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diagrams/drawing3.xml" ContentType="application/vnd.ms-office.drawingml.diagramDrawing+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4"/>
  </p:notesMasterIdLst>
  <p:handoutMasterIdLst>
    <p:handoutMasterId r:id="rId85"/>
  </p:handoutMasterIdLst>
  <p:sldIdLst>
    <p:sldId id="4286" r:id="rId2"/>
    <p:sldId id="4306" r:id="rId3"/>
    <p:sldId id="4360" r:id="rId4"/>
    <p:sldId id="4393" r:id="rId5"/>
    <p:sldId id="4323" r:id="rId6"/>
    <p:sldId id="4322" r:id="rId7"/>
    <p:sldId id="4395" r:id="rId8"/>
    <p:sldId id="4396" r:id="rId9"/>
    <p:sldId id="4394" r:id="rId10"/>
    <p:sldId id="4349" r:id="rId11"/>
    <p:sldId id="4339" r:id="rId12"/>
    <p:sldId id="4350" r:id="rId13"/>
    <p:sldId id="4351" r:id="rId14"/>
    <p:sldId id="4345" r:id="rId15"/>
    <p:sldId id="4354" r:id="rId16"/>
    <p:sldId id="4342" r:id="rId17"/>
    <p:sldId id="4353" r:id="rId18"/>
    <p:sldId id="4338" r:id="rId19"/>
    <p:sldId id="4355" r:id="rId20"/>
    <p:sldId id="4356" r:id="rId21"/>
    <p:sldId id="4398" r:id="rId22"/>
    <p:sldId id="4404" r:id="rId23"/>
    <p:sldId id="4407" r:id="rId24"/>
    <p:sldId id="4397" r:id="rId25"/>
    <p:sldId id="4406" r:id="rId26"/>
    <p:sldId id="4408" r:id="rId27"/>
    <p:sldId id="4399" r:id="rId28"/>
    <p:sldId id="4414" r:id="rId29"/>
    <p:sldId id="4409" r:id="rId30"/>
    <p:sldId id="4400" r:id="rId31"/>
    <p:sldId id="4415" r:id="rId32"/>
    <p:sldId id="4410" r:id="rId33"/>
    <p:sldId id="4401" r:id="rId34"/>
    <p:sldId id="4416" r:id="rId35"/>
    <p:sldId id="4411" r:id="rId36"/>
    <p:sldId id="4402" r:id="rId37"/>
    <p:sldId id="4417" r:id="rId38"/>
    <p:sldId id="4412" r:id="rId39"/>
    <p:sldId id="4403" r:id="rId40"/>
    <p:sldId id="4418" r:id="rId41"/>
    <p:sldId id="4413" r:id="rId42"/>
    <p:sldId id="4319" r:id="rId43"/>
    <p:sldId id="4357" r:id="rId44"/>
    <p:sldId id="4358" r:id="rId45"/>
    <p:sldId id="4359" r:id="rId46"/>
    <p:sldId id="4346" r:id="rId47"/>
    <p:sldId id="4361" r:id="rId48"/>
    <p:sldId id="4344" r:id="rId49"/>
    <p:sldId id="4362" r:id="rId50"/>
    <p:sldId id="4365" r:id="rId51"/>
    <p:sldId id="4364" r:id="rId52"/>
    <p:sldId id="4363" r:id="rId53"/>
    <p:sldId id="4366" r:id="rId54"/>
    <p:sldId id="4348" r:id="rId55"/>
    <p:sldId id="4390" r:id="rId56"/>
    <p:sldId id="4343" r:id="rId57"/>
    <p:sldId id="4369" r:id="rId58"/>
    <p:sldId id="4370" r:id="rId59"/>
    <p:sldId id="4371" r:id="rId60"/>
    <p:sldId id="4368" r:id="rId61"/>
    <p:sldId id="4372" r:id="rId62"/>
    <p:sldId id="4373" r:id="rId63"/>
    <p:sldId id="4374" r:id="rId64"/>
    <p:sldId id="4375" r:id="rId65"/>
    <p:sldId id="4377" r:id="rId66"/>
    <p:sldId id="4378" r:id="rId67"/>
    <p:sldId id="4379" r:id="rId68"/>
    <p:sldId id="4380" r:id="rId69"/>
    <p:sldId id="4381" r:id="rId70"/>
    <p:sldId id="4382" r:id="rId71"/>
    <p:sldId id="4340" r:id="rId72"/>
    <p:sldId id="4383" r:id="rId73"/>
    <p:sldId id="4384" r:id="rId74"/>
    <p:sldId id="4385" r:id="rId75"/>
    <p:sldId id="4376" r:id="rId76"/>
    <p:sldId id="4387" r:id="rId77"/>
    <p:sldId id="4388" r:id="rId78"/>
    <p:sldId id="4389" r:id="rId79"/>
    <p:sldId id="4386" r:id="rId80"/>
    <p:sldId id="4391" r:id="rId81"/>
    <p:sldId id="4392" r:id="rId82"/>
    <p:sldId id="4263" r:id="rId8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844"/>
    <a:srgbClr val="404A52"/>
    <a:srgbClr val="D2F5FE"/>
    <a:srgbClr val="0289AE"/>
    <a:srgbClr val="EABB22"/>
    <a:srgbClr val="00B6E6"/>
    <a:srgbClr val="0D9390"/>
    <a:srgbClr val="000002"/>
    <a:srgbClr val="73CDDB"/>
    <a:srgbClr val="A8E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82"/>
  </p:normalViewPr>
  <p:slideViewPr>
    <p:cSldViewPr snapToGrid="0" snapToObjects="1">
      <p:cViewPr>
        <p:scale>
          <a:sx n="100" d="100"/>
          <a:sy n="100" d="100"/>
        </p:scale>
        <p:origin x="-2349" y="-645"/>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264"/>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93"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F6DCB-4A22-455F-94E5-682F978E57C9}"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IE"/>
        </a:p>
      </dgm:t>
    </dgm:pt>
    <dgm:pt modelId="{F2984BAA-1030-4F7F-B930-300D47DFD30C}">
      <dgm:prSet phldrT="[Text]" phldr="0"/>
      <dgm:spPr>
        <a:solidFill>
          <a:srgbClr val="81E4FF"/>
        </a:solidFill>
      </dgm:spPr>
      <dgm:t>
        <a:bodyPr/>
        <a:lstStyle/>
        <a:p>
          <a:r>
            <a:rPr lang="en-IE" dirty="0">
              <a:solidFill>
                <a:srgbClr val="0289AE"/>
              </a:solidFill>
            </a:rPr>
            <a:t>Save</a:t>
          </a:r>
        </a:p>
      </dgm:t>
    </dgm:pt>
    <dgm:pt modelId="{017DE611-0A7F-47CD-956C-06F27772CE96}" type="parTrans" cxnId="{7BE8EF97-8692-4C12-AC66-D752D9B1C04E}">
      <dgm:prSet/>
      <dgm:spPr/>
      <dgm:t>
        <a:bodyPr/>
        <a:lstStyle/>
        <a:p>
          <a:endParaRPr lang="en-IE"/>
        </a:p>
      </dgm:t>
    </dgm:pt>
    <dgm:pt modelId="{1B63D546-08EC-4949-AB06-C0B6F12CC7F0}" type="sibTrans" cxnId="{7BE8EF97-8692-4C12-AC66-D752D9B1C04E}">
      <dgm:prSet/>
      <dgm:spPr>
        <a:solidFill>
          <a:srgbClr val="EABB22"/>
        </a:solidFill>
        <a:ln>
          <a:solidFill>
            <a:srgbClr val="404A52"/>
          </a:solidFill>
        </a:ln>
      </dgm:spPr>
      <dgm:t>
        <a:bodyPr/>
        <a:lstStyle/>
        <a:p>
          <a:endParaRPr lang="en-IE"/>
        </a:p>
      </dgm:t>
    </dgm:pt>
    <dgm:pt modelId="{2A5DDA1D-BBC0-47F8-9129-303166465070}">
      <dgm:prSet phldrT="[Text]" phldr="0"/>
      <dgm:spPr>
        <a:solidFill>
          <a:srgbClr val="81E4FF"/>
        </a:solidFill>
      </dgm:spPr>
      <dgm:t>
        <a:bodyPr/>
        <a:lstStyle/>
        <a:p>
          <a:r>
            <a:rPr lang="en-IE" dirty="0">
              <a:solidFill>
                <a:srgbClr val="0289AE"/>
              </a:solidFill>
            </a:rPr>
            <a:t>Improve</a:t>
          </a:r>
        </a:p>
      </dgm:t>
    </dgm:pt>
    <dgm:pt modelId="{B9990A95-3C45-4846-ADD9-1876AEE772A8}" type="parTrans" cxnId="{A4A35CE4-4EE1-42CB-AABD-6AC75CC47F9C}">
      <dgm:prSet/>
      <dgm:spPr/>
      <dgm:t>
        <a:bodyPr/>
        <a:lstStyle/>
        <a:p>
          <a:endParaRPr lang="en-IE"/>
        </a:p>
      </dgm:t>
    </dgm:pt>
    <dgm:pt modelId="{5C1CCA7A-20FD-415B-BDB0-DC2BA0BC66DA}" type="sibTrans" cxnId="{A4A35CE4-4EE1-42CB-AABD-6AC75CC47F9C}">
      <dgm:prSet/>
      <dgm:spPr/>
      <dgm:t>
        <a:bodyPr/>
        <a:lstStyle/>
        <a:p>
          <a:endParaRPr lang="en-IE"/>
        </a:p>
      </dgm:t>
    </dgm:pt>
    <dgm:pt modelId="{D2CA3E56-2933-49A7-BDEC-C18ACA89E94C}">
      <dgm:prSet phldrT="[Text]" phldr="0"/>
      <dgm:spPr>
        <a:solidFill>
          <a:srgbClr val="81E4FF"/>
        </a:solidFill>
      </dgm:spPr>
      <dgm:t>
        <a:bodyPr/>
        <a:lstStyle/>
        <a:p>
          <a:r>
            <a:rPr lang="en-IE" dirty="0">
              <a:solidFill>
                <a:srgbClr val="0289AE"/>
              </a:solidFill>
            </a:rPr>
            <a:t>Attract</a:t>
          </a:r>
        </a:p>
      </dgm:t>
    </dgm:pt>
    <dgm:pt modelId="{D44C94FD-5E49-4A21-B3D2-698E5A9393EC}" type="parTrans" cxnId="{3FE1A5E3-716D-4C3B-B18E-6DAE15BACA62}">
      <dgm:prSet/>
      <dgm:spPr/>
      <dgm:t>
        <a:bodyPr/>
        <a:lstStyle/>
        <a:p>
          <a:endParaRPr lang="en-IE"/>
        </a:p>
      </dgm:t>
    </dgm:pt>
    <dgm:pt modelId="{B7E99DA3-E9FF-477C-A7F3-36D7AB6443A3}" type="sibTrans" cxnId="{3FE1A5E3-716D-4C3B-B18E-6DAE15BACA62}">
      <dgm:prSet/>
      <dgm:spPr/>
      <dgm:t>
        <a:bodyPr/>
        <a:lstStyle/>
        <a:p>
          <a:endParaRPr lang="en-IE"/>
        </a:p>
      </dgm:t>
    </dgm:pt>
    <dgm:pt modelId="{1C2D7B84-120E-4525-B81B-9D5EBDD29248}">
      <dgm:prSet phldrT="[Text]" phldr="0"/>
      <dgm:spPr>
        <a:solidFill>
          <a:srgbClr val="81E4FF"/>
        </a:solidFill>
      </dgm:spPr>
      <dgm:t>
        <a:bodyPr/>
        <a:lstStyle/>
        <a:p>
          <a:r>
            <a:rPr lang="en-IE" dirty="0">
              <a:solidFill>
                <a:srgbClr val="0289AE"/>
              </a:solidFill>
            </a:rPr>
            <a:t>Retain</a:t>
          </a:r>
        </a:p>
      </dgm:t>
    </dgm:pt>
    <dgm:pt modelId="{1147B4E9-4CF4-429A-A1AA-70C5E9F347B6}" type="parTrans" cxnId="{4CC47B8D-DB3A-4284-AB2F-9850E66B73B1}">
      <dgm:prSet/>
      <dgm:spPr/>
      <dgm:t>
        <a:bodyPr/>
        <a:lstStyle/>
        <a:p>
          <a:endParaRPr lang="en-IE"/>
        </a:p>
      </dgm:t>
    </dgm:pt>
    <dgm:pt modelId="{C44B75E9-67FF-450C-948D-0D0599144A21}" type="sibTrans" cxnId="{4CC47B8D-DB3A-4284-AB2F-9850E66B73B1}">
      <dgm:prSet/>
      <dgm:spPr/>
      <dgm:t>
        <a:bodyPr/>
        <a:lstStyle/>
        <a:p>
          <a:endParaRPr lang="en-IE"/>
        </a:p>
      </dgm:t>
    </dgm:pt>
    <dgm:pt modelId="{3044EAC8-E33F-4580-B8C1-36A60493D1A3}">
      <dgm:prSet phldrT="[Text]" phldr="0"/>
      <dgm:spPr>
        <a:solidFill>
          <a:srgbClr val="81E4FF"/>
        </a:solidFill>
      </dgm:spPr>
      <dgm:t>
        <a:bodyPr/>
        <a:lstStyle/>
        <a:p>
          <a:r>
            <a:rPr lang="en-IE" dirty="0">
              <a:solidFill>
                <a:srgbClr val="0289AE"/>
              </a:solidFill>
            </a:rPr>
            <a:t>Grow</a:t>
          </a:r>
        </a:p>
      </dgm:t>
    </dgm:pt>
    <dgm:pt modelId="{457F45B9-B0D0-4F4D-93F7-A7D571835C0C}" type="parTrans" cxnId="{FE49167B-CC71-4936-874D-94816ABB1614}">
      <dgm:prSet/>
      <dgm:spPr/>
      <dgm:t>
        <a:bodyPr/>
        <a:lstStyle/>
        <a:p>
          <a:endParaRPr lang="en-IE"/>
        </a:p>
      </dgm:t>
    </dgm:pt>
    <dgm:pt modelId="{E321D92B-D0D4-46CF-89FB-2BB38B456295}" type="sibTrans" cxnId="{FE49167B-CC71-4936-874D-94816ABB1614}">
      <dgm:prSet/>
      <dgm:spPr/>
      <dgm:t>
        <a:bodyPr/>
        <a:lstStyle/>
        <a:p>
          <a:endParaRPr lang="en-IE"/>
        </a:p>
      </dgm:t>
    </dgm:pt>
    <dgm:pt modelId="{2488A9DC-EBF7-44F9-A922-3B3A0D537E36}" type="pres">
      <dgm:prSet presAssocID="{0B6F6DCB-4A22-455F-94E5-682F978E57C9}" presName="Name0" presStyleCnt="0">
        <dgm:presLayoutVars>
          <dgm:dir/>
          <dgm:resizeHandles val="exact"/>
        </dgm:presLayoutVars>
      </dgm:prSet>
      <dgm:spPr/>
    </dgm:pt>
    <dgm:pt modelId="{888D4592-DC92-46C3-84CB-8A79025E27BB}" type="pres">
      <dgm:prSet presAssocID="{0B6F6DCB-4A22-455F-94E5-682F978E57C9}" presName="cycle" presStyleCnt="0"/>
      <dgm:spPr/>
    </dgm:pt>
    <dgm:pt modelId="{CB0B1ABF-05A4-4BA0-8894-C819EF672315}" type="pres">
      <dgm:prSet presAssocID="{F2984BAA-1030-4F7F-B930-300D47DFD30C}" presName="nodeFirstNode" presStyleLbl="node1" presStyleIdx="0" presStyleCnt="5">
        <dgm:presLayoutVars>
          <dgm:bulletEnabled val="1"/>
        </dgm:presLayoutVars>
      </dgm:prSet>
      <dgm:spPr/>
    </dgm:pt>
    <dgm:pt modelId="{FBB80CD9-B0F8-474E-9F08-745A71297840}" type="pres">
      <dgm:prSet presAssocID="{1B63D546-08EC-4949-AB06-C0B6F12CC7F0}" presName="sibTransFirstNode" presStyleLbl="bgShp" presStyleIdx="0" presStyleCnt="1"/>
      <dgm:spPr/>
    </dgm:pt>
    <dgm:pt modelId="{E60390BC-76FC-4933-93E1-CE09719E7684}" type="pres">
      <dgm:prSet presAssocID="{2A5DDA1D-BBC0-47F8-9129-303166465070}" presName="nodeFollowingNodes" presStyleLbl="node1" presStyleIdx="1" presStyleCnt="5">
        <dgm:presLayoutVars>
          <dgm:bulletEnabled val="1"/>
        </dgm:presLayoutVars>
      </dgm:prSet>
      <dgm:spPr/>
    </dgm:pt>
    <dgm:pt modelId="{3A45851F-1BFF-4BA9-BFA1-FF897835BBFE}" type="pres">
      <dgm:prSet presAssocID="{D2CA3E56-2933-49A7-BDEC-C18ACA89E94C}" presName="nodeFollowingNodes" presStyleLbl="node1" presStyleIdx="2" presStyleCnt="5" custRadScaleRad="97150" custRadScaleInc="-17003">
        <dgm:presLayoutVars>
          <dgm:bulletEnabled val="1"/>
        </dgm:presLayoutVars>
      </dgm:prSet>
      <dgm:spPr/>
    </dgm:pt>
    <dgm:pt modelId="{E8E64735-A648-4DF9-97C0-9B3B9DCCCCBD}" type="pres">
      <dgm:prSet presAssocID="{1C2D7B84-120E-4525-B81B-9D5EBDD29248}" presName="nodeFollowingNodes" presStyleLbl="node1" presStyleIdx="3" presStyleCnt="5" custRadScaleRad="95036" custRadScaleInc="14945">
        <dgm:presLayoutVars>
          <dgm:bulletEnabled val="1"/>
        </dgm:presLayoutVars>
      </dgm:prSet>
      <dgm:spPr/>
    </dgm:pt>
    <dgm:pt modelId="{E2415FA2-376D-4897-8EE5-59F839871BA8}" type="pres">
      <dgm:prSet presAssocID="{3044EAC8-E33F-4580-B8C1-36A60493D1A3}" presName="nodeFollowingNodes" presStyleLbl="node1" presStyleIdx="4" presStyleCnt="5">
        <dgm:presLayoutVars>
          <dgm:bulletEnabled val="1"/>
        </dgm:presLayoutVars>
      </dgm:prSet>
      <dgm:spPr/>
    </dgm:pt>
  </dgm:ptLst>
  <dgm:cxnLst>
    <dgm:cxn modelId="{62579C39-182C-4896-B827-25FA77E7C0CB}" type="presOf" srcId="{2A5DDA1D-BBC0-47F8-9129-303166465070}" destId="{E60390BC-76FC-4933-93E1-CE09719E7684}" srcOrd="0" destOrd="0" presId="urn:microsoft.com/office/officeart/2005/8/layout/cycle3"/>
    <dgm:cxn modelId="{A7F51449-B9D5-486F-8A26-DCA63CBDA79C}" type="presOf" srcId="{3044EAC8-E33F-4580-B8C1-36A60493D1A3}" destId="{E2415FA2-376D-4897-8EE5-59F839871BA8}" srcOrd="0" destOrd="0" presId="urn:microsoft.com/office/officeart/2005/8/layout/cycle3"/>
    <dgm:cxn modelId="{F742E353-6973-49E0-AB28-A8485E18EEA1}" type="presOf" srcId="{0B6F6DCB-4A22-455F-94E5-682F978E57C9}" destId="{2488A9DC-EBF7-44F9-A922-3B3A0D537E36}" srcOrd="0" destOrd="0" presId="urn:microsoft.com/office/officeart/2005/8/layout/cycle3"/>
    <dgm:cxn modelId="{4493D579-241C-40B8-B31A-99AC3ADBB638}" type="presOf" srcId="{1C2D7B84-120E-4525-B81B-9D5EBDD29248}" destId="{E8E64735-A648-4DF9-97C0-9B3B9DCCCCBD}" srcOrd="0" destOrd="0" presId="urn:microsoft.com/office/officeart/2005/8/layout/cycle3"/>
    <dgm:cxn modelId="{FE49167B-CC71-4936-874D-94816ABB1614}" srcId="{0B6F6DCB-4A22-455F-94E5-682F978E57C9}" destId="{3044EAC8-E33F-4580-B8C1-36A60493D1A3}" srcOrd="4" destOrd="0" parTransId="{457F45B9-B0D0-4F4D-93F7-A7D571835C0C}" sibTransId="{E321D92B-D0D4-46CF-89FB-2BB38B456295}"/>
    <dgm:cxn modelId="{4CC47B8D-DB3A-4284-AB2F-9850E66B73B1}" srcId="{0B6F6DCB-4A22-455F-94E5-682F978E57C9}" destId="{1C2D7B84-120E-4525-B81B-9D5EBDD29248}" srcOrd="3" destOrd="0" parTransId="{1147B4E9-4CF4-429A-A1AA-70C5E9F347B6}" sibTransId="{C44B75E9-67FF-450C-948D-0D0599144A21}"/>
    <dgm:cxn modelId="{4227AE8F-1AD6-4EAC-B9EF-2CD31D3287EF}" type="presOf" srcId="{F2984BAA-1030-4F7F-B930-300D47DFD30C}" destId="{CB0B1ABF-05A4-4BA0-8894-C819EF672315}" srcOrd="0" destOrd="0" presId="urn:microsoft.com/office/officeart/2005/8/layout/cycle3"/>
    <dgm:cxn modelId="{7BE8EF97-8692-4C12-AC66-D752D9B1C04E}" srcId="{0B6F6DCB-4A22-455F-94E5-682F978E57C9}" destId="{F2984BAA-1030-4F7F-B930-300D47DFD30C}" srcOrd="0" destOrd="0" parTransId="{017DE611-0A7F-47CD-956C-06F27772CE96}" sibTransId="{1B63D546-08EC-4949-AB06-C0B6F12CC7F0}"/>
    <dgm:cxn modelId="{890DFED4-8C89-4164-ACF4-E4709705B297}" type="presOf" srcId="{D2CA3E56-2933-49A7-BDEC-C18ACA89E94C}" destId="{3A45851F-1BFF-4BA9-BFA1-FF897835BBFE}" srcOrd="0" destOrd="0" presId="urn:microsoft.com/office/officeart/2005/8/layout/cycle3"/>
    <dgm:cxn modelId="{C49E07DE-F3A4-4F50-B849-F1CBC94EB1F3}" type="presOf" srcId="{1B63D546-08EC-4949-AB06-C0B6F12CC7F0}" destId="{FBB80CD9-B0F8-474E-9F08-745A71297840}" srcOrd="0" destOrd="0" presId="urn:microsoft.com/office/officeart/2005/8/layout/cycle3"/>
    <dgm:cxn modelId="{3FE1A5E3-716D-4C3B-B18E-6DAE15BACA62}" srcId="{0B6F6DCB-4A22-455F-94E5-682F978E57C9}" destId="{D2CA3E56-2933-49A7-BDEC-C18ACA89E94C}" srcOrd="2" destOrd="0" parTransId="{D44C94FD-5E49-4A21-B3D2-698E5A9393EC}" sibTransId="{B7E99DA3-E9FF-477C-A7F3-36D7AB6443A3}"/>
    <dgm:cxn modelId="{A4A35CE4-4EE1-42CB-AABD-6AC75CC47F9C}" srcId="{0B6F6DCB-4A22-455F-94E5-682F978E57C9}" destId="{2A5DDA1D-BBC0-47F8-9129-303166465070}" srcOrd="1" destOrd="0" parTransId="{B9990A95-3C45-4846-ADD9-1876AEE772A8}" sibTransId="{5C1CCA7A-20FD-415B-BDB0-DC2BA0BC66DA}"/>
    <dgm:cxn modelId="{5B6AAB2B-BB76-4F1C-BEA7-09FBCCD686EA}" type="presParOf" srcId="{2488A9DC-EBF7-44F9-A922-3B3A0D537E36}" destId="{888D4592-DC92-46C3-84CB-8A79025E27BB}" srcOrd="0" destOrd="0" presId="urn:microsoft.com/office/officeart/2005/8/layout/cycle3"/>
    <dgm:cxn modelId="{44E7CE1D-E689-4A58-9E8C-E83078A4A72B}" type="presParOf" srcId="{888D4592-DC92-46C3-84CB-8A79025E27BB}" destId="{CB0B1ABF-05A4-4BA0-8894-C819EF672315}" srcOrd="0" destOrd="0" presId="urn:microsoft.com/office/officeart/2005/8/layout/cycle3"/>
    <dgm:cxn modelId="{D429D301-9D2D-4EAE-9990-5750E5503C70}" type="presParOf" srcId="{888D4592-DC92-46C3-84CB-8A79025E27BB}" destId="{FBB80CD9-B0F8-474E-9F08-745A71297840}" srcOrd="1" destOrd="0" presId="urn:microsoft.com/office/officeart/2005/8/layout/cycle3"/>
    <dgm:cxn modelId="{816BDEDE-31F9-47ED-A8A4-8F57F203A370}" type="presParOf" srcId="{888D4592-DC92-46C3-84CB-8A79025E27BB}" destId="{E60390BC-76FC-4933-93E1-CE09719E7684}" srcOrd="2" destOrd="0" presId="urn:microsoft.com/office/officeart/2005/8/layout/cycle3"/>
    <dgm:cxn modelId="{6D07B52A-674E-4216-B735-3FB50F0A8814}" type="presParOf" srcId="{888D4592-DC92-46C3-84CB-8A79025E27BB}" destId="{3A45851F-1BFF-4BA9-BFA1-FF897835BBFE}" srcOrd="3" destOrd="0" presId="urn:microsoft.com/office/officeart/2005/8/layout/cycle3"/>
    <dgm:cxn modelId="{CCDE7E3E-902D-4FF9-98AC-E9B802D5F4BB}" type="presParOf" srcId="{888D4592-DC92-46C3-84CB-8A79025E27BB}" destId="{E8E64735-A648-4DF9-97C0-9B3B9DCCCCBD}" srcOrd="4" destOrd="0" presId="urn:microsoft.com/office/officeart/2005/8/layout/cycle3"/>
    <dgm:cxn modelId="{81F2E6FA-B828-41DC-A17E-F5FC4A7B043C}" type="presParOf" srcId="{888D4592-DC92-46C3-84CB-8A79025E27BB}" destId="{E2415FA2-376D-4897-8EE5-59F839871BA8}" srcOrd="5" destOrd="0" presId="urn:microsoft.com/office/officeart/2005/8/layout/cycle3"/>
  </dgm:cxnLst>
  <dgm:bg>
    <a:effectLst>
      <a:softEdge rad="31750"/>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10794-4A63-47E1-9FBD-A034BE31DECA}"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IE"/>
        </a:p>
      </dgm:t>
    </dgm:pt>
    <dgm:pt modelId="{83FA4668-69D4-49EE-ACF3-7C215D1E1443}">
      <dgm:prSet phldrT="[Text]" phldr="0"/>
      <dgm:spPr>
        <a:solidFill>
          <a:srgbClr val="00B6E6"/>
        </a:solidFill>
      </dgm:spPr>
      <dgm:t>
        <a:bodyPr/>
        <a:lstStyle/>
        <a:p>
          <a:r>
            <a:rPr lang="en-IE" dirty="0"/>
            <a:t>Vision</a:t>
          </a:r>
        </a:p>
      </dgm:t>
    </dgm:pt>
    <dgm:pt modelId="{E8DA8CE5-F9C6-446F-B735-49E50C5FF18F}" type="parTrans" cxnId="{AE781792-260C-4940-AEA3-07F562CA7DE6}">
      <dgm:prSet/>
      <dgm:spPr/>
      <dgm:t>
        <a:bodyPr/>
        <a:lstStyle/>
        <a:p>
          <a:endParaRPr lang="en-IE"/>
        </a:p>
      </dgm:t>
    </dgm:pt>
    <dgm:pt modelId="{A7B555A0-4F2E-473B-9FF1-C86A519C95CE}" type="sibTrans" cxnId="{AE781792-260C-4940-AEA3-07F562CA7DE6}">
      <dgm:prSet/>
      <dgm:spPr/>
      <dgm:t>
        <a:bodyPr/>
        <a:lstStyle/>
        <a:p>
          <a:endParaRPr lang="en-IE"/>
        </a:p>
      </dgm:t>
    </dgm:pt>
    <dgm:pt modelId="{D62F77CB-4EC4-4881-ACA8-36D9E101D9DD}">
      <dgm:prSet phldrT="[Text]" phldr="0"/>
      <dgm:spPr>
        <a:solidFill>
          <a:srgbClr val="73CDDB"/>
        </a:solidFill>
      </dgm:spPr>
      <dgm:t>
        <a:bodyPr/>
        <a:lstStyle/>
        <a:p>
          <a:r>
            <a:rPr lang="en-IE" dirty="0"/>
            <a:t>Priorities</a:t>
          </a:r>
        </a:p>
      </dgm:t>
    </dgm:pt>
    <dgm:pt modelId="{BC7A374C-FBC1-413B-AA54-4ED86C9406E5}" type="parTrans" cxnId="{7999AADA-BDC5-425C-989E-2A8D96118741}">
      <dgm:prSet/>
      <dgm:spPr/>
      <dgm:t>
        <a:bodyPr/>
        <a:lstStyle/>
        <a:p>
          <a:endParaRPr lang="en-IE"/>
        </a:p>
      </dgm:t>
    </dgm:pt>
    <dgm:pt modelId="{00ED824A-D6BE-4394-BB65-E61120851E36}" type="sibTrans" cxnId="{7999AADA-BDC5-425C-989E-2A8D96118741}">
      <dgm:prSet/>
      <dgm:spPr/>
      <dgm:t>
        <a:bodyPr/>
        <a:lstStyle/>
        <a:p>
          <a:endParaRPr lang="en-IE"/>
        </a:p>
      </dgm:t>
    </dgm:pt>
    <dgm:pt modelId="{8F04B177-C499-4DFD-9086-ABA0FED3F682}">
      <dgm:prSet phldrT="[Text]" phldr="0"/>
      <dgm:spPr>
        <a:solidFill>
          <a:srgbClr val="EABB22"/>
        </a:solidFill>
      </dgm:spPr>
      <dgm:t>
        <a:bodyPr/>
        <a:lstStyle/>
        <a:p>
          <a:r>
            <a:rPr lang="en-IE" dirty="0"/>
            <a:t>RESULTS</a:t>
          </a:r>
        </a:p>
      </dgm:t>
    </dgm:pt>
    <dgm:pt modelId="{DFEBF6DC-914E-4A47-B014-BD32C6804BE7}" type="parTrans" cxnId="{2DEBABD2-6825-4F81-B6CD-0AAAF253B327}">
      <dgm:prSet/>
      <dgm:spPr/>
      <dgm:t>
        <a:bodyPr/>
        <a:lstStyle/>
        <a:p>
          <a:endParaRPr lang="en-IE"/>
        </a:p>
      </dgm:t>
    </dgm:pt>
    <dgm:pt modelId="{D17844D4-E481-4DD0-A904-6991FAE81FEE}" type="sibTrans" cxnId="{2DEBABD2-6825-4F81-B6CD-0AAAF253B327}">
      <dgm:prSet/>
      <dgm:spPr/>
      <dgm:t>
        <a:bodyPr/>
        <a:lstStyle/>
        <a:p>
          <a:endParaRPr lang="en-IE"/>
        </a:p>
      </dgm:t>
    </dgm:pt>
    <dgm:pt modelId="{E4E5B1D5-9E68-440D-B231-A582395DB682}">
      <dgm:prSet phldrT="[Text]" phldr="0"/>
      <dgm:spPr>
        <a:solidFill>
          <a:srgbClr val="689048"/>
        </a:solidFill>
      </dgm:spPr>
      <dgm:t>
        <a:bodyPr/>
        <a:lstStyle/>
        <a:p>
          <a:r>
            <a:rPr lang="en-IE" dirty="0"/>
            <a:t>Actions</a:t>
          </a:r>
        </a:p>
      </dgm:t>
    </dgm:pt>
    <dgm:pt modelId="{B07D0D20-7FAF-498D-8E4A-2FF5F7F72CEB}" type="parTrans" cxnId="{329D580A-8856-4A0D-BDD2-88A51BF72D5A}">
      <dgm:prSet/>
      <dgm:spPr/>
      <dgm:t>
        <a:bodyPr/>
        <a:lstStyle/>
        <a:p>
          <a:endParaRPr lang="en-IE"/>
        </a:p>
      </dgm:t>
    </dgm:pt>
    <dgm:pt modelId="{57AACF1D-3093-4541-901C-83E181E1ABC0}" type="sibTrans" cxnId="{329D580A-8856-4A0D-BDD2-88A51BF72D5A}">
      <dgm:prSet/>
      <dgm:spPr/>
      <dgm:t>
        <a:bodyPr/>
        <a:lstStyle/>
        <a:p>
          <a:endParaRPr lang="en-IE"/>
        </a:p>
      </dgm:t>
    </dgm:pt>
    <dgm:pt modelId="{1450F19B-8355-4724-8251-639E5418897C}">
      <dgm:prSet phldrT="[Text]" phldr="0"/>
      <dgm:spPr>
        <a:solidFill>
          <a:schemeClr val="accent4">
            <a:lumMod val="75000"/>
          </a:schemeClr>
        </a:solidFill>
      </dgm:spPr>
      <dgm:t>
        <a:bodyPr/>
        <a:lstStyle/>
        <a:p>
          <a:r>
            <a:rPr lang="en-IE" dirty="0"/>
            <a:t>Habits</a:t>
          </a:r>
        </a:p>
      </dgm:t>
    </dgm:pt>
    <dgm:pt modelId="{9A6F1E92-5733-4550-B50E-DFE1DC06F634}" type="parTrans" cxnId="{1D1FD191-4859-49B6-86B9-69CD8E4F66DE}">
      <dgm:prSet/>
      <dgm:spPr/>
      <dgm:t>
        <a:bodyPr/>
        <a:lstStyle/>
        <a:p>
          <a:endParaRPr lang="en-IE"/>
        </a:p>
      </dgm:t>
    </dgm:pt>
    <dgm:pt modelId="{73693F79-BA64-4821-83D3-4E5E5D52AB98}" type="sibTrans" cxnId="{1D1FD191-4859-49B6-86B9-69CD8E4F66DE}">
      <dgm:prSet/>
      <dgm:spPr/>
      <dgm:t>
        <a:bodyPr/>
        <a:lstStyle/>
        <a:p>
          <a:endParaRPr lang="en-IE"/>
        </a:p>
      </dgm:t>
    </dgm:pt>
    <dgm:pt modelId="{93CBA0F6-2D9F-4A0C-AFB5-86FF6209546E}" type="pres">
      <dgm:prSet presAssocID="{76210794-4A63-47E1-9FBD-A034BE31DECA}" presName="Name0" presStyleCnt="0">
        <dgm:presLayoutVars>
          <dgm:dir/>
          <dgm:animLvl val="lvl"/>
          <dgm:resizeHandles val="exact"/>
        </dgm:presLayoutVars>
      </dgm:prSet>
      <dgm:spPr/>
    </dgm:pt>
    <dgm:pt modelId="{4D4CCC24-9ADE-409C-B776-78E29F32864A}" type="pres">
      <dgm:prSet presAssocID="{83FA4668-69D4-49EE-ACF3-7C215D1E1443}" presName="parTxOnly" presStyleLbl="node1" presStyleIdx="0" presStyleCnt="5">
        <dgm:presLayoutVars>
          <dgm:chMax val="0"/>
          <dgm:chPref val="0"/>
          <dgm:bulletEnabled val="1"/>
        </dgm:presLayoutVars>
      </dgm:prSet>
      <dgm:spPr/>
    </dgm:pt>
    <dgm:pt modelId="{00AA61E3-DD18-443A-A7DF-8A018F9F95E0}" type="pres">
      <dgm:prSet presAssocID="{A7B555A0-4F2E-473B-9FF1-C86A519C95CE}" presName="parTxOnlySpace" presStyleCnt="0"/>
      <dgm:spPr/>
    </dgm:pt>
    <dgm:pt modelId="{F653DADA-8DD0-476D-8D66-3D02C70D15B4}" type="pres">
      <dgm:prSet presAssocID="{D62F77CB-4EC4-4881-ACA8-36D9E101D9DD}" presName="parTxOnly" presStyleLbl="node1" presStyleIdx="1" presStyleCnt="5">
        <dgm:presLayoutVars>
          <dgm:chMax val="0"/>
          <dgm:chPref val="0"/>
          <dgm:bulletEnabled val="1"/>
        </dgm:presLayoutVars>
      </dgm:prSet>
      <dgm:spPr/>
    </dgm:pt>
    <dgm:pt modelId="{6F5C5EDF-7DFF-4A89-A5F9-B4B3AEE8E9ED}" type="pres">
      <dgm:prSet presAssocID="{00ED824A-D6BE-4394-BB65-E61120851E36}" presName="parTxOnlySpace" presStyleCnt="0"/>
      <dgm:spPr/>
    </dgm:pt>
    <dgm:pt modelId="{3C283C2C-B9FE-4091-BD16-D33E5924E57E}" type="pres">
      <dgm:prSet presAssocID="{E4E5B1D5-9E68-440D-B231-A582395DB682}" presName="parTxOnly" presStyleLbl="node1" presStyleIdx="2" presStyleCnt="5">
        <dgm:presLayoutVars>
          <dgm:chMax val="0"/>
          <dgm:chPref val="0"/>
          <dgm:bulletEnabled val="1"/>
        </dgm:presLayoutVars>
      </dgm:prSet>
      <dgm:spPr/>
    </dgm:pt>
    <dgm:pt modelId="{7B46DEF5-D704-4855-B37F-76DE778DE363}" type="pres">
      <dgm:prSet presAssocID="{57AACF1D-3093-4541-901C-83E181E1ABC0}" presName="parTxOnlySpace" presStyleCnt="0"/>
      <dgm:spPr/>
    </dgm:pt>
    <dgm:pt modelId="{3FC5E266-B6CF-490B-A2E4-A89F21E3DBDD}" type="pres">
      <dgm:prSet presAssocID="{1450F19B-8355-4724-8251-639E5418897C}" presName="parTxOnly" presStyleLbl="node1" presStyleIdx="3" presStyleCnt="5">
        <dgm:presLayoutVars>
          <dgm:chMax val="0"/>
          <dgm:chPref val="0"/>
          <dgm:bulletEnabled val="1"/>
        </dgm:presLayoutVars>
      </dgm:prSet>
      <dgm:spPr/>
    </dgm:pt>
    <dgm:pt modelId="{A881E460-CBAE-4AA6-820E-FC1D3D82116D}" type="pres">
      <dgm:prSet presAssocID="{73693F79-BA64-4821-83D3-4E5E5D52AB98}" presName="parTxOnlySpace" presStyleCnt="0"/>
      <dgm:spPr/>
    </dgm:pt>
    <dgm:pt modelId="{19440EFD-3F5C-4AD8-9437-988F0D4B800F}" type="pres">
      <dgm:prSet presAssocID="{8F04B177-C499-4DFD-9086-ABA0FED3F682}" presName="parTxOnly" presStyleLbl="node1" presStyleIdx="4" presStyleCnt="5">
        <dgm:presLayoutVars>
          <dgm:chMax val="0"/>
          <dgm:chPref val="0"/>
          <dgm:bulletEnabled val="1"/>
        </dgm:presLayoutVars>
      </dgm:prSet>
      <dgm:spPr/>
    </dgm:pt>
  </dgm:ptLst>
  <dgm:cxnLst>
    <dgm:cxn modelId="{BD546F00-D833-45E8-A19D-4698325F94D0}" type="presOf" srcId="{D62F77CB-4EC4-4881-ACA8-36D9E101D9DD}" destId="{F653DADA-8DD0-476D-8D66-3D02C70D15B4}" srcOrd="0" destOrd="0" presId="urn:microsoft.com/office/officeart/2005/8/layout/chevron1"/>
    <dgm:cxn modelId="{329D580A-8856-4A0D-BDD2-88A51BF72D5A}" srcId="{76210794-4A63-47E1-9FBD-A034BE31DECA}" destId="{E4E5B1D5-9E68-440D-B231-A582395DB682}" srcOrd="2" destOrd="0" parTransId="{B07D0D20-7FAF-498D-8E4A-2FF5F7F72CEB}" sibTransId="{57AACF1D-3093-4541-901C-83E181E1ABC0}"/>
    <dgm:cxn modelId="{C8088827-560D-4E4D-A5F3-084010058577}" type="presOf" srcId="{1450F19B-8355-4724-8251-639E5418897C}" destId="{3FC5E266-B6CF-490B-A2E4-A89F21E3DBDD}" srcOrd="0" destOrd="0" presId="urn:microsoft.com/office/officeart/2005/8/layout/chevron1"/>
    <dgm:cxn modelId="{25A3475C-77D1-4433-8FBC-715555D6A9B2}" type="presOf" srcId="{8F04B177-C499-4DFD-9086-ABA0FED3F682}" destId="{19440EFD-3F5C-4AD8-9437-988F0D4B800F}" srcOrd="0" destOrd="0" presId="urn:microsoft.com/office/officeart/2005/8/layout/chevron1"/>
    <dgm:cxn modelId="{53EC976D-B92B-45C1-87B3-0FE70E2D2C08}" type="presOf" srcId="{76210794-4A63-47E1-9FBD-A034BE31DECA}" destId="{93CBA0F6-2D9F-4A0C-AFB5-86FF6209546E}" srcOrd="0" destOrd="0" presId="urn:microsoft.com/office/officeart/2005/8/layout/chevron1"/>
    <dgm:cxn modelId="{6AA6BB7F-76AF-4EB0-9912-9205822DF135}" type="presOf" srcId="{83FA4668-69D4-49EE-ACF3-7C215D1E1443}" destId="{4D4CCC24-9ADE-409C-B776-78E29F32864A}" srcOrd="0" destOrd="0" presId="urn:microsoft.com/office/officeart/2005/8/layout/chevron1"/>
    <dgm:cxn modelId="{1D1FD191-4859-49B6-86B9-69CD8E4F66DE}" srcId="{76210794-4A63-47E1-9FBD-A034BE31DECA}" destId="{1450F19B-8355-4724-8251-639E5418897C}" srcOrd="3" destOrd="0" parTransId="{9A6F1E92-5733-4550-B50E-DFE1DC06F634}" sibTransId="{73693F79-BA64-4821-83D3-4E5E5D52AB98}"/>
    <dgm:cxn modelId="{AE781792-260C-4940-AEA3-07F562CA7DE6}" srcId="{76210794-4A63-47E1-9FBD-A034BE31DECA}" destId="{83FA4668-69D4-49EE-ACF3-7C215D1E1443}" srcOrd="0" destOrd="0" parTransId="{E8DA8CE5-F9C6-446F-B735-49E50C5FF18F}" sibTransId="{A7B555A0-4F2E-473B-9FF1-C86A519C95CE}"/>
    <dgm:cxn modelId="{265A16CC-9418-46EA-BC31-4B1601285E33}" type="presOf" srcId="{E4E5B1D5-9E68-440D-B231-A582395DB682}" destId="{3C283C2C-B9FE-4091-BD16-D33E5924E57E}" srcOrd="0" destOrd="0" presId="urn:microsoft.com/office/officeart/2005/8/layout/chevron1"/>
    <dgm:cxn modelId="{2DEBABD2-6825-4F81-B6CD-0AAAF253B327}" srcId="{76210794-4A63-47E1-9FBD-A034BE31DECA}" destId="{8F04B177-C499-4DFD-9086-ABA0FED3F682}" srcOrd="4" destOrd="0" parTransId="{DFEBF6DC-914E-4A47-B014-BD32C6804BE7}" sibTransId="{D17844D4-E481-4DD0-A904-6991FAE81FEE}"/>
    <dgm:cxn modelId="{7999AADA-BDC5-425C-989E-2A8D96118741}" srcId="{76210794-4A63-47E1-9FBD-A034BE31DECA}" destId="{D62F77CB-4EC4-4881-ACA8-36D9E101D9DD}" srcOrd="1" destOrd="0" parTransId="{BC7A374C-FBC1-413B-AA54-4ED86C9406E5}" sibTransId="{00ED824A-D6BE-4394-BB65-E61120851E36}"/>
    <dgm:cxn modelId="{5E0E00E0-49BC-47A6-9B40-C5697F4214CD}" type="presParOf" srcId="{93CBA0F6-2D9F-4A0C-AFB5-86FF6209546E}" destId="{4D4CCC24-9ADE-409C-B776-78E29F32864A}" srcOrd="0" destOrd="0" presId="urn:microsoft.com/office/officeart/2005/8/layout/chevron1"/>
    <dgm:cxn modelId="{2B8BA351-0092-4577-980D-10AA80BDD098}" type="presParOf" srcId="{93CBA0F6-2D9F-4A0C-AFB5-86FF6209546E}" destId="{00AA61E3-DD18-443A-A7DF-8A018F9F95E0}" srcOrd="1" destOrd="0" presId="urn:microsoft.com/office/officeart/2005/8/layout/chevron1"/>
    <dgm:cxn modelId="{077D4E19-2446-4FE5-BB06-0E18ED956918}" type="presParOf" srcId="{93CBA0F6-2D9F-4A0C-AFB5-86FF6209546E}" destId="{F653DADA-8DD0-476D-8D66-3D02C70D15B4}" srcOrd="2" destOrd="0" presId="urn:microsoft.com/office/officeart/2005/8/layout/chevron1"/>
    <dgm:cxn modelId="{29F4E69D-DF2E-455D-8A18-0752298409EC}" type="presParOf" srcId="{93CBA0F6-2D9F-4A0C-AFB5-86FF6209546E}" destId="{6F5C5EDF-7DFF-4A89-A5F9-B4B3AEE8E9ED}" srcOrd="3" destOrd="0" presId="urn:microsoft.com/office/officeart/2005/8/layout/chevron1"/>
    <dgm:cxn modelId="{D09BB846-2534-4E23-81F7-55895F9346EC}" type="presParOf" srcId="{93CBA0F6-2D9F-4A0C-AFB5-86FF6209546E}" destId="{3C283C2C-B9FE-4091-BD16-D33E5924E57E}" srcOrd="4" destOrd="0" presId="urn:microsoft.com/office/officeart/2005/8/layout/chevron1"/>
    <dgm:cxn modelId="{CEB07616-1EB0-4035-9101-7976E80B5BC9}" type="presParOf" srcId="{93CBA0F6-2D9F-4A0C-AFB5-86FF6209546E}" destId="{7B46DEF5-D704-4855-B37F-76DE778DE363}" srcOrd="5" destOrd="0" presId="urn:microsoft.com/office/officeart/2005/8/layout/chevron1"/>
    <dgm:cxn modelId="{2D46A2D9-DECB-4858-B06E-ACEDBEE13782}" type="presParOf" srcId="{93CBA0F6-2D9F-4A0C-AFB5-86FF6209546E}" destId="{3FC5E266-B6CF-490B-A2E4-A89F21E3DBDD}" srcOrd="6" destOrd="0" presId="urn:microsoft.com/office/officeart/2005/8/layout/chevron1"/>
    <dgm:cxn modelId="{CCE9C5FA-9866-46F6-A1E5-49E91FE55EF6}" type="presParOf" srcId="{93CBA0F6-2D9F-4A0C-AFB5-86FF6209546E}" destId="{A881E460-CBAE-4AA6-820E-FC1D3D82116D}" srcOrd="7" destOrd="0" presId="urn:microsoft.com/office/officeart/2005/8/layout/chevron1"/>
    <dgm:cxn modelId="{7303DE72-522F-48E5-A4FB-2A0F293AD1F5}" type="presParOf" srcId="{93CBA0F6-2D9F-4A0C-AFB5-86FF6209546E}" destId="{19440EFD-3F5C-4AD8-9437-988F0D4B800F}" srcOrd="8"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03B38-082E-4391-B407-6C86264CE4A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IE"/>
        </a:p>
      </dgm:t>
    </dgm:pt>
    <dgm:pt modelId="{E4343367-FA8D-44C2-B7E9-3BC356FA46C3}">
      <dgm:prSet phldrT="[Text]" phldr="0"/>
      <dgm:spPr>
        <a:solidFill>
          <a:srgbClr val="62A844"/>
        </a:solidFill>
      </dgm:spPr>
      <dgm:t>
        <a:bodyPr/>
        <a:lstStyle/>
        <a:p>
          <a:r>
            <a:rPr lang="en-IE" dirty="0"/>
            <a:t> </a:t>
          </a:r>
        </a:p>
      </dgm:t>
    </dgm:pt>
    <dgm:pt modelId="{4CC52AA4-9668-436A-9D4F-45916BA606E3}" type="parTrans" cxnId="{2B46E9DB-22E8-428F-98A7-BB9BB1B047F8}">
      <dgm:prSet/>
      <dgm:spPr/>
      <dgm:t>
        <a:bodyPr/>
        <a:lstStyle/>
        <a:p>
          <a:endParaRPr lang="en-IE"/>
        </a:p>
      </dgm:t>
    </dgm:pt>
    <dgm:pt modelId="{76C50924-2A65-41E6-83E6-80F1888D0903}" type="sibTrans" cxnId="{2B46E9DB-22E8-428F-98A7-BB9BB1B047F8}">
      <dgm:prSet/>
      <dgm:spPr/>
      <dgm:t>
        <a:bodyPr/>
        <a:lstStyle/>
        <a:p>
          <a:endParaRPr lang="en-IE"/>
        </a:p>
      </dgm:t>
    </dgm:pt>
    <dgm:pt modelId="{0561395B-DDAD-44FC-BE71-23F1839D0BD0}">
      <dgm:prSet phldrT="[Text]" phldr="0"/>
      <dgm:spPr/>
      <dgm:t>
        <a:bodyPr/>
        <a:lstStyle/>
        <a:p>
          <a:r>
            <a:rPr lang="en-IE" b="1" dirty="0"/>
            <a:t>Make it Visible</a:t>
          </a:r>
        </a:p>
      </dgm:t>
    </dgm:pt>
    <dgm:pt modelId="{CEE7C0F5-1B0B-4FEB-B991-0B7D9701E9B3}" type="parTrans" cxnId="{74EDAC83-FDDE-4907-98FC-C985EDCC1C59}">
      <dgm:prSet/>
      <dgm:spPr/>
      <dgm:t>
        <a:bodyPr/>
        <a:lstStyle/>
        <a:p>
          <a:endParaRPr lang="en-IE"/>
        </a:p>
      </dgm:t>
    </dgm:pt>
    <dgm:pt modelId="{312D5DBB-3219-4C53-B5C3-8E0497F598E3}" type="sibTrans" cxnId="{74EDAC83-FDDE-4907-98FC-C985EDCC1C59}">
      <dgm:prSet/>
      <dgm:spPr/>
      <dgm:t>
        <a:bodyPr/>
        <a:lstStyle/>
        <a:p>
          <a:endParaRPr lang="en-IE"/>
        </a:p>
      </dgm:t>
    </dgm:pt>
    <dgm:pt modelId="{86095551-BD1D-463A-9D9F-87760474107B}">
      <dgm:prSet phldrT="[Text]" phldr="0"/>
      <dgm:spPr>
        <a:solidFill>
          <a:srgbClr val="0289AE"/>
        </a:solidFill>
      </dgm:spPr>
      <dgm:t>
        <a:bodyPr/>
        <a:lstStyle/>
        <a:p>
          <a:r>
            <a:rPr lang="en-IE" b="1" dirty="0"/>
            <a:t>Make it Routine</a:t>
          </a:r>
        </a:p>
      </dgm:t>
    </dgm:pt>
    <dgm:pt modelId="{9980B3C7-77A9-4C74-B5D6-B4330C1C920B}" type="parTrans" cxnId="{4520AF2D-DE8A-4AEB-BFA6-EA8527CEAF62}">
      <dgm:prSet/>
      <dgm:spPr/>
      <dgm:t>
        <a:bodyPr/>
        <a:lstStyle/>
        <a:p>
          <a:endParaRPr lang="en-IE"/>
        </a:p>
      </dgm:t>
    </dgm:pt>
    <dgm:pt modelId="{D84BACB7-DF84-49EA-9F26-0DE99C2DCD1A}" type="sibTrans" cxnId="{4520AF2D-DE8A-4AEB-BFA6-EA8527CEAF62}">
      <dgm:prSet/>
      <dgm:spPr/>
      <dgm:t>
        <a:bodyPr/>
        <a:lstStyle/>
        <a:p>
          <a:endParaRPr lang="en-IE"/>
        </a:p>
      </dgm:t>
    </dgm:pt>
    <dgm:pt modelId="{624699A5-F463-49C2-AC8F-40637BDBFC94}">
      <dgm:prSet phldrT="[Text]" phldr="0"/>
      <dgm:spPr>
        <a:solidFill>
          <a:srgbClr val="00B6E6"/>
        </a:solidFill>
      </dgm:spPr>
      <dgm:t>
        <a:bodyPr/>
        <a:lstStyle/>
        <a:p>
          <a:r>
            <a:rPr lang="en-IE" b="1" dirty="0"/>
            <a:t>Make it Supported</a:t>
          </a:r>
        </a:p>
      </dgm:t>
    </dgm:pt>
    <dgm:pt modelId="{BC72ABAF-651E-4BE1-AC73-A9D0FCE1E74B}" type="parTrans" cxnId="{D1D33C4E-5343-4FED-B7E7-4F6144A9B92B}">
      <dgm:prSet/>
      <dgm:spPr/>
      <dgm:t>
        <a:bodyPr/>
        <a:lstStyle/>
        <a:p>
          <a:endParaRPr lang="en-IE"/>
        </a:p>
      </dgm:t>
    </dgm:pt>
    <dgm:pt modelId="{B8291B91-34CC-4FF1-B16E-272A5071590E}" type="sibTrans" cxnId="{D1D33C4E-5343-4FED-B7E7-4F6144A9B92B}">
      <dgm:prSet/>
      <dgm:spPr/>
      <dgm:t>
        <a:bodyPr/>
        <a:lstStyle/>
        <a:p>
          <a:endParaRPr lang="en-IE"/>
        </a:p>
      </dgm:t>
    </dgm:pt>
    <dgm:pt modelId="{9FA41A12-0F96-40AC-A7D8-6675A52008D1}">
      <dgm:prSet phldrT="[Text]" phldr="0"/>
      <dgm:spPr/>
      <dgm:t>
        <a:bodyPr/>
        <a:lstStyle/>
        <a:p>
          <a:r>
            <a:rPr lang="en-IE" b="1" dirty="0"/>
            <a:t>Make it Adaptive</a:t>
          </a:r>
        </a:p>
      </dgm:t>
    </dgm:pt>
    <dgm:pt modelId="{42EA1465-EEDA-42C5-AD2D-35694E8FBC5F}" type="parTrans" cxnId="{2047E73F-E619-4A4B-AD41-A40226974FC7}">
      <dgm:prSet/>
      <dgm:spPr/>
      <dgm:t>
        <a:bodyPr/>
        <a:lstStyle/>
        <a:p>
          <a:endParaRPr lang="en-IE"/>
        </a:p>
      </dgm:t>
    </dgm:pt>
    <dgm:pt modelId="{DB945D48-82A6-4139-A7BD-EA428F58BDB9}" type="sibTrans" cxnId="{2047E73F-E619-4A4B-AD41-A40226974FC7}">
      <dgm:prSet/>
      <dgm:spPr/>
      <dgm:t>
        <a:bodyPr/>
        <a:lstStyle/>
        <a:p>
          <a:endParaRPr lang="en-IE"/>
        </a:p>
      </dgm:t>
    </dgm:pt>
    <dgm:pt modelId="{4CD7E199-9675-4A14-A9EC-82C730188341}" type="pres">
      <dgm:prSet presAssocID="{6EF03B38-082E-4391-B407-6C86264CE4A3}" presName="Name0" presStyleCnt="0">
        <dgm:presLayoutVars>
          <dgm:chMax val="1"/>
          <dgm:dir/>
          <dgm:animLvl val="ctr"/>
          <dgm:resizeHandles val="exact"/>
        </dgm:presLayoutVars>
      </dgm:prSet>
      <dgm:spPr/>
    </dgm:pt>
    <dgm:pt modelId="{7988B68B-2D8C-428D-A6E2-2D55B971D69B}" type="pres">
      <dgm:prSet presAssocID="{E4343367-FA8D-44C2-B7E9-3BC356FA46C3}" presName="centerShape" presStyleLbl="node0" presStyleIdx="0" presStyleCnt="1"/>
      <dgm:spPr/>
    </dgm:pt>
    <dgm:pt modelId="{5617BE87-FF9E-4BB8-8B54-A1437DFDE40F}" type="pres">
      <dgm:prSet presAssocID="{0561395B-DDAD-44FC-BE71-23F1839D0BD0}" presName="node" presStyleLbl="node1" presStyleIdx="0" presStyleCnt="4">
        <dgm:presLayoutVars>
          <dgm:bulletEnabled val="1"/>
        </dgm:presLayoutVars>
      </dgm:prSet>
      <dgm:spPr/>
    </dgm:pt>
    <dgm:pt modelId="{DD81E9C0-56B2-4EBB-9772-ABC4DAC634A4}" type="pres">
      <dgm:prSet presAssocID="{0561395B-DDAD-44FC-BE71-23F1839D0BD0}" presName="dummy" presStyleCnt="0"/>
      <dgm:spPr/>
    </dgm:pt>
    <dgm:pt modelId="{F8042F6C-374A-4B7F-9C23-DF5C722E2744}" type="pres">
      <dgm:prSet presAssocID="{312D5DBB-3219-4C53-B5C3-8E0497F598E3}" presName="sibTrans" presStyleLbl="sibTrans2D1" presStyleIdx="0" presStyleCnt="4"/>
      <dgm:spPr/>
    </dgm:pt>
    <dgm:pt modelId="{A81454DF-92E8-4E68-96AE-B516AD50D310}" type="pres">
      <dgm:prSet presAssocID="{86095551-BD1D-463A-9D9F-87760474107B}" presName="node" presStyleLbl="node1" presStyleIdx="1" presStyleCnt="4">
        <dgm:presLayoutVars>
          <dgm:bulletEnabled val="1"/>
        </dgm:presLayoutVars>
      </dgm:prSet>
      <dgm:spPr/>
    </dgm:pt>
    <dgm:pt modelId="{B8DA3C41-0C9E-44ED-8115-DFFC39C27751}" type="pres">
      <dgm:prSet presAssocID="{86095551-BD1D-463A-9D9F-87760474107B}" presName="dummy" presStyleCnt="0"/>
      <dgm:spPr/>
    </dgm:pt>
    <dgm:pt modelId="{A319933C-DB45-42E0-9365-5C301EB54FE5}" type="pres">
      <dgm:prSet presAssocID="{D84BACB7-DF84-49EA-9F26-0DE99C2DCD1A}" presName="sibTrans" presStyleLbl="sibTrans2D1" presStyleIdx="1" presStyleCnt="4"/>
      <dgm:spPr/>
    </dgm:pt>
    <dgm:pt modelId="{8D446137-5827-433B-ACFD-DDCC6182AF1B}" type="pres">
      <dgm:prSet presAssocID="{624699A5-F463-49C2-AC8F-40637BDBFC94}" presName="node" presStyleLbl="node1" presStyleIdx="2" presStyleCnt="4">
        <dgm:presLayoutVars>
          <dgm:bulletEnabled val="1"/>
        </dgm:presLayoutVars>
      </dgm:prSet>
      <dgm:spPr/>
    </dgm:pt>
    <dgm:pt modelId="{226ED8FD-C159-47B8-AFA0-C50F43DAC96A}" type="pres">
      <dgm:prSet presAssocID="{624699A5-F463-49C2-AC8F-40637BDBFC94}" presName="dummy" presStyleCnt="0"/>
      <dgm:spPr/>
    </dgm:pt>
    <dgm:pt modelId="{787C6FF0-4473-409C-B7D1-4DB7C1361015}" type="pres">
      <dgm:prSet presAssocID="{B8291B91-34CC-4FF1-B16E-272A5071590E}" presName="sibTrans" presStyleLbl="sibTrans2D1" presStyleIdx="2" presStyleCnt="4"/>
      <dgm:spPr/>
    </dgm:pt>
    <dgm:pt modelId="{9C3F9FC0-75AD-4B9E-9529-06BE89C984E7}" type="pres">
      <dgm:prSet presAssocID="{9FA41A12-0F96-40AC-A7D8-6675A52008D1}" presName="node" presStyleLbl="node1" presStyleIdx="3" presStyleCnt="4">
        <dgm:presLayoutVars>
          <dgm:bulletEnabled val="1"/>
        </dgm:presLayoutVars>
      </dgm:prSet>
      <dgm:spPr/>
    </dgm:pt>
    <dgm:pt modelId="{ED119C3E-0CF7-48AB-B97F-A9662FF756DD}" type="pres">
      <dgm:prSet presAssocID="{9FA41A12-0F96-40AC-A7D8-6675A52008D1}" presName="dummy" presStyleCnt="0"/>
      <dgm:spPr/>
    </dgm:pt>
    <dgm:pt modelId="{56727EA5-31E5-41D4-8844-2A41BD1E7EC0}" type="pres">
      <dgm:prSet presAssocID="{DB945D48-82A6-4139-A7BD-EA428F58BDB9}" presName="sibTrans" presStyleLbl="sibTrans2D1" presStyleIdx="3" presStyleCnt="4"/>
      <dgm:spPr/>
    </dgm:pt>
  </dgm:ptLst>
  <dgm:cxnLst>
    <dgm:cxn modelId="{F08B5C03-2A4E-44DA-A94F-7E931FB2D5B0}" type="presOf" srcId="{B8291B91-34CC-4FF1-B16E-272A5071590E}" destId="{787C6FF0-4473-409C-B7D1-4DB7C1361015}" srcOrd="0" destOrd="0" presId="urn:microsoft.com/office/officeart/2005/8/layout/radial6"/>
    <dgm:cxn modelId="{4520AF2D-DE8A-4AEB-BFA6-EA8527CEAF62}" srcId="{E4343367-FA8D-44C2-B7E9-3BC356FA46C3}" destId="{86095551-BD1D-463A-9D9F-87760474107B}" srcOrd="1" destOrd="0" parTransId="{9980B3C7-77A9-4C74-B5D6-B4330C1C920B}" sibTransId="{D84BACB7-DF84-49EA-9F26-0DE99C2DCD1A}"/>
    <dgm:cxn modelId="{2047E73F-E619-4A4B-AD41-A40226974FC7}" srcId="{E4343367-FA8D-44C2-B7E9-3BC356FA46C3}" destId="{9FA41A12-0F96-40AC-A7D8-6675A52008D1}" srcOrd="3" destOrd="0" parTransId="{42EA1465-EEDA-42C5-AD2D-35694E8FBC5F}" sibTransId="{DB945D48-82A6-4139-A7BD-EA428F58BDB9}"/>
    <dgm:cxn modelId="{69372D5B-7398-4C21-8C51-2E2A8FF94146}" type="presOf" srcId="{86095551-BD1D-463A-9D9F-87760474107B}" destId="{A81454DF-92E8-4E68-96AE-B516AD50D310}" srcOrd="0" destOrd="0" presId="urn:microsoft.com/office/officeart/2005/8/layout/radial6"/>
    <dgm:cxn modelId="{3315FC5D-CCBA-455B-A605-C195C08AC8F1}" type="presOf" srcId="{6EF03B38-082E-4391-B407-6C86264CE4A3}" destId="{4CD7E199-9675-4A14-A9EC-82C730188341}" srcOrd="0" destOrd="0" presId="urn:microsoft.com/office/officeart/2005/8/layout/radial6"/>
    <dgm:cxn modelId="{E4312546-0D03-493E-BFFE-711356CB2AAC}" type="presOf" srcId="{0561395B-DDAD-44FC-BE71-23F1839D0BD0}" destId="{5617BE87-FF9E-4BB8-8B54-A1437DFDE40F}" srcOrd="0" destOrd="0" presId="urn:microsoft.com/office/officeart/2005/8/layout/radial6"/>
    <dgm:cxn modelId="{D1D33C4E-5343-4FED-B7E7-4F6144A9B92B}" srcId="{E4343367-FA8D-44C2-B7E9-3BC356FA46C3}" destId="{624699A5-F463-49C2-AC8F-40637BDBFC94}" srcOrd="2" destOrd="0" parTransId="{BC72ABAF-651E-4BE1-AC73-A9D0FCE1E74B}" sibTransId="{B8291B91-34CC-4FF1-B16E-272A5071590E}"/>
    <dgm:cxn modelId="{E5E48878-8F39-4971-B897-268DF02E53B1}" type="presOf" srcId="{312D5DBB-3219-4C53-B5C3-8E0497F598E3}" destId="{F8042F6C-374A-4B7F-9C23-DF5C722E2744}" srcOrd="0" destOrd="0" presId="urn:microsoft.com/office/officeart/2005/8/layout/radial6"/>
    <dgm:cxn modelId="{32E6A558-F828-43E8-8EF9-384FD32D3FA0}" type="presOf" srcId="{624699A5-F463-49C2-AC8F-40637BDBFC94}" destId="{8D446137-5827-433B-ACFD-DDCC6182AF1B}" srcOrd="0" destOrd="0" presId="urn:microsoft.com/office/officeart/2005/8/layout/radial6"/>
    <dgm:cxn modelId="{74EDAC83-FDDE-4907-98FC-C985EDCC1C59}" srcId="{E4343367-FA8D-44C2-B7E9-3BC356FA46C3}" destId="{0561395B-DDAD-44FC-BE71-23F1839D0BD0}" srcOrd="0" destOrd="0" parTransId="{CEE7C0F5-1B0B-4FEB-B991-0B7D9701E9B3}" sibTransId="{312D5DBB-3219-4C53-B5C3-8E0497F598E3}"/>
    <dgm:cxn modelId="{58AD3DAD-C647-421B-B8B8-81C0C568DB37}" type="presOf" srcId="{D84BACB7-DF84-49EA-9F26-0DE99C2DCD1A}" destId="{A319933C-DB45-42E0-9365-5C301EB54FE5}" srcOrd="0" destOrd="0" presId="urn:microsoft.com/office/officeart/2005/8/layout/radial6"/>
    <dgm:cxn modelId="{F2F1B9BA-D30B-43C6-9090-96F473748A34}" type="presOf" srcId="{9FA41A12-0F96-40AC-A7D8-6675A52008D1}" destId="{9C3F9FC0-75AD-4B9E-9529-06BE89C984E7}" srcOrd="0" destOrd="0" presId="urn:microsoft.com/office/officeart/2005/8/layout/radial6"/>
    <dgm:cxn modelId="{2B46E9DB-22E8-428F-98A7-BB9BB1B047F8}" srcId="{6EF03B38-082E-4391-B407-6C86264CE4A3}" destId="{E4343367-FA8D-44C2-B7E9-3BC356FA46C3}" srcOrd="0" destOrd="0" parTransId="{4CC52AA4-9668-436A-9D4F-45916BA606E3}" sibTransId="{76C50924-2A65-41E6-83E6-80F1888D0903}"/>
    <dgm:cxn modelId="{C47C13E4-2C65-4339-9508-00A2ADF7B388}" type="presOf" srcId="{E4343367-FA8D-44C2-B7E9-3BC356FA46C3}" destId="{7988B68B-2D8C-428D-A6E2-2D55B971D69B}" srcOrd="0" destOrd="0" presId="urn:microsoft.com/office/officeart/2005/8/layout/radial6"/>
    <dgm:cxn modelId="{AC5CCEFD-C11B-4AA2-AEEE-7C4B413E2E6A}" type="presOf" srcId="{DB945D48-82A6-4139-A7BD-EA428F58BDB9}" destId="{56727EA5-31E5-41D4-8844-2A41BD1E7EC0}" srcOrd="0" destOrd="0" presId="urn:microsoft.com/office/officeart/2005/8/layout/radial6"/>
    <dgm:cxn modelId="{B672C636-3466-487E-B03A-6640D5D26C0D}" type="presParOf" srcId="{4CD7E199-9675-4A14-A9EC-82C730188341}" destId="{7988B68B-2D8C-428D-A6E2-2D55B971D69B}" srcOrd="0" destOrd="0" presId="urn:microsoft.com/office/officeart/2005/8/layout/radial6"/>
    <dgm:cxn modelId="{14B38989-6226-4AEC-808F-2F2D9C7AB27A}" type="presParOf" srcId="{4CD7E199-9675-4A14-A9EC-82C730188341}" destId="{5617BE87-FF9E-4BB8-8B54-A1437DFDE40F}" srcOrd="1" destOrd="0" presId="urn:microsoft.com/office/officeart/2005/8/layout/radial6"/>
    <dgm:cxn modelId="{941A816B-1B0F-4654-872B-95B7860BA8D9}" type="presParOf" srcId="{4CD7E199-9675-4A14-A9EC-82C730188341}" destId="{DD81E9C0-56B2-4EBB-9772-ABC4DAC634A4}" srcOrd="2" destOrd="0" presId="urn:microsoft.com/office/officeart/2005/8/layout/radial6"/>
    <dgm:cxn modelId="{2B012D36-56E2-4AF1-A3F1-8298DE3FD568}" type="presParOf" srcId="{4CD7E199-9675-4A14-A9EC-82C730188341}" destId="{F8042F6C-374A-4B7F-9C23-DF5C722E2744}" srcOrd="3" destOrd="0" presId="urn:microsoft.com/office/officeart/2005/8/layout/radial6"/>
    <dgm:cxn modelId="{557FF71D-F5DB-4830-BE91-146C7A15F91B}" type="presParOf" srcId="{4CD7E199-9675-4A14-A9EC-82C730188341}" destId="{A81454DF-92E8-4E68-96AE-B516AD50D310}" srcOrd="4" destOrd="0" presId="urn:microsoft.com/office/officeart/2005/8/layout/radial6"/>
    <dgm:cxn modelId="{F4F9A016-2002-4FF6-B2AE-E317556DE4AA}" type="presParOf" srcId="{4CD7E199-9675-4A14-A9EC-82C730188341}" destId="{B8DA3C41-0C9E-44ED-8115-DFFC39C27751}" srcOrd="5" destOrd="0" presId="urn:microsoft.com/office/officeart/2005/8/layout/radial6"/>
    <dgm:cxn modelId="{91A25542-03B5-4783-972F-504F2015032C}" type="presParOf" srcId="{4CD7E199-9675-4A14-A9EC-82C730188341}" destId="{A319933C-DB45-42E0-9365-5C301EB54FE5}" srcOrd="6" destOrd="0" presId="urn:microsoft.com/office/officeart/2005/8/layout/radial6"/>
    <dgm:cxn modelId="{93815516-8A64-4CCD-80B7-C31E30F245CB}" type="presParOf" srcId="{4CD7E199-9675-4A14-A9EC-82C730188341}" destId="{8D446137-5827-433B-ACFD-DDCC6182AF1B}" srcOrd="7" destOrd="0" presId="urn:microsoft.com/office/officeart/2005/8/layout/radial6"/>
    <dgm:cxn modelId="{64B5466A-CF04-4FD4-9CD5-4BDB8440A5D2}" type="presParOf" srcId="{4CD7E199-9675-4A14-A9EC-82C730188341}" destId="{226ED8FD-C159-47B8-AFA0-C50F43DAC96A}" srcOrd="8" destOrd="0" presId="urn:microsoft.com/office/officeart/2005/8/layout/radial6"/>
    <dgm:cxn modelId="{0A592BBC-DCAF-4B40-AF2F-22DE1F8FFB3F}" type="presParOf" srcId="{4CD7E199-9675-4A14-A9EC-82C730188341}" destId="{787C6FF0-4473-409C-B7D1-4DB7C1361015}" srcOrd="9" destOrd="0" presId="urn:microsoft.com/office/officeart/2005/8/layout/radial6"/>
    <dgm:cxn modelId="{47B8E5E8-3928-4018-A1DC-ED31127A1D30}" type="presParOf" srcId="{4CD7E199-9675-4A14-A9EC-82C730188341}" destId="{9C3F9FC0-75AD-4B9E-9529-06BE89C984E7}" srcOrd="10" destOrd="0" presId="urn:microsoft.com/office/officeart/2005/8/layout/radial6"/>
    <dgm:cxn modelId="{42F2A2A4-C56C-4742-B228-63A630714D33}" type="presParOf" srcId="{4CD7E199-9675-4A14-A9EC-82C730188341}" destId="{ED119C3E-0CF7-48AB-B97F-A9662FF756DD}" srcOrd="11" destOrd="0" presId="urn:microsoft.com/office/officeart/2005/8/layout/radial6"/>
    <dgm:cxn modelId="{479CD76F-E5D7-4D67-B7BF-7E4F0B8032BC}" type="presParOf" srcId="{4CD7E199-9675-4A14-A9EC-82C730188341}" destId="{56727EA5-31E5-41D4-8844-2A41BD1E7EC0}"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80CD9-B0F8-474E-9F08-745A71297840}">
      <dsp:nvSpPr>
        <dsp:cNvPr id="0" name=""/>
        <dsp:cNvSpPr/>
      </dsp:nvSpPr>
      <dsp:spPr>
        <a:xfrm>
          <a:off x="786625" y="-25744"/>
          <a:ext cx="4529098" cy="4529098"/>
        </a:xfrm>
        <a:prstGeom prst="circularArrow">
          <a:avLst>
            <a:gd name="adj1" fmla="val 5544"/>
            <a:gd name="adj2" fmla="val 330680"/>
            <a:gd name="adj3" fmla="val 13814125"/>
            <a:gd name="adj4" fmla="val 17362760"/>
            <a:gd name="adj5" fmla="val 5757"/>
          </a:avLst>
        </a:prstGeom>
        <a:solidFill>
          <a:srgbClr val="EABB22"/>
        </a:solidFill>
        <a:ln>
          <a:solidFill>
            <a:srgbClr val="404A52"/>
          </a:solidFill>
        </a:ln>
        <a:effectLst/>
      </dsp:spPr>
      <dsp:style>
        <a:lnRef idx="0">
          <a:scrgbClr r="0" g="0" b="0"/>
        </a:lnRef>
        <a:fillRef idx="1">
          <a:scrgbClr r="0" g="0" b="0"/>
        </a:fillRef>
        <a:effectRef idx="0">
          <a:scrgbClr r="0" g="0" b="0"/>
        </a:effectRef>
        <a:fontRef idx="minor"/>
      </dsp:style>
    </dsp:sp>
    <dsp:sp modelId="{CB0B1ABF-05A4-4BA0-8894-C819EF672315}">
      <dsp:nvSpPr>
        <dsp:cNvPr id="0" name=""/>
        <dsp:cNvSpPr/>
      </dsp:nvSpPr>
      <dsp:spPr>
        <a:xfrm>
          <a:off x="2008292" y="671"/>
          <a:ext cx="2085764" cy="1042882"/>
        </a:xfrm>
        <a:prstGeom prst="roundRect">
          <a:avLst/>
        </a:prstGeom>
        <a:solidFill>
          <a:srgbClr val="81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E" sz="3900" kern="1200" dirty="0">
              <a:solidFill>
                <a:srgbClr val="0289AE"/>
              </a:solidFill>
            </a:rPr>
            <a:t>Save</a:t>
          </a:r>
        </a:p>
      </dsp:txBody>
      <dsp:txXfrm>
        <a:off x="2059201" y="51580"/>
        <a:ext cx="1983946" cy="941064"/>
      </dsp:txXfrm>
    </dsp:sp>
    <dsp:sp modelId="{E60390BC-76FC-4933-93E1-CE09719E7684}">
      <dsp:nvSpPr>
        <dsp:cNvPr id="0" name=""/>
        <dsp:cNvSpPr/>
      </dsp:nvSpPr>
      <dsp:spPr>
        <a:xfrm>
          <a:off x="3845149" y="1335225"/>
          <a:ext cx="2085764" cy="1042882"/>
        </a:xfrm>
        <a:prstGeom prst="roundRect">
          <a:avLst/>
        </a:prstGeom>
        <a:solidFill>
          <a:srgbClr val="81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E" sz="3900" kern="1200" dirty="0">
              <a:solidFill>
                <a:srgbClr val="0289AE"/>
              </a:solidFill>
            </a:rPr>
            <a:t>Improve</a:t>
          </a:r>
        </a:p>
      </dsp:txBody>
      <dsp:txXfrm>
        <a:off x="3896058" y="1386134"/>
        <a:ext cx="1983946" cy="941064"/>
      </dsp:txXfrm>
    </dsp:sp>
    <dsp:sp modelId="{3A45851F-1BFF-4BA9-BFA1-FF897835BBFE}">
      <dsp:nvSpPr>
        <dsp:cNvPr id="0" name=""/>
        <dsp:cNvSpPr/>
      </dsp:nvSpPr>
      <dsp:spPr>
        <a:xfrm>
          <a:off x="3362601" y="3230710"/>
          <a:ext cx="2085764" cy="1042882"/>
        </a:xfrm>
        <a:prstGeom prst="roundRect">
          <a:avLst/>
        </a:prstGeom>
        <a:solidFill>
          <a:srgbClr val="81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E" sz="3900" kern="1200" dirty="0">
              <a:solidFill>
                <a:srgbClr val="0289AE"/>
              </a:solidFill>
            </a:rPr>
            <a:t>Attract</a:t>
          </a:r>
        </a:p>
      </dsp:txBody>
      <dsp:txXfrm>
        <a:off x="3413510" y="3281619"/>
        <a:ext cx="1983946" cy="941064"/>
      </dsp:txXfrm>
    </dsp:sp>
    <dsp:sp modelId="{E8E64735-A648-4DF9-97C0-9B3B9DCCCCBD}">
      <dsp:nvSpPr>
        <dsp:cNvPr id="0" name=""/>
        <dsp:cNvSpPr/>
      </dsp:nvSpPr>
      <dsp:spPr>
        <a:xfrm>
          <a:off x="711138" y="3230706"/>
          <a:ext cx="2085764" cy="1042882"/>
        </a:xfrm>
        <a:prstGeom prst="roundRect">
          <a:avLst/>
        </a:prstGeom>
        <a:solidFill>
          <a:srgbClr val="81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E" sz="3900" kern="1200" dirty="0">
              <a:solidFill>
                <a:srgbClr val="0289AE"/>
              </a:solidFill>
            </a:rPr>
            <a:t>Retain</a:t>
          </a:r>
        </a:p>
      </dsp:txBody>
      <dsp:txXfrm>
        <a:off x="762047" y="3281615"/>
        <a:ext cx="1983946" cy="941064"/>
      </dsp:txXfrm>
    </dsp:sp>
    <dsp:sp modelId="{E2415FA2-376D-4897-8EE5-59F839871BA8}">
      <dsp:nvSpPr>
        <dsp:cNvPr id="0" name=""/>
        <dsp:cNvSpPr/>
      </dsp:nvSpPr>
      <dsp:spPr>
        <a:xfrm>
          <a:off x="171436" y="1335225"/>
          <a:ext cx="2085764" cy="1042882"/>
        </a:xfrm>
        <a:prstGeom prst="roundRect">
          <a:avLst/>
        </a:prstGeom>
        <a:solidFill>
          <a:srgbClr val="81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E" sz="3900" kern="1200" dirty="0">
              <a:solidFill>
                <a:srgbClr val="0289AE"/>
              </a:solidFill>
            </a:rPr>
            <a:t>Grow</a:t>
          </a:r>
        </a:p>
      </dsp:txBody>
      <dsp:txXfrm>
        <a:off x="222345" y="1386134"/>
        <a:ext cx="1983946" cy="94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CCC24-9ADE-409C-B776-78E29F32864A}">
      <dsp:nvSpPr>
        <dsp:cNvPr id="0" name=""/>
        <dsp:cNvSpPr/>
      </dsp:nvSpPr>
      <dsp:spPr>
        <a:xfrm>
          <a:off x="1984" y="2356114"/>
          <a:ext cx="1766093" cy="706437"/>
        </a:xfrm>
        <a:prstGeom prst="chevron">
          <a:avLst/>
        </a:prstGeom>
        <a:solidFill>
          <a:srgbClr val="00B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E" sz="2000" kern="1200" dirty="0"/>
            <a:t>Vision</a:t>
          </a:r>
        </a:p>
      </dsp:txBody>
      <dsp:txXfrm>
        <a:off x="355203" y="2356114"/>
        <a:ext cx="1059656" cy="706437"/>
      </dsp:txXfrm>
    </dsp:sp>
    <dsp:sp modelId="{F653DADA-8DD0-476D-8D66-3D02C70D15B4}">
      <dsp:nvSpPr>
        <dsp:cNvPr id="0" name=""/>
        <dsp:cNvSpPr/>
      </dsp:nvSpPr>
      <dsp:spPr>
        <a:xfrm>
          <a:off x="1591468" y="2356114"/>
          <a:ext cx="1766093" cy="706437"/>
        </a:xfrm>
        <a:prstGeom prst="chevron">
          <a:avLst/>
        </a:prstGeom>
        <a:solidFill>
          <a:srgbClr val="73CD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E" sz="2000" kern="1200" dirty="0"/>
            <a:t>Priorities</a:t>
          </a:r>
        </a:p>
      </dsp:txBody>
      <dsp:txXfrm>
        <a:off x="1944687" y="2356114"/>
        <a:ext cx="1059656" cy="706437"/>
      </dsp:txXfrm>
    </dsp:sp>
    <dsp:sp modelId="{3C283C2C-B9FE-4091-BD16-D33E5924E57E}">
      <dsp:nvSpPr>
        <dsp:cNvPr id="0" name=""/>
        <dsp:cNvSpPr/>
      </dsp:nvSpPr>
      <dsp:spPr>
        <a:xfrm>
          <a:off x="3180953" y="2356114"/>
          <a:ext cx="1766093" cy="706437"/>
        </a:xfrm>
        <a:prstGeom prst="chevron">
          <a:avLst/>
        </a:prstGeom>
        <a:solidFill>
          <a:srgbClr val="6890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E" sz="2000" kern="1200" dirty="0"/>
            <a:t>Actions</a:t>
          </a:r>
        </a:p>
      </dsp:txBody>
      <dsp:txXfrm>
        <a:off x="3534172" y="2356114"/>
        <a:ext cx="1059656" cy="706437"/>
      </dsp:txXfrm>
    </dsp:sp>
    <dsp:sp modelId="{3FC5E266-B6CF-490B-A2E4-A89F21E3DBDD}">
      <dsp:nvSpPr>
        <dsp:cNvPr id="0" name=""/>
        <dsp:cNvSpPr/>
      </dsp:nvSpPr>
      <dsp:spPr>
        <a:xfrm>
          <a:off x="4770437" y="2356114"/>
          <a:ext cx="1766093" cy="706437"/>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E" sz="2000" kern="1200" dirty="0"/>
            <a:t>Habits</a:t>
          </a:r>
        </a:p>
      </dsp:txBody>
      <dsp:txXfrm>
        <a:off x="5123656" y="2356114"/>
        <a:ext cx="1059656" cy="706437"/>
      </dsp:txXfrm>
    </dsp:sp>
    <dsp:sp modelId="{19440EFD-3F5C-4AD8-9437-988F0D4B800F}">
      <dsp:nvSpPr>
        <dsp:cNvPr id="0" name=""/>
        <dsp:cNvSpPr/>
      </dsp:nvSpPr>
      <dsp:spPr>
        <a:xfrm>
          <a:off x="6359921" y="2356114"/>
          <a:ext cx="1766093" cy="706437"/>
        </a:xfrm>
        <a:prstGeom prst="chevron">
          <a:avLst/>
        </a:prstGeom>
        <a:solidFill>
          <a:srgbClr val="EABB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E" sz="2000" kern="1200" dirty="0"/>
            <a:t>RESULTS</a:t>
          </a:r>
        </a:p>
      </dsp:txBody>
      <dsp:txXfrm>
        <a:off x="6713140" y="2356114"/>
        <a:ext cx="1059656" cy="706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27EA5-31E5-41D4-8844-2A41BD1E7EC0}">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7C6FF0-4473-409C-B7D1-4DB7C1361015}">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19933C-DB45-42E0-9365-5C301EB54FE5}">
      <dsp:nvSpPr>
        <dsp:cNvPr id="0" name=""/>
        <dsp:cNvSpPr/>
      </dsp:nvSpPr>
      <dsp:spPr>
        <a:xfrm>
          <a:off x="1980380" y="625714"/>
          <a:ext cx="4167238" cy="4167238"/>
        </a:xfrm>
        <a:prstGeom prst="blockArc">
          <a:avLst>
            <a:gd name="adj1" fmla="val 0"/>
            <a:gd name="adj2" fmla="val 5400000"/>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042F6C-374A-4B7F-9C23-DF5C722E2744}">
      <dsp:nvSpPr>
        <dsp:cNvPr id="0" name=""/>
        <dsp:cNvSpPr/>
      </dsp:nvSpPr>
      <dsp:spPr>
        <a:xfrm>
          <a:off x="1980380" y="625714"/>
          <a:ext cx="4167238" cy="4167238"/>
        </a:xfrm>
        <a:prstGeom prst="blockArc">
          <a:avLst>
            <a:gd name="adj1" fmla="val 16200000"/>
            <a:gd name="adj2" fmla="val 0"/>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88B68B-2D8C-428D-A6E2-2D55B971D69B}">
      <dsp:nvSpPr>
        <dsp:cNvPr id="0" name=""/>
        <dsp:cNvSpPr/>
      </dsp:nvSpPr>
      <dsp:spPr>
        <a:xfrm>
          <a:off x="3104554" y="1749888"/>
          <a:ext cx="1918890" cy="1918890"/>
        </a:xfrm>
        <a:prstGeom prst="ellipse">
          <a:avLst/>
        </a:prstGeom>
        <a:solidFill>
          <a:srgbClr val="62A8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IE" sz="6500" kern="1200" dirty="0"/>
            <a:t> </a:t>
          </a:r>
        </a:p>
      </dsp:txBody>
      <dsp:txXfrm>
        <a:off x="3385569" y="2030903"/>
        <a:ext cx="1356860" cy="1356860"/>
      </dsp:txXfrm>
    </dsp:sp>
    <dsp:sp modelId="{5617BE87-FF9E-4BB8-8B54-A1437DFDE40F}">
      <dsp:nvSpPr>
        <dsp:cNvPr id="0" name=""/>
        <dsp:cNvSpPr/>
      </dsp:nvSpPr>
      <dsp:spPr>
        <a:xfrm>
          <a:off x="3392388" y="2458"/>
          <a:ext cx="1343223" cy="134322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b="1" kern="1200" dirty="0"/>
            <a:t>Make it Visible</a:t>
          </a:r>
        </a:p>
      </dsp:txBody>
      <dsp:txXfrm>
        <a:off x="3589098" y="199168"/>
        <a:ext cx="949803" cy="949803"/>
      </dsp:txXfrm>
    </dsp:sp>
    <dsp:sp modelId="{A81454DF-92E8-4E68-96AE-B516AD50D310}">
      <dsp:nvSpPr>
        <dsp:cNvPr id="0" name=""/>
        <dsp:cNvSpPr/>
      </dsp:nvSpPr>
      <dsp:spPr>
        <a:xfrm>
          <a:off x="5427651" y="2037721"/>
          <a:ext cx="1343223" cy="1343223"/>
        </a:xfrm>
        <a:prstGeom prst="ellipse">
          <a:avLst/>
        </a:prstGeom>
        <a:solidFill>
          <a:srgbClr val="0289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b="1" kern="1200" dirty="0"/>
            <a:t>Make it Routine</a:t>
          </a:r>
        </a:p>
      </dsp:txBody>
      <dsp:txXfrm>
        <a:off x="5624361" y="2234431"/>
        <a:ext cx="949803" cy="949803"/>
      </dsp:txXfrm>
    </dsp:sp>
    <dsp:sp modelId="{8D446137-5827-433B-ACFD-DDCC6182AF1B}">
      <dsp:nvSpPr>
        <dsp:cNvPr id="0" name=""/>
        <dsp:cNvSpPr/>
      </dsp:nvSpPr>
      <dsp:spPr>
        <a:xfrm>
          <a:off x="3392388" y="4072985"/>
          <a:ext cx="1343223" cy="1343223"/>
        </a:xfrm>
        <a:prstGeom prst="ellipse">
          <a:avLst/>
        </a:prstGeom>
        <a:solidFill>
          <a:srgbClr val="00B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b="1" kern="1200" dirty="0"/>
            <a:t>Make it Supported</a:t>
          </a:r>
        </a:p>
      </dsp:txBody>
      <dsp:txXfrm>
        <a:off x="3589098" y="4269695"/>
        <a:ext cx="949803" cy="949803"/>
      </dsp:txXfrm>
    </dsp:sp>
    <dsp:sp modelId="{9C3F9FC0-75AD-4B9E-9529-06BE89C984E7}">
      <dsp:nvSpPr>
        <dsp:cNvPr id="0" name=""/>
        <dsp:cNvSpPr/>
      </dsp:nvSpPr>
      <dsp:spPr>
        <a:xfrm>
          <a:off x="1357124" y="2037721"/>
          <a:ext cx="1343223" cy="13432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b="1" kern="1200" dirty="0"/>
            <a:t>Make it Adaptive</a:t>
          </a:r>
        </a:p>
      </dsp:txBody>
      <dsp:txXfrm>
        <a:off x="1553834" y="2234431"/>
        <a:ext cx="949803" cy="94980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BCA55AD-336F-2841-9E44-8096CEA2A7BD}" type="datetimeFigureOut">
              <a:rPr lang="en-US" smtClean="0"/>
              <a:t>12/7/2025</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6B282E-B117-B940-84DA-9267D4C22CBD}" type="datetimeFigureOut">
              <a:rPr lang="en-US" smtClean="0"/>
              <a:t>12/7/2025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DE97A-467C-6C8F-9BA1-EA5AD86E6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DDD47-49E3-1F0E-9B8E-C3509249007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22CB5E5-6C1A-FAF0-244E-C488ABDDDF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63D5D0-E3B6-FB58-EAC1-820A71078739}"/>
              </a:ext>
            </a:extLst>
          </p:cNvPr>
          <p:cNvSpPr>
            <a:spLocks noGrp="1"/>
          </p:cNvSpPr>
          <p:nvPr>
            <p:ph type="sldNum" sz="quarter" idx="5"/>
          </p:nvPr>
        </p:nvSpPr>
        <p:spPr/>
        <p:txBody>
          <a:bodyPr/>
          <a:lstStyle/>
          <a:p>
            <a:fld id="{4BE5DE82-CF29-044D-9158-06A811149881}" type="slidenum">
              <a:rPr lang="en-US" smtClean="0"/>
              <a:t>69</a:t>
            </a:fld>
            <a:endParaRPr lang="en-US"/>
          </a:p>
        </p:txBody>
      </p:sp>
    </p:spTree>
    <p:extLst>
      <p:ext uri="{BB962C8B-B14F-4D97-AF65-F5344CB8AC3E}">
        <p14:creationId xmlns:p14="http://schemas.microsoft.com/office/powerpoint/2010/main" val="596909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60C6-229D-63AD-9AD0-7CC8FD01D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FC995-3FA7-546F-E1AF-EA58B812D1C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1B7117F-C932-4DFF-A19D-B73121F208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A3C672-6F04-E8E5-A520-E6A76E62F223}"/>
              </a:ext>
            </a:extLst>
          </p:cNvPr>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106589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FF327-D46E-018F-844E-2E3B50F56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916B5-66F7-7986-884B-A75CA377B0D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DD1B643-D215-9949-9317-3D79ABC1D1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F50B20-FE74-11E9-81B1-E28BF93D6DDB}"/>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2903479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1315C-8B1F-D5A7-635D-2559D0FAD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C2989-046E-58C3-A5AB-877504093452}"/>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F42F3DA-195C-F648-B5B9-53AD72FEE3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A2C410-682D-1731-774C-C5F54920D1F0}"/>
              </a:ext>
            </a:extLst>
          </p:cNvPr>
          <p:cNvSpPr>
            <a:spLocks noGrp="1"/>
          </p:cNvSpPr>
          <p:nvPr>
            <p:ph type="sldNum" sz="quarter" idx="5"/>
          </p:nvPr>
        </p:nvSpPr>
        <p:spPr/>
        <p:txBody>
          <a:bodyPr/>
          <a:lstStyle/>
          <a:p>
            <a:fld id="{4BE5DE82-CF29-044D-9158-06A811149881}" type="slidenum">
              <a:rPr lang="en-US" smtClean="0"/>
              <a:t>63</a:t>
            </a:fld>
            <a:endParaRPr lang="en-US"/>
          </a:p>
        </p:txBody>
      </p:sp>
    </p:spTree>
    <p:extLst>
      <p:ext uri="{BB962C8B-B14F-4D97-AF65-F5344CB8AC3E}">
        <p14:creationId xmlns:p14="http://schemas.microsoft.com/office/powerpoint/2010/main" val="1910833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D8742B2C-7BA3-8FB2-33B8-8867498C86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a:off x="7315200" y="2472933"/>
            <a:ext cx="4876800" cy="4385068"/>
          </a:xfrm>
          <a:prstGeom prst="rect">
            <a:avLst/>
          </a:prstGeom>
        </p:spPr>
      </p:pic>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Eco Smart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marL="0" indent="0"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0289AE"/>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739DB8D6-6AC7-F971-5A29-5FDEBCAFFDF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465" t="38697" r="39868" b="43173"/>
          <a:stretch/>
        </p:blipFill>
        <p:spPr>
          <a:xfrm flipH="1">
            <a:off x="-1" y="3605397"/>
            <a:ext cx="1224951" cy="3252603"/>
          </a:xfrm>
          <a:prstGeom prst="rect">
            <a:avLst/>
          </a:prstGeom>
        </p:spPr>
      </p:pic>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0289AE"/>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289AE"/>
          </a:solidFill>
          <a:ln w="306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30DF8E6-E642-58C0-CC2A-45FBF68FAAD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a:off x="8574657" y="2880779"/>
            <a:ext cx="3617343" cy="3252603"/>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DF0D8479-C381-34DD-EE47-BD5DC7B44994}"/>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flipH="1">
            <a:off x="3053750" y="2684947"/>
            <a:ext cx="4641011" cy="4173054"/>
          </a:xfrm>
          <a:prstGeom prst="rect">
            <a:avLst/>
          </a:prstGeom>
        </p:spPr>
      </p:pic>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marL="0" indent="0"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4"/>
          <a:srcRect l="-18315" t="15976" r="29196" b="11083"/>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marL="0" indent="0"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3088257"/>
            <a:ext cx="12172692" cy="267418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4" name="Graphic 3">
            <a:extLst>
              <a:ext uri="{FF2B5EF4-FFF2-40B4-BE49-F238E27FC236}">
                <a16:creationId xmlns:a16="http://schemas.microsoft.com/office/drawing/2014/main" id="{8E1EADED-0571-888E-FC41-7133127AB892}"/>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41294" r="39868" b="40576"/>
          <a:stretch/>
        </p:blipFill>
        <p:spPr>
          <a:xfrm>
            <a:off x="8574657" y="3092939"/>
            <a:ext cx="3617343" cy="3252603"/>
          </a:xfrm>
          <a:prstGeom prst="rect">
            <a:avLst/>
          </a:prstGeom>
        </p:spPr>
      </p:pic>
      <p:sp>
        <p:nvSpPr>
          <p:cNvPr id="5" name="Freeform 4">
            <a:extLst>
              <a:ext uri="{FF2B5EF4-FFF2-40B4-BE49-F238E27FC236}">
                <a16:creationId xmlns:a16="http://schemas.microsoft.com/office/drawing/2014/main" id="{C6B12E2C-E37F-14EA-2BED-760F4F5392C3}"/>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6" name="Text Placeholder 23">
            <a:extLst>
              <a:ext uri="{FF2B5EF4-FFF2-40B4-BE49-F238E27FC236}">
                <a16:creationId xmlns:a16="http://schemas.microsoft.com/office/drawing/2014/main" id="{D84B41E7-EBFA-EF8D-1831-D318823D5037}"/>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a:t>www.ecosmart.eu</a:t>
            </a: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pic>
        <p:nvPicPr>
          <p:cNvPr id="9" name="Picture 8">
            <a:extLst>
              <a:ext uri="{FF2B5EF4-FFF2-40B4-BE49-F238E27FC236}">
                <a16:creationId xmlns:a16="http://schemas.microsoft.com/office/drawing/2014/main" id="{0A23670E-0681-2401-026C-C1270EA889DF}"/>
              </a:ext>
            </a:extLst>
          </p:cNvPr>
          <p:cNvPicPr>
            <a:picLocks noChangeAspect="1"/>
          </p:cNvPicPr>
          <p:nvPr userDrawn="1"/>
        </p:nvPicPr>
        <p:blipFill>
          <a:blip r:embed="rId4"/>
          <a:stretch>
            <a:fillRect/>
          </a:stretch>
        </p:blipFill>
        <p:spPr>
          <a:xfrm>
            <a:off x="464066" y="509686"/>
            <a:ext cx="4125188" cy="2499202"/>
          </a:xfrm>
          <a:prstGeom prst="rect">
            <a:avLst/>
          </a:prstGeom>
        </p:spPr>
      </p:pic>
      <p:pic>
        <p:nvPicPr>
          <p:cNvPr id="2" name="Picture 1">
            <a:extLst>
              <a:ext uri="{FF2B5EF4-FFF2-40B4-BE49-F238E27FC236}">
                <a16:creationId xmlns:a16="http://schemas.microsoft.com/office/drawing/2014/main" id="{88724AB5-D9AD-21D0-4E94-4399FD968002}"/>
              </a:ext>
            </a:extLst>
          </p:cNvPr>
          <p:cNvPicPr>
            <a:picLocks noChangeAspect="1"/>
          </p:cNvPicPr>
          <p:nvPr userDrawn="1"/>
        </p:nvPicPr>
        <p:blipFill>
          <a:blip r:embed="rId5"/>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1" y="3305907"/>
            <a:ext cx="12172692" cy="243895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6" name="Graphic 5">
            <a:extLst>
              <a:ext uri="{FF2B5EF4-FFF2-40B4-BE49-F238E27FC236}">
                <a16:creationId xmlns:a16="http://schemas.microsoft.com/office/drawing/2014/main" id="{9201AA8D-D2A0-775E-E518-C40B875812F4}"/>
              </a:ext>
            </a:extLst>
          </p:cNvPr>
          <p:cNvPicPr>
            <a:picLocks noChangeAspect="1"/>
          </p:cNvPicPr>
          <p:nvPr userDrawn="1"/>
        </p:nvPicPr>
        <p:blipFill>
          <a:blip r:embed="rId2">
            <a:extLst>
              <a:ext uri="{96DAC541-7B7A-43D3-8B79-37D633B846F1}">
                <asvg:svgBlip xmlns:asvg="http://schemas.microsoft.com/office/drawing/2016/SVG/main" r:embed="rId3"/>
              </a:ext>
            </a:extLst>
          </a:blip>
          <a:srcRect l="33363" t="45944" r="38153" b="46704"/>
          <a:stretch/>
        </p:blipFill>
        <p:spPr>
          <a:xfrm>
            <a:off x="4986068" y="3105178"/>
            <a:ext cx="7205932" cy="2633460"/>
          </a:xfrm>
          <a:prstGeom prst="rect">
            <a:avLst/>
          </a:prstGeom>
        </p:spPr>
      </p:pic>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79403" y="438834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Eco Smart Hospitality</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21528" y="350809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86" name="Freeform 85">
            <a:extLst>
              <a:ext uri="{FF2B5EF4-FFF2-40B4-BE49-F238E27FC236}">
                <a16:creationId xmlns:a16="http://schemas.microsoft.com/office/drawing/2014/main" id="{6A11F79F-713E-E345-9C80-877BA9BBE40E}"/>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a:t>www.ecosmart.eu</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7" name="Picture 6">
            <a:extLst>
              <a:ext uri="{FF2B5EF4-FFF2-40B4-BE49-F238E27FC236}">
                <a16:creationId xmlns:a16="http://schemas.microsoft.com/office/drawing/2014/main" id="{4A5A0184-D1EF-84DD-ECA5-04C19284F9B3}"/>
              </a:ext>
            </a:extLst>
          </p:cNvPr>
          <p:cNvPicPr>
            <a:picLocks noChangeAspect="1"/>
          </p:cNvPicPr>
          <p:nvPr userDrawn="1"/>
        </p:nvPicPr>
        <p:blipFill>
          <a:blip r:embed="rId4"/>
          <a:stretch>
            <a:fillRect/>
          </a:stretch>
        </p:blipFill>
        <p:spPr>
          <a:xfrm>
            <a:off x="464066" y="509686"/>
            <a:ext cx="4125188" cy="2499202"/>
          </a:xfrm>
          <a:prstGeom prst="rect">
            <a:avLst/>
          </a:prstGeom>
        </p:spPr>
      </p:pic>
      <p:pic>
        <p:nvPicPr>
          <p:cNvPr id="3" name="Picture 2">
            <a:extLst>
              <a:ext uri="{FF2B5EF4-FFF2-40B4-BE49-F238E27FC236}">
                <a16:creationId xmlns:a16="http://schemas.microsoft.com/office/drawing/2014/main" id="{2CEE8CA0-6B16-DF99-419E-AD223F63649E}"/>
              </a:ext>
            </a:extLst>
          </p:cNvPr>
          <p:cNvPicPr>
            <a:picLocks noChangeAspect="1"/>
          </p:cNvPicPr>
          <p:nvPr userDrawn="1"/>
        </p:nvPicPr>
        <p:blipFill>
          <a:blip r:embed="rId5"/>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FDF18C4-339F-B954-0B2C-2D7E117265F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264" t="48938" r="39869" b="43923"/>
          <a:stretch/>
        </p:blipFill>
        <p:spPr>
          <a:xfrm>
            <a:off x="8660921" y="14515"/>
            <a:ext cx="3531079" cy="1280818"/>
          </a:xfrm>
          <a:prstGeom prst="rect">
            <a:avLst/>
          </a:prstGeom>
        </p:spPr>
      </p:pic>
      <p:pic>
        <p:nvPicPr>
          <p:cNvPr id="5" name="Picture 4">
            <a:extLst>
              <a:ext uri="{FF2B5EF4-FFF2-40B4-BE49-F238E27FC236}">
                <a16:creationId xmlns:a16="http://schemas.microsoft.com/office/drawing/2014/main" id="{965C61D0-1904-2B5F-680C-A658A20F9D50}"/>
              </a:ext>
            </a:extLst>
          </p:cNvPr>
          <p:cNvPicPr>
            <a:picLocks noChangeAspect="1"/>
          </p:cNvPicPr>
          <p:nvPr userDrawn="1"/>
        </p:nvPicPr>
        <p:blipFill>
          <a:blip r:embed="rId4"/>
          <a:stretch>
            <a:fillRect/>
          </a:stretch>
        </p:blipFill>
        <p:spPr>
          <a:xfrm>
            <a:off x="637636" y="6151660"/>
            <a:ext cx="6024421" cy="60693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5C0D2145-8982-2CC0-198A-2083340EB31E}"/>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a:off x="7677510" y="3605397"/>
            <a:ext cx="3617343" cy="3252603"/>
          </a:xfrm>
          <a:prstGeom prst="rect">
            <a:avLst/>
          </a:prstGeom>
        </p:spPr>
      </p:pic>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AEB1432D-039C-5E81-6AFB-7322D91B780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flipH="1">
            <a:off x="0" y="3605397"/>
            <a:ext cx="3617343" cy="3252603"/>
          </a:xfrm>
          <a:prstGeom prst="rect">
            <a:avLst/>
          </a:prstGeom>
        </p:spPr>
      </p:pic>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0289AE"/>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0289AE"/>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0289AE"/>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726622"/>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8045"/>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63510E1E-7F49-442A-D5B2-5908F99CA0C4}"/>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flipH="1">
            <a:off x="0" y="3605397"/>
            <a:ext cx="3617343" cy="3252603"/>
          </a:xfrm>
          <a:prstGeom prst="rect">
            <a:avLst/>
          </a:prstGeom>
        </p:spPr>
      </p:pic>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marL="0" indent="0"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6EA2704-3CCA-6D4C-706A-0A70EB7F91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584" t="38697" r="39868" b="43173"/>
          <a:stretch/>
        </p:blipFill>
        <p:spPr>
          <a:xfrm flipH="1">
            <a:off x="-1" y="2536167"/>
            <a:ext cx="4806475" cy="4321834"/>
          </a:xfrm>
          <a:prstGeom prst="rect">
            <a:avLst/>
          </a:prstGeom>
        </p:spPr>
      </p:pic>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009AC1"/>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0289AE"/>
            </a:solidFill>
            <a:prstDash val="solid"/>
            <a:miter lim="400000"/>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15154F4B-6C80-63B3-1DBF-7974951C2436}"/>
              </a:ext>
            </a:extLst>
          </p:cNvPr>
          <p:cNvPicPr>
            <a:picLocks noChangeAspect="1"/>
          </p:cNvPicPr>
          <p:nvPr userDrawn="1"/>
        </p:nvPicPr>
        <p:blipFill>
          <a:blip r:embed="rId16"/>
          <a:srcRect l="6057" t="73356" r="7135" b="13558"/>
          <a:stretch/>
        </p:blipFill>
        <p:spPr>
          <a:xfrm rot="16200000">
            <a:off x="11007941" y="5562287"/>
            <a:ext cx="1811310" cy="165417"/>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environment.ec.europa.eu/topics/circular-economy-topics/green-claims_en" TargetMode="External"/><Relationship Id="rId7" Type="http://schemas.openxmlformats.org/officeDocument/2006/relationships/image" Target="../media/image24.png"/><Relationship Id="rId2" Type="http://schemas.openxmlformats.org/officeDocument/2006/relationships/hyperlink" Target="https://commission.europa.eu/strategy-and-policy/priorities-2019-2024/european-green-deal_en" TargetMode="Externa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hyperlink" Target="https://transition-pathways.europa.eu/retail/policy/2030-digital-compass-european-way-digital-decade" TargetMode="External"/><Relationship Id="rId4" Type="http://schemas.openxmlformats.org/officeDocument/2006/relationships/hyperlink" Target="https://finance.ec.europa.eu/capital-markets-union-and-financial-markets/company-reporting-and-auditing/company-reporting/corporate-sustainability-reporting_e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ews.booking.com/download/31767dc7-3d6a-4108-9900-ab5d11e0a808/booking.com-sustainable-travel-report2023.pdf" TargetMode="External"/><Relationship Id="rId2" Type="http://schemas.openxmlformats.org/officeDocument/2006/relationships/hyperlink" Target="https://ec.europa.eu/eurostat/web/interactive-%20publications/digitalisation-2025?" TargetMode="External"/><Relationship Id="rId1" Type="http://schemas.openxmlformats.org/officeDocument/2006/relationships/slideLayout" Target="../slideLayouts/slideLayout10.xml"/><Relationship Id="rId4" Type="http://schemas.openxmlformats.org/officeDocument/2006/relationships/hyperlink" Target="https://skift.com/2025/11/07/ai-scales-smaller-plates-how-hotels-are-fighting-food-waste-and-emission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video" Target="https://www.youtube.com/embed/Fs8TLiF0k68?feature=oembed" TargetMode="External"/><Relationship Id="rId5" Type="http://schemas.openxmlformats.org/officeDocument/2006/relationships/hyperlink" Target="https://www.youtube.com/watch?v=Fs8TLiF0k68"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ecosmartproject.eu/competence-framework/"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bakercommunications.com/leadership-solutions.htm" TargetMode="Externa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sv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papers.ssrn.com/sol3/papers.cfm?abstract_id=5035626"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hyperlink" Target="https://www.ucf.edu/online/hospitality/news/what-does-hospitality-mean-to-you-and-how-can-you-tell-if-its-the-right-career-choice/" TargetMode="Externa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hyperlink" Target="https://change-management-institute.com/" TargetMode="External"/><Relationship Id="rId2" Type="http://schemas.openxmlformats.org/officeDocument/2006/relationships/slideLayout" Target="../slideLayouts/slideLayout9.xml"/><Relationship Id="rId1" Type="http://schemas.openxmlformats.org/officeDocument/2006/relationships/video" Target="https://www.youtube.com/embed/l4joSWRULzw?feature=oembed" TargetMode="External"/><Relationship Id="rId6" Type="http://schemas.openxmlformats.org/officeDocument/2006/relationships/hyperlink" Target="https://www.youtube.com/watch?v=l4joSWRULzw" TargetMode="External"/><Relationship Id="rId5" Type="http://schemas.openxmlformats.org/officeDocument/2006/relationships/image" Target="../media/image34.jpe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5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6.jp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3.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svg"/></Relationships>
</file>

<file path=ppt/slides/_rels/slide6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diagramLayout" Target="../diagrams/layout3.xml"/><Relationship Id="rId7" Type="http://schemas.openxmlformats.org/officeDocument/2006/relationships/image" Target="../media/image55.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cosmartproject.eu/competence-framework/" TargetMode="Externa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hyperlink" Target="https://www.forbes.com/sites/adigaskell/2017/06/22/new-study-finds-that-collaboration-drives-workplace-performance/?sh=5262c7943d02" TargetMode="External"/><Relationship Id="rId2" Type="http://schemas.openxmlformats.org/officeDocument/2006/relationships/image" Target="../media/image57.jpg"/><Relationship Id="rId1" Type="http://schemas.openxmlformats.org/officeDocument/2006/relationships/slideLayout" Target="../slideLayouts/slideLayout8.xml"/><Relationship Id="rId5" Type="http://schemas.openxmlformats.org/officeDocument/2006/relationships/image" Target="../media/image13.sv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0.xml"/><Relationship Id="rId1" Type="http://schemas.openxmlformats.org/officeDocument/2006/relationships/video" Target="https://www.youtube.com/embed/qpnNsSyDw-g?feature=oembed" TargetMode="External"/><Relationship Id="rId5" Type="http://schemas.openxmlformats.org/officeDocument/2006/relationships/image" Target="../media/image67.jpeg"/><Relationship Id="rId4" Type="http://schemas.openxmlformats.org/officeDocument/2006/relationships/hyperlink" Target="https://www.youtube.com/watch?v=qpnNsSyDw-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0.xml"/><Relationship Id="rId1" Type="http://schemas.openxmlformats.org/officeDocument/2006/relationships/video" Target="https://www.youtube.com/embed/zEs1af0VpP8?feature=oembed" TargetMode="External"/><Relationship Id="rId5" Type="http://schemas.openxmlformats.org/officeDocument/2006/relationships/image" Target="../media/image68.jpeg"/><Relationship Id="rId4" Type="http://schemas.openxmlformats.org/officeDocument/2006/relationships/hyperlink" Target="https://www.youtube.com/watch?v=zEs1af0VpP8"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1.jpg"/><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2.jpg"/><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7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s://www.mdpi.com/2079-8954/13/6/415"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31162" y="4302408"/>
            <a:ext cx="4404255" cy="1008397"/>
          </a:xfrm>
          <a:prstGeom prst="rect">
            <a:avLst/>
          </a:prstGeom>
        </p:spPr>
        <p:txBody>
          <a:bodyPr/>
          <a:lstStyle/>
          <a:p>
            <a:r>
              <a:rPr lang="en-US" sz="4400" b="0" dirty="0"/>
              <a:t>Leading Green &amp; Digital Change</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xfrm>
            <a:off x="721528" y="3508096"/>
            <a:ext cx="3942836" cy="533188"/>
          </a:xfrm>
          <a:prstGeom prst="rect">
            <a:avLst/>
          </a:prstGeom>
        </p:spPr>
        <p:txBody>
          <a:bodyPr/>
          <a:lstStyle/>
          <a:p>
            <a:r>
              <a:rPr lang="en-US" b="1" dirty="0"/>
              <a:t>Cluster 3: Module 1</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8523147" y="5612563"/>
            <a:ext cx="3195486" cy="731140"/>
          </a:xfrm>
        </p:spPr>
        <p:txBody>
          <a:bodyPr>
            <a:normAutofit fontScale="92500" lnSpcReduction="20000"/>
          </a:bodyPr>
          <a:lstStyle/>
          <a:p>
            <a:r>
              <a:rPr lang="en-US" b="0" dirty="0"/>
              <a:t>www. </a:t>
            </a:r>
            <a:r>
              <a:rPr lang="en-US" dirty="0"/>
              <a:t>ecosmartproject</a:t>
            </a:r>
            <a:r>
              <a:rPr lang="en-US" b="0" dirty="0"/>
              <a:t>.eu</a:t>
            </a:r>
          </a:p>
        </p:txBody>
      </p:sp>
      <p:pic>
        <p:nvPicPr>
          <p:cNvPr id="2" name="Picture Placeholder 17">
            <a:extLst>
              <a:ext uri="{FF2B5EF4-FFF2-40B4-BE49-F238E27FC236}">
                <a16:creationId xmlns:a16="http://schemas.microsoft.com/office/drawing/2014/main" id="{0AA1119C-B498-9CA1-D16B-9B346C75B99D}"/>
              </a:ext>
            </a:extLst>
          </p:cNvPr>
          <p:cNvPicPr>
            <a:picLocks noGrp="1" noChangeAspect="1"/>
          </p:cNvPicPr>
          <p:nvPr>
            <p:ph type="pic" sz="quarter" idx="44"/>
          </p:nvPr>
        </p:nvPicPr>
        <p:blipFill rotWithShape="1">
          <a:blip r:embed="rId3"/>
          <a:srcRect l="4941" r="4941"/>
          <a:stretch/>
        </p:blipFill>
        <p:spPr/>
      </p:pic>
      <p:pic>
        <p:nvPicPr>
          <p:cNvPr id="5" name="Graphic 4">
            <a:extLst>
              <a:ext uri="{FF2B5EF4-FFF2-40B4-BE49-F238E27FC236}">
                <a16:creationId xmlns:a16="http://schemas.microsoft.com/office/drawing/2014/main" id="{138336A8-A55D-C2D8-005C-E043A526811F}"/>
              </a:ext>
            </a:extLst>
          </p:cNvPr>
          <p:cNvPicPr>
            <a:picLocks noChangeAspect="1"/>
          </p:cNvPicPr>
          <p:nvPr/>
        </p:nvPicPr>
        <p:blipFill>
          <a:blip r:embed="rId4">
            <a:extLst>
              <a:ext uri="{96DAC541-7B7A-43D3-8B79-37D633B846F1}">
                <asvg:svgBlip xmlns:asvg="http://schemas.microsoft.com/office/drawing/2016/SVG/main" r:embed="rId5"/>
              </a:ext>
            </a:extLst>
          </a:blip>
          <a:srcRect l="49952" t="41010" r="28995" b="44546"/>
          <a:stretch/>
        </p:blipFill>
        <p:spPr>
          <a:xfrm>
            <a:off x="8077318" y="-1735822"/>
            <a:ext cx="5325749" cy="5173579"/>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0E0C398E-F6B8-B21F-66DC-32B7DB483687}"/>
              </a:ext>
            </a:extLst>
          </p:cNvPr>
          <p:cNvSpPr/>
          <p:nvPr/>
        </p:nvSpPr>
        <p:spPr>
          <a:xfrm>
            <a:off x="2209046" y="2171459"/>
            <a:ext cx="8962930" cy="353085"/>
          </a:xfrm>
          <a:prstGeom prst="rightArrow">
            <a:avLst/>
          </a:prstGeom>
          <a:solidFill>
            <a:srgbClr val="62A844"/>
          </a:solidFill>
          <a:ln>
            <a:solidFill>
              <a:srgbClr val="62A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43D6E7D6-CB1B-5B8C-984A-76F5BCEEDA5E}"/>
              </a:ext>
            </a:extLst>
          </p:cNvPr>
          <p:cNvSpPr>
            <a:spLocks noGrp="1"/>
          </p:cNvSpPr>
          <p:nvPr>
            <p:ph type="body" sz="quarter" idx="18"/>
          </p:nvPr>
        </p:nvSpPr>
        <p:spPr>
          <a:xfrm>
            <a:off x="947053" y="3680301"/>
            <a:ext cx="2893125" cy="1709422"/>
          </a:xfrm>
        </p:spPr>
        <p:txBody>
          <a:bodyPr/>
          <a:lstStyle/>
          <a:p>
            <a:pPr marL="342900" indent="-342900">
              <a:buFont typeface="Arial" panose="020B0604020202020204" pitchFamily="34" charset="0"/>
              <a:buChar char="•"/>
            </a:pPr>
            <a:r>
              <a:rPr lang="en-IE" sz="2200" dirty="0"/>
              <a:t>Manual systems</a:t>
            </a:r>
          </a:p>
          <a:p>
            <a:pPr marL="342900" indent="-342900">
              <a:buFont typeface="Arial" panose="020B0604020202020204" pitchFamily="34" charset="0"/>
              <a:buChar char="•"/>
            </a:pPr>
            <a:r>
              <a:rPr lang="en-IE" sz="2200" dirty="0"/>
              <a:t>High energy consumption</a:t>
            </a:r>
          </a:p>
          <a:p>
            <a:pPr marL="342900" indent="-342900">
              <a:buFont typeface="Arial" panose="020B0604020202020204" pitchFamily="34" charset="0"/>
              <a:buChar char="•"/>
            </a:pPr>
            <a:r>
              <a:rPr lang="en-IE" sz="2200" dirty="0"/>
              <a:t>Basic guest expectations</a:t>
            </a:r>
          </a:p>
        </p:txBody>
      </p:sp>
      <p:sp>
        <p:nvSpPr>
          <p:cNvPr id="3" name="Text Placeholder 2">
            <a:extLst>
              <a:ext uri="{FF2B5EF4-FFF2-40B4-BE49-F238E27FC236}">
                <a16:creationId xmlns:a16="http://schemas.microsoft.com/office/drawing/2014/main" id="{C7BCA01E-BDAB-456A-249E-933C06A2B60F}"/>
              </a:ext>
            </a:extLst>
          </p:cNvPr>
          <p:cNvSpPr>
            <a:spLocks noGrp="1"/>
          </p:cNvSpPr>
          <p:nvPr>
            <p:ph type="body" sz="quarter" idx="16"/>
          </p:nvPr>
        </p:nvSpPr>
        <p:spPr>
          <a:xfrm>
            <a:off x="798381" y="740649"/>
            <a:ext cx="10595237" cy="803654"/>
          </a:xfrm>
        </p:spPr>
        <p:txBody>
          <a:bodyPr/>
          <a:lstStyle/>
          <a:p>
            <a:r>
              <a:rPr lang="en-IE" dirty="0"/>
              <a:t>Hospitality Operations:</a:t>
            </a:r>
          </a:p>
        </p:txBody>
      </p:sp>
      <p:sp>
        <p:nvSpPr>
          <p:cNvPr id="4" name="Flowchart: Connector 3">
            <a:extLst>
              <a:ext uri="{FF2B5EF4-FFF2-40B4-BE49-F238E27FC236}">
                <a16:creationId xmlns:a16="http://schemas.microsoft.com/office/drawing/2014/main" id="{ADE7906D-F8AC-55E1-E945-4CF89F56CBC3}"/>
              </a:ext>
            </a:extLst>
          </p:cNvPr>
          <p:cNvSpPr/>
          <p:nvPr/>
        </p:nvSpPr>
        <p:spPr>
          <a:xfrm>
            <a:off x="1535453" y="1664466"/>
            <a:ext cx="1376127" cy="1367073"/>
          </a:xfrm>
          <a:prstGeom prst="flowChartConnector">
            <a:avLst/>
          </a:prstGeom>
          <a:solidFill>
            <a:srgbClr val="00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lowchart: Connector 4">
            <a:extLst>
              <a:ext uri="{FF2B5EF4-FFF2-40B4-BE49-F238E27FC236}">
                <a16:creationId xmlns:a16="http://schemas.microsoft.com/office/drawing/2014/main" id="{92CA8C33-D984-B036-39E7-487FC945BF90}"/>
              </a:ext>
            </a:extLst>
          </p:cNvPr>
          <p:cNvSpPr/>
          <p:nvPr/>
        </p:nvSpPr>
        <p:spPr>
          <a:xfrm>
            <a:off x="5050324" y="1664466"/>
            <a:ext cx="1376127" cy="1367073"/>
          </a:xfrm>
          <a:prstGeom prst="flowChartConnector">
            <a:avLst/>
          </a:prstGeom>
          <a:solidFill>
            <a:srgbClr val="00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lowchart: Connector 5">
            <a:extLst>
              <a:ext uri="{FF2B5EF4-FFF2-40B4-BE49-F238E27FC236}">
                <a16:creationId xmlns:a16="http://schemas.microsoft.com/office/drawing/2014/main" id="{C604D61F-1ACB-ABF5-BF0F-C8D2530A669C}"/>
              </a:ext>
            </a:extLst>
          </p:cNvPr>
          <p:cNvSpPr/>
          <p:nvPr/>
        </p:nvSpPr>
        <p:spPr>
          <a:xfrm>
            <a:off x="8758336" y="1664466"/>
            <a:ext cx="1376127" cy="1367073"/>
          </a:xfrm>
          <a:prstGeom prst="flowChartConnector">
            <a:avLst/>
          </a:prstGeom>
          <a:solidFill>
            <a:srgbClr val="00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Graphic 8" descr="Syncing cloud outline">
            <a:extLst>
              <a:ext uri="{FF2B5EF4-FFF2-40B4-BE49-F238E27FC236}">
                <a16:creationId xmlns:a16="http://schemas.microsoft.com/office/drawing/2014/main" id="{3DD88FDB-F5DB-1ECE-01A6-1A9387127E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5233" y="1890801"/>
            <a:ext cx="914400" cy="914400"/>
          </a:xfrm>
          <a:prstGeom prst="rect">
            <a:avLst/>
          </a:prstGeom>
        </p:spPr>
      </p:pic>
      <p:pic>
        <p:nvPicPr>
          <p:cNvPr id="11" name="Graphic 10" descr="Upward trend outline">
            <a:extLst>
              <a:ext uri="{FF2B5EF4-FFF2-40B4-BE49-F238E27FC236}">
                <a16:creationId xmlns:a16="http://schemas.microsoft.com/office/drawing/2014/main" id="{7080AD34-4F27-A279-A2C2-DD7F3D55BF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1187" y="1890801"/>
            <a:ext cx="914400" cy="914400"/>
          </a:xfrm>
          <a:prstGeom prst="rect">
            <a:avLst/>
          </a:prstGeom>
        </p:spPr>
      </p:pic>
      <p:pic>
        <p:nvPicPr>
          <p:cNvPr id="13" name="Graphic 12" descr="Lock outline">
            <a:extLst>
              <a:ext uri="{FF2B5EF4-FFF2-40B4-BE49-F238E27FC236}">
                <a16:creationId xmlns:a16="http://schemas.microsoft.com/office/drawing/2014/main" id="{4B5F173F-C9D0-E48E-F443-AF64D63E6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51846" y="1890801"/>
            <a:ext cx="914400" cy="914400"/>
          </a:xfrm>
          <a:prstGeom prst="rect">
            <a:avLst/>
          </a:prstGeom>
        </p:spPr>
      </p:pic>
      <p:sp>
        <p:nvSpPr>
          <p:cNvPr id="14" name="TextBox 13">
            <a:extLst>
              <a:ext uri="{FF2B5EF4-FFF2-40B4-BE49-F238E27FC236}">
                <a16:creationId xmlns:a16="http://schemas.microsoft.com/office/drawing/2014/main" id="{14F2E85E-F76B-233E-9AAA-8D73897CA136}"/>
              </a:ext>
            </a:extLst>
          </p:cNvPr>
          <p:cNvSpPr txBox="1"/>
          <p:nvPr/>
        </p:nvSpPr>
        <p:spPr>
          <a:xfrm>
            <a:off x="8854906" y="3002869"/>
            <a:ext cx="1279557" cy="461665"/>
          </a:xfrm>
          <a:prstGeom prst="rect">
            <a:avLst/>
          </a:prstGeom>
          <a:noFill/>
        </p:spPr>
        <p:txBody>
          <a:bodyPr wrap="square" rtlCol="0">
            <a:spAutoFit/>
          </a:bodyPr>
          <a:lstStyle/>
          <a:p>
            <a:r>
              <a:rPr lang="en-IE" sz="2400" b="1" dirty="0">
                <a:solidFill>
                  <a:srgbClr val="0289AE"/>
                </a:solidFill>
              </a:rPr>
              <a:t>FUTURE</a:t>
            </a:r>
          </a:p>
        </p:txBody>
      </p:sp>
      <p:sp>
        <p:nvSpPr>
          <p:cNvPr id="15" name="TextBox 14">
            <a:extLst>
              <a:ext uri="{FF2B5EF4-FFF2-40B4-BE49-F238E27FC236}">
                <a16:creationId xmlns:a16="http://schemas.microsoft.com/office/drawing/2014/main" id="{68913C80-13F5-3540-AA15-DB236A395EB4}"/>
              </a:ext>
            </a:extLst>
          </p:cNvPr>
          <p:cNvSpPr txBox="1"/>
          <p:nvPr/>
        </p:nvSpPr>
        <p:spPr>
          <a:xfrm>
            <a:off x="1813093" y="3002869"/>
            <a:ext cx="905347" cy="461665"/>
          </a:xfrm>
          <a:prstGeom prst="rect">
            <a:avLst/>
          </a:prstGeom>
          <a:noFill/>
        </p:spPr>
        <p:txBody>
          <a:bodyPr wrap="square" rtlCol="0">
            <a:spAutoFit/>
          </a:bodyPr>
          <a:lstStyle/>
          <a:p>
            <a:r>
              <a:rPr lang="en-IE" sz="2400" b="1" dirty="0">
                <a:solidFill>
                  <a:srgbClr val="0289AE"/>
                </a:solidFill>
              </a:rPr>
              <a:t>PAST</a:t>
            </a:r>
          </a:p>
        </p:txBody>
      </p:sp>
      <p:sp>
        <p:nvSpPr>
          <p:cNvPr id="16" name="TextBox 15">
            <a:extLst>
              <a:ext uri="{FF2B5EF4-FFF2-40B4-BE49-F238E27FC236}">
                <a16:creationId xmlns:a16="http://schemas.microsoft.com/office/drawing/2014/main" id="{EAE71E0C-4120-7E74-C0B7-9F22B2945961}"/>
              </a:ext>
            </a:extLst>
          </p:cNvPr>
          <p:cNvSpPr txBox="1"/>
          <p:nvPr/>
        </p:nvSpPr>
        <p:spPr>
          <a:xfrm>
            <a:off x="5050325" y="3031539"/>
            <a:ext cx="1376126" cy="461665"/>
          </a:xfrm>
          <a:prstGeom prst="rect">
            <a:avLst/>
          </a:prstGeom>
          <a:noFill/>
        </p:spPr>
        <p:txBody>
          <a:bodyPr wrap="square" rtlCol="0">
            <a:spAutoFit/>
          </a:bodyPr>
          <a:lstStyle/>
          <a:p>
            <a:r>
              <a:rPr lang="en-IE" sz="2400" b="1" dirty="0">
                <a:solidFill>
                  <a:srgbClr val="0289AE"/>
                </a:solidFill>
              </a:rPr>
              <a:t>PRESENT</a:t>
            </a:r>
          </a:p>
        </p:txBody>
      </p:sp>
      <p:sp>
        <p:nvSpPr>
          <p:cNvPr id="17" name="Text Placeholder 1">
            <a:extLst>
              <a:ext uri="{FF2B5EF4-FFF2-40B4-BE49-F238E27FC236}">
                <a16:creationId xmlns:a16="http://schemas.microsoft.com/office/drawing/2014/main" id="{A32E31B7-A62F-249A-1970-0E1F69088A32}"/>
              </a:ext>
            </a:extLst>
          </p:cNvPr>
          <p:cNvSpPr txBox="1">
            <a:spLocks/>
          </p:cNvSpPr>
          <p:nvPr/>
        </p:nvSpPr>
        <p:spPr>
          <a:xfrm>
            <a:off x="3749195" y="3658695"/>
            <a:ext cx="4508980" cy="1709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000" dirty="0"/>
              <a:t>Growing digital adoption across booking, check-in, communication and operations</a:t>
            </a:r>
          </a:p>
          <a:p>
            <a:pPr marL="342900" indent="-342900">
              <a:buFont typeface="Arial" panose="020B0604020202020204" pitchFamily="34" charset="0"/>
              <a:buChar char="•"/>
            </a:pPr>
            <a:r>
              <a:rPr lang="en-GB" sz="2000" dirty="0"/>
              <a:t>Better resource efficiency through monitoring, training and small behavioural changes</a:t>
            </a:r>
          </a:p>
          <a:p>
            <a:pPr marL="342900" indent="-342900">
              <a:buFont typeface="Arial" panose="020B0604020202020204" pitchFamily="34" charset="0"/>
              <a:buChar char="•"/>
            </a:pPr>
            <a:r>
              <a:rPr lang="en-GB" sz="2000" dirty="0"/>
              <a:t> Sustainability and social responsibility becoming expected features of hospitality brands</a:t>
            </a:r>
            <a:endParaRPr lang="en-IE" sz="2000" dirty="0"/>
          </a:p>
        </p:txBody>
      </p:sp>
      <p:sp>
        <p:nvSpPr>
          <p:cNvPr id="18" name="Text Placeholder 1">
            <a:extLst>
              <a:ext uri="{FF2B5EF4-FFF2-40B4-BE49-F238E27FC236}">
                <a16:creationId xmlns:a16="http://schemas.microsoft.com/office/drawing/2014/main" id="{65FB2E4D-5BFB-0FF2-60CF-137DC2D347B2}"/>
              </a:ext>
            </a:extLst>
          </p:cNvPr>
          <p:cNvSpPr txBox="1">
            <a:spLocks/>
          </p:cNvSpPr>
          <p:nvPr/>
        </p:nvSpPr>
        <p:spPr>
          <a:xfrm>
            <a:off x="8350312" y="3643296"/>
            <a:ext cx="3355913" cy="1709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IE" sz="2200" dirty="0"/>
              <a:t>Smart Tech intelligent hospitality systems</a:t>
            </a:r>
          </a:p>
          <a:p>
            <a:pPr marL="342900" indent="-342900">
              <a:buFont typeface="Arial" panose="020B0604020202020204" pitchFamily="34" charset="0"/>
              <a:buChar char="•"/>
            </a:pPr>
            <a:r>
              <a:rPr lang="en-IE" sz="2200" dirty="0"/>
              <a:t>Carbon Neutrality</a:t>
            </a:r>
          </a:p>
          <a:p>
            <a:pPr marL="342900" indent="-342900">
              <a:buFont typeface="Arial" panose="020B0604020202020204" pitchFamily="34" charset="0"/>
              <a:buChar char="•"/>
            </a:pPr>
            <a:r>
              <a:rPr lang="en-IE" sz="2200" dirty="0"/>
              <a:t>Personalised guest experiences </a:t>
            </a:r>
            <a:r>
              <a:rPr lang="en-GB" sz="2200" dirty="0"/>
              <a:t>shaped by data and seamless service</a:t>
            </a:r>
            <a:endParaRPr lang="en-IE" sz="2200" dirty="0"/>
          </a:p>
        </p:txBody>
      </p:sp>
    </p:spTree>
    <p:extLst>
      <p:ext uri="{BB962C8B-B14F-4D97-AF65-F5344CB8AC3E}">
        <p14:creationId xmlns:p14="http://schemas.microsoft.com/office/powerpoint/2010/main" val="330655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509746" y="2480845"/>
            <a:ext cx="7466357" cy="3311641"/>
          </a:xfrm>
        </p:spPr>
        <p:txBody>
          <a:bodyPr/>
          <a:lstStyle/>
          <a:p>
            <a:r>
              <a:rPr lang="en-US" dirty="0"/>
              <a:t>Europe’s policy direction is clear: </a:t>
            </a:r>
            <a:r>
              <a:rPr lang="en-US" sz="3200" dirty="0"/>
              <a:t>the future of hospitality is </a:t>
            </a:r>
            <a:r>
              <a:rPr lang="en-US" sz="3200" b="1" dirty="0"/>
              <a:t>green, digital &amp; accountable</a:t>
            </a:r>
            <a:r>
              <a:rPr lang="en-US" sz="3200" dirty="0"/>
              <a:t>.</a:t>
            </a:r>
            <a:endParaRPr lang="en-US" dirty="0"/>
          </a:p>
          <a:p>
            <a:pPr marL="342900" indent="-342900">
              <a:buFont typeface="Arial" panose="020B0604020202020204" pitchFamily="34" charset="0"/>
              <a:buChar char="•"/>
            </a:pPr>
            <a:r>
              <a:rPr lang="en-US" b="1" dirty="0">
                <a:hlinkClick r:id="rId2"/>
              </a:rPr>
              <a:t>European Green Deal </a:t>
            </a:r>
            <a:r>
              <a:rPr lang="en-US" dirty="0"/>
              <a:t>– climate neutrality by 2050</a:t>
            </a:r>
          </a:p>
          <a:p>
            <a:pPr marL="342900" indent="-342900">
              <a:buFont typeface="Arial" panose="020B0604020202020204" pitchFamily="34" charset="0"/>
              <a:buChar char="•"/>
            </a:pPr>
            <a:r>
              <a:rPr lang="en-US" b="1" dirty="0">
                <a:hlinkClick r:id="rId3"/>
              </a:rPr>
              <a:t>Green Claims Directive </a:t>
            </a:r>
            <a:r>
              <a:rPr lang="en-US" dirty="0"/>
              <a:t>– prevents unsubstantiated sustainability claims</a:t>
            </a:r>
          </a:p>
          <a:p>
            <a:pPr marL="342900" indent="-342900">
              <a:buFont typeface="Arial" panose="020B0604020202020204" pitchFamily="34" charset="0"/>
              <a:buChar char="•"/>
            </a:pPr>
            <a:r>
              <a:rPr lang="en-US" b="1" dirty="0">
                <a:hlinkClick r:id="rId4"/>
              </a:rPr>
              <a:t>Corporate Sustainability Reporting Directive </a:t>
            </a:r>
            <a:r>
              <a:rPr lang="en-US" dirty="0"/>
              <a:t>(CSRD) – drives transparent ESG reporting</a:t>
            </a:r>
          </a:p>
          <a:p>
            <a:pPr marL="342900" indent="-342900">
              <a:buFont typeface="Arial" panose="020B0604020202020204" pitchFamily="34" charset="0"/>
              <a:buChar char="•"/>
            </a:pPr>
            <a:r>
              <a:rPr lang="en-US" b="1" dirty="0">
                <a:hlinkClick r:id="rId5"/>
              </a:rPr>
              <a:t>Digital Decade / Digital Compass 2030 </a:t>
            </a:r>
            <a:r>
              <a:rPr lang="en-US" dirty="0"/>
              <a:t>– </a:t>
            </a:r>
            <a:r>
              <a:rPr lang="en-US" dirty="0" err="1"/>
              <a:t>emphasises</a:t>
            </a:r>
            <a:r>
              <a:rPr lang="en-US" dirty="0"/>
              <a:t> digital skills, digital business tools &amp; data readiness</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509745" y="1104337"/>
            <a:ext cx="7767479" cy="1031625"/>
          </a:xfrm>
        </p:spPr>
        <p:txBody>
          <a:bodyPr/>
          <a:lstStyle/>
          <a:p>
            <a:r>
              <a:rPr lang="en-US" dirty="0"/>
              <a:t>Ground yourself in EU Context &amp; Strategic Importance</a:t>
            </a:r>
          </a:p>
        </p:txBody>
      </p:sp>
      <p:pic>
        <p:nvPicPr>
          <p:cNvPr id="6" name="Picture Placeholder 7" descr="Restaurant worker using tablet computer">
            <a:extLst>
              <a:ext uri="{FF2B5EF4-FFF2-40B4-BE49-F238E27FC236}">
                <a16:creationId xmlns:a16="http://schemas.microsoft.com/office/drawing/2014/main" id="{C051BAE0-B655-62B4-6CAB-FE9A05FD5957}"/>
              </a:ext>
            </a:extLst>
          </p:cNvPr>
          <p:cNvPicPr>
            <a:picLocks noGrp="1" noChangeAspect="1"/>
          </p:cNvPicPr>
          <p:nvPr>
            <p:ph type="pic" sz="quarter" idx="10"/>
          </p:nvPr>
        </p:nvPicPr>
        <p:blipFill>
          <a:blip r:embed="rId6"/>
          <a:srcRect l="25505" t="23946" r="30093" b="-15802"/>
          <a:stretch>
            <a:fillRect/>
          </a:stretch>
        </p:blipFill>
        <p:spPr>
          <a:xfrm>
            <a:off x="8583306" y="1246695"/>
            <a:ext cx="2444127" cy="3135182"/>
          </a:xfrm>
        </p:spPr>
      </p:pic>
      <p:pic>
        <p:nvPicPr>
          <p:cNvPr id="3" name="Picture 2">
            <a:extLst>
              <a:ext uri="{FF2B5EF4-FFF2-40B4-BE49-F238E27FC236}">
                <a16:creationId xmlns:a16="http://schemas.microsoft.com/office/drawing/2014/main" id="{6D53F0EF-04AD-C37C-2D9A-884C6B5B7E35}"/>
              </a:ext>
            </a:extLst>
          </p:cNvPr>
          <p:cNvPicPr>
            <a:picLocks noChangeAspect="1"/>
          </p:cNvPicPr>
          <p:nvPr/>
        </p:nvPicPr>
        <p:blipFill>
          <a:blip r:embed="rId7"/>
          <a:stretch>
            <a:fillRect/>
          </a:stretch>
        </p:blipFill>
        <p:spPr>
          <a:xfrm>
            <a:off x="4929612" y="1678762"/>
            <a:ext cx="1638300" cy="457200"/>
          </a:xfrm>
          <a:prstGeom prst="rect">
            <a:avLst/>
          </a:prstGeom>
        </p:spPr>
      </p:pic>
      <p:sp>
        <p:nvSpPr>
          <p:cNvPr id="4" name="Speech Bubble: Rectangle with Corners Rounded 3">
            <a:extLst>
              <a:ext uri="{FF2B5EF4-FFF2-40B4-BE49-F238E27FC236}">
                <a16:creationId xmlns:a16="http://schemas.microsoft.com/office/drawing/2014/main" id="{239AF268-75BF-409D-B5BF-8BC327371A72}"/>
              </a:ext>
            </a:extLst>
          </p:cNvPr>
          <p:cNvSpPr/>
          <p:nvPr/>
        </p:nvSpPr>
        <p:spPr>
          <a:xfrm>
            <a:off x="8510258" y="3177766"/>
            <a:ext cx="2598344" cy="2433539"/>
          </a:xfrm>
          <a:prstGeom prst="wedgeRoundRectCallout">
            <a:avLst>
              <a:gd name="adj1" fmla="val -78618"/>
              <a:gd name="adj2" fmla="val 18702"/>
              <a:gd name="adj3" fmla="val 16667"/>
            </a:avLst>
          </a:prstGeom>
          <a:solidFill>
            <a:schemeClr val="bg1"/>
          </a:solidFill>
          <a:ln>
            <a:solidFill>
              <a:srgbClr val="62A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404A52"/>
                </a:solidFill>
              </a:rPr>
              <a:t>These policies shape what guests expect and how businesses compete. Leaders translate EU goals into simple, daily practices that work for their teams</a:t>
            </a:r>
            <a:r>
              <a:rPr lang="en-GB" dirty="0"/>
              <a:t>.</a:t>
            </a:r>
            <a:endParaRPr lang="en-IE" dirty="0">
              <a:solidFill>
                <a:srgbClr val="0289AE"/>
              </a:solidFill>
            </a:endParaRPr>
          </a:p>
        </p:txBody>
      </p:sp>
    </p:spTree>
    <p:extLst>
      <p:ext uri="{BB962C8B-B14F-4D97-AF65-F5344CB8AC3E}">
        <p14:creationId xmlns:p14="http://schemas.microsoft.com/office/powerpoint/2010/main" val="250914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22235A-131A-B9AD-D0D8-24281375E1DF}"/>
              </a:ext>
            </a:extLst>
          </p:cNvPr>
          <p:cNvSpPr>
            <a:spLocks noGrp="1"/>
          </p:cNvSpPr>
          <p:nvPr>
            <p:ph type="body" sz="quarter" idx="18"/>
          </p:nvPr>
        </p:nvSpPr>
        <p:spPr>
          <a:xfrm>
            <a:off x="1553583" y="1867848"/>
            <a:ext cx="5195774" cy="4895927"/>
          </a:xfrm>
        </p:spPr>
        <p:txBody>
          <a:bodyPr/>
          <a:lstStyle/>
          <a:p>
            <a:pPr>
              <a:buNone/>
            </a:pPr>
            <a:r>
              <a:rPr lang="en-US" dirty="0"/>
              <a:t>Hospitality SMEs that </a:t>
            </a:r>
            <a:r>
              <a:rPr lang="en-US" b="1" dirty="0"/>
              <a:t>do not invest </a:t>
            </a:r>
            <a:r>
              <a:rPr lang="en-US" dirty="0"/>
              <a:t>in digital &amp; green transitions face:</a:t>
            </a:r>
          </a:p>
          <a:p>
            <a:pPr marL="342900" indent="-342900">
              <a:buFont typeface="Arial" panose="020B0604020202020204" pitchFamily="34" charset="0"/>
              <a:buChar char="•"/>
            </a:pPr>
            <a:r>
              <a:rPr lang="en-US" b="1" dirty="0"/>
              <a:t>Higher operational costs</a:t>
            </a:r>
          </a:p>
          <a:p>
            <a:pPr marL="342900" indent="-342900">
              <a:buFont typeface="Arial" panose="020B0604020202020204" pitchFamily="34" charset="0"/>
              <a:buChar char="•"/>
            </a:pPr>
            <a:r>
              <a:rPr lang="en-US" b="1" dirty="0"/>
              <a:t>Regulatory compliance risks</a:t>
            </a:r>
          </a:p>
          <a:p>
            <a:pPr marL="342900" indent="-342900">
              <a:buFont typeface="Arial" panose="020B0604020202020204" pitchFamily="34" charset="0"/>
              <a:buChar char="•"/>
            </a:pPr>
            <a:r>
              <a:rPr lang="en-US" b="1" dirty="0"/>
              <a:t>Lost competitiveness</a:t>
            </a:r>
          </a:p>
          <a:p>
            <a:pPr marL="342900" indent="-342900">
              <a:buFont typeface="Arial" panose="020B0604020202020204" pitchFamily="34" charset="0"/>
              <a:buChar char="•"/>
            </a:pPr>
            <a:r>
              <a:rPr lang="en-US" b="1" dirty="0"/>
              <a:t>Inability to attract staff</a:t>
            </a:r>
          </a:p>
          <a:p>
            <a:pPr marL="342900" indent="-342900">
              <a:buFont typeface="Arial" panose="020B0604020202020204" pitchFamily="34" charset="0"/>
              <a:buChar char="•"/>
            </a:pPr>
            <a:r>
              <a:rPr lang="en-US" b="1" dirty="0"/>
              <a:t>Poor reputation among younger guests</a:t>
            </a:r>
          </a:p>
          <a:p>
            <a:pPr marL="342900" indent="-342900">
              <a:buFont typeface="Arial" panose="020B0604020202020204" pitchFamily="34" charset="0"/>
              <a:buChar char="•"/>
            </a:pPr>
            <a:r>
              <a:rPr lang="en-US" b="1" dirty="0"/>
              <a:t>Reduced access to financing &amp; partnerships</a:t>
            </a:r>
          </a:p>
          <a:p>
            <a:endParaRPr lang="en-IE" dirty="0"/>
          </a:p>
        </p:txBody>
      </p:sp>
      <p:sp>
        <p:nvSpPr>
          <p:cNvPr id="3" name="Text Placeholder 2">
            <a:extLst>
              <a:ext uri="{FF2B5EF4-FFF2-40B4-BE49-F238E27FC236}">
                <a16:creationId xmlns:a16="http://schemas.microsoft.com/office/drawing/2014/main" id="{952296DD-EF99-583E-0B7A-128C4E58EEFA}"/>
              </a:ext>
            </a:extLst>
          </p:cNvPr>
          <p:cNvSpPr>
            <a:spLocks noGrp="1"/>
          </p:cNvSpPr>
          <p:nvPr>
            <p:ph type="body" sz="quarter" idx="16"/>
          </p:nvPr>
        </p:nvSpPr>
        <p:spPr/>
        <p:txBody>
          <a:bodyPr/>
          <a:lstStyle/>
          <a:p>
            <a:r>
              <a:rPr lang="en-US" dirty="0"/>
              <a:t>The Competitive Shift: What Happens If Leaders Don’t Lead?</a:t>
            </a:r>
            <a:endParaRPr lang="en-IE" dirty="0"/>
          </a:p>
        </p:txBody>
      </p:sp>
      <p:sp>
        <p:nvSpPr>
          <p:cNvPr id="4" name="TextBox 3">
            <a:extLst>
              <a:ext uri="{FF2B5EF4-FFF2-40B4-BE49-F238E27FC236}">
                <a16:creationId xmlns:a16="http://schemas.microsoft.com/office/drawing/2014/main" id="{FE0F7803-BD10-A7CD-65F2-FAA96D6DFCF1}"/>
              </a:ext>
            </a:extLst>
          </p:cNvPr>
          <p:cNvSpPr txBox="1"/>
          <p:nvPr/>
        </p:nvSpPr>
        <p:spPr>
          <a:xfrm>
            <a:off x="7020962" y="1928354"/>
            <a:ext cx="2009870" cy="1015663"/>
          </a:xfrm>
          <a:prstGeom prst="rect">
            <a:avLst/>
          </a:prstGeom>
          <a:noFill/>
        </p:spPr>
        <p:txBody>
          <a:bodyPr wrap="square" rtlCol="0">
            <a:spAutoFit/>
          </a:bodyPr>
          <a:lstStyle/>
          <a:p>
            <a:r>
              <a:rPr lang="en-IE" sz="6000" dirty="0">
                <a:solidFill>
                  <a:srgbClr val="00B6E6"/>
                </a:solidFill>
                <a:effectLst>
                  <a:outerShdw blurRad="38100" dist="38100" dir="2700000" algn="tl">
                    <a:srgbClr val="000000">
                      <a:alpha val="43137"/>
                    </a:srgbClr>
                  </a:outerShdw>
                </a:effectLst>
              </a:rPr>
              <a:t>27%</a:t>
            </a:r>
          </a:p>
        </p:txBody>
      </p:sp>
      <p:sp>
        <p:nvSpPr>
          <p:cNvPr id="5" name="TextBox 4">
            <a:extLst>
              <a:ext uri="{FF2B5EF4-FFF2-40B4-BE49-F238E27FC236}">
                <a16:creationId xmlns:a16="http://schemas.microsoft.com/office/drawing/2014/main" id="{188CCF62-906C-D280-7FD7-5A0F645BB19E}"/>
              </a:ext>
            </a:extLst>
          </p:cNvPr>
          <p:cNvSpPr txBox="1"/>
          <p:nvPr/>
        </p:nvSpPr>
        <p:spPr>
          <a:xfrm>
            <a:off x="6749357" y="3250249"/>
            <a:ext cx="2009870" cy="1015663"/>
          </a:xfrm>
          <a:prstGeom prst="rect">
            <a:avLst/>
          </a:prstGeom>
          <a:noFill/>
        </p:spPr>
        <p:txBody>
          <a:bodyPr wrap="square" rtlCol="0">
            <a:spAutoFit/>
          </a:bodyPr>
          <a:lstStyle/>
          <a:p>
            <a:r>
              <a:rPr lang="en-IE" sz="6000" dirty="0">
                <a:solidFill>
                  <a:srgbClr val="00B6E6"/>
                </a:solidFill>
                <a:effectLst>
                  <a:outerShdw blurRad="38100" dist="38100" dir="2700000" algn="tl">
                    <a:srgbClr val="000000">
                      <a:alpha val="43137"/>
                    </a:srgbClr>
                  </a:outerShdw>
                </a:effectLst>
              </a:rPr>
              <a:t>&gt;30%</a:t>
            </a:r>
          </a:p>
        </p:txBody>
      </p:sp>
      <p:sp>
        <p:nvSpPr>
          <p:cNvPr id="6" name="TextBox 5">
            <a:extLst>
              <a:ext uri="{FF2B5EF4-FFF2-40B4-BE49-F238E27FC236}">
                <a16:creationId xmlns:a16="http://schemas.microsoft.com/office/drawing/2014/main" id="{CC45274F-DFFC-694C-7E47-107B0F4B1C6D}"/>
              </a:ext>
            </a:extLst>
          </p:cNvPr>
          <p:cNvSpPr txBox="1"/>
          <p:nvPr/>
        </p:nvSpPr>
        <p:spPr>
          <a:xfrm>
            <a:off x="7125077" y="4725725"/>
            <a:ext cx="1801640" cy="1015663"/>
          </a:xfrm>
          <a:prstGeom prst="rect">
            <a:avLst/>
          </a:prstGeom>
          <a:noFill/>
        </p:spPr>
        <p:txBody>
          <a:bodyPr wrap="square" rtlCol="0">
            <a:spAutoFit/>
          </a:bodyPr>
          <a:lstStyle/>
          <a:p>
            <a:r>
              <a:rPr lang="en-IE" sz="6000" dirty="0">
                <a:solidFill>
                  <a:srgbClr val="00B6E6"/>
                </a:solidFill>
                <a:effectLst>
                  <a:outerShdw blurRad="38100" dist="38100" dir="2700000" algn="tl">
                    <a:srgbClr val="000000">
                      <a:alpha val="43137"/>
                    </a:srgbClr>
                  </a:outerShdw>
                </a:effectLst>
              </a:rPr>
              <a:t>76%</a:t>
            </a:r>
          </a:p>
        </p:txBody>
      </p:sp>
      <p:sp>
        <p:nvSpPr>
          <p:cNvPr id="8" name="TextBox 7">
            <a:extLst>
              <a:ext uri="{FF2B5EF4-FFF2-40B4-BE49-F238E27FC236}">
                <a16:creationId xmlns:a16="http://schemas.microsoft.com/office/drawing/2014/main" id="{5A5CB3B6-B1ED-4D9B-BDA5-BEF604D80647}"/>
              </a:ext>
            </a:extLst>
          </p:cNvPr>
          <p:cNvSpPr txBox="1"/>
          <p:nvPr/>
        </p:nvSpPr>
        <p:spPr>
          <a:xfrm>
            <a:off x="8759227" y="1989137"/>
            <a:ext cx="3001224" cy="1200329"/>
          </a:xfrm>
          <a:prstGeom prst="rect">
            <a:avLst/>
          </a:prstGeom>
          <a:noFill/>
        </p:spPr>
        <p:txBody>
          <a:bodyPr wrap="square">
            <a:spAutoFit/>
          </a:bodyPr>
          <a:lstStyle/>
          <a:p>
            <a:r>
              <a:rPr lang="en-US" dirty="0"/>
              <a:t>of hospitality SMEs have not reached a basic level of digital intensity (</a:t>
            </a:r>
            <a:r>
              <a:rPr lang="en-US" dirty="0">
                <a:hlinkClick r:id="rId2"/>
              </a:rPr>
              <a:t>Digitalisation in Europe 2025</a:t>
            </a:r>
            <a:r>
              <a:rPr lang="en-US" dirty="0"/>
              <a:t>)</a:t>
            </a:r>
            <a:endParaRPr lang="en-IE" dirty="0"/>
          </a:p>
        </p:txBody>
      </p:sp>
      <p:sp>
        <p:nvSpPr>
          <p:cNvPr id="10" name="TextBox 9">
            <a:extLst>
              <a:ext uri="{FF2B5EF4-FFF2-40B4-BE49-F238E27FC236}">
                <a16:creationId xmlns:a16="http://schemas.microsoft.com/office/drawing/2014/main" id="{2AFE78F5-6135-2F33-BC20-1EB9D04A5311}"/>
              </a:ext>
            </a:extLst>
          </p:cNvPr>
          <p:cNvSpPr txBox="1"/>
          <p:nvPr/>
        </p:nvSpPr>
        <p:spPr>
          <a:xfrm>
            <a:off x="8759226" y="4864224"/>
            <a:ext cx="3001225" cy="923330"/>
          </a:xfrm>
          <a:prstGeom prst="rect">
            <a:avLst/>
          </a:prstGeom>
          <a:noFill/>
        </p:spPr>
        <p:txBody>
          <a:bodyPr wrap="square">
            <a:spAutoFit/>
          </a:bodyPr>
          <a:lstStyle/>
          <a:p>
            <a:r>
              <a:rPr lang="en-US" dirty="0"/>
              <a:t>of </a:t>
            </a:r>
            <a:r>
              <a:rPr lang="en-US" dirty="0" err="1"/>
              <a:t>travellers</a:t>
            </a:r>
            <a:r>
              <a:rPr lang="en-US" dirty="0"/>
              <a:t> say they want to travel more sustainably (</a:t>
            </a:r>
            <a:r>
              <a:rPr lang="en-US" dirty="0">
                <a:hlinkClick r:id="rId3"/>
              </a:rPr>
              <a:t>Booking.com 2023</a:t>
            </a:r>
            <a:r>
              <a:rPr lang="en-US" dirty="0"/>
              <a:t>)</a:t>
            </a:r>
            <a:endParaRPr lang="en-IE" dirty="0"/>
          </a:p>
        </p:txBody>
      </p:sp>
      <p:sp>
        <p:nvSpPr>
          <p:cNvPr id="12" name="TextBox 11">
            <a:extLst>
              <a:ext uri="{FF2B5EF4-FFF2-40B4-BE49-F238E27FC236}">
                <a16:creationId xmlns:a16="http://schemas.microsoft.com/office/drawing/2014/main" id="{4B99DC5C-D27A-B409-7F96-E957131B10B3}"/>
              </a:ext>
            </a:extLst>
          </p:cNvPr>
          <p:cNvSpPr txBox="1"/>
          <p:nvPr/>
        </p:nvSpPr>
        <p:spPr>
          <a:xfrm>
            <a:off x="8759227" y="3357092"/>
            <a:ext cx="2439909" cy="923330"/>
          </a:xfrm>
          <a:prstGeom prst="rect">
            <a:avLst/>
          </a:prstGeom>
          <a:noFill/>
        </p:spPr>
        <p:txBody>
          <a:bodyPr wrap="square">
            <a:spAutoFit/>
          </a:bodyPr>
          <a:lstStyle/>
          <a:p>
            <a:r>
              <a:rPr lang="en-US" dirty="0"/>
              <a:t>of a hotel’s carbon footprint comes from Food &amp; drinks (</a:t>
            </a:r>
            <a:r>
              <a:rPr lang="en-US" dirty="0">
                <a:hlinkClick r:id="rId4"/>
              </a:rPr>
              <a:t>Skift</a:t>
            </a:r>
            <a:r>
              <a:rPr lang="en-US" dirty="0"/>
              <a:t>)</a:t>
            </a:r>
            <a:endParaRPr lang="en-IE" dirty="0"/>
          </a:p>
        </p:txBody>
      </p:sp>
      <p:cxnSp>
        <p:nvCxnSpPr>
          <p:cNvPr id="14" name="Straight Connector 13">
            <a:extLst>
              <a:ext uri="{FF2B5EF4-FFF2-40B4-BE49-F238E27FC236}">
                <a16:creationId xmlns:a16="http://schemas.microsoft.com/office/drawing/2014/main" id="{6701241E-F2BC-DEA7-4F60-98E27AD29F6B}"/>
              </a:ext>
            </a:extLst>
          </p:cNvPr>
          <p:cNvCxnSpPr/>
          <p:nvPr/>
        </p:nvCxnSpPr>
        <p:spPr>
          <a:xfrm>
            <a:off x="6609030" y="2055137"/>
            <a:ext cx="0" cy="38205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22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8DAFE8-8C4B-5D39-E6A7-AACBD3C21151}"/>
              </a:ext>
            </a:extLst>
          </p:cNvPr>
          <p:cNvSpPr>
            <a:spLocks noGrp="1"/>
          </p:cNvSpPr>
          <p:nvPr>
            <p:ph type="body" sz="quarter" idx="18"/>
          </p:nvPr>
        </p:nvSpPr>
        <p:spPr>
          <a:xfrm>
            <a:off x="1553583" y="2190939"/>
            <a:ext cx="9778140" cy="4328393"/>
          </a:xfrm>
        </p:spPr>
        <p:txBody>
          <a:bodyPr/>
          <a:lstStyle/>
          <a:p>
            <a:pPr>
              <a:buNone/>
            </a:pPr>
            <a:r>
              <a:rPr lang="en-US" dirty="0"/>
              <a:t>Leaders of Transition must:</a:t>
            </a:r>
          </a:p>
          <a:p>
            <a:pPr marL="342900" indent="-342900">
              <a:buFont typeface="Arial" panose="020B0604020202020204" pitchFamily="34" charset="0"/>
              <a:buChar char="•"/>
            </a:pPr>
            <a:r>
              <a:rPr lang="en-US" dirty="0"/>
              <a:t>Set the </a:t>
            </a:r>
            <a:r>
              <a:rPr lang="en-US" b="1" dirty="0"/>
              <a:t>vision</a:t>
            </a:r>
            <a:r>
              <a:rPr lang="en-US" dirty="0"/>
              <a:t> for digital &amp; green innovation</a:t>
            </a:r>
          </a:p>
          <a:p>
            <a:pPr marL="342900" indent="-342900">
              <a:buFont typeface="Arial" panose="020B0604020202020204" pitchFamily="34" charset="0"/>
              <a:buChar char="•"/>
            </a:pPr>
            <a:r>
              <a:rPr lang="en-US" dirty="0" err="1"/>
              <a:t>Mobilise</a:t>
            </a:r>
            <a:r>
              <a:rPr lang="en-US" dirty="0"/>
              <a:t> teams to take </a:t>
            </a:r>
            <a:r>
              <a:rPr lang="en-US" b="1" dirty="0"/>
              <a:t>ownership</a:t>
            </a:r>
          </a:p>
          <a:p>
            <a:pPr marL="342900" indent="-342900">
              <a:buFont typeface="Arial" panose="020B0604020202020204" pitchFamily="34" charset="0"/>
              <a:buChar char="•"/>
            </a:pPr>
            <a:r>
              <a:rPr lang="en-US" dirty="0"/>
              <a:t>Create a </a:t>
            </a:r>
            <a:r>
              <a:rPr lang="en-US" b="1" dirty="0"/>
              <a:t>culture</a:t>
            </a:r>
            <a:r>
              <a:rPr lang="en-US" dirty="0"/>
              <a:t> of experimentation</a:t>
            </a:r>
          </a:p>
          <a:p>
            <a:pPr marL="342900" indent="-342900">
              <a:buFont typeface="Arial" panose="020B0604020202020204" pitchFamily="34" charset="0"/>
              <a:buChar char="•"/>
            </a:pPr>
            <a:r>
              <a:rPr lang="en-US" b="1" dirty="0"/>
              <a:t>Communicate</a:t>
            </a:r>
            <a:r>
              <a:rPr lang="en-US" dirty="0"/>
              <a:t> purpose &amp; progress</a:t>
            </a:r>
          </a:p>
          <a:p>
            <a:pPr marL="342900" indent="-342900">
              <a:buFont typeface="Arial" panose="020B0604020202020204" pitchFamily="34" charset="0"/>
              <a:buChar char="•"/>
            </a:pPr>
            <a:r>
              <a:rPr lang="en-US" b="1" dirty="0"/>
              <a:t>Integrate ESG </a:t>
            </a:r>
            <a:r>
              <a:rPr lang="en-US" dirty="0"/>
              <a:t>into decision-making</a:t>
            </a:r>
          </a:p>
          <a:p>
            <a:pPr marL="342900" indent="-342900">
              <a:buFont typeface="Arial" panose="020B0604020202020204" pitchFamily="34" charset="0"/>
              <a:buChar char="•"/>
            </a:pPr>
            <a:r>
              <a:rPr lang="en-US" dirty="0"/>
              <a:t>Use digital tools to guide strategy</a:t>
            </a:r>
          </a:p>
          <a:p>
            <a:pPr marL="342900" indent="-342900">
              <a:buFont typeface="Arial" panose="020B0604020202020204" pitchFamily="34" charset="0"/>
              <a:buChar char="•"/>
            </a:pPr>
            <a:r>
              <a:rPr lang="en-US" dirty="0"/>
              <a:t>Build </a:t>
            </a:r>
            <a:r>
              <a:rPr lang="en-US" b="1" dirty="0"/>
              <a:t>partnerships</a:t>
            </a:r>
            <a:r>
              <a:rPr lang="en-US" dirty="0"/>
              <a:t> for long-term value</a:t>
            </a:r>
          </a:p>
          <a:p>
            <a:endParaRPr lang="en-IE" dirty="0"/>
          </a:p>
        </p:txBody>
      </p:sp>
      <p:sp>
        <p:nvSpPr>
          <p:cNvPr id="3" name="Text Placeholder 2">
            <a:extLst>
              <a:ext uri="{FF2B5EF4-FFF2-40B4-BE49-F238E27FC236}">
                <a16:creationId xmlns:a16="http://schemas.microsoft.com/office/drawing/2014/main" id="{8C50A408-3F72-BBE6-1E8C-7CE318869352}"/>
              </a:ext>
            </a:extLst>
          </p:cNvPr>
          <p:cNvSpPr>
            <a:spLocks noGrp="1"/>
          </p:cNvSpPr>
          <p:nvPr>
            <p:ph type="body" sz="quarter" idx="16"/>
          </p:nvPr>
        </p:nvSpPr>
        <p:spPr/>
        <p:txBody>
          <a:bodyPr/>
          <a:lstStyle/>
          <a:p>
            <a:r>
              <a:rPr lang="en-US" dirty="0"/>
              <a:t>Technology &amp; sustainability do not transform Businesses - </a:t>
            </a:r>
            <a:r>
              <a:rPr lang="en-US" dirty="0">
                <a:solidFill>
                  <a:srgbClr val="62A844"/>
                </a:solidFill>
              </a:rPr>
              <a:t>LEADERS DO!</a:t>
            </a:r>
            <a:endParaRPr lang="en-IE" dirty="0">
              <a:solidFill>
                <a:srgbClr val="62A844"/>
              </a:solidFill>
            </a:endParaRPr>
          </a:p>
        </p:txBody>
      </p:sp>
      <p:pic>
        <p:nvPicPr>
          <p:cNvPr id="5" name="Picture 4">
            <a:extLst>
              <a:ext uri="{FF2B5EF4-FFF2-40B4-BE49-F238E27FC236}">
                <a16:creationId xmlns:a16="http://schemas.microsoft.com/office/drawing/2014/main" id="{60A7694D-9FD6-8B45-38F3-EEFE125AF046}"/>
              </a:ext>
            </a:extLst>
          </p:cNvPr>
          <p:cNvPicPr>
            <a:picLocks noChangeAspect="1"/>
          </p:cNvPicPr>
          <p:nvPr/>
        </p:nvPicPr>
        <p:blipFill>
          <a:blip r:embed="rId2"/>
          <a:srcRect t="6427" b="6453"/>
          <a:stretch>
            <a:fillRect/>
          </a:stretch>
        </p:blipFill>
        <p:spPr>
          <a:xfrm>
            <a:off x="7432895" y="2190939"/>
            <a:ext cx="4381877" cy="3600262"/>
          </a:xfrm>
          <a:prstGeom prst="rect">
            <a:avLst/>
          </a:prstGeom>
        </p:spPr>
      </p:pic>
      <p:sp>
        <p:nvSpPr>
          <p:cNvPr id="6" name="TextBox 5">
            <a:extLst>
              <a:ext uri="{FF2B5EF4-FFF2-40B4-BE49-F238E27FC236}">
                <a16:creationId xmlns:a16="http://schemas.microsoft.com/office/drawing/2014/main" id="{848EDE8C-5724-8BC1-28E6-75439F41117C}"/>
              </a:ext>
            </a:extLst>
          </p:cNvPr>
          <p:cNvSpPr txBox="1"/>
          <p:nvPr/>
        </p:nvSpPr>
        <p:spPr>
          <a:xfrm>
            <a:off x="7731659" y="4993288"/>
            <a:ext cx="787651" cy="346249"/>
          </a:xfrm>
          <a:prstGeom prst="rect">
            <a:avLst/>
          </a:prstGeom>
          <a:solidFill>
            <a:srgbClr val="689048"/>
          </a:solidFill>
        </p:spPr>
        <p:txBody>
          <a:bodyPr wrap="square" rtlCol="0">
            <a:spAutoFit/>
          </a:bodyPr>
          <a:lstStyle/>
          <a:p>
            <a:r>
              <a:rPr lang="en-IE" sz="1650" b="1" dirty="0">
                <a:solidFill>
                  <a:schemeClr val="bg1"/>
                </a:solidFill>
              </a:rPr>
              <a:t>GREEN</a:t>
            </a:r>
          </a:p>
        </p:txBody>
      </p:sp>
      <p:sp>
        <p:nvSpPr>
          <p:cNvPr id="7" name="TextBox 6">
            <a:extLst>
              <a:ext uri="{FF2B5EF4-FFF2-40B4-BE49-F238E27FC236}">
                <a16:creationId xmlns:a16="http://schemas.microsoft.com/office/drawing/2014/main" id="{B08F1460-EBA9-79D9-C943-3568EE4051FE}"/>
              </a:ext>
            </a:extLst>
          </p:cNvPr>
          <p:cNvSpPr txBox="1"/>
          <p:nvPr/>
        </p:nvSpPr>
        <p:spPr>
          <a:xfrm>
            <a:off x="10638418" y="4975935"/>
            <a:ext cx="849228" cy="323165"/>
          </a:xfrm>
          <a:prstGeom prst="rect">
            <a:avLst/>
          </a:prstGeom>
          <a:solidFill>
            <a:srgbClr val="4B959A"/>
          </a:solidFill>
        </p:spPr>
        <p:txBody>
          <a:bodyPr wrap="square" rtlCol="0">
            <a:spAutoFit/>
          </a:bodyPr>
          <a:lstStyle/>
          <a:p>
            <a:r>
              <a:rPr lang="en-IE" sz="1500" b="1" dirty="0">
                <a:solidFill>
                  <a:schemeClr val="bg1"/>
                </a:solidFill>
              </a:rPr>
              <a:t>DIGITAL</a:t>
            </a:r>
          </a:p>
        </p:txBody>
      </p:sp>
      <p:sp>
        <p:nvSpPr>
          <p:cNvPr id="9" name="TextBox 8">
            <a:extLst>
              <a:ext uri="{FF2B5EF4-FFF2-40B4-BE49-F238E27FC236}">
                <a16:creationId xmlns:a16="http://schemas.microsoft.com/office/drawing/2014/main" id="{0B419B5E-8FF0-FC83-484D-C7FF0810A4A7}"/>
              </a:ext>
            </a:extLst>
          </p:cNvPr>
          <p:cNvSpPr txBox="1"/>
          <p:nvPr/>
        </p:nvSpPr>
        <p:spPr>
          <a:xfrm>
            <a:off x="8627653" y="2429253"/>
            <a:ext cx="1992359" cy="1323439"/>
          </a:xfrm>
          <a:prstGeom prst="rect">
            <a:avLst/>
          </a:prstGeom>
          <a:solidFill>
            <a:srgbClr val="FCF7ED"/>
          </a:solidFill>
        </p:spPr>
        <p:txBody>
          <a:bodyPr wrap="square" rtlCol="0">
            <a:spAutoFit/>
          </a:bodyPr>
          <a:lstStyle/>
          <a:p>
            <a:pPr algn="ctr"/>
            <a:r>
              <a:rPr lang="en-IE" sz="2000" b="1" dirty="0">
                <a:solidFill>
                  <a:srgbClr val="404A52"/>
                </a:solidFill>
              </a:rPr>
              <a:t>A good Leader is the BRIDGE between the two</a:t>
            </a:r>
          </a:p>
        </p:txBody>
      </p:sp>
    </p:spTree>
    <p:extLst>
      <p:ext uri="{BB962C8B-B14F-4D97-AF65-F5344CB8AC3E}">
        <p14:creationId xmlns:p14="http://schemas.microsoft.com/office/powerpoint/2010/main" val="348821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323273" y="1747126"/>
            <a:ext cx="5532581" cy="3565651"/>
          </a:xfrm>
        </p:spPr>
        <p:txBody>
          <a:bodyPr>
            <a:normAutofit/>
          </a:bodyPr>
          <a:lstStyle/>
          <a:p>
            <a:r>
              <a:rPr lang="en-US" sz="3200" dirty="0"/>
              <a:t>Leaders don’t need to be technical experts - </a:t>
            </a:r>
            <a:r>
              <a:rPr lang="en-US" sz="3200" b="1" dirty="0"/>
              <a:t>just facilitators of change. </a:t>
            </a:r>
          </a:p>
          <a:p>
            <a:r>
              <a:rPr lang="en-GB" dirty="0"/>
              <a:t>Take a moment to reflect on how your leadership influences the pace and feel of change in your hospitality business. </a:t>
            </a:r>
            <a:endParaRPr lang="en-US" b="1" dirty="0"/>
          </a:p>
        </p:txBody>
      </p:sp>
      <p:pic>
        <p:nvPicPr>
          <p:cNvPr id="21" name="Picture Placeholder 20" descr="Smiling woman standing in hotel lounge">
            <a:extLst>
              <a:ext uri="{FF2B5EF4-FFF2-40B4-BE49-F238E27FC236}">
                <a16:creationId xmlns:a16="http://schemas.microsoft.com/office/drawing/2014/main" id="{07139B11-75C8-096A-1D48-36B27C6BC6B4}"/>
              </a:ext>
            </a:extLst>
          </p:cNvPr>
          <p:cNvPicPr>
            <a:picLocks noGrp="1" noChangeAspect="1"/>
          </p:cNvPicPr>
          <p:nvPr>
            <p:ph type="pic" sz="quarter" idx="44"/>
          </p:nvPr>
        </p:nvPicPr>
        <p:blipFill>
          <a:blip r:embed="rId2"/>
          <a:srcRect t="7812" r="9465" b="7812"/>
          <a:stretch>
            <a:fillRect/>
          </a:stretch>
        </p:blipFill>
        <p:spPr>
          <a:xfrm>
            <a:off x="0" y="0"/>
            <a:ext cx="12192000" cy="6858000"/>
          </a:xfrm>
        </p:spPr>
      </p:pic>
      <p:pic>
        <p:nvPicPr>
          <p:cNvPr id="25" name="Graphic 24">
            <a:extLst>
              <a:ext uri="{FF2B5EF4-FFF2-40B4-BE49-F238E27FC236}">
                <a16:creationId xmlns:a16="http://schemas.microsoft.com/office/drawing/2014/main" id="{D353C9F3-74A9-F381-2943-CBD5E64D2E13}"/>
              </a:ext>
            </a:extLst>
          </p:cNvPr>
          <p:cNvPicPr>
            <a:picLocks noChangeAspect="1"/>
          </p:cNvPicPr>
          <p:nvPr/>
        </p:nvPicPr>
        <p:blipFill>
          <a:blip r:embed="rId3">
            <a:extLst>
              <a:ext uri="{96DAC541-7B7A-43D3-8B79-37D633B846F1}">
                <asvg:svgBlip xmlns:asvg="http://schemas.microsoft.com/office/drawing/2016/SVG/main" r:embed="rId4"/>
              </a:ext>
            </a:extLst>
          </a:blip>
          <a:srcRect l="49952" t="41010" r="28995" b="44546"/>
          <a:stretch/>
        </p:blipFill>
        <p:spPr>
          <a:xfrm>
            <a:off x="8516933" y="3240624"/>
            <a:ext cx="5325749" cy="5173579"/>
          </a:xfrm>
          <a:prstGeom prst="rect">
            <a:avLst/>
          </a:prstGeom>
        </p:spPr>
      </p:pic>
    </p:spTree>
    <p:extLst>
      <p:ext uri="{BB962C8B-B14F-4D97-AF65-F5344CB8AC3E}">
        <p14:creationId xmlns:p14="http://schemas.microsoft.com/office/powerpoint/2010/main" val="218059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96069C-26F2-C981-66EF-A2D090E865AA}"/>
              </a:ext>
            </a:extLst>
          </p:cNvPr>
          <p:cNvSpPr>
            <a:spLocks noGrp="1"/>
          </p:cNvSpPr>
          <p:nvPr>
            <p:ph type="body" sz="quarter" idx="18"/>
          </p:nvPr>
        </p:nvSpPr>
        <p:spPr/>
        <p:txBody>
          <a:bodyPr/>
          <a:lstStyle/>
          <a:p>
            <a:endParaRPr lang="en-IE"/>
          </a:p>
        </p:txBody>
      </p:sp>
      <p:sp>
        <p:nvSpPr>
          <p:cNvPr id="3" name="Text Placeholder 2">
            <a:extLst>
              <a:ext uri="{FF2B5EF4-FFF2-40B4-BE49-F238E27FC236}">
                <a16:creationId xmlns:a16="http://schemas.microsoft.com/office/drawing/2014/main" id="{075E5FD7-5E72-43A1-4CD2-7A3BCE9E09E1}"/>
              </a:ext>
            </a:extLst>
          </p:cNvPr>
          <p:cNvSpPr>
            <a:spLocks noGrp="1"/>
          </p:cNvSpPr>
          <p:nvPr>
            <p:ph type="body" sz="quarter" idx="16"/>
          </p:nvPr>
        </p:nvSpPr>
        <p:spPr/>
        <p:txBody>
          <a:bodyPr/>
          <a:lstStyle/>
          <a:p>
            <a:r>
              <a:rPr lang="en-IE" dirty="0"/>
              <a:t>Case study</a:t>
            </a:r>
          </a:p>
        </p:txBody>
      </p:sp>
      <p:sp>
        <p:nvSpPr>
          <p:cNvPr id="4" name="Picture Placeholder 3">
            <a:extLst>
              <a:ext uri="{FF2B5EF4-FFF2-40B4-BE49-F238E27FC236}">
                <a16:creationId xmlns:a16="http://schemas.microsoft.com/office/drawing/2014/main" id="{3C53686F-7FB4-ADED-99CC-94B65B68A822}"/>
              </a:ext>
            </a:extLst>
          </p:cNvPr>
          <p:cNvSpPr>
            <a:spLocks noGrp="1"/>
          </p:cNvSpPr>
          <p:nvPr>
            <p:ph type="pic" sz="quarter" idx="10"/>
          </p:nvPr>
        </p:nvSpPr>
        <p:spPr/>
        <p:txBody>
          <a:bodyPr/>
          <a:lstStyle/>
          <a:p>
            <a:endParaRPr lang="en-IE"/>
          </a:p>
        </p:txBody>
      </p:sp>
    </p:spTree>
    <p:extLst>
      <p:ext uri="{BB962C8B-B14F-4D97-AF65-F5344CB8AC3E}">
        <p14:creationId xmlns:p14="http://schemas.microsoft.com/office/powerpoint/2010/main" val="399240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01346" y="2108074"/>
            <a:ext cx="5804804" cy="2253043"/>
          </a:xfrm>
        </p:spPr>
        <p:txBody>
          <a:bodyPr>
            <a:normAutofit/>
          </a:bodyPr>
          <a:lstStyle/>
          <a:p>
            <a:r>
              <a:rPr lang="en-GB" sz="3200" b="1" dirty="0"/>
              <a:t>Where Sub Sectors are Heading</a:t>
            </a:r>
            <a:r>
              <a:rPr lang="en-US" sz="3200" dirty="0"/>
              <a:t>– </a:t>
            </a:r>
            <a:r>
              <a:rPr lang="en-GB" sz="3200" dirty="0"/>
              <a:t>challenges, opportunities and leadership approaches</a:t>
            </a:r>
            <a:endParaRPr lang="en-US" sz="3200" dirty="0"/>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E82A5C-F3F6-E13B-48E0-8DB691831F8B}"/>
              </a:ext>
            </a:extLst>
          </p:cNvPr>
          <p:cNvSpPr>
            <a:spLocks noGrp="1"/>
          </p:cNvSpPr>
          <p:nvPr>
            <p:ph type="body" sz="quarter" idx="18"/>
          </p:nvPr>
        </p:nvSpPr>
        <p:spPr>
          <a:xfrm>
            <a:off x="8134370" y="2663992"/>
            <a:ext cx="3259248" cy="3849918"/>
          </a:xfrm>
        </p:spPr>
        <p:txBody>
          <a:bodyPr/>
          <a:lstStyle/>
          <a:p>
            <a:pPr marL="0" indent="0"/>
            <a:r>
              <a:rPr lang="en-IE" dirty="0"/>
              <a:t>This short video outlines the importance of sustainable and digital practices for the future of Hospitality</a:t>
            </a:r>
          </a:p>
        </p:txBody>
      </p:sp>
      <p:sp>
        <p:nvSpPr>
          <p:cNvPr id="3" name="Text Placeholder 2">
            <a:extLst>
              <a:ext uri="{FF2B5EF4-FFF2-40B4-BE49-F238E27FC236}">
                <a16:creationId xmlns:a16="http://schemas.microsoft.com/office/drawing/2014/main" id="{5C8C68A7-F263-67DC-7824-F75D5052DDFD}"/>
              </a:ext>
            </a:extLst>
          </p:cNvPr>
          <p:cNvSpPr>
            <a:spLocks noGrp="1"/>
          </p:cNvSpPr>
          <p:nvPr>
            <p:ph type="body" sz="quarter" idx="16"/>
          </p:nvPr>
        </p:nvSpPr>
        <p:spPr/>
        <p:txBody>
          <a:bodyPr/>
          <a:lstStyle/>
          <a:p>
            <a:r>
              <a:rPr lang="en-IE" dirty="0"/>
              <a:t>Trends &amp; practices for the future of Hospitality…</a:t>
            </a:r>
          </a:p>
        </p:txBody>
      </p:sp>
      <p:pic>
        <p:nvPicPr>
          <p:cNvPr id="4" name="Picture 3">
            <a:extLst>
              <a:ext uri="{FF2B5EF4-FFF2-40B4-BE49-F238E27FC236}">
                <a16:creationId xmlns:a16="http://schemas.microsoft.com/office/drawing/2014/main" id="{A046286B-F814-58CF-A9E8-054F7594FEA5}"/>
              </a:ext>
            </a:extLst>
          </p:cNvPr>
          <p:cNvPicPr>
            <a:picLocks noChangeAspect="1"/>
          </p:cNvPicPr>
          <p:nvPr/>
        </p:nvPicPr>
        <p:blipFill rotWithShape="1">
          <a:blip r:embed="rId3"/>
          <a:srcRect l="-1235" t="9683" r="4366" b="16399"/>
          <a:stretch/>
        </p:blipFill>
        <p:spPr>
          <a:xfrm>
            <a:off x="317877" y="1605665"/>
            <a:ext cx="8264807" cy="4908245"/>
          </a:xfrm>
          <a:prstGeom prst="rect">
            <a:avLst/>
          </a:prstGeom>
        </p:spPr>
      </p:pic>
      <p:pic>
        <p:nvPicPr>
          <p:cNvPr id="5" name="Online Media 4" title="Sustainable Practices in the Hospitality Industry">
            <a:hlinkClick r:id="" action="ppaction://media"/>
            <a:extLst>
              <a:ext uri="{FF2B5EF4-FFF2-40B4-BE49-F238E27FC236}">
                <a16:creationId xmlns:a16="http://schemas.microsoft.com/office/drawing/2014/main" id="{F1590D12-CDBF-E623-655C-6CACD5E54F7C}"/>
              </a:ext>
            </a:extLst>
          </p:cNvPr>
          <p:cNvPicPr>
            <a:picLocks noRot="1" noChangeAspect="1"/>
          </p:cNvPicPr>
          <p:nvPr>
            <a:videoFile r:link="rId1"/>
          </p:nvPr>
        </p:nvPicPr>
        <p:blipFill>
          <a:blip r:embed="rId4"/>
          <a:stretch>
            <a:fillRect/>
          </a:stretch>
        </p:blipFill>
        <p:spPr>
          <a:xfrm>
            <a:off x="1765426" y="2209045"/>
            <a:ext cx="5822154" cy="3411145"/>
          </a:xfrm>
          <a:prstGeom prst="rect">
            <a:avLst/>
          </a:prstGeom>
        </p:spPr>
      </p:pic>
      <p:sp>
        <p:nvSpPr>
          <p:cNvPr id="7" name="TextBox 6">
            <a:extLst>
              <a:ext uri="{FF2B5EF4-FFF2-40B4-BE49-F238E27FC236}">
                <a16:creationId xmlns:a16="http://schemas.microsoft.com/office/drawing/2014/main" id="{37975FFB-C218-A152-285D-C57CACD17FE5}"/>
              </a:ext>
            </a:extLst>
          </p:cNvPr>
          <p:cNvSpPr txBox="1"/>
          <p:nvPr/>
        </p:nvSpPr>
        <p:spPr>
          <a:xfrm>
            <a:off x="8134370" y="4477869"/>
            <a:ext cx="2766002" cy="923330"/>
          </a:xfrm>
          <a:prstGeom prst="rect">
            <a:avLst/>
          </a:prstGeom>
          <a:noFill/>
        </p:spPr>
        <p:txBody>
          <a:bodyPr wrap="square">
            <a:spAutoFit/>
          </a:bodyPr>
          <a:lstStyle/>
          <a:p>
            <a:r>
              <a:rPr lang="en-US" dirty="0">
                <a:hlinkClick r:id="rId5"/>
              </a:rPr>
              <a:t>Sustainable Practices in the Hospitality Industry - YouTube</a:t>
            </a:r>
            <a:endParaRPr lang="en-IE" dirty="0"/>
          </a:p>
        </p:txBody>
      </p:sp>
    </p:spTree>
    <p:extLst>
      <p:ext uri="{BB962C8B-B14F-4D97-AF65-F5344CB8AC3E}">
        <p14:creationId xmlns:p14="http://schemas.microsoft.com/office/powerpoint/2010/main" val="41949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876006" y="2352035"/>
            <a:ext cx="5595981" cy="3913188"/>
          </a:xfrm>
          <a:prstGeom prst="rect">
            <a:avLst/>
          </a:prstGeom>
        </p:spPr>
        <p:txBody>
          <a:bodyPr/>
          <a:lstStyle/>
          <a:p>
            <a:pPr marL="0" indent="0">
              <a:spcBef>
                <a:spcPts val="0"/>
              </a:spcBef>
              <a:spcAft>
                <a:spcPts val="600"/>
              </a:spcAft>
            </a:pPr>
            <a:r>
              <a:rPr lang="en-US" dirty="0">
                <a:solidFill>
                  <a:srgbClr val="262626"/>
                </a:solidFill>
              </a:rPr>
              <a:t>You operate in one of the most demanding environments in Europe.</a:t>
            </a:r>
          </a:p>
          <a:p>
            <a:pPr marL="0" indent="0">
              <a:spcBef>
                <a:spcPts val="0"/>
              </a:spcBef>
              <a:spcAft>
                <a:spcPts val="600"/>
              </a:spcAft>
            </a:pPr>
            <a:r>
              <a:rPr lang="en-US" b="1" dirty="0">
                <a:solidFill>
                  <a:srgbClr val="262626"/>
                </a:solidFill>
              </a:rPr>
              <a:t>Margins are tight, recruitment is difficult, and the pace of change is overwhelming.</a:t>
            </a:r>
            <a:endParaRPr lang="en-US" dirty="0">
              <a:solidFill>
                <a:srgbClr val="262626"/>
              </a:solidFill>
            </a:endParaRPr>
          </a:p>
          <a:p>
            <a:pPr marL="0" indent="0">
              <a:spcBef>
                <a:spcPts val="0"/>
              </a:spcBef>
              <a:spcAft>
                <a:spcPts val="600"/>
              </a:spcAft>
            </a:pPr>
            <a:r>
              <a:rPr lang="en-US" dirty="0">
                <a:solidFill>
                  <a:srgbClr val="262626"/>
                </a:solidFill>
              </a:rPr>
              <a:t>In this section we discuss </a:t>
            </a:r>
            <a:r>
              <a:rPr lang="en-US" b="1" dirty="0">
                <a:solidFill>
                  <a:srgbClr val="262626"/>
                </a:solidFill>
              </a:rPr>
              <a:t>where the sector is heading &amp; why.</a:t>
            </a:r>
            <a:endParaRPr lang="en-US" dirty="0">
              <a:solidFill>
                <a:srgbClr val="262626"/>
              </a:solidFill>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800435" y="713992"/>
            <a:ext cx="5595981" cy="992652"/>
          </a:xfrm>
          <a:prstGeom prst="rect">
            <a:avLst/>
          </a:prstGeom>
        </p:spPr>
        <p:txBody>
          <a:bodyPr/>
          <a:lstStyle/>
          <a:p>
            <a:r>
              <a:rPr lang="en-US" dirty="0"/>
              <a:t>The Transformation Landscape for SME Hospitality Businesses</a:t>
            </a:r>
          </a:p>
        </p:txBody>
      </p:sp>
      <p:pic>
        <p:nvPicPr>
          <p:cNvPr id="6" name="Picture Placeholder 5">
            <a:extLst>
              <a:ext uri="{FF2B5EF4-FFF2-40B4-BE49-F238E27FC236}">
                <a16:creationId xmlns:a16="http://schemas.microsoft.com/office/drawing/2014/main" id="{29C6C518-ACA8-EC28-AD29-C50648629C3B}"/>
              </a:ext>
            </a:extLst>
          </p:cNvPr>
          <p:cNvPicPr>
            <a:picLocks noGrp="1" noChangeAspect="1"/>
          </p:cNvPicPr>
          <p:nvPr>
            <p:ph type="pic" sz="quarter" idx="10"/>
          </p:nvPr>
        </p:nvPicPr>
        <p:blipFill rotWithShape="1">
          <a:blip r:embed="rId3"/>
          <a:srcRect t="49823" r="11585" b="5221"/>
          <a:stretch/>
        </p:blipFill>
        <p:spPr>
          <a:xfrm>
            <a:off x="0" y="1561018"/>
            <a:ext cx="5130800" cy="3913188"/>
          </a:xfrm>
        </p:spPr>
      </p:pic>
      <p:sp>
        <p:nvSpPr>
          <p:cNvPr id="3" name="Speech Bubble: Rectangle with Corners Rounded 2">
            <a:extLst>
              <a:ext uri="{FF2B5EF4-FFF2-40B4-BE49-F238E27FC236}">
                <a16:creationId xmlns:a16="http://schemas.microsoft.com/office/drawing/2014/main" id="{5BC75B18-AA85-FC54-799F-9FB8C1C01B0D}"/>
              </a:ext>
            </a:extLst>
          </p:cNvPr>
          <p:cNvSpPr/>
          <p:nvPr/>
        </p:nvSpPr>
        <p:spPr>
          <a:xfrm>
            <a:off x="7553325" y="5000625"/>
            <a:ext cx="3667124" cy="1628775"/>
          </a:xfrm>
          <a:prstGeom prst="wedgeRoundRectCallout">
            <a:avLst>
              <a:gd name="adj1" fmla="val -92262"/>
              <a:gd name="adj2" fmla="val -57228"/>
              <a:gd name="adj3" fmla="val 16667"/>
            </a:avLst>
          </a:prstGeom>
          <a:solidFill>
            <a:srgbClr val="EABB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289AE"/>
                </a:solidFill>
              </a:rPr>
              <a:t>Transformation = a complete change in the appearance or character of something or someone, especially so that that thing or person is improved – </a:t>
            </a:r>
            <a:r>
              <a:rPr lang="en-US" sz="1200" dirty="0">
                <a:solidFill>
                  <a:srgbClr val="0289AE"/>
                </a:solidFill>
              </a:rPr>
              <a:t>Cambridge Dictionary</a:t>
            </a:r>
            <a:endParaRPr lang="en-IE" sz="1200" dirty="0">
              <a:solidFill>
                <a:srgbClr val="0289AE"/>
              </a:solidFill>
            </a:endParaRPr>
          </a:p>
        </p:txBody>
      </p:sp>
    </p:spTree>
    <p:extLst>
      <p:ext uri="{BB962C8B-B14F-4D97-AF65-F5344CB8AC3E}">
        <p14:creationId xmlns:p14="http://schemas.microsoft.com/office/powerpoint/2010/main" val="2155738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753C52-EDCB-8C9C-430B-097166819E5C}"/>
              </a:ext>
            </a:extLst>
          </p:cNvPr>
          <p:cNvSpPr>
            <a:spLocks noGrp="1"/>
          </p:cNvSpPr>
          <p:nvPr>
            <p:ph type="body" sz="quarter" idx="16"/>
          </p:nvPr>
        </p:nvSpPr>
        <p:spPr/>
        <p:txBody>
          <a:bodyPr/>
          <a:lstStyle/>
          <a:p>
            <a:r>
              <a:rPr lang="en-IE" dirty="0"/>
              <a:t>Key Forces Reshaping Hospitality SMEs:</a:t>
            </a:r>
          </a:p>
        </p:txBody>
      </p:sp>
      <p:sp>
        <p:nvSpPr>
          <p:cNvPr id="4" name="Freeform 244">
            <a:extLst>
              <a:ext uri="{FF2B5EF4-FFF2-40B4-BE49-F238E27FC236}">
                <a16:creationId xmlns:a16="http://schemas.microsoft.com/office/drawing/2014/main" id="{1151DFEA-1A57-C22A-2C4C-B776628686C4}"/>
              </a:ext>
            </a:extLst>
          </p:cNvPr>
          <p:cNvSpPr>
            <a:spLocks noChangeArrowheads="1"/>
          </p:cNvSpPr>
          <p:nvPr/>
        </p:nvSpPr>
        <p:spPr bwMode="auto">
          <a:xfrm>
            <a:off x="717303" y="2954980"/>
            <a:ext cx="3403724" cy="35054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62A844"/>
          </a:solidFill>
          <a:ln>
            <a:noFill/>
          </a:ln>
          <a:effectLst/>
        </p:spPr>
        <p:txBody>
          <a:bodyPr wrap="none" anchor="ctr"/>
          <a:lstStyle/>
          <a:p>
            <a:endParaRPr lang="en-US" sz="900" dirty="0"/>
          </a:p>
        </p:txBody>
      </p:sp>
      <p:sp>
        <p:nvSpPr>
          <p:cNvPr id="5" name="Freeform 319">
            <a:extLst>
              <a:ext uri="{FF2B5EF4-FFF2-40B4-BE49-F238E27FC236}">
                <a16:creationId xmlns:a16="http://schemas.microsoft.com/office/drawing/2014/main" id="{CC4F314C-F569-C7B9-8BE8-771911C4F427}"/>
              </a:ext>
            </a:extLst>
          </p:cNvPr>
          <p:cNvSpPr>
            <a:spLocks noChangeArrowheads="1"/>
          </p:cNvSpPr>
          <p:nvPr/>
        </p:nvSpPr>
        <p:spPr bwMode="auto">
          <a:xfrm>
            <a:off x="1389989" y="16118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289AE"/>
          </a:solidFill>
          <a:ln>
            <a:noFill/>
          </a:ln>
          <a:effectLst/>
        </p:spPr>
        <p:txBody>
          <a:bodyPr wrap="none" anchor="ctr"/>
          <a:lstStyle/>
          <a:p>
            <a:endParaRPr lang="en-US" sz="900" dirty="0"/>
          </a:p>
        </p:txBody>
      </p:sp>
      <p:sp>
        <p:nvSpPr>
          <p:cNvPr id="6" name="Freeform 320">
            <a:extLst>
              <a:ext uri="{FF2B5EF4-FFF2-40B4-BE49-F238E27FC236}">
                <a16:creationId xmlns:a16="http://schemas.microsoft.com/office/drawing/2014/main" id="{466C1702-8385-2897-A04A-74A82976C4EB}"/>
              </a:ext>
            </a:extLst>
          </p:cNvPr>
          <p:cNvSpPr>
            <a:spLocks noChangeArrowheads="1"/>
          </p:cNvSpPr>
          <p:nvPr/>
        </p:nvSpPr>
        <p:spPr bwMode="auto">
          <a:xfrm>
            <a:off x="4352267" y="3012300"/>
            <a:ext cx="3589007" cy="344810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00B6E6"/>
          </a:solidFill>
          <a:ln>
            <a:noFill/>
          </a:ln>
          <a:effectLst/>
        </p:spPr>
        <p:txBody>
          <a:bodyPr wrap="none" anchor="ctr"/>
          <a:lstStyle/>
          <a:p>
            <a:endParaRPr lang="en-US" sz="900"/>
          </a:p>
        </p:txBody>
      </p:sp>
      <p:sp>
        <p:nvSpPr>
          <p:cNvPr id="7" name="Freeform 393">
            <a:extLst>
              <a:ext uri="{FF2B5EF4-FFF2-40B4-BE49-F238E27FC236}">
                <a16:creationId xmlns:a16="http://schemas.microsoft.com/office/drawing/2014/main" id="{1CE40BC4-0865-FA63-E4B6-EFAEC9402747}"/>
              </a:ext>
            </a:extLst>
          </p:cNvPr>
          <p:cNvSpPr>
            <a:spLocks noChangeArrowheads="1"/>
          </p:cNvSpPr>
          <p:nvPr/>
        </p:nvSpPr>
        <p:spPr bwMode="auto">
          <a:xfrm>
            <a:off x="5407240" y="1561167"/>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289AE"/>
          </a:solidFill>
          <a:ln>
            <a:noFill/>
          </a:ln>
          <a:effectLst/>
        </p:spPr>
        <p:txBody>
          <a:bodyPr wrap="none" anchor="ctr"/>
          <a:lstStyle/>
          <a:p>
            <a:endParaRPr lang="en-US" sz="900" dirty="0"/>
          </a:p>
        </p:txBody>
      </p:sp>
      <p:sp>
        <p:nvSpPr>
          <p:cNvPr id="8" name="Freeform 394">
            <a:extLst>
              <a:ext uri="{FF2B5EF4-FFF2-40B4-BE49-F238E27FC236}">
                <a16:creationId xmlns:a16="http://schemas.microsoft.com/office/drawing/2014/main" id="{A83A2311-CD2C-FEC4-399F-CB2CD336A38C}"/>
              </a:ext>
            </a:extLst>
          </p:cNvPr>
          <p:cNvSpPr>
            <a:spLocks noChangeArrowheads="1"/>
          </p:cNvSpPr>
          <p:nvPr/>
        </p:nvSpPr>
        <p:spPr bwMode="auto">
          <a:xfrm>
            <a:off x="8192438" y="2948672"/>
            <a:ext cx="3413154" cy="349099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62A844"/>
          </a:solidFill>
          <a:ln>
            <a:noFill/>
          </a:ln>
          <a:effectLst/>
        </p:spPr>
        <p:txBody>
          <a:bodyPr wrap="none" anchor="ctr"/>
          <a:lstStyle/>
          <a:p>
            <a:endParaRPr lang="en-US" sz="900"/>
          </a:p>
        </p:txBody>
      </p:sp>
      <p:sp>
        <p:nvSpPr>
          <p:cNvPr id="9" name="Freeform 469">
            <a:extLst>
              <a:ext uri="{FF2B5EF4-FFF2-40B4-BE49-F238E27FC236}">
                <a16:creationId xmlns:a16="http://schemas.microsoft.com/office/drawing/2014/main" id="{9963F176-2AB2-A08D-103C-BEA44ED9E682}"/>
              </a:ext>
            </a:extLst>
          </p:cNvPr>
          <p:cNvSpPr>
            <a:spLocks noChangeArrowheads="1"/>
          </p:cNvSpPr>
          <p:nvPr/>
        </p:nvSpPr>
        <p:spPr bwMode="auto">
          <a:xfrm>
            <a:off x="9206924" y="1605472"/>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289AE"/>
          </a:solidFill>
          <a:ln>
            <a:noFill/>
          </a:ln>
          <a:effectLst/>
        </p:spPr>
        <p:txBody>
          <a:bodyPr wrap="none" anchor="ctr"/>
          <a:lstStyle/>
          <a:p>
            <a:endParaRPr lang="en-US" sz="900"/>
          </a:p>
        </p:txBody>
      </p:sp>
      <p:sp>
        <p:nvSpPr>
          <p:cNvPr id="10" name="CuadroTexto 555">
            <a:extLst>
              <a:ext uri="{FF2B5EF4-FFF2-40B4-BE49-F238E27FC236}">
                <a16:creationId xmlns:a16="http://schemas.microsoft.com/office/drawing/2014/main" id="{232DB728-AB65-55C5-C420-3F9A1BA77AE2}"/>
              </a:ext>
            </a:extLst>
          </p:cNvPr>
          <p:cNvSpPr txBox="1"/>
          <p:nvPr/>
        </p:nvSpPr>
        <p:spPr>
          <a:xfrm>
            <a:off x="717303" y="3211697"/>
            <a:ext cx="2927127"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Environmental Pressures</a:t>
            </a:r>
          </a:p>
        </p:txBody>
      </p:sp>
      <p:sp>
        <p:nvSpPr>
          <p:cNvPr id="11" name="CuadroTexto 557">
            <a:extLst>
              <a:ext uri="{FF2B5EF4-FFF2-40B4-BE49-F238E27FC236}">
                <a16:creationId xmlns:a16="http://schemas.microsoft.com/office/drawing/2014/main" id="{B1B7FE6F-F410-B9C9-2ADB-3CC20C87EB28}"/>
              </a:ext>
            </a:extLst>
          </p:cNvPr>
          <p:cNvSpPr txBox="1"/>
          <p:nvPr/>
        </p:nvSpPr>
        <p:spPr>
          <a:xfrm>
            <a:off x="4774604" y="3200747"/>
            <a:ext cx="251309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Digital Pressures</a:t>
            </a:r>
          </a:p>
        </p:txBody>
      </p:sp>
      <p:sp>
        <p:nvSpPr>
          <p:cNvPr id="12" name="CuadroTexto 559">
            <a:extLst>
              <a:ext uri="{FF2B5EF4-FFF2-40B4-BE49-F238E27FC236}">
                <a16:creationId xmlns:a16="http://schemas.microsoft.com/office/drawing/2014/main" id="{670CFC3A-892E-26F5-FD1B-496522619550}"/>
              </a:ext>
            </a:extLst>
          </p:cNvPr>
          <p:cNvSpPr txBox="1"/>
          <p:nvPr/>
        </p:nvSpPr>
        <p:spPr>
          <a:xfrm>
            <a:off x="8311692" y="3236813"/>
            <a:ext cx="3099822"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Social &amp; Market Pressures</a:t>
            </a:r>
          </a:p>
        </p:txBody>
      </p:sp>
      <p:grpSp>
        <p:nvGrpSpPr>
          <p:cNvPr id="44" name="Group 43">
            <a:extLst>
              <a:ext uri="{FF2B5EF4-FFF2-40B4-BE49-F238E27FC236}">
                <a16:creationId xmlns:a16="http://schemas.microsoft.com/office/drawing/2014/main" id="{A70FF13E-F68D-C1CC-CD7D-7429F79D5759}"/>
              </a:ext>
            </a:extLst>
          </p:cNvPr>
          <p:cNvGrpSpPr/>
          <p:nvPr/>
        </p:nvGrpSpPr>
        <p:grpSpPr>
          <a:xfrm>
            <a:off x="1786037" y="1984405"/>
            <a:ext cx="901130" cy="901727"/>
            <a:chOff x="5614841" y="786428"/>
            <a:chExt cx="901130" cy="901727"/>
          </a:xfrm>
          <a:solidFill>
            <a:srgbClr val="FCF7ED"/>
          </a:solidFill>
        </p:grpSpPr>
        <p:grpSp>
          <p:nvGrpSpPr>
            <p:cNvPr id="45" name="Graphic 2">
              <a:extLst>
                <a:ext uri="{FF2B5EF4-FFF2-40B4-BE49-F238E27FC236}">
                  <a16:creationId xmlns:a16="http://schemas.microsoft.com/office/drawing/2014/main" id="{95F9EAAD-F92E-4E00-EC28-AA7DD44118DF}"/>
                </a:ext>
              </a:extLst>
            </p:cNvPr>
            <p:cNvGrpSpPr/>
            <p:nvPr/>
          </p:nvGrpSpPr>
          <p:grpSpPr>
            <a:xfrm>
              <a:off x="5715019" y="1058540"/>
              <a:ext cx="543506" cy="445337"/>
              <a:chOff x="5715019" y="1058540"/>
              <a:chExt cx="543506" cy="445337"/>
            </a:xfrm>
            <a:grpFill/>
          </p:grpSpPr>
          <p:sp>
            <p:nvSpPr>
              <p:cNvPr id="47" name="Freeform 210">
                <a:extLst>
                  <a:ext uri="{FF2B5EF4-FFF2-40B4-BE49-F238E27FC236}">
                    <a16:creationId xmlns:a16="http://schemas.microsoft.com/office/drawing/2014/main" id="{1DB49EF9-86CF-71B8-5B73-25AB5E0A0F0E}"/>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ABB22"/>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48" name="Freeform 211">
                <a:extLst>
                  <a:ext uri="{FF2B5EF4-FFF2-40B4-BE49-F238E27FC236}">
                    <a16:creationId xmlns:a16="http://schemas.microsoft.com/office/drawing/2014/main" id="{EBCAB236-3A75-57CB-8B1D-635542D40D1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ABB22"/>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sp>
          <p:nvSpPr>
            <p:cNvPr id="46" name="Freeform 209">
              <a:extLst>
                <a:ext uri="{FF2B5EF4-FFF2-40B4-BE49-F238E27FC236}">
                  <a16:creationId xmlns:a16="http://schemas.microsoft.com/office/drawing/2014/main" id="{6F7B666E-BD38-1AE5-57A2-3EACA8E7DD8C}"/>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grpSp>
        <p:nvGrpSpPr>
          <p:cNvPr id="49" name="Group 48">
            <a:extLst>
              <a:ext uri="{FF2B5EF4-FFF2-40B4-BE49-F238E27FC236}">
                <a16:creationId xmlns:a16="http://schemas.microsoft.com/office/drawing/2014/main" id="{F389E8C8-3652-FB31-ED0B-D0B093B7711B}"/>
              </a:ext>
            </a:extLst>
          </p:cNvPr>
          <p:cNvGrpSpPr/>
          <p:nvPr/>
        </p:nvGrpSpPr>
        <p:grpSpPr>
          <a:xfrm>
            <a:off x="9599429" y="1943390"/>
            <a:ext cx="885534" cy="895928"/>
            <a:chOff x="7190753" y="5365577"/>
            <a:chExt cx="745522" cy="754273"/>
          </a:xfrm>
          <a:solidFill>
            <a:schemeClr val="bg1"/>
          </a:solidFill>
        </p:grpSpPr>
        <p:grpSp>
          <p:nvGrpSpPr>
            <p:cNvPr id="50" name="Graphic 2">
              <a:extLst>
                <a:ext uri="{FF2B5EF4-FFF2-40B4-BE49-F238E27FC236}">
                  <a16:creationId xmlns:a16="http://schemas.microsoft.com/office/drawing/2014/main" id="{75DEEECE-7E7C-F0AF-AFFF-0219F513D29B}"/>
                </a:ext>
              </a:extLst>
            </p:cNvPr>
            <p:cNvGrpSpPr/>
            <p:nvPr/>
          </p:nvGrpSpPr>
          <p:grpSpPr>
            <a:xfrm>
              <a:off x="7353351" y="5647412"/>
              <a:ext cx="420044" cy="75879"/>
              <a:chOff x="7353351" y="5647412"/>
              <a:chExt cx="420044" cy="75879"/>
            </a:xfrm>
            <a:grpFill/>
          </p:grpSpPr>
          <p:sp>
            <p:nvSpPr>
              <p:cNvPr id="61" name="Freeform 385">
                <a:extLst>
                  <a:ext uri="{FF2B5EF4-FFF2-40B4-BE49-F238E27FC236}">
                    <a16:creationId xmlns:a16="http://schemas.microsoft.com/office/drawing/2014/main" id="{815B17FB-0140-8AC1-D910-6B36AE165DF9}"/>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ABB22"/>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62" name="Freeform 386">
                <a:extLst>
                  <a:ext uri="{FF2B5EF4-FFF2-40B4-BE49-F238E27FC236}">
                    <a16:creationId xmlns:a16="http://schemas.microsoft.com/office/drawing/2014/main" id="{D18C1453-12F2-CFE2-BC7B-86B97DB8AEE7}"/>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ABB22"/>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grpSp>
          <p:nvGrpSpPr>
            <p:cNvPr id="51" name="Graphic 2">
              <a:extLst>
                <a:ext uri="{FF2B5EF4-FFF2-40B4-BE49-F238E27FC236}">
                  <a16:creationId xmlns:a16="http://schemas.microsoft.com/office/drawing/2014/main" id="{40C6F592-EF66-A978-6A09-F969E1802478}"/>
                </a:ext>
              </a:extLst>
            </p:cNvPr>
            <p:cNvGrpSpPr/>
            <p:nvPr/>
          </p:nvGrpSpPr>
          <p:grpSpPr>
            <a:xfrm>
              <a:off x="7190753" y="5365577"/>
              <a:ext cx="745522" cy="754273"/>
              <a:chOff x="7190753" y="5365577"/>
              <a:chExt cx="745522" cy="754273"/>
            </a:xfrm>
            <a:grpFill/>
          </p:grpSpPr>
          <p:sp>
            <p:nvSpPr>
              <p:cNvPr id="52" name="Freeform 376">
                <a:extLst>
                  <a:ext uri="{FF2B5EF4-FFF2-40B4-BE49-F238E27FC236}">
                    <a16:creationId xmlns:a16="http://schemas.microsoft.com/office/drawing/2014/main" id="{39A21AC4-E5F4-3119-6E03-7903852E7087}"/>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3" name="Freeform 377">
                <a:extLst>
                  <a:ext uri="{FF2B5EF4-FFF2-40B4-BE49-F238E27FC236}">
                    <a16:creationId xmlns:a16="http://schemas.microsoft.com/office/drawing/2014/main" id="{966A910F-F405-C52D-609B-DECAF43652E0}"/>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4" name="Freeform 378">
                <a:extLst>
                  <a:ext uri="{FF2B5EF4-FFF2-40B4-BE49-F238E27FC236}">
                    <a16:creationId xmlns:a16="http://schemas.microsoft.com/office/drawing/2014/main" id="{FD904DFD-BE41-1F41-5113-2F961404533C}"/>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5" name="Freeform 379">
                <a:extLst>
                  <a:ext uri="{FF2B5EF4-FFF2-40B4-BE49-F238E27FC236}">
                    <a16:creationId xmlns:a16="http://schemas.microsoft.com/office/drawing/2014/main" id="{09983297-7DA8-15CA-7D3A-1B57E0C6C782}"/>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6" name="Freeform 380">
                <a:extLst>
                  <a:ext uri="{FF2B5EF4-FFF2-40B4-BE49-F238E27FC236}">
                    <a16:creationId xmlns:a16="http://schemas.microsoft.com/office/drawing/2014/main" id="{83CF0B9A-0B34-5992-0592-CE1C809EBC3F}"/>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7" name="Freeform 381">
                <a:extLst>
                  <a:ext uri="{FF2B5EF4-FFF2-40B4-BE49-F238E27FC236}">
                    <a16:creationId xmlns:a16="http://schemas.microsoft.com/office/drawing/2014/main" id="{B0BBE181-7418-69AA-E46A-289B82A4F75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8" name="Freeform 382">
                <a:extLst>
                  <a:ext uri="{FF2B5EF4-FFF2-40B4-BE49-F238E27FC236}">
                    <a16:creationId xmlns:a16="http://schemas.microsoft.com/office/drawing/2014/main" id="{66A56E12-B18A-07B6-B34E-DD7082D441A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9" name="Freeform 383">
                <a:extLst>
                  <a:ext uri="{FF2B5EF4-FFF2-40B4-BE49-F238E27FC236}">
                    <a16:creationId xmlns:a16="http://schemas.microsoft.com/office/drawing/2014/main" id="{BA275FE5-688E-3F05-4AF8-3AB14750B201}"/>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60" name="Freeform 384">
                <a:extLst>
                  <a:ext uri="{FF2B5EF4-FFF2-40B4-BE49-F238E27FC236}">
                    <a16:creationId xmlns:a16="http://schemas.microsoft.com/office/drawing/2014/main" id="{7E332E11-0D62-9EAF-2657-FFEE255A4B9F}"/>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grpSp>
      <p:grpSp>
        <p:nvGrpSpPr>
          <p:cNvPr id="63" name="Graphic 3">
            <a:extLst>
              <a:ext uri="{FF2B5EF4-FFF2-40B4-BE49-F238E27FC236}">
                <a16:creationId xmlns:a16="http://schemas.microsoft.com/office/drawing/2014/main" id="{EBFEFC66-864E-4A05-CE91-DDE4CE34B3B4}"/>
              </a:ext>
            </a:extLst>
          </p:cNvPr>
          <p:cNvGrpSpPr/>
          <p:nvPr/>
        </p:nvGrpSpPr>
        <p:grpSpPr>
          <a:xfrm>
            <a:off x="5783960" y="1890323"/>
            <a:ext cx="948997" cy="948995"/>
            <a:chOff x="665400" y="3833425"/>
            <a:chExt cx="948997" cy="948995"/>
          </a:xfrm>
          <a:solidFill>
            <a:schemeClr val="bg1"/>
          </a:solidFill>
        </p:grpSpPr>
        <p:sp>
          <p:nvSpPr>
            <p:cNvPr id="64" name="Freeform 1464">
              <a:extLst>
                <a:ext uri="{FF2B5EF4-FFF2-40B4-BE49-F238E27FC236}">
                  <a16:creationId xmlns:a16="http://schemas.microsoft.com/office/drawing/2014/main" id="{E0A0B3CB-BEF7-3A15-F2B3-C7ABC1D5A716}"/>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65" name="Freeform 1465">
              <a:extLst>
                <a:ext uri="{FF2B5EF4-FFF2-40B4-BE49-F238E27FC236}">
                  <a16:creationId xmlns:a16="http://schemas.microsoft.com/office/drawing/2014/main" id="{10DC8982-0D96-6001-3AB1-BCC40B721F8E}"/>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66" name="Graphic 3">
              <a:extLst>
                <a:ext uri="{FF2B5EF4-FFF2-40B4-BE49-F238E27FC236}">
                  <a16:creationId xmlns:a16="http://schemas.microsoft.com/office/drawing/2014/main" id="{8F09A120-EC46-F1B8-E03A-C119C4601E2E}"/>
                </a:ext>
              </a:extLst>
            </p:cNvPr>
            <p:cNvGrpSpPr/>
            <p:nvPr/>
          </p:nvGrpSpPr>
          <p:grpSpPr>
            <a:xfrm>
              <a:off x="788824" y="4019932"/>
              <a:ext cx="244106" cy="641806"/>
              <a:chOff x="788824" y="4019932"/>
              <a:chExt cx="244106" cy="641806"/>
            </a:xfrm>
            <a:grpFill/>
          </p:grpSpPr>
          <p:sp>
            <p:nvSpPr>
              <p:cNvPr id="67" name="Freeform 1467">
                <a:extLst>
                  <a:ext uri="{FF2B5EF4-FFF2-40B4-BE49-F238E27FC236}">
                    <a16:creationId xmlns:a16="http://schemas.microsoft.com/office/drawing/2014/main" id="{24417FCB-7E11-7862-51C4-23D433A9C86F}"/>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EABB22"/>
              </a:solidFill>
              <a:ln w="27426" cap="flat">
                <a:noFill/>
                <a:prstDash val="solid"/>
                <a:miter/>
              </a:ln>
            </p:spPr>
            <p:txBody>
              <a:bodyPr rtlCol="0" anchor="ctr"/>
              <a:lstStyle/>
              <a:p>
                <a:endParaRPr lang="en-US" dirty="0"/>
              </a:p>
            </p:txBody>
          </p:sp>
          <p:sp>
            <p:nvSpPr>
              <p:cNvPr id="68" name="Freeform 1468">
                <a:extLst>
                  <a:ext uri="{FF2B5EF4-FFF2-40B4-BE49-F238E27FC236}">
                    <a16:creationId xmlns:a16="http://schemas.microsoft.com/office/drawing/2014/main" id="{19FD61FC-E1B1-1897-C5F6-37E6AAFAEBF4}"/>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EABB22"/>
              </a:solidFill>
              <a:ln w="27426" cap="flat">
                <a:noFill/>
                <a:prstDash val="solid"/>
                <a:miter/>
              </a:ln>
            </p:spPr>
            <p:txBody>
              <a:bodyPr rtlCol="0" anchor="ctr"/>
              <a:lstStyle/>
              <a:p>
                <a:endParaRPr lang="en-US" dirty="0"/>
              </a:p>
            </p:txBody>
          </p:sp>
          <p:sp>
            <p:nvSpPr>
              <p:cNvPr id="69" name="Freeform 1469">
                <a:extLst>
                  <a:ext uri="{FF2B5EF4-FFF2-40B4-BE49-F238E27FC236}">
                    <a16:creationId xmlns:a16="http://schemas.microsoft.com/office/drawing/2014/main" id="{007178DE-7912-340E-4504-B28B57FEF6C0}"/>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EABB22"/>
              </a:solidFill>
              <a:ln w="27426" cap="flat">
                <a:noFill/>
                <a:prstDash val="solid"/>
                <a:miter/>
              </a:ln>
            </p:spPr>
            <p:txBody>
              <a:bodyPr rtlCol="0" anchor="ctr"/>
              <a:lstStyle/>
              <a:p>
                <a:endParaRPr lang="en-US" dirty="0"/>
              </a:p>
            </p:txBody>
          </p:sp>
          <p:sp>
            <p:nvSpPr>
              <p:cNvPr id="70" name="Freeform 1470">
                <a:extLst>
                  <a:ext uri="{FF2B5EF4-FFF2-40B4-BE49-F238E27FC236}">
                    <a16:creationId xmlns:a16="http://schemas.microsoft.com/office/drawing/2014/main" id="{B04B8168-6335-D0FB-6D59-2C8D08138380}"/>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EABB22"/>
              </a:solidFill>
              <a:ln w="27426" cap="flat">
                <a:noFill/>
                <a:prstDash val="solid"/>
                <a:miter/>
              </a:ln>
            </p:spPr>
            <p:txBody>
              <a:bodyPr rtlCol="0" anchor="ctr"/>
              <a:lstStyle/>
              <a:p>
                <a:endParaRPr lang="en-US"/>
              </a:p>
            </p:txBody>
          </p:sp>
          <p:sp>
            <p:nvSpPr>
              <p:cNvPr id="71" name="Freeform 1471">
                <a:extLst>
                  <a:ext uri="{FF2B5EF4-FFF2-40B4-BE49-F238E27FC236}">
                    <a16:creationId xmlns:a16="http://schemas.microsoft.com/office/drawing/2014/main" id="{9D5F4E58-1C5C-091E-B6C0-83A5892F2BC9}"/>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EABB22"/>
              </a:solidFill>
              <a:ln w="27426" cap="flat">
                <a:noFill/>
                <a:prstDash val="solid"/>
                <a:miter/>
              </a:ln>
            </p:spPr>
            <p:txBody>
              <a:bodyPr rtlCol="0" anchor="ctr"/>
              <a:lstStyle/>
              <a:p>
                <a:endParaRPr lang="en-US"/>
              </a:p>
            </p:txBody>
          </p:sp>
          <p:sp>
            <p:nvSpPr>
              <p:cNvPr id="72" name="Freeform 1472">
                <a:extLst>
                  <a:ext uri="{FF2B5EF4-FFF2-40B4-BE49-F238E27FC236}">
                    <a16:creationId xmlns:a16="http://schemas.microsoft.com/office/drawing/2014/main" id="{DEECA9AB-9A6E-FDC7-F6D9-7591D29DC905}"/>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EABB22"/>
              </a:solidFill>
              <a:ln w="27426" cap="flat">
                <a:noFill/>
                <a:prstDash val="solid"/>
                <a:miter/>
              </a:ln>
            </p:spPr>
            <p:txBody>
              <a:bodyPr rtlCol="0" anchor="ctr"/>
              <a:lstStyle/>
              <a:p>
                <a:endParaRPr lang="en-US"/>
              </a:p>
            </p:txBody>
          </p:sp>
        </p:grpSp>
      </p:grpSp>
      <p:sp>
        <p:nvSpPr>
          <p:cNvPr id="74" name="TextBox 73">
            <a:extLst>
              <a:ext uri="{FF2B5EF4-FFF2-40B4-BE49-F238E27FC236}">
                <a16:creationId xmlns:a16="http://schemas.microsoft.com/office/drawing/2014/main" id="{15B5E848-E5FB-3C67-29FA-3421A299AA34}"/>
              </a:ext>
            </a:extLst>
          </p:cNvPr>
          <p:cNvSpPr txBox="1"/>
          <p:nvPr/>
        </p:nvSpPr>
        <p:spPr>
          <a:xfrm>
            <a:off x="905547" y="3511546"/>
            <a:ext cx="2927127" cy="2800767"/>
          </a:xfrm>
          <a:prstGeom prst="rect">
            <a:avLst/>
          </a:prstGeom>
          <a:noFill/>
        </p:spPr>
        <p:txBody>
          <a:bodyPr wrap="square" rtlCol="0">
            <a:spAutoFit/>
          </a:bodyPr>
          <a:lstStyle/>
          <a:p>
            <a:pPr marL="180000" indent="-180000">
              <a:buFont typeface="Arial" panose="020B0604020202020204" pitchFamily="34" charset="0"/>
              <a:buChar char="•"/>
            </a:pPr>
            <a:r>
              <a:rPr lang="en-GB" sz="1600" dirty="0">
                <a:solidFill>
                  <a:schemeClr val="bg1"/>
                </a:solidFill>
              </a:rPr>
              <a:t>Rising cost of utilities and materials</a:t>
            </a:r>
          </a:p>
          <a:p>
            <a:pPr marL="180000" indent="-180000">
              <a:buFont typeface="Arial" panose="020B0604020202020204" pitchFamily="34" charset="0"/>
              <a:buChar char="•"/>
            </a:pPr>
            <a:r>
              <a:rPr lang="en-US" sz="1600" dirty="0">
                <a:solidFill>
                  <a:schemeClr val="bg1"/>
                </a:solidFill>
              </a:rPr>
              <a:t>Waste management regulations e.g. p</a:t>
            </a:r>
            <a:r>
              <a:rPr lang="en-GB" sz="1600" dirty="0" err="1">
                <a:solidFill>
                  <a:schemeClr val="bg1"/>
                </a:solidFill>
              </a:rPr>
              <a:t>ressure</a:t>
            </a:r>
            <a:r>
              <a:rPr lang="en-GB" sz="1600" dirty="0">
                <a:solidFill>
                  <a:schemeClr val="bg1"/>
                </a:solidFill>
              </a:rPr>
              <a:t> on single-use items</a:t>
            </a:r>
          </a:p>
          <a:p>
            <a:pPr marL="180000" indent="-180000">
              <a:buFont typeface="Arial" panose="020B0604020202020204" pitchFamily="34" charset="0"/>
              <a:buChar char="•"/>
            </a:pPr>
            <a:r>
              <a:rPr lang="en-US" sz="1600" dirty="0">
                <a:solidFill>
                  <a:schemeClr val="bg1"/>
                </a:solidFill>
              </a:rPr>
              <a:t>Guests expect transparent,  responsible, low-impact operations</a:t>
            </a:r>
          </a:p>
          <a:p>
            <a:pPr marL="180000" indent="-180000">
              <a:buFont typeface="Arial" panose="020B0604020202020204" pitchFamily="34" charset="0"/>
              <a:buChar char="•"/>
            </a:pPr>
            <a:r>
              <a:rPr lang="en-GB" sz="1600" dirty="0">
                <a:solidFill>
                  <a:schemeClr val="bg1"/>
                </a:solidFill>
              </a:rPr>
              <a:t>Climate-related disruptions affecting supply chains and seasonality</a:t>
            </a:r>
            <a:endParaRPr lang="en-IE" sz="1600" dirty="0">
              <a:solidFill>
                <a:schemeClr val="bg1"/>
              </a:solidFill>
            </a:endParaRPr>
          </a:p>
        </p:txBody>
      </p:sp>
      <p:sp>
        <p:nvSpPr>
          <p:cNvPr id="2" name="TextBox 1">
            <a:extLst>
              <a:ext uri="{FF2B5EF4-FFF2-40B4-BE49-F238E27FC236}">
                <a16:creationId xmlns:a16="http://schemas.microsoft.com/office/drawing/2014/main" id="{DA0CFB23-90DE-4901-1749-F74F0EB48538}"/>
              </a:ext>
            </a:extLst>
          </p:cNvPr>
          <p:cNvSpPr txBox="1"/>
          <p:nvPr/>
        </p:nvSpPr>
        <p:spPr>
          <a:xfrm>
            <a:off x="8168742" y="3594317"/>
            <a:ext cx="3508908" cy="2831544"/>
          </a:xfrm>
          <a:prstGeom prst="rect">
            <a:avLst/>
          </a:prstGeom>
          <a:noFill/>
        </p:spPr>
        <p:txBody>
          <a:bodyPr wrap="square" rtlCol="0">
            <a:spAutoFit/>
          </a:bodyPr>
          <a:lstStyle/>
          <a:p>
            <a:r>
              <a:rPr lang="en-GB" dirty="0">
                <a:solidFill>
                  <a:schemeClr val="bg1"/>
                </a:solidFill>
              </a:rPr>
              <a:t>• </a:t>
            </a:r>
            <a:r>
              <a:rPr lang="en-GB" sz="1600" dirty="0">
                <a:solidFill>
                  <a:schemeClr val="bg1"/>
                </a:solidFill>
              </a:rPr>
              <a:t>Increasing demand transparency and responsibility</a:t>
            </a:r>
            <a:br>
              <a:rPr lang="en-GB" sz="1600" dirty="0">
                <a:solidFill>
                  <a:schemeClr val="bg1"/>
                </a:solidFill>
              </a:rPr>
            </a:br>
            <a:r>
              <a:rPr lang="en-GB" sz="1600" dirty="0">
                <a:solidFill>
                  <a:schemeClr val="bg1"/>
                </a:solidFill>
              </a:rPr>
              <a:t>• Labour shortages and staff wellbeing concerns</a:t>
            </a:r>
            <a:br>
              <a:rPr lang="en-GB" sz="1600" dirty="0">
                <a:solidFill>
                  <a:schemeClr val="bg1"/>
                </a:solidFill>
              </a:rPr>
            </a:br>
            <a:r>
              <a:rPr lang="en-GB" sz="1600" dirty="0">
                <a:solidFill>
                  <a:schemeClr val="bg1"/>
                </a:solidFill>
              </a:rPr>
              <a:t>• Community expectations around sustainability</a:t>
            </a:r>
            <a:br>
              <a:rPr lang="en-GB" sz="1600" dirty="0">
                <a:solidFill>
                  <a:schemeClr val="bg1"/>
                </a:solidFill>
              </a:rPr>
            </a:br>
            <a:r>
              <a:rPr lang="en-GB" sz="1600" dirty="0">
                <a:solidFill>
                  <a:schemeClr val="bg1"/>
                </a:solidFill>
              </a:rPr>
              <a:t>• Heightened focus on inclusive and fair employment practices</a:t>
            </a:r>
            <a:br>
              <a:rPr lang="en-GB" sz="1600" dirty="0">
                <a:solidFill>
                  <a:schemeClr val="bg1"/>
                </a:solidFill>
              </a:rPr>
            </a:br>
            <a:r>
              <a:rPr lang="en-GB" sz="1600" dirty="0">
                <a:solidFill>
                  <a:schemeClr val="bg1"/>
                </a:solidFill>
              </a:rPr>
              <a:t>• Desire for authentic local experiences and connection</a:t>
            </a:r>
            <a:br>
              <a:rPr lang="en-GB" sz="1600" dirty="0">
                <a:solidFill>
                  <a:schemeClr val="bg1"/>
                </a:solidFill>
              </a:rPr>
            </a:br>
            <a:r>
              <a:rPr lang="en-GB" sz="1600" dirty="0">
                <a:solidFill>
                  <a:schemeClr val="bg1"/>
                </a:solidFill>
              </a:rPr>
              <a:t>• Lower tolerance for service delays</a:t>
            </a:r>
            <a:endParaRPr lang="en-IE" sz="1600" dirty="0">
              <a:solidFill>
                <a:schemeClr val="bg1"/>
              </a:solidFill>
            </a:endParaRPr>
          </a:p>
        </p:txBody>
      </p:sp>
      <p:sp>
        <p:nvSpPr>
          <p:cNvPr id="13" name="TextBox 12">
            <a:extLst>
              <a:ext uri="{FF2B5EF4-FFF2-40B4-BE49-F238E27FC236}">
                <a16:creationId xmlns:a16="http://schemas.microsoft.com/office/drawing/2014/main" id="{16B8DB02-B595-F011-300B-A6DE44A9145A}"/>
              </a:ext>
            </a:extLst>
          </p:cNvPr>
          <p:cNvSpPr txBox="1"/>
          <p:nvPr/>
        </p:nvSpPr>
        <p:spPr>
          <a:xfrm>
            <a:off x="4352267" y="3552247"/>
            <a:ext cx="3686833" cy="3046988"/>
          </a:xfrm>
          <a:prstGeom prst="rect">
            <a:avLst/>
          </a:prstGeom>
          <a:noFill/>
        </p:spPr>
        <p:txBody>
          <a:bodyPr wrap="square" rtlCol="0">
            <a:spAutoFit/>
          </a:bodyPr>
          <a:lstStyle/>
          <a:p>
            <a:pPr marL="180000" indent="-180000">
              <a:buFont typeface="Arial" panose="020B0604020202020204" pitchFamily="34" charset="0"/>
              <a:buChar char="•"/>
            </a:pPr>
            <a:r>
              <a:rPr lang="en-GB" sz="1600" dirty="0">
                <a:solidFill>
                  <a:srgbClr val="404A52"/>
                </a:solidFill>
              </a:rPr>
              <a:t>Increasing expectation for seamless digital journeys: book→ stay → review</a:t>
            </a:r>
          </a:p>
          <a:p>
            <a:pPr marL="180000" indent="-180000">
              <a:buFont typeface="Arial" panose="020B0604020202020204" pitchFamily="34" charset="0"/>
              <a:buChar char="•"/>
            </a:pPr>
            <a:r>
              <a:rPr lang="en-US" sz="1600" dirty="0">
                <a:solidFill>
                  <a:srgbClr val="404A52"/>
                </a:solidFill>
              </a:rPr>
              <a:t>Online reputation &amp; instant feedback culture</a:t>
            </a:r>
          </a:p>
          <a:p>
            <a:pPr marL="180000" indent="-180000">
              <a:buFont typeface="Arial" panose="020B0604020202020204" pitchFamily="34" charset="0"/>
              <a:buChar char="•"/>
            </a:pPr>
            <a:r>
              <a:rPr lang="en-US" sz="1600" dirty="0">
                <a:solidFill>
                  <a:srgbClr val="404A52"/>
                </a:solidFill>
              </a:rPr>
              <a:t>Digital Skills shortages - </a:t>
            </a:r>
            <a:r>
              <a:rPr lang="en-GB" sz="1600" dirty="0">
                <a:solidFill>
                  <a:srgbClr val="404A52"/>
                </a:solidFill>
              </a:rPr>
              <a:t>difficulty integrating old systems with new digital tools</a:t>
            </a:r>
            <a:br>
              <a:rPr lang="en-GB" sz="1600" dirty="0">
                <a:solidFill>
                  <a:srgbClr val="404A52"/>
                </a:solidFill>
              </a:rPr>
            </a:br>
            <a:r>
              <a:rPr lang="en-US" sz="1600" dirty="0">
                <a:solidFill>
                  <a:srgbClr val="404A52"/>
                </a:solidFill>
              </a:rPr>
              <a:t>Fragmented adoption of AI, revenue systems, IoT, etc.</a:t>
            </a:r>
          </a:p>
          <a:p>
            <a:pPr marL="180000" indent="-180000">
              <a:buFont typeface="Arial" panose="020B0604020202020204" pitchFamily="34" charset="0"/>
              <a:buChar char="•"/>
            </a:pPr>
            <a:r>
              <a:rPr lang="en-GB" sz="1600" dirty="0">
                <a:solidFill>
                  <a:srgbClr val="404A52"/>
                </a:solidFill>
              </a:rPr>
              <a:t>Growing cyber-security requirements for guest data protection</a:t>
            </a:r>
          </a:p>
          <a:p>
            <a:pPr marL="180000" indent="-180000">
              <a:buFont typeface="Arial" panose="020B0604020202020204" pitchFamily="34" charset="0"/>
              <a:buChar char="•"/>
            </a:pPr>
            <a:endParaRPr lang="en-IE" sz="1600" dirty="0">
              <a:solidFill>
                <a:srgbClr val="404A52"/>
              </a:solidFill>
            </a:endParaRPr>
          </a:p>
        </p:txBody>
      </p:sp>
    </p:spTree>
    <p:extLst>
      <p:ext uri="{BB962C8B-B14F-4D97-AF65-F5344CB8AC3E}">
        <p14:creationId xmlns:p14="http://schemas.microsoft.com/office/powerpoint/2010/main" val="3712452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465003" y="3244066"/>
            <a:ext cx="11260272" cy="689519"/>
          </a:xfrm>
        </p:spPr>
        <p:txBody>
          <a:bodyPr/>
          <a:lstStyle/>
          <a:p>
            <a:r>
              <a:rPr lang="en-GB" dirty="0"/>
              <a:t>Hospitality is personal. Hospitality is hands-on, fast-paced and human. Every day, you welcome people into your space, create comfort, solve problems, and keep a hundred moving parts working smoothly. The work is practical. Leadership needs to feel the same.</a:t>
            </a:r>
          </a:p>
          <a:p>
            <a:r>
              <a:rPr lang="en-GB" dirty="0"/>
              <a:t>Green and digital change is not something separate from this. It is part of running a resilient hospitality business, whether you manage a boutique hotel, a busy city restaurant, a rural guesthouse, a holiday park or a small café with seasonal staff.</a:t>
            </a:r>
          </a:p>
          <a:p>
            <a:r>
              <a:rPr lang="en-GB" dirty="0"/>
              <a:t>This module supports you as a hospitality leader to:</a:t>
            </a:r>
          </a:p>
          <a:p>
            <a:r>
              <a:rPr lang="en-GB" dirty="0"/>
              <a:t>• guide your team through changes without stress</a:t>
            </a:r>
            <a:br>
              <a:rPr lang="en-GB" dirty="0"/>
            </a:br>
            <a:r>
              <a:rPr lang="en-GB" dirty="0"/>
              <a:t>• choose realistic, workable improvements that fit your scale</a:t>
            </a:r>
            <a:br>
              <a:rPr lang="en-GB" dirty="0"/>
            </a:br>
            <a:r>
              <a:rPr lang="en-GB" dirty="0"/>
              <a:t>• strengthen your business reputation and efficiency</a:t>
            </a:r>
            <a:br>
              <a:rPr lang="en-GB" dirty="0"/>
            </a:br>
            <a:r>
              <a:rPr lang="en-GB" dirty="0"/>
              <a:t>• build habits that reduce waste, improve consistency and make work easier for staff</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8824180" cy="720752"/>
          </a:xfrm>
          <a:prstGeom prst="rect">
            <a:avLst/>
          </a:prstGeom>
        </p:spPr>
        <p:txBody>
          <a:bodyPr/>
          <a:lstStyle/>
          <a:p>
            <a:r>
              <a:rPr lang="en-GB" dirty="0"/>
              <a:t>Why This Module Matters – For Your Business, Your Team and Your Guests/Customers</a:t>
            </a:r>
            <a:endParaRPr lang="en-US" dirty="0"/>
          </a:p>
        </p:txBody>
      </p:sp>
      <p:pic>
        <p:nvPicPr>
          <p:cNvPr id="32" name="Picture 31" descr="A grey and black rectangular sign with white text&#10;&#10;AI-generated content may be incorrect.">
            <a:extLst>
              <a:ext uri="{FF2B5EF4-FFF2-40B4-BE49-F238E27FC236}">
                <a16:creationId xmlns:a16="http://schemas.microsoft.com/office/drawing/2014/main" id="{8EE56F67-34E8-7507-DD6B-CF4953AC0CAE}"/>
              </a:ext>
            </a:extLst>
          </p:cNvPr>
          <p:cNvPicPr>
            <a:picLocks noChangeAspect="1"/>
          </p:cNvPicPr>
          <p:nvPr/>
        </p:nvPicPr>
        <p:blipFill>
          <a:blip r:embed="rId3"/>
          <a:stretch>
            <a:fillRect/>
          </a:stretch>
        </p:blipFill>
        <p:spPr>
          <a:xfrm>
            <a:off x="10267947" y="5700710"/>
            <a:ext cx="1277474" cy="814390"/>
          </a:xfrm>
          <a:prstGeom prst="rect">
            <a:avLst/>
          </a:prstGeom>
        </p:spPr>
      </p:pic>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A1C8B-03C8-92E4-E600-D231D557483C}"/>
              </a:ext>
            </a:extLst>
          </p:cNvPr>
          <p:cNvSpPr>
            <a:spLocks noGrp="1"/>
          </p:cNvSpPr>
          <p:nvPr>
            <p:ph type="body" sz="quarter" idx="18"/>
          </p:nvPr>
        </p:nvSpPr>
        <p:spPr>
          <a:xfrm>
            <a:off x="798381" y="1504041"/>
            <a:ext cx="10595237" cy="867967"/>
          </a:xfrm>
        </p:spPr>
        <p:txBody>
          <a:bodyPr/>
          <a:lstStyle/>
          <a:p>
            <a:pPr indent="0"/>
            <a:r>
              <a:rPr lang="en-US" dirty="0"/>
              <a:t>Based on the EcoSmart Hospitality research across Ireland, Spain, Türkiye, Germany &amp; Denmark, SME leaders repeatedly highlighted the same barriers</a:t>
            </a:r>
            <a:endParaRPr lang="en-IE" dirty="0"/>
          </a:p>
        </p:txBody>
      </p:sp>
      <p:sp>
        <p:nvSpPr>
          <p:cNvPr id="3" name="Text Placeholder 2">
            <a:extLst>
              <a:ext uri="{FF2B5EF4-FFF2-40B4-BE49-F238E27FC236}">
                <a16:creationId xmlns:a16="http://schemas.microsoft.com/office/drawing/2014/main" id="{64EA9B96-F7B3-8EB6-C959-6F3D0EDAFAB0}"/>
              </a:ext>
            </a:extLst>
          </p:cNvPr>
          <p:cNvSpPr>
            <a:spLocks noGrp="1"/>
          </p:cNvSpPr>
          <p:nvPr>
            <p:ph type="body" sz="quarter" idx="16"/>
          </p:nvPr>
        </p:nvSpPr>
        <p:spPr/>
        <p:txBody>
          <a:bodyPr/>
          <a:lstStyle/>
          <a:p>
            <a:r>
              <a:rPr lang="en-IE" dirty="0"/>
              <a:t>The Challenges SMEs Face in Transformation</a:t>
            </a:r>
          </a:p>
        </p:txBody>
      </p:sp>
      <p:sp>
        <p:nvSpPr>
          <p:cNvPr id="4" name="Freeform 170">
            <a:extLst>
              <a:ext uri="{FF2B5EF4-FFF2-40B4-BE49-F238E27FC236}">
                <a16:creationId xmlns:a16="http://schemas.microsoft.com/office/drawing/2014/main" id="{3164828B-E8D6-B2C7-60F1-17E5CCF902DF}"/>
              </a:ext>
            </a:extLst>
          </p:cNvPr>
          <p:cNvSpPr>
            <a:spLocks noChangeArrowheads="1"/>
          </p:cNvSpPr>
          <p:nvPr/>
        </p:nvSpPr>
        <p:spPr bwMode="auto">
          <a:xfrm>
            <a:off x="4631284" y="5006809"/>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62A844"/>
          </a:solidFill>
          <a:ln>
            <a:noFill/>
          </a:ln>
          <a:effectLst/>
        </p:spPr>
        <p:txBody>
          <a:bodyPr wrap="none" anchor="ctr"/>
          <a:lstStyle/>
          <a:p>
            <a:endParaRPr lang="en-US" sz="900"/>
          </a:p>
        </p:txBody>
      </p:sp>
      <p:sp>
        <p:nvSpPr>
          <p:cNvPr id="5" name="Freeform 173">
            <a:extLst>
              <a:ext uri="{FF2B5EF4-FFF2-40B4-BE49-F238E27FC236}">
                <a16:creationId xmlns:a16="http://schemas.microsoft.com/office/drawing/2014/main" id="{E1F12E6A-F2B0-A4AF-ABFB-92AAF49531EB}"/>
              </a:ext>
            </a:extLst>
          </p:cNvPr>
          <p:cNvSpPr>
            <a:spLocks noChangeArrowheads="1"/>
          </p:cNvSpPr>
          <p:nvPr/>
        </p:nvSpPr>
        <p:spPr bwMode="auto">
          <a:xfrm>
            <a:off x="8269262" y="2910257"/>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62A844"/>
          </a:solidFill>
          <a:ln>
            <a:noFill/>
          </a:ln>
          <a:effectLst/>
        </p:spPr>
        <p:txBody>
          <a:bodyPr wrap="none" anchor="ctr"/>
          <a:lstStyle/>
          <a:p>
            <a:endParaRPr lang="en-US" sz="900"/>
          </a:p>
        </p:txBody>
      </p:sp>
      <p:sp>
        <p:nvSpPr>
          <p:cNvPr id="6" name="Freeform 174">
            <a:extLst>
              <a:ext uri="{FF2B5EF4-FFF2-40B4-BE49-F238E27FC236}">
                <a16:creationId xmlns:a16="http://schemas.microsoft.com/office/drawing/2014/main" id="{7643A815-98B3-2DB5-B174-0DA52303864F}"/>
              </a:ext>
            </a:extLst>
          </p:cNvPr>
          <p:cNvSpPr>
            <a:spLocks noChangeArrowheads="1"/>
          </p:cNvSpPr>
          <p:nvPr/>
        </p:nvSpPr>
        <p:spPr bwMode="auto">
          <a:xfrm>
            <a:off x="8377697" y="2502447"/>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289A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8C735E31-8039-BD14-F62B-07983EFE6DB0}"/>
              </a:ext>
            </a:extLst>
          </p:cNvPr>
          <p:cNvSpPr>
            <a:spLocks noChangeArrowheads="1"/>
          </p:cNvSpPr>
          <p:nvPr/>
        </p:nvSpPr>
        <p:spPr bwMode="auto">
          <a:xfrm>
            <a:off x="884872" y="5006808"/>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EABB22"/>
          </a:solidFill>
          <a:ln>
            <a:noFill/>
          </a:ln>
          <a:effectLst/>
        </p:spPr>
        <p:txBody>
          <a:bodyPr wrap="none" anchor="ctr"/>
          <a:lstStyle/>
          <a:p>
            <a:endParaRPr lang="en-US" sz="900"/>
          </a:p>
        </p:txBody>
      </p:sp>
      <p:sp>
        <p:nvSpPr>
          <p:cNvPr id="8" name="Freeform 177">
            <a:extLst>
              <a:ext uri="{FF2B5EF4-FFF2-40B4-BE49-F238E27FC236}">
                <a16:creationId xmlns:a16="http://schemas.microsoft.com/office/drawing/2014/main" id="{C42F95DB-4952-2618-CD4F-38998A70C9A7}"/>
              </a:ext>
            </a:extLst>
          </p:cNvPr>
          <p:cNvSpPr>
            <a:spLocks noChangeArrowheads="1"/>
          </p:cNvSpPr>
          <p:nvPr/>
        </p:nvSpPr>
        <p:spPr bwMode="auto">
          <a:xfrm>
            <a:off x="995664" y="4598999"/>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289A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844C57A5-D2FB-4B45-E8F1-5240799A7079}"/>
              </a:ext>
            </a:extLst>
          </p:cNvPr>
          <p:cNvSpPr>
            <a:spLocks noChangeArrowheads="1"/>
          </p:cNvSpPr>
          <p:nvPr/>
        </p:nvSpPr>
        <p:spPr bwMode="auto">
          <a:xfrm>
            <a:off x="8269262" y="5009166"/>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ABB22"/>
          </a:solidFill>
          <a:ln>
            <a:noFill/>
          </a:ln>
          <a:effectLst/>
        </p:spPr>
        <p:txBody>
          <a:bodyPr wrap="none" anchor="ctr"/>
          <a:lstStyle/>
          <a:p>
            <a:endParaRPr lang="en-US" sz="900"/>
          </a:p>
        </p:txBody>
      </p:sp>
      <p:sp>
        <p:nvSpPr>
          <p:cNvPr id="10" name="Freeform 171">
            <a:extLst>
              <a:ext uri="{FF2B5EF4-FFF2-40B4-BE49-F238E27FC236}">
                <a16:creationId xmlns:a16="http://schemas.microsoft.com/office/drawing/2014/main" id="{1CCC6AFF-3F18-99CD-93AE-60E284620584}"/>
              </a:ext>
            </a:extLst>
          </p:cNvPr>
          <p:cNvSpPr>
            <a:spLocks noChangeArrowheads="1"/>
          </p:cNvSpPr>
          <p:nvPr/>
        </p:nvSpPr>
        <p:spPr bwMode="auto">
          <a:xfrm>
            <a:off x="4739719" y="4598999"/>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289AE"/>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68A9D026-EE33-5772-0198-598C9113B812}"/>
              </a:ext>
            </a:extLst>
          </p:cNvPr>
          <p:cNvSpPr>
            <a:spLocks noChangeArrowheads="1"/>
          </p:cNvSpPr>
          <p:nvPr/>
        </p:nvSpPr>
        <p:spPr bwMode="auto">
          <a:xfrm>
            <a:off x="8377696" y="4601357"/>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289A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9792C34F-FF88-49DD-9597-CE9B9F8CB571}"/>
              </a:ext>
            </a:extLst>
          </p:cNvPr>
          <p:cNvSpPr txBox="1"/>
          <p:nvPr/>
        </p:nvSpPr>
        <p:spPr>
          <a:xfrm>
            <a:off x="1216070" y="4719221"/>
            <a:ext cx="2508144" cy="430887"/>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Staff Resistance</a:t>
            </a:r>
          </a:p>
        </p:txBody>
      </p:sp>
      <p:sp>
        <p:nvSpPr>
          <p:cNvPr id="13" name="CuadroTexto 599">
            <a:extLst>
              <a:ext uri="{FF2B5EF4-FFF2-40B4-BE49-F238E27FC236}">
                <a16:creationId xmlns:a16="http://schemas.microsoft.com/office/drawing/2014/main" id="{A5CDC834-51F3-B5F0-EF8B-ADD145799F34}"/>
              </a:ext>
            </a:extLst>
          </p:cNvPr>
          <p:cNvSpPr txBox="1"/>
          <p:nvPr/>
        </p:nvSpPr>
        <p:spPr>
          <a:xfrm>
            <a:off x="8612890" y="2594629"/>
            <a:ext cx="2027793" cy="430887"/>
          </a:xfrm>
          <a:prstGeom prst="rect">
            <a:avLst/>
          </a:prstGeom>
          <a:solidFill>
            <a:srgbClr val="0289AE"/>
          </a:solid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Uncertainty</a:t>
            </a:r>
          </a:p>
        </p:txBody>
      </p:sp>
      <p:sp>
        <p:nvSpPr>
          <p:cNvPr id="14" name="CuadroTexto 600">
            <a:extLst>
              <a:ext uri="{FF2B5EF4-FFF2-40B4-BE49-F238E27FC236}">
                <a16:creationId xmlns:a16="http://schemas.microsoft.com/office/drawing/2014/main" id="{1DAD5595-C90F-E688-9BC2-40ABA432A242}"/>
              </a:ext>
            </a:extLst>
          </p:cNvPr>
          <p:cNvSpPr txBox="1"/>
          <p:nvPr/>
        </p:nvSpPr>
        <p:spPr>
          <a:xfrm>
            <a:off x="4960124" y="4665063"/>
            <a:ext cx="2096117" cy="430887"/>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Comprehension</a:t>
            </a:r>
          </a:p>
        </p:txBody>
      </p:sp>
      <p:sp>
        <p:nvSpPr>
          <p:cNvPr id="15" name="CuadroTexto 601">
            <a:extLst>
              <a:ext uri="{FF2B5EF4-FFF2-40B4-BE49-F238E27FC236}">
                <a16:creationId xmlns:a16="http://schemas.microsoft.com/office/drawing/2014/main" id="{D196BCAB-C00C-F398-2527-F3E6792E32BB}"/>
              </a:ext>
            </a:extLst>
          </p:cNvPr>
          <p:cNvSpPr txBox="1"/>
          <p:nvPr/>
        </p:nvSpPr>
        <p:spPr>
          <a:xfrm>
            <a:off x="8622854" y="4708860"/>
            <a:ext cx="2133148" cy="430887"/>
          </a:xfrm>
          <a:prstGeom prst="rect">
            <a:avLst/>
          </a:prstGeom>
          <a:solidFill>
            <a:srgbClr val="0289AE"/>
          </a:solid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Overwhelm</a:t>
            </a:r>
          </a:p>
        </p:txBody>
      </p:sp>
      <p:sp>
        <p:nvSpPr>
          <p:cNvPr id="16" name="Rectángulo 602">
            <a:extLst>
              <a:ext uri="{FF2B5EF4-FFF2-40B4-BE49-F238E27FC236}">
                <a16:creationId xmlns:a16="http://schemas.microsoft.com/office/drawing/2014/main" id="{45942634-59EE-B6C5-BE07-20725B10AE16}"/>
              </a:ext>
            </a:extLst>
          </p:cNvPr>
          <p:cNvSpPr/>
          <p:nvPr/>
        </p:nvSpPr>
        <p:spPr>
          <a:xfrm>
            <a:off x="1216070" y="5381616"/>
            <a:ext cx="2604960" cy="646331"/>
          </a:xfrm>
          <a:prstGeom prst="rect">
            <a:avLst/>
          </a:prstGeom>
        </p:spPr>
        <p:txBody>
          <a:bodyPr wrap="square">
            <a:spAutoFit/>
          </a:bodyPr>
          <a:lstStyle/>
          <a:p>
            <a:r>
              <a:rPr lang="en-US" dirty="0">
                <a:solidFill>
                  <a:srgbClr val="404A52"/>
                </a:solidFill>
                <a:latin typeface="Calibri" panose="020F0502020204030204" pitchFamily="34" charset="0"/>
                <a:ea typeface="Lato" charset="0"/>
                <a:cs typeface="Calibri" panose="020F0502020204030204" pitchFamily="34" charset="0"/>
              </a:rPr>
              <a:t>to change and to new processes or technologies</a:t>
            </a:r>
          </a:p>
        </p:txBody>
      </p:sp>
      <p:sp>
        <p:nvSpPr>
          <p:cNvPr id="17" name="Rectángulo 602">
            <a:extLst>
              <a:ext uri="{FF2B5EF4-FFF2-40B4-BE49-F238E27FC236}">
                <a16:creationId xmlns:a16="http://schemas.microsoft.com/office/drawing/2014/main" id="{8D001AB4-8981-CB66-66BA-9AC389AC1D2D}"/>
              </a:ext>
            </a:extLst>
          </p:cNvPr>
          <p:cNvSpPr/>
          <p:nvPr/>
        </p:nvSpPr>
        <p:spPr>
          <a:xfrm>
            <a:off x="8552052" y="3264048"/>
            <a:ext cx="2604960" cy="646331"/>
          </a:xfrm>
          <a:prstGeom prst="rect">
            <a:avLst/>
          </a:prstGeom>
        </p:spPr>
        <p:txBody>
          <a:bodyPr wrap="square">
            <a:spAutoFit/>
          </a:bodyPr>
          <a:lstStyle/>
          <a:p>
            <a:r>
              <a:rPr lang="en-US" dirty="0">
                <a:solidFill>
                  <a:srgbClr val="404A52"/>
                </a:solidFill>
                <a:latin typeface="Calibri" panose="020F0502020204030204" pitchFamily="34" charset="0"/>
                <a:ea typeface="Lato" charset="0"/>
                <a:cs typeface="Calibri" panose="020F0502020204030204" pitchFamily="34" charset="0"/>
              </a:rPr>
              <a:t>about which solutions actually deliver a ROI</a:t>
            </a:r>
          </a:p>
        </p:txBody>
      </p:sp>
      <p:sp>
        <p:nvSpPr>
          <p:cNvPr id="18" name="Rectángulo 602">
            <a:extLst>
              <a:ext uri="{FF2B5EF4-FFF2-40B4-BE49-F238E27FC236}">
                <a16:creationId xmlns:a16="http://schemas.microsoft.com/office/drawing/2014/main" id="{5C1A6A47-691C-7C69-D19B-621A28E5B1B1}"/>
              </a:ext>
            </a:extLst>
          </p:cNvPr>
          <p:cNvSpPr/>
          <p:nvPr/>
        </p:nvSpPr>
        <p:spPr>
          <a:xfrm>
            <a:off x="5096435" y="5334483"/>
            <a:ext cx="2604960" cy="646331"/>
          </a:xfrm>
          <a:prstGeom prst="rect">
            <a:avLst/>
          </a:prstGeom>
        </p:spPr>
        <p:txBody>
          <a:bodyPr wrap="square">
            <a:spAutoFit/>
          </a:bodyPr>
          <a:lstStyle/>
          <a:p>
            <a:r>
              <a:rPr lang="en-US" dirty="0">
                <a:solidFill>
                  <a:srgbClr val="404A52"/>
                </a:solidFill>
                <a:latin typeface="Calibri" panose="020F0502020204030204" pitchFamily="34" charset="0"/>
                <a:ea typeface="Lato" charset="0"/>
                <a:cs typeface="Calibri" panose="020F0502020204030204" pitchFamily="34" charset="0"/>
              </a:rPr>
              <a:t>difficulty understanding ESG regulations</a:t>
            </a:r>
          </a:p>
        </p:txBody>
      </p:sp>
      <p:sp>
        <p:nvSpPr>
          <p:cNvPr id="19" name="Rectángulo 602">
            <a:extLst>
              <a:ext uri="{FF2B5EF4-FFF2-40B4-BE49-F238E27FC236}">
                <a16:creationId xmlns:a16="http://schemas.microsoft.com/office/drawing/2014/main" id="{EBEC1557-62E7-5DF9-7D42-00098B41CF20}"/>
              </a:ext>
            </a:extLst>
          </p:cNvPr>
          <p:cNvSpPr/>
          <p:nvPr/>
        </p:nvSpPr>
        <p:spPr>
          <a:xfrm>
            <a:off x="8552052" y="5378279"/>
            <a:ext cx="2841566" cy="646331"/>
          </a:xfrm>
          <a:prstGeom prst="rect">
            <a:avLst/>
          </a:prstGeom>
        </p:spPr>
        <p:txBody>
          <a:bodyPr wrap="square">
            <a:spAutoFit/>
          </a:bodyPr>
          <a:lstStyle/>
          <a:p>
            <a:r>
              <a:rPr lang="en-US" dirty="0">
                <a:solidFill>
                  <a:srgbClr val="404A52"/>
                </a:solidFill>
                <a:latin typeface="Calibri" panose="020F0502020204030204" pitchFamily="34" charset="0"/>
                <a:ea typeface="Lato" charset="0"/>
                <a:cs typeface="Calibri" panose="020F0502020204030204" pitchFamily="34" charset="0"/>
              </a:rPr>
              <a:t>from Digital choices – too many tools, unclear benefits</a:t>
            </a:r>
          </a:p>
        </p:txBody>
      </p:sp>
      <p:sp>
        <p:nvSpPr>
          <p:cNvPr id="20" name="Freeform 170">
            <a:extLst>
              <a:ext uri="{FF2B5EF4-FFF2-40B4-BE49-F238E27FC236}">
                <a16:creationId xmlns:a16="http://schemas.microsoft.com/office/drawing/2014/main" id="{2C35CA92-DF60-8DFF-DACE-35EEA0CAE501}"/>
              </a:ext>
            </a:extLst>
          </p:cNvPr>
          <p:cNvSpPr>
            <a:spLocks noChangeArrowheads="1"/>
          </p:cNvSpPr>
          <p:nvPr/>
        </p:nvSpPr>
        <p:spPr bwMode="auto">
          <a:xfrm>
            <a:off x="875626" y="2970208"/>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62A844"/>
          </a:solidFill>
          <a:ln>
            <a:noFill/>
          </a:ln>
          <a:effectLst/>
        </p:spPr>
        <p:txBody>
          <a:bodyPr wrap="none" anchor="ctr"/>
          <a:lstStyle/>
          <a:p>
            <a:endParaRPr lang="en-US" sz="900"/>
          </a:p>
        </p:txBody>
      </p:sp>
      <p:sp>
        <p:nvSpPr>
          <p:cNvPr id="21" name="Freeform 179">
            <a:extLst>
              <a:ext uri="{FF2B5EF4-FFF2-40B4-BE49-F238E27FC236}">
                <a16:creationId xmlns:a16="http://schemas.microsoft.com/office/drawing/2014/main" id="{22D95251-0624-1AEA-FC2D-B00D16654ECF}"/>
              </a:ext>
            </a:extLst>
          </p:cNvPr>
          <p:cNvSpPr>
            <a:spLocks noChangeArrowheads="1"/>
          </p:cNvSpPr>
          <p:nvPr/>
        </p:nvSpPr>
        <p:spPr bwMode="auto">
          <a:xfrm>
            <a:off x="4649857" y="2997846"/>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ABB22"/>
          </a:solidFill>
          <a:ln>
            <a:noFill/>
          </a:ln>
          <a:effectLst/>
        </p:spPr>
        <p:txBody>
          <a:bodyPr wrap="none" anchor="ctr"/>
          <a:lstStyle/>
          <a:p>
            <a:endParaRPr lang="en-US" sz="900"/>
          </a:p>
        </p:txBody>
      </p:sp>
      <p:sp>
        <p:nvSpPr>
          <p:cNvPr id="22" name="Freeform 171">
            <a:extLst>
              <a:ext uri="{FF2B5EF4-FFF2-40B4-BE49-F238E27FC236}">
                <a16:creationId xmlns:a16="http://schemas.microsoft.com/office/drawing/2014/main" id="{1BFE3E03-2A3A-3447-2378-B8183BEF1602}"/>
              </a:ext>
            </a:extLst>
          </p:cNvPr>
          <p:cNvSpPr>
            <a:spLocks noChangeArrowheads="1"/>
          </p:cNvSpPr>
          <p:nvPr/>
        </p:nvSpPr>
        <p:spPr bwMode="auto">
          <a:xfrm>
            <a:off x="984061" y="2562398"/>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289AE"/>
          </a:solidFill>
          <a:ln>
            <a:noFill/>
          </a:ln>
          <a:effectLst/>
        </p:spPr>
        <p:txBody>
          <a:bodyPr wrap="none" anchor="ctr"/>
          <a:lstStyle/>
          <a:p>
            <a:endParaRPr lang="en-US" sz="900"/>
          </a:p>
        </p:txBody>
      </p:sp>
      <p:sp>
        <p:nvSpPr>
          <p:cNvPr id="23" name="Freeform 180">
            <a:extLst>
              <a:ext uri="{FF2B5EF4-FFF2-40B4-BE49-F238E27FC236}">
                <a16:creationId xmlns:a16="http://schemas.microsoft.com/office/drawing/2014/main" id="{B3D591C3-4D01-CCDD-C7B0-65166E3152F7}"/>
              </a:ext>
            </a:extLst>
          </p:cNvPr>
          <p:cNvSpPr>
            <a:spLocks noChangeArrowheads="1"/>
          </p:cNvSpPr>
          <p:nvPr/>
        </p:nvSpPr>
        <p:spPr bwMode="auto">
          <a:xfrm>
            <a:off x="4758291" y="2558707"/>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289AE"/>
          </a:solidFill>
          <a:ln>
            <a:noFill/>
          </a:ln>
          <a:effectLst/>
        </p:spPr>
        <p:txBody>
          <a:bodyPr wrap="none" anchor="ctr"/>
          <a:lstStyle/>
          <a:p>
            <a:endParaRPr lang="en-US" sz="900"/>
          </a:p>
        </p:txBody>
      </p:sp>
      <p:sp>
        <p:nvSpPr>
          <p:cNvPr id="24" name="CuadroTexto 600">
            <a:extLst>
              <a:ext uri="{FF2B5EF4-FFF2-40B4-BE49-F238E27FC236}">
                <a16:creationId xmlns:a16="http://schemas.microsoft.com/office/drawing/2014/main" id="{E0D398A5-5B0B-BD6A-692A-9CCE97008FAE}"/>
              </a:ext>
            </a:extLst>
          </p:cNvPr>
          <p:cNvSpPr txBox="1"/>
          <p:nvPr/>
        </p:nvSpPr>
        <p:spPr>
          <a:xfrm>
            <a:off x="1216070" y="2628462"/>
            <a:ext cx="2084513" cy="430887"/>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Limited Budgets</a:t>
            </a:r>
          </a:p>
        </p:txBody>
      </p:sp>
      <p:sp>
        <p:nvSpPr>
          <p:cNvPr id="25" name="CuadroTexto 601">
            <a:extLst>
              <a:ext uri="{FF2B5EF4-FFF2-40B4-BE49-F238E27FC236}">
                <a16:creationId xmlns:a16="http://schemas.microsoft.com/office/drawing/2014/main" id="{D0F2BE53-F443-6042-989A-3C02D75FBB7C}"/>
              </a:ext>
            </a:extLst>
          </p:cNvPr>
          <p:cNvSpPr txBox="1"/>
          <p:nvPr/>
        </p:nvSpPr>
        <p:spPr>
          <a:xfrm>
            <a:off x="5003449" y="2666210"/>
            <a:ext cx="2133148" cy="430887"/>
          </a:xfrm>
          <a:prstGeom prst="rect">
            <a:avLst/>
          </a:prstGeom>
          <a:solidFill>
            <a:srgbClr val="0289AE"/>
          </a:solid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Lack of Time</a:t>
            </a:r>
          </a:p>
        </p:txBody>
      </p:sp>
      <p:sp>
        <p:nvSpPr>
          <p:cNvPr id="26" name="Rectángulo 602">
            <a:extLst>
              <a:ext uri="{FF2B5EF4-FFF2-40B4-BE49-F238E27FC236}">
                <a16:creationId xmlns:a16="http://schemas.microsoft.com/office/drawing/2014/main" id="{B9855455-75C1-C8FD-8606-13176AD6ACD4}"/>
              </a:ext>
            </a:extLst>
          </p:cNvPr>
          <p:cNvSpPr/>
          <p:nvPr/>
        </p:nvSpPr>
        <p:spPr>
          <a:xfrm>
            <a:off x="1340777" y="3297882"/>
            <a:ext cx="2604960" cy="646331"/>
          </a:xfrm>
          <a:prstGeom prst="rect">
            <a:avLst/>
          </a:prstGeom>
        </p:spPr>
        <p:txBody>
          <a:bodyPr wrap="square">
            <a:spAutoFit/>
          </a:bodyPr>
          <a:lstStyle/>
          <a:p>
            <a:r>
              <a:rPr lang="en-US" dirty="0">
                <a:solidFill>
                  <a:srgbClr val="404A52"/>
                </a:solidFill>
                <a:latin typeface="Calibri" panose="020F0502020204030204" pitchFamily="34" charset="0"/>
                <a:ea typeface="Lato" charset="0"/>
                <a:cs typeface="Calibri" panose="020F0502020204030204" pitchFamily="34" charset="0"/>
              </a:rPr>
              <a:t>for upgrades,  consultancy and training </a:t>
            </a:r>
          </a:p>
        </p:txBody>
      </p:sp>
      <p:sp>
        <p:nvSpPr>
          <p:cNvPr id="27" name="Rectángulo 602">
            <a:extLst>
              <a:ext uri="{FF2B5EF4-FFF2-40B4-BE49-F238E27FC236}">
                <a16:creationId xmlns:a16="http://schemas.microsoft.com/office/drawing/2014/main" id="{90D3DCA3-B26D-F10E-7810-6B1AD03A1989}"/>
              </a:ext>
            </a:extLst>
          </p:cNvPr>
          <p:cNvSpPr/>
          <p:nvPr/>
        </p:nvSpPr>
        <p:spPr>
          <a:xfrm>
            <a:off x="4932647" y="3335629"/>
            <a:ext cx="2604960" cy="646331"/>
          </a:xfrm>
          <a:prstGeom prst="rect">
            <a:avLst/>
          </a:prstGeom>
        </p:spPr>
        <p:txBody>
          <a:bodyPr wrap="square">
            <a:spAutoFit/>
          </a:bodyPr>
          <a:lstStyle/>
          <a:p>
            <a:r>
              <a:rPr lang="en-US" dirty="0">
                <a:solidFill>
                  <a:srgbClr val="404A52"/>
                </a:solidFill>
                <a:latin typeface="Calibri" panose="020F0502020204030204" pitchFamily="34" charset="0"/>
                <a:ea typeface="Lato" charset="0"/>
                <a:cs typeface="Calibri" panose="020F0502020204030204" pitchFamily="34" charset="0"/>
              </a:rPr>
              <a:t>to plan or explore new tools or practices</a:t>
            </a:r>
          </a:p>
        </p:txBody>
      </p:sp>
      <p:grpSp>
        <p:nvGrpSpPr>
          <p:cNvPr id="28" name="Group 27">
            <a:extLst>
              <a:ext uri="{FF2B5EF4-FFF2-40B4-BE49-F238E27FC236}">
                <a16:creationId xmlns:a16="http://schemas.microsoft.com/office/drawing/2014/main" id="{F338C93B-468F-B1CA-6660-FA8BE166E0F9}"/>
              </a:ext>
            </a:extLst>
          </p:cNvPr>
          <p:cNvGrpSpPr/>
          <p:nvPr/>
        </p:nvGrpSpPr>
        <p:grpSpPr>
          <a:xfrm>
            <a:off x="3424552" y="2444471"/>
            <a:ext cx="846045" cy="867968"/>
            <a:chOff x="6481412" y="352859"/>
            <a:chExt cx="1093018" cy="1091619"/>
          </a:xfrm>
          <a:solidFill>
            <a:srgbClr val="404A52"/>
          </a:solidFill>
        </p:grpSpPr>
        <p:sp>
          <p:nvSpPr>
            <p:cNvPr id="29" name="Freeform 1347">
              <a:extLst>
                <a:ext uri="{FF2B5EF4-FFF2-40B4-BE49-F238E27FC236}">
                  <a16:creationId xmlns:a16="http://schemas.microsoft.com/office/drawing/2014/main" id="{8FBA7A1F-1CFB-33C0-7DEA-FCDC7D56F28F}"/>
                </a:ext>
              </a:extLst>
            </p:cNvPr>
            <p:cNvSpPr/>
            <p:nvPr/>
          </p:nvSpPr>
          <p:spPr>
            <a:xfrm>
              <a:off x="6481412" y="352859"/>
              <a:ext cx="1093018" cy="1091619"/>
            </a:xfrm>
            <a:custGeom>
              <a:avLst/>
              <a:gdLst>
                <a:gd name="connsiteX0" fmla="*/ 1073819 w 1093018"/>
                <a:gd name="connsiteY0" fmla="*/ 655520 h 1091619"/>
                <a:gd name="connsiteX1" fmla="*/ 1054620 w 1093018"/>
                <a:gd name="connsiteY1" fmla="*/ 655520 h 1091619"/>
                <a:gd name="connsiteX2" fmla="*/ 1054620 w 1093018"/>
                <a:gd name="connsiteY2" fmla="*/ 600665 h 1091619"/>
                <a:gd name="connsiteX3" fmla="*/ 1035420 w 1093018"/>
                <a:gd name="connsiteY3" fmla="*/ 581466 h 1091619"/>
                <a:gd name="connsiteX4" fmla="*/ 1016221 w 1093018"/>
                <a:gd name="connsiteY4" fmla="*/ 581466 h 1091619"/>
                <a:gd name="connsiteX5" fmla="*/ 1016221 w 1093018"/>
                <a:gd name="connsiteY5" fmla="*/ 526610 h 1091619"/>
                <a:gd name="connsiteX6" fmla="*/ 997022 w 1093018"/>
                <a:gd name="connsiteY6" fmla="*/ 507411 h 1091619"/>
                <a:gd name="connsiteX7" fmla="*/ 377156 w 1093018"/>
                <a:gd name="connsiteY7" fmla="*/ 507411 h 1091619"/>
                <a:gd name="connsiteX8" fmla="*/ 379899 w 1093018"/>
                <a:gd name="connsiteY8" fmla="*/ 488212 h 1091619"/>
                <a:gd name="connsiteX9" fmla="*/ 366185 w 1093018"/>
                <a:gd name="connsiteY9" fmla="*/ 452556 h 1091619"/>
                <a:gd name="connsiteX10" fmla="*/ 379899 w 1093018"/>
                <a:gd name="connsiteY10" fmla="*/ 416900 h 1091619"/>
                <a:gd name="connsiteX11" fmla="*/ 325044 w 1093018"/>
                <a:gd name="connsiteY11" fmla="*/ 362045 h 1091619"/>
                <a:gd name="connsiteX12" fmla="*/ 311330 w 1093018"/>
                <a:gd name="connsiteY12" fmla="*/ 362045 h 1091619"/>
                <a:gd name="connsiteX13" fmla="*/ 388127 w 1093018"/>
                <a:gd name="connsiteY13" fmla="*/ 139881 h 1091619"/>
                <a:gd name="connsiteX14" fmla="*/ 198876 w 1093018"/>
                <a:gd name="connsiteY14" fmla="*/ 0 h 1091619"/>
                <a:gd name="connsiteX15" fmla="*/ 9625 w 1093018"/>
                <a:gd name="connsiteY15" fmla="*/ 139881 h 1091619"/>
                <a:gd name="connsiteX16" fmla="*/ 86423 w 1093018"/>
                <a:gd name="connsiteY16" fmla="*/ 362045 h 1091619"/>
                <a:gd name="connsiteX17" fmla="*/ 72709 w 1093018"/>
                <a:gd name="connsiteY17" fmla="*/ 362045 h 1091619"/>
                <a:gd name="connsiteX18" fmla="*/ 17853 w 1093018"/>
                <a:gd name="connsiteY18" fmla="*/ 416900 h 1091619"/>
                <a:gd name="connsiteX19" fmla="*/ 31567 w 1093018"/>
                <a:gd name="connsiteY19" fmla="*/ 452556 h 1091619"/>
                <a:gd name="connsiteX20" fmla="*/ 31567 w 1093018"/>
                <a:gd name="connsiteY20" fmla="*/ 523868 h 1091619"/>
                <a:gd name="connsiteX21" fmla="*/ 17853 w 1093018"/>
                <a:gd name="connsiteY21" fmla="*/ 559524 h 1091619"/>
                <a:gd name="connsiteX22" fmla="*/ 72709 w 1093018"/>
                <a:gd name="connsiteY22" fmla="*/ 614379 h 1091619"/>
                <a:gd name="connsiteX23" fmla="*/ 108365 w 1093018"/>
                <a:gd name="connsiteY23" fmla="*/ 614379 h 1091619"/>
                <a:gd name="connsiteX24" fmla="*/ 108365 w 1093018"/>
                <a:gd name="connsiteY24" fmla="*/ 995623 h 1091619"/>
                <a:gd name="connsiteX25" fmla="*/ 127564 w 1093018"/>
                <a:gd name="connsiteY25" fmla="*/ 1014822 h 1091619"/>
                <a:gd name="connsiteX26" fmla="*/ 182419 w 1093018"/>
                <a:gd name="connsiteY26" fmla="*/ 1014822 h 1091619"/>
                <a:gd name="connsiteX27" fmla="*/ 182419 w 1093018"/>
                <a:gd name="connsiteY27" fmla="*/ 1034021 h 1091619"/>
                <a:gd name="connsiteX28" fmla="*/ 201619 w 1093018"/>
                <a:gd name="connsiteY28" fmla="*/ 1053221 h 1091619"/>
                <a:gd name="connsiteX29" fmla="*/ 256474 w 1093018"/>
                <a:gd name="connsiteY29" fmla="*/ 1053221 h 1091619"/>
                <a:gd name="connsiteX30" fmla="*/ 256474 w 1093018"/>
                <a:gd name="connsiteY30" fmla="*/ 1072420 h 1091619"/>
                <a:gd name="connsiteX31" fmla="*/ 275673 w 1093018"/>
                <a:gd name="connsiteY31" fmla="*/ 1091619 h 1091619"/>
                <a:gd name="connsiteX32" fmla="*/ 1073819 w 1093018"/>
                <a:gd name="connsiteY32" fmla="*/ 1091619 h 1091619"/>
                <a:gd name="connsiteX33" fmla="*/ 1093019 w 1093018"/>
                <a:gd name="connsiteY33" fmla="*/ 1072420 h 1091619"/>
                <a:gd name="connsiteX34" fmla="*/ 1093019 w 1093018"/>
                <a:gd name="connsiteY34" fmla="*/ 674719 h 1091619"/>
                <a:gd name="connsiteX35" fmla="*/ 1073819 w 1093018"/>
                <a:gd name="connsiteY35" fmla="*/ 655520 h 1091619"/>
                <a:gd name="connsiteX36" fmla="*/ 1073819 w 1093018"/>
                <a:gd name="connsiteY36" fmla="*/ 655520 h 1091619"/>
                <a:gd name="connsiteX37" fmla="*/ 379899 w 1093018"/>
                <a:gd name="connsiteY37" fmla="*/ 545810 h 1091619"/>
                <a:gd name="connsiteX38" fmla="*/ 980565 w 1093018"/>
                <a:gd name="connsiteY38" fmla="*/ 545810 h 1091619"/>
                <a:gd name="connsiteX39" fmla="*/ 980565 w 1093018"/>
                <a:gd name="connsiteY39" fmla="*/ 581466 h 1091619"/>
                <a:gd name="connsiteX40" fmla="*/ 379899 w 1093018"/>
                <a:gd name="connsiteY40" fmla="*/ 581466 h 1091619"/>
                <a:gd name="connsiteX41" fmla="*/ 379899 w 1093018"/>
                <a:gd name="connsiteY41" fmla="*/ 545810 h 1091619"/>
                <a:gd name="connsiteX42" fmla="*/ 379899 w 1093018"/>
                <a:gd name="connsiteY42" fmla="*/ 545810 h 1091619"/>
                <a:gd name="connsiteX43" fmla="*/ 39796 w 1093018"/>
                <a:gd name="connsiteY43" fmla="*/ 202964 h 1091619"/>
                <a:gd name="connsiteX44" fmla="*/ 141278 w 1093018"/>
                <a:gd name="connsiteY44" fmla="*/ 52113 h 1091619"/>
                <a:gd name="connsiteX45" fmla="*/ 319558 w 1093018"/>
                <a:gd name="connsiteY45" fmla="*/ 87768 h 1091619"/>
                <a:gd name="connsiteX46" fmla="*/ 355214 w 1093018"/>
                <a:gd name="connsiteY46" fmla="*/ 266048 h 1091619"/>
                <a:gd name="connsiteX47" fmla="*/ 204362 w 1093018"/>
                <a:gd name="connsiteY47" fmla="*/ 367530 h 1091619"/>
                <a:gd name="connsiteX48" fmla="*/ 39796 w 1093018"/>
                <a:gd name="connsiteY48" fmla="*/ 202964 h 1091619"/>
                <a:gd name="connsiteX49" fmla="*/ 39796 w 1093018"/>
                <a:gd name="connsiteY49" fmla="*/ 202964 h 1091619"/>
                <a:gd name="connsiteX50" fmla="*/ 75452 w 1093018"/>
                <a:gd name="connsiteY50" fmla="*/ 400443 h 1091619"/>
                <a:gd name="connsiteX51" fmla="*/ 330529 w 1093018"/>
                <a:gd name="connsiteY51" fmla="*/ 400443 h 1091619"/>
                <a:gd name="connsiteX52" fmla="*/ 349728 w 1093018"/>
                <a:gd name="connsiteY52" fmla="*/ 419643 h 1091619"/>
                <a:gd name="connsiteX53" fmla="*/ 330529 w 1093018"/>
                <a:gd name="connsiteY53" fmla="*/ 438842 h 1091619"/>
                <a:gd name="connsiteX54" fmla="*/ 75452 w 1093018"/>
                <a:gd name="connsiteY54" fmla="*/ 438842 h 1091619"/>
                <a:gd name="connsiteX55" fmla="*/ 56252 w 1093018"/>
                <a:gd name="connsiteY55" fmla="*/ 419643 h 1091619"/>
                <a:gd name="connsiteX56" fmla="*/ 75452 w 1093018"/>
                <a:gd name="connsiteY56" fmla="*/ 400443 h 1091619"/>
                <a:gd name="connsiteX57" fmla="*/ 75452 w 1093018"/>
                <a:gd name="connsiteY57" fmla="*/ 400443 h 1091619"/>
                <a:gd name="connsiteX58" fmla="*/ 75452 w 1093018"/>
                <a:gd name="connsiteY58" fmla="*/ 474498 h 1091619"/>
                <a:gd name="connsiteX59" fmla="*/ 330529 w 1093018"/>
                <a:gd name="connsiteY59" fmla="*/ 474498 h 1091619"/>
                <a:gd name="connsiteX60" fmla="*/ 349728 w 1093018"/>
                <a:gd name="connsiteY60" fmla="*/ 493697 h 1091619"/>
                <a:gd name="connsiteX61" fmla="*/ 330529 w 1093018"/>
                <a:gd name="connsiteY61" fmla="*/ 512896 h 1091619"/>
                <a:gd name="connsiteX62" fmla="*/ 75452 w 1093018"/>
                <a:gd name="connsiteY62" fmla="*/ 512896 h 1091619"/>
                <a:gd name="connsiteX63" fmla="*/ 56252 w 1093018"/>
                <a:gd name="connsiteY63" fmla="*/ 493697 h 1091619"/>
                <a:gd name="connsiteX64" fmla="*/ 75452 w 1093018"/>
                <a:gd name="connsiteY64" fmla="*/ 474498 h 1091619"/>
                <a:gd name="connsiteX65" fmla="*/ 75452 w 1093018"/>
                <a:gd name="connsiteY65" fmla="*/ 474498 h 1091619"/>
                <a:gd name="connsiteX66" fmla="*/ 185162 w 1093018"/>
                <a:gd name="connsiteY66" fmla="*/ 981909 h 1091619"/>
                <a:gd name="connsiteX67" fmla="*/ 149507 w 1093018"/>
                <a:gd name="connsiteY67" fmla="*/ 981909 h 1091619"/>
                <a:gd name="connsiteX68" fmla="*/ 149507 w 1093018"/>
                <a:gd name="connsiteY68" fmla="*/ 619864 h 1091619"/>
                <a:gd name="connsiteX69" fmla="*/ 185162 w 1093018"/>
                <a:gd name="connsiteY69" fmla="*/ 619864 h 1091619"/>
                <a:gd name="connsiteX70" fmla="*/ 185162 w 1093018"/>
                <a:gd name="connsiteY70" fmla="*/ 981909 h 1091619"/>
                <a:gd name="connsiteX71" fmla="*/ 75452 w 1093018"/>
                <a:gd name="connsiteY71" fmla="*/ 584208 h 1091619"/>
                <a:gd name="connsiteX72" fmla="*/ 56252 w 1093018"/>
                <a:gd name="connsiteY72" fmla="*/ 565009 h 1091619"/>
                <a:gd name="connsiteX73" fmla="*/ 75452 w 1093018"/>
                <a:gd name="connsiteY73" fmla="*/ 545810 h 1091619"/>
                <a:gd name="connsiteX74" fmla="*/ 330529 w 1093018"/>
                <a:gd name="connsiteY74" fmla="*/ 545810 h 1091619"/>
                <a:gd name="connsiteX75" fmla="*/ 349728 w 1093018"/>
                <a:gd name="connsiteY75" fmla="*/ 565009 h 1091619"/>
                <a:gd name="connsiteX76" fmla="*/ 330529 w 1093018"/>
                <a:gd name="connsiteY76" fmla="*/ 584208 h 1091619"/>
                <a:gd name="connsiteX77" fmla="*/ 75452 w 1093018"/>
                <a:gd name="connsiteY77" fmla="*/ 584208 h 1091619"/>
                <a:gd name="connsiteX78" fmla="*/ 256474 w 1093018"/>
                <a:gd name="connsiteY78" fmla="*/ 674719 h 1091619"/>
                <a:gd name="connsiteX79" fmla="*/ 256474 w 1093018"/>
                <a:gd name="connsiteY79" fmla="*/ 1020307 h 1091619"/>
                <a:gd name="connsiteX80" fmla="*/ 220818 w 1093018"/>
                <a:gd name="connsiteY80" fmla="*/ 1020307 h 1091619"/>
                <a:gd name="connsiteX81" fmla="*/ 220818 w 1093018"/>
                <a:gd name="connsiteY81" fmla="*/ 619864 h 1091619"/>
                <a:gd name="connsiteX82" fmla="*/ 1018964 w 1093018"/>
                <a:gd name="connsiteY82" fmla="*/ 619864 h 1091619"/>
                <a:gd name="connsiteX83" fmla="*/ 1018964 w 1093018"/>
                <a:gd name="connsiteY83" fmla="*/ 655520 h 1091619"/>
                <a:gd name="connsiteX84" fmla="*/ 275673 w 1093018"/>
                <a:gd name="connsiteY84" fmla="*/ 655520 h 1091619"/>
                <a:gd name="connsiteX85" fmla="*/ 256474 w 1093018"/>
                <a:gd name="connsiteY85" fmla="*/ 674719 h 1091619"/>
                <a:gd name="connsiteX86" fmla="*/ 256474 w 1093018"/>
                <a:gd name="connsiteY86" fmla="*/ 674719 h 1091619"/>
                <a:gd name="connsiteX87" fmla="*/ 1054620 w 1093018"/>
                <a:gd name="connsiteY87" fmla="*/ 1055964 h 1091619"/>
                <a:gd name="connsiteX88" fmla="*/ 292130 w 1093018"/>
                <a:gd name="connsiteY88" fmla="*/ 1055964 h 1091619"/>
                <a:gd name="connsiteX89" fmla="*/ 292130 w 1093018"/>
                <a:gd name="connsiteY89" fmla="*/ 693919 h 1091619"/>
                <a:gd name="connsiteX90" fmla="*/ 1054620 w 1093018"/>
                <a:gd name="connsiteY90" fmla="*/ 693919 h 1091619"/>
                <a:gd name="connsiteX91" fmla="*/ 1054620 w 1093018"/>
                <a:gd name="connsiteY91" fmla="*/ 1055964 h 10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3018" h="1091619">
                  <a:moveTo>
                    <a:pt x="1073819" y="655520"/>
                  </a:moveTo>
                  <a:lnTo>
                    <a:pt x="1054620" y="655520"/>
                  </a:lnTo>
                  <a:lnTo>
                    <a:pt x="1054620" y="600665"/>
                  </a:lnTo>
                  <a:cubicBezTo>
                    <a:pt x="1054620" y="589694"/>
                    <a:pt x="1046391" y="581466"/>
                    <a:pt x="1035420" y="581466"/>
                  </a:cubicBezTo>
                  <a:lnTo>
                    <a:pt x="1016221" y="581466"/>
                  </a:lnTo>
                  <a:lnTo>
                    <a:pt x="1016221" y="526610"/>
                  </a:lnTo>
                  <a:cubicBezTo>
                    <a:pt x="1016221" y="515639"/>
                    <a:pt x="1007993" y="507411"/>
                    <a:pt x="997022" y="507411"/>
                  </a:cubicBezTo>
                  <a:lnTo>
                    <a:pt x="377156" y="507411"/>
                  </a:lnTo>
                  <a:cubicBezTo>
                    <a:pt x="379899" y="501925"/>
                    <a:pt x="379899" y="496440"/>
                    <a:pt x="379899" y="488212"/>
                  </a:cubicBezTo>
                  <a:cubicBezTo>
                    <a:pt x="379899" y="474498"/>
                    <a:pt x="374413" y="460784"/>
                    <a:pt x="366185" y="452556"/>
                  </a:cubicBezTo>
                  <a:cubicBezTo>
                    <a:pt x="374413" y="441585"/>
                    <a:pt x="379899" y="430614"/>
                    <a:pt x="379899" y="416900"/>
                  </a:cubicBezTo>
                  <a:cubicBezTo>
                    <a:pt x="379899" y="386729"/>
                    <a:pt x="355214" y="362045"/>
                    <a:pt x="325044" y="362045"/>
                  </a:cubicBezTo>
                  <a:lnTo>
                    <a:pt x="311330" y="362045"/>
                  </a:lnTo>
                  <a:cubicBezTo>
                    <a:pt x="382642" y="312675"/>
                    <a:pt x="412812" y="222164"/>
                    <a:pt x="388127" y="139881"/>
                  </a:cubicBezTo>
                  <a:cubicBezTo>
                    <a:pt x="360699" y="57598"/>
                    <a:pt x="283902" y="0"/>
                    <a:pt x="198876" y="0"/>
                  </a:cubicBezTo>
                  <a:cubicBezTo>
                    <a:pt x="111107" y="0"/>
                    <a:pt x="34310" y="57598"/>
                    <a:pt x="9625" y="139881"/>
                  </a:cubicBezTo>
                  <a:cubicBezTo>
                    <a:pt x="-17802" y="222164"/>
                    <a:pt x="15110" y="312675"/>
                    <a:pt x="86423" y="362045"/>
                  </a:cubicBezTo>
                  <a:lnTo>
                    <a:pt x="72709" y="362045"/>
                  </a:lnTo>
                  <a:cubicBezTo>
                    <a:pt x="42538" y="362045"/>
                    <a:pt x="17853" y="386729"/>
                    <a:pt x="17853" y="416900"/>
                  </a:cubicBezTo>
                  <a:cubicBezTo>
                    <a:pt x="17853" y="430614"/>
                    <a:pt x="23339" y="444327"/>
                    <a:pt x="31567" y="452556"/>
                  </a:cubicBezTo>
                  <a:cubicBezTo>
                    <a:pt x="12368" y="471755"/>
                    <a:pt x="12368" y="504668"/>
                    <a:pt x="31567" y="523868"/>
                  </a:cubicBezTo>
                  <a:cubicBezTo>
                    <a:pt x="23339" y="534839"/>
                    <a:pt x="17853" y="545810"/>
                    <a:pt x="17853" y="559524"/>
                  </a:cubicBezTo>
                  <a:cubicBezTo>
                    <a:pt x="17853" y="589694"/>
                    <a:pt x="42538" y="614379"/>
                    <a:pt x="72709" y="614379"/>
                  </a:cubicBezTo>
                  <a:lnTo>
                    <a:pt x="108365" y="614379"/>
                  </a:lnTo>
                  <a:lnTo>
                    <a:pt x="108365" y="995623"/>
                  </a:lnTo>
                  <a:cubicBezTo>
                    <a:pt x="108365" y="1006594"/>
                    <a:pt x="116593" y="1014822"/>
                    <a:pt x="127564" y="1014822"/>
                  </a:cubicBezTo>
                  <a:lnTo>
                    <a:pt x="182419" y="1014822"/>
                  </a:lnTo>
                  <a:lnTo>
                    <a:pt x="182419" y="1034021"/>
                  </a:lnTo>
                  <a:cubicBezTo>
                    <a:pt x="182419" y="1044992"/>
                    <a:pt x="190648" y="1053221"/>
                    <a:pt x="201619" y="1053221"/>
                  </a:cubicBezTo>
                  <a:lnTo>
                    <a:pt x="256474" y="1053221"/>
                  </a:lnTo>
                  <a:lnTo>
                    <a:pt x="256474" y="1072420"/>
                  </a:lnTo>
                  <a:cubicBezTo>
                    <a:pt x="256474" y="1083391"/>
                    <a:pt x="264702" y="1091619"/>
                    <a:pt x="275673" y="1091619"/>
                  </a:cubicBezTo>
                  <a:lnTo>
                    <a:pt x="1073819" y="1091619"/>
                  </a:lnTo>
                  <a:cubicBezTo>
                    <a:pt x="1084790" y="1091619"/>
                    <a:pt x="1093019" y="1083391"/>
                    <a:pt x="1093019" y="1072420"/>
                  </a:cubicBezTo>
                  <a:lnTo>
                    <a:pt x="1093019" y="674719"/>
                  </a:lnTo>
                  <a:cubicBezTo>
                    <a:pt x="1093019" y="663748"/>
                    <a:pt x="1084790" y="655520"/>
                    <a:pt x="1073819" y="655520"/>
                  </a:cubicBezTo>
                  <a:lnTo>
                    <a:pt x="1073819" y="655520"/>
                  </a:lnTo>
                  <a:close/>
                  <a:moveTo>
                    <a:pt x="379899" y="545810"/>
                  </a:moveTo>
                  <a:lnTo>
                    <a:pt x="980565" y="545810"/>
                  </a:lnTo>
                  <a:lnTo>
                    <a:pt x="980565" y="581466"/>
                  </a:lnTo>
                  <a:lnTo>
                    <a:pt x="379899" y="581466"/>
                  </a:lnTo>
                  <a:cubicBezTo>
                    <a:pt x="385384" y="570494"/>
                    <a:pt x="385384" y="559524"/>
                    <a:pt x="379899" y="545810"/>
                  </a:cubicBezTo>
                  <a:lnTo>
                    <a:pt x="379899" y="545810"/>
                  </a:lnTo>
                  <a:close/>
                  <a:moveTo>
                    <a:pt x="39796" y="202964"/>
                  </a:moveTo>
                  <a:cubicBezTo>
                    <a:pt x="39796" y="137138"/>
                    <a:pt x="80938" y="76797"/>
                    <a:pt x="141278" y="52113"/>
                  </a:cubicBezTo>
                  <a:cubicBezTo>
                    <a:pt x="201619" y="27428"/>
                    <a:pt x="272931" y="41141"/>
                    <a:pt x="319558" y="87768"/>
                  </a:cubicBezTo>
                  <a:cubicBezTo>
                    <a:pt x="366185" y="134395"/>
                    <a:pt x="379899" y="205707"/>
                    <a:pt x="355214" y="266048"/>
                  </a:cubicBezTo>
                  <a:cubicBezTo>
                    <a:pt x="330529" y="326389"/>
                    <a:pt x="270188" y="367530"/>
                    <a:pt x="204362" y="367530"/>
                  </a:cubicBezTo>
                  <a:cubicBezTo>
                    <a:pt x="113850" y="364787"/>
                    <a:pt x="39796" y="293475"/>
                    <a:pt x="39796" y="202964"/>
                  </a:cubicBezTo>
                  <a:lnTo>
                    <a:pt x="39796" y="202964"/>
                  </a:lnTo>
                  <a:close/>
                  <a:moveTo>
                    <a:pt x="75452" y="400443"/>
                  </a:moveTo>
                  <a:lnTo>
                    <a:pt x="330529" y="400443"/>
                  </a:lnTo>
                  <a:cubicBezTo>
                    <a:pt x="341500" y="400443"/>
                    <a:pt x="349728" y="408672"/>
                    <a:pt x="349728" y="419643"/>
                  </a:cubicBezTo>
                  <a:cubicBezTo>
                    <a:pt x="349728" y="430614"/>
                    <a:pt x="341500" y="438842"/>
                    <a:pt x="330529" y="438842"/>
                  </a:cubicBezTo>
                  <a:lnTo>
                    <a:pt x="75452" y="438842"/>
                  </a:lnTo>
                  <a:cubicBezTo>
                    <a:pt x="64481" y="438842"/>
                    <a:pt x="56252" y="430614"/>
                    <a:pt x="56252" y="419643"/>
                  </a:cubicBezTo>
                  <a:cubicBezTo>
                    <a:pt x="56252" y="408672"/>
                    <a:pt x="67224" y="400443"/>
                    <a:pt x="75452" y="400443"/>
                  </a:cubicBezTo>
                  <a:lnTo>
                    <a:pt x="75452" y="400443"/>
                  </a:lnTo>
                  <a:close/>
                  <a:moveTo>
                    <a:pt x="75452" y="474498"/>
                  </a:moveTo>
                  <a:lnTo>
                    <a:pt x="330529" y="474498"/>
                  </a:lnTo>
                  <a:cubicBezTo>
                    <a:pt x="341500" y="474498"/>
                    <a:pt x="349728" y="482726"/>
                    <a:pt x="349728" y="493697"/>
                  </a:cubicBezTo>
                  <a:cubicBezTo>
                    <a:pt x="349728" y="504668"/>
                    <a:pt x="341500" y="512896"/>
                    <a:pt x="330529" y="512896"/>
                  </a:cubicBezTo>
                  <a:lnTo>
                    <a:pt x="75452" y="512896"/>
                  </a:lnTo>
                  <a:cubicBezTo>
                    <a:pt x="64481" y="512896"/>
                    <a:pt x="56252" y="504668"/>
                    <a:pt x="56252" y="493697"/>
                  </a:cubicBezTo>
                  <a:cubicBezTo>
                    <a:pt x="56252" y="482726"/>
                    <a:pt x="67224" y="474498"/>
                    <a:pt x="75452" y="474498"/>
                  </a:cubicBezTo>
                  <a:lnTo>
                    <a:pt x="75452" y="474498"/>
                  </a:lnTo>
                  <a:close/>
                  <a:moveTo>
                    <a:pt x="185162" y="981909"/>
                  </a:moveTo>
                  <a:lnTo>
                    <a:pt x="149507" y="981909"/>
                  </a:lnTo>
                  <a:lnTo>
                    <a:pt x="149507" y="619864"/>
                  </a:lnTo>
                  <a:lnTo>
                    <a:pt x="185162" y="619864"/>
                  </a:lnTo>
                  <a:lnTo>
                    <a:pt x="185162" y="981909"/>
                  </a:lnTo>
                  <a:close/>
                  <a:moveTo>
                    <a:pt x="75452" y="584208"/>
                  </a:moveTo>
                  <a:cubicBezTo>
                    <a:pt x="64481" y="584208"/>
                    <a:pt x="56252" y="575980"/>
                    <a:pt x="56252" y="565009"/>
                  </a:cubicBezTo>
                  <a:cubicBezTo>
                    <a:pt x="56252" y="554038"/>
                    <a:pt x="64481" y="545810"/>
                    <a:pt x="75452" y="545810"/>
                  </a:cubicBezTo>
                  <a:lnTo>
                    <a:pt x="330529" y="545810"/>
                  </a:lnTo>
                  <a:cubicBezTo>
                    <a:pt x="341500" y="545810"/>
                    <a:pt x="349728" y="554038"/>
                    <a:pt x="349728" y="565009"/>
                  </a:cubicBezTo>
                  <a:cubicBezTo>
                    <a:pt x="349728" y="575980"/>
                    <a:pt x="341500" y="584208"/>
                    <a:pt x="330529" y="584208"/>
                  </a:cubicBezTo>
                  <a:lnTo>
                    <a:pt x="75452" y="584208"/>
                  </a:lnTo>
                  <a:close/>
                  <a:moveTo>
                    <a:pt x="256474" y="674719"/>
                  </a:moveTo>
                  <a:lnTo>
                    <a:pt x="256474" y="1020307"/>
                  </a:lnTo>
                  <a:lnTo>
                    <a:pt x="220818" y="1020307"/>
                  </a:lnTo>
                  <a:lnTo>
                    <a:pt x="220818" y="619864"/>
                  </a:lnTo>
                  <a:lnTo>
                    <a:pt x="1018964" y="619864"/>
                  </a:lnTo>
                  <a:lnTo>
                    <a:pt x="1018964" y="655520"/>
                  </a:lnTo>
                  <a:lnTo>
                    <a:pt x="275673" y="655520"/>
                  </a:lnTo>
                  <a:cubicBezTo>
                    <a:pt x="264702" y="655520"/>
                    <a:pt x="256474" y="663748"/>
                    <a:pt x="256474" y="674719"/>
                  </a:cubicBezTo>
                  <a:lnTo>
                    <a:pt x="256474" y="674719"/>
                  </a:lnTo>
                  <a:close/>
                  <a:moveTo>
                    <a:pt x="1054620" y="1055964"/>
                  </a:moveTo>
                  <a:lnTo>
                    <a:pt x="292130" y="1055964"/>
                  </a:lnTo>
                  <a:lnTo>
                    <a:pt x="292130" y="693919"/>
                  </a:lnTo>
                  <a:lnTo>
                    <a:pt x="1054620" y="693919"/>
                  </a:lnTo>
                  <a:lnTo>
                    <a:pt x="1054620" y="1055964"/>
                  </a:lnTo>
                  <a:close/>
                </a:path>
              </a:pathLst>
            </a:custGeom>
            <a:grpFill/>
            <a:ln w="27426" cap="flat">
              <a:noFill/>
              <a:prstDash val="solid"/>
              <a:miter/>
            </a:ln>
          </p:spPr>
          <p:txBody>
            <a:bodyPr rtlCol="0" anchor="ctr"/>
            <a:lstStyle/>
            <a:p>
              <a:endParaRPr lang="en-US"/>
            </a:p>
          </p:txBody>
        </p:sp>
        <p:sp>
          <p:nvSpPr>
            <p:cNvPr id="30" name="Freeform 1348">
              <a:extLst>
                <a:ext uri="{FF2B5EF4-FFF2-40B4-BE49-F238E27FC236}">
                  <a16:creationId xmlns:a16="http://schemas.microsoft.com/office/drawing/2014/main" id="{CB6AE864-339B-6146-5677-6E32E97BC424}"/>
                </a:ext>
              </a:extLst>
            </p:cNvPr>
            <p:cNvSpPr/>
            <p:nvPr/>
          </p:nvSpPr>
          <p:spPr>
            <a:xfrm>
              <a:off x="6806456" y="1118090"/>
              <a:ext cx="112453" cy="112453"/>
            </a:xfrm>
            <a:custGeom>
              <a:avLst/>
              <a:gdLst>
                <a:gd name="connsiteX0" fmla="*/ 41142 w 112453"/>
                <a:gd name="connsiteY0" fmla="*/ 68569 h 112453"/>
                <a:gd name="connsiteX1" fmla="*/ 74054 w 112453"/>
                <a:gd name="connsiteY1" fmla="*/ 35656 h 112453"/>
                <a:gd name="connsiteX2" fmla="*/ 112454 w 112453"/>
                <a:gd name="connsiteY2" fmla="*/ 35656 h 112453"/>
                <a:gd name="connsiteX3" fmla="*/ 112454 w 112453"/>
                <a:gd name="connsiteY3" fmla="*/ 0 h 112453"/>
                <a:gd name="connsiteX4" fmla="*/ 57598 w 112453"/>
                <a:gd name="connsiteY4" fmla="*/ 0 h 112453"/>
                <a:gd name="connsiteX5" fmla="*/ 38399 w 112453"/>
                <a:gd name="connsiteY5" fmla="*/ 19199 h 112453"/>
                <a:gd name="connsiteX6" fmla="*/ 19199 w 112453"/>
                <a:gd name="connsiteY6" fmla="*/ 38399 h 112453"/>
                <a:gd name="connsiteX7" fmla="*/ 0 w 112453"/>
                <a:gd name="connsiteY7" fmla="*/ 57598 h 112453"/>
                <a:gd name="connsiteX8" fmla="*/ 0 w 112453"/>
                <a:gd name="connsiteY8" fmla="*/ 112453 h 112453"/>
                <a:gd name="connsiteX9" fmla="*/ 35656 w 112453"/>
                <a:gd name="connsiteY9" fmla="*/ 112453 h 112453"/>
                <a:gd name="connsiteX10" fmla="*/ 35656 w 112453"/>
                <a:gd name="connsiteY10" fmla="*/ 68569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53" h="112453">
                  <a:moveTo>
                    <a:pt x="41142" y="68569"/>
                  </a:moveTo>
                  <a:cubicBezTo>
                    <a:pt x="57598" y="63083"/>
                    <a:pt x="68569" y="52112"/>
                    <a:pt x="74054" y="35656"/>
                  </a:cubicBezTo>
                  <a:lnTo>
                    <a:pt x="112454" y="35656"/>
                  </a:lnTo>
                  <a:lnTo>
                    <a:pt x="112454" y="0"/>
                  </a:lnTo>
                  <a:lnTo>
                    <a:pt x="57598" y="0"/>
                  </a:lnTo>
                  <a:cubicBezTo>
                    <a:pt x="46627" y="0"/>
                    <a:pt x="38399" y="8228"/>
                    <a:pt x="38399" y="19199"/>
                  </a:cubicBezTo>
                  <a:cubicBezTo>
                    <a:pt x="38399" y="30170"/>
                    <a:pt x="30171" y="38399"/>
                    <a:pt x="19199" y="38399"/>
                  </a:cubicBezTo>
                  <a:cubicBezTo>
                    <a:pt x="8228" y="38399"/>
                    <a:pt x="0" y="46627"/>
                    <a:pt x="0" y="57598"/>
                  </a:cubicBezTo>
                  <a:lnTo>
                    <a:pt x="0" y="112453"/>
                  </a:lnTo>
                  <a:lnTo>
                    <a:pt x="35656" y="112453"/>
                  </a:lnTo>
                  <a:lnTo>
                    <a:pt x="35656" y="68569"/>
                  </a:lnTo>
                  <a:close/>
                </a:path>
              </a:pathLst>
            </a:custGeom>
            <a:grpFill/>
            <a:ln w="27426" cap="flat">
              <a:noFill/>
              <a:prstDash val="solid"/>
              <a:miter/>
            </a:ln>
          </p:spPr>
          <p:txBody>
            <a:bodyPr rtlCol="0" anchor="ctr"/>
            <a:lstStyle/>
            <a:p>
              <a:endParaRPr lang="en-US"/>
            </a:p>
          </p:txBody>
        </p:sp>
        <p:sp>
          <p:nvSpPr>
            <p:cNvPr id="31" name="Freeform 1349">
              <a:extLst>
                <a:ext uri="{FF2B5EF4-FFF2-40B4-BE49-F238E27FC236}">
                  <a16:creationId xmlns:a16="http://schemas.microsoft.com/office/drawing/2014/main" id="{E3D1638D-913C-EABB-DCEF-E77395CEABD5}"/>
                </a:ext>
              </a:extLst>
            </p:cNvPr>
            <p:cNvSpPr/>
            <p:nvPr/>
          </p:nvSpPr>
          <p:spPr>
            <a:xfrm>
              <a:off x="7387922" y="1112604"/>
              <a:ext cx="112453" cy="112453"/>
            </a:xfrm>
            <a:custGeom>
              <a:avLst/>
              <a:gdLst>
                <a:gd name="connsiteX0" fmla="*/ 76798 w 112453"/>
                <a:gd name="connsiteY0" fmla="*/ 74055 h 112453"/>
                <a:gd name="connsiteX1" fmla="*/ 76798 w 112453"/>
                <a:gd name="connsiteY1" fmla="*/ 112453 h 112453"/>
                <a:gd name="connsiteX2" fmla="*/ 112454 w 112453"/>
                <a:gd name="connsiteY2" fmla="*/ 112453 h 112453"/>
                <a:gd name="connsiteX3" fmla="*/ 112454 w 112453"/>
                <a:gd name="connsiteY3" fmla="*/ 57598 h 112453"/>
                <a:gd name="connsiteX4" fmla="*/ 93255 w 112453"/>
                <a:gd name="connsiteY4" fmla="*/ 38399 h 112453"/>
                <a:gd name="connsiteX5" fmla="*/ 74055 w 112453"/>
                <a:gd name="connsiteY5" fmla="*/ 19199 h 112453"/>
                <a:gd name="connsiteX6" fmla="*/ 54855 w 112453"/>
                <a:gd name="connsiteY6" fmla="*/ 0 h 112453"/>
                <a:gd name="connsiteX7" fmla="*/ 0 w 112453"/>
                <a:gd name="connsiteY7" fmla="*/ 0 h 112453"/>
                <a:gd name="connsiteX8" fmla="*/ 0 w 112453"/>
                <a:gd name="connsiteY8" fmla="*/ 35656 h 112453"/>
                <a:gd name="connsiteX9" fmla="*/ 38399 w 112453"/>
                <a:gd name="connsiteY9" fmla="*/ 35656 h 112453"/>
                <a:gd name="connsiteX10" fmla="*/ 76798 w 112453"/>
                <a:gd name="connsiteY10" fmla="*/ 74055 h 112453"/>
                <a:gd name="connsiteX11" fmla="*/ 76798 w 112453"/>
                <a:gd name="connsiteY11" fmla="*/ 74055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112453">
                  <a:moveTo>
                    <a:pt x="76798" y="74055"/>
                  </a:moveTo>
                  <a:lnTo>
                    <a:pt x="76798" y="112453"/>
                  </a:lnTo>
                  <a:lnTo>
                    <a:pt x="112454" y="112453"/>
                  </a:lnTo>
                  <a:lnTo>
                    <a:pt x="112454" y="57598"/>
                  </a:lnTo>
                  <a:cubicBezTo>
                    <a:pt x="112454" y="46627"/>
                    <a:pt x="104226" y="38399"/>
                    <a:pt x="93255" y="38399"/>
                  </a:cubicBezTo>
                  <a:cubicBezTo>
                    <a:pt x="82283" y="38399"/>
                    <a:pt x="74055" y="30170"/>
                    <a:pt x="74055" y="19199"/>
                  </a:cubicBezTo>
                  <a:cubicBezTo>
                    <a:pt x="74055" y="8228"/>
                    <a:pt x="65827" y="0"/>
                    <a:pt x="54855" y="0"/>
                  </a:cubicBezTo>
                  <a:lnTo>
                    <a:pt x="0" y="0"/>
                  </a:lnTo>
                  <a:lnTo>
                    <a:pt x="0" y="35656"/>
                  </a:lnTo>
                  <a:lnTo>
                    <a:pt x="38399" y="35656"/>
                  </a:lnTo>
                  <a:cubicBezTo>
                    <a:pt x="49370" y="57598"/>
                    <a:pt x="60341" y="68569"/>
                    <a:pt x="76798" y="74055"/>
                  </a:cubicBezTo>
                  <a:lnTo>
                    <a:pt x="76798" y="74055"/>
                  </a:lnTo>
                  <a:close/>
                </a:path>
              </a:pathLst>
            </a:custGeom>
            <a:grpFill/>
            <a:ln w="27426" cap="flat">
              <a:noFill/>
              <a:prstDash val="solid"/>
              <a:miter/>
            </a:ln>
          </p:spPr>
          <p:txBody>
            <a:bodyPr rtlCol="0" anchor="ctr"/>
            <a:lstStyle/>
            <a:p>
              <a:endParaRPr lang="en-US"/>
            </a:p>
          </p:txBody>
        </p:sp>
        <p:sp>
          <p:nvSpPr>
            <p:cNvPr id="32" name="Freeform 1350">
              <a:extLst>
                <a:ext uri="{FF2B5EF4-FFF2-40B4-BE49-F238E27FC236}">
                  <a16:creationId xmlns:a16="http://schemas.microsoft.com/office/drawing/2014/main" id="{DE81DCCA-F1D4-BF71-6CD5-F1183DA9A31E}"/>
                </a:ext>
              </a:extLst>
            </p:cNvPr>
            <p:cNvSpPr/>
            <p:nvPr/>
          </p:nvSpPr>
          <p:spPr>
            <a:xfrm>
              <a:off x="6814146" y="1266199"/>
              <a:ext cx="107505" cy="106967"/>
            </a:xfrm>
            <a:custGeom>
              <a:avLst/>
              <a:gdLst>
                <a:gd name="connsiteX0" fmla="*/ 14252 w 107505"/>
                <a:gd name="connsiteY0" fmla="*/ 68569 h 106967"/>
                <a:gd name="connsiteX1" fmla="*/ 33452 w 107505"/>
                <a:gd name="connsiteY1" fmla="*/ 87769 h 106967"/>
                <a:gd name="connsiteX2" fmla="*/ 52650 w 107505"/>
                <a:gd name="connsiteY2" fmla="*/ 106968 h 106967"/>
                <a:gd name="connsiteX3" fmla="*/ 107506 w 107505"/>
                <a:gd name="connsiteY3" fmla="*/ 106968 h 106967"/>
                <a:gd name="connsiteX4" fmla="*/ 107506 w 107505"/>
                <a:gd name="connsiteY4" fmla="*/ 71312 h 106967"/>
                <a:gd name="connsiteX5" fmla="*/ 69107 w 107505"/>
                <a:gd name="connsiteY5" fmla="*/ 71312 h 106967"/>
                <a:gd name="connsiteX6" fmla="*/ 36195 w 107505"/>
                <a:gd name="connsiteY6" fmla="*/ 38399 h 106967"/>
                <a:gd name="connsiteX7" fmla="*/ 36195 w 107505"/>
                <a:gd name="connsiteY7" fmla="*/ 0 h 106967"/>
                <a:gd name="connsiteX8" fmla="*/ 538 w 107505"/>
                <a:gd name="connsiteY8" fmla="*/ 0 h 106967"/>
                <a:gd name="connsiteX9" fmla="*/ 538 w 107505"/>
                <a:gd name="connsiteY9" fmla="*/ 54855 h 106967"/>
                <a:gd name="connsiteX10" fmla="*/ 14252 w 107505"/>
                <a:gd name="connsiteY10" fmla="*/ 68569 h 106967"/>
                <a:gd name="connsiteX11" fmla="*/ 14252 w 107505"/>
                <a:gd name="connsiteY11" fmla="*/ 68569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05" h="106967">
                  <a:moveTo>
                    <a:pt x="14252" y="68569"/>
                  </a:moveTo>
                  <a:cubicBezTo>
                    <a:pt x="25223" y="68569"/>
                    <a:pt x="33452" y="76797"/>
                    <a:pt x="33452" y="87769"/>
                  </a:cubicBezTo>
                  <a:cubicBezTo>
                    <a:pt x="33452" y="98740"/>
                    <a:pt x="41680" y="106968"/>
                    <a:pt x="52650" y="106968"/>
                  </a:cubicBezTo>
                  <a:lnTo>
                    <a:pt x="107506" y="106968"/>
                  </a:lnTo>
                  <a:lnTo>
                    <a:pt x="107506" y="71312"/>
                  </a:lnTo>
                  <a:lnTo>
                    <a:pt x="69107" y="71312"/>
                  </a:lnTo>
                  <a:cubicBezTo>
                    <a:pt x="63622" y="54855"/>
                    <a:pt x="52650" y="43884"/>
                    <a:pt x="36195" y="38399"/>
                  </a:cubicBezTo>
                  <a:lnTo>
                    <a:pt x="36195" y="0"/>
                  </a:lnTo>
                  <a:lnTo>
                    <a:pt x="538" y="0"/>
                  </a:lnTo>
                  <a:lnTo>
                    <a:pt x="538" y="54855"/>
                  </a:lnTo>
                  <a:cubicBezTo>
                    <a:pt x="-2205" y="60341"/>
                    <a:pt x="6024" y="68569"/>
                    <a:pt x="14252" y="68569"/>
                  </a:cubicBezTo>
                  <a:lnTo>
                    <a:pt x="14252" y="68569"/>
                  </a:lnTo>
                  <a:close/>
                </a:path>
              </a:pathLst>
            </a:custGeom>
            <a:grpFill/>
            <a:ln w="27426" cap="flat">
              <a:noFill/>
              <a:prstDash val="solid"/>
              <a:miter/>
            </a:ln>
          </p:spPr>
          <p:txBody>
            <a:bodyPr rtlCol="0" anchor="ctr"/>
            <a:lstStyle/>
            <a:p>
              <a:endParaRPr lang="en-US"/>
            </a:p>
          </p:txBody>
        </p:sp>
        <p:sp>
          <p:nvSpPr>
            <p:cNvPr id="33" name="Freeform 1351">
              <a:extLst>
                <a:ext uri="{FF2B5EF4-FFF2-40B4-BE49-F238E27FC236}">
                  <a16:creationId xmlns:a16="http://schemas.microsoft.com/office/drawing/2014/main" id="{EF88FD7E-FEB5-3580-0459-E79F1A22007A}"/>
                </a:ext>
              </a:extLst>
            </p:cNvPr>
            <p:cNvSpPr/>
            <p:nvPr/>
          </p:nvSpPr>
          <p:spPr>
            <a:xfrm>
              <a:off x="7396151" y="1260714"/>
              <a:ext cx="106967" cy="107505"/>
            </a:xfrm>
            <a:custGeom>
              <a:avLst/>
              <a:gdLst>
                <a:gd name="connsiteX0" fmla="*/ 68569 w 106967"/>
                <a:gd name="connsiteY0" fmla="*/ 93254 h 107505"/>
                <a:gd name="connsiteX1" fmla="*/ 87768 w 106967"/>
                <a:gd name="connsiteY1" fmla="*/ 74054 h 107505"/>
                <a:gd name="connsiteX2" fmla="*/ 106968 w 106967"/>
                <a:gd name="connsiteY2" fmla="*/ 54855 h 107505"/>
                <a:gd name="connsiteX3" fmla="*/ 106968 w 106967"/>
                <a:gd name="connsiteY3" fmla="*/ 0 h 107505"/>
                <a:gd name="connsiteX4" fmla="*/ 71312 w 106967"/>
                <a:gd name="connsiteY4" fmla="*/ 0 h 107505"/>
                <a:gd name="connsiteX5" fmla="*/ 71312 w 106967"/>
                <a:gd name="connsiteY5" fmla="*/ 38399 h 107505"/>
                <a:gd name="connsiteX6" fmla="*/ 38399 w 106967"/>
                <a:gd name="connsiteY6" fmla="*/ 71312 h 107505"/>
                <a:gd name="connsiteX7" fmla="*/ 0 w 106967"/>
                <a:gd name="connsiteY7" fmla="*/ 71312 h 107505"/>
                <a:gd name="connsiteX8" fmla="*/ 0 w 106967"/>
                <a:gd name="connsiteY8" fmla="*/ 106968 h 107505"/>
                <a:gd name="connsiteX9" fmla="*/ 54855 w 106967"/>
                <a:gd name="connsiteY9" fmla="*/ 106968 h 107505"/>
                <a:gd name="connsiteX10" fmla="*/ 68569 w 106967"/>
                <a:gd name="connsiteY10" fmla="*/ 93254 h 107505"/>
                <a:gd name="connsiteX11" fmla="*/ 68569 w 106967"/>
                <a:gd name="connsiteY11" fmla="*/ 93254 h 10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67" h="107505">
                  <a:moveTo>
                    <a:pt x="68569" y="93254"/>
                  </a:moveTo>
                  <a:cubicBezTo>
                    <a:pt x="68569" y="82283"/>
                    <a:pt x="76797" y="74054"/>
                    <a:pt x="87768" y="74054"/>
                  </a:cubicBezTo>
                  <a:cubicBezTo>
                    <a:pt x="98740" y="74054"/>
                    <a:pt x="106968" y="65826"/>
                    <a:pt x="106968" y="54855"/>
                  </a:cubicBezTo>
                  <a:lnTo>
                    <a:pt x="106968" y="0"/>
                  </a:lnTo>
                  <a:lnTo>
                    <a:pt x="71312" y="0"/>
                  </a:lnTo>
                  <a:lnTo>
                    <a:pt x="71312" y="38399"/>
                  </a:lnTo>
                  <a:cubicBezTo>
                    <a:pt x="54855" y="43884"/>
                    <a:pt x="43884" y="54855"/>
                    <a:pt x="38399" y="71312"/>
                  </a:cubicBezTo>
                  <a:lnTo>
                    <a:pt x="0" y="71312"/>
                  </a:lnTo>
                  <a:lnTo>
                    <a:pt x="0" y="106968"/>
                  </a:lnTo>
                  <a:lnTo>
                    <a:pt x="54855" y="106968"/>
                  </a:lnTo>
                  <a:cubicBezTo>
                    <a:pt x="60340" y="109710"/>
                    <a:pt x="68569" y="101482"/>
                    <a:pt x="68569" y="93254"/>
                  </a:cubicBezTo>
                  <a:lnTo>
                    <a:pt x="68569" y="93254"/>
                  </a:lnTo>
                  <a:close/>
                </a:path>
              </a:pathLst>
            </a:custGeom>
            <a:grpFill/>
            <a:ln w="27426" cap="flat">
              <a:noFill/>
              <a:prstDash val="solid"/>
              <a:miter/>
            </a:ln>
          </p:spPr>
          <p:txBody>
            <a:bodyPr rtlCol="0" anchor="ctr"/>
            <a:lstStyle/>
            <a:p>
              <a:endParaRPr lang="en-US"/>
            </a:p>
          </p:txBody>
        </p:sp>
        <p:sp>
          <p:nvSpPr>
            <p:cNvPr id="34" name="Freeform 1352">
              <a:extLst>
                <a:ext uri="{FF2B5EF4-FFF2-40B4-BE49-F238E27FC236}">
                  <a16:creationId xmlns:a16="http://schemas.microsoft.com/office/drawing/2014/main" id="{0E245D50-37AA-471E-0C2A-9B4649CBBDB9}"/>
                </a:ext>
              </a:extLst>
            </p:cNvPr>
            <p:cNvSpPr/>
            <p:nvPr/>
          </p:nvSpPr>
          <p:spPr>
            <a:xfrm>
              <a:off x="7009421" y="1078369"/>
              <a:ext cx="290837" cy="292055"/>
            </a:xfrm>
            <a:custGeom>
              <a:avLst/>
              <a:gdLst>
                <a:gd name="connsiteX0" fmla="*/ 145366 w 290837"/>
                <a:gd name="connsiteY0" fmla="*/ 292055 h 292055"/>
                <a:gd name="connsiteX1" fmla="*/ 279763 w 290837"/>
                <a:gd name="connsiteY1" fmla="*/ 201544 h 292055"/>
                <a:gd name="connsiteX2" fmla="*/ 249592 w 290837"/>
                <a:gd name="connsiteY2" fmla="*/ 42464 h 292055"/>
                <a:gd name="connsiteX3" fmla="*/ 90511 w 290837"/>
                <a:gd name="connsiteY3" fmla="*/ 12294 h 292055"/>
                <a:gd name="connsiteX4" fmla="*/ 0 w 290837"/>
                <a:gd name="connsiteY4" fmla="*/ 146689 h 292055"/>
                <a:gd name="connsiteX5" fmla="*/ 145366 w 290837"/>
                <a:gd name="connsiteY5" fmla="*/ 292055 h 292055"/>
                <a:gd name="connsiteX6" fmla="*/ 145366 w 290837"/>
                <a:gd name="connsiteY6" fmla="*/ 292055 h 292055"/>
                <a:gd name="connsiteX7" fmla="*/ 145366 w 290837"/>
                <a:gd name="connsiteY7" fmla="*/ 39721 h 292055"/>
                <a:gd name="connsiteX8" fmla="*/ 246849 w 290837"/>
                <a:gd name="connsiteY8" fmla="*/ 105547 h 292055"/>
                <a:gd name="connsiteX9" fmla="*/ 222164 w 290837"/>
                <a:gd name="connsiteY9" fmla="*/ 223486 h 292055"/>
                <a:gd name="connsiteX10" fmla="*/ 104225 w 290837"/>
                <a:gd name="connsiteY10" fmla="*/ 248171 h 292055"/>
                <a:gd name="connsiteX11" fmla="*/ 38399 w 290837"/>
                <a:gd name="connsiteY11" fmla="*/ 146689 h 292055"/>
                <a:gd name="connsiteX12" fmla="*/ 145366 w 290837"/>
                <a:gd name="connsiteY12" fmla="*/ 39721 h 292055"/>
                <a:gd name="connsiteX13" fmla="*/ 145366 w 290837"/>
                <a:gd name="connsiteY13" fmla="*/ 39721 h 29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37" h="292055">
                  <a:moveTo>
                    <a:pt x="145366" y="292055"/>
                  </a:moveTo>
                  <a:cubicBezTo>
                    <a:pt x="202965" y="292055"/>
                    <a:pt x="257820" y="256399"/>
                    <a:pt x="279763" y="201544"/>
                  </a:cubicBezTo>
                  <a:cubicBezTo>
                    <a:pt x="301704" y="146689"/>
                    <a:pt x="290734" y="83605"/>
                    <a:pt x="249592" y="42464"/>
                  </a:cubicBezTo>
                  <a:cubicBezTo>
                    <a:pt x="208450" y="1323"/>
                    <a:pt x="145366" y="-12391"/>
                    <a:pt x="90511" y="12294"/>
                  </a:cubicBezTo>
                  <a:cubicBezTo>
                    <a:pt x="35656" y="34236"/>
                    <a:pt x="0" y="86348"/>
                    <a:pt x="0" y="146689"/>
                  </a:cubicBezTo>
                  <a:cubicBezTo>
                    <a:pt x="2743" y="228972"/>
                    <a:pt x="65826" y="292055"/>
                    <a:pt x="145366" y="292055"/>
                  </a:cubicBezTo>
                  <a:lnTo>
                    <a:pt x="145366" y="292055"/>
                  </a:lnTo>
                  <a:close/>
                  <a:moveTo>
                    <a:pt x="145366" y="39721"/>
                  </a:moveTo>
                  <a:cubicBezTo>
                    <a:pt x="189251" y="39721"/>
                    <a:pt x="230392" y="67149"/>
                    <a:pt x="246849" y="105547"/>
                  </a:cubicBezTo>
                  <a:cubicBezTo>
                    <a:pt x="263306" y="146689"/>
                    <a:pt x="255077" y="193316"/>
                    <a:pt x="222164" y="223486"/>
                  </a:cubicBezTo>
                  <a:cubicBezTo>
                    <a:pt x="191994" y="253657"/>
                    <a:pt x="145366" y="264628"/>
                    <a:pt x="104225" y="248171"/>
                  </a:cubicBezTo>
                  <a:cubicBezTo>
                    <a:pt x="63083" y="231715"/>
                    <a:pt x="38399" y="190573"/>
                    <a:pt x="38399" y="146689"/>
                  </a:cubicBezTo>
                  <a:cubicBezTo>
                    <a:pt x="38399" y="86348"/>
                    <a:pt x="87769" y="39721"/>
                    <a:pt x="145366" y="39721"/>
                  </a:cubicBezTo>
                  <a:lnTo>
                    <a:pt x="145366" y="39721"/>
                  </a:lnTo>
                  <a:close/>
                </a:path>
              </a:pathLst>
            </a:custGeom>
            <a:grpFill/>
            <a:ln w="27426" cap="flat">
              <a:noFill/>
              <a:prstDash val="solid"/>
              <a:miter/>
            </a:ln>
          </p:spPr>
          <p:txBody>
            <a:bodyPr rtlCol="0" anchor="ctr"/>
            <a:lstStyle/>
            <a:p>
              <a:endParaRPr lang="en-US"/>
            </a:p>
          </p:txBody>
        </p:sp>
        <p:sp>
          <p:nvSpPr>
            <p:cNvPr id="36" name="Freeform 1354">
              <a:extLst>
                <a:ext uri="{FF2B5EF4-FFF2-40B4-BE49-F238E27FC236}">
                  <a16:creationId xmlns:a16="http://schemas.microsoft.com/office/drawing/2014/main" id="{2525DDCD-A013-0B49-5C71-EF71F42F6252}"/>
                </a:ext>
              </a:extLst>
            </p:cNvPr>
            <p:cNvSpPr/>
            <p:nvPr/>
          </p:nvSpPr>
          <p:spPr>
            <a:xfrm>
              <a:off x="6584292" y="448856"/>
              <a:ext cx="170051" cy="233134"/>
            </a:xfrm>
            <a:custGeom>
              <a:avLst/>
              <a:gdLst>
                <a:gd name="connsiteX0" fmla="*/ 0 w 170051"/>
                <a:gd name="connsiteY0" fmla="*/ 87768 h 233134"/>
                <a:gd name="connsiteX1" fmla="*/ 24685 w 170051"/>
                <a:gd name="connsiteY1" fmla="*/ 85026 h 233134"/>
                <a:gd name="connsiteX2" fmla="*/ 145366 w 170051"/>
                <a:gd name="connsiteY2" fmla="*/ 85026 h 233134"/>
                <a:gd name="connsiteX3" fmla="*/ 145366 w 170051"/>
                <a:gd name="connsiteY3" fmla="*/ 106968 h 233134"/>
                <a:gd name="connsiteX4" fmla="*/ 0 w 170051"/>
                <a:gd name="connsiteY4" fmla="*/ 106968 h 233134"/>
                <a:gd name="connsiteX5" fmla="*/ 0 w 170051"/>
                <a:gd name="connsiteY5" fmla="*/ 87768 h 233134"/>
                <a:gd name="connsiteX6" fmla="*/ 0 w 170051"/>
                <a:gd name="connsiteY6" fmla="*/ 128910 h 233134"/>
                <a:gd name="connsiteX7" fmla="*/ 24685 w 170051"/>
                <a:gd name="connsiteY7" fmla="*/ 126167 h 233134"/>
                <a:gd name="connsiteX8" fmla="*/ 131653 w 170051"/>
                <a:gd name="connsiteY8" fmla="*/ 126167 h 233134"/>
                <a:gd name="connsiteX9" fmla="*/ 131653 w 170051"/>
                <a:gd name="connsiteY9" fmla="*/ 148109 h 233134"/>
                <a:gd name="connsiteX10" fmla="*/ 0 w 170051"/>
                <a:gd name="connsiteY10" fmla="*/ 148109 h 233134"/>
                <a:gd name="connsiteX11" fmla="*/ 0 w 170051"/>
                <a:gd name="connsiteY11" fmla="*/ 128910 h 233134"/>
                <a:gd name="connsiteX12" fmla="*/ 19200 w 170051"/>
                <a:gd name="connsiteY12" fmla="*/ 115196 h 233134"/>
                <a:gd name="connsiteX13" fmla="*/ 112454 w 170051"/>
                <a:gd name="connsiteY13" fmla="*/ 0 h 233134"/>
                <a:gd name="connsiteX14" fmla="*/ 167309 w 170051"/>
                <a:gd name="connsiteY14" fmla="*/ 27428 h 233134"/>
                <a:gd name="connsiteX15" fmla="*/ 145366 w 170051"/>
                <a:gd name="connsiteY15" fmla="*/ 49370 h 233134"/>
                <a:gd name="connsiteX16" fmla="*/ 112454 w 170051"/>
                <a:gd name="connsiteY16" fmla="*/ 32913 h 233134"/>
                <a:gd name="connsiteX17" fmla="*/ 63083 w 170051"/>
                <a:gd name="connsiteY17" fmla="*/ 115196 h 233134"/>
                <a:gd name="connsiteX18" fmla="*/ 112454 w 170051"/>
                <a:gd name="connsiteY18" fmla="*/ 200222 h 233134"/>
                <a:gd name="connsiteX19" fmla="*/ 148109 w 170051"/>
                <a:gd name="connsiteY19" fmla="*/ 178280 h 233134"/>
                <a:gd name="connsiteX20" fmla="*/ 170052 w 170051"/>
                <a:gd name="connsiteY20" fmla="*/ 200222 h 233134"/>
                <a:gd name="connsiteX21" fmla="*/ 106968 w 170051"/>
                <a:gd name="connsiteY21" fmla="*/ 233135 h 233134"/>
                <a:gd name="connsiteX22" fmla="*/ 19200 w 170051"/>
                <a:gd name="connsiteY22" fmla="*/ 115196 h 23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051" h="233134">
                  <a:moveTo>
                    <a:pt x="0" y="87768"/>
                  </a:moveTo>
                  <a:lnTo>
                    <a:pt x="24685" y="85026"/>
                  </a:lnTo>
                  <a:lnTo>
                    <a:pt x="145366" y="85026"/>
                  </a:lnTo>
                  <a:lnTo>
                    <a:pt x="145366" y="106968"/>
                  </a:lnTo>
                  <a:lnTo>
                    <a:pt x="0" y="106968"/>
                  </a:lnTo>
                  <a:lnTo>
                    <a:pt x="0" y="87768"/>
                  </a:lnTo>
                  <a:close/>
                  <a:moveTo>
                    <a:pt x="0" y="128910"/>
                  </a:moveTo>
                  <a:lnTo>
                    <a:pt x="24685" y="126167"/>
                  </a:lnTo>
                  <a:lnTo>
                    <a:pt x="131653" y="126167"/>
                  </a:lnTo>
                  <a:lnTo>
                    <a:pt x="131653" y="148109"/>
                  </a:lnTo>
                  <a:lnTo>
                    <a:pt x="0" y="148109"/>
                  </a:lnTo>
                  <a:lnTo>
                    <a:pt x="0" y="128910"/>
                  </a:lnTo>
                  <a:close/>
                  <a:moveTo>
                    <a:pt x="19200" y="115196"/>
                  </a:moveTo>
                  <a:cubicBezTo>
                    <a:pt x="19200" y="41141"/>
                    <a:pt x="57598" y="0"/>
                    <a:pt x="112454" y="0"/>
                  </a:cubicBezTo>
                  <a:cubicBezTo>
                    <a:pt x="134395" y="0"/>
                    <a:pt x="153595" y="10971"/>
                    <a:pt x="167309" y="27428"/>
                  </a:cubicBezTo>
                  <a:lnTo>
                    <a:pt x="145366" y="49370"/>
                  </a:lnTo>
                  <a:cubicBezTo>
                    <a:pt x="137138" y="38399"/>
                    <a:pt x="126167" y="32913"/>
                    <a:pt x="112454" y="32913"/>
                  </a:cubicBezTo>
                  <a:cubicBezTo>
                    <a:pt x="79540" y="32913"/>
                    <a:pt x="63083" y="65826"/>
                    <a:pt x="63083" y="115196"/>
                  </a:cubicBezTo>
                  <a:cubicBezTo>
                    <a:pt x="63083" y="167308"/>
                    <a:pt x="82283" y="200222"/>
                    <a:pt x="112454" y="200222"/>
                  </a:cubicBezTo>
                  <a:cubicBezTo>
                    <a:pt x="128910" y="200222"/>
                    <a:pt x="139881" y="191993"/>
                    <a:pt x="148109" y="178280"/>
                  </a:cubicBezTo>
                  <a:lnTo>
                    <a:pt x="170052" y="200222"/>
                  </a:lnTo>
                  <a:cubicBezTo>
                    <a:pt x="153595" y="222164"/>
                    <a:pt x="134395" y="233135"/>
                    <a:pt x="106968" y="233135"/>
                  </a:cubicBezTo>
                  <a:cubicBezTo>
                    <a:pt x="57598" y="230392"/>
                    <a:pt x="19200" y="189251"/>
                    <a:pt x="19200" y="115196"/>
                  </a:cubicBezTo>
                  <a:close/>
                </a:path>
              </a:pathLst>
            </a:custGeom>
            <a:solidFill>
              <a:srgbClr val="00B6E6"/>
            </a:solidFill>
            <a:ln w="27426" cap="flat">
              <a:no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05DDF6B3-D6E8-8A92-41B5-45D5629BD363}"/>
              </a:ext>
            </a:extLst>
          </p:cNvPr>
          <p:cNvGrpSpPr/>
          <p:nvPr/>
        </p:nvGrpSpPr>
        <p:grpSpPr>
          <a:xfrm>
            <a:off x="7252135" y="2520549"/>
            <a:ext cx="734336" cy="779961"/>
            <a:chOff x="2899351" y="1724980"/>
            <a:chExt cx="3364829" cy="3409943"/>
          </a:xfrm>
          <a:solidFill>
            <a:srgbClr val="404A52"/>
          </a:solidFill>
        </p:grpSpPr>
        <p:sp>
          <p:nvSpPr>
            <p:cNvPr id="38" name="Freeform 941">
              <a:extLst>
                <a:ext uri="{FF2B5EF4-FFF2-40B4-BE49-F238E27FC236}">
                  <a16:creationId xmlns:a16="http://schemas.microsoft.com/office/drawing/2014/main" id="{EDC1CCF6-8AD9-82BC-9D5C-16D49D5399D9}"/>
                </a:ext>
              </a:extLst>
            </p:cNvPr>
            <p:cNvSpPr/>
            <p:nvPr/>
          </p:nvSpPr>
          <p:spPr>
            <a:xfrm>
              <a:off x="4465966" y="4201996"/>
              <a:ext cx="209518" cy="502638"/>
            </a:xfrm>
            <a:custGeom>
              <a:avLst/>
              <a:gdLst>
                <a:gd name="connsiteX0" fmla="*/ 105153 w 209518"/>
                <a:gd name="connsiteY0" fmla="*/ 502638 h 502638"/>
                <a:gd name="connsiteX1" fmla="*/ 1412 w 209518"/>
                <a:gd name="connsiteY1" fmla="*/ 258935 h 502638"/>
                <a:gd name="connsiteX2" fmla="*/ 3316 w 209518"/>
                <a:gd name="connsiteY2" fmla="*/ 232280 h 502638"/>
                <a:gd name="connsiteX3" fmla="*/ 102297 w 209518"/>
                <a:gd name="connsiteY3" fmla="*/ 0 h 502638"/>
                <a:gd name="connsiteX4" fmla="*/ 114670 w 209518"/>
                <a:gd name="connsiteY4" fmla="*/ 19039 h 502638"/>
                <a:gd name="connsiteX5" fmla="*/ 204134 w 209518"/>
                <a:gd name="connsiteY5" fmla="*/ 227520 h 502638"/>
                <a:gd name="connsiteX6" fmla="*/ 207941 w 209518"/>
                <a:gd name="connsiteY6" fmla="*/ 260839 h 502638"/>
                <a:gd name="connsiteX7" fmla="*/ 105153 w 209518"/>
                <a:gd name="connsiteY7" fmla="*/ 502638 h 50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18" h="502638">
                  <a:moveTo>
                    <a:pt x="105153" y="502638"/>
                  </a:moveTo>
                  <a:cubicBezTo>
                    <a:pt x="68035" y="415057"/>
                    <a:pt x="33772" y="337948"/>
                    <a:pt x="1412" y="258935"/>
                  </a:cubicBezTo>
                  <a:cubicBezTo>
                    <a:pt x="-1443" y="251319"/>
                    <a:pt x="461" y="239895"/>
                    <a:pt x="3316" y="232280"/>
                  </a:cubicBezTo>
                  <a:cubicBezTo>
                    <a:pt x="35675" y="156122"/>
                    <a:pt x="68035" y="79965"/>
                    <a:pt x="102297" y="0"/>
                  </a:cubicBezTo>
                  <a:cubicBezTo>
                    <a:pt x="108008" y="8568"/>
                    <a:pt x="112767" y="13327"/>
                    <a:pt x="114670" y="19039"/>
                  </a:cubicBezTo>
                  <a:cubicBezTo>
                    <a:pt x="145126" y="88533"/>
                    <a:pt x="174630" y="158026"/>
                    <a:pt x="204134" y="227520"/>
                  </a:cubicBezTo>
                  <a:cubicBezTo>
                    <a:pt x="207941" y="237040"/>
                    <a:pt x="211748" y="251319"/>
                    <a:pt x="207941" y="260839"/>
                  </a:cubicBezTo>
                  <a:cubicBezTo>
                    <a:pt x="176534" y="338900"/>
                    <a:pt x="143223" y="416009"/>
                    <a:pt x="105153" y="502638"/>
                  </a:cubicBezTo>
                  <a:close/>
                </a:path>
              </a:pathLst>
            </a:custGeom>
            <a:solidFill>
              <a:srgbClr val="00B6E6"/>
            </a:solidFill>
            <a:ln w="9514"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0A4B8B45-4DB5-62A2-3E18-023CA58D931F}"/>
                </a:ext>
              </a:extLst>
            </p:cNvPr>
            <p:cNvGrpSpPr/>
            <p:nvPr/>
          </p:nvGrpSpPr>
          <p:grpSpPr>
            <a:xfrm>
              <a:off x="2899351" y="1724980"/>
              <a:ext cx="3364829" cy="3409943"/>
              <a:chOff x="2899351" y="1724980"/>
              <a:chExt cx="3364829" cy="3409943"/>
            </a:xfrm>
            <a:grpFill/>
          </p:grpSpPr>
          <p:sp>
            <p:nvSpPr>
              <p:cNvPr id="40" name="Freeform 943">
                <a:extLst>
                  <a:ext uri="{FF2B5EF4-FFF2-40B4-BE49-F238E27FC236}">
                    <a16:creationId xmlns:a16="http://schemas.microsoft.com/office/drawing/2014/main" id="{65011162-D42E-DDB1-3F68-64F5929F16B2}"/>
                  </a:ext>
                </a:extLst>
              </p:cNvPr>
              <p:cNvSpPr/>
              <p:nvPr/>
            </p:nvSpPr>
            <p:spPr>
              <a:xfrm>
                <a:off x="3238658" y="2222541"/>
                <a:ext cx="2793401" cy="2672486"/>
              </a:xfrm>
              <a:custGeom>
                <a:avLst/>
                <a:gdLst>
                  <a:gd name="connsiteX0" fmla="*/ 2662550 w 2793401"/>
                  <a:gd name="connsiteY0" fmla="*/ 1257865 h 2672486"/>
                  <a:gd name="connsiteX1" fmla="*/ 2228554 w 2793401"/>
                  <a:gd name="connsiteY1" fmla="*/ 1257865 h 2672486"/>
                  <a:gd name="connsiteX2" fmla="*/ 2228554 w 2793401"/>
                  <a:gd name="connsiteY2" fmla="*/ 1145533 h 2672486"/>
                  <a:gd name="connsiteX3" fmla="*/ 2638756 w 2793401"/>
                  <a:gd name="connsiteY3" fmla="*/ 1145533 h 2672486"/>
                  <a:gd name="connsiteX4" fmla="*/ 2393206 w 2793401"/>
                  <a:gd name="connsiteY4" fmla="*/ 646702 h 2672486"/>
                  <a:gd name="connsiteX5" fmla="*/ 2258058 w 2793401"/>
                  <a:gd name="connsiteY5" fmla="*/ 735235 h 2672486"/>
                  <a:gd name="connsiteX6" fmla="*/ 2195243 w 2793401"/>
                  <a:gd name="connsiteY6" fmla="*/ 640991 h 2672486"/>
                  <a:gd name="connsiteX7" fmla="*/ 2315163 w 2793401"/>
                  <a:gd name="connsiteY7" fmla="*/ 559121 h 2672486"/>
                  <a:gd name="connsiteX8" fmla="*/ 1900201 w 2793401"/>
                  <a:gd name="connsiteY8" fmla="*/ 253540 h 2672486"/>
                  <a:gd name="connsiteX9" fmla="*/ 1817399 w 2793401"/>
                  <a:gd name="connsiteY9" fmla="*/ 377296 h 2672486"/>
                  <a:gd name="connsiteX10" fmla="*/ 1723177 w 2793401"/>
                  <a:gd name="connsiteY10" fmla="*/ 314466 h 2672486"/>
                  <a:gd name="connsiteX11" fmla="*/ 1794557 w 2793401"/>
                  <a:gd name="connsiteY11" fmla="*/ 205942 h 2672486"/>
                  <a:gd name="connsiteX12" fmla="*/ 1371982 w 2793401"/>
                  <a:gd name="connsiteY12" fmla="*/ 119313 h 2672486"/>
                  <a:gd name="connsiteX13" fmla="*/ 1371982 w 2793401"/>
                  <a:gd name="connsiteY13" fmla="*/ 572449 h 2672486"/>
                  <a:gd name="connsiteX14" fmla="*/ 1257773 w 2793401"/>
                  <a:gd name="connsiteY14" fmla="*/ 572449 h 2672486"/>
                  <a:gd name="connsiteX15" fmla="*/ 1257773 w 2793401"/>
                  <a:gd name="connsiteY15" fmla="*/ 122169 h 2672486"/>
                  <a:gd name="connsiteX16" fmla="*/ 768575 w 2793401"/>
                  <a:gd name="connsiteY16" fmla="*/ 251636 h 2672486"/>
                  <a:gd name="connsiteX17" fmla="*/ 847570 w 2793401"/>
                  <a:gd name="connsiteY17" fmla="*/ 371584 h 2672486"/>
                  <a:gd name="connsiteX18" fmla="*/ 753348 w 2793401"/>
                  <a:gd name="connsiteY18" fmla="*/ 434414 h 2672486"/>
                  <a:gd name="connsiteX19" fmla="*/ 668642 w 2793401"/>
                  <a:gd name="connsiteY19" fmla="*/ 308754 h 2672486"/>
                  <a:gd name="connsiteX20" fmla="*/ 306979 w 2793401"/>
                  <a:gd name="connsiteY20" fmla="*/ 670502 h 2672486"/>
                  <a:gd name="connsiteX21" fmla="*/ 432609 w 2793401"/>
                  <a:gd name="connsiteY21" fmla="*/ 755227 h 2672486"/>
                  <a:gd name="connsiteX22" fmla="*/ 369794 w 2793401"/>
                  <a:gd name="connsiteY22" fmla="*/ 850423 h 2672486"/>
                  <a:gd name="connsiteX23" fmla="*/ 249874 w 2793401"/>
                  <a:gd name="connsiteY23" fmla="*/ 771410 h 2672486"/>
                  <a:gd name="connsiteX24" fmla="*/ 129954 w 2793401"/>
                  <a:gd name="connsiteY24" fmla="*/ 1143629 h 2672486"/>
                  <a:gd name="connsiteX25" fmla="*/ 569661 w 2793401"/>
                  <a:gd name="connsiteY25" fmla="*/ 1143629 h 2672486"/>
                  <a:gd name="connsiteX26" fmla="*/ 569661 w 2793401"/>
                  <a:gd name="connsiteY26" fmla="*/ 1258817 h 2672486"/>
                  <a:gd name="connsiteX27" fmla="*/ 118533 w 2793401"/>
                  <a:gd name="connsiteY27" fmla="*/ 1258817 h 2672486"/>
                  <a:gd name="connsiteX28" fmla="*/ 157555 w 2793401"/>
                  <a:gd name="connsiteY28" fmla="*/ 1630084 h 2672486"/>
                  <a:gd name="connsiteX29" fmla="*/ 317448 w 2793401"/>
                  <a:gd name="connsiteY29" fmla="*/ 1551071 h 2672486"/>
                  <a:gd name="connsiteX30" fmla="*/ 367890 w 2793401"/>
                  <a:gd name="connsiteY30" fmla="*/ 1651979 h 2672486"/>
                  <a:gd name="connsiteX31" fmla="*/ 192769 w 2793401"/>
                  <a:gd name="connsiteY31" fmla="*/ 1740512 h 2672486"/>
                  <a:gd name="connsiteX32" fmla="*/ 549674 w 2793401"/>
                  <a:gd name="connsiteY32" fmla="*/ 2240294 h 2672486"/>
                  <a:gd name="connsiteX33" fmla="*/ 477341 w 2793401"/>
                  <a:gd name="connsiteY33" fmla="*/ 2326923 h 2672486"/>
                  <a:gd name="connsiteX34" fmla="*/ 227032 w 2793401"/>
                  <a:gd name="connsiteY34" fmla="*/ 2052757 h 2672486"/>
                  <a:gd name="connsiteX35" fmla="*/ 843763 w 2793401"/>
                  <a:gd name="connsiteY35" fmla="*/ 91706 h 2672486"/>
                  <a:gd name="connsiteX36" fmla="*/ 1904008 w 2793401"/>
                  <a:gd name="connsiteY36" fmla="*/ 129785 h 2672486"/>
                  <a:gd name="connsiteX37" fmla="*/ 2758676 w 2793401"/>
                  <a:gd name="connsiteY37" fmla="*/ 1181707 h 2672486"/>
                  <a:gd name="connsiteX38" fmla="*/ 2219988 w 2793401"/>
                  <a:gd name="connsiteY38" fmla="*/ 2658207 h 2672486"/>
                  <a:gd name="connsiteX39" fmla="*/ 2200953 w 2793401"/>
                  <a:gd name="connsiteY39" fmla="*/ 2672487 h 2672486"/>
                  <a:gd name="connsiteX40" fmla="*/ 2134331 w 2793401"/>
                  <a:gd name="connsiteY40" fmla="*/ 2583954 h 2672486"/>
                  <a:gd name="connsiteX41" fmla="*/ 2257106 w 2793401"/>
                  <a:gd name="connsiteY41" fmla="*/ 2475430 h 2672486"/>
                  <a:gd name="connsiteX42" fmla="*/ 2371316 w 2793401"/>
                  <a:gd name="connsiteY42" fmla="*/ 2357386 h 2672486"/>
                  <a:gd name="connsiteX43" fmla="*/ 2250444 w 2793401"/>
                  <a:gd name="connsiteY43" fmla="*/ 2275517 h 2672486"/>
                  <a:gd name="connsiteX44" fmla="*/ 2312307 w 2793401"/>
                  <a:gd name="connsiteY44" fmla="*/ 2181272 h 2672486"/>
                  <a:gd name="connsiteX45" fmla="*/ 2437938 w 2793401"/>
                  <a:gd name="connsiteY45" fmla="*/ 2263141 h 2672486"/>
                  <a:gd name="connsiteX46" fmla="*/ 2653032 w 2793401"/>
                  <a:gd name="connsiteY46" fmla="*/ 1752887 h 2672486"/>
                  <a:gd name="connsiteX47" fmla="*/ 2495043 w 2793401"/>
                  <a:gd name="connsiteY47" fmla="*/ 1711953 h 2672486"/>
                  <a:gd name="connsiteX48" fmla="*/ 2522643 w 2793401"/>
                  <a:gd name="connsiteY48" fmla="*/ 1603429 h 2672486"/>
                  <a:gd name="connsiteX49" fmla="*/ 2670164 w 2793401"/>
                  <a:gd name="connsiteY49" fmla="*/ 1638651 h 2672486"/>
                  <a:gd name="connsiteX50" fmla="*/ 2662550 w 2793401"/>
                  <a:gd name="connsiteY50" fmla="*/ 1257865 h 26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93401" h="2672486">
                    <a:moveTo>
                      <a:pt x="2662550" y="1257865"/>
                    </a:moveTo>
                    <a:cubicBezTo>
                      <a:pt x="2515029" y="1257865"/>
                      <a:pt x="2372267" y="1257865"/>
                      <a:pt x="2228554" y="1257865"/>
                    </a:cubicBezTo>
                    <a:cubicBezTo>
                      <a:pt x="2228554" y="1220738"/>
                      <a:pt x="2228554" y="1185515"/>
                      <a:pt x="2228554" y="1145533"/>
                    </a:cubicBezTo>
                    <a:cubicBezTo>
                      <a:pt x="2363701" y="1145533"/>
                      <a:pt x="2499801" y="1145533"/>
                      <a:pt x="2638756" y="1145533"/>
                    </a:cubicBezTo>
                    <a:cubicBezTo>
                      <a:pt x="2591169" y="959899"/>
                      <a:pt x="2509319" y="797113"/>
                      <a:pt x="2393206" y="646702"/>
                    </a:cubicBezTo>
                    <a:cubicBezTo>
                      <a:pt x="2348474" y="676213"/>
                      <a:pt x="2304693" y="704772"/>
                      <a:pt x="2258058" y="735235"/>
                    </a:cubicBezTo>
                    <a:cubicBezTo>
                      <a:pt x="2237119" y="703820"/>
                      <a:pt x="2217133" y="674309"/>
                      <a:pt x="2195243" y="640991"/>
                    </a:cubicBezTo>
                    <a:cubicBezTo>
                      <a:pt x="2236168" y="613384"/>
                      <a:pt x="2276141" y="585777"/>
                      <a:pt x="2315163" y="559121"/>
                    </a:cubicBezTo>
                    <a:cubicBezTo>
                      <a:pt x="2239023" y="458213"/>
                      <a:pt x="2013459" y="292571"/>
                      <a:pt x="1900201" y="253540"/>
                    </a:cubicBezTo>
                    <a:cubicBezTo>
                      <a:pt x="1873552" y="293523"/>
                      <a:pt x="1846903" y="333505"/>
                      <a:pt x="1817399" y="377296"/>
                    </a:cubicBezTo>
                    <a:cubicBezTo>
                      <a:pt x="1785992" y="356353"/>
                      <a:pt x="1755536" y="336361"/>
                      <a:pt x="1723177" y="314466"/>
                    </a:cubicBezTo>
                    <a:cubicBezTo>
                      <a:pt x="1746970" y="277339"/>
                      <a:pt x="1769812" y="243069"/>
                      <a:pt x="1794557" y="205942"/>
                    </a:cubicBezTo>
                    <a:cubicBezTo>
                      <a:pt x="1658458" y="152632"/>
                      <a:pt x="1519503" y="126929"/>
                      <a:pt x="1371982" y="119313"/>
                    </a:cubicBezTo>
                    <a:cubicBezTo>
                      <a:pt x="1371982" y="270676"/>
                      <a:pt x="1371982" y="420134"/>
                      <a:pt x="1371982" y="572449"/>
                    </a:cubicBezTo>
                    <a:cubicBezTo>
                      <a:pt x="1332009" y="572449"/>
                      <a:pt x="1297746" y="572449"/>
                      <a:pt x="1257773" y="572449"/>
                    </a:cubicBezTo>
                    <a:cubicBezTo>
                      <a:pt x="1257773" y="423942"/>
                      <a:pt x="1257773" y="274484"/>
                      <a:pt x="1257773" y="122169"/>
                    </a:cubicBezTo>
                    <a:cubicBezTo>
                      <a:pt x="1083603" y="129785"/>
                      <a:pt x="922758" y="172623"/>
                      <a:pt x="768575" y="251636"/>
                    </a:cubicBezTo>
                    <a:cubicBezTo>
                      <a:pt x="795224" y="292571"/>
                      <a:pt x="820921" y="330650"/>
                      <a:pt x="847570" y="371584"/>
                    </a:cubicBezTo>
                    <a:cubicBezTo>
                      <a:pt x="816163" y="392527"/>
                      <a:pt x="786659" y="412519"/>
                      <a:pt x="753348" y="434414"/>
                    </a:cubicBezTo>
                    <a:cubicBezTo>
                      <a:pt x="724795" y="392527"/>
                      <a:pt x="697194" y="352545"/>
                      <a:pt x="668642" y="308754"/>
                    </a:cubicBezTo>
                    <a:cubicBezTo>
                      <a:pt x="522073" y="402999"/>
                      <a:pt x="402153" y="522947"/>
                      <a:pt x="306979" y="670502"/>
                    </a:cubicBezTo>
                    <a:cubicBezTo>
                      <a:pt x="348856" y="699061"/>
                      <a:pt x="388829" y="725716"/>
                      <a:pt x="432609" y="755227"/>
                    </a:cubicBezTo>
                    <a:cubicBezTo>
                      <a:pt x="411671" y="786641"/>
                      <a:pt x="391684" y="817104"/>
                      <a:pt x="369794" y="850423"/>
                    </a:cubicBezTo>
                    <a:cubicBezTo>
                      <a:pt x="328869" y="823768"/>
                      <a:pt x="290799" y="798065"/>
                      <a:pt x="249874" y="771410"/>
                    </a:cubicBezTo>
                    <a:cubicBezTo>
                      <a:pt x="188010" y="889454"/>
                      <a:pt x="150892" y="1011306"/>
                      <a:pt x="129954" y="1143629"/>
                    </a:cubicBezTo>
                    <a:cubicBezTo>
                      <a:pt x="276523" y="1143629"/>
                      <a:pt x="422140" y="1143629"/>
                      <a:pt x="569661" y="1143629"/>
                    </a:cubicBezTo>
                    <a:cubicBezTo>
                      <a:pt x="569661" y="1183612"/>
                      <a:pt x="569661" y="1219786"/>
                      <a:pt x="569661" y="1258817"/>
                    </a:cubicBezTo>
                    <a:cubicBezTo>
                      <a:pt x="420236" y="1258817"/>
                      <a:pt x="271764" y="1258817"/>
                      <a:pt x="118533" y="1258817"/>
                    </a:cubicBezTo>
                    <a:cubicBezTo>
                      <a:pt x="109967" y="1386380"/>
                      <a:pt x="126147" y="1507280"/>
                      <a:pt x="157555" y="1630084"/>
                    </a:cubicBezTo>
                    <a:cubicBezTo>
                      <a:pt x="212756" y="1602477"/>
                      <a:pt x="264150" y="1577726"/>
                      <a:pt x="317448" y="1551071"/>
                    </a:cubicBezTo>
                    <a:cubicBezTo>
                      <a:pt x="334579" y="1584389"/>
                      <a:pt x="349807" y="1615804"/>
                      <a:pt x="367890" y="1651979"/>
                    </a:cubicBezTo>
                    <a:cubicBezTo>
                      <a:pt x="309834" y="1681490"/>
                      <a:pt x="253681" y="1710049"/>
                      <a:pt x="192769" y="1740512"/>
                    </a:cubicBezTo>
                    <a:cubicBezTo>
                      <a:pt x="267005" y="1938521"/>
                      <a:pt x="386925" y="2102259"/>
                      <a:pt x="549674" y="2240294"/>
                    </a:cubicBezTo>
                    <a:cubicBezTo>
                      <a:pt x="525880" y="2268853"/>
                      <a:pt x="502087" y="2297412"/>
                      <a:pt x="477341" y="2326923"/>
                    </a:cubicBezTo>
                    <a:cubicBezTo>
                      <a:pt x="379311" y="2246958"/>
                      <a:pt x="295558" y="2156521"/>
                      <a:pt x="227032" y="2052757"/>
                    </a:cubicBezTo>
                    <a:cubicBezTo>
                      <a:pt x="-245986" y="1344494"/>
                      <a:pt x="49055" y="399191"/>
                      <a:pt x="843763" y="91706"/>
                    </a:cubicBezTo>
                    <a:cubicBezTo>
                      <a:pt x="1200668" y="-46329"/>
                      <a:pt x="1558525" y="-24434"/>
                      <a:pt x="1904008" y="129785"/>
                    </a:cubicBezTo>
                    <a:cubicBezTo>
                      <a:pt x="2362750" y="335409"/>
                      <a:pt x="2659694" y="687637"/>
                      <a:pt x="2758676" y="1181707"/>
                    </a:cubicBezTo>
                    <a:cubicBezTo>
                      <a:pt x="2877644" y="1776686"/>
                      <a:pt x="2689199" y="2271709"/>
                      <a:pt x="2219988" y="2658207"/>
                    </a:cubicBezTo>
                    <a:cubicBezTo>
                      <a:pt x="2214277" y="2662967"/>
                      <a:pt x="2208567" y="2665823"/>
                      <a:pt x="2200953" y="2672487"/>
                    </a:cubicBezTo>
                    <a:cubicBezTo>
                      <a:pt x="2178111" y="2642024"/>
                      <a:pt x="2156221" y="2612513"/>
                      <a:pt x="2134331" y="2583954"/>
                    </a:cubicBezTo>
                    <a:cubicBezTo>
                      <a:pt x="2177159" y="2546827"/>
                      <a:pt x="2218084" y="2512557"/>
                      <a:pt x="2257106" y="2475430"/>
                    </a:cubicBezTo>
                    <a:cubicBezTo>
                      <a:pt x="2295176" y="2438303"/>
                      <a:pt x="2331342" y="2399272"/>
                      <a:pt x="2371316" y="2357386"/>
                    </a:cubicBezTo>
                    <a:cubicBezTo>
                      <a:pt x="2329439" y="2328827"/>
                      <a:pt x="2291369" y="2303124"/>
                      <a:pt x="2250444" y="2275517"/>
                    </a:cubicBezTo>
                    <a:cubicBezTo>
                      <a:pt x="2271382" y="2244102"/>
                      <a:pt x="2291369" y="2213639"/>
                      <a:pt x="2312307" y="2181272"/>
                    </a:cubicBezTo>
                    <a:cubicBezTo>
                      <a:pt x="2355136" y="2208879"/>
                      <a:pt x="2395109" y="2235534"/>
                      <a:pt x="2437938" y="2263141"/>
                    </a:cubicBezTo>
                    <a:cubicBezTo>
                      <a:pt x="2545485" y="2107971"/>
                      <a:pt x="2615914" y="1939473"/>
                      <a:pt x="2653032" y="1752887"/>
                    </a:cubicBezTo>
                    <a:cubicBezTo>
                      <a:pt x="2599735" y="1738608"/>
                      <a:pt x="2548340" y="1725280"/>
                      <a:pt x="2495043" y="1711953"/>
                    </a:cubicBezTo>
                    <a:cubicBezTo>
                      <a:pt x="2504560" y="1675778"/>
                      <a:pt x="2513126" y="1641507"/>
                      <a:pt x="2522643" y="1603429"/>
                    </a:cubicBezTo>
                    <a:cubicBezTo>
                      <a:pt x="2572134" y="1614852"/>
                      <a:pt x="2619721" y="1626276"/>
                      <a:pt x="2670164" y="1638651"/>
                    </a:cubicBezTo>
                    <a:cubicBezTo>
                      <a:pt x="2690150" y="1510136"/>
                      <a:pt x="2684440" y="1385428"/>
                      <a:pt x="2662550" y="1257865"/>
                    </a:cubicBezTo>
                    <a:close/>
                  </a:path>
                </a:pathLst>
              </a:custGeom>
              <a:grpFill/>
              <a:ln w="9514" cap="flat">
                <a:noFill/>
                <a:prstDash val="solid"/>
                <a:miter/>
              </a:ln>
            </p:spPr>
            <p:txBody>
              <a:bodyPr rtlCol="0" anchor="ctr"/>
              <a:lstStyle/>
              <a:p>
                <a:endParaRPr lang="en-US"/>
              </a:p>
            </p:txBody>
          </p:sp>
          <p:sp>
            <p:nvSpPr>
              <p:cNvPr id="41" name="Freeform 944">
                <a:extLst>
                  <a:ext uri="{FF2B5EF4-FFF2-40B4-BE49-F238E27FC236}">
                    <a16:creationId xmlns:a16="http://schemas.microsoft.com/office/drawing/2014/main" id="{D7F11912-E44F-8336-9A13-DAD95F17E839}"/>
                  </a:ext>
                </a:extLst>
              </p:cNvPr>
              <p:cNvSpPr/>
              <p:nvPr/>
            </p:nvSpPr>
            <p:spPr>
              <a:xfrm>
                <a:off x="3869758" y="3084114"/>
                <a:ext cx="1368081" cy="2050809"/>
              </a:xfrm>
              <a:custGeom>
                <a:avLst/>
                <a:gdLst>
                  <a:gd name="connsiteX0" fmla="*/ 987383 w 1368081"/>
                  <a:gd name="connsiteY0" fmla="*/ 927489 h 2050809"/>
                  <a:gd name="connsiteX1" fmla="*/ 1316688 w 1368081"/>
                  <a:gd name="connsiteY1" fmla="*/ 1201655 h 2050809"/>
                  <a:gd name="connsiteX2" fmla="*/ 1367130 w 1368081"/>
                  <a:gd name="connsiteY2" fmla="*/ 1407280 h 2050809"/>
                  <a:gd name="connsiteX3" fmla="*/ 1368082 w 1368081"/>
                  <a:gd name="connsiteY3" fmla="*/ 1984172 h 2050809"/>
                  <a:gd name="connsiteX4" fmla="*/ 1299556 w 1368081"/>
                  <a:gd name="connsiteY4" fmla="*/ 2050809 h 2050809"/>
                  <a:gd name="connsiteX5" fmla="*/ 67045 w 1368081"/>
                  <a:gd name="connsiteY5" fmla="*/ 2050809 h 2050809"/>
                  <a:gd name="connsiteX6" fmla="*/ 423 w 1368081"/>
                  <a:gd name="connsiteY6" fmla="*/ 1979412 h 2050809"/>
                  <a:gd name="connsiteX7" fmla="*/ 423 w 1368081"/>
                  <a:gd name="connsiteY7" fmla="*/ 1431079 h 2050809"/>
                  <a:gd name="connsiteX8" fmla="*/ 358279 w 1368081"/>
                  <a:gd name="connsiteY8" fmla="*/ 936057 h 2050809"/>
                  <a:gd name="connsiteX9" fmla="*/ 378266 w 1368081"/>
                  <a:gd name="connsiteY9" fmla="*/ 928441 h 2050809"/>
                  <a:gd name="connsiteX10" fmla="*/ 344003 w 1368081"/>
                  <a:gd name="connsiteY10" fmla="*/ 126885 h 2050809"/>
                  <a:gd name="connsiteX11" fmla="*/ 1057813 w 1368081"/>
                  <a:gd name="connsiteY11" fmla="*/ 161156 h 2050809"/>
                  <a:gd name="connsiteX12" fmla="*/ 987383 w 1368081"/>
                  <a:gd name="connsiteY12" fmla="*/ 927489 h 2050809"/>
                  <a:gd name="connsiteX13" fmla="*/ 773241 w 1368081"/>
                  <a:gd name="connsiteY13" fmla="*/ 1027445 h 2050809"/>
                  <a:gd name="connsiteX14" fmla="*/ 787517 w 1368081"/>
                  <a:gd name="connsiteY14" fmla="*/ 1063620 h 2050809"/>
                  <a:gd name="connsiteX15" fmla="*/ 899823 w 1368081"/>
                  <a:gd name="connsiteY15" fmla="*/ 1329219 h 2050809"/>
                  <a:gd name="connsiteX16" fmla="*/ 900775 w 1368081"/>
                  <a:gd name="connsiteY16" fmla="*/ 1402520 h 2050809"/>
                  <a:gd name="connsiteX17" fmla="*/ 742785 w 1368081"/>
                  <a:gd name="connsiteY17" fmla="*/ 1775691 h 2050809"/>
                  <a:gd name="connsiteX18" fmla="*/ 686632 w 1368081"/>
                  <a:gd name="connsiteY18" fmla="*/ 1822337 h 2050809"/>
                  <a:gd name="connsiteX19" fmla="*/ 626672 w 1368081"/>
                  <a:gd name="connsiteY19" fmla="*/ 1775691 h 2050809"/>
                  <a:gd name="connsiteX20" fmla="*/ 466779 w 1368081"/>
                  <a:gd name="connsiteY20" fmla="*/ 1403472 h 2050809"/>
                  <a:gd name="connsiteX21" fmla="*/ 467730 w 1368081"/>
                  <a:gd name="connsiteY21" fmla="*/ 1328267 h 2050809"/>
                  <a:gd name="connsiteX22" fmla="*/ 581940 w 1368081"/>
                  <a:gd name="connsiteY22" fmla="*/ 1063620 h 2050809"/>
                  <a:gd name="connsiteX23" fmla="*/ 597168 w 1368081"/>
                  <a:gd name="connsiteY23" fmla="*/ 1024589 h 2050809"/>
                  <a:gd name="connsiteX24" fmla="*/ 528642 w 1368081"/>
                  <a:gd name="connsiteY24" fmla="*/ 1024589 h 2050809"/>
                  <a:gd name="connsiteX25" fmla="*/ 114633 w 1368081"/>
                  <a:gd name="connsiteY25" fmla="*/ 1436791 h 2050809"/>
                  <a:gd name="connsiteX26" fmla="*/ 114633 w 1368081"/>
                  <a:gd name="connsiteY26" fmla="*/ 1900398 h 2050809"/>
                  <a:gd name="connsiteX27" fmla="*/ 116536 w 1368081"/>
                  <a:gd name="connsiteY27" fmla="*/ 1934669 h 2050809"/>
                  <a:gd name="connsiteX28" fmla="*/ 1253872 w 1368081"/>
                  <a:gd name="connsiteY28" fmla="*/ 1934669 h 2050809"/>
                  <a:gd name="connsiteX29" fmla="*/ 1251969 w 1368081"/>
                  <a:gd name="connsiteY29" fmla="*/ 1391096 h 2050809"/>
                  <a:gd name="connsiteX30" fmla="*/ 1215802 w 1368081"/>
                  <a:gd name="connsiteY30" fmla="*/ 1254965 h 2050809"/>
                  <a:gd name="connsiteX31" fmla="*/ 773241 w 1368081"/>
                  <a:gd name="connsiteY31" fmla="*/ 1027445 h 2050809"/>
                  <a:gd name="connsiteX32" fmla="*/ 687584 w 1368081"/>
                  <a:gd name="connsiteY32" fmla="*/ 351549 h 2050809"/>
                  <a:gd name="connsiteX33" fmla="*/ 315451 w 1368081"/>
                  <a:gd name="connsiteY33" fmla="*/ 441034 h 2050809"/>
                  <a:gd name="connsiteX34" fmla="*/ 284995 w 1368081"/>
                  <a:gd name="connsiteY34" fmla="*/ 491488 h 2050809"/>
                  <a:gd name="connsiteX35" fmla="*/ 680921 w 1368081"/>
                  <a:gd name="connsiteY35" fmla="*/ 910353 h 2050809"/>
                  <a:gd name="connsiteX36" fmla="*/ 1082558 w 1368081"/>
                  <a:gd name="connsiteY36" fmla="*/ 493392 h 2050809"/>
                  <a:gd name="connsiteX37" fmla="*/ 1047343 w 1368081"/>
                  <a:gd name="connsiteY37" fmla="*/ 439130 h 2050809"/>
                  <a:gd name="connsiteX38" fmla="*/ 687584 w 1368081"/>
                  <a:gd name="connsiteY38" fmla="*/ 351549 h 2050809"/>
                  <a:gd name="connsiteX39" fmla="*/ 1014984 w 1368081"/>
                  <a:gd name="connsiteY39" fmla="*/ 295383 h 2050809"/>
                  <a:gd name="connsiteX40" fmla="*/ 659031 w 1368081"/>
                  <a:gd name="connsiteY40" fmla="*/ 113558 h 2050809"/>
                  <a:gd name="connsiteX41" fmla="*/ 352569 w 1368081"/>
                  <a:gd name="connsiteY41" fmla="*/ 295383 h 2050809"/>
                  <a:gd name="connsiteX42" fmla="*/ 1014984 w 1368081"/>
                  <a:gd name="connsiteY42" fmla="*/ 295383 h 2050809"/>
                  <a:gd name="connsiteX43" fmla="*/ 683777 w 1368081"/>
                  <a:gd name="connsiteY43" fmla="*/ 1620520 h 2050809"/>
                  <a:gd name="connsiteX44" fmla="*/ 786565 w 1368081"/>
                  <a:gd name="connsiteY44" fmla="*/ 1378721 h 2050809"/>
                  <a:gd name="connsiteX45" fmla="*/ 782758 w 1368081"/>
                  <a:gd name="connsiteY45" fmla="*/ 1345402 h 2050809"/>
                  <a:gd name="connsiteX46" fmla="*/ 693294 w 1368081"/>
                  <a:gd name="connsiteY46" fmla="*/ 1136922 h 2050809"/>
                  <a:gd name="connsiteX47" fmla="*/ 680921 w 1368081"/>
                  <a:gd name="connsiteY47" fmla="*/ 1117882 h 2050809"/>
                  <a:gd name="connsiteX48" fmla="*/ 581940 w 1368081"/>
                  <a:gd name="connsiteY48" fmla="*/ 1350162 h 2050809"/>
                  <a:gd name="connsiteX49" fmla="*/ 580036 w 1368081"/>
                  <a:gd name="connsiteY49" fmla="*/ 1376817 h 2050809"/>
                  <a:gd name="connsiteX50" fmla="*/ 683777 w 1368081"/>
                  <a:gd name="connsiteY50" fmla="*/ 1620520 h 205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68081" h="2050809">
                    <a:moveTo>
                      <a:pt x="987383" y="927489"/>
                    </a:moveTo>
                    <a:cubicBezTo>
                      <a:pt x="1137759" y="974135"/>
                      <a:pt x="1248162" y="1063620"/>
                      <a:pt x="1316688" y="1201655"/>
                    </a:cubicBezTo>
                    <a:cubicBezTo>
                      <a:pt x="1349047" y="1266389"/>
                      <a:pt x="1366178" y="1334930"/>
                      <a:pt x="1367130" y="1407280"/>
                    </a:cubicBezTo>
                    <a:cubicBezTo>
                      <a:pt x="1368082" y="1599577"/>
                      <a:pt x="1368082" y="1791874"/>
                      <a:pt x="1368082" y="1984172"/>
                    </a:cubicBezTo>
                    <a:cubicBezTo>
                      <a:pt x="1368082" y="2029866"/>
                      <a:pt x="1346192" y="2050809"/>
                      <a:pt x="1299556" y="2050809"/>
                    </a:cubicBezTo>
                    <a:cubicBezTo>
                      <a:pt x="888402" y="2050809"/>
                      <a:pt x="478199" y="2050809"/>
                      <a:pt x="67045" y="2050809"/>
                    </a:cubicBezTo>
                    <a:cubicBezTo>
                      <a:pt x="19458" y="2050809"/>
                      <a:pt x="423" y="2028914"/>
                      <a:pt x="423" y="1979412"/>
                    </a:cubicBezTo>
                    <a:cubicBezTo>
                      <a:pt x="423" y="1796634"/>
                      <a:pt x="-529" y="1613856"/>
                      <a:pt x="423" y="1431079"/>
                    </a:cubicBezTo>
                    <a:cubicBezTo>
                      <a:pt x="1375" y="1199751"/>
                      <a:pt x="137474" y="1011262"/>
                      <a:pt x="358279" y="936057"/>
                    </a:cubicBezTo>
                    <a:cubicBezTo>
                      <a:pt x="364942" y="934153"/>
                      <a:pt x="370652" y="931297"/>
                      <a:pt x="378266" y="928441"/>
                    </a:cubicBezTo>
                    <a:cubicBezTo>
                      <a:pt x="66093" y="679026"/>
                      <a:pt x="153654" y="290623"/>
                      <a:pt x="344003" y="126885"/>
                    </a:cubicBezTo>
                    <a:cubicBezTo>
                      <a:pt x="552436" y="-53037"/>
                      <a:pt x="864608" y="-41613"/>
                      <a:pt x="1057813" y="161156"/>
                    </a:cubicBezTo>
                    <a:cubicBezTo>
                      <a:pt x="1247210" y="359165"/>
                      <a:pt x="1259583" y="711392"/>
                      <a:pt x="987383" y="927489"/>
                    </a:cubicBezTo>
                    <a:close/>
                    <a:moveTo>
                      <a:pt x="773241" y="1027445"/>
                    </a:moveTo>
                    <a:cubicBezTo>
                      <a:pt x="777999" y="1039821"/>
                      <a:pt x="782758" y="1052196"/>
                      <a:pt x="787517" y="1063620"/>
                    </a:cubicBezTo>
                    <a:cubicBezTo>
                      <a:pt x="825587" y="1152153"/>
                      <a:pt x="864608" y="1239734"/>
                      <a:pt x="899823" y="1329219"/>
                    </a:cubicBezTo>
                    <a:cubicBezTo>
                      <a:pt x="908389" y="1351114"/>
                      <a:pt x="909340" y="1381577"/>
                      <a:pt x="900775" y="1402520"/>
                    </a:cubicBezTo>
                    <a:cubicBezTo>
                      <a:pt x="850332" y="1528180"/>
                      <a:pt x="795131" y="1650983"/>
                      <a:pt x="742785" y="1775691"/>
                    </a:cubicBezTo>
                    <a:cubicBezTo>
                      <a:pt x="731364" y="1801394"/>
                      <a:pt x="717088" y="1821385"/>
                      <a:pt x="686632" y="1822337"/>
                    </a:cubicBezTo>
                    <a:cubicBezTo>
                      <a:pt x="654272" y="1823289"/>
                      <a:pt x="639044" y="1802346"/>
                      <a:pt x="626672" y="1775691"/>
                    </a:cubicBezTo>
                    <a:cubicBezTo>
                      <a:pt x="574326" y="1650983"/>
                      <a:pt x="521028" y="1527228"/>
                      <a:pt x="466779" y="1403472"/>
                    </a:cubicBezTo>
                    <a:cubicBezTo>
                      <a:pt x="455358" y="1377769"/>
                      <a:pt x="456309" y="1353970"/>
                      <a:pt x="467730" y="1328267"/>
                    </a:cubicBezTo>
                    <a:cubicBezTo>
                      <a:pt x="506752" y="1240686"/>
                      <a:pt x="543870" y="1152153"/>
                      <a:pt x="581940" y="1063620"/>
                    </a:cubicBezTo>
                    <a:cubicBezTo>
                      <a:pt x="586698" y="1052196"/>
                      <a:pt x="591457" y="1039821"/>
                      <a:pt x="597168" y="1024589"/>
                    </a:cubicBezTo>
                    <a:cubicBezTo>
                      <a:pt x="571471" y="1024589"/>
                      <a:pt x="550532" y="1024589"/>
                      <a:pt x="528642" y="1024589"/>
                    </a:cubicBezTo>
                    <a:cubicBezTo>
                      <a:pt x="287850" y="1025541"/>
                      <a:pt x="115584" y="1197847"/>
                      <a:pt x="114633" y="1436791"/>
                    </a:cubicBezTo>
                    <a:cubicBezTo>
                      <a:pt x="114633" y="1591009"/>
                      <a:pt x="114633" y="1745228"/>
                      <a:pt x="114633" y="1900398"/>
                    </a:cubicBezTo>
                    <a:cubicBezTo>
                      <a:pt x="114633" y="1911822"/>
                      <a:pt x="115584" y="1923246"/>
                      <a:pt x="116536" y="1934669"/>
                    </a:cubicBezTo>
                    <a:cubicBezTo>
                      <a:pt x="497234" y="1934669"/>
                      <a:pt x="875078" y="1934669"/>
                      <a:pt x="1253872" y="1934669"/>
                    </a:cubicBezTo>
                    <a:cubicBezTo>
                      <a:pt x="1253872" y="1751892"/>
                      <a:pt x="1256727" y="1571018"/>
                      <a:pt x="1251969" y="1391096"/>
                    </a:cubicBezTo>
                    <a:cubicBezTo>
                      <a:pt x="1251017" y="1345402"/>
                      <a:pt x="1234837" y="1296852"/>
                      <a:pt x="1215802" y="1254965"/>
                    </a:cubicBezTo>
                    <a:cubicBezTo>
                      <a:pt x="1139663" y="1090275"/>
                      <a:pt x="975962" y="1007454"/>
                      <a:pt x="773241" y="1027445"/>
                    </a:cubicBezTo>
                    <a:close/>
                    <a:moveTo>
                      <a:pt x="687584" y="351549"/>
                    </a:moveTo>
                    <a:cubicBezTo>
                      <a:pt x="554339" y="350597"/>
                      <a:pt x="431564" y="382012"/>
                      <a:pt x="315451" y="441034"/>
                    </a:cubicBezTo>
                    <a:cubicBezTo>
                      <a:pt x="293561" y="452457"/>
                      <a:pt x="285947" y="466737"/>
                      <a:pt x="284995" y="491488"/>
                    </a:cubicBezTo>
                    <a:cubicBezTo>
                      <a:pt x="275478" y="718056"/>
                      <a:pt x="455358" y="908450"/>
                      <a:pt x="680921" y="910353"/>
                    </a:cubicBezTo>
                    <a:cubicBezTo>
                      <a:pt x="908389" y="911305"/>
                      <a:pt x="1091124" y="721864"/>
                      <a:pt x="1082558" y="493392"/>
                    </a:cubicBezTo>
                    <a:cubicBezTo>
                      <a:pt x="1081606" y="465785"/>
                      <a:pt x="1071137" y="451506"/>
                      <a:pt x="1047343" y="439130"/>
                    </a:cubicBezTo>
                    <a:cubicBezTo>
                      <a:pt x="933134" y="381060"/>
                      <a:pt x="813214" y="351549"/>
                      <a:pt x="687584" y="351549"/>
                    </a:cubicBezTo>
                    <a:close/>
                    <a:moveTo>
                      <a:pt x="1014984" y="295383"/>
                    </a:moveTo>
                    <a:cubicBezTo>
                      <a:pt x="929327" y="168772"/>
                      <a:pt x="811310" y="104990"/>
                      <a:pt x="659031" y="113558"/>
                    </a:cubicBezTo>
                    <a:cubicBezTo>
                      <a:pt x="527690" y="121173"/>
                      <a:pt x="425853" y="184955"/>
                      <a:pt x="352569" y="295383"/>
                    </a:cubicBezTo>
                    <a:cubicBezTo>
                      <a:pt x="574326" y="216370"/>
                      <a:pt x="794179" y="217322"/>
                      <a:pt x="1014984" y="295383"/>
                    </a:cubicBezTo>
                    <a:close/>
                    <a:moveTo>
                      <a:pt x="683777" y="1620520"/>
                    </a:moveTo>
                    <a:cubicBezTo>
                      <a:pt x="720895" y="1532939"/>
                      <a:pt x="755158" y="1456782"/>
                      <a:pt x="786565" y="1378721"/>
                    </a:cubicBezTo>
                    <a:cubicBezTo>
                      <a:pt x="790372" y="1369201"/>
                      <a:pt x="787517" y="1355874"/>
                      <a:pt x="782758" y="1345402"/>
                    </a:cubicBezTo>
                    <a:cubicBezTo>
                      <a:pt x="753254" y="1275908"/>
                      <a:pt x="723750" y="1206415"/>
                      <a:pt x="693294" y="1136922"/>
                    </a:cubicBezTo>
                    <a:cubicBezTo>
                      <a:pt x="690439" y="1131210"/>
                      <a:pt x="686632" y="1126450"/>
                      <a:pt x="680921" y="1117882"/>
                    </a:cubicBezTo>
                    <a:cubicBezTo>
                      <a:pt x="646658" y="1197847"/>
                      <a:pt x="613347" y="1274005"/>
                      <a:pt x="581940" y="1350162"/>
                    </a:cubicBezTo>
                    <a:cubicBezTo>
                      <a:pt x="578133" y="1357778"/>
                      <a:pt x="576229" y="1369201"/>
                      <a:pt x="580036" y="1376817"/>
                    </a:cubicBezTo>
                    <a:cubicBezTo>
                      <a:pt x="612396" y="1455830"/>
                      <a:pt x="646658" y="1532939"/>
                      <a:pt x="683777" y="1620520"/>
                    </a:cubicBezTo>
                    <a:close/>
                  </a:path>
                </a:pathLst>
              </a:custGeom>
              <a:grpFill/>
              <a:ln w="9514" cap="flat">
                <a:noFill/>
                <a:prstDash val="solid"/>
                <a:miter/>
              </a:ln>
            </p:spPr>
            <p:txBody>
              <a:bodyPr rtlCol="0" anchor="ctr"/>
              <a:lstStyle/>
              <a:p>
                <a:endParaRPr lang="en-US"/>
              </a:p>
            </p:txBody>
          </p:sp>
          <p:sp>
            <p:nvSpPr>
              <p:cNvPr id="42" name="Freeform 945">
                <a:extLst>
                  <a:ext uri="{FF2B5EF4-FFF2-40B4-BE49-F238E27FC236}">
                    <a16:creationId xmlns:a16="http://schemas.microsoft.com/office/drawing/2014/main" id="{C1525ABD-AE1E-A72F-920B-B705BA692CD2}"/>
                  </a:ext>
                </a:extLst>
              </p:cNvPr>
              <p:cNvSpPr/>
              <p:nvPr/>
            </p:nvSpPr>
            <p:spPr>
              <a:xfrm>
                <a:off x="2899351" y="1724980"/>
                <a:ext cx="3364829" cy="3213838"/>
              </a:xfrm>
              <a:custGeom>
                <a:avLst/>
                <a:gdLst>
                  <a:gd name="connsiteX0" fmla="*/ 3108452 w 3364829"/>
                  <a:gd name="connsiteY0" fmla="*/ 209433 h 3213838"/>
                  <a:gd name="connsiteX1" fmla="*/ 2934283 w 3364829"/>
                  <a:gd name="connsiteY1" fmla="*/ 92341 h 3213838"/>
                  <a:gd name="connsiteX2" fmla="*/ 2996146 w 3364829"/>
                  <a:gd name="connsiteY2" fmla="*/ 0 h 3213838"/>
                  <a:gd name="connsiteX3" fmla="*/ 3018988 w 3364829"/>
                  <a:gd name="connsiteY3" fmla="*/ 12376 h 3213838"/>
                  <a:gd name="connsiteX4" fmla="*/ 3323547 w 3364829"/>
                  <a:gd name="connsiteY4" fmla="*/ 216096 h 3213838"/>
                  <a:gd name="connsiteX5" fmla="*/ 3322595 w 3364829"/>
                  <a:gd name="connsiteY5" fmla="*/ 332236 h 3213838"/>
                  <a:gd name="connsiteX6" fmla="*/ 2997098 w 3364829"/>
                  <a:gd name="connsiteY6" fmla="*/ 549285 h 3213838"/>
                  <a:gd name="connsiteX7" fmla="*/ 2934283 w 3364829"/>
                  <a:gd name="connsiteY7" fmla="*/ 455040 h 3213838"/>
                  <a:gd name="connsiteX8" fmla="*/ 3108452 w 3364829"/>
                  <a:gd name="connsiteY8" fmla="*/ 337948 h 3213838"/>
                  <a:gd name="connsiteX9" fmla="*/ 3106549 w 3364829"/>
                  <a:gd name="connsiteY9" fmla="*/ 331284 h 3213838"/>
                  <a:gd name="connsiteX10" fmla="*/ 3076093 w 3364829"/>
                  <a:gd name="connsiteY10" fmla="*/ 331284 h 3213838"/>
                  <a:gd name="connsiteX11" fmla="*/ 1604693 w 3364829"/>
                  <a:gd name="connsiteY11" fmla="*/ 331284 h 3213838"/>
                  <a:gd name="connsiteX12" fmla="*/ 191351 w 3364829"/>
                  <a:gd name="connsiteY12" fmla="*/ 1344177 h 3213838"/>
                  <a:gd name="connsiteX13" fmla="*/ 848055 w 3364829"/>
                  <a:gd name="connsiteY13" fmla="*/ 3093891 h 3213838"/>
                  <a:gd name="connsiteX14" fmla="*/ 882318 w 3364829"/>
                  <a:gd name="connsiteY14" fmla="*/ 3113882 h 3213838"/>
                  <a:gd name="connsiteX15" fmla="*/ 827117 w 3364829"/>
                  <a:gd name="connsiteY15" fmla="*/ 3213839 h 3213838"/>
                  <a:gd name="connsiteX16" fmla="*/ 729087 w 3364829"/>
                  <a:gd name="connsiteY16" fmla="*/ 3154817 h 3213838"/>
                  <a:gd name="connsiteX17" fmla="*/ 9567 w 3364829"/>
                  <a:gd name="connsiteY17" fmla="*/ 1981042 h 3213838"/>
                  <a:gd name="connsiteX18" fmla="*/ 1012707 w 3364829"/>
                  <a:gd name="connsiteY18" fmla="*/ 328428 h 3213838"/>
                  <a:gd name="connsiteX19" fmla="*/ 1614211 w 3364829"/>
                  <a:gd name="connsiteY19" fmla="*/ 217048 h 3213838"/>
                  <a:gd name="connsiteX20" fmla="*/ 3067527 w 3364829"/>
                  <a:gd name="connsiteY20" fmla="*/ 217048 h 3213838"/>
                  <a:gd name="connsiteX21" fmla="*/ 3106549 w 3364829"/>
                  <a:gd name="connsiteY21" fmla="*/ 217048 h 3213838"/>
                  <a:gd name="connsiteX22" fmla="*/ 3108452 w 3364829"/>
                  <a:gd name="connsiteY22" fmla="*/ 209433 h 32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4829" h="3213838">
                    <a:moveTo>
                      <a:pt x="3108452" y="209433"/>
                    </a:moveTo>
                    <a:cubicBezTo>
                      <a:pt x="3050395" y="170402"/>
                      <a:pt x="2993291" y="132323"/>
                      <a:pt x="2934283" y="92341"/>
                    </a:cubicBezTo>
                    <a:cubicBezTo>
                      <a:pt x="2956173" y="59974"/>
                      <a:pt x="2975207" y="30463"/>
                      <a:pt x="2996146" y="0"/>
                    </a:cubicBezTo>
                    <a:cubicBezTo>
                      <a:pt x="3004712" y="4760"/>
                      <a:pt x="3012326" y="7616"/>
                      <a:pt x="3018988" y="12376"/>
                    </a:cubicBezTo>
                    <a:cubicBezTo>
                      <a:pt x="3120825" y="79965"/>
                      <a:pt x="3222661" y="147555"/>
                      <a:pt x="3323547" y="216096"/>
                    </a:cubicBezTo>
                    <a:cubicBezTo>
                      <a:pt x="3378748" y="253223"/>
                      <a:pt x="3378748" y="295110"/>
                      <a:pt x="3322595" y="332236"/>
                    </a:cubicBezTo>
                    <a:cubicBezTo>
                      <a:pt x="3215048" y="403634"/>
                      <a:pt x="3107500" y="475983"/>
                      <a:pt x="2997098" y="549285"/>
                    </a:cubicBezTo>
                    <a:cubicBezTo>
                      <a:pt x="2975207" y="516918"/>
                      <a:pt x="2955221" y="486455"/>
                      <a:pt x="2934283" y="455040"/>
                    </a:cubicBezTo>
                    <a:cubicBezTo>
                      <a:pt x="2994242" y="415057"/>
                      <a:pt x="3051347" y="376027"/>
                      <a:pt x="3108452" y="337948"/>
                    </a:cubicBezTo>
                    <a:cubicBezTo>
                      <a:pt x="3107500" y="336044"/>
                      <a:pt x="3106549" y="334140"/>
                      <a:pt x="3106549" y="331284"/>
                    </a:cubicBezTo>
                    <a:cubicBezTo>
                      <a:pt x="3096079" y="331284"/>
                      <a:pt x="3086562" y="331284"/>
                      <a:pt x="3076093" y="331284"/>
                    </a:cubicBezTo>
                    <a:cubicBezTo>
                      <a:pt x="2585943" y="331284"/>
                      <a:pt x="2095794" y="330332"/>
                      <a:pt x="1604693" y="331284"/>
                    </a:cubicBezTo>
                    <a:cubicBezTo>
                      <a:pt x="957506" y="332236"/>
                      <a:pt x="398831" y="733966"/>
                      <a:pt x="191351" y="1344177"/>
                    </a:cubicBezTo>
                    <a:cubicBezTo>
                      <a:pt x="-32309" y="2003889"/>
                      <a:pt x="245600" y="2744519"/>
                      <a:pt x="848055" y="3093891"/>
                    </a:cubicBezTo>
                    <a:cubicBezTo>
                      <a:pt x="858525" y="3099603"/>
                      <a:pt x="868042" y="3106266"/>
                      <a:pt x="882318" y="3113882"/>
                    </a:cubicBezTo>
                    <a:cubicBezTo>
                      <a:pt x="864235" y="3146249"/>
                      <a:pt x="847104" y="3177664"/>
                      <a:pt x="827117" y="3213839"/>
                    </a:cubicBezTo>
                    <a:cubicBezTo>
                      <a:pt x="792854" y="3192895"/>
                      <a:pt x="760495" y="3174808"/>
                      <a:pt x="729087" y="3154817"/>
                    </a:cubicBezTo>
                    <a:cubicBezTo>
                      <a:pt x="310319" y="2873987"/>
                      <a:pt x="65720" y="2482728"/>
                      <a:pt x="9567" y="1981042"/>
                    </a:cubicBezTo>
                    <a:cubicBezTo>
                      <a:pt x="-69428" y="1270875"/>
                      <a:pt x="347437" y="590219"/>
                      <a:pt x="1012707" y="328428"/>
                    </a:cubicBezTo>
                    <a:cubicBezTo>
                      <a:pt x="1205912" y="252271"/>
                      <a:pt x="1406730" y="216096"/>
                      <a:pt x="1614211" y="217048"/>
                    </a:cubicBezTo>
                    <a:cubicBezTo>
                      <a:pt x="2098650" y="217048"/>
                      <a:pt x="2583088" y="217048"/>
                      <a:pt x="3067527" y="217048"/>
                    </a:cubicBezTo>
                    <a:cubicBezTo>
                      <a:pt x="3080851" y="217048"/>
                      <a:pt x="3093224" y="217048"/>
                      <a:pt x="3106549" y="217048"/>
                    </a:cubicBezTo>
                    <a:cubicBezTo>
                      <a:pt x="3107500" y="214192"/>
                      <a:pt x="3107500" y="212289"/>
                      <a:pt x="3108452" y="209433"/>
                    </a:cubicBezTo>
                    <a:close/>
                  </a:path>
                </a:pathLst>
              </a:custGeom>
              <a:grpFill/>
              <a:ln w="9514" cap="flat">
                <a:noFill/>
                <a:prstDash val="solid"/>
                <a:miter/>
              </a:ln>
            </p:spPr>
            <p:txBody>
              <a:bodyPr rtlCol="0" anchor="ctr"/>
              <a:lstStyle/>
              <a:p>
                <a:endParaRPr lang="en-US"/>
              </a:p>
            </p:txBody>
          </p:sp>
          <p:sp>
            <p:nvSpPr>
              <p:cNvPr id="43" name="Freeform 946">
                <a:extLst>
                  <a:ext uri="{FF2B5EF4-FFF2-40B4-BE49-F238E27FC236}">
                    <a16:creationId xmlns:a16="http://schemas.microsoft.com/office/drawing/2014/main" id="{20507AD0-8F88-AD5B-D801-00D29BF0084C}"/>
                  </a:ext>
                </a:extLst>
              </p:cNvPr>
              <p:cNvSpPr/>
              <p:nvPr/>
            </p:nvSpPr>
            <p:spPr>
              <a:xfrm>
                <a:off x="4212810" y="3594642"/>
                <a:ext cx="281716" cy="142806"/>
              </a:xfrm>
              <a:custGeom>
                <a:avLst/>
                <a:gdLst>
                  <a:gd name="connsiteX0" fmla="*/ 0 w 281716"/>
                  <a:gd name="connsiteY0" fmla="*/ 952 h 142806"/>
                  <a:gd name="connsiteX1" fmla="*/ 94223 w 281716"/>
                  <a:gd name="connsiteY1" fmla="*/ 952 h 142806"/>
                  <a:gd name="connsiteX2" fmla="*/ 114210 w 281716"/>
                  <a:gd name="connsiteY2" fmla="*/ 10472 h 142806"/>
                  <a:gd name="connsiteX3" fmla="*/ 167507 w 281716"/>
                  <a:gd name="connsiteY3" fmla="*/ 11424 h 142806"/>
                  <a:gd name="connsiteX4" fmla="*/ 186542 w 281716"/>
                  <a:gd name="connsiteY4" fmla="*/ 952 h 142806"/>
                  <a:gd name="connsiteX5" fmla="*/ 281717 w 281716"/>
                  <a:gd name="connsiteY5" fmla="*/ 0 h 142806"/>
                  <a:gd name="connsiteX6" fmla="*/ 141810 w 281716"/>
                  <a:gd name="connsiteY6" fmla="*/ 142795 h 142806"/>
                  <a:gd name="connsiteX7" fmla="*/ 0 w 281716"/>
                  <a:gd name="connsiteY7" fmla="*/ 952 h 14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16" h="142806">
                    <a:moveTo>
                      <a:pt x="0" y="952"/>
                    </a:moveTo>
                    <a:cubicBezTo>
                      <a:pt x="33311" y="952"/>
                      <a:pt x="63767" y="0"/>
                      <a:pt x="94223" y="952"/>
                    </a:cubicBezTo>
                    <a:cubicBezTo>
                      <a:pt x="100885" y="952"/>
                      <a:pt x="110402" y="4760"/>
                      <a:pt x="114210" y="10472"/>
                    </a:cubicBezTo>
                    <a:cubicBezTo>
                      <a:pt x="132293" y="35223"/>
                      <a:pt x="148472" y="36175"/>
                      <a:pt x="167507" y="11424"/>
                    </a:cubicBezTo>
                    <a:cubicBezTo>
                      <a:pt x="171314" y="5712"/>
                      <a:pt x="179880" y="952"/>
                      <a:pt x="186542" y="952"/>
                    </a:cubicBezTo>
                    <a:cubicBezTo>
                      <a:pt x="217950" y="0"/>
                      <a:pt x="250309" y="0"/>
                      <a:pt x="281717" y="0"/>
                    </a:cubicBezTo>
                    <a:cubicBezTo>
                      <a:pt x="279813" y="81869"/>
                      <a:pt x="218902" y="141843"/>
                      <a:pt x="141810" y="142795"/>
                    </a:cubicBezTo>
                    <a:cubicBezTo>
                      <a:pt x="64719" y="143747"/>
                      <a:pt x="3807" y="84725"/>
                      <a:pt x="0" y="952"/>
                    </a:cubicBezTo>
                    <a:close/>
                  </a:path>
                </a:pathLst>
              </a:custGeom>
              <a:grpFill/>
              <a:ln w="9514" cap="flat">
                <a:noFill/>
                <a:prstDash val="solid"/>
                <a:miter/>
              </a:ln>
            </p:spPr>
            <p:txBody>
              <a:bodyPr rtlCol="0" anchor="ctr"/>
              <a:lstStyle/>
              <a:p>
                <a:endParaRPr lang="en-US"/>
              </a:p>
            </p:txBody>
          </p:sp>
          <p:sp>
            <p:nvSpPr>
              <p:cNvPr id="44" name="Freeform 947">
                <a:extLst>
                  <a:ext uri="{FF2B5EF4-FFF2-40B4-BE49-F238E27FC236}">
                    <a16:creationId xmlns:a16="http://schemas.microsoft.com/office/drawing/2014/main" id="{E8890486-8A46-4A5D-16CA-4119F92715D9}"/>
                  </a:ext>
                </a:extLst>
              </p:cNvPr>
              <p:cNvSpPr/>
              <p:nvPr/>
            </p:nvSpPr>
            <p:spPr>
              <a:xfrm>
                <a:off x="4612543" y="3594584"/>
                <a:ext cx="281716" cy="143804"/>
              </a:xfrm>
              <a:custGeom>
                <a:avLst/>
                <a:gdLst>
                  <a:gd name="connsiteX0" fmla="*/ 0 w 281716"/>
                  <a:gd name="connsiteY0" fmla="*/ 1009 h 143804"/>
                  <a:gd name="connsiteX1" fmla="*/ 94223 w 281716"/>
                  <a:gd name="connsiteY1" fmla="*/ 1961 h 143804"/>
                  <a:gd name="connsiteX2" fmla="*/ 118017 w 281716"/>
                  <a:gd name="connsiteY2" fmla="*/ 16241 h 143804"/>
                  <a:gd name="connsiteX3" fmla="*/ 154183 w 281716"/>
                  <a:gd name="connsiteY3" fmla="*/ 23856 h 143804"/>
                  <a:gd name="connsiteX4" fmla="*/ 236033 w 281716"/>
                  <a:gd name="connsiteY4" fmla="*/ 1009 h 143804"/>
                  <a:gd name="connsiteX5" fmla="*/ 281717 w 281716"/>
                  <a:gd name="connsiteY5" fmla="*/ 1009 h 143804"/>
                  <a:gd name="connsiteX6" fmla="*/ 141810 w 281716"/>
                  <a:gd name="connsiteY6" fmla="*/ 143804 h 143804"/>
                  <a:gd name="connsiteX7" fmla="*/ 0 w 281716"/>
                  <a:gd name="connsiteY7" fmla="*/ 1009 h 14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16" h="143804">
                    <a:moveTo>
                      <a:pt x="0" y="1009"/>
                    </a:moveTo>
                    <a:cubicBezTo>
                      <a:pt x="33311" y="1009"/>
                      <a:pt x="63767" y="57"/>
                      <a:pt x="94223" y="1961"/>
                    </a:cubicBezTo>
                    <a:cubicBezTo>
                      <a:pt x="102789" y="2913"/>
                      <a:pt x="109451" y="13385"/>
                      <a:pt x="118017" y="16241"/>
                    </a:cubicBezTo>
                    <a:cubicBezTo>
                      <a:pt x="129437" y="21000"/>
                      <a:pt x="151328" y="27664"/>
                      <a:pt x="154183" y="23856"/>
                    </a:cubicBezTo>
                    <a:cubicBezTo>
                      <a:pt x="175121" y="-10415"/>
                      <a:pt x="207481" y="2913"/>
                      <a:pt x="236033" y="1009"/>
                    </a:cubicBezTo>
                    <a:cubicBezTo>
                      <a:pt x="251261" y="57"/>
                      <a:pt x="266489" y="1009"/>
                      <a:pt x="281717" y="1009"/>
                    </a:cubicBezTo>
                    <a:cubicBezTo>
                      <a:pt x="279814" y="82878"/>
                      <a:pt x="218902" y="142852"/>
                      <a:pt x="141810" y="143804"/>
                    </a:cubicBezTo>
                    <a:cubicBezTo>
                      <a:pt x="63767" y="143804"/>
                      <a:pt x="3807" y="84782"/>
                      <a:pt x="0" y="1009"/>
                    </a:cubicBezTo>
                    <a:close/>
                  </a:path>
                </a:pathLst>
              </a:custGeom>
              <a:grpFill/>
              <a:ln w="9514" cap="flat">
                <a:noFill/>
                <a:prstDash val="solid"/>
                <a:miter/>
              </a:ln>
            </p:spPr>
            <p:txBody>
              <a:bodyPr rtlCol="0" anchor="ctr"/>
              <a:lstStyle/>
              <a:p>
                <a:endParaRPr lang="en-US"/>
              </a:p>
            </p:txBody>
          </p:sp>
        </p:grpSp>
      </p:grpSp>
      <p:grpSp>
        <p:nvGrpSpPr>
          <p:cNvPr id="45" name="Group 44">
            <a:extLst>
              <a:ext uri="{FF2B5EF4-FFF2-40B4-BE49-F238E27FC236}">
                <a16:creationId xmlns:a16="http://schemas.microsoft.com/office/drawing/2014/main" id="{A0D3A312-33BF-0C2D-D7B0-A636A4855337}"/>
              </a:ext>
            </a:extLst>
          </p:cNvPr>
          <p:cNvGrpSpPr/>
          <p:nvPr/>
        </p:nvGrpSpPr>
        <p:grpSpPr>
          <a:xfrm>
            <a:off x="10820926" y="2469111"/>
            <a:ext cx="748807" cy="724629"/>
            <a:chOff x="2477798" y="452519"/>
            <a:chExt cx="1221622" cy="1219140"/>
          </a:xfrm>
          <a:solidFill>
            <a:srgbClr val="404A52"/>
          </a:solidFill>
        </p:grpSpPr>
        <p:sp>
          <p:nvSpPr>
            <p:cNvPr id="46" name="Freeform 968">
              <a:extLst>
                <a:ext uri="{FF2B5EF4-FFF2-40B4-BE49-F238E27FC236}">
                  <a16:creationId xmlns:a16="http://schemas.microsoft.com/office/drawing/2014/main" id="{49D4F746-752C-0B35-114F-F3530A7A3587}"/>
                </a:ext>
              </a:extLst>
            </p:cNvPr>
            <p:cNvSpPr/>
            <p:nvPr/>
          </p:nvSpPr>
          <p:spPr>
            <a:xfrm>
              <a:off x="3135989" y="941439"/>
              <a:ext cx="425633" cy="425731"/>
            </a:xfrm>
            <a:custGeom>
              <a:avLst/>
              <a:gdLst>
                <a:gd name="connsiteX0" fmla="*/ 425633 w 425633"/>
                <a:gd name="connsiteY0" fmla="*/ 212866 h 425731"/>
                <a:gd name="connsiteX1" fmla="*/ 212816 w 425633"/>
                <a:gd name="connsiteY1" fmla="*/ 425732 h 425731"/>
                <a:gd name="connsiteX2" fmla="*/ 0 w 425633"/>
                <a:gd name="connsiteY2" fmla="*/ 212866 h 425731"/>
                <a:gd name="connsiteX3" fmla="*/ 212816 w 425633"/>
                <a:gd name="connsiteY3" fmla="*/ 0 h 425731"/>
                <a:gd name="connsiteX4" fmla="*/ 425633 w 425633"/>
                <a:gd name="connsiteY4" fmla="*/ 212866 h 425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633" h="425731">
                  <a:moveTo>
                    <a:pt x="425633" y="212866"/>
                  </a:moveTo>
                  <a:cubicBezTo>
                    <a:pt x="425633" y="330428"/>
                    <a:pt x="330352" y="425732"/>
                    <a:pt x="212816" y="425732"/>
                  </a:cubicBezTo>
                  <a:cubicBezTo>
                    <a:pt x="95281" y="425732"/>
                    <a:pt x="0" y="330428"/>
                    <a:pt x="0" y="212866"/>
                  </a:cubicBezTo>
                  <a:cubicBezTo>
                    <a:pt x="0" y="95303"/>
                    <a:pt x="95281" y="0"/>
                    <a:pt x="212816" y="0"/>
                  </a:cubicBezTo>
                  <a:cubicBezTo>
                    <a:pt x="330352" y="0"/>
                    <a:pt x="425633" y="95303"/>
                    <a:pt x="425633" y="212866"/>
                  </a:cubicBezTo>
                  <a:close/>
                </a:path>
              </a:pathLst>
            </a:custGeom>
            <a:solidFill>
              <a:srgbClr val="00B6E6"/>
            </a:solidFill>
            <a:ln w="3948" cap="flat">
              <a:solidFill>
                <a:srgbClr val="00BADE"/>
              </a:solidFill>
              <a:prstDash val="solid"/>
              <a:miter/>
            </a:ln>
          </p:spPr>
          <p:txBody>
            <a:bodyPr rtlCol="0" anchor="ctr"/>
            <a:lstStyle/>
            <a:p>
              <a:pPr defTabSz="913738"/>
              <a:endParaRPr lang="en-US">
                <a:solidFill>
                  <a:srgbClr val="000000"/>
                </a:solidFill>
                <a:latin typeface="Roboto"/>
              </a:endParaRPr>
            </a:p>
          </p:txBody>
        </p:sp>
        <p:sp>
          <p:nvSpPr>
            <p:cNvPr id="47" name="Freeform 969">
              <a:extLst>
                <a:ext uri="{FF2B5EF4-FFF2-40B4-BE49-F238E27FC236}">
                  <a16:creationId xmlns:a16="http://schemas.microsoft.com/office/drawing/2014/main" id="{3C8EC096-8C1E-F07E-929C-624804F52E9C}"/>
                </a:ext>
              </a:extLst>
            </p:cNvPr>
            <p:cNvSpPr/>
            <p:nvPr/>
          </p:nvSpPr>
          <p:spPr>
            <a:xfrm>
              <a:off x="2644813" y="591928"/>
              <a:ext cx="1054607" cy="940554"/>
            </a:xfrm>
            <a:custGeom>
              <a:avLst/>
              <a:gdLst>
                <a:gd name="connsiteX0" fmla="*/ 1054607 w 1054607"/>
                <a:gd name="connsiteY0" fmla="*/ 880293 h 940554"/>
                <a:gd name="connsiteX1" fmla="*/ 1019467 w 1054607"/>
                <a:gd name="connsiteY1" fmla="*/ 930449 h 940554"/>
                <a:gd name="connsiteX2" fmla="*/ 937341 w 1054607"/>
                <a:gd name="connsiteY2" fmla="*/ 922945 h 940554"/>
                <a:gd name="connsiteX3" fmla="*/ 869429 w 1054607"/>
                <a:gd name="connsiteY3" fmla="*/ 856203 h 940554"/>
                <a:gd name="connsiteX4" fmla="*/ 818100 w 1054607"/>
                <a:gd name="connsiteY4" fmla="*/ 804862 h 940554"/>
                <a:gd name="connsiteX5" fmla="*/ 798753 w 1054607"/>
                <a:gd name="connsiteY5" fmla="*/ 801703 h 940554"/>
                <a:gd name="connsiteX6" fmla="*/ 612391 w 1054607"/>
                <a:gd name="connsiteY6" fmla="*/ 820659 h 940554"/>
                <a:gd name="connsiteX7" fmla="*/ 422475 w 1054607"/>
                <a:gd name="connsiteY7" fmla="*/ 605819 h 940554"/>
                <a:gd name="connsiteX8" fmla="*/ 429977 w 1054607"/>
                <a:gd name="connsiteY8" fmla="*/ 494844 h 940554"/>
                <a:gd name="connsiteX9" fmla="*/ 414973 w 1054607"/>
                <a:gd name="connsiteY9" fmla="*/ 494844 h 940554"/>
                <a:gd name="connsiteX10" fmla="*/ 33166 w 1054607"/>
                <a:gd name="connsiteY10" fmla="*/ 494844 h 940554"/>
                <a:gd name="connsiteX11" fmla="*/ 0 w 1054607"/>
                <a:gd name="connsiteY11" fmla="*/ 461670 h 940554"/>
                <a:gd name="connsiteX12" fmla="*/ 0 w 1054607"/>
                <a:gd name="connsiteY12" fmla="*/ 348721 h 940554"/>
                <a:gd name="connsiteX13" fmla="*/ 30008 w 1054607"/>
                <a:gd name="connsiteY13" fmla="*/ 319101 h 940554"/>
                <a:gd name="connsiteX14" fmla="*/ 140167 w 1054607"/>
                <a:gd name="connsiteY14" fmla="*/ 319101 h 940554"/>
                <a:gd name="connsiteX15" fmla="*/ 140167 w 1054607"/>
                <a:gd name="connsiteY15" fmla="*/ 305674 h 940554"/>
                <a:gd name="connsiteX16" fmla="*/ 140167 w 1054607"/>
                <a:gd name="connsiteY16" fmla="*/ 198648 h 940554"/>
                <a:gd name="connsiteX17" fmla="*/ 172543 w 1054607"/>
                <a:gd name="connsiteY17" fmla="*/ 166659 h 940554"/>
                <a:gd name="connsiteX18" fmla="*/ 303234 w 1054607"/>
                <a:gd name="connsiteY18" fmla="*/ 166659 h 940554"/>
                <a:gd name="connsiteX19" fmla="*/ 303234 w 1054607"/>
                <a:gd name="connsiteY19" fmla="*/ 153627 h 940554"/>
                <a:gd name="connsiteX20" fmla="*/ 303234 w 1054607"/>
                <a:gd name="connsiteY20" fmla="*/ 30804 h 940554"/>
                <a:gd name="connsiteX21" fmla="*/ 334426 w 1054607"/>
                <a:gd name="connsiteY21" fmla="*/ 0 h 940554"/>
                <a:gd name="connsiteX22" fmla="*/ 483674 w 1054607"/>
                <a:gd name="connsiteY22" fmla="*/ 0 h 940554"/>
                <a:gd name="connsiteX23" fmla="*/ 514077 w 1054607"/>
                <a:gd name="connsiteY23" fmla="*/ 30409 h 940554"/>
                <a:gd name="connsiteX24" fmla="*/ 514077 w 1054607"/>
                <a:gd name="connsiteY24" fmla="*/ 138620 h 940554"/>
                <a:gd name="connsiteX25" fmla="*/ 514077 w 1054607"/>
                <a:gd name="connsiteY25" fmla="*/ 152442 h 940554"/>
                <a:gd name="connsiteX26" fmla="*/ 593044 w 1054607"/>
                <a:gd name="connsiteY26" fmla="*/ 152442 h 940554"/>
                <a:gd name="connsiteX27" fmla="*/ 643188 w 1054607"/>
                <a:gd name="connsiteY27" fmla="*/ 152442 h 940554"/>
                <a:gd name="connsiteX28" fmla="*/ 677539 w 1054607"/>
                <a:gd name="connsiteY28" fmla="*/ 186406 h 940554"/>
                <a:gd name="connsiteX29" fmla="*/ 677539 w 1054607"/>
                <a:gd name="connsiteY29" fmla="*/ 293431 h 940554"/>
                <a:gd name="connsiteX30" fmla="*/ 677539 w 1054607"/>
                <a:gd name="connsiteY30" fmla="*/ 304884 h 940554"/>
                <a:gd name="connsiteX31" fmla="*/ 750188 w 1054607"/>
                <a:gd name="connsiteY31" fmla="*/ 317127 h 940554"/>
                <a:gd name="connsiteX32" fmla="*/ 940499 w 1054607"/>
                <a:gd name="connsiteY32" fmla="*/ 528808 h 940554"/>
                <a:gd name="connsiteX33" fmla="*/ 915625 w 1054607"/>
                <a:gd name="connsiteY33" fmla="*/ 685989 h 940554"/>
                <a:gd name="connsiteX34" fmla="*/ 918389 w 1054607"/>
                <a:gd name="connsiteY34" fmla="*/ 705340 h 940554"/>
                <a:gd name="connsiteX35" fmla="*/ 1015518 w 1054607"/>
                <a:gd name="connsiteY35" fmla="*/ 801703 h 940554"/>
                <a:gd name="connsiteX36" fmla="*/ 1054212 w 1054607"/>
                <a:gd name="connsiteY36" fmla="*/ 857387 h 940554"/>
                <a:gd name="connsiteX37" fmla="*/ 1054607 w 1054607"/>
                <a:gd name="connsiteY37" fmla="*/ 880293 h 940554"/>
                <a:gd name="connsiteX38" fmla="*/ 895883 w 1054607"/>
                <a:gd name="connsiteY38" fmla="*/ 568695 h 940554"/>
                <a:gd name="connsiteX39" fmla="*/ 681487 w 1054607"/>
                <a:gd name="connsiteY39" fmla="*/ 354250 h 940554"/>
                <a:gd name="connsiteX40" fmla="*/ 467091 w 1054607"/>
                <a:gd name="connsiteY40" fmla="*/ 567511 h 940554"/>
                <a:gd name="connsiteX41" fmla="*/ 680697 w 1054607"/>
                <a:gd name="connsiteY41" fmla="*/ 782351 h 940554"/>
                <a:gd name="connsiteX42" fmla="*/ 895883 w 1054607"/>
                <a:gd name="connsiteY42" fmla="*/ 568695 h 940554"/>
                <a:gd name="connsiteX43" fmla="*/ 351404 w 1054607"/>
                <a:gd name="connsiteY43" fmla="*/ 47391 h 940554"/>
                <a:gd name="connsiteX44" fmla="*/ 351404 w 1054607"/>
                <a:gd name="connsiteY44" fmla="*/ 446663 h 940554"/>
                <a:gd name="connsiteX45" fmla="*/ 417737 w 1054607"/>
                <a:gd name="connsiteY45" fmla="*/ 447058 h 940554"/>
                <a:gd name="connsiteX46" fmla="*/ 463932 w 1054607"/>
                <a:gd name="connsiteY46" fmla="*/ 422177 h 940554"/>
                <a:gd name="connsiteX47" fmla="*/ 467881 w 1054607"/>
                <a:gd name="connsiteY47" fmla="*/ 416253 h 940554"/>
                <a:gd name="connsiteX48" fmla="*/ 618313 w 1054607"/>
                <a:gd name="connsiteY48" fmla="*/ 314362 h 940554"/>
                <a:gd name="connsiteX49" fmla="*/ 629369 w 1054607"/>
                <a:gd name="connsiteY49" fmla="*/ 300145 h 940554"/>
                <a:gd name="connsiteX50" fmla="*/ 628974 w 1054607"/>
                <a:gd name="connsiteY50" fmla="*/ 212076 h 940554"/>
                <a:gd name="connsiteX51" fmla="*/ 628974 w 1054607"/>
                <a:gd name="connsiteY51" fmla="*/ 199833 h 940554"/>
                <a:gd name="connsiteX52" fmla="*/ 513287 w 1054607"/>
                <a:gd name="connsiteY52" fmla="*/ 199833 h 940554"/>
                <a:gd name="connsiteX53" fmla="*/ 513287 w 1054607"/>
                <a:gd name="connsiteY53" fmla="*/ 239721 h 940554"/>
                <a:gd name="connsiteX54" fmla="*/ 512892 w 1054607"/>
                <a:gd name="connsiteY54" fmla="*/ 294616 h 940554"/>
                <a:gd name="connsiteX55" fmla="*/ 490386 w 1054607"/>
                <a:gd name="connsiteY55" fmla="*/ 317917 h 940554"/>
                <a:gd name="connsiteX56" fmla="*/ 466301 w 1054607"/>
                <a:gd name="connsiteY56" fmla="*/ 295011 h 940554"/>
                <a:gd name="connsiteX57" fmla="*/ 465906 w 1054607"/>
                <a:gd name="connsiteY57" fmla="*/ 281978 h 940554"/>
                <a:gd name="connsiteX58" fmla="*/ 465906 w 1054607"/>
                <a:gd name="connsiteY58" fmla="*/ 61609 h 940554"/>
                <a:gd name="connsiteX59" fmla="*/ 465906 w 1054607"/>
                <a:gd name="connsiteY59" fmla="*/ 47391 h 940554"/>
                <a:gd name="connsiteX60" fmla="*/ 351404 w 1054607"/>
                <a:gd name="connsiteY60" fmla="*/ 47391 h 940554"/>
                <a:gd name="connsiteX61" fmla="*/ 302445 w 1054607"/>
                <a:gd name="connsiteY61" fmla="*/ 214446 h 940554"/>
                <a:gd name="connsiteX62" fmla="*/ 188732 w 1054607"/>
                <a:gd name="connsiteY62" fmla="*/ 214446 h 940554"/>
                <a:gd name="connsiteX63" fmla="*/ 188732 w 1054607"/>
                <a:gd name="connsiteY63" fmla="*/ 446268 h 940554"/>
                <a:gd name="connsiteX64" fmla="*/ 302445 w 1054607"/>
                <a:gd name="connsiteY64" fmla="*/ 446268 h 940554"/>
                <a:gd name="connsiteX65" fmla="*/ 302445 w 1054607"/>
                <a:gd name="connsiteY65" fmla="*/ 214446 h 940554"/>
                <a:gd name="connsiteX66" fmla="*/ 850872 w 1054607"/>
                <a:gd name="connsiteY66" fmla="*/ 770898 h 940554"/>
                <a:gd name="connsiteX67" fmla="*/ 964190 w 1054607"/>
                <a:gd name="connsiteY67" fmla="*/ 883848 h 940554"/>
                <a:gd name="connsiteX68" fmla="*/ 974060 w 1054607"/>
                <a:gd name="connsiteY68" fmla="*/ 890166 h 940554"/>
                <a:gd name="connsiteX69" fmla="*/ 998146 w 1054607"/>
                <a:gd name="connsiteY69" fmla="*/ 886217 h 940554"/>
                <a:gd name="connsiteX70" fmla="*/ 1005253 w 1054607"/>
                <a:gd name="connsiteY70" fmla="*/ 863311 h 940554"/>
                <a:gd name="connsiteX71" fmla="*/ 995382 w 1054607"/>
                <a:gd name="connsiteY71" fmla="*/ 847909 h 940554"/>
                <a:gd name="connsiteX72" fmla="*/ 890355 w 1054607"/>
                <a:gd name="connsiteY72" fmla="*/ 742858 h 940554"/>
                <a:gd name="connsiteX73" fmla="*/ 884828 w 1054607"/>
                <a:gd name="connsiteY73" fmla="*/ 738119 h 940554"/>
                <a:gd name="connsiteX74" fmla="*/ 850872 w 1054607"/>
                <a:gd name="connsiteY74" fmla="*/ 770898 h 940554"/>
                <a:gd name="connsiteX75" fmla="*/ 139377 w 1054607"/>
                <a:gd name="connsiteY75" fmla="*/ 366888 h 940554"/>
                <a:gd name="connsiteX76" fmla="*/ 48170 w 1054607"/>
                <a:gd name="connsiteY76" fmla="*/ 366888 h 940554"/>
                <a:gd name="connsiteX77" fmla="*/ 48170 w 1054607"/>
                <a:gd name="connsiteY77" fmla="*/ 446268 h 940554"/>
                <a:gd name="connsiteX78" fmla="*/ 139377 w 1054607"/>
                <a:gd name="connsiteY78" fmla="*/ 446268 h 940554"/>
                <a:gd name="connsiteX79" fmla="*/ 139377 w 1054607"/>
                <a:gd name="connsiteY79" fmla="*/ 366888 h 9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54607" h="940554">
                  <a:moveTo>
                    <a:pt x="1054607" y="880293"/>
                  </a:moveTo>
                  <a:cubicBezTo>
                    <a:pt x="1048685" y="901224"/>
                    <a:pt x="1038814" y="918996"/>
                    <a:pt x="1019467" y="930449"/>
                  </a:cubicBezTo>
                  <a:cubicBezTo>
                    <a:pt x="993408" y="945851"/>
                    <a:pt x="960241" y="943877"/>
                    <a:pt x="937341" y="922945"/>
                  </a:cubicBezTo>
                  <a:cubicBezTo>
                    <a:pt x="913651" y="901619"/>
                    <a:pt x="891935" y="878713"/>
                    <a:pt x="869429" y="856203"/>
                  </a:cubicBezTo>
                  <a:cubicBezTo>
                    <a:pt x="852056" y="839221"/>
                    <a:pt x="834683" y="822239"/>
                    <a:pt x="818100" y="804862"/>
                  </a:cubicBezTo>
                  <a:cubicBezTo>
                    <a:pt x="811783" y="798148"/>
                    <a:pt x="807045" y="797753"/>
                    <a:pt x="798753" y="801703"/>
                  </a:cubicBezTo>
                  <a:cubicBezTo>
                    <a:pt x="739133" y="831717"/>
                    <a:pt x="676749" y="837246"/>
                    <a:pt x="612391" y="820659"/>
                  </a:cubicBezTo>
                  <a:cubicBezTo>
                    <a:pt x="514471" y="795384"/>
                    <a:pt x="435504" y="706130"/>
                    <a:pt x="422475" y="605819"/>
                  </a:cubicBezTo>
                  <a:cubicBezTo>
                    <a:pt x="417737" y="568695"/>
                    <a:pt x="419711" y="532362"/>
                    <a:pt x="429977" y="494844"/>
                  </a:cubicBezTo>
                  <a:cubicBezTo>
                    <a:pt x="424054" y="494844"/>
                    <a:pt x="419711" y="494844"/>
                    <a:pt x="414973" y="494844"/>
                  </a:cubicBezTo>
                  <a:cubicBezTo>
                    <a:pt x="287836" y="494844"/>
                    <a:pt x="160698" y="494844"/>
                    <a:pt x="33166" y="494844"/>
                  </a:cubicBezTo>
                  <a:cubicBezTo>
                    <a:pt x="7107" y="494844"/>
                    <a:pt x="0" y="487340"/>
                    <a:pt x="0" y="461670"/>
                  </a:cubicBezTo>
                  <a:cubicBezTo>
                    <a:pt x="0" y="424152"/>
                    <a:pt x="0" y="386239"/>
                    <a:pt x="0" y="348721"/>
                  </a:cubicBezTo>
                  <a:cubicBezTo>
                    <a:pt x="0" y="328185"/>
                    <a:pt x="9081" y="319101"/>
                    <a:pt x="30008" y="319101"/>
                  </a:cubicBezTo>
                  <a:cubicBezTo>
                    <a:pt x="66333" y="319101"/>
                    <a:pt x="102263" y="319101"/>
                    <a:pt x="140167" y="319101"/>
                  </a:cubicBezTo>
                  <a:cubicBezTo>
                    <a:pt x="140167" y="313967"/>
                    <a:pt x="140167" y="310018"/>
                    <a:pt x="140167" y="305674"/>
                  </a:cubicBezTo>
                  <a:cubicBezTo>
                    <a:pt x="140167" y="270130"/>
                    <a:pt x="140167" y="234192"/>
                    <a:pt x="140167" y="198648"/>
                  </a:cubicBezTo>
                  <a:cubicBezTo>
                    <a:pt x="140167" y="174953"/>
                    <a:pt x="148458" y="166659"/>
                    <a:pt x="172543" y="166659"/>
                  </a:cubicBezTo>
                  <a:cubicBezTo>
                    <a:pt x="215581" y="166659"/>
                    <a:pt x="258223" y="166659"/>
                    <a:pt x="303234" y="166659"/>
                  </a:cubicBezTo>
                  <a:cubicBezTo>
                    <a:pt x="303234" y="161920"/>
                    <a:pt x="303234" y="157576"/>
                    <a:pt x="303234" y="153627"/>
                  </a:cubicBezTo>
                  <a:cubicBezTo>
                    <a:pt x="303234" y="112554"/>
                    <a:pt x="303234" y="71877"/>
                    <a:pt x="303234" y="30804"/>
                  </a:cubicBezTo>
                  <a:cubicBezTo>
                    <a:pt x="303234" y="8688"/>
                    <a:pt x="311920" y="0"/>
                    <a:pt x="334426" y="0"/>
                  </a:cubicBezTo>
                  <a:cubicBezTo>
                    <a:pt x="384176" y="0"/>
                    <a:pt x="433925" y="0"/>
                    <a:pt x="483674" y="0"/>
                  </a:cubicBezTo>
                  <a:cubicBezTo>
                    <a:pt x="505390" y="0"/>
                    <a:pt x="514077" y="8688"/>
                    <a:pt x="514077" y="30409"/>
                  </a:cubicBezTo>
                  <a:cubicBezTo>
                    <a:pt x="514077" y="66348"/>
                    <a:pt x="514077" y="102681"/>
                    <a:pt x="514077" y="138620"/>
                  </a:cubicBezTo>
                  <a:cubicBezTo>
                    <a:pt x="514077" y="142964"/>
                    <a:pt x="514077" y="147308"/>
                    <a:pt x="514077" y="152442"/>
                  </a:cubicBezTo>
                  <a:cubicBezTo>
                    <a:pt x="541320" y="152442"/>
                    <a:pt x="566985" y="152442"/>
                    <a:pt x="593044" y="152442"/>
                  </a:cubicBezTo>
                  <a:cubicBezTo>
                    <a:pt x="609627" y="152442"/>
                    <a:pt x="626605" y="152442"/>
                    <a:pt x="643188" y="152442"/>
                  </a:cubicBezTo>
                  <a:cubicBezTo>
                    <a:pt x="669642" y="152442"/>
                    <a:pt x="677539" y="159946"/>
                    <a:pt x="677539" y="186406"/>
                  </a:cubicBezTo>
                  <a:cubicBezTo>
                    <a:pt x="677539" y="221949"/>
                    <a:pt x="677539" y="257888"/>
                    <a:pt x="677539" y="293431"/>
                  </a:cubicBezTo>
                  <a:cubicBezTo>
                    <a:pt x="677539" y="297775"/>
                    <a:pt x="677539" y="302119"/>
                    <a:pt x="677539" y="304884"/>
                  </a:cubicBezTo>
                  <a:cubicBezTo>
                    <a:pt x="702808" y="308833"/>
                    <a:pt x="726893" y="311203"/>
                    <a:pt x="750188" y="317127"/>
                  </a:cubicBezTo>
                  <a:cubicBezTo>
                    <a:pt x="847713" y="341217"/>
                    <a:pt x="926285" y="429681"/>
                    <a:pt x="940499" y="528808"/>
                  </a:cubicBezTo>
                  <a:cubicBezTo>
                    <a:pt x="948396" y="583703"/>
                    <a:pt x="940894" y="636228"/>
                    <a:pt x="915625" y="685989"/>
                  </a:cubicBezTo>
                  <a:cubicBezTo>
                    <a:pt x="911676" y="693888"/>
                    <a:pt x="912071" y="698627"/>
                    <a:pt x="918389" y="705340"/>
                  </a:cubicBezTo>
                  <a:cubicBezTo>
                    <a:pt x="951160" y="737330"/>
                    <a:pt x="983142" y="770108"/>
                    <a:pt x="1015518" y="801703"/>
                  </a:cubicBezTo>
                  <a:cubicBezTo>
                    <a:pt x="1032101" y="817895"/>
                    <a:pt x="1047895" y="834482"/>
                    <a:pt x="1054212" y="857387"/>
                  </a:cubicBezTo>
                  <a:cubicBezTo>
                    <a:pt x="1054607" y="864101"/>
                    <a:pt x="1054607" y="872395"/>
                    <a:pt x="1054607" y="880293"/>
                  </a:cubicBezTo>
                  <a:close/>
                  <a:moveTo>
                    <a:pt x="895883" y="568695"/>
                  </a:moveTo>
                  <a:cubicBezTo>
                    <a:pt x="896278" y="451402"/>
                    <a:pt x="799148" y="354250"/>
                    <a:pt x="681487" y="354250"/>
                  </a:cubicBezTo>
                  <a:cubicBezTo>
                    <a:pt x="563826" y="354250"/>
                    <a:pt x="467881" y="449822"/>
                    <a:pt x="467091" y="567511"/>
                  </a:cubicBezTo>
                  <a:cubicBezTo>
                    <a:pt x="466301" y="685199"/>
                    <a:pt x="562641" y="781956"/>
                    <a:pt x="680697" y="782351"/>
                  </a:cubicBezTo>
                  <a:cubicBezTo>
                    <a:pt x="798753" y="782746"/>
                    <a:pt x="895488" y="686779"/>
                    <a:pt x="895883" y="568695"/>
                  </a:cubicBezTo>
                  <a:close/>
                  <a:moveTo>
                    <a:pt x="351404" y="47391"/>
                  </a:moveTo>
                  <a:cubicBezTo>
                    <a:pt x="351404" y="180877"/>
                    <a:pt x="351404" y="313572"/>
                    <a:pt x="351404" y="446663"/>
                  </a:cubicBezTo>
                  <a:cubicBezTo>
                    <a:pt x="373910" y="446663"/>
                    <a:pt x="396021" y="445478"/>
                    <a:pt x="417737" y="447058"/>
                  </a:cubicBezTo>
                  <a:cubicBezTo>
                    <a:pt x="439453" y="448638"/>
                    <a:pt x="456431" y="445478"/>
                    <a:pt x="463932" y="422177"/>
                  </a:cubicBezTo>
                  <a:cubicBezTo>
                    <a:pt x="464722" y="420203"/>
                    <a:pt x="466696" y="418228"/>
                    <a:pt x="467881" y="416253"/>
                  </a:cubicBezTo>
                  <a:cubicBezTo>
                    <a:pt x="505785" y="364123"/>
                    <a:pt x="555929" y="329764"/>
                    <a:pt x="618313" y="314362"/>
                  </a:cubicBezTo>
                  <a:cubicBezTo>
                    <a:pt x="627000" y="312388"/>
                    <a:pt x="629369" y="308833"/>
                    <a:pt x="629369" y="300145"/>
                  </a:cubicBezTo>
                  <a:cubicBezTo>
                    <a:pt x="628974" y="270920"/>
                    <a:pt x="628974" y="241301"/>
                    <a:pt x="628974" y="212076"/>
                  </a:cubicBezTo>
                  <a:cubicBezTo>
                    <a:pt x="628974" y="207732"/>
                    <a:pt x="628974" y="203783"/>
                    <a:pt x="628974" y="199833"/>
                  </a:cubicBezTo>
                  <a:cubicBezTo>
                    <a:pt x="589490" y="199833"/>
                    <a:pt x="551981" y="199833"/>
                    <a:pt x="513287" y="199833"/>
                  </a:cubicBezTo>
                  <a:cubicBezTo>
                    <a:pt x="513287" y="213656"/>
                    <a:pt x="513287" y="226688"/>
                    <a:pt x="513287" y="239721"/>
                  </a:cubicBezTo>
                  <a:cubicBezTo>
                    <a:pt x="513287" y="257888"/>
                    <a:pt x="513682" y="276054"/>
                    <a:pt x="512892" y="294616"/>
                  </a:cubicBezTo>
                  <a:cubicBezTo>
                    <a:pt x="512102" y="308438"/>
                    <a:pt x="502626" y="317522"/>
                    <a:pt x="490386" y="317917"/>
                  </a:cubicBezTo>
                  <a:cubicBezTo>
                    <a:pt x="477752" y="318312"/>
                    <a:pt x="467881" y="309228"/>
                    <a:pt x="466301" y="295011"/>
                  </a:cubicBezTo>
                  <a:cubicBezTo>
                    <a:pt x="465906" y="290667"/>
                    <a:pt x="465906" y="286322"/>
                    <a:pt x="465906" y="281978"/>
                  </a:cubicBezTo>
                  <a:cubicBezTo>
                    <a:pt x="465906" y="208522"/>
                    <a:pt x="465906" y="135065"/>
                    <a:pt x="465906" y="61609"/>
                  </a:cubicBezTo>
                  <a:cubicBezTo>
                    <a:pt x="465906" y="56870"/>
                    <a:pt x="465906" y="52525"/>
                    <a:pt x="465906" y="47391"/>
                  </a:cubicBezTo>
                  <a:cubicBezTo>
                    <a:pt x="427213" y="47391"/>
                    <a:pt x="390098" y="47391"/>
                    <a:pt x="351404" y="47391"/>
                  </a:cubicBezTo>
                  <a:close/>
                  <a:moveTo>
                    <a:pt x="302445" y="214446"/>
                  </a:moveTo>
                  <a:cubicBezTo>
                    <a:pt x="263751" y="214446"/>
                    <a:pt x="226241" y="214446"/>
                    <a:pt x="188732" y="214446"/>
                  </a:cubicBezTo>
                  <a:cubicBezTo>
                    <a:pt x="188732" y="292246"/>
                    <a:pt x="188732" y="369257"/>
                    <a:pt x="188732" y="446268"/>
                  </a:cubicBezTo>
                  <a:cubicBezTo>
                    <a:pt x="227031" y="446268"/>
                    <a:pt x="264540" y="446268"/>
                    <a:pt x="302445" y="446268"/>
                  </a:cubicBezTo>
                  <a:cubicBezTo>
                    <a:pt x="302445" y="368862"/>
                    <a:pt x="302445" y="291851"/>
                    <a:pt x="302445" y="214446"/>
                  </a:cubicBezTo>
                  <a:close/>
                  <a:moveTo>
                    <a:pt x="850872" y="770898"/>
                  </a:moveTo>
                  <a:cubicBezTo>
                    <a:pt x="888381" y="808022"/>
                    <a:pt x="926285" y="845935"/>
                    <a:pt x="964190" y="883848"/>
                  </a:cubicBezTo>
                  <a:cubicBezTo>
                    <a:pt x="966953" y="886612"/>
                    <a:pt x="970507" y="890166"/>
                    <a:pt x="974060" y="890166"/>
                  </a:cubicBezTo>
                  <a:cubicBezTo>
                    <a:pt x="982352" y="890166"/>
                    <a:pt x="992618" y="890956"/>
                    <a:pt x="998146" y="886217"/>
                  </a:cubicBezTo>
                  <a:cubicBezTo>
                    <a:pt x="1003278" y="881873"/>
                    <a:pt x="1005253" y="871210"/>
                    <a:pt x="1005253" y="863311"/>
                  </a:cubicBezTo>
                  <a:cubicBezTo>
                    <a:pt x="1005253" y="858177"/>
                    <a:pt x="999725" y="852253"/>
                    <a:pt x="995382" y="847909"/>
                  </a:cubicBezTo>
                  <a:cubicBezTo>
                    <a:pt x="960636" y="812761"/>
                    <a:pt x="925496" y="777612"/>
                    <a:pt x="890355" y="742858"/>
                  </a:cubicBezTo>
                  <a:cubicBezTo>
                    <a:pt x="888381" y="740884"/>
                    <a:pt x="885617" y="738909"/>
                    <a:pt x="884828" y="738119"/>
                  </a:cubicBezTo>
                  <a:cubicBezTo>
                    <a:pt x="872983" y="749177"/>
                    <a:pt x="862322" y="759840"/>
                    <a:pt x="850872" y="770898"/>
                  </a:cubicBezTo>
                  <a:close/>
                  <a:moveTo>
                    <a:pt x="139377" y="366888"/>
                  </a:moveTo>
                  <a:cubicBezTo>
                    <a:pt x="108185" y="366888"/>
                    <a:pt x="78178" y="366888"/>
                    <a:pt x="48170" y="366888"/>
                  </a:cubicBezTo>
                  <a:cubicBezTo>
                    <a:pt x="48170" y="393743"/>
                    <a:pt x="48170" y="419808"/>
                    <a:pt x="48170" y="446268"/>
                  </a:cubicBezTo>
                  <a:cubicBezTo>
                    <a:pt x="78572" y="446268"/>
                    <a:pt x="108580" y="446268"/>
                    <a:pt x="139377" y="446268"/>
                  </a:cubicBezTo>
                  <a:cubicBezTo>
                    <a:pt x="139377" y="419413"/>
                    <a:pt x="139377" y="393743"/>
                    <a:pt x="139377" y="366888"/>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48" name="Freeform 970">
              <a:extLst>
                <a:ext uri="{FF2B5EF4-FFF2-40B4-BE49-F238E27FC236}">
                  <a16:creationId xmlns:a16="http://schemas.microsoft.com/office/drawing/2014/main" id="{0A607511-A9F8-2F98-D73F-D2437CCD8926}"/>
                </a:ext>
              </a:extLst>
            </p:cNvPr>
            <p:cNvSpPr/>
            <p:nvPr/>
          </p:nvSpPr>
          <p:spPr>
            <a:xfrm>
              <a:off x="2477798" y="452519"/>
              <a:ext cx="1011865" cy="1219140"/>
            </a:xfrm>
            <a:custGeom>
              <a:avLst/>
              <a:gdLst>
                <a:gd name="connsiteX0" fmla="*/ 0 w 1011865"/>
                <a:gd name="connsiteY0" fmla="*/ 59634 h 1219140"/>
                <a:gd name="connsiteX1" fmla="*/ 22901 w 1011865"/>
                <a:gd name="connsiteY1" fmla="*/ 20141 h 1219140"/>
                <a:gd name="connsiteX2" fmla="*/ 80547 w 1011865"/>
                <a:gd name="connsiteY2" fmla="*/ 0 h 1219140"/>
                <a:gd name="connsiteX3" fmla="*/ 929839 w 1011865"/>
                <a:gd name="connsiteY3" fmla="*/ 0 h 1219140"/>
                <a:gd name="connsiteX4" fmla="*/ 936946 w 1011865"/>
                <a:gd name="connsiteY4" fmla="*/ 0 h 1219140"/>
                <a:gd name="connsiteX5" fmla="*/ 1011175 w 1011865"/>
                <a:gd name="connsiteY5" fmla="*/ 73851 h 1219140"/>
                <a:gd name="connsiteX6" fmla="*/ 1011175 w 1011865"/>
                <a:gd name="connsiteY6" fmla="*/ 277634 h 1219140"/>
                <a:gd name="connsiteX7" fmla="*/ 987485 w 1011865"/>
                <a:gd name="connsiteY7" fmla="*/ 305674 h 1219140"/>
                <a:gd name="connsiteX8" fmla="*/ 963795 w 1011865"/>
                <a:gd name="connsiteY8" fmla="*/ 277634 h 1219140"/>
                <a:gd name="connsiteX9" fmla="*/ 963795 w 1011865"/>
                <a:gd name="connsiteY9" fmla="*/ 81355 h 1219140"/>
                <a:gd name="connsiteX10" fmla="*/ 930234 w 1011865"/>
                <a:gd name="connsiteY10" fmla="*/ 47786 h 1219140"/>
                <a:gd name="connsiteX11" fmla="*/ 80941 w 1011865"/>
                <a:gd name="connsiteY11" fmla="*/ 47786 h 1219140"/>
                <a:gd name="connsiteX12" fmla="*/ 47775 w 1011865"/>
                <a:gd name="connsiteY12" fmla="*/ 80170 h 1219140"/>
                <a:gd name="connsiteX13" fmla="*/ 47775 w 1011865"/>
                <a:gd name="connsiteY13" fmla="*/ 1138576 h 1219140"/>
                <a:gd name="connsiteX14" fmla="*/ 80547 w 1011865"/>
                <a:gd name="connsiteY14" fmla="*/ 1171355 h 1219140"/>
                <a:gd name="connsiteX15" fmla="*/ 931023 w 1011865"/>
                <a:gd name="connsiteY15" fmla="*/ 1171355 h 1219140"/>
                <a:gd name="connsiteX16" fmla="*/ 963795 w 1011865"/>
                <a:gd name="connsiteY16" fmla="*/ 1138181 h 1219140"/>
                <a:gd name="connsiteX17" fmla="*/ 963795 w 1011865"/>
                <a:gd name="connsiteY17" fmla="*/ 1045373 h 1219140"/>
                <a:gd name="connsiteX18" fmla="*/ 987485 w 1011865"/>
                <a:gd name="connsiteY18" fmla="*/ 1016938 h 1219140"/>
                <a:gd name="connsiteX19" fmla="*/ 1011570 w 1011865"/>
                <a:gd name="connsiteY19" fmla="*/ 1045373 h 1219140"/>
                <a:gd name="connsiteX20" fmla="*/ 1011570 w 1011865"/>
                <a:gd name="connsiteY20" fmla="*/ 1145290 h 1219140"/>
                <a:gd name="connsiteX21" fmla="*/ 954319 w 1011865"/>
                <a:gd name="connsiteY21" fmla="*/ 1217166 h 1219140"/>
                <a:gd name="connsiteX22" fmla="*/ 949976 w 1011865"/>
                <a:gd name="connsiteY22" fmla="*/ 1219141 h 1219140"/>
                <a:gd name="connsiteX23" fmla="*/ 62384 w 1011865"/>
                <a:gd name="connsiteY23" fmla="*/ 1219141 h 1219140"/>
                <a:gd name="connsiteX24" fmla="*/ 40273 w 1011865"/>
                <a:gd name="connsiteY24" fmla="*/ 1211242 h 1219140"/>
                <a:gd name="connsiteX25" fmla="*/ 395 w 1011865"/>
                <a:gd name="connsiteY25" fmla="*/ 1159902 h 1219140"/>
                <a:gd name="connsiteX26" fmla="*/ 0 w 1011865"/>
                <a:gd name="connsiteY26" fmla="*/ 59634 h 12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1865" h="1219140">
                  <a:moveTo>
                    <a:pt x="0" y="59634"/>
                  </a:moveTo>
                  <a:cubicBezTo>
                    <a:pt x="7502" y="46206"/>
                    <a:pt x="13030" y="31594"/>
                    <a:pt x="22901" y="20141"/>
                  </a:cubicBezTo>
                  <a:cubicBezTo>
                    <a:pt x="37509" y="3554"/>
                    <a:pt x="58831" y="0"/>
                    <a:pt x="80547" y="0"/>
                  </a:cubicBezTo>
                  <a:cubicBezTo>
                    <a:pt x="363644" y="0"/>
                    <a:pt x="646741" y="0"/>
                    <a:pt x="929839" y="0"/>
                  </a:cubicBezTo>
                  <a:cubicBezTo>
                    <a:pt x="932208" y="0"/>
                    <a:pt x="934577" y="0"/>
                    <a:pt x="936946" y="0"/>
                  </a:cubicBezTo>
                  <a:cubicBezTo>
                    <a:pt x="980378" y="790"/>
                    <a:pt x="1010780" y="30409"/>
                    <a:pt x="1011175" y="73851"/>
                  </a:cubicBezTo>
                  <a:cubicBezTo>
                    <a:pt x="1011570" y="141779"/>
                    <a:pt x="1011570" y="209706"/>
                    <a:pt x="1011175" y="277634"/>
                  </a:cubicBezTo>
                  <a:cubicBezTo>
                    <a:pt x="1011175" y="295406"/>
                    <a:pt x="1002094" y="305674"/>
                    <a:pt x="987485" y="305674"/>
                  </a:cubicBezTo>
                  <a:cubicBezTo>
                    <a:pt x="972876" y="305674"/>
                    <a:pt x="963795" y="295406"/>
                    <a:pt x="963795" y="277634"/>
                  </a:cubicBezTo>
                  <a:cubicBezTo>
                    <a:pt x="963795" y="212076"/>
                    <a:pt x="963795" y="146518"/>
                    <a:pt x="963795" y="81355"/>
                  </a:cubicBezTo>
                  <a:cubicBezTo>
                    <a:pt x="963795" y="55685"/>
                    <a:pt x="955898" y="47786"/>
                    <a:pt x="930234" y="47786"/>
                  </a:cubicBezTo>
                  <a:cubicBezTo>
                    <a:pt x="647136" y="47786"/>
                    <a:pt x="364039" y="47786"/>
                    <a:pt x="80941" y="47786"/>
                  </a:cubicBezTo>
                  <a:cubicBezTo>
                    <a:pt x="55672" y="47786"/>
                    <a:pt x="47775" y="55685"/>
                    <a:pt x="47775" y="80170"/>
                  </a:cubicBezTo>
                  <a:cubicBezTo>
                    <a:pt x="47775" y="432840"/>
                    <a:pt x="47775" y="785906"/>
                    <a:pt x="47775" y="1138576"/>
                  </a:cubicBezTo>
                  <a:cubicBezTo>
                    <a:pt x="47775" y="1163456"/>
                    <a:pt x="55672" y="1171355"/>
                    <a:pt x="80547" y="1171355"/>
                  </a:cubicBezTo>
                  <a:cubicBezTo>
                    <a:pt x="364039" y="1171355"/>
                    <a:pt x="647531" y="1171355"/>
                    <a:pt x="931023" y="1171355"/>
                  </a:cubicBezTo>
                  <a:cubicBezTo>
                    <a:pt x="955503" y="1171355"/>
                    <a:pt x="963795" y="1163061"/>
                    <a:pt x="963795" y="1138181"/>
                  </a:cubicBezTo>
                  <a:cubicBezTo>
                    <a:pt x="963795" y="1107376"/>
                    <a:pt x="963795" y="1076177"/>
                    <a:pt x="963795" y="1045373"/>
                  </a:cubicBezTo>
                  <a:cubicBezTo>
                    <a:pt x="963795" y="1027996"/>
                    <a:pt x="973271" y="1016938"/>
                    <a:pt x="987485" y="1016938"/>
                  </a:cubicBezTo>
                  <a:cubicBezTo>
                    <a:pt x="1001699" y="1016938"/>
                    <a:pt x="1011570" y="1027996"/>
                    <a:pt x="1011570" y="1045373"/>
                  </a:cubicBezTo>
                  <a:cubicBezTo>
                    <a:pt x="1011965" y="1078547"/>
                    <a:pt x="1011965" y="1112116"/>
                    <a:pt x="1011570" y="1145290"/>
                  </a:cubicBezTo>
                  <a:cubicBezTo>
                    <a:pt x="1011175" y="1182413"/>
                    <a:pt x="990644" y="1207688"/>
                    <a:pt x="954319" y="1217166"/>
                  </a:cubicBezTo>
                  <a:cubicBezTo>
                    <a:pt x="952739" y="1217561"/>
                    <a:pt x="951555" y="1218351"/>
                    <a:pt x="949976" y="1219141"/>
                  </a:cubicBezTo>
                  <a:cubicBezTo>
                    <a:pt x="654243" y="1219141"/>
                    <a:pt x="358116" y="1219141"/>
                    <a:pt x="62384" y="1219141"/>
                  </a:cubicBezTo>
                  <a:cubicBezTo>
                    <a:pt x="54882" y="1216376"/>
                    <a:pt x="47380" y="1214402"/>
                    <a:pt x="40273" y="1211242"/>
                  </a:cubicBezTo>
                  <a:cubicBezTo>
                    <a:pt x="18162" y="1200974"/>
                    <a:pt x="7502" y="1181623"/>
                    <a:pt x="395" y="1159902"/>
                  </a:cubicBezTo>
                  <a:cubicBezTo>
                    <a:pt x="0" y="793409"/>
                    <a:pt x="0" y="426522"/>
                    <a:pt x="0" y="59634"/>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49" name="Freeform 971">
              <a:extLst>
                <a:ext uri="{FF2B5EF4-FFF2-40B4-BE49-F238E27FC236}">
                  <a16:creationId xmlns:a16="http://schemas.microsoft.com/office/drawing/2014/main" id="{74548714-5A3F-3A10-188B-411AC2F143D2}"/>
                </a:ext>
              </a:extLst>
            </p:cNvPr>
            <p:cNvSpPr/>
            <p:nvPr/>
          </p:nvSpPr>
          <p:spPr>
            <a:xfrm>
              <a:off x="2603751" y="1495522"/>
              <a:ext cx="707561" cy="47786"/>
            </a:xfrm>
            <a:custGeom>
              <a:avLst/>
              <a:gdLst>
                <a:gd name="connsiteX0" fmla="*/ 353773 w 707561"/>
                <a:gd name="connsiteY0" fmla="*/ 395 h 47786"/>
                <a:gd name="connsiteX1" fmla="*/ 674380 w 707561"/>
                <a:gd name="connsiteY1" fmla="*/ 395 h 47786"/>
                <a:gd name="connsiteX2" fmla="*/ 689779 w 707561"/>
                <a:gd name="connsiteY2" fmla="*/ 1580 h 47786"/>
                <a:gd name="connsiteX3" fmla="*/ 707546 w 707561"/>
                <a:gd name="connsiteY3" fmla="*/ 24090 h 47786"/>
                <a:gd name="connsiteX4" fmla="*/ 690963 w 707561"/>
                <a:gd name="connsiteY4" fmla="*/ 46206 h 47786"/>
                <a:gd name="connsiteX5" fmla="*/ 673195 w 707561"/>
                <a:gd name="connsiteY5" fmla="*/ 47786 h 47786"/>
                <a:gd name="connsiteX6" fmla="*/ 34351 w 707561"/>
                <a:gd name="connsiteY6" fmla="*/ 47786 h 47786"/>
                <a:gd name="connsiteX7" fmla="*/ 17768 w 707561"/>
                <a:gd name="connsiteY7" fmla="*/ 46206 h 47786"/>
                <a:gd name="connsiteX8" fmla="*/ 0 w 707561"/>
                <a:gd name="connsiteY8" fmla="*/ 23696 h 47786"/>
                <a:gd name="connsiteX9" fmla="*/ 18952 w 707561"/>
                <a:gd name="connsiteY9" fmla="*/ 790 h 47786"/>
                <a:gd name="connsiteX10" fmla="*/ 33166 w 707561"/>
                <a:gd name="connsiteY10" fmla="*/ 0 h 47786"/>
                <a:gd name="connsiteX11" fmla="*/ 353773 w 707561"/>
                <a:gd name="connsiteY11" fmla="*/ 395 h 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7561" h="47786">
                  <a:moveTo>
                    <a:pt x="353773" y="395"/>
                  </a:moveTo>
                  <a:cubicBezTo>
                    <a:pt x="460774" y="395"/>
                    <a:pt x="567379" y="395"/>
                    <a:pt x="674380" y="395"/>
                  </a:cubicBezTo>
                  <a:cubicBezTo>
                    <a:pt x="679513" y="395"/>
                    <a:pt x="684645" y="395"/>
                    <a:pt x="689779" y="1580"/>
                  </a:cubicBezTo>
                  <a:cubicBezTo>
                    <a:pt x="700439" y="3949"/>
                    <a:pt x="707941" y="13822"/>
                    <a:pt x="707546" y="24090"/>
                  </a:cubicBezTo>
                  <a:cubicBezTo>
                    <a:pt x="706756" y="34754"/>
                    <a:pt x="702018" y="43442"/>
                    <a:pt x="690963" y="46206"/>
                  </a:cubicBezTo>
                  <a:cubicBezTo>
                    <a:pt x="685435" y="47786"/>
                    <a:pt x="679118" y="47786"/>
                    <a:pt x="673195" y="47786"/>
                  </a:cubicBezTo>
                  <a:cubicBezTo>
                    <a:pt x="460379" y="47786"/>
                    <a:pt x="247167" y="47786"/>
                    <a:pt x="34351" y="47786"/>
                  </a:cubicBezTo>
                  <a:cubicBezTo>
                    <a:pt x="28823" y="47786"/>
                    <a:pt x="23295" y="47786"/>
                    <a:pt x="17768" y="46206"/>
                  </a:cubicBezTo>
                  <a:cubicBezTo>
                    <a:pt x="7107" y="43442"/>
                    <a:pt x="0" y="33964"/>
                    <a:pt x="0" y="23696"/>
                  </a:cubicBezTo>
                  <a:cubicBezTo>
                    <a:pt x="0" y="13033"/>
                    <a:pt x="7897" y="3159"/>
                    <a:pt x="18952" y="790"/>
                  </a:cubicBezTo>
                  <a:cubicBezTo>
                    <a:pt x="23690" y="0"/>
                    <a:pt x="28428" y="0"/>
                    <a:pt x="33166" y="0"/>
                  </a:cubicBezTo>
                  <a:cubicBezTo>
                    <a:pt x="140167" y="395"/>
                    <a:pt x="247167" y="395"/>
                    <a:pt x="353773" y="395"/>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0" name="Freeform 972">
              <a:extLst>
                <a:ext uri="{FF2B5EF4-FFF2-40B4-BE49-F238E27FC236}">
                  <a16:creationId xmlns:a16="http://schemas.microsoft.com/office/drawing/2014/main" id="{0DA26A4D-1D3B-683A-F1CD-C9BC9469D033}"/>
                </a:ext>
              </a:extLst>
            </p:cNvPr>
            <p:cNvSpPr/>
            <p:nvPr/>
          </p:nvSpPr>
          <p:spPr>
            <a:xfrm>
              <a:off x="3441187" y="805179"/>
              <a:ext cx="47400" cy="47411"/>
            </a:xfrm>
            <a:custGeom>
              <a:avLst/>
              <a:gdLst>
                <a:gd name="connsiteX0" fmla="*/ 24095 w 47400"/>
                <a:gd name="connsiteY0" fmla="*/ 47401 h 47411"/>
                <a:gd name="connsiteX1" fmla="*/ 10 w 47400"/>
                <a:gd name="connsiteY1" fmla="*/ 24101 h 47411"/>
                <a:gd name="connsiteX2" fmla="*/ 23306 w 47400"/>
                <a:gd name="connsiteY2" fmla="*/ 10 h 47411"/>
                <a:gd name="connsiteX3" fmla="*/ 47391 w 47400"/>
                <a:gd name="connsiteY3" fmla="*/ 23311 h 47411"/>
                <a:gd name="connsiteX4" fmla="*/ 24095 w 47400"/>
                <a:gd name="connsiteY4" fmla="*/ 47401 h 47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00" h="47411">
                  <a:moveTo>
                    <a:pt x="24095" y="47401"/>
                  </a:moveTo>
                  <a:cubicBezTo>
                    <a:pt x="11461" y="47796"/>
                    <a:pt x="405" y="36738"/>
                    <a:pt x="10" y="24101"/>
                  </a:cubicBezTo>
                  <a:cubicBezTo>
                    <a:pt x="-384" y="11463"/>
                    <a:pt x="10671" y="405"/>
                    <a:pt x="23306" y="10"/>
                  </a:cubicBezTo>
                  <a:cubicBezTo>
                    <a:pt x="35545" y="-385"/>
                    <a:pt x="46996" y="11068"/>
                    <a:pt x="47391" y="23311"/>
                  </a:cubicBezTo>
                  <a:cubicBezTo>
                    <a:pt x="47786" y="35948"/>
                    <a:pt x="36730" y="47401"/>
                    <a:pt x="24095" y="47401"/>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1" name="Freeform 973">
              <a:extLst>
                <a:ext uri="{FF2B5EF4-FFF2-40B4-BE49-F238E27FC236}">
                  <a16:creationId xmlns:a16="http://schemas.microsoft.com/office/drawing/2014/main" id="{6A7E56A6-BB2E-E0DB-63A4-3BBDA51D3D7C}"/>
                </a:ext>
              </a:extLst>
            </p:cNvPr>
            <p:cNvSpPr/>
            <p:nvPr/>
          </p:nvSpPr>
          <p:spPr>
            <a:xfrm>
              <a:off x="3047930" y="1362816"/>
              <a:ext cx="46601" cy="47017"/>
            </a:xfrm>
            <a:custGeom>
              <a:avLst/>
              <a:gdLst>
                <a:gd name="connsiteX0" fmla="*/ 23306 w 46601"/>
                <a:gd name="connsiteY0" fmla="*/ 11 h 47017"/>
                <a:gd name="connsiteX1" fmla="*/ 46601 w 46601"/>
                <a:gd name="connsiteY1" fmla="*/ 23706 h 47017"/>
                <a:gd name="connsiteX2" fmla="*/ 22911 w 46601"/>
                <a:gd name="connsiteY2" fmla="*/ 47007 h 47017"/>
                <a:gd name="connsiteX3" fmla="*/ 11 w 46601"/>
                <a:gd name="connsiteY3" fmla="*/ 22916 h 47017"/>
                <a:gd name="connsiteX4" fmla="*/ 23306 w 46601"/>
                <a:gd name="connsiteY4" fmla="*/ 11 h 4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1" h="47017">
                  <a:moveTo>
                    <a:pt x="23306" y="11"/>
                  </a:moveTo>
                  <a:cubicBezTo>
                    <a:pt x="35941" y="11"/>
                    <a:pt x="46601" y="11069"/>
                    <a:pt x="46601" y="23706"/>
                  </a:cubicBezTo>
                  <a:cubicBezTo>
                    <a:pt x="46601" y="36344"/>
                    <a:pt x="35546" y="47402"/>
                    <a:pt x="22911" y="47007"/>
                  </a:cubicBezTo>
                  <a:cubicBezTo>
                    <a:pt x="10276" y="47007"/>
                    <a:pt x="-384" y="35949"/>
                    <a:pt x="11" y="22916"/>
                  </a:cubicBezTo>
                  <a:cubicBezTo>
                    <a:pt x="-384" y="10279"/>
                    <a:pt x="10276" y="-384"/>
                    <a:pt x="23306" y="11"/>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2" name="Freeform 974">
              <a:extLst>
                <a:ext uri="{FF2B5EF4-FFF2-40B4-BE49-F238E27FC236}">
                  <a16:creationId xmlns:a16="http://schemas.microsoft.com/office/drawing/2014/main" id="{DEEDE6AC-2864-738C-201E-57B1CD0B5723}"/>
                </a:ext>
              </a:extLst>
            </p:cNvPr>
            <p:cNvSpPr/>
            <p:nvPr/>
          </p:nvSpPr>
          <p:spPr>
            <a:xfrm>
              <a:off x="3171886" y="997485"/>
              <a:ext cx="142625" cy="142221"/>
            </a:xfrm>
            <a:custGeom>
              <a:avLst/>
              <a:gdLst>
                <a:gd name="connsiteX0" fmla="*/ 72683 w 142625"/>
                <a:gd name="connsiteY0" fmla="*/ 33 h 142221"/>
                <a:gd name="connsiteX1" fmla="*/ 142569 w 142625"/>
                <a:gd name="connsiteY1" fmla="*/ 72305 h 142221"/>
                <a:gd name="connsiteX2" fmla="*/ 70314 w 142625"/>
                <a:gd name="connsiteY2" fmla="*/ 142207 h 142221"/>
                <a:gd name="connsiteX3" fmla="*/ 33 w 142625"/>
                <a:gd name="connsiteY3" fmla="*/ 67961 h 142221"/>
                <a:gd name="connsiteX4" fmla="*/ 72683 w 142625"/>
                <a:gd name="connsiteY4" fmla="*/ 33 h 142221"/>
                <a:gd name="connsiteX5" fmla="*/ 72683 w 142625"/>
                <a:gd name="connsiteY5" fmla="*/ 47819 h 142221"/>
                <a:gd name="connsiteX6" fmla="*/ 47808 w 142625"/>
                <a:gd name="connsiteY6" fmla="*/ 69540 h 142221"/>
                <a:gd name="connsiteX7" fmla="*/ 69919 w 142625"/>
                <a:gd name="connsiteY7" fmla="*/ 94421 h 142221"/>
                <a:gd name="connsiteX8" fmla="*/ 94794 w 142625"/>
                <a:gd name="connsiteY8" fmla="*/ 72700 h 142221"/>
                <a:gd name="connsiteX9" fmla="*/ 72683 w 142625"/>
                <a:gd name="connsiteY9" fmla="*/ 47819 h 14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25" h="142221">
                  <a:moveTo>
                    <a:pt x="72683" y="33"/>
                  </a:moveTo>
                  <a:cubicBezTo>
                    <a:pt x="112167" y="1218"/>
                    <a:pt x="144148" y="33997"/>
                    <a:pt x="142569" y="72305"/>
                  </a:cubicBezTo>
                  <a:cubicBezTo>
                    <a:pt x="141385" y="111797"/>
                    <a:pt x="109008" y="142997"/>
                    <a:pt x="70314" y="142207"/>
                  </a:cubicBezTo>
                  <a:cubicBezTo>
                    <a:pt x="29646" y="141417"/>
                    <a:pt x="-1151" y="108638"/>
                    <a:pt x="33" y="67961"/>
                  </a:cubicBezTo>
                  <a:cubicBezTo>
                    <a:pt x="1218" y="29653"/>
                    <a:pt x="33989" y="-1152"/>
                    <a:pt x="72683" y="33"/>
                  </a:cubicBezTo>
                  <a:close/>
                  <a:moveTo>
                    <a:pt x="72683" y="47819"/>
                  </a:moveTo>
                  <a:cubicBezTo>
                    <a:pt x="59258" y="47029"/>
                    <a:pt x="48598" y="56508"/>
                    <a:pt x="47808" y="69540"/>
                  </a:cubicBezTo>
                  <a:cubicBezTo>
                    <a:pt x="47019" y="82573"/>
                    <a:pt x="56890" y="93631"/>
                    <a:pt x="69919" y="94421"/>
                  </a:cubicBezTo>
                  <a:cubicBezTo>
                    <a:pt x="82949" y="95211"/>
                    <a:pt x="94004" y="85732"/>
                    <a:pt x="94794" y="72700"/>
                  </a:cubicBezTo>
                  <a:cubicBezTo>
                    <a:pt x="95583" y="59667"/>
                    <a:pt x="85318" y="48609"/>
                    <a:pt x="72683" y="47819"/>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3" name="Freeform 975">
              <a:extLst>
                <a:ext uri="{FF2B5EF4-FFF2-40B4-BE49-F238E27FC236}">
                  <a16:creationId xmlns:a16="http://schemas.microsoft.com/office/drawing/2014/main" id="{5D27434C-CF13-25E5-04F8-DF94BA147AC6}"/>
                </a:ext>
              </a:extLst>
            </p:cNvPr>
            <p:cNvSpPr/>
            <p:nvPr/>
          </p:nvSpPr>
          <p:spPr>
            <a:xfrm>
              <a:off x="3338537" y="1180765"/>
              <a:ext cx="142539" cy="142177"/>
            </a:xfrm>
            <a:custGeom>
              <a:avLst/>
              <a:gdLst>
                <a:gd name="connsiteX0" fmla="*/ 71469 w 142539"/>
                <a:gd name="connsiteY0" fmla="*/ 0 h 142177"/>
                <a:gd name="connsiteX1" fmla="*/ 142540 w 142539"/>
                <a:gd name="connsiteY1" fmla="*/ 71087 h 142177"/>
                <a:gd name="connsiteX2" fmla="*/ 71469 w 142539"/>
                <a:gd name="connsiteY2" fmla="*/ 142174 h 142177"/>
                <a:gd name="connsiteX3" fmla="*/ 4 w 142539"/>
                <a:gd name="connsiteY3" fmla="*/ 70297 h 142177"/>
                <a:gd name="connsiteX4" fmla="*/ 71469 w 142539"/>
                <a:gd name="connsiteY4" fmla="*/ 0 h 142177"/>
                <a:gd name="connsiteX5" fmla="*/ 47779 w 142539"/>
                <a:gd name="connsiteY5" fmla="*/ 71482 h 142177"/>
                <a:gd name="connsiteX6" fmla="*/ 71469 w 142539"/>
                <a:gd name="connsiteY6" fmla="*/ 94783 h 142177"/>
                <a:gd name="connsiteX7" fmla="*/ 94764 w 142539"/>
                <a:gd name="connsiteY7" fmla="*/ 71087 h 142177"/>
                <a:gd name="connsiteX8" fmla="*/ 71074 w 142539"/>
                <a:gd name="connsiteY8" fmla="*/ 47786 h 142177"/>
                <a:gd name="connsiteX9" fmla="*/ 47779 w 142539"/>
                <a:gd name="connsiteY9" fmla="*/ 71482 h 1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39" h="142177">
                  <a:moveTo>
                    <a:pt x="71469" y="0"/>
                  </a:moveTo>
                  <a:cubicBezTo>
                    <a:pt x="110558" y="395"/>
                    <a:pt x="142540" y="31989"/>
                    <a:pt x="142540" y="71087"/>
                  </a:cubicBezTo>
                  <a:cubicBezTo>
                    <a:pt x="142540" y="109790"/>
                    <a:pt x="110558" y="142174"/>
                    <a:pt x="71469" y="142174"/>
                  </a:cubicBezTo>
                  <a:cubicBezTo>
                    <a:pt x="31985" y="142569"/>
                    <a:pt x="-391" y="109790"/>
                    <a:pt x="4" y="70297"/>
                  </a:cubicBezTo>
                  <a:cubicBezTo>
                    <a:pt x="399" y="31199"/>
                    <a:pt x="31985" y="0"/>
                    <a:pt x="71469" y="0"/>
                  </a:cubicBezTo>
                  <a:close/>
                  <a:moveTo>
                    <a:pt x="47779" y="71482"/>
                  </a:moveTo>
                  <a:cubicBezTo>
                    <a:pt x="47779" y="84514"/>
                    <a:pt x="58439" y="94783"/>
                    <a:pt x="71469" y="94783"/>
                  </a:cubicBezTo>
                  <a:cubicBezTo>
                    <a:pt x="84104" y="94783"/>
                    <a:pt x="95159" y="84119"/>
                    <a:pt x="94764" y="71087"/>
                  </a:cubicBezTo>
                  <a:cubicBezTo>
                    <a:pt x="94764" y="58449"/>
                    <a:pt x="84104" y="47786"/>
                    <a:pt x="71074" y="47786"/>
                  </a:cubicBezTo>
                  <a:cubicBezTo>
                    <a:pt x="58045" y="47786"/>
                    <a:pt x="47779" y="58449"/>
                    <a:pt x="47779" y="71482"/>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4" name="Freeform 976">
              <a:extLst>
                <a:ext uri="{FF2B5EF4-FFF2-40B4-BE49-F238E27FC236}">
                  <a16:creationId xmlns:a16="http://schemas.microsoft.com/office/drawing/2014/main" id="{82A71719-1690-90DB-5B61-C1FE8EE19ECA}"/>
                </a:ext>
              </a:extLst>
            </p:cNvPr>
            <p:cNvSpPr/>
            <p:nvPr/>
          </p:nvSpPr>
          <p:spPr>
            <a:xfrm>
              <a:off x="3266577" y="1069747"/>
              <a:ext cx="133482" cy="239764"/>
            </a:xfrm>
            <a:custGeom>
              <a:avLst/>
              <a:gdLst>
                <a:gd name="connsiteX0" fmla="*/ 146232 w 174980"/>
                <a:gd name="connsiteY0" fmla="*/ 0 h 273686"/>
                <a:gd name="connsiteX1" fmla="*/ 173870 w 174980"/>
                <a:gd name="connsiteY1" fmla="*/ 30015 h 273686"/>
                <a:gd name="connsiteX2" fmla="*/ 167948 w 174980"/>
                <a:gd name="connsiteY2" fmla="*/ 43047 h 273686"/>
                <a:gd name="connsiteX3" fmla="*/ 48708 w 174980"/>
                <a:gd name="connsiteY3" fmla="*/ 253938 h 273686"/>
                <a:gd name="connsiteX4" fmla="*/ 45549 w 174980"/>
                <a:gd name="connsiteY4" fmla="*/ 259072 h 273686"/>
                <a:gd name="connsiteX5" fmla="*/ 12383 w 174980"/>
                <a:gd name="connsiteY5" fmla="*/ 270920 h 273686"/>
                <a:gd name="connsiteX6" fmla="*/ 4091 w 174980"/>
                <a:gd name="connsiteY6" fmla="*/ 236167 h 273686"/>
                <a:gd name="connsiteX7" fmla="*/ 130044 w 174980"/>
                <a:gd name="connsiteY7" fmla="*/ 13822 h 273686"/>
                <a:gd name="connsiteX8" fmla="*/ 146232 w 174980"/>
                <a:gd name="connsiteY8" fmla="*/ 0 h 2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80" h="273686">
                  <a:moveTo>
                    <a:pt x="146232" y="0"/>
                  </a:moveTo>
                  <a:cubicBezTo>
                    <a:pt x="167948" y="0"/>
                    <a:pt x="178609" y="14612"/>
                    <a:pt x="173870" y="30015"/>
                  </a:cubicBezTo>
                  <a:cubicBezTo>
                    <a:pt x="172291" y="34359"/>
                    <a:pt x="170317" y="38703"/>
                    <a:pt x="167948" y="43047"/>
                  </a:cubicBezTo>
                  <a:cubicBezTo>
                    <a:pt x="128070" y="113344"/>
                    <a:pt x="88586" y="183641"/>
                    <a:pt x="48708" y="253938"/>
                  </a:cubicBezTo>
                  <a:cubicBezTo>
                    <a:pt x="47918" y="255518"/>
                    <a:pt x="46733" y="257493"/>
                    <a:pt x="45549" y="259072"/>
                  </a:cubicBezTo>
                  <a:cubicBezTo>
                    <a:pt x="37257" y="272500"/>
                    <a:pt x="24228" y="277239"/>
                    <a:pt x="12383" y="270920"/>
                  </a:cubicBezTo>
                  <a:cubicBezTo>
                    <a:pt x="143" y="264207"/>
                    <a:pt x="-3806" y="249989"/>
                    <a:pt x="4091" y="236167"/>
                  </a:cubicBezTo>
                  <a:cubicBezTo>
                    <a:pt x="45944" y="161920"/>
                    <a:pt x="87401" y="87674"/>
                    <a:pt x="130044" y="13822"/>
                  </a:cubicBezTo>
                  <a:cubicBezTo>
                    <a:pt x="133992" y="7109"/>
                    <a:pt x="142679" y="2765"/>
                    <a:pt x="146232" y="0"/>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5" name="Freeform 977">
              <a:extLst>
                <a:ext uri="{FF2B5EF4-FFF2-40B4-BE49-F238E27FC236}">
                  <a16:creationId xmlns:a16="http://schemas.microsoft.com/office/drawing/2014/main" id="{B5D397D2-7B5B-AF70-3C36-AC333D4C00D7}"/>
                </a:ext>
              </a:extLst>
            </p:cNvPr>
            <p:cNvSpPr/>
            <p:nvPr/>
          </p:nvSpPr>
          <p:spPr>
            <a:xfrm>
              <a:off x="2603741" y="1362431"/>
              <a:ext cx="403542" cy="47391"/>
            </a:xfrm>
            <a:custGeom>
              <a:avLst/>
              <a:gdLst>
                <a:gd name="connsiteX0" fmla="*/ 374314 w 403542"/>
                <a:gd name="connsiteY0" fmla="*/ 0 h 47391"/>
                <a:gd name="connsiteX1" fmla="*/ 306403 w 403542"/>
                <a:gd name="connsiteY1" fmla="*/ 0 h 47391"/>
                <a:gd name="connsiteX2" fmla="*/ 245993 w 403542"/>
                <a:gd name="connsiteY2" fmla="*/ 0 h 47391"/>
                <a:gd name="connsiteX3" fmla="*/ 187952 w 403542"/>
                <a:gd name="connsiteY3" fmla="*/ 0 h 47391"/>
                <a:gd name="connsiteX4" fmla="*/ 142546 w 403542"/>
                <a:gd name="connsiteY4" fmla="*/ 0 h 47391"/>
                <a:gd name="connsiteX5" fmla="*/ 98324 w 403542"/>
                <a:gd name="connsiteY5" fmla="*/ 0 h 47391"/>
                <a:gd name="connsiteX6" fmla="*/ 29228 w 403542"/>
                <a:gd name="connsiteY6" fmla="*/ 0 h 47391"/>
                <a:gd name="connsiteX7" fmla="*/ 10 w 403542"/>
                <a:gd name="connsiteY7" fmla="*/ 24091 h 47391"/>
                <a:gd name="connsiteX8" fmla="*/ 28833 w 403542"/>
                <a:gd name="connsiteY8" fmla="*/ 47391 h 47391"/>
                <a:gd name="connsiteX9" fmla="*/ 142151 w 403542"/>
                <a:gd name="connsiteY9" fmla="*/ 47391 h 47391"/>
                <a:gd name="connsiteX10" fmla="*/ 246387 w 403542"/>
                <a:gd name="connsiteY10" fmla="*/ 47391 h 47391"/>
                <a:gd name="connsiteX11" fmla="*/ 374314 w 403542"/>
                <a:gd name="connsiteY11" fmla="*/ 47391 h 47391"/>
                <a:gd name="connsiteX12" fmla="*/ 403532 w 403542"/>
                <a:gd name="connsiteY12" fmla="*/ 22906 h 47391"/>
                <a:gd name="connsiteX13" fmla="*/ 374314 w 403542"/>
                <a:gd name="connsiteY13" fmla="*/ 0 h 4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42" h="47391">
                  <a:moveTo>
                    <a:pt x="374314" y="0"/>
                  </a:moveTo>
                  <a:cubicBezTo>
                    <a:pt x="351809" y="0"/>
                    <a:pt x="328908" y="0"/>
                    <a:pt x="306403" y="0"/>
                  </a:cubicBezTo>
                  <a:cubicBezTo>
                    <a:pt x="286266" y="0"/>
                    <a:pt x="266129" y="0"/>
                    <a:pt x="245993" y="0"/>
                  </a:cubicBezTo>
                  <a:cubicBezTo>
                    <a:pt x="226646" y="0"/>
                    <a:pt x="207299" y="0"/>
                    <a:pt x="187952" y="0"/>
                  </a:cubicBezTo>
                  <a:cubicBezTo>
                    <a:pt x="172948" y="0"/>
                    <a:pt x="157944" y="0"/>
                    <a:pt x="142546" y="0"/>
                  </a:cubicBezTo>
                  <a:cubicBezTo>
                    <a:pt x="127937" y="0"/>
                    <a:pt x="112933" y="0"/>
                    <a:pt x="98324" y="0"/>
                  </a:cubicBezTo>
                  <a:cubicBezTo>
                    <a:pt x="75423" y="0"/>
                    <a:pt x="52128" y="0"/>
                    <a:pt x="29228" y="0"/>
                  </a:cubicBezTo>
                  <a:cubicBezTo>
                    <a:pt x="11065" y="0"/>
                    <a:pt x="-385" y="9478"/>
                    <a:pt x="10" y="24091"/>
                  </a:cubicBezTo>
                  <a:cubicBezTo>
                    <a:pt x="405" y="38308"/>
                    <a:pt x="11460" y="47391"/>
                    <a:pt x="28833" y="47391"/>
                  </a:cubicBezTo>
                  <a:cubicBezTo>
                    <a:pt x="66737" y="47391"/>
                    <a:pt x="104246" y="47391"/>
                    <a:pt x="142151" y="47391"/>
                  </a:cubicBezTo>
                  <a:cubicBezTo>
                    <a:pt x="176896" y="47391"/>
                    <a:pt x="211642" y="47391"/>
                    <a:pt x="246387" y="47391"/>
                  </a:cubicBezTo>
                  <a:cubicBezTo>
                    <a:pt x="289030" y="47391"/>
                    <a:pt x="331672" y="47391"/>
                    <a:pt x="374314" y="47391"/>
                  </a:cubicBezTo>
                  <a:cubicBezTo>
                    <a:pt x="392477" y="47391"/>
                    <a:pt x="403927" y="37518"/>
                    <a:pt x="403532" y="22906"/>
                  </a:cubicBezTo>
                  <a:cubicBezTo>
                    <a:pt x="402743" y="9083"/>
                    <a:pt x="392082" y="0"/>
                    <a:pt x="374314" y="0"/>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sp>
          <p:nvSpPr>
            <p:cNvPr id="56" name="Freeform 978">
              <a:extLst>
                <a:ext uri="{FF2B5EF4-FFF2-40B4-BE49-F238E27FC236}">
                  <a16:creationId xmlns:a16="http://schemas.microsoft.com/office/drawing/2014/main" id="{D2615E21-EA8D-9AFE-5845-DF71441F34FF}"/>
                </a:ext>
              </a:extLst>
            </p:cNvPr>
            <p:cNvSpPr/>
            <p:nvPr/>
          </p:nvSpPr>
          <p:spPr>
            <a:xfrm>
              <a:off x="2603741" y="1228946"/>
              <a:ext cx="403542" cy="47391"/>
            </a:xfrm>
            <a:custGeom>
              <a:avLst/>
              <a:gdLst>
                <a:gd name="connsiteX0" fmla="*/ 374314 w 403542"/>
                <a:gd name="connsiteY0" fmla="*/ 0 h 47391"/>
                <a:gd name="connsiteX1" fmla="*/ 306403 w 403542"/>
                <a:gd name="connsiteY1" fmla="*/ 0 h 47391"/>
                <a:gd name="connsiteX2" fmla="*/ 245993 w 403542"/>
                <a:gd name="connsiteY2" fmla="*/ 0 h 47391"/>
                <a:gd name="connsiteX3" fmla="*/ 187952 w 403542"/>
                <a:gd name="connsiteY3" fmla="*/ 0 h 47391"/>
                <a:gd name="connsiteX4" fmla="*/ 142546 w 403542"/>
                <a:gd name="connsiteY4" fmla="*/ 0 h 47391"/>
                <a:gd name="connsiteX5" fmla="*/ 98324 w 403542"/>
                <a:gd name="connsiteY5" fmla="*/ 0 h 47391"/>
                <a:gd name="connsiteX6" fmla="*/ 29228 w 403542"/>
                <a:gd name="connsiteY6" fmla="*/ 0 h 47391"/>
                <a:gd name="connsiteX7" fmla="*/ 10 w 403542"/>
                <a:gd name="connsiteY7" fmla="*/ 24090 h 47391"/>
                <a:gd name="connsiteX8" fmla="*/ 28833 w 403542"/>
                <a:gd name="connsiteY8" fmla="*/ 47391 h 47391"/>
                <a:gd name="connsiteX9" fmla="*/ 142151 w 403542"/>
                <a:gd name="connsiteY9" fmla="*/ 47391 h 47391"/>
                <a:gd name="connsiteX10" fmla="*/ 246387 w 403542"/>
                <a:gd name="connsiteY10" fmla="*/ 47391 h 47391"/>
                <a:gd name="connsiteX11" fmla="*/ 374314 w 403542"/>
                <a:gd name="connsiteY11" fmla="*/ 47391 h 47391"/>
                <a:gd name="connsiteX12" fmla="*/ 403532 w 403542"/>
                <a:gd name="connsiteY12" fmla="*/ 22906 h 47391"/>
                <a:gd name="connsiteX13" fmla="*/ 374314 w 403542"/>
                <a:gd name="connsiteY13" fmla="*/ 0 h 4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42" h="47391">
                  <a:moveTo>
                    <a:pt x="374314" y="0"/>
                  </a:moveTo>
                  <a:cubicBezTo>
                    <a:pt x="351809" y="0"/>
                    <a:pt x="328908" y="0"/>
                    <a:pt x="306403" y="0"/>
                  </a:cubicBezTo>
                  <a:cubicBezTo>
                    <a:pt x="286266" y="0"/>
                    <a:pt x="266129" y="0"/>
                    <a:pt x="245993" y="0"/>
                  </a:cubicBezTo>
                  <a:cubicBezTo>
                    <a:pt x="226646" y="0"/>
                    <a:pt x="207299" y="0"/>
                    <a:pt x="187952" y="0"/>
                  </a:cubicBezTo>
                  <a:cubicBezTo>
                    <a:pt x="172948" y="0"/>
                    <a:pt x="157944" y="0"/>
                    <a:pt x="142546" y="0"/>
                  </a:cubicBezTo>
                  <a:cubicBezTo>
                    <a:pt x="127937" y="0"/>
                    <a:pt x="112933" y="0"/>
                    <a:pt x="98324" y="0"/>
                  </a:cubicBezTo>
                  <a:cubicBezTo>
                    <a:pt x="75423" y="0"/>
                    <a:pt x="52128" y="0"/>
                    <a:pt x="29228" y="0"/>
                  </a:cubicBezTo>
                  <a:cubicBezTo>
                    <a:pt x="11065" y="0"/>
                    <a:pt x="-385" y="9478"/>
                    <a:pt x="10" y="24090"/>
                  </a:cubicBezTo>
                  <a:cubicBezTo>
                    <a:pt x="405" y="38308"/>
                    <a:pt x="11460" y="47391"/>
                    <a:pt x="28833" y="47391"/>
                  </a:cubicBezTo>
                  <a:cubicBezTo>
                    <a:pt x="66737" y="47391"/>
                    <a:pt x="104246" y="47391"/>
                    <a:pt x="142151" y="47391"/>
                  </a:cubicBezTo>
                  <a:cubicBezTo>
                    <a:pt x="176896" y="47391"/>
                    <a:pt x="211642" y="47391"/>
                    <a:pt x="246387" y="47391"/>
                  </a:cubicBezTo>
                  <a:cubicBezTo>
                    <a:pt x="289030" y="47391"/>
                    <a:pt x="331672" y="47391"/>
                    <a:pt x="374314" y="47391"/>
                  </a:cubicBezTo>
                  <a:cubicBezTo>
                    <a:pt x="392477" y="47391"/>
                    <a:pt x="403927" y="37518"/>
                    <a:pt x="403532" y="22906"/>
                  </a:cubicBezTo>
                  <a:cubicBezTo>
                    <a:pt x="402743" y="9083"/>
                    <a:pt x="392082" y="0"/>
                    <a:pt x="374314" y="0"/>
                  </a:cubicBezTo>
                  <a:close/>
                </a:path>
              </a:pathLst>
            </a:custGeom>
            <a:grpFill/>
            <a:ln w="3948" cap="flat">
              <a:noFill/>
              <a:prstDash val="solid"/>
              <a:miter/>
            </a:ln>
          </p:spPr>
          <p:txBody>
            <a:bodyPr rtlCol="0" anchor="ctr"/>
            <a:lstStyle/>
            <a:p>
              <a:pPr defTabSz="913738"/>
              <a:endParaRPr lang="en-US">
                <a:solidFill>
                  <a:srgbClr val="000000"/>
                </a:solidFill>
                <a:latin typeface="Roboto"/>
              </a:endParaRPr>
            </a:p>
          </p:txBody>
        </p:sp>
      </p:grpSp>
      <p:grpSp>
        <p:nvGrpSpPr>
          <p:cNvPr id="57" name="Group 56">
            <a:extLst>
              <a:ext uri="{FF2B5EF4-FFF2-40B4-BE49-F238E27FC236}">
                <a16:creationId xmlns:a16="http://schemas.microsoft.com/office/drawing/2014/main" id="{652A4055-2F99-E221-F26E-53D21C03C4E1}"/>
              </a:ext>
            </a:extLst>
          </p:cNvPr>
          <p:cNvGrpSpPr/>
          <p:nvPr/>
        </p:nvGrpSpPr>
        <p:grpSpPr>
          <a:xfrm>
            <a:off x="10841333" y="4328365"/>
            <a:ext cx="897507" cy="918887"/>
            <a:chOff x="7284496" y="2127428"/>
            <a:chExt cx="2245645" cy="2249982"/>
          </a:xfrm>
          <a:solidFill>
            <a:srgbClr val="404A52"/>
          </a:solidFill>
        </p:grpSpPr>
        <p:grpSp>
          <p:nvGrpSpPr>
            <p:cNvPr id="58" name="Graphic 3">
              <a:extLst>
                <a:ext uri="{FF2B5EF4-FFF2-40B4-BE49-F238E27FC236}">
                  <a16:creationId xmlns:a16="http://schemas.microsoft.com/office/drawing/2014/main" id="{C9CD37E9-46E4-64F3-5FD0-298A1FAA0CE0}"/>
                </a:ext>
              </a:extLst>
            </p:cNvPr>
            <p:cNvGrpSpPr/>
            <p:nvPr/>
          </p:nvGrpSpPr>
          <p:grpSpPr>
            <a:xfrm>
              <a:off x="7284496" y="2127428"/>
              <a:ext cx="2245645" cy="2249982"/>
              <a:chOff x="5098317" y="2100784"/>
              <a:chExt cx="2245645" cy="2249982"/>
            </a:xfrm>
            <a:grpFill/>
          </p:grpSpPr>
          <p:sp>
            <p:nvSpPr>
              <p:cNvPr id="62" name="Freeform 8">
                <a:extLst>
                  <a:ext uri="{FF2B5EF4-FFF2-40B4-BE49-F238E27FC236}">
                    <a16:creationId xmlns:a16="http://schemas.microsoft.com/office/drawing/2014/main" id="{3A4330D6-E30B-B3C2-5945-F836A802E0CA}"/>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grpFill/>
              <a:ln w="6040" cap="flat">
                <a:noFill/>
                <a:prstDash val="solid"/>
                <a:miter/>
              </a:ln>
            </p:spPr>
            <p:txBody>
              <a:bodyPr rtlCol="0" anchor="ctr"/>
              <a:lstStyle/>
              <a:p>
                <a:endParaRPr lang="en-US"/>
              </a:p>
            </p:txBody>
          </p:sp>
          <p:sp>
            <p:nvSpPr>
              <p:cNvPr id="63" name="Freeform 9">
                <a:extLst>
                  <a:ext uri="{FF2B5EF4-FFF2-40B4-BE49-F238E27FC236}">
                    <a16:creationId xmlns:a16="http://schemas.microsoft.com/office/drawing/2014/main" id="{7CF4E8C0-D92B-1592-0769-19B43B57F745}"/>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64" name="Freeform 10">
                <a:extLst>
                  <a:ext uri="{FF2B5EF4-FFF2-40B4-BE49-F238E27FC236}">
                    <a16:creationId xmlns:a16="http://schemas.microsoft.com/office/drawing/2014/main" id="{2E1301C1-0A41-05C7-0317-12563A3E1C2B}"/>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65" name="Freeform 11">
                <a:extLst>
                  <a:ext uri="{FF2B5EF4-FFF2-40B4-BE49-F238E27FC236}">
                    <a16:creationId xmlns:a16="http://schemas.microsoft.com/office/drawing/2014/main" id="{1CEA3CF2-10F7-429B-2373-C01F6A396E18}"/>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66" name="Freeform 12">
                <a:extLst>
                  <a:ext uri="{FF2B5EF4-FFF2-40B4-BE49-F238E27FC236}">
                    <a16:creationId xmlns:a16="http://schemas.microsoft.com/office/drawing/2014/main" id="{3000D539-BCFC-E816-17B9-835A4AE75625}"/>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67" name="Freeform 13">
                <a:extLst>
                  <a:ext uri="{FF2B5EF4-FFF2-40B4-BE49-F238E27FC236}">
                    <a16:creationId xmlns:a16="http://schemas.microsoft.com/office/drawing/2014/main" id="{18EB2B2A-0C8D-E33A-77D1-46191321ACB0}"/>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59" name="Graphic 3">
              <a:extLst>
                <a:ext uri="{FF2B5EF4-FFF2-40B4-BE49-F238E27FC236}">
                  <a16:creationId xmlns:a16="http://schemas.microsoft.com/office/drawing/2014/main" id="{0A39CEB4-55F2-FF3E-F275-4CAB658303CD}"/>
                </a:ext>
              </a:extLst>
            </p:cNvPr>
            <p:cNvGrpSpPr/>
            <p:nvPr/>
          </p:nvGrpSpPr>
          <p:grpSpPr>
            <a:xfrm>
              <a:off x="8878245" y="2200268"/>
              <a:ext cx="144167" cy="725714"/>
              <a:chOff x="6692066" y="2173624"/>
              <a:chExt cx="144167" cy="725714"/>
            </a:xfrm>
            <a:grpFill/>
          </p:grpSpPr>
          <p:sp>
            <p:nvSpPr>
              <p:cNvPr id="60" name="Freeform 15">
                <a:extLst>
                  <a:ext uri="{FF2B5EF4-FFF2-40B4-BE49-F238E27FC236}">
                    <a16:creationId xmlns:a16="http://schemas.microsoft.com/office/drawing/2014/main" id="{C83C9732-FE06-3E47-8330-C9F028145736}"/>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B6E6"/>
              </a:solidFill>
              <a:ln w="6040" cap="flat">
                <a:noFill/>
                <a:prstDash val="solid"/>
                <a:miter/>
              </a:ln>
            </p:spPr>
            <p:txBody>
              <a:bodyPr rtlCol="0" anchor="ctr"/>
              <a:lstStyle/>
              <a:p>
                <a:endParaRPr lang="en-US"/>
              </a:p>
            </p:txBody>
          </p:sp>
          <p:sp>
            <p:nvSpPr>
              <p:cNvPr id="61" name="Freeform 16">
                <a:extLst>
                  <a:ext uri="{FF2B5EF4-FFF2-40B4-BE49-F238E27FC236}">
                    <a16:creationId xmlns:a16="http://schemas.microsoft.com/office/drawing/2014/main" id="{24D1002A-CA5F-513E-919E-1426F8999E0F}"/>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B6E6"/>
              </a:solidFill>
              <a:ln w="6040" cap="flat">
                <a:noFill/>
                <a:prstDash val="solid"/>
                <a:miter/>
              </a:ln>
            </p:spPr>
            <p:txBody>
              <a:bodyPr rtlCol="0" anchor="ctr"/>
              <a:lstStyle/>
              <a:p>
                <a:endParaRPr lang="en-US"/>
              </a:p>
            </p:txBody>
          </p:sp>
        </p:grpSp>
      </p:grpSp>
      <p:grpSp>
        <p:nvGrpSpPr>
          <p:cNvPr id="68" name="Group 67">
            <a:extLst>
              <a:ext uri="{FF2B5EF4-FFF2-40B4-BE49-F238E27FC236}">
                <a16:creationId xmlns:a16="http://schemas.microsoft.com/office/drawing/2014/main" id="{AD235001-FA18-B9F8-A6CE-09A57CCEC5A9}"/>
              </a:ext>
            </a:extLst>
          </p:cNvPr>
          <p:cNvGrpSpPr/>
          <p:nvPr/>
        </p:nvGrpSpPr>
        <p:grpSpPr>
          <a:xfrm>
            <a:off x="3510892" y="4540852"/>
            <a:ext cx="821356" cy="793632"/>
            <a:chOff x="8130434" y="5055580"/>
            <a:chExt cx="1018347" cy="1051755"/>
          </a:xfrm>
          <a:solidFill>
            <a:srgbClr val="404A52"/>
          </a:solidFill>
        </p:grpSpPr>
        <p:grpSp>
          <p:nvGrpSpPr>
            <p:cNvPr id="69" name="Graphic 2">
              <a:extLst>
                <a:ext uri="{FF2B5EF4-FFF2-40B4-BE49-F238E27FC236}">
                  <a16:creationId xmlns:a16="http://schemas.microsoft.com/office/drawing/2014/main" id="{17ADFB0C-32DF-648D-90B7-3EC05BC9772C}"/>
                </a:ext>
              </a:extLst>
            </p:cNvPr>
            <p:cNvGrpSpPr/>
            <p:nvPr userDrawn="1"/>
          </p:nvGrpSpPr>
          <p:grpSpPr>
            <a:xfrm>
              <a:off x="8172121" y="5087188"/>
              <a:ext cx="955215" cy="342517"/>
              <a:chOff x="3752168" y="4966655"/>
              <a:chExt cx="955215" cy="342517"/>
            </a:xfrm>
            <a:grpFill/>
          </p:grpSpPr>
          <p:sp>
            <p:nvSpPr>
              <p:cNvPr id="81" name="Freeform 300">
                <a:extLst>
                  <a:ext uri="{FF2B5EF4-FFF2-40B4-BE49-F238E27FC236}">
                    <a16:creationId xmlns:a16="http://schemas.microsoft.com/office/drawing/2014/main" id="{E28CA41D-2381-A0BB-02C4-B8B3FAA5577F}"/>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00B6E6"/>
              </a:solidFill>
              <a:ln w="9525" cap="flat">
                <a:solidFill>
                  <a:srgbClr val="404A52"/>
                </a:solidFill>
                <a:prstDash val="solid"/>
                <a:miter/>
              </a:ln>
            </p:spPr>
            <p:txBody>
              <a:bodyPr rtlCol="0" anchor="ctr"/>
              <a:lstStyle/>
              <a:p>
                <a:endParaRPr lang="en-US"/>
              </a:p>
            </p:txBody>
          </p:sp>
          <p:sp>
            <p:nvSpPr>
              <p:cNvPr id="82" name="Freeform 301">
                <a:extLst>
                  <a:ext uri="{FF2B5EF4-FFF2-40B4-BE49-F238E27FC236}">
                    <a16:creationId xmlns:a16="http://schemas.microsoft.com/office/drawing/2014/main" id="{4DDF31E5-9060-7597-25BE-BCC2CDA91ABD}"/>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00B6E6"/>
              </a:solidFill>
              <a:ln w="9525" cap="flat">
                <a:solidFill>
                  <a:srgbClr val="404A52"/>
                </a:solidFill>
                <a:prstDash val="solid"/>
                <a:miter/>
              </a:ln>
            </p:spPr>
            <p:txBody>
              <a:bodyPr rtlCol="0" anchor="ctr"/>
              <a:lstStyle/>
              <a:p>
                <a:endParaRPr lang="en-US"/>
              </a:p>
            </p:txBody>
          </p:sp>
          <p:sp>
            <p:nvSpPr>
              <p:cNvPr id="83" name="Freeform 302">
                <a:extLst>
                  <a:ext uri="{FF2B5EF4-FFF2-40B4-BE49-F238E27FC236}">
                    <a16:creationId xmlns:a16="http://schemas.microsoft.com/office/drawing/2014/main" id="{6FC3D49A-5513-7051-62BC-CF27F6F74525}"/>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00B6E6"/>
              </a:solidFill>
              <a:ln w="9525" cap="flat">
                <a:solidFill>
                  <a:srgbClr val="404A52"/>
                </a:solidFill>
                <a:prstDash val="solid"/>
                <a:miter/>
              </a:ln>
            </p:spPr>
            <p:txBody>
              <a:bodyPr rtlCol="0" anchor="ctr"/>
              <a:lstStyle/>
              <a:p>
                <a:endParaRPr lang="en-US"/>
              </a:p>
            </p:txBody>
          </p:sp>
        </p:grpSp>
        <p:sp>
          <p:nvSpPr>
            <p:cNvPr id="70" name="Freeform 289">
              <a:extLst>
                <a:ext uri="{FF2B5EF4-FFF2-40B4-BE49-F238E27FC236}">
                  <a16:creationId xmlns:a16="http://schemas.microsoft.com/office/drawing/2014/main" id="{74202955-6798-A890-664F-F1B3A4A85749}"/>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9525" cap="flat">
              <a:solidFill>
                <a:srgbClr val="404A52"/>
              </a:solidFill>
              <a:prstDash val="solid"/>
              <a:miter/>
            </a:ln>
          </p:spPr>
          <p:txBody>
            <a:bodyPr rtlCol="0" anchor="ctr"/>
            <a:lstStyle/>
            <a:p>
              <a:endParaRPr lang="en-US"/>
            </a:p>
          </p:txBody>
        </p:sp>
        <p:sp>
          <p:nvSpPr>
            <p:cNvPr id="71" name="Freeform 290">
              <a:extLst>
                <a:ext uri="{FF2B5EF4-FFF2-40B4-BE49-F238E27FC236}">
                  <a16:creationId xmlns:a16="http://schemas.microsoft.com/office/drawing/2014/main" id="{47D98CFE-6F2C-4AF8-B04F-A82FCA9141B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9525" cap="flat">
              <a:solidFill>
                <a:srgbClr val="404A52"/>
              </a:solidFill>
              <a:prstDash val="solid"/>
              <a:miter/>
            </a:ln>
          </p:spPr>
          <p:txBody>
            <a:bodyPr rtlCol="0" anchor="ctr"/>
            <a:lstStyle/>
            <a:p>
              <a:endParaRPr lang="en-US"/>
            </a:p>
          </p:txBody>
        </p:sp>
        <p:sp>
          <p:nvSpPr>
            <p:cNvPr id="72" name="Freeform 291">
              <a:extLst>
                <a:ext uri="{FF2B5EF4-FFF2-40B4-BE49-F238E27FC236}">
                  <a16:creationId xmlns:a16="http://schemas.microsoft.com/office/drawing/2014/main" id="{0289BFA8-6A33-8F93-0033-30E97F53032B}"/>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9525" cap="flat">
              <a:solidFill>
                <a:srgbClr val="404A52"/>
              </a:solidFill>
              <a:prstDash val="solid"/>
              <a:miter/>
            </a:ln>
          </p:spPr>
          <p:txBody>
            <a:bodyPr rtlCol="0" anchor="ctr"/>
            <a:lstStyle/>
            <a:p>
              <a:endParaRPr lang="en-US"/>
            </a:p>
          </p:txBody>
        </p:sp>
        <p:sp>
          <p:nvSpPr>
            <p:cNvPr id="73" name="Freeform 292">
              <a:extLst>
                <a:ext uri="{FF2B5EF4-FFF2-40B4-BE49-F238E27FC236}">
                  <a16:creationId xmlns:a16="http://schemas.microsoft.com/office/drawing/2014/main" id="{ECFA1FD1-3A9D-D2B6-87C9-788038ED4AD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9525" cap="flat">
              <a:solidFill>
                <a:srgbClr val="404A52"/>
              </a:solidFill>
              <a:prstDash val="solid"/>
              <a:miter/>
            </a:ln>
          </p:spPr>
          <p:txBody>
            <a:bodyPr rtlCol="0" anchor="ctr"/>
            <a:lstStyle/>
            <a:p>
              <a:endParaRPr lang="en-US" dirty="0"/>
            </a:p>
          </p:txBody>
        </p:sp>
        <p:sp>
          <p:nvSpPr>
            <p:cNvPr id="74" name="Freeform 293">
              <a:extLst>
                <a:ext uri="{FF2B5EF4-FFF2-40B4-BE49-F238E27FC236}">
                  <a16:creationId xmlns:a16="http://schemas.microsoft.com/office/drawing/2014/main" id="{F00644B5-C6E3-E166-A4A6-12E37B337F61}"/>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9525" cap="flat">
              <a:solidFill>
                <a:srgbClr val="404A52"/>
              </a:solidFill>
              <a:prstDash val="solid"/>
              <a:miter/>
            </a:ln>
          </p:spPr>
          <p:txBody>
            <a:bodyPr rtlCol="0" anchor="ctr"/>
            <a:lstStyle/>
            <a:p>
              <a:endParaRPr lang="en-US"/>
            </a:p>
          </p:txBody>
        </p:sp>
        <p:sp>
          <p:nvSpPr>
            <p:cNvPr id="75" name="Freeform 294">
              <a:extLst>
                <a:ext uri="{FF2B5EF4-FFF2-40B4-BE49-F238E27FC236}">
                  <a16:creationId xmlns:a16="http://schemas.microsoft.com/office/drawing/2014/main" id="{D3369FC9-3158-5EC8-DCF9-FAEEBCCF4E3B}"/>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9525" cap="flat">
              <a:solidFill>
                <a:srgbClr val="404A52"/>
              </a:solidFill>
              <a:prstDash val="solid"/>
              <a:miter/>
            </a:ln>
          </p:spPr>
          <p:txBody>
            <a:bodyPr rtlCol="0" anchor="ctr"/>
            <a:lstStyle/>
            <a:p>
              <a:endParaRPr lang="en-US"/>
            </a:p>
          </p:txBody>
        </p:sp>
        <p:sp>
          <p:nvSpPr>
            <p:cNvPr id="76" name="Freeform 295">
              <a:extLst>
                <a:ext uri="{FF2B5EF4-FFF2-40B4-BE49-F238E27FC236}">
                  <a16:creationId xmlns:a16="http://schemas.microsoft.com/office/drawing/2014/main" id="{B7CE8AB9-F95E-5883-5C67-BBF507C1813E}"/>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9525" cap="flat">
              <a:solidFill>
                <a:srgbClr val="404A52"/>
              </a:solidFill>
              <a:prstDash val="solid"/>
              <a:miter/>
            </a:ln>
          </p:spPr>
          <p:txBody>
            <a:bodyPr rtlCol="0" anchor="ctr"/>
            <a:lstStyle/>
            <a:p>
              <a:endParaRPr lang="en-US"/>
            </a:p>
          </p:txBody>
        </p:sp>
        <p:sp>
          <p:nvSpPr>
            <p:cNvPr id="77" name="Freeform 296">
              <a:extLst>
                <a:ext uri="{FF2B5EF4-FFF2-40B4-BE49-F238E27FC236}">
                  <a16:creationId xmlns:a16="http://schemas.microsoft.com/office/drawing/2014/main" id="{8B309D82-1E15-922A-5561-B40B26D9B697}"/>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9525" cap="flat">
              <a:solidFill>
                <a:srgbClr val="404A52"/>
              </a:solidFill>
              <a:prstDash val="solid"/>
              <a:miter/>
            </a:ln>
          </p:spPr>
          <p:txBody>
            <a:bodyPr rtlCol="0" anchor="ctr"/>
            <a:lstStyle/>
            <a:p>
              <a:endParaRPr lang="en-US"/>
            </a:p>
          </p:txBody>
        </p:sp>
        <p:sp>
          <p:nvSpPr>
            <p:cNvPr id="78" name="Freeform 297">
              <a:extLst>
                <a:ext uri="{FF2B5EF4-FFF2-40B4-BE49-F238E27FC236}">
                  <a16:creationId xmlns:a16="http://schemas.microsoft.com/office/drawing/2014/main" id="{07084386-5AAA-198C-E44C-16DB94513054}"/>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9525" cap="flat">
              <a:solidFill>
                <a:srgbClr val="404A52"/>
              </a:solidFill>
              <a:prstDash val="solid"/>
              <a:miter/>
            </a:ln>
          </p:spPr>
          <p:txBody>
            <a:bodyPr rtlCol="0" anchor="ctr"/>
            <a:lstStyle/>
            <a:p>
              <a:endParaRPr lang="en-US"/>
            </a:p>
          </p:txBody>
        </p:sp>
        <p:sp>
          <p:nvSpPr>
            <p:cNvPr id="79" name="Freeform 298">
              <a:extLst>
                <a:ext uri="{FF2B5EF4-FFF2-40B4-BE49-F238E27FC236}">
                  <a16:creationId xmlns:a16="http://schemas.microsoft.com/office/drawing/2014/main" id="{4FE2CB1C-F6D8-C730-DED4-2BC47870C987}"/>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9525" cap="flat">
              <a:solidFill>
                <a:srgbClr val="404A52"/>
              </a:solidFill>
              <a:prstDash val="solid"/>
              <a:miter/>
            </a:ln>
          </p:spPr>
          <p:txBody>
            <a:bodyPr rtlCol="0" anchor="ctr"/>
            <a:lstStyle/>
            <a:p>
              <a:endParaRPr lang="en-US"/>
            </a:p>
          </p:txBody>
        </p:sp>
        <p:sp>
          <p:nvSpPr>
            <p:cNvPr id="80" name="Freeform 299">
              <a:extLst>
                <a:ext uri="{FF2B5EF4-FFF2-40B4-BE49-F238E27FC236}">
                  <a16:creationId xmlns:a16="http://schemas.microsoft.com/office/drawing/2014/main" id="{991547C4-F2B9-7B95-BCA1-E3D9A4DEA2A0}"/>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9525" cap="flat">
              <a:solidFill>
                <a:srgbClr val="404A52"/>
              </a:solidFill>
              <a:prstDash val="solid"/>
              <a:miter/>
            </a:ln>
          </p:spPr>
          <p:txBody>
            <a:bodyPr rtlCol="0" anchor="ctr"/>
            <a:lstStyle/>
            <a:p>
              <a:endParaRPr lang="en-US"/>
            </a:p>
          </p:txBody>
        </p:sp>
      </p:grpSp>
      <p:grpSp>
        <p:nvGrpSpPr>
          <p:cNvPr id="90" name="Group 89">
            <a:extLst>
              <a:ext uri="{FF2B5EF4-FFF2-40B4-BE49-F238E27FC236}">
                <a16:creationId xmlns:a16="http://schemas.microsoft.com/office/drawing/2014/main" id="{F6118363-2207-8F4E-0608-611D868C1397}"/>
              </a:ext>
            </a:extLst>
          </p:cNvPr>
          <p:cNvGrpSpPr/>
          <p:nvPr/>
        </p:nvGrpSpPr>
        <p:grpSpPr>
          <a:xfrm>
            <a:off x="7256289" y="4491494"/>
            <a:ext cx="687949" cy="753400"/>
            <a:chOff x="8360213" y="3458151"/>
            <a:chExt cx="853935" cy="991043"/>
          </a:xfrm>
          <a:solidFill>
            <a:srgbClr val="404A52"/>
          </a:solidFill>
        </p:grpSpPr>
        <p:grpSp>
          <p:nvGrpSpPr>
            <p:cNvPr id="91" name="Graphic 2">
              <a:extLst>
                <a:ext uri="{FF2B5EF4-FFF2-40B4-BE49-F238E27FC236}">
                  <a16:creationId xmlns:a16="http://schemas.microsoft.com/office/drawing/2014/main" id="{BFEA0A88-8B31-39DD-FBA3-34BE2D22D050}"/>
                </a:ext>
              </a:extLst>
            </p:cNvPr>
            <p:cNvGrpSpPr/>
            <p:nvPr userDrawn="1"/>
          </p:nvGrpSpPr>
          <p:grpSpPr>
            <a:xfrm>
              <a:off x="8599192" y="3595917"/>
              <a:ext cx="375982" cy="204367"/>
              <a:chOff x="2642504" y="3763150"/>
              <a:chExt cx="375982" cy="204367"/>
            </a:xfrm>
            <a:grpFill/>
          </p:grpSpPr>
          <p:sp>
            <p:nvSpPr>
              <p:cNvPr id="97" name="Freeform 310">
                <a:extLst>
                  <a:ext uri="{FF2B5EF4-FFF2-40B4-BE49-F238E27FC236}">
                    <a16:creationId xmlns:a16="http://schemas.microsoft.com/office/drawing/2014/main" id="{37555A5C-5A7A-2076-FBDE-6E3A6CA003F3}"/>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00B6E6"/>
              </a:solidFill>
              <a:ln w="3834" cap="flat">
                <a:noFill/>
                <a:prstDash val="solid"/>
                <a:miter/>
              </a:ln>
            </p:spPr>
            <p:txBody>
              <a:bodyPr rtlCol="0" anchor="ctr"/>
              <a:lstStyle/>
              <a:p>
                <a:endParaRPr lang="en-US"/>
              </a:p>
            </p:txBody>
          </p:sp>
          <p:sp>
            <p:nvSpPr>
              <p:cNvPr id="98" name="Freeform 311">
                <a:extLst>
                  <a:ext uri="{FF2B5EF4-FFF2-40B4-BE49-F238E27FC236}">
                    <a16:creationId xmlns:a16="http://schemas.microsoft.com/office/drawing/2014/main" id="{9E260564-9D6B-1AEC-AC19-8788C39DA4E4}"/>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00B6E6"/>
              </a:solidFill>
              <a:ln w="3834"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38771206-AFA6-D4CC-D1D2-B2E35CA9E0BA}"/>
                </a:ext>
              </a:extLst>
            </p:cNvPr>
            <p:cNvGrpSpPr/>
            <p:nvPr userDrawn="1"/>
          </p:nvGrpSpPr>
          <p:grpSpPr>
            <a:xfrm>
              <a:off x="8360213" y="3458151"/>
              <a:ext cx="853935" cy="991043"/>
              <a:chOff x="2403525" y="3625384"/>
              <a:chExt cx="853935" cy="991043"/>
            </a:xfrm>
            <a:grpFill/>
          </p:grpSpPr>
          <p:sp>
            <p:nvSpPr>
              <p:cNvPr id="93" name="Freeform 306">
                <a:extLst>
                  <a:ext uri="{FF2B5EF4-FFF2-40B4-BE49-F238E27FC236}">
                    <a16:creationId xmlns:a16="http://schemas.microsoft.com/office/drawing/2014/main" id="{61626829-DA65-543F-351A-4ABFC61EF8AD}"/>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94" name="Freeform 307">
                <a:extLst>
                  <a:ext uri="{FF2B5EF4-FFF2-40B4-BE49-F238E27FC236}">
                    <a16:creationId xmlns:a16="http://schemas.microsoft.com/office/drawing/2014/main" id="{3399A51F-38D7-AB40-0608-D48C5E137809}"/>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95" name="Freeform 308">
                <a:extLst>
                  <a:ext uri="{FF2B5EF4-FFF2-40B4-BE49-F238E27FC236}">
                    <a16:creationId xmlns:a16="http://schemas.microsoft.com/office/drawing/2014/main" id="{6FD6C3C6-4FA5-3175-E940-C749210B7AB9}"/>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96" name="Freeform 309">
                <a:extLst>
                  <a:ext uri="{FF2B5EF4-FFF2-40B4-BE49-F238E27FC236}">
                    <a16:creationId xmlns:a16="http://schemas.microsoft.com/office/drawing/2014/main" id="{AA846375-5409-103F-C58B-5707C8777786}"/>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84" name="TextBox 83">
            <a:extLst>
              <a:ext uri="{FF2B5EF4-FFF2-40B4-BE49-F238E27FC236}">
                <a16:creationId xmlns:a16="http://schemas.microsoft.com/office/drawing/2014/main" id="{3025313A-F839-B19F-8742-52991A1D0AE1}"/>
              </a:ext>
            </a:extLst>
          </p:cNvPr>
          <p:cNvSpPr txBox="1"/>
          <p:nvPr/>
        </p:nvSpPr>
        <p:spPr>
          <a:xfrm>
            <a:off x="3773269" y="6262161"/>
            <a:ext cx="9903139" cy="307777"/>
          </a:xfrm>
          <a:prstGeom prst="rect">
            <a:avLst/>
          </a:prstGeom>
          <a:noFill/>
        </p:spPr>
        <p:txBody>
          <a:bodyPr wrap="square">
            <a:spAutoFit/>
          </a:bodyPr>
          <a:lstStyle/>
          <a:p>
            <a:r>
              <a:rPr lang="en-GB" sz="1400" b="1" dirty="0"/>
              <a:t>See full research in Section 6 of </a:t>
            </a:r>
            <a:r>
              <a:rPr lang="en-GB" sz="1400" dirty="0">
                <a:hlinkClick r:id="rId2"/>
              </a:rPr>
              <a:t>Competence Framework | Eco Smart Project</a:t>
            </a:r>
            <a:endParaRPr lang="en-GB" sz="1400" dirty="0"/>
          </a:p>
        </p:txBody>
      </p:sp>
    </p:spTree>
    <p:extLst>
      <p:ext uri="{BB962C8B-B14F-4D97-AF65-F5344CB8AC3E}">
        <p14:creationId xmlns:p14="http://schemas.microsoft.com/office/powerpoint/2010/main" val="105386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79E6-92F2-A559-F017-EFE3A20E67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96803F-923E-DAD7-7D00-4D42C63E37CC}"/>
              </a:ext>
            </a:extLst>
          </p:cNvPr>
          <p:cNvSpPr>
            <a:spLocks noGrp="1"/>
          </p:cNvSpPr>
          <p:nvPr>
            <p:ph type="body" sz="quarter" idx="18"/>
          </p:nvPr>
        </p:nvSpPr>
        <p:spPr>
          <a:xfrm>
            <a:off x="1297714" y="1077637"/>
            <a:ext cx="10638420" cy="4328393"/>
          </a:xfrm>
        </p:spPr>
        <p:txBody>
          <a:bodyPr/>
          <a:lstStyle/>
          <a:p>
            <a:pPr marL="342900" indent="-342900">
              <a:buFont typeface="Arial" panose="020B0604020202020204" pitchFamily="34" charset="0"/>
              <a:buChar char="•"/>
            </a:pPr>
            <a:r>
              <a:rPr lang="en-GB" dirty="0"/>
              <a:t>Chronic shortages in housekeeping, kitchen and reception cause rota pressure leading to consistent service variables .</a:t>
            </a:r>
          </a:p>
          <a:p>
            <a:pPr marL="342900" indent="-342900">
              <a:buFont typeface="Arial" panose="020B0604020202020204" pitchFamily="34" charset="0"/>
              <a:buChar char="•"/>
            </a:pPr>
            <a:r>
              <a:rPr lang="en-GB" dirty="0"/>
              <a:t>Multi-language teams with varying digital skills require structured onboarding.</a:t>
            </a:r>
          </a:p>
          <a:p>
            <a:pPr marL="342900" indent="-342900">
              <a:buFont typeface="Arial" panose="020B0604020202020204" pitchFamily="34" charset="0"/>
              <a:buChar char="•"/>
            </a:pPr>
            <a:r>
              <a:rPr lang="en-GB" dirty="0"/>
              <a:t>Higher staff turnover leads to constant retraining and need for strong SOPs.</a:t>
            </a:r>
          </a:p>
          <a:p>
            <a:pPr marL="342900" indent="-342900">
              <a:buFont typeface="Arial" panose="020B0604020202020204" pitchFamily="34" charset="0"/>
              <a:buChar char="•"/>
            </a:pPr>
            <a:r>
              <a:rPr lang="en-GB" dirty="0"/>
              <a:t>Large building footprints mean energy costs for HVAC, lifts, corridors and communal spaces rise sharply.</a:t>
            </a:r>
          </a:p>
          <a:p>
            <a:pPr marL="342900" indent="-342900">
              <a:buFont typeface="Arial" panose="020B0604020202020204" pitchFamily="34" charset="0"/>
              <a:buChar char="•"/>
            </a:pPr>
            <a:r>
              <a:rPr lang="en-GB" dirty="0"/>
              <a:t>Pools, kitchens and laundry on-site are major cost centres.</a:t>
            </a:r>
          </a:p>
          <a:p>
            <a:pPr marL="342900" indent="-342900">
              <a:buFont typeface="Arial" panose="020B0604020202020204" pitchFamily="34" charset="0"/>
              <a:buChar char="•"/>
            </a:pPr>
            <a:r>
              <a:rPr lang="en-GB" dirty="0"/>
              <a:t>Guests expect full digital journeys: online check-in, messaging, mobile key, smart room controls.</a:t>
            </a:r>
          </a:p>
          <a:p>
            <a:pPr marL="342900" indent="-342900">
              <a:buFont typeface="Arial" panose="020B0604020202020204" pitchFamily="34" charset="0"/>
              <a:buChar char="•"/>
            </a:pPr>
            <a:r>
              <a:rPr lang="en-GB" dirty="0"/>
              <a:t>Corporate and group clients ask for ESG reporting and measurable sustainability practices.</a:t>
            </a:r>
          </a:p>
          <a:p>
            <a:pPr marL="342900" indent="-342900">
              <a:buFont typeface="Arial" panose="020B0604020202020204" pitchFamily="34" charset="0"/>
              <a:buChar char="•"/>
            </a:pPr>
            <a:r>
              <a:rPr lang="en-GB" dirty="0"/>
              <a:t>Competition from branded lifestyle hotels pushes constant reinvestment.</a:t>
            </a:r>
          </a:p>
          <a:p>
            <a:pPr marL="342900" indent="-342900">
              <a:buFont typeface="Arial" panose="020B0604020202020204" pitchFamily="34" charset="0"/>
              <a:buChar char="•"/>
            </a:pPr>
            <a:r>
              <a:rPr lang="en-GB" dirty="0"/>
              <a:t>Pressure = </a:t>
            </a:r>
            <a:r>
              <a:rPr lang="en-GB" b="1" dirty="0"/>
              <a:t>integration</a:t>
            </a:r>
            <a:r>
              <a:rPr lang="en-GB" dirty="0"/>
              <a:t>, better use of data, staff training, cybersecurity.</a:t>
            </a:r>
          </a:p>
          <a:p>
            <a:endParaRPr lang="en-IE" dirty="0"/>
          </a:p>
        </p:txBody>
      </p:sp>
      <p:sp>
        <p:nvSpPr>
          <p:cNvPr id="8" name="Text Placeholder 7">
            <a:extLst>
              <a:ext uri="{FF2B5EF4-FFF2-40B4-BE49-F238E27FC236}">
                <a16:creationId xmlns:a16="http://schemas.microsoft.com/office/drawing/2014/main" id="{D26138F7-42C7-17A6-7EBF-C05AA6107A51}"/>
              </a:ext>
            </a:extLst>
          </p:cNvPr>
          <p:cNvSpPr>
            <a:spLocks noGrp="1"/>
          </p:cNvSpPr>
          <p:nvPr>
            <p:ph type="body" sz="quarter" idx="16"/>
          </p:nvPr>
        </p:nvSpPr>
        <p:spPr>
          <a:xfrm>
            <a:off x="1390345" y="242484"/>
            <a:ext cx="10545789" cy="1018971"/>
          </a:xfrm>
        </p:spPr>
        <p:txBody>
          <a:bodyPr/>
          <a:lstStyle/>
          <a:p>
            <a:r>
              <a:rPr lang="en-GB" dirty="0"/>
              <a:t>Challenges. </a:t>
            </a:r>
            <a:r>
              <a:rPr lang="en-GB" dirty="0">
                <a:solidFill>
                  <a:srgbClr val="62A844"/>
                </a:solidFill>
              </a:rPr>
              <a:t>Spotlight on hotels</a:t>
            </a:r>
            <a:endParaRPr lang="en-IE" dirty="0">
              <a:solidFill>
                <a:srgbClr val="62A844"/>
              </a:solidFill>
            </a:endParaRPr>
          </a:p>
        </p:txBody>
      </p:sp>
    </p:spTree>
    <p:extLst>
      <p:ext uri="{BB962C8B-B14F-4D97-AF65-F5344CB8AC3E}">
        <p14:creationId xmlns:p14="http://schemas.microsoft.com/office/powerpoint/2010/main" val="144980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1A647-F8D5-B75F-F2E7-8F64888989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D5479F-D906-BE93-C8C3-9F859352060F}"/>
              </a:ext>
            </a:extLst>
          </p:cNvPr>
          <p:cNvSpPr>
            <a:spLocks noGrp="1"/>
          </p:cNvSpPr>
          <p:nvPr>
            <p:ph type="body" sz="quarter" idx="18"/>
          </p:nvPr>
        </p:nvSpPr>
        <p:spPr>
          <a:xfrm>
            <a:off x="1297714" y="1077637"/>
            <a:ext cx="5379311" cy="4328393"/>
          </a:xfrm>
        </p:spPr>
        <p:txBody>
          <a:bodyPr/>
          <a:lstStyle/>
          <a:p>
            <a:pPr marL="342900" indent="-342900">
              <a:buFont typeface="Arial" panose="020B0604020202020204" pitchFamily="34" charset="0"/>
              <a:buChar char="•"/>
            </a:pPr>
            <a:r>
              <a:rPr lang="en-GB" b="1" dirty="0"/>
              <a:t>Identify “dead hours” in rooms</a:t>
            </a:r>
            <a:r>
              <a:rPr lang="en-GB" dirty="0"/>
              <a:t> (midday empty rooms with AC/heating running) — often the single biggest avoidable energy leak.</a:t>
            </a:r>
          </a:p>
          <a:p>
            <a:pPr marL="342900" indent="-342900">
              <a:buFont typeface="Arial" panose="020B0604020202020204" pitchFamily="34" charset="0"/>
              <a:buChar char="•"/>
            </a:pPr>
            <a:r>
              <a:rPr lang="en-GB" dirty="0"/>
              <a:t> </a:t>
            </a:r>
            <a:r>
              <a:rPr lang="en-GB" b="1" dirty="0"/>
              <a:t>Smooth out housekeeping peaks</a:t>
            </a:r>
            <a:r>
              <a:rPr lang="en-GB" dirty="0"/>
              <a:t> by adjusting check-out / check-in windows to match real staffing levels</a:t>
            </a:r>
          </a:p>
          <a:p>
            <a:pPr marL="342900" indent="-342900">
              <a:buFont typeface="Arial" panose="020B0604020202020204" pitchFamily="34" charset="0"/>
              <a:buChar char="•"/>
            </a:pPr>
            <a:r>
              <a:rPr lang="en-GB" dirty="0"/>
              <a:t> </a:t>
            </a:r>
            <a:r>
              <a:rPr lang="en-GB" b="1" dirty="0"/>
              <a:t>Reduce breakfast waste</a:t>
            </a:r>
            <a:r>
              <a:rPr lang="en-GB" dirty="0"/>
              <a:t> by tracking 3 items (pastries, eggs, fruit),  usually 60–70% of cost waste.</a:t>
            </a:r>
          </a:p>
          <a:p>
            <a:pPr marL="342900" indent="-342900">
              <a:buFont typeface="Arial" panose="020B0604020202020204" pitchFamily="34" charset="0"/>
              <a:buChar char="•"/>
            </a:pPr>
            <a:r>
              <a:rPr lang="en-GB" b="1" dirty="0"/>
              <a:t>Replace the slowest check-in steps</a:t>
            </a:r>
            <a:r>
              <a:rPr lang="en-GB" dirty="0"/>
              <a:t> (ID capture, payment, signature) with pre-arrival tasks to shorten queues dramatically.</a:t>
            </a:r>
            <a:br>
              <a:rPr lang="en-GB" dirty="0"/>
            </a:br>
            <a:endParaRPr lang="en-IE" dirty="0"/>
          </a:p>
        </p:txBody>
      </p:sp>
      <p:sp>
        <p:nvSpPr>
          <p:cNvPr id="8" name="Text Placeholder 7">
            <a:extLst>
              <a:ext uri="{FF2B5EF4-FFF2-40B4-BE49-F238E27FC236}">
                <a16:creationId xmlns:a16="http://schemas.microsoft.com/office/drawing/2014/main" id="{564F479E-2860-DB9F-07AE-954AA62A25C5}"/>
              </a:ext>
            </a:extLst>
          </p:cNvPr>
          <p:cNvSpPr>
            <a:spLocks noGrp="1"/>
          </p:cNvSpPr>
          <p:nvPr>
            <p:ph type="body" sz="quarter" idx="16"/>
          </p:nvPr>
        </p:nvSpPr>
        <p:spPr>
          <a:xfrm>
            <a:off x="1390345" y="242484"/>
            <a:ext cx="10545789" cy="1018971"/>
          </a:xfrm>
        </p:spPr>
        <p:txBody>
          <a:bodyPr/>
          <a:lstStyle/>
          <a:p>
            <a:r>
              <a:rPr lang="en-GB" dirty="0">
                <a:solidFill>
                  <a:srgbClr val="62A844"/>
                </a:solidFill>
              </a:rPr>
              <a:t>Hotels: </a:t>
            </a:r>
            <a:r>
              <a:rPr lang="en-IE" dirty="0">
                <a:solidFill>
                  <a:srgbClr val="62A844"/>
                </a:solidFill>
              </a:rPr>
              <a:t>Opportunities</a:t>
            </a:r>
          </a:p>
        </p:txBody>
      </p:sp>
      <p:sp>
        <p:nvSpPr>
          <p:cNvPr id="4" name="TextBox 3">
            <a:extLst>
              <a:ext uri="{FF2B5EF4-FFF2-40B4-BE49-F238E27FC236}">
                <a16:creationId xmlns:a16="http://schemas.microsoft.com/office/drawing/2014/main" id="{BE8E7306-79C5-A253-A8FA-7DEC01E97994}"/>
              </a:ext>
            </a:extLst>
          </p:cNvPr>
          <p:cNvSpPr txBox="1"/>
          <p:nvPr/>
        </p:nvSpPr>
        <p:spPr>
          <a:xfrm>
            <a:off x="6769656" y="1077637"/>
            <a:ext cx="5166478" cy="5632311"/>
          </a:xfrm>
          <a:prstGeom prst="rect">
            <a:avLst/>
          </a:prstGeom>
          <a:noFill/>
        </p:spPr>
        <p:txBody>
          <a:bodyPr wrap="square">
            <a:spAutoFit/>
          </a:bodyPr>
          <a:lstStyle/>
          <a:p>
            <a:pPr marL="285750" indent="-285750">
              <a:buFont typeface="Arial" panose="020B0604020202020204" pitchFamily="34" charset="0"/>
              <a:buChar char="•"/>
            </a:pPr>
            <a:r>
              <a:rPr lang="en-GB" sz="2400" b="1" dirty="0">
                <a:solidFill>
                  <a:srgbClr val="404A52"/>
                </a:solidFill>
              </a:rPr>
              <a:t>Use corridor temperature mapping</a:t>
            </a:r>
            <a:r>
              <a:rPr lang="en-GB" sz="2400" dirty="0">
                <a:solidFill>
                  <a:srgbClr val="404A52"/>
                </a:solidFill>
              </a:rPr>
              <a:t> to find hotspots/cold spots — fixes in these zones often cut energy by more than “smart systems.”</a:t>
            </a:r>
          </a:p>
          <a:p>
            <a:pPr marL="285750" indent="-285750">
              <a:buFont typeface="Arial" panose="020B0604020202020204" pitchFamily="34" charset="0"/>
              <a:buChar char="•"/>
            </a:pPr>
            <a:r>
              <a:rPr lang="en-GB" sz="2400" b="1" dirty="0">
                <a:solidFill>
                  <a:srgbClr val="404A52"/>
                </a:solidFill>
              </a:rPr>
              <a:t>Turn quiet meeting rooms into revenue</a:t>
            </a:r>
            <a:r>
              <a:rPr lang="en-GB" sz="2400" dirty="0">
                <a:solidFill>
                  <a:srgbClr val="404A52"/>
                </a:solidFill>
              </a:rPr>
              <a:t> with low-effort uses: day offices, small hybrid meetings, pop-up wellness classes.</a:t>
            </a:r>
          </a:p>
          <a:p>
            <a:pPr marL="285750" indent="-285750">
              <a:buFont typeface="Arial" panose="020B0604020202020204" pitchFamily="34" charset="0"/>
              <a:buChar char="•"/>
            </a:pPr>
            <a:r>
              <a:rPr lang="en-GB" sz="2400" b="1" dirty="0">
                <a:solidFill>
                  <a:srgbClr val="404A52"/>
                </a:solidFill>
              </a:rPr>
              <a:t>Analyse complaints for patterns</a:t>
            </a:r>
            <a:r>
              <a:rPr lang="en-GB" sz="2400" dirty="0">
                <a:solidFill>
                  <a:srgbClr val="404A52"/>
                </a:solidFill>
              </a:rPr>
              <a:t> (noise, </a:t>
            </a:r>
            <a:r>
              <a:rPr lang="en-GB" sz="2400" dirty="0" err="1">
                <a:solidFill>
                  <a:srgbClr val="404A52"/>
                </a:solidFill>
              </a:rPr>
              <a:t>WiFi</a:t>
            </a:r>
            <a:r>
              <a:rPr lang="en-GB" sz="2400" dirty="0">
                <a:solidFill>
                  <a:srgbClr val="404A52"/>
                </a:solidFill>
              </a:rPr>
              <a:t>, AC, breakfast delays) — solving the top two often lifts ratings noticeably.</a:t>
            </a:r>
          </a:p>
          <a:p>
            <a:pPr marL="285750" indent="-285750">
              <a:buFont typeface="Arial" panose="020B0604020202020204" pitchFamily="34" charset="0"/>
              <a:buChar char="•"/>
            </a:pPr>
            <a:r>
              <a:rPr lang="en-GB" sz="2400" b="1" dirty="0">
                <a:solidFill>
                  <a:srgbClr val="404A52"/>
                </a:solidFill>
              </a:rPr>
              <a:t>Identify hidden bottlenecks</a:t>
            </a:r>
            <a:r>
              <a:rPr lang="en-GB" sz="2400" dirty="0">
                <a:solidFill>
                  <a:srgbClr val="404A52"/>
                </a:solidFill>
              </a:rPr>
              <a:t> in room turnaround: linen shortages, late room-releases from front desk.</a:t>
            </a:r>
            <a:endParaRPr lang="en-IE" sz="2400" dirty="0">
              <a:solidFill>
                <a:srgbClr val="404A52"/>
              </a:solidFill>
            </a:endParaRPr>
          </a:p>
        </p:txBody>
      </p:sp>
      <p:sp>
        <p:nvSpPr>
          <p:cNvPr id="5" name="TextBox 4">
            <a:extLst>
              <a:ext uri="{FF2B5EF4-FFF2-40B4-BE49-F238E27FC236}">
                <a16:creationId xmlns:a16="http://schemas.microsoft.com/office/drawing/2014/main" id="{C3F51397-903F-2A38-26FB-C73B29CC1005}"/>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276703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3BB1D-6D4D-A044-E07A-086E2B2122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7F357B-F55F-09D8-1CD8-FB955822D741}"/>
              </a:ext>
            </a:extLst>
          </p:cNvPr>
          <p:cNvSpPr>
            <a:spLocks noGrp="1"/>
          </p:cNvSpPr>
          <p:nvPr>
            <p:ph type="body" sz="quarter" idx="18"/>
          </p:nvPr>
        </p:nvSpPr>
        <p:spPr>
          <a:xfrm>
            <a:off x="5791200" y="781415"/>
            <a:ext cx="5753100" cy="5033169"/>
          </a:xfrm>
        </p:spPr>
        <p:txBody>
          <a:bodyPr>
            <a:noAutofit/>
          </a:bodyPr>
          <a:lstStyle/>
          <a:p>
            <a:pPr marL="342900" indent="-342900">
              <a:buFont typeface="Arial" panose="020B0604020202020204" pitchFamily="34" charset="0"/>
              <a:buChar char="•"/>
            </a:pPr>
            <a:r>
              <a:rPr lang="en-GB" sz="2000" dirty="0"/>
              <a:t>Connect sustainability + digital goals to daily tasks so staff see the link (AC off, room-status updates, waste routines).</a:t>
            </a:r>
          </a:p>
          <a:p>
            <a:pPr marL="342900" indent="-342900">
              <a:buFont typeface="Arial" panose="020B0604020202020204" pitchFamily="34" charset="0"/>
              <a:buChar char="•"/>
            </a:pPr>
            <a:r>
              <a:rPr lang="en-GB" sz="2000" dirty="0"/>
              <a:t>Frame digital tools as stress reducers, not “extra work”. Show how they cut bottlenecks.</a:t>
            </a:r>
          </a:p>
          <a:p>
            <a:pPr marL="342900" indent="-342900">
              <a:buFont typeface="Arial" panose="020B0604020202020204" pitchFamily="34" charset="0"/>
              <a:buChar char="•"/>
            </a:pPr>
            <a:r>
              <a:rPr lang="en-GB" sz="2000" dirty="0"/>
              <a:t>Model the core behaviours: use the digital check-in yourself, sort waste properly, note room anomalies.</a:t>
            </a:r>
          </a:p>
          <a:p>
            <a:pPr marL="342900" indent="-342900">
              <a:buFont typeface="Arial" panose="020B0604020202020204" pitchFamily="34" charset="0"/>
              <a:buChar char="•"/>
            </a:pPr>
            <a:r>
              <a:rPr lang="en-GB" sz="2000" dirty="0"/>
              <a:t>Create a simple shared rhythm: daily micro-huddle, weekly green/digital win, monthly progress check.</a:t>
            </a:r>
          </a:p>
          <a:p>
            <a:pPr marL="342900" indent="-342900">
              <a:buFont typeface="Arial" panose="020B0604020202020204" pitchFamily="34" charset="0"/>
              <a:buChar char="•"/>
            </a:pPr>
            <a:r>
              <a:rPr lang="en-GB" sz="2000" dirty="0"/>
              <a:t>Assign “transition champions” across departments: reception, housekeeping, breakfast.</a:t>
            </a:r>
          </a:p>
          <a:p>
            <a:pPr marL="342900" indent="-342900">
              <a:buFont typeface="Arial" panose="020B0604020202020204" pitchFamily="34" charset="0"/>
              <a:buChar char="•"/>
            </a:pPr>
            <a:r>
              <a:rPr lang="en-GB" sz="2000" dirty="0"/>
              <a:t>Translate ESG into small, visible wins guests notice: </a:t>
            </a:r>
            <a:r>
              <a:rPr lang="en-GB" sz="2000" dirty="0" err="1"/>
              <a:t>refillables</a:t>
            </a:r>
            <a:r>
              <a:rPr lang="en-GB" sz="2000" dirty="0"/>
              <a:t>, linen routines, food-waste boards.</a:t>
            </a:r>
          </a:p>
          <a:p>
            <a:pPr marL="342900" indent="-342900">
              <a:buFont typeface="Arial" panose="020B0604020202020204" pitchFamily="34" charset="0"/>
              <a:buChar char="•"/>
            </a:pPr>
            <a:r>
              <a:rPr lang="en-GB" sz="2000" dirty="0"/>
              <a:t>Reinforce psychological safety so staff try tools and new routines without fear of mistakes.</a:t>
            </a:r>
            <a:endParaRPr lang="en-IE" sz="2200" dirty="0"/>
          </a:p>
        </p:txBody>
      </p:sp>
      <p:sp>
        <p:nvSpPr>
          <p:cNvPr id="8" name="Text Placeholder 7">
            <a:extLst>
              <a:ext uri="{FF2B5EF4-FFF2-40B4-BE49-F238E27FC236}">
                <a16:creationId xmlns:a16="http://schemas.microsoft.com/office/drawing/2014/main" id="{D48CD404-1C9A-3A40-EE1B-A082AD2D369D}"/>
              </a:ext>
            </a:extLst>
          </p:cNvPr>
          <p:cNvSpPr>
            <a:spLocks noGrp="1"/>
          </p:cNvSpPr>
          <p:nvPr>
            <p:ph type="body" sz="quarter" idx="16"/>
          </p:nvPr>
        </p:nvSpPr>
        <p:spPr>
          <a:xfrm>
            <a:off x="3095626" y="285089"/>
            <a:ext cx="4990998" cy="992652"/>
          </a:xfrm>
        </p:spPr>
        <p:txBody>
          <a:bodyPr>
            <a:normAutofit/>
          </a:bodyPr>
          <a:lstStyle/>
          <a:p>
            <a:r>
              <a:rPr lang="en-GB" sz="3300" dirty="0"/>
              <a:t>Hotels: </a:t>
            </a:r>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283F8137-4E0A-DCB1-5E24-775783228A30}"/>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2105530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AEA0F-8462-9211-4124-680E44462C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345D7E-ACD3-96CA-BD93-EBA9C20749CC}"/>
              </a:ext>
            </a:extLst>
          </p:cNvPr>
          <p:cNvSpPr>
            <a:spLocks noGrp="1"/>
          </p:cNvSpPr>
          <p:nvPr>
            <p:ph type="body" sz="quarter" idx="18"/>
          </p:nvPr>
        </p:nvSpPr>
        <p:spPr>
          <a:xfrm>
            <a:off x="1390345" y="1068112"/>
            <a:ext cx="10515905" cy="4328393"/>
          </a:xfrm>
        </p:spPr>
        <p:txBody>
          <a:bodyPr/>
          <a:lstStyle/>
          <a:p>
            <a:pPr marL="342900" indent="-342900">
              <a:buFont typeface="Arial" panose="020B0604020202020204" pitchFamily="34" charset="0"/>
              <a:buChar char="•"/>
            </a:pPr>
            <a:r>
              <a:rPr lang="en-GB" dirty="0"/>
              <a:t>Energy pressure exists but at a different scale — fewer rooms, less communal space, less plant infrastructure.</a:t>
            </a:r>
          </a:p>
          <a:p>
            <a:pPr marL="342900" indent="-342900">
              <a:buFont typeface="Arial" panose="020B0604020202020204" pitchFamily="34" charset="0"/>
              <a:buChar char="•"/>
            </a:pPr>
            <a:r>
              <a:rPr lang="en-GB" dirty="0"/>
              <a:t>Owners often live on-site and absorb utility increases personally</a:t>
            </a:r>
          </a:p>
          <a:p>
            <a:pPr marL="342900" indent="-342900">
              <a:buFont typeface="Arial" panose="020B0604020202020204" pitchFamily="34" charset="0"/>
              <a:buChar char="•"/>
            </a:pPr>
            <a:r>
              <a:rPr lang="en-GB" dirty="0"/>
              <a:t>Pressure = </a:t>
            </a:r>
            <a:r>
              <a:rPr lang="en-GB" i="1" dirty="0"/>
              <a:t>the owner’s time</a:t>
            </a:r>
            <a:r>
              <a:rPr lang="en-GB" dirty="0"/>
              <a:t> = burnout, long hours, balancing check-ins, cooking, cleaning.</a:t>
            </a:r>
          </a:p>
          <a:p>
            <a:pPr marL="342900" indent="-342900">
              <a:buFont typeface="Arial" panose="020B0604020202020204" pitchFamily="34" charset="0"/>
              <a:buChar char="•"/>
            </a:pPr>
            <a:r>
              <a:rPr lang="en-GB" dirty="0"/>
              <a:t>Retrofit decisions feel riskier because budgets are small and margins tight.</a:t>
            </a:r>
          </a:p>
          <a:p>
            <a:pPr marL="342900" indent="-342900">
              <a:buFont typeface="Arial" panose="020B0604020202020204" pitchFamily="34" charset="0"/>
              <a:buChar char="•"/>
            </a:pPr>
            <a:r>
              <a:rPr lang="en-GB" dirty="0"/>
              <a:t>Simple fixes (heating timers, low-flow devices, zoned heating) matter more than large systems</a:t>
            </a:r>
          </a:p>
          <a:p>
            <a:pPr marL="342900" indent="-342900">
              <a:buFont typeface="Arial" panose="020B0604020202020204" pitchFamily="34" charset="0"/>
              <a:buChar char="•"/>
            </a:pPr>
            <a:r>
              <a:rPr lang="en-GB" dirty="0"/>
              <a:t>Lighter regulatory load but still subject to new rules (short-term rental registration, safety standards, allergen information).</a:t>
            </a:r>
          </a:p>
          <a:p>
            <a:pPr marL="342900" indent="-342900">
              <a:buFont typeface="Arial" panose="020B0604020202020204" pitchFamily="34" charset="0"/>
              <a:buChar char="•"/>
            </a:pPr>
            <a:r>
              <a:rPr lang="en-GB" dirty="0"/>
              <a:t>Owners often feel overwhelmed by changing local authority requirements. Digitisation – owners fear “over-digitising” and losing personal charm.</a:t>
            </a:r>
          </a:p>
          <a:p>
            <a:pPr marL="342900" indent="-342900">
              <a:buFont typeface="Arial" panose="020B0604020202020204" pitchFamily="34" charset="0"/>
              <a:buChar char="•"/>
            </a:pPr>
            <a:r>
              <a:rPr lang="en-GB" dirty="0"/>
              <a:t>Sustainability is lived in daily routines: local food, small-scale waste reduction, </a:t>
            </a:r>
            <a:r>
              <a:rPr lang="en-GB" dirty="0" err="1"/>
              <a:t>refillables</a:t>
            </a:r>
            <a:r>
              <a:rPr lang="en-GB" dirty="0"/>
              <a:t>, personal hosting. Guests appreciate practical eco efforts.</a:t>
            </a:r>
          </a:p>
          <a:p>
            <a:endParaRPr lang="en-IE" dirty="0"/>
          </a:p>
        </p:txBody>
      </p:sp>
      <p:sp>
        <p:nvSpPr>
          <p:cNvPr id="8" name="Text Placeholder 7">
            <a:extLst>
              <a:ext uri="{FF2B5EF4-FFF2-40B4-BE49-F238E27FC236}">
                <a16:creationId xmlns:a16="http://schemas.microsoft.com/office/drawing/2014/main" id="{9B3FE855-28D2-FDB1-9F16-7DF48683A6DE}"/>
              </a:ext>
            </a:extLst>
          </p:cNvPr>
          <p:cNvSpPr>
            <a:spLocks noGrp="1"/>
          </p:cNvSpPr>
          <p:nvPr>
            <p:ph type="body" sz="quarter" idx="16"/>
          </p:nvPr>
        </p:nvSpPr>
        <p:spPr>
          <a:xfrm>
            <a:off x="1390345" y="318684"/>
            <a:ext cx="10801655" cy="1018971"/>
          </a:xfrm>
        </p:spPr>
        <p:txBody>
          <a:bodyPr/>
          <a:lstStyle/>
          <a:p>
            <a:r>
              <a:rPr lang="en-GB" dirty="0">
                <a:highlight>
                  <a:srgbClr val="D2F5FE"/>
                </a:highlight>
              </a:rPr>
              <a:t>Challenges. </a:t>
            </a:r>
            <a:r>
              <a:rPr lang="en-GB" sz="3200" dirty="0">
                <a:solidFill>
                  <a:srgbClr val="62A844"/>
                </a:solidFill>
                <a:highlight>
                  <a:srgbClr val="D2F5FE"/>
                </a:highlight>
              </a:rPr>
              <a:t>Spotlight on boutique hotels and guesthouses</a:t>
            </a:r>
            <a:endParaRPr lang="en-IE" sz="3200" dirty="0">
              <a:solidFill>
                <a:srgbClr val="62A844"/>
              </a:solidFill>
              <a:highlight>
                <a:srgbClr val="D2F5FE"/>
              </a:highlight>
            </a:endParaRPr>
          </a:p>
        </p:txBody>
      </p:sp>
    </p:spTree>
    <p:extLst>
      <p:ext uri="{BB962C8B-B14F-4D97-AF65-F5344CB8AC3E}">
        <p14:creationId xmlns:p14="http://schemas.microsoft.com/office/powerpoint/2010/main" val="3172229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E72A-B64C-A97E-A26B-3C4DBD77F7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71A738-C964-0C85-1D1C-8588CA654066}"/>
              </a:ext>
            </a:extLst>
          </p:cNvPr>
          <p:cNvSpPr>
            <a:spLocks noGrp="1"/>
          </p:cNvSpPr>
          <p:nvPr>
            <p:ph type="body" sz="quarter" idx="18"/>
          </p:nvPr>
        </p:nvSpPr>
        <p:spPr>
          <a:xfrm>
            <a:off x="1320871" y="868087"/>
            <a:ext cx="5425627" cy="4328393"/>
          </a:xfrm>
        </p:spPr>
        <p:txBody>
          <a:bodyPr/>
          <a:lstStyle/>
          <a:p>
            <a:pPr marL="342900" indent="-342900">
              <a:buFont typeface="Arial" panose="020B0604020202020204" pitchFamily="34" charset="0"/>
              <a:buChar char="•"/>
            </a:pPr>
            <a:r>
              <a:rPr lang="en-GB" sz="2300" b="1" dirty="0"/>
              <a:t>Turn everyday routines into sustainability strengths. </a:t>
            </a:r>
            <a:r>
              <a:rPr lang="en-GB" sz="2300" dirty="0"/>
              <a:t>Guesthouses already run on intimate, hands-on work. This makes small sustainable habits highly visible and valued by guests .Build your eco reputation through what you already do. </a:t>
            </a:r>
          </a:p>
          <a:p>
            <a:pPr marL="342900" indent="-342900">
              <a:buFont typeface="Arial" panose="020B0604020202020204" pitchFamily="34" charset="0"/>
              <a:buChar char="•"/>
            </a:pPr>
            <a:r>
              <a:rPr lang="en-GB" sz="2300" b="1" dirty="0"/>
              <a:t>Use light-touch digital tools to protect the personal hosting experience. </a:t>
            </a:r>
            <a:r>
              <a:rPr lang="en-GB" sz="2300" dirty="0"/>
              <a:t>Owners fear “over-digitising” for good reason. Use digital only where it </a:t>
            </a:r>
            <a:r>
              <a:rPr lang="en-GB" sz="2300" i="1" dirty="0"/>
              <a:t>reduces stress, </a:t>
            </a:r>
            <a:r>
              <a:rPr lang="en-GB" sz="2300" dirty="0"/>
              <a:t> clear pre-arrival info, directions, parking, breakfast times, so face-to-face time stays warm and human.</a:t>
            </a:r>
          </a:p>
          <a:p>
            <a:pPr marL="342900" indent="-342900">
              <a:buFont typeface="Arial" panose="020B0604020202020204" pitchFamily="34" charset="0"/>
              <a:buChar char="•"/>
            </a:pPr>
            <a:r>
              <a:rPr lang="en-GB" sz="2300" b="1" dirty="0"/>
              <a:t>Reduce energy spend by managing the spaces guests never see. </a:t>
            </a:r>
            <a:r>
              <a:rPr lang="en-GB" sz="2300" dirty="0"/>
              <a:t>Target low-visibility spaces for timers, zoning and low-flow updates.</a:t>
            </a:r>
            <a:br>
              <a:rPr lang="en-GB" dirty="0"/>
            </a:br>
            <a:endParaRPr lang="en-GB" dirty="0"/>
          </a:p>
          <a:p>
            <a:endParaRPr lang="en-GB" dirty="0"/>
          </a:p>
        </p:txBody>
      </p:sp>
      <p:sp>
        <p:nvSpPr>
          <p:cNvPr id="8" name="Text Placeholder 7">
            <a:extLst>
              <a:ext uri="{FF2B5EF4-FFF2-40B4-BE49-F238E27FC236}">
                <a16:creationId xmlns:a16="http://schemas.microsoft.com/office/drawing/2014/main" id="{475C3C20-1239-124F-4AB2-F33923DE7071}"/>
              </a:ext>
            </a:extLst>
          </p:cNvPr>
          <p:cNvSpPr>
            <a:spLocks noGrp="1"/>
          </p:cNvSpPr>
          <p:nvPr>
            <p:ph type="body" sz="quarter" idx="16"/>
          </p:nvPr>
        </p:nvSpPr>
        <p:spPr>
          <a:xfrm>
            <a:off x="1390345" y="118659"/>
            <a:ext cx="10545789" cy="1018971"/>
          </a:xfrm>
        </p:spPr>
        <p:txBody>
          <a:bodyPr/>
          <a:lstStyle/>
          <a:p>
            <a:r>
              <a:rPr lang="en-GB" dirty="0">
                <a:solidFill>
                  <a:srgbClr val="62A844"/>
                </a:solidFill>
              </a:rPr>
              <a:t>Boutique Hotels and Guesthouses : </a:t>
            </a:r>
            <a:r>
              <a:rPr lang="en-IE" dirty="0">
                <a:solidFill>
                  <a:srgbClr val="62A844"/>
                </a:solidFill>
                <a:highlight>
                  <a:srgbClr val="D2F5FE"/>
                </a:highlight>
              </a:rPr>
              <a:t>Opportunities</a:t>
            </a:r>
          </a:p>
        </p:txBody>
      </p:sp>
      <p:sp>
        <p:nvSpPr>
          <p:cNvPr id="4" name="TextBox 3">
            <a:extLst>
              <a:ext uri="{FF2B5EF4-FFF2-40B4-BE49-F238E27FC236}">
                <a16:creationId xmlns:a16="http://schemas.microsoft.com/office/drawing/2014/main" id="{A72E56D3-6CFE-C561-DECD-9223806FC88C}"/>
              </a:ext>
            </a:extLst>
          </p:cNvPr>
          <p:cNvSpPr txBox="1"/>
          <p:nvPr/>
        </p:nvSpPr>
        <p:spPr>
          <a:xfrm>
            <a:off x="6769655" y="768997"/>
            <a:ext cx="5166478" cy="6109365"/>
          </a:xfrm>
          <a:prstGeom prst="rect">
            <a:avLst/>
          </a:prstGeom>
          <a:noFill/>
        </p:spPr>
        <p:txBody>
          <a:bodyPr wrap="square">
            <a:spAutoFit/>
          </a:bodyPr>
          <a:lstStyle/>
          <a:p>
            <a:pPr marL="342900" indent="-342900">
              <a:buFont typeface="Arial" panose="020B0604020202020204" pitchFamily="34" charset="0"/>
              <a:buChar char="•"/>
            </a:pPr>
            <a:r>
              <a:rPr lang="en-GB" sz="2300" b="1" dirty="0">
                <a:solidFill>
                  <a:srgbClr val="404A52"/>
                </a:solidFill>
              </a:rPr>
              <a:t>Create a consistent guest experience without adding workload. </a:t>
            </a:r>
            <a:r>
              <a:rPr lang="en-GB" sz="2300" dirty="0">
                <a:solidFill>
                  <a:srgbClr val="404A52"/>
                </a:solidFill>
              </a:rPr>
              <a:t>Guesthouses struggle with burnout, long hours, scattered routines. Build standard routines (room reset, breakfast prep, check-in rhythm) that lighten cognitive load.</a:t>
            </a:r>
          </a:p>
          <a:p>
            <a:pPr marL="342900" indent="-342900">
              <a:buFont typeface="Arial" panose="020B0604020202020204" pitchFamily="34" charset="0"/>
              <a:buChar char="•"/>
            </a:pPr>
            <a:r>
              <a:rPr lang="en-GB" sz="2300" b="1" dirty="0">
                <a:solidFill>
                  <a:srgbClr val="404A52"/>
                </a:solidFill>
              </a:rPr>
              <a:t>Make retrofit decisions less risky through micro-investments. </a:t>
            </a:r>
            <a:r>
              <a:rPr lang="en-GB" sz="2300" dirty="0">
                <a:solidFill>
                  <a:srgbClr val="404A52"/>
                </a:solidFill>
              </a:rPr>
              <a:t>Take a phased, micro-step approach,  one room, one zone, one fixture,  building proof before larger improvements.</a:t>
            </a:r>
          </a:p>
          <a:p>
            <a:pPr marL="342900" indent="-342900">
              <a:buFont typeface="Arial" panose="020B0604020202020204" pitchFamily="34" charset="0"/>
              <a:buChar char="•"/>
            </a:pPr>
            <a:r>
              <a:rPr lang="en-GB" sz="2300" b="1" dirty="0">
                <a:solidFill>
                  <a:srgbClr val="404A52"/>
                </a:solidFill>
              </a:rPr>
              <a:t>Use safety, allergen and waste compliance as trust signals. </a:t>
            </a:r>
            <a:r>
              <a:rPr lang="en-GB" sz="2300" dirty="0">
                <a:solidFill>
                  <a:srgbClr val="404A52"/>
                </a:solidFill>
              </a:rPr>
              <a:t> “We look after you and our place.”</a:t>
            </a:r>
          </a:p>
          <a:p>
            <a:pPr marL="342900" indent="-342900">
              <a:buFont typeface="Arial" panose="020B0604020202020204" pitchFamily="34" charset="0"/>
              <a:buChar char="•"/>
            </a:pPr>
            <a:r>
              <a:rPr lang="en-GB" sz="2300" b="1" dirty="0">
                <a:solidFill>
                  <a:srgbClr val="404A52"/>
                </a:solidFill>
              </a:rPr>
              <a:t>Shift repetitive tasks </a:t>
            </a:r>
            <a:r>
              <a:rPr lang="en-GB" sz="2300" dirty="0">
                <a:solidFill>
                  <a:srgbClr val="404A52"/>
                </a:solidFill>
              </a:rPr>
              <a:t>to simple digital automations</a:t>
            </a:r>
          </a:p>
        </p:txBody>
      </p:sp>
      <p:sp>
        <p:nvSpPr>
          <p:cNvPr id="5" name="TextBox 4">
            <a:extLst>
              <a:ext uri="{FF2B5EF4-FFF2-40B4-BE49-F238E27FC236}">
                <a16:creationId xmlns:a16="http://schemas.microsoft.com/office/drawing/2014/main" id="{1DBB750C-F5CB-16D2-B7D1-5E3CA2BB9EC0}"/>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2759005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DB1E-1312-379C-9BA2-585DC63171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06794F-D03F-51F7-85F2-B9E2FDC5AF83}"/>
              </a:ext>
            </a:extLst>
          </p:cNvPr>
          <p:cNvSpPr>
            <a:spLocks noGrp="1"/>
          </p:cNvSpPr>
          <p:nvPr>
            <p:ph type="body" sz="quarter" idx="18"/>
          </p:nvPr>
        </p:nvSpPr>
        <p:spPr>
          <a:xfrm>
            <a:off x="5715000" y="1129505"/>
            <a:ext cx="5753100" cy="5033169"/>
          </a:xfrm>
        </p:spPr>
        <p:txBody>
          <a:bodyPr>
            <a:noAutofit/>
          </a:bodyPr>
          <a:lstStyle/>
          <a:p>
            <a:pPr marL="342900" indent="-342900">
              <a:buFont typeface="Arial" panose="020B0604020202020204" pitchFamily="34" charset="0"/>
              <a:buChar char="•"/>
            </a:pPr>
            <a:r>
              <a:rPr lang="en-GB" sz="2000" dirty="0"/>
              <a:t>Use small green touches that feel genuine, not staged</a:t>
            </a:r>
          </a:p>
          <a:p>
            <a:pPr marL="342900" indent="-342900">
              <a:buFont typeface="Arial" panose="020B0604020202020204" pitchFamily="34" charset="0"/>
              <a:buChar char="•"/>
            </a:pPr>
            <a:r>
              <a:rPr lang="en-GB" sz="2000" dirty="0"/>
              <a:t>Cut energy use by controlling spaces guests don’t see</a:t>
            </a:r>
          </a:p>
          <a:p>
            <a:pPr marL="342900" indent="-342900">
              <a:buFont typeface="Arial" panose="020B0604020202020204" pitchFamily="34" charset="0"/>
              <a:buChar char="•"/>
            </a:pPr>
            <a:r>
              <a:rPr lang="en-GB" sz="2000" dirty="0"/>
              <a:t>Send one warm pre-arrival note so you can focus on real hospitality. Share simple digital info (directions, breakfast times) to avoid repeat questions</a:t>
            </a:r>
            <a:br>
              <a:rPr lang="en-GB" sz="2000" dirty="0"/>
            </a:br>
            <a:r>
              <a:rPr lang="en-GB" sz="2000" dirty="0"/>
              <a:t>Track key habits (waste, laundry) to guide easy improvements</a:t>
            </a:r>
          </a:p>
          <a:p>
            <a:pPr marL="342900" indent="-342900">
              <a:buFont typeface="Arial" panose="020B0604020202020204" pitchFamily="34" charset="0"/>
              <a:buChar char="•"/>
            </a:pPr>
            <a:r>
              <a:rPr lang="en-GB" sz="2000" dirty="0"/>
              <a:t>Help staff succeed through small, predictable green and digital habits they can follow easily.</a:t>
            </a:r>
          </a:p>
          <a:p>
            <a:pPr marL="342900" indent="-342900">
              <a:buFont typeface="Arial" panose="020B0604020202020204" pitchFamily="34" charset="0"/>
              <a:buChar char="•"/>
            </a:pPr>
            <a:r>
              <a:rPr lang="en-GB" sz="2000" dirty="0"/>
              <a:t>Highlight local, low-impact choices guests love (walks, cafés, producers)</a:t>
            </a:r>
          </a:p>
        </p:txBody>
      </p:sp>
      <p:sp>
        <p:nvSpPr>
          <p:cNvPr id="8" name="Text Placeholder 7">
            <a:extLst>
              <a:ext uri="{FF2B5EF4-FFF2-40B4-BE49-F238E27FC236}">
                <a16:creationId xmlns:a16="http://schemas.microsoft.com/office/drawing/2014/main" id="{ABA37155-4150-53F6-57AC-37148134C5B3}"/>
              </a:ext>
            </a:extLst>
          </p:cNvPr>
          <p:cNvSpPr>
            <a:spLocks noGrp="1"/>
          </p:cNvSpPr>
          <p:nvPr>
            <p:ph type="body" sz="quarter" idx="16"/>
          </p:nvPr>
        </p:nvSpPr>
        <p:spPr>
          <a:xfrm>
            <a:off x="3095625" y="285089"/>
            <a:ext cx="6210299" cy="992652"/>
          </a:xfrm>
        </p:spPr>
        <p:txBody>
          <a:bodyPr>
            <a:normAutofit/>
          </a:bodyPr>
          <a:lstStyle/>
          <a:p>
            <a:r>
              <a:rPr lang="en-GB" sz="3200" dirty="0"/>
              <a:t>Boutique Hotels and Guesthouses: </a:t>
            </a:r>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C3E245C2-E7A0-34C6-BE1C-E0404EF99617}"/>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164460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1E2C2-A688-D5C5-B029-197463909C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9D369-BC3F-AFE2-E2A7-CF4221B346E1}"/>
              </a:ext>
            </a:extLst>
          </p:cNvPr>
          <p:cNvSpPr>
            <a:spLocks noGrp="1"/>
          </p:cNvSpPr>
          <p:nvPr>
            <p:ph type="body" sz="quarter" idx="18"/>
          </p:nvPr>
        </p:nvSpPr>
        <p:spPr>
          <a:xfrm>
            <a:off x="1314145" y="887137"/>
            <a:ext cx="10801655" cy="4328393"/>
          </a:xfrm>
        </p:spPr>
        <p:txBody>
          <a:bodyPr/>
          <a:lstStyle/>
          <a:p>
            <a:pPr marL="342900" indent="-342900">
              <a:buFont typeface="Arial" panose="020B0604020202020204" pitchFamily="34" charset="0"/>
              <a:buChar char="•"/>
            </a:pPr>
            <a:r>
              <a:rPr lang="en-GB" dirty="0"/>
              <a:t>Volatile ingredient prices make menu profitability unpredictable and force constant recalculations.  High labour costs and difficulty finding experienced chefs or baristas lead to service inconsistency during peaks.</a:t>
            </a:r>
          </a:p>
          <a:p>
            <a:pPr marL="342900" indent="-342900">
              <a:buFont typeface="Arial" panose="020B0604020202020204" pitchFamily="34" charset="0"/>
              <a:buChar char="•"/>
            </a:pPr>
            <a:r>
              <a:rPr lang="en-GB" dirty="0"/>
              <a:t>Increased allergen, traceability and nutrition demands add administrative load to already time-pressed kitchens.</a:t>
            </a:r>
          </a:p>
          <a:p>
            <a:pPr marL="342900" indent="-342900">
              <a:buFont typeface="Arial" panose="020B0604020202020204" pitchFamily="34" charset="0"/>
              <a:buChar char="•"/>
            </a:pPr>
            <a:r>
              <a:rPr lang="en-GB" dirty="0"/>
              <a:t>Food waste remains high across prep, plate and spoilage, directly harming margins.</a:t>
            </a:r>
          </a:p>
          <a:p>
            <a:pPr marL="342900" indent="-342900">
              <a:buFont typeface="Arial" panose="020B0604020202020204" pitchFamily="34" charset="0"/>
              <a:buChar char="•"/>
            </a:pPr>
            <a:r>
              <a:rPr lang="en-GB" dirty="0"/>
              <a:t>Guests expect faster service flow and more digital options, especially for takeout.</a:t>
            </a:r>
          </a:p>
          <a:p>
            <a:pPr marL="342900" indent="-342900">
              <a:buFont typeface="Arial" panose="020B0604020202020204" pitchFamily="34" charset="0"/>
              <a:buChar char="•"/>
            </a:pPr>
            <a:r>
              <a:rPr lang="en-GB" dirty="0"/>
              <a:t>Delivery platforms influence customer expectations but take large commissions, reducing already tight margins.</a:t>
            </a:r>
          </a:p>
          <a:p>
            <a:pPr marL="342900" indent="-342900">
              <a:buFont typeface="Arial" panose="020B0604020202020204" pitchFamily="34" charset="0"/>
              <a:buChar char="•"/>
            </a:pPr>
            <a:r>
              <a:rPr lang="en-GB" dirty="0"/>
              <a:t>Equipment costs (refrigeration, extraction, dishwashers) and maintenance are rising sharply, with failures causing service disruption.</a:t>
            </a:r>
          </a:p>
          <a:p>
            <a:pPr marL="342900" indent="-342900">
              <a:buFont typeface="Arial" panose="020B0604020202020204" pitchFamily="34" charset="0"/>
              <a:buChar char="•"/>
            </a:pPr>
            <a:r>
              <a:rPr lang="en-GB" dirty="0"/>
              <a:t>Staff burnout increases absenteeism; operators rely heavily on juniors or untrained kitchen staff.</a:t>
            </a:r>
          </a:p>
          <a:p>
            <a:pPr marL="342900" indent="-342900">
              <a:buFont typeface="Arial" panose="020B0604020202020204" pitchFamily="34" charset="0"/>
              <a:buChar char="•"/>
            </a:pPr>
            <a:r>
              <a:rPr lang="en-GB" dirty="0"/>
              <a:t>Sustainability expectations grow: responsible sourcing, reduced packaging and visible low-waste practices influence loyalty.</a:t>
            </a:r>
            <a:endParaRPr lang="en-IE" dirty="0"/>
          </a:p>
        </p:txBody>
      </p:sp>
      <p:sp>
        <p:nvSpPr>
          <p:cNvPr id="8" name="Text Placeholder 7">
            <a:extLst>
              <a:ext uri="{FF2B5EF4-FFF2-40B4-BE49-F238E27FC236}">
                <a16:creationId xmlns:a16="http://schemas.microsoft.com/office/drawing/2014/main" id="{AB6C809A-DA0C-B87C-43AD-8491079849B2}"/>
              </a:ext>
            </a:extLst>
          </p:cNvPr>
          <p:cNvSpPr>
            <a:spLocks noGrp="1"/>
          </p:cNvSpPr>
          <p:nvPr>
            <p:ph type="body" sz="quarter" idx="16"/>
          </p:nvPr>
        </p:nvSpPr>
        <p:spPr>
          <a:xfrm>
            <a:off x="1390345" y="242484"/>
            <a:ext cx="10801655" cy="1018971"/>
          </a:xfrm>
        </p:spPr>
        <p:txBody>
          <a:bodyPr/>
          <a:lstStyle/>
          <a:p>
            <a:r>
              <a:rPr lang="en-GB" dirty="0">
                <a:highlight>
                  <a:srgbClr val="D2F5FE"/>
                </a:highlight>
              </a:rPr>
              <a:t>Challenges. </a:t>
            </a:r>
            <a:r>
              <a:rPr lang="en-GB" sz="3200" dirty="0">
                <a:solidFill>
                  <a:srgbClr val="62A844"/>
                </a:solidFill>
                <a:highlight>
                  <a:srgbClr val="D2F5FE"/>
                </a:highlight>
              </a:rPr>
              <a:t>Spotlight on </a:t>
            </a:r>
            <a:r>
              <a:rPr lang="en-IE" sz="3200" dirty="0">
                <a:solidFill>
                  <a:srgbClr val="62A844"/>
                </a:solidFill>
                <a:highlight>
                  <a:srgbClr val="D2F5FE"/>
                </a:highlight>
              </a:rPr>
              <a:t>restaurants, cafés and bars</a:t>
            </a:r>
          </a:p>
        </p:txBody>
      </p:sp>
    </p:spTree>
    <p:extLst>
      <p:ext uri="{BB962C8B-B14F-4D97-AF65-F5344CB8AC3E}">
        <p14:creationId xmlns:p14="http://schemas.microsoft.com/office/powerpoint/2010/main" val="190126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782BE-88CC-0C07-92ED-FFF226972F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384572-49D1-97AB-29CF-8BB5BB194598}"/>
              </a:ext>
            </a:extLst>
          </p:cNvPr>
          <p:cNvSpPr>
            <a:spLocks noGrp="1"/>
          </p:cNvSpPr>
          <p:nvPr>
            <p:ph type="body" sz="quarter" idx="18"/>
          </p:nvPr>
        </p:nvSpPr>
        <p:spPr>
          <a:xfrm>
            <a:off x="1320871" y="934762"/>
            <a:ext cx="5425627" cy="4328393"/>
          </a:xfrm>
        </p:spPr>
        <p:txBody>
          <a:bodyPr/>
          <a:lstStyle/>
          <a:p>
            <a:pPr marL="342900" indent="-342900">
              <a:buFont typeface="Arial" panose="020B0604020202020204" pitchFamily="34" charset="0"/>
              <a:buChar char="•"/>
            </a:pPr>
            <a:r>
              <a:rPr lang="en-GB" sz="2300" b="1" dirty="0"/>
              <a:t>Refine dishes that regularly cause stress or delay </a:t>
            </a:r>
            <a:r>
              <a:rPr lang="en-GB" sz="2300" dirty="0"/>
              <a:t>so service feels smoother for staff and guests</a:t>
            </a:r>
          </a:p>
          <a:p>
            <a:pPr marL="342900" indent="-342900">
              <a:buFont typeface="Arial" panose="020B0604020202020204" pitchFamily="34" charset="0"/>
              <a:buChar char="•"/>
            </a:pPr>
            <a:r>
              <a:rPr lang="en-GB" sz="2300" b="1" dirty="0"/>
              <a:t>Use innovative design </a:t>
            </a:r>
            <a:r>
              <a:rPr lang="en-GB" sz="2300" dirty="0"/>
              <a:t>(ergonomics, energy use and staff wellbeing) to reduce rush moments and energy demand in the kitchen. Improve comfort in the kitchen with small energy and ventilation adjustments</a:t>
            </a:r>
          </a:p>
          <a:p>
            <a:pPr marL="342900" indent="-342900">
              <a:buFont typeface="Arial" panose="020B0604020202020204" pitchFamily="34" charset="0"/>
              <a:buChar char="•"/>
            </a:pPr>
            <a:r>
              <a:rPr lang="en-GB" sz="2300" dirty="0"/>
              <a:t> </a:t>
            </a:r>
            <a:r>
              <a:rPr lang="en-GB" sz="2300" b="1" dirty="0"/>
              <a:t>Shape low-waste habits </a:t>
            </a:r>
            <a:r>
              <a:rPr lang="en-GB" sz="2300" dirty="0"/>
              <a:t>by designing menus that work with the team’s real rhythm</a:t>
            </a:r>
          </a:p>
          <a:p>
            <a:pPr marL="342900" indent="-342900">
              <a:buFont typeface="Arial" panose="020B0604020202020204" pitchFamily="34" charset="0"/>
              <a:buChar char="•"/>
            </a:pPr>
            <a:r>
              <a:rPr lang="en-GB" sz="2300" dirty="0"/>
              <a:t>Use simple digital touches only where they ease pressure such as payment flow or table communication</a:t>
            </a:r>
          </a:p>
          <a:p>
            <a:r>
              <a:rPr lang="en-GB" sz="2300" dirty="0"/>
              <a:t> </a:t>
            </a:r>
          </a:p>
        </p:txBody>
      </p:sp>
      <p:sp>
        <p:nvSpPr>
          <p:cNvPr id="8" name="Text Placeholder 7">
            <a:extLst>
              <a:ext uri="{FF2B5EF4-FFF2-40B4-BE49-F238E27FC236}">
                <a16:creationId xmlns:a16="http://schemas.microsoft.com/office/drawing/2014/main" id="{1468EAE3-29E7-4617-2B24-20799DE3E16E}"/>
              </a:ext>
            </a:extLst>
          </p:cNvPr>
          <p:cNvSpPr>
            <a:spLocks noGrp="1"/>
          </p:cNvSpPr>
          <p:nvPr>
            <p:ph type="body" sz="quarter" idx="16"/>
          </p:nvPr>
        </p:nvSpPr>
        <p:spPr>
          <a:xfrm>
            <a:off x="1390345" y="118659"/>
            <a:ext cx="10545789" cy="1018971"/>
          </a:xfrm>
        </p:spPr>
        <p:txBody>
          <a:bodyPr/>
          <a:lstStyle/>
          <a:p>
            <a:r>
              <a:rPr lang="en-IE" dirty="0">
                <a:solidFill>
                  <a:srgbClr val="62A844"/>
                </a:solidFill>
              </a:rPr>
              <a:t>Restaurants, Cafés and Bars </a:t>
            </a:r>
            <a:r>
              <a:rPr lang="en-GB" dirty="0">
                <a:solidFill>
                  <a:srgbClr val="62A844"/>
                </a:solidFill>
              </a:rPr>
              <a:t>: </a:t>
            </a:r>
            <a:r>
              <a:rPr lang="en-IE" dirty="0">
                <a:solidFill>
                  <a:srgbClr val="62A844"/>
                </a:solidFill>
                <a:highlight>
                  <a:srgbClr val="D2F5FE"/>
                </a:highlight>
              </a:rPr>
              <a:t>Opportunities</a:t>
            </a:r>
          </a:p>
        </p:txBody>
      </p:sp>
      <p:sp>
        <p:nvSpPr>
          <p:cNvPr id="4" name="TextBox 3">
            <a:extLst>
              <a:ext uri="{FF2B5EF4-FFF2-40B4-BE49-F238E27FC236}">
                <a16:creationId xmlns:a16="http://schemas.microsoft.com/office/drawing/2014/main" id="{EC9EC145-38CB-2158-1D17-AF8108418554}"/>
              </a:ext>
            </a:extLst>
          </p:cNvPr>
          <p:cNvSpPr txBox="1"/>
          <p:nvPr/>
        </p:nvSpPr>
        <p:spPr>
          <a:xfrm>
            <a:off x="6815972" y="960809"/>
            <a:ext cx="5166478" cy="6109365"/>
          </a:xfrm>
          <a:prstGeom prst="rect">
            <a:avLst/>
          </a:prstGeom>
          <a:noFill/>
        </p:spPr>
        <p:txBody>
          <a:bodyPr wrap="square">
            <a:spAutoFit/>
          </a:bodyPr>
          <a:lstStyle/>
          <a:p>
            <a:pPr marL="342900" indent="-342900">
              <a:buFont typeface="Arial" panose="020B0604020202020204" pitchFamily="34" charset="0"/>
              <a:buChar char="•"/>
            </a:pPr>
            <a:r>
              <a:rPr lang="en-GB" sz="2300" b="1" dirty="0">
                <a:solidFill>
                  <a:srgbClr val="404A52"/>
                </a:solidFill>
              </a:rPr>
              <a:t>Strengthen team confidence </a:t>
            </a:r>
            <a:r>
              <a:rPr lang="en-GB" sz="2300" dirty="0">
                <a:solidFill>
                  <a:srgbClr val="404A52"/>
                </a:solidFill>
              </a:rPr>
              <a:t>through clear service patterns that reduce uncertainty</a:t>
            </a:r>
          </a:p>
          <a:p>
            <a:pPr marL="342900" indent="-342900">
              <a:buFont typeface="Arial" panose="020B0604020202020204" pitchFamily="34" charset="0"/>
              <a:buChar char="•"/>
            </a:pPr>
            <a:r>
              <a:rPr lang="en-GB" sz="2300" dirty="0">
                <a:solidFill>
                  <a:srgbClr val="404A52"/>
                </a:solidFill>
              </a:rPr>
              <a:t>Create small, meaningful </a:t>
            </a:r>
            <a:r>
              <a:rPr lang="en-GB" sz="2300" b="1" dirty="0">
                <a:solidFill>
                  <a:srgbClr val="404A52"/>
                </a:solidFill>
              </a:rPr>
              <a:t>sustainability cues </a:t>
            </a:r>
            <a:r>
              <a:rPr lang="en-GB" sz="2300" dirty="0">
                <a:solidFill>
                  <a:srgbClr val="404A52"/>
                </a:solidFill>
              </a:rPr>
              <a:t>guests notice and staff can maintain</a:t>
            </a:r>
          </a:p>
          <a:p>
            <a:pPr marL="342900" indent="-342900">
              <a:buFont typeface="Arial" panose="020B0604020202020204" pitchFamily="34" charset="0"/>
              <a:buChar char="•"/>
            </a:pPr>
            <a:r>
              <a:rPr lang="en-GB" sz="2300" b="1" dirty="0">
                <a:solidFill>
                  <a:srgbClr val="404A52"/>
                </a:solidFill>
              </a:rPr>
              <a:t>Stabilise peak-hour pressure </a:t>
            </a:r>
            <a:r>
              <a:rPr lang="en-GB" sz="2300" dirty="0">
                <a:solidFill>
                  <a:srgbClr val="404A52"/>
                </a:solidFill>
              </a:rPr>
              <a:t>through smarter drink sequencing (digital preorders and payments)</a:t>
            </a:r>
          </a:p>
          <a:p>
            <a:pPr marL="342900" indent="-342900">
              <a:buFont typeface="Arial" panose="020B0604020202020204" pitchFamily="34" charset="0"/>
              <a:buChar char="•"/>
            </a:pPr>
            <a:r>
              <a:rPr lang="en-GB" sz="2300" b="1" dirty="0">
                <a:solidFill>
                  <a:srgbClr val="404A52"/>
                </a:solidFill>
              </a:rPr>
              <a:t>Build consistency with micro-recipes</a:t>
            </a:r>
          </a:p>
          <a:p>
            <a:pPr marL="342900" indent="-342900">
              <a:buFont typeface="Arial" panose="020B0604020202020204" pitchFamily="34" charset="0"/>
              <a:buChar char="•"/>
            </a:pPr>
            <a:r>
              <a:rPr lang="en-GB" sz="2300" dirty="0">
                <a:solidFill>
                  <a:srgbClr val="404A52"/>
                </a:solidFill>
              </a:rPr>
              <a:t>Short, clear recipes for cocktails reduce stress for junior staff and make quality stable.</a:t>
            </a:r>
          </a:p>
          <a:p>
            <a:pPr marL="342900" indent="-342900">
              <a:buFont typeface="Arial" panose="020B0604020202020204" pitchFamily="34" charset="0"/>
              <a:buChar char="•"/>
            </a:pPr>
            <a:r>
              <a:rPr lang="en-GB" sz="2300" b="1" dirty="0">
                <a:solidFill>
                  <a:srgbClr val="404A52"/>
                </a:solidFill>
              </a:rPr>
              <a:t>Offer low-impact drink options. </a:t>
            </a:r>
            <a:r>
              <a:rPr lang="en-GB" sz="2300" dirty="0">
                <a:solidFill>
                  <a:srgbClr val="404A52"/>
                </a:solidFill>
              </a:rPr>
              <a:t>Signature no-waste mocktails or local spirits</a:t>
            </a:r>
          </a:p>
          <a:p>
            <a:endParaRPr lang="en-GB" sz="2300" dirty="0">
              <a:solidFill>
                <a:srgbClr val="404A52"/>
              </a:solidFill>
            </a:endParaRPr>
          </a:p>
        </p:txBody>
      </p:sp>
      <p:sp>
        <p:nvSpPr>
          <p:cNvPr id="5" name="TextBox 4">
            <a:extLst>
              <a:ext uri="{FF2B5EF4-FFF2-40B4-BE49-F238E27FC236}">
                <a16:creationId xmlns:a16="http://schemas.microsoft.com/office/drawing/2014/main" id="{F3585CC2-EFAB-ACF1-9D9F-39C9DBD17092}"/>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509838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73FE-1A53-7A2D-5291-993BA4EF47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943CE-CEE4-4E8A-ADEC-38793B4A6A94}"/>
              </a:ext>
            </a:extLst>
          </p:cNvPr>
          <p:cNvSpPr>
            <a:spLocks noGrp="1"/>
          </p:cNvSpPr>
          <p:nvPr>
            <p:ph type="body" sz="quarter" idx="18"/>
          </p:nvPr>
        </p:nvSpPr>
        <p:spPr>
          <a:xfrm>
            <a:off x="5715000" y="1129505"/>
            <a:ext cx="5753100" cy="5033169"/>
          </a:xfrm>
        </p:spPr>
        <p:txBody>
          <a:bodyPr>
            <a:noAutofit/>
          </a:bodyPr>
          <a:lstStyle/>
          <a:p>
            <a:pPr marL="342900" indent="-342900">
              <a:buFont typeface="Arial" panose="020B0604020202020204" pitchFamily="34" charset="0"/>
              <a:buChar char="•"/>
            </a:pPr>
            <a:r>
              <a:rPr lang="en-GB" sz="2000" dirty="0"/>
              <a:t>Shape clear service patterns so the team knows what good flow looks like and feels more in control</a:t>
            </a:r>
          </a:p>
          <a:p>
            <a:pPr marL="342900" indent="-342900">
              <a:buFont typeface="Arial" panose="020B0604020202020204" pitchFamily="34" charset="0"/>
              <a:buChar char="•"/>
            </a:pPr>
            <a:r>
              <a:rPr lang="en-GB" sz="2000" dirty="0"/>
              <a:t>Practise new routines in calm moments so confidence with green and digital changes builds naturally</a:t>
            </a:r>
          </a:p>
          <a:p>
            <a:pPr marL="342900" indent="-342900">
              <a:buFont typeface="Arial" panose="020B0604020202020204" pitchFamily="34" charset="0"/>
              <a:buChar char="•"/>
            </a:pPr>
            <a:r>
              <a:rPr lang="en-GB" sz="2000" dirty="0"/>
              <a:t> Co-design set up stations with staff that reduce movement, heat load and energy use</a:t>
            </a:r>
          </a:p>
          <a:p>
            <a:pPr marL="342900" indent="-342900">
              <a:buFont typeface="Arial" panose="020B0604020202020204" pitchFamily="34" charset="0"/>
              <a:buChar char="•"/>
            </a:pPr>
            <a:r>
              <a:rPr lang="en-GB" sz="2000" dirty="0"/>
              <a:t>Use simple digital support only where it speeds service and reduces friction. Test with customers. </a:t>
            </a:r>
          </a:p>
          <a:p>
            <a:pPr marL="342900" indent="-342900">
              <a:buFont typeface="Arial" panose="020B0604020202020204" pitchFamily="34" charset="0"/>
              <a:buChar char="•"/>
            </a:pPr>
            <a:r>
              <a:rPr lang="en-GB" sz="2000" dirty="0"/>
              <a:t>Keep roles predictable in peak times so pressure drops and teamwork strengthens</a:t>
            </a:r>
          </a:p>
          <a:p>
            <a:pPr marL="342900" indent="-342900">
              <a:buFont typeface="Arial" panose="020B0604020202020204" pitchFamily="34" charset="0"/>
              <a:buChar char="•"/>
            </a:pPr>
            <a:r>
              <a:rPr lang="en-GB" sz="2000" dirty="0"/>
              <a:t>Reinforce core habits such as allergen discipline, low-waste prep and safe workflow</a:t>
            </a:r>
          </a:p>
          <a:p>
            <a:pPr marL="342900" indent="-342900">
              <a:buFont typeface="Arial" panose="020B0604020202020204" pitchFamily="34" charset="0"/>
              <a:buChar char="•"/>
            </a:pPr>
            <a:r>
              <a:rPr lang="en-GB" sz="2000" dirty="0"/>
              <a:t>Celebrate improvements to build momentum</a:t>
            </a:r>
          </a:p>
        </p:txBody>
      </p:sp>
      <p:sp>
        <p:nvSpPr>
          <p:cNvPr id="8" name="Text Placeholder 7">
            <a:extLst>
              <a:ext uri="{FF2B5EF4-FFF2-40B4-BE49-F238E27FC236}">
                <a16:creationId xmlns:a16="http://schemas.microsoft.com/office/drawing/2014/main" id="{924EFF03-3E17-5818-D38C-6634D093348E}"/>
              </a:ext>
            </a:extLst>
          </p:cNvPr>
          <p:cNvSpPr>
            <a:spLocks noGrp="1"/>
          </p:cNvSpPr>
          <p:nvPr>
            <p:ph type="body" sz="quarter" idx="16"/>
          </p:nvPr>
        </p:nvSpPr>
        <p:spPr>
          <a:xfrm>
            <a:off x="3095625" y="145717"/>
            <a:ext cx="7324725" cy="992652"/>
          </a:xfrm>
        </p:spPr>
        <p:txBody>
          <a:bodyPr>
            <a:normAutofit fontScale="92500" lnSpcReduction="10000"/>
          </a:bodyPr>
          <a:lstStyle/>
          <a:p>
            <a:r>
              <a:rPr lang="en-IE" sz="3200" dirty="0"/>
              <a:t>Restaurants, Cafés and Bars: </a:t>
            </a:r>
          </a:p>
          <a:p>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0BC7090B-E809-E967-C169-0D9B56E6A10C}"/>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196450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lorful abstract pixelated image">
            <a:extLst>
              <a:ext uri="{FF2B5EF4-FFF2-40B4-BE49-F238E27FC236}">
                <a16:creationId xmlns:a16="http://schemas.microsoft.com/office/drawing/2014/main" id="{108B24BE-EF06-0972-7E2F-978CAC950722}"/>
              </a:ext>
            </a:extLst>
          </p:cNvPr>
          <p:cNvPicPr>
            <a:picLocks noGrp="1" noChangeAspect="1"/>
          </p:cNvPicPr>
          <p:nvPr>
            <p:ph type="pic" sz="quarter" idx="44"/>
          </p:nvPr>
        </p:nvPicPr>
        <p:blipFill>
          <a:blip r:embed="rId2"/>
          <a:srcRect l="31018" r="10656"/>
          <a:stretch>
            <a:fillRect/>
          </a:stretch>
        </p:blipFill>
        <p:spPr>
          <a:xfrm>
            <a:off x="6419850" y="439738"/>
            <a:ext cx="5129213" cy="6045200"/>
          </a:xfrm>
        </p:spPr>
      </p:pic>
      <p:sp>
        <p:nvSpPr>
          <p:cNvPr id="3" name="Text Placeholder 2">
            <a:extLst>
              <a:ext uri="{FF2B5EF4-FFF2-40B4-BE49-F238E27FC236}">
                <a16:creationId xmlns:a16="http://schemas.microsoft.com/office/drawing/2014/main" id="{B69D9B25-43FF-5E1E-841C-61B4480C5557}"/>
              </a:ext>
            </a:extLst>
          </p:cNvPr>
          <p:cNvSpPr>
            <a:spLocks noGrp="1"/>
          </p:cNvSpPr>
          <p:nvPr>
            <p:ph type="body" sz="quarter" idx="18"/>
          </p:nvPr>
        </p:nvSpPr>
        <p:spPr>
          <a:xfrm>
            <a:off x="204973" y="664038"/>
            <a:ext cx="6091051" cy="4377696"/>
          </a:xfrm>
        </p:spPr>
        <p:txBody>
          <a:bodyPr/>
          <a:lstStyle/>
          <a:p>
            <a:r>
              <a:rPr lang="en-US" dirty="0"/>
              <a:t>By the end of this module, you will </a:t>
            </a:r>
          </a:p>
          <a:p>
            <a:pPr marL="342900" indent="-342900">
              <a:buFont typeface="Arial" panose="020B0604020202020204" pitchFamily="34" charset="0"/>
              <a:buChar char="•"/>
            </a:pPr>
            <a:r>
              <a:rPr lang="en-US" dirty="0"/>
              <a:t>understand the importance of the Green &amp; Digital Transition for hospitality SMEs as you lead change with clarity and confidence. </a:t>
            </a:r>
          </a:p>
          <a:p>
            <a:pPr marL="342900" indent="-342900">
              <a:buFont typeface="Arial" panose="020B0604020202020204" pitchFamily="34" charset="0"/>
              <a:buChar char="•"/>
            </a:pPr>
            <a:r>
              <a:rPr lang="en-US" dirty="0"/>
              <a:t>learn to communicate a strong vision, support your team, and remove barriers that slow progress. </a:t>
            </a:r>
          </a:p>
          <a:p>
            <a:pPr marL="342900" indent="-342900">
              <a:buFont typeface="Arial" panose="020B0604020202020204" pitchFamily="34" charset="0"/>
              <a:buChar char="•"/>
            </a:pPr>
            <a:r>
              <a:rPr lang="en-US" dirty="0"/>
              <a:t>assess your ESG and digital readiness, choose realistic priorities, and create simple action plans that work. </a:t>
            </a:r>
          </a:p>
          <a:p>
            <a:pPr marL="342900" indent="-342900">
              <a:buFont typeface="Arial" panose="020B0604020202020204" pitchFamily="34" charset="0"/>
              <a:buChar char="•"/>
            </a:pPr>
            <a:r>
              <a:rPr lang="en-US" dirty="0"/>
              <a:t>strengthen skills in collaboration, communication and culture</a:t>
            </a:r>
          </a:p>
          <a:p>
            <a:pPr marL="342900" indent="-342900">
              <a:buFont typeface="Arial" panose="020B0604020202020204" pitchFamily="34" charset="0"/>
              <a:buChar char="•"/>
            </a:pPr>
            <a:r>
              <a:rPr lang="en-US" dirty="0"/>
              <a:t>build practical systems that embed sustainable and digital practices into daily operations. </a:t>
            </a:r>
            <a:endParaRPr lang="en-IE" dirty="0"/>
          </a:p>
        </p:txBody>
      </p:sp>
      <p:sp>
        <p:nvSpPr>
          <p:cNvPr id="4" name="Text Placeholder 3">
            <a:extLst>
              <a:ext uri="{FF2B5EF4-FFF2-40B4-BE49-F238E27FC236}">
                <a16:creationId xmlns:a16="http://schemas.microsoft.com/office/drawing/2014/main" id="{8D4B9BD7-0DF7-A548-8F80-1E431B123494}"/>
              </a:ext>
            </a:extLst>
          </p:cNvPr>
          <p:cNvSpPr>
            <a:spLocks noGrp="1"/>
          </p:cNvSpPr>
          <p:nvPr>
            <p:ph type="body" sz="quarter" idx="16"/>
          </p:nvPr>
        </p:nvSpPr>
        <p:spPr>
          <a:xfrm>
            <a:off x="204973" y="154449"/>
            <a:ext cx="4757375" cy="992652"/>
          </a:xfrm>
        </p:spPr>
        <p:txBody>
          <a:bodyPr/>
          <a:lstStyle/>
          <a:p>
            <a:r>
              <a:rPr lang="en-IE" dirty="0"/>
              <a:t>Learning Objectives</a:t>
            </a:r>
          </a:p>
        </p:txBody>
      </p:sp>
    </p:spTree>
    <p:extLst>
      <p:ext uri="{BB962C8B-B14F-4D97-AF65-F5344CB8AC3E}">
        <p14:creationId xmlns:p14="http://schemas.microsoft.com/office/powerpoint/2010/main" val="997528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E696A-AB63-E4FC-5CAC-DFE2604A55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D7796C-9A4E-1381-5A1C-103DAD040CE8}"/>
              </a:ext>
            </a:extLst>
          </p:cNvPr>
          <p:cNvSpPr>
            <a:spLocks noGrp="1"/>
          </p:cNvSpPr>
          <p:nvPr>
            <p:ph type="body" sz="quarter" idx="18"/>
          </p:nvPr>
        </p:nvSpPr>
        <p:spPr>
          <a:xfrm>
            <a:off x="1314145" y="887137"/>
            <a:ext cx="10801655" cy="4328393"/>
          </a:xfrm>
        </p:spPr>
        <p:txBody>
          <a:bodyPr/>
          <a:lstStyle/>
          <a:p>
            <a:pPr marL="342900" indent="-342900">
              <a:buFont typeface="Arial" panose="020B0604020202020204" pitchFamily="34" charset="0"/>
              <a:buChar char="•"/>
            </a:pPr>
            <a:r>
              <a:rPr lang="en-GB" dirty="0"/>
              <a:t>Energy costs spike due to electric heating, hot-water systems, outdoor lighting, EV charging, hot tubs or saunas.</a:t>
            </a:r>
          </a:p>
          <a:p>
            <a:pPr marL="342900" indent="-342900">
              <a:buFont typeface="Arial" panose="020B0604020202020204" pitchFamily="34" charset="0"/>
              <a:buChar char="•"/>
            </a:pPr>
            <a:r>
              <a:rPr lang="en-GB" dirty="0"/>
              <a:t>High turnover days create intense pressure on cleaning teams; delays quickly impact guest satisfaction.</a:t>
            </a:r>
          </a:p>
          <a:p>
            <a:pPr marL="342900" indent="-342900">
              <a:buFont typeface="Arial" panose="020B0604020202020204" pitchFamily="34" charset="0"/>
              <a:buChar char="•"/>
            </a:pPr>
            <a:r>
              <a:rPr lang="en-GB" dirty="0"/>
              <a:t> Digital expectations grow: check in, clear house manuals and reliable Wi-Fi.</a:t>
            </a:r>
          </a:p>
          <a:p>
            <a:pPr marL="342900" indent="-342900">
              <a:buFont typeface="Arial" panose="020B0604020202020204" pitchFamily="34" charset="0"/>
              <a:buChar char="•"/>
            </a:pPr>
            <a:r>
              <a:rPr lang="en-GB" dirty="0"/>
              <a:t>Guests expect hotel-level sustainability cues (recycling, </a:t>
            </a:r>
            <a:r>
              <a:rPr lang="en-GB" dirty="0" err="1"/>
              <a:t>refillables</a:t>
            </a:r>
            <a:r>
              <a:rPr lang="en-GB" dirty="0"/>
              <a:t>, efficient heating) even in rural or rustic properties.</a:t>
            </a:r>
          </a:p>
          <a:p>
            <a:pPr marL="342900" indent="-342900">
              <a:buFont typeface="Arial" panose="020B0604020202020204" pitchFamily="34" charset="0"/>
              <a:buChar char="•"/>
            </a:pPr>
            <a:r>
              <a:rPr lang="en-GB" dirty="0"/>
              <a:t>Seasonality affects occupancy and staffing; operators struggle to attract reliable cleaners and seasonal hosts.</a:t>
            </a:r>
          </a:p>
          <a:p>
            <a:pPr marL="342900" indent="-342900">
              <a:buFont typeface="Arial" panose="020B0604020202020204" pitchFamily="34" charset="0"/>
              <a:buChar char="•"/>
            </a:pPr>
            <a:r>
              <a:rPr lang="en-GB" dirty="0"/>
              <a:t> Wear and tear is significant, outdoor structures, soft furnishings and facilities must withstand high guest rotation.</a:t>
            </a:r>
          </a:p>
          <a:p>
            <a:pPr marL="342900" indent="-342900">
              <a:buFont typeface="Arial" panose="020B0604020202020204" pitchFamily="34" charset="0"/>
              <a:buChar char="•"/>
            </a:pPr>
            <a:r>
              <a:rPr lang="en-GB" dirty="0"/>
              <a:t>Poor digital communication results in negative reviews more quickly than in traditional accommodation..</a:t>
            </a:r>
          </a:p>
          <a:p>
            <a:pPr marL="342900" indent="-342900">
              <a:buFont typeface="Arial" panose="020B0604020202020204" pitchFamily="34" charset="0"/>
              <a:buChar char="•"/>
            </a:pPr>
            <a:r>
              <a:rPr lang="en-GB" dirty="0"/>
              <a:t> Compliance and registration rules for short-term rentals continue to tighten, increasing administrative load.</a:t>
            </a:r>
            <a:br>
              <a:rPr lang="en-GB" dirty="0"/>
            </a:br>
            <a:endParaRPr lang="en-IE" dirty="0"/>
          </a:p>
        </p:txBody>
      </p:sp>
      <p:sp>
        <p:nvSpPr>
          <p:cNvPr id="8" name="Text Placeholder 7">
            <a:extLst>
              <a:ext uri="{FF2B5EF4-FFF2-40B4-BE49-F238E27FC236}">
                <a16:creationId xmlns:a16="http://schemas.microsoft.com/office/drawing/2014/main" id="{30725C0F-F077-47A1-BC77-58C0FB35C482}"/>
              </a:ext>
            </a:extLst>
          </p:cNvPr>
          <p:cNvSpPr>
            <a:spLocks noGrp="1"/>
          </p:cNvSpPr>
          <p:nvPr>
            <p:ph type="body" sz="quarter" idx="16"/>
          </p:nvPr>
        </p:nvSpPr>
        <p:spPr>
          <a:xfrm>
            <a:off x="1390345" y="242484"/>
            <a:ext cx="11115980" cy="1018971"/>
          </a:xfrm>
        </p:spPr>
        <p:txBody>
          <a:bodyPr/>
          <a:lstStyle/>
          <a:p>
            <a:r>
              <a:rPr lang="en-GB" sz="3200" dirty="0"/>
              <a:t>Challenges. </a:t>
            </a:r>
            <a:r>
              <a:rPr lang="en-GB" sz="2800" dirty="0">
                <a:solidFill>
                  <a:srgbClr val="62A844"/>
                </a:solidFill>
                <a:highlight>
                  <a:srgbClr val="D2F5FE"/>
                </a:highlight>
              </a:rPr>
              <a:t>Spotlight on self-catering, holiday parks &amp; glamping</a:t>
            </a:r>
            <a:endParaRPr lang="en-IE" sz="3200" dirty="0">
              <a:solidFill>
                <a:srgbClr val="62A844"/>
              </a:solidFill>
              <a:highlight>
                <a:srgbClr val="D2F5FE"/>
              </a:highlight>
            </a:endParaRPr>
          </a:p>
        </p:txBody>
      </p:sp>
    </p:spTree>
    <p:extLst>
      <p:ext uri="{BB962C8B-B14F-4D97-AF65-F5344CB8AC3E}">
        <p14:creationId xmlns:p14="http://schemas.microsoft.com/office/powerpoint/2010/main" val="175690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D009-C8D0-AE05-3771-5D26864326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C7A96F-8988-1EA8-78D6-4A1DEF10DAA7}"/>
              </a:ext>
            </a:extLst>
          </p:cNvPr>
          <p:cNvSpPr>
            <a:spLocks noGrp="1"/>
          </p:cNvSpPr>
          <p:nvPr>
            <p:ph type="body" sz="quarter" idx="18"/>
          </p:nvPr>
        </p:nvSpPr>
        <p:spPr>
          <a:xfrm>
            <a:off x="1297714" y="763312"/>
            <a:ext cx="5425627" cy="4328393"/>
          </a:xfrm>
        </p:spPr>
        <p:txBody>
          <a:bodyPr/>
          <a:lstStyle/>
          <a:p>
            <a:r>
              <a:rPr lang="en-GB" sz="2000" b="1" dirty="0"/>
              <a:t>Design units to “teach themselves”. </a:t>
            </a:r>
            <a:r>
              <a:rPr lang="en-GB" sz="2000" dirty="0"/>
              <a:t>Use subtle cues, layout choices and micro-instructions built into the space so guests instinctively understand how heating, waste, appliances and amenities work without staff involvement. This shifts sustainability and digital clarity from communication into design.</a:t>
            </a:r>
          </a:p>
          <a:p>
            <a:r>
              <a:rPr lang="en-GB" sz="2000" b="1" dirty="0"/>
              <a:t>Create energy-aware stay patterns rather than energy-saving tips. </a:t>
            </a:r>
            <a:r>
              <a:rPr lang="en-GB" sz="2000" dirty="0"/>
              <a:t>Shape the guest rhythm through check-in timing, lighting placement, heating presets and outdoor feature activation so energy peaks smooth out naturally.</a:t>
            </a:r>
          </a:p>
          <a:p>
            <a:r>
              <a:rPr lang="en-GB" sz="2000" b="1" dirty="0"/>
              <a:t>Use unit-level insights to guide micro-investments. </a:t>
            </a:r>
            <a:r>
              <a:rPr lang="en-GB" sz="2000" dirty="0"/>
              <a:t>Track which units cause repeated callouts, heavy cleaning loads or high wear. Invest </a:t>
            </a:r>
            <a:r>
              <a:rPr lang="en-GB" sz="2000" i="1" dirty="0"/>
              <a:t>only</a:t>
            </a:r>
            <a:r>
              <a:rPr lang="en-GB" sz="2000" dirty="0"/>
              <a:t> in the units where changes will shift labour cost, guest satisfaction or utility use most.</a:t>
            </a:r>
          </a:p>
          <a:p>
            <a:r>
              <a:rPr lang="en-GB" sz="2000" b="1" dirty="0"/>
              <a:t>Turn your place into a self-contained low-impact micro-destination. </a:t>
            </a:r>
            <a:r>
              <a:rPr lang="en-GB" sz="2000" dirty="0"/>
              <a:t>Bundle local food, trails, activities and experiences</a:t>
            </a:r>
            <a:endParaRPr lang="en-GB" sz="2300" dirty="0"/>
          </a:p>
        </p:txBody>
      </p:sp>
      <p:sp>
        <p:nvSpPr>
          <p:cNvPr id="8" name="Text Placeholder 7">
            <a:extLst>
              <a:ext uri="{FF2B5EF4-FFF2-40B4-BE49-F238E27FC236}">
                <a16:creationId xmlns:a16="http://schemas.microsoft.com/office/drawing/2014/main" id="{C6076C14-446B-F565-DD69-706E683334BA}"/>
              </a:ext>
            </a:extLst>
          </p:cNvPr>
          <p:cNvSpPr>
            <a:spLocks noGrp="1"/>
          </p:cNvSpPr>
          <p:nvPr>
            <p:ph type="body" sz="quarter" idx="16"/>
          </p:nvPr>
        </p:nvSpPr>
        <p:spPr>
          <a:xfrm>
            <a:off x="1390345" y="118659"/>
            <a:ext cx="10545789" cy="1018971"/>
          </a:xfrm>
        </p:spPr>
        <p:txBody>
          <a:bodyPr/>
          <a:lstStyle/>
          <a:p>
            <a:r>
              <a:rPr lang="en-GB" sz="3200" dirty="0">
                <a:solidFill>
                  <a:srgbClr val="62A844"/>
                </a:solidFill>
              </a:rPr>
              <a:t>Self-catering, holiday parks &amp; glamping: </a:t>
            </a:r>
            <a:r>
              <a:rPr lang="en-IE" dirty="0">
                <a:solidFill>
                  <a:srgbClr val="62A844"/>
                </a:solidFill>
                <a:highlight>
                  <a:srgbClr val="D2F5FE"/>
                </a:highlight>
              </a:rPr>
              <a:t>Opportunities</a:t>
            </a:r>
          </a:p>
        </p:txBody>
      </p:sp>
      <p:sp>
        <p:nvSpPr>
          <p:cNvPr id="4" name="TextBox 3">
            <a:extLst>
              <a:ext uri="{FF2B5EF4-FFF2-40B4-BE49-F238E27FC236}">
                <a16:creationId xmlns:a16="http://schemas.microsoft.com/office/drawing/2014/main" id="{A2C422D9-C34C-0BE2-0780-E8A6797C8614}"/>
              </a:ext>
            </a:extLst>
          </p:cNvPr>
          <p:cNvSpPr txBox="1"/>
          <p:nvPr/>
        </p:nvSpPr>
        <p:spPr>
          <a:xfrm>
            <a:off x="6862287" y="763312"/>
            <a:ext cx="5166478" cy="6494085"/>
          </a:xfrm>
          <a:prstGeom prst="rect">
            <a:avLst/>
          </a:prstGeom>
          <a:noFill/>
        </p:spPr>
        <p:txBody>
          <a:bodyPr wrap="square">
            <a:spAutoFit/>
          </a:bodyPr>
          <a:lstStyle/>
          <a:p>
            <a:r>
              <a:rPr lang="en-GB" sz="2000" b="1" dirty="0">
                <a:solidFill>
                  <a:srgbClr val="404A52"/>
                </a:solidFill>
              </a:rPr>
              <a:t>Build resilience through “swap-out systems”. </a:t>
            </a:r>
            <a:r>
              <a:rPr lang="en-GB" sz="2000" dirty="0">
                <a:solidFill>
                  <a:srgbClr val="404A52"/>
                </a:solidFill>
              </a:rPr>
              <a:t>Use modular items that can be swapped instantly instead of deep-cleaned or reset during peak changeover days.</a:t>
            </a:r>
          </a:p>
          <a:p>
            <a:endParaRPr lang="en-GB" sz="800" dirty="0">
              <a:solidFill>
                <a:srgbClr val="404A52"/>
              </a:solidFill>
            </a:endParaRPr>
          </a:p>
          <a:p>
            <a:r>
              <a:rPr lang="en-GB" sz="2000" b="1" dirty="0">
                <a:solidFill>
                  <a:srgbClr val="404A52"/>
                </a:solidFill>
              </a:rPr>
              <a:t>Use digital touchpoints to reduce risk, not to add features. </a:t>
            </a:r>
            <a:r>
              <a:rPr lang="en-GB" sz="2000" dirty="0">
                <a:solidFill>
                  <a:srgbClr val="404A52"/>
                </a:solidFill>
              </a:rPr>
              <a:t>Introduce short digital prompts that warn about issues known to cause damage or extra work such as hot-tub covers, appliance misuse or recycling mistakes.</a:t>
            </a:r>
          </a:p>
          <a:p>
            <a:endParaRPr lang="en-GB" sz="400" dirty="0">
              <a:solidFill>
                <a:srgbClr val="404A52"/>
              </a:solidFill>
            </a:endParaRPr>
          </a:p>
          <a:p>
            <a:r>
              <a:rPr lang="en-GB" sz="2000" b="1" dirty="0">
                <a:solidFill>
                  <a:srgbClr val="404A52"/>
                </a:solidFill>
              </a:rPr>
              <a:t> Shift from “cleaning after guests” to “protecting assets during the stay” </a:t>
            </a:r>
            <a:r>
              <a:rPr lang="en-GB" sz="2000" dirty="0">
                <a:solidFill>
                  <a:srgbClr val="404A52"/>
                </a:solidFill>
              </a:rPr>
              <a:t>Use subtle visual cues, better placements (boot racks, drying hooks, mud mats) and guest-friendly micro-routines to reduce heavy resets. </a:t>
            </a:r>
          </a:p>
          <a:p>
            <a:endParaRPr lang="en-GB" sz="100" dirty="0">
              <a:solidFill>
                <a:srgbClr val="404A52"/>
              </a:solidFill>
            </a:endParaRPr>
          </a:p>
          <a:p>
            <a:r>
              <a:rPr lang="en-GB" sz="2000" b="1" dirty="0">
                <a:solidFill>
                  <a:srgbClr val="404A52"/>
                </a:solidFill>
              </a:rPr>
              <a:t>Diversify revenue through low-carbon “quiet value”. </a:t>
            </a:r>
            <a:r>
              <a:rPr lang="en-GB" sz="2000" dirty="0">
                <a:solidFill>
                  <a:srgbClr val="404A52"/>
                </a:solidFill>
              </a:rPr>
              <a:t>Offer slow, low-impact experiences such as stargazing kits, outdoor fire rituals, nature listening trails, self-led wellness, or craft baskets — with no staffing requirement.</a:t>
            </a:r>
          </a:p>
          <a:p>
            <a:endParaRPr lang="en-GB" sz="2300" dirty="0">
              <a:solidFill>
                <a:srgbClr val="404A52"/>
              </a:solidFill>
            </a:endParaRPr>
          </a:p>
        </p:txBody>
      </p:sp>
      <p:sp>
        <p:nvSpPr>
          <p:cNvPr id="5" name="TextBox 4">
            <a:extLst>
              <a:ext uri="{FF2B5EF4-FFF2-40B4-BE49-F238E27FC236}">
                <a16:creationId xmlns:a16="http://schemas.microsoft.com/office/drawing/2014/main" id="{0DF7E4DA-6DFA-01F2-0332-9CF4AF744A82}"/>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1881429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3CE5B-EEB8-67BA-5348-199E169A1E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BD9D36-7FD4-C82F-E194-B056810D3D54}"/>
              </a:ext>
            </a:extLst>
          </p:cNvPr>
          <p:cNvSpPr>
            <a:spLocks noGrp="1"/>
          </p:cNvSpPr>
          <p:nvPr>
            <p:ph type="body" sz="quarter" idx="18"/>
          </p:nvPr>
        </p:nvSpPr>
        <p:spPr>
          <a:xfrm>
            <a:off x="6095999" y="1207096"/>
            <a:ext cx="5362575" cy="5033169"/>
          </a:xfrm>
        </p:spPr>
        <p:txBody>
          <a:bodyPr>
            <a:noAutofit/>
          </a:bodyPr>
          <a:lstStyle/>
          <a:p>
            <a:r>
              <a:rPr lang="en-GB" sz="2000" b="1" dirty="0"/>
              <a:t>Lead through design, </a:t>
            </a:r>
            <a:r>
              <a:rPr lang="en-GB" sz="2000" dirty="0"/>
              <a:t>designing spaces that remove friction and reduce labour.</a:t>
            </a:r>
          </a:p>
          <a:p>
            <a:r>
              <a:rPr lang="en-GB" sz="2000" b="1" dirty="0"/>
              <a:t>Build a culture of calm, predictable changeovers. </a:t>
            </a:r>
            <a:r>
              <a:rPr lang="en-GB" sz="2000" dirty="0"/>
              <a:t>Create a shared rhythm for turnover days where the team knows what matters most, what can flex, and how to escalate issues early.</a:t>
            </a:r>
          </a:p>
          <a:p>
            <a:r>
              <a:rPr lang="en-GB" sz="2000" b="1" dirty="0"/>
              <a:t>Anchor the team around asset protection, not task completion. </a:t>
            </a:r>
            <a:r>
              <a:rPr lang="en-GB" sz="2000" dirty="0"/>
              <a:t>Help staff understand that every small cue they set protects time, facilities and budget.</a:t>
            </a:r>
          </a:p>
          <a:p>
            <a:r>
              <a:rPr lang="en-GB" sz="2000" b="1" dirty="0"/>
              <a:t>Use micro-data to guide judgment. </a:t>
            </a:r>
            <a:r>
              <a:rPr lang="en-GB" sz="2000" dirty="0"/>
              <a:t>Show staff how small patterns (repeat issues in a unit, heavy wear areas, guide smarter decisions and improvements.</a:t>
            </a:r>
          </a:p>
          <a:p>
            <a:r>
              <a:rPr lang="en-GB" sz="2000" b="1" dirty="0"/>
              <a:t>Position sustainability as an ease-creator, not an add-on. </a:t>
            </a:r>
            <a:r>
              <a:rPr lang="en-GB" sz="2000" dirty="0"/>
              <a:t>Frame green habits as time savers and stress reducers , fewer bin mistakes, less laundry overload, less heating waste in empty spaces.</a:t>
            </a:r>
          </a:p>
          <a:p>
            <a:br>
              <a:rPr lang="en-GB" sz="2000" dirty="0"/>
            </a:br>
            <a:endParaRPr lang="en-GB" sz="2000" dirty="0"/>
          </a:p>
          <a:p>
            <a:r>
              <a:rPr lang="en-GB" sz="2000" b="1" dirty="0"/>
              <a:t>6. Give seasonal and part-time staff clear confidence anchors</a:t>
            </a:r>
          </a:p>
          <a:p>
            <a:r>
              <a:rPr lang="en-GB" sz="2000" dirty="0"/>
              <a:t>Offer two or three simple principles they can always rely on when overwhelmed such as protect the unit, remove confusion for guests, check comfort before you leave.</a:t>
            </a:r>
          </a:p>
          <a:p>
            <a:br>
              <a:rPr lang="en-GB" sz="2000" dirty="0"/>
            </a:br>
            <a:endParaRPr lang="en-GB" sz="2000" dirty="0"/>
          </a:p>
          <a:p>
            <a:r>
              <a:rPr lang="en-GB" sz="2000" b="1" dirty="0"/>
              <a:t>7. Model the mindset that digital is for prevention, not complexity</a:t>
            </a:r>
          </a:p>
          <a:p>
            <a:r>
              <a:rPr lang="en-GB" sz="2000" dirty="0"/>
              <a:t>Show how small digital touches (alerts, prompts, notes) reduce incidents and callouts without replacing hospitality or adding pressure.</a:t>
            </a:r>
          </a:p>
          <a:p>
            <a:br>
              <a:rPr lang="en-GB" sz="2000" dirty="0"/>
            </a:br>
            <a:endParaRPr lang="en-GB" sz="2000" dirty="0"/>
          </a:p>
          <a:p>
            <a:r>
              <a:rPr lang="en-GB" sz="2000" b="1" dirty="0"/>
              <a:t>8. Celebrate invisible wins</a:t>
            </a:r>
          </a:p>
          <a:p>
            <a:r>
              <a:rPr lang="en-GB" sz="2000" dirty="0"/>
              <a:t>Notice improvements no guest sees — smoother turnovers, fewer callouts, less wear and tear — because these gains sustain morale and reinforce transition behaviours.</a:t>
            </a:r>
          </a:p>
        </p:txBody>
      </p:sp>
      <p:sp>
        <p:nvSpPr>
          <p:cNvPr id="8" name="Text Placeholder 7">
            <a:extLst>
              <a:ext uri="{FF2B5EF4-FFF2-40B4-BE49-F238E27FC236}">
                <a16:creationId xmlns:a16="http://schemas.microsoft.com/office/drawing/2014/main" id="{4526E9C7-5D29-6FF4-0164-40B669AE1CBC}"/>
              </a:ext>
            </a:extLst>
          </p:cNvPr>
          <p:cNvSpPr>
            <a:spLocks noGrp="1"/>
          </p:cNvSpPr>
          <p:nvPr>
            <p:ph type="body" sz="quarter" idx="16"/>
          </p:nvPr>
        </p:nvSpPr>
        <p:spPr>
          <a:xfrm>
            <a:off x="3228975" y="214444"/>
            <a:ext cx="8124825" cy="992652"/>
          </a:xfrm>
        </p:spPr>
        <p:txBody>
          <a:bodyPr>
            <a:normAutofit/>
          </a:bodyPr>
          <a:lstStyle/>
          <a:p>
            <a:r>
              <a:rPr lang="en-GB" sz="3200" dirty="0"/>
              <a:t>Self-catering, Holiday Parks &amp; Glamping : </a:t>
            </a:r>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712A0371-8CAE-3ACA-FFDC-32E70EC04F7D}"/>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585480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B1A3F-4ADB-015D-194F-4783EB3F93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547E65-62A3-F5B6-0FA5-383057906CBF}"/>
              </a:ext>
            </a:extLst>
          </p:cNvPr>
          <p:cNvSpPr>
            <a:spLocks noGrp="1"/>
          </p:cNvSpPr>
          <p:nvPr>
            <p:ph type="body" sz="quarter" idx="18"/>
          </p:nvPr>
        </p:nvSpPr>
        <p:spPr>
          <a:xfrm>
            <a:off x="1228420" y="887137"/>
            <a:ext cx="10877855" cy="4328393"/>
          </a:xfrm>
        </p:spPr>
        <p:txBody>
          <a:bodyPr/>
          <a:lstStyle/>
          <a:p>
            <a:pPr marL="342900" indent="-342900">
              <a:buFont typeface="Arial" panose="020B0604020202020204" pitchFamily="34" charset="0"/>
              <a:buChar char="•"/>
            </a:pPr>
            <a:r>
              <a:rPr lang="en-GB" dirty="0"/>
              <a:t>Laundry and cleaning costs rise due to high bed turnover; inefficiencies directly erode margins.</a:t>
            </a:r>
          </a:p>
          <a:p>
            <a:pPr marL="342900" indent="-342900">
              <a:buFont typeface="Arial" panose="020B0604020202020204" pitchFamily="34" charset="0"/>
              <a:buChar char="•"/>
            </a:pPr>
            <a:r>
              <a:rPr lang="en-GB" dirty="0"/>
              <a:t>Housekeeping standards are harder to maintain with transient or low-skilled staff, yet reviews are unforgiving. Staff shortages lead to multi-role shifts — one receptionist may manage check-ins, events, bar service and security.</a:t>
            </a:r>
          </a:p>
          <a:p>
            <a:pPr marL="342900" indent="-342900">
              <a:buFont typeface="Arial" panose="020B0604020202020204" pitchFamily="34" charset="0"/>
              <a:buChar char="•"/>
            </a:pPr>
            <a:r>
              <a:rPr lang="en-GB" dirty="0"/>
              <a:t> Guests expect seamless digital flow: app-based check-in, locker access, communication.</a:t>
            </a:r>
          </a:p>
          <a:p>
            <a:pPr marL="342900" indent="-342900">
              <a:buFont typeface="Arial" panose="020B0604020202020204" pitchFamily="34" charset="0"/>
              <a:buChar char="•"/>
            </a:pPr>
            <a:r>
              <a:rPr lang="en-GB" dirty="0"/>
              <a:t> Younger travellers call out poor sustainability claims; they expect recycling systems, refill stations and low-waste kitchens.</a:t>
            </a:r>
          </a:p>
          <a:p>
            <a:pPr marL="342900" indent="-342900">
              <a:buFont typeface="Arial" panose="020B0604020202020204" pitchFamily="34" charset="0"/>
              <a:buChar char="•"/>
            </a:pPr>
            <a:r>
              <a:rPr lang="en-GB" dirty="0"/>
              <a:t>The social atmosphere requires continuous management; noise, safety and communal behaviour can escalate quickly. Community relations need careful handling, especially in urban areas concerned about noise or anti-social behaviour.</a:t>
            </a:r>
          </a:p>
          <a:p>
            <a:pPr marL="342900" indent="-342900">
              <a:buFont typeface="Arial" panose="020B0604020202020204" pitchFamily="34" charset="0"/>
              <a:buChar char="•"/>
            </a:pPr>
            <a:r>
              <a:rPr lang="en-GB" dirty="0"/>
              <a:t>Cyber-security and data privacy risks increase as more processes move to mobile.</a:t>
            </a:r>
          </a:p>
          <a:p>
            <a:pPr marL="342900" indent="-342900">
              <a:buFont typeface="Arial" panose="020B0604020202020204" pitchFamily="34" charset="0"/>
              <a:buChar char="•"/>
            </a:pPr>
            <a:r>
              <a:rPr lang="en-GB" dirty="0"/>
              <a:t>Competition from hybrid hostel-hotel brands raises guest expectations around design, comfort, technology and community building.</a:t>
            </a:r>
            <a:br>
              <a:rPr lang="en-GB" dirty="0"/>
            </a:br>
            <a:endParaRPr lang="en-IE" dirty="0"/>
          </a:p>
        </p:txBody>
      </p:sp>
      <p:sp>
        <p:nvSpPr>
          <p:cNvPr id="8" name="Text Placeholder 7">
            <a:extLst>
              <a:ext uri="{FF2B5EF4-FFF2-40B4-BE49-F238E27FC236}">
                <a16:creationId xmlns:a16="http://schemas.microsoft.com/office/drawing/2014/main" id="{1E121F65-F923-DA83-30A6-58C7C7CC06B8}"/>
              </a:ext>
            </a:extLst>
          </p:cNvPr>
          <p:cNvSpPr>
            <a:spLocks noGrp="1"/>
          </p:cNvSpPr>
          <p:nvPr>
            <p:ph type="body" sz="quarter" idx="16"/>
          </p:nvPr>
        </p:nvSpPr>
        <p:spPr>
          <a:xfrm>
            <a:off x="1390345" y="242484"/>
            <a:ext cx="11115980" cy="1018971"/>
          </a:xfrm>
        </p:spPr>
        <p:txBody>
          <a:bodyPr/>
          <a:lstStyle/>
          <a:p>
            <a:r>
              <a:rPr lang="en-GB" sz="3200" dirty="0"/>
              <a:t>Challenges. </a:t>
            </a:r>
            <a:r>
              <a:rPr lang="en-GB" sz="3200" dirty="0">
                <a:solidFill>
                  <a:srgbClr val="62A844"/>
                </a:solidFill>
              </a:rPr>
              <a:t>Spotlight on </a:t>
            </a:r>
            <a:r>
              <a:rPr lang="en-IE" sz="3200" dirty="0">
                <a:solidFill>
                  <a:srgbClr val="62A844"/>
                </a:solidFill>
              </a:rPr>
              <a:t>hostels &amp; budget accommodation</a:t>
            </a:r>
          </a:p>
        </p:txBody>
      </p:sp>
    </p:spTree>
    <p:extLst>
      <p:ext uri="{BB962C8B-B14F-4D97-AF65-F5344CB8AC3E}">
        <p14:creationId xmlns:p14="http://schemas.microsoft.com/office/powerpoint/2010/main" val="30246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51688-B94C-5AFE-039C-41305B5A16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2D9F1E-713F-2071-0B68-5EDB6A567BB3}"/>
              </a:ext>
            </a:extLst>
          </p:cNvPr>
          <p:cNvSpPr>
            <a:spLocks noGrp="1"/>
          </p:cNvSpPr>
          <p:nvPr>
            <p:ph type="body" sz="quarter" idx="18"/>
          </p:nvPr>
        </p:nvSpPr>
        <p:spPr>
          <a:xfrm>
            <a:off x="1297714" y="1001437"/>
            <a:ext cx="5425627" cy="4328393"/>
          </a:xfrm>
        </p:spPr>
        <p:txBody>
          <a:bodyPr/>
          <a:lstStyle/>
          <a:p>
            <a:r>
              <a:rPr lang="en-GB" sz="2000" b="1" dirty="0"/>
              <a:t>Shape the hostel environment so social energy supports, not disrupts, operations. </a:t>
            </a:r>
            <a:r>
              <a:rPr lang="en-GB" sz="2000" dirty="0"/>
              <a:t>Small layout and signage tweaks guide guests toward respectful shared-space behaviour without staff intervention.</a:t>
            </a:r>
          </a:p>
          <a:p>
            <a:r>
              <a:rPr lang="en-GB" sz="2000" b="1" dirty="0"/>
              <a:t>Use atmosphere zones to reduce conflict and noise bleed. </a:t>
            </a:r>
            <a:r>
              <a:rPr lang="en-GB" sz="2000" dirty="0"/>
              <a:t>Create clear “quiet”, “social” and “work” pockets so the hostel holds multiple guest rhythms at once with less staff mediation.</a:t>
            </a:r>
          </a:p>
          <a:p>
            <a:r>
              <a:rPr lang="en-GB" sz="2000" b="1" dirty="0"/>
              <a:t>Turn sustainability into part of the hostel identity rather than a housekeeping rule. </a:t>
            </a:r>
            <a:r>
              <a:rPr lang="en-GB" sz="2000" dirty="0"/>
              <a:t>Upcycled décor, refill points and shared kitchen routines become expressions of culture that guests participate in voluntarily.</a:t>
            </a:r>
          </a:p>
          <a:p>
            <a:r>
              <a:rPr lang="en-GB" sz="2000" b="1" dirty="0"/>
              <a:t>Use digital for flow, not for full automation. </a:t>
            </a:r>
            <a:r>
              <a:rPr lang="en-GB" sz="2000" dirty="0"/>
              <a:t>Simple digital touchpoints reduce queueing, allocation errors and late-night pressure on staff while keeping human connection central.</a:t>
            </a:r>
          </a:p>
        </p:txBody>
      </p:sp>
      <p:sp>
        <p:nvSpPr>
          <p:cNvPr id="8" name="Text Placeholder 7">
            <a:extLst>
              <a:ext uri="{FF2B5EF4-FFF2-40B4-BE49-F238E27FC236}">
                <a16:creationId xmlns:a16="http://schemas.microsoft.com/office/drawing/2014/main" id="{08EA7659-956D-EB1B-E3C1-4B0CB13E73AD}"/>
              </a:ext>
            </a:extLst>
          </p:cNvPr>
          <p:cNvSpPr>
            <a:spLocks noGrp="1"/>
          </p:cNvSpPr>
          <p:nvPr>
            <p:ph type="body" sz="quarter" idx="16"/>
          </p:nvPr>
        </p:nvSpPr>
        <p:spPr>
          <a:xfrm>
            <a:off x="1390345" y="118659"/>
            <a:ext cx="10545789" cy="1018971"/>
          </a:xfrm>
        </p:spPr>
        <p:txBody>
          <a:bodyPr/>
          <a:lstStyle/>
          <a:p>
            <a:r>
              <a:rPr lang="en-IE" sz="3200" dirty="0">
                <a:solidFill>
                  <a:srgbClr val="62A844"/>
                </a:solidFill>
              </a:rPr>
              <a:t>Hostels &amp; budget accommodation </a:t>
            </a:r>
            <a:r>
              <a:rPr lang="en-GB" sz="3200" dirty="0">
                <a:solidFill>
                  <a:srgbClr val="62A844"/>
                </a:solidFill>
              </a:rPr>
              <a:t>: </a:t>
            </a:r>
            <a:r>
              <a:rPr lang="en-IE" dirty="0">
                <a:solidFill>
                  <a:srgbClr val="62A844"/>
                </a:solidFill>
                <a:highlight>
                  <a:srgbClr val="D2F5FE"/>
                </a:highlight>
              </a:rPr>
              <a:t>Opportunities</a:t>
            </a:r>
          </a:p>
        </p:txBody>
      </p:sp>
      <p:sp>
        <p:nvSpPr>
          <p:cNvPr id="4" name="TextBox 3">
            <a:extLst>
              <a:ext uri="{FF2B5EF4-FFF2-40B4-BE49-F238E27FC236}">
                <a16:creationId xmlns:a16="http://schemas.microsoft.com/office/drawing/2014/main" id="{C71440F0-5603-C67E-0AAF-05FDE20F4BDA}"/>
              </a:ext>
            </a:extLst>
          </p:cNvPr>
          <p:cNvSpPr txBox="1"/>
          <p:nvPr/>
        </p:nvSpPr>
        <p:spPr>
          <a:xfrm>
            <a:off x="6862287" y="1021799"/>
            <a:ext cx="5166478" cy="3824124"/>
          </a:xfrm>
          <a:prstGeom prst="rect">
            <a:avLst/>
          </a:prstGeom>
          <a:noFill/>
        </p:spPr>
        <p:txBody>
          <a:bodyPr wrap="square">
            <a:spAutoFit/>
          </a:bodyPr>
          <a:lstStyle/>
          <a:p>
            <a:r>
              <a:rPr lang="en-GB" sz="2000" b="1" dirty="0">
                <a:solidFill>
                  <a:srgbClr val="404A52"/>
                </a:solidFill>
              </a:rPr>
              <a:t>Strengthen resilience through flexible zone staffing. </a:t>
            </a:r>
            <a:r>
              <a:rPr lang="en-GB" sz="2000" dirty="0">
                <a:solidFill>
                  <a:srgbClr val="404A52"/>
                </a:solidFill>
              </a:rPr>
              <a:t>Assign staff to atmosphere, security or service zones depending on live patterns rather than fixed roles.</a:t>
            </a:r>
          </a:p>
          <a:p>
            <a:endParaRPr lang="en-GB" sz="1050" dirty="0">
              <a:solidFill>
                <a:srgbClr val="404A52"/>
              </a:solidFill>
            </a:endParaRPr>
          </a:p>
          <a:p>
            <a:r>
              <a:rPr lang="en-GB" sz="2000" b="1" dirty="0">
                <a:solidFill>
                  <a:srgbClr val="404A52"/>
                </a:solidFill>
              </a:rPr>
              <a:t>Reduce wear and tear through invisible micro-design. </a:t>
            </a:r>
            <a:r>
              <a:rPr lang="en-GB" sz="2000" dirty="0">
                <a:solidFill>
                  <a:srgbClr val="404A52"/>
                </a:solidFill>
              </a:rPr>
              <a:t>Strategic placement of hooks, storage, drying areas and clear pathways protects assets and reduces next-day turnaround pressure.</a:t>
            </a:r>
          </a:p>
          <a:p>
            <a:endParaRPr lang="en-GB" sz="1200" dirty="0">
              <a:solidFill>
                <a:srgbClr val="404A52"/>
              </a:solidFill>
            </a:endParaRPr>
          </a:p>
          <a:p>
            <a:r>
              <a:rPr lang="en-GB" sz="2000" b="1" dirty="0">
                <a:solidFill>
                  <a:srgbClr val="404A52"/>
                </a:solidFill>
              </a:rPr>
              <a:t>Position the hostel as part of the local creative ecosystem. </a:t>
            </a:r>
            <a:r>
              <a:rPr lang="en-GB" sz="2000" dirty="0">
                <a:solidFill>
                  <a:srgbClr val="404A52"/>
                </a:solidFill>
              </a:rPr>
              <a:t>Collaborations with musicians, artists etc..</a:t>
            </a:r>
            <a:endParaRPr lang="en-GB" sz="2300" dirty="0">
              <a:solidFill>
                <a:srgbClr val="404A52"/>
              </a:solidFill>
            </a:endParaRPr>
          </a:p>
        </p:txBody>
      </p:sp>
      <p:sp>
        <p:nvSpPr>
          <p:cNvPr id="5" name="TextBox 4">
            <a:extLst>
              <a:ext uri="{FF2B5EF4-FFF2-40B4-BE49-F238E27FC236}">
                <a16:creationId xmlns:a16="http://schemas.microsoft.com/office/drawing/2014/main" id="{7E478096-43C6-FC1C-D044-D13A0330874E}"/>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1782162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D87B-D27D-5385-C35C-42DC5D6A4F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7FAD2C-C8DC-E290-AEDE-C18BFC22C851}"/>
              </a:ext>
            </a:extLst>
          </p:cNvPr>
          <p:cNvSpPr>
            <a:spLocks noGrp="1"/>
          </p:cNvSpPr>
          <p:nvPr>
            <p:ph type="body" sz="quarter" idx="18"/>
          </p:nvPr>
        </p:nvSpPr>
        <p:spPr>
          <a:xfrm>
            <a:off x="5715000" y="1129505"/>
            <a:ext cx="5753100" cy="5033169"/>
          </a:xfrm>
        </p:spPr>
        <p:txBody>
          <a:bodyPr>
            <a:noAutofit/>
          </a:bodyPr>
          <a:lstStyle/>
          <a:p>
            <a:r>
              <a:rPr lang="en-GB" sz="2000" b="1" dirty="0"/>
              <a:t>Set the emotional tone of the hostel deliberately. F</a:t>
            </a:r>
            <a:r>
              <a:rPr lang="en-GB" sz="2000" dirty="0"/>
              <a:t>airness and warmth travel through the entire space.</a:t>
            </a:r>
          </a:p>
          <a:p>
            <a:r>
              <a:rPr lang="en-GB" sz="2000" b="1" dirty="0"/>
              <a:t>Reinforce the behaviour you want through space. A</a:t>
            </a:r>
            <a:r>
              <a:rPr lang="en-GB" sz="2000" dirty="0"/>
              <a:t>djust layout, cues and room rhythms so desired behaviours happen naturally.</a:t>
            </a:r>
          </a:p>
          <a:p>
            <a:r>
              <a:rPr lang="en-GB" sz="2000" b="1" dirty="0"/>
              <a:t>Guide staff in reading the room. </a:t>
            </a:r>
            <a:r>
              <a:rPr lang="en-GB" sz="2000" dirty="0"/>
              <a:t>Help teams understand how noise, crowding and energy levels affect safety, flow and guest comfort.</a:t>
            </a:r>
          </a:p>
          <a:p>
            <a:r>
              <a:rPr lang="en-GB" sz="2000" b="1" dirty="0"/>
              <a:t>Make green habits part of the hostel story, not extra chores. </a:t>
            </a:r>
            <a:r>
              <a:rPr lang="en-GB" sz="2000" dirty="0"/>
              <a:t>Staff adopt habits when they feel meaningful.</a:t>
            </a:r>
          </a:p>
          <a:p>
            <a:r>
              <a:rPr lang="en-GB" sz="2000" b="1" dirty="0"/>
              <a:t>Support staff in using digital tools with confidence. </a:t>
            </a:r>
            <a:r>
              <a:rPr lang="en-GB" sz="2000" dirty="0"/>
              <a:t>Demonstrate how digital streamlines pressure moments and gives them more time for real human interaction.</a:t>
            </a:r>
          </a:p>
          <a:p>
            <a:r>
              <a:rPr lang="en-GB" sz="2000" b="1" dirty="0"/>
              <a:t> 	Empower staff to intervene early, kindly 	and consistently </a:t>
            </a:r>
            <a:r>
              <a:rPr lang="en-GB" sz="2000" dirty="0"/>
              <a:t>to</a:t>
            </a:r>
            <a:r>
              <a:rPr lang="en-GB" sz="2000" b="1" dirty="0"/>
              <a:t> </a:t>
            </a:r>
            <a:r>
              <a:rPr lang="en-GB" sz="2000" dirty="0"/>
              <a:t>manage noise, conflict or 	misuse of shared facilities without 	escalation.</a:t>
            </a:r>
          </a:p>
        </p:txBody>
      </p:sp>
      <p:sp>
        <p:nvSpPr>
          <p:cNvPr id="8" name="Text Placeholder 7">
            <a:extLst>
              <a:ext uri="{FF2B5EF4-FFF2-40B4-BE49-F238E27FC236}">
                <a16:creationId xmlns:a16="http://schemas.microsoft.com/office/drawing/2014/main" id="{29FA2154-4A02-0DFE-7D00-95DD73A54A1D}"/>
              </a:ext>
            </a:extLst>
          </p:cNvPr>
          <p:cNvSpPr>
            <a:spLocks noGrp="1"/>
          </p:cNvSpPr>
          <p:nvPr>
            <p:ph type="body" sz="quarter" idx="16"/>
          </p:nvPr>
        </p:nvSpPr>
        <p:spPr>
          <a:xfrm>
            <a:off x="3095625" y="164767"/>
            <a:ext cx="6210299" cy="992652"/>
          </a:xfrm>
        </p:spPr>
        <p:txBody>
          <a:bodyPr>
            <a:normAutofit fontScale="92500"/>
          </a:bodyPr>
          <a:lstStyle/>
          <a:p>
            <a:r>
              <a:rPr lang="en-GB" sz="3200" dirty="0"/>
              <a:t>Hostels and budget accommodation: </a:t>
            </a:r>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0EA03EC9-57E3-90BC-E240-317DEFBAB222}"/>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168567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AE227-C9BC-529D-98F4-A06105A851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32F966-95A8-8397-A19D-AFC165E09707}"/>
              </a:ext>
            </a:extLst>
          </p:cNvPr>
          <p:cNvSpPr>
            <a:spLocks noGrp="1"/>
          </p:cNvSpPr>
          <p:nvPr>
            <p:ph type="body" sz="quarter" idx="18"/>
          </p:nvPr>
        </p:nvSpPr>
        <p:spPr>
          <a:xfrm>
            <a:off x="1228420" y="980569"/>
            <a:ext cx="10963580" cy="4328393"/>
          </a:xfrm>
        </p:spPr>
        <p:txBody>
          <a:bodyPr/>
          <a:lstStyle/>
          <a:p>
            <a:pPr marL="342900" indent="-342900">
              <a:buFont typeface="Arial" panose="020B0604020202020204" pitchFamily="34" charset="0"/>
              <a:buChar char="•"/>
            </a:pPr>
            <a:r>
              <a:rPr lang="en-GB" dirty="0"/>
              <a:t>Food waste in buffets and large functions is high and costly, requiring new planning and tracking methods.</a:t>
            </a:r>
          </a:p>
          <a:p>
            <a:pPr marL="342900" indent="-342900">
              <a:buFont typeface="Arial" panose="020B0604020202020204" pitchFamily="34" charset="0"/>
              <a:buChar char="•"/>
            </a:pPr>
            <a:r>
              <a:rPr lang="en-GB" dirty="0"/>
              <a:t>Staff shortages force operators to rely on agency teams or last-minute hires, reducing service consistency.</a:t>
            </a:r>
          </a:p>
          <a:p>
            <a:pPr marL="342900" indent="-342900">
              <a:buFont typeface="Arial" panose="020B0604020202020204" pitchFamily="34" charset="0"/>
              <a:buChar char="•"/>
            </a:pPr>
            <a:r>
              <a:rPr lang="en-GB" dirty="0"/>
              <a:t> Hybrid events demand reliable digital infrastructure (Wi-Fi capacity, streaming, AV integration).  Large energy loads increase bills significantly.</a:t>
            </a:r>
          </a:p>
          <a:p>
            <a:pPr marL="342900" indent="-342900">
              <a:buFont typeface="Arial" panose="020B0604020202020204" pitchFamily="34" charset="0"/>
              <a:buChar char="•"/>
            </a:pPr>
            <a:r>
              <a:rPr lang="en-GB" dirty="0"/>
              <a:t> Short setups and quick turnovers create operational stress; mistakes cascade quickly across departments.</a:t>
            </a:r>
          </a:p>
          <a:p>
            <a:pPr marL="342900" indent="-342900">
              <a:buFont typeface="Arial" panose="020B0604020202020204" pitchFamily="34" charset="0"/>
              <a:buChar char="•"/>
            </a:pPr>
            <a:r>
              <a:rPr lang="en-GB" dirty="0"/>
              <a:t> Strict allergen and special-diet requirements increase complexity for kitchen teams.</a:t>
            </a:r>
          </a:p>
          <a:p>
            <a:pPr marL="342900" indent="-342900">
              <a:buFont typeface="Arial" panose="020B0604020202020204" pitchFamily="34" charset="0"/>
              <a:buChar char="•"/>
            </a:pPr>
            <a:r>
              <a:rPr lang="en-GB" dirty="0"/>
              <a:t> Price sensitivity in corporate clients leads to tighter margins and stronger competition between venues.</a:t>
            </a:r>
          </a:p>
          <a:p>
            <a:pPr marL="342900" indent="-342900">
              <a:buFont typeface="Arial" panose="020B0604020202020204" pitchFamily="34" charset="0"/>
              <a:buChar char="•"/>
            </a:pPr>
            <a:r>
              <a:rPr lang="en-GB" dirty="0"/>
              <a:t>Rising expectations for inclusive, accessible event experiences require updated systems and training.</a:t>
            </a:r>
          </a:p>
          <a:p>
            <a:pPr marL="342900" indent="-342900">
              <a:buFont typeface="Arial" panose="020B0604020202020204" pitchFamily="34" charset="0"/>
              <a:buChar char="•"/>
            </a:pPr>
            <a:r>
              <a:rPr lang="en-GB" dirty="0"/>
              <a:t>Corporate clients request evidence of sustainability credentials.</a:t>
            </a:r>
            <a:br>
              <a:rPr lang="en-GB" dirty="0"/>
            </a:br>
            <a:endParaRPr lang="en-IE" dirty="0"/>
          </a:p>
        </p:txBody>
      </p:sp>
      <p:sp>
        <p:nvSpPr>
          <p:cNvPr id="8" name="Text Placeholder 7">
            <a:extLst>
              <a:ext uri="{FF2B5EF4-FFF2-40B4-BE49-F238E27FC236}">
                <a16:creationId xmlns:a16="http://schemas.microsoft.com/office/drawing/2014/main" id="{26856E65-44A3-DDD1-1171-2A32E1D40374}"/>
              </a:ext>
            </a:extLst>
          </p:cNvPr>
          <p:cNvSpPr>
            <a:spLocks noGrp="1"/>
          </p:cNvSpPr>
          <p:nvPr>
            <p:ph type="body" sz="quarter" idx="16"/>
          </p:nvPr>
        </p:nvSpPr>
        <p:spPr>
          <a:xfrm>
            <a:off x="1390345" y="242484"/>
            <a:ext cx="11115980" cy="1018971"/>
          </a:xfrm>
        </p:spPr>
        <p:txBody>
          <a:bodyPr/>
          <a:lstStyle/>
          <a:p>
            <a:r>
              <a:rPr lang="en-GB" sz="3200" dirty="0"/>
              <a:t>Challenges. </a:t>
            </a:r>
            <a:r>
              <a:rPr lang="en-GB" sz="3200" dirty="0">
                <a:solidFill>
                  <a:srgbClr val="62A844"/>
                </a:solidFill>
              </a:rPr>
              <a:t>Spotlight on </a:t>
            </a:r>
            <a:r>
              <a:rPr lang="en-IE" sz="3200" dirty="0">
                <a:solidFill>
                  <a:srgbClr val="62A844"/>
                </a:solidFill>
              </a:rPr>
              <a:t>events, banqueting &amp; MICE</a:t>
            </a:r>
          </a:p>
        </p:txBody>
      </p:sp>
    </p:spTree>
    <p:extLst>
      <p:ext uri="{BB962C8B-B14F-4D97-AF65-F5344CB8AC3E}">
        <p14:creationId xmlns:p14="http://schemas.microsoft.com/office/powerpoint/2010/main" val="3358264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9990-0BA6-F7F9-47C8-106CCFD1C3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D1559F-1B35-548D-A3EA-5506E54B3892}"/>
              </a:ext>
            </a:extLst>
          </p:cNvPr>
          <p:cNvSpPr>
            <a:spLocks noGrp="1"/>
          </p:cNvSpPr>
          <p:nvPr>
            <p:ph type="body" sz="quarter" idx="18"/>
          </p:nvPr>
        </p:nvSpPr>
        <p:spPr>
          <a:xfrm>
            <a:off x="1297714" y="1021799"/>
            <a:ext cx="5425627" cy="4328393"/>
          </a:xfrm>
        </p:spPr>
        <p:txBody>
          <a:bodyPr/>
          <a:lstStyle/>
          <a:p>
            <a:r>
              <a:rPr lang="en-GB" sz="2000" b="1" dirty="0"/>
              <a:t>Redesign event flow to reduce stress loads and improve efficiency. </a:t>
            </a:r>
            <a:r>
              <a:rPr lang="en-GB" sz="2000" dirty="0"/>
              <a:t>Flow mapping (movement, timing, heat, noise) allows you to re-shape setups so bottlenecks vanish and staff work in calmer, safer rhythms.</a:t>
            </a:r>
          </a:p>
          <a:p>
            <a:r>
              <a:rPr lang="en-GB" sz="2000" b="1" dirty="0"/>
              <a:t>Use pre-event digital micro-briefings to synchronise teams before they even arrive. B</a:t>
            </a:r>
            <a:r>
              <a:rPr lang="en-GB" sz="2000" dirty="0"/>
              <a:t>riefing short video, visual run sheet or WhatsApp board aligns kitchen, service, AV and housekeeping without a long morning meeting.</a:t>
            </a:r>
          </a:p>
          <a:p>
            <a:r>
              <a:rPr lang="en-GB" sz="2000" b="1" dirty="0"/>
              <a:t>Treat ESG as an experience asset, not a checklist. </a:t>
            </a:r>
            <a:r>
              <a:rPr lang="en-GB" sz="2000" dirty="0"/>
              <a:t>Buffet design, décor, portion cues and waste visibility become part of the client impression and staff pride.</a:t>
            </a:r>
          </a:p>
          <a:p>
            <a:r>
              <a:rPr lang="en-GB" sz="2000" b="1" dirty="0"/>
              <a:t>Stabilise service quality with “modular event elements”. </a:t>
            </a:r>
            <a:r>
              <a:rPr lang="en-GB" sz="2000" dirty="0"/>
              <a:t>Repeatable modules for bar stations, buffet blocks, AV presets and reset routines reduce labour, error risk and cognitive load during turnovers.</a:t>
            </a:r>
          </a:p>
          <a:p>
            <a:br>
              <a:rPr lang="en-GB" sz="2000" dirty="0"/>
            </a:br>
            <a:endParaRPr lang="en-GB" sz="2000" dirty="0"/>
          </a:p>
          <a:p>
            <a:endParaRPr lang="en-GB" sz="2000" dirty="0"/>
          </a:p>
        </p:txBody>
      </p:sp>
      <p:sp>
        <p:nvSpPr>
          <p:cNvPr id="8" name="Text Placeholder 7">
            <a:extLst>
              <a:ext uri="{FF2B5EF4-FFF2-40B4-BE49-F238E27FC236}">
                <a16:creationId xmlns:a16="http://schemas.microsoft.com/office/drawing/2014/main" id="{0982FC95-5389-CF55-DAE5-A3D8F915FDE2}"/>
              </a:ext>
            </a:extLst>
          </p:cNvPr>
          <p:cNvSpPr>
            <a:spLocks noGrp="1"/>
          </p:cNvSpPr>
          <p:nvPr>
            <p:ph type="body" sz="quarter" idx="16"/>
          </p:nvPr>
        </p:nvSpPr>
        <p:spPr>
          <a:xfrm>
            <a:off x="1390345" y="118659"/>
            <a:ext cx="10545789" cy="1018971"/>
          </a:xfrm>
        </p:spPr>
        <p:txBody>
          <a:bodyPr/>
          <a:lstStyle/>
          <a:p>
            <a:r>
              <a:rPr lang="en-IE" sz="3200" dirty="0">
                <a:solidFill>
                  <a:srgbClr val="62A844"/>
                </a:solidFill>
              </a:rPr>
              <a:t>Events, banqueting &amp; MICE </a:t>
            </a:r>
            <a:r>
              <a:rPr lang="en-GB" sz="3200" dirty="0">
                <a:solidFill>
                  <a:srgbClr val="62A844"/>
                </a:solidFill>
              </a:rPr>
              <a:t>: </a:t>
            </a:r>
            <a:r>
              <a:rPr lang="en-IE" dirty="0">
                <a:solidFill>
                  <a:srgbClr val="62A844"/>
                </a:solidFill>
                <a:highlight>
                  <a:srgbClr val="D2F5FE"/>
                </a:highlight>
              </a:rPr>
              <a:t>Opportunities</a:t>
            </a:r>
          </a:p>
        </p:txBody>
      </p:sp>
      <p:sp>
        <p:nvSpPr>
          <p:cNvPr id="4" name="TextBox 3">
            <a:extLst>
              <a:ext uri="{FF2B5EF4-FFF2-40B4-BE49-F238E27FC236}">
                <a16:creationId xmlns:a16="http://schemas.microsoft.com/office/drawing/2014/main" id="{8FB55798-93A2-7DDE-0D37-43E09D8943CE}"/>
              </a:ext>
            </a:extLst>
          </p:cNvPr>
          <p:cNvSpPr txBox="1"/>
          <p:nvPr/>
        </p:nvSpPr>
        <p:spPr>
          <a:xfrm>
            <a:off x="6862287" y="907499"/>
            <a:ext cx="5166478" cy="6247864"/>
          </a:xfrm>
          <a:prstGeom prst="rect">
            <a:avLst/>
          </a:prstGeom>
          <a:noFill/>
        </p:spPr>
        <p:txBody>
          <a:bodyPr wrap="square">
            <a:spAutoFit/>
          </a:bodyPr>
          <a:lstStyle/>
          <a:p>
            <a:r>
              <a:rPr lang="en-GB" sz="2000" b="1" dirty="0">
                <a:solidFill>
                  <a:srgbClr val="404A52"/>
                </a:solidFill>
              </a:rPr>
              <a:t>Use atmosphere shaping to control guest behaviour and reduce incidents. </a:t>
            </a:r>
            <a:r>
              <a:rPr lang="en-GB" sz="2000" dirty="0">
                <a:solidFill>
                  <a:srgbClr val="404A52"/>
                </a:solidFill>
              </a:rPr>
              <a:t>Lighting, sound, movement cues and table layout reduce queuing, improve safety and keep energy manageable for staff and clients.</a:t>
            </a:r>
          </a:p>
          <a:p>
            <a:r>
              <a:rPr lang="en-GB" sz="2000" b="1" dirty="0">
                <a:solidFill>
                  <a:srgbClr val="404A52"/>
                </a:solidFill>
              </a:rPr>
              <a:t>Identify energy spikes and redesign patterns, </a:t>
            </a:r>
            <a:r>
              <a:rPr lang="en-GB" sz="2000" dirty="0">
                <a:solidFill>
                  <a:srgbClr val="404A52"/>
                </a:solidFill>
              </a:rPr>
              <a:t>Many peaks come from human rhythms (simultaneous coffee service, full-room HVAC demands, AV tests). Adjusting timing smooths energy use at almost no cost.</a:t>
            </a:r>
          </a:p>
          <a:p>
            <a:r>
              <a:rPr lang="en-GB" sz="2000" b="1" dirty="0">
                <a:solidFill>
                  <a:srgbClr val="404A52"/>
                </a:solidFill>
              </a:rPr>
              <a:t>Turn supplier partnerships into co-created event value. </a:t>
            </a:r>
            <a:r>
              <a:rPr lang="en-GB" sz="2000" dirty="0">
                <a:solidFill>
                  <a:srgbClr val="404A52"/>
                </a:solidFill>
              </a:rPr>
              <a:t>Local producers, florists, caterers, musicians and AV partners become part of a sustainability or community story guests remember.</a:t>
            </a:r>
          </a:p>
          <a:p>
            <a:r>
              <a:rPr lang="en-GB" sz="2000" b="1" dirty="0">
                <a:solidFill>
                  <a:srgbClr val="404A52"/>
                </a:solidFill>
              </a:rPr>
              <a:t>Use quiet periods to build micro-flexibility into the team. </a:t>
            </a:r>
            <a:r>
              <a:rPr lang="en-GB" sz="2000" dirty="0">
                <a:solidFill>
                  <a:srgbClr val="404A52"/>
                </a:solidFill>
              </a:rPr>
              <a:t>Cross-capability training (AV basics for service staff, service rhythm for housekeeping) creates resilience when something breaks or a supplier arrives late</a:t>
            </a:r>
            <a:r>
              <a:rPr lang="en-GB" sz="2000" dirty="0"/>
              <a:t>.</a:t>
            </a:r>
            <a:endParaRPr lang="en-GB" sz="2300" dirty="0">
              <a:solidFill>
                <a:srgbClr val="404A52"/>
              </a:solidFill>
            </a:endParaRPr>
          </a:p>
        </p:txBody>
      </p:sp>
      <p:sp>
        <p:nvSpPr>
          <p:cNvPr id="5" name="TextBox 4">
            <a:extLst>
              <a:ext uri="{FF2B5EF4-FFF2-40B4-BE49-F238E27FC236}">
                <a16:creationId xmlns:a16="http://schemas.microsoft.com/office/drawing/2014/main" id="{A3EB4000-125D-45B8-F874-B564AC224A16}"/>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3961309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58028-333E-527F-083A-60FC5BBE29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612587-3232-4A63-CAF4-9797F6A7259D}"/>
              </a:ext>
            </a:extLst>
          </p:cNvPr>
          <p:cNvSpPr>
            <a:spLocks noGrp="1"/>
          </p:cNvSpPr>
          <p:nvPr>
            <p:ph type="body" sz="quarter" idx="18"/>
          </p:nvPr>
        </p:nvSpPr>
        <p:spPr>
          <a:xfrm>
            <a:off x="5715000" y="1129505"/>
            <a:ext cx="5753100" cy="5033169"/>
          </a:xfrm>
        </p:spPr>
        <p:txBody>
          <a:bodyPr>
            <a:noAutofit/>
          </a:bodyPr>
          <a:lstStyle/>
          <a:p>
            <a:r>
              <a:rPr lang="en-GB" sz="2000" b="1" dirty="0"/>
              <a:t> Build a shared mental model of the event so teams make aligned decisions without waiting for you.</a:t>
            </a:r>
          </a:p>
          <a:p>
            <a:r>
              <a:rPr lang="en-GB" sz="2000" b="1" dirty="0"/>
              <a:t>Make uncertainty discussable so staff don’t hide small risks. </a:t>
            </a:r>
            <a:r>
              <a:rPr lang="en-GB" sz="2000" dirty="0"/>
              <a:t>Leadership creates a climate where someone can say “this could unravel later” without fear.</a:t>
            </a:r>
          </a:p>
          <a:p>
            <a:r>
              <a:rPr lang="en-GB" sz="2000" b="1" dirty="0"/>
              <a:t>Connect sustainability choices to identity, and not obligation.</a:t>
            </a:r>
          </a:p>
          <a:p>
            <a:r>
              <a:rPr lang="en-GB" sz="2000" b="1" dirty="0"/>
              <a:t>Develop anticipatory thinking in the team. </a:t>
            </a:r>
            <a:r>
              <a:rPr lang="en-GB" sz="2000" dirty="0"/>
              <a:t>Teach staff to look one step ahead and act before pressure arrives.</a:t>
            </a:r>
            <a:br>
              <a:rPr lang="en-GB" sz="2000" dirty="0"/>
            </a:br>
            <a:r>
              <a:rPr lang="en-GB" sz="2000" b="1" dirty="0"/>
              <a:t>Use digital tools to create collective intelligence. </a:t>
            </a:r>
            <a:r>
              <a:rPr lang="en-GB" sz="2000" dirty="0"/>
              <a:t>A great leader positions digital touchpoints as ways for teams to see the system together, timing, updates, risks. </a:t>
            </a:r>
          </a:p>
          <a:p>
            <a:r>
              <a:rPr lang="en-GB" sz="2000" b="1" dirty="0"/>
              <a:t>	Create cross-team empathy so collaboration 	becomes instinctive. </a:t>
            </a:r>
            <a:endParaRPr lang="en-GB" sz="2000" dirty="0"/>
          </a:p>
        </p:txBody>
      </p:sp>
      <p:sp>
        <p:nvSpPr>
          <p:cNvPr id="8" name="Text Placeholder 7">
            <a:extLst>
              <a:ext uri="{FF2B5EF4-FFF2-40B4-BE49-F238E27FC236}">
                <a16:creationId xmlns:a16="http://schemas.microsoft.com/office/drawing/2014/main" id="{67B1A8A0-527B-DFB3-3C6B-698D8B465866}"/>
              </a:ext>
            </a:extLst>
          </p:cNvPr>
          <p:cNvSpPr>
            <a:spLocks noGrp="1"/>
          </p:cNvSpPr>
          <p:nvPr>
            <p:ph type="body" sz="quarter" idx="16"/>
          </p:nvPr>
        </p:nvSpPr>
        <p:spPr>
          <a:xfrm>
            <a:off x="3219450" y="136853"/>
            <a:ext cx="6210299" cy="992652"/>
          </a:xfrm>
        </p:spPr>
        <p:txBody>
          <a:bodyPr>
            <a:normAutofit/>
          </a:bodyPr>
          <a:lstStyle/>
          <a:p>
            <a:r>
              <a:rPr lang="en-IE" sz="3200" dirty="0"/>
              <a:t>Events, banqueting &amp; MICE </a:t>
            </a:r>
            <a:r>
              <a:rPr lang="en-GB" sz="3200" dirty="0"/>
              <a:t>: </a:t>
            </a:r>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D645DD61-E7AD-19EC-F7B2-5DED038953E3}"/>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39198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BDD6-8954-9C51-FB78-5262B1D3050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9F9CE8-34CD-5926-98CA-ECA8F79BB17E}"/>
              </a:ext>
            </a:extLst>
          </p:cNvPr>
          <p:cNvSpPr>
            <a:spLocks noGrp="1"/>
          </p:cNvSpPr>
          <p:nvPr>
            <p:ph type="body" sz="quarter" idx="18"/>
          </p:nvPr>
        </p:nvSpPr>
        <p:spPr>
          <a:xfrm>
            <a:off x="1228419" y="980569"/>
            <a:ext cx="11030255" cy="4328393"/>
          </a:xfrm>
        </p:spPr>
        <p:txBody>
          <a:bodyPr/>
          <a:lstStyle/>
          <a:p>
            <a:pPr marL="342900" indent="-342900">
              <a:buFont typeface="Arial" panose="020B0604020202020204" pitchFamily="34" charset="0"/>
              <a:buChar char="•"/>
            </a:pPr>
            <a:r>
              <a:rPr lang="en-GB" dirty="0"/>
              <a:t>Heating pools, saunas and hydrotherapy facilities is increasingly expensive; small inefficiencies create major cost overruns.</a:t>
            </a:r>
          </a:p>
          <a:p>
            <a:pPr marL="342900" indent="-342900">
              <a:buFont typeface="Arial" panose="020B0604020202020204" pitchFamily="34" charset="0"/>
              <a:buChar char="•"/>
            </a:pPr>
            <a:r>
              <a:rPr lang="en-GB" dirty="0"/>
              <a:t> Water use and chemical management face growing regulatory pressure and scrutiny around sustainability. Insurance costs rise for water-based/thermal facilities, </a:t>
            </a:r>
          </a:p>
          <a:p>
            <a:pPr marL="342900" indent="-342900">
              <a:buFont typeface="Arial" panose="020B0604020202020204" pitchFamily="34" charset="0"/>
              <a:buChar char="•"/>
            </a:pPr>
            <a:r>
              <a:rPr lang="en-GB" dirty="0"/>
              <a:t>Recruiting and retaining qualified therapists is difficult; burnout and turnover are high across the sector.</a:t>
            </a:r>
          </a:p>
          <a:p>
            <a:pPr marL="342900" indent="-342900">
              <a:buFont typeface="Arial" panose="020B0604020202020204" pitchFamily="34" charset="0"/>
              <a:buChar char="•"/>
            </a:pPr>
            <a:r>
              <a:rPr lang="en-GB" dirty="0"/>
              <a:t> Guests expect personalised wellness journeys supported by apps, digital booking and scheduling tools.</a:t>
            </a:r>
          </a:p>
          <a:p>
            <a:pPr marL="342900" indent="-342900">
              <a:buFont typeface="Arial" panose="020B0604020202020204" pitchFamily="34" charset="0"/>
              <a:buChar char="•"/>
            </a:pPr>
            <a:r>
              <a:rPr lang="en-GB" dirty="0"/>
              <a:t> Hygiene standards must be flawless; a single review referencing cleanliness impacts bookings significantly.</a:t>
            </a:r>
          </a:p>
          <a:p>
            <a:pPr marL="342900" indent="-342900">
              <a:buFont typeface="Arial" panose="020B0604020202020204" pitchFamily="34" charset="0"/>
              <a:buChar char="•"/>
            </a:pPr>
            <a:r>
              <a:rPr lang="en-GB" dirty="0"/>
              <a:t>Treatment rooms sit idle when scheduling is poor; operators need digital tools to optimise occupancy.</a:t>
            </a:r>
          </a:p>
          <a:p>
            <a:pPr marL="342900" indent="-342900">
              <a:buFont typeface="Arial" panose="020B0604020202020204" pitchFamily="34" charset="0"/>
              <a:buChar char="•"/>
            </a:pPr>
            <a:r>
              <a:rPr lang="en-GB" dirty="0"/>
              <a:t>Retail sales (products, add-ons) are under pressure as guests seek ethical source. </a:t>
            </a:r>
          </a:p>
          <a:p>
            <a:pPr marL="342900" indent="-342900">
              <a:buFont typeface="Arial" panose="020B0604020202020204" pitchFamily="34" charset="0"/>
              <a:buChar char="•"/>
            </a:pPr>
            <a:r>
              <a:rPr lang="en-GB" dirty="0"/>
              <a:t>Accessibility upgrades for older facilities require investment prioritisation and phased planning. </a:t>
            </a:r>
            <a:br>
              <a:rPr lang="en-GB" dirty="0"/>
            </a:br>
            <a:br>
              <a:rPr lang="en-GB" dirty="0"/>
            </a:br>
            <a:endParaRPr lang="en-IE" dirty="0"/>
          </a:p>
        </p:txBody>
      </p:sp>
      <p:sp>
        <p:nvSpPr>
          <p:cNvPr id="8" name="Text Placeholder 7">
            <a:extLst>
              <a:ext uri="{FF2B5EF4-FFF2-40B4-BE49-F238E27FC236}">
                <a16:creationId xmlns:a16="http://schemas.microsoft.com/office/drawing/2014/main" id="{34FE3DBC-26D3-9F45-9578-5839C5801669}"/>
              </a:ext>
            </a:extLst>
          </p:cNvPr>
          <p:cNvSpPr>
            <a:spLocks noGrp="1"/>
          </p:cNvSpPr>
          <p:nvPr>
            <p:ph type="body" sz="quarter" idx="16"/>
          </p:nvPr>
        </p:nvSpPr>
        <p:spPr>
          <a:xfrm>
            <a:off x="1390345" y="242484"/>
            <a:ext cx="11115980" cy="1018971"/>
          </a:xfrm>
        </p:spPr>
        <p:txBody>
          <a:bodyPr/>
          <a:lstStyle/>
          <a:p>
            <a:r>
              <a:rPr lang="en-GB" sz="3200" dirty="0"/>
              <a:t>Challenges. </a:t>
            </a:r>
            <a:r>
              <a:rPr lang="en-GB" sz="3200" dirty="0">
                <a:solidFill>
                  <a:srgbClr val="62A844"/>
                </a:solidFill>
              </a:rPr>
              <a:t>Spotlight on </a:t>
            </a:r>
            <a:r>
              <a:rPr lang="en-IE" sz="3200" dirty="0">
                <a:solidFill>
                  <a:srgbClr val="62A844"/>
                </a:solidFill>
              </a:rPr>
              <a:t>spas, wellness &amp; leisure</a:t>
            </a:r>
          </a:p>
        </p:txBody>
      </p:sp>
    </p:spTree>
    <p:extLst>
      <p:ext uri="{BB962C8B-B14F-4D97-AF65-F5344CB8AC3E}">
        <p14:creationId xmlns:p14="http://schemas.microsoft.com/office/powerpoint/2010/main" val="427069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1408-B8E3-03D5-3DD0-6D14407A6DF3}"/>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24A262DB-5355-6BBA-A6F5-6F546E80FF25}"/>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1DE1512C-9BDE-81B5-2411-28D3B0FCC38C}"/>
              </a:ext>
            </a:extLst>
          </p:cNvPr>
          <p:cNvSpPr>
            <a:spLocks noGrp="1"/>
          </p:cNvSpPr>
          <p:nvPr>
            <p:ph type="body" sz="quarter" idx="14"/>
          </p:nvPr>
        </p:nvSpPr>
        <p:spPr>
          <a:xfrm>
            <a:off x="1608003" y="1786741"/>
            <a:ext cx="10383972" cy="689519"/>
          </a:xfrm>
        </p:spPr>
        <p:txBody>
          <a:bodyPr/>
          <a:lstStyle/>
          <a:p>
            <a:r>
              <a:rPr lang="en-US" b="1" dirty="0"/>
              <a:t>Introduction &amp; Framing </a:t>
            </a:r>
            <a:endParaRPr lang="en-US" dirty="0"/>
          </a:p>
        </p:txBody>
      </p:sp>
      <p:sp>
        <p:nvSpPr>
          <p:cNvPr id="19" name="Text Placeholder 18">
            <a:extLst>
              <a:ext uri="{FF2B5EF4-FFF2-40B4-BE49-F238E27FC236}">
                <a16:creationId xmlns:a16="http://schemas.microsoft.com/office/drawing/2014/main" id="{E7237FA9-99CF-7E1F-F348-2E98581375BA}"/>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4E69CC45-90B5-1289-5B7C-8E1D4ACE300C}"/>
              </a:ext>
            </a:extLst>
          </p:cNvPr>
          <p:cNvSpPr>
            <a:spLocks noGrp="1"/>
          </p:cNvSpPr>
          <p:nvPr>
            <p:ph type="body" sz="quarter" idx="30"/>
          </p:nvPr>
        </p:nvSpPr>
        <p:spPr>
          <a:xfrm>
            <a:off x="1608004" y="2498531"/>
            <a:ext cx="9517196" cy="689519"/>
          </a:xfrm>
        </p:spPr>
        <p:txBody>
          <a:bodyPr/>
          <a:lstStyle/>
          <a:p>
            <a:r>
              <a:rPr lang="en-GB" b="1" dirty="0"/>
              <a:t>Where Sub Sectors are Heading</a:t>
            </a:r>
            <a:r>
              <a:rPr lang="en-US" dirty="0"/>
              <a:t>– </a:t>
            </a:r>
            <a:r>
              <a:rPr lang="en-GB" dirty="0"/>
              <a:t>challenges, opportunities and leadership approaches</a:t>
            </a:r>
            <a:endParaRPr lang="en-US" dirty="0"/>
          </a:p>
        </p:txBody>
      </p:sp>
      <p:sp>
        <p:nvSpPr>
          <p:cNvPr id="21" name="Text Placeholder 20">
            <a:extLst>
              <a:ext uri="{FF2B5EF4-FFF2-40B4-BE49-F238E27FC236}">
                <a16:creationId xmlns:a16="http://schemas.microsoft.com/office/drawing/2014/main" id="{20A4C6FD-05BD-28B7-18B1-4434AF94502F}"/>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B8D9A1A2-E3BA-B1BF-6EA9-F76F4242B371}"/>
              </a:ext>
            </a:extLst>
          </p:cNvPr>
          <p:cNvSpPr>
            <a:spLocks noGrp="1"/>
          </p:cNvSpPr>
          <p:nvPr>
            <p:ph type="body" sz="quarter" idx="32"/>
          </p:nvPr>
        </p:nvSpPr>
        <p:spPr>
          <a:xfrm>
            <a:off x="1608002" y="3325191"/>
            <a:ext cx="9517195" cy="689519"/>
          </a:xfrm>
        </p:spPr>
        <p:txBody>
          <a:bodyPr/>
          <a:lstStyle/>
          <a:p>
            <a:r>
              <a:rPr lang="en-GB" b="1" dirty="0"/>
              <a:t>Your Role as a Leader of Transition</a:t>
            </a:r>
            <a:r>
              <a:rPr lang="en-US" dirty="0"/>
              <a:t>– Leadership mindsets &amp; team engagement</a:t>
            </a:r>
          </a:p>
        </p:txBody>
      </p:sp>
      <p:sp>
        <p:nvSpPr>
          <p:cNvPr id="23" name="Text Placeholder 22">
            <a:extLst>
              <a:ext uri="{FF2B5EF4-FFF2-40B4-BE49-F238E27FC236}">
                <a16:creationId xmlns:a16="http://schemas.microsoft.com/office/drawing/2014/main" id="{0C3DC4A4-D214-3DE1-B198-48A6CF69F7B5}"/>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F0B1CF75-9F7C-E7A3-CF60-BDF5B1BE8935}"/>
              </a:ext>
            </a:extLst>
          </p:cNvPr>
          <p:cNvSpPr>
            <a:spLocks noGrp="1"/>
          </p:cNvSpPr>
          <p:nvPr>
            <p:ph type="body" sz="quarter" idx="34"/>
          </p:nvPr>
        </p:nvSpPr>
        <p:spPr>
          <a:xfrm>
            <a:off x="1608003" y="3922110"/>
            <a:ext cx="8196899" cy="689519"/>
          </a:xfrm>
        </p:spPr>
        <p:txBody>
          <a:bodyPr/>
          <a:lstStyle/>
          <a:p>
            <a:r>
              <a:rPr lang="en-US" b="1" dirty="0"/>
              <a:t>Strategy &amp; Action </a:t>
            </a:r>
            <a:r>
              <a:rPr lang="en-US" dirty="0"/>
              <a:t>– Planning &amp; implementing ESG / Digital Steps</a:t>
            </a:r>
          </a:p>
        </p:txBody>
      </p:sp>
      <p:sp>
        <p:nvSpPr>
          <p:cNvPr id="25" name="Text Placeholder 24">
            <a:extLst>
              <a:ext uri="{FF2B5EF4-FFF2-40B4-BE49-F238E27FC236}">
                <a16:creationId xmlns:a16="http://schemas.microsoft.com/office/drawing/2014/main" id="{511756C4-017E-D39A-D6B3-0FA50709FA88}"/>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B502B7A3-B2C0-7D71-1571-71958BADE622}"/>
              </a:ext>
            </a:extLst>
          </p:cNvPr>
          <p:cNvSpPr>
            <a:spLocks noGrp="1"/>
          </p:cNvSpPr>
          <p:nvPr>
            <p:ph type="body" sz="quarter" idx="36"/>
          </p:nvPr>
        </p:nvSpPr>
        <p:spPr>
          <a:xfrm>
            <a:off x="1608003" y="4616963"/>
            <a:ext cx="9355272" cy="689519"/>
          </a:xfrm>
        </p:spPr>
        <p:txBody>
          <a:bodyPr/>
          <a:lstStyle/>
          <a:p>
            <a:r>
              <a:rPr lang="en-US" b="1" dirty="0"/>
              <a:t>Collaboration, Communication &amp; Culture </a:t>
            </a:r>
            <a:r>
              <a:rPr lang="en-US" dirty="0"/>
              <a:t>– Motivating teams &amp; keeping it real</a:t>
            </a:r>
          </a:p>
        </p:txBody>
      </p:sp>
      <p:sp>
        <p:nvSpPr>
          <p:cNvPr id="18" name="Text Placeholder 17">
            <a:extLst>
              <a:ext uri="{FF2B5EF4-FFF2-40B4-BE49-F238E27FC236}">
                <a16:creationId xmlns:a16="http://schemas.microsoft.com/office/drawing/2014/main" id="{1205E486-F66A-589E-1CAA-A0941E0B4D74}"/>
              </a:ext>
            </a:extLst>
          </p:cNvPr>
          <p:cNvSpPr>
            <a:spLocks noGrp="1"/>
          </p:cNvSpPr>
          <p:nvPr>
            <p:ph type="body" sz="quarter" idx="27"/>
          </p:nvPr>
        </p:nvSpPr>
        <p:spPr>
          <a:xfrm>
            <a:off x="548420" y="416431"/>
            <a:ext cx="5041923" cy="720752"/>
          </a:xfrm>
          <a:prstGeom prst="rect">
            <a:avLst/>
          </a:prstGeom>
        </p:spPr>
        <p:txBody>
          <a:bodyPr/>
          <a:lstStyle/>
          <a:p>
            <a:r>
              <a:rPr lang="en-US" dirty="0"/>
              <a:t>Contents</a:t>
            </a:r>
          </a:p>
        </p:txBody>
      </p:sp>
    </p:spTree>
    <p:extLst>
      <p:ext uri="{BB962C8B-B14F-4D97-AF65-F5344CB8AC3E}">
        <p14:creationId xmlns:p14="http://schemas.microsoft.com/office/powerpoint/2010/main" val="957698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F8F3-9306-8912-260B-4EA0251700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282AC1-93D1-7FC1-37D4-9858D7517FD5}"/>
              </a:ext>
            </a:extLst>
          </p:cNvPr>
          <p:cNvSpPr>
            <a:spLocks noGrp="1"/>
          </p:cNvSpPr>
          <p:nvPr>
            <p:ph type="body" sz="quarter" idx="18"/>
          </p:nvPr>
        </p:nvSpPr>
        <p:spPr>
          <a:xfrm>
            <a:off x="1297714" y="1001437"/>
            <a:ext cx="5425627" cy="4328393"/>
          </a:xfrm>
        </p:spPr>
        <p:txBody>
          <a:bodyPr/>
          <a:lstStyle/>
          <a:p>
            <a:r>
              <a:rPr lang="en-GB" sz="2000" b="1" dirty="0"/>
              <a:t>Shape the guest journey so wellness, sustainability and calm reinforce each other. D</a:t>
            </a:r>
            <a:r>
              <a:rPr lang="en-GB" sz="2000" dirty="0"/>
              <a:t>esign lighting, flow, scent, touchpoints and timing so guests instinctively behave in ways that reduce energy load and protect the environment without noticing.</a:t>
            </a:r>
          </a:p>
          <a:p>
            <a:r>
              <a:rPr lang="en-GB" sz="2000" b="1" dirty="0"/>
              <a:t>Turn energy-intensive zones into precision-controlled environments. </a:t>
            </a:r>
            <a:r>
              <a:rPr lang="en-GB" sz="2000" dirty="0"/>
              <a:t>Pools, saunas, steam rooms and hydro areas can be run on demand curves rather than fixed schedules, aligning heat, airflow and filtration with actual guest rhythms.</a:t>
            </a:r>
          </a:p>
          <a:p>
            <a:r>
              <a:rPr lang="en-GB" sz="2000" b="1" dirty="0"/>
              <a:t>Build experiential value with low-impact micro-rituals. </a:t>
            </a:r>
            <a:r>
              <a:rPr lang="en-GB" sz="2000" dirty="0"/>
              <a:t>Short, sensory rituals such as grounding moments, breath cues or guided stillness elevate the experience without extra energy, equipment or staffing.</a:t>
            </a:r>
          </a:p>
          <a:p>
            <a:r>
              <a:rPr lang="en-GB" sz="2000" b="1" dirty="0"/>
              <a:t>Use treatment data to balance therapist load and guest flow. </a:t>
            </a:r>
            <a:r>
              <a:rPr lang="en-GB" sz="2000" dirty="0"/>
              <a:t>Look for patterns in session types, durations or pairing and adjust availability. </a:t>
            </a:r>
          </a:p>
        </p:txBody>
      </p:sp>
      <p:sp>
        <p:nvSpPr>
          <p:cNvPr id="8" name="Text Placeholder 7">
            <a:extLst>
              <a:ext uri="{FF2B5EF4-FFF2-40B4-BE49-F238E27FC236}">
                <a16:creationId xmlns:a16="http://schemas.microsoft.com/office/drawing/2014/main" id="{2879A101-FAF6-F9AC-17FA-1CC224EDFB9C}"/>
              </a:ext>
            </a:extLst>
          </p:cNvPr>
          <p:cNvSpPr>
            <a:spLocks noGrp="1"/>
          </p:cNvSpPr>
          <p:nvPr>
            <p:ph type="body" sz="quarter" idx="16"/>
          </p:nvPr>
        </p:nvSpPr>
        <p:spPr>
          <a:xfrm>
            <a:off x="1390345" y="118659"/>
            <a:ext cx="10545789" cy="1018971"/>
          </a:xfrm>
        </p:spPr>
        <p:txBody>
          <a:bodyPr/>
          <a:lstStyle/>
          <a:p>
            <a:r>
              <a:rPr lang="en-IE" sz="3200" dirty="0">
                <a:solidFill>
                  <a:srgbClr val="62A844"/>
                </a:solidFill>
              </a:rPr>
              <a:t>Spas, wellness &amp; leisure </a:t>
            </a:r>
            <a:r>
              <a:rPr lang="en-GB" sz="3200" dirty="0">
                <a:solidFill>
                  <a:srgbClr val="62A844"/>
                </a:solidFill>
              </a:rPr>
              <a:t>: </a:t>
            </a:r>
            <a:r>
              <a:rPr lang="en-IE" dirty="0">
                <a:solidFill>
                  <a:srgbClr val="62A844"/>
                </a:solidFill>
                <a:highlight>
                  <a:srgbClr val="D2F5FE"/>
                </a:highlight>
              </a:rPr>
              <a:t>Opportunities</a:t>
            </a:r>
          </a:p>
        </p:txBody>
      </p:sp>
      <p:sp>
        <p:nvSpPr>
          <p:cNvPr id="4" name="TextBox 3">
            <a:extLst>
              <a:ext uri="{FF2B5EF4-FFF2-40B4-BE49-F238E27FC236}">
                <a16:creationId xmlns:a16="http://schemas.microsoft.com/office/drawing/2014/main" id="{51ABA9EB-BAE7-CC05-E530-C176A1BB5FD2}"/>
              </a:ext>
            </a:extLst>
          </p:cNvPr>
          <p:cNvSpPr txBox="1"/>
          <p:nvPr/>
        </p:nvSpPr>
        <p:spPr>
          <a:xfrm>
            <a:off x="6862287" y="1021799"/>
            <a:ext cx="5166478" cy="6247864"/>
          </a:xfrm>
          <a:prstGeom prst="rect">
            <a:avLst/>
          </a:prstGeom>
          <a:noFill/>
        </p:spPr>
        <p:txBody>
          <a:bodyPr wrap="square">
            <a:spAutoFit/>
          </a:bodyPr>
          <a:lstStyle/>
          <a:p>
            <a:r>
              <a:rPr lang="en-GB" sz="2000" b="1" dirty="0">
                <a:solidFill>
                  <a:srgbClr val="404A52"/>
                </a:solidFill>
              </a:rPr>
              <a:t>Transform quiet zones into self-guided wellness experiences. </a:t>
            </a:r>
            <a:r>
              <a:rPr lang="en-GB" sz="2000" dirty="0">
                <a:solidFill>
                  <a:srgbClr val="404A52"/>
                </a:solidFill>
              </a:rPr>
              <a:t>Spaces such as relaxation rooms, gardens, thermal corridors or lounges can provide high-value “self-care stations” that require no therapist time.</a:t>
            </a:r>
          </a:p>
          <a:p>
            <a:r>
              <a:rPr lang="en-GB" sz="2000" b="1" dirty="0">
                <a:solidFill>
                  <a:srgbClr val="404A52"/>
                </a:solidFill>
              </a:rPr>
              <a:t>Build a sustainability narrative that feels premium, not frugal. </a:t>
            </a:r>
            <a:r>
              <a:rPr lang="en-GB" sz="2000" dirty="0">
                <a:solidFill>
                  <a:srgbClr val="404A52"/>
                </a:solidFill>
              </a:rPr>
              <a:t>Use eco products, local botanicals, natural materials and low-waste rituals to signal quality and authenticity.</a:t>
            </a:r>
          </a:p>
          <a:p>
            <a:r>
              <a:rPr lang="en-GB" sz="2000" b="1" dirty="0">
                <a:solidFill>
                  <a:srgbClr val="404A52"/>
                </a:solidFill>
              </a:rPr>
              <a:t>Extend wellness beyond the treatment room through simple digital guidance. </a:t>
            </a:r>
            <a:r>
              <a:rPr lang="en-GB" sz="2000" dirty="0">
                <a:solidFill>
                  <a:srgbClr val="404A52"/>
                </a:solidFill>
              </a:rPr>
              <a:t>Short digital prompts before and after sessions help guests deepen the effect of the treatment and reduce demand for additional high-energy facilities.</a:t>
            </a:r>
          </a:p>
          <a:p>
            <a:r>
              <a:rPr lang="en-GB" sz="2000" b="1" dirty="0">
                <a:solidFill>
                  <a:srgbClr val="404A52"/>
                </a:solidFill>
              </a:rPr>
              <a:t>Lengthen the lifecycle of assets with invisible micro-design. </a:t>
            </a:r>
            <a:r>
              <a:rPr lang="en-GB" sz="2000" dirty="0">
                <a:solidFill>
                  <a:srgbClr val="404A52"/>
                </a:solidFill>
              </a:rPr>
              <a:t>Smart placement of towels, mats, dryers, robes and storage reduces cleaning intensity, protects materials and improves guest flow.</a:t>
            </a:r>
          </a:p>
          <a:p>
            <a:r>
              <a:rPr lang="en-GB" sz="2000" dirty="0"/>
              <a:t>.</a:t>
            </a:r>
          </a:p>
        </p:txBody>
      </p:sp>
      <p:sp>
        <p:nvSpPr>
          <p:cNvPr id="5" name="TextBox 4">
            <a:extLst>
              <a:ext uri="{FF2B5EF4-FFF2-40B4-BE49-F238E27FC236}">
                <a16:creationId xmlns:a16="http://schemas.microsoft.com/office/drawing/2014/main" id="{523C621F-4D49-E8DF-3353-0C93B1A05B96}"/>
              </a:ext>
            </a:extLst>
          </p:cNvPr>
          <p:cNvSpPr txBox="1"/>
          <p:nvPr/>
        </p:nvSpPr>
        <p:spPr>
          <a:xfrm>
            <a:off x="0" y="0"/>
            <a:ext cx="1297714" cy="6858000"/>
          </a:xfrm>
          <a:prstGeom prst="rect">
            <a:avLst/>
          </a:prstGeom>
          <a:solidFill>
            <a:schemeClr val="accent2"/>
          </a:solidFill>
        </p:spPr>
        <p:txBody>
          <a:bodyPr wrap="square" rtlCol="0">
            <a:spAutoFit/>
          </a:bodyPr>
          <a:lstStyle/>
          <a:p>
            <a:endParaRPr lang="en-IE" dirty="0"/>
          </a:p>
        </p:txBody>
      </p:sp>
    </p:spTree>
    <p:extLst>
      <p:ext uri="{BB962C8B-B14F-4D97-AF65-F5344CB8AC3E}">
        <p14:creationId xmlns:p14="http://schemas.microsoft.com/office/powerpoint/2010/main" val="2651392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7193-0E6E-FAC4-60B0-B5CE56FDEC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A11342-A81F-7162-529E-B564B52569EA}"/>
              </a:ext>
            </a:extLst>
          </p:cNvPr>
          <p:cNvSpPr>
            <a:spLocks noGrp="1"/>
          </p:cNvSpPr>
          <p:nvPr>
            <p:ph type="body" sz="quarter" idx="18"/>
          </p:nvPr>
        </p:nvSpPr>
        <p:spPr>
          <a:xfrm>
            <a:off x="5715000" y="1302346"/>
            <a:ext cx="5753100" cy="5033169"/>
          </a:xfrm>
        </p:spPr>
        <p:txBody>
          <a:bodyPr>
            <a:noAutofit/>
          </a:bodyPr>
          <a:lstStyle/>
          <a:p>
            <a:pPr marL="342900" indent="-342900">
              <a:buFont typeface="Arial" panose="020B0604020202020204" pitchFamily="34" charset="0"/>
              <a:buChar char="•"/>
            </a:pPr>
            <a:r>
              <a:rPr lang="en-GB" sz="2000" dirty="0"/>
              <a:t>Turn sustainability into an expression of luxury </a:t>
            </a:r>
          </a:p>
          <a:p>
            <a:pPr marL="342900" indent="-342900">
              <a:buFont typeface="Arial" panose="020B0604020202020204" pitchFamily="34" charset="0"/>
              <a:buChar char="•"/>
            </a:pPr>
            <a:r>
              <a:rPr lang="en-GB" sz="2000" dirty="0"/>
              <a:t>Shape a slow leadership presence that regulates the entire space</a:t>
            </a:r>
          </a:p>
          <a:p>
            <a:pPr marL="342900" indent="-342900">
              <a:buFont typeface="Arial" panose="020B0604020202020204" pitchFamily="34" charset="0"/>
              <a:buChar char="•"/>
            </a:pPr>
            <a:r>
              <a:rPr lang="en-GB" sz="2000" b="1" dirty="0"/>
              <a:t>Use environmental cues (</a:t>
            </a:r>
            <a:r>
              <a:rPr lang="en-GB" sz="2000" dirty="0"/>
              <a:t>Lighting, scent, sound and layout) </a:t>
            </a:r>
            <a:r>
              <a:rPr lang="en-GB" sz="2000" b="1" dirty="0"/>
              <a:t>to </a:t>
            </a:r>
            <a:r>
              <a:rPr lang="en-GB" sz="2000" dirty="0"/>
              <a:t>lead the guest journey without words</a:t>
            </a:r>
          </a:p>
          <a:p>
            <a:pPr marL="342900" indent="-342900">
              <a:buFont typeface="Arial" panose="020B0604020202020204" pitchFamily="34" charset="0"/>
              <a:buChar char="•"/>
            </a:pPr>
            <a:r>
              <a:rPr lang="en-GB" sz="2000" dirty="0"/>
              <a:t>Remove the fear of “getting it wrong” during the green transition. Leaders model experimentation,  small shifts in water cycles, heating rhythms or product use, and treat missteps as learning, not failures.</a:t>
            </a:r>
          </a:p>
          <a:p>
            <a:pPr marL="342900" indent="-342900">
              <a:buFont typeface="Arial" panose="020B0604020202020204" pitchFamily="34" charset="0"/>
              <a:buChar char="•"/>
            </a:pPr>
            <a:r>
              <a:rPr lang="en-GB" sz="2000" dirty="0"/>
              <a:t>Foster rituals and short end-of-shift reflections to prevent emotional carryover, which directly impacts guest experience and staff retention.</a:t>
            </a:r>
          </a:p>
          <a:p>
            <a:pPr marL="342900" indent="-342900">
              <a:buFont typeface="Arial" panose="020B0604020202020204" pitchFamily="34" charset="0"/>
              <a:buChar char="•"/>
            </a:pPr>
            <a:r>
              <a:rPr lang="en-GB" sz="2000" dirty="0"/>
              <a:t>Use digital only where it deepens calm or clarifies expectations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b="1" dirty="0"/>
          </a:p>
        </p:txBody>
      </p:sp>
      <p:sp>
        <p:nvSpPr>
          <p:cNvPr id="8" name="Text Placeholder 7">
            <a:extLst>
              <a:ext uri="{FF2B5EF4-FFF2-40B4-BE49-F238E27FC236}">
                <a16:creationId xmlns:a16="http://schemas.microsoft.com/office/drawing/2014/main" id="{4E2DC82A-EA6D-0501-EC33-A806CCDE2F36}"/>
              </a:ext>
            </a:extLst>
          </p:cNvPr>
          <p:cNvSpPr>
            <a:spLocks noGrp="1"/>
          </p:cNvSpPr>
          <p:nvPr>
            <p:ph type="body" sz="quarter" idx="16"/>
          </p:nvPr>
        </p:nvSpPr>
        <p:spPr>
          <a:xfrm>
            <a:off x="3095625" y="285089"/>
            <a:ext cx="6210299" cy="992652"/>
          </a:xfrm>
        </p:spPr>
        <p:txBody>
          <a:bodyPr>
            <a:normAutofit/>
          </a:bodyPr>
          <a:lstStyle/>
          <a:p>
            <a:r>
              <a:rPr lang="en-IE" sz="3200" dirty="0"/>
              <a:t>Spas, wellness &amp; leisure </a:t>
            </a:r>
            <a:r>
              <a:rPr lang="en-GB" sz="3200" dirty="0"/>
              <a:t>: : </a:t>
            </a:r>
            <a:r>
              <a:rPr lang="en-IE" sz="3300" dirty="0"/>
              <a:t>Leadership Actions</a:t>
            </a:r>
          </a:p>
        </p:txBody>
      </p:sp>
      <p:pic>
        <p:nvPicPr>
          <p:cNvPr id="5" name="Picture 4" descr="A close-up of a magnifying glass&#10;&#10;AI-generated content may be incorrect.">
            <a:extLst>
              <a:ext uri="{FF2B5EF4-FFF2-40B4-BE49-F238E27FC236}">
                <a16:creationId xmlns:a16="http://schemas.microsoft.com/office/drawing/2014/main" id="{F00AABA3-8A59-B8B5-1F46-B89BA4148955}"/>
              </a:ext>
            </a:extLst>
          </p:cNvPr>
          <p:cNvPicPr>
            <a:picLocks noChangeAspect="1"/>
          </p:cNvPicPr>
          <p:nvPr/>
        </p:nvPicPr>
        <p:blipFill>
          <a:blip r:embed="rId2">
            <a:extLst>
              <a:ext uri="{837473B0-CC2E-450A-ABE3-18F120FF3D39}">
                <a1611:picAttrSrcUrl xmlns:a1611="http://schemas.microsoft.com/office/drawing/2016/11/main" r:id="rId3"/>
              </a:ext>
            </a:extLst>
          </a:blip>
          <a:srcRect l="6186" r="6294" b="-1"/>
          <a:stretch>
            <a:fillRect/>
          </a:stretch>
        </p:blipFill>
        <p:spPr>
          <a:xfrm>
            <a:off x="20" y="1561018"/>
            <a:ext cx="5130780" cy="3913188"/>
          </a:xfrm>
          <a:prstGeom prst="rect">
            <a:avLst/>
          </a:prstGeom>
          <a:noFill/>
        </p:spPr>
      </p:pic>
    </p:spTree>
    <p:extLst>
      <p:ext uri="{BB962C8B-B14F-4D97-AF65-F5344CB8AC3E}">
        <p14:creationId xmlns:p14="http://schemas.microsoft.com/office/powerpoint/2010/main" val="2064936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EF69BE3-BB03-FB88-4648-11AA3623A994}"/>
              </a:ext>
            </a:extLst>
          </p:cNvPr>
          <p:cNvPicPr>
            <a:picLocks noGrp="1" noChangeAspect="1"/>
          </p:cNvPicPr>
          <p:nvPr>
            <p:ph type="pic" sz="quarter" idx="44"/>
          </p:nvPr>
        </p:nvPicPr>
        <p:blipFill>
          <a:blip r:embed="rId2"/>
          <a:srcRect l="18788" r="18788"/>
          <a:stretch>
            <a:fillRect/>
          </a:stretch>
        </p:blipFill>
        <p:spPr>
          <a:xfrm>
            <a:off x="6096000" y="439730"/>
            <a:ext cx="5452533" cy="5823584"/>
          </a:xfrm>
        </p:spPr>
      </p:pic>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55458" y="1372001"/>
            <a:ext cx="5231859" cy="4377696"/>
          </a:xfrm>
          <a:prstGeom prst="rect">
            <a:avLst/>
          </a:prstGeom>
        </p:spPr>
        <p:txBody>
          <a:bodyPr/>
          <a:lstStyle/>
          <a:p>
            <a:r>
              <a:rPr lang="en-US" dirty="0">
                <a:solidFill>
                  <a:srgbClr val="262626"/>
                </a:solidFill>
              </a:rPr>
              <a:t>You are expected to run daily operations and plan for the future.</a:t>
            </a:r>
          </a:p>
          <a:p>
            <a:r>
              <a:rPr lang="en-US" b="1" dirty="0">
                <a:solidFill>
                  <a:srgbClr val="262626"/>
                </a:solidFill>
              </a:rPr>
              <a:t>Transformation</a:t>
            </a:r>
            <a:r>
              <a:rPr lang="en-US" dirty="0">
                <a:solidFill>
                  <a:srgbClr val="262626"/>
                </a:solidFill>
              </a:rPr>
              <a:t> is about </a:t>
            </a:r>
            <a:r>
              <a:rPr lang="en-US" b="1" i="1" dirty="0">
                <a:solidFill>
                  <a:srgbClr val="EABB22"/>
                </a:solidFill>
                <a:effectLst>
                  <a:outerShdw blurRad="38100" dist="38100" dir="2700000" algn="tl">
                    <a:srgbClr val="000000">
                      <a:alpha val="43137"/>
                    </a:srgbClr>
                  </a:outerShdw>
                </a:effectLst>
              </a:rPr>
              <a:t>making smart decisions that unlock long-term environmental benefits, cost savings, and improved guest experiences</a:t>
            </a:r>
            <a:r>
              <a:rPr lang="en-US" dirty="0">
                <a:solidFill>
                  <a:srgbClr val="EABB22"/>
                </a:solidFill>
              </a:rPr>
              <a:t>.</a:t>
            </a:r>
          </a:p>
          <a:p>
            <a:endParaRPr lang="en-US" dirty="0">
              <a:solidFill>
                <a:srgbClr val="EABB22"/>
              </a:solidFill>
            </a:endParaRPr>
          </a:p>
          <a:p>
            <a:pPr marL="0" indent="0">
              <a:spcBef>
                <a:spcPts val="0"/>
              </a:spcBef>
            </a:pPr>
            <a:r>
              <a:rPr lang="en-US" dirty="0">
                <a:solidFill>
                  <a:srgbClr val="262626"/>
                </a:solidFill>
              </a:rPr>
              <a:t>As a hospitality LEADER, there is an opportunity for you to turn everyday operational tasks into sustainable, digital improvements.</a:t>
            </a:r>
          </a:p>
          <a:p>
            <a:pPr marL="0" indent="0">
              <a:spcBef>
                <a:spcPts val="0"/>
              </a:spcBef>
            </a:pPr>
            <a:endParaRPr lang="en-US" dirty="0">
              <a:solidFill>
                <a:srgbClr val="262626"/>
              </a:solidFill>
            </a:endParaRPr>
          </a:p>
          <a:p>
            <a:pPr marL="0" indent="0">
              <a:spcBef>
                <a:spcPts val="0"/>
              </a:spcBef>
            </a:pPr>
            <a:r>
              <a:rPr lang="en-US" dirty="0">
                <a:solidFill>
                  <a:srgbClr val="262626"/>
                </a:solidFill>
              </a:rPr>
              <a:t>You don’t need complex systems. 5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555458" y="619080"/>
            <a:ext cx="4757375" cy="709958"/>
          </a:xfrm>
          <a:prstGeom prst="rect">
            <a:avLst/>
          </a:prstGeom>
        </p:spPr>
        <p:txBody>
          <a:bodyPr/>
          <a:lstStyle/>
          <a:p>
            <a:r>
              <a:rPr lang="en-US" dirty="0"/>
              <a:t>Leading Change…</a:t>
            </a:r>
          </a:p>
          <a:p>
            <a:endParaRPr lang="en-US" dirty="0"/>
          </a:p>
        </p:txBody>
      </p:sp>
      <p:pic>
        <p:nvPicPr>
          <p:cNvPr id="10" name="Graphic 9">
            <a:extLst>
              <a:ext uri="{FF2B5EF4-FFF2-40B4-BE49-F238E27FC236}">
                <a16:creationId xmlns:a16="http://schemas.microsoft.com/office/drawing/2014/main" id="{CF63352C-4246-E2D1-1BE0-052085355E73}"/>
              </a:ext>
            </a:extLst>
          </p:cNvPr>
          <p:cNvPicPr>
            <a:picLocks noChangeAspect="1"/>
          </p:cNvPicPr>
          <p:nvPr/>
        </p:nvPicPr>
        <p:blipFill>
          <a:blip r:embed="rId3">
            <a:extLst>
              <a:ext uri="{96DAC541-7B7A-43D3-8B79-37D633B846F1}">
                <asvg:svgBlip xmlns:asvg="http://schemas.microsoft.com/office/drawing/2016/SVG/main" r:embed="rId4"/>
              </a:ext>
            </a:extLst>
          </a:blip>
          <a:srcRect l="49952" t="41010" r="28995" b="44546"/>
          <a:stretch/>
        </p:blipFill>
        <p:spPr>
          <a:xfrm>
            <a:off x="8059733" y="-1612730"/>
            <a:ext cx="5325749" cy="5173579"/>
          </a:xfrm>
          <a:prstGeom prst="rect">
            <a:avLst/>
          </a:prstGeom>
        </p:spPr>
      </p:pic>
      <p:graphicFrame>
        <p:nvGraphicFramePr>
          <p:cNvPr id="2" name="Diagram 1">
            <a:extLst>
              <a:ext uri="{FF2B5EF4-FFF2-40B4-BE49-F238E27FC236}">
                <a16:creationId xmlns:a16="http://schemas.microsoft.com/office/drawing/2014/main" id="{98D84951-DFC6-1AD1-6527-8CF1A4FCBC65}"/>
              </a:ext>
            </a:extLst>
          </p:cNvPr>
          <p:cNvGraphicFramePr/>
          <p:nvPr>
            <p:extLst>
              <p:ext uri="{D42A27DB-BD31-4B8C-83A1-F6EECF244321}">
                <p14:modId xmlns:p14="http://schemas.microsoft.com/office/powerpoint/2010/main" val="1781962320"/>
              </p:ext>
            </p:extLst>
          </p:nvPr>
        </p:nvGraphicFramePr>
        <p:xfrm>
          <a:off x="5771091" y="1159933"/>
          <a:ext cx="6102350" cy="4538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63509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02623-80C0-03CD-4E4F-5D2D5C5934F3}"/>
              </a:ext>
            </a:extLst>
          </p:cNvPr>
          <p:cNvSpPr>
            <a:spLocks noGrp="1"/>
          </p:cNvSpPr>
          <p:nvPr>
            <p:ph type="body" sz="quarter" idx="18"/>
          </p:nvPr>
        </p:nvSpPr>
        <p:spPr>
          <a:xfrm>
            <a:off x="5762625" y="1472406"/>
            <a:ext cx="5715000" cy="4661694"/>
          </a:xfrm>
        </p:spPr>
        <p:txBody>
          <a:bodyPr/>
          <a:lstStyle/>
          <a:p>
            <a:r>
              <a:rPr lang="en-US" b="1" dirty="0">
                <a:solidFill>
                  <a:srgbClr val="262626"/>
                </a:solidFill>
                <a:highlight>
                  <a:srgbClr val="EABB22"/>
                </a:highlight>
              </a:rPr>
              <a:t>High-impact opportunities for SMEs:</a:t>
            </a:r>
          </a:p>
          <a:p>
            <a:pPr marL="342900" indent="-342900">
              <a:spcBef>
                <a:spcPts val="600"/>
              </a:spcBef>
              <a:buFont typeface="Arial" panose="020B0604020202020204" pitchFamily="34" charset="0"/>
              <a:buChar char="•"/>
            </a:pPr>
            <a:r>
              <a:rPr lang="en-US" b="1" dirty="0">
                <a:solidFill>
                  <a:srgbClr val="262626"/>
                </a:solidFill>
              </a:rPr>
              <a:t>Energy monitoring tools</a:t>
            </a:r>
            <a:r>
              <a:rPr lang="en-US" dirty="0">
                <a:solidFill>
                  <a:srgbClr val="262626"/>
                </a:solidFill>
              </a:rPr>
              <a:t> can cut bills by 10-20% </a:t>
            </a:r>
            <a:r>
              <a:rPr lang="en-US" sz="1800" dirty="0">
                <a:solidFill>
                  <a:srgbClr val="0289AE"/>
                </a:solidFill>
                <a:hlinkClick r:id="rId2">
                  <a:extLst>
                    <a:ext uri="{A12FA001-AC4F-418D-AE19-62706E023703}">
                      <ahyp:hlinkClr xmlns:ahyp="http://schemas.microsoft.com/office/drawing/2018/hyperlinkcolor" val="tx"/>
                    </a:ext>
                  </a:extLst>
                </a:hlinkClick>
              </a:rPr>
              <a:t>source</a:t>
            </a:r>
            <a:endParaRPr lang="en-US" sz="1800" dirty="0">
              <a:solidFill>
                <a:srgbClr val="0289AE"/>
              </a:solidFill>
            </a:endParaRPr>
          </a:p>
          <a:p>
            <a:pPr marL="342900" indent="-342900">
              <a:spcBef>
                <a:spcPts val="600"/>
              </a:spcBef>
              <a:buFont typeface="Arial" panose="020B0604020202020204" pitchFamily="34" charset="0"/>
              <a:buChar char="•"/>
            </a:pPr>
            <a:r>
              <a:rPr lang="en-US" b="1" dirty="0">
                <a:solidFill>
                  <a:srgbClr val="262626"/>
                </a:solidFill>
              </a:rPr>
              <a:t>Digital check-in</a:t>
            </a:r>
            <a:r>
              <a:rPr lang="en-US" dirty="0">
                <a:solidFill>
                  <a:srgbClr val="262626"/>
                </a:solidFill>
              </a:rPr>
              <a:t> reduces staff pressure &amp; improves flow</a:t>
            </a:r>
          </a:p>
          <a:p>
            <a:pPr marL="342900" indent="-342900">
              <a:spcBef>
                <a:spcPts val="600"/>
              </a:spcBef>
              <a:buFont typeface="Arial" panose="020B0604020202020204" pitchFamily="34" charset="0"/>
              <a:buChar char="•"/>
            </a:pPr>
            <a:r>
              <a:rPr lang="en-US" b="1" dirty="0">
                <a:solidFill>
                  <a:srgbClr val="262626"/>
                </a:solidFill>
              </a:rPr>
              <a:t>AI demand forecasting</a:t>
            </a:r>
            <a:r>
              <a:rPr lang="en-US" dirty="0">
                <a:solidFill>
                  <a:srgbClr val="262626"/>
                </a:solidFill>
              </a:rPr>
              <a:t> </a:t>
            </a:r>
            <a:r>
              <a:rPr lang="en-US" dirty="0" err="1">
                <a:solidFill>
                  <a:srgbClr val="262626"/>
                </a:solidFill>
              </a:rPr>
              <a:t>optimises</a:t>
            </a:r>
            <a:r>
              <a:rPr lang="en-US" dirty="0">
                <a:solidFill>
                  <a:srgbClr val="262626"/>
                </a:solidFill>
              </a:rPr>
              <a:t> staffing &amp; menu planning</a:t>
            </a:r>
          </a:p>
          <a:p>
            <a:pPr marL="342900" indent="-342900">
              <a:spcBef>
                <a:spcPts val="600"/>
              </a:spcBef>
              <a:buFont typeface="Arial" panose="020B0604020202020204" pitchFamily="34" charset="0"/>
              <a:buChar char="•"/>
            </a:pPr>
            <a:r>
              <a:rPr lang="en-US" b="1" dirty="0">
                <a:solidFill>
                  <a:srgbClr val="262626"/>
                </a:solidFill>
              </a:rPr>
              <a:t>Waste-tracking apps</a:t>
            </a:r>
            <a:r>
              <a:rPr lang="en-US" dirty="0">
                <a:solidFill>
                  <a:srgbClr val="262626"/>
                </a:solidFill>
              </a:rPr>
              <a:t> reduce food costs</a:t>
            </a:r>
          </a:p>
          <a:p>
            <a:pPr marL="342900" indent="-342900">
              <a:spcBef>
                <a:spcPts val="600"/>
              </a:spcBef>
              <a:buFont typeface="Arial" panose="020B0604020202020204" pitchFamily="34" charset="0"/>
              <a:buChar char="•"/>
            </a:pPr>
            <a:r>
              <a:rPr lang="en-US" b="1" dirty="0">
                <a:solidFill>
                  <a:srgbClr val="262626"/>
                </a:solidFill>
              </a:rPr>
              <a:t>Green practices</a:t>
            </a:r>
            <a:r>
              <a:rPr lang="en-US" dirty="0">
                <a:solidFill>
                  <a:srgbClr val="262626"/>
                </a:solidFill>
              </a:rPr>
              <a:t> (refillables, local sourcing, linen reuse) increase guest trust</a:t>
            </a:r>
          </a:p>
          <a:p>
            <a:pPr marL="342900" indent="-342900">
              <a:spcBef>
                <a:spcPts val="600"/>
              </a:spcBef>
              <a:buFont typeface="Arial" panose="020B0604020202020204" pitchFamily="34" charset="0"/>
              <a:buChar char="•"/>
            </a:pPr>
            <a:r>
              <a:rPr lang="en-US" b="1" dirty="0">
                <a:solidFill>
                  <a:srgbClr val="262626"/>
                </a:solidFill>
              </a:rPr>
              <a:t>Visible sustainability actions</a:t>
            </a:r>
            <a:r>
              <a:rPr lang="en-US" dirty="0">
                <a:solidFill>
                  <a:srgbClr val="262626"/>
                </a:solidFill>
              </a:rPr>
              <a:t> drive more repeat bookings</a:t>
            </a:r>
          </a:p>
          <a:p>
            <a:endParaRPr lang="en-IE" dirty="0">
              <a:solidFill>
                <a:srgbClr val="262626"/>
              </a:solidFill>
            </a:endParaRPr>
          </a:p>
        </p:txBody>
      </p:sp>
      <p:sp>
        <p:nvSpPr>
          <p:cNvPr id="3" name="Text Placeholder 2">
            <a:extLst>
              <a:ext uri="{FF2B5EF4-FFF2-40B4-BE49-F238E27FC236}">
                <a16:creationId xmlns:a16="http://schemas.microsoft.com/office/drawing/2014/main" id="{DED78467-9E11-2F55-4B5F-EE7EFD2D3779}"/>
              </a:ext>
            </a:extLst>
          </p:cNvPr>
          <p:cNvSpPr>
            <a:spLocks noGrp="1"/>
          </p:cNvSpPr>
          <p:nvPr>
            <p:ph type="body" sz="quarter" idx="16"/>
          </p:nvPr>
        </p:nvSpPr>
        <p:spPr>
          <a:xfrm>
            <a:off x="5276850" y="293110"/>
            <a:ext cx="5591074" cy="992652"/>
          </a:xfrm>
        </p:spPr>
        <p:txBody>
          <a:bodyPr/>
          <a:lstStyle/>
          <a:p>
            <a:r>
              <a:rPr lang="en-US" dirty="0"/>
              <a:t>Opportunities for SMEs: Small Steps, Big Wins</a:t>
            </a:r>
            <a:endParaRPr lang="en-IE" dirty="0"/>
          </a:p>
        </p:txBody>
      </p:sp>
      <p:pic>
        <p:nvPicPr>
          <p:cNvPr id="6" name="Picture Placeholder 5" descr="Illuminated battery icon">
            <a:extLst>
              <a:ext uri="{FF2B5EF4-FFF2-40B4-BE49-F238E27FC236}">
                <a16:creationId xmlns:a16="http://schemas.microsoft.com/office/drawing/2014/main" id="{A41F1384-6BC1-E57D-A229-274EA2775028}"/>
              </a:ext>
            </a:extLst>
          </p:cNvPr>
          <p:cNvPicPr>
            <a:picLocks noGrp="1" noChangeAspect="1"/>
          </p:cNvPicPr>
          <p:nvPr>
            <p:ph type="pic" sz="quarter" idx="10"/>
          </p:nvPr>
        </p:nvPicPr>
        <p:blipFill>
          <a:blip r:embed="rId3"/>
          <a:srcRect l="826" r="826"/>
          <a:stretch>
            <a:fillRect/>
          </a:stretch>
        </p:blipFill>
        <p:spPr/>
      </p:pic>
    </p:spTree>
    <p:extLst>
      <p:ext uri="{BB962C8B-B14F-4D97-AF65-F5344CB8AC3E}">
        <p14:creationId xmlns:p14="http://schemas.microsoft.com/office/powerpoint/2010/main" val="1472696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F00E9-9EF4-418D-A61D-4243ED14007C}"/>
              </a:ext>
            </a:extLst>
          </p:cNvPr>
          <p:cNvSpPr>
            <a:spLocks noGrp="1"/>
          </p:cNvSpPr>
          <p:nvPr>
            <p:ph type="body" sz="quarter" idx="18"/>
          </p:nvPr>
        </p:nvSpPr>
        <p:spPr/>
        <p:txBody>
          <a:bodyPr/>
          <a:lstStyle/>
          <a:p>
            <a:pPr marL="457200" indent="-457200">
              <a:buFont typeface="+mj-lt"/>
              <a:buAutoNum type="arabicPeriod"/>
            </a:pPr>
            <a:r>
              <a:rPr lang="en-IE" dirty="0"/>
              <a:t>Discuss and share real </a:t>
            </a:r>
            <a:r>
              <a:rPr lang="en-IE" b="1" dirty="0"/>
              <a:t>operational challenges </a:t>
            </a:r>
            <a:r>
              <a:rPr lang="en-IE" dirty="0"/>
              <a:t>within your Hospitality Micro or SME.</a:t>
            </a:r>
          </a:p>
          <a:p>
            <a:pPr marL="457200" indent="-457200">
              <a:buFont typeface="+mj-lt"/>
              <a:buAutoNum type="arabicPeriod"/>
            </a:pPr>
            <a:r>
              <a:rPr lang="en-IE" dirty="0"/>
              <a:t>Together, </a:t>
            </a:r>
            <a:r>
              <a:rPr lang="en-IE" b="1" dirty="0"/>
              <a:t>suggest solutions </a:t>
            </a:r>
            <a:r>
              <a:rPr lang="en-IE" dirty="0"/>
              <a:t>to these challenges (think small wins rather than large investments)</a:t>
            </a:r>
          </a:p>
          <a:p>
            <a:pPr marL="457200" indent="-457200">
              <a:buFont typeface="+mj-lt"/>
              <a:buAutoNum type="arabicPeriod"/>
            </a:pPr>
            <a:r>
              <a:rPr lang="en-IE" dirty="0"/>
              <a:t>Do you know any other SMEs already making changes? What are they doing? Discuss</a:t>
            </a:r>
          </a:p>
        </p:txBody>
      </p:sp>
      <p:sp>
        <p:nvSpPr>
          <p:cNvPr id="3" name="Text Placeholder 2">
            <a:extLst>
              <a:ext uri="{FF2B5EF4-FFF2-40B4-BE49-F238E27FC236}">
                <a16:creationId xmlns:a16="http://schemas.microsoft.com/office/drawing/2014/main" id="{B5F98AA2-5A2B-D3E9-D94A-38D96FCF1747}"/>
              </a:ext>
            </a:extLst>
          </p:cNvPr>
          <p:cNvSpPr>
            <a:spLocks noGrp="1"/>
          </p:cNvSpPr>
          <p:nvPr>
            <p:ph type="body" sz="quarter" idx="16"/>
          </p:nvPr>
        </p:nvSpPr>
        <p:spPr/>
        <p:txBody>
          <a:bodyPr/>
          <a:lstStyle/>
          <a:p>
            <a:r>
              <a:rPr lang="en-IE" dirty="0"/>
              <a:t>Learner Exercise:</a:t>
            </a:r>
          </a:p>
        </p:txBody>
      </p:sp>
      <p:pic>
        <p:nvPicPr>
          <p:cNvPr id="6" name="Picture Placeholder 5" descr="Black pencil fence with one yellow pencil under a lightbulb">
            <a:extLst>
              <a:ext uri="{FF2B5EF4-FFF2-40B4-BE49-F238E27FC236}">
                <a16:creationId xmlns:a16="http://schemas.microsoft.com/office/drawing/2014/main" id="{8C5D2E68-A1BD-9928-3EE0-F33BFD9239CB}"/>
              </a:ext>
            </a:extLst>
          </p:cNvPr>
          <p:cNvPicPr>
            <a:picLocks noGrp="1" noChangeAspect="1"/>
          </p:cNvPicPr>
          <p:nvPr>
            <p:ph type="pic" sz="quarter" idx="10"/>
          </p:nvPr>
        </p:nvPicPr>
        <p:blipFill>
          <a:blip r:embed="rId2"/>
          <a:srcRect l="46667" r="19531"/>
          <a:stretch>
            <a:fillRect/>
          </a:stretch>
        </p:blipFill>
        <p:spPr>
          <a:xfrm>
            <a:off x="8583306" y="1246695"/>
            <a:ext cx="2444127" cy="4336988"/>
          </a:xfrm>
        </p:spPr>
      </p:pic>
    </p:spTree>
    <p:extLst>
      <p:ext uri="{BB962C8B-B14F-4D97-AF65-F5344CB8AC3E}">
        <p14:creationId xmlns:p14="http://schemas.microsoft.com/office/powerpoint/2010/main" val="2126546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16D9-2F73-B869-E74A-2816900F8E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61615ED-823A-8580-5EFA-1639D3CF6B8F}"/>
              </a:ext>
            </a:extLst>
          </p:cNvPr>
          <p:cNvSpPr>
            <a:spLocks noGrp="1"/>
          </p:cNvSpPr>
          <p:nvPr>
            <p:ph type="body" sz="quarter" idx="16"/>
          </p:nvPr>
        </p:nvSpPr>
        <p:spPr>
          <a:xfrm>
            <a:off x="5297322" y="2639356"/>
            <a:ext cx="4818228" cy="2253043"/>
          </a:xfrm>
        </p:spPr>
        <p:txBody>
          <a:bodyPr/>
          <a:lstStyle/>
          <a:p>
            <a:r>
              <a:rPr lang="en-US" dirty="0"/>
              <a:t>Leading the Change </a:t>
            </a:r>
          </a:p>
        </p:txBody>
      </p:sp>
      <p:sp>
        <p:nvSpPr>
          <p:cNvPr id="5" name="Text Placeholder 4">
            <a:extLst>
              <a:ext uri="{FF2B5EF4-FFF2-40B4-BE49-F238E27FC236}">
                <a16:creationId xmlns:a16="http://schemas.microsoft.com/office/drawing/2014/main" id="{BF96ADEB-7D9E-0718-EC33-489259105004}"/>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1254765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0292F82-EC6B-38C6-586A-8CC008B73489}"/>
              </a:ext>
            </a:extLst>
          </p:cNvPr>
          <p:cNvSpPr>
            <a:spLocks noGrp="1"/>
          </p:cNvSpPr>
          <p:nvPr>
            <p:ph type="body" sz="quarter" idx="13"/>
          </p:nvPr>
        </p:nvSpPr>
        <p:spPr>
          <a:xfrm>
            <a:off x="6096000" y="599995"/>
            <a:ext cx="4810126" cy="5604021"/>
          </a:xfrm>
        </p:spPr>
        <p:txBody>
          <a:bodyPr>
            <a:normAutofit/>
          </a:bodyPr>
          <a:lstStyle/>
          <a:p>
            <a:r>
              <a:rPr lang="en-US" sz="3200" dirty="0"/>
              <a:t>"Leadership arises through genuine participation in the spectrum of living, in being who you imagine yourself to be. Knowing what is meaningful is foundational to being a leader and to being an engaged person. Leadership is a way of living; it’s a lived response."</a:t>
            </a:r>
            <a:endParaRPr lang="en-US" dirty="0"/>
          </a:p>
          <a:p>
            <a:r>
              <a:rPr lang="en-US" sz="3200" b="1" dirty="0"/>
              <a:t>Leanne Meyer</a:t>
            </a:r>
          </a:p>
        </p:txBody>
      </p:sp>
      <p:pic>
        <p:nvPicPr>
          <p:cNvPr id="7" name="Graphic 6">
            <a:extLst>
              <a:ext uri="{FF2B5EF4-FFF2-40B4-BE49-F238E27FC236}">
                <a16:creationId xmlns:a16="http://schemas.microsoft.com/office/drawing/2014/main" id="{DC4DC050-D876-DF44-C161-1CA83FF537CC}"/>
              </a:ext>
            </a:extLst>
          </p:cNvPr>
          <p:cNvPicPr>
            <a:picLocks noChangeAspect="1"/>
          </p:cNvPicPr>
          <p:nvPr/>
        </p:nvPicPr>
        <p:blipFill>
          <a:blip r:embed="rId2">
            <a:extLst>
              <a:ext uri="{96DAC541-7B7A-43D3-8B79-37D633B846F1}">
                <asvg:svgBlip xmlns:asvg="http://schemas.microsoft.com/office/drawing/2016/SVG/main" r:embed="rId3"/>
              </a:ext>
            </a:extLst>
          </a:blip>
          <a:srcRect l="49952" t="41010" r="28995" b="44546"/>
          <a:stretch/>
        </p:blipFill>
        <p:spPr>
          <a:xfrm>
            <a:off x="-1418374" y="2677916"/>
            <a:ext cx="5325749" cy="5173579"/>
          </a:xfrm>
          <a:prstGeom prst="rect">
            <a:avLst/>
          </a:prstGeom>
        </p:spPr>
      </p:pic>
      <p:grpSp>
        <p:nvGrpSpPr>
          <p:cNvPr id="8" name="Group 7">
            <a:extLst>
              <a:ext uri="{FF2B5EF4-FFF2-40B4-BE49-F238E27FC236}">
                <a16:creationId xmlns:a16="http://schemas.microsoft.com/office/drawing/2014/main" id="{70CF9A6A-59D5-844F-6836-AB342CDF82F0}"/>
              </a:ext>
            </a:extLst>
          </p:cNvPr>
          <p:cNvGrpSpPr/>
          <p:nvPr/>
        </p:nvGrpSpPr>
        <p:grpSpPr>
          <a:xfrm>
            <a:off x="4608174" y="1594754"/>
            <a:ext cx="1487826" cy="1083162"/>
            <a:chOff x="3400450" y="986392"/>
            <a:chExt cx="1487826" cy="1083162"/>
          </a:xfrm>
          <a:solidFill>
            <a:srgbClr val="2C6756"/>
          </a:solidFill>
        </p:grpSpPr>
        <p:sp>
          <p:nvSpPr>
            <p:cNvPr id="9" name="Freeform 8">
              <a:extLst>
                <a:ext uri="{FF2B5EF4-FFF2-40B4-BE49-F238E27FC236}">
                  <a16:creationId xmlns:a16="http://schemas.microsoft.com/office/drawing/2014/main" id="{F00E159A-D3A4-5DEC-9CBB-5FB4B8AA59A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0289AE"/>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C717A6A-DA7D-EBEF-8E1F-D6C21E1EE02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3D8241"/>
            </a:solidFill>
            <a:ln w="8971" cap="flat">
              <a:noFill/>
              <a:prstDash val="solid"/>
              <a:miter/>
            </a:ln>
          </p:spPr>
          <p:txBody>
            <a:bodyPr rtlCol="0" anchor="ctr"/>
            <a:lstStyle/>
            <a:p>
              <a:endParaRPr lang="en-US"/>
            </a:p>
          </p:txBody>
        </p:sp>
      </p:grpSp>
      <p:pic>
        <p:nvPicPr>
          <p:cNvPr id="11" name="Picture Placeholder 10" descr="A person holding a tablet&#10;&#10;AI-generated content may be incorrect.">
            <a:extLst>
              <a:ext uri="{FF2B5EF4-FFF2-40B4-BE49-F238E27FC236}">
                <a16:creationId xmlns:a16="http://schemas.microsoft.com/office/drawing/2014/main" id="{D62FBB32-2982-E99C-0831-AFC2829AEA62}"/>
              </a:ext>
            </a:extLst>
          </p:cNvPr>
          <p:cNvPicPr>
            <a:picLocks noGrp="1" noChangeAspect="1"/>
          </p:cNvPicPr>
          <p:nvPr>
            <p:ph type="pic" sz="quarter" idx="44"/>
          </p:nvPr>
        </p:nvPicPr>
        <p:blipFill>
          <a:blip r:embed="rId4">
            <a:extLst>
              <a:ext uri="{837473B0-CC2E-450A-ABE3-18F120FF3D39}">
                <a1611:picAttrSrcUrl xmlns:a1611="http://schemas.microsoft.com/office/drawing/2016/11/main" r:id="rId5"/>
              </a:ext>
            </a:extLst>
          </a:blip>
          <a:srcRect l="19955" r="19955"/>
          <a:stretch>
            <a:fillRect/>
          </a:stretch>
        </p:blipFill>
        <p:spPr/>
      </p:pic>
    </p:spTree>
    <p:extLst>
      <p:ext uri="{BB962C8B-B14F-4D97-AF65-F5344CB8AC3E}">
        <p14:creationId xmlns:p14="http://schemas.microsoft.com/office/powerpoint/2010/main" val="569541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C5677-AE6B-CA68-DD9E-3E75461C51F4}"/>
              </a:ext>
            </a:extLst>
          </p:cNvPr>
          <p:cNvSpPr>
            <a:spLocks noGrp="1"/>
          </p:cNvSpPr>
          <p:nvPr>
            <p:ph type="body" sz="quarter" idx="18"/>
          </p:nvPr>
        </p:nvSpPr>
        <p:spPr>
          <a:xfrm>
            <a:off x="8496299" y="2702595"/>
            <a:ext cx="3048001" cy="630821"/>
          </a:xfrm>
        </p:spPr>
        <p:txBody>
          <a:bodyPr/>
          <a:lstStyle/>
          <a:p>
            <a:pPr marL="0" indent="0">
              <a:spcBef>
                <a:spcPts val="600"/>
              </a:spcBef>
            </a:pPr>
            <a:r>
              <a:rPr lang="en-IE" dirty="0"/>
              <a:t>This short video from the </a:t>
            </a:r>
            <a:r>
              <a:rPr lang="en-IE" dirty="0">
                <a:hlinkClick r:id="rId3"/>
              </a:rPr>
              <a:t>Change Management Institute </a:t>
            </a:r>
            <a:r>
              <a:rPr lang="en-IE" dirty="0"/>
              <a:t>outlines 7 steps that are important when instigating or leading change.</a:t>
            </a:r>
          </a:p>
        </p:txBody>
      </p:sp>
      <p:sp>
        <p:nvSpPr>
          <p:cNvPr id="3" name="Text Placeholder 2">
            <a:extLst>
              <a:ext uri="{FF2B5EF4-FFF2-40B4-BE49-F238E27FC236}">
                <a16:creationId xmlns:a16="http://schemas.microsoft.com/office/drawing/2014/main" id="{C550440D-9E64-1B86-C5B7-0E4948FC2725}"/>
              </a:ext>
            </a:extLst>
          </p:cNvPr>
          <p:cNvSpPr>
            <a:spLocks noGrp="1"/>
          </p:cNvSpPr>
          <p:nvPr>
            <p:ph type="body" sz="quarter" idx="16"/>
          </p:nvPr>
        </p:nvSpPr>
        <p:spPr/>
        <p:txBody>
          <a:bodyPr/>
          <a:lstStyle/>
          <a:p>
            <a:r>
              <a:rPr lang="en-IE" dirty="0"/>
              <a:t>What is Change Leadership? </a:t>
            </a:r>
          </a:p>
        </p:txBody>
      </p:sp>
      <p:pic>
        <p:nvPicPr>
          <p:cNvPr id="4" name="Picture 3">
            <a:extLst>
              <a:ext uri="{FF2B5EF4-FFF2-40B4-BE49-F238E27FC236}">
                <a16:creationId xmlns:a16="http://schemas.microsoft.com/office/drawing/2014/main" id="{540D4B28-BCEB-8BED-BC1A-58A2CC019BEF}"/>
              </a:ext>
            </a:extLst>
          </p:cNvPr>
          <p:cNvPicPr>
            <a:picLocks noChangeAspect="1"/>
          </p:cNvPicPr>
          <p:nvPr/>
        </p:nvPicPr>
        <p:blipFill rotWithShape="1">
          <a:blip r:embed="rId4"/>
          <a:srcRect l="-1235" t="9683" r="4366" b="16399"/>
          <a:stretch/>
        </p:blipFill>
        <p:spPr>
          <a:xfrm>
            <a:off x="946150" y="1390650"/>
            <a:ext cx="8200009" cy="4869763"/>
          </a:xfrm>
          <a:prstGeom prst="rect">
            <a:avLst/>
          </a:prstGeom>
        </p:spPr>
      </p:pic>
      <p:pic>
        <p:nvPicPr>
          <p:cNvPr id="5" name="Online Media 4" title="Change Leadership">
            <a:hlinkClick r:id="" action="ppaction://media"/>
            <a:extLst>
              <a:ext uri="{FF2B5EF4-FFF2-40B4-BE49-F238E27FC236}">
                <a16:creationId xmlns:a16="http://schemas.microsoft.com/office/drawing/2014/main" id="{45CF6E23-05AD-7171-8CDF-3B0616D2205C}"/>
              </a:ext>
            </a:extLst>
          </p:cNvPr>
          <p:cNvPicPr>
            <a:picLocks noRot="1" noChangeAspect="1"/>
          </p:cNvPicPr>
          <p:nvPr>
            <a:videoFile r:link="rId1"/>
          </p:nvPr>
        </p:nvPicPr>
        <p:blipFill>
          <a:blip r:embed="rId5"/>
          <a:stretch>
            <a:fillRect/>
          </a:stretch>
        </p:blipFill>
        <p:spPr>
          <a:xfrm>
            <a:off x="2282825" y="2002917"/>
            <a:ext cx="5918200" cy="3540633"/>
          </a:xfrm>
          <a:prstGeom prst="rect">
            <a:avLst/>
          </a:prstGeom>
        </p:spPr>
      </p:pic>
      <p:sp>
        <p:nvSpPr>
          <p:cNvPr id="7" name="TextBox 6">
            <a:extLst>
              <a:ext uri="{FF2B5EF4-FFF2-40B4-BE49-F238E27FC236}">
                <a16:creationId xmlns:a16="http://schemas.microsoft.com/office/drawing/2014/main" id="{788FDB35-4E93-1937-2F38-F7C69D6B7E9E}"/>
              </a:ext>
            </a:extLst>
          </p:cNvPr>
          <p:cNvSpPr txBox="1"/>
          <p:nvPr/>
        </p:nvSpPr>
        <p:spPr>
          <a:xfrm>
            <a:off x="4010025" y="6064846"/>
            <a:ext cx="6686550" cy="369332"/>
          </a:xfrm>
          <a:prstGeom prst="rect">
            <a:avLst/>
          </a:prstGeom>
          <a:noFill/>
        </p:spPr>
        <p:txBody>
          <a:bodyPr wrap="square">
            <a:spAutoFit/>
          </a:bodyPr>
          <a:lstStyle/>
          <a:p>
            <a:r>
              <a:rPr lang="en-IE" dirty="0">
                <a:hlinkClick r:id="rId6"/>
              </a:rPr>
              <a:t>Change Leadership</a:t>
            </a:r>
            <a:endParaRPr lang="en-IE" dirty="0"/>
          </a:p>
        </p:txBody>
      </p:sp>
    </p:spTree>
    <p:extLst>
      <p:ext uri="{BB962C8B-B14F-4D97-AF65-F5344CB8AC3E}">
        <p14:creationId xmlns:p14="http://schemas.microsoft.com/office/powerpoint/2010/main" val="6994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0" y="1565257"/>
            <a:ext cx="10822120" cy="4054140"/>
          </a:xfrm>
          <a:prstGeom prst="rect">
            <a:avLst/>
          </a:prstGeom>
        </p:spPr>
        <p:txBody>
          <a:bodyPr/>
          <a:lstStyle/>
          <a:p>
            <a:pPr marL="0" indent="0"/>
            <a:r>
              <a:rPr lang="en-US" b="1" i="1" dirty="0"/>
              <a:t>“Leaders of Transition start with clarity, purpose &amp; shared understanding.”</a:t>
            </a:r>
          </a:p>
          <a:p>
            <a:pPr marL="0" indent="0">
              <a:spcBef>
                <a:spcPts val="0"/>
              </a:spcBef>
            </a:pPr>
            <a:endParaRPr lang="en-US" sz="1200" b="1" i="1" dirty="0"/>
          </a:p>
          <a:p>
            <a:pPr marL="0" indent="0"/>
            <a:r>
              <a:rPr lang="en-US" dirty="0"/>
              <a:t>For hospitality SME leaders, a clear vision is essential for turning sustainability &amp; </a:t>
            </a:r>
            <a:r>
              <a:rPr lang="en-US" dirty="0" err="1"/>
              <a:t>digitalisation</a:t>
            </a:r>
            <a:r>
              <a:rPr lang="en-US" dirty="0"/>
              <a:t> from “extra tasks” into a shared direction for the whole team.</a:t>
            </a:r>
          </a:p>
          <a:p>
            <a:r>
              <a:rPr lang="en-US" dirty="0"/>
              <a:t>A strong Green &amp; Digital change vision is:</a:t>
            </a:r>
          </a:p>
          <a:p>
            <a:r>
              <a:rPr lang="en-US" b="1" dirty="0"/>
              <a:t>✔ Simple — easy to remember</a:t>
            </a:r>
          </a:p>
          <a:p>
            <a:r>
              <a:rPr lang="en-US" b="1" dirty="0"/>
              <a:t>✔ Purpose-driven — explains </a:t>
            </a:r>
            <a:r>
              <a:rPr lang="en-US" b="1" i="1" dirty="0"/>
              <a:t>why</a:t>
            </a:r>
            <a:r>
              <a:rPr lang="en-US" b="1" dirty="0"/>
              <a:t> it matters</a:t>
            </a:r>
          </a:p>
          <a:p>
            <a:r>
              <a:rPr lang="en-US" b="1" dirty="0"/>
              <a:t>✔ Practical — shows what it looks like in daily operations</a:t>
            </a:r>
          </a:p>
          <a:p>
            <a:r>
              <a:rPr lang="en-US" b="1" dirty="0"/>
              <a:t>✔ Shared — created </a:t>
            </a:r>
            <a:r>
              <a:rPr lang="en-US" b="1" i="1" dirty="0"/>
              <a:t>with</a:t>
            </a:r>
            <a:r>
              <a:rPr lang="en-US" b="1" dirty="0"/>
              <a:t> staff, not handed down</a:t>
            </a:r>
          </a:p>
          <a:p>
            <a:r>
              <a:rPr lang="en-US" b="1" dirty="0"/>
              <a:t>✔ Actionable — helps guide decisions</a:t>
            </a:r>
          </a:p>
          <a:p>
            <a:pPr marL="0" indent="0"/>
            <a:endParaRPr lang="en-US"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83" y="761603"/>
            <a:ext cx="10595237" cy="803654"/>
          </a:xfrm>
          <a:prstGeom prst="rect">
            <a:avLst/>
          </a:prstGeom>
        </p:spPr>
        <p:txBody>
          <a:bodyPr/>
          <a:lstStyle/>
          <a:p>
            <a:r>
              <a:rPr lang="en-IE" dirty="0"/>
              <a:t>1. Creating a Change Vision &amp; Mindset</a:t>
            </a:r>
            <a:endParaRPr lang="en-US" dirty="0"/>
          </a:p>
        </p:txBody>
      </p:sp>
      <p:sp>
        <p:nvSpPr>
          <p:cNvPr id="6" name="Speech Bubble: Rectangle with Corners Rounded 5">
            <a:extLst>
              <a:ext uri="{FF2B5EF4-FFF2-40B4-BE49-F238E27FC236}">
                <a16:creationId xmlns:a16="http://schemas.microsoft.com/office/drawing/2014/main" id="{326CB8AF-DC2C-08BB-B73C-43355BEF6E48}"/>
              </a:ext>
            </a:extLst>
          </p:cNvPr>
          <p:cNvSpPr/>
          <p:nvPr/>
        </p:nvSpPr>
        <p:spPr>
          <a:xfrm>
            <a:off x="8529638" y="4979856"/>
            <a:ext cx="3090862" cy="1422025"/>
          </a:xfrm>
          <a:prstGeom prst="wedgeRoundRectCallout">
            <a:avLst>
              <a:gd name="adj1" fmla="val -60833"/>
              <a:gd name="adj2" fmla="val -28552"/>
              <a:gd name="adj3" fmla="val 16667"/>
            </a:avLst>
          </a:prstGeom>
          <a:solidFill>
            <a:srgbClr val="EABB22"/>
          </a:solidFill>
          <a:ln>
            <a:solidFill>
              <a:srgbClr val="4B95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F4B69096-96C2-B3DD-642F-89EF607D4C72}"/>
              </a:ext>
            </a:extLst>
          </p:cNvPr>
          <p:cNvSpPr txBox="1"/>
          <p:nvPr/>
        </p:nvSpPr>
        <p:spPr>
          <a:xfrm>
            <a:off x="8627270" y="5105154"/>
            <a:ext cx="2895598" cy="1200329"/>
          </a:xfrm>
          <a:prstGeom prst="rect">
            <a:avLst/>
          </a:prstGeom>
          <a:noFill/>
        </p:spPr>
        <p:txBody>
          <a:bodyPr wrap="square">
            <a:spAutoFit/>
          </a:bodyPr>
          <a:lstStyle/>
          <a:p>
            <a:pPr algn="ctr"/>
            <a:r>
              <a:rPr lang="en-US" dirty="0"/>
              <a:t>“We want to run a hotel that wastes less, uses less energy, and gives guests a smoother digital experience.”</a:t>
            </a:r>
            <a:endParaRPr lang="en-IE" dirty="0"/>
          </a:p>
        </p:txBody>
      </p:sp>
      <p:sp>
        <p:nvSpPr>
          <p:cNvPr id="9" name="Speech Bubble: Rectangle with Corners Rounded 8">
            <a:extLst>
              <a:ext uri="{FF2B5EF4-FFF2-40B4-BE49-F238E27FC236}">
                <a16:creationId xmlns:a16="http://schemas.microsoft.com/office/drawing/2014/main" id="{20B47BBE-5A5F-D1D2-A45E-1AFE3A0BFDA1}"/>
              </a:ext>
            </a:extLst>
          </p:cNvPr>
          <p:cNvSpPr/>
          <p:nvPr/>
        </p:nvSpPr>
        <p:spPr>
          <a:xfrm>
            <a:off x="8462964" y="3407152"/>
            <a:ext cx="3164681" cy="1422024"/>
          </a:xfrm>
          <a:prstGeom prst="wedgeRoundRectCallout">
            <a:avLst>
              <a:gd name="adj1" fmla="val -60833"/>
              <a:gd name="adj2" fmla="val -28552"/>
              <a:gd name="adj3" fmla="val 16667"/>
            </a:avLst>
          </a:prstGeom>
          <a:solidFill>
            <a:srgbClr val="EABB22"/>
          </a:solidFill>
          <a:ln>
            <a:solidFill>
              <a:srgbClr val="4B95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4E1BA35B-2F80-F83C-2685-B749DC5A4722}"/>
              </a:ext>
            </a:extLst>
          </p:cNvPr>
          <p:cNvSpPr txBox="1"/>
          <p:nvPr/>
        </p:nvSpPr>
        <p:spPr>
          <a:xfrm>
            <a:off x="8612982" y="3526950"/>
            <a:ext cx="2947987" cy="1200329"/>
          </a:xfrm>
          <a:prstGeom prst="rect">
            <a:avLst/>
          </a:prstGeom>
          <a:noFill/>
        </p:spPr>
        <p:txBody>
          <a:bodyPr wrap="square">
            <a:spAutoFit/>
          </a:bodyPr>
          <a:lstStyle/>
          <a:p>
            <a:r>
              <a:rPr lang="en-US" dirty="0"/>
              <a:t>“We aim to reduce our environmental footprint and improve our staff’s daily work using simple digital tools.”</a:t>
            </a:r>
            <a:endParaRPr lang="en-IE" dirty="0"/>
          </a:p>
        </p:txBody>
      </p:sp>
      <p:sp>
        <p:nvSpPr>
          <p:cNvPr id="10" name="TextBox 9">
            <a:extLst>
              <a:ext uri="{FF2B5EF4-FFF2-40B4-BE49-F238E27FC236}">
                <a16:creationId xmlns:a16="http://schemas.microsoft.com/office/drawing/2014/main" id="{9A67C73A-3E14-201C-0FAF-0C5F2AF4537A}"/>
              </a:ext>
            </a:extLst>
          </p:cNvPr>
          <p:cNvSpPr txBox="1"/>
          <p:nvPr/>
        </p:nvSpPr>
        <p:spPr>
          <a:xfrm>
            <a:off x="9336881" y="2938224"/>
            <a:ext cx="1500188" cy="461665"/>
          </a:xfrm>
          <a:prstGeom prst="rect">
            <a:avLst/>
          </a:prstGeom>
          <a:noFill/>
        </p:spPr>
        <p:txBody>
          <a:bodyPr wrap="square" rtlCol="0">
            <a:spAutoFit/>
          </a:bodyPr>
          <a:lstStyle/>
          <a:p>
            <a:r>
              <a:rPr lang="en-IE" sz="2400" b="1" dirty="0"/>
              <a:t>Examples:</a:t>
            </a:r>
          </a:p>
        </p:txBody>
      </p:sp>
      <p:grpSp>
        <p:nvGrpSpPr>
          <p:cNvPr id="11" name="Group 10">
            <a:extLst>
              <a:ext uri="{FF2B5EF4-FFF2-40B4-BE49-F238E27FC236}">
                <a16:creationId xmlns:a16="http://schemas.microsoft.com/office/drawing/2014/main" id="{745737BE-75FF-4E64-2DA1-86A88E64D811}"/>
              </a:ext>
            </a:extLst>
          </p:cNvPr>
          <p:cNvGrpSpPr/>
          <p:nvPr/>
        </p:nvGrpSpPr>
        <p:grpSpPr>
          <a:xfrm>
            <a:off x="10556540" y="556032"/>
            <a:ext cx="1004429" cy="1009225"/>
            <a:chOff x="461015" y="3669140"/>
            <a:chExt cx="1204012" cy="1209761"/>
          </a:xfrm>
          <a:solidFill>
            <a:srgbClr val="404A52"/>
          </a:solidFill>
        </p:grpSpPr>
        <p:sp>
          <p:nvSpPr>
            <p:cNvPr id="12" name="Graphic 178">
              <a:extLst>
                <a:ext uri="{FF2B5EF4-FFF2-40B4-BE49-F238E27FC236}">
                  <a16:creationId xmlns:a16="http://schemas.microsoft.com/office/drawing/2014/main" id="{2E1699F1-C1D1-35F3-AACC-EF6CA5075DCE}"/>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0289AE"/>
            </a:solidFill>
            <a:ln w="9525"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EBC73A33-8E7F-23CF-190A-EA4C195A9D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273007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1D25-4902-EDE3-0D83-D320191750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45A132-F591-86BC-FD1C-25CF5E90AC4D}"/>
              </a:ext>
            </a:extLst>
          </p:cNvPr>
          <p:cNvSpPr>
            <a:spLocks noGrp="1"/>
          </p:cNvSpPr>
          <p:nvPr>
            <p:ph type="body" sz="quarter" idx="18"/>
          </p:nvPr>
        </p:nvSpPr>
        <p:spPr>
          <a:xfrm>
            <a:off x="639287" y="2476111"/>
            <a:ext cx="7751573" cy="3311641"/>
          </a:xfrm>
        </p:spPr>
        <p:txBody>
          <a:bodyPr/>
          <a:lstStyle/>
          <a:p>
            <a:r>
              <a:rPr lang="en-IE" dirty="0"/>
              <a:t>Run a staff ‘</a:t>
            </a:r>
            <a:r>
              <a:rPr lang="en-IE" b="1" dirty="0"/>
              <a:t>vision brainstorm</a:t>
            </a:r>
            <a:r>
              <a:rPr lang="en-IE" dirty="0"/>
              <a:t>’ session during a shift change.</a:t>
            </a:r>
          </a:p>
          <a:p>
            <a:r>
              <a:rPr lang="en-IE" dirty="0"/>
              <a:t>Ask questions like:</a:t>
            </a:r>
          </a:p>
          <a:p>
            <a:pPr marL="342900" indent="-342900">
              <a:buFont typeface="Arial" panose="020B0604020202020204" pitchFamily="34" charset="0"/>
              <a:buChar char="•"/>
            </a:pPr>
            <a:r>
              <a:rPr lang="en-US" sz="2200" i="1" dirty="0"/>
              <a:t>“What would make your daily tasks easier or more efficient?”</a:t>
            </a:r>
          </a:p>
          <a:p>
            <a:pPr marL="342900" indent="-342900">
              <a:buFont typeface="Arial" panose="020B0604020202020204" pitchFamily="34" charset="0"/>
              <a:buChar char="•"/>
            </a:pPr>
            <a:r>
              <a:rPr lang="en-US" sz="2200" i="1" dirty="0"/>
              <a:t>“What are 2 pain points you see or experience regularly </a:t>
            </a:r>
            <a:r>
              <a:rPr lang="en-IE" sz="2200" dirty="0"/>
              <a:t>(waste, delays, digital frustrations)?”</a:t>
            </a:r>
          </a:p>
          <a:p>
            <a:pPr marL="342900" indent="-342900">
              <a:buFont typeface="Arial" panose="020B0604020202020204" pitchFamily="34" charset="0"/>
              <a:buChar char="•"/>
            </a:pPr>
            <a:r>
              <a:rPr lang="en-IE" sz="2200" i="1" dirty="0"/>
              <a:t>“What challenges would you prioritise?”</a:t>
            </a:r>
          </a:p>
        </p:txBody>
      </p:sp>
      <p:sp>
        <p:nvSpPr>
          <p:cNvPr id="3" name="Text Placeholder 2">
            <a:extLst>
              <a:ext uri="{FF2B5EF4-FFF2-40B4-BE49-F238E27FC236}">
                <a16:creationId xmlns:a16="http://schemas.microsoft.com/office/drawing/2014/main" id="{7EECA2F5-A2AE-1B0A-D4C6-63B59A15F47C}"/>
              </a:ext>
            </a:extLst>
          </p:cNvPr>
          <p:cNvSpPr>
            <a:spLocks noGrp="1"/>
          </p:cNvSpPr>
          <p:nvPr>
            <p:ph type="body" sz="quarter" idx="16"/>
          </p:nvPr>
        </p:nvSpPr>
        <p:spPr>
          <a:xfrm>
            <a:off x="581837" y="1104337"/>
            <a:ext cx="7178174" cy="1031625"/>
          </a:xfrm>
        </p:spPr>
        <p:txBody>
          <a:bodyPr/>
          <a:lstStyle/>
          <a:p>
            <a:r>
              <a:rPr lang="en-IE" dirty="0"/>
              <a:t>Learner/Leader Exercise:</a:t>
            </a:r>
          </a:p>
        </p:txBody>
      </p:sp>
      <p:pic>
        <p:nvPicPr>
          <p:cNvPr id="6" name="Picture Placeholder 5" descr="Black pencil fence with one yellow pencil under a lightbulb">
            <a:extLst>
              <a:ext uri="{FF2B5EF4-FFF2-40B4-BE49-F238E27FC236}">
                <a16:creationId xmlns:a16="http://schemas.microsoft.com/office/drawing/2014/main" id="{48D92D8C-F82B-52D0-BE88-278211E5F8FD}"/>
              </a:ext>
            </a:extLst>
          </p:cNvPr>
          <p:cNvPicPr>
            <a:picLocks noGrp="1" noChangeAspect="1"/>
          </p:cNvPicPr>
          <p:nvPr>
            <p:ph type="pic" sz="quarter" idx="10"/>
          </p:nvPr>
        </p:nvPicPr>
        <p:blipFill>
          <a:blip r:embed="rId2"/>
          <a:srcRect l="46667" r="19531"/>
          <a:stretch>
            <a:fillRect/>
          </a:stretch>
        </p:blipFill>
        <p:spPr>
          <a:xfrm>
            <a:off x="8583306" y="1246695"/>
            <a:ext cx="2444127" cy="4336988"/>
          </a:xfrm>
        </p:spPr>
      </p:pic>
      <p:sp>
        <p:nvSpPr>
          <p:cNvPr id="4" name="Freeform 180">
            <a:extLst>
              <a:ext uri="{FF2B5EF4-FFF2-40B4-BE49-F238E27FC236}">
                <a16:creationId xmlns:a16="http://schemas.microsoft.com/office/drawing/2014/main" id="{B214AC6F-C044-8392-3AB9-BCAD721A2CDA}"/>
              </a:ext>
            </a:extLst>
          </p:cNvPr>
          <p:cNvSpPr>
            <a:spLocks noChangeArrowheads="1"/>
          </p:cNvSpPr>
          <p:nvPr/>
        </p:nvSpPr>
        <p:spPr bwMode="auto">
          <a:xfrm>
            <a:off x="5268607" y="4294174"/>
            <a:ext cx="3689551" cy="2381642"/>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81">
            <a:extLst>
              <a:ext uri="{FF2B5EF4-FFF2-40B4-BE49-F238E27FC236}">
                <a16:creationId xmlns:a16="http://schemas.microsoft.com/office/drawing/2014/main" id="{8F41DB56-D58A-602E-EEC7-D2EAC612AB1C}"/>
              </a:ext>
            </a:extLst>
          </p:cNvPr>
          <p:cNvSpPr>
            <a:spLocks noChangeArrowheads="1"/>
          </p:cNvSpPr>
          <p:nvPr/>
        </p:nvSpPr>
        <p:spPr bwMode="auto">
          <a:xfrm>
            <a:off x="5329335" y="4354902"/>
            <a:ext cx="3689551" cy="238164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EABB22"/>
          </a:solidFill>
          <a:ln>
            <a:noFill/>
          </a:ln>
          <a:effectLst/>
        </p:spPr>
        <p:txBody>
          <a:bodyPr wrap="none" anchor="ctr"/>
          <a:lstStyle/>
          <a:p>
            <a:endParaRPr lang="en-US" sz="900"/>
          </a:p>
        </p:txBody>
      </p:sp>
      <p:sp>
        <p:nvSpPr>
          <p:cNvPr id="7" name="Freeform 182">
            <a:extLst>
              <a:ext uri="{FF2B5EF4-FFF2-40B4-BE49-F238E27FC236}">
                <a16:creationId xmlns:a16="http://schemas.microsoft.com/office/drawing/2014/main" id="{99AE095E-11A6-6086-CC69-972E7860F059}"/>
              </a:ext>
            </a:extLst>
          </p:cNvPr>
          <p:cNvSpPr>
            <a:spLocks noChangeArrowheads="1"/>
          </p:cNvSpPr>
          <p:nvPr/>
        </p:nvSpPr>
        <p:spPr bwMode="auto">
          <a:xfrm>
            <a:off x="5390063" y="4415630"/>
            <a:ext cx="3689551" cy="23816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 name="Freeform 183">
            <a:extLst>
              <a:ext uri="{FF2B5EF4-FFF2-40B4-BE49-F238E27FC236}">
                <a16:creationId xmlns:a16="http://schemas.microsoft.com/office/drawing/2014/main" id="{5E73E4EF-1C53-F8CB-C4FA-199CC4DECFE9}"/>
              </a:ext>
            </a:extLst>
          </p:cNvPr>
          <p:cNvSpPr>
            <a:spLocks noChangeArrowheads="1"/>
          </p:cNvSpPr>
          <p:nvPr/>
        </p:nvSpPr>
        <p:spPr bwMode="auto">
          <a:xfrm>
            <a:off x="4638917" y="558901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86575"/>
          </a:solidFill>
          <a:ln>
            <a:noFill/>
          </a:ln>
          <a:effectLst/>
        </p:spPr>
        <p:txBody>
          <a:bodyPr wrap="none" anchor="ctr"/>
          <a:lstStyle/>
          <a:p>
            <a:endParaRPr lang="en-US" sz="900"/>
          </a:p>
        </p:txBody>
      </p:sp>
      <p:sp>
        <p:nvSpPr>
          <p:cNvPr id="9" name="Freeform 184">
            <a:extLst>
              <a:ext uri="{FF2B5EF4-FFF2-40B4-BE49-F238E27FC236}">
                <a16:creationId xmlns:a16="http://schemas.microsoft.com/office/drawing/2014/main" id="{35D6F6DA-CFB4-A4A5-0B52-10ED42AD4884}"/>
              </a:ext>
            </a:extLst>
          </p:cNvPr>
          <p:cNvSpPr>
            <a:spLocks noChangeArrowheads="1"/>
          </p:cNvSpPr>
          <p:nvPr/>
        </p:nvSpPr>
        <p:spPr bwMode="auto">
          <a:xfrm>
            <a:off x="4588311" y="553588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CuadroTexto 557">
            <a:extLst>
              <a:ext uri="{FF2B5EF4-FFF2-40B4-BE49-F238E27FC236}">
                <a16:creationId xmlns:a16="http://schemas.microsoft.com/office/drawing/2014/main" id="{432AC6B0-9FDA-A774-DD9D-AE8C4D999770}"/>
              </a:ext>
            </a:extLst>
          </p:cNvPr>
          <p:cNvSpPr txBox="1"/>
          <p:nvPr/>
        </p:nvSpPr>
        <p:spPr>
          <a:xfrm>
            <a:off x="5715645" y="4736884"/>
            <a:ext cx="3210224" cy="1754326"/>
          </a:xfrm>
          <a:prstGeom prst="rect">
            <a:avLst/>
          </a:prstGeom>
          <a:noFill/>
        </p:spPr>
        <p:txBody>
          <a:bodyPr wrap="square" rtlCol="0">
            <a:spAutoFit/>
          </a:bodyPr>
          <a:lstStyle/>
          <a:p>
            <a:r>
              <a:rPr lang="en-US" dirty="0"/>
              <a:t>Staff who help shape the vision are more likely to:</a:t>
            </a:r>
          </a:p>
          <a:p>
            <a:pPr marL="285750" indent="-285750">
              <a:buFont typeface="Arial" panose="020B0604020202020204" pitchFamily="34" charset="0"/>
              <a:buChar char="•"/>
            </a:pPr>
            <a:r>
              <a:rPr lang="en-US" dirty="0"/>
              <a:t>Support adoption</a:t>
            </a:r>
          </a:p>
          <a:p>
            <a:pPr marL="285750" indent="-285750">
              <a:buFont typeface="Arial" panose="020B0604020202020204" pitchFamily="34" charset="0"/>
              <a:buChar char="•"/>
            </a:pPr>
            <a:r>
              <a:rPr lang="en-US" dirty="0"/>
              <a:t>Reduce resistance</a:t>
            </a:r>
          </a:p>
          <a:p>
            <a:pPr marL="285750" indent="-285750">
              <a:buFont typeface="Arial" panose="020B0604020202020204" pitchFamily="34" charset="0"/>
              <a:buChar char="•"/>
            </a:pPr>
            <a:r>
              <a:rPr lang="en-US" dirty="0"/>
              <a:t>Feel ownership over change</a:t>
            </a:r>
          </a:p>
          <a:p>
            <a:pPr marL="285750" indent="-285750">
              <a:buFont typeface="Arial" panose="020B0604020202020204" pitchFamily="34" charset="0"/>
              <a:buChar char="•"/>
            </a:pPr>
            <a:r>
              <a:rPr lang="en-US" dirty="0"/>
              <a:t>Suggest improvements</a:t>
            </a:r>
          </a:p>
        </p:txBody>
      </p:sp>
      <p:grpSp>
        <p:nvGrpSpPr>
          <p:cNvPr id="11" name="Graphic 3">
            <a:extLst>
              <a:ext uri="{FF2B5EF4-FFF2-40B4-BE49-F238E27FC236}">
                <a16:creationId xmlns:a16="http://schemas.microsoft.com/office/drawing/2014/main" id="{D8C26B83-210F-A313-1450-441F22BFAD5E}"/>
              </a:ext>
            </a:extLst>
          </p:cNvPr>
          <p:cNvGrpSpPr/>
          <p:nvPr/>
        </p:nvGrpSpPr>
        <p:grpSpPr>
          <a:xfrm>
            <a:off x="4683543" y="5636345"/>
            <a:ext cx="732725" cy="687518"/>
            <a:chOff x="6615628" y="2116894"/>
            <a:chExt cx="1066935" cy="1001108"/>
          </a:xfrm>
          <a:solidFill>
            <a:schemeClr val="bg1"/>
          </a:solidFill>
        </p:grpSpPr>
        <p:sp>
          <p:nvSpPr>
            <p:cNvPr id="12" name="Freeform 1128">
              <a:extLst>
                <a:ext uri="{FF2B5EF4-FFF2-40B4-BE49-F238E27FC236}">
                  <a16:creationId xmlns:a16="http://schemas.microsoft.com/office/drawing/2014/main" id="{7CFD5464-0505-5AFB-49B7-DA6EBBF429C2}"/>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588A1696-82F1-D238-9F97-9C6D41B9A24C}"/>
                </a:ext>
              </a:extLst>
            </p:cNvPr>
            <p:cNvGrpSpPr/>
            <p:nvPr/>
          </p:nvGrpSpPr>
          <p:grpSpPr>
            <a:xfrm>
              <a:off x="6615628" y="2116894"/>
              <a:ext cx="1066935" cy="1001108"/>
              <a:chOff x="6615628" y="2116894"/>
              <a:chExt cx="1066935" cy="1001108"/>
            </a:xfrm>
            <a:grpFill/>
          </p:grpSpPr>
          <p:sp>
            <p:nvSpPr>
              <p:cNvPr id="14" name="Freeform 1130">
                <a:extLst>
                  <a:ext uri="{FF2B5EF4-FFF2-40B4-BE49-F238E27FC236}">
                    <a16:creationId xmlns:a16="http://schemas.microsoft.com/office/drawing/2014/main" id="{B7F6A250-6F49-2A95-9583-0FBE72C46DD9}"/>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5" name="Freeform 1131">
                <a:extLst>
                  <a:ext uri="{FF2B5EF4-FFF2-40B4-BE49-F238E27FC236}">
                    <a16:creationId xmlns:a16="http://schemas.microsoft.com/office/drawing/2014/main" id="{36284D16-3FCA-2652-D540-88F98FF78D15}"/>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6" name="Freeform 1132">
                <a:extLst>
                  <a:ext uri="{FF2B5EF4-FFF2-40B4-BE49-F238E27FC236}">
                    <a16:creationId xmlns:a16="http://schemas.microsoft.com/office/drawing/2014/main" id="{6A20408C-C5F6-1487-F3D2-984E24BF1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7" name="Freeform 1133">
                <a:extLst>
                  <a:ext uri="{FF2B5EF4-FFF2-40B4-BE49-F238E27FC236}">
                    <a16:creationId xmlns:a16="http://schemas.microsoft.com/office/drawing/2014/main" id="{3CF0D4C8-8113-2DA5-B4EA-935207DF9D8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18" name="Freeform 1134">
                <a:extLst>
                  <a:ext uri="{FF2B5EF4-FFF2-40B4-BE49-F238E27FC236}">
                    <a16:creationId xmlns:a16="http://schemas.microsoft.com/office/drawing/2014/main" id="{F2DBBD19-3359-5A28-AA58-753A251F2C85}"/>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19" name="Freeform 1135">
                <a:extLst>
                  <a:ext uri="{FF2B5EF4-FFF2-40B4-BE49-F238E27FC236}">
                    <a16:creationId xmlns:a16="http://schemas.microsoft.com/office/drawing/2014/main" id="{904A508D-1112-1B63-B2EB-599D84DE3889}"/>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20" name="Freeform 1136">
                <a:extLst>
                  <a:ext uri="{FF2B5EF4-FFF2-40B4-BE49-F238E27FC236}">
                    <a16:creationId xmlns:a16="http://schemas.microsoft.com/office/drawing/2014/main" id="{18CCC3CE-1AE6-99AD-37EE-43FA5D4283AD}"/>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21" name="Freeform 1137">
                <a:extLst>
                  <a:ext uri="{FF2B5EF4-FFF2-40B4-BE49-F238E27FC236}">
                    <a16:creationId xmlns:a16="http://schemas.microsoft.com/office/drawing/2014/main" id="{B9C54057-D350-866D-90F3-0F1ECB7FD21C}"/>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22" name="Freeform 1138">
                <a:extLst>
                  <a:ext uri="{FF2B5EF4-FFF2-40B4-BE49-F238E27FC236}">
                    <a16:creationId xmlns:a16="http://schemas.microsoft.com/office/drawing/2014/main" id="{1F556FEA-ABC3-5591-8A13-EC65460C870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23" name="Freeform 1139">
                <a:extLst>
                  <a:ext uri="{FF2B5EF4-FFF2-40B4-BE49-F238E27FC236}">
                    <a16:creationId xmlns:a16="http://schemas.microsoft.com/office/drawing/2014/main" id="{4C26643D-3F08-B886-1E18-982DE1B02CA2}"/>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24" name="Freeform 1140">
                <a:extLst>
                  <a:ext uri="{FF2B5EF4-FFF2-40B4-BE49-F238E27FC236}">
                    <a16:creationId xmlns:a16="http://schemas.microsoft.com/office/drawing/2014/main" id="{87476233-D2E8-D672-2A2E-8E853D7607D3}"/>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25" name="Freeform 1141">
                <a:extLst>
                  <a:ext uri="{FF2B5EF4-FFF2-40B4-BE49-F238E27FC236}">
                    <a16:creationId xmlns:a16="http://schemas.microsoft.com/office/drawing/2014/main" id="{72C1FEA2-F2D8-C119-E4BE-42CB78D7F35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5787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97322" y="2639356"/>
            <a:ext cx="5440088" cy="2253043"/>
          </a:xfrm>
        </p:spPr>
        <p:txBody>
          <a:bodyPr/>
          <a:lstStyle/>
          <a:p>
            <a:r>
              <a:rPr lang="en-US" dirty="0"/>
              <a:t>Introduction &amp; Framing</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2DE8-A443-91EA-1566-21B99E8523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8CAB8F4-053E-B5EA-B681-3F063E2B0F79}"/>
              </a:ext>
            </a:extLst>
          </p:cNvPr>
          <p:cNvSpPr>
            <a:spLocks noGrp="1"/>
          </p:cNvSpPr>
          <p:nvPr>
            <p:ph type="body" sz="quarter" idx="18"/>
          </p:nvPr>
        </p:nvSpPr>
        <p:spPr>
          <a:xfrm>
            <a:off x="692889" y="1104398"/>
            <a:ext cx="8946411" cy="4054140"/>
          </a:xfrm>
          <a:prstGeom prst="rect">
            <a:avLst/>
          </a:prstGeom>
        </p:spPr>
        <p:txBody>
          <a:bodyPr/>
          <a:lstStyle/>
          <a:p>
            <a:pPr marL="0" indent="0"/>
            <a:r>
              <a:rPr lang="en-US" b="1" i="1" dirty="0"/>
              <a:t>“People don’t support what they don’t understand…leaders must make the ‘WHY’ impossible to miss.”</a:t>
            </a:r>
            <a:endParaRPr lang="en-US" sz="1200" b="1" i="1" dirty="0"/>
          </a:p>
          <a:p>
            <a:pPr marL="0" indent="0"/>
            <a:r>
              <a:rPr lang="en-US" dirty="0"/>
              <a:t>In hospitality SMEs, staff are extremely busy and often overwhelmed. If leaders want people to adopt greener </a:t>
            </a:r>
            <a:r>
              <a:rPr lang="en-US" dirty="0" err="1"/>
              <a:t>behaviours</a:t>
            </a:r>
            <a:r>
              <a:rPr lang="en-US" dirty="0"/>
              <a:t> or use new digital tools, they must understand why change is happening and how it impacts their daily tasks.</a:t>
            </a:r>
          </a:p>
          <a:p>
            <a:r>
              <a:rPr lang="en-US" dirty="0"/>
              <a:t>Staff support change when they understand:</a:t>
            </a:r>
          </a:p>
          <a:p>
            <a:pPr marL="342900" indent="-342900">
              <a:buFont typeface="Arial" panose="020B0604020202020204" pitchFamily="34" charset="0"/>
              <a:buChar char="•"/>
            </a:pPr>
            <a:r>
              <a:rPr lang="en-US" b="1" dirty="0"/>
              <a:t>Why the business needs this change</a:t>
            </a:r>
            <a:r>
              <a:rPr lang="en-US" dirty="0"/>
              <a:t> (costs, competitiveness, guest expectations)</a:t>
            </a:r>
          </a:p>
          <a:p>
            <a:pPr marL="342900" indent="-342900">
              <a:buFont typeface="Arial" panose="020B0604020202020204" pitchFamily="34" charset="0"/>
              <a:buChar char="•"/>
            </a:pPr>
            <a:r>
              <a:rPr lang="en-US" b="1" dirty="0"/>
              <a:t>Why it matters to THEM personally</a:t>
            </a:r>
            <a:r>
              <a:rPr lang="en-US" dirty="0"/>
              <a:t> (less work pressure, easier systems, more pride)</a:t>
            </a:r>
          </a:p>
          <a:p>
            <a:pPr marL="342900" indent="-342900">
              <a:buFont typeface="Arial" panose="020B0604020202020204" pitchFamily="34" charset="0"/>
              <a:buChar char="•"/>
            </a:pPr>
            <a:r>
              <a:rPr lang="en-US" b="1" dirty="0"/>
              <a:t>Why it makes the business stronger</a:t>
            </a:r>
            <a:r>
              <a:rPr lang="en-US" dirty="0"/>
              <a:t> (savings, reviews, reputation, resilience)</a:t>
            </a:r>
          </a:p>
          <a:p>
            <a:r>
              <a:rPr lang="en-US" dirty="0"/>
              <a:t>We will discuss communication more in Section 5!!</a:t>
            </a:r>
          </a:p>
          <a:p>
            <a:pPr marL="0" indent="0"/>
            <a:endParaRPr lang="en-US" dirty="0"/>
          </a:p>
        </p:txBody>
      </p:sp>
      <p:sp>
        <p:nvSpPr>
          <p:cNvPr id="5" name="Text Placeholder 4">
            <a:extLst>
              <a:ext uri="{FF2B5EF4-FFF2-40B4-BE49-F238E27FC236}">
                <a16:creationId xmlns:a16="http://schemas.microsoft.com/office/drawing/2014/main" id="{71A911F7-E9CC-B101-8838-218520ABCBAC}"/>
              </a:ext>
            </a:extLst>
          </p:cNvPr>
          <p:cNvSpPr>
            <a:spLocks noGrp="1"/>
          </p:cNvSpPr>
          <p:nvPr>
            <p:ph type="body" sz="quarter" idx="16"/>
          </p:nvPr>
        </p:nvSpPr>
        <p:spPr>
          <a:xfrm>
            <a:off x="692889" y="491155"/>
            <a:ext cx="10595237" cy="803654"/>
          </a:xfrm>
          <a:prstGeom prst="rect">
            <a:avLst/>
          </a:prstGeom>
        </p:spPr>
        <p:txBody>
          <a:bodyPr/>
          <a:lstStyle/>
          <a:p>
            <a:r>
              <a:rPr lang="en-IE" dirty="0"/>
              <a:t>2. Communicating the WHY</a:t>
            </a:r>
            <a:endParaRPr lang="en-US" dirty="0"/>
          </a:p>
        </p:txBody>
      </p:sp>
      <p:grpSp>
        <p:nvGrpSpPr>
          <p:cNvPr id="2" name="Group 1">
            <a:extLst>
              <a:ext uri="{FF2B5EF4-FFF2-40B4-BE49-F238E27FC236}">
                <a16:creationId xmlns:a16="http://schemas.microsoft.com/office/drawing/2014/main" id="{960702EE-D9CF-206D-05F8-ED9AF41A5E41}"/>
              </a:ext>
            </a:extLst>
          </p:cNvPr>
          <p:cNvGrpSpPr/>
          <p:nvPr/>
        </p:nvGrpSpPr>
        <p:grpSpPr>
          <a:xfrm>
            <a:off x="10468616" y="525727"/>
            <a:ext cx="925001" cy="925018"/>
            <a:chOff x="8736336" y="773976"/>
            <a:chExt cx="925001" cy="925018"/>
          </a:xfrm>
          <a:solidFill>
            <a:srgbClr val="404A52"/>
          </a:solidFill>
        </p:grpSpPr>
        <p:grpSp>
          <p:nvGrpSpPr>
            <p:cNvPr id="7" name="Graphic 2">
              <a:extLst>
                <a:ext uri="{FF2B5EF4-FFF2-40B4-BE49-F238E27FC236}">
                  <a16:creationId xmlns:a16="http://schemas.microsoft.com/office/drawing/2014/main" id="{37DA942D-9413-9F0A-DC5D-CC61EA0D1469}"/>
                </a:ext>
              </a:extLst>
            </p:cNvPr>
            <p:cNvGrpSpPr/>
            <p:nvPr/>
          </p:nvGrpSpPr>
          <p:grpSpPr>
            <a:xfrm>
              <a:off x="8736336" y="773976"/>
              <a:ext cx="925001" cy="925018"/>
              <a:chOff x="8736336" y="773976"/>
              <a:chExt cx="925001" cy="925018"/>
            </a:xfrm>
            <a:grpFill/>
          </p:grpSpPr>
          <p:sp>
            <p:nvSpPr>
              <p:cNvPr id="13" name="Freeform 306">
                <a:extLst>
                  <a:ext uri="{FF2B5EF4-FFF2-40B4-BE49-F238E27FC236}">
                    <a16:creationId xmlns:a16="http://schemas.microsoft.com/office/drawing/2014/main" id="{B1094BE9-ED46-891D-5116-4CBDF25B019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07">
                <a:extLst>
                  <a:ext uri="{FF2B5EF4-FFF2-40B4-BE49-F238E27FC236}">
                    <a16:creationId xmlns:a16="http://schemas.microsoft.com/office/drawing/2014/main" id="{65A1C718-6294-569D-960F-0BB1CF7915B9}"/>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08">
                <a:extLst>
                  <a:ext uri="{FF2B5EF4-FFF2-40B4-BE49-F238E27FC236}">
                    <a16:creationId xmlns:a16="http://schemas.microsoft.com/office/drawing/2014/main" id="{9A4E588C-0627-E573-D1CE-8410A30DA0F7}"/>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09">
                <a:extLst>
                  <a:ext uri="{FF2B5EF4-FFF2-40B4-BE49-F238E27FC236}">
                    <a16:creationId xmlns:a16="http://schemas.microsoft.com/office/drawing/2014/main" id="{F6F00642-1384-810E-8029-9561D7203DF3}"/>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10">
                <a:extLst>
                  <a:ext uri="{FF2B5EF4-FFF2-40B4-BE49-F238E27FC236}">
                    <a16:creationId xmlns:a16="http://schemas.microsoft.com/office/drawing/2014/main" id="{95E69284-CA0B-5B46-CE32-AE93DAA839C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11">
                <a:extLst>
                  <a:ext uri="{FF2B5EF4-FFF2-40B4-BE49-F238E27FC236}">
                    <a16:creationId xmlns:a16="http://schemas.microsoft.com/office/drawing/2014/main" id="{2BC0A6D5-9DDD-3C02-F041-457820C130ED}"/>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12">
                <a:extLst>
                  <a:ext uri="{FF2B5EF4-FFF2-40B4-BE49-F238E27FC236}">
                    <a16:creationId xmlns:a16="http://schemas.microsoft.com/office/drawing/2014/main" id="{86984F54-DFA3-FBF8-E6DA-DCE472A8200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8D4655EA-BF78-8CA8-C9F2-6ED63B6E7F00}"/>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0289A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5">
              <a:extLst>
                <a:ext uri="{FF2B5EF4-FFF2-40B4-BE49-F238E27FC236}">
                  <a16:creationId xmlns:a16="http://schemas.microsoft.com/office/drawing/2014/main" id="{2F554BE7-3094-763F-AF80-F653C8DAF41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0289A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B3C7657F-FDA9-0D93-D613-AA1DB53D842C}"/>
              </a:ext>
            </a:extLst>
          </p:cNvPr>
          <p:cNvSpPr txBox="1"/>
          <p:nvPr/>
        </p:nvSpPr>
        <p:spPr>
          <a:xfrm>
            <a:off x="9787582" y="4020369"/>
            <a:ext cx="1918643" cy="2246769"/>
          </a:xfrm>
          <a:prstGeom prst="rect">
            <a:avLst/>
          </a:prstGeom>
          <a:noFill/>
          <a:ln>
            <a:solidFill>
              <a:srgbClr val="62A844"/>
            </a:solidFill>
          </a:ln>
        </p:spPr>
        <p:txBody>
          <a:bodyPr wrap="square">
            <a:spAutoFit/>
          </a:bodyPr>
          <a:lstStyle/>
          <a:p>
            <a:pPr>
              <a:buNone/>
            </a:pPr>
            <a:r>
              <a:rPr lang="en-IE" sz="1400" b="1" dirty="0">
                <a:effectLst/>
                <a:latin typeface="Segoe UI" panose="020B0502040204020203" pitchFamily="34" charset="0"/>
              </a:rPr>
              <a:t>Aligned Competence Areas:</a:t>
            </a:r>
            <a:endParaRPr lang="en-IE" sz="1600" b="1" dirty="0">
              <a:effectLst/>
              <a:latin typeface="Arial" panose="020B0604020202020204" pitchFamily="34" charset="0"/>
            </a:endParaRPr>
          </a:p>
          <a:p>
            <a:pPr>
              <a:buNone/>
            </a:pPr>
            <a:r>
              <a:rPr lang="en-IE" sz="1400" dirty="0">
                <a:effectLst/>
                <a:latin typeface="Segoe UI" panose="020B0502040204020203" pitchFamily="34" charset="0"/>
              </a:rPr>
              <a:t>✔ </a:t>
            </a:r>
            <a:r>
              <a:rPr lang="en-IE" sz="1400" dirty="0" err="1">
                <a:effectLst/>
                <a:latin typeface="Segoe UI" panose="020B0502040204020203" pitchFamily="34" charset="0"/>
              </a:rPr>
              <a:t>EntreComp</a:t>
            </a:r>
            <a:r>
              <a:rPr lang="en-IE" sz="1400" dirty="0">
                <a:effectLst/>
                <a:latin typeface="Segoe UI" panose="020B0502040204020203" pitchFamily="34" charset="0"/>
              </a:rPr>
              <a:t>: Mobilising Others</a:t>
            </a:r>
            <a:endParaRPr lang="en-IE" sz="1600" dirty="0">
              <a:effectLst/>
              <a:latin typeface="Arial" panose="020B0604020202020204" pitchFamily="34" charset="0"/>
            </a:endParaRPr>
          </a:p>
          <a:p>
            <a:pPr>
              <a:buNone/>
            </a:pPr>
            <a:r>
              <a:rPr lang="en-IE" sz="1400" dirty="0">
                <a:effectLst/>
                <a:latin typeface="Segoe UI" panose="020B0502040204020203" pitchFamily="34" charset="0"/>
              </a:rPr>
              <a:t>✔ DigComp: Communication &amp; Collaboration</a:t>
            </a:r>
            <a:endParaRPr lang="en-IE" sz="1600" dirty="0">
              <a:effectLst/>
              <a:latin typeface="Arial" panose="020B0604020202020204" pitchFamily="34" charset="0"/>
            </a:endParaRPr>
          </a:p>
          <a:p>
            <a:pPr>
              <a:buNone/>
            </a:pPr>
            <a:r>
              <a:rPr lang="en-IE" sz="1400" dirty="0">
                <a:effectLst/>
                <a:latin typeface="Segoe UI" panose="020B0502040204020203" pitchFamily="34" charset="0"/>
              </a:rPr>
              <a:t>✔ </a:t>
            </a:r>
            <a:r>
              <a:rPr lang="en-IE" sz="1400" dirty="0" err="1">
                <a:effectLst/>
                <a:latin typeface="Segoe UI" panose="020B0502040204020203" pitchFamily="34" charset="0"/>
              </a:rPr>
              <a:t>GreenComp</a:t>
            </a:r>
            <a:r>
              <a:rPr lang="en-IE" sz="1400" dirty="0">
                <a:effectLst/>
                <a:latin typeface="Segoe UI" panose="020B0502040204020203" pitchFamily="34" charset="0"/>
              </a:rPr>
              <a:t>: Embodying Sustainability Values</a:t>
            </a:r>
            <a:endParaRPr lang="en-IE" sz="1600" dirty="0">
              <a:effectLst/>
              <a:latin typeface="Arial" panose="020B0604020202020204" pitchFamily="34" charset="0"/>
            </a:endParaRPr>
          </a:p>
        </p:txBody>
      </p:sp>
    </p:spTree>
    <p:extLst>
      <p:ext uri="{BB962C8B-B14F-4D97-AF65-F5344CB8AC3E}">
        <p14:creationId xmlns:p14="http://schemas.microsoft.com/office/powerpoint/2010/main" val="3037221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6702-0CEE-F1AB-B73A-B99406A2F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972AE1-26CE-D840-142F-AE6BB0321303}"/>
              </a:ext>
            </a:extLst>
          </p:cNvPr>
          <p:cNvSpPr>
            <a:spLocks noGrp="1"/>
          </p:cNvSpPr>
          <p:nvPr>
            <p:ph type="body" sz="quarter" idx="18"/>
          </p:nvPr>
        </p:nvSpPr>
        <p:spPr>
          <a:xfrm>
            <a:off x="639287" y="2476111"/>
            <a:ext cx="7751573" cy="3311641"/>
          </a:xfrm>
        </p:spPr>
        <p:txBody>
          <a:bodyPr/>
          <a:lstStyle/>
          <a:p>
            <a:r>
              <a:rPr lang="en-US" dirty="0"/>
              <a:t>Turn Complex Sustainability &amp; Digital Goals into </a:t>
            </a:r>
            <a:r>
              <a:rPr lang="en-US" b="1" dirty="0"/>
              <a:t>Simple WHY Messages…</a:t>
            </a:r>
            <a:r>
              <a:rPr lang="en-US" dirty="0"/>
              <a:t>see example.</a:t>
            </a:r>
          </a:p>
          <a:p>
            <a:r>
              <a:rPr lang="en-US" sz="2000" dirty="0"/>
              <a:t>Break down big concepts into small, relatable WHY messages:</a:t>
            </a:r>
          </a:p>
          <a:p>
            <a:r>
              <a:rPr lang="en-US" sz="2000" b="1" dirty="0">
                <a:solidFill>
                  <a:srgbClr val="C00000"/>
                </a:solidFill>
              </a:rPr>
              <a:t>Complex: </a:t>
            </a:r>
            <a:r>
              <a:rPr lang="en-US" sz="2000" dirty="0"/>
              <a:t>“We need to adopt sustainable procurement strategies.”</a:t>
            </a:r>
          </a:p>
          <a:p>
            <a:r>
              <a:rPr lang="en-US" sz="2000" b="1" dirty="0">
                <a:solidFill>
                  <a:srgbClr val="689048"/>
                </a:solidFill>
              </a:rPr>
              <a:t>Simple WHY message: </a:t>
            </a:r>
            <a:r>
              <a:rPr lang="en-US" sz="2000" dirty="0"/>
              <a:t>“When we buy locally, we support our community AND reduce delivery costs.”</a:t>
            </a:r>
          </a:p>
          <a:p>
            <a:r>
              <a:rPr lang="en-US" sz="2000" b="1" dirty="0">
                <a:solidFill>
                  <a:srgbClr val="C00000"/>
                </a:solidFill>
              </a:rPr>
              <a:t>Complex:</a:t>
            </a:r>
          </a:p>
          <a:p>
            <a:pPr marL="342900" indent="-342900">
              <a:buFont typeface="Arial" panose="020B0604020202020204" pitchFamily="34" charset="0"/>
              <a:buChar char="•"/>
            </a:pPr>
            <a:r>
              <a:rPr lang="en-US" sz="2000" dirty="0"/>
              <a:t>“We are installing IoT sensors to measure real-time energy usage.”</a:t>
            </a:r>
          </a:p>
          <a:p>
            <a:pPr marL="342900" indent="-342900">
              <a:buFont typeface="Arial" panose="020B0604020202020204" pitchFamily="34" charset="0"/>
              <a:buChar char="•"/>
            </a:pPr>
            <a:r>
              <a:rPr lang="en-US" sz="2000" dirty="0"/>
              <a:t>“We must comply with ESG reporting guidelines.”</a:t>
            </a:r>
          </a:p>
          <a:p>
            <a:pPr marL="342900" indent="-342900">
              <a:buFont typeface="Arial" panose="020B0604020202020204" pitchFamily="34" charset="0"/>
              <a:buChar char="•"/>
            </a:pPr>
            <a:r>
              <a:rPr lang="en-US" sz="2000" dirty="0"/>
              <a:t>“We are introducing a digital scheduling system.”</a:t>
            </a:r>
          </a:p>
          <a:p>
            <a:endParaRPr lang="en-US" sz="2000" dirty="0"/>
          </a:p>
          <a:p>
            <a:endParaRPr lang="en-IE" sz="2200" b="1" i="1" dirty="0"/>
          </a:p>
        </p:txBody>
      </p:sp>
      <p:sp>
        <p:nvSpPr>
          <p:cNvPr id="3" name="Text Placeholder 2">
            <a:extLst>
              <a:ext uri="{FF2B5EF4-FFF2-40B4-BE49-F238E27FC236}">
                <a16:creationId xmlns:a16="http://schemas.microsoft.com/office/drawing/2014/main" id="{1FB0AEF9-C09B-13B7-6F66-B1F93AAC20CE}"/>
              </a:ext>
            </a:extLst>
          </p:cNvPr>
          <p:cNvSpPr>
            <a:spLocks noGrp="1"/>
          </p:cNvSpPr>
          <p:nvPr>
            <p:ph type="body" sz="quarter" idx="16"/>
          </p:nvPr>
        </p:nvSpPr>
        <p:spPr>
          <a:xfrm>
            <a:off x="581837" y="1104337"/>
            <a:ext cx="7178174" cy="1031625"/>
          </a:xfrm>
        </p:spPr>
        <p:txBody>
          <a:bodyPr/>
          <a:lstStyle/>
          <a:p>
            <a:r>
              <a:rPr lang="en-IE" dirty="0"/>
              <a:t>Learner/Leader Exercise:</a:t>
            </a:r>
          </a:p>
        </p:txBody>
      </p:sp>
      <p:pic>
        <p:nvPicPr>
          <p:cNvPr id="6" name="Picture Placeholder 5" descr="Black pencil fence with one yellow pencil under a lightbulb">
            <a:extLst>
              <a:ext uri="{FF2B5EF4-FFF2-40B4-BE49-F238E27FC236}">
                <a16:creationId xmlns:a16="http://schemas.microsoft.com/office/drawing/2014/main" id="{7A3FF6C7-132B-8F40-3CEA-B81821112278}"/>
              </a:ext>
            </a:extLst>
          </p:cNvPr>
          <p:cNvPicPr>
            <a:picLocks noGrp="1" noChangeAspect="1"/>
          </p:cNvPicPr>
          <p:nvPr>
            <p:ph type="pic" sz="quarter" idx="10"/>
          </p:nvPr>
        </p:nvPicPr>
        <p:blipFill>
          <a:blip r:embed="rId2"/>
          <a:srcRect l="46667" r="19531"/>
          <a:stretch>
            <a:fillRect/>
          </a:stretch>
        </p:blipFill>
        <p:spPr>
          <a:xfrm>
            <a:off x="8583306" y="1246695"/>
            <a:ext cx="2444127" cy="4336988"/>
          </a:xfrm>
        </p:spPr>
      </p:pic>
      <p:sp>
        <p:nvSpPr>
          <p:cNvPr id="4" name="Freeform 180">
            <a:extLst>
              <a:ext uri="{FF2B5EF4-FFF2-40B4-BE49-F238E27FC236}">
                <a16:creationId xmlns:a16="http://schemas.microsoft.com/office/drawing/2014/main" id="{C63617AC-7EB9-57A9-8ED5-B60FBB738404}"/>
              </a:ext>
            </a:extLst>
          </p:cNvPr>
          <p:cNvSpPr>
            <a:spLocks noChangeArrowheads="1"/>
          </p:cNvSpPr>
          <p:nvPr/>
        </p:nvSpPr>
        <p:spPr bwMode="auto">
          <a:xfrm>
            <a:off x="8341676" y="4753240"/>
            <a:ext cx="3689551" cy="1794554"/>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81">
            <a:extLst>
              <a:ext uri="{FF2B5EF4-FFF2-40B4-BE49-F238E27FC236}">
                <a16:creationId xmlns:a16="http://schemas.microsoft.com/office/drawing/2014/main" id="{89454441-6421-CCB9-D74F-4111CB2089B1}"/>
              </a:ext>
            </a:extLst>
          </p:cNvPr>
          <p:cNvSpPr>
            <a:spLocks noChangeArrowheads="1"/>
          </p:cNvSpPr>
          <p:nvPr/>
        </p:nvSpPr>
        <p:spPr bwMode="auto">
          <a:xfrm>
            <a:off x="8402404" y="4753240"/>
            <a:ext cx="3689551" cy="185528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EABB22"/>
          </a:solidFill>
          <a:ln>
            <a:noFill/>
          </a:ln>
          <a:effectLst/>
        </p:spPr>
        <p:txBody>
          <a:bodyPr wrap="none" anchor="ctr"/>
          <a:lstStyle/>
          <a:p>
            <a:endParaRPr lang="en-US" sz="900"/>
          </a:p>
        </p:txBody>
      </p:sp>
      <p:sp>
        <p:nvSpPr>
          <p:cNvPr id="7" name="Freeform 182">
            <a:extLst>
              <a:ext uri="{FF2B5EF4-FFF2-40B4-BE49-F238E27FC236}">
                <a16:creationId xmlns:a16="http://schemas.microsoft.com/office/drawing/2014/main" id="{ED70F10C-7273-AC56-17CB-886DF2A412B1}"/>
              </a:ext>
            </a:extLst>
          </p:cNvPr>
          <p:cNvSpPr>
            <a:spLocks noChangeArrowheads="1"/>
          </p:cNvSpPr>
          <p:nvPr/>
        </p:nvSpPr>
        <p:spPr bwMode="auto">
          <a:xfrm>
            <a:off x="8463132" y="4813968"/>
            <a:ext cx="3689551" cy="185528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 name="Freeform 183">
            <a:extLst>
              <a:ext uri="{FF2B5EF4-FFF2-40B4-BE49-F238E27FC236}">
                <a16:creationId xmlns:a16="http://schemas.microsoft.com/office/drawing/2014/main" id="{83CA161E-7755-2334-8AB6-C17FC1718414}"/>
              </a:ext>
            </a:extLst>
          </p:cNvPr>
          <p:cNvSpPr>
            <a:spLocks noChangeArrowheads="1"/>
          </p:cNvSpPr>
          <p:nvPr/>
        </p:nvSpPr>
        <p:spPr bwMode="auto">
          <a:xfrm>
            <a:off x="7711986" y="5460997"/>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86575"/>
          </a:solidFill>
          <a:ln>
            <a:noFill/>
          </a:ln>
          <a:effectLst/>
        </p:spPr>
        <p:txBody>
          <a:bodyPr wrap="none" anchor="ctr"/>
          <a:lstStyle/>
          <a:p>
            <a:endParaRPr lang="en-US" sz="900"/>
          </a:p>
        </p:txBody>
      </p:sp>
      <p:sp>
        <p:nvSpPr>
          <p:cNvPr id="9" name="Freeform 184">
            <a:extLst>
              <a:ext uri="{FF2B5EF4-FFF2-40B4-BE49-F238E27FC236}">
                <a16:creationId xmlns:a16="http://schemas.microsoft.com/office/drawing/2014/main" id="{DFA7E906-23BD-F8C2-5414-984E996BB3DA}"/>
              </a:ext>
            </a:extLst>
          </p:cNvPr>
          <p:cNvSpPr>
            <a:spLocks noChangeArrowheads="1"/>
          </p:cNvSpPr>
          <p:nvPr/>
        </p:nvSpPr>
        <p:spPr bwMode="auto">
          <a:xfrm>
            <a:off x="7661380" y="5407859"/>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CuadroTexto 557">
            <a:extLst>
              <a:ext uri="{FF2B5EF4-FFF2-40B4-BE49-F238E27FC236}">
                <a16:creationId xmlns:a16="http://schemas.microsoft.com/office/drawing/2014/main" id="{A9D8DFFD-8BF1-821D-2BD4-2A69B770576B}"/>
              </a:ext>
            </a:extLst>
          </p:cNvPr>
          <p:cNvSpPr txBox="1"/>
          <p:nvPr/>
        </p:nvSpPr>
        <p:spPr>
          <a:xfrm>
            <a:off x="8895709" y="5074753"/>
            <a:ext cx="3005155" cy="1200329"/>
          </a:xfrm>
          <a:prstGeom prst="rect">
            <a:avLst/>
          </a:prstGeom>
          <a:noFill/>
        </p:spPr>
        <p:txBody>
          <a:bodyPr wrap="square" rtlCol="0">
            <a:spAutoFit/>
          </a:bodyPr>
          <a:lstStyle/>
          <a:p>
            <a:r>
              <a:rPr lang="en-US" dirty="0"/>
              <a:t>This exercise will help you/leaders to communicate in clear, supportive, staff-friendly language.</a:t>
            </a:r>
          </a:p>
        </p:txBody>
      </p:sp>
      <p:grpSp>
        <p:nvGrpSpPr>
          <p:cNvPr id="11" name="Graphic 3">
            <a:extLst>
              <a:ext uri="{FF2B5EF4-FFF2-40B4-BE49-F238E27FC236}">
                <a16:creationId xmlns:a16="http://schemas.microsoft.com/office/drawing/2014/main" id="{2A9A9AB1-B167-B116-5A84-8216D0C605E0}"/>
              </a:ext>
            </a:extLst>
          </p:cNvPr>
          <p:cNvGrpSpPr/>
          <p:nvPr/>
        </p:nvGrpSpPr>
        <p:grpSpPr>
          <a:xfrm>
            <a:off x="7756612" y="5508323"/>
            <a:ext cx="732725" cy="687518"/>
            <a:chOff x="6615628" y="2116894"/>
            <a:chExt cx="1066935" cy="1001108"/>
          </a:xfrm>
          <a:solidFill>
            <a:schemeClr val="bg1"/>
          </a:solidFill>
        </p:grpSpPr>
        <p:sp>
          <p:nvSpPr>
            <p:cNvPr id="12" name="Freeform 1128">
              <a:extLst>
                <a:ext uri="{FF2B5EF4-FFF2-40B4-BE49-F238E27FC236}">
                  <a16:creationId xmlns:a16="http://schemas.microsoft.com/office/drawing/2014/main" id="{068B25EB-54E5-88F9-D9BC-2861DA115BF0}"/>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BE5338A1-0C77-A933-EC8B-BF4C95C1D452}"/>
                </a:ext>
              </a:extLst>
            </p:cNvPr>
            <p:cNvGrpSpPr/>
            <p:nvPr/>
          </p:nvGrpSpPr>
          <p:grpSpPr>
            <a:xfrm>
              <a:off x="6615628" y="2116894"/>
              <a:ext cx="1066935" cy="1001108"/>
              <a:chOff x="6615628" y="2116894"/>
              <a:chExt cx="1066935" cy="1001108"/>
            </a:xfrm>
            <a:grpFill/>
          </p:grpSpPr>
          <p:sp>
            <p:nvSpPr>
              <p:cNvPr id="14" name="Freeform 1130">
                <a:extLst>
                  <a:ext uri="{FF2B5EF4-FFF2-40B4-BE49-F238E27FC236}">
                    <a16:creationId xmlns:a16="http://schemas.microsoft.com/office/drawing/2014/main" id="{A4A382F8-A8F8-AED7-9A42-05B4AAFBF96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5" name="Freeform 1131">
                <a:extLst>
                  <a:ext uri="{FF2B5EF4-FFF2-40B4-BE49-F238E27FC236}">
                    <a16:creationId xmlns:a16="http://schemas.microsoft.com/office/drawing/2014/main" id="{6C8E9D44-BBFA-7BFE-A2A4-2286BF52D82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6" name="Freeform 1132">
                <a:extLst>
                  <a:ext uri="{FF2B5EF4-FFF2-40B4-BE49-F238E27FC236}">
                    <a16:creationId xmlns:a16="http://schemas.microsoft.com/office/drawing/2014/main" id="{AD3F0DA5-3CB8-1E8F-1D52-0BE00F316CA6}"/>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7" name="Freeform 1133">
                <a:extLst>
                  <a:ext uri="{FF2B5EF4-FFF2-40B4-BE49-F238E27FC236}">
                    <a16:creationId xmlns:a16="http://schemas.microsoft.com/office/drawing/2014/main" id="{A2463700-4CCE-F879-78C6-DCB8B97FB54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18" name="Freeform 1134">
                <a:extLst>
                  <a:ext uri="{FF2B5EF4-FFF2-40B4-BE49-F238E27FC236}">
                    <a16:creationId xmlns:a16="http://schemas.microsoft.com/office/drawing/2014/main" id="{ACC500CF-3505-BED1-882F-984070EB067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19" name="Freeform 1135">
                <a:extLst>
                  <a:ext uri="{FF2B5EF4-FFF2-40B4-BE49-F238E27FC236}">
                    <a16:creationId xmlns:a16="http://schemas.microsoft.com/office/drawing/2014/main" id="{837BC98D-2E90-4BCA-12D1-5EAA65F3B2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20" name="Freeform 1136">
                <a:extLst>
                  <a:ext uri="{FF2B5EF4-FFF2-40B4-BE49-F238E27FC236}">
                    <a16:creationId xmlns:a16="http://schemas.microsoft.com/office/drawing/2014/main" id="{FEA5BDFE-0576-0BEB-8A71-821D6887CF92}"/>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21" name="Freeform 1137">
                <a:extLst>
                  <a:ext uri="{FF2B5EF4-FFF2-40B4-BE49-F238E27FC236}">
                    <a16:creationId xmlns:a16="http://schemas.microsoft.com/office/drawing/2014/main" id="{0222FCCF-26CC-578E-6C93-DD56B4FD9B0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22" name="Freeform 1138">
                <a:extLst>
                  <a:ext uri="{FF2B5EF4-FFF2-40B4-BE49-F238E27FC236}">
                    <a16:creationId xmlns:a16="http://schemas.microsoft.com/office/drawing/2014/main" id="{CBFC264F-46B9-D3F4-78C6-5E70C39F88C9}"/>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23" name="Freeform 1139">
                <a:extLst>
                  <a:ext uri="{FF2B5EF4-FFF2-40B4-BE49-F238E27FC236}">
                    <a16:creationId xmlns:a16="http://schemas.microsoft.com/office/drawing/2014/main" id="{DCBDA9C6-A384-56CD-370E-60F3597B75F8}"/>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24" name="Freeform 1140">
                <a:extLst>
                  <a:ext uri="{FF2B5EF4-FFF2-40B4-BE49-F238E27FC236}">
                    <a16:creationId xmlns:a16="http://schemas.microsoft.com/office/drawing/2014/main" id="{2A853593-C4C4-0F2A-6E04-693F35C6842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25" name="Freeform 1141">
                <a:extLst>
                  <a:ext uri="{FF2B5EF4-FFF2-40B4-BE49-F238E27FC236}">
                    <a16:creationId xmlns:a16="http://schemas.microsoft.com/office/drawing/2014/main" id="{06591A87-EBA4-523B-6C35-D5CD0D1EF284}"/>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pic>
        <p:nvPicPr>
          <p:cNvPr id="27" name="Graphic 26" descr="Checkmark with solid fill">
            <a:extLst>
              <a:ext uri="{FF2B5EF4-FFF2-40B4-BE49-F238E27FC236}">
                <a16:creationId xmlns:a16="http://schemas.microsoft.com/office/drawing/2014/main" id="{CFDD57B8-CF7A-8427-1F99-A463E7B4B0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062" y="4152900"/>
            <a:ext cx="507558" cy="507558"/>
          </a:xfrm>
          <a:prstGeom prst="rect">
            <a:avLst/>
          </a:prstGeom>
        </p:spPr>
      </p:pic>
      <p:pic>
        <p:nvPicPr>
          <p:cNvPr id="29" name="Graphic 28" descr="Close with solid fill">
            <a:extLst>
              <a:ext uri="{FF2B5EF4-FFF2-40B4-BE49-F238E27FC236}">
                <a16:creationId xmlns:a16="http://schemas.microsoft.com/office/drawing/2014/main" id="{BE3AA986-C4B4-96F1-FD07-FBD55F924D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927" y="3645343"/>
            <a:ext cx="507557" cy="507557"/>
          </a:xfrm>
          <a:prstGeom prst="rect">
            <a:avLst/>
          </a:prstGeom>
        </p:spPr>
      </p:pic>
    </p:spTree>
    <p:extLst>
      <p:ext uri="{BB962C8B-B14F-4D97-AF65-F5344CB8AC3E}">
        <p14:creationId xmlns:p14="http://schemas.microsoft.com/office/powerpoint/2010/main" val="3591024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D6CD3-A767-A307-E854-7B061BED0E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FFF1B92-A8BA-0AF4-95CD-B259E48A7AF8}"/>
              </a:ext>
            </a:extLst>
          </p:cNvPr>
          <p:cNvSpPr>
            <a:spLocks noGrp="1"/>
          </p:cNvSpPr>
          <p:nvPr>
            <p:ph type="body" sz="quarter" idx="18"/>
          </p:nvPr>
        </p:nvSpPr>
        <p:spPr>
          <a:xfrm>
            <a:off x="798380" y="1565257"/>
            <a:ext cx="11012620" cy="4054140"/>
          </a:xfrm>
          <a:prstGeom prst="rect">
            <a:avLst/>
          </a:prstGeom>
        </p:spPr>
        <p:txBody>
          <a:bodyPr/>
          <a:lstStyle/>
          <a:p>
            <a:pPr marL="0" indent="0"/>
            <a:r>
              <a:rPr lang="en-US" b="1" i="1" dirty="0"/>
              <a:t>“Change leaders don’t have all the answers. They ask better questions.”</a:t>
            </a:r>
          </a:p>
          <a:p>
            <a:pPr marL="0" indent="0"/>
            <a:r>
              <a:rPr lang="en-US" dirty="0"/>
              <a:t>Hospitality SMEs often rely on fast decisions, multitasking &amp; close teamwork. In these environments, staff look to leaders for support, clarity &amp; encouragement - not pressure or perfection. </a:t>
            </a:r>
          </a:p>
          <a:p>
            <a:endParaRPr lang="en-US" dirty="0"/>
          </a:p>
          <a:p>
            <a:pPr marL="0" indent="0"/>
            <a:endParaRPr lang="en-US" dirty="0"/>
          </a:p>
        </p:txBody>
      </p:sp>
      <p:sp>
        <p:nvSpPr>
          <p:cNvPr id="5" name="Text Placeholder 4">
            <a:extLst>
              <a:ext uri="{FF2B5EF4-FFF2-40B4-BE49-F238E27FC236}">
                <a16:creationId xmlns:a16="http://schemas.microsoft.com/office/drawing/2014/main" id="{0B0673F2-DFB7-2C88-97A8-F372848EE5DC}"/>
              </a:ext>
            </a:extLst>
          </p:cNvPr>
          <p:cNvSpPr>
            <a:spLocks noGrp="1"/>
          </p:cNvSpPr>
          <p:nvPr>
            <p:ph type="body" sz="quarter" idx="16"/>
          </p:nvPr>
        </p:nvSpPr>
        <p:spPr>
          <a:xfrm>
            <a:off x="798383" y="761603"/>
            <a:ext cx="10595237" cy="803654"/>
          </a:xfrm>
          <a:prstGeom prst="rect">
            <a:avLst/>
          </a:prstGeom>
        </p:spPr>
        <p:txBody>
          <a:bodyPr/>
          <a:lstStyle/>
          <a:p>
            <a:r>
              <a:rPr lang="en-IE" dirty="0"/>
              <a:t>3. Being Curious, Supportive &amp; Approachable</a:t>
            </a:r>
            <a:endParaRPr lang="en-US" dirty="0"/>
          </a:p>
        </p:txBody>
      </p:sp>
      <p:grpSp>
        <p:nvGrpSpPr>
          <p:cNvPr id="2" name="Group 1">
            <a:extLst>
              <a:ext uri="{FF2B5EF4-FFF2-40B4-BE49-F238E27FC236}">
                <a16:creationId xmlns:a16="http://schemas.microsoft.com/office/drawing/2014/main" id="{A73A2143-A896-3C10-5257-867C98C62702}"/>
              </a:ext>
            </a:extLst>
          </p:cNvPr>
          <p:cNvGrpSpPr/>
          <p:nvPr/>
        </p:nvGrpSpPr>
        <p:grpSpPr>
          <a:xfrm>
            <a:off x="10468616" y="525727"/>
            <a:ext cx="925001" cy="925018"/>
            <a:chOff x="8736336" y="773976"/>
            <a:chExt cx="925001" cy="925018"/>
          </a:xfrm>
          <a:solidFill>
            <a:srgbClr val="404A52"/>
          </a:solidFill>
        </p:grpSpPr>
        <p:grpSp>
          <p:nvGrpSpPr>
            <p:cNvPr id="7" name="Graphic 2">
              <a:extLst>
                <a:ext uri="{FF2B5EF4-FFF2-40B4-BE49-F238E27FC236}">
                  <a16:creationId xmlns:a16="http://schemas.microsoft.com/office/drawing/2014/main" id="{B9C07C59-5BE1-ECDB-157B-4DB2DBC6FA84}"/>
                </a:ext>
              </a:extLst>
            </p:cNvPr>
            <p:cNvGrpSpPr/>
            <p:nvPr/>
          </p:nvGrpSpPr>
          <p:grpSpPr>
            <a:xfrm>
              <a:off x="8736336" y="773976"/>
              <a:ext cx="925001" cy="925018"/>
              <a:chOff x="8736336" y="773976"/>
              <a:chExt cx="925001" cy="925018"/>
            </a:xfrm>
            <a:grpFill/>
          </p:grpSpPr>
          <p:sp>
            <p:nvSpPr>
              <p:cNvPr id="13" name="Freeform 306">
                <a:extLst>
                  <a:ext uri="{FF2B5EF4-FFF2-40B4-BE49-F238E27FC236}">
                    <a16:creationId xmlns:a16="http://schemas.microsoft.com/office/drawing/2014/main" id="{B457B765-DDD3-9E39-C3B9-1C9522FB7AB8}"/>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07">
                <a:extLst>
                  <a:ext uri="{FF2B5EF4-FFF2-40B4-BE49-F238E27FC236}">
                    <a16:creationId xmlns:a16="http://schemas.microsoft.com/office/drawing/2014/main" id="{B9799007-D2AB-1230-1F90-EA81E3C13235}"/>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08">
                <a:extLst>
                  <a:ext uri="{FF2B5EF4-FFF2-40B4-BE49-F238E27FC236}">
                    <a16:creationId xmlns:a16="http://schemas.microsoft.com/office/drawing/2014/main" id="{2B7B4867-F64E-CB73-C495-456238722DC4}"/>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09">
                <a:extLst>
                  <a:ext uri="{FF2B5EF4-FFF2-40B4-BE49-F238E27FC236}">
                    <a16:creationId xmlns:a16="http://schemas.microsoft.com/office/drawing/2014/main" id="{F6E7B85E-38B1-17FA-A705-1CE05299FAF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10">
                <a:extLst>
                  <a:ext uri="{FF2B5EF4-FFF2-40B4-BE49-F238E27FC236}">
                    <a16:creationId xmlns:a16="http://schemas.microsoft.com/office/drawing/2014/main" id="{88EBF886-7E47-EC35-8916-FA8262F23BA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11">
                <a:extLst>
                  <a:ext uri="{FF2B5EF4-FFF2-40B4-BE49-F238E27FC236}">
                    <a16:creationId xmlns:a16="http://schemas.microsoft.com/office/drawing/2014/main" id="{C83AE91E-01AB-2E2B-83F3-D3451ADD159B}"/>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12">
                <a:extLst>
                  <a:ext uri="{FF2B5EF4-FFF2-40B4-BE49-F238E27FC236}">
                    <a16:creationId xmlns:a16="http://schemas.microsoft.com/office/drawing/2014/main" id="{7A9F9BC0-D8EF-DE20-393A-D6451DA215DB}"/>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BDE9794A-E85D-F096-C591-3F23F9DEA425}"/>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0289A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5">
              <a:extLst>
                <a:ext uri="{FF2B5EF4-FFF2-40B4-BE49-F238E27FC236}">
                  <a16:creationId xmlns:a16="http://schemas.microsoft.com/office/drawing/2014/main" id="{D86F5538-C530-E65F-0E1D-1B7F4CF4211D}"/>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0289A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70">
            <a:extLst>
              <a:ext uri="{FF2B5EF4-FFF2-40B4-BE49-F238E27FC236}">
                <a16:creationId xmlns:a16="http://schemas.microsoft.com/office/drawing/2014/main" id="{FA877DDE-825D-15BB-86F3-1BCB2AA67A3D}"/>
              </a:ext>
            </a:extLst>
          </p:cNvPr>
          <p:cNvSpPr>
            <a:spLocks noChangeArrowheads="1"/>
          </p:cNvSpPr>
          <p:nvPr/>
        </p:nvSpPr>
        <p:spPr bwMode="auto">
          <a:xfrm>
            <a:off x="792077" y="3463595"/>
            <a:ext cx="2438538" cy="2675367"/>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rgbClr val="EABB22"/>
          </a:solidFill>
          <a:ln>
            <a:noFill/>
          </a:ln>
          <a:effectLst/>
        </p:spPr>
        <p:txBody>
          <a:bodyPr wrap="none" anchor="ctr"/>
          <a:lstStyle/>
          <a:p>
            <a:endParaRPr lang="en-US" sz="900"/>
          </a:p>
        </p:txBody>
      </p:sp>
      <p:sp>
        <p:nvSpPr>
          <p:cNvPr id="21" name="Freeform 242">
            <a:extLst>
              <a:ext uri="{FF2B5EF4-FFF2-40B4-BE49-F238E27FC236}">
                <a16:creationId xmlns:a16="http://schemas.microsoft.com/office/drawing/2014/main" id="{373FBA22-664F-DC5F-823D-D1F8E4E84611}"/>
              </a:ext>
            </a:extLst>
          </p:cNvPr>
          <p:cNvSpPr>
            <a:spLocks noChangeArrowheads="1"/>
          </p:cNvSpPr>
          <p:nvPr/>
        </p:nvSpPr>
        <p:spPr bwMode="auto">
          <a:xfrm>
            <a:off x="546989" y="3231549"/>
            <a:ext cx="1020995" cy="1172090"/>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289AE"/>
          </a:solidFill>
          <a:ln>
            <a:noFill/>
          </a:ln>
          <a:effectLst/>
        </p:spPr>
        <p:txBody>
          <a:bodyPr wrap="none" anchor="ctr"/>
          <a:lstStyle/>
          <a:p>
            <a:endParaRPr lang="en-US" sz="900" dirty="0"/>
          </a:p>
        </p:txBody>
      </p:sp>
      <p:sp>
        <p:nvSpPr>
          <p:cNvPr id="22" name="Freeform 243">
            <a:extLst>
              <a:ext uri="{FF2B5EF4-FFF2-40B4-BE49-F238E27FC236}">
                <a16:creationId xmlns:a16="http://schemas.microsoft.com/office/drawing/2014/main" id="{C6A4D15A-3678-67BD-8AE1-E3FD4B7D239F}"/>
              </a:ext>
            </a:extLst>
          </p:cNvPr>
          <p:cNvSpPr>
            <a:spLocks noChangeArrowheads="1"/>
          </p:cNvSpPr>
          <p:nvPr/>
        </p:nvSpPr>
        <p:spPr bwMode="auto">
          <a:xfrm>
            <a:off x="3510369" y="3541231"/>
            <a:ext cx="2438536" cy="2675367"/>
          </a:xfrm>
          <a:custGeom>
            <a:avLst/>
            <a:gdLst>
              <a:gd name="T0" fmla="*/ 2611 w 4474"/>
              <a:gd name="T1" fmla="*/ 5089 h 5090"/>
              <a:gd name="T2" fmla="*/ 381 w 4474"/>
              <a:gd name="T3" fmla="*/ 5089 h 5090"/>
              <a:gd name="T4" fmla="*/ 381 w 4474"/>
              <a:gd name="T5" fmla="*/ 5089 h 5090"/>
              <a:gd name="T6" fmla="*/ 0 w 4474"/>
              <a:gd name="T7" fmla="*/ 4708 h 5090"/>
              <a:gd name="T8" fmla="*/ 0 w 4474"/>
              <a:gd name="T9" fmla="*/ 1862 h 5090"/>
              <a:gd name="T10" fmla="*/ 0 w 4474"/>
              <a:gd name="T11" fmla="*/ 1862 h 5090"/>
              <a:gd name="T12" fmla="*/ 1862 w 4474"/>
              <a:gd name="T13" fmla="*/ 0 h 5090"/>
              <a:gd name="T14" fmla="*/ 4092 w 4474"/>
              <a:gd name="T15" fmla="*/ 0 h 5090"/>
              <a:gd name="T16" fmla="*/ 4092 w 4474"/>
              <a:gd name="T17" fmla="*/ 0 h 5090"/>
              <a:gd name="T18" fmla="*/ 4473 w 4474"/>
              <a:gd name="T19" fmla="*/ 381 h 5090"/>
              <a:gd name="T20" fmla="*/ 4473 w 4474"/>
              <a:gd name="T21" fmla="*/ 3226 h 5090"/>
              <a:gd name="T22" fmla="*/ 4473 w 4474"/>
              <a:gd name="T23" fmla="*/ 3226 h 5090"/>
              <a:gd name="T24" fmla="*/ 2611 w 4474"/>
              <a:gd name="T25" fmla="*/ 5089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4" h="5090">
                <a:moveTo>
                  <a:pt x="2611" y="5089"/>
                </a:moveTo>
                <a:lnTo>
                  <a:pt x="381" y="5089"/>
                </a:lnTo>
                <a:lnTo>
                  <a:pt x="381" y="5089"/>
                </a:lnTo>
                <a:cubicBezTo>
                  <a:pt x="170" y="5089"/>
                  <a:pt x="0" y="4919"/>
                  <a:pt x="0" y="4708"/>
                </a:cubicBezTo>
                <a:lnTo>
                  <a:pt x="0" y="1862"/>
                </a:lnTo>
                <a:lnTo>
                  <a:pt x="0" y="1862"/>
                </a:lnTo>
                <a:cubicBezTo>
                  <a:pt x="0" y="832"/>
                  <a:pt x="833" y="0"/>
                  <a:pt x="1862" y="0"/>
                </a:cubicBezTo>
                <a:lnTo>
                  <a:pt x="4092" y="0"/>
                </a:lnTo>
                <a:lnTo>
                  <a:pt x="4092" y="0"/>
                </a:lnTo>
                <a:cubicBezTo>
                  <a:pt x="4303" y="0"/>
                  <a:pt x="4473" y="170"/>
                  <a:pt x="4473" y="381"/>
                </a:cubicBezTo>
                <a:lnTo>
                  <a:pt x="4473" y="3226"/>
                </a:lnTo>
                <a:lnTo>
                  <a:pt x="4473" y="3226"/>
                </a:lnTo>
                <a:cubicBezTo>
                  <a:pt x="4473" y="4255"/>
                  <a:pt x="3640" y="5089"/>
                  <a:pt x="2611" y="5089"/>
                </a:cubicBezTo>
              </a:path>
            </a:pathLst>
          </a:custGeom>
          <a:solidFill>
            <a:srgbClr val="00B6E6"/>
          </a:solidFill>
          <a:ln>
            <a:noFill/>
          </a:ln>
          <a:effectLst/>
        </p:spPr>
        <p:txBody>
          <a:bodyPr wrap="none" anchor="ctr"/>
          <a:lstStyle/>
          <a:p>
            <a:endParaRPr lang="en-US" sz="900"/>
          </a:p>
        </p:txBody>
      </p:sp>
      <p:sp>
        <p:nvSpPr>
          <p:cNvPr id="23" name="Freeform 315">
            <a:extLst>
              <a:ext uri="{FF2B5EF4-FFF2-40B4-BE49-F238E27FC236}">
                <a16:creationId xmlns:a16="http://schemas.microsoft.com/office/drawing/2014/main" id="{E6E63B0D-1C48-A6FC-ADFF-5D5E61B4C662}"/>
              </a:ext>
            </a:extLst>
          </p:cNvPr>
          <p:cNvSpPr>
            <a:spLocks noChangeArrowheads="1"/>
          </p:cNvSpPr>
          <p:nvPr/>
        </p:nvSpPr>
        <p:spPr bwMode="auto">
          <a:xfrm>
            <a:off x="3317107" y="3230120"/>
            <a:ext cx="1025258" cy="1200329"/>
          </a:xfrm>
          <a:custGeom>
            <a:avLst/>
            <a:gdLst>
              <a:gd name="T0" fmla="*/ 2090 w 2201"/>
              <a:gd name="T1" fmla="*/ 2052 h 2072"/>
              <a:gd name="T2" fmla="*/ 1094 w 2201"/>
              <a:gd name="T3" fmla="*/ 1703 h 2072"/>
              <a:gd name="T4" fmla="*/ 1094 w 2201"/>
              <a:gd name="T5" fmla="*/ 1703 h 2072"/>
              <a:gd name="T6" fmla="*/ 1042 w 2201"/>
              <a:gd name="T7" fmla="*/ 1703 h 2072"/>
              <a:gd name="T8" fmla="*/ 113 w 2201"/>
              <a:gd name="T9" fmla="*/ 2049 h 2072"/>
              <a:gd name="T10" fmla="*/ 113 w 2201"/>
              <a:gd name="T11" fmla="*/ 2049 h 2072"/>
              <a:gd name="T12" fmla="*/ 0 w 2201"/>
              <a:gd name="T13" fmla="*/ 1956 h 2072"/>
              <a:gd name="T14" fmla="*/ 0 w 2201"/>
              <a:gd name="T15" fmla="*/ 97 h 2072"/>
              <a:gd name="T16" fmla="*/ 0 w 2201"/>
              <a:gd name="T17" fmla="*/ 97 h 2072"/>
              <a:gd name="T18" fmla="*/ 86 w 2201"/>
              <a:gd name="T19" fmla="*/ 0 h 2072"/>
              <a:gd name="T20" fmla="*/ 2115 w 2201"/>
              <a:gd name="T21" fmla="*/ 0 h 2072"/>
              <a:gd name="T22" fmla="*/ 2115 w 2201"/>
              <a:gd name="T23" fmla="*/ 0 h 2072"/>
              <a:gd name="T24" fmla="*/ 2200 w 2201"/>
              <a:gd name="T25" fmla="*/ 97 h 2072"/>
              <a:gd name="T26" fmla="*/ 2200 w 2201"/>
              <a:gd name="T27" fmla="*/ 1959 h 2072"/>
              <a:gd name="T28" fmla="*/ 2200 w 2201"/>
              <a:gd name="T29" fmla="*/ 1959 h 2072"/>
              <a:gd name="T30" fmla="*/ 2090 w 2201"/>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1" h="2072">
                <a:moveTo>
                  <a:pt x="2090" y="2052"/>
                </a:moveTo>
                <a:lnTo>
                  <a:pt x="1094" y="1703"/>
                </a:lnTo>
                <a:lnTo>
                  <a:pt x="1094" y="1703"/>
                </a:lnTo>
                <a:cubicBezTo>
                  <a:pt x="1077" y="1696"/>
                  <a:pt x="1058" y="1696"/>
                  <a:pt x="1042" y="1703"/>
                </a:cubicBezTo>
                <a:lnTo>
                  <a:pt x="113" y="2049"/>
                </a:lnTo>
                <a:lnTo>
                  <a:pt x="113" y="2049"/>
                </a:lnTo>
                <a:cubicBezTo>
                  <a:pt x="57" y="2069"/>
                  <a:pt x="0" y="2022"/>
                  <a:pt x="0" y="1956"/>
                </a:cubicBezTo>
                <a:lnTo>
                  <a:pt x="0" y="97"/>
                </a:lnTo>
                <a:lnTo>
                  <a:pt x="0" y="97"/>
                </a:lnTo>
                <a:cubicBezTo>
                  <a:pt x="0" y="44"/>
                  <a:pt x="39" y="0"/>
                  <a:pt x="86" y="0"/>
                </a:cubicBezTo>
                <a:lnTo>
                  <a:pt x="2115" y="0"/>
                </a:lnTo>
                <a:lnTo>
                  <a:pt x="2115" y="0"/>
                </a:lnTo>
                <a:cubicBezTo>
                  <a:pt x="2162" y="0"/>
                  <a:pt x="2200" y="44"/>
                  <a:pt x="2200" y="97"/>
                </a:cubicBezTo>
                <a:lnTo>
                  <a:pt x="2200" y="1959"/>
                </a:lnTo>
                <a:lnTo>
                  <a:pt x="2200" y="1959"/>
                </a:lnTo>
                <a:cubicBezTo>
                  <a:pt x="2200" y="2024"/>
                  <a:pt x="2145" y="2071"/>
                  <a:pt x="2090" y="2052"/>
                </a:cubicBezTo>
              </a:path>
            </a:pathLst>
          </a:custGeom>
          <a:solidFill>
            <a:srgbClr val="0289AE"/>
          </a:solidFill>
          <a:ln>
            <a:noFill/>
          </a:ln>
          <a:effectLst/>
        </p:spPr>
        <p:txBody>
          <a:bodyPr wrap="none" anchor="ctr"/>
          <a:lstStyle/>
          <a:p>
            <a:endParaRPr lang="en-US" sz="900"/>
          </a:p>
        </p:txBody>
      </p:sp>
      <p:sp>
        <p:nvSpPr>
          <p:cNvPr id="24" name="Freeform 316">
            <a:extLst>
              <a:ext uri="{FF2B5EF4-FFF2-40B4-BE49-F238E27FC236}">
                <a16:creationId xmlns:a16="http://schemas.microsoft.com/office/drawing/2014/main" id="{AC8DC37F-C1D8-9080-897F-4DF12B0C23F6}"/>
              </a:ext>
            </a:extLst>
          </p:cNvPr>
          <p:cNvSpPr>
            <a:spLocks noChangeArrowheads="1"/>
          </p:cNvSpPr>
          <p:nvPr/>
        </p:nvSpPr>
        <p:spPr bwMode="auto">
          <a:xfrm>
            <a:off x="6379701" y="3466933"/>
            <a:ext cx="2438536" cy="2675367"/>
          </a:xfrm>
          <a:custGeom>
            <a:avLst/>
            <a:gdLst>
              <a:gd name="T0" fmla="*/ 2612 w 4476"/>
              <a:gd name="T1" fmla="*/ 5090 h 5091"/>
              <a:gd name="T2" fmla="*/ 381 w 4476"/>
              <a:gd name="T3" fmla="*/ 5090 h 5091"/>
              <a:gd name="T4" fmla="*/ 381 w 4476"/>
              <a:gd name="T5" fmla="*/ 5090 h 5091"/>
              <a:gd name="T6" fmla="*/ 0 w 4476"/>
              <a:gd name="T7" fmla="*/ 4708 h 5091"/>
              <a:gd name="T8" fmla="*/ 0 w 4476"/>
              <a:gd name="T9" fmla="*/ 1862 h 5091"/>
              <a:gd name="T10" fmla="*/ 0 w 4476"/>
              <a:gd name="T11" fmla="*/ 1862 h 5091"/>
              <a:gd name="T12" fmla="*/ 1863 w 4476"/>
              <a:gd name="T13" fmla="*/ 0 h 5091"/>
              <a:gd name="T14" fmla="*/ 4093 w 4476"/>
              <a:gd name="T15" fmla="*/ 0 h 5091"/>
              <a:gd name="T16" fmla="*/ 4093 w 4476"/>
              <a:gd name="T17" fmla="*/ 0 h 5091"/>
              <a:gd name="T18" fmla="*/ 4475 w 4476"/>
              <a:gd name="T19" fmla="*/ 381 h 5091"/>
              <a:gd name="T20" fmla="*/ 4475 w 4476"/>
              <a:gd name="T21" fmla="*/ 3227 h 5091"/>
              <a:gd name="T22" fmla="*/ 4475 w 4476"/>
              <a:gd name="T23" fmla="*/ 3227 h 5091"/>
              <a:gd name="T24" fmla="*/ 2612 w 4476"/>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6" h="5091">
                <a:moveTo>
                  <a:pt x="2612" y="5090"/>
                </a:moveTo>
                <a:lnTo>
                  <a:pt x="381" y="5090"/>
                </a:lnTo>
                <a:lnTo>
                  <a:pt x="381" y="5090"/>
                </a:lnTo>
                <a:cubicBezTo>
                  <a:pt x="171" y="5090"/>
                  <a:pt x="0" y="4919"/>
                  <a:pt x="0" y="4708"/>
                </a:cubicBezTo>
                <a:lnTo>
                  <a:pt x="0" y="1862"/>
                </a:lnTo>
                <a:lnTo>
                  <a:pt x="0" y="1862"/>
                </a:lnTo>
                <a:cubicBezTo>
                  <a:pt x="0" y="834"/>
                  <a:pt x="835" y="0"/>
                  <a:pt x="1863" y="0"/>
                </a:cubicBezTo>
                <a:lnTo>
                  <a:pt x="4093" y="0"/>
                </a:lnTo>
                <a:lnTo>
                  <a:pt x="4093" y="0"/>
                </a:lnTo>
                <a:cubicBezTo>
                  <a:pt x="4304" y="0"/>
                  <a:pt x="4475" y="170"/>
                  <a:pt x="4475" y="381"/>
                </a:cubicBezTo>
                <a:lnTo>
                  <a:pt x="4475" y="3227"/>
                </a:lnTo>
                <a:lnTo>
                  <a:pt x="4475" y="3227"/>
                </a:lnTo>
                <a:cubicBezTo>
                  <a:pt x="4475" y="4256"/>
                  <a:pt x="3640" y="5090"/>
                  <a:pt x="2612" y="5090"/>
                </a:cubicBezTo>
              </a:path>
            </a:pathLst>
          </a:custGeom>
          <a:solidFill>
            <a:srgbClr val="EABB22"/>
          </a:solidFill>
          <a:ln>
            <a:noFill/>
          </a:ln>
          <a:effectLst/>
        </p:spPr>
        <p:txBody>
          <a:bodyPr wrap="none" anchor="ctr"/>
          <a:lstStyle/>
          <a:p>
            <a:endParaRPr lang="en-US" sz="900"/>
          </a:p>
        </p:txBody>
      </p:sp>
      <p:sp>
        <p:nvSpPr>
          <p:cNvPr id="25" name="Freeform 389">
            <a:extLst>
              <a:ext uri="{FF2B5EF4-FFF2-40B4-BE49-F238E27FC236}">
                <a16:creationId xmlns:a16="http://schemas.microsoft.com/office/drawing/2014/main" id="{0F58F324-C3C5-57BD-5824-5E21119C9C3A}"/>
              </a:ext>
            </a:extLst>
          </p:cNvPr>
          <p:cNvSpPr>
            <a:spLocks noChangeArrowheads="1"/>
          </p:cNvSpPr>
          <p:nvPr/>
        </p:nvSpPr>
        <p:spPr bwMode="auto">
          <a:xfrm>
            <a:off x="6018304" y="3237367"/>
            <a:ext cx="1025258" cy="1195847"/>
          </a:xfrm>
          <a:custGeom>
            <a:avLst/>
            <a:gdLst>
              <a:gd name="T0" fmla="*/ 2089 w 2202"/>
              <a:gd name="T1" fmla="*/ 2052 h 2072"/>
              <a:gd name="T2" fmla="*/ 1093 w 2202"/>
              <a:gd name="T3" fmla="*/ 1703 h 2072"/>
              <a:gd name="T4" fmla="*/ 1093 w 2202"/>
              <a:gd name="T5" fmla="*/ 1703 h 2072"/>
              <a:gd name="T6" fmla="*/ 1041 w 2202"/>
              <a:gd name="T7" fmla="*/ 1703 h 2072"/>
              <a:gd name="T8" fmla="*/ 112 w 2202"/>
              <a:gd name="T9" fmla="*/ 2049 h 2072"/>
              <a:gd name="T10" fmla="*/ 112 w 2202"/>
              <a:gd name="T11" fmla="*/ 2049 h 2072"/>
              <a:gd name="T12" fmla="*/ 0 w 2202"/>
              <a:gd name="T13" fmla="*/ 1956 h 2072"/>
              <a:gd name="T14" fmla="*/ 0 w 2202"/>
              <a:gd name="T15" fmla="*/ 98 h 2072"/>
              <a:gd name="T16" fmla="*/ 0 w 2202"/>
              <a:gd name="T17" fmla="*/ 98 h 2072"/>
              <a:gd name="T18" fmla="*/ 86 w 2202"/>
              <a:gd name="T19" fmla="*/ 0 h 2072"/>
              <a:gd name="T20" fmla="*/ 2114 w 2202"/>
              <a:gd name="T21" fmla="*/ 0 h 2072"/>
              <a:gd name="T22" fmla="*/ 2114 w 2202"/>
              <a:gd name="T23" fmla="*/ 0 h 2072"/>
              <a:gd name="T24" fmla="*/ 2201 w 2202"/>
              <a:gd name="T25" fmla="*/ 98 h 2072"/>
              <a:gd name="T26" fmla="*/ 2201 w 2202"/>
              <a:gd name="T27" fmla="*/ 1959 h 2072"/>
              <a:gd name="T28" fmla="*/ 2201 w 2202"/>
              <a:gd name="T29" fmla="*/ 1959 h 2072"/>
              <a:gd name="T30" fmla="*/ 2089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89" y="2052"/>
                </a:moveTo>
                <a:lnTo>
                  <a:pt x="1093" y="1703"/>
                </a:lnTo>
                <a:lnTo>
                  <a:pt x="1093" y="1703"/>
                </a:lnTo>
                <a:cubicBezTo>
                  <a:pt x="1077" y="1696"/>
                  <a:pt x="1058" y="1697"/>
                  <a:pt x="1041" y="1703"/>
                </a:cubicBezTo>
                <a:lnTo>
                  <a:pt x="112" y="2049"/>
                </a:lnTo>
                <a:lnTo>
                  <a:pt x="112" y="2049"/>
                </a:lnTo>
                <a:cubicBezTo>
                  <a:pt x="57" y="2069"/>
                  <a:pt x="0" y="2023"/>
                  <a:pt x="0" y="1956"/>
                </a:cubicBezTo>
                <a:lnTo>
                  <a:pt x="0" y="98"/>
                </a:lnTo>
                <a:lnTo>
                  <a:pt x="0" y="98"/>
                </a:lnTo>
                <a:cubicBezTo>
                  <a:pt x="0" y="44"/>
                  <a:pt x="38" y="0"/>
                  <a:pt x="86" y="0"/>
                </a:cubicBezTo>
                <a:lnTo>
                  <a:pt x="2114" y="0"/>
                </a:lnTo>
                <a:lnTo>
                  <a:pt x="2114" y="0"/>
                </a:lnTo>
                <a:cubicBezTo>
                  <a:pt x="2162" y="0"/>
                  <a:pt x="2201" y="44"/>
                  <a:pt x="2201" y="98"/>
                </a:cubicBezTo>
                <a:lnTo>
                  <a:pt x="2201" y="1959"/>
                </a:lnTo>
                <a:lnTo>
                  <a:pt x="2201" y="1959"/>
                </a:lnTo>
                <a:cubicBezTo>
                  <a:pt x="2201" y="2024"/>
                  <a:pt x="2144" y="2071"/>
                  <a:pt x="2089" y="2052"/>
                </a:cubicBezTo>
              </a:path>
            </a:pathLst>
          </a:custGeom>
          <a:solidFill>
            <a:srgbClr val="0289AE"/>
          </a:solidFill>
          <a:ln>
            <a:noFill/>
          </a:ln>
          <a:effectLst/>
        </p:spPr>
        <p:txBody>
          <a:bodyPr wrap="none" anchor="ctr"/>
          <a:lstStyle/>
          <a:p>
            <a:endParaRPr lang="en-US" sz="900"/>
          </a:p>
        </p:txBody>
      </p:sp>
      <p:sp>
        <p:nvSpPr>
          <p:cNvPr id="26" name="CuadroTexto 553">
            <a:extLst>
              <a:ext uri="{FF2B5EF4-FFF2-40B4-BE49-F238E27FC236}">
                <a16:creationId xmlns:a16="http://schemas.microsoft.com/office/drawing/2014/main" id="{BA92A55F-459B-AEC9-DC25-3F4EF7FD4416}"/>
              </a:ext>
            </a:extLst>
          </p:cNvPr>
          <p:cNvSpPr txBox="1"/>
          <p:nvPr/>
        </p:nvSpPr>
        <p:spPr>
          <a:xfrm>
            <a:off x="1582602" y="3521022"/>
            <a:ext cx="1678212"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Curiosity reduces digital fear</a:t>
            </a:r>
          </a:p>
        </p:txBody>
      </p:sp>
      <p:sp>
        <p:nvSpPr>
          <p:cNvPr id="27" name="CuadroTexto 555">
            <a:extLst>
              <a:ext uri="{FF2B5EF4-FFF2-40B4-BE49-F238E27FC236}">
                <a16:creationId xmlns:a16="http://schemas.microsoft.com/office/drawing/2014/main" id="{59F47A81-898E-56BE-3D31-1C5778FDD38D}"/>
              </a:ext>
            </a:extLst>
          </p:cNvPr>
          <p:cNvSpPr txBox="1"/>
          <p:nvPr/>
        </p:nvSpPr>
        <p:spPr>
          <a:xfrm>
            <a:off x="4332436" y="3633302"/>
            <a:ext cx="1524236"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Support encourages adoption</a:t>
            </a:r>
          </a:p>
        </p:txBody>
      </p:sp>
      <p:grpSp>
        <p:nvGrpSpPr>
          <p:cNvPr id="28" name="Graphic 3">
            <a:extLst>
              <a:ext uri="{FF2B5EF4-FFF2-40B4-BE49-F238E27FC236}">
                <a16:creationId xmlns:a16="http://schemas.microsoft.com/office/drawing/2014/main" id="{75F4C64D-6F77-6952-899C-D89C20A5F66D}"/>
              </a:ext>
            </a:extLst>
          </p:cNvPr>
          <p:cNvGrpSpPr/>
          <p:nvPr/>
        </p:nvGrpSpPr>
        <p:grpSpPr>
          <a:xfrm>
            <a:off x="859947" y="3453093"/>
            <a:ext cx="482217" cy="573578"/>
            <a:chOff x="4643578" y="432838"/>
            <a:chExt cx="1028134" cy="1160188"/>
          </a:xfrm>
          <a:solidFill>
            <a:schemeClr val="bg1"/>
          </a:solidFill>
        </p:grpSpPr>
        <p:sp>
          <p:nvSpPr>
            <p:cNvPr id="29" name="Freeform 1033">
              <a:extLst>
                <a:ext uri="{FF2B5EF4-FFF2-40B4-BE49-F238E27FC236}">
                  <a16:creationId xmlns:a16="http://schemas.microsoft.com/office/drawing/2014/main" id="{5AD4C49D-8650-08B5-1F9A-40DB8CF0C5DE}"/>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30" name="Graphic 3">
              <a:extLst>
                <a:ext uri="{FF2B5EF4-FFF2-40B4-BE49-F238E27FC236}">
                  <a16:creationId xmlns:a16="http://schemas.microsoft.com/office/drawing/2014/main" id="{3EFA1930-1F77-9216-7C30-F32C258A575E}"/>
                </a:ext>
              </a:extLst>
            </p:cNvPr>
            <p:cNvGrpSpPr/>
            <p:nvPr/>
          </p:nvGrpSpPr>
          <p:grpSpPr>
            <a:xfrm>
              <a:off x="4643578" y="432838"/>
              <a:ext cx="1028134" cy="1160188"/>
              <a:chOff x="4643578" y="432838"/>
              <a:chExt cx="1028134" cy="1160188"/>
            </a:xfrm>
            <a:grpFill/>
          </p:grpSpPr>
          <p:sp>
            <p:nvSpPr>
              <p:cNvPr id="31" name="Freeform 1035">
                <a:extLst>
                  <a:ext uri="{FF2B5EF4-FFF2-40B4-BE49-F238E27FC236}">
                    <a16:creationId xmlns:a16="http://schemas.microsoft.com/office/drawing/2014/main" id="{381C54D5-899E-CA73-44FB-B2924CABC7B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59FA8EE5-4EB8-CD17-433D-D3829A88428A}"/>
                  </a:ext>
                </a:extLst>
              </p:cNvPr>
              <p:cNvGrpSpPr/>
              <p:nvPr/>
            </p:nvGrpSpPr>
            <p:grpSpPr>
              <a:xfrm>
                <a:off x="4643578" y="432838"/>
                <a:ext cx="1028134" cy="1160188"/>
                <a:chOff x="4643578" y="432838"/>
                <a:chExt cx="1028134" cy="1160188"/>
              </a:xfrm>
              <a:grpFill/>
            </p:grpSpPr>
            <p:sp>
              <p:nvSpPr>
                <p:cNvPr id="33" name="Freeform 1037">
                  <a:extLst>
                    <a:ext uri="{FF2B5EF4-FFF2-40B4-BE49-F238E27FC236}">
                      <a16:creationId xmlns:a16="http://schemas.microsoft.com/office/drawing/2014/main" id="{29BE9C70-D410-3E10-6ECD-2938635C3E5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34" name="Freeform 1038">
                  <a:extLst>
                    <a:ext uri="{FF2B5EF4-FFF2-40B4-BE49-F238E27FC236}">
                      <a16:creationId xmlns:a16="http://schemas.microsoft.com/office/drawing/2014/main" id="{C8715094-E1C4-A28B-D108-BFDF06766EE1}"/>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dirty="0"/>
                </a:p>
              </p:txBody>
            </p:sp>
          </p:grpSp>
        </p:grpSp>
      </p:grpSp>
      <p:grpSp>
        <p:nvGrpSpPr>
          <p:cNvPr id="35" name="Graphic 3">
            <a:extLst>
              <a:ext uri="{FF2B5EF4-FFF2-40B4-BE49-F238E27FC236}">
                <a16:creationId xmlns:a16="http://schemas.microsoft.com/office/drawing/2014/main" id="{165B647D-BB32-7295-DCC1-8CB1FA6D455C}"/>
              </a:ext>
            </a:extLst>
          </p:cNvPr>
          <p:cNvGrpSpPr/>
          <p:nvPr/>
        </p:nvGrpSpPr>
        <p:grpSpPr>
          <a:xfrm>
            <a:off x="6218069" y="3362936"/>
            <a:ext cx="539583" cy="590945"/>
            <a:chOff x="6615628" y="2116894"/>
            <a:chExt cx="1066935" cy="1001108"/>
          </a:xfrm>
          <a:solidFill>
            <a:schemeClr val="bg1"/>
          </a:solidFill>
        </p:grpSpPr>
        <p:sp>
          <p:nvSpPr>
            <p:cNvPr id="36" name="Freeform 1128">
              <a:extLst>
                <a:ext uri="{FF2B5EF4-FFF2-40B4-BE49-F238E27FC236}">
                  <a16:creationId xmlns:a16="http://schemas.microsoft.com/office/drawing/2014/main" id="{2565F77F-EDFC-9B29-432A-FA9BF4184045}"/>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634DF13F-38B2-55FC-B8F5-8A3E8E0B2457}"/>
                </a:ext>
              </a:extLst>
            </p:cNvPr>
            <p:cNvGrpSpPr/>
            <p:nvPr/>
          </p:nvGrpSpPr>
          <p:grpSpPr>
            <a:xfrm>
              <a:off x="6615628" y="2116894"/>
              <a:ext cx="1066935" cy="1001108"/>
              <a:chOff x="6615628" y="2116894"/>
              <a:chExt cx="1066935" cy="1001108"/>
            </a:xfrm>
            <a:grpFill/>
          </p:grpSpPr>
          <p:sp>
            <p:nvSpPr>
              <p:cNvPr id="38" name="Freeform 1130">
                <a:extLst>
                  <a:ext uri="{FF2B5EF4-FFF2-40B4-BE49-F238E27FC236}">
                    <a16:creationId xmlns:a16="http://schemas.microsoft.com/office/drawing/2014/main" id="{0D071C6E-9940-8A93-34C1-668DD0B1AE24}"/>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9" name="Freeform 1131">
                <a:extLst>
                  <a:ext uri="{FF2B5EF4-FFF2-40B4-BE49-F238E27FC236}">
                    <a16:creationId xmlns:a16="http://schemas.microsoft.com/office/drawing/2014/main" id="{0C2DE72B-0BD6-C406-8C52-4E8E3D8BFA0F}"/>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40" name="Freeform 1132">
                <a:extLst>
                  <a:ext uri="{FF2B5EF4-FFF2-40B4-BE49-F238E27FC236}">
                    <a16:creationId xmlns:a16="http://schemas.microsoft.com/office/drawing/2014/main" id="{D12ED0A4-C517-405D-CD34-21783689E13B}"/>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41" name="Freeform 1133">
                <a:extLst>
                  <a:ext uri="{FF2B5EF4-FFF2-40B4-BE49-F238E27FC236}">
                    <a16:creationId xmlns:a16="http://schemas.microsoft.com/office/drawing/2014/main" id="{B1EFB21F-E353-5A74-2764-A7D831A912AA}"/>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42" name="Freeform 1134">
                <a:extLst>
                  <a:ext uri="{FF2B5EF4-FFF2-40B4-BE49-F238E27FC236}">
                    <a16:creationId xmlns:a16="http://schemas.microsoft.com/office/drawing/2014/main" id="{22BB09A0-87A7-E7EC-EF08-3B033410B94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43" name="Freeform 1135">
                <a:extLst>
                  <a:ext uri="{FF2B5EF4-FFF2-40B4-BE49-F238E27FC236}">
                    <a16:creationId xmlns:a16="http://schemas.microsoft.com/office/drawing/2014/main" id="{D4826E73-D671-009B-2878-3A7FB55D5741}"/>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44" name="Freeform 1136">
                <a:extLst>
                  <a:ext uri="{FF2B5EF4-FFF2-40B4-BE49-F238E27FC236}">
                    <a16:creationId xmlns:a16="http://schemas.microsoft.com/office/drawing/2014/main" id="{A5444789-5EBF-2982-2CF0-04BA54B7002E}"/>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5" name="Freeform 1137">
                <a:extLst>
                  <a:ext uri="{FF2B5EF4-FFF2-40B4-BE49-F238E27FC236}">
                    <a16:creationId xmlns:a16="http://schemas.microsoft.com/office/drawing/2014/main" id="{A36627D8-E9E8-82A3-7F05-01C2200988C2}"/>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6" name="Freeform 1138">
                <a:extLst>
                  <a:ext uri="{FF2B5EF4-FFF2-40B4-BE49-F238E27FC236}">
                    <a16:creationId xmlns:a16="http://schemas.microsoft.com/office/drawing/2014/main" id="{B6B01B4E-520F-DFF2-3652-4BE03038444C}"/>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7" name="Freeform 1139">
                <a:extLst>
                  <a:ext uri="{FF2B5EF4-FFF2-40B4-BE49-F238E27FC236}">
                    <a16:creationId xmlns:a16="http://schemas.microsoft.com/office/drawing/2014/main" id="{DFB5A56F-6EE8-5372-AE32-C8AA558EFC5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8" name="Freeform 1140">
                <a:extLst>
                  <a:ext uri="{FF2B5EF4-FFF2-40B4-BE49-F238E27FC236}">
                    <a16:creationId xmlns:a16="http://schemas.microsoft.com/office/drawing/2014/main" id="{D5840764-C259-FA50-C703-87521A7EC07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9" name="Freeform 1141">
                <a:extLst>
                  <a:ext uri="{FF2B5EF4-FFF2-40B4-BE49-F238E27FC236}">
                    <a16:creationId xmlns:a16="http://schemas.microsoft.com/office/drawing/2014/main" id="{03529278-F37A-6FB3-596B-16FCC4FB538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sp>
        <p:nvSpPr>
          <p:cNvPr id="69" name="TextBox 68">
            <a:extLst>
              <a:ext uri="{FF2B5EF4-FFF2-40B4-BE49-F238E27FC236}">
                <a16:creationId xmlns:a16="http://schemas.microsoft.com/office/drawing/2014/main" id="{83CCEC0D-E562-6311-E0DD-1C57E93BBA12}"/>
              </a:ext>
            </a:extLst>
          </p:cNvPr>
          <p:cNvSpPr txBox="1"/>
          <p:nvPr/>
        </p:nvSpPr>
        <p:spPr>
          <a:xfrm>
            <a:off x="6907201" y="3545522"/>
            <a:ext cx="1982464" cy="1015663"/>
          </a:xfrm>
          <a:prstGeom prst="rect">
            <a:avLst/>
          </a:prstGeom>
          <a:noFill/>
        </p:spPr>
        <p:txBody>
          <a:bodyPr wrap="square">
            <a:spAutoFit/>
          </a:bodyPr>
          <a:lstStyle/>
          <a:p>
            <a:pPr algn="ctr"/>
            <a:r>
              <a:rPr lang="en-IE" sz="2000" b="1" dirty="0">
                <a:solidFill>
                  <a:schemeClr val="bg1"/>
                </a:solidFill>
              </a:rPr>
              <a:t>Approachability increases feedback</a:t>
            </a:r>
          </a:p>
        </p:txBody>
      </p:sp>
      <p:sp>
        <p:nvSpPr>
          <p:cNvPr id="71" name="TextBox 70">
            <a:extLst>
              <a:ext uri="{FF2B5EF4-FFF2-40B4-BE49-F238E27FC236}">
                <a16:creationId xmlns:a16="http://schemas.microsoft.com/office/drawing/2014/main" id="{D2149A0C-7496-4F48-35AE-ACCB552EF97C}"/>
              </a:ext>
            </a:extLst>
          </p:cNvPr>
          <p:cNvSpPr txBox="1"/>
          <p:nvPr/>
        </p:nvSpPr>
        <p:spPr>
          <a:xfrm>
            <a:off x="885578" y="4593941"/>
            <a:ext cx="2086225" cy="1200329"/>
          </a:xfrm>
          <a:prstGeom prst="rect">
            <a:avLst/>
          </a:prstGeom>
          <a:noFill/>
        </p:spPr>
        <p:txBody>
          <a:bodyPr wrap="square">
            <a:spAutoFit/>
          </a:bodyPr>
          <a:lstStyle/>
          <a:p>
            <a:pPr algn="ctr"/>
            <a:r>
              <a:rPr lang="en-US" dirty="0">
                <a:solidFill>
                  <a:srgbClr val="404A52"/>
                </a:solidFill>
              </a:rPr>
              <a:t>Staff feel safer to explore new tools when leaders explore with them</a:t>
            </a:r>
            <a:endParaRPr lang="en-IE" dirty="0">
              <a:solidFill>
                <a:srgbClr val="404A52"/>
              </a:solidFill>
            </a:endParaRPr>
          </a:p>
        </p:txBody>
      </p:sp>
      <p:sp>
        <p:nvSpPr>
          <p:cNvPr id="73" name="TextBox 72">
            <a:extLst>
              <a:ext uri="{FF2B5EF4-FFF2-40B4-BE49-F238E27FC236}">
                <a16:creationId xmlns:a16="http://schemas.microsoft.com/office/drawing/2014/main" id="{164ECA11-630E-00E5-F901-79A910D942D9}"/>
              </a:ext>
            </a:extLst>
          </p:cNvPr>
          <p:cNvSpPr txBox="1"/>
          <p:nvPr/>
        </p:nvSpPr>
        <p:spPr>
          <a:xfrm>
            <a:off x="3474135" y="4687694"/>
            <a:ext cx="2354906" cy="1200329"/>
          </a:xfrm>
          <a:prstGeom prst="rect">
            <a:avLst/>
          </a:prstGeom>
          <a:noFill/>
        </p:spPr>
        <p:txBody>
          <a:bodyPr wrap="square">
            <a:spAutoFit/>
          </a:bodyPr>
          <a:lstStyle/>
          <a:p>
            <a:pPr algn="ctr"/>
            <a:r>
              <a:rPr lang="en-US" dirty="0">
                <a:solidFill>
                  <a:srgbClr val="404A52"/>
                </a:solidFill>
              </a:rPr>
              <a:t>If staff feel guided, they will try new practices (waste sorting, apps, sensors).</a:t>
            </a:r>
            <a:endParaRPr lang="en-IE" dirty="0">
              <a:solidFill>
                <a:srgbClr val="404A52"/>
              </a:solidFill>
            </a:endParaRPr>
          </a:p>
        </p:txBody>
      </p:sp>
      <p:sp>
        <p:nvSpPr>
          <p:cNvPr id="75" name="TextBox 74">
            <a:extLst>
              <a:ext uri="{FF2B5EF4-FFF2-40B4-BE49-F238E27FC236}">
                <a16:creationId xmlns:a16="http://schemas.microsoft.com/office/drawing/2014/main" id="{C89E3774-7C32-5868-F022-AD76A8863A05}"/>
              </a:ext>
            </a:extLst>
          </p:cNvPr>
          <p:cNvSpPr txBox="1"/>
          <p:nvPr/>
        </p:nvSpPr>
        <p:spPr>
          <a:xfrm>
            <a:off x="6517056" y="4595526"/>
            <a:ext cx="2100979" cy="1200329"/>
          </a:xfrm>
          <a:prstGeom prst="rect">
            <a:avLst/>
          </a:prstGeom>
          <a:noFill/>
        </p:spPr>
        <p:txBody>
          <a:bodyPr wrap="square">
            <a:spAutoFit/>
          </a:bodyPr>
          <a:lstStyle/>
          <a:p>
            <a:pPr algn="ctr"/>
            <a:r>
              <a:rPr lang="en-US" dirty="0">
                <a:solidFill>
                  <a:srgbClr val="404A52"/>
                </a:solidFill>
              </a:rPr>
              <a:t>And feedback helps leaders identify barriers and opportunities</a:t>
            </a:r>
            <a:endParaRPr lang="en-IE" dirty="0">
              <a:solidFill>
                <a:srgbClr val="404A52"/>
              </a:solidFill>
            </a:endParaRPr>
          </a:p>
        </p:txBody>
      </p:sp>
      <p:grpSp>
        <p:nvGrpSpPr>
          <p:cNvPr id="76" name="Group 75">
            <a:extLst>
              <a:ext uri="{FF2B5EF4-FFF2-40B4-BE49-F238E27FC236}">
                <a16:creationId xmlns:a16="http://schemas.microsoft.com/office/drawing/2014/main" id="{B30BAB8D-FCE1-7944-7222-37264C22FEA1}"/>
              </a:ext>
            </a:extLst>
          </p:cNvPr>
          <p:cNvGrpSpPr/>
          <p:nvPr/>
        </p:nvGrpSpPr>
        <p:grpSpPr>
          <a:xfrm>
            <a:off x="3488958" y="3360225"/>
            <a:ext cx="669586" cy="660056"/>
            <a:chOff x="7190753" y="5365577"/>
            <a:chExt cx="745522" cy="754273"/>
          </a:xfrm>
          <a:solidFill>
            <a:schemeClr val="bg1"/>
          </a:solidFill>
        </p:grpSpPr>
        <p:grpSp>
          <p:nvGrpSpPr>
            <p:cNvPr id="77" name="Graphic 2">
              <a:extLst>
                <a:ext uri="{FF2B5EF4-FFF2-40B4-BE49-F238E27FC236}">
                  <a16:creationId xmlns:a16="http://schemas.microsoft.com/office/drawing/2014/main" id="{CADD95FE-DC0B-89C9-9BD5-504999A3512F}"/>
                </a:ext>
              </a:extLst>
            </p:cNvPr>
            <p:cNvGrpSpPr/>
            <p:nvPr/>
          </p:nvGrpSpPr>
          <p:grpSpPr>
            <a:xfrm>
              <a:off x="7353351" y="5647412"/>
              <a:ext cx="420044" cy="75879"/>
              <a:chOff x="7353351" y="5647412"/>
              <a:chExt cx="420044" cy="75879"/>
            </a:xfrm>
            <a:grpFill/>
          </p:grpSpPr>
          <p:sp>
            <p:nvSpPr>
              <p:cNvPr id="88" name="Freeform 385">
                <a:extLst>
                  <a:ext uri="{FF2B5EF4-FFF2-40B4-BE49-F238E27FC236}">
                    <a16:creationId xmlns:a16="http://schemas.microsoft.com/office/drawing/2014/main" id="{C02B083C-7E33-354C-1FBB-9C02CB3B1AC2}"/>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62A84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9" name="Freeform 386">
                <a:extLst>
                  <a:ext uri="{FF2B5EF4-FFF2-40B4-BE49-F238E27FC236}">
                    <a16:creationId xmlns:a16="http://schemas.microsoft.com/office/drawing/2014/main" id="{E44009A8-7B87-FC43-7424-B940AE6E2C5C}"/>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62A84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8" name="Graphic 2">
              <a:extLst>
                <a:ext uri="{FF2B5EF4-FFF2-40B4-BE49-F238E27FC236}">
                  <a16:creationId xmlns:a16="http://schemas.microsoft.com/office/drawing/2014/main" id="{1F3F2CF6-0052-98E6-9CC5-65767F2EB19D}"/>
                </a:ext>
              </a:extLst>
            </p:cNvPr>
            <p:cNvGrpSpPr/>
            <p:nvPr/>
          </p:nvGrpSpPr>
          <p:grpSpPr>
            <a:xfrm>
              <a:off x="7190753" y="5365577"/>
              <a:ext cx="745522" cy="754273"/>
              <a:chOff x="7190753" y="5365577"/>
              <a:chExt cx="745522" cy="754273"/>
            </a:xfrm>
            <a:grpFill/>
          </p:grpSpPr>
          <p:sp>
            <p:nvSpPr>
              <p:cNvPr id="79" name="Freeform 376">
                <a:extLst>
                  <a:ext uri="{FF2B5EF4-FFF2-40B4-BE49-F238E27FC236}">
                    <a16:creationId xmlns:a16="http://schemas.microsoft.com/office/drawing/2014/main" id="{62A89E61-3135-2ED7-1D5F-E97FE30BEA07}"/>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377">
                <a:extLst>
                  <a:ext uri="{FF2B5EF4-FFF2-40B4-BE49-F238E27FC236}">
                    <a16:creationId xmlns:a16="http://schemas.microsoft.com/office/drawing/2014/main" id="{1C4865B7-02DD-DB45-0EAA-980BF5AAF71E}"/>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1" name="Freeform 378">
                <a:extLst>
                  <a:ext uri="{FF2B5EF4-FFF2-40B4-BE49-F238E27FC236}">
                    <a16:creationId xmlns:a16="http://schemas.microsoft.com/office/drawing/2014/main" id="{704B9F24-261C-1982-4906-AA26A7C4A717}"/>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379">
                <a:extLst>
                  <a:ext uri="{FF2B5EF4-FFF2-40B4-BE49-F238E27FC236}">
                    <a16:creationId xmlns:a16="http://schemas.microsoft.com/office/drawing/2014/main" id="{7E148869-A6B1-4DB0-8DC4-DECE5B1C51A6}"/>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3" name="Freeform 380">
                <a:extLst>
                  <a:ext uri="{FF2B5EF4-FFF2-40B4-BE49-F238E27FC236}">
                    <a16:creationId xmlns:a16="http://schemas.microsoft.com/office/drawing/2014/main" id="{DD355CFB-5E99-EA30-DD93-D38056E1F2A6}"/>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4" name="Freeform 381">
                <a:extLst>
                  <a:ext uri="{FF2B5EF4-FFF2-40B4-BE49-F238E27FC236}">
                    <a16:creationId xmlns:a16="http://schemas.microsoft.com/office/drawing/2014/main" id="{96A700C3-0AB5-EC65-9CCA-AC6409D1370A}"/>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5" name="Freeform 382">
                <a:extLst>
                  <a:ext uri="{FF2B5EF4-FFF2-40B4-BE49-F238E27FC236}">
                    <a16:creationId xmlns:a16="http://schemas.microsoft.com/office/drawing/2014/main" id="{564A5FA8-D888-30BE-2E21-47302CB92490}"/>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6" name="Freeform 383">
                <a:extLst>
                  <a:ext uri="{FF2B5EF4-FFF2-40B4-BE49-F238E27FC236}">
                    <a16:creationId xmlns:a16="http://schemas.microsoft.com/office/drawing/2014/main" id="{6039304A-9F41-CF23-774C-692A2DAA2FC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384">
                <a:extLst>
                  <a:ext uri="{FF2B5EF4-FFF2-40B4-BE49-F238E27FC236}">
                    <a16:creationId xmlns:a16="http://schemas.microsoft.com/office/drawing/2014/main" id="{92E65EE2-B789-0EF9-8CC3-F4EFEC1AD443}"/>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90" name="Arrow: Right 89">
            <a:extLst>
              <a:ext uri="{FF2B5EF4-FFF2-40B4-BE49-F238E27FC236}">
                <a16:creationId xmlns:a16="http://schemas.microsoft.com/office/drawing/2014/main" id="{493D43F9-5607-E0D8-D895-62ABF39D00CE}"/>
              </a:ext>
            </a:extLst>
          </p:cNvPr>
          <p:cNvSpPr/>
          <p:nvPr/>
        </p:nvSpPr>
        <p:spPr>
          <a:xfrm>
            <a:off x="9048750" y="4257675"/>
            <a:ext cx="504825" cy="1228725"/>
          </a:xfrm>
          <a:prstGeom prst="rightArrow">
            <a:avLst/>
          </a:prstGeom>
          <a:solidFill>
            <a:srgbClr val="0289AE"/>
          </a:solidFill>
          <a:ln>
            <a:solidFill>
              <a:srgbClr val="0289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3" name="Freeform 389">
            <a:extLst>
              <a:ext uri="{FF2B5EF4-FFF2-40B4-BE49-F238E27FC236}">
                <a16:creationId xmlns:a16="http://schemas.microsoft.com/office/drawing/2014/main" id="{7952823E-1E4D-0CC0-2329-26FF3E44AFE0}"/>
              </a:ext>
            </a:extLst>
          </p:cNvPr>
          <p:cNvSpPr>
            <a:spLocks noChangeArrowheads="1"/>
          </p:cNvSpPr>
          <p:nvPr/>
        </p:nvSpPr>
        <p:spPr bwMode="auto">
          <a:xfrm>
            <a:off x="9666455" y="3469365"/>
            <a:ext cx="2031665" cy="2721115"/>
          </a:xfrm>
          <a:custGeom>
            <a:avLst/>
            <a:gdLst>
              <a:gd name="T0" fmla="*/ 2089 w 2202"/>
              <a:gd name="T1" fmla="*/ 2052 h 2072"/>
              <a:gd name="T2" fmla="*/ 1093 w 2202"/>
              <a:gd name="T3" fmla="*/ 1703 h 2072"/>
              <a:gd name="T4" fmla="*/ 1093 w 2202"/>
              <a:gd name="T5" fmla="*/ 1703 h 2072"/>
              <a:gd name="T6" fmla="*/ 1041 w 2202"/>
              <a:gd name="T7" fmla="*/ 1703 h 2072"/>
              <a:gd name="T8" fmla="*/ 112 w 2202"/>
              <a:gd name="T9" fmla="*/ 2049 h 2072"/>
              <a:gd name="T10" fmla="*/ 112 w 2202"/>
              <a:gd name="T11" fmla="*/ 2049 h 2072"/>
              <a:gd name="T12" fmla="*/ 0 w 2202"/>
              <a:gd name="T13" fmla="*/ 1956 h 2072"/>
              <a:gd name="T14" fmla="*/ 0 w 2202"/>
              <a:gd name="T15" fmla="*/ 98 h 2072"/>
              <a:gd name="T16" fmla="*/ 0 w 2202"/>
              <a:gd name="T17" fmla="*/ 98 h 2072"/>
              <a:gd name="T18" fmla="*/ 86 w 2202"/>
              <a:gd name="T19" fmla="*/ 0 h 2072"/>
              <a:gd name="T20" fmla="*/ 2114 w 2202"/>
              <a:gd name="T21" fmla="*/ 0 h 2072"/>
              <a:gd name="T22" fmla="*/ 2114 w 2202"/>
              <a:gd name="T23" fmla="*/ 0 h 2072"/>
              <a:gd name="T24" fmla="*/ 2201 w 2202"/>
              <a:gd name="T25" fmla="*/ 98 h 2072"/>
              <a:gd name="T26" fmla="*/ 2201 w 2202"/>
              <a:gd name="T27" fmla="*/ 1959 h 2072"/>
              <a:gd name="T28" fmla="*/ 2201 w 2202"/>
              <a:gd name="T29" fmla="*/ 1959 h 2072"/>
              <a:gd name="T30" fmla="*/ 2089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89" y="2052"/>
                </a:moveTo>
                <a:lnTo>
                  <a:pt x="1093" y="1703"/>
                </a:lnTo>
                <a:lnTo>
                  <a:pt x="1093" y="1703"/>
                </a:lnTo>
                <a:cubicBezTo>
                  <a:pt x="1077" y="1696"/>
                  <a:pt x="1058" y="1697"/>
                  <a:pt x="1041" y="1703"/>
                </a:cubicBezTo>
                <a:lnTo>
                  <a:pt x="112" y="2049"/>
                </a:lnTo>
                <a:lnTo>
                  <a:pt x="112" y="2049"/>
                </a:lnTo>
                <a:cubicBezTo>
                  <a:pt x="57" y="2069"/>
                  <a:pt x="0" y="2023"/>
                  <a:pt x="0" y="1956"/>
                </a:cubicBezTo>
                <a:lnTo>
                  <a:pt x="0" y="98"/>
                </a:lnTo>
                <a:lnTo>
                  <a:pt x="0" y="98"/>
                </a:lnTo>
                <a:cubicBezTo>
                  <a:pt x="0" y="44"/>
                  <a:pt x="38" y="0"/>
                  <a:pt x="86" y="0"/>
                </a:cubicBezTo>
                <a:lnTo>
                  <a:pt x="2114" y="0"/>
                </a:lnTo>
                <a:lnTo>
                  <a:pt x="2114" y="0"/>
                </a:lnTo>
                <a:cubicBezTo>
                  <a:pt x="2162" y="0"/>
                  <a:pt x="2201" y="44"/>
                  <a:pt x="2201" y="98"/>
                </a:cubicBezTo>
                <a:lnTo>
                  <a:pt x="2201" y="1959"/>
                </a:lnTo>
                <a:lnTo>
                  <a:pt x="2201" y="1959"/>
                </a:lnTo>
                <a:cubicBezTo>
                  <a:pt x="2201" y="2024"/>
                  <a:pt x="2144" y="2071"/>
                  <a:pt x="2089" y="2052"/>
                </a:cubicBezTo>
              </a:path>
            </a:pathLst>
          </a:custGeom>
          <a:solidFill>
            <a:srgbClr val="62A844"/>
          </a:solidFill>
          <a:ln>
            <a:noFill/>
          </a:ln>
          <a:effectLst/>
        </p:spPr>
        <p:txBody>
          <a:bodyPr wrap="none" anchor="ctr"/>
          <a:lstStyle/>
          <a:p>
            <a:endParaRPr lang="en-US" sz="900"/>
          </a:p>
        </p:txBody>
      </p:sp>
      <p:sp>
        <p:nvSpPr>
          <p:cNvPr id="94" name="TextBox 93">
            <a:extLst>
              <a:ext uri="{FF2B5EF4-FFF2-40B4-BE49-F238E27FC236}">
                <a16:creationId xmlns:a16="http://schemas.microsoft.com/office/drawing/2014/main" id="{206E93AF-4CF4-8F69-E94A-56209851B26D}"/>
              </a:ext>
            </a:extLst>
          </p:cNvPr>
          <p:cNvSpPr txBox="1"/>
          <p:nvPr/>
        </p:nvSpPr>
        <p:spPr>
          <a:xfrm>
            <a:off x="9744744" y="4040373"/>
            <a:ext cx="1982464" cy="1631216"/>
          </a:xfrm>
          <a:prstGeom prst="rect">
            <a:avLst/>
          </a:prstGeom>
          <a:noFill/>
        </p:spPr>
        <p:txBody>
          <a:bodyPr wrap="square">
            <a:spAutoFit/>
          </a:bodyPr>
          <a:lstStyle/>
          <a:p>
            <a:pPr marL="342900" indent="-342900">
              <a:spcAft>
                <a:spcPts val="1000"/>
              </a:spcAft>
              <a:buFont typeface="Arial" panose="020B0604020202020204" pitchFamily="34" charset="0"/>
              <a:buChar char="•"/>
            </a:pPr>
            <a:r>
              <a:rPr lang="en-IE" sz="2000" b="1" dirty="0">
                <a:solidFill>
                  <a:schemeClr val="bg1"/>
                </a:solidFill>
              </a:rPr>
              <a:t>Reduced Resistance</a:t>
            </a:r>
          </a:p>
          <a:p>
            <a:pPr marL="342900" indent="-342900">
              <a:spcAft>
                <a:spcPts val="1000"/>
              </a:spcAft>
              <a:buFont typeface="Arial" panose="020B0604020202020204" pitchFamily="34" charset="0"/>
              <a:buChar char="•"/>
            </a:pPr>
            <a:r>
              <a:rPr lang="en-IE" sz="2000" b="1" dirty="0">
                <a:solidFill>
                  <a:schemeClr val="bg1"/>
                </a:solidFill>
              </a:rPr>
              <a:t>Engagement</a:t>
            </a:r>
          </a:p>
          <a:p>
            <a:pPr marL="342900" indent="-342900">
              <a:spcAft>
                <a:spcPts val="1000"/>
              </a:spcAft>
              <a:buFont typeface="Arial" panose="020B0604020202020204" pitchFamily="34" charset="0"/>
              <a:buChar char="•"/>
            </a:pPr>
            <a:r>
              <a:rPr lang="en-IE" sz="2000" b="1" dirty="0">
                <a:solidFill>
                  <a:schemeClr val="bg1"/>
                </a:solidFill>
              </a:rPr>
              <a:t>Adoption</a:t>
            </a:r>
          </a:p>
        </p:txBody>
      </p:sp>
      <p:pic>
        <p:nvPicPr>
          <p:cNvPr id="95" name="Graphic 94" descr="Comment Like outline">
            <a:extLst>
              <a:ext uri="{FF2B5EF4-FFF2-40B4-BE49-F238E27FC236}">
                <a16:creationId xmlns:a16="http://schemas.microsoft.com/office/drawing/2014/main" id="{5A904E22-811A-B47B-4BC4-0FDA1A50891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312911" y="3417173"/>
            <a:ext cx="708999" cy="708999"/>
          </a:xfrm>
          <a:prstGeom prst="rect">
            <a:avLst/>
          </a:prstGeom>
        </p:spPr>
      </p:pic>
    </p:spTree>
    <p:extLst>
      <p:ext uri="{BB962C8B-B14F-4D97-AF65-F5344CB8AC3E}">
        <p14:creationId xmlns:p14="http://schemas.microsoft.com/office/powerpoint/2010/main" val="1279469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E46B-8126-D972-5847-EE34C074D4E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785BA39-6ABF-A60E-41D8-D0A150358A5C}"/>
              </a:ext>
            </a:extLst>
          </p:cNvPr>
          <p:cNvSpPr>
            <a:spLocks noGrp="1"/>
          </p:cNvSpPr>
          <p:nvPr>
            <p:ph type="body" sz="quarter" idx="18"/>
          </p:nvPr>
        </p:nvSpPr>
        <p:spPr>
          <a:xfrm>
            <a:off x="798380" y="1565257"/>
            <a:ext cx="10879270" cy="4054140"/>
          </a:xfrm>
          <a:prstGeom prst="rect">
            <a:avLst/>
          </a:prstGeom>
        </p:spPr>
        <p:txBody>
          <a:bodyPr/>
          <a:lstStyle/>
          <a:p>
            <a:pPr marL="0" indent="0"/>
            <a:r>
              <a:rPr lang="en-US" b="1" i="1" dirty="0"/>
              <a:t>“Leaders reduce resistance not by pushing change, but by removing what makes people afraid of it.”</a:t>
            </a:r>
          </a:p>
          <a:p>
            <a:pPr marL="0" indent="0"/>
            <a:r>
              <a:rPr lang="en-US" dirty="0"/>
              <a:t>Hospitality SMEs face unique constraints: limited staff, constant time pressure, and high turnover. These conditions make fear &amp; resistance more likely whenever new sustainability practices or digital tools are introduced.</a:t>
            </a:r>
          </a:p>
          <a:p>
            <a:endParaRPr lang="en-US" sz="1200" dirty="0"/>
          </a:p>
          <a:p>
            <a:pPr algn="ctr"/>
            <a:r>
              <a:rPr lang="en-US" sz="6000" dirty="0">
                <a:solidFill>
                  <a:srgbClr val="0289AE"/>
                </a:solidFill>
                <a:latin typeface="Aptos ExtraBold" panose="020B0004020202020204" pitchFamily="34" charset="0"/>
              </a:rPr>
              <a:t>Barriers</a:t>
            </a:r>
            <a:r>
              <a:rPr lang="en-US" sz="6000" dirty="0">
                <a:latin typeface="Aptos ExtraBold" panose="020B0004020202020204" pitchFamily="34" charset="0"/>
              </a:rPr>
              <a:t>  </a:t>
            </a:r>
            <a:r>
              <a:rPr lang="en-US" sz="6000" dirty="0">
                <a:solidFill>
                  <a:srgbClr val="689048"/>
                </a:solidFill>
                <a:latin typeface="Aptos ExtraBold" panose="020B0004020202020204" pitchFamily="34" charset="0"/>
              </a:rPr>
              <a:t>+</a:t>
            </a:r>
            <a:r>
              <a:rPr lang="en-US" sz="6000" dirty="0">
                <a:latin typeface="Aptos ExtraBold" panose="020B0004020202020204" pitchFamily="34" charset="0"/>
              </a:rPr>
              <a:t> </a:t>
            </a:r>
            <a:r>
              <a:rPr lang="en-US" sz="6000" dirty="0">
                <a:solidFill>
                  <a:srgbClr val="EABB22"/>
                </a:solidFill>
                <a:latin typeface="Aptos ExtraBold" panose="020B0004020202020204" pitchFamily="34" charset="0"/>
              </a:rPr>
              <a:t>Fears</a:t>
            </a:r>
            <a:r>
              <a:rPr lang="en-US" sz="6000" dirty="0">
                <a:latin typeface="Aptos ExtraBold" panose="020B0004020202020204" pitchFamily="34" charset="0"/>
              </a:rPr>
              <a:t> </a:t>
            </a:r>
            <a:r>
              <a:rPr lang="en-US" sz="6000" dirty="0">
                <a:solidFill>
                  <a:srgbClr val="689048"/>
                </a:solidFill>
                <a:latin typeface="Aptos ExtraBold" panose="020B0004020202020204" pitchFamily="34" charset="0"/>
              </a:rPr>
              <a:t>=</a:t>
            </a:r>
            <a:r>
              <a:rPr lang="en-US" sz="6000" dirty="0">
                <a:latin typeface="Aptos ExtraBold" panose="020B0004020202020204" pitchFamily="34" charset="0"/>
              </a:rPr>
              <a:t> Resistance</a:t>
            </a:r>
          </a:p>
          <a:p>
            <a:endParaRPr lang="en-US" dirty="0"/>
          </a:p>
          <a:p>
            <a:endParaRPr lang="en-US" dirty="0"/>
          </a:p>
          <a:p>
            <a:endParaRPr lang="en-US" sz="1000" dirty="0"/>
          </a:p>
          <a:p>
            <a:r>
              <a:rPr lang="en-US" dirty="0"/>
              <a:t>Resistance isn’t always laziness - it’s more likely to be a protection mechanism.</a:t>
            </a:r>
          </a:p>
        </p:txBody>
      </p:sp>
      <p:sp>
        <p:nvSpPr>
          <p:cNvPr id="5" name="Text Placeholder 4">
            <a:extLst>
              <a:ext uri="{FF2B5EF4-FFF2-40B4-BE49-F238E27FC236}">
                <a16:creationId xmlns:a16="http://schemas.microsoft.com/office/drawing/2014/main" id="{DFAEB5D9-925C-34C7-F13A-9BA5121B7B0F}"/>
              </a:ext>
            </a:extLst>
          </p:cNvPr>
          <p:cNvSpPr>
            <a:spLocks noGrp="1"/>
          </p:cNvSpPr>
          <p:nvPr>
            <p:ph type="body" sz="quarter" idx="16"/>
          </p:nvPr>
        </p:nvSpPr>
        <p:spPr>
          <a:xfrm>
            <a:off x="798383" y="761603"/>
            <a:ext cx="10595237" cy="803654"/>
          </a:xfrm>
          <a:prstGeom prst="rect">
            <a:avLst/>
          </a:prstGeom>
        </p:spPr>
        <p:txBody>
          <a:bodyPr/>
          <a:lstStyle/>
          <a:p>
            <a:r>
              <a:rPr lang="en-IE" dirty="0"/>
              <a:t>4. Removing Barriers &amp; Fear</a:t>
            </a:r>
            <a:endParaRPr lang="en-US" dirty="0"/>
          </a:p>
        </p:txBody>
      </p:sp>
      <p:sp>
        <p:nvSpPr>
          <p:cNvPr id="3" name="Freeform 12">
            <a:extLst>
              <a:ext uri="{FF2B5EF4-FFF2-40B4-BE49-F238E27FC236}">
                <a16:creationId xmlns:a16="http://schemas.microsoft.com/office/drawing/2014/main" id="{7B2480F3-C856-BC84-939F-0E689B562233}"/>
              </a:ext>
            </a:extLst>
          </p:cNvPr>
          <p:cNvSpPr/>
          <p:nvPr/>
        </p:nvSpPr>
        <p:spPr>
          <a:xfrm>
            <a:off x="1828800" y="4811239"/>
            <a:ext cx="1123717" cy="910055"/>
          </a:xfrm>
          <a:custGeom>
            <a:avLst/>
            <a:gdLst>
              <a:gd name="connsiteX0" fmla="*/ 101706 w 1744169"/>
              <a:gd name="connsiteY0" fmla="*/ 1578581 h 1579516"/>
              <a:gd name="connsiteX1" fmla="*/ 48447 w 1744169"/>
              <a:gd name="connsiteY1" fmla="*/ 1532046 h 1579516"/>
              <a:gd name="connsiteX2" fmla="*/ 48447 w 1744169"/>
              <a:gd name="connsiteY2" fmla="*/ 1138874 h 1579516"/>
              <a:gd name="connsiteX3" fmla="*/ 3747 w 1744169"/>
              <a:gd name="connsiteY3" fmla="*/ 1083792 h 1579516"/>
              <a:gd name="connsiteX4" fmla="*/ 3747 w 1744169"/>
              <a:gd name="connsiteY4" fmla="*/ 904301 h 1579516"/>
              <a:gd name="connsiteX5" fmla="*/ 54153 w 1744169"/>
              <a:gd name="connsiteY5" fmla="*/ 904301 h 1579516"/>
              <a:gd name="connsiteX6" fmla="*/ 54153 w 1744169"/>
              <a:gd name="connsiteY6" fmla="*/ 1085692 h 1579516"/>
              <a:gd name="connsiteX7" fmla="*/ 137845 w 1744169"/>
              <a:gd name="connsiteY7" fmla="*/ 1085692 h 1579516"/>
              <a:gd name="connsiteX8" fmla="*/ 480223 w 1744169"/>
              <a:gd name="connsiteY8" fmla="*/ 741904 h 1579516"/>
              <a:gd name="connsiteX9" fmla="*/ 59859 w 1744169"/>
              <a:gd name="connsiteY9" fmla="*/ 741904 h 1579516"/>
              <a:gd name="connsiteX10" fmla="*/ 55104 w 1744169"/>
              <a:gd name="connsiteY10" fmla="*/ 746652 h 1579516"/>
              <a:gd name="connsiteX11" fmla="*/ 55104 w 1744169"/>
              <a:gd name="connsiteY11" fmla="*/ 804583 h 1579516"/>
              <a:gd name="connsiteX12" fmla="*/ 3747 w 1744169"/>
              <a:gd name="connsiteY12" fmla="*/ 797936 h 1579516"/>
              <a:gd name="connsiteX13" fmla="*/ 48447 w 1744169"/>
              <a:gd name="connsiteY13" fmla="*/ 692520 h 1579516"/>
              <a:gd name="connsiteX14" fmla="*/ 48447 w 1744169"/>
              <a:gd name="connsiteY14" fmla="*/ 588054 h 1579516"/>
              <a:gd name="connsiteX15" fmla="*/ 3747 w 1744169"/>
              <a:gd name="connsiteY15" fmla="*/ 532972 h 1579516"/>
              <a:gd name="connsiteX16" fmla="*/ 3747 w 1744169"/>
              <a:gd name="connsiteY16" fmla="*/ 187285 h 1579516"/>
              <a:gd name="connsiteX17" fmla="*/ 46545 w 1744169"/>
              <a:gd name="connsiteY17" fmla="*/ 137901 h 1579516"/>
              <a:gd name="connsiteX18" fmla="*/ 113118 w 1744169"/>
              <a:gd name="connsiteY18" fmla="*/ 1145 h 1579516"/>
              <a:gd name="connsiteX19" fmla="*/ 210125 w 1744169"/>
              <a:gd name="connsiteY19" fmla="*/ 16340 h 1579516"/>
              <a:gd name="connsiteX20" fmla="*/ 230097 w 1744169"/>
              <a:gd name="connsiteY20" fmla="*/ 46731 h 1579516"/>
              <a:gd name="connsiteX21" fmla="*/ 230097 w 1744169"/>
              <a:gd name="connsiteY21" fmla="*/ 136951 h 1579516"/>
              <a:gd name="connsiteX22" fmla="*/ 1516868 w 1744169"/>
              <a:gd name="connsiteY22" fmla="*/ 136951 h 1579516"/>
              <a:gd name="connsiteX23" fmla="*/ 1516868 w 1744169"/>
              <a:gd name="connsiteY23" fmla="*/ 46731 h 1579516"/>
              <a:gd name="connsiteX24" fmla="*/ 1536840 w 1744169"/>
              <a:gd name="connsiteY24" fmla="*/ 16340 h 1579516"/>
              <a:gd name="connsiteX25" fmla="*/ 1633848 w 1744169"/>
              <a:gd name="connsiteY25" fmla="*/ 1145 h 1579516"/>
              <a:gd name="connsiteX26" fmla="*/ 1700421 w 1744169"/>
              <a:gd name="connsiteY26" fmla="*/ 137901 h 1579516"/>
              <a:gd name="connsiteX27" fmla="*/ 1744169 w 1744169"/>
              <a:gd name="connsiteY27" fmla="*/ 184436 h 1579516"/>
              <a:gd name="connsiteX28" fmla="*/ 1744169 w 1744169"/>
              <a:gd name="connsiteY28" fmla="*/ 541519 h 1579516"/>
              <a:gd name="connsiteX29" fmla="*/ 1700421 w 1744169"/>
              <a:gd name="connsiteY29" fmla="*/ 588054 h 1579516"/>
              <a:gd name="connsiteX30" fmla="*/ 1700421 w 1744169"/>
              <a:gd name="connsiteY30" fmla="*/ 692520 h 1579516"/>
              <a:gd name="connsiteX31" fmla="*/ 1744169 w 1744169"/>
              <a:gd name="connsiteY31" fmla="*/ 739055 h 1579516"/>
              <a:gd name="connsiteX32" fmla="*/ 1744169 w 1744169"/>
              <a:gd name="connsiteY32" fmla="*/ 1092340 h 1579516"/>
              <a:gd name="connsiteX33" fmla="*/ 1699470 w 1744169"/>
              <a:gd name="connsiteY33" fmla="*/ 1138874 h 1579516"/>
              <a:gd name="connsiteX34" fmla="*/ 1699470 w 1744169"/>
              <a:gd name="connsiteY34" fmla="*/ 1532046 h 1579516"/>
              <a:gd name="connsiteX35" fmla="*/ 1645260 w 1744169"/>
              <a:gd name="connsiteY35" fmla="*/ 1578581 h 1579516"/>
              <a:gd name="connsiteX36" fmla="*/ 1567274 w 1744169"/>
              <a:gd name="connsiteY36" fmla="*/ 1578581 h 1579516"/>
              <a:gd name="connsiteX37" fmla="*/ 1516868 w 1744169"/>
              <a:gd name="connsiteY37" fmla="*/ 1532046 h 1579516"/>
              <a:gd name="connsiteX38" fmla="*/ 1515917 w 1744169"/>
              <a:gd name="connsiteY38" fmla="*/ 1325014 h 1579516"/>
              <a:gd name="connsiteX39" fmla="*/ 1556812 w 1744169"/>
              <a:gd name="connsiteY39" fmla="*/ 1305070 h 1579516"/>
              <a:gd name="connsiteX40" fmla="*/ 1567274 w 1744169"/>
              <a:gd name="connsiteY40" fmla="*/ 1322165 h 1579516"/>
              <a:gd name="connsiteX41" fmla="*/ 1567274 w 1744169"/>
              <a:gd name="connsiteY41" fmla="*/ 1524449 h 1579516"/>
              <a:gd name="connsiteX42" fmla="*/ 1649064 w 1744169"/>
              <a:gd name="connsiteY42" fmla="*/ 1524449 h 1579516"/>
              <a:gd name="connsiteX43" fmla="*/ 1649064 w 1744169"/>
              <a:gd name="connsiteY43" fmla="*/ 1140774 h 1579516"/>
              <a:gd name="connsiteX44" fmla="*/ 1567274 w 1744169"/>
              <a:gd name="connsiteY44" fmla="*/ 1140774 h 1579516"/>
              <a:gd name="connsiteX45" fmla="*/ 1567274 w 1744169"/>
              <a:gd name="connsiteY45" fmla="*/ 1217699 h 1579516"/>
              <a:gd name="connsiteX46" fmla="*/ 1556812 w 1744169"/>
              <a:gd name="connsiteY46" fmla="*/ 1234793 h 1579516"/>
              <a:gd name="connsiteX47" fmla="*/ 1515917 w 1744169"/>
              <a:gd name="connsiteY47" fmla="*/ 1224346 h 1579516"/>
              <a:gd name="connsiteX48" fmla="*/ 1515917 w 1744169"/>
              <a:gd name="connsiteY48" fmla="*/ 1140774 h 1579516"/>
              <a:gd name="connsiteX49" fmla="*/ 229146 w 1744169"/>
              <a:gd name="connsiteY49" fmla="*/ 1140774 h 1579516"/>
              <a:gd name="connsiteX50" fmla="*/ 229146 w 1744169"/>
              <a:gd name="connsiteY50" fmla="*/ 1532996 h 1579516"/>
              <a:gd name="connsiteX51" fmla="*/ 177790 w 1744169"/>
              <a:gd name="connsiteY51" fmla="*/ 1578581 h 1579516"/>
              <a:gd name="connsiteX52" fmla="*/ 99803 w 1744169"/>
              <a:gd name="connsiteY52" fmla="*/ 1578581 h 1579516"/>
              <a:gd name="connsiteX53" fmla="*/ 180643 w 1744169"/>
              <a:gd name="connsiteY53" fmla="*/ 56227 h 1579516"/>
              <a:gd name="connsiteX54" fmla="*/ 98852 w 1744169"/>
              <a:gd name="connsiteY54" fmla="*/ 56227 h 1579516"/>
              <a:gd name="connsiteX55" fmla="*/ 98852 w 1744169"/>
              <a:gd name="connsiteY55" fmla="*/ 137901 h 1579516"/>
              <a:gd name="connsiteX56" fmla="*/ 180643 w 1744169"/>
              <a:gd name="connsiteY56" fmla="*/ 137901 h 1579516"/>
              <a:gd name="connsiteX57" fmla="*/ 180643 w 1744169"/>
              <a:gd name="connsiteY57" fmla="*/ 56227 h 1579516"/>
              <a:gd name="connsiteX58" fmla="*/ 1651918 w 1744169"/>
              <a:gd name="connsiteY58" fmla="*/ 56227 h 1579516"/>
              <a:gd name="connsiteX59" fmla="*/ 1570127 w 1744169"/>
              <a:gd name="connsiteY59" fmla="*/ 56227 h 1579516"/>
              <a:gd name="connsiteX60" fmla="*/ 1570127 w 1744169"/>
              <a:gd name="connsiteY60" fmla="*/ 137901 h 1579516"/>
              <a:gd name="connsiteX61" fmla="*/ 1651918 w 1744169"/>
              <a:gd name="connsiteY61" fmla="*/ 137901 h 1579516"/>
              <a:gd name="connsiteX62" fmla="*/ 1651918 w 1744169"/>
              <a:gd name="connsiteY62" fmla="*/ 56227 h 1579516"/>
              <a:gd name="connsiteX63" fmla="*/ 238657 w 1744169"/>
              <a:gd name="connsiteY63" fmla="*/ 188234 h 1579516"/>
              <a:gd name="connsiteX64" fmla="*/ 63664 w 1744169"/>
              <a:gd name="connsiteY64" fmla="*/ 188234 h 1579516"/>
              <a:gd name="connsiteX65" fmla="*/ 55104 w 1744169"/>
              <a:gd name="connsiteY65" fmla="*/ 196782 h 1579516"/>
              <a:gd name="connsiteX66" fmla="*/ 55104 w 1744169"/>
              <a:gd name="connsiteY66" fmla="*/ 375323 h 1579516"/>
              <a:gd name="connsiteX67" fmla="*/ 238657 w 1744169"/>
              <a:gd name="connsiteY67" fmla="*/ 188234 h 1579516"/>
              <a:gd name="connsiteX68" fmla="*/ 670434 w 1744169"/>
              <a:gd name="connsiteY68" fmla="*/ 188234 h 1579516"/>
              <a:gd name="connsiteX69" fmla="*/ 314741 w 1744169"/>
              <a:gd name="connsiteY69" fmla="*/ 188234 h 1579516"/>
              <a:gd name="connsiteX70" fmla="*/ 57006 w 1744169"/>
              <a:gd name="connsiteY70" fmla="*/ 444651 h 1579516"/>
              <a:gd name="connsiteX71" fmla="*/ 57006 w 1744169"/>
              <a:gd name="connsiteY71" fmla="*/ 532972 h 1579516"/>
              <a:gd name="connsiteX72" fmla="*/ 63664 w 1744169"/>
              <a:gd name="connsiteY72" fmla="*/ 536771 h 1579516"/>
              <a:gd name="connsiteX73" fmla="*/ 310937 w 1744169"/>
              <a:gd name="connsiteY73" fmla="*/ 538670 h 1579516"/>
              <a:gd name="connsiteX74" fmla="*/ 324251 w 1744169"/>
              <a:gd name="connsiteY74" fmla="*/ 534871 h 1579516"/>
              <a:gd name="connsiteX75" fmla="*/ 669483 w 1744169"/>
              <a:gd name="connsiteY75" fmla="*/ 188234 h 1579516"/>
              <a:gd name="connsiteX76" fmla="*/ 1109819 w 1744169"/>
              <a:gd name="connsiteY76" fmla="*/ 188234 h 1579516"/>
              <a:gd name="connsiteX77" fmla="*/ 747469 w 1744169"/>
              <a:gd name="connsiteY77" fmla="*/ 188234 h 1579516"/>
              <a:gd name="connsiteX78" fmla="*/ 398433 w 1744169"/>
              <a:gd name="connsiteY78" fmla="*/ 538670 h 1579516"/>
              <a:gd name="connsiteX79" fmla="*/ 760783 w 1744169"/>
              <a:gd name="connsiteY79" fmla="*/ 538670 h 1579516"/>
              <a:gd name="connsiteX80" fmla="*/ 1109819 w 1744169"/>
              <a:gd name="connsiteY80" fmla="*/ 188234 h 1579516"/>
              <a:gd name="connsiteX81" fmla="*/ 1538743 w 1744169"/>
              <a:gd name="connsiteY81" fmla="*/ 188234 h 1579516"/>
              <a:gd name="connsiteX82" fmla="*/ 1185903 w 1744169"/>
              <a:gd name="connsiteY82" fmla="*/ 188234 h 1579516"/>
              <a:gd name="connsiteX83" fmla="*/ 836867 w 1744169"/>
              <a:gd name="connsiteY83" fmla="*/ 538670 h 1579516"/>
              <a:gd name="connsiteX84" fmla="*/ 1009007 w 1744169"/>
              <a:gd name="connsiteY84" fmla="*/ 538670 h 1579516"/>
              <a:gd name="connsiteX85" fmla="*/ 1012812 w 1744169"/>
              <a:gd name="connsiteY85" fmla="*/ 583306 h 1579516"/>
              <a:gd name="connsiteX86" fmla="*/ 995693 w 1744169"/>
              <a:gd name="connsiteY86" fmla="*/ 589953 h 1579516"/>
              <a:gd name="connsiteX87" fmla="*/ 231048 w 1744169"/>
              <a:gd name="connsiteY87" fmla="*/ 589953 h 1579516"/>
              <a:gd name="connsiteX88" fmla="*/ 231048 w 1744169"/>
              <a:gd name="connsiteY88" fmla="*/ 686822 h 1579516"/>
              <a:gd name="connsiteX89" fmla="*/ 235804 w 1744169"/>
              <a:gd name="connsiteY89" fmla="*/ 691570 h 1579516"/>
              <a:gd name="connsiteX90" fmla="*/ 1513064 w 1744169"/>
              <a:gd name="connsiteY90" fmla="*/ 691570 h 1579516"/>
              <a:gd name="connsiteX91" fmla="*/ 1517819 w 1744169"/>
              <a:gd name="connsiteY91" fmla="*/ 686822 h 1579516"/>
              <a:gd name="connsiteX92" fmla="*/ 1517819 w 1744169"/>
              <a:gd name="connsiteY92" fmla="*/ 589953 h 1579516"/>
              <a:gd name="connsiteX93" fmla="*/ 1110770 w 1744169"/>
              <a:gd name="connsiteY93" fmla="*/ 589953 h 1579516"/>
              <a:gd name="connsiteX94" fmla="*/ 1104113 w 1744169"/>
              <a:gd name="connsiteY94" fmla="*/ 538670 h 1579516"/>
              <a:gd name="connsiteX95" fmla="*/ 1196364 w 1744169"/>
              <a:gd name="connsiteY95" fmla="*/ 535821 h 1579516"/>
              <a:gd name="connsiteX96" fmla="*/ 1533036 w 1744169"/>
              <a:gd name="connsiteY96" fmla="*/ 199631 h 1579516"/>
              <a:gd name="connsiteX97" fmla="*/ 1537791 w 1744169"/>
              <a:gd name="connsiteY97" fmla="*/ 189184 h 1579516"/>
              <a:gd name="connsiteX98" fmla="*/ 1269595 w 1744169"/>
              <a:gd name="connsiteY98" fmla="*/ 538670 h 1579516"/>
              <a:gd name="connsiteX99" fmla="*/ 1683302 w 1744169"/>
              <a:gd name="connsiteY99" fmla="*/ 538670 h 1579516"/>
              <a:gd name="connsiteX100" fmla="*/ 1695666 w 1744169"/>
              <a:gd name="connsiteY100" fmla="*/ 530123 h 1579516"/>
              <a:gd name="connsiteX101" fmla="*/ 1695666 w 1744169"/>
              <a:gd name="connsiteY101" fmla="*/ 196782 h 1579516"/>
              <a:gd name="connsiteX102" fmla="*/ 1611973 w 1744169"/>
              <a:gd name="connsiteY102" fmla="*/ 191083 h 1579516"/>
              <a:gd name="connsiteX103" fmla="*/ 1275302 w 1744169"/>
              <a:gd name="connsiteY103" fmla="*/ 527274 h 1579516"/>
              <a:gd name="connsiteX104" fmla="*/ 1270546 w 1744169"/>
              <a:gd name="connsiteY104" fmla="*/ 537720 h 1579516"/>
              <a:gd name="connsiteX105" fmla="*/ 180643 w 1744169"/>
              <a:gd name="connsiteY105" fmla="*/ 589953 h 1579516"/>
              <a:gd name="connsiteX106" fmla="*/ 98852 w 1744169"/>
              <a:gd name="connsiteY106" fmla="*/ 589953 h 1579516"/>
              <a:gd name="connsiteX107" fmla="*/ 98852 w 1744169"/>
              <a:gd name="connsiteY107" fmla="*/ 691570 h 1579516"/>
              <a:gd name="connsiteX108" fmla="*/ 180643 w 1744169"/>
              <a:gd name="connsiteY108" fmla="*/ 691570 h 1579516"/>
              <a:gd name="connsiteX109" fmla="*/ 180643 w 1744169"/>
              <a:gd name="connsiteY109" fmla="*/ 589953 h 1579516"/>
              <a:gd name="connsiteX110" fmla="*/ 1651918 w 1744169"/>
              <a:gd name="connsiteY110" fmla="*/ 589953 h 1579516"/>
              <a:gd name="connsiteX111" fmla="*/ 1570127 w 1744169"/>
              <a:gd name="connsiteY111" fmla="*/ 589953 h 1579516"/>
              <a:gd name="connsiteX112" fmla="*/ 1570127 w 1744169"/>
              <a:gd name="connsiteY112" fmla="*/ 691570 h 1579516"/>
              <a:gd name="connsiteX113" fmla="*/ 1651918 w 1744169"/>
              <a:gd name="connsiteY113" fmla="*/ 691570 h 1579516"/>
              <a:gd name="connsiteX114" fmla="*/ 1651918 w 1744169"/>
              <a:gd name="connsiteY114" fmla="*/ 589953 h 1579516"/>
              <a:gd name="connsiteX115" fmla="*/ 912951 w 1744169"/>
              <a:gd name="connsiteY115" fmla="*/ 742854 h 1579516"/>
              <a:gd name="connsiteX116" fmla="*/ 553454 w 1744169"/>
              <a:gd name="connsiteY116" fmla="*/ 742854 h 1579516"/>
              <a:gd name="connsiteX117" fmla="*/ 208223 w 1744169"/>
              <a:gd name="connsiteY117" fmla="*/ 1089491 h 1579516"/>
              <a:gd name="connsiteX118" fmla="*/ 567720 w 1744169"/>
              <a:gd name="connsiteY118" fmla="*/ 1089491 h 1579516"/>
              <a:gd name="connsiteX119" fmla="*/ 912951 w 1744169"/>
              <a:gd name="connsiteY119" fmla="*/ 742854 h 1579516"/>
              <a:gd name="connsiteX120" fmla="*/ 1351386 w 1744169"/>
              <a:gd name="connsiteY120" fmla="*/ 742854 h 1579516"/>
              <a:gd name="connsiteX121" fmla="*/ 985231 w 1744169"/>
              <a:gd name="connsiteY121" fmla="*/ 742854 h 1579516"/>
              <a:gd name="connsiteX122" fmla="*/ 640000 w 1744169"/>
              <a:gd name="connsiteY122" fmla="*/ 1089491 h 1579516"/>
              <a:gd name="connsiteX123" fmla="*/ 1006154 w 1744169"/>
              <a:gd name="connsiteY123" fmla="*/ 1089491 h 1579516"/>
              <a:gd name="connsiteX124" fmla="*/ 1351386 w 1744169"/>
              <a:gd name="connsiteY124" fmla="*/ 742854 h 1579516"/>
              <a:gd name="connsiteX125" fmla="*/ 1079385 w 1744169"/>
              <a:gd name="connsiteY125" fmla="*/ 1089491 h 1579516"/>
              <a:gd name="connsiteX126" fmla="*/ 1435078 w 1744169"/>
              <a:gd name="connsiteY126" fmla="*/ 1089491 h 1579516"/>
              <a:gd name="connsiteX127" fmla="*/ 1695666 w 1744169"/>
              <a:gd name="connsiteY127" fmla="*/ 829275 h 1579516"/>
              <a:gd name="connsiteX128" fmla="*/ 1695666 w 1744169"/>
              <a:gd name="connsiteY128" fmla="*/ 747602 h 1579516"/>
              <a:gd name="connsiteX129" fmla="*/ 1690911 w 1744169"/>
              <a:gd name="connsiteY129" fmla="*/ 742854 h 1579516"/>
              <a:gd name="connsiteX130" fmla="*/ 1425567 w 1744169"/>
              <a:gd name="connsiteY130" fmla="*/ 742854 h 1579516"/>
              <a:gd name="connsiteX131" fmla="*/ 1080336 w 1744169"/>
              <a:gd name="connsiteY131" fmla="*/ 1089491 h 1579516"/>
              <a:gd name="connsiteX132" fmla="*/ 1695666 w 1744169"/>
              <a:gd name="connsiteY132" fmla="*/ 1085692 h 1579516"/>
              <a:gd name="connsiteX133" fmla="*/ 1695666 w 1744169"/>
              <a:gd name="connsiteY133" fmla="*/ 905250 h 1579516"/>
              <a:gd name="connsiteX134" fmla="*/ 1512113 w 1744169"/>
              <a:gd name="connsiteY134" fmla="*/ 1088541 h 1579516"/>
              <a:gd name="connsiteX135" fmla="*/ 1687106 w 1744169"/>
              <a:gd name="connsiteY135" fmla="*/ 1088541 h 1579516"/>
              <a:gd name="connsiteX136" fmla="*/ 1695666 w 1744169"/>
              <a:gd name="connsiteY136" fmla="*/ 1084742 h 1579516"/>
              <a:gd name="connsiteX137" fmla="*/ 180643 w 1744169"/>
              <a:gd name="connsiteY137" fmla="*/ 1139824 h 1579516"/>
              <a:gd name="connsiteX138" fmla="*/ 98852 w 1744169"/>
              <a:gd name="connsiteY138" fmla="*/ 1139824 h 1579516"/>
              <a:gd name="connsiteX139" fmla="*/ 98852 w 1744169"/>
              <a:gd name="connsiteY139" fmla="*/ 1523499 h 1579516"/>
              <a:gd name="connsiteX140" fmla="*/ 180643 w 1744169"/>
              <a:gd name="connsiteY140" fmla="*/ 1523499 h 1579516"/>
              <a:gd name="connsiteX141" fmla="*/ 180643 w 1744169"/>
              <a:gd name="connsiteY141" fmla="*/ 1139824 h 157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744169" h="1579516">
                <a:moveTo>
                  <a:pt x="101706" y="1578581"/>
                </a:moveTo>
                <a:cubicBezTo>
                  <a:pt x="76978" y="1574782"/>
                  <a:pt x="55104" y="1555788"/>
                  <a:pt x="48447" y="1532046"/>
                </a:cubicBezTo>
                <a:lnTo>
                  <a:pt x="48447" y="1138874"/>
                </a:lnTo>
                <a:cubicBezTo>
                  <a:pt x="22768" y="1128428"/>
                  <a:pt x="6600" y="1112283"/>
                  <a:pt x="3747" y="1083792"/>
                </a:cubicBezTo>
                <a:cubicBezTo>
                  <a:pt x="-2910" y="1028710"/>
                  <a:pt x="7552" y="961282"/>
                  <a:pt x="3747" y="904301"/>
                </a:cubicBezTo>
                <a:cubicBezTo>
                  <a:pt x="10405" y="873911"/>
                  <a:pt x="54153" y="886257"/>
                  <a:pt x="54153" y="904301"/>
                </a:cubicBezTo>
                <a:lnTo>
                  <a:pt x="54153" y="1085692"/>
                </a:lnTo>
                <a:cubicBezTo>
                  <a:pt x="72223" y="1088541"/>
                  <a:pt x="123580" y="1094239"/>
                  <a:pt x="137845" y="1085692"/>
                </a:cubicBezTo>
                <a:lnTo>
                  <a:pt x="480223" y="741904"/>
                </a:lnTo>
                <a:lnTo>
                  <a:pt x="59859" y="741904"/>
                </a:lnTo>
                <a:lnTo>
                  <a:pt x="55104" y="746652"/>
                </a:lnTo>
                <a:lnTo>
                  <a:pt x="55104" y="804583"/>
                </a:lnTo>
                <a:cubicBezTo>
                  <a:pt x="55104" y="822627"/>
                  <a:pt x="8503" y="836873"/>
                  <a:pt x="3747" y="797936"/>
                </a:cubicBezTo>
                <a:cubicBezTo>
                  <a:pt x="-1008" y="758998"/>
                  <a:pt x="2796" y="704866"/>
                  <a:pt x="48447" y="692520"/>
                </a:cubicBezTo>
                <a:lnTo>
                  <a:pt x="48447" y="588054"/>
                </a:lnTo>
                <a:cubicBezTo>
                  <a:pt x="25621" y="573809"/>
                  <a:pt x="7552" y="562412"/>
                  <a:pt x="3747" y="532972"/>
                </a:cubicBezTo>
                <a:cubicBezTo>
                  <a:pt x="-7665" y="425657"/>
                  <a:pt x="11356" y="296499"/>
                  <a:pt x="3747" y="187285"/>
                </a:cubicBezTo>
                <a:cubicBezTo>
                  <a:pt x="9454" y="153096"/>
                  <a:pt x="43691" y="146448"/>
                  <a:pt x="46545" y="137901"/>
                </a:cubicBezTo>
                <a:cubicBezTo>
                  <a:pt x="49398" y="75221"/>
                  <a:pt x="28475" y="7793"/>
                  <a:pt x="113118" y="1145"/>
                </a:cubicBezTo>
                <a:cubicBezTo>
                  <a:pt x="140699" y="-754"/>
                  <a:pt x="188251" y="-2653"/>
                  <a:pt x="210125" y="16340"/>
                </a:cubicBezTo>
                <a:cubicBezTo>
                  <a:pt x="231999" y="35334"/>
                  <a:pt x="230097" y="41032"/>
                  <a:pt x="230097" y="46731"/>
                </a:cubicBezTo>
                <a:lnTo>
                  <a:pt x="230097" y="136951"/>
                </a:lnTo>
                <a:lnTo>
                  <a:pt x="1516868" y="136951"/>
                </a:lnTo>
                <a:lnTo>
                  <a:pt x="1516868" y="46731"/>
                </a:lnTo>
                <a:cubicBezTo>
                  <a:pt x="1516868" y="41032"/>
                  <a:pt x="1532085" y="20139"/>
                  <a:pt x="1536840" y="16340"/>
                </a:cubicBezTo>
                <a:cubicBezTo>
                  <a:pt x="1558714" y="-2653"/>
                  <a:pt x="1606267" y="-754"/>
                  <a:pt x="1633848" y="1145"/>
                </a:cubicBezTo>
                <a:cubicBezTo>
                  <a:pt x="1718491" y="7793"/>
                  <a:pt x="1697568" y="75221"/>
                  <a:pt x="1700421" y="137901"/>
                </a:cubicBezTo>
                <a:cubicBezTo>
                  <a:pt x="1722295" y="151196"/>
                  <a:pt x="1734659" y="159744"/>
                  <a:pt x="1744169" y="184436"/>
                </a:cubicBezTo>
                <a:lnTo>
                  <a:pt x="1744169" y="541519"/>
                </a:lnTo>
                <a:cubicBezTo>
                  <a:pt x="1734659" y="565261"/>
                  <a:pt x="1720393" y="574758"/>
                  <a:pt x="1700421" y="588054"/>
                </a:cubicBezTo>
                <a:lnTo>
                  <a:pt x="1700421" y="692520"/>
                </a:lnTo>
                <a:cubicBezTo>
                  <a:pt x="1724197" y="699168"/>
                  <a:pt x="1734659" y="717212"/>
                  <a:pt x="1744169" y="739055"/>
                </a:cubicBezTo>
                <a:lnTo>
                  <a:pt x="1744169" y="1092340"/>
                </a:lnTo>
                <a:cubicBezTo>
                  <a:pt x="1734659" y="1116082"/>
                  <a:pt x="1723246" y="1129377"/>
                  <a:pt x="1699470" y="1138874"/>
                </a:cubicBezTo>
                <a:lnTo>
                  <a:pt x="1699470" y="1532046"/>
                </a:lnTo>
                <a:cubicBezTo>
                  <a:pt x="1689960" y="1558637"/>
                  <a:pt x="1671890" y="1571933"/>
                  <a:pt x="1645260" y="1578581"/>
                </a:cubicBezTo>
                <a:lnTo>
                  <a:pt x="1567274" y="1578581"/>
                </a:lnTo>
                <a:cubicBezTo>
                  <a:pt x="1542547" y="1570983"/>
                  <a:pt x="1523526" y="1557688"/>
                  <a:pt x="1516868" y="1532046"/>
                </a:cubicBezTo>
                <a:cubicBezTo>
                  <a:pt x="1520672" y="1466518"/>
                  <a:pt x="1509260" y="1389593"/>
                  <a:pt x="1515917" y="1325014"/>
                </a:cubicBezTo>
                <a:cubicBezTo>
                  <a:pt x="1517819" y="1304120"/>
                  <a:pt x="1539693" y="1289875"/>
                  <a:pt x="1556812" y="1305070"/>
                </a:cubicBezTo>
                <a:cubicBezTo>
                  <a:pt x="1573931" y="1320265"/>
                  <a:pt x="1567274" y="1321215"/>
                  <a:pt x="1567274" y="1322165"/>
                </a:cubicBezTo>
                <a:lnTo>
                  <a:pt x="1567274" y="1524449"/>
                </a:lnTo>
                <a:cubicBezTo>
                  <a:pt x="1592952" y="1530147"/>
                  <a:pt x="1623386" y="1530147"/>
                  <a:pt x="1649064" y="1524449"/>
                </a:cubicBezTo>
                <a:lnTo>
                  <a:pt x="1649064" y="1140774"/>
                </a:lnTo>
                <a:lnTo>
                  <a:pt x="1567274" y="1140774"/>
                </a:lnTo>
                <a:lnTo>
                  <a:pt x="1567274" y="1217699"/>
                </a:lnTo>
                <a:cubicBezTo>
                  <a:pt x="1567274" y="1218648"/>
                  <a:pt x="1558714" y="1232894"/>
                  <a:pt x="1556812" y="1234793"/>
                </a:cubicBezTo>
                <a:cubicBezTo>
                  <a:pt x="1543498" y="1246189"/>
                  <a:pt x="1515917" y="1233843"/>
                  <a:pt x="1515917" y="1224346"/>
                </a:cubicBezTo>
                <a:lnTo>
                  <a:pt x="1515917" y="1140774"/>
                </a:lnTo>
                <a:lnTo>
                  <a:pt x="229146" y="1140774"/>
                </a:lnTo>
                <a:lnTo>
                  <a:pt x="229146" y="1532996"/>
                </a:lnTo>
                <a:cubicBezTo>
                  <a:pt x="229146" y="1551040"/>
                  <a:pt x="194908" y="1576682"/>
                  <a:pt x="177790" y="1578581"/>
                </a:cubicBezTo>
                <a:cubicBezTo>
                  <a:pt x="153062" y="1576682"/>
                  <a:pt x="123580" y="1581430"/>
                  <a:pt x="99803" y="1578581"/>
                </a:cubicBezTo>
                <a:close/>
                <a:moveTo>
                  <a:pt x="180643" y="56227"/>
                </a:moveTo>
                <a:cubicBezTo>
                  <a:pt x="180643" y="52429"/>
                  <a:pt x="107412" y="50529"/>
                  <a:pt x="98852" y="56227"/>
                </a:cubicBezTo>
                <a:lnTo>
                  <a:pt x="98852" y="137901"/>
                </a:lnTo>
                <a:lnTo>
                  <a:pt x="180643" y="137901"/>
                </a:lnTo>
                <a:lnTo>
                  <a:pt x="180643" y="56227"/>
                </a:lnTo>
                <a:close/>
                <a:moveTo>
                  <a:pt x="1651918" y="56227"/>
                </a:moveTo>
                <a:cubicBezTo>
                  <a:pt x="1651918" y="52429"/>
                  <a:pt x="1578687" y="50529"/>
                  <a:pt x="1570127" y="56227"/>
                </a:cubicBezTo>
                <a:lnTo>
                  <a:pt x="1570127" y="137901"/>
                </a:lnTo>
                <a:lnTo>
                  <a:pt x="1651918" y="137901"/>
                </a:lnTo>
                <a:lnTo>
                  <a:pt x="1651918" y="56227"/>
                </a:lnTo>
                <a:close/>
                <a:moveTo>
                  <a:pt x="238657" y="188234"/>
                </a:moveTo>
                <a:lnTo>
                  <a:pt x="63664" y="188234"/>
                </a:lnTo>
                <a:cubicBezTo>
                  <a:pt x="63664" y="188234"/>
                  <a:pt x="55104" y="195832"/>
                  <a:pt x="55104" y="196782"/>
                </a:cubicBezTo>
                <a:lnTo>
                  <a:pt x="55104" y="375323"/>
                </a:lnTo>
                <a:lnTo>
                  <a:pt x="238657" y="188234"/>
                </a:lnTo>
                <a:close/>
                <a:moveTo>
                  <a:pt x="670434" y="188234"/>
                </a:moveTo>
                <a:lnTo>
                  <a:pt x="314741" y="188234"/>
                </a:lnTo>
                <a:lnTo>
                  <a:pt x="57006" y="444651"/>
                </a:lnTo>
                <a:cubicBezTo>
                  <a:pt x="52251" y="453198"/>
                  <a:pt x="51300" y="527274"/>
                  <a:pt x="57006" y="532972"/>
                </a:cubicBezTo>
                <a:cubicBezTo>
                  <a:pt x="62712" y="538670"/>
                  <a:pt x="61761" y="535821"/>
                  <a:pt x="63664" y="536771"/>
                </a:cubicBezTo>
                <a:lnTo>
                  <a:pt x="310937" y="538670"/>
                </a:lnTo>
                <a:lnTo>
                  <a:pt x="324251" y="534871"/>
                </a:lnTo>
                <a:lnTo>
                  <a:pt x="669483" y="188234"/>
                </a:lnTo>
                <a:close/>
                <a:moveTo>
                  <a:pt x="1109819" y="188234"/>
                </a:moveTo>
                <a:lnTo>
                  <a:pt x="747469" y="188234"/>
                </a:lnTo>
                <a:lnTo>
                  <a:pt x="398433" y="538670"/>
                </a:lnTo>
                <a:lnTo>
                  <a:pt x="760783" y="538670"/>
                </a:lnTo>
                <a:lnTo>
                  <a:pt x="1109819" y="188234"/>
                </a:lnTo>
                <a:close/>
                <a:moveTo>
                  <a:pt x="1538743" y="188234"/>
                </a:moveTo>
                <a:lnTo>
                  <a:pt x="1185903" y="188234"/>
                </a:lnTo>
                <a:lnTo>
                  <a:pt x="836867" y="538670"/>
                </a:lnTo>
                <a:lnTo>
                  <a:pt x="1009007" y="538670"/>
                </a:lnTo>
                <a:cubicBezTo>
                  <a:pt x="1018518" y="538670"/>
                  <a:pt x="1028028" y="571909"/>
                  <a:pt x="1012812" y="583306"/>
                </a:cubicBezTo>
                <a:cubicBezTo>
                  <a:pt x="997595" y="594702"/>
                  <a:pt x="996644" y="589953"/>
                  <a:pt x="995693" y="589953"/>
                </a:cubicBezTo>
                <a:lnTo>
                  <a:pt x="231048" y="589953"/>
                </a:lnTo>
                <a:lnTo>
                  <a:pt x="231048" y="686822"/>
                </a:lnTo>
                <a:lnTo>
                  <a:pt x="235804" y="691570"/>
                </a:lnTo>
                <a:lnTo>
                  <a:pt x="1513064" y="691570"/>
                </a:lnTo>
                <a:lnTo>
                  <a:pt x="1517819" y="686822"/>
                </a:lnTo>
                <a:lnTo>
                  <a:pt x="1517819" y="589953"/>
                </a:lnTo>
                <a:lnTo>
                  <a:pt x="1110770" y="589953"/>
                </a:lnTo>
                <a:cubicBezTo>
                  <a:pt x="1080336" y="589953"/>
                  <a:pt x="1069875" y="543419"/>
                  <a:pt x="1104113" y="538670"/>
                </a:cubicBezTo>
                <a:cubicBezTo>
                  <a:pt x="1138350" y="533922"/>
                  <a:pt x="1181148" y="544368"/>
                  <a:pt x="1196364" y="535821"/>
                </a:cubicBezTo>
                <a:lnTo>
                  <a:pt x="1533036" y="199631"/>
                </a:lnTo>
                <a:lnTo>
                  <a:pt x="1537791" y="189184"/>
                </a:lnTo>
                <a:close/>
                <a:moveTo>
                  <a:pt x="1269595" y="538670"/>
                </a:moveTo>
                <a:lnTo>
                  <a:pt x="1683302" y="538670"/>
                </a:lnTo>
                <a:cubicBezTo>
                  <a:pt x="1684253" y="538670"/>
                  <a:pt x="1695666" y="531073"/>
                  <a:pt x="1695666" y="530123"/>
                </a:cubicBezTo>
                <a:lnTo>
                  <a:pt x="1695666" y="196782"/>
                </a:lnTo>
                <a:cubicBezTo>
                  <a:pt x="1695666" y="183486"/>
                  <a:pt x="1624337" y="186335"/>
                  <a:pt x="1611973" y="191083"/>
                </a:cubicBezTo>
                <a:lnTo>
                  <a:pt x="1275302" y="527274"/>
                </a:lnTo>
                <a:lnTo>
                  <a:pt x="1270546" y="537720"/>
                </a:lnTo>
                <a:close/>
                <a:moveTo>
                  <a:pt x="180643" y="589953"/>
                </a:moveTo>
                <a:lnTo>
                  <a:pt x="98852" y="589953"/>
                </a:lnTo>
                <a:lnTo>
                  <a:pt x="98852" y="691570"/>
                </a:lnTo>
                <a:lnTo>
                  <a:pt x="180643" y="691570"/>
                </a:lnTo>
                <a:lnTo>
                  <a:pt x="180643" y="589953"/>
                </a:lnTo>
                <a:close/>
                <a:moveTo>
                  <a:pt x="1651918" y="589953"/>
                </a:moveTo>
                <a:lnTo>
                  <a:pt x="1570127" y="589953"/>
                </a:lnTo>
                <a:lnTo>
                  <a:pt x="1570127" y="691570"/>
                </a:lnTo>
                <a:lnTo>
                  <a:pt x="1651918" y="691570"/>
                </a:lnTo>
                <a:lnTo>
                  <a:pt x="1651918" y="589953"/>
                </a:lnTo>
                <a:close/>
                <a:moveTo>
                  <a:pt x="912951" y="742854"/>
                </a:moveTo>
                <a:lnTo>
                  <a:pt x="553454" y="742854"/>
                </a:lnTo>
                <a:lnTo>
                  <a:pt x="208223" y="1089491"/>
                </a:lnTo>
                <a:lnTo>
                  <a:pt x="567720" y="1089491"/>
                </a:lnTo>
                <a:lnTo>
                  <a:pt x="912951" y="742854"/>
                </a:lnTo>
                <a:close/>
                <a:moveTo>
                  <a:pt x="1351386" y="742854"/>
                </a:moveTo>
                <a:lnTo>
                  <a:pt x="985231" y="742854"/>
                </a:lnTo>
                <a:lnTo>
                  <a:pt x="640000" y="1089491"/>
                </a:lnTo>
                <a:lnTo>
                  <a:pt x="1006154" y="1089491"/>
                </a:lnTo>
                <a:lnTo>
                  <a:pt x="1351386" y="742854"/>
                </a:lnTo>
                <a:close/>
                <a:moveTo>
                  <a:pt x="1079385" y="1089491"/>
                </a:moveTo>
                <a:lnTo>
                  <a:pt x="1435078" y="1089491"/>
                </a:lnTo>
                <a:lnTo>
                  <a:pt x="1695666" y="829275"/>
                </a:lnTo>
                <a:lnTo>
                  <a:pt x="1695666" y="747602"/>
                </a:lnTo>
                <a:lnTo>
                  <a:pt x="1690911" y="742854"/>
                </a:lnTo>
                <a:lnTo>
                  <a:pt x="1425567" y="742854"/>
                </a:lnTo>
                <a:lnTo>
                  <a:pt x="1080336" y="1089491"/>
                </a:lnTo>
                <a:close/>
                <a:moveTo>
                  <a:pt x="1695666" y="1085692"/>
                </a:moveTo>
                <a:lnTo>
                  <a:pt x="1695666" y="905250"/>
                </a:lnTo>
                <a:lnTo>
                  <a:pt x="1512113" y="1088541"/>
                </a:lnTo>
                <a:lnTo>
                  <a:pt x="1687106" y="1088541"/>
                </a:lnTo>
                <a:cubicBezTo>
                  <a:pt x="1688057" y="1088541"/>
                  <a:pt x="1691861" y="1083792"/>
                  <a:pt x="1695666" y="1084742"/>
                </a:cubicBezTo>
                <a:close/>
                <a:moveTo>
                  <a:pt x="180643" y="1139824"/>
                </a:moveTo>
                <a:lnTo>
                  <a:pt x="98852" y="1139824"/>
                </a:lnTo>
                <a:lnTo>
                  <a:pt x="98852" y="1523499"/>
                </a:lnTo>
                <a:cubicBezTo>
                  <a:pt x="124531" y="1529197"/>
                  <a:pt x="154964" y="1529197"/>
                  <a:pt x="180643" y="1523499"/>
                </a:cubicBezTo>
                <a:lnTo>
                  <a:pt x="180643" y="1139824"/>
                </a:lnTo>
                <a:close/>
              </a:path>
            </a:pathLst>
          </a:custGeom>
          <a:solidFill>
            <a:srgbClr val="404A52"/>
          </a:solidFill>
          <a:ln w="9503"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8FADC4B8-5739-D000-CF08-D8D5F308D304}"/>
              </a:ext>
            </a:extLst>
          </p:cNvPr>
          <p:cNvGrpSpPr/>
          <p:nvPr/>
        </p:nvGrpSpPr>
        <p:grpSpPr>
          <a:xfrm>
            <a:off x="5244895" y="4736129"/>
            <a:ext cx="904015" cy="808158"/>
            <a:chOff x="7284496" y="2127428"/>
            <a:chExt cx="2245645" cy="2249982"/>
          </a:xfrm>
          <a:solidFill>
            <a:srgbClr val="404A52"/>
          </a:solidFill>
        </p:grpSpPr>
        <p:grpSp>
          <p:nvGrpSpPr>
            <p:cNvPr id="8" name="Graphic 3">
              <a:extLst>
                <a:ext uri="{FF2B5EF4-FFF2-40B4-BE49-F238E27FC236}">
                  <a16:creationId xmlns:a16="http://schemas.microsoft.com/office/drawing/2014/main" id="{A94CF14F-2221-2753-F8B0-D4DB3666FC24}"/>
                </a:ext>
              </a:extLst>
            </p:cNvPr>
            <p:cNvGrpSpPr/>
            <p:nvPr/>
          </p:nvGrpSpPr>
          <p:grpSpPr>
            <a:xfrm>
              <a:off x="7284496" y="2127428"/>
              <a:ext cx="2245645" cy="2249982"/>
              <a:chOff x="5098317" y="2100784"/>
              <a:chExt cx="2245645" cy="2249982"/>
            </a:xfrm>
            <a:grpFill/>
          </p:grpSpPr>
          <p:sp>
            <p:nvSpPr>
              <p:cNvPr id="21" name="Freeform 8">
                <a:extLst>
                  <a:ext uri="{FF2B5EF4-FFF2-40B4-BE49-F238E27FC236}">
                    <a16:creationId xmlns:a16="http://schemas.microsoft.com/office/drawing/2014/main" id="{98FB62B0-5020-CECB-D3D6-8BC3A3F3F72F}"/>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grpFill/>
              <a:ln w="6040" cap="flat">
                <a:noFill/>
                <a:prstDash val="solid"/>
                <a:miter/>
              </a:ln>
            </p:spPr>
            <p:txBody>
              <a:bodyPr rtlCol="0" anchor="ctr"/>
              <a:lstStyle/>
              <a:p>
                <a:endParaRPr lang="en-US"/>
              </a:p>
            </p:txBody>
          </p:sp>
          <p:sp>
            <p:nvSpPr>
              <p:cNvPr id="22" name="Freeform 9">
                <a:extLst>
                  <a:ext uri="{FF2B5EF4-FFF2-40B4-BE49-F238E27FC236}">
                    <a16:creationId xmlns:a16="http://schemas.microsoft.com/office/drawing/2014/main" id="{10FEA7EF-46A5-55D5-829C-18689453ACA8}"/>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23" name="Freeform 10">
                <a:extLst>
                  <a:ext uri="{FF2B5EF4-FFF2-40B4-BE49-F238E27FC236}">
                    <a16:creationId xmlns:a16="http://schemas.microsoft.com/office/drawing/2014/main" id="{E190707B-84C1-DD49-C3A9-338CCF1341A0}"/>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24" name="Freeform 11">
                <a:extLst>
                  <a:ext uri="{FF2B5EF4-FFF2-40B4-BE49-F238E27FC236}">
                    <a16:creationId xmlns:a16="http://schemas.microsoft.com/office/drawing/2014/main" id="{AD5F8752-2787-5189-F8A0-EBA34077A6A8}"/>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25" name="Freeform 12">
                <a:extLst>
                  <a:ext uri="{FF2B5EF4-FFF2-40B4-BE49-F238E27FC236}">
                    <a16:creationId xmlns:a16="http://schemas.microsoft.com/office/drawing/2014/main" id="{8C7D2C7A-14C3-8D3B-1AB9-51253C63700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26" name="Freeform 13">
                <a:extLst>
                  <a:ext uri="{FF2B5EF4-FFF2-40B4-BE49-F238E27FC236}">
                    <a16:creationId xmlns:a16="http://schemas.microsoft.com/office/drawing/2014/main" id="{1A146169-84EC-FD7A-3B6D-8522A1DB5DF5}"/>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9" name="Graphic 3">
              <a:extLst>
                <a:ext uri="{FF2B5EF4-FFF2-40B4-BE49-F238E27FC236}">
                  <a16:creationId xmlns:a16="http://schemas.microsoft.com/office/drawing/2014/main" id="{C5D59360-4C53-17D5-9933-FC3B5615F4DC}"/>
                </a:ext>
              </a:extLst>
            </p:cNvPr>
            <p:cNvGrpSpPr/>
            <p:nvPr/>
          </p:nvGrpSpPr>
          <p:grpSpPr>
            <a:xfrm>
              <a:off x="8878245" y="2200268"/>
              <a:ext cx="144167" cy="725714"/>
              <a:chOff x="6692066" y="2173624"/>
              <a:chExt cx="144167" cy="725714"/>
            </a:xfrm>
            <a:grpFill/>
          </p:grpSpPr>
          <p:sp>
            <p:nvSpPr>
              <p:cNvPr id="10" name="Freeform 15">
                <a:extLst>
                  <a:ext uri="{FF2B5EF4-FFF2-40B4-BE49-F238E27FC236}">
                    <a16:creationId xmlns:a16="http://schemas.microsoft.com/office/drawing/2014/main" id="{61C4B1C5-B384-5933-4454-4BE08FC8B5AB}"/>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EABB22"/>
              </a:solidFill>
              <a:ln w="6040" cap="flat">
                <a:noFill/>
                <a:prstDash val="solid"/>
                <a:miter/>
              </a:ln>
            </p:spPr>
            <p:txBody>
              <a:bodyPr rtlCol="0" anchor="ctr"/>
              <a:lstStyle/>
              <a:p>
                <a:endParaRPr lang="en-US"/>
              </a:p>
            </p:txBody>
          </p:sp>
          <p:sp>
            <p:nvSpPr>
              <p:cNvPr id="20" name="Freeform 16">
                <a:extLst>
                  <a:ext uri="{FF2B5EF4-FFF2-40B4-BE49-F238E27FC236}">
                    <a16:creationId xmlns:a16="http://schemas.microsoft.com/office/drawing/2014/main" id="{1AA5A2E2-DDC1-EBAD-88C3-0362A2E3E845}"/>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EABB22"/>
              </a:solidFill>
              <a:ln w="6040" cap="flat">
                <a:noFill/>
                <a:prstDash val="solid"/>
                <a:miter/>
              </a:ln>
            </p:spPr>
            <p:txBody>
              <a:bodyPr rtlCol="0" anchor="ctr"/>
              <a:lstStyle/>
              <a:p>
                <a:endParaRPr lang="en-US"/>
              </a:p>
            </p:txBody>
          </p:sp>
        </p:grpSp>
      </p:grpSp>
      <p:pic>
        <p:nvPicPr>
          <p:cNvPr id="28" name="Graphic 27" descr="Clenched Fist outline">
            <a:extLst>
              <a:ext uri="{FF2B5EF4-FFF2-40B4-BE49-F238E27FC236}">
                <a16:creationId xmlns:a16="http://schemas.microsoft.com/office/drawing/2014/main" id="{C07938BA-AF94-79AC-DF06-F97AFAB88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8203" y="4656664"/>
            <a:ext cx="914400" cy="914400"/>
          </a:xfrm>
          <a:prstGeom prst="rect">
            <a:avLst/>
          </a:prstGeom>
        </p:spPr>
      </p:pic>
      <p:grpSp>
        <p:nvGrpSpPr>
          <p:cNvPr id="29" name="Graphic 3">
            <a:extLst>
              <a:ext uri="{FF2B5EF4-FFF2-40B4-BE49-F238E27FC236}">
                <a16:creationId xmlns:a16="http://schemas.microsoft.com/office/drawing/2014/main" id="{64D7CC3D-D931-2F0D-94CC-E54AF623CBBC}"/>
              </a:ext>
            </a:extLst>
          </p:cNvPr>
          <p:cNvGrpSpPr/>
          <p:nvPr/>
        </p:nvGrpSpPr>
        <p:grpSpPr>
          <a:xfrm>
            <a:off x="10374560" y="553305"/>
            <a:ext cx="898908" cy="910055"/>
            <a:chOff x="10407709" y="5371716"/>
            <a:chExt cx="1086136" cy="1037162"/>
          </a:xfrm>
          <a:solidFill>
            <a:srgbClr val="404A52"/>
          </a:solidFill>
        </p:grpSpPr>
        <p:sp>
          <p:nvSpPr>
            <p:cNvPr id="30" name="Freeform 1249">
              <a:extLst>
                <a:ext uri="{FF2B5EF4-FFF2-40B4-BE49-F238E27FC236}">
                  <a16:creationId xmlns:a16="http://schemas.microsoft.com/office/drawing/2014/main" id="{34DB9E46-62B4-B402-6BB7-2E8EC4FCAAF2}"/>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289AE"/>
            </a:solidFill>
            <a:ln w="27426" cap="flat">
              <a:noFill/>
              <a:prstDash val="solid"/>
              <a:miter/>
            </a:ln>
          </p:spPr>
          <p:txBody>
            <a:bodyPr rtlCol="0" anchor="ctr"/>
            <a:lstStyle/>
            <a:p>
              <a:endParaRPr lang="en-US" dirty="0"/>
            </a:p>
          </p:txBody>
        </p:sp>
        <p:sp>
          <p:nvSpPr>
            <p:cNvPr id="31" name="Freeform 1250">
              <a:extLst>
                <a:ext uri="{FF2B5EF4-FFF2-40B4-BE49-F238E27FC236}">
                  <a16:creationId xmlns:a16="http://schemas.microsoft.com/office/drawing/2014/main" id="{6C79AD1A-DCAE-F738-58D4-3A9C114D2C02}"/>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289AE"/>
            </a:solidFill>
            <a:ln w="27426" cap="flat">
              <a:noFill/>
              <a:prstDash val="solid"/>
              <a:miter/>
            </a:ln>
          </p:spPr>
          <p:txBody>
            <a:bodyPr rtlCol="0" anchor="ctr"/>
            <a:lstStyle/>
            <a:p>
              <a:endParaRPr lang="en-US" dirty="0"/>
            </a:p>
          </p:txBody>
        </p:sp>
        <p:grpSp>
          <p:nvGrpSpPr>
            <p:cNvPr id="32" name="Graphic 3">
              <a:extLst>
                <a:ext uri="{FF2B5EF4-FFF2-40B4-BE49-F238E27FC236}">
                  <a16:creationId xmlns:a16="http://schemas.microsoft.com/office/drawing/2014/main" id="{1448FC40-F299-C2C5-8D5C-8B73A25AF0A4}"/>
                </a:ext>
              </a:extLst>
            </p:cNvPr>
            <p:cNvGrpSpPr/>
            <p:nvPr/>
          </p:nvGrpSpPr>
          <p:grpSpPr>
            <a:xfrm>
              <a:off x="10407709" y="5371716"/>
              <a:ext cx="1086136" cy="1037162"/>
              <a:chOff x="10407709" y="5371716"/>
              <a:chExt cx="1086136" cy="1037162"/>
            </a:xfrm>
            <a:grpFill/>
          </p:grpSpPr>
          <p:grpSp>
            <p:nvGrpSpPr>
              <p:cNvPr id="33" name="Graphic 3">
                <a:extLst>
                  <a:ext uri="{FF2B5EF4-FFF2-40B4-BE49-F238E27FC236}">
                    <a16:creationId xmlns:a16="http://schemas.microsoft.com/office/drawing/2014/main" id="{D7780B40-4B1D-12FF-29D6-9C213A0665A3}"/>
                  </a:ext>
                </a:extLst>
              </p:cNvPr>
              <p:cNvGrpSpPr/>
              <p:nvPr/>
            </p:nvGrpSpPr>
            <p:grpSpPr>
              <a:xfrm>
                <a:off x="10407709" y="5371716"/>
                <a:ext cx="1086136" cy="1037162"/>
                <a:chOff x="10407709" y="5371716"/>
                <a:chExt cx="1086136" cy="1037162"/>
              </a:xfrm>
              <a:grpFill/>
            </p:grpSpPr>
            <p:sp>
              <p:nvSpPr>
                <p:cNvPr id="35" name="Freeform 1254">
                  <a:extLst>
                    <a:ext uri="{FF2B5EF4-FFF2-40B4-BE49-F238E27FC236}">
                      <a16:creationId xmlns:a16="http://schemas.microsoft.com/office/drawing/2014/main" id="{419D86DB-C246-C30F-3664-11C2C60BA61E}"/>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6" name="Freeform 1255">
                  <a:extLst>
                    <a:ext uri="{FF2B5EF4-FFF2-40B4-BE49-F238E27FC236}">
                      <a16:creationId xmlns:a16="http://schemas.microsoft.com/office/drawing/2014/main" id="{227BE0C3-52E3-8123-A66E-26760F39FE38}"/>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7" name="Freeform 1256">
                  <a:extLst>
                    <a:ext uri="{FF2B5EF4-FFF2-40B4-BE49-F238E27FC236}">
                      <a16:creationId xmlns:a16="http://schemas.microsoft.com/office/drawing/2014/main" id="{D7723574-52A6-E13F-AE05-2B771F2A5799}"/>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34" name="Freeform 1253">
                <a:extLst>
                  <a:ext uri="{FF2B5EF4-FFF2-40B4-BE49-F238E27FC236}">
                    <a16:creationId xmlns:a16="http://schemas.microsoft.com/office/drawing/2014/main" id="{0F3167EC-6AE8-FCD6-5262-EF970BEA7AA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15581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sp>
        <p:nvSpPr>
          <p:cNvPr id="14" name="Arrow: Pentagon 13">
            <a:extLst>
              <a:ext uri="{FF2B5EF4-FFF2-40B4-BE49-F238E27FC236}">
                <a16:creationId xmlns:a16="http://schemas.microsoft.com/office/drawing/2014/main" id="{47229198-9831-38D8-5FC5-5B69F023455E}"/>
              </a:ext>
            </a:extLst>
          </p:cNvPr>
          <p:cNvSpPr/>
          <p:nvPr/>
        </p:nvSpPr>
        <p:spPr>
          <a:xfrm>
            <a:off x="0" y="5375394"/>
            <a:ext cx="1398712" cy="646331"/>
          </a:xfrm>
          <a:prstGeom prst="homePlate">
            <a:avLst/>
          </a:prstGeom>
          <a:solidFill>
            <a:srgbClr val="EABB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a:xfrm>
            <a:off x="1527880" y="1467150"/>
            <a:ext cx="1989717" cy="738795"/>
          </a:xfrm>
        </p:spPr>
        <p:txBody>
          <a:bodyPr/>
          <a:lstStyle/>
          <a:p>
            <a:pPr algn="ctr"/>
            <a:r>
              <a:rPr lang="en-US" b="1" dirty="0">
                <a:solidFill>
                  <a:srgbClr val="404A52"/>
                </a:solidFill>
              </a:rPr>
              <a:t>Knowledge Barriers</a:t>
            </a:r>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a:xfrm>
            <a:off x="1503336" y="439577"/>
            <a:ext cx="9886397" cy="1018971"/>
          </a:xfrm>
        </p:spPr>
        <p:txBody>
          <a:bodyPr/>
          <a:lstStyle/>
          <a:p>
            <a:r>
              <a:rPr lang="en-US" dirty="0"/>
              <a:t>Detecting Common Barriers &amp; Fears</a:t>
            </a:r>
          </a:p>
        </p:txBody>
      </p:sp>
      <p:sp>
        <p:nvSpPr>
          <p:cNvPr id="2" name="Text Placeholder 3">
            <a:extLst>
              <a:ext uri="{FF2B5EF4-FFF2-40B4-BE49-F238E27FC236}">
                <a16:creationId xmlns:a16="http://schemas.microsoft.com/office/drawing/2014/main" id="{C1FF824D-A6B7-8907-3565-201BF422D90A}"/>
              </a:ext>
            </a:extLst>
          </p:cNvPr>
          <p:cNvSpPr txBox="1">
            <a:spLocks/>
          </p:cNvSpPr>
          <p:nvPr/>
        </p:nvSpPr>
        <p:spPr>
          <a:xfrm>
            <a:off x="4112481" y="1434372"/>
            <a:ext cx="1989717" cy="7387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404A52"/>
                </a:solidFill>
              </a:rPr>
              <a:t>Capability Barriers</a:t>
            </a:r>
          </a:p>
        </p:txBody>
      </p:sp>
      <p:sp>
        <p:nvSpPr>
          <p:cNvPr id="5" name="Text Placeholder 3">
            <a:extLst>
              <a:ext uri="{FF2B5EF4-FFF2-40B4-BE49-F238E27FC236}">
                <a16:creationId xmlns:a16="http://schemas.microsoft.com/office/drawing/2014/main" id="{2CC86AA6-9AC4-DA2C-1056-50938AC9869F}"/>
              </a:ext>
            </a:extLst>
          </p:cNvPr>
          <p:cNvSpPr txBox="1">
            <a:spLocks/>
          </p:cNvSpPr>
          <p:nvPr/>
        </p:nvSpPr>
        <p:spPr>
          <a:xfrm>
            <a:off x="6721626" y="1434371"/>
            <a:ext cx="2108049" cy="7387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404A52"/>
                </a:solidFill>
              </a:rPr>
              <a:t>Environmental Barriers</a:t>
            </a:r>
          </a:p>
        </p:txBody>
      </p:sp>
      <p:sp>
        <p:nvSpPr>
          <p:cNvPr id="6" name="Text Placeholder 3">
            <a:extLst>
              <a:ext uri="{FF2B5EF4-FFF2-40B4-BE49-F238E27FC236}">
                <a16:creationId xmlns:a16="http://schemas.microsoft.com/office/drawing/2014/main" id="{B4B67300-9345-D169-5876-60B7FC80C5A4}"/>
              </a:ext>
            </a:extLst>
          </p:cNvPr>
          <p:cNvSpPr txBox="1">
            <a:spLocks/>
          </p:cNvSpPr>
          <p:nvPr/>
        </p:nvSpPr>
        <p:spPr>
          <a:xfrm>
            <a:off x="9424560" y="1415322"/>
            <a:ext cx="1989717" cy="7387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404A52"/>
                </a:solidFill>
              </a:rPr>
              <a:t>Emotional Barriers</a:t>
            </a:r>
          </a:p>
        </p:txBody>
      </p:sp>
      <p:sp>
        <p:nvSpPr>
          <p:cNvPr id="8" name="Thought Bubble: Cloud 7">
            <a:extLst>
              <a:ext uri="{FF2B5EF4-FFF2-40B4-BE49-F238E27FC236}">
                <a16:creationId xmlns:a16="http://schemas.microsoft.com/office/drawing/2014/main" id="{B08EAA05-B19B-EC98-67D3-DBD49FCB8896}"/>
              </a:ext>
            </a:extLst>
          </p:cNvPr>
          <p:cNvSpPr/>
          <p:nvPr/>
        </p:nvSpPr>
        <p:spPr>
          <a:xfrm>
            <a:off x="1431925" y="2139723"/>
            <a:ext cx="2304068" cy="2543175"/>
          </a:xfrm>
          <a:prstGeom prst="cloudCallout">
            <a:avLst>
              <a:gd name="adj1" fmla="val -50460"/>
              <a:gd name="adj2" fmla="val 52763"/>
            </a:avLst>
          </a:prstGeom>
          <a:solidFill>
            <a:srgbClr val="8AE5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289AE"/>
                </a:solidFill>
              </a:rPr>
              <a:t>“I don’t understand ESG / the digital tool / the new system.”</a:t>
            </a:r>
            <a:endParaRPr lang="en-IE" sz="2000" b="1" i="1" dirty="0">
              <a:solidFill>
                <a:srgbClr val="0289AE"/>
              </a:solidFill>
            </a:endParaRPr>
          </a:p>
        </p:txBody>
      </p:sp>
      <p:sp>
        <p:nvSpPr>
          <p:cNvPr id="9" name="Thought Bubble: Cloud 8">
            <a:extLst>
              <a:ext uri="{FF2B5EF4-FFF2-40B4-BE49-F238E27FC236}">
                <a16:creationId xmlns:a16="http://schemas.microsoft.com/office/drawing/2014/main" id="{BDCF17E8-FAAD-9E7A-DB47-D63D95D3DBA2}"/>
              </a:ext>
            </a:extLst>
          </p:cNvPr>
          <p:cNvSpPr/>
          <p:nvPr/>
        </p:nvSpPr>
        <p:spPr>
          <a:xfrm>
            <a:off x="3896857" y="2157411"/>
            <a:ext cx="2304068" cy="1995490"/>
          </a:xfrm>
          <a:prstGeom prst="cloudCallout">
            <a:avLst>
              <a:gd name="adj1" fmla="val -23365"/>
              <a:gd name="adj2" fmla="val 61464"/>
            </a:avLst>
          </a:prstGeom>
          <a:solidFill>
            <a:srgbClr val="8AE5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289AE"/>
                </a:solidFill>
              </a:rPr>
              <a:t>“I can’t do it…I’ll do it later”</a:t>
            </a:r>
            <a:endParaRPr lang="en-IE" sz="2000" b="1" i="1" dirty="0">
              <a:solidFill>
                <a:srgbClr val="0289AE"/>
              </a:solidFill>
            </a:endParaRPr>
          </a:p>
        </p:txBody>
      </p:sp>
      <p:sp>
        <p:nvSpPr>
          <p:cNvPr id="10" name="Thought Bubble: Cloud 9">
            <a:extLst>
              <a:ext uri="{FF2B5EF4-FFF2-40B4-BE49-F238E27FC236}">
                <a16:creationId xmlns:a16="http://schemas.microsoft.com/office/drawing/2014/main" id="{67503278-058D-F29F-9648-6949BE60BDC9}"/>
              </a:ext>
            </a:extLst>
          </p:cNvPr>
          <p:cNvSpPr/>
          <p:nvPr/>
        </p:nvSpPr>
        <p:spPr>
          <a:xfrm>
            <a:off x="6416549" y="2143732"/>
            <a:ext cx="2933827" cy="2543175"/>
          </a:xfrm>
          <a:prstGeom prst="cloudCallout">
            <a:avLst>
              <a:gd name="adj1" fmla="val -44966"/>
              <a:gd name="adj2" fmla="val 55758"/>
            </a:avLst>
          </a:prstGeom>
          <a:solidFill>
            <a:srgbClr val="8AE5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289AE"/>
                </a:solidFill>
              </a:rPr>
              <a:t>“This tool slows me down” or “We don’t have the right equipment”.</a:t>
            </a:r>
            <a:endParaRPr lang="en-IE" sz="2000" b="1" i="1" dirty="0">
              <a:solidFill>
                <a:srgbClr val="0289AE"/>
              </a:solidFill>
            </a:endParaRPr>
          </a:p>
        </p:txBody>
      </p:sp>
      <p:sp>
        <p:nvSpPr>
          <p:cNvPr id="13" name="TextBox 12">
            <a:extLst>
              <a:ext uri="{FF2B5EF4-FFF2-40B4-BE49-F238E27FC236}">
                <a16:creationId xmlns:a16="http://schemas.microsoft.com/office/drawing/2014/main" id="{FEEE9438-8A11-99E6-BBAB-4D2A775EE0D0}"/>
              </a:ext>
            </a:extLst>
          </p:cNvPr>
          <p:cNvSpPr txBox="1"/>
          <p:nvPr/>
        </p:nvSpPr>
        <p:spPr>
          <a:xfrm>
            <a:off x="29433" y="5375394"/>
            <a:ext cx="1276501" cy="646331"/>
          </a:xfrm>
          <a:prstGeom prst="rect">
            <a:avLst/>
          </a:prstGeom>
          <a:noFill/>
        </p:spPr>
        <p:txBody>
          <a:bodyPr wrap="square">
            <a:spAutoFit/>
          </a:bodyPr>
          <a:lstStyle/>
          <a:p>
            <a:r>
              <a:rPr lang="en-IE" b="1" dirty="0">
                <a:solidFill>
                  <a:srgbClr val="262626"/>
                </a:solidFill>
              </a:rPr>
              <a:t>Leadership actions:</a:t>
            </a:r>
          </a:p>
        </p:txBody>
      </p:sp>
      <p:sp>
        <p:nvSpPr>
          <p:cNvPr id="18" name="TextBox 17">
            <a:extLst>
              <a:ext uri="{FF2B5EF4-FFF2-40B4-BE49-F238E27FC236}">
                <a16:creationId xmlns:a16="http://schemas.microsoft.com/office/drawing/2014/main" id="{9BA9DA2A-F776-643C-8775-C49BDB1FEBF3}"/>
              </a:ext>
            </a:extLst>
          </p:cNvPr>
          <p:cNvSpPr txBox="1"/>
          <p:nvPr/>
        </p:nvSpPr>
        <p:spPr>
          <a:xfrm>
            <a:off x="1305935" y="4902121"/>
            <a:ext cx="2665108" cy="1569660"/>
          </a:xfrm>
          <a:prstGeom prst="rect">
            <a:avLst/>
          </a:prstGeom>
          <a:noFill/>
        </p:spPr>
        <p:txBody>
          <a:bodyPr wrap="square">
            <a:spAutoFit/>
          </a:bodyPr>
          <a:lstStyle/>
          <a:p>
            <a:pPr marL="180000" indent="-180000">
              <a:buFont typeface="Arial" panose="020B0604020202020204" pitchFamily="34" charset="0"/>
              <a:buChar char="•"/>
            </a:pPr>
            <a:r>
              <a:rPr lang="en-US" sz="1600" dirty="0">
                <a:solidFill>
                  <a:srgbClr val="262626"/>
                </a:solidFill>
              </a:rPr>
              <a:t>Give short, simple training</a:t>
            </a:r>
          </a:p>
          <a:p>
            <a:pPr marL="180000" indent="-180000">
              <a:buFont typeface="Arial" panose="020B0604020202020204" pitchFamily="34" charset="0"/>
              <a:buChar char="•"/>
            </a:pPr>
            <a:r>
              <a:rPr lang="en-US" sz="1600" dirty="0">
                <a:solidFill>
                  <a:srgbClr val="262626"/>
                </a:solidFill>
              </a:rPr>
              <a:t>Break tasks into easy steps</a:t>
            </a:r>
          </a:p>
          <a:p>
            <a:pPr marL="180000" indent="-180000">
              <a:buFont typeface="Arial" panose="020B0604020202020204" pitchFamily="34" charset="0"/>
              <a:buChar char="•"/>
            </a:pPr>
            <a:r>
              <a:rPr lang="en-US" sz="1600" dirty="0">
                <a:solidFill>
                  <a:srgbClr val="262626"/>
                </a:solidFill>
              </a:rPr>
              <a:t>Use visual guides</a:t>
            </a:r>
          </a:p>
          <a:p>
            <a:pPr marL="180000" indent="-180000">
              <a:buFont typeface="Arial" panose="020B0604020202020204" pitchFamily="34" charset="0"/>
              <a:buChar char="•"/>
            </a:pPr>
            <a:r>
              <a:rPr lang="en-US" sz="1600" dirty="0" err="1">
                <a:solidFill>
                  <a:srgbClr val="262626"/>
                </a:solidFill>
              </a:rPr>
              <a:t>Practise</a:t>
            </a:r>
            <a:r>
              <a:rPr lang="en-US" sz="1600" dirty="0">
                <a:solidFill>
                  <a:srgbClr val="262626"/>
                </a:solidFill>
              </a:rPr>
              <a:t> during quiet times</a:t>
            </a:r>
          </a:p>
          <a:p>
            <a:pPr marL="180000" indent="-180000">
              <a:buFont typeface="Arial" panose="020B0604020202020204" pitchFamily="34" charset="0"/>
              <a:buChar char="•"/>
            </a:pPr>
            <a:r>
              <a:rPr lang="en-US" sz="1600" dirty="0">
                <a:solidFill>
                  <a:srgbClr val="262626"/>
                </a:solidFill>
              </a:rPr>
              <a:t>Pair confident staff with anxious staff</a:t>
            </a:r>
            <a:endParaRPr lang="en-IE" sz="1600" dirty="0">
              <a:solidFill>
                <a:srgbClr val="262626"/>
              </a:solidFill>
            </a:endParaRPr>
          </a:p>
        </p:txBody>
      </p:sp>
      <p:sp>
        <p:nvSpPr>
          <p:cNvPr id="19" name="TextBox 18">
            <a:extLst>
              <a:ext uri="{FF2B5EF4-FFF2-40B4-BE49-F238E27FC236}">
                <a16:creationId xmlns:a16="http://schemas.microsoft.com/office/drawing/2014/main" id="{024366B4-7BA4-4558-E111-EC48A4C14C1F}"/>
              </a:ext>
            </a:extLst>
          </p:cNvPr>
          <p:cNvSpPr txBox="1"/>
          <p:nvPr/>
        </p:nvSpPr>
        <p:spPr>
          <a:xfrm>
            <a:off x="4026816" y="4903748"/>
            <a:ext cx="2304068" cy="1569660"/>
          </a:xfrm>
          <a:prstGeom prst="rect">
            <a:avLst/>
          </a:prstGeom>
          <a:noFill/>
        </p:spPr>
        <p:txBody>
          <a:bodyPr wrap="square">
            <a:spAutoFit/>
          </a:bodyPr>
          <a:lstStyle/>
          <a:p>
            <a:pPr marL="180000" indent="-180000">
              <a:buFont typeface="Arial" panose="020B0604020202020204" pitchFamily="34" charset="0"/>
              <a:buChar char="•"/>
            </a:pPr>
            <a:r>
              <a:rPr lang="en-US" sz="1600" dirty="0">
                <a:solidFill>
                  <a:srgbClr val="262626"/>
                </a:solidFill>
              </a:rPr>
              <a:t>Use positive reinforcement</a:t>
            </a:r>
          </a:p>
          <a:p>
            <a:pPr marL="180000" indent="-180000">
              <a:buFont typeface="Arial" panose="020B0604020202020204" pitchFamily="34" charset="0"/>
              <a:buChar char="•"/>
            </a:pPr>
            <a:r>
              <a:rPr lang="en-US" sz="1600" dirty="0">
                <a:solidFill>
                  <a:srgbClr val="262626"/>
                </a:solidFill>
              </a:rPr>
              <a:t>Celebrate small wins</a:t>
            </a:r>
          </a:p>
          <a:p>
            <a:pPr marL="180000" indent="-180000">
              <a:buFont typeface="Arial" panose="020B0604020202020204" pitchFamily="34" charset="0"/>
              <a:buChar char="•"/>
            </a:pPr>
            <a:r>
              <a:rPr lang="en-US" sz="1600" dirty="0">
                <a:solidFill>
                  <a:srgbClr val="262626"/>
                </a:solidFill>
              </a:rPr>
              <a:t>Demonstrate patiently</a:t>
            </a:r>
          </a:p>
          <a:p>
            <a:pPr marL="180000" indent="-180000">
              <a:buFont typeface="Arial" panose="020B0604020202020204" pitchFamily="34" charset="0"/>
              <a:buChar char="•"/>
            </a:pPr>
            <a:r>
              <a:rPr lang="en-US" sz="1600" dirty="0">
                <a:solidFill>
                  <a:srgbClr val="262626"/>
                </a:solidFill>
              </a:rPr>
              <a:t>Repeat training without blame</a:t>
            </a:r>
            <a:endParaRPr lang="en-IE" sz="1600" dirty="0">
              <a:solidFill>
                <a:srgbClr val="262626"/>
              </a:solidFill>
            </a:endParaRPr>
          </a:p>
        </p:txBody>
      </p:sp>
      <p:sp>
        <p:nvSpPr>
          <p:cNvPr id="20" name="TextBox 19">
            <a:extLst>
              <a:ext uri="{FF2B5EF4-FFF2-40B4-BE49-F238E27FC236}">
                <a16:creationId xmlns:a16="http://schemas.microsoft.com/office/drawing/2014/main" id="{B9D4077F-833B-CBCA-66F9-1977F4F0AB0E}"/>
              </a:ext>
            </a:extLst>
          </p:cNvPr>
          <p:cNvSpPr txBox="1"/>
          <p:nvPr/>
        </p:nvSpPr>
        <p:spPr>
          <a:xfrm>
            <a:off x="6386657" y="4903748"/>
            <a:ext cx="2777986" cy="1569660"/>
          </a:xfrm>
          <a:prstGeom prst="rect">
            <a:avLst/>
          </a:prstGeom>
          <a:noFill/>
        </p:spPr>
        <p:txBody>
          <a:bodyPr wrap="square">
            <a:spAutoFit/>
          </a:bodyPr>
          <a:lstStyle/>
          <a:p>
            <a:pPr marL="180000" indent="-180000">
              <a:buFont typeface="Arial" panose="020B0604020202020204" pitchFamily="34" charset="0"/>
              <a:buChar char="•"/>
            </a:pPr>
            <a:r>
              <a:rPr lang="en-US" sz="1600" dirty="0">
                <a:solidFill>
                  <a:srgbClr val="262626"/>
                </a:solidFill>
              </a:rPr>
              <a:t>Ensure the hardware works</a:t>
            </a:r>
          </a:p>
          <a:p>
            <a:pPr marL="180000" indent="-180000">
              <a:buFont typeface="Arial" panose="020B0604020202020204" pitchFamily="34" charset="0"/>
              <a:buChar char="•"/>
            </a:pPr>
            <a:r>
              <a:rPr lang="en-US" sz="1600" dirty="0">
                <a:solidFill>
                  <a:srgbClr val="262626"/>
                </a:solidFill>
              </a:rPr>
              <a:t>Streamline workflows</a:t>
            </a:r>
          </a:p>
          <a:p>
            <a:pPr marL="180000" indent="-180000">
              <a:buFont typeface="Arial" panose="020B0604020202020204" pitchFamily="34" charset="0"/>
              <a:buChar char="•"/>
            </a:pPr>
            <a:r>
              <a:rPr lang="en-US" sz="1600" dirty="0">
                <a:solidFill>
                  <a:srgbClr val="262626"/>
                </a:solidFill>
              </a:rPr>
              <a:t>Position tools for easy access</a:t>
            </a:r>
          </a:p>
          <a:p>
            <a:pPr marL="180000" indent="-180000">
              <a:buFont typeface="Arial" panose="020B0604020202020204" pitchFamily="34" charset="0"/>
              <a:buChar char="•"/>
            </a:pPr>
            <a:r>
              <a:rPr lang="en-US" sz="1600" dirty="0">
                <a:solidFill>
                  <a:srgbClr val="262626"/>
                </a:solidFill>
              </a:rPr>
              <a:t>Remove unnecessary steps</a:t>
            </a:r>
          </a:p>
          <a:p>
            <a:pPr marL="180000" indent="-180000">
              <a:buFont typeface="Arial" panose="020B0604020202020204" pitchFamily="34" charset="0"/>
              <a:buChar char="•"/>
            </a:pPr>
            <a:r>
              <a:rPr lang="en-US" sz="1600" dirty="0">
                <a:solidFill>
                  <a:srgbClr val="262626"/>
                </a:solidFill>
              </a:rPr>
              <a:t>Add clear signage/ instructions</a:t>
            </a:r>
            <a:endParaRPr lang="en-IE" sz="1600" dirty="0">
              <a:solidFill>
                <a:srgbClr val="262626"/>
              </a:solidFill>
            </a:endParaRPr>
          </a:p>
        </p:txBody>
      </p:sp>
      <p:sp>
        <p:nvSpPr>
          <p:cNvPr id="21" name="Thought Bubble: Cloud 20">
            <a:extLst>
              <a:ext uri="{FF2B5EF4-FFF2-40B4-BE49-F238E27FC236}">
                <a16:creationId xmlns:a16="http://schemas.microsoft.com/office/drawing/2014/main" id="{9523ACEE-0A0E-B103-1451-D7260546B4D1}"/>
              </a:ext>
            </a:extLst>
          </p:cNvPr>
          <p:cNvSpPr/>
          <p:nvPr/>
        </p:nvSpPr>
        <p:spPr>
          <a:xfrm>
            <a:off x="9608041" y="2205945"/>
            <a:ext cx="2304068" cy="2166030"/>
          </a:xfrm>
          <a:prstGeom prst="cloudCallout">
            <a:avLst>
              <a:gd name="adj1" fmla="val -23365"/>
              <a:gd name="adj2" fmla="val 61464"/>
            </a:avLst>
          </a:prstGeom>
          <a:solidFill>
            <a:srgbClr val="8AE5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289AE"/>
                </a:solidFill>
              </a:rPr>
              <a:t>“I’m scared of messing up or being judged.”</a:t>
            </a:r>
            <a:endParaRPr lang="en-IE" sz="2000" b="1" i="1" dirty="0">
              <a:solidFill>
                <a:srgbClr val="0289AE"/>
              </a:solidFill>
            </a:endParaRPr>
          </a:p>
        </p:txBody>
      </p:sp>
      <p:sp>
        <p:nvSpPr>
          <p:cNvPr id="23" name="TextBox 22">
            <a:extLst>
              <a:ext uri="{FF2B5EF4-FFF2-40B4-BE49-F238E27FC236}">
                <a16:creationId xmlns:a16="http://schemas.microsoft.com/office/drawing/2014/main" id="{3949E8D3-D40E-18A3-2C18-052C9E105240}"/>
              </a:ext>
            </a:extLst>
          </p:cNvPr>
          <p:cNvSpPr txBox="1"/>
          <p:nvPr/>
        </p:nvSpPr>
        <p:spPr>
          <a:xfrm>
            <a:off x="11610975" y="4524375"/>
            <a:ext cx="505433" cy="2247900"/>
          </a:xfrm>
          <a:prstGeom prst="rect">
            <a:avLst/>
          </a:prstGeom>
          <a:solidFill>
            <a:schemeClr val="bg1"/>
          </a:solidFill>
        </p:spPr>
        <p:txBody>
          <a:bodyPr wrap="square" rtlCol="0">
            <a:spAutoFit/>
          </a:bodyPr>
          <a:lstStyle/>
          <a:p>
            <a:endParaRPr lang="en-IE" dirty="0"/>
          </a:p>
        </p:txBody>
      </p:sp>
      <p:sp>
        <p:nvSpPr>
          <p:cNvPr id="22" name="TextBox 21">
            <a:extLst>
              <a:ext uri="{FF2B5EF4-FFF2-40B4-BE49-F238E27FC236}">
                <a16:creationId xmlns:a16="http://schemas.microsoft.com/office/drawing/2014/main" id="{E9CCE910-910B-8269-2266-83C6D5B3472C}"/>
              </a:ext>
            </a:extLst>
          </p:cNvPr>
          <p:cNvSpPr txBox="1"/>
          <p:nvPr/>
        </p:nvSpPr>
        <p:spPr>
          <a:xfrm>
            <a:off x="9350376" y="4903748"/>
            <a:ext cx="2852170" cy="1569660"/>
          </a:xfrm>
          <a:prstGeom prst="rect">
            <a:avLst/>
          </a:prstGeom>
          <a:noFill/>
        </p:spPr>
        <p:txBody>
          <a:bodyPr wrap="square">
            <a:spAutoFit/>
          </a:bodyPr>
          <a:lstStyle/>
          <a:p>
            <a:pPr marL="180000" indent="-180000">
              <a:buFont typeface="Arial" panose="020B0604020202020204" pitchFamily="34" charset="0"/>
              <a:buChar char="•"/>
            </a:pPr>
            <a:r>
              <a:rPr lang="en-US" sz="1600" dirty="0">
                <a:solidFill>
                  <a:srgbClr val="262626"/>
                </a:solidFill>
              </a:rPr>
              <a:t>Reinforce psychological safety</a:t>
            </a:r>
          </a:p>
          <a:p>
            <a:pPr marL="180000" indent="-180000">
              <a:buFont typeface="Arial" panose="020B0604020202020204" pitchFamily="34" charset="0"/>
              <a:buChar char="•"/>
            </a:pPr>
            <a:r>
              <a:rPr lang="en-US" sz="1600" dirty="0" err="1">
                <a:solidFill>
                  <a:srgbClr val="262626"/>
                </a:solidFill>
              </a:rPr>
              <a:t>Normalise</a:t>
            </a:r>
            <a:r>
              <a:rPr lang="en-US" sz="1600" dirty="0">
                <a:solidFill>
                  <a:srgbClr val="262626"/>
                </a:solidFill>
              </a:rPr>
              <a:t> making mistakes during learning</a:t>
            </a:r>
          </a:p>
          <a:p>
            <a:pPr marL="180000" indent="-180000">
              <a:buFont typeface="Arial" panose="020B0604020202020204" pitchFamily="34" charset="0"/>
              <a:buChar char="•"/>
            </a:pPr>
            <a:r>
              <a:rPr lang="en-US" sz="1600" dirty="0">
                <a:solidFill>
                  <a:srgbClr val="262626"/>
                </a:solidFill>
              </a:rPr>
              <a:t>Share your own learning struggles</a:t>
            </a:r>
          </a:p>
          <a:p>
            <a:pPr marL="180000" indent="-180000">
              <a:buFont typeface="Arial" panose="020B0604020202020204" pitchFamily="34" charset="0"/>
              <a:buChar char="•"/>
            </a:pPr>
            <a:r>
              <a:rPr lang="en-US" sz="1600" dirty="0">
                <a:solidFill>
                  <a:srgbClr val="262626"/>
                </a:solidFill>
              </a:rPr>
              <a:t>Encourage team support</a:t>
            </a:r>
            <a:endParaRPr lang="en-IE" sz="1600" dirty="0">
              <a:solidFill>
                <a:srgbClr val="262626"/>
              </a:solidFill>
            </a:endParaRPr>
          </a:p>
        </p:txBody>
      </p:sp>
      <p:sp>
        <p:nvSpPr>
          <p:cNvPr id="24" name="Freeform 12">
            <a:extLst>
              <a:ext uri="{FF2B5EF4-FFF2-40B4-BE49-F238E27FC236}">
                <a16:creationId xmlns:a16="http://schemas.microsoft.com/office/drawing/2014/main" id="{AC0EE1AA-3814-C05C-D194-48239218CFDA}"/>
              </a:ext>
            </a:extLst>
          </p:cNvPr>
          <p:cNvSpPr/>
          <p:nvPr/>
        </p:nvSpPr>
        <p:spPr>
          <a:xfrm>
            <a:off x="10039350" y="315580"/>
            <a:ext cx="1123717" cy="910055"/>
          </a:xfrm>
          <a:custGeom>
            <a:avLst/>
            <a:gdLst>
              <a:gd name="connsiteX0" fmla="*/ 101706 w 1744169"/>
              <a:gd name="connsiteY0" fmla="*/ 1578581 h 1579516"/>
              <a:gd name="connsiteX1" fmla="*/ 48447 w 1744169"/>
              <a:gd name="connsiteY1" fmla="*/ 1532046 h 1579516"/>
              <a:gd name="connsiteX2" fmla="*/ 48447 w 1744169"/>
              <a:gd name="connsiteY2" fmla="*/ 1138874 h 1579516"/>
              <a:gd name="connsiteX3" fmla="*/ 3747 w 1744169"/>
              <a:gd name="connsiteY3" fmla="*/ 1083792 h 1579516"/>
              <a:gd name="connsiteX4" fmla="*/ 3747 w 1744169"/>
              <a:gd name="connsiteY4" fmla="*/ 904301 h 1579516"/>
              <a:gd name="connsiteX5" fmla="*/ 54153 w 1744169"/>
              <a:gd name="connsiteY5" fmla="*/ 904301 h 1579516"/>
              <a:gd name="connsiteX6" fmla="*/ 54153 w 1744169"/>
              <a:gd name="connsiteY6" fmla="*/ 1085692 h 1579516"/>
              <a:gd name="connsiteX7" fmla="*/ 137845 w 1744169"/>
              <a:gd name="connsiteY7" fmla="*/ 1085692 h 1579516"/>
              <a:gd name="connsiteX8" fmla="*/ 480223 w 1744169"/>
              <a:gd name="connsiteY8" fmla="*/ 741904 h 1579516"/>
              <a:gd name="connsiteX9" fmla="*/ 59859 w 1744169"/>
              <a:gd name="connsiteY9" fmla="*/ 741904 h 1579516"/>
              <a:gd name="connsiteX10" fmla="*/ 55104 w 1744169"/>
              <a:gd name="connsiteY10" fmla="*/ 746652 h 1579516"/>
              <a:gd name="connsiteX11" fmla="*/ 55104 w 1744169"/>
              <a:gd name="connsiteY11" fmla="*/ 804583 h 1579516"/>
              <a:gd name="connsiteX12" fmla="*/ 3747 w 1744169"/>
              <a:gd name="connsiteY12" fmla="*/ 797936 h 1579516"/>
              <a:gd name="connsiteX13" fmla="*/ 48447 w 1744169"/>
              <a:gd name="connsiteY13" fmla="*/ 692520 h 1579516"/>
              <a:gd name="connsiteX14" fmla="*/ 48447 w 1744169"/>
              <a:gd name="connsiteY14" fmla="*/ 588054 h 1579516"/>
              <a:gd name="connsiteX15" fmla="*/ 3747 w 1744169"/>
              <a:gd name="connsiteY15" fmla="*/ 532972 h 1579516"/>
              <a:gd name="connsiteX16" fmla="*/ 3747 w 1744169"/>
              <a:gd name="connsiteY16" fmla="*/ 187285 h 1579516"/>
              <a:gd name="connsiteX17" fmla="*/ 46545 w 1744169"/>
              <a:gd name="connsiteY17" fmla="*/ 137901 h 1579516"/>
              <a:gd name="connsiteX18" fmla="*/ 113118 w 1744169"/>
              <a:gd name="connsiteY18" fmla="*/ 1145 h 1579516"/>
              <a:gd name="connsiteX19" fmla="*/ 210125 w 1744169"/>
              <a:gd name="connsiteY19" fmla="*/ 16340 h 1579516"/>
              <a:gd name="connsiteX20" fmla="*/ 230097 w 1744169"/>
              <a:gd name="connsiteY20" fmla="*/ 46731 h 1579516"/>
              <a:gd name="connsiteX21" fmla="*/ 230097 w 1744169"/>
              <a:gd name="connsiteY21" fmla="*/ 136951 h 1579516"/>
              <a:gd name="connsiteX22" fmla="*/ 1516868 w 1744169"/>
              <a:gd name="connsiteY22" fmla="*/ 136951 h 1579516"/>
              <a:gd name="connsiteX23" fmla="*/ 1516868 w 1744169"/>
              <a:gd name="connsiteY23" fmla="*/ 46731 h 1579516"/>
              <a:gd name="connsiteX24" fmla="*/ 1536840 w 1744169"/>
              <a:gd name="connsiteY24" fmla="*/ 16340 h 1579516"/>
              <a:gd name="connsiteX25" fmla="*/ 1633848 w 1744169"/>
              <a:gd name="connsiteY25" fmla="*/ 1145 h 1579516"/>
              <a:gd name="connsiteX26" fmla="*/ 1700421 w 1744169"/>
              <a:gd name="connsiteY26" fmla="*/ 137901 h 1579516"/>
              <a:gd name="connsiteX27" fmla="*/ 1744169 w 1744169"/>
              <a:gd name="connsiteY27" fmla="*/ 184436 h 1579516"/>
              <a:gd name="connsiteX28" fmla="*/ 1744169 w 1744169"/>
              <a:gd name="connsiteY28" fmla="*/ 541519 h 1579516"/>
              <a:gd name="connsiteX29" fmla="*/ 1700421 w 1744169"/>
              <a:gd name="connsiteY29" fmla="*/ 588054 h 1579516"/>
              <a:gd name="connsiteX30" fmla="*/ 1700421 w 1744169"/>
              <a:gd name="connsiteY30" fmla="*/ 692520 h 1579516"/>
              <a:gd name="connsiteX31" fmla="*/ 1744169 w 1744169"/>
              <a:gd name="connsiteY31" fmla="*/ 739055 h 1579516"/>
              <a:gd name="connsiteX32" fmla="*/ 1744169 w 1744169"/>
              <a:gd name="connsiteY32" fmla="*/ 1092340 h 1579516"/>
              <a:gd name="connsiteX33" fmla="*/ 1699470 w 1744169"/>
              <a:gd name="connsiteY33" fmla="*/ 1138874 h 1579516"/>
              <a:gd name="connsiteX34" fmla="*/ 1699470 w 1744169"/>
              <a:gd name="connsiteY34" fmla="*/ 1532046 h 1579516"/>
              <a:gd name="connsiteX35" fmla="*/ 1645260 w 1744169"/>
              <a:gd name="connsiteY35" fmla="*/ 1578581 h 1579516"/>
              <a:gd name="connsiteX36" fmla="*/ 1567274 w 1744169"/>
              <a:gd name="connsiteY36" fmla="*/ 1578581 h 1579516"/>
              <a:gd name="connsiteX37" fmla="*/ 1516868 w 1744169"/>
              <a:gd name="connsiteY37" fmla="*/ 1532046 h 1579516"/>
              <a:gd name="connsiteX38" fmla="*/ 1515917 w 1744169"/>
              <a:gd name="connsiteY38" fmla="*/ 1325014 h 1579516"/>
              <a:gd name="connsiteX39" fmla="*/ 1556812 w 1744169"/>
              <a:gd name="connsiteY39" fmla="*/ 1305070 h 1579516"/>
              <a:gd name="connsiteX40" fmla="*/ 1567274 w 1744169"/>
              <a:gd name="connsiteY40" fmla="*/ 1322165 h 1579516"/>
              <a:gd name="connsiteX41" fmla="*/ 1567274 w 1744169"/>
              <a:gd name="connsiteY41" fmla="*/ 1524449 h 1579516"/>
              <a:gd name="connsiteX42" fmla="*/ 1649064 w 1744169"/>
              <a:gd name="connsiteY42" fmla="*/ 1524449 h 1579516"/>
              <a:gd name="connsiteX43" fmla="*/ 1649064 w 1744169"/>
              <a:gd name="connsiteY43" fmla="*/ 1140774 h 1579516"/>
              <a:gd name="connsiteX44" fmla="*/ 1567274 w 1744169"/>
              <a:gd name="connsiteY44" fmla="*/ 1140774 h 1579516"/>
              <a:gd name="connsiteX45" fmla="*/ 1567274 w 1744169"/>
              <a:gd name="connsiteY45" fmla="*/ 1217699 h 1579516"/>
              <a:gd name="connsiteX46" fmla="*/ 1556812 w 1744169"/>
              <a:gd name="connsiteY46" fmla="*/ 1234793 h 1579516"/>
              <a:gd name="connsiteX47" fmla="*/ 1515917 w 1744169"/>
              <a:gd name="connsiteY47" fmla="*/ 1224346 h 1579516"/>
              <a:gd name="connsiteX48" fmla="*/ 1515917 w 1744169"/>
              <a:gd name="connsiteY48" fmla="*/ 1140774 h 1579516"/>
              <a:gd name="connsiteX49" fmla="*/ 229146 w 1744169"/>
              <a:gd name="connsiteY49" fmla="*/ 1140774 h 1579516"/>
              <a:gd name="connsiteX50" fmla="*/ 229146 w 1744169"/>
              <a:gd name="connsiteY50" fmla="*/ 1532996 h 1579516"/>
              <a:gd name="connsiteX51" fmla="*/ 177790 w 1744169"/>
              <a:gd name="connsiteY51" fmla="*/ 1578581 h 1579516"/>
              <a:gd name="connsiteX52" fmla="*/ 99803 w 1744169"/>
              <a:gd name="connsiteY52" fmla="*/ 1578581 h 1579516"/>
              <a:gd name="connsiteX53" fmla="*/ 180643 w 1744169"/>
              <a:gd name="connsiteY53" fmla="*/ 56227 h 1579516"/>
              <a:gd name="connsiteX54" fmla="*/ 98852 w 1744169"/>
              <a:gd name="connsiteY54" fmla="*/ 56227 h 1579516"/>
              <a:gd name="connsiteX55" fmla="*/ 98852 w 1744169"/>
              <a:gd name="connsiteY55" fmla="*/ 137901 h 1579516"/>
              <a:gd name="connsiteX56" fmla="*/ 180643 w 1744169"/>
              <a:gd name="connsiteY56" fmla="*/ 137901 h 1579516"/>
              <a:gd name="connsiteX57" fmla="*/ 180643 w 1744169"/>
              <a:gd name="connsiteY57" fmla="*/ 56227 h 1579516"/>
              <a:gd name="connsiteX58" fmla="*/ 1651918 w 1744169"/>
              <a:gd name="connsiteY58" fmla="*/ 56227 h 1579516"/>
              <a:gd name="connsiteX59" fmla="*/ 1570127 w 1744169"/>
              <a:gd name="connsiteY59" fmla="*/ 56227 h 1579516"/>
              <a:gd name="connsiteX60" fmla="*/ 1570127 w 1744169"/>
              <a:gd name="connsiteY60" fmla="*/ 137901 h 1579516"/>
              <a:gd name="connsiteX61" fmla="*/ 1651918 w 1744169"/>
              <a:gd name="connsiteY61" fmla="*/ 137901 h 1579516"/>
              <a:gd name="connsiteX62" fmla="*/ 1651918 w 1744169"/>
              <a:gd name="connsiteY62" fmla="*/ 56227 h 1579516"/>
              <a:gd name="connsiteX63" fmla="*/ 238657 w 1744169"/>
              <a:gd name="connsiteY63" fmla="*/ 188234 h 1579516"/>
              <a:gd name="connsiteX64" fmla="*/ 63664 w 1744169"/>
              <a:gd name="connsiteY64" fmla="*/ 188234 h 1579516"/>
              <a:gd name="connsiteX65" fmla="*/ 55104 w 1744169"/>
              <a:gd name="connsiteY65" fmla="*/ 196782 h 1579516"/>
              <a:gd name="connsiteX66" fmla="*/ 55104 w 1744169"/>
              <a:gd name="connsiteY66" fmla="*/ 375323 h 1579516"/>
              <a:gd name="connsiteX67" fmla="*/ 238657 w 1744169"/>
              <a:gd name="connsiteY67" fmla="*/ 188234 h 1579516"/>
              <a:gd name="connsiteX68" fmla="*/ 670434 w 1744169"/>
              <a:gd name="connsiteY68" fmla="*/ 188234 h 1579516"/>
              <a:gd name="connsiteX69" fmla="*/ 314741 w 1744169"/>
              <a:gd name="connsiteY69" fmla="*/ 188234 h 1579516"/>
              <a:gd name="connsiteX70" fmla="*/ 57006 w 1744169"/>
              <a:gd name="connsiteY70" fmla="*/ 444651 h 1579516"/>
              <a:gd name="connsiteX71" fmla="*/ 57006 w 1744169"/>
              <a:gd name="connsiteY71" fmla="*/ 532972 h 1579516"/>
              <a:gd name="connsiteX72" fmla="*/ 63664 w 1744169"/>
              <a:gd name="connsiteY72" fmla="*/ 536771 h 1579516"/>
              <a:gd name="connsiteX73" fmla="*/ 310937 w 1744169"/>
              <a:gd name="connsiteY73" fmla="*/ 538670 h 1579516"/>
              <a:gd name="connsiteX74" fmla="*/ 324251 w 1744169"/>
              <a:gd name="connsiteY74" fmla="*/ 534871 h 1579516"/>
              <a:gd name="connsiteX75" fmla="*/ 669483 w 1744169"/>
              <a:gd name="connsiteY75" fmla="*/ 188234 h 1579516"/>
              <a:gd name="connsiteX76" fmla="*/ 1109819 w 1744169"/>
              <a:gd name="connsiteY76" fmla="*/ 188234 h 1579516"/>
              <a:gd name="connsiteX77" fmla="*/ 747469 w 1744169"/>
              <a:gd name="connsiteY77" fmla="*/ 188234 h 1579516"/>
              <a:gd name="connsiteX78" fmla="*/ 398433 w 1744169"/>
              <a:gd name="connsiteY78" fmla="*/ 538670 h 1579516"/>
              <a:gd name="connsiteX79" fmla="*/ 760783 w 1744169"/>
              <a:gd name="connsiteY79" fmla="*/ 538670 h 1579516"/>
              <a:gd name="connsiteX80" fmla="*/ 1109819 w 1744169"/>
              <a:gd name="connsiteY80" fmla="*/ 188234 h 1579516"/>
              <a:gd name="connsiteX81" fmla="*/ 1538743 w 1744169"/>
              <a:gd name="connsiteY81" fmla="*/ 188234 h 1579516"/>
              <a:gd name="connsiteX82" fmla="*/ 1185903 w 1744169"/>
              <a:gd name="connsiteY82" fmla="*/ 188234 h 1579516"/>
              <a:gd name="connsiteX83" fmla="*/ 836867 w 1744169"/>
              <a:gd name="connsiteY83" fmla="*/ 538670 h 1579516"/>
              <a:gd name="connsiteX84" fmla="*/ 1009007 w 1744169"/>
              <a:gd name="connsiteY84" fmla="*/ 538670 h 1579516"/>
              <a:gd name="connsiteX85" fmla="*/ 1012812 w 1744169"/>
              <a:gd name="connsiteY85" fmla="*/ 583306 h 1579516"/>
              <a:gd name="connsiteX86" fmla="*/ 995693 w 1744169"/>
              <a:gd name="connsiteY86" fmla="*/ 589953 h 1579516"/>
              <a:gd name="connsiteX87" fmla="*/ 231048 w 1744169"/>
              <a:gd name="connsiteY87" fmla="*/ 589953 h 1579516"/>
              <a:gd name="connsiteX88" fmla="*/ 231048 w 1744169"/>
              <a:gd name="connsiteY88" fmla="*/ 686822 h 1579516"/>
              <a:gd name="connsiteX89" fmla="*/ 235804 w 1744169"/>
              <a:gd name="connsiteY89" fmla="*/ 691570 h 1579516"/>
              <a:gd name="connsiteX90" fmla="*/ 1513064 w 1744169"/>
              <a:gd name="connsiteY90" fmla="*/ 691570 h 1579516"/>
              <a:gd name="connsiteX91" fmla="*/ 1517819 w 1744169"/>
              <a:gd name="connsiteY91" fmla="*/ 686822 h 1579516"/>
              <a:gd name="connsiteX92" fmla="*/ 1517819 w 1744169"/>
              <a:gd name="connsiteY92" fmla="*/ 589953 h 1579516"/>
              <a:gd name="connsiteX93" fmla="*/ 1110770 w 1744169"/>
              <a:gd name="connsiteY93" fmla="*/ 589953 h 1579516"/>
              <a:gd name="connsiteX94" fmla="*/ 1104113 w 1744169"/>
              <a:gd name="connsiteY94" fmla="*/ 538670 h 1579516"/>
              <a:gd name="connsiteX95" fmla="*/ 1196364 w 1744169"/>
              <a:gd name="connsiteY95" fmla="*/ 535821 h 1579516"/>
              <a:gd name="connsiteX96" fmla="*/ 1533036 w 1744169"/>
              <a:gd name="connsiteY96" fmla="*/ 199631 h 1579516"/>
              <a:gd name="connsiteX97" fmla="*/ 1537791 w 1744169"/>
              <a:gd name="connsiteY97" fmla="*/ 189184 h 1579516"/>
              <a:gd name="connsiteX98" fmla="*/ 1269595 w 1744169"/>
              <a:gd name="connsiteY98" fmla="*/ 538670 h 1579516"/>
              <a:gd name="connsiteX99" fmla="*/ 1683302 w 1744169"/>
              <a:gd name="connsiteY99" fmla="*/ 538670 h 1579516"/>
              <a:gd name="connsiteX100" fmla="*/ 1695666 w 1744169"/>
              <a:gd name="connsiteY100" fmla="*/ 530123 h 1579516"/>
              <a:gd name="connsiteX101" fmla="*/ 1695666 w 1744169"/>
              <a:gd name="connsiteY101" fmla="*/ 196782 h 1579516"/>
              <a:gd name="connsiteX102" fmla="*/ 1611973 w 1744169"/>
              <a:gd name="connsiteY102" fmla="*/ 191083 h 1579516"/>
              <a:gd name="connsiteX103" fmla="*/ 1275302 w 1744169"/>
              <a:gd name="connsiteY103" fmla="*/ 527274 h 1579516"/>
              <a:gd name="connsiteX104" fmla="*/ 1270546 w 1744169"/>
              <a:gd name="connsiteY104" fmla="*/ 537720 h 1579516"/>
              <a:gd name="connsiteX105" fmla="*/ 180643 w 1744169"/>
              <a:gd name="connsiteY105" fmla="*/ 589953 h 1579516"/>
              <a:gd name="connsiteX106" fmla="*/ 98852 w 1744169"/>
              <a:gd name="connsiteY106" fmla="*/ 589953 h 1579516"/>
              <a:gd name="connsiteX107" fmla="*/ 98852 w 1744169"/>
              <a:gd name="connsiteY107" fmla="*/ 691570 h 1579516"/>
              <a:gd name="connsiteX108" fmla="*/ 180643 w 1744169"/>
              <a:gd name="connsiteY108" fmla="*/ 691570 h 1579516"/>
              <a:gd name="connsiteX109" fmla="*/ 180643 w 1744169"/>
              <a:gd name="connsiteY109" fmla="*/ 589953 h 1579516"/>
              <a:gd name="connsiteX110" fmla="*/ 1651918 w 1744169"/>
              <a:gd name="connsiteY110" fmla="*/ 589953 h 1579516"/>
              <a:gd name="connsiteX111" fmla="*/ 1570127 w 1744169"/>
              <a:gd name="connsiteY111" fmla="*/ 589953 h 1579516"/>
              <a:gd name="connsiteX112" fmla="*/ 1570127 w 1744169"/>
              <a:gd name="connsiteY112" fmla="*/ 691570 h 1579516"/>
              <a:gd name="connsiteX113" fmla="*/ 1651918 w 1744169"/>
              <a:gd name="connsiteY113" fmla="*/ 691570 h 1579516"/>
              <a:gd name="connsiteX114" fmla="*/ 1651918 w 1744169"/>
              <a:gd name="connsiteY114" fmla="*/ 589953 h 1579516"/>
              <a:gd name="connsiteX115" fmla="*/ 912951 w 1744169"/>
              <a:gd name="connsiteY115" fmla="*/ 742854 h 1579516"/>
              <a:gd name="connsiteX116" fmla="*/ 553454 w 1744169"/>
              <a:gd name="connsiteY116" fmla="*/ 742854 h 1579516"/>
              <a:gd name="connsiteX117" fmla="*/ 208223 w 1744169"/>
              <a:gd name="connsiteY117" fmla="*/ 1089491 h 1579516"/>
              <a:gd name="connsiteX118" fmla="*/ 567720 w 1744169"/>
              <a:gd name="connsiteY118" fmla="*/ 1089491 h 1579516"/>
              <a:gd name="connsiteX119" fmla="*/ 912951 w 1744169"/>
              <a:gd name="connsiteY119" fmla="*/ 742854 h 1579516"/>
              <a:gd name="connsiteX120" fmla="*/ 1351386 w 1744169"/>
              <a:gd name="connsiteY120" fmla="*/ 742854 h 1579516"/>
              <a:gd name="connsiteX121" fmla="*/ 985231 w 1744169"/>
              <a:gd name="connsiteY121" fmla="*/ 742854 h 1579516"/>
              <a:gd name="connsiteX122" fmla="*/ 640000 w 1744169"/>
              <a:gd name="connsiteY122" fmla="*/ 1089491 h 1579516"/>
              <a:gd name="connsiteX123" fmla="*/ 1006154 w 1744169"/>
              <a:gd name="connsiteY123" fmla="*/ 1089491 h 1579516"/>
              <a:gd name="connsiteX124" fmla="*/ 1351386 w 1744169"/>
              <a:gd name="connsiteY124" fmla="*/ 742854 h 1579516"/>
              <a:gd name="connsiteX125" fmla="*/ 1079385 w 1744169"/>
              <a:gd name="connsiteY125" fmla="*/ 1089491 h 1579516"/>
              <a:gd name="connsiteX126" fmla="*/ 1435078 w 1744169"/>
              <a:gd name="connsiteY126" fmla="*/ 1089491 h 1579516"/>
              <a:gd name="connsiteX127" fmla="*/ 1695666 w 1744169"/>
              <a:gd name="connsiteY127" fmla="*/ 829275 h 1579516"/>
              <a:gd name="connsiteX128" fmla="*/ 1695666 w 1744169"/>
              <a:gd name="connsiteY128" fmla="*/ 747602 h 1579516"/>
              <a:gd name="connsiteX129" fmla="*/ 1690911 w 1744169"/>
              <a:gd name="connsiteY129" fmla="*/ 742854 h 1579516"/>
              <a:gd name="connsiteX130" fmla="*/ 1425567 w 1744169"/>
              <a:gd name="connsiteY130" fmla="*/ 742854 h 1579516"/>
              <a:gd name="connsiteX131" fmla="*/ 1080336 w 1744169"/>
              <a:gd name="connsiteY131" fmla="*/ 1089491 h 1579516"/>
              <a:gd name="connsiteX132" fmla="*/ 1695666 w 1744169"/>
              <a:gd name="connsiteY132" fmla="*/ 1085692 h 1579516"/>
              <a:gd name="connsiteX133" fmla="*/ 1695666 w 1744169"/>
              <a:gd name="connsiteY133" fmla="*/ 905250 h 1579516"/>
              <a:gd name="connsiteX134" fmla="*/ 1512113 w 1744169"/>
              <a:gd name="connsiteY134" fmla="*/ 1088541 h 1579516"/>
              <a:gd name="connsiteX135" fmla="*/ 1687106 w 1744169"/>
              <a:gd name="connsiteY135" fmla="*/ 1088541 h 1579516"/>
              <a:gd name="connsiteX136" fmla="*/ 1695666 w 1744169"/>
              <a:gd name="connsiteY136" fmla="*/ 1084742 h 1579516"/>
              <a:gd name="connsiteX137" fmla="*/ 180643 w 1744169"/>
              <a:gd name="connsiteY137" fmla="*/ 1139824 h 1579516"/>
              <a:gd name="connsiteX138" fmla="*/ 98852 w 1744169"/>
              <a:gd name="connsiteY138" fmla="*/ 1139824 h 1579516"/>
              <a:gd name="connsiteX139" fmla="*/ 98852 w 1744169"/>
              <a:gd name="connsiteY139" fmla="*/ 1523499 h 1579516"/>
              <a:gd name="connsiteX140" fmla="*/ 180643 w 1744169"/>
              <a:gd name="connsiteY140" fmla="*/ 1523499 h 1579516"/>
              <a:gd name="connsiteX141" fmla="*/ 180643 w 1744169"/>
              <a:gd name="connsiteY141" fmla="*/ 1139824 h 157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744169" h="1579516">
                <a:moveTo>
                  <a:pt x="101706" y="1578581"/>
                </a:moveTo>
                <a:cubicBezTo>
                  <a:pt x="76978" y="1574782"/>
                  <a:pt x="55104" y="1555788"/>
                  <a:pt x="48447" y="1532046"/>
                </a:cubicBezTo>
                <a:lnTo>
                  <a:pt x="48447" y="1138874"/>
                </a:lnTo>
                <a:cubicBezTo>
                  <a:pt x="22768" y="1128428"/>
                  <a:pt x="6600" y="1112283"/>
                  <a:pt x="3747" y="1083792"/>
                </a:cubicBezTo>
                <a:cubicBezTo>
                  <a:pt x="-2910" y="1028710"/>
                  <a:pt x="7552" y="961282"/>
                  <a:pt x="3747" y="904301"/>
                </a:cubicBezTo>
                <a:cubicBezTo>
                  <a:pt x="10405" y="873911"/>
                  <a:pt x="54153" y="886257"/>
                  <a:pt x="54153" y="904301"/>
                </a:cubicBezTo>
                <a:lnTo>
                  <a:pt x="54153" y="1085692"/>
                </a:lnTo>
                <a:cubicBezTo>
                  <a:pt x="72223" y="1088541"/>
                  <a:pt x="123580" y="1094239"/>
                  <a:pt x="137845" y="1085692"/>
                </a:cubicBezTo>
                <a:lnTo>
                  <a:pt x="480223" y="741904"/>
                </a:lnTo>
                <a:lnTo>
                  <a:pt x="59859" y="741904"/>
                </a:lnTo>
                <a:lnTo>
                  <a:pt x="55104" y="746652"/>
                </a:lnTo>
                <a:lnTo>
                  <a:pt x="55104" y="804583"/>
                </a:lnTo>
                <a:cubicBezTo>
                  <a:pt x="55104" y="822627"/>
                  <a:pt x="8503" y="836873"/>
                  <a:pt x="3747" y="797936"/>
                </a:cubicBezTo>
                <a:cubicBezTo>
                  <a:pt x="-1008" y="758998"/>
                  <a:pt x="2796" y="704866"/>
                  <a:pt x="48447" y="692520"/>
                </a:cubicBezTo>
                <a:lnTo>
                  <a:pt x="48447" y="588054"/>
                </a:lnTo>
                <a:cubicBezTo>
                  <a:pt x="25621" y="573809"/>
                  <a:pt x="7552" y="562412"/>
                  <a:pt x="3747" y="532972"/>
                </a:cubicBezTo>
                <a:cubicBezTo>
                  <a:pt x="-7665" y="425657"/>
                  <a:pt x="11356" y="296499"/>
                  <a:pt x="3747" y="187285"/>
                </a:cubicBezTo>
                <a:cubicBezTo>
                  <a:pt x="9454" y="153096"/>
                  <a:pt x="43691" y="146448"/>
                  <a:pt x="46545" y="137901"/>
                </a:cubicBezTo>
                <a:cubicBezTo>
                  <a:pt x="49398" y="75221"/>
                  <a:pt x="28475" y="7793"/>
                  <a:pt x="113118" y="1145"/>
                </a:cubicBezTo>
                <a:cubicBezTo>
                  <a:pt x="140699" y="-754"/>
                  <a:pt x="188251" y="-2653"/>
                  <a:pt x="210125" y="16340"/>
                </a:cubicBezTo>
                <a:cubicBezTo>
                  <a:pt x="231999" y="35334"/>
                  <a:pt x="230097" y="41032"/>
                  <a:pt x="230097" y="46731"/>
                </a:cubicBezTo>
                <a:lnTo>
                  <a:pt x="230097" y="136951"/>
                </a:lnTo>
                <a:lnTo>
                  <a:pt x="1516868" y="136951"/>
                </a:lnTo>
                <a:lnTo>
                  <a:pt x="1516868" y="46731"/>
                </a:lnTo>
                <a:cubicBezTo>
                  <a:pt x="1516868" y="41032"/>
                  <a:pt x="1532085" y="20139"/>
                  <a:pt x="1536840" y="16340"/>
                </a:cubicBezTo>
                <a:cubicBezTo>
                  <a:pt x="1558714" y="-2653"/>
                  <a:pt x="1606267" y="-754"/>
                  <a:pt x="1633848" y="1145"/>
                </a:cubicBezTo>
                <a:cubicBezTo>
                  <a:pt x="1718491" y="7793"/>
                  <a:pt x="1697568" y="75221"/>
                  <a:pt x="1700421" y="137901"/>
                </a:cubicBezTo>
                <a:cubicBezTo>
                  <a:pt x="1722295" y="151196"/>
                  <a:pt x="1734659" y="159744"/>
                  <a:pt x="1744169" y="184436"/>
                </a:cubicBezTo>
                <a:lnTo>
                  <a:pt x="1744169" y="541519"/>
                </a:lnTo>
                <a:cubicBezTo>
                  <a:pt x="1734659" y="565261"/>
                  <a:pt x="1720393" y="574758"/>
                  <a:pt x="1700421" y="588054"/>
                </a:cubicBezTo>
                <a:lnTo>
                  <a:pt x="1700421" y="692520"/>
                </a:lnTo>
                <a:cubicBezTo>
                  <a:pt x="1724197" y="699168"/>
                  <a:pt x="1734659" y="717212"/>
                  <a:pt x="1744169" y="739055"/>
                </a:cubicBezTo>
                <a:lnTo>
                  <a:pt x="1744169" y="1092340"/>
                </a:lnTo>
                <a:cubicBezTo>
                  <a:pt x="1734659" y="1116082"/>
                  <a:pt x="1723246" y="1129377"/>
                  <a:pt x="1699470" y="1138874"/>
                </a:cubicBezTo>
                <a:lnTo>
                  <a:pt x="1699470" y="1532046"/>
                </a:lnTo>
                <a:cubicBezTo>
                  <a:pt x="1689960" y="1558637"/>
                  <a:pt x="1671890" y="1571933"/>
                  <a:pt x="1645260" y="1578581"/>
                </a:cubicBezTo>
                <a:lnTo>
                  <a:pt x="1567274" y="1578581"/>
                </a:lnTo>
                <a:cubicBezTo>
                  <a:pt x="1542547" y="1570983"/>
                  <a:pt x="1523526" y="1557688"/>
                  <a:pt x="1516868" y="1532046"/>
                </a:cubicBezTo>
                <a:cubicBezTo>
                  <a:pt x="1520672" y="1466518"/>
                  <a:pt x="1509260" y="1389593"/>
                  <a:pt x="1515917" y="1325014"/>
                </a:cubicBezTo>
                <a:cubicBezTo>
                  <a:pt x="1517819" y="1304120"/>
                  <a:pt x="1539693" y="1289875"/>
                  <a:pt x="1556812" y="1305070"/>
                </a:cubicBezTo>
                <a:cubicBezTo>
                  <a:pt x="1573931" y="1320265"/>
                  <a:pt x="1567274" y="1321215"/>
                  <a:pt x="1567274" y="1322165"/>
                </a:cubicBezTo>
                <a:lnTo>
                  <a:pt x="1567274" y="1524449"/>
                </a:lnTo>
                <a:cubicBezTo>
                  <a:pt x="1592952" y="1530147"/>
                  <a:pt x="1623386" y="1530147"/>
                  <a:pt x="1649064" y="1524449"/>
                </a:cubicBezTo>
                <a:lnTo>
                  <a:pt x="1649064" y="1140774"/>
                </a:lnTo>
                <a:lnTo>
                  <a:pt x="1567274" y="1140774"/>
                </a:lnTo>
                <a:lnTo>
                  <a:pt x="1567274" y="1217699"/>
                </a:lnTo>
                <a:cubicBezTo>
                  <a:pt x="1567274" y="1218648"/>
                  <a:pt x="1558714" y="1232894"/>
                  <a:pt x="1556812" y="1234793"/>
                </a:cubicBezTo>
                <a:cubicBezTo>
                  <a:pt x="1543498" y="1246189"/>
                  <a:pt x="1515917" y="1233843"/>
                  <a:pt x="1515917" y="1224346"/>
                </a:cubicBezTo>
                <a:lnTo>
                  <a:pt x="1515917" y="1140774"/>
                </a:lnTo>
                <a:lnTo>
                  <a:pt x="229146" y="1140774"/>
                </a:lnTo>
                <a:lnTo>
                  <a:pt x="229146" y="1532996"/>
                </a:lnTo>
                <a:cubicBezTo>
                  <a:pt x="229146" y="1551040"/>
                  <a:pt x="194908" y="1576682"/>
                  <a:pt x="177790" y="1578581"/>
                </a:cubicBezTo>
                <a:cubicBezTo>
                  <a:pt x="153062" y="1576682"/>
                  <a:pt x="123580" y="1581430"/>
                  <a:pt x="99803" y="1578581"/>
                </a:cubicBezTo>
                <a:close/>
                <a:moveTo>
                  <a:pt x="180643" y="56227"/>
                </a:moveTo>
                <a:cubicBezTo>
                  <a:pt x="180643" y="52429"/>
                  <a:pt x="107412" y="50529"/>
                  <a:pt x="98852" y="56227"/>
                </a:cubicBezTo>
                <a:lnTo>
                  <a:pt x="98852" y="137901"/>
                </a:lnTo>
                <a:lnTo>
                  <a:pt x="180643" y="137901"/>
                </a:lnTo>
                <a:lnTo>
                  <a:pt x="180643" y="56227"/>
                </a:lnTo>
                <a:close/>
                <a:moveTo>
                  <a:pt x="1651918" y="56227"/>
                </a:moveTo>
                <a:cubicBezTo>
                  <a:pt x="1651918" y="52429"/>
                  <a:pt x="1578687" y="50529"/>
                  <a:pt x="1570127" y="56227"/>
                </a:cubicBezTo>
                <a:lnTo>
                  <a:pt x="1570127" y="137901"/>
                </a:lnTo>
                <a:lnTo>
                  <a:pt x="1651918" y="137901"/>
                </a:lnTo>
                <a:lnTo>
                  <a:pt x="1651918" y="56227"/>
                </a:lnTo>
                <a:close/>
                <a:moveTo>
                  <a:pt x="238657" y="188234"/>
                </a:moveTo>
                <a:lnTo>
                  <a:pt x="63664" y="188234"/>
                </a:lnTo>
                <a:cubicBezTo>
                  <a:pt x="63664" y="188234"/>
                  <a:pt x="55104" y="195832"/>
                  <a:pt x="55104" y="196782"/>
                </a:cubicBezTo>
                <a:lnTo>
                  <a:pt x="55104" y="375323"/>
                </a:lnTo>
                <a:lnTo>
                  <a:pt x="238657" y="188234"/>
                </a:lnTo>
                <a:close/>
                <a:moveTo>
                  <a:pt x="670434" y="188234"/>
                </a:moveTo>
                <a:lnTo>
                  <a:pt x="314741" y="188234"/>
                </a:lnTo>
                <a:lnTo>
                  <a:pt x="57006" y="444651"/>
                </a:lnTo>
                <a:cubicBezTo>
                  <a:pt x="52251" y="453198"/>
                  <a:pt x="51300" y="527274"/>
                  <a:pt x="57006" y="532972"/>
                </a:cubicBezTo>
                <a:cubicBezTo>
                  <a:pt x="62712" y="538670"/>
                  <a:pt x="61761" y="535821"/>
                  <a:pt x="63664" y="536771"/>
                </a:cubicBezTo>
                <a:lnTo>
                  <a:pt x="310937" y="538670"/>
                </a:lnTo>
                <a:lnTo>
                  <a:pt x="324251" y="534871"/>
                </a:lnTo>
                <a:lnTo>
                  <a:pt x="669483" y="188234"/>
                </a:lnTo>
                <a:close/>
                <a:moveTo>
                  <a:pt x="1109819" y="188234"/>
                </a:moveTo>
                <a:lnTo>
                  <a:pt x="747469" y="188234"/>
                </a:lnTo>
                <a:lnTo>
                  <a:pt x="398433" y="538670"/>
                </a:lnTo>
                <a:lnTo>
                  <a:pt x="760783" y="538670"/>
                </a:lnTo>
                <a:lnTo>
                  <a:pt x="1109819" y="188234"/>
                </a:lnTo>
                <a:close/>
                <a:moveTo>
                  <a:pt x="1538743" y="188234"/>
                </a:moveTo>
                <a:lnTo>
                  <a:pt x="1185903" y="188234"/>
                </a:lnTo>
                <a:lnTo>
                  <a:pt x="836867" y="538670"/>
                </a:lnTo>
                <a:lnTo>
                  <a:pt x="1009007" y="538670"/>
                </a:lnTo>
                <a:cubicBezTo>
                  <a:pt x="1018518" y="538670"/>
                  <a:pt x="1028028" y="571909"/>
                  <a:pt x="1012812" y="583306"/>
                </a:cubicBezTo>
                <a:cubicBezTo>
                  <a:pt x="997595" y="594702"/>
                  <a:pt x="996644" y="589953"/>
                  <a:pt x="995693" y="589953"/>
                </a:cubicBezTo>
                <a:lnTo>
                  <a:pt x="231048" y="589953"/>
                </a:lnTo>
                <a:lnTo>
                  <a:pt x="231048" y="686822"/>
                </a:lnTo>
                <a:lnTo>
                  <a:pt x="235804" y="691570"/>
                </a:lnTo>
                <a:lnTo>
                  <a:pt x="1513064" y="691570"/>
                </a:lnTo>
                <a:lnTo>
                  <a:pt x="1517819" y="686822"/>
                </a:lnTo>
                <a:lnTo>
                  <a:pt x="1517819" y="589953"/>
                </a:lnTo>
                <a:lnTo>
                  <a:pt x="1110770" y="589953"/>
                </a:lnTo>
                <a:cubicBezTo>
                  <a:pt x="1080336" y="589953"/>
                  <a:pt x="1069875" y="543419"/>
                  <a:pt x="1104113" y="538670"/>
                </a:cubicBezTo>
                <a:cubicBezTo>
                  <a:pt x="1138350" y="533922"/>
                  <a:pt x="1181148" y="544368"/>
                  <a:pt x="1196364" y="535821"/>
                </a:cubicBezTo>
                <a:lnTo>
                  <a:pt x="1533036" y="199631"/>
                </a:lnTo>
                <a:lnTo>
                  <a:pt x="1537791" y="189184"/>
                </a:lnTo>
                <a:close/>
                <a:moveTo>
                  <a:pt x="1269595" y="538670"/>
                </a:moveTo>
                <a:lnTo>
                  <a:pt x="1683302" y="538670"/>
                </a:lnTo>
                <a:cubicBezTo>
                  <a:pt x="1684253" y="538670"/>
                  <a:pt x="1695666" y="531073"/>
                  <a:pt x="1695666" y="530123"/>
                </a:cubicBezTo>
                <a:lnTo>
                  <a:pt x="1695666" y="196782"/>
                </a:lnTo>
                <a:cubicBezTo>
                  <a:pt x="1695666" y="183486"/>
                  <a:pt x="1624337" y="186335"/>
                  <a:pt x="1611973" y="191083"/>
                </a:cubicBezTo>
                <a:lnTo>
                  <a:pt x="1275302" y="527274"/>
                </a:lnTo>
                <a:lnTo>
                  <a:pt x="1270546" y="537720"/>
                </a:lnTo>
                <a:close/>
                <a:moveTo>
                  <a:pt x="180643" y="589953"/>
                </a:moveTo>
                <a:lnTo>
                  <a:pt x="98852" y="589953"/>
                </a:lnTo>
                <a:lnTo>
                  <a:pt x="98852" y="691570"/>
                </a:lnTo>
                <a:lnTo>
                  <a:pt x="180643" y="691570"/>
                </a:lnTo>
                <a:lnTo>
                  <a:pt x="180643" y="589953"/>
                </a:lnTo>
                <a:close/>
                <a:moveTo>
                  <a:pt x="1651918" y="589953"/>
                </a:moveTo>
                <a:lnTo>
                  <a:pt x="1570127" y="589953"/>
                </a:lnTo>
                <a:lnTo>
                  <a:pt x="1570127" y="691570"/>
                </a:lnTo>
                <a:lnTo>
                  <a:pt x="1651918" y="691570"/>
                </a:lnTo>
                <a:lnTo>
                  <a:pt x="1651918" y="589953"/>
                </a:lnTo>
                <a:close/>
                <a:moveTo>
                  <a:pt x="912951" y="742854"/>
                </a:moveTo>
                <a:lnTo>
                  <a:pt x="553454" y="742854"/>
                </a:lnTo>
                <a:lnTo>
                  <a:pt x="208223" y="1089491"/>
                </a:lnTo>
                <a:lnTo>
                  <a:pt x="567720" y="1089491"/>
                </a:lnTo>
                <a:lnTo>
                  <a:pt x="912951" y="742854"/>
                </a:lnTo>
                <a:close/>
                <a:moveTo>
                  <a:pt x="1351386" y="742854"/>
                </a:moveTo>
                <a:lnTo>
                  <a:pt x="985231" y="742854"/>
                </a:lnTo>
                <a:lnTo>
                  <a:pt x="640000" y="1089491"/>
                </a:lnTo>
                <a:lnTo>
                  <a:pt x="1006154" y="1089491"/>
                </a:lnTo>
                <a:lnTo>
                  <a:pt x="1351386" y="742854"/>
                </a:lnTo>
                <a:close/>
                <a:moveTo>
                  <a:pt x="1079385" y="1089491"/>
                </a:moveTo>
                <a:lnTo>
                  <a:pt x="1435078" y="1089491"/>
                </a:lnTo>
                <a:lnTo>
                  <a:pt x="1695666" y="829275"/>
                </a:lnTo>
                <a:lnTo>
                  <a:pt x="1695666" y="747602"/>
                </a:lnTo>
                <a:lnTo>
                  <a:pt x="1690911" y="742854"/>
                </a:lnTo>
                <a:lnTo>
                  <a:pt x="1425567" y="742854"/>
                </a:lnTo>
                <a:lnTo>
                  <a:pt x="1080336" y="1089491"/>
                </a:lnTo>
                <a:close/>
                <a:moveTo>
                  <a:pt x="1695666" y="1085692"/>
                </a:moveTo>
                <a:lnTo>
                  <a:pt x="1695666" y="905250"/>
                </a:lnTo>
                <a:lnTo>
                  <a:pt x="1512113" y="1088541"/>
                </a:lnTo>
                <a:lnTo>
                  <a:pt x="1687106" y="1088541"/>
                </a:lnTo>
                <a:cubicBezTo>
                  <a:pt x="1688057" y="1088541"/>
                  <a:pt x="1691861" y="1083792"/>
                  <a:pt x="1695666" y="1084742"/>
                </a:cubicBezTo>
                <a:close/>
                <a:moveTo>
                  <a:pt x="180643" y="1139824"/>
                </a:moveTo>
                <a:lnTo>
                  <a:pt x="98852" y="1139824"/>
                </a:lnTo>
                <a:lnTo>
                  <a:pt x="98852" y="1523499"/>
                </a:lnTo>
                <a:cubicBezTo>
                  <a:pt x="124531" y="1529197"/>
                  <a:pt x="154964" y="1529197"/>
                  <a:pt x="180643" y="1523499"/>
                </a:cubicBezTo>
                <a:lnTo>
                  <a:pt x="180643" y="1139824"/>
                </a:lnTo>
                <a:close/>
              </a:path>
            </a:pathLst>
          </a:custGeom>
          <a:solidFill>
            <a:srgbClr val="404A52"/>
          </a:solidFill>
          <a:ln w="9503" cap="flat">
            <a:noFill/>
            <a:prstDash val="solid"/>
            <a:miter/>
          </a:ln>
        </p:spPr>
        <p:txBody>
          <a:bodyPr rtlCol="0" anchor="ctr"/>
          <a:lstStyle/>
          <a:p>
            <a:endParaRPr lang="en-US"/>
          </a:p>
        </p:txBody>
      </p:sp>
    </p:spTree>
    <p:extLst>
      <p:ext uri="{BB962C8B-B14F-4D97-AF65-F5344CB8AC3E}">
        <p14:creationId xmlns:p14="http://schemas.microsoft.com/office/powerpoint/2010/main" val="1722726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C57300-A00F-8DA5-F1D3-801C36483036}"/>
              </a:ext>
            </a:extLst>
          </p:cNvPr>
          <p:cNvSpPr>
            <a:spLocks noGrp="1"/>
          </p:cNvSpPr>
          <p:nvPr>
            <p:ph type="body" sz="quarter" idx="18"/>
          </p:nvPr>
        </p:nvSpPr>
        <p:spPr>
          <a:xfrm>
            <a:off x="798381" y="1582136"/>
            <a:ext cx="10595237" cy="3849918"/>
          </a:xfrm>
        </p:spPr>
        <p:txBody>
          <a:bodyPr/>
          <a:lstStyle/>
          <a:p>
            <a:pPr>
              <a:buNone/>
            </a:pPr>
            <a:r>
              <a:rPr lang="en-US" b="1" dirty="0"/>
              <a:t>Common barriers you may see in your team:</a:t>
            </a:r>
            <a:endParaRPr lang="en-US" dirty="0"/>
          </a:p>
          <a:p>
            <a:pPr marL="342900" indent="-342900">
              <a:buFont typeface="Arial" panose="020B0604020202020204" pitchFamily="34" charset="0"/>
              <a:buChar char="•"/>
            </a:pPr>
            <a:r>
              <a:rPr lang="en-US" dirty="0"/>
              <a:t>Lack of confidence using digital devices</a:t>
            </a:r>
          </a:p>
          <a:p>
            <a:pPr marL="342900" indent="-342900">
              <a:buFont typeface="Arial" panose="020B0604020202020204" pitchFamily="34" charset="0"/>
              <a:buChar char="•"/>
            </a:pPr>
            <a:r>
              <a:rPr lang="en-US" dirty="0"/>
              <a:t>Fear of making mistakes</a:t>
            </a:r>
          </a:p>
          <a:p>
            <a:pPr marL="342900" indent="-342900">
              <a:buFont typeface="Arial" panose="020B0604020202020204" pitchFamily="34" charset="0"/>
              <a:buChar char="•"/>
            </a:pPr>
            <a:r>
              <a:rPr lang="en-US" dirty="0"/>
              <a:t>Overwhelmed with too many apps or systems (&amp; Password fatigue)</a:t>
            </a:r>
          </a:p>
          <a:p>
            <a:pPr marL="342900" indent="-342900">
              <a:buFont typeface="Arial" panose="020B0604020202020204" pitchFamily="34" charset="0"/>
              <a:buChar char="•"/>
            </a:pPr>
            <a:r>
              <a:rPr lang="en-US" dirty="0"/>
              <a:t>Lack of clear instructions or training</a:t>
            </a:r>
          </a:p>
          <a:p>
            <a:pPr marL="342900" indent="-342900">
              <a:buFont typeface="Arial" panose="020B0604020202020204" pitchFamily="34" charset="0"/>
              <a:buChar char="•"/>
            </a:pPr>
            <a:r>
              <a:rPr lang="en-US" dirty="0"/>
              <a:t>Poor system usability (too many steps, unclear screens)</a:t>
            </a:r>
          </a:p>
          <a:p>
            <a:pPr marL="342900" indent="-342900">
              <a:buFont typeface="Arial" panose="020B0604020202020204" pitchFamily="34" charset="0"/>
              <a:buChar char="•"/>
            </a:pPr>
            <a:r>
              <a:rPr lang="en-US" dirty="0"/>
              <a:t>Devices are not always available during busy shifts</a:t>
            </a:r>
          </a:p>
          <a:p>
            <a:pPr marL="342900" indent="-342900">
              <a:buFont typeface="Arial" panose="020B0604020202020204" pitchFamily="34" charset="0"/>
              <a:buChar char="•"/>
            </a:pPr>
            <a:r>
              <a:rPr lang="en-US" dirty="0"/>
              <a:t>Habit of sticking to old, familiar routines</a:t>
            </a:r>
          </a:p>
          <a:p>
            <a:pPr marL="342900" indent="-342900">
              <a:buFont typeface="Arial" panose="020B0604020202020204" pitchFamily="34" charset="0"/>
              <a:buChar char="•"/>
            </a:pPr>
            <a:r>
              <a:rPr lang="en-US" dirty="0"/>
              <a:t>Concern that digital tools will slow down service</a:t>
            </a:r>
          </a:p>
          <a:p>
            <a:pPr marL="342900" indent="-342900">
              <a:buFont typeface="Arial" panose="020B0604020202020204" pitchFamily="34" charset="0"/>
              <a:buChar char="•"/>
            </a:pPr>
            <a:r>
              <a:rPr lang="en-US" dirty="0"/>
              <a:t>Lack of trust that the tool “will actually help”</a:t>
            </a:r>
          </a:p>
          <a:p>
            <a:endParaRPr lang="en-IE" dirty="0"/>
          </a:p>
        </p:txBody>
      </p:sp>
      <p:sp>
        <p:nvSpPr>
          <p:cNvPr id="3" name="Text Placeholder 2">
            <a:extLst>
              <a:ext uri="{FF2B5EF4-FFF2-40B4-BE49-F238E27FC236}">
                <a16:creationId xmlns:a16="http://schemas.microsoft.com/office/drawing/2014/main" id="{E2CE2396-BD4C-FF19-B728-A153C36486E5}"/>
              </a:ext>
            </a:extLst>
          </p:cNvPr>
          <p:cNvSpPr>
            <a:spLocks noGrp="1"/>
          </p:cNvSpPr>
          <p:nvPr>
            <p:ph type="body" sz="quarter" idx="16"/>
          </p:nvPr>
        </p:nvSpPr>
        <p:spPr/>
        <p:txBody>
          <a:bodyPr/>
          <a:lstStyle/>
          <a:p>
            <a:r>
              <a:rPr lang="en-US" dirty="0"/>
              <a:t>Barriers to Digital Tool Adoption in Hospitality SMEs</a:t>
            </a:r>
            <a:endParaRPr lang="en-IE" dirty="0"/>
          </a:p>
        </p:txBody>
      </p:sp>
      <p:sp>
        <p:nvSpPr>
          <p:cNvPr id="4" name="Freeform 12">
            <a:extLst>
              <a:ext uri="{FF2B5EF4-FFF2-40B4-BE49-F238E27FC236}">
                <a16:creationId xmlns:a16="http://schemas.microsoft.com/office/drawing/2014/main" id="{5A69F09A-4A76-9496-A2EB-F65B908A2488}"/>
              </a:ext>
            </a:extLst>
          </p:cNvPr>
          <p:cNvSpPr/>
          <p:nvPr/>
        </p:nvSpPr>
        <p:spPr>
          <a:xfrm>
            <a:off x="8582025" y="3990976"/>
            <a:ext cx="2887793" cy="2006544"/>
          </a:xfrm>
          <a:custGeom>
            <a:avLst/>
            <a:gdLst>
              <a:gd name="connsiteX0" fmla="*/ 101706 w 1744169"/>
              <a:gd name="connsiteY0" fmla="*/ 1578581 h 1579516"/>
              <a:gd name="connsiteX1" fmla="*/ 48447 w 1744169"/>
              <a:gd name="connsiteY1" fmla="*/ 1532046 h 1579516"/>
              <a:gd name="connsiteX2" fmla="*/ 48447 w 1744169"/>
              <a:gd name="connsiteY2" fmla="*/ 1138874 h 1579516"/>
              <a:gd name="connsiteX3" fmla="*/ 3747 w 1744169"/>
              <a:gd name="connsiteY3" fmla="*/ 1083792 h 1579516"/>
              <a:gd name="connsiteX4" fmla="*/ 3747 w 1744169"/>
              <a:gd name="connsiteY4" fmla="*/ 904301 h 1579516"/>
              <a:gd name="connsiteX5" fmla="*/ 54153 w 1744169"/>
              <a:gd name="connsiteY5" fmla="*/ 904301 h 1579516"/>
              <a:gd name="connsiteX6" fmla="*/ 54153 w 1744169"/>
              <a:gd name="connsiteY6" fmla="*/ 1085692 h 1579516"/>
              <a:gd name="connsiteX7" fmla="*/ 137845 w 1744169"/>
              <a:gd name="connsiteY7" fmla="*/ 1085692 h 1579516"/>
              <a:gd name="connsiteX8" fmla="*/ 480223 w 1744169"/>
              <a:gd name="connsiteY8" fmla="*/ 741904 h 1579516"/>
              <a:gd name="connsiteX9" fmla="*/ 59859 w 1744169"/>
              <a:gd name="connsiteY9" fmla="*/ 741904 h 1579516"/>
              <a:gd name="connsiteX10" fmla="*/ 55104 w 1744169"/>
              <a:gd name="connsiteY10" fmla="*/ 746652 h 1579516"/>
              <a:gd name="connsiteX11" fmla="*/ 55104 w 1744169"/>
              <a:gd name="connsiteY11" fmla="*/ 804583 h 1579516"/>
              <a:gd name="connsiteX12" fmla="*/ 3747 w 1744169"/>
              <a:gd name="connsiteY12" fmla="*/ 797936 h 1579516"/>
              <a:gd name="connsiteX13" fmla="*/ 48447 w 1744169"/>
              <a:gd name="connsiteY13" fmla="*/ 692520 h 1579516"/>
              <a:gd name="connsiteX14" fmla="*/ 48447 w 1744169"/>
              <a:gd name="connsiteY14" fmla="*/ 588054 h 1579516"/>
              <a:gd name="connsiteX15" fmla="*/ 3747 w 1744169"/>
              <a:gd name="connsiteY15" fmla="*/ 532972 h 1579516"/>
              <a:gd name="connsiteX16" fmla="*/ 3747 w 1744169"/>
              <a:gd name="connsiteY16" fmla="*/ 187285 h 1579516"/>
              <a:gd name="connsiteX17" fmla="*/ 46545 w 1744169"/>
              <a:gd name="connsiteY17" fmla="*/ 137901 h 1579516"/>
              <a:gd name="connsiteX18" fmla="*/ 113118 w 1744169"/>
              <a:gd name="connsiteY18" fmla="*/ 1145 h 1579516"/>
              <a:gd name="connsiteX19" fmla="*/ 210125 w 1744169"/>
              <a:gd name="connsiteY19" fmla="*/ 16340 h 1579516"/>
              <a:gd name="connsiteX20" fmla="*/ 230097 w 1744169"/>
              <a:gd name="connsiteY20" fmla="*/ 46731 h 1579516"/>
              <a:gd name="connsiteX21" fmla="*/ 230097 w 1744169"/>
              <a:gd name="connsiteY21" fmla="*/ 136951 h 1579516"/>
              <a:gd name="connsiteX22" fmla="*/ 1516868 w 1744169"/>
              <a:gd name="connsiteY22" fmla="*/ 136951 h 1579516"/>
              <a:gd name="connsiteX23" fmla="*/ 1516868 w 1744169"/>
              <a:gd name="connsiteY23" fmla="*/ 46731 h 1579516"/>
              <a:gd name="connsiteX24" fmla="*/ 1536840 w 1744169"/>
              <a:gd name="connsiteY24" fmla="*/ 16340 h 1579516"/>
              <a:gd name="connsiteX25" fmla="*/ 1633848 w 1744169"/>
              <a:gd name="connsiteY25" fmla="*/ 1145 h 1579516"/>
              <a:gd name="connsiteX26" fmla="*/ 1700421 w 1744169"/>
              <a:gd name="connsiteY26" fmla="*/ 137901 h 1579516"/>
              <a:gd name="connsiteX27" fmla="*/ 1744169 w 1744169"/>
              <a:gd name="connsiteY27" fmla="*/ 184436 h 1579516"/>
              <a:gd name="connsiteX28" fmla="*/ 1744169 w 1744169"/>
              <a:gd name="connsiteY28" fmla="*/ 541519 h 1579516"/>
              <a:gd name="connsiteX29" fmla="*/ 1700421 w 1744169"/>
              <a:gd name="connsiteY29" fmla="*/ 588054 h 1579516"/>
              <a:gd name="connsiteX30" fmla="*/ 1700421 w 1744169"/>
              <a:gd name="connsiteY30" fmla="*/ 692520 h 1579516"/>
              <a:gd name="connsiteX31" fmla="*/ 1744169 w 1744169"/>
              <a:gd name="connsiteY31" fmla="*/ 739055 h 1579516"/>
              <a:gd name="connsiteX32" fmla="*/ 1744169 w 1744169"/>
              <a:gd name="connsiteY32" fmla="*/ 1092340 h 1579516"/>
              <a:gd name="connsiteX33" fmla="*/ 1699470 w 1744169"/>
              <a:gd name="connsiteY33" fmla="*/ 1138874 h 1579516"/>
              <a:gd name="connsiteX34" fmla="*/ 1699470 w 1744169"/>
              <a:gd name="connsiteY34" fmla="*/ 1532046 h 1579516"/>
              <a:gd name="connsiteX35" fmla="*/ 1645260 w 1744169"/>
              <a:gd name="connsiteY35" fmla="*/ 1578581 h 1579516"/>
              <a:gd name="connsiteX36" fmla="*/ 1567274 w 1744169"/>
              <a:gd name="connsiteY36" fmla="*/ 1578581 h 1579516"/>
              <a:gd name="connsiteX37" fmla="*/ 1516868 w 1744169"/>
              <a:gd name="connsiteY37" fmla="*/ 1532046 h 1579516"/>
              <a:gd name="connsiteX38" fmla="*/ 1515917 w 1744169"/>
              <a:gd name="connsiteY38" fmla="*/ 1325014 h 1579516"/>
              <a:gd name="connsiteX39" fmla="*/ 1556812 w 1744169"/>
              <a:gd name="connsiteY39" fmla="*/ 1305070 h 1579516"/>
              <a:gd name="connsiteX40" fmla="*/ 1567274 w 1744169"/>
              <a:gd name="connsiteY40" fmla="*/ 1322165 h 1579516"/>
              <a:gd name="connsiteX41" fmla="*/ 1567274 w 1744169"/>
              <a:gd name="connsiteY41" fmla="*/ 1524449 h 1579516"/>
              <a:gd name="connsiteX42" fmla="*/ 1649064 w 1744169"/>
              <a:gd name="connsiteY42" fmla="*/ 1524449 h 1579516"/>
              <a:gd name="connsiteX43" fmla="*/ 1649064 w 1744169"/>
              <a:gd name="connsiteY43" fmla="*/ 1140774 h 1579516"/>
              <a:gd name="connsiteX44" fmla="*/ 1567274 w 1744169"/>
              <a:gd name="connsiteY44" fmla="*/ 1140774 h 1579516"/>
              <a:gd name="connsiteX45" fmla="*/ 1567274 w 1744169"/>
              <a:gd name="connsiteY45" fmla="*/ 1217699 h 1579516"/>
              <a:gd name="connsiteX46" fmla="*/ 1556812 w 1744169"/>
              <a:gd name="connsiteY46" fmla="*/ 1234793 h 1579516"/>
              <a:gd name="connsiteX47" fmla="*/ 1515917 w 1744169"/>
              <a:gd name="connsiteY47" fmla="*/ 1224346 h 1579516"/>
              <a:gd name="connsiteX48" fmla="*/ 1515917 w 1744169"/>
              <a:gd name="connsiteY48" fmla="*/ 1140774 h 1579516"/>
              <a:gd name="connsiteX49" fmla="*/ 229146 w 1744169"/>
              <a:gd name="connsiteY49" fmla="*/ 1140774 h 1579516"/>
              <a:gd name="connsiteX50" fmla="*/ 229146 w 1744169"/>
              <a:gd name="connsiteY50" fmla="*/ 1532996 h 1579516"/>
              <a:gd name="connsiteX51" fmla="*/ 177790 w 1744169"/>
              <a:gd name="connsiteY51" fmla="*/ 1578581 h 1579516"/>
              <a:gd name="connsiteX52" fmla="*/ 99803 w 1744169"/>
              <a:gd name="connsiteY52" fmla="*/ 1578581 h 1579516"/>
              <a:gd name="connsiteX53" fmla="*/ 180643 w 1744169"/>
              <a:gd name="connsiteY53" fmla="*/ 56227 h 1579516"/>
              <a:gd name="connsiteX54" fmla="*/ 98852 w 1744169"/>
              <a:gd name="connsiteY54" fmla="*/ 56227 h 1579516"/>
              <a:gd name="connsiteX55" fmla="*/ 98852 w 1744169"/>
              <a:gd name="connsiteY55" fmla="*/ 137901 h 1579516"/>
              <a:gd name="connsiteX56" fmla="*/ 180643 w 1744169"/>
              <a:gd name="connsiteY56" fmla="*/ 137901 h 1579516"/>
              <a:gd name="connsiteX57" fmla="*/ 180643 w 1744169"/>
              <a:gd name="connsiteY57" fmla="*/ 56227 h 1579516"/>
              <a:gd name="connsiteX58" fmla="*/ 1651918 w 1744169"/>
              <a:gd name="connsiteY58" fmla="*/ 56227 h 1579516"/>
              <a:gd name="connsiteX59" fmla="*/ 1570127 w 1744169"/>
              <a:gd name="connsiteY59" fmla="*/ 56227 h 1579516"/>
              <a:gd name="connsiteX60" fmla="*/ 1570127 w 1744169"/>
              <a:gd name="connsiteY60" fmla="*/ 137901 h 1579516"/>
              <a:gd name="connsiteX61" fmla="*/ 1651918 w 1744169"/>
              <a:gd name="connsiteY61" fmla="*/ 137901 h 1579516"/>
              <a:gd name="connsiteX62" fmla="*/ 1651918 w 1744169"/>
              <a:gd name="connsiteY62" fmla="*/ 56227 h 1579516"/>
              <a:gd name="connsiteX63" fmla="*/ 238657 w 1744169"/>
              <a:gd name="connsiteY63" fmla="*/ 188234 h 1579516"/>
              <a:gd name="connsiteX64" fmla="*/ 63664 w 1744169"/>
              <a:gd name="connsiteY64" fmla="*/ 188234 h 1579516"/>
              <a:gd name="connsiteX65" fmla="*/ 55104 w 1744169"/>
              <a:gd name="connsiteY65" fmla="*/ 196782 h 1579516"/>
              <a:gd name="connsiteX66" fmla="*/ 55104 w 1744169"/>
              <a:gd name="connsiteY66" fmla="*/ 375323 h 1579516"/>
              <a:gd name="connsiteX67" fmla="*/ 238657 w 1744169"/>
              <a:gd name="connsiteY67" fmla="*/ 188234 h 1579516"/>
              <a:gd name="connsiteX68" fmla="*/ 670434 w 1744169"/>
              <a:gd name="connsiteY68" fmla="*/ 188234 h 1579516"/>
              <a:gd name="connsiteX69" fmla="*/ 314741 w 1744169"/>
              <a:gd name="connsiteY69" fmla="*/ 188234 h 1579516"/>
              <a:gd name="connsiteX70" fmla="*/ 57006 w 1744169"/>
              <a:gd name="connsiteY70" fmla="*/ 444651 h 1579516"/>
              <a:gd name="connsiteX71" fmla="*/ 57006 w 1744169"/>
              <a:gd name="connsiteY71" fmla="*/ 532972 h 1579516"/>
              <a:gd name="connsiteX72" fmla="*/ 63664 w 1744169"/>
              <a:gd name="connsiteY72" fmla="*/ 536771 h 1579516"/>
              <a:gd name="connsiteX73" fmla="*/ 310937 w 1744169"/>
              <a:gd name="connsiteY73" fmla="*/ 538670 h 1579516"/>
              <a:gd name="connsiteX74" fmla="*/ 324251 w 1744169"/>
              <a:gd name="connsiteY74" fmla="*/ 534871 h 1579516"/>
              <a:gd name="connsiteX75" fmla="*/ 669483 w 1744169"/>
              <a:gd name="connsiteY75" fmla="*/ 188234 h 1579516"/>
              <a:gd name="connsiteX76" fmla="*/ 1109819 w 1744169"/>
              <a:gd name="connsiteY76" fmla="*/ 188234 h 1579516"/>
              <a:gd name="connsiteX77" fmla="*/ 747469 w 1744169"/>
              <a:gd name="connsiteY77" fmla="*/ 188234 h 1579516"/>
              <a:gd name="connsiteX78" fmla="*/ 398433 w 1744169"/>
              <a:gd name="connsiteY78" fmla="*/ 538670 h 1579516"/>
              <a:gd name="connsiteX79" fmla="*/ 760783 w 1744169"/>
              <a:gd name="connsiteY79" fmla="*/ 538670 h 1579516"/>
              <a:gd name="connsiteX80" fmla="*/ 1109819 w 1744169"/>
              <a:gd name="connsiteY80" fmla="*/ 188234 h 1579516"/>
              <a:gd name="connsiteX81" fmla="*/ 1538743 w 1744169"/>
              <a:gd name="connsiteY81" fmla="*/ 188234 h 1579516"/>
              <a:gd name="connsiteX82" fmla="*/ 1185903 w 1744169"/>
              <a:gd name="connsiteY82" fmla="*/ 188234 h 1579516"/>
              <a:gd name="connsiteX83" fmla="*/ 836867 w 1744169"/>
              <a:gd name="connsiteY83" fmla="*/ 538670 h 1579516"/>
              <a:gd name="connsiteX84" fmla="*/ 1009007 w 1744169"/>
              <a:gd name="connsiteY84" fmla="*/ 538670 h 1579516"/>
              <a:gd name="connsiteX85" fmla="*/ 1012812 w 1744169"/>
              <a:gd name="connsiteY85" fmla="*/ 583306 h 1579516"/>
              <a:gd name="connsiteX86" fmla="*/ 995693 w 1744169"/>
              <a:gd name="connsiteY86" fmla="*/ 589953 h 1579516"/>
              <a:gd name="connsiteX87" fmla="*/ 231048 w 1744169"/>
              <a:gd name="connsiteY87" fmla="*/ 589953 h 1579516"/>
              <a:gd name="connsiteX88" fmla="*/ 231048 w 1744169"/>
              <a:gd name="connsiteY88" fmla="*/ 686822 h 1579516"/>
              <a:gd name="connsiteX89" fmla="*/ 235804 w 1744169"/>
              <a:gd name="connsiteY89" fmla="*/ 691570 h 1579516"/>
              <a:gd name="connsiteX90" fmla="*/ 1513064 w 1744169"/>
              <a:gd name="connsiteY90" fmla="*/ 691570 h 1579516"/>
              <a:gd name="connsiteX91" fmla="*/ 1517819 w 1744169"/>
              <a:gd name="connsiteY91" fmla="*/ 686822 h 1579516"/>
              <a:gd name="connsiteX92" fmla="*/ 1517819 w 1744169"/>
              <a:gd name="connsiteY92" fmla="*/ 589953 h 1579516"/>
              <a:gd name="connsiteX93" fmla="*/ 1110770 w 1744169"/>
              <a:gd name="connsiteY93" fmla="*/ 589953 h 1579516"/>
              <a:gd name="connsiteX94" fmla="*/ 1104113 w 1744169"/>
              <a:gd name="connsiteY94" fmla="*/ 538670 h 1579516"/>
              <a:gd name="connsiteX95" fmla="*/ 1196364 w 1744169"/>
              <a:gd name="connsiteY95" fmla="*/ 535821 h 1579516"/>
              <a:gd name="connsiteX96" fmla="*/ 1533036 w 1744169"/>
              <a:gd name="connsiteY96" fmla="*/ 199631 h 1579516"/>
              <a:gd name="connsiteX97" fmla="*/ 1537791 w 1744169"/>
              <a:gd name="connsiteY97" fmla="*/ 189184 h 1579516"/>
              <a:gd name="connsiteX98" fmla="*/ 1269595 w 1744169"/>
              <a:gd name="connsiteY98" fmla="*/ 538670 h 1579516"/>
              <a:gd name="connsiteX99" fmla="*/ 1683302 w 1744169"/>
              <a:gd name="connsiteY99" fmla="*/ 538670 h 1579516"/>
              <a:gd name="connsiteX100" fmla="*/ 1695666 w 1744169"/>
              <a:gd name="connsiteY100" fmla="*/ 530123 h 1579516"/>
              <a:gd name="connsiteX101" fmla="*/ 1695666 w 1744169"/>
              <a:gd name="connsiteY101" fmla="*/ 196782 h 1579516"/>
              <a:gd name="connsiteX102" fmla="*/ 1611973 w 1744169"/>
              <a:gd name="connsiteY102" fmla="*/ 191083 h 1579516"/>
              <a:gd name="connsiteX103" fmla="*/ 1275302 w 1744169"/>
              <a:gd name="connsiteY103" fmla="*/ 527274 h 1579516"/>
              <a:gd name="connsiteX104" fmla="*/ 1270546 w 1744169"/>
              <a:gd name="connsiteY104" fmla="*/ 537720 h 1579516"/>
              <a:gd name="connsiteX105" fmla="*/ 180643 w 1744169"/>
              <a:gd name="connsiteY105" fmla="*/ 589953 h 1579516"/>
              <a:gd name="connsiteX106" fmla="*/ 98852 w 1744169"/>
              <a:gd name="connsiteY106" fmla="*/ 589953 h 1579516"/>
              <a:gd name="connsiteX107" fmla="*/ 98852 w 1744169"/>
              <a:gd name="connsiteY107" fmla="*/ 691570 h 1579516"/>
              <a:gd name="connsiteX108" fmla="*/ 180643 w 1744169"/>
              <a:gd name="connsiteY108" fmla="*/ 691570 h 1579516"/>
              <a:gd name="connsiteX109" fmla="*/ 180643 w 1744169"/>
              <a:gd name="connsiteY109" fmla="*/ 589953 h 1579516"/>
              <a:gd name="connsiteX110" fmla="*/ 1651918 w 1744169"/>
              <a:gd name="connsiteY110" fmla="*/ 589953 h 1579516"/>
              <a:gd name="connsiteX111" fmla="*/ 1570127 w 1744169"/>
              <a:gd name="connsiteY111" fmla="*/ 589953 h 1579516"/>
              <a:gd name="connsiteX112" fmla="*/ 1570127 w 1744169"/>
              <a:gd name="connsiteY112" fmla="*/ 691570 h 1579516"/>
              <a:gd name="connsiteX113" fmla="*/ 1651918 w 1744169"/>
              <a:gd name="connsiteY113" fmla="*/ 691570 h 1579516"/>
              <a:gd name="connsiteX114" fmla="*/ 1651918 w 1744169"/>
              <a:gd name="connsiteY114" fmla="*/ 589953 h 1579516"/>
              <a:gd name="connsiteX115" fmla="*/ 912951 w 1744169"/>
              <a:gd name="connsiteY115" fmla="*/ 742854 h 1579516"/>
              <a:gd name="connsiteX116" fmla="*/ 553454 w 1744169"/>
              <a:gd name="connsiteY116" fmla="*/ 742854 h 1579516"/>
              <a:gd name="connsiteX117" fmla="*/ 208223 w 1744169"/>
              <a:gd name="connsiteY117" fmla="*/ 1089491 h 1579516"/>
              <a:gd name="connsiteX118" fmla="*/ 567720 w 1744169"/>
              <a:gd name="connsiteY118" fmla="*/ 1089491 h 1579516"/>
              <a:gd name="connsiteX119" fmla="*/ 912951 w 1744169"/>
              <a:gd name="connsiteY119" fmla="*/ 742854 h 1579516"/>
              <a:gd name="connsiteX120" fmla="*/ 1351386 w 1744169"/>
              <a:gd name="connsiteY120" fmla="*/ 742854 h 1579516"/>
              <a:gd name="connsiteX121" fmla="*/ 985231 w 1744169"/>
              <a:gd name="connsiteY121" fmla="*/ 742854 h 1579516"/>
              <a:gd name="connsiteX122" fmla="*/ 640000 w 1744169"/>
              <a:gd name="connsiteY122" fmla="*/ 1089491 h 1579516"/>
              <a:gd name="connsiteX123" fmla="*/ 1006154 w 1744169"/>
              <a:gd name="connsiteY123" fmla="*/ 1089491 h 1579516"/>
              <a:gd name="connsiteX124" fmla="*/ 1351386 w 1744169"/>
              <a:gd name="connsiteY124" fmla="*/ 742854 h 1579516"/>
              <a:gd name="connsiteX125" fmla="*/ 1079385 w 1744169"/>
              <a:gd name="connsiteY125" fmla="*/ 1089491 h 1579516"/>
              <a:gd name="connsiteX126" fmla="*/ 1435078 w 1744169"/>
              <a:gd name="connsiteY126" fmla="*/ 1089491 h 1579516"/>
              <a:gd name="connsiteX127" fmla="*/ 1695666 w 1744169"/>
              <a:gd name="connsiteY127" fmla="*/ 829275 h 1579516"/>
              <a:gd name="connsiteX128" fmla="*/ 1695666 w 1744169"/>
              <a:gd name="connsiteY128" fmla="*/ 747602 h 1579516"/>
              <a:gd name="connsiteX129" fmla="*/ 1690911 w 1744169"/>
              <a:gd name="connsiteY129" fmla="*/ 742854 h 1579516"/>
              <a:gd name="connsiteX130" fmla="*/ 1425567 w 1744169"/>
              <a:gd name="connsiteY130" fmla="*/ 742854 h 1579516"/>
              <a:gd name="connsiteX131" fmla="*/ 1080336 w 1744169"/>
              <a:gd name="connsiteY131" fmla="*/ 1089491 h 1579516"/>
              <a:gd name="connsiteX132" fmla="*/ 1695666 w 1744169"/>
              <a:gd name="connsiteY132" fmla="*/ 1085692 h 1579516"/>
              <a:gd name="connsiteX133" fmla="*/ 1695666 w 1744169"/>
              <a:gd name="connsiteY133" fmla="*/ 905250 h 1579516"/>
              <a:gd name="connsiteX134" fmla="*/ 1512113 w 1744169"/>
              <a:gd name="connsiteY134" fmla="*/ 1088541 h 1579516"/>
              <a:gd name="connsiteX135" fmla="*/ 1687106 w 1744169"/>
              <a:gd name="connsiteY135" fmla="*/ 1088541 h 1579516"/>
              <a:gd name="connsiteX136" fmla="*/ 1695666 w 1744169"/>
              <a:gd name="connsiteY136" fmla="*/ 1084742 h 1579516"/>
              <a:gd name="connsiteX137" fmla="*/ 180643 w 1744169"/>
              <a:gd name="connsiteY137" fmla="*/ 1139824 h 1579516"/>
              <a:gd name="connsiteX138" fmla="*/ 98852 w 1744169"/>
              <a:gd name="connsiteY138" fmla="*/ 1139824 h 1579516"/>
              <a:gd name="connsiteX139" fmla="*/ 98852 w 1744169"/>
              <a:gd name="connsiteY139" fmla="*/ 1523499 h 1579516"/>
              <a:gd name="connsiteX140" fmla="*/ 180643 w 1744169"/>
              <a:gd name="connsiteY140" fmla="*/ 1523499 h 1579516"/>
              <a:gd name="connsiteX141" fmla="*/ 180643 w 1744169"/>
              <a:gd name="connsiteY141" fmla="*/ 1139824 h 157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744169" h="1579516">
                <a:moveTo>
                  <a:pt x="101706" y="1578581"/>
                </a:moveTo>
                <a:cubicBezTo>
                  <a:pt x="76978" y="1574782"/>
                  <a:pt x="55104" y="1555788"/>
                  <a:pt x="48447" y="1532046"/>
                </a:cubicBezTo>
                <a:lnTo>
                  <a:pt x="48447" y="1138874"/>
                </a:lnTo>
                <a:cubicBezTo>
                  <a:pt x="22768" y="1128428"/>
                  <a:pt x="6600" y="1112283"/>
                  <a:pt x="3747" y="1083792"/>
                </a:cubicBezTo>
                <a:cubicBezTo>
                  <a:pt x="-2910" y="1028710"/>
                  <a:pt x="7552" y="961282"/>
                  <a:pt x="3747" y="904301"/>
                </a:cubicBezTo>
                <a:cubicBezTo>
                  <a:pt x="10405" y="873911"/>
                  <a:pt x="54153" y="886257"/>
                  <a:pt x="54153" y="904301"/>
                </a:cubicBezTo>
                <a:lnTo>
                  <a:pt x="54153" y="1085692"/>
                </a:lnTo>
                <a:cubicBezTo>
                  <a:pt x="72223" y="1088541"/>
                  <a:pt x="123580" y="1094239"/>
                  <a:pt x="137845" y="1085692"/>
                </a:cubicBezTo>
                <a:lnTo>
                  <a:pt x="480223" y="741904"/>
                </a:lnTo>
                <a:lnTo>
                  <a:pt x="59859" y="741904"/>
                </a:lnTo>
                <a:lnTo>
                  <a:pt x="55104" y="746652"/>
                </a:lnTo>
                <a:lnTo>
                  <a:pt x="55104" y="804583"/>
                </a:lnTo>
                <a:cubicBezTo>
                  <a:pt x="55104" y="822627"/>
                  <a:pt x="8503" y="836873"/>
                  <a:pt x="3747" y="797936"/>
                </a:cubicBezTo>
                <a:cubicBezTo>
                  <a:pt x="-1008" y="758998"/>
                  <a:pt x="2796" y="704866"/>
                  <a:pt x="48447" y="692520"/>
                </a:cubicBezTo>
                <a:lnTo>
                  <a:pt x="48447" y="588054"/>
                </a:lnTo>
                <a:cubicBezTo>
                  <a:pt x="25621" y="573809"/>
                  <a:pt x="7552" y="562412"/>
                  <a:pt x="3747" y="532972"/>
                </a:cubicBezTo>
                <a:cubicBezTo>
                  <a:pt x="-7665" y="425657"/>
                  <a:pt x="11356" y="296499"/>
                  <a:pt x="3747" y="187285"/>
                </a:cubicBezTo>
                <a:cubicBezTo>
                  <a:pt x="9454" y="153096"/>
                  <a:pt x="43691" y="146448"/>
                  <a:pt x="46545" y="137901"/>
                </a:cubicBezTo>
                <a:cubicBezTo>
                  <a:pt x="49398" y="75221"/>
                  <a:pt x="28475" y="7793"/>
                  <a:pt x="113118" y="1145"/>
                </a:cubicBezTo>
                <a:cubicBezTo>
                  <a:pt x="140699" y="-754"/>
                  <a:pt x="188251" y="-2653"/>
                  <a:pt x="210125" y="16340"/>
                </a:cubicBezTo>
                <a:cubicBezTo>
                  <a:pt x="231999" y="35334"/>
                  <a:pt x="230097" y="41032"/>
                  <a:pt x="230097" y="46731"/>
                </a:cubicBezTo>
                <a:lnTo>
                  <a:pt x="230097" y="136951"/>
                </a:lnTo>
                <a:lnTo>
                  <a:pt x="1516868" y="136951"/>
                </a:lnTo>
                <a:lnTo>
                  <a:pt x="1516868" y="46731"/>
                </a:lnTo>
                <a:cubicBezTo>
                  <a:pt x="1516868" y="41032"/>
                  <a:pt x="1532085" y="20139"/>
                  <a:pt x="1536840" y="16340"/>
                </a:cubicBezTo>
                <a:cubicBezTo>
                  <a:pt x="1558714" y="-2653"/>
                  <a:pt x="1606267" y="-754"/>
                  <a:pt x="1633848" y="1145"/>
                </a:cubicBezTo>
                <a:cubicBezTo>
                  <a:pt x="1718491" y="7793"/>
                  <a:pt x="1697568" y="75221"/>
                  <a:pt x="1700421" y="137901"/>
                </a:cubicBezTo>
                <a:cubicBezTo>
                  <a:pt x="1722295" y="151196"/>
                  <a:pt x="1734659" y="159744"/>
                  <a:pt x="1744169" y="184436"/>
                </a:cubicBezTo>
                <a:lnTo>
                  <a:pt x="1744169" y="541519"/>
                </a:lnTo>
                <a:cubicBezTo>
                  <a:pt x="1734659" y="565261"/>
                  <a:pt x="1720393" y="574758"/>
                  <a:pt x="1700421" y="588054"/>
                </a:cubicBezTo>
                <a:lnTo>
                  <a:pt x="1700421" y="692520"/>
                </a:lnTo>
                <a:cubicBezTo>
                  <a:pt x="1724197" y="699168"/>
                  <a:pt x="1734659" y="717212"/>
                  <a:pt x="1744169" y="739055"/>
                </a:cubicBezTo>
                <a:lnTo>
                  <a:pt x="1744169" y="1092340"/>
                </a:lnTo>
                <a:cubicBezTo>
                  <a:pt x="1734659" y="1116082"/>
                  <a:pt x="1723246" y="1129377"/>
                  <a:pt x="1699470" y="1138874"/>
                </a:cubicBezTo>
                <a:lnTo>
                  <a:pt x="1699470" y="1532046"/>
                </a:lnTo>
                <a:cubicBezTo>
                  <a:pt x="1689960" y="1558637"/>
                  <a:pt x="1671890" y="1571933"/>
                  <a:pt x="1645260" y="1578581"/>
                </a:cubicBezTo>
                <a:lnTo>
                  <a:pt x="1567274" y="1578581"/>
                </a:lnTo>
                <a:cubicBezTo>
                  <a:pt x="1542547" y="1570983"/>
                  <a:pt x="1523526" y="1557688"/>
                  <a:pt x="1516868" y="1532046"/>
                </a:cubicBezTo>
                <a:cubicBezTo>
                  <a:pt x="1520672" y="1466518"/>
                  <a:pt x="1509260" y="1389593"/>
                  <a:pt x="1515917" y="1325014"/>
                </a:cubicBezTo>
                <a:cubicBezTo>
                  <a:pt x="1517819" y="1304120"/>
                  <a:pt x="1539693" y="1289875"/>
                  <a:pt x="1556812" y="1305070"/>
                </a:cubicBezTo>
                <a:cubicBezTo>
                  <a:pt x="1573931" y="1320265"/>
                  <a:pt x="1567274" y="1321215"/>
                  <a:pt x="1567274" y="1322165"/>
                </a:cubicBezTo>
                <a:lnTo>
                  <a:pt x="1567274" y="1524449"/>
                </a:lnTo>
                <a:cubicBezTo>
                  <a:pt x="1592952" y="1530147"/>
                  <a:pt x="1623386" y="1530147"/>
                  <a:pt x="1649064" y="1524449"/>
                </a:cubicBezTo>
                <a:lnTo>
                  <a:pt x="1649064" y="1140774"/>
                </a:lnTo>
                <a:lnTo>
                  <a:pt x="1567274" y="1140774"/>
                </a:lnTo>
                <a:lnTo>
                  <a:pt x="1567274" y="1217699"/>
                </a:lnTo>
                <a:cubicBezTo>
                  <a:pt x="1567274" y="1218648"/>
                  <a:pt x="1558714" y="1232894"/>
                  <a:pt x="1556812" y="1234793"/>
                </a:cubicBezTo>
                <a:cubicBezTo>
                  <a:pt x="1543498" y="1246189"/>
                  <a:pt x="1515917" y="1233843"/>
                  <a:pt x="1515917" y="1224346"/>
                </a:cubicBezTo>
                <a:lnTo>
                  <a:pt x="1515917" y="1140774"/>
                </a:lnTo>
                <a:lnTo>
                  <a:pt x="229146" y="1140774"/>
                </a:lnTo>
                <a:lnTo>
                  <a:pt x="229146" y="1532996"/>
                </a:lnTo>
                <a:cubicBezTo>
                  <a:pt x="229146" y="1551040"/>
                  <a:pt x="194908" y="1576682"/>
                  <a:pt x="177790" y="1578581"/>
                </a:cubicBezTo>
                <a:cubicBezTo>
                  <a:pt x="153062" y="1576682"/>
                  <a:pt x="123580" y="1581430"/>
                  <a:pt x="99803" y="1578581"/>
                </a:cubicBezTo>
                <a:close/>
                <a:moveTo>
                  <a:pt x="180643" y="56227"/>
                </a:moveTo>
                <a:cubicBezTo>
                  <a:pt x="180643" y="52429"/>
                  <a:pt x="107412" y="50529"/>
                  <a:pt x="98852" y="56227"/>
                </a:cubicBezTo>
                <a:lnTo>
                  <a:pt x="98852" y="137901"/>
                </a:lnTo>
                <a:lnTo>
                  <a:pt x="180643" y="137901"/>
                </a:lnTo>
                <a:lnTo>
                  <a:pt x="180643" y="56227"/>
                </a:lnTo>
                <a:close/>
                <a:moveTo>
                  <a:pt x="1651918" y="56227"/>
                </a:moveTo>
                <a:cubicBezTo>
                  <a:pt x="1651918" y="52429"/>
                  <a:pt x="1578687" y="50529"/>
                  <a:pt x="1570127" y="56227"/>
                </a:cubicBezTo>
                <a:lnTo>
                  <a:pt x="1570127" y="137901"/>
                </a:lnTo>
                <a:lnTo>
                  <a:pt x="1651918" y="137901"/>
                </a:lnTo>
                <a:lnTo>
                  <a:pt x="1651918" y="56227"/>
                </a:lnTo>
                <a:close/>
                <a:moveTo>
                  <a:pt x="238657" y="188234"/>
                </a:moveTo>
                <a:lnTo>
                  <a:pt x="63664" y="188234"/>
                </a:lnTo>
                <a:cubicBezTo>
                  <a:pt x="63664" y="188234"/>
                  <a:pt x="55104" y="195832"/>
                  <a:pt x="55104" y="196782"/>
                </a:cubicBezTo>
                <a:lnTo>
                  <a:pt x="55104" y="375323"/>
                </a:lnTo>
                <a:lnTo>
                  <a:pt x="238657" y="188234"/>
                </a:lnTo>
                <a:close/>
                <a:moveTo>
                  <a:pt x="670434" y="188234"/>
                </a:moveTo>
                <a:lnTo>
                  <a:pt x="314741" y="188234"/>
                </a:lnTo>
                <a:lnTo>
                  <a:pt x="57006" y="444651"/>
                </a:lnTo>
                <a:cubicBezTo>
                  <a:pt x="52251" y="453198"/>
                  <a:pt x="51300" y="527274"/>
                  <a:pt x="57006" y="532972"/>
                </a:cubicBezTo>
                <a:cubicBezTo>
                  <a:pt x="62712" y="538670"/>
                  <a:pt x="61761" y="535821"/>
                  <a:pt x="63664" y="536771"/>
                </a:cubicBezTo>
                <a:lnTo>
                  <a:pt x="310937" y="538670"/>
                </a:lnTo>
                <a:lnTo>
                  <a:pt x="324251" y="534871"/>
                </a:lnTo>
                <a:lnTo>
                  <a:pt x="669483" y="188234"/>
                </a:lnTo>
                <a:close/>
                <a:moveTo>
                  <a:pt x="1109819" y="188234"/>
                </a:moveTo>
                <a:lnTo>
                  <a:pt x="747469" y="188234"/>
                </a:lnTo>
                <a:lnTo>
                  <a:pt x="398433" y="538670"/>
                </a:lnTo>
                <a:lnTo>
                  <a:pt x="760783" y="538670"/>
                </a:lnTo>
                <a:lnTo>
                  <a:pt x="1109819" y="188234"/>
                </a:lnTo>
                <a:close/>
                <a:moveTo>
                  <a:pt x="1538743" y="188234"/>
                </a:moveTo>
                <a:lnTo>
                  <a:pt x="1185903" y="188234"/>
                </a:lnTo>
                <a:lnTo>
                  <a:pt x="836867" y="538670"/>
                </a:lnTo>
                <a:lnTo>
                  <a:pt x="1009007" y="538670"/>
                </a:lnTo>
                <a:cubicBezTo>
                  <a:pt x="1018518" y="538670"/>
                  <a:pt x="1028028" y="571909"/>
                  <a:pt x="1012812" y="583306"/>
                </a:cubicBezTo>
                <a:cubicBezTo>
                  <a:pt x="997595" y="594702"/>
                  <a:pt x="996644" y="589953"/>
                  <a:pt x="995693" y="589953"/>
                </a:cubicBezTo>
                <a:lnTo>
                  <a:pt x="231048" y="589953"/>
                </a:lnTo>
                <a:lnTo>
                  <a:pt x="231048" y="686822"/>
                </a:lnTo>
                <a:lnTo>
                  <a:pt x="235804" y="691570"/>
                </a:lnTo>
                <a:lnTo>
                  <a:pt x="1513064" y="691570"/>
                </a:lnTo>
                <a:lnTo>
                  <a:pt x="1517819" y="686822"/>
                </a:lnTo>
                <a:lnTo>
                  <a:pt x="1517819" y="589953"/>
                </a:lnTo>
                <a:lnTo>
                  <a:pt x="1110770" y="589953"/>
                </a:lnTo>
                <a:cubicBezTo>
                  <a:pt x="1080336" y="589953"/>
                  <a:pt x="1069875" y="543419"/>
                  <a:pt x="1104113" y="538670"/>
                </a:cubicBezTo>
                <a:cubicBezTo>
                  <a:pt x="1138350" y="533922"/>
                  <a:pt x="1181148" y="544368"/>
                  <a:pt x="1196364" y="535821"/>
                </a:cubicBezTo>
                <a:lnTo>
                  <a:pt x="1533036" y="199631"/>
                </a:lnTo>
                <a:lnTo>
                  <a:pt x="1537791" y="189184"/>
                </a:lnTo>
                <a:close/>
                <a:moveTo>
                  <a:pt x="1269595" y="538670"/>
                </a:moveTo>
                <a:lnTo>
                  <a:pt x="1683302" y="538670"/>
                </a:lnTo>
                <a:cubicBezTo>
                  <a:pt x="1684253" y="538670"/>
                  <a:pt x="1695666" y="531073"/>
                  <a:pt x="1695666" y="530123"/>
                </a:cubicBezTo>
                <a:lnTo>
                  <a:pt x="1695666" y="196782"/>
                </a:lnTo>
                <a:cubicBezTo>
                  <a:pt x="1695666" y="183486"/>
                  <a:pt x="1624337" y="186335"/>
                  <a:pt x="1611973" y="191083"/>
                </a:cubicBezTo>
                <a:lnTo>
                  <a:pt x="1275302" y="527274"/>
                </a:lnTo>
                <a:lnTo>
                  <a:pt x="1270546" y="537720"/>
                </a:lnTo>
                <a:close/>
                <a:moveTo>
                  <a:pt x="180643" y="589953"/>
                </a:moveTo>
                <a:lnTo>
                  <a:pt x="98852" y="589953"/>
                </a:lnTo>
                <a:lnTo>
                  <a:pt x="98852" y="691570"/>
                </a:lnTo>
                <a:lnTo>
                  <a:pt x="180643" y="691570"/>
                </a:lnTo>
                <a:lnTo>
                  <a:pt x="180643" y="589953"/>
                </a:lnTo>
                <a:close/>
                <a:moveTo>
                  <a:pt x="1651918" y="589953"/>
                </a:moveTo>
                <a:lnTo>
                  <a:pt x="1570127" y="589953"/>
                </a:lnTo>
                <a:lnTo>
                  <a:pt x="1570127" y="691570"/>
                </a:lnTo>
                <a:lnTo>
                  <a:pt x="1651918" y="691570"/>
                </a:lnTo>
                <a:lnTo>
                  <a:pt x="1651918" y="589953"/>
                </a:lnTo>
                <a:close/>
                <a:moveTo>
                  <a:pt x="912951" y="742854"/>
                </a:moveTo>
                <a:lnTo>
                  <a:pt x="553454" y="742854"/>
                </a:lnTo>
                <a:lnTo>
                  <a:pt x="208223" y="1089491"/>
                </a:lnTo>
                <a:lnTo>
                  <a:pt x="567720" y="1089491"/>
                </a:lnTo>
                <a:lnTo>
                  <a:pt x="912951" y="742854"/>
                </a:lnTo>
                <a:close/>
                <a:moveTo>
                  <a:pt x="1351386" y="742854"/>
                </a:moveTo>
                <a:lnTo>
                  <a:pt x="985231" y="742854"/>
                </a:lnTo>
                <a:lnTo>
                  <a:pt x="640000" y="1089491"/>
                </a:lnTo>
                <a:lnTo>
                  <a:pt x="1006154" y="1089491"/>
                </a:lnTo>
                <a:lnTo>
                  <a:pt x="1351386" y="742854"/>
                </a:lnTo>
                <a:close/>
                <a:moveTo>
                  <a:pt x="1079385" y="1089491"/>
                </a:moveTo>
                <a:lnTo>
                  <a:pt x="1435078" y="1089491"/>
                </a:lnTo>
                <a:lnTo>
                  <a:pt x="1695666" y="829275"/>
                </a:lnTo>
                <a:lnTo>
                  <a:pt x="1695666" y="747602"/>
                </a:lnTo>
                <a:lnTo>
                  <a:pt x="1690911" y="742854"/>
                </a:lnTo>
                <a:lnTo>
                  <a:pt x="1425567" y="742854"/>
                </a:lnTo>
                <a:lnTo>
                  <a:pt x="1080336" y="1089491"/>
                </a:lnTo>
                <a:close/>
                <a:moveTo>
                  <a:pt x="1695666" y="1085692"/>
                </a:moveTo>
                <a:lnTo>
                  <a:pt x="1695666" y="905250"/>
                </a:lnTo>
                <a:lnTo>
                  <a:pt x="1512113" y="1088541"/>
                </a:lnTo>
                <a:lnTo>
                  <a:pt x="1687106" y="1088541"/>
                </a:lnTo>
                <a:cubicBezTo>
                  <a:pt x="1688057" y="1088541"/>
                  <a:pt x="1691861" y="1083792"/>
                  <a:pt x="1695666" y="1084742"/>
                </a:cubicBezTo>
                <a:close/>
                <a:moveTo>
                  <a:pt x="180643" y="1139824"/>
                </a:moveTo>
                <a:lnTo>
                  <a:pt x="98852" y="1139824"/>
                </a:lnTo>
                <a:lnTo>
                  <a:pt x="98852" y="1523499"/>
                </a:lnTo>
                <a:cubicBezTo>
                  <a:pt x="124531" y="1529197"/>
                  <a:pt x="154964" y="1529197"/>
                  <a:pt x="180643" y="1523499"/>
                </a:cubicBezTo>
                <a:lnTo>
                  <a:pt x="180643" y="1139824"/>
                </a:lnTo>
                <a:close/>
              </a:path>
            </a:pathLst>
          </a:custGeom>
          <a:solidFill>
            <a:srgbClr val="404A52"/>
          </a:solidFill>
          <a:ln w="9503" cap="flat">
            <a:noFill/>
            <a:prstDash val="solid"/>
            <a:miter/>
          </a:ln>
        </p:spPr>
        <p:txBody>
          <a:bodyPr rtlCol="0" anchor="ctr"/>
          <a:lstStyle/>
          <a:p>
            <a:endParaRPr lang="en-US"/>
          </a:p>
        </p:txBody>
      </p:sp>
    </p:spTree>
    <p:extLst>
      <p:ext uri="{BB962C8B-B14F-4D97-AF65-F5344CB8AC3E}">
        <p14:creationId xmlns:p14="http://schemas.microsoft.com/office/powerpoint/2010/main" val="3777257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245544" y="565242"/>
            <a:ext cx="4907982" cy="403931"/>
          </a:xfrm>
          <a:solidFill>
            <a:srgbClr val="EABB22"/>
          </a:solidFill>
        </p:spPr>
        <p:txBody>
          <a:bodyPr/>
          <a:lstStyle/>
          <a:p>
            <a:pPr algn="l"/>
            <a:r>
              <a:rPr lang="en-IE" dirty="0"/>
              <a:t>Digital System Anxiety (Front Desk)</a:t>
            </a:r>
            <a:endParaRPr lang="en-US" dirty="0"/>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921735" y="1114665"/>
            <a:ext cx="6553234" cy="999383"/>
          </a:xfrm>
        </p:spPr>
        <p:txBody>
          <a:bodyPr/>
          <a:lstStyle/>
          <a:p>
            <a:pPr>
              <a:spcBef>
                <a:spcPts val="400"/>
              </a:spcBef>
            </a:pPr>
            <a:r>
              <a:rPr lang="en-US" sz="2000" dirty="0"/>
              <a:t>A receptionist avoids using the new booking system.</a:t>
            </a:r>
            <a:br>
              <a:rPr lang="en-US" sz="2000" dirty="0"/>
            </a:br>
            <a:r>
              <a:rPr lang="en-US" sz="2000" dirty="0"/>
              <a:t>Barrier: Fear of mistakes.    Action: </a:t>
            </a:r>
            <a:r>
              <a:rPr lang="en-US" sz="1600" dirty="0"/>
              <a:t>10-min paired practice sessions</a:t>
            </a:r>
          </a:p>
          <a:p>
            <a:pPr>
              <a:spcBef>
                <a:spcPts val="400"/>
              </a:spcBef>
            </a:pPr>
            <a:r>
              <a:rPr lang="en-US" sz="1600" dirty="0"/>
              <a:t>Printed step-by-step guide</a:t>
            </a:r>
          </a:p>
          <a:p>
            <a:pPr>
              <a:spcBef>
                <a:spcPts val="400"/>
              </a:spcBef>
            </a:pPr>
            <a:r>
              <a:rPr lang="en-US" sz="1800" dirty="0"/>
              <a:t>Reinforcement: </a:t>
            </a:r>
            <a:r>
              <a:rPr lang="en-US" sz="1600" dirty="0"/>
              <a:t>“You’re improving every day — well done.”</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245545" y="2567250"/>
            <a:ext cx="4907982" cy="403931"/>
          </a:xfrm>
          <a:solidFill>
            <a:srgbClr val="EABB22"/>
          </a:solidFill>
        </p:spPr>
        <p:txBody>
          <a:bodyPr/>
          <a:lstStyle/>
          <a:p>
            <a:pPr algn="l"/>
            <a:r>
              <a:rPr lang="en-IE" dirty="0"/>
              <a:t>Waste Sorting (Kitchen)</a:t>
            </a:r>
            <a:endParaRPr lang="en-US"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02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03</a:t>
            </a:r>
          </a:p>
        </p:txBody>
      </p:sp>
      <p:pic>
        <p:nvPicPr>
          <p:cNvPr id="8" name="Picture Placeholder 7">
            <a:extLst>
              <a:ext uri="{FF2B5EF4-FFF2-40B4-BE49-F238E27FC236}">
                <a16:creationId xmlns:a16="http://schemas.microsoft.com/office/drawing/2014/main" id="{4CF7B73E-824D-4CAC-9084-4506DCB3ABD3}"/>
              </a:ext>
            </a:extLst>
          </p:cNvPr>
          <p:cNvPicPr>
            <a:picLocks noGrp="1" noChangeAspect="1"/>
          </p:cNvPicPr>
          <p:nvPr>
            <p:ph type="pic" sz="quarter" idx="41"/>
          </p:nvPr>
        </p:nvPicPr>
        <p:blipFill>
          <a:blip r:embed="rId3"/>
          <a:srcRect l="7171" r="7171"/>
          <a:stretch>
            <a:fillRect/>
          </a:stretch>
        </p:blipFill>
        <p:spPr/>
      </p:pic>
      <p:sp>
        <p:nvSpPr>
          <p:cNvPr id="2" name="Text Placeholder 4">
            <a:extLst>
              <a:ext uri="{FF2B5EF4-FFF2-40B4-BE49-F238E27FC236}">
                <a16:creationId xmlns:a16="http://schemas.microsoft.com/office/drawing/2014/main" id="{3E849D6C-E660-4234-9095-DBBD5A87170F}"/>
              </a:ext>
            </a:extLst>
          </p:cNvPr>
          <p:cNvSpPr txBox="1">
            <a:spLocks/>
          </p:cNvSpPr>
          <p:nvPr/>
        </p:nvSpPr>
        <p:spPr>
          <a:xfrm>
            <a:off x="4937233" y="3020197"/>
            <a:ext cx="6553234" cy="999383"/>
          </a:xfrm>
          <a:prstGeom prst="rect">
            <a:avLst/>
          </a:prstGeom>
        </p:spPr>
        <p:txBody>
          <a:bodyPr>
            <a:noAutofit/>
          </a:bodyPr>
          <a:lstStyle>
            <a:lvl1pPr marL="0" indent="0" algn="r" defTabSz="914400" rtl="0" eaLnBrk="1" latinLnBrk="0" hangingPunct="1">
              <a:lnSpc>
                <a:spcPct val="100000"/>
              </a:lnSpc>
              <a:spcBef>
                <a:spcPts val="1000"/>
              </a:spcBef>
              <a:buFont typeface="Arial" panose="020B0604020202020204" pitchFamily="34" charset="0"/>
              <a:buNone/>
              <a:defRPr lang="en-US" sz="2200" b="0" i="0" kern="1200" smtClean="0">
                <a:solidFill>
                  <a:srgbClr val="262626"/>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IE" sz="2000" dirty="0"/>
              <a:t>A Kitchen porter mixes compostable &amp; recycling waste.</a:t>
            </a:r>
            <a:br>
              <a:rPr lang="en-US" sz="2000" dirty="0"/>
            </a:br>
            <a:r>
              <a:rPr lang="en-US" sz="2000" dirty="0"/>
              <a:t>Barrier: Confusion + Poor signage.    Action: </a:t>
            </a:r>
            <a:r>
              <a:rPr lang="en-US" sz="1600" dirty="0"/>
              <a:t>Simplify bins &amp; labels</a:t>
            </a:r>
          </a:p>
          <a:p>
            <a:pPr>
              <a:spcBef>
                <a:spcPts val="400"/>
              </a:spcBef>
            </a:pPr>
            <a:r>
              <a:rPr lang="en-US" sz="1600" dirty="0"/>
              <a:t>Create </a:t>
            </a:r>
            <a:r>
              <a:rPr lang="en-US" sz="1600" dirty="0" err="1"/>
              <a:t>colour</a:t>
            </a:r>
            <a:r>
              <a:rPr lang="en-US" sz="1600" dirty="0"/>
              <a:t>-coded posters</a:t>
            </a:r>
          </a:p>
          <a:p>
            <a:pPr>
              <a:spcBef>
                <a:spcPts val="400"/>
              </a:spcBef>
            </a:pPr>
            <a:r>
              <a:rPr lang="en-US" sz="1600" dirty="0"/>
              <a:t>Quick on-the-spot demo during a calm moment</a:t>
            </a:r>
          </a:p>
        </p:txBody>
      </p:sp>
      <p:sp>
        <p:nvSpPr>
          <p:cNvPr id="15" name="Text Placeholder 15">
            <a:extLst>
              <a:ext uri="{FF2B5EF4-FFF2-40B4-BE49-F238E27FC236}">
                <a16:creationId xmlns:a16="http://schemas.microsoft.com/office/drawing/2014/main" id="{14FAE303-BE76-F6E8-21A6-0A95B9F20938}"/>
              </a:ext>
            </a:extLst>
          </p:cNvPr>
          <p:cNvSpPr txBox="1">
            <a:spLocks/>
          </p:cNvSpPr>
          <p:nvPr/>
        </p:nvSpPr>
        <p:spPr>
          <a:xfrm>
            <a:off x="4245546" y="4569258"/>
            <a:ext cx="4907982" cy="403931"/>
          </a:xfrm>
          <a:prstGeom prst="rect">
            <a:avLst/>
          </a:prstGeom>
          <a:solidFill>
            <a:srgbClr val="EABB22"/>
          </a:solidFill>
        </p:spPr>
        <p:txBody>
          <a:bodyPr>
            <a:noAutofit/>
          </a:bodyPr>
          <a:lstStyle>
            <a:lvl1pPr marL="0" indent="0" algn="r" defTabSz="914400" rtl="0" eaLnBrk="1" latinLnBrk="0" hangingPunct="1">
              <a:lnSpc>
                <a:spcPct val="100000"/>
              </a:lnSpc>
              <a:spcBef>
                <a:spcPts val="1000"/>
              </a:spcBef>
              <a:buFont typeface="Arial" panose="020B0604020202020204" pitchFamily="34" charset="0"/>
              <a:buNone/>
              <a:defRPr sz="2400" b="1" i="0" kern="1200">
                <a:solidFill>
                  <a:srgbClr val="0289A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dirty="0"/>
              <a:t>Energy Management (Housekeeping)</a:t>
            </a:r>
            <a:endParaRPr lang="en-US" dirty="0"/>
          </a:p>
        </p:txBody>
      </p:sp>
      <p:sp>
        <p:nvSpPr>
          <p:cNvPr id="20" name="Text Placeholder 4">
            <a:extLst>
              <a:ext uri="{FF2B5EF4-FFF2-40B4-BE49-F238E27FC236}">
                <a16:creationId xmlns:a16="http://schemas.microsoft.com/office/drawing/2014/main" id="{B9EE375B-CA78-8A18-113D-51A91D25E824}"/>
              </a:ext>
            </a:extLst>
          </p:cNvPr>
          <p:cNvSpPr txBox="1">
            <a:spLocks/>
          </p:cNvSpPr>
          <p:nvPr/>
        </p:nvSpPr>
        <p:spPr>
          <a:xfrm>
            <a:off x="4810125" y="4916976"/>
            <a:ext cx="6680342" cy="999383"/>
          </a:xfrm>
          <a:prstGeom prst="rect">
            <a:avLst/>
          </a:prstGeom>
        </p:spPr>
        <p:txBody>
          <a:bodyPr>
            <a:noAutofit/>
          </a:bodyPr>
          <a:lstStyle>
            <a:lvl1pPr marL="0" indent="0" algn="r" defTabSz="914400" rtl="0" eaLnBrk="1" latinLnBrk="0" hangingPunct="1">
              <a:lnSpc>
                <a:spcPct val="100000"/>
              </a:lnSpc>
              <a:spcBef>
                <a:spcPts val="1000"/>
              </a:spcBef>
              <a:buFont typeface="Arial" panose="020B0604020202020204" pitchFamily="34" charset="0"/>
              <a:buNone/>
              <a:defRPr lang="en-US" sz="2200" b="0" i="0" kern="1200" smtClean="0">
                <a:solidFill>
                  <a:srgbClr val="262626"/>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2000" dirty="0"/>
              <a:t>Housekeepers forget to switch off AC before closing rooms.</a:t>
            </a:r>
            <a:br>
              <a:rPr lang="en-US" sz="2000" dirty="0"/>
            </a:br>
            <a:r>
              <a:rPr lang="en-US" sz="2000" dirty="0"/>
              <a:t>Barrier: </a:t>
            </a:r>
            <a:r>
              <a:rPr lang="en-IE" sz="2000" dirty="0"/>
              <a:t>Habits + unclear expectations.     </a:t>
            </a:r>
            <a:r>
              <a:rPr lang="en-US" sz="2000" dirty="0"/>
              <a:t>Action: </a:t>
            </a:r>
            <a:r>
              <a:rPr lang="en-US" sz="1600" dirty="0"/>
              <a:t>Create a housekeeping checklist</a:t>
            </a:r>
          </a:p>
          <a:p>
            <a:pPr>
              <a:spcBef>
                <a:spcPts val="400"/>
              </a:spcBef>
            </a:pPr>
            <a:r>
              <a:rPr lang="en-US" sz="1600" dirty="0"/>
              <a:t>Provide short refresher training</a:t>
            </a:r>
          </a:p>
          <a:p>
            <a:pPr>
              <a:spcBef>
                <a:spcPts val="400"/>
              </a:spcBef>
            </a:pPr>
            <a:r>
              <a:rPr lang="en-US" sz="1600" dirty="0"/>
              <a:t>Celebrate days when compliance was high</a:t>
            </a:r>
          </a:p>
        </p:txBody>
      </p:sp>
      <p:sp>
        <p:nvSpPr>
          <p:cNvPr id="22" name="TextBox 21">
            <a:extLst>
              <a:ext uri="{FF2B5EF4-FFF2-40B4-BE49-F238E27FC236}">
                <a16:creationId xmlns:a16="http://schemas.microsoft.com/office/drawing/2014/main" id="{D419715D-A712-318D-2BAC-6550E9D3102F}"/>
              </a:ext>
            </a:extLst>
          </p:cNvPr>
          <p:cNvSpPr txBox="1"/>
          <p:nvPr/>
        </p:nvSpPr>
        <p:spPr>
          <a:xfrm>
            <a:off x="299640" y="587749"/>
            <a:ext cx="3052942" cy="646331"/>
          </a:xfrm>
          <a:prstGeom prst="rect">
            <a:avLst/>
          </a:prstGeom>
          <a:solidFill>
            <a:schemeClr val="bg1"/>
          </a:solidFill>
        </p:spPr>
        <p:txBody>
          <a:bodyPr wrap="square">
            <a:spAutoFit/>
          </a:bodyPr>
          <a:lstStyle/>
          <a:p>
            <a:r>
              <a:rPr lang="en-IE" sz="3600" dirty="0">
                <a:solidFill>
                  <a:srgbClr val="0289AE"/>
                </a:solidFill>
              </a:rPr>
              <a:t>SME Examples </a:t>
            </a:r>
          </a:p>
        </p:txBody>
      </p:sp>
    </p:spTree>
    <p:extLst>
      <p:ext uri="{BB962C8B-B14F-4D97-AF65-F5344CB8AC3E}">
        <p14:creationId xmlns:p14="http://schemas.microsoft.com/office/powerpoint/2010/main" val="161488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3564-97C9-28FE-2F24-A125B68ED2D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3363A13-E970-0712-8181-319B6CA36F63}"/>
              </a:ext>
            </a:extLst>
          </p:cNvPr>
          <p:cNvSpPr>
            <a:spLocks noGrp="1"/>
          </p:cNvSpPr>
          <p:nvPr>
            <p:ph type="body" sz="quarter" idx="18"/>
          </p:nvPr>
        </p:nvSpPr>
        <p:spPr>
          <a:xfrm>
            <a:off x="798380" y="1565257"/>
            <a:ext cx="11012620" cy="1192907"/>
          </a:xfrm>
          <a:prstGeom prst="rect">
            <a:avLst/>
          </a:prstGeom>
        </p:spPr>
        <p:txBody>
          <a:bodyPr/>
          <a:lstStyle/>
          <a:p>
            <a:pPr marL="0" indent="0"/>
            <a:r>
              <a:rPr lang="en-US" b="1" i="1" dirty="0"/>
              <a:t>“People commit to change when they feel supported, informed &amp; included.”</a:t>
            </a:r>
          </a:p>
          <a:p>
            <a:r>
              <a:rPr lang="en-US" dirty="0"/>
              <a:t>Staff follow leaders they trust, not leaders who “announce changes.” Trust will increase willingness to try new tools or sustainable practices.</a:t>
            </a:r>
          </a:p>
          <a:p>
            <a:pPr marL="0" indent="0"/>
            <a:endParaRPr lang="en-US" sz="1200" dirty="0"/>
          </a:p>
          <a:p>
            <a:pPr marL="0" indent="0"/>
            <a:endParaRPr lang="en-US" dirty="0"/>
          </a:p>
        </p:txBody>
      </p:sp>
      <p:sp>
        <p:nvSpPr>
          <p:cNvPr id="5" name="Text Placeholder 4">
            <a:extLst>
              <a:ext uri="{FF2B5EF4-FFF2-40B4-BE49-F238E27FC236}">
                <a16:creationId xmlns:a16="http://schemas.microsoft.com/office/drawing/2014/main" id="{025C75D3-7A44-5402-E631-F1A6A4631574}"/>
              </a:ext>
            </a:extLst>
          </p:cNvPr>
          <p:cNvSpPr>
            <a:spLocks noGrp="1"/>
          </p:cNvSpPr>
          <p:nvPr>
            <p:ph type="body" sz="quarter" idx="16"/>
          </p:nvPr>
        </p:nvSpPr>
        <p:spPr>
          <a:xfrm>
            <a:off x="798383" y="761603"/>
            <a:ext cx="10595237" cy="803654"/>
          </a:xfrm>
          <a:prstGeom prst="rect">
            <a:avLst/>
          </a:prstGeom>
        </p:spPr>
        <p:txBody>
          <a:bodyPr/>
          <a:lstStyle/>
          <a:p>
            <a:r>
              <a:rPr lang="en-IE" dirty="0"/>
              <a:t>5. Connecting, Equipping &amp; Collaborating</a:t>
            </a:r>
            <a:endParaRPr lang="en-US" dirty="0"/>
          </a:p>
        </p:txBody>
      </p:sp>
      <p:grpSp>
        <p:nvGrpSpPr>
          <p:cNvPr id="3" name="Group 2">
            <a:extLst>
              <a:ext uri="{FF2B5EF4-FFF2-40B4-BE49-F238E27FC236}">
                <a16:creationId xmlns:a16="http://schemas.microsoft.com/office/drawing/2014/main" id="{26B71FC0-DD79-7B53-718C-56ADEB11377B}"/>
              </a:ext>
            </a:extLst>
          </p:cNvPr>
          <p:cNvGrpSpPr/>
          <p:nvPr/>
        </p:nvGrpSpPr>
        <p:grpSpPr>
          <a:xfrm>
            <a:off x="10307482" y="597062"/>
            <a:ext cx="1086135" cy="968195"/>
            <a:chOff x="4422991" y="1951890"/>
            <a:chExt cx="1086135" cy="968195"/>
          </a:xfrm>
          <a:solidFill>
            <a:srgbClr val="404A52"/>
          </a:solidFill>
        </p:grpSpPr>
        <p:sp>
          <p:nvSpPr>
            <p:cNvPr id="6" name="Freeform 1486">
              <a:extLst>
                <a:ext uri="{FF2B5EF4-FFF2-40B4-BE49-F238E27FC236}">
                  <a16:creationId xmlns:a16="http://schemas.microsoft.com/office/drawing/2014/main" id="{0A4805F0-EA8A-5115-D993-4ED32189C0AF}"/>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3AFF925-2819-1101-85C2-6A3A84C521E6}"/>
                </a:ext>
              </a:extLst>
            </p:cNvPr>
            <p:cNvGrpSpPr/>
            <p:nvPr/>
          </p:nvGrpSpPr>
          <p:grpSpPr>
            <a:xfrm>
              <a:off x="4738409" y="2001259"/>
              <a:ext cx="466270" cy="416899"/>
              <a:chOff x="4738409" y="2001259"/>
              <a:chExt cx="466270" cy="416899"/>
            </a:xfrm>
            <a:grpFill/>
          </p:grpSpPr>
          <p:sp>
            <p:nvSpPr>
              <p:cNvPr id="9" name="Freeform 1488">
                <a:extLst>
                  <a:ext uri="{FF2B5EF4-FFF2-40B4-BE49-F238E27FC236}">
                    <a16:creationId xmlns:a16="http://schemas.microsoft.com/office/drawing/2014/main" id="{50AE50A3-B29C-8088-C574-B433398FD4D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10" name="Freeform 1489">
                <a:extLst>
                  <a:ext uri="{FF2B5EF4-FFF2-40B4-BE49-F238E27FC236}">
                    <a16:creationId xmlns:a16="http://schemas.microsoft.com/office/drawing/2014/main" id="{02ED3FEE-4F6A-C27E-B03E-97EB2B14B646}"/>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20" name="Freeform 1490">
                <a:extLst>
                  <a:ext uri="{FF2B5EF4-FFF2-40B4-BE49-F238E27FC236}">
                    <a16:creationId xmlns:a16="http://schemas.microsoft.com/office/drawing/2014/main" id="{104EBC7D-C975-FC4E-FDFC-C032672BEB1F}"/>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a:p>
            </p:txBody>
          </p:sp>
        </p:grpSp>
      </p:grpSp>
      <p:sp>
        <p:nvSpPr>
          <p:cNvPr id="22" name="TextBox 21">
            <a:extLst>
              <a:ext uri="{FF2B5EF4-FFF2-40B4-BE49-F238E27FC236}">
                <a16:creationId xmlns:a16="http://schemas.microsoft.com/office/drawing/2014/main" id="{402E3CE5-BEC8-104E-E5EE-330AF869A5DC}"/>
              </a:ext>
            </a:extLst>
          </p:cNvPr>
          <p:cNvSpPr txBox="1"/>
          <p:nvPr/>
        </p:nvSpPr>
        <p:spPr>
          <a:xfrm>
            <a:off x="1057275" y="3181801"/>
            <a:ext cx="3495676" cy="3216906"/>
          </a:xfrm>
          <a:prstGeom prst="rect">
            <a:avLst/>
          </a:prstGeom>
          <a:solidFill>
            <a:srgbClr val="A8ECFE"/>
          </a:solidFill>
        </p:spPr>
        <p:txBody>
          <a:bodyPr wrap="square">
            <a:spAutoFit/>
          </a:body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289AE"/>
                </a:solidFill>
                <a:effectLst/>
                <a:uLnTx/>
                <a:uFillTx/>
                <a:latin typeface="Calibri" panose="020F0502020204030204"/>
                <a:ea typeface="+mn-ea"/>
                <a:cs typeface="+mn-cs"/>
              </a:rPr>
              <a:t>Connecting:</a:t>
            </a:r>
          </a:p>
          <a:p>
            <a:pPr marL="342900" marR="0" lvl="0" indent="-3429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Hold regular short, informal conversations </a:t>
            </a:r>
          </a:p>
          <a:p>
            <a:pPr marL="342900" marR="0" lvl="0" indent="-3429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Ask staff for their ideas and concerns</a:t>
            </a:r>
          </a:p>
          <a:p>
            <a:pPr marL="342900" marR="0" lvl="0" indent="-3429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Listen without judgement</a:t>
            </a:r>
          </a:p>
          <a:p>
            <a:pPr marL="342900" marR="0" lvl="0" indent="-3429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Share success stories from the team</a:t>
            </a:r>
          </a:p>
          <a:p>
            <a:pPr marL="342900" marR="0" lvl="0" indent="-3429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Show appreciation consistently</a:t>
            </a:r>
          </a:p>
        </p:txBody>
      </p:sp>
      <p:sp>
        <p:nvSpPr>
          <p:cNvPr id="23" name="Arrow: Pentagon 22">
            <a:extLst>
              <a:ext uri="{FF2B5EF4-FFF2-40B4-BE49-F238E27FC236}">
                <a16:creationId xmlns:a16="http://schemas.microsoft.com/office/drawing/2014/main" id="{F119B0D9-CB87-7388-429E-4C88C2E8F013}"/>
              </a:ext>
            </a:extLst>
          </p:cNvPr>
          <p:cNvSpPr/>
          <p:nvPr/>
        </p:nvSpPr>
        <p:spPr>
          <a:xfrm>
            <a:off x="0" y="2967335"/>
            <a:ext cx="1057275" cy="646331"/>
          </a:xfrm>
          <a:prstGeom prst="homePlate">
            <a:avLst/>
          </a:prstGeom>
          <a:solidFill>
            <a:srgbClr val="EABB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076C7906-B717-A608-7DCC-728D65F3B295}"/>
              </a:ext>
            </a:extLst>
          </p:cNvPr>
          <p:cNvSpPr txBox="1"/>
          <p:nvPr/>
        </p:nvSpPr>
        <p:spPr>
          <a:xfrm>
            <a:off x="29434" y="2967335"/>
            <a:ext cx="913542" cy="646331"/>
          </a:xfrm>
          <a:prstGeom prst="rect">
            <a:avLst/>
          </a:prstGeom>
          <a:noFill/>
        </p:spPr>
        <p:txBody>
          <a:bodyPr wrap="square">
            <a:spAutoFit/>
          </a:bodyPr>
          <a:lstStyle/>
          <a:p>
            <a:r>
              <a:rPr lang="en-IE" b="1" dirty="0">
                <a:solidFill>
                  <a:srgbClr val="262626"/>
                </a:solidFill>
              </a:rPr>
              <a:t>Leader Actions</a:t>
            </a:r>
          </a:p>
        </p:txBody>
      </p:sp>
      <p:sp>
        <p:nvSpPr>
          <p:cNvPr id="25" name="TextBox 24">
            <a:extLst>
              <a:ext uri="{FF2B5EF4-FFF2-40B4-BE49-F238E27FC236}">
                <a16:creationId xmlns:a16="http://schemas.microsoft.com/office/drawing/2014/main" id="{CDCECDC1-2D3A-4FA9-0031-FA1A4A27A035}"/>
              </a:ext>
            </a:extLst>
          </p:cNvPr>
          <p:cNvSpPr txBox="1"/>
          <p:nvPr/>
        </p:nvSpPr>
        <p:spPr>
          <a:xfrm>
            <a:off x="4652879" y="3187549"/>
            <a:ext cx="3424238" cy="3122906"/>
          </a:xfrm>
          <a:prstGeom prst="rect">
            <a:avLst/>
          </a:prstGeom>
          <a:solidFill>
            <a:srgbClr val="A8ECFE"/>
          </a:solidFill>
        </p:spPr>
        <p:txBody>
          <a:bodyPr wrap="square">
            <a:spAutoFit/>
          </a:body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289AE"/>
                </a:solidFill>
                <a:effectLst/>
                <a:uLnTx/>
                <a:uFillTx/>
                <a:latin typeface="Calibri" panose="020F0502020204030204"/>
                <a:ea typeface="+mn-ea"/>
                <a:cs typeface="+mn-cs"/>
              </a:rPr>
              <a:t>Equipping:</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Clear instructions</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Quick training sessions</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Visual guides near workstations</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Tools that actually work</a:t>
            </a:r>
          </a:p>
          <a:p>
            <a:pPr marL="342900" marR="0" lvl="0" indent="-342900" algn="l" defTabSz="914400" rtl="0" eaLnBrk="1" fontAlgn="auto" latinLnBrk="0" hangingPunct="1">
              <a:lnSpc>
                <a:spcPct val="80000"/>
              </a:lnSpc>
              <a:spcBef>
                <a:spcPts val="600"/>
              </a:spcBef>
              <a:spcAft>
                <a:spcPts val="4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Access to help when stuck</a:t>
            </a:r>
          </a:p>
          <a:p>
            <a:pPr marR="0" lvl="0" algn="l" defTabSz="914400" rtl="0" eaLnBrk="1" fontAlgn="auto" latinLnBrk="0" hangingPunct="1">
              <a:lnSpc>
                <a:spcPct val="80000"/>
              </a:lnSpc>
              <a:spcBef>
                <a:spcPts val="600"/>
              </a:spcBef>
              <a:spcAft>
                <a:spcPts val="0"/>
              </a:spcAft>
              <a:buClrTx/>
              <a:buSzTx/>
              <a:tabLst/>
              <a:defRPr/>
            </a:pPr>
            <a:endParaRPr kumimoji="0" lang="en-US" sz="10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R="0" lvl="0" algn="l" defTabSz="914400" rtl="0" eaLnBrk="1" fontAlgn="auto" latinLnBrk="0" hangingPunct="1">
              <a:lnSpc>
                <a:spcPct val="80000"/>
              </a:lnSpc>
              <a:spcBef>
                <a:spcPts val="600"/>
              </a:spcBef>
              <a:spcAft>
                <a:spcPts val="0"/>
              </a:spcAft>
              <a:buClrTx/>
              <a:buSzTx/>
              <a:tabLst/>
              <a:defRPr/>
            </a:pPr>
            <a:endParaRPr kumimoji="0" lang="en-US" sz="10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8B88E11-244F-BBA3-0A66-35EF474BD8D8}"/>
              </a:ext>
            </a:extLst>
          </p:cNvPr>
          <p:cNvSpPr txBox="1"/>
          <p:nvPr/>
        </p:nvSpPr>
        <p:spPr>
          <a:xfrm>
            <a:off x="8162581" y="3187549"/>
            <a:ext cx="3424239" cy="3139962"/>
          </a:xfrm>
          <a:prstGeom prst="rect">
            <a:avLst/>
          </a:prstGeom>
          <a:solidFill>
            <a:srgbClr val="A8ECFE"/>
          </a:solidFill>
        </p:spPr>
        <p:txBody>
          <a:bodyPr wrap="square">
            <a:spAutoFit/>
          </a:body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289AE"/>
                </a:solidFill>
                <a:effectLst/>
                <a:uLnTx/>
                <a:uFillTx/>
                <a:latin typeface="Calibri" panose="020F0502020204030204"/>
                <a:ea typeface="+mn-ea"/>
                <a:cs typeface="+mn-cs"/>
              </a:rPr>
              <a:t>Collaborating:</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Identify digital “buddies” or champions across roles</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Create a small “Green &amp; Digital Team”</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Invite staff to co-design solutions</a:t>
            </a:r>
          </a:p>
          <a:p>
            <a:pPr marL="342900" marR="0" lvl="0" indent="-342900" algn="l" defTabSz="914400" rtl="0" eaLnBrk="1" fontAlgn="auto" latinLnBrk="0" hangingPunct="1">
              <a:lnSpc>
                <a:spcPct val="80000"/>
              </a:lnSpc>
              <a:spcBef>
                <a:spcPts val="600"/>
              </a:spcBef>
              <a:spcAft>
                <a:spcPts val="0"/>
              </a:spcAft>
              <a:buClrTx/>
              <a:buSzTx/>
              <a:buFont typeface="Arial" panose="020B0604020202020204" pitchFamily="34" charset="0"/>
              <a:buChar char="•"/>
              <a:tabLst/>
              <a:defRPr/>
            </a:pPr>
            <a:r>
              <a:rPr lang="en-US" sz="2200" dirty="0">
                <a:solidFill>
                  <a:srgbClr val="262626"/>
                </a:solidFill>
                <a:latin typeface="Calibri" panose="020F0502020204030204"/>
              </a:rPr>
              <a:t>Have an open-door policy or an ideas board</a:t>
            </a:r>
            <a:endPar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grpSp>
        <p:nvGrpSpPr>
          <p:cNvPr id="27" name="Graphic 2">
            <a:extLst>
              <a:ext uri="{FF2B5EF4-FFF2-40B4-BE49-F238E27FC236}">
                <a16:creationId xmlns:a16="http://schemas.microsoft.com/office/drawing/2014/main" id="{AE2EC686-B6D6-CC6B-19F3-CD4E9F7E3C41}"/>
              </a:ext>
            </a:extLst>
          </p:cNvPr>
          <p:cNvGrpSpPr/>
          <p:nvPr/>
        </p:nvGrpSpPr>
        <p:grpSpPr>
          <a:xfrm>
            <a:off x="3271480" y="2906112"/>
            <a:ext cx="721274" cy="646332"/>
            <a:chOff x="7211530" y="2382809"/>
            <a:chExt cx="823268" cy="823829"/>
          </a:xfrm>
          <a:solidFill>
            <a:srgbClr val="404A52"/>
          </a:solidFill>
        </p:grpSpPr>
        <p:sp>
          <p:nvSpPr>
            <p:cNvPr id="28" name="Freeform 224">
              <a:extLst>
                <a:ext uri="{FF2B5EF4-FFF2-40B4-BE49-F238E27FC236}">
                  <a16:creationId xmlns:a16="http://schemas.microsoft.com/office/drawing/2014/main" id="{06C087E5-CF92-FB9B-2BB8-86396215D71E}"/>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9" name="Graphic 2">
              <a:extLst>
                <a:ext uri="{FF2B5EF4-FFF2-40B4-BE49-F238E27FC236}">
                  <a16:creationId xmlns:a16="http://schemas.microsoft.com/office/drawing/2014/main" id="{E732556F-F20F-6908-FB43-B823D871AC6A}"/>
                </a:ext>
              </a:extLst>
            </p:cNvPr>
            <p:cNvGrpSpPr/>
            <p:nvPr/>
          </p:nvGrpSpPr>
          <p:grpSpPr>
            <a:xfrm>
              <a:off x="7211530" y="2382809"/>
              <a:ext cx="823268" cy="823829"/>
              <a:chOff x="7211530" y="2382809"/>
              <a:chExt cx="823268" cy="823829"/>
            </a:xfrm>
            <a:grpFill/>
          </p:grpSpPr>
          <p:sp>
            <p:nvSpPr>
              <p:cNvPr id="30" name="Freeform 226">
                <a:extLst>
                  <a:ext uri="{FF2B5EF4-FFF2-40B4-BE49-F238E27FC236}">
                    <a16:creationId xmlns:a16="http://schemas.microsoft.com/office/drawing/2014/main" id="{13AFD473-FE80-6F9E-3C68-A254F8DADEF7}"/>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227">
                <a:extLst>
                  <a:ext uri="{FF2B5EF4-FFF2-40B4-BE49-F238E27FC236}">
                    <a16:creationId xmlns:a16="http://schemas.microsoft.com/office/drawing/2014/main" id="{E829AEE2-A5AD-DA75-CF04-262B84FE846F}"/>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228">
                <a:extLst>
                  <a:ext uri="{FF2B5EF4-FFF2-40B4-BE49-F238E27FC236}">
                    <a16:creationId xmlns:a16="http://schemas.microsoft.com/office/drawing/2014/main" id="{926063E4-B971-7398-665E-A654F0014D81}"/>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229">
                <a:extLst>
                  <a:ext uri="{FF2B5EF4-FFF2-40B4-BE49-F238E27FC236}">
                    <a16:creationId xmlns:a16="http://schemas.microsoft.com/office/drawing/2014/main" id="{AD483DBA-A7E7-7E08-CBAA-E51D69F64BF5}"/>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230">
                <a:extLst>
                  <a:ext uri="{FF2B5EF4-FFF2-40B4-BE49-F238E27FC236}">
                    <a16:creationId xmlns:a16="http://schemas.microsoft.com/office/drawing/2014/main" id="{3FB4FA3E-6CEF-F6CA-F54D-031F77727F54}"/>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5" name="Graphic 3">
            <a:extLst>
              <a:ext uri="{FF2B5EF4-FFF2-40B4-BE49-F238E27FC236}">
                <a16:creationId xmlns:a16="http://schemas.microsoft.com/office/drawing/2014/main" id="{661A743A-7D89-B022-6A62-A687B630AAF4}"/>
              </a:ext>
            </a:extLst>
          </p:cNvPr>
          <p:cNvGrpSpPr/>
          <p:nvPr/>
        </p:nvGrpSpPr>
        <p:grpSpPr>
          <a:xfrm>
            <a:off x="7113092" y="2857790"/>
            <a:ext cx="792660" cy="763143"/>
            <a:chOff x="2694219" y="430095"/>
            <a:chExt cx="1090872" cy="1093052"/>
          </a:xfrm>
          <a:solidFill>
            <a:srgbClr val="404A52"/>
          </a:solidFill>
        </p:grpSpPr>
        <p:sp>
          <p:nvSpPr>
            <p:cNvPr id="36" name="Freeform 1015">
              <a:extLst>
                <a:ext uri="{FF2B5EF4-FFF2-40B4-BE49-F238E27FC236}">
                  <a16:creationId xmlns:a16="http://schemas.microsoft.com/office/drawing/2014/main" id="{2BAC0176-18F7-9DC9-B202-47E8E58EAD9E}"/>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0289AE"/>
            </a:solidFill>
            <a:ln w="27426" cap="flat">
              <a:noFill/>
              <a:prstDash val="solid"/>
              <a:miter/>
            </a:ln>
          </p:spPr>
          <p:txBody>
            <a:bodyPr rtlCol="0" anchor="ctr"/>
            <a:lstStyle/>
            <a:p>
              <a:endParaRPr lang="en-US" dirty="0"/>
            </a:p>
          </p:txBody>
        </p:sp>
        <p:grpSp>
          <p:nvGrpSpPr>
            <p:cNvPr id="37" name="Graphic 3">
              <a:extLst>
                <a:ext uri="{FF2B5EF4-FFF2-40B4-BE49-F238E27FC236}">
                  <a16:creationId xmlns:a16="http://schemas.microsoft.com/office/drawing/2014/main" id="{93D7F2FF-2893-1CC7-BA6F-9C2A55634DB0}"/>
                </a:ext>
              </a:extLst>
            </p:cNvPr>
            <p:cNvGrpSpPr/>
            <p:nvPr/>
          </p:nvGrpSpPr>
          <p:grpSpPr>
            <a:xfrm>
              <a:off x="2694219" y="430095"/>
              <a:ext cx="1090872" cy="1093052"/>
              <a:chOff x="2694219" y="430095"/>
              <a:chExt cx="1090872" cy="1093052"/>
            </a:xfrm>
            <a:grpFill/>
          </p:grpSpPr>
          <p:sp>
            <p:nvSpPr>
              <p:cNvPr id="38" name="Freeform 1017">
                <a:extLst>
                  <a:ext uri="{FF2B5EF4-FFF2-40B4-BE49-F238E27FC236}">
                    <a16:creationId xmlns:a16="http://schemas.microsoft.com/office/drawing/2014/main" id="{E2E88255-74C1-495A-A2F1-168241B4D575}"/>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39" name="Graphic 3">
                <a:extLst>
                  <a:ext uri="{FF2B5EF4-FFF2-40B4-BE49-F238E27FC236}">
                    <a16:creationId xmlns:a16="http://schemas.microsoft.com/office/drawing/2014/main" id="{8CF5C42F-C8C7-1590-9E6B-E23A0520C007}"/>
                  </a:ext>
                </a:extLst>
              </p:cNvPr>
              <p:cNvGrpSpPr/>
              <p:nvPr/>
            </p:nvGrpSpPr>
            <p:grpSpPr>
              <a:xfrm>
                <a:off x="2694219" y="553519"/>
                <a:ext cx="1090872" cy="969628"/>
                <a:chOff x="2694219" y="553519"/>
                <a:chExt cx="1090872" cy="969628"/>
              </a:xfrm>
              <a:grpFill/>
            </p:grpSpPr>
            <p:sp>
              <p:nvSpPr>
                <p:cNvPr id="40" name="Freeform 1019">
                  <a:extLst>
                    <a:ext uri="{FF2B5EF4-FFF2-40B4-BE49-F238E27FC236}">
                      <a16:creationId xmlns:a16="http://schemas.microsoft.com/office/drawing/2014/main" id="{03F957F7-0778-C23B-F26F-15FC27B21439}"/>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dirty="0"/>
                </a:p>
              </p:txBody>
            </p:sp>
            <p:sp>
              <p:nvSpPr>
                <p:cNvPr id="41" name="Freeform 1020">
                  <a:extLst>
                    <a:ext uri="{FF2B5EF4-FFF2-40B4-BE49-F238E27FC236}">
                      <a16:creationId xmlns:a16="http://schemas.microsoft.com/office/drawing/2014/main" id="{55B1D9E1-6BC6-C00E-C85E-C3E6D7BBC418}"/>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grpSp>
        <p:nvGrpSpPr>
          <p:cNvPr id="42" name="Graphic 3">
            <a:extLst>
              <a:ext uri="{FF2B5EF4-FFF2-40B4-BE49-F238E27FC236}">
                <a16:creationId xmlns:a16="http://schemas.microsoft.com/office/drawing/2014/main" id="{D41B1B5B-8774-DCD9-66B6-FB1ACA8709D7}"/>
              </a:ext>
            </a:extLst>
          </p:cNvPr>
          <p:cNvGrpSpPr/>
          <p:nvPr/>
        </p:nvGrpSpPr>
        <p:grpSpPr>
          <a:xfrm>
            <a:off x="10823272" y="2719316"/>
            <a:ext cx="714491" cy="713119"/>
            <a:chOff x="6582714" y="331356"/>
            <a:chExt cx="1146476" cy="1157445"/>
          </a:xfrm>
          <a:solidFill>
            <a:srgbClr val="404A52"/>
          </a:solidFill>
        </p:grpSpPr>
        <p:sp>
          <p:nvSpPr>
            <p:cNvPr id="43" name="Freeform 1022">
              <a:extLst>
                <a:ext uri="{FF2B5EF4-FFF2-40B4-BE49-F238E27FC236}">
                  <a16:creationId xmlns:a16="http://schemas.microsoft.com/office/drawing/2014/main" id="{69EC5F04-5B3D-C662-E60F-564FA94177C2}"/>
                </a:ext>
              </a:extLst>
            </p:cNvPr>
            <p:cNvSpPr/>
            <p:nvPr/>
          </p:nvSpPr>
          <p:spPr>
            <a:xfrm>
              <a:off x="7021557" y="463008"/>
              <a:ext cx="255077" cy="279761"/>
            </a:xfrm>
            <a:custGeom>
              <a:avLst/>
              <a:gdLst>
                <a:gd name="connsiteX0" fmla="*/ 27428 w 255077"/>
                <a:gd name="connsiteY0" fmla="*/ 49370 h 279761"/>
                <a:gd name="connsiteX1" fmla="*/ 128910 w 255077"/>
                <a:gd name="connsiteY1" fmla="*/ 0 h 279761"/>
                <a:gd name="connsiteX2" fmla="*/ 128910 w 255077"/>
                <a:gd name="connsiteY2" fmla="*/ 0 h 279761"/>
                <a:gd name="connsiteX3" fmla="*/ 255077 w 255077"/>
                <a:gd name="connsiteY3" fmla="*/ 128910 h 279761"/>
                <a:gd name="connsiteX4" fmla="*/ 219421 w 255077"/>
                <a:gd name="connsiteY4" fmla="*/ 216678 h 279761"/>
                <a:gd name="connsiteX5" fmla="*/ 181022 w 255077"/>
                <a:gd name="connsiteY5" fmla="*/ 279762 h 279761"/>
                <a:gd name="connsiteX6" fmla="*/ 76797 w 255077"/>
                <a:gd name="connsiteY6" fmla="*/ 279762 h 279761"/>
                <a:gd name="connsiteX7" fmla="*/ 35656 w 255077"/>
                <a:gd name="connsiteY7" fmla="*/ 216678 h 279761"/>
                <a:gd name="connsiteX8" fmla="*/ 0 w 255077"/>
                <a:gd name="connsiteY8" fmla="*/ 128910 h 279761"/>
                <a:gd name="connsiteX9" fmla="*/ 2742 w 255077"/>
                <a:gd name="connsiteY9" fmla="*/ 74055 h 279761"/>
                <a:gd name="connsiteX10" fmla="*/ 27428 w 255077"/>
                <a:gd name="connsiteY10" fmla="*/ 49370 h 2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77" h="279761">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0289AE"/>
            </a:solidFill>
            <a:ln w="27426" cap="flat">
              <a:noFill/>
              <a:prstDash val="solid"/>
              <a:miter/>
            </a:ln>
          </p:spPr>
          <p:txBody>
            <a:bodyPr rtlCol="0" anchor="ctr"/>
            <a:lstStyle/>
            <a:p>
              <a:endParaRPr lang="en-US"/>
            </a:p>
          </p:txBody>
        </p:sp>
        <p:grpSp>
          <p:nvGrpSpPr>
            <p:cNvPr id="44" name="Graphic 3">
              <a:extLst>
                <a:ext uri="{FF2B5EF4-FFF2-40B4-BE49-F238E27FC236}">
                  <a16:creationId xmlns:a16="http://schemas.microsoft.com/office/drawing/2014/main" id="{8EE1DE29-C885-DADB-975F-CE20F2004838}"/>
                </a:ext>
              </a:extLst>
            </p:cNvPr>
            <p:cNvGrpSpPr/>
            <p:nvPr/>
          </p:nvGrpSpPr>
          <p:grpSpPr>
            <a:xfrm>
              <a:off x="6582714" y="331356"/>
              <a:ext cx="1146476" cy="1157445"/>
              <a:chOff x="6582714" y="331356"/>
              <a:chExt cx="1146476" cy="1157445"/>
            </a:xfrm>
            <a:grpFill/>
          </p:grpSpPr>
          <p:sp>
            <p:nvSpPr>
              <p:cNvPr id="45" name="Freeform 1024">
                <a:extLst>
                  <a:ext uri="{FF2B5EF4-FFF2-40B4-BE49-F238E27FC236}">
                    <a16:creationId xmlns:a16="http://schemas.microsoft.com/office/drawing/2014/main" id="{632AC51C-F1E5-D228-1B36-8A0F52729076}"/>
                  </a:ext>
                </a:extLst>
              </p:cNvPr>
              <p:cNvSpPr/>
              <p:nvPr/>
            </p:nvSpPr>
            <p:spPr>
              <a:xfrm>
                <a:off x="6582714" y="424610"/>
                <a:ext cx="1146476" cy="1064191"/>
              </a:xfrm>
              <a:custGeom>
                <a:avLst/>
                <a:gdLst>
                  <a:gd name="connsiteX0" fmla="*/ 1023052 w 1146476"/>
                  <a:gd name="connsiteY0" fmla="*/ 811858 h 1064191"/>
                  <a:gd name="connsiteX1" fmla="*/ 1061451 w 1146476"/>
                  <a:gd name="connsiteY1" fmla="*/ 724089 h 1064191"/>
                  <a:gd name="connsiteX2" fmla="*/ 959969 w 1146476"/>
                  <a:gd name="connsiteY2" fmla="*/ 606150 h 1064191"/>
                  <a:gd name="connsiteX3" fmla="*/ 959969 w 1146476"/>
                  <a:gd name="connsiteY3" fmla="*/ 556781 h 1064191"/>
                  <a:gd name="connsiteX4" fmla="*/ 910599 w 1146476"/>
                  <a:gd name="connsiteY4" fmla="*/ 507411 h 1064191"/>
                  <a:gd name="connsiteX5" fmla="*/ 584209 w 1146476"/>
                  <a:gd name="connsiteY5" fmla="*/ 507411 h 1064191"/>
                  <a:gd name="connsiteX6" fmla="*/ 584209 w 1146476"/>
                  <a:gd name="connsiteY6" fmla="*/ 433356 h 1064191"/>
                  <a:gd name="connsiteX7" fmla="*/ 619865 w 1146476"/>
                  <a:gd name="connsiteY7" fmla="*/ 433356 h 1064191"/>
                  <a:gd name="connsiteX8" fmla="*/ 663750 w 1146476"/>
                  <a:gd name="connsiteY8" fmla="*/ 389472 h 1064191"/>
                  <a:gd name="connsiteX9" fmla="*/ 663750 w 1146476"/>
                  <a:gd name="connsiteY9" fmla="*/ 356559 h 1064191"/>
                  <a:gd name="connsiteX10" fmla="*/ 652778 w 1146476"/>
                  <a:gd name="connsiteY10" fmla="*/ 326389 h 1064191"/>
                  <a:gd name="connsiteX11" fmla="*/ 685692 w 1146476"/>
                  <a:gd name="connsiteY11" fmla="*/ 274276 h 1064191"/>
                  <a:gd name="connsiteX12" fmla="*/ 729575 w 1146476"/>
                  <a:gd name="connsiteY12" fmla="*/ 164566 h 1064191"/>
                  <a:gd name="connsiteX13" fmla="*/ 729575 w 1146476"/>
                  <a:gd name="connsiteY13" fmla="*/ 150852 h 1064191"/>
                  <a:gd name="connsiteX14" fmla="*/ 710377 w 1146476"/>
                  <a:gd name="connsiteY14" fmla="*/ 134395 h 1064191"/>
                  <a:gd name="connsiteX15" fmla="*/ 693920 w 1146476"/>
                  <a:gd name="connsiteY15" fmla="*/ 153595 h 1064191"/>
                  <a:gd name="connsiteX16" fmla="*/ 693920 w 1146476"/>
                  <a:gd name="connsiteY16" fmla="*/ 164566 h 1064191"/>
                  <a:gd name="connsiteX17" fmla="*/ 661006 w 1146476"/>
                  <a:gd name="connsiteY17" fmla="*/ 249591 h 1064191"/>
                  <a:gd name="connsiteX18" fmla="*/ 622609 w 1146476"/>
                  <a:gd name="connsiteY18" fmla="*/ 309932 h 1064191"/>
                  <a:gd name="connsiteX19" fmla="*/ 518384 w 1146476"/>
                  <a:gd name="connsiteY19" fmla="*/ 309932 h 1064191"/>
                  <a:gd name="connsiteX20" fmla="*/ 479984 w 1146476"/>
                  <a:gd name="connsiteY20" fmla="*/ 249591 h 1064191"/>
                  <a:gd name="connsiteX21" fmla="*/ 444329 w 1146476"/>
                  <a:gd name="connsiteY21" fmla="*/ 161823 h 1064191"/>
                  <a:gd name="connsiteX22" fmla="*/ 570495 w 1146476"/>
                  <a:gd name="connsiteY22" fmla="*/ 35656 h 1064191"/>
                  <a:gd name="connsiteX23" fmla="*/ 570495 w 1146476"/>
                  <a:gd name="connsiteY23" fmla="*/ 35656 h 1064191"/>
                  <a:gd name="connsiteX24" fmla="*/ 669236 w 1146476"/>
                  <a:gd name="connsiteY24" fmla="*/ 82283 h 1064191"/>
                  <a:gd name="connsiteX25" fmla="*/ 693920 w 1146476"/>
                  <a:gd name="connsiteY25" fmla="*/ 85026 h 1064191"/>
                  <a:gd name="connsiteX26" fmla="*/ 696664 w 1146476"/>
                  <a:gd name="connsiteY26" fmla="*/ 60341 h 1064191"/>
                  <a:gd name="connsiteX27" fmla="*/ 570495 w 1146476"/>
                  <a:gd name="connsiteY27" fmla="*/ 0 h 1064191"/>
                  <a:gd name="connsiteX28" fmla="*/ 570495 w 1146476"/>
                  <a:gd name="connsiteY28" fmla="*/ 0 h 1064191"/>
                  <a:gd name="connsiteX29" fmla="*/ 411415 w 1146476"/>
                  <a:gd name="connsiteY29" fmla="*/ 159080 h 1064191"/>
                  <a:gd name="connsiteX30" fmla="*/ 455299 w 1146476"/>
                  <a:gd name="connsiteY30" fmla="*/ 268791 h 1064191"/>
                  <a:gd name="connsiteX31" fmla="*/ 488212 w 1146476"/>
                  <a:gd name="connsiteY31" fmla="*/ 318160 h 1064191"/>
                  <a:gd name="connsiteX32" fmla="*/ 477242 w 1146476"/>
                  <a:gd name="connsiteY32" fmla="*/ 348331 h 1064191"/>
                  <a:gd name="connsiteX33" fmla="*/ 477242 w 1146476"/>
                  <a:gd name="connsiteY33" fmla="*/ 381244 h 1064191"/>
                  <a:gd name="connsiteX34" fmla="*/ 521126 w 1146476"/>
                  <a:gd name="connsiteY34" fmla="*/ 425128 h 1064191"/>
                  <a:gd name="connsiteX35" fmla="*/ 556781 w 1146476"/>
                  <a:gd name="connsiteY35" fmla="*/ 425128 h 1064191"/>
                  <a:gd name="connsiteX36" fmla="*/ 556781 w 1146476"/>
                  <a:gd name="connsiteY36" fmla="*/ 499183 h 1064191"/>
                  <a:gd name="connsiteX37" fmla="*/ 230393 w 1146476"/>
                  <a:gd name="connsiteY37" fmla="*/ 499183 h 1064191"/>
                  <a:gd name="connsiteX38" fmla="*/ 181022 w 1146476"/>
                  <a:gd name="connsiteY38" fmla="*/ 548552 h 1064191"/>
                  <a:gd name="connsiteX39" fmla="*/ 181022 w 1146476"/>
                  <a:gd name="connsiteY39" fmla="*/ 597922 h 1064191"/>
                  <a:gd name="connsiteX40" fmla="*/ 79541 w 1146476"/>
                  <a:gd name="connsiteY40" fmla="*/ 715861 h 1064191"/>
                  <a:gd name="connsiteX41" fmla="*/ 117939 w 1146476"/>
                  <a:gd name="connsiteY41" fmla="*/ 803629 h 1064191"/>
                  <a:gd name="connsiteX42" fmla="*/ 68569 w 1146476"/>
                  <a:gd name="connsiteY42" fmla="*/ 822829 h 1064191"/>
                  <a:gd name="connsiteX43" fmla="*/ 63083 w 1146476"/>
                  <a:gd name="connsiteY43" fmla="*/ 847513 h 1064191"/>
                  <a:gd name="connsiteX44" fmla="*/ 87769 w 1146476"/>
                  <a:gd name="connsiteY44" fmla="*/ 852999 h 1064191"/>
                  <a:gd name="connsiteX45" fmla="*/ 153594 w 1146476"/>
                  <a:gd name="connsiteY45" fmla="*/ 833800 h 1064191"/>
                  <a:gd name="connsiteX46" fmla="*/ 249591 w 1146476"/>
                  <a:gd name="connsiteY46" fmla="*/ 833800 h 1064191"/>
                  <a:gd name="connsiteX47" fmla="*/ 373016 w 1146476"/>
                  <a:gd name="connsiteY47" fmla="*/ 957224 h 1064191"/>
                  <a:gd name="connsiteX48" fmla="*/ 373016 w 1146476"/>
                  <a:gd name="connsiteY48" fmla="*/ 1012079 h 1064191"/>
                  <a:gd name="connsiteX49" fmla="*/ 359302 w 1146476"/>
                  <a:gd name="connsiteY49" fmla="*/ 1025793 h 1064191"/>
                  <a:gd name="connsiteX50" fmla="*/ 323646 w 1146476"/>
                  <a:gd name="connsiteY50" fmla="*/ 1025793 h 1064191"/>
                  <a:gd name="connsiteX51" fmla="*/ 323646 w 1146476"/>
                  <a:gd name="connsiteY51" fmla="*/ 973681 h 1064191"/>
                  <a:gd name="connsiteX52" fmla="*/ 307190 w 1146476"/>
                  <a:gd name="connsiteY52" fmla="*/ 957224 h 1064191"/>
                  <a:gd name="connsiteX53" fmla="*/ 290733 w 1146476"/>
                  <a:gd name="connsiteY53" fmla="*/ 973681 h 1064191"/>
                  <a:gd name="connsiteX54" fmla="*/ 290733 w 1146476"/>
                  <a:gd name="connsiteY54" fmla="*/ 1025793 h 1064191"/>
                  <a:gd name="connsiteX55" fmla="*/ 117939 w 1146476"/>
                  <a:gd name="connsiteY55" fmla="*/ 1025793 h 1064191"/>
                  <a:gd name="connsiteX56" fmla="*/ 117939 w 1146476"/>
                  <a:gd name="connsiteY56" fmla="*/ 973681 h 1064191"/>
                  <a:gd name="connsiteX57" fmla="*/ 101483 w 1146476"/>
                  <a:gd name="connsiteY57" fmla="*/ 957224 h 1064191"/>
                  <a:gd name="connsiteX58" fmla="*/ 85025 w 1146476"/>
                  <a:gd name="connsiteY58" fmla="*/ 973681 h 1064191"/>
                  <a:gd name="connsiteX59" fmla="*/ 85025 w 1146476"/>
                  <a:gd name="connsiteY59" fmla="*/ 1025793 h 1064191"/>
                  <a:gd name="connsiteX60" fmla="*/ 49369 w 1146476"/>
                  <a:gd name="connsiteY60" fmla="*/ 1025793 h 1064191"/>
                  <a:gd name="connsiteX61" fmla="*/ 35656 w 1146476"/>
                  <a:gd name="connsiteY61" fmla="*/ 1012079 h 1064191"/>
                  <a:gd name="connsiteX62" fmla="*/ 35656 w 1146476"/>
                  <a:gd name="connsiteY62" fmla="*/ 957224 h 1064191"/>
                  <a:gd name="connsiteX63" fmla="*/ 46627 w 1146476"/>
                  <a:gd name="connsiteY63" fmla="*/ 905112 h 1064191"/>
                  <a:gd name="connsiteX64" fmla="*/ 38399 w 1146476"/>
                  <a:gd name="connsiteY64" fmla="*/ 883169 h 1064191"/>
                  <a:gd name="connsiteX65" fmla="*/ 16456 w 1146476"/>
                  <a:gd name="connsiteY65" fmla="*/ 891398 h 1064191"/>
                  <a:gd name="connsiteX66" fmla="*/ 0 w 1146476"/>
                  <a:gd name="connsiteY66" fmla="*/ 959967 h 1064191"/>
                  <a:gd name="connsiteX67" fmla="*/ 0 w 1146476"/>
                  <a:gd name="connsiteY67" fmla="*/ 1014822 h 1064191"/>
                  <a:gd name="connsiteX68" fmla="*/ 49369 w 1146476"/>
                  <a:gd name="connsiteY68" fmla="*/ 1064192 h 1064191"/>
                  <a:gd name="connsiteX69" fmla="*/ 362046 w 1146476"/>
                  <a:gd name="connsiteY69" fmla="*/ 1064192 h 1064191"/>
                  <a:gd name="connsiteX70" fmla="*/ 394959 w 1146476"/>
                  <a:gd name="connsiteY70" fmla="*/ 1053221 h 1064191"/>
                  <a:gd name="connsiteX71" fmla="*/ 427871 w 1146476"/>
                  <a:gd name="connsiteY71" fmla="*/ 1064192 h 1064191"/>
                  <a:gd name="connsiteX72" fmla="*/ 713120 w 1146476"/>
                  <a:gd name="connsiteY72" fmla="*/ 1064192 h 1064191"/>
                  <a:gd name="connsiteX73" fmla="*/ 751519 w 1146476"/>
                  <a:gd name="connsiteY73" fmla="*/ 1050478 h 1064191"/>
                  <a:gd name="connsiteX74" fmla="*/ 787175 w 1146476"/>
                  <a:gd name="connsiteY74" fmla="*/ 1064192 h 1064191"/>
                  <a:gd name="connsiteX75" fmla="*/ 1097107 w 1146476"/>
                  <a:gd name="connsiteY75" fmla="*/ 1064192 h 1064191"/>
                  <a:gd name="connsiteX76" fmla="*/ 1146476 w 1146476"/>
                  <a:gd name="connsiteY76" fmla="*/ 1014822 h 1064191"/>
                  <a:gd name="connsiteX77" fmla="*/ 1146476 w 1146476"/>
                  <a:gd name="connsiteY77" fmla="*/ 959967 h 1064191"/>
                  <a:gd name="connsiteX78" fmla="*/ 1023052 w 1146476"/>
                  <a:gd name="connsiteY78" fmla="*/ 811858 h 1064191"/>
                  <a:gd name="connsiteX79" fmla="*/ 1023052 w 1146476"/>
                  <a:gd name="connsiteY79" fmla="*/ 811858 h 1064191"/>
                  <a:gd name="connsiteX80" fmla="*/ 943513 w 1146476"/>
                  <a:gd name="connsiteY80" fmla="*/ 641806 h 1064191"/>
                  <a:gd name="connsiteX81" fmla="*/ 946255 w 1146476"/>
                  <a:gd name="connsiteY81" fmla="*/ 641806 h 1064191"/>
                  <a:gd name="connsiteX82" fmla="*/ 1028538 w 1146476"/>
                  <a:gd name="connsiteY82" fmla="*/ 726832 h 1064191"/>
                  <a:gd name="connsiteX83" fmla="*/ 959969 w 1146476"/>
                  <a:gd name="connsiteY83" fmla="*/ 809115 h 1064191"/>
                  <a:gd name="connsiteX84" fmla="*/ 927055 w 1146476"/>
                  <a:gd name="connsiteY84" fmla="*/ 809115 h 1064191"/>
                  <a:gd name="connsiteX85" fmla="*/ 858486 w 1146476"/>
                  <a:gd name="connsiteY85" fmla="*/ 726832 h 1064191"/>
                  <a:gd name="connsiteX86" fmla="*/ 940769 w 1146476"/>
                  <a:gd name="connsiteY86" fmla="*/ 641806 h 1064191"/>
                  <a:gd name="connsiteX87" fmla="*/ 943513 w 1146476"/>
                  <a:gd name="connsiteY87" fmla="*/ 641806 h 1064191"/>
                  <a:gd name="connsiteX88" fmla="*/ 943513 w 1146476"/>
                  <a:gd name="connsiteY88" fmla="*/ 641806 h 1064191"/>
                  <a:gd name="connsiteX89" fmla="*/ 512898 w 1146476"/>
                  <a:gd name="connsiteY89" fmla="*/ 400443 h 1064191"/>
                  <a:gd name="connsiteX90" fmla="*/ 504670 w 1146476"/>
                  <a:gd name="connsiteY90" fmla="*/ 392215 h 1064191"/>
                  <a:gd name="connsiteX91" fmla="*/ 504670 w 1146476"/>
                  <a:gd name="connsiteY91" fmla="*/ 359302 h 1064191"/>
                  <a:gd name="connsiteX92" fmla="*/ 512898 w 1146476"/>
                  <a:gd name="connsiteY92" fmla="*/ 351073 h 1064191"/>
                  <a:gd name="connsiteX93" fmla="*/ 617123 w 1146476"/>
                  <a:gd name="connsiteY93" fmla="*/ 351073 h 1064191"/>
                  <a:gd name="connsiteX94" fmla="*/ 625351 w 1146476"/>
                  <a:gd name="connsiteY94" fmla="*/ 359302 h 1064191"/>
                  <a:gd name="connsiteX95" fmla="*/ 625351 w 1146476"/>
                  <a:gd name="connsiteY95" fmla="*/ 392215 h 1064191"/>
                  <a:gd name="connsiteX96" fmla="*/ 617123 w 1146476"/>
                  <a:gd name="connsiteY96" fmla="*/ 400443 h 1064191"/>
                  <a:gd name="connsiteX97" fmla="*/ 512898 w 1146476"/>
                  <a:gd name="connsiteY97" fmla="*/ 400443 h 1064191"/>
                  <a:gd name="connsiteX98" fmla="*/ 512898 w 1146476"/>
                  <a:gd name="connsiteY98" fmla="*/ 400443 h 1064191"/>
                  <a:gd name="connsiteX99" fmla="*/ 565009 w 1146476"/>
                  <a:gd name="connsiteY99" fmla="*/ 639063 h 1064191"/>
                  <a:gd name="connsiteX100" fmla="*/ 650036 w 1146476"/>
                  <a:gd name="connsiteY100" fmla="*/ 724089 h 1064191"/>
                  <a:gd name="connsiteX101" fmla="*/ 581467 w 1146476"/>
                  <a:gd name="connsiteY101" fmla="*/ 806372 h 1064191"/>
                  <a:gd name="connsiteX102" fmla="*/ 548553 w 1146476"/>
                  <a:gd name="connsiteY102" fmla="*/ 806372 h 1064191"/>
                  <a:gd name="connsiteX103" fmla="*/ 479984 w 1146476"/>
                  <a:gd name="connsiteY103" fmla="*/ 724089 h 1064191"/>
                  <a:gd name="connsiteX104" fmla="*/ 565009 w 1146476"/>
                  <a:gd name="connsiteY104" fmla="*/ 639063 h 1064191"/>
                  <a:gd name="connsiteX105" fmla="*/ 565009 w 1146476"/>
                  <a:gd name="connsiteY105" fmla="*/ 639063 h 1064191"/>
                  <a:gd name="connsiteX106" fmla="*/ 205708 w 1146476"/>
                  <a:gd name="connsiteY106" fmla="*/ 809115 h 1064191"/>
                  <a:gd name="connsiteX107" fmla="*/ 172794 w 1146476"/>
                  <a:gd name="connsiteY107" fmla="*/ 809115 h 1064191"/>
                  <a:gd name="connsiteX108" fmla="*/ 104225 w 1146476"/>
                  <a:gd name="connsiteY108" fmla="*/ 726832 h 1064191"/>
                  <a:gd name="connsiteX109" fmla="*/ 189252 w 1146476"/>
                  <a:gd name="connsiteY109" fmla="*/ 641806 h 1064191"/>
                  <a:gd name="connsiteX110" fmla="*/ 274277 w 1146476"/>
                  <a:gd name="connsiteY110" fmla="*/ 726832 h 1064191"/>
                  <a:gd name="connsiteX111" fmla="*/ 205708 w 1146476"/>
                  <a:gd name="connsiteY111" fmla="*/ 809115 h 1064191"/>
                  <a:gd name="connsiteX112" fmla="*/ 205708 w 1146476"/>
                  <a:gd name="connsiteY112" fmla="*/ 809115 h 1064191"/>
                  <a:gd name="connsiteX113" fmla="*/ 271535 w 1146476"/>
                  <a:gd name="connsiteY113" fmla="*/ 811858 h 1064191"/>
                  <a:gd name="connsiteX114" fmla="*/ 309932 w 1146476"/>
                  <a:gd name="connsiteY114" fmla="*/ 724089 h 1064191"/>
                  <a:gd name="connsiteX115" fmla="*/ 208450 w 1146476"/>
                  <a:gd name="connsiteY115" fmla="*/ 606150 h 1064191"/>
                  <a:gd name="connsiteX116" fmla="*/ 208450 w 1146476"/>
                  <a:gd name="connsiteY116" fmla="*/ 556781 h 1064191"/>
                  <a:gd name="connsiteX117" fmla="*/ 224907 w 1146476"/>
                  <a:gd name="connsiteY117" fmla="*/ 540324 h 1064191"/>
                  <a:gd name="connsiteX118" fmla="*/ 548553 w 1146476"/>
                  <a:gd name="connsiteY118" fmla="*/ 540324 h 1064191"/>
                  <a:gd name="connsiteX119" fmla="*/ 548553 w 1146476"/>
                  <a:gd name="connsiteY119" fmla="*/ 606150 h 1064191"/>
                  <a:gd name="connsiteX120" fmla="*/ 447071 w 1146476"/>
                  <a:gd name="connsiteY120" fmla="*/ 724089 h 1064191"/>
                  <a:gd name="connsiteX121" fmla="*/ 485470 w 1146476"/>
                  <a:gd name="connsiteY121" fmla="*/ 811858 h 1064191"/>
                  <a:gd name="connsiteX122" fmla="*/ 378502 w 1146476"/>
                  <a:gd name="connsiteY122" fmla="*/ 894140 h 1064191"/>
                  <a:gd name="connsiteX123" fmla="*/ 271535 w 1146476"/>
                  <a:gd name="connsiteY123" fmla="*/ 811858 h 1064191"/>
                  <a:gd name="connsiteX124" fmla="*/ 271535 w 1146476"/>
                  <a:gd name="connsiteY124" fmla="*/ 811858 h 1064191"/>
                  <a:gd name="connsiteX125" fmla="*/ 737805 w 1146476"/>
                  <a:gd name="connsiteY125" fmla="*/ 965452 h 1064191"/>
                  <a:gd name="connsiteX126" fmla="*/ 737805 w 1146476"/>
                  <a:gd name="connsiteY126" fmla="*/ 1012079 h 1064191"/>
                  <a:gd name="connsiteX127" fmla="*/ 713120 w 1146476"/>
                  <a:gd name="connsiteY127" fmla="*/ 1034021 h 1064191"/>
                  <a:gd name="connsiteX128" fmla="*/ 685692 w 1146476"/>
                  <a:gd name="connsiteY128" fmla="*/ 1034021 h 1064191"/>
                  <a:gd name="connsiteX129" fmla="*/ 685692 w 1146476"/>
                  <a:gd name="connsiteY129" fmla="*/ 981909 h 1064191"/>
                  <a:gd name="connsiteX130" fmla="*/ 669236 w 1146476"/>
                  <a:gd name="connsiteY130" fmla="*/ 965452 h 1064191"/>
                  <a:gd name="connsiteX131" fmla="*/ 652778 w 1146476"/>
                  <a:gd name="connsiteY131" fmla="*/ 981909 h 1064191"/>
                  <a:gd name="connsiteX132" fmla="*/ 652778 w 1146476"/>
                  <a:gd name="connsiteY132" fmla="*/ 1034021 h 1064191"/>
                  <a:gd name="connsiteX133" fmla="*/ 479984 w 1146476"/>
                  <a:gd name="connsiteY133" fmla="*/ 1034021 h 1064191"/>
                  <a:gd name="connsiteX134" fmla="*/ 479984 w 1146476"/>
                  <a:gd name="connsiteY134" fmla="*/ 981909 h 1064191"/>
                  <a:gd name="connsiteX135" fmla="*/ 463528 w 1146476"/>
                  <a:gd name="connsiteY135" fmla="*/ 965452 h 1064191"/>
                  <a:gd name="connsiteX136" fmla="*/ 447071 w 1146476"/>
                  <a:gd name="connsiteY136" fmla="*/ 981909 h 1064191"/>
                  <a:gd name="connsiteX137" fmla="*/ 447071 w 1146476"/>
                  <a:gd name="connsiteY137" fmla="*/ 1034021 h 1064191"/>
                  <a:gd name="connsiteX138" fmla="*/ 411415 w 1146476"/>
                  <a:gd name="connsiteY138" fmla="*/ 1034021 h 1064191"/>
                  <a:gd name="connsiteX139" fmla="*/ 397701 w 1146476"/>
                  <a:gd name="connsiteY139" fmla="*/ 1020307 h 1064191"/>
                  <a:gd name="connsiteX140" fmla="*/ 397701 w 1146476"/>
                  <a:gd name="connsiteY140" fmla="*/ 965452 h 1064191"/>
                  <a:gd name="connsiteX141" fmla="*/ 521126 w 1146476"/>
                  <a:gd name="connsiteY141" fmla="*/ 842028 h 1064191"/>
                  <a:gd name="connsiteX142" fmla="*/ 617123 w 1146476"/>
                  <a:gd name="connsiteY142" fmla="*/ 842028 h 1064191"/>
                  <a:gd name="connsiteX143" fmla="*/ 737805 w 1146476"/>
                  <a:gd name="connsiteY143" fmla="*/ 965452 h 1064191"/>
                  <a:gd name="connsiteX144" fmla="*/ 737805 w 1146476"/>
                  <a:gd name="connsiteY144" fmla="*/ 965452 h 1064191"/>
                  <a:gd name="connsiteX145" fmla="*/ 737805 w 1146476"/>
                  <a:gd name="connsiteY145" fmla="*/ 965452 h 1064191"/>
                  <a:gd name="connsiteX146" fmla="*/ 647292 w 1146476"/>
                  <a:gd name="connsiteY146" fmla="*/ 811858 h 1064191"/>
                  <a:gd name="connsiteX147" fmla="*/ 685692 w 1146476"/>
                  <a:gd name="connsiteY147" fmla="*/ 724089 h 1064191"/>
                  <a:gd name="connsiteX148" fmla="*/ 584209 w 1146476"/>
                  <a:gd name="connsiteY148" fmla="*/ 606150 h 1064191"/>
                  <a:gd name="connsiteX149" fmla="*/ 584209 w 1146476"/>
                  <a:gd name="connsiteY149" fmla="*/ 540324 h 1064191"/>
                  <a:gd name="connsiteX150" fmla="*/ 910599 w 1146476"/>
                  <a:gd name="connsiteY150" fmla="*/ 540324 h 1064191"/>
                  <a:gd name="connsiteX151" fmla="*/ 927055 w 1146476"/>
                  <a:gd name="connsiteY151" fmla="*/ 556781 h 1064191"/>
                  <a:gd name="connsiteX152" fmla="*/ 927055 w 1146476"/>
                  <a:gd name="connsiteY152" fmla="*/ 606150 h 1064191"/>
                  <a:gd name="connsiteX153" fmla="*/ 825572 w 1146476"/>
                  <a:gd name="connsiteY153" fmla="*/ 724089 h 1064191"/>
                  <a:gd name="connsiteX154" fmla="*/ 863972 w 1146476"/>
                  <a:gd name="connsiteY154" fmla="*/ 811858 h 1064191"/>
                  <a:gd name="connsiteX155" fmla="*/ 757003 w 1146476"/>
                  <a:gd name="connsiteY155" fmla="*/ 894140 h 1064191"/>
                  <a:gd name="connsiteX156" fmla="*/ 647292 w 1146476"/>
                  <a:gd name="connsiteY156" fmla="*/ 811858 h 1064191"/>
                  <a:gd name="connsiteX157" fmla="*/ 647292 w 1146476"/>
                  <a:gd name="connsiteY157" fmla="*/ 811858 h 1064191"/>
                  <a:gd name="connsiteX158" fmla="*/ 1113563 w 1146476"/>
                  <a:gd name="connsiteY158" fmla="*/ 1020307 h 1064191"/>
                  <a:gd name="connsiteX159" fmla="*/ 1099849 w 1146476"/>
                  <a:gd name="connsiteY159" fmla="*/ 1034021 h 1064191"/>
                  <a:gd name="connsiteX160" fmla="*/ 1064193 w 1146476"/>
                  <a:gd name="connsiteY160" fmla="*/ 1034021 h 1064191"/>
                  <a:gd name="connsiteX161" fmla="*/ 1064193 w 1146476"/>
                  <a:gd name="connsiteY161" fmla="*/ 981909 h 1064191"/>
                  <a:gd name="connsiteX162" fmla="*/ 1047737 w 1146476"/>
                  <a:gd name="connsiteY162" fmla="*/ 965452 h 1064191"/>
                  <a:gd name="connsiteX163" fmla="*/ 1031280 w 1146476"/>
                  <a:gd name="connsiteY163" fmla="*/ 981909 h 1064191"/>
                  <a:gd name="connsiteX164" fmla="*/ 1031280 w 1146476"/>
                  <a:gd name="connsiteY164" fmla="*/ 1034021 h 1064191"/>
                  <a:gd name="connsiteX165" fmla="*/ 858486 w 1146476"/>
                  <a:gd name="connsiteY165" fmla="*/ 1034021 h 1064191"/>
                  <a:gd name="connsiteX166" fmla="*/ 858486 w 1146476"/>
                  <a:gd name="connsiteY166" fmla="*/ 981909 h 1064191"/>
                  <a:gd name="connsiteX167" fmla="*/ 842030 w 1146476"/>
                  <a:gd name="connsiteY167" fmla="*/ 965452 h 1064191"/>
                  <a:gd name="connsiteX168" fmla="*/ 825572 w 1146476"/>
                  <a:gd name="connsiteY168" fmla="*/ 981909 h 1064191"/>
                  <a:gd name="connsiteX169" fmla="*/ 825572 w 1146476"/>
                  <a:gd name="connsiteY169" fmla="*/ 1034021 h 1064191"/>
                  <a:gd name="connsiteX170" fmla="*/ 789917 w 1146476"/>
                  <a:gd name="connsiteY170" fmla="*/ 1034021 h 1064191"/>
                  <a:gd name="connsiteX171" fmla="*/ 776203 w 1146476"/>
                  <a:gd name="connsiteY171" fmla="*/ 1020307 h 1064191"/>
                  <a:gd name="connsiteX172" fmla="*/ 776203 w 1146476"/>
                  <a:gd name="connsiteY172" fmla="*/ 965452 h 1064191"/>
                  <a:gd name="connsiteX173" fmla="*/ 776203 w 1146476"/>
                  <a:gd name="connsiteY173" fmla="*/ 965452 h 1064191"/>
                  <a:gd name="connsiteX174" fmla="*/ 899627 w 1146476"/>
                  <a:gd name="connsiteY174" fmla="*/ 842028 h 1064191"/>
                  <a:gd name="connsiteX175" fmla="*/ 995624 w 1146476"/>
                  <a:gd name="connsiteY175" fmla="*/ 842028 h 1064191"/>
                  <a:gd name="connsiteX176" fmla="*/ 1119049 w 1146476"/>
                  <a:gd name="connsiteY176" fmla="*/ 965452 h 1064191"/>
                  <a:gd name="connsiteX177" fmla="*/ 1119049 w 1146476"/>
                  <a:gd name="connsiteY177" fmla="*/ 1020307 h 10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146476" h="1064191">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grpFill/>
              <a:ln w="27426" cap="flat">
                <a:noFill/>
                <a:prstDash val="solid"/>
                <a:miter/>
              </a:ln>
            </p:spPr>
            <p:txBody>
              <a:bodyPr rtlCol="0" anchor="ctr"/>
              <a:lstStyle/>
              <a:p>
                <a:endParaRPr lang="en-US"/>
              </a:p>
            </p:txBody>
          </p:sp>
          <p:sp>
            <p:nvSpPr>
              <p:cNvPr id="46" name="Freeform 1025">
                <a:extLst>
                  <a:ext uri="{FF2B5EF4-FFF2-40B4-BE49-F238E27FC236}">
                    <a16:creationId xmlns:a16="http://schemas.microsoft.com/office/drawing/2014/main" id="{7A1381A8-F54A-38F6-7FD1-D6E76910EECB}"/>
                  </a:ext>
                </a:extLst>
              </p:cNvPr>
              <p:cNvSpPr/>
              <p:nvPr/>
            </p:nvSpPr>
            <p:spPr>
              <a:xfrm>
                <a:off x="6889905" y="572719"/>
                <a:ext cx="65825" cy="32913"/>
              </a:xfrm>
              <a:custGeom>
                <a:avLst/>
                <a:gdLst>
                  <a:gd name="connsiteX0" fmla="*/ 16456 w 65825"/>
                  <a:gd name="connsiteY0" fmla="*/ 32913 h 32913"/>
                  <a:gd name="connsiteX1" fmla="*/ 49369 w 65825"/>
                  <a:gd name="connsiteY1" fmla="*/ 32913 h 32913"/>
                  <a:gd name="connsiteX2" fmla="*/ 65825 w 65825"/>
                  <a:gd name="connsiteY2" fmla="*/ 16457 h 32913"/>
                  <a:gd name="connsiteX3" fmla="*/ 49369 w 65825"/>
                  <a:gd name="connsiteY3" fmla="*/ 0 h 32913"/>
                  <a:gd name="connsiteX4" fmla="*/ 16456 w 65825"/>
                  <a:gd name="connsiteY4" fmla="*/ 0 h 32913"/>
                  <a:gd name="connsiteX5" fmla="*/ 0 w 65825"/>
                  <a:gd name="connsiteY5" fmla="*/ 16457 h 32913"/>
                  <a:gd name="connsiteX6" fmla="*/ 16456 w 65825"/>
                  <a:gd name="connsiteY6" fmla="*/ 32913 h 32913"/>
                  <a:gd name="connsiteX7" fmla="*/ 16456 w 6582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5" h="32913">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grpFill/>
              <a:ln w="27426" cap="flat">
                <a:noFill/>
                <a:prstDash val="solid"/>
                <a:miter/>
              </a:ln>
            </p:spPr>
            <p:txBody>
              <a:bodyPr rtlCol="0" anchor="ctr"/>
              <a:lstStyle/>
              <a:p>
                <a:endParaRPr lang="en-US"/>
              </a:p>
            </p:txBody>
          </p:sp>
          <p:sp>
            <p:nvSpPr>
              <p:cNvPr id="47" name="Freeform 1026">
                <a:extLst>
                  <a:ext uri="{FF2B5EF4-FFF2-40B4-BE49-F238E27FC236}">
                    <a16:creationId xmlns:a16="http://schemas.microsoft.com/office/drawing/2014/main" id="{5C849C1B-2D17-450E-EC62-0B5AF1060992}"/>
                  </a:ext>
                </a:extLst>
              </p:cNvPr>
              <p:cNvSpPr/>
              <p:nvPr/>
            </p:nvSpPr>
            <p:spPr>
              <a:xfrm>
                <a:off x="7339717" y="572719"/>
                <a:ext cx="65827" cy="32913"/>
              </a:xfrm>
              <a:custGeom>
                <a:avLst/>
                <a:gdLst>
                  <a:gd name="connsiteX0" fmla="*/ 16458 w 65827"/>
                  <a:gd name="connsiteY0" fmla="*/ 32913 h 32913"/>
                  <a:gd name="connsiteX1" fmla="*/ 49371 w 65827"/>
                  <a:gd name="connsiteY1" fmla="*/ 32913 h 32913"/>
                  <a:gd name="connsiteX2" fmla="*/ 65827 w 65827"/>
                  <a:gd name="connsiteY2" fmla="*/ 16457 h 32913"/>
                  <a:gd name="connsiteX3" fmla="*/ 49371 w 65827"/>
                  <a:gd name="connsiteY3" fmla="*/ 0 h 32913"/>
                  <a:gd name="connsiteX4" fmla="*/ 16458 w 65827"/>
                  <a:gd name="connsiteY4" fmla="*/ 0 h 32913"/>
                  <a:gd name="connsiteX5" fmla="*/ 0 w 65827"/>
                  <a:gd name="connsiteY5" fmla="*/ 16457 h 32913"/>
                  <a:gd name="connsiteX6" fmla="*/ 16458 w 65827"/>
                  <a:gd name="connsiteY6" fmla="*/ 32913 h 32913"/>
                  <a:gd name="connsiteX7" fmla="*/ 16458 w 65827"/>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7" h="32913">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grpFill/>
              <a:ln w="27426" cap="flat">
                <a:noFill/>
                <a:prstDash val="solid"/>
                <a:miter/>
              </a:ln>
            </p:spPr>
            <p:txBody>
              <a:bodyPr rtlCol="0" anchor="ctr"/>
              <a:lstStyle/>
              <a:p>
                <a:endParaRPr lang="en-US"/>
              </a:p>
            </p:txBody>
          </p:sp>
          <p:sp>
            <p:nvSpPr>
              <p:cNvPr id="48" name="Freeform 1027">
                <a:extLst>
                  <a:ext uri="{FF2B5EF4-FFF2-40B4-BE49-F238E27FC236}">
                    <a16:creationId xmlns:a16="http://schemas.microsoft.com/office/drawing/2014/main" id="{E0187D62-52D0-2D5F-A46C-EC1625257558}"/>
                  </a:ext>
                </a:extLst>
              </p:cNvPr>
              <p:cNvSpPr/>
              <p:nvPr/>
            </p:nvSpPr>
            <p:spPr>
              <a:xfrm>
                <a:off x="6959845" y="401296"/>
                <a:ext cx="54854" cy="56226"/>
              </a:xfrm>
              <a:custGeom>
                <a:avLst/>
                <a:gdLst>
                  <a:gd name="connsiteX0" fmla="*/ 28798 w 54854"/>
                  <a:gd name="connsiteY0" fmla="*/ 50741 h 56226"/>
                  <a:gd name="connsiteX1" fmla="*/ 39770 w 54854"/>
                  <a:gd name="connsiteY1" fmla="*/ 56227 h 56226"/>
                  <a:gd name="connsiteX2" fmla="*/ 50740 w 54854"/>
                  <a:gd name="connsiteY2" fmla="*/ 50741 h 56226"/>
                  <a:gd name="connsiteX3" fmla="*/ 50740 w 54854"/>
                  <a:gd name="connsiteY3" fmla="*/ 26056 h 56226"/>
                  <a:gd name="connsiteX4" fmla="*/ 28798 w 54854"/>
                  <a:gd name="connsiteY4" fmla="*/ 4114 h 56226"/>
                  <a:gd name="connsiteX5" fmla="*/ 4114 w 54854"/>
                  <a:gd name="connsiteY5" fmla="*/ 4114 h 56226"/>
                  <a:gd name="connsiteX6" fmla="*/ 4114 w 54854"/>
                  <a:gd name="connsiteY6" fmla="*/ 28799 h 56226"/>
                  <a:gd name="connsiteX7" fmla="*/ 28798 w 54854"/>
                  <a:gd name="connsiteY7" fmla="*/ 50741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 h="56226">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grpFill/>
              <a:ln w="27426" cap="flat">
                <a:noFill/>
                <a:prstDash val="solid"/>
                <a:miter/>
              </a:ln>
            </p:spPr>
            <p:txBody>
              <a:bodyPr rtlCol="0" anchor="ctr"/>
              <a:lstStyle/>
              <a:p>
                <a:endParaRPr lang="en-US"/>
              </a:p>
            </p:txBody>
          </p:sp>
          <p:sp>
            <p:nvSpPr>
              <p:cNvPr id="49" name="Freeform 1028">
                <a:extLst>
                  <a:ext uri="{FF2B5EF4-FFF2-40B4-BE49-F238E27FC236}">
                    <a16:creationId xmlns:a16="http://schemas.microsoft.com/office/drawing/2014/main" id="{CEA64ED9-72EA-F824-C48A-1E2834029706}"/>
                  </a:ext>
                </a:extLst>
              </p:cNvPr>
              <p:cNvSpPr/>
              <p:nvPr/>
            </p:nvSpPr>
            <p:spPr>
              <a:xfrm>
                <a:off x="7278006" y="719456"/>
                <a:ext cx="52112" cy="56226"/>
              </a:xfrm>
              <a:custGeom>
                <a:avLst/>
                <a:gdLst>
                  <a:gd name="connsiteX0" fmla="*/ 28800 w 52112"/>
                  <a:gd name="connsiteY0" fmla="*/ 4114 h 56226"/>
                  <a:gd name="connsiteX1" fmla="*/ 4114 w 52112"/>
                  <a:gd name="connsiteY1" fmla="*/ 4114 h 56226"/>
                  <a:gd name="connsiteX2" fmla="*/ 4114 w 52112"/>
                  <a:gd name="connsiteY2" fmla="*/ 28799 h 56226"/>
                  <a:gd name="connsiteX3" fmla="*/ 26056 w 52112"/>
                  <a:gd name="connsiteY3" fmla="*/ 50741 h 56226"/>
                  <a:gd name="connsiteX4" fmla="*/ 37028 w 52112"/>
                  <a:gd name="connsiteY4" fmla="*/ 56227 h 56226"/>
                  <a:gd name="connsiteX5" fmla="*/ 47998 w 52112"/>
                  <a:gd name="connsiteY5" fmla="*/ 50741 h 56226"/>
                  <a:gd name="connsiteX6" fmla="*/ 47998 w 52112"/>
                  <a:gd name="connsiteY6" fmla="*/ 26056 h 56226"/>
                  <a:gd name="connsiteX7" fmla="*/ 28800 w 52112"/>
                  <a:gd name="connsiteY7" fmla="*/ 4114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 h="56226">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grpFill/>
              <a:ln w="27426" cap="flat">
                <a:noFill/>
                <a:prstDash val="solid"/>
                <a:miter/>
              </a:ln>
            </p:spPr>
            <p:txBody>
              <a:bodyPr rtlCol="0" anchor="ctr"/>
              <a:lstStyle/>
              <a:p>
                <a:endParaRPr lang="en-US"/>
              </a:p>
            </p:txBody>
          </p:sp>
          <p:sp>
            <p:nvSpPr>
              <p:cNvPr id="50" name="Freeform 1029">
                <a:extLst>
                  <a:ext uri="{FF2B5EF4-FFF2-40B4-BE49-F238E27FC236}">
                    <a16:creationId xmlns:a16="http://schemas.microsoft.com/office/drawing/2014/main" id="{1647DC9B-8B70-753A-5ED9-6786B0374843}"/>
                  </a:ext>
                </a:extLst>
              </p:cNvPr>
              <p:cNvSpPr/>
              <p:nvPr/>
            </p:nvSpPr>
            <p:spPr>
              <a:xfrm>
                <a:off x="6959845" y="719456"/>
                <a:ext cx="54854" cy="56226"/>
              </a:xfrm>
              <a:custGeom>
                <a:avLst/>
                <a:gdLst>
                  <a:gd name="connsiteX0" fmla="*/ 17828 w 54854"/>
                  <a:gd name="connsiteY0" fmla="*/ 56227 h 56226"/>
                  <a:gd name="connsiteX1" fmla="*/ 28798 w 54854"/>
                  <a:gd name="connsiteY1" fmla="*/ 50741 h 56226"/>
                  <a:gd name="connsiteX2" fmla="*/ 50740 w 54854"/>
                  <a:gd name="connsiteY2" fmla="*/ 28799 h 56226"/>
                  <a:gd name="connsiteX3" fmla="*/ 50740 w 54854"/>
                  <a:gd name="connsiteY3" fmla="*/ 4114 h 56226"/>
                  <a:gd name="connsiteX4" fmla="*/ 26056 w 54854"/>
                  <a:gd name="connsiteY4" fmla="*/ 4114 h 56226"/>
                  <a:gd name="connsiteX5" fmla="*/ 4114 w 54854"/>
                  <a:gd name="connsiteY5" fmla="*/ 26056 h 56226"/>
                  <a:gd name="connsiteX6" fmla="*/ 4114 w 54854"/>
                  <a:gd name="connsiteY6" fmla="*/ 50741 h 56226"/>
                  <a:gd name="connsiteX7" fmla="*/ 17828 w 54854"/>
                  <a:gd name="connsiteY7" fmla="*/ 56227 h 56226"/>
                  <a:gd name="connsiteX8" fmla="*/ 17828 w 54854"/>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4" h="56226">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51" name="Freeform 1030">
                <a:extLst>
                  <a:ext uri="{FF2B5EF4-FFF2-40B4-BE49-F238E27FC236}">
                    <a16:creationId xmlns:a16="http://schemas.microsoft.com/office/drawing/2014/main" id="{66F1D26E-CF15-B787-443E-03CBA023C24F}"/>
                  </a:ext>
                </a:extLst>
              </p:cNvPr>
              <p:cNvSpPr/>
              <p:nvPr/>
            </p:nvSpPr>
            <p:spPr>
              <a:xfrm>
                <a:off x="7278006" y="401296"/>
                <a:ext cx="54856" cy="56226"/>
              </a:xfrm>
              <a:custGeom>
                <a:avLst/>
                <a:gdLst>
                  <a:gd name="connsiteX0" fmla="*/ 17828 w 54856"/>
                  <a:gd name="connsiteY0" fmla="*/ 56227 h 56226"/>
                  <a:gd name="connsiteX1" fmla="*/ 28800 w 54856"/>
                  <a:gd name="connsiteY1" fmla="*/ 50741 h 56226"/>
                  <a:gd name="connsiteX2" fmla="*/ 50742 w 54856"/>
                  <a:gd name="connsiteY2" fmla="*/ 28799 h 56226"/>
                  <a:gd name="connsiteX3" fmla="*/ 50742 w 54856"/>
                  <a:gd name="connsiteY3" fmla="*/ 4114 h 56226"/>
                  <a:gd name="connsiteX4" fmla="*/ 26056 w 54856"/>
                  <a:gd name="connsiteY4" fmla="*/ 4114 h 56226"/>
                  <a:gd name="connsiteX5" fmla="*/ 4114 w 54856"/>
                  <a:gd name="connsiteY5" fmla="*/ 26056 h 56226"/>
                  <a:gd name="connsiteX6" fmla="*/ 4114 w 54856"/>
                  <a:gd name="connsiteY6" fmla="*/ 50741 h 56226"/>
                  <a:gd name="connsiteX7" fmla="*/ 17828 w 54856"/>
                  <a:gd name="connsiteY7" fmla="*/ 56227 h 56226"/>
                  <a:gd name="connsiteX8" fmla="*/ 17828 w 54856"/>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6" h="56226">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52" name="Freeform 1031">
                <a:extLst>
                  <a:ext uri="{FF2B5EF4-FFF2-40B4-BE49-F238E27FC236}">
                    <a16:creationId xmlns:a16="http://schemas.microsoft.com/office/drawing/2014/main" id="{678C59E2-AA70-4D10-58FA-BB4E5B9D40DC}"/>
                  </a:ext>
                </a:extLst>
              </p:cNvPr>
              <p:cNvSpPr/>
              <p:nvPr/>
            </p:nvSpPr>
            <p:spPr>
              <a:xfrm>
                <a:off x="7131268" y="331356"/>
                <a:ext cx="32913" cy="65826"/>
              </a:xfrm>
              <a:custGeom>
                <a:avLst/>
                <a:gdLst>
                  <a:gd name="connsiteX0" fmla="*/ 16456 w 32913"/>
                  <a:gd name="connsiteY0" fmla="*/ 65826 h 65826"/>
                  <a:gd name="connsiteX1" fmla="*/ 32914 w 32913"/>
                  <a:gd name="connsiteY1" fmla="*/ 49370 h 65826"/>
                  <a:gd name="connsiteX2" fmla="*/ 32914 w 32913"/>
                  <a:gd name="connsiteY2" fmla="*/ 16457 h 65826"/>
                  <a:gd name="connsiteX3" fmla="*/ 16456 w 32913"/>
                  <a:gd name="connsiteY3" fmla="*/ 0 h 65826"/>
                  <a:gd name="connsiteX4" fmla="*/ 0 w 32913"/>
                  <a:gd name="connsiteY4" fmla="*/ 16457 h 65826"/>
                  <a:gd name="connsiteX5" fmla="*/ 0 w 32913"/>
                  <a:gd name="connsiteY5" fmla="*/ 49370 h 65826"/>
                  <a:gd name="connsiteX6" fmla="*/ 16456 w 32913"/>
                  <a:gd name="connsiteY6" fmla="*/ 65826 h 65826"/>
                  <a:gd name="connsiteX7" fmla="*/ 16456 w 32913"/>
                  <a:gd name="connsiteY7" fmla="*/ 65826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5826">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53084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FDCB7-FBA4-295F-0CA5-31FE800C5E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16E179-1406-114D-3EDD-7E56C43DA1E6}"/>
              </a:ext>
            </a:extLst>
          </p:cNvPr>
          <p:cNvSpPr>
            <a:spLocks noGrp="1"/>
          </p:cNvSpPr>
          <p:nvPr>
            <p:ph type="body" sz="quarter" idx="18"/>
          </p:nvPr>
        </p:nvSpPr>
        <p:spPr>
          <a:xfrm>
            <a:off x="639287" y="2476111"/>
            <a:ext cx="7751573" cy="3311641"/>
          </a:xfrm>
        </p:spPr>
        <p:txBody>
          <a:bodyPr/>
          <a:lstStyle/>
          <a:p>
            <a:r>
              <a:rPr lang="en-US" b="1" dirty="0"/>
              <a:t>“Who Can Help?”</a:t>
            </a:r>
          </a:p>
          <a:p>
            <a:r>
              <a:rPr lang="en-US" dirty="0"/>
              <a:t>Grab a pen and paper and list:</a:t>
            </a:r>
          </a:p>
          <a:p>
            <a:pPr marL="342900" indent="-342900">
              <a:buFont typeface="Arial" panose="020B0604020202020204" pitchFamily="34" charset="0"/>
              <a:buChar char="•"/>
            </a:pPr>
            <a:r>
              <a:rPr lang="en-US" dirty="0"/>
              <a:t>Who needs extra support?</a:t>
            </a:r>
          </a:p>
          <a:p>
            <a:pPr marL="342900" indent="-342900">
              <a:buFont typeface="Arial" panose="020B0604020202020204" pitchFamily="34" charset="0"/>
              <a:buChar char="•"/>
            </a:pPr>
            <a:r>
              <a:rPr lang="en-US" dirty="0"/>
              <a:t>Who can act as a digital or sustainability champion?</a:t>
            </a:r>
          </a:p>
          <a:p>
            <a:pPr marL="342900" indent="-342900">
              <a:buFont typeface="Arial" panose="020B0604020202020204" pitchFamily="34" charset="0"/>
              <a:buChar char="•"/>
            </a:pPr>
            <a:r>
              <a:rPr lang="en-US" dirty="0"/>
              <a:t>What quick collaboration could improve the transition?</a:t>
            </a:r>
          </a:p>
        </p:txBody>
      </p:sp>
      <p:sp>
        <p:nvSpPr>
          <p:cNvPr id="3" name="Text Placeholder 2">
            <a:extLst>
              <a:ext uri="{FF2B5EF4-FFF2-40B4-BE49-F238E27FC236}">
                <a16:creationId xmlns:a16="http://schemas.microsoft.com/office/drawing/2014/main" id="{F09359CB-323D-CC4A-68D6-9A62D25AF050}"/>
              </a:ext>
            </a:extLst>
          </p:cNvPr>
          <p:cNvSpPr>
            <a:spLocks noGrp="1"/>
          </p:cNvSpPr>
          <p:nvPr>
            <p:ph type="body" sz="quarter" idx="16"/>
          </p:nvPr>
        </p:nvSpPr>
        <p:spPr>
          <a:xfrm>
            <a:off x="581837" y="1104337"/>
            <a:ext cx="7178174" cy="1031625"/>
          </a:xfrm>
        </p:spPr>
        <p:txBody>
          <a:bodyPr/>
          <a:lstStyle/>
          <a:p>
            <a:r>
              <a:rPr lang="en-IE" dirty="0"/>
              <a:t>Learner/Leader Exercise:</a:t>
            </a:r>
          </a:p>
        </p:txBody>
      </p:sp>
      <p:pic>
        <p:nvPicPr>
          <p:cNvPr id="6" name="Picture Placeholder 5" descr="Black pencil fence with one yellow pencil under a lightbulb">
            <a:extLst>
              <a:ext uri="{FF2B5EF4-FFF2-40B4-BE49-F238E27FC236}">
                <a16:creationId xmlns:a16="http://schemas.microsoft.com/office/drawing/2014/main" id="{73BEB8CB-0FCE-7CF3-9429-80B1A85E14D8}"/>
              </a:ext>
            </a:extLst>
          </p:cNvPr>
          <p:cNvPicPr>
            <a:picLocks noGrp="1" noChangeAspect="1"/>
          </p:cNvPicPr>
          <p:nvPr>
            <p:ph type="pic" sz="quarter" idx="10"/>
          </p:nvPr>
        </p:nvPicPr>
        <p:blipFill>
          <a:blip r:embed="rId2"/>
          <a:srcRect l="46667" r="19531"/>
          <a:stretch>
            <a:fillRect/>
          </a:stretch>
        </p:blipFill>
        <p:spPr>
          <a:xfrm>
            <a:off x="8583306" y="1246695"/>
            <a:ext cx="2444127" cy="4336988"/>
          </a:xfrm>
        </p:spPr>
      </p:pic>
      <p:sp>
        <p:nvSpPr>
          <p:cNvPr id="4" name="Freeform 180">
            <a:extLst>
              <a:ext uri="{FF2B5EF4-FFF2-40B4-BE49-F238E27FC236}">
                <a16:creationId xmlns:a16="http://schemas.microsoft.com/office/drawing/2014/main" id="{6340E874-C3DB-FD75-83E4-8D845DD8E6DD}"/>
              </a:ext>
            </a:extLst>
          </p:cNvPr>
          <p:cNvSpPr>
            <a:spLocks noChangeArrowheads="1"/>
          </p:cNvSpPr>
          <p:nvPr/>
        </p:nvSpPr>
        <p:spPr bwMode="auto">
          <a:xfrm>
            <a:off x="5268607" y="4755370"/>
            <a:ext cx="3689551" cy="1920445"/>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81">
            <a:extLst>
              <a:ext uri="{FF2B5EF4-FFF2-40B4-BE49-F238E27FC236}">
                <a16:creationId xmlns:a16="http://schemas.microsoft.com/office/drawing/2014/main" id="{C7A72BEB-3E81-41A9-E76D-944D38E75CC8}"/>
              </a:ext>
            </a:extLst>
          </p:cNvPr>
          <p:cNvSpPr>
            <a:spLocks noChangeArrowheads="1"/>
          </p:cNvSpPr>
          <p:nvPr/>
        </p:nvSpPr>
        <p:spPr bwMode="auto">
          <a:xfrm>
            <a:off x="5329335" y="4816098"/>
            <a:ext cx="3689551" cy="1920446"/>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EABB22"/>
          </a:solidFill>
          <a:ln>
            <a:noFill/>
          </a:ln>
          <a:effectLst/>
        </p:spPr>
        <p:txBody>
          <a:bodyPr wrap="none" anchor="ctr"/>
          <a:lstStyle/>
          <a:p>
            <a:endParaRPr lang="en-US" sz="900"/>
          </a:p>
        </p:txBody>
      </p:sp>
      <p:sp>
        <p:nvSpPr>
          <p:cNvPr id="7" name="Freeform 182">
            <a:extLst>
              <a:ext uri="{FF2B5EF4-FFF2-40B4-BE49-F238E27FC236}">
                <a16:creationId xmlns:a16="http://schemas.microsoft.com/office/drawing/2014/main" id="{973E4C86-DF4E-3199-3DBF-DA04F0CC28E6}"/>
              </a:ext>
            </a:extLst>
          </p:cNvPr>
          <p:cNvSpPr>
            <a:spLocks noChangeArrowheads="1"/>
          </p:cNvSpPr>
          <p:nvPr/>
        </p:nvSpPr>
        <p:spPr bwMode="auto">
          <a:xfrm>
            <a:off x="5390063" y="4816098"/>
            <a:ext cx="3689551" cy="1981174"/>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 name="Freeform 183">
            <a:extLst>
              <a:ext uri="{FF2B5EF4-FFF2-40B4-BE49-F238E27FC236}">
                <a16:creationId xmlns:a16="http://schemas.microsoft.com/office/drawing/2014/main" id="{3BE9377B-4095-B457-2D76-19F69829DE8C}"/>
              </a:ext>
            </a:extLst>
          </p:cNvPr>
          <p:cNvSpPr>
            <a:spLocks noChangeArrowheads="1"/>
          </p:cNvSpPr>
          <p:nvPr/>
        </p:nvSpPr>
        <p:spPr bwMode="auto">
          <a:xfrm>
            <a:off x="4638917" y="558901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86575"/>
          </a:solidFill>
          <a:ln>
            <a:noFill/>
          </a:ln>
          <a:effectLst/>
        </p:spPr>
        <p:txBody>
          <a:bodyPr wrap="none" anchor="ctr"/>
          <a:lstStyle/>
          <a:p>
            <a:endParaRPr lang="en-US" sz="900"/>
          </a:p>
        </p:txBody>
      </p:sp>
      <p:sp>
        <p:nvSpPr>
          <p:cNvPr id="9" name="Freeform 184">
            <a:extLst>
              <a:ext uri="{FF2B5EF4-FFF2-40B4-BE49-F238E27FC236}">
                <a16:creationId xmlns:a16="http://schemas.microsoft.com/office/drawing/2014/main" id="{E5AAAD53-5B6C-68AF-903E-05FE298E93C0}"/>
              </a:ext>
            </a:extLst>
          </p:cNvPr>
          <p:cNvSpPr>
            <a:spLocks noChangeArrowheads="1"/>
          </p:cNvSpPr>
          <p:nvPr/>
        </p:nvSpPr>
        <p:spPr bwMode="auto">
          <a:xfrm>
            <a:off x="4588311" y="553588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CuadroTexto 557">
            <a:extLst>
              <a:ext uri="{FF2B5EF4-FFF2-40B4-BE49-F238E27FC236}">
                <a16:creationId xmlns:a16="http://schemas.microsoft.com/office/drawing/2014/main" id="{226E7D4A-84A3-68C6-E9F3-71886F056342}"/>
              </a:ext>
            </a:extLst>
          </p:cNvPr>
          <p:cNvSpPr txBox="1"/>
          <p:nvPr/>
        </p:nvSpPr>
        <p:spPr>
          <a:xfrm>
            <a:off x="5844992" y="5183441"/>
            <a:ext cx="3210224" cy="1200329"/>
          </a:xfrm>
          <a:prstGeom prst="rect">
            <a:avLst/>
          </a:prstGeom>
          <a:noFill/>
        </p:spPr>
        <p:txBody>
          <a:bodyPr wrap="square" rtlCol="0">
            <a:spAutoFit/>
          </a:bodyPr>
          <a:lstStyle/>
          <a:p>
            <a:r>
              <a:rPr lang="en-US" dirty="0"/>
              <a:t>This simple exercise aims to help you map your team’s strengths and support needs in minutes</a:t>
            </a:r>
          </a:p>
        </p:txBody>
      </p:sp>
      <p:grpSp>
        <p:nvGrpSpPr>
          <p:cNvPr id="11" name="Graphic 3">
            <a:extLst>
              <a:ext uri="{FF2B5EF4-FFF2-40B4-BE49-F238E27FC236}">
                <a16:creationId xmlns:a16="http://schemas.microsoft.com/office/drawing/2014/main" id="{146BBBA0-73D2-FF85-7969-9D36C5F707B2}"/>
              </a:ext>
            </a:extLst>
          </p:cNvPr>
          <p:cNvGrpSpPr/>
          <p:nvPr/>
        </p:nvGrpSpPr>
        <p:grpSpPr>
          <a:xfrm>
            <a:off x="4683543" y="5636345"/>
            <a:ext cx="732725" cy="687518"/>
            <a:chOff x="6615628" y="2116894"/>
            <a:chExt cx="1066935" cy="1001108"/>
          </a:xfrm>
          <a:solidFill>
            <a:schemeClr val="bg1"/>
          </a:solidFill>
        </p:grpSpPr>
        <p:sp>
          <p:nvSpPr>
            <p:cNvPr id="12" name="Freeform 1128">
              <a:extLst>
                <a:ext uri="{FF2B5EF4-FFF2-40B4-BE49-F238E27FC236}">
                  <a16:creationId xmlns:a16="http://schemas.microsoft.com/office/drawing/2014/main" id="{DFD950AD-CD46-9D82-96D2-CAAAD9B77B6D}"/>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695496CD-757A-9763-A0CC-7EFBD8FA3144}"/>
                </a:ext>
              </a:extLst>
            </p:cNvPr>
            <p:cNvGrpSpPr/>
            <p:nvPr/>
          </p:nvGrpSpPr>
          <p:grpSpPr>
            <a:xfrm>
              <a:off x="6615628" y="2116894"/>
              <a:ext cx="1066935" cy="1001108"/>
              <a:chOff x="6615628" y="2116894"/>
              <a:chExt cx="1066935" cy="1001108"/>
            </a:xfrm>
            <a:grpFill/>
          </p:grpSpPr>
          <p:sp>
            <p:nvSpPr>
              <p:cNvPr id="14" name="Freeform 1130">
                <a:extLst>
                  <a:ext uri="{FF2B5EF4-FFF2-40B4-BE49-F238E27FC236}">
                    <a16:creationId xmlns:a16="http://schemas.microsoft.com/office/drawing/2014/main" id="{99AEF475-5811-50F5-DD2C-E7F30962F3E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5" name="Freeform 1131">
                <a:extLst>
                  <a:ext uri="{FF2B5EF4-FFF2-40B4-BE49-F238E27FC236}">
                    <a16:creationId xmlns:a16="http://schemas.microsoft.com/office/drawing/2014/main" id="{455A7EE0-5E2E-F7BA-BA0E-1474CE574241}"/>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6" name="Freeform 1132">
                <a:extLst>
                  <a:ext uri="{FF2B5EF4-FFF2-40B4-BE49-F238E27FC236}">
                    <a16:creationId xmlns:a16="http://schemas.microsoft.com/office/drawing/2014/main" id="{88A083B9-F13E-E9BA-2535-FAE33F274E33}"/>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7" name="Freeform 1133">
                <a:extLst>
                  <a:ext uri="{FF2B5EF4-FFF2-40B4-BE49-F238E27FC236}">
                    <a16:creationId xmlns:a16="http://schemas.microsoft.com/office/drawing/2014/main" id="{2F25BE63-F045-C085-920B-2703AFC65A53}"/>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18" name="Freeform 1134">
                <a:extLst>
                  <a:ext uri="{FF2B5EF4-FFF2-40B4-BE49-F238E27FC236}">
                    <a16:creationId xmlns:a16="http://schemas.microsoft.com/office/drawing/2014/main" id="{D35B9926-4B3B-63D2-C0BD-91FB08874A88}"/>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19" name="Freeform 1135">
                <a:extLst>
                  <a:ext uri="{FF2B5EF4-FFF2-40B4-BE49-F238E27FC236}">
                    <a16:creationId xmlns:a16="http://schemas.microsoft.com/office/drawing/2014/main" id="{8FF892CD-A1CE-A713-0617-AD3D99BEA5E6}"/>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20" name="Freeform 1136">
                <a:extLst>
                  <a:ext uri="{FF2B5EF4-FFF2-40B4-BE49-F238E27FC236}">
                    <a16:creationId xmlns:a16="http://schemas.microsoft.com/office/drawing/2014/main" id="{F94F52F1-CE2A-1948-B9DD-846164DB8401}"/>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21" name="Freeform 1137">
                <a:extLst>
                  <a:ext uri="{FF2B5EF4-FFF2-40B4-BE49-F238E27FC236}">
                    <a16:creationId xmlns:a16="http://schemas.microsoft.com/office/drawing/2014/main" id="{8502E30A-ED92-CFB8-9E57-3AE7A9FC78F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22" name="Freeform 1138">
                <a:extLst>
                  <a:ext uri="{FF2B5EF4-FFF2-40B4-BE49-F238E27FC236}">
                    <a16:creationId xmlns:a16="http://schemas.microsoft.com/office/drawing/2014/main" id="{CAC19F4A-BCAF-204D-57E4-42E9121DB04E}"/>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23" name="Freeform 1139">
                <a:extLst>
                  <a:ext uri="{FF2B5EF4-FFF2-40B4-BE49-F238E27FC236}">
                    <a16:creationId xmlns:a16="http://schemas.microsoft.com/office/drawing/2014/main" id="{D40F3E89-F09B-6EEA-876F-391A107293D1}"/>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24" name="Freeform 1140">
                <a:extLst>
                  <a:ext uri="{FF2B5EF4-FFF2-40B4-BE49-F238E27FC236}">
                    <a16:creationId xmlns:a16="http://schemas.microsoft.com/office/drawing/2014/main" id="{50F8854E-69B4-9B01-FF5C-0EE4515AB6BB}"/>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25" name="Freeform 1141">
                <a:extLst>
                  <a:ext uri="{FF2B5EF4-FFF2-40B4-BE49-F238E27FC236}">
                    <a16:creationId xmlns:a16="http://schemas.microsoft.com/office/drawing/2014/main" id="{DA78A1BE-D307-165C-4C8E-3F50AA4B684E}"/>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19849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C1CAD-B38B-838C-5EE0-0B47FCECE7A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2D1B78-FE41-D93F-B855-7BFFD0A06AE2}"/>
              </a:ext>
            </a:extLst>
          </p:cNvPr>
          <p:cNvSpPr>
            <a:spLocks noGrp="1"/>
          </p:cNvSpPr>
          <p:nvPr>
            <p:ph type="body" sz="quarter" idx="18"/>
          </p:nvPr>
        </p:nvSpPr>
        <p:spPr>
          <a:xfrm>
            <a:off x="798380" y="1391216"/>
            <a:ext cx="10768985" cy="4054140"/>
          </a:xfrm>
          <a:prstGeom prst="rect">
            <a:avLst/>
          </a:prstGeom>
        </p:spPr>
        <p:txBody>
          <a:bodyPr/>
          <a:lstStyle/>
          <a:p>
            <a:pPr marL="0" indent="0"/>
            <a:r>
              <a:rPr lang="en-US" b="1" i="1" dirty="0"/>
              <a:t>“Courage starts the change. Commitment sustains it.”</a:t>
            </a:r>
          </a:p>
          <a:p>
            <a:pPr marL="0" indent="0"/>
            <a:r>
              <a:rPr lang="en-US" dirty="0"/>
              <a:t>As previously mentioned, Hospitality SMEs face constant pressure: high turnover, busy service periods, and limited resources. For change to last, leaders must stay committed, even when the transition gets difficult.</a:t>
            </a:r>
          </a:p>
          <a:p>
            <a:r>
              <a:rPr lang="en-US" dirty="0"/>
              <a:t>Courage doesn’t mean never feeling unsure…it means acting with purpose despite uncertainty.</a:t>
            </a:r>
          </a:p>
          <a:p>
            <a:pPr marL="0" indent="0"/>
            <a:r>
              <a:rPr lang="en-US" dirty="0"/>
              <a:t>Some tips on how to demonstrate courageous </a:t>
            </a:r>
            <a:r>
              <a:rPr lang="en-US" dirty="0" err="1"/>
              <a:t>behaviour</a:t>
            </a:r>
            <a:r>
              <a:rPr lang="en-US" dirty="0"/>
              <a:t>:</a:t>
            </a:r>
          </a:p>
          <a:p>
            <a:pPr marL="342900" indent="-342900">
              <a:spcBef>
                <a:spcPts val="400"/>
              </a:spcBef>
              <a:buFont typeface="Arial" panose="020B0604020202020204" pitchFamily="34" charset="0"/>
              <a:buChar char="•"/>
            </a:pPr>
            <a:r>
              <a:rPr lang="en-US" b="1" dirty="0"/>
              <a:t>Admit when you don’t have all the answers</a:t>
            </a:r>
          </a:p>
          <a:p>
            <a:pPr marL="342900" indent="-342900">
              <a:spcBef>
                <a:spcPts val="400"/>
              </a:spcBef>
              <a:buFont typeface="Arial" panose="020B0604020202020204" pitchFamily="34" charset="0"/>
              <a:buChar char="•"/>
            </a:pPr>
            <a:r>
              <a:rPr lang="en-US" b="1" dirty="0"/>
              <a:t>Make decisions guided by values, not convenience</a:t>
            </a:r>
          </a:p>
          <a:p>
            <a:pPr marL="342900" indent="-342900">
              <a:spcBef>
                <a:spcPts val="400"/>
              </a:spcBef>
              <a:buFont typeface="Arial" panose="020B0604020202020204" pitchFamily="34" charset="0"/>
              <a:buChar char="•"/>
            </a:pPr>
            <a:r>
              <a:rPr lang="en-US" b="1" dirty="0"/>
              <a:t>Stand firm when resistance appears</a:t>
            </a:r>
          </a:p>
          <a:p>
            <a:pPr marL="342900" indent="-342900">
              <a:spcBef>
                <a:spcPts val="400"/>
              </a:spcBef>
              <a:buFont typeface="Arial" panose="020B0604020202020204" pitchFamily="34" charset="0"/>
              <a:buChar char="•"/>
            </a:pPr>
            <a:r>
              <a:rPr lang="en-US" b="1" dirty="0"/>
              <a:t>Try new solutions even if they may fail</a:t>
            </a:r>
          </a:p>
          <a:p>
            <a:pPr marL="342900" indent="-342900">
              <a:spcBef>
                <a:spcPts val="400"/>
              </a:spcBef>
              <a:buFont typeface="Arial" panose="020B0604020202020204" pitchFamily="34" charset="0"/>
              <a:buChar char="•"/>
            </a:pPr>
            <a:r>
              <a:rPr lang="en-US" b="1" dirty="0"/>
              <a:t>Encourage experimentation and learning</a:t>
            </a:r>
          </a:p>
        </p:txBody>
      </p:sp>
      <p:sp>
        <p:nvSpPr>
          <p:cNvPr id="5" name="Text Placeholder 4">
            <a:extLst>
              <a:ext uri="{FF2B5EF4-FFF2-40B4-BE49-F238E27FC236}">
                <a16:creationId xmlns:a16="http://schemas.microsoft.com/office/drawing/2014/main" id="{66C529E6-BB19-D8D2-41E3-6CB3A4714C68}"/>
              </a:ext>
            </a:extLst>
          </p:cNvPr>
          <p:cNvSpPr>
            <a:spLocks noGrp="1"/>
          </p:cNvSpPr>
          <p:nvPr>
            <p:ph type="body" sz="quarter" idx="16"/>
          </p:nvPr>
        </p:nvSpPr>
        <p:spPr>
          <a:xfrm>
            <a:off x="798380" y="587562"/>
            <a:ext cx="10595237" cy="803654"/>
          </a:xfrm>
          <a:prstGeom prst="rect">
            <a:avLst/>
          </a:prstGeom>
        </p:spPr>
        <p:txBody>
          <a:bodyPr/>
          <a:lstStyle/>
          <a:p>
            <a:r>
              <a:rPr lang="en-IE" dirty="0"/>
              <a:t>6. Showing Courage &amp; Ongoing Commitment</a:t>
            </a:r>
            <a:endParaRPr lang="en-US" dirty="0"/>
          </a:p>
        </p:txBody>
      </p:sp>
      <p:grpSp>
        <p:nvGrpSpPr>
          <p:cNvPr id="3" name="Graphic 3">
            <a:extLst>
              <a:ext uri="{FF2B5EF4-FFF2-40B4-BE49-F238E27FC236}">
                <a16:creationId xmlns:a16="http://schemas.microsoft.com/office/drawing/2014/main" id="{493B95A7-C47B-ADAB-C6D2-C0268A84E141}"/>
              </a:ext>
            </a:extLst>
          </p:cNvPr>
          <p:cNvGrpSpPr/>
          <p:nvPr/>
        </p:nvGrpSpPr>
        <p:grpSpPr>
          <a:xfrm>
            <a:off x="9247079" y="3990975"/>
            <a:ext cx="1849545" cy="1877636"/>
            <a:chOff x="2298626" y="4663268"/>
            <a:chExt cx="815973" cy="805687"/>
          </a:xfrm>
          <a:solidFill>
            <a:srgbClr val="404A52"/>
          </a:solidFill>
        </p:grpSpPr>
        <p:sp>
          <p:nvSpPr>
            <p:cNvPr id="6" name="Freeform 54">
              <a:extLst>
                <a:ext uri="{FF2B5EF4-FFF2-40B4-BE49-F238E27FC236}">
                  <a16:creationId xmlns:a16="http://schemas.microsoft.com/office/drawing/2014/main" id="{3A8D81DA-4B3B-C42B-9178-1261D2E7BDD8}"/>
                </a:ext>
              </a:extLst>
            </p:cNvPr>
            <p:cNvSpPr/>
            <p:nvPr/>
          </p:nvSpPr>
          <p:spPr>
            <a:xfrm>
              <a:off x="2977461" y="4676295"/>
              <a:ext cx="63084" cy="101412"/>
            </a:xfrm>
            <a:custGeom>
              <a:avLst/>
              <a:gdLst>
                <a:gd name="connsiteX0" fmla="*/ 0 w 63084"/>
                <a:gd name="connsiteY0" fmla="*/ 0 h 65826"/>
                <a:gd name="connsiteX1" fmla="*/ 63084 w 63084"/>
                <a:gd name="connsiteY1" fmla="*/ 32913 h 65826"/>
                <a:gd name="connsiteX2" fmla="*/ 0 w 63084"/>
                <a:gd name="connsiteY2" fmla="*/ 65827 h 65826"/>
              </a:gdLst>
              <a:ahLst/>
              <a:cxnLst>
                <a:cxn ang="0">
                  <a:pos x="connsiteX0" y="connsiteY0"/>
                </a:cxn>
                <a:cxn ang="0">
                  <a:pos x="connsiteX1" y="connsiteY1"/>
                </a:cxn>
                <a:cxn ang="0">
                  <a:pos x="connsiteX2" y="connsiteY2"/>
                </a:cxn>
              </a:cxnLst>
              <a:rect l="l" t="t" r="r" b="b"/>
              <a:pathLst>
                <a:path w="63084" h="65826">
                  <a:moveTo>
                    <a:pt x="0" y="0"/>
                  </a:moveTo>
                  <a:lnTo>
                    <a:pt x="63084" y="32913"/>
                  </a:lnTo>
                  <a:lnTo>
                    <a:pt x="0" y="65827"/>
                  </a:lnTo>
                </a:path>
              </a:pathLst>
            </a:custGeom>
            <a:solidFill>
              <a:srgbClr val="00B6E6"/>
            </a:solidFill>
            <a:ln w="27426" cap="flat">
              <a:noFill/>
              <a:prstDash val="solid"/>
              <a:miter/>
            </a:ln>
          </p:spPr>
          <p:txBody>
            <a:bodyPr rtlCol="0" anchor="ctr"/>
            <a:lstStyle/>
            <a:p>
              <a:endParaRPr lang="en-US"/>
            </a:p>
          </p:txBody>
        </p:sp>
        <p:sp>
          <p:nvSpPr>
            <p:cNvPr id="8" name="Freeform 55">
              <a:extLst>
                <a:ext uri="{FF2B5EF4-FFF2-40B4-BE49-F238E27FC236}">
                  <a16:creationId xmlns:a16="http://schemas.microsoft.com/office/drawing/2014/main" id="{0AD60FC5-7003-3B8A-C5CF-9B9E4B040994}"/>
                </a:ext>
              </a:extLst>
            </p:cNvPr>
            <p:cNvSpPr/>
            <p:nvPr/>
          </p:nvSpPr>
          <p:spPr>
            <a:xfrm>
              <a:off x="2298626" y="4663268"/>
              <a:ext cx="815973" cy="805687"/>
            </a:xfrm>
            <a:custGeom>
              <a:avLst/>
              <a:gdLst>
                <a:gd name="connsiteX0" fmla="*/ 687064 w 815973"/>
                <a:gd name="connsiteY0" fmla="*/ 388787 h 805687"/>
                <a:gd name="connsiteX1" fmla="*/ 687064 w 815973"/>
                <a:gd name="connsiteY1" fmla="*/ 295533 h 805687"/>
                <a:gd name="connsiteX2" fmla="*/ 687064 w 815973"/>
                <a:gd name="connsiteY2" fmla="*/ 240678 h 805687"/>
                <a:gd name="connsiteX3" fmla="*/ 687064 w 815973"/>
                <a:gd name="connsiteY3" fmla="*/ 128224 h 805687"/>
                <a:gd name="connsiteX4" fmla="*/ 788545 w 815973"/>
                <a:gd name="connsiteY4" fmla="*/ 78855 h 805687"/>
                <a:gd name="connsiteX5" fmla="*/ 796774 w 815973"/>
                <a:gd name="connsiteY5" fmla="*/ 67883 h 805687"/>
                <a:gd name="connsiteX6" fmla="*/ 788545 w 815973"/>
                <a:gd name="connsiteY6" fmla="*/ 56912 h 805687"/>
                <a:gd name="connsiteX7" fmla="*/ 681578 w 815973"/>
                <a:gd name="connsiteY7" fmla="*/ 2057 h 805687"/>
                <a:gd name="connsiteX8" fmla="*/ 667864 w 815973"/>
                <a:gd name="connsiteY8" fmla="*/ 2057 h 805687"/>
                <a:gd name="connsiteX9" fmla="*/ 662378 w 815973"/>
                <a:gd name="connsiteY9" fmla="*/ 13028 h 805687"/>
                <a:gd name="connsiteX10" fmla="*/ 662378 w 815973"/>
                <a:gd name="connsiteY10" fmla="*/ 119996 h 805687"/>
                <a:gd name="connsiteX11" fmla="*/ 662378 w 815973"/>
                <a:gd name="connsiteY11" fmla="*/ 226964 h 805687"/>
                <a:gd name="connsiteX12" fmla="*/ 560896 w 815973"/>
                <a:gd name="connsiteY12" fmla="*/ 226964 h 805687"/>
                <a:gd name="connsiteX13" fmla="*/ 582838 w 815973"/>
                <a:gd name="connsiteY13" fmla="*/ 172109 h 805687"/>
                <a:gd name="connsiteX14" fmla="*/ 503298 w 815973"/>
                <a:gd name="connsiteY14" fmla="*/ 92569 h 805687"/>
                <a:gd name="connsiteX15" fmla="*/ 423758 w 815973"/>
                <a:gd name="connsiteY15" fmla="*/ 172109 h 805687"/>
                <a:gd name="connsiteX16" fmla="*/ 451185 w 815973"/>
                <a:gd name="connsiteY16" fmla="*/ 232449 h 805687"/>
                <a:gd name="connsiteX17" fmla="*/ 335989 w 815973"/>
                <a:gd name="connsiteY17" fmla="*/ 336675 h 805687"/>
                <a:gd name="connsiteX18" fmla="*/ 261935 w 815973"/>
                <a:gd name="connsiteY18" fmla="*/ 375073 h 805687"/>
                <a:gd name="connsiteX19" fmla="*/ 223535 w 815973"/>
                <a:gd name="connsiteY19" fmla="*/ 369587 h 805687"/>
                <a:gd name="connsiteX20" fmla="*/ 250963 w 815973"/>
                <a:gd name="connsiteY20" fmla="*/ 309247 h 805687"/>
                <a:gd name="connsiteX21" fmla="*/ 171423 w 815973"/>
                <a:gd name="connsiteY21" fmla="*/ 229707 h 805687"/>
                <a:gd name="connsiteX22" fmla="*/ 91883 w 815973"/>
                <a:gd name="connsiteY22" fmla="*/ 309247 h 805687"/>
                <a:gd name="connsiteX23" fmla="*/ 119310 w 815973"/>
                <a:gd name="connsiteY23" fmla="*/ 369587 h 805687"/>
                <a:gd name="connsiteX24" fmla="*/ 119310 w 815973"/>
                <a:gd name="connsiteY24" fmla="*/ 369587 h 805687"/>
                <a:gd name="connsiteX25" fmla="*/ 78169 w 815973"/>
                <a:gd name="connsiteY25" fmla="*/ 479298 h 805687"/>
                <a:gd name="connsiteX26" fmla="*/ 83655 w 815973"/>
                <a:gd name="connsiteY26" fmla="*/ 539639 h 805687"/>
                <a:gd name="connsiteX27" fmla="*/ 91883 w 815973"/>
                <a:gd name="connsiteY27" fmla="*/ 547867 h 805687"/>
                <a:gd name="connsiteX28" fmla="*/ 56227 w 815973"/>
                <a:gd name="connsiteY28" fmla="*/ 608208 h 805687"/>
                <a:gd name="connsiteX29" fmla="*/ 4114 w 815973"/>
                <a:gd name="connsiteY29" fmla="*/ 660320 h 805687"/>
                <a:gd name="connsiteX30" fmla="*/ 4114 w 815973"/>
                <a:gd name="connsiteY30" fmla="*/ 679520 h 805687"/>
                <a:gd name="connsiteX31" fmla="*/ 45255 w 815973"/>
                <a:gd name="connsiteY31" fmla="*/ 720661 h 805687"/>
                <a:gd name="connsiteX32" fmla="*/ 53484 w 815973"/>
                <a:gd name="connsiteY32" fmla="*/ 723404 h 805687"/>
                <a:gd name="connsiteX33" fmla="*/ 61712 w 815973"/>
                <a:gd name="connsiteY33" fmla="*/ 720661 h 805687"/>
                <a:gd name="connsiteX34" fmla="*/ 130281 w 815973"/>
                <a:gd name="connsiteY34" fmla="*/ 652092 h 805687"/>
                <a:gd name="connsiteX35" fmla="*/ 133024 w 815973"/>
                <a:gd name="connsiteY35" fmla="*/ 649349 h 805687"/>
                <a:gd name="connsiteX36" fmla="*/ 185137 w 815973"/>
                <a:gd name="connsiteY36" fmla="*/ 572552 h 805687"/>
                <a:gd name="connsiteX37" fmla="*/ 204336 w 815973"/>
                <a:gd name="connsiteY37" fmla="*/ 575294 h 805687"/>
                <a:gd name="connsiteX38" fmla="*/ 204336 w 815973"/>
                <a:gd name="connsiteY38" fmla="*/ 630150 h 805687"/>
                <a:gd name="connsiteX39" fmla="*/ 190622 w 815973"/>
                <a:gd name="connsiteY39" fmla="*/ 630150 h 805687"/>
                <a:gd name="connsiteX40" fmla="*/ 176909 w 815973"/>
                <a:gd name="connsiteY40" fmla="*/ 643863 h 805687"/>
                <a:gd name="connsiteX41" fmla="*/ 176909 w 815973"/>
                <a:gd name="connsiteY41" fmla="*/ 739860 h 805687"/>
                <a:gd name="connsiteX42" fmla="*/ 12343 w 815973"/>
                <a:gd name="connsiteY42" fmla="*/ 778259 h 805687"/>
                <a:gd name="connsiteX43" fmla="*/ 1372 w 815973"/>
                <a:gd name="connsiteY43" fmla="*/ 791973 h 805687"/>
                <a:gd name="connsiteX44" fmla="*/ 1372 w 815973"/>
                <a:gd name="connsiteY44" fmla="*/ 805687 h 805687"/>
                <a:gd name="connsiteX45" fmla="*/ 28799 w 815973"/>
                <a:gd name="connsiteY45" fmla="*/ 805687 h 805687"/>
                <a:gd name="connsiteX46" fmla="*/ 28799 w 815973"/>
                <a:gd name="connsiteY46" fmla="*/ 802944 h 805687"/>
                <a:gd name="connsiteX47" fmla="*/ 193365 w 815973"/>
                <a:gd name="connsiteY47" fmla="*/ 764546 h 805687"/>
                <a:gd name="connsiteX48" fmla="*/ 204336 w 815973"/>
                <a:gd name="connsiteY48" fmla="*/ 750832 h 805687"/>
                <a:gd name="connsiteX49" fmla="*/ 204336 w 815973"/>
                <a:gd name="connsiteY49" fmla="*/ 657577 h 805687"/>
                <a:gd name="connsiteX50" fmla="*/ 218050 w 815973"/>
                <a:gd name="connsiteY50" fmla="*/ 657577 h 805687"/>
                <a:gd name="connsiteX51" fmla="*/ 286619 w 815973"/>
                <a:gd name="connsiteY51" fmla="*/ 657577 h 805687"/>
                <a:gd name="connsiteX52" fmla="*/ 407301 w 815973"/>
                <a:gd name="connsiteY52" fmla="*/ 657577 h 805687"/>
                <a:gd name="connsiteX53" fmla="*/ 418272 w 815973"/>
                <a:gd name="connsiteY53" fmla="*/ 652092 h 805687"/>
                <a:gd name="connsiteX54" fmla="*/ 536211 w 815973"/>
                <a:gd name="connsiteY54" fmla="*/ 523182 h 805687"/>
                <a:gd name="connsiteX55" fmla="*/ 558153 w 815973"/>
                <a:gd name="connsiteY55" fmla="*/ 523182 h 805687"/>
                <a:gd name="connsiteX56" fmla="*/ 626722 w 815973"/>
                <a:gd name="connsiteY56" fmla="*/ 523182 h 805687"/>
                <a:gd name="connsiteX57" fmla="*/ 815973 w 815973"/>
                <a:gd name="connsiteY57" fmla="*/ 523182 h 805687"/>
                <a:gd name="connsiteX58" fmla="*/ 815973 w 815973"/>
                <a:gd name="connsiteY58" fmla="*/ 495754 h 805687"/>
                <a:gd name="connsiteX59" fmla="*/ 640436 w 815973"/>
                <a:gd name="connsiteY59" fmla="*/ 495754 h 805687"/>
                <a:gd name="connsiteX60" fmla="*/ 640436 w 815973"/>
                <a:gd name="connsiteY60" fmla="*/ 397015 h 805687"/>
                <a:gd name="connsiteX61" fmla="*/ 607523 w 815973"/>
                <a:gd name="connsiteY61" fmla="*/ 355873 h 805687"/>
                <a:gd name="connsiteX62" fmla="*/ 563639 w 815973"/>
                <a:gd name="connsiteY62" fmla="*/ 347645 h 805687"/>
                <a:gd name="connsiteX63" fmla="*/ 571867 w 815973"/>
                <a:gd name="connsiteY63" fmla="*/ 303761 h 805687"/>
                <a:gd name="connsiteX64" fmla="*/ 681578 w 815973"/>
                <a:gd name="connsiteY64" fmla="*/ 303761 h 805687"/>
                <a:gd name="connsiteX65" fmla="*/ 681578 w 815973"/>
                <a:gd name="connsiteY65" fmla="*/ 383301 h 805687"/>
                <a:gd name="connsiteX66" fmla="*/ 687064 w 815973"/>
                <a:gd name="connsiteY66" fmla="*/ 383301 h 805687"/>
                <a:gd name="connsiteX67" fmla="*/ 687064 w 815973"/>
                <a:gd name="connsiteY67" fmla="*/ 98054 h 805687"/>
                <a:gd name="connsiteX68" fmla="*/ 687064 w 815973"/>
                <a:gd name="connsiteY68" fmla="*/ 32228 h 805687"/>
                <a:gd name="connsiteX69" fmla="*/ 750147 w 815973"/>
                <a:gd name="connsiteY69" fmla="*/ 65141 h 805687"/>
                <a:gd name="connsiteX70" fmla="*/ 687064 w 815973"/>
                <a:gd name="connsiteY70" fmla="*/ 98054 h 805687"/>
                <a:gd name="connsiteX71" fmla="*/ 500555 w 815973"/>
                <a:gd name="connsiteY71" fmla="*/ 119996 h 805687"/>
                <a:gd name="connsiteX72" fmla="*/ 555410 w 815973"/>
                <a:gd name="connsiteY72" fmla="*/ 174852 h 805687"/>
                <a:gd name="connsiteX73" fmla="*/ 500555 w 815973"/>
                <a:gd name="connsiteY73" fmla="*/ 229707 h 805687"/>
                <a:gd name="connsiteX74" fmla="*/ 445699 w 815973"/>
                <a:gd name="connsiteY74" fmla="*/ 174852 h 805687"/>
                <a:gd name="connsiteX75" fmla="*/ 500555 w 815973"/>
                <a:gd name="connsiteY75" fmla="*/ 119996 h 805687"/>
                <a:gd name="connsiteX76" fmla="*/ 426501 w 815973"/>
                <a:gd name="connsiteY76" fmla="*/ 287304 h 805687"/>
                <a:gd name="connsiteX77" fmla="*/ 407301 w 815973"/>
                <a:gd name="connsiteY77" fmla="*/ 339417 h 805687"/>
                <a:gd name="connsiteX78" fmla="*/ 368902 w 815973"/>
                <a:gd name="connsiteY78" fmla="*/ 366845 h 805687"/>
                <a:gd name="connsiteX79" fmla="*/ 355189 w 815973"/>
                <a:gd name="connsiteY79" fmla="*/ 347645 h 805687"/>
                <a:gd name="connsiteX80" fmla="*/ 426501 w 815973"/>
                <a:gd name="connsiteY80" fmla="*/ 287304 h 805687"/>
                <a:gd name="connsiteX81" fmla="*/ 440214 w 815973"/>
                <a:gd name="connsiteY81" fmla="*/ 429928 h 805687"/>
                <a:gd name="connsiteX82" fmla="*/ 462156 w 815973"/>
                <a:gd name="connsiteY82" fmla="*/ 435414 h 805687"/>
                <a:gd name="connsiteX83" fmla="*/ 478613 w 815973"/>
                <a:gd name="connsiteY83" fmla="*/ 438156 h 805687"/>
                <a:gd name="connsiteX84" fmla="*/ 434729 w 815973"/>
                <a:gd name="connsiteY84" fmla="*/ 501240 h 805687"/>
                <a:gd name="connsiteX85" fmla="*/ 377130 w 815973"/>
                <a:gd name="connsiteY85" fmla="*/ 558838 h 805687"/>
                <a:gd name="connsiteX86" fmla="*/ 355189 w 815973"/>
                <a:gd name="connsiteY86" fmla="*/ 536896 h 805687"/>
                <a:gd name="connsiteX87" fmla="*/ 399073 w 815973"/>
                <a:gd name="connsiteY87" fmla="*/ 493011 h 805687"/>
                <a:gd name="connsiteX88" fmla="*/ 401815 w 815973"/>
                <a:gd name="connsiteY88" fmla="*/ 490269 h 805687"/>
                <a:gd name="connsiteX89" fmla="*/ 440214 w 815973"/>
                <a:gd name="connsiteY89" fmla="*/ 429928 h 805687"/>
                <a:gd name="connsiteX90" fmla="*/ 163195 w 815973"/>
                <a:gd name="connsiteY90" fmla="*/ 254392 h 805687"/>
                <a:gd name="connsiteX91" fmla="*/ 218050 w 815973"/>
                <a:gd name="connsiteY91" fmla="*/ 309247 h 805687"/>
                <a:gd name="connsiteX92" fmla="*/ 163195 w 815973"/>
                <a:gd name="connsiteY92" fmla="*/ 364102 h 805687"/>
                <a:gd name="connsiteX93" fmla="*/ 108339 w 815973"/>
                <a:gd name="connsiteY93" fmla="*/ 309247 h 805687"/>
                <a:gd name="connsiteX94" fmla="*/ 163195 w 815973"/>
                <a:gd name="connsiteY94" fmla="*/ 254392 h 805687"/>
                <a:gd name="connsiteX95" fmla="*/ 100111 w 815973"/>
                <a:gd name="connsiteY95" fmla="*/ 635635 h 805687"/>
                <a:gd name="connsiteX96" fmla="*/ 42513 w 815973"/>
                <a:gd name="connsiteY96" fmla="*/ 693234 h 805687"/>
                <a:gd name="connsiteX97" fmla="*/ 20571 w 815973"/>
                <a:gd name="connsiteY97" fmla="*/ 671291 h 805687"/>
                <a:gd name="connsiteX98" fmla="*/ 64455 w 815973"/>
                <a:gd name="connsiteY98" fmla="*/ 627408 h 805687"/>
                <a:gd name="connsiteX99" fmla="*/ 67198 w 815973"/>
                <a:gd name="connsiteY99" fmla="*/ 624665 h 805687"/>
                <a:gd name="connsiteX100" fmla="*/ 102854 w 815973"/>
                <a:gd name="connsiteY100" fmla="*/ 564323 h 805687"/>
                <a:gd name="connsiteX101" fmla="*/ 124796 w 815973"/>
                <a:gd name="connsiteY101" fmla="*/ 569809 h 805687"/>
                <a:gd name="connsiteX102" fmla="*/ 141252 w 815973"/>
                <a:gd name="connsiteY102" fmla="*/ 572552 h 805687"/>
                <a:gd name="connsiteX103" fmla="*/ 100111 w 815973"/>
                <a:gd name="connsiteY103" fmla="*/ 635635 h 805687"/>
                <a:gd name="connsiteX104" fmla="*/ 218050 w 815973"/>
                <a:gd name="connsiteY104" fmla="*/ 630150 h 805687"/>
                <a:gd name="connsiteX105" fmla="*/ 218050 w 815973"/>
                <a:gd name="connsiteY105" fmla="*/ 561581 h 805687"/>
                <a:gd name="connsiteX106" fmla="*/ 207079 w 815973"/>
                <a:gd name="connsiteY106" fmla="*/ 547867 h 805687"/>
                <a:gd name="connsiteX107" fmla="*/ 130281 w 815973"/>
                <a:gd name="connsiteY107" fmla="*/ 539639 h 805687"/>
                <a:gd name="connsiteX108" fmla="*/ 100111 w 815973"/>
                <a:gd name="connsiteY108" fmla="*/ 520439 h 805687"/>
                <a:gd name="connsiteX109" fmla="*/ 97369 w 815973"/>
                <a:gd name="connsiteY109" fmla="*/ 484784 h 805687"/>
                <a:gd name="connsiteX110" fmla="*/ 135767 w 815973"/>
                <a:gd name="connsiteY110" fmla="*/ 386044 h 805687"/>
                <a:gd name="connsiteX111" fmla="*/ 179652 w 815973"/>
                <a:gd name="connsiteY111" fmla="*/ 386044 h 805687"/>
                <a:gd name="connsiteX112" fmla="*/ 259192 w 815973"/>
                <a:gd name="connsiteY112" fmla="*/ 399758 h 805687"/>
                <a:gd name="connsiteX113" fmla="*/ 267420 w 815973"/>
                <a:gd name="connsiteY113" fmla="*/ 399758 h 805687"/>
                <a:gd name="connsiteX114" fmla="*/ 338732 w 815973"/>
                <a:gd name="connsiteY114" fmla="*/ 364102 h 805687"/>
                <a:gd name="connsiteX115" fmla="*/ 349703 w 815973"/>
                <a:gd name="connsiteY115" fmla="*/ 383301 h 805687"/>
                <a:gd name="connsiteX116" fmla="*/ 270163 w 815973"/>
                <a:gd name="connsiteY116" fmla="*/ 427185 h 805687"/>
                <a:gd name="connsiteX117" fmla="*/ 207079 w 815973"/>
                <a:gd name="connsiteY117" fmla="*/ 427185 h 805687"/>
                <a:gd name="connsiteX118" fmla="*/ 193365 w 815973"/>
                <a:gd name="connsiteY118" fmla="*/ 438156 h 805687"/>
                <a:gd name="connsiteX119" fmla="*/ 179652 w 815973"/>
                <a:gd name="connsiteY119" fmla="*/ 493011 h 805687"/>
                <a:gd name="connsiteX120" fmla="*/ 182394 w 815973"/>
                <a:gd name="connsiteY120" fmla="*/ 503983 h 805687"/>
                <a:gd name="connsiteX121" fmla="*/ 190622 w 815973"/>
                <a:gd name="connsiteY121" fmla="*/ 509468 h 805687"/>
                <a:gd name="connsiteX122" fmla="*/ 248221 w 815973"/>
                <a:gd name="connsiteY122" fmla="*/ 520439 h 805687"/>
                <a:gd name="connsiteX123" fmla="*/ 259192 w 815973"/>
                <a:gd name="connsiteY123" fmla="*/ 534153 h 805687"/>
                <a:gd name="connsiteX124" fmla="*/ 259192 w 815973"/>
                <a:gd name="connsiteY124" fmla="*/ 632893 h 805687"/>
                <a:gd name="connsiteX125" fmla="*/ 218050 w 815973"/>
                <a:gd name="connsiteY125" fmla="*/ 632893 h 805687"/>
                <a:gd name="connsiteX126" fmla="*/ 514269 w 815973"/>
                <a:gd name="connsiteY126" fmla="*/ 495754 h 805687"/>
                <a:gd name="connsiteX127" fmla="*/ 503298 w 815973"/>
                <a:gd name="connsiteY127" fmla="*/ 501240 h 805687"/>
                <a:gd name="connsiteX128" fmla="*/ 385359 w 815973"/>
                <a:gd name="connsiteY128" fmla="*/ 630150 h 805687"/>
                <a:gd name="connsiteX129" fmla="*/ 283876 w 815973"/>
                <a:gd name="connsiteY129" fmla="*/ 630150 h 805687"/>
                <a:gd name="connsiteX130" fmla="*/ 283876 w 815973"/>
                <a:gd name="connsiteY130" fmla="*/ 531411 h 805687"/>
                <a:gd name="connsiteX131" fmla="*/ 250963 w 815973"/>
                <a:gd name="connsiteY131" fmla="*/ 490269 h 805687"/>
                <a:gd name="connsiteX132" fmla="*/ 207079 w 815973"/>
                <a:gd name="connsiteY132" fmla="*/ 482041 h 805687"/>
                <a:gd name="connsiteX133" fmla="*/ 215307 w 815973"/>
                <a:gd name="connsiteY133" fmla="*/ 451870 h 805687"/>
                <a:gd name="connsiteX134" fmla="*/ 272905 w 815973"/>
                <a:gd name="connsiteY134" fmla="*/ 451870 h 805687"/>
                <a:gd name="connsiteX135" fmla="*/ 278391 w 815973"/>
                <a:gd name="connsiteY135" fmla="*/ 449128 h 805687"/>
                <a:gd name="connsiteX136" fmla="*/ 371645 w 815973"/>
                <a:gd name="connsiteY136" fmla="*/ 394273 h 805687"/>
                <a:gd name="connsiteX137" fmla="*/ 371645 w 815973"/>
                <a:gd name="connsiteY137" fmla="*/ 394273 h 805687"/>
                <a:gd name="connsiteX138" fmla="*/ 371645 w 815973"/>
                <a:gd name="connsiteY138" fmla="*/ 394273 h 805687"/>
                <a:gd name="connsiteX139" fmla="*/ 399073 w 815973"/>
                <a:gd name="connsiteY139" fmla="*/ 372330 h 805687"/>
                <a:gd name="connsiteX140" fmla="*/ 407301 w 815973"/>
                <a:gd name="connsiteY140" fmla="*/ 397015 h 805687"/>
                <a:gd name="connsiteX141" fmla="*/ 415529 w 815973"/>
                <a:gd name="connsiteY141" fmla="*/ 405244 h 805687"/>
                <a:gd name="connsiteX142" fmla="*/ 379873 w 815973"/>
                <a:gd name="connsiteY142" fmla="*/ 465584 h 805687"/>
                <a:gd name="connsiteX143" fmla="*/ 327761 w 815973"/>
                <a:gd name="connsiteY143" fmla="*/ 517697 h 805687"/>
                <a:gd name="connsiteX144" fmla="*/ 327761 w 815973"/>
                <a:gd name="connsiteY144" fmla="*/ 536896 h 805687"/>
                <a:gd name="connsiteX145" fmla="*/ 368902 w 815973"/>
                <a:gd name="connsiteY145" fmla="*/ 578037 h 805687"/>
                <a:gd name="connsiteX146" fmla="*/ 377130 w 815973"/>
                <a:gd name="connsiteY146" fmla="*/ 580780 h 805687"/>
                <a:gd name="connsiteX147" fmla="*/ 385359 w 815973"/>
                <a:gd name="connsiteY147" fmla="*/ 578037 h 805687"/>
                <a:gd name="connsiteX148" fmla="*/ 453928 w 815973"/>
                <a:gd name="connsiteY148" fmla="*/ 509468 h 805687"/>
                <a:gd name="connsiteX149" fmla="*/ 456670 w 815973"/>
                <a:gd name="connsiteY149" fmla="*/ 506725 h 805687"/>
                <a:gd name="connsiteX150" fmla="*/ 508784 w 815973"/>
                <a:gd name="connsiteY150" fmla="*/ 429928 h 805687"/>
                <a:gd name="connsiteX151" fmla="*/ 527983 w 815973"/>
                <a:gd name="connsiteY151" fmla="*/ 432671 h 805687"/>
                <a:gd name="connsiteX152" fmla="*/ 527983 w 815973"/>
                <a:gd name="connsiteY152" fmla="*/ 487526 h 805687"/>
                <a:gd name="connsiteX153" fmla="*/ 514269 w 815973"/>
                <a:gd name="connsiteY153" fmla="*/ 487526 h 805687"/>
                <a:gd name="connsiteX154" fmla="*/ 538953 w 815973"/>
                <a:gd name="connsiteY154" fmla="*/ 281819 h 805687"/>
                <a:gd name="connsiteX155" fmla="*/ 525240 w 815973"/>
                <a:gd name="connsiteY155" fmla="*/ 292790 h 805687"/>
                <a:gd name="connsiteX156" fmla="*/ 511526 w 815973"/>
                <a:gd name="connsiteY156" fmla="*/ 361359 h 805687"/>
                <a:gd name="connsiteX157" fmla="*/ 514269 w 815973"/>
                <a:gd name="connsiteY157" fmla="*/ 372330 h 805687"/>
                <a:gd name="connsiteX158" fmla="*/ 522497 w 815973"/>
                <a:gd name="connsiteY158" fmla="*/ 377816 h 805687"/>
                <a:gd name="connsiteX159" fmla="*/ 580095 w 815973"/>
                <a:gd name="connsiteY159" fmla="*/ 388787 h 805687"/>
                <a:gd name="connsiteX160" fmla="*/ 591067 w 815973"/>
                <a:gd name="connsiteY160" fmla="*/ 402501 h 805687"/>
                <a:gd name="connsiteX161" fmla="*/ 591067 w 815973"/>
                <a:gd name="connsiteY161" fmla="*/ 501240 h 805687"/>
                <a:gd name="connsiteX162" fmla="*/ 549925 w 815973"/>
                <a:gd name="connsiteY162" fmla="*/ 501240 h 805687"/>
                <a:gd name="connsiteX163" fmla="*/ 549925 w 815973"/>
                <a:gd name="connsiteY163" fmla="*/ 432671 h 805687"/>
                <a:gd name="connsiteX164" fmla="*/ 538953 w 815973"/>
                <a:gd name="connsiteY164" fmla="*/ 418957 h 805687"/>
                <a:gd name="connsiteX165" fmla="*/ 462156 w 815973"/>
                <a:gd name="connsiteY165" fmla="*/ 410729 h 805687"/>
                <a:gd name="connsiteX166" fmla="*/ 431986 w 815973"/>
                <a:gd name="connsiteY166" fmla="*/ 391530 h 805687"/>
                <a:gd name="connsiteX167" fmla="*/ 429243 w 815973"/>
                <a:gd name="connsiteY167" fmla="*/ 355873 h 805687"/>
                <a:gd name="connsiteX168" fmla="*/ 467642 w 815973"/>
                <a:gd name="connsiteY168" fmla="*/ 257135 h 805687"/>
                <a:gd name="connsiteX169" fmla="*/ 659636 w 815973"/>
                <a:gd name="connsiteY169" fmla="*/ 257135 h 805687"/>
                <a:gd name="connsiteX170" fmla="*/ 659636 w 815973"/>
                <a:gd name="connsiteY170" fmla="*/ 284562 h 805687"/>
                <a:gd name="connsiteX171" fmla="*/ 538953 w 815973"/>
                <a:gd name="connsiteY171" fmla="*/ 284562 h 8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815973" h="805687">
                  <a:moveTo>
                    <a:pt x="687064" y="388787"/>
                  </a:moveTo>
                  <a:lnTo>
                    <a:pt x="687064" y="295533"/>
                  </a:lnTo>
                  <a:lnTo>
                    <a:pt x="687064" y="240678"/>
                  </a:lnTo>
                  <a:lnTo>
                    <a:pt x="687064" y="128224"/>
                  </a:lnTo>
                  <a:lnTo>
                    <a:pt x="788545" y="78855"/>
                  </a:lnTo>
                  <a:cubicBezTo>
                    <a:pt x="794031" y="76112"/>
                    <a:pt x="796774" y="70626"/>
                    <a:pt x="796774" y="67883"/>
                  </a:cubicBezTo>
                  <a:cubicBezTo>
                    <a:pt x="796774" y="65141"/>
                    <a:pt x="794031" y="56912"/>
                    <a:pt x="788545" y="56912"/>
                  </a:cubicBezTo>
                  <a:lnTo>
                    <a:pt x="681578" y="2057"/>
                  </a:lnTo>
                  <a:cubicBezTo>
                    <a:pt x="676092" y="-686"/>
                    <a:pt x="673350" y="-686"/>
                    <a:pt x="667864" y="2057"/>
                  </a:cubicBezTo>
                  <a:cubicBezTo>
                    <a:pt x="665121" y="4800"/>
                    <a:pt x="662378" y="7543"/>
                    <a:pt x="662378" y="13028"/>
                  </a:cubicBezTo>
                  <a:lnTo>
                    <a:pt x="662378" y="119996"/>
                  </a:lnTo>
                  <a:lnTo>
                    <a:pt x="662378" y="226964"/>
                  </a:lnTo>
                  <a:lnTo>
                    <a:pt x="560896" y="226964"/>
                  </a:lnTo>
                  <a:cubicBezTo>
                    <a:pt x="574610" y="213250"/>
                    <a:pt x="582838" y="194051"/>
                    <a:pt x="582838" y="172109"/>
                  </a:cubicBezTo>
                  <a:cubicBezTo>
                    <a:pt x="582838" y="128224"/>
                    <a:pt x="547182" y="92569"/>
                    <a:pt x="503298" y="92569"/>
                  </a:cubicBezTo>
                  <a:cubicBezTo>
                    <a:pt x="459413" y="92569"/>
                    <a:pt x="423758" y="128224"/>
                    <a:pt x="423758" y="172109"/>
                  </a:cubicBezTo>
                  <a:cubicBezTo>
                    <a:pt x="423758" y="196793"/>
                    <a:pt x="434729" y="218735"/>
                    <a:pt x="451185" y="232449"/>
                  </a:cubicBezTo>
                  <a:lnTo>
                    <a:pt x="335989" y="336675"/>
                  </a:lnTo>
                  <a:lnTo>
                    <a:pt x="261935" y="375073"/>
                  </a:lnTo>
                  <a:lnTo>
                    <a:pt x="223535" y="369587"/>
                  </a:lnTo>
                  <a:cubicBezTo>
                    <a:pt x="239992" y="355873"/>
                    <a:pt x="250963" y="333932"/>
                    <a:pt x="250963" y="309247"/>
                  </a:cubicBezTo>
                  <a:cubicBezTo>
                    <a:pt x="250963" y="265363"/>
                    <a:pt x="215307" y="229707"/>
                    <a:pt x="171423" y="229707"/>
                  </a:cubicBezTo>
                  <a:cubicBezTo>
                    <a:pt x="127538" y="229707"/>
                    <a:pt x="91883" y="265363"/>
                    <a:pt x="91883" y="309247"/>
                  </a:cubicBezTo>
                  <a:cubicBezTo>
                    <a:pt x="91883" y="333932"/>
                    <a:pt x="102854" y="355873"/>
                    <a:pt x="119310" y="369587"/>
                  </a:cubicBezTo>
                  <a:cubicBezTo>
                    <a:pt x="119310" y="369587"/>
                    <a:pt x="119310" y="369587"/>
                    <a:pt x="119310" y="369587"/>
                  </a:cubicBezTo>
                  <a:lnTo>
                    <a:pt x="78169" y="479298"/>
                  </a:lnTo>
                  <a:cubicBezTo>
                    <a:pt x="69941" y="498497"/>
                    <a:pt x="72683" y="520439"/>
                    <a:pt x="83655" y="539639"/>
                  </a:cubicBezTo>
                  <a:cubicBezTo>
                    <a:pt x="86397" y="542382"/>
                    <a:pt x="89140" y="545125"/>
                    <a:pt x="91883" y="547867"/>
                  </a:cubicBezTo>
                  <a:lnTo>
                    <a:pt x="56227" y="608208"/>
                  </a:lnTo>
                  <a:lnTo>
                    <a:pt x="4114" y="660320"/>
                  </a:lnTo>
                  <a:cubicBezTo>
                    <a:pt x="-1371" y="665806"/>
                    <a:pt x="-1371" y="674034"/>
                    <a:pt x="4114" y="679520"/>
                  </a:cubicBezTo>
                  <a:lnTo>
                    <a:pt x="45255" y="720661"/>
                  </a:lnTo>
                  <a:cubicBezTo>
                    <a:pt x="47998" y="723404"/>
                    <a:pt x="50741" y="723404"/>
                    <a:pt x="53484" y="723404"/>
                  </a:cubicBezTo>
                  <a:cubicBezTo>
                    <a:pt x="56227" y="723404"/>
                    <a:pt x="61712" y="723404"/>
                    <a:pt x="61712" y="720661"/>
                  </a:cubicBezTo>
                  <a:lnTo>
                    <a:pt x="130281" y="652092"/>
                  </a:lnTo>
                  <a:cubicBezTo>
                    <a:pt x="130281" y="652092"/>
                    <a:pt x="130281" y="652092"/>
                    <a:pt x="133024" y="649349"/>
                  </a:cubicBezTo>
                  <a:lnTo>
                    <a:pt x="185137" y="572552"/>
                  </a:lnTo>
                  <a:lnTo>
                    <a:pt x="204336" y="575294"/>
                  </a:lnTo>
                  <a:lnTo>
                    <a:pt x="204336" y="630150"/>
                  </a:lnTo>
                  <a:lnTo>
                    <a:pt x="190622" y="630150"/>
                  </a:lnTo>
                  <a:cubicBezTo>
                    <a:pt x="182394" y="630150"/>
                    <a:pt x="176909" y="635635"/>
                    <a:pt x="176909" y="643863"/>
                  </a:cubicBezTo>
                  <a:lnTo>
                    <a:pt x="176909" y="739860"/>
                  </a:lnTo>
                  <a:lnTo>
                    <a:pt x="12343" y="778259"/>
                  </a:lnTo>
                  <a:cubicBezTo>
                    <a:pt x="6857" y="781002"/>
                    <a:pt x="1372" y="783744"/>
                    <a:pt x="1372" y="791973"/>
                  </a:cubicBezTo>
                  <a:lnTo>
                    <a:pt x="1372" y="805687"/>
                  </a:lnTo>
                  <a:lnTo>
                    <a:pt x="28799" y="805687"/>
                  </a:lnTo>
                  <a:lnTo>
                    <a:pt x="28799" y="802944"/>
                  </a:lnTo>
                  <a:lnTo>
                    <a:pt x="193365" y="764546"/>
                  </a:lnTo>
                  <a:cubicBezTo>
                    <a:pt x="198850" y="761803"/>
                    <a:pt x="204336" y="759060"/>
                    <a:pt x="204336" y="750832"/>
                  </a:cubicBezTo>
                  <a:lnTo>
                    <a:pt x="204336" y="657577"/>
                  </a:lnTo>
                  <a:lnTo>
                    <a:pt x="218050" y="657577"/>
                  </a:lnTo>
                  <a:lnTo>
                    <a:pt x="286619" y="657577"/>
                  </a:lnTo>
                  <a:lnTo>
                    <a:pt x="407301" y="657577"/>
                  </a:lnTo>
                  <a:cubicBezTo>
                    <a:pt x="410044" y="657577"/>
                    <a:pt x="415529" y="654835"/>
                    <a:pt x="418272" y="652092"/>
                  </a:cubicBezTo>
                  <a:lnTo>
                    <a:pt x="536211" y="523182"/>
                  </a:lnTo>
                  <a:lnTo>
                    <a:pt x="558153" y="523182"/>
                  </a:lnTo>
                  <a:lnTo>
                    <a:pt x="626722" y="523182"/>
                  </a:lnTo>
                  <a:lnTo>
                    <a:pt x="815973" y="523182"/>
                  </a:lnTo>
                  <a:lnTo>
                    <a:pt x="815973" y="495754"/>
                  </a:lnTo>
                  <a:lnTo>
                    <a:pt x="640436" y="495754"/>
                  </a:lnTo>
                  <a:lnTo>
                    <a:pt x="640436" y="397015"/>
                  </a:lnTo>
                  <a:cubicBezTo>
                    <a:pt x="640436" y="377816"/>
                    <a:pt x="626722" y="361359"/>
                    <a:pt x="607523" y="355873"/>
                  </a:cubicBezTo>
                  <a:lnTo>
                    <a:pt x="563639" y="347645"/>
                  </a:lnTo>
                  <a:lnTo>
                    <a:pt x="571867" y="303761"/>
                  </a:lnTo>
                  <a:lnTo>
                    <a:pt x="681578" y="303761"/>
                  </a:lnTo>
                  <a:lnTo>
                    <a:pt x="681578" y="383301"/>
                  </a:lnTo>
                  <a:lnTo>
                    <a:pt x="687064" y="383301"/>
                  </a:lnTo>
                  <a:close/>
                  <a:moveTo>
                    <a:pt x="687064" y="98054"/>
                  </a:moveTo>
                  <a:lnTo>
                    <a:pt x="687064" y="32228"/>
                  </a:lnTo>
                  <a:lnTo>
                    <a:pt x="750147" y="65141"/>
                  </a:lnTo>
                  <a:lnTo>
                    <a:pt x="687064" y="98054"/>
                  </a:lnTo>
                  <a:close/>
                  <a:moveTo>
                    <a:pt x="500555" y="119996"/>
                  </a:moveTo>
                  <a:cubicBezTo>
                    <a:pt x="530725" y="119996"/>
                    <a:pt x="555410" y="144681"/>
                    <a:pt x="555410" y="174852"/>
                  </a:cubicBezTo>
                  <a:cubicBezTo>
                    <a:pt x="555410" y="205021"/>
                    <a:pt x="530725" y="229707"/>
                    <a:pt x="500555" y="229707"/>
                  </a:cubicBezTo>
                  <a:cubicBezTo>
                    <a:pt x="470384" y="229707"/>
                    <a:pt x="445699" y="205021"/>
                    <a:pt x="445699" y="174852"/>
                  </a:cubicBezTo>
                  <a:cubicBezTo>
                    <a:pt x="445699" y="141938"/>
                    <a:pt x="470384" y="119996"/>
                    <a:pt x="500555" y="119996"/>
                  </a:cubicBezTo>
                  <a:close/>
                  <a:moveTo>
                    <a:pt x="426501" y="287304"/>
                  </a:moveTo>
                  <a:lnTo>
                    <a:pt x="407301" y="339417"/>
                  </a:lnTo>
                  <a:lnTo>
                    <a:pt x="368902" y="366845"/>
                  </a:lnTo>
                  <a:lnTo>
                    <a:pt x="355189" y="347645"/>
                  </a:lnTo>
                  <a:lnTo>
                    <a:pt x="426501" y="287304"/>
                  </a:lnTo>
                  <a:close/>
                  <a:moveTo>
                    <a:pt x="440214" y="429928"/>
                  </a:moveTo>
                  <a:cubicBezTo>
                    <a:pt x="445699" y="432671"/>
                    <a:pt x="453928" y="435414"/>
                    <a:pt x="462156" y="435414"/>
                  </a:cubicBezTo>
                  <a:lnTo>
                    <a:pt x="478613" y="438156"/>
                  </a:lnTo>
                  <a:lnTo>
                    <a:pt x="434729" y="501240"/>
                  </a:lnTo>
                  <a:lnTo>
                    <a:pt x="377130" y="558838"/>
                  </a:lnTo>
                  <a:lnTo>
                    <a:pt x="355189" y="536896"/>
                  </a:lnTo>
                  <a:lnTo>
                    <a:pt x="399073" y="493011"/>
                  </a:lnTo>
                  <a:cubicBezTo>
                    <a:pt x="399073" y="493011"/>
                    <a:pt x="401815" y="490269"/>
                    <a:pt x="401815" y="490269"/>
                  </a:cubicBezTo>
                  <a:lnTo>
                    <a:pt x="440214" y="429928"/>
                  </a:lnTo>
                  <a:close/>
                  <a:moveTo>
                    <a:pt x="163195" y="254392"/>
                  </a:moveTo>
                  <a:cubicBezTo>
                    <a:pt x="193365" y="254392"/>
                    <a:pt x="218050" y="279076"/>
                    <a:pt x="218050" y="309247"/>
                  </a:cubicBezTo>
                  <a:cubicBezTo>
                    <a:pt x="218050" y="339417"/>
                    <a:pt x="193365" y="364102"/>
                    <a:pt x="163195" y="364102"/>
                  </a:cubicBezTo>
                  <a:cubicBezTo>
                    <a:pt x="133024" y="364102"/>
                    <a:pt x="108339" y="339417"/>
                    <a:pt x="108339" y="309247"/>
                  </a:cubicBezTo>
                  <a:cubicBezTo>
                    <a:pt x="108339" y="279076"/>
                    <a:pt x="133024" y="254392"/>
                    <a:pt x="163195" y="254392"/>
                  </a:cubicBezTo>
                  <a:close/>
                  <a:moveTo>
                    <a:pt x="100111" y="635635"/>
                  </a:moveTo>
                  <a:lnTo>
                    <a:pt x="42513" y="693234"/>
                  </a:lnTo>
                  <a:lnTo>
                    <a:pt x="20571" y="671291"/>
                  </a:lnTo>
                  <a:lnTo>
                    <a:pt x="64455" y="627408"/>
                  </a:lnTo>
                  <a:cubicBezTo>
                    <a:pt x="64455" y="627408"/>
                    <a:pt x="67198" y="624665"/>
                    <a:pt x="67198" y="624665"/>
                  </a:cubicBezTo>
                  <a:lnTo>
                    <a:pt x="102854" y="564323"/>
                  </a:lnTo>
                  <a:cubicBezTo>
                    <a:pt x="108339" y="567066"/>
                    <a:pt x="116567" y="569809"/>
                    <a:pt x="124796" y="569809"/>
                  </a:cubicBezTo>
                  <a:lnTo>
                    <a:pt x="141252" y="572552"/>
                  </a:lnTo>
                  <a:lnTo>
                    <a:pt x="100111" y="635635"/>
                  </a:lnTo>
                  <a:close/>
                  <a:moveTo>
                    <a:pt x="218050" y="630150"/>
                  </a:moveTo>
                  <a:lnTo>
                    <a:pt x="218050" y="561581"/>
                  </a:lnTo>
                  <a:cubicBezTo>
                    <a:pt x="218050" y="553353"/>
                    <a:pt x="212564" y="547867"/>
                    <a:pt x="207079" y="547867"/>
                  </a:cubicBezTo>
                  <a:lnTo>
                    <a:pt x="130281" y="539639"/>
                  </a:lnTo>
                  <a:cubicBezTo>
                    <a:pt x="116567" y="539639"/>
                    <a:pt x="105597" y="531411"/>
                    <a:pt x="100111" y="520439"/>
                  </a:cubicBezTo>
                  <a:cubicBezTo>
                    <a:pt x="94626" y="509468"/>
                    <a:pt x="91883" y="495754"/>
                    <a:pt x="97369" y="484784"/>
                  </a:cubicBezTo>
                  <a:lnTo>
                    <a:pt x="135767" y="386044"/>
                  </a:lnTo>
                  <a:lnTo>
                    <a:pt x="179652" y="386044"/>
                  </a:lnTo>
                  <a:lnTo>
                    <a:pt x="259192" y="399758"/>
                  </a:lnTo>
                  <a:cubicBezTo>
                    <a:pt x="261935" y="399758"/>
                    <a:pt x="264677" y="399758"/>
                    <a:pt x="267420" y="399758"/>
                  </a:cubicBezTo>
                  <a:lnTo>
                    <a:pt x="338732" y="364102"/>
                  </a:lnTo>
                  <a:lnTo>
                    <a:pt x="349703" y="383301"/>
                  </a:lnTo>
                  <a:lnTo>
                    <a:pt x="270163" y="427185"/>
                  </a:lnTo>
                  <a:lnTo>
                    <a:pt x="207079" y="427185"/>
                  </a:lnTo>
                  <a:cubicBezTo>
                    <a:pt x="201593" y="427185"/>
                    <a:pt x="196107" y="432671"/>
                    <a:pt x="193365" y="438156"/>
                  </a:cubicBezTo>
                  <a:lnTo>
                    <a:pt x="179652" y="493011"/>
                  </a:lnTo>
                  <a:cubicBezTo>
                    <a:pt x="179652" y="495754"/>
                    <a:pt x="179652" y="501240"/>
                    <a:pt x="182394" y="503983"/>
                  </a:cubicBezTo>
                  <a:cubicBezTo>
                    <a:pt x="185137" y="506725"/>
                    <a:pt x="187880" y="509468"/>
                    <a:pt x="190622" y="509468"/>
                  </a:cubicBezTo>
                  <a:lnTo>
                    <a:pt x="248221" y="520439"/>
                  </a:lnTo>
                  <a:cubicBezTo>
                    <a:pt x="253706" y="520439"/>
                    <a:pt x="259192" y="525925"/>
                    <a:pt x="259192" y="534153"/>
                  </a:cubicBezTo>
                  <a:lnTo>
                    <a:pt x="259192" y="632893"/>
                  </a:lnTo>
                  <a:lnTo>
                    <a:pt x="218050" y="632893"/>
                  </a:lnTo>
                  <a:close/>
                  <a:moveTo>
                    <a:pt x="514269" y="495754"/>
                  </a:moveTo>
                  <a:cubicBezTo>
                    <a:pt x="511526" y="495754"/>
                    <a:pt x="506041" y="498497"/>
                    <a:pt x="503298" y="501240"/>
                  </a:cubicBezTo>
                  <a:lnTo>
                    <a:pt x="385359" y="630150"/>
                  </a:lnTo>
                  <a:lnTo>
                    <a:pt x="283876" y="630150"/>
                  </a:lnTo>
                  <a:lnTo>
                    <a:pt x="283876" y="531411"/>
                  </a:lnTo>
                  <a:cubicBezTo>
                    <a:pt x="283876" y="512211"/>
                    <a:pt x="270163" y="495754"/>
                    <a:pt x="250963" y="490269"/>
                  </a:cubicBezTo>
                  <a:lnTo>
                    <a:pt x="207079" y="482041"/>
                  </a:lnTo>
                  <a:lnTo>
                    <a:pt x="215307" y="451870"/>
                  </a:lnTo>
                  <a:lnTo>
                    <a:pt x="272905" y="451870"/>
                  </a:lnTo>
                  <a:cubicBezTo>
                    <a:pt x="275648" y="451870"/>
                    <a:pt x="278391" y="451870"/>
                    <a:pt x="278391" y="449128"/>
                  </a:cubicBezTo>
                  <a:lnTo>
                    <a:pt x="371645" y="394273"/>
                  </a:lnTo>
                  <a:cubicBezTo>
                    <a:pt x="371645" y="394273"/>
                    <a:pt x="371645" y="394273"/>
                    <a:pt x="371645" y="394273"/>
                  </a:cubicBezTo>
                  <a:cubicBezTo>
                    <a:pt x="371645" y="394273"/>
                    <a:pt x="371645" y="394273"/>
                    <a:pt x="371645" y="394273"/>
                  </a:cubicBezTo>
                  <a:lnTo>
                    <a:pt x="399073" y="372330"/>
                  </a:lnTo>
                  <a:cubicBezTo>
                    <a:pt x="399073" y="380559"/>
                    <a:pt x="404558" y="388787"/>
                    <a:pt x="407301" y="397015"/>
                  </a:cubicBezTo>
                  <a:cubicBezTo>
                    <a:pt x="410044" y="399758"/>
                    <a:pt x="412787" y="402501"/>
                    <a:pt x="415529" y="405244"/>
                  </a:cubicBezTo>
                  <a:lnTo>
                    <a:pt x="379873" y="465584"/>
                  </a:lnTo>
                  <a:lnTo>
                    <a:pt x="327761" y="517697"/>
                  </a:lnTo>
                  <a:cubicBezTo>
                    <a:pt x="322275" y="523182"/>
                    <a:pt x="322275" y="531411"/>
                    <a:pt x="327761" y="536896"/>
                  </a:cubicBezTo>
                  <a:lnTo>
                    <a:pt x="368902" y="578037"/>
                  </a:lnTo>
                  <a:cubicBezTo>
                    <a:pt x="371645" y="580780"/>
                    <a:pt x="374387" y="580780"/>
                    <a:pt x="377130" y="580780"/>
                  </a:cubicBezTo>
                  <a:cubicBezTo>
                    <a:pt x="379873" y="580780"/>
                    <a:pt x="385359" y="580780"/>
                    <a:pt x="385359" y="578037"/>
                  </a:cubicBezTo>
                  <a:lnTo>
                    <a:pt x="453928" y="509468"/>
                  </a:lnTo>
                  <a:cubicBezTo>
                    <a:pt x="453928" y="509468"/>
                    <a:pt x="453928" y="509468"/>
                    <a:pt x="456670" y="506725"/>
                  </a:cubicBezTo>
                  <a:lnTo>
                    <a:pt x="508784" y="429928"/>
                  </a:lnTo>
                  <a:lnTo>
                    <a:pt x="527983" y="432671"/>
                  </a:lnTo>
                  <a:lnTo>
                    <a:pt x="527983" y="487526"/>
                  </a:lnTo>
                  <a:lnTo>
                    <a:pt x="514269" y="487526"/>
                  </a:lnTo>
                  <a:close/>
                  <a:moveTo>
                    <a:pt x="538953" y="281819"/>
                  </a:moveTo>
                  <a:cubicBezTo>
                    <a:pt x="533468" y="281819"/>
                    <a:pt x="527983" y="287304"/>
                    <a:pt x="525240" y="292790"/>
                  </a:cubicBezTo>
                  <a:lnTo>
                    <a:pt x="511526" y="361359"/>
                  </a:lnTo>
                  <a:cubicBezTo>
                    <a:pt x="511526" y="364102"/>
                    <a:pt x="511526" y="369587"/>
                    <a:pt x="514269" y="372330"/>
                  </a:cubicBezTo>
                  <a:cubicBezTo>
                    <a:pt x="517012" y="375073"/>
                    <a:pt x="519755" y="377816"/>
                    <a:pt x="522497" y="377816"/>
                  </a:cubicBezTo>
                  <a:lnTo>
                    <a:pt x="580095" y="388787"/>
                  </a:lnTo>
                  <a:cubicBezTo>
                    <a:pt x="585581" y="388787"/>
                    <a:pt x="591067" y="394273"/>
                    <a:pt x="591067" y="402501"/>
                  </a:cubicBezTo>
                  <a:lnTo>
                    <a:pt x="591067" y="501240"/>
                  </a:lnTo>
                  <a:lnTo>
                    <a:pt x="549925" y="501240"/>
                  </a:lnTo>
                  <a:lnTo>
                    <a:pt x="549925" y="432671"/>
                  </a:lnTo>
                  <a:cubicBezTo>
                    <a:pt x="549925" y="424442"/>
                    <a:pt x="544439" y="418957"/>
                    <a:pt x="538953" y="418957"/>
                  </a:cubicBezTo>
                  <a:lnTo>
                    <a:pt x="462156" y="410729"/>
                  </a:lnTo>
                  <a:cubicBezTo>
                    <a:pt x="448442" y="410729"/>
                    <a:pt x="437472" y="402501"/>
                    <a:pt x="431986" y="391530"/>
                  </a:cubicBezTo>
                  <a:cubicBezTo>
                    <a:pt x="426501" y="380559"/>
                    <a:pt x="423758" y="366845"/>
                    <a:pt x="429243" y="355873"/>
                  </a:cubicBezTo>
                  <a:lnTo>
                    <a:pt x="467642" y="257135"/>
                  </a:lnTo>
                  <a:lnTo>
                    <a:pt x="659636" y="257135"/>
                  </a:lnTo>
                  <a:lnTo>
                    <a:pt x="659636" y="284562"/>
                  </a:lnTo>
                  <a:lnTo>
                    <a:pt x="538953" y="284562"/>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388285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0" y="1504041"/>
            <a:ext cx="10831645" cy="3849918"/>
          </a:xfrm>
          <a:prstGeom prst="rect">
            <a:avLst/>
          </a:prstGeom>
        </p:spPr>
        <p:txBody>
          <a:bodyPr/>
          <a:lstStyle/>
          <a:p>
            <a:r>
              <a:rPr lang="en-GB" dirty="0"/>
              <a:t>Transformation sounds big, but in hospitality it often starts small:</a:t>
            </a:r>
          </a:p>
          <a:p>
            <a:r>
              <a:rPr lang="en-GB" dirty="0"/>
              <a:t>• a clearer check-in process</a:t>
            </a:r>
            <a:br>
              <a:rPr lang="en-GB" dirty="0"/>
            </a:br>
            <a:r>
              <a:rPr lang="en-GB" dirty="0"/>
              <a:t>• a consistent waste routine</a:t>
            </a:r>
            <a:br>
              <a:rPr lang="en-GB" dirty="0"/>
            </a:br>
            <a:r>
              <a:rPr lang="en-GB" dirty="0"/>
              <a:t>• a weekly review of energy use</a:t>
            </a:r>
            <a:br>
              <a:rPr lang="en-GB" dirty="0"/>
            </a:br>
            <a:r>
              <a:rPr lang="en-GB" dirty="0"/>
              <a:t>• a digital log that removes guesswork</a:t>
            </a:r>
            <a:br>
              <a:rPr lang="en-GB" dirty="0"/>
            </a:br>
            <a:r>
              <a:rPr lang="en-GB" dirty="0"/>
              <a:t>• one small menu change that reduces waste</a:t>
            </a:r>
          </a:p>
          <a:p>
            <a:r>
              <a:rPr lang="en-GB" dirty="0"/>
              <a:t>This is transformation at hospitality scale:</a:t>
            </a:r>
          </a:p>
          <a:p>
            <a:pPr algn="ctr"/>
            <a:r>
              <a:rPr lang="en-GB" b="1" dirty="0"/>
              <a:t>making daily work smoother, more efficient and better for your team, your guests/customers and your bottom line.</a:t>
            </a:r>
            <a:endParaRPr lang="en-GB" dirty="0"/>
          </a:p>
          <a:p>
            <a:r>
              <a:rPr lang="en-GB" dirty="0"/>
              <a:t>The magic comes from consistency, not complexity.</a:t>
            </a:r>
          </a:p>
          <a:p>
            <a:endParaRPr lang="en-US"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GB" dirty="0"/>
              <a:t>What Transformation Really Means for Hospitality</a:t>
            </a:r>
            <a:endParaRPr lang="en-US" dirty="0"/>
          </a:p>
        </p:txBody>
      </p:sp>
    </p:spTree>
    <p:extLst>
      <p:ext uri="{BB962C8B-B14F-4D97-AF65-F5344CB8AC3E}">
        <p14:creationId xmlns:p14="http://schemas.microsoft.com/office/powerpoint/2010/main" val="3933563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2F588A-24BA-5897-1568-B4E6E24DE71D}"/>
              </a:ext>
            </a:extLst>
          </p:cNvPr>
          <p:cNvSpPr>
            <a:spLocks noGrp="1"/>
          </p:cNvSpPr>
          <p:nvPr>
            <p:ph type="body" sz="quarter" idx="16"/>
          </p:nvPr>
        </p:nvSpPr>
        <p:spPr>
          <a:xfrm>
            <a:off x="1503336" y="508951"/>
            <a:ext cx="9886397" cy="1018971"/>
          </a:xfrm>
        </p:spPr>
        <p:txBody>
          <a:bodyPr/>
          <a:lstStyle/>
          <a:p>
            <a:r>
              <a:rPr lang="en-IE" dirty="0"/>
              <a:t>Committed and Consistent Leadership…</a:t>
            </a:r>
          </a:p>
        </p:txBody>
      </p:sp>
      <p:sp>
        <p:nvSpPr>
          <p:cNvPr id="15" name="Freeform 170">
            <a:extLst>
              <a:ext uri="{FF2B5EF4-FFF2-40B4-BE49-F238E27FC236}">
                <a16:creationId xmlns:a16="http://schemas.microsoft.com/office/drawing/2014/main" id="{F90D1406-F1DC-AE15-9D3E-080357474B7F}"/>
              </a:ext>
            </a:extLst>
          </p:cNvPr>
          <p:cNvSpPr>
            <a:spLocks noChangeArrowheads="1"/>
          </p:cNvSpPr>
          <p:nvPr/>
        </p:nvSpPr>
        <p:spPr bwMode="auto">
          <a:xfrm>
            <a:off x="1734824" y="2836335"/>
            <a:ext cx="2495084" cy="243743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86575"/>
          </a:solidFill>
          <a:ln>
            <a:noFill/>
          </a:ln>
          <a:effectLst/>
        </p:spPr>
        <p:txBody>
          <a:bodyPr wrap="none" anchor="ctr"/>
          <a:lstStyle/>
          <a:p>
            <a:endParaRPr lang="en-US" sz="900"/>
          </a:p>
        </p:txBody>
      </p:sp>
      <p:sp>
        <p:nvSpPr>
          <p:cNvPr id="16" name="Freeform 171">
            <a:extLst>
              <a:ext uri="{FF2B5EF4-FFF2-40B4-BE49-F238E27FC236}">
                <a16:creationId xmlns:a16="http://schemas.microsoft.com/office/drawing/2014/main" id="{C8263129-4710-926D-4D41-3585FB880EBB}"/>
              </a:ext>
            </a:extLst>
          </p:cNvPr>
          <p:cNvSpPr>
            <a:spLocks noChangeArrowheads="1"/>
          </p:cNvSpPr>
          <p:nvPr/>
        </p:nvSpPr>
        <p:spPr bwMode="auto">
          <a:xfrm>
            <a:off x="1664437" y="1835706"/>
            <a:ext cx="2634054" cy="1034946"/>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rgbClr val="EABB22"/>
          </a:solidFill>
          <a:ln>
            <a:noFill/>
          </a:ln>
          <a:effectLst/>
        </p:spPr>
        <p:txBody>
          <a:bodyPr wrap="none" anchor="ctr"/>
          <a:lstStyle/>
          <a:p>
            <a:endParaRPr lang="en-US" sz="900"/>
          </a:p>
        </p:txBody>
      </p:sp>
      <p:sp>
        <p:nvSpPr>
          <p:cNvPr id="17" name="Freeform 173">
            <a:extLst>
              <a:ext uri="{FF2B5EF4-FFF2-40B4-BE49-F238E27FC236}">
                <a16:creationId xmlns:a16="http://schemas.microsoft.com/office/drawing/2014/main" id="{1A6D418A-F1BC-1CE8-A332-A5E438122F3F}"/>
              </a:ext>
            </a:extLst>
          </p:cNvPr>
          <p:cNvSpPr>
            <a:spLocks noChangeArrowheads="1"/>
          </p:cNvSpPr>
          <p:nvPr/>
        </p:nvSpPr>
        <p:spPr bwMode="auto">
          <a:xfrm>
            <a:off x="1664438" y="5260733"/>
            <a:ext cx="2634054" cy="1037554"/>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rgbClr val="EABB22"/>
          </a:solidFill>
          <a:ln>
            <a:noFill/>
          </a:ln>
          <a:effectLst/>
        </p:spPr>
        <p:txBody>
          <a:bodyPr wrap="none" anchor="ctr"/>
          <a:lstStyle/>
          <a:p>
            <a:endParaRPr lang="en-US" sz="900"/>
          </a:p>
        </p:txBody>
      </p:sp>
      <p:sp>
        <p:nvSpPr>
          <p:cNvPr id="18" name="Freeform 246">
            <a:extLst>
              <a:ext uri="{FF2B5EF4-FFF2-40B4-BE49-F238E27FC236}">
                <a16:creationId xmlns:a16="http://schemas.microsoft.com/office/drawing/2014/main" id="{9A0EEB76-76F3-2D71-C83E-974C2B1B9C9A}"/>
              </a:ext>
            </a:extLst>
          </p:cNvPr>
          <p:cNvSpPr>
            <a:spLocks noChangeArrowheads="1"/>
          </p:cNvSpPr>
          <p:nvPr/>
        </p:nvSpPr>
        <p:spPr bwMode="auto">
          <a:xfrm>
            <a:off x="5214027" y="2895562"/>
            <a:ext cx="2495084" cy="2412508"/>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86575"/>
          </a:solidFill>
          <a:ln>
            <a:noFill/>
          </a:ln>
          <a:effectLst/>
        </p:spPr>
        <p:txBody>
          <a:bodyPr wrap="none" anchor="ctr"/>
          <a:lstStyle/>
          <a:p>
            <a:endParaRPr lang="en-US" sz="900"/>
          </a:p>
        </p:txBody>
      </p:sp>
      <p:sp>
        <p:nvSpPr>
          <p:cNvPr id="19" name="Freeform 247">
            <a:extLst>
              <a:ext uri="{FF2B5EF4-FFF2-40B4-BE49-F238E27FC236}">
                <a16:creationId xmlns:a16="http://schemas.microsoft.com/office/drawing/2014/main" id="{73BFDBCA-E4FA-DE8B-9A98-58A1DF090E77}"/>
              </a:ext>
            </a:extLst>
          </p:cNvPr>
          <p:cNvSpPr>
            <a:spLocks noChangeArrowheads="1"/>
          </p:cNvSpPr>
          <p:nvPr/>
        </p:nvSpPr>
        <p:spPr bwMode="auto">
          <a:xfrm>
            <a:off x="5145445" y="1870009"/>
            <a:ext cx="2634053" cy="1034946"/>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00B6E6"/>
          </a:solidFill>
          <a:ln>
            <a:noFill/>
          </a:ln>
          <a:effectLst/>
        </p:spPr>
        <p:txBody>
          <a:bodyPr wrap="none" anchor="ctr"/>
          <a:lstStyle/>
          <a:p>
            <a:endParaRPr lang="en-US" sz="900"/>
          </a:p>
        </p:txBody>
      </p:sp>
      <p:sp>
        <p:nvSpPr>
          <p:cNvPr id="20" name="Freeform 249">
            <a:extLst>
              <a:ext uri="{FF2B5EF4-FFF2-40B4-BE49-F238E27FC236}">
                <a16:creationId xmlns:a16="http://schemas.microsoft.com/office/drawing/2014/main" id="{3221CA20-BE2B-2A2B-1660-C1F70C6E8338}"/>
              </a:ext>
            </a:extLst>
          </p:cNvPr>
          <p:cNvSpPr>
            <a:spLocks noChangeArrowheads="1"/>
          </p:cNvSpPr>
          <p:nvPr/>
        </p:nvSpPr>
        <p:spPr bwMode="auto">
          <a:xfrm>
            <a:off x="5145446" y="5295036"/>
            <a:ext cx="2634053" cy="103755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00B6E6"/>
          </a:solidFill>
          <a:ln>
            <a:noFill/>
          </a:ln>
          <a:effectLst/>
        </p:spPr>
        <p:txBody>
          <a:bodyPr wrap="none" anchor="ctr"/>
          <a:lstStyle/>
          <a:p>
            <a:endParaRPr lang="en-US" sz="900"/>
          </a:p>
        </p:txBody>
      </p:sp>
      <p:sp>
        <p:nvSpPr>
          <p:cNvPr id="21" name="Freeform 324">
            <a:extLst>
              <a:ext uri="{FF2B5EF4-FFF2-40B4-BE49-F238E27FC236}">
                <a16:creationId xmlns:a16="http://schemas.microsoft.com/office/drawing/2014/main" id="{6835393B-031D-A4FE-8337-73C9B3F61D43}"/>
              </a:ext>
            </a:extLst>
          </p:cNvPr>
          <p:cNvSpPr>
            <a:spLocks noChangeArrowheads="1"/>
          </p:cNvSpPr>
          <p:nvPr/>
        </p:nvSpPr>
        <p:spPr bwMode="auto">
          <a:xfrm>
            <a:off x="8626455" y="2804810"/>
            <a:ext cx="2495883" cy="2547625"/>
          </a:xfrm>
          <a:custGeom>
            <a:avLst/>
            <a:gdLst>
              <a:gd name="T0" fmla="*/ 3269 w 3270"/>
              <a:gd name="T1" fmla="*/ 3118 h 3119"/>
              <a:gd name="T2" fmla="*/ 0 w 3270"/>
              <a:gd name="T3" fmla="*/ 3118 h 3119"/>
              <a:gd name="T4" fmla="*/ 0 w 3270"/>
              <a:gd name="T5" fmla="*/ 0 h 3119"/>
              <a:gd name="T6" fmla="*/ 3269 w 3270"/>
              <a:gd name="T7" fmla="*/ 0 h 3119"/>
              <a:gd name="T8" fmla="*/ 3269 w 3270"/>
              <a:gd name="T9" fmla="*/ 3118 h 3119"/>
            </a:gdLst>
            <a:ahLst/>
            <a:cxnLst>
              <a:cxn ang="0">
                <a:pos x="T0" y="T1"/>
              </a:cxn>
              <a:cxn ang="0">
                <a:pos x="T2" y="T3"/>
              </a:cxn>
              <a:cxn ang="0">
                <a:pos x="T4" y="T5"/>
              </a:cxn>
              <a:cxn ang="0">
                <a:pos x="T6" y="T7"/>
              </a:cxn>
              <a:cxn ang="0">
                <a:pos x="T8" y="T9"/>
              </a:cxn>
            </a:cxnLst>
            <a:rect l="0" t="0" r="r" b="b"/>
            <a:pathLst>
              <a:path w="3270" h="3119">
                <a:moveTo>
                  <a:pt x="3269" y="3118"/>
                </a:moveTo>
                <a:lnTo>
                  <a:pt x="0" y="3118"/>
                </a:lnTo>
                <a:lnTo>
                  <a:pt x="0" y="0"/>
                </a:lnTo>
                <a:lnTo>
                  <a:pt x="3269" y="0"/>
                </a:lnTo>
                <a:lnTo>
                  <a:pt x="3269" y="3118"/>
                </a:lnTo>
              </a:path>
            </a:pathLst>
          </a:custGeom>
          <a:solidFill>
            <a:srgbClr val="086575"/>
          </a:solidFill>
          <a:ln>
            <a:noFill/>
          </a:ln>
          <a:effectLst/>
        </p:spPr>
        <p:txBody>
          <a:bodyPr wrap="none" anchor="ctr"/>
          <a:lstStyle/>
          <a:p>
            <a:endParaRPr lang="en-US" sz="900"/>
          </a:p>
        </p:txBody>
      </p:sp>
      <p:sp>
        <p:nvSpPr>
          <p:cNvPr id="22" name="Freeform 325">
            <a:extLst>
              <a:ext uri="{FF2B5EF4-FFF2-40B4-BE49-F238E27FC236}">
                <a16:creationId xmlns:a16="http://schemas.microsoft.com/office/drawing/2014/main" id="{B4EEA105-FA30-9758-4CA7-BA0337DEA0AC}"/>
              </a:ext>
            </a:extLst>
          </p:cNvPr>
          <p:cNvSpPr>
            <a:spLocks noChangeArrowheads="1"/>
          </p:cNvSpPr>
          <p:nvPr/>
        </p:nvSpPr>
        <p:spPr bwMode="auto">
          <a:xfrm>
            <a:off x="8556066" y="1838604"/>
            <a:ext cx="2634052" cy="1034946"/>
          </a:xfrm>
          <a:custGeom>
            <a:avLst/>
            <a:gdLst>
              <a:gd name="T0" fmla="*/ 0 w 3505"/>
              <a:gd name="T1" fmla="*/ 1751 h 1752"/>
              <a:gd name="T2" fmla="*/ 0 w 3505"/>
              <a:gd name="T3" fmla="*/ 1751 h 1752"/>
              <a:gd name="T4" fmla="*/ 1753 w 3505"/>
              <a:gd name="T5" fmla="*/ 0 h 1752"/>
              <a:gd name="T6" fmla="*/ 1753 w 3505"/>
              <a:gd name="T7" fmla="*/ 0 h 1752"/>
              <a:gd name="T8" fmla="*/ 3504 w 3505"/>
              <a:gd name="T9" fmla="*/ 1751 h 1752"/>
              <a:gd name="T10" fmla="*/ 0 w 3505"/>
              <a:gd name="T11" fmla="*/ 1751 h 1752"/>
            </a:gdLst>
            <a:ahLst/>
            <a:cxnLst>
              <a:cxn ang="0">
                <a:pos x="T0" y="T1"/>
              </a:cxn>
              <a:cxn ang="0">
                <a:pos x="T2" y="T3"/>
              </a:cxn>
              <a:cxn ang="0">
                <a:pos x="T4" y="T5"/>
              </a:cxn>
              <a:cxn ang="0">
                <a:pos x="T6" y="T7"/>
              </a:cxn>
              <a:cxn ang="0">
                <a:pos x="T8" y="T9"/>
              </a:cxn>
              <a:cxn ang="0">
                <a:pos x="T10" y="T11"/>
              </a:cxn>
            </a:cxnLst>
            <a:rect l="0" t="0" r="r" b="b"/>
            <a:pathLst>
              <a:path w="3505" h="1752">
                <a:moveTo>
                  <a:pt x="0" y="1751"/>
                </a:moveTo>
                <a:lnTo>
                  <a:pt x="0" y="1751"/>
                </a:lnTo>
                <a:cubicBezTo>
                  <a:pt x="0" y="784"/>
                  <a:pt x="784" y="0"/>
                  <a:pt x="1753" y="0"/>
                </a:cubicBezTo>
                <a:lnTo>
                  <a:pt x="1753" y="0"/>
                </a:lnTo>
                <a:cubicBezTo>
                  <a:pt x="2720" y="0"/>
                  <a:pt x="3504" y="784"/>
                  <a:pt x="3504" y="1751"/>
                </a:cubicBezTo>
                <a:lnTo>
                  <a:pt x="0" y="1751"/>
                </a:lnTo>
              </a:path>
            </a:pathLst>
          </a:custGeom>
          <a:solidFill>
            <a:srgbClr val="EABB22"/>
          </a:solidFill>
          <a:ln>
            <a:noFill/>
          </a:ln>
          <a:effectLst/>
        </p:spPr>
        <p:txBody>
          <a:bodyPr wrap="none" anchor="ctr"/>
          <a:lstStyle/>
          <a:p>
            <a:endParaRPr lang="en-US" sz="900"/>
          </a:p>
        </p:txBody>
      </p:sp>
      <p:sp>
        <p:nvSpPr>
          <p:cNvPr id="23" name="Freeform 327">
            <a:extLst>
              <a:ext uri="{FF2B5EF4-FFF2-40B4-BE49-F238E27FC236}">
                <a16:creationId xmlns:a16="http://schemas.microsoft.com/office/drawing/2014/main" id="{5C4DF404-661A-63AF-86DF-DAF33C48A041}"/>
              </a:ext>
            </a:extLst>
          </p:cNvPr>
          <p:cNvSpPr>
            <a:spLocks noChangeArrowheads="1"/>
          </p:cNvSpPr>
          <p:nvPr/>
        </p:nvSpPr>
        <p:spPr bwMode="auto">
          <a:xfrm>
            <a:off x="8556067" y="5339401"/>
            <a:ext cx="2634051" cy="1037554"/>
          </a:xfrm>
          <a:custGeom>
            <a:avLst/>
            <a:gdLst>
              <a:gd name="T0" fmla="*/ 0 w 3505"/>
              <a:gd name="T1" fmla="*/ 0 h 1753"/>
              <a:gd name="T2" fmla="*/ 0 w 3505"/>
              <a:gd name="T3" fmla="*/ 0 h 1753"/>
              <a:gd name="T4" fmla="*/ 1753 w 3505"/>
              <a:gd name="T5" fmla="*/ 1752 h 1753"/>
              <a:gd name="T6" fmla="*/ 1753 w 3505"/>
              <a:gd name="T7" fmla="*/ 1752 h 1753"/>
              <a:gd name="T8" fmla="*/ 3504 w 3505"/>
              <a:gd name="T9" fmla="*/ 0 h 1753"/>
              <a:gd name="T10" fmla="*/ 0 w 3505"/>
              <a:gd name="T11" fmla="*/ 0 h 1753"/>
            </a:gdLst>
            <a:ahLst/>
            <a:cxnLst>
              <a:cxn ang="0">
                <a:pos x="T0" y="T1"/>
              </a:cxn>
              <a:cxn ang="0">
                <a:pos x="T2" y="T3"/>
              </a:cxn>
              <a:cxn ang="0">
                <a:pos x="T4" y="T5"/>
              </a:cxn>
              <a:cxn ang="0">
                <a:pos x="T6" y="T7"/>
              </a:cxn>
              <a:cxn ang="0">
                <a:pos x="T8" y="T9"/>
              </a:cxn>
              <a:cxn ang="0">
                <a:pos x="T10" y="T11"/>
              </a:cxn>
            </a:cxnLst>
            <a:rect l="0" t="0" r="r" b="b"/>
            <a:pathLst>
              <a:path w="3505" h="1753">
                <a:moveTo>
                  <a:pt x="0" y="0"/>
                </a:moveTo>
                <a:lnTo>
                  <a:pt x="0" y="0"/>
                </a:lnTo>
                <a:cubicBezTo>
                  <a:pt x="0" y="968"/>
                  <a:pt x="784" y="1752"/>
                  <a:pt x="1753" y="1752"/>
                </a:cubicBezTo>
                <a:lnTo>
                  <a:pt x="1753" y="1752"/>
                </a:lnTo>
                <a:cubicBezTo>
                  <a:pt x="2720" y="1752"/>
                  <a:pt x="3504" y="968"/>
                  <a:pt x="3504" y="0"/>
                </a:cubicBezTo>
                <a:lnTo>
                  <a:pt x="0" y="0"/>
                </a:lnTo>
              </a:path>
            </a:pathLst>
          </a:custGeom>
          <a:solidFill>
            <a:srgbClr val="EABB22"/>
          </a:solidFill>
          <a:ln>
            <a:noFill/>
          </a:ln>
          <a:effectLst/>
        </p:spPr>
        <p:txBody>
          <a:bodyPr wrap="none" anchor="ctr"/>
          <a:lstStyle/>
          <a:p>
            <a:endParaRPr lang="en-US" sz="900"/>
          </a:p>
        </p:txBody>
      </p:sp>
      <p:sp>
        <p:nvSpPr>
          <p:cNvPr id="27" name="CuadroTexto 598">
            <a:extLst>
              <a:ext uri="{FF2B5EF4-FFF2-40B4-BE49-F238E27FC236}">
                <a16:creationId xmlns:a16="http://schemas.microsoft.com/office/drawing/2014/main" id="{791EF59C-1FAE-93AD-B25E-F5274EBCE12F}"/>
              </a:ext>
            </a:extLst>
          </p:cNvPr>
          <p:cNvSpPr txBox="1"/>
          <p:nvPr/>
        </p:nvSpPr>
        <p:spPr>
          <a:xfrm>
            <a:off x="1731432" y="2066894"/>
            <a:ext cx="2544497" cy="769441"/>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Showing Commitment</a:t>
            </a:r>
          </a:p>
        </p:txBody>
      </p:sp>
      <p:sp>
        <p:nvSpPr>
          <p:cNvPr id="28" name="CuadroTexto 599">
            <a:extLst>
              <a:ext uri="{FF2B5EF4-FFF2-40B4-BE49-F238E27FC236}">
                <a16:creationId xmlns:a16="http://schemas.microsoft.com/office/drawing/2014/main" id="{7A4FB645-75A9-9430-16BA-BB3810262F20}"/>
              </a:ext>
            </a:extLst>
          </p:cNvPr>
          <p:cNvSpPr txBox="1"/>
          <p:nvPr/>
        </p:nvSpPr>
        <p:spPr>
          <a:xfrm>
            <a:off x="5302498" y="2119003"/>
            <a:ext cx="2282148" cy="769441"/>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Leading by Example</a:t>
            </a:r>
          </a:p>
        </p:txBody>
      </p:sp>
      <p:sp>
        <p:nvSpPr>
          <p:cNvPr id="29" name="CuadroTexto 600">
            <a:extLst>
              <a:ext uri="{FF2B5EF4-FFF2-40B4-BE49-F238E27FC236}">
                <a16:creationId xmlns:a16="http://schemas.microsoft.com/office/drawing/2014/main" id="{BFC40E75-A291-AD89-E3DC-624B3AFA6C81}"/>
              </a:ext>
            </a:extLst>
          </p:cNvPr>
          <p:cNvSpPr txBox="1"/>
          <p:nvPr/>
        </p:nvSpPr>
        <p:spPr>
          <a:xfrm>
            <a:off x="8688919" y="2116911"/>
            <a:ext cx="2427301" cy="769441"/>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Keeping Energy High</a:t>
            </a:r>
          </a:p>
        </p:txBody>
      </p:sp>
      <p:sp>
        <p:nvSpPr>
          <p:cNvPr id="31" name="Rectángulo 602">
            <a:extLst>
              <a:ext uri="{FF2B5EF4-FFF2-40B4-BE49-F238E27FC236}">
                <a16:creationId xmlns:a16="http://schemas.microsoft.com/office/drawing/2014/main" id="{AA3E8BE7-5275-A161-1ED6-930462648E33}"/>
              </a:ext>
            </a:extLst>
          </p:cNvPr>
          <p:cNvSpPr/>
          <p:nvPr/>
        </p:nvSpPr>
        <p:spPr>
          <a:xfrm>
            <a:off x="1734824" y="2880350"/>
            <a:ext cx="2493278" cy="2308324"/>
          </a:xfrm>
          <a:prstGeom prst="rect">
            <a:avLst/>
          </a:prstGeom>
        </p:spPr>
        <p:txBody>
          <a:bodyPr wrap="square">
            <a:spAutoFit/>
          </a:bodyPr>
          <a:lstStyle/>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Reinforce the vision consistently</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Maintain routines through staff changes</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Review progress regularly</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Follow up so improvements stick</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Hold yourself accountable too</a:t>
            </a:r>
          </a:p>
        </p:txBody>
      </p:sp>
      <p:sp>
        <p:nvSpPr>
          <p:cNvPr id="84" name="Rectángulo 602">
            <a:extLst>
              <a:ext uri="{FF2B5EF4-FFF2-40B4-BE49-F238E27FC236}">
                <a16:creationId xmlns:a16="http://schemas.microsoft.com/office/drawing/2014/main" id="{4B2430AE-53B0-B344-269B-8D03FA6391C7}"/>
              </a:ext>
            </a:extLst>
          </p:cNvPr>
          <p:cNvSpPr/>
          <p:nvPr/>
        </p:nvSpPr>
        <p:spPr>
          <a:xfrm>
            <a:off x="8696840" y="2947654"/>
            <a:ext cx="2493278" cy="2308324"/>
          </a:xfrm>
          <a:prstGeom prst="rect">
            <a:avLst/>
          </a:prstGeom>
        </p:spPr>
        <p:txBody>
          <a:bodyPr wrap="square">
            <a:spAutoFit/>
          </a:bodyPr>
          <a:lstStyle/>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Celebrate progress publicly</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Share before/after examples</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Highlight evident improvements</a:t>
            </a:r>
          </a:p>
          <a:p>
            <a:pPr marL="180000" indent="-180000">
              <a:buFont typeface="Arial" panose="020B0604020202020204" pitchFamily="34" charset="0"/>
              <a:buChar char="•"/>
            </a:pPr>
            <a:r>
              <a:rPr lang="en-US" sz="1600" dirty="0" err="1">
                <a:solidFill>
                  <a:schemeClr val="bg1"/>
                </a:solidFill>
                <a:latin typeface="Calibri" panose="020F0502020204030204" pitchFamily="34" charset="0"/>
                <a:ea typeface="Lato" charset="0"/>
                <a:cs typeface="Calibri" panose="020F0502020204030204" pitchFamily="34" charset="0"/>
              </a:rPr>
              <a:t>Recognise</a:t>
            </a:r>
            <a:r>
              <a:rPr lang="en-US" sz="1600" dirty="0">
                <a:solidFill>
                  <a:schemeClr val="bg1"/>
                </a:solidFill>
                <a:latin typeface="Calibri" panose="020F0502020204030204" pitchFamily="34" charset="0"/>
                <a:ea typeface="Lato" charset="0"/>
                <a:cs typeface="Calibri" panose="020F0502020204030204" pitchFamily="34" charset="0"/>
              </a:rPr>
              <a:t> staff who contribute to change</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Reinforce the WHY</a:t>
            </a:r>
          </a:p>
        </p:txBody>
      </p:sp>
      <p:sp>
        <p:nvSpPr>
          <p:cNvPr id="85" name="Rectángulo 602">
            <a:extLst>
              <a:ext uri="{FF2B5EF4-FFF2-40B4-BE49-F238E27FC236}">
                <a16:creationId xmlns:a16="http://schemas.microsoft.com/office/drawing/2014/main" id="{EA59500D-6B5C-F95A-2079-F440CAC3C990}"/>
              </a:ext>
            </a:extLst>
          </p:cNvPr>
          <p:cNvSpPr/>
          <p:nvPr/>
        </p:nvSpPr>
        <p:spPr>
          <a:xfrm>
            <a:off x="5245585" y="2904955"/>
            <a:ext cx="2493278" cy="2308324"/>
          </a:xfrm>
          <a:prstGeom prst="rect">
            <a:avLst/>
          </a:prstGeom>
        </p:spPr>
        <p:txBody>
          <a:bodyPr wrap="square">
            <a:spAutoFit/>
          </a:bodyPr>
          <a:lstStyle/>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Using digital tools yourself</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Sorting waste correctly</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Turning off unused equipment</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Asking for feedback regularly</a:t>
            </a:r>
          </a:p>
          <a:p>
            <a:pPr marL="180000" indent="-180000">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Showing calm when problems occur</a:t>
            </a:r>
          </a:p>
        </p:txBody>
      </p:sp>
      <p:grpSp>
        <p:nvGrpSpPr>
          <p:cNvPr id="86" name="Group 85">
            <a:extLst>
              <a:ext uri="{FF2B5EF4-FFF2-40B4-BE49-F238E27FC236}">
                <a16:creationId xmlns:a16="http://schemas.microsoft.com/office/drawing/2014/main" id="{E385BA10-33D5-20D1-19F0-7B68EB4CE6AA}"/>
              </a:ext>
            </a:extLst>
          </p:cNvPr>
          <p:cNvGrpSpPr/>
          <p:nvPr/>
        </p:nvGrpSpPr>
        <p:grpSpPr>
          <a:xfrm>
            <a:off x="3715224" y="1512312"/>
            <a:ext cx="901130" cy="913212"/>
            <a:chOff x="2899351" y="1724980"/>
            <a:chExt cx="3364829" cy="3409943"/>
          </a:xfrm>
          <a:solidFill>
            <a:srgbClr val="404A52"/>
          </a:solidFill>
        </p:grpSpPr>
        <p:sp>
          <p:nvSpPr>
            <p:cNvPr id="87" name="Freeform 941">
              <a:extLst>
                <a:ext uri="{FF2B5EF4-FFF2-40B4-BE49-F238E27FC236}">
                  <a16:creationId xmlns:a16="http://schemas.microsoft.com/office/drawing/2014/main" id="{6633B0B1-8481-92BB-DED7-A4A1035343C5}"/>
                </a:ext>
              </a:extLst>
            </p:cNvPr>
            <p:cNvSpPr/>
            <p:nvPr/>
          </p:nvSpPr>
          <p:spPr>
            <a:xfrm>
              <a:off x="4465966" y="4201996"/>
              <a:ext cx="209518" cy="502638"/>
            </a:xfrm>
            <a:custGeom>
              <a:avLst/>
              <a:gdLst>
                <a:gd name="connsiteX0" fmla="*/ 105153 w 209518"/>
                <a:gd name="connsiteY0" fmla="*/ 502638 h 502638"/>
                <a:gd name="connsiteX1" fmla="*/ 1412 w 209518"/>
                <a:gd name="connsiteY1" fmla="*/ 258935 h 502638"/>
                <a:gd name="connsiteX2" fmla="*/ 3316 w 209518"/>
                <a:gd name="connsiteY2" fmla="*/ 232280 h 502638"/>
                <a:gd name="connsiteX3" fmla="*/ 102297 w 209518"/>
                <a:gd name="connsiteY3" fmla="*/ 0 h 502638"/>
                <a:gd name="connsiteX4" fmla="*/ 114670 w 209518"/>
                <a:gd name="connsiteY4" fmla="*/ 19039 h 502638"/>
                <a:gd name="connsiteX5" fmla="*/ 204134 w 209518"/>
                <a:gd name="connsiteY5" fmla="*/ 227520 h 502638"/>
                <a:gd name="connsiteX6" fmla="*/ 207941 w 209518"/>
                <a:gd name="connsiteY6" fmla="*/ 260839 h 502638"/>
                <a:gd name="connsiteX7" fmla="*/ 105153 w 209518"/>
                <a:gd name="connsiteY7" fmla="*/ 502638 h 50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18" h="502638">
                  <a:moveTo>
                    <a:pt x="105153" y="502638"/>
                  </a:moveTo>
                  <a:cubicBezTo>
                    <a:pt x="68035" y="415057"/>
                    <a:pt x="33772" y="337948"/>
                    <a:pt x="1412" y="258935"/>
                  </a:cubicBezTo>
                  <a:cubicBezTo>
                    <a:pt x="-1443" y="251319"/>
                    <a:pt x="461" y="239895"/>
                    <a:pt x="3316" y="232280"/>
                  </a:cubicBezTo>
                  <a:cubicBezTo>
                    <a:pt x="35675" y="156122"/>
                    <a:pt x="68035" y="79965"/>
                    <a:pt x="102297" y="0"/>
                  </a:cubicBezTo>
                  <a:cubicBezTo>
                    <a:pt x="108008" y="8568"/>
                    <a:pt x="112767" y="13327"/>
                    <a:pt x="114670" y="19039"/>
                  </a:cubicBezTo>
                  <a:cubicBezTo>
                    <a:pt x="145126" y="88533"/>
                    <a:pt x="174630" y="158026"/>
                    <a:pt x="204134" y="227520"/>
                  </a:cubicBezTo>
                  <a:cubicBezTo>
                    <a:pt x="207941" y="237040"/>
                    <a:pt x="211748" y="251319"/>
                    <a:pt x="207941" y="260839"/>
                  </a:cubicBezTo>
                  <a:cubicBezTo>
                    <a:pt x="176534" y="338900"/>
                    <a:pt x="143223" y="416009"/>
                    <a:pt x="105153" y="502638"/>
                  </a:cubicBezTo>
                  <a:close/>
                </a:path>
              </a:pathLst>
            </a:custGeom>
            <a:solidFill>
              <a:srgbClr val="00B6E6"/>
            </a:solidFill>
            <a:ln w="9514" cap="flat">
              <a:noFill/>
              <a:prstDash val="solid"/>
              <a:miter/>
            </a:ln>
          </p:spPr>
          <p:txBody>
            <a:bodyPr rtlCol="0" anchor="ctr"/>
            <a:lstStyle/>
            <a:p>
              <a:endParaRPr lang="en-US"/>
            </a:p>
          </p:txBody>
        </p:sp>
        <p:grpSp>
          <p:nvGrpSpPr>
            <p:cNvPr id="88" name="Group 87">
              <a:extLst>
                <a:ext uri="{FF2B5EF4-FFF2-40B4-BE49-F238E27FC236}">
                  <a16:creationId xmlns:a16="http://schemas.microsoft.com/office/drawing/2014/main" id="{CCC32196-84D7-9299-4FA7-6A6B3582CD5A}"/>
                </a:ext>
              </a:extLst>
            </p:cNvPr>
            <p:cNvGrpSpPr/>
            <p:nvPr/>
          </p:nvGrpSpPr>
          <p:grpSpPr>
            <a:xfrm>
              <a:off x="2899351" y="1724980"/>
              <a:ext cx="3364829" cy="3409943"/>
              <a:chOff x="2899351" y="1724980"/>
              <a:chExt cx="3364829" cy="3409943"/>
            </a:xfrm>
            <a:grpFill/>
          </p:grpSpPr>
          <p:sp>
            <p:nvSpPr>
              <p:cNvPr id="89" name="Freeform 943">
                <a:extLst>
                  <a:ext uri="{FF2B5EF4-FFF2-40B4-BE49-F238E27FC236}">
                    <a16:creationId xmlns:a16="http://schemas.microsoft.com/office/drawing/2014/main" id="{14F714D0-34AC-B2D4-8B6E-5BBED4DA5DE4}"/>
                  </a:ext>
                </a:extLst>
              </p:cNvPr>
              <p:cNvSpPr/>
              <p:nvPr/>
            </p:nvSpPr>
            <p:spPr>
              <a:xfrm>
                <a:off x="3238658" y="2222541"/>
                <a:ext cx="2793401" cy="2672486"/>
              </a:xfrm>
              <a:custGeom>
                <a:avLst/>
                <a:gdLst>
                  <a:gd name="connsiteX0" fmla="*/ 2662550 w 2793401"/>
                  <a:gd name="connsiteY0" fmla="*/ 1257865 h 2672486"/>
                  <a:gd name="connsiteX1" fmla="*/ 2228554 w 2793401"/>
                  <a:gd name="connsiteY1" fmla="*/ 1257865 h 2672486"/>
                  <a:gd name="connsiteX2" fmla="*/ 2228554 w 2793401"/>
                  <a:gd name="connsiteY2" fmla="*/ 1145533 h 2672486"/>
                  <a:gd name="connsiteX3" fmla="*/ 2638756 w 2793401"/>
                  <a:gd name="connsiteY3" fmla="*/ 1145533 h 2672486"/>
                  <a:gd name="connsiteX4" fmla="*/ 2393206 w 2793401"/>
                  <a:gd name="connsiteY4" fmla="*/ 646702 h 2672486"/>
                  <a:gd name="connsiteX5" fmla="*/ 2258058 w 2793401"/>
                  <a:gd name="connsiteY5" fmla="*/ 735235 h 2672486"/>
                  <a:gd name="connsiteX6" fmla="*/ 2195243 w 2793401"/>
                  <a:gd name="connsiteY6" fmla="*/ 640991 h 2672486"/>
                  <a:gd name="connsiteX7" fmla="*/ 2315163 w 2793401"/>
                  <a:gd name="connsiteY7" fmla="*/ 559121 h 2672486"/>
                  <a:gd name="connsiteX8" fmla="*/ 1900201 w 2793401"/>
                  <a:gd name="connsiteY8" fmla="*/ 253540 h 2672486"/>
                  <a:gd name="connsiteX9" fmla="*/ 1817399 w 2793401"/>
                  <a:gd name="connsiteY9" fmla="*/ 377296 h 2672486"/>
                  <a:gd name="connsiteX10" fmla="*/ 1723177 w 2793401"/>
                  <a:gd name="connsiteY10" fmla="*/ 314466 h 2672486"/>
                  <a:gd name="connsiteX11" fmla="*/ 1794557 w 2793401"/>
                  <a:gd name="connsiteY11" fmla="*/ 205942 h 2672486"/>
                  <a:gd name="connsiteX12" fmla="*/ 1371982 w 2793401"/>
                  <a:gd name="connsiteY12" fmla="*/ 119313 h 2672486"/>
                  <a:gd name="connsiteX13" fmla="*/ 1371982 w 2793401"/>
                  <a:gd name="connsiteY13" fmla="*/ 572449 h 2672486"/>
                  <a:gd name="connsiteX14" fmla="*/ 1257773 w 2793401"/>
                  <a:gd name="connsiteY14" fmla="*/ 572449 h 2672486"/>
                  <a:gd name="connsiteX15" fmla="*/ 1257773 w 2793401"/>
                  <a:gd name="connsiteY15" fmla="*/ 122169 h 2672486"/>
                  <a:gd name="connsiteX16" fmla="*/ 768575 w 2793401"/>
                  <a:gd name="connsiteY16" fmla="*/ 251636 h 2672486"/>
                  <a:gd name="connsiteX17" fmla="*/ 847570 w 2793401"/>
                  <a:gd name="connsiteY17" fmla="*/ 371584 h 2672486"/>
                  <a:gd name="connsiteX18" fmla="*/ 753348 w 2793401"/>
                  <a:gd name="connsiteY18" fmla="*/ 434414 h 2672486"/>
                  <a:gd name="connsiteX19" fmla="*/ 668642 w 2793401"/>
                  <a:gd name="connsiteY19" fmla="*/ 308754 h 2672486"/>
                  <a:gd name="connsiteX20" fmla="*/ 306979 w 2793401"/>
                  <a:gd name="connsiteY20" fmla="*/ 670502 h 2672486"/>
                  <a:gd name="connsiteX21" fmla="*/ 432609 w 2793401"/>
                  <a:gd name="connsiteY21" fmla="*/ 755227 h 2672486"/>
                  <a:gd name="connsiteX22" fmla="*/ 369794 w 2793401"/>
                  <a:gd name="connsiteY22" fmla="*/ 850423 h 2672486"/>
                  <a:gd name="connsiteX23" fmla="*/ 249874 w 2793401"/>
                  <a:gd name="connsiteY23" fmla="*/ 771410 h 2672486"/>
                  <a:gd name="connsiteX24" fmla="*/ 129954 w 2793401"/>
                  <a:gd name="connsiteY24" fmla="*/ 1143629 h 2672486"/>
                  <a:gd name="connsiteX25" fmla="*/ 569661 w 2793401"/>
                  <a:gd name="connsiteY25" fmla="*/ 1143629 h 2672486"/>
                  <a:gd name="connsiteX26" fmla="*/ 569661 w 2793401"/>
                  <a:gd name="connsiteY26" fmla="*/ 1258817 h 2672486"/>
                  <a:gd name="connsiteX27" fmla="*/ 118533 w 2793401"/>
                  <a:gd name="connsiteY27" fmla="*/ 1258817 h 2672486"/>
                  <a:gd name="connsiteX28" fmla="*/ 157555 w 2793401"/>
                  <a:gd name="connsiteY28" fmla="*/ 1630084 h 2672486"/>
                  <a:gd name="connsiteX29" fmla="*/ 317448 w 2793401"/>
                  <a:gd name="connsiteY29" fmla="*/ 1551071 h 2672486"/>
                  <a:gd name="connsiteX30" fmla="*/ 367890 w 2793401"/>
                  <a:gd name="connsiteY30" fmla="*/ 1651979 h 2672486"/>
                  <a:gd name="connsiteX31" fmla="*/ 192769 w 2793401"/>
                  <a:gd name="connsiteY31" fmla="*/ 1740512 h 2672486"/>
                  <a:gd name="connsiteX32" fmla="*/ 549674 w 2793401"/>
                  <a:gd name="connsiteY32" fmla="*/ 2240294 h 2672486"/>
                  <a:gd name="connsiteX33" fmla="*/ 477341 w 2793401"/>
                  <a:gd name="connsiteY33" fmla="*/ 2326923 h 2672486"/>
                  <a:gd name="connsiteX34" fmla="*/ 227032 w 2793401"/>
                  <a:gd name="connsiteY34" fmla="*/ 2052757 h 2672486"/>
                  <a:gd name="connsiteX35" fmla="*/ 843763 w 2793401"/>
                  <a:gd name="connsiteY35" fmla="*/ 91706 h 2672486"/>
                  <a:gd name="connsiteX36" fmla="*/ 1904008 w 2793401"/>
                  <a:gd name="connsiteY36" fmla="*/ 129785 h 2672486"/>
                  <a:gd name="connsiteX37" fmla="*/ 2758676 w 2793401"/>
                  <a:gd name="connsiteY37" fmla="*/ 1181707 h 2672486"/>
                  <a:gd name="connsiteX38" fmla="*/ 2219988 w 2793401"/>
                  <a:gd name="connsiteY38" fmla="*/ 2658207 h 2672486"/>
                  <a:gd name="connsiteX39" fmla="*/ 2200953 w 2793401"/>
                  <a:gd name="connsiteY39" fmla="*/ 2672487 h 2672486"/>
                  <a:gd name="connsiteX40" fmla="*/ 2134331 w 2793401"/>
                  <a:gd name="connsiteY40" fmla="*/ 2583954 h 2672486"/>
                  <a:gd name="connsiteX41" fmla="*/ 2257106 w 2793401"/>
                  <a:gd name="connsiteY41" fmla="*/ 2475430 h 2672486"/>
                  <a:gd name="connsiteX42" fmla="*/ 2371316 w 2793401"/>
                  <a:gd name="connsiteY42" fmla="*/ 2357386 h 2672486"/>
                  <a:gd name="connsiteX43" fmla="*/ 2250444 w 2793401"/>
                  <a:gd name="connsiteY43" fmla="*/ 2275517 h 2672486"/>
                  <a:gd name="connsiteX44" fmla="*/ 2312307 w 2793401"/>
                  <a:gd name="connsiteY44" fmla="*/ 2181272 h 2672486"/>
                  <a:gd name="connsiteX45" fmla="*/ 2437938 w 2793401"/>
                  <a:gd name="connsiteY45" fmla="*/ 2263141 h 2672486"/>
                  <a:gd name="connsiteX46" fmla="*/ 2653032 w 2793401"/>
                  <a:gd name="connsiteY46" fmla="*/ 1752887 h 2672486"/>
                  <a:gd name="connsiteX47" fmla="*/ 2495043 w 2793401"/>
                  <a:gd name="connsiteY47" fmla="*/ 1711953 h 2672486"/>
                  <a:gd name="connsiteX48" fmla="*/ 2522643 w 2793401"/>
                  <a:gd name="connsiteY48" fmla="*/ 1603429 h 2672486"/>
                  <a:gd name="connsiteX49" fmla="*/ 2670164 w 2793401"/>
                  <a:gd name="connsiteY49" fmla="*/ 1638651 h 2672486"/>
                  <a:gd name="connsiteX50" fmla="*/ 2662550 w 2793401"/>
                  <a:gd name="connsiteY50" fmla="*/ 1257865 h 26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93401" h="2672486">
                    <a:moveTo>
                      <a:pt x="2662550" y="1257865"/>
                    </a:moveTo>
                    <a:cubicBezTo>
                      <a:pt x="2515029" y="1257865"/>
                      <a:pt x="2372267" y="1257865"/>
                      <a:pt x="2228554" y="1257865"/>
                    </a:cubicBezTo>
                    <a:cubicBezTo>
                      <a:pt x="2228554" y="1220738"/>
                      <a:pt x="2228554" y="1185515"/>
                      <a:pt x="2228554" y="1145533"/>
                    </a:cubicBezTo>
                    <a:cubicBezTo>
                      <a:pt x="2363701" y="1145533"/>
                      <a:pt x="2499801" y="1145533"/>
                      <a:pt x="2638756" y="1145533"/>
                    </a:cubicBezTo>
                    <a:cubicBezTo>
                      <a:pt x="2591169" y="959899"/>
                      <a:pt x="2509319" y="797113"/>
                      <a:pt x="2393206" y="646702"/>
                    </a:cubicBezTo>
                    <a:cubicBezTo>
                      <a:pt x="2348474" y="676213"/>
                      <a:pt x="2304693" y="704772"/>
                      <a:pt x="2258058" y="735235"/>
                    </a:cubicBezTo>
                    <a:cubicBezTo>
                      <a:pt x="2237119" y="703820"/>
                      <a:pt x="2217133" y="674309"/>
                      <a:pt x="2195243" y="640991"/>
                    </a:cubicBezTo>
                    <a:cubicBezTo>
                      <a:pt x="2236168" y="613384"/>
                      <a:pt x="2276141" y="585777"/>
                      <a:pt x="2315163" y="559121"/>
                    </a:cubicBezTo>
                    <a:cubicBezTo>
                      <a:pt x="2239023" y="458213"/>
                      <a:pt x="2013459" y="292571"/>
                      <a:pt x="1900201" y="253540"/>
                    </a:cubicBezTo>
                    <a:cubicBezTo>
                      <a:pt x="1873552" y="293523"/>
                      <a:pt x="1846903" y="333505"/>
                      <a:pt x="1817399" y="377296"/>
                    </a:cubicBezTo>
                    <a:cubicBezTo>
                      <a:pt x="1785992" y="356353"/>
                      <a:pt x="1755536" y="336361"/>
                      <a:pt x="1723177" y="314466"/>
                    </a:cubicBezTo>
                    <a:cubicBezTo>
                      <a:pt x="1746970" y="277339"/>
                      <a:pt x="1769812" y="243069"/>
                      <a:pt x="1794557" y="205942"/>
                    </a:cubicBezTo>
                    <a:cubicBezTo>
                      <a:pt x="1658458" y="152632"/>
                      <a:pt x="1519503" y="126929"/>
                      <a:pt x="1371982" y="119313"/>
                    </a:cubicBezTo>
                    <a:cubicBezTo>
                      <a:pt x="1371982" y="270676"/>
                      <a:pt x="1371982" y="420134"/>
                      <a:pt x="1371982" y="572449"/>
                    </a:cubicBezTo>
                    <a:cubicBezTo>
                      <a:pt x="1332009" y="572449"/>
                      <a:pt x="1297746" y="572449"/>
                      <a:pt x="1257773" y="572449"/>
                    </a:cubicBezTo>
                    <a:cubicBezTo>
                      <a:pt x="1257773" y="423942"/>
                      <a:pt x="1257773" y="274484"/>
                      <a:pt x="1257773" y="122169"/>
                    </a:cubicBezTo>
                    <a:cubicBezTo>
                      <a:pt x="1083603" y="129785"/>
                      <a:pt x="922758" y="172623"/>
                      <a:pt x="768575" y="251636"/>
                    </a:cubicBezTo>
                    <a:cubicBezTo>
                      <a:pt x="795224" y="292571"/>
                      <a:pt x="820921" y="330650"/>
                      <a:pt x="847570" y="371584"/>
                    </a:cubicBezTo>
                    <a:cubicBezTo>
                      <a:pt x="816163" y="392527"/>
                      <a:pt x="786659" y="412519"/>
                      <a:pt x="753348" y="434414"/>
                    </a:cubicBezTo>
                    <a:cubicBezTo>
                      <a:pt x="724795" y="392527"/>
                      <a:pt x="697194" y="352545"/>
                      <a:pt x="668642" y="308754"/>
                    </a:cubicBezTo>
                    <a:cubicBezTo>
                      <a:pt x="522073" y="402999"/>
                      <a:pt x="402153" y="522947"/>
                      <a:pt x="306979" y="670502"/>
                    </a:cubicBezTo>
                    <a:cubicBezTo>
                      <a:pt x="348856" y="699061"/>
                      <a:pt x="388829" y="725716"/>
                      <a:pt x="432609" y="755227"/>
                    </a:cubicBezTo>
                    <a:cubicBezTo>
                      <a:pt x="411671" y="786641"/>
                      <a:pt x="391684" y="817104"/>
                      <a:pt x="369794" y="850423"/>
                    </a:cubicBezTo>
                    <a:cubicBezTo>
                      <a:pt x="328869" y="823768"/>
                      <a:pt x="290799" y="798065"/>
                      <a:pt x="249874" y="771410"/>
                    </a:cubicBezTo>
                    <a:cubicBezTo>
                      <a:pt x="188010" y="889454"/>
                      <a:pt x="150892" y="1011306"/>
                      <a:pt x="129954" y="1143629"/>
                    </a:cubicBezTo>
                    <a:cubicBezTo>
                      <a:pt x="276523" y="1143629"/>
                      <a:pt x="422140" y="1143629"/>
                      <a:pt x="569661" y="1143629"/>
                    </a:cubicBezTo>
                    <a:cubicBezTo>
                      <a:pt x="569661" y="1183612"/>
                      <a:pt x="569661" y="1219786"/>
                      <a:pt x="569661" y="1258817"/>
                    </a:cubicBezTo>
                    <a:cubicBezTo>
                      <a:pt x="420236" y="1258817"/>
                      <a:pt x="271764" y="1258817"/>
                      <a:pt x="118533" y="1258817"/>
                    </a:cubicBezTo>
                    <a:cubicBezTo>
                      <a:pt x="109967" y="1386380"/>
                      <a:pt x="126147" y="1507280"/>
                      <a:pt x="157555" y="1630084"/>
                    </a:cubicBezTo>
                    <a:cubicBezTo>
                      <a:pt x="212756" y="1602477"/>
                      <a:pt x="264150" y="1577726"/>
                      <a:pt x="317448" y="1551071"/>
                    </a:cubicBezTo>
                    <a:cubicBezTo>
                      <a:pt x="334579" y="1584389"/>
                      <a:pt x="349807" y="1615804"/>
                      <a:pt x="367890" y="1651979"/>
                    </a:cubicBezTo>
                    <a:cubicBezTo>
                      <a:pt x="309834" y="1681490"/>
                      <a:pt x="253681" y="1710049"/>
                      <a:pt x="192769" y="1740512"/>
                    </a:cubicBezTo>
                    <a:cubicBezTo>
                      <a:pt x="267005" y="1938521"/>
                      <a:pt x="386925" y="2102259"/>
                      <a:pt x="549674" y="2240294"/>
                    </a:cubicBezTo>
                    <a:cubicBezTo>
                      <a:pt x="525880" y="2268853"/>
                      <a:pt x="502087" y="2297412"/>
                      <a:pt x="477341" y="2326923"/>
                    </a:cubicBezTo>
                    <a:cubicBezTo>
                      <a:pt x="379311" y="2246958"/>
                      <a:pt x="295558" y="2156521"/>
                      <a:pt x="227032" y="2052757"/>
                    </a:cubicBezTo>
                    <a:cubicBezTo>
                      <a:pt x="-245986" y="1344494"/>
                      <a:pt x="49055" y="399191"/>
                      <a:pt x="843763" y="91706"/>
                    </a:cubicBezTo>
                    <a:cubicBezTo>
                      <a:pt x="1200668" y="-46329"/>
                      <a:pt x="1558525" y="-24434"/>
                      <a:pt x="1904008" y="129785"/>
                    </a:cubicBezTo>
                    <a:cubicBezTo>
                      <a:pt x="2362750" y="335409"/>
                      <a:pt x="2659694" y="687637"/>
                      <a:pt x="2758676" y="1181707"/>
                    </a:cubicBezTo>
                    <a:cubicBezTo>
                      <a:pt x="2877644" y="1776686"/>
                      <a:pt x="2689199" y="2271709"/>
                      <a:pt x="2219988" y="2658207"/>
                    </a:cubicBezTo>
                    <a:cubicBezTo>
                      <a:pt x="2214277" y="2662967"/>
                      <a:pt x="2208567" y="2665823"/>
                      <a:pt x="2200953" y="2672487"/>
                    </a:cubicBezTo>
                    <a:cubicBezTo>
                      <a:pt x="2178111" y="2642024"/>
                      <a:pt x="2156221" y="2612513"/>
                      <a:pt x="2134331" y="2583954"/>
                    </a:cubicBezTo>
                    <a:cubicBezTo>
                      <a:pt x="2177159" y="2546827"/>
                      <a:pt x="2218084" y="2512557"/>
                      <a:pt x="2257106" y="2475430"/>
                    </a:cubicBezTo>
                    <a:cubicBezTo>
                      <a:pt x="2295176" y="2438303"/>
                      <a:pt x="2331342" y="2399272"/>
                      <a:pt x="2371316" y="2357386"/>
                    </a:cubicBezTo>
                    <a:cubicBezTo>
                      <a:pt x="2329439" y="2328827"/>
                      <a:pt x="2291369" y="2303124"/>
                      <a:pt x="2250444" y="2275517"/>
                    </a:cubicBezTo>
                    <a:cubicBezTo>
                      <a:pt x="2271382" y="2244102"/>
                      <a:pt x="2291369" y="2213639"/>
                      <a:pt x="2312307" y="2181272"/>
                    </a:cubicBezTo>
                    <a:cubicBezTo>
                      <a:pt x="2355136" y="2208879"/>
                      <a:pt x="2395109" y="2235534"/>
                      <a:pt x="2437938" y="2263141"/>
                    </a:cubicBezTo>
                    <a:cubicBezTo>
                      <a:pt x="2545485" y="2107971"/>
                      <a:pt x="2615914" y="1939473"/>
                      <a:pt x="2653032" y="1752887"/>
                    </a:cubicBezTo>
                    <a:cubicBezTo>
                      <a:pt x="2599735" y="1738608"/>
                      <a:pt x="2548340" y="1725280"/>
                      <a:pt x="2495043" y="1711953"/>
                    </a:cubicBezTo>
                    <a:cubicBezTo>
                      <a:pt x="2504560" y="1675778"/>
                      <a:pt x="2513126" y="1641507"/>
                      <a:pt x="2522643" y="1603429"/>
                    </a:cubicBezTo>
                    <a:cubicBezTo>
                      <a:pt x="2572134" y="1614852"/>
                      <a:pt x="2619721" y="1626276"/>
                      <a:pt x="2670164" y="1638651"/>
                    </a:cubicBezTo>
                    <a:cubicBezTo>
                      <a:pt x="2690150" y="1510136"/>
                      <a:pt x="2684440" y="1385428"/>
                      <a:pt x="2662550" y="1257865"/>
                    </a:cubicBezTo>
                    <a:close/>
                  </a:path>
                </a:pathLst>
              </a:custGeom>
              <a:grpFill/>
              <a:ln w="9514" cap="flat">
                <a:noFill/>
                <a:prstDash val="solid"/>
                <a:miter/>
              </a:ln>
            </p:spPr>
            <p:txBody>
              <a:bodyPr rtlCol="0" anchor="ctr"/>
              <a:lstStyle/>
              <a:p>
                <a:endParaRPr lang="en-US"/>
              </a:p>
            </p:txBody>
          </p:sp>
          <p:sp>
            <p:nvSpPr>
              <p:cNvPr id="90" name="Freeform 944">
                <a:extLst>
                  <a:ext uri="{FF2B5EF4-FFF2-40B4-BE49-F238E27FC236}">
                    <a16:creationId xmlns:a16="http://schemas.microsoft.com/office/drawing/2014/main" id="{E0F3CA01-25AE-560E-88EA-0FE84BEDDB26}"/>
                  </a:ext>
                </a:extLst>
              </p:cNvPr>
              <p:cNvSpPr/>
              <p:nvPr/>
            </p:nvSpPr>
            <p:spPr>
              <a:xfrm>
                <a:off x="3869758" y="3084114"/>
                <a:ext cx="1368081" cy="2050809"/>
              </a:xfrm>
              <a:custGeom>
                <a:avLst/>
                <a:gdLst>
                  <a:gd name="connsiteX0" fmla="*/ 987383 w 1368081"/>
                  <a:gd name="connsiteY0" fmla="*/ 927489 h 2050809"/>
                  <a:gd name="connsiteX1" fmla="*/ 1316688 w 1368081"/>
                  <a:gd name="connsiteY1" fmla="*/ 1201655 h 2050809"/>
                  <a:gd name="connsiteX2" fmla="*/ 1367130 w 1368081"/>
                  <a:gd name="connsiteY2" fmla="*/ 1407280 h 2050809"/>
                  <a:gd name="connsiteX3" fmla="*/ 1368082 w 1368081"/>
                  <a:gd name="connsiteY3" fmla="*/ 1984172 h 2050809"/>
                  <a:gd name="connsiteX4" fmla="*/ 1299556 w 1368081"/>
                  <a:gd name="connsiteY4" fmla="*/ 2050809 h 2050809"/>
                  <a:gd name="connsiteX5" fmla="*/ 67045 w 1368081"/>
                  <a:gd name="connsiteY5" fmla="*/ 2050809 h 2050809"/>
                  <a:gd name="connsiteX6" fmla="*/ 423 w 1368081"/>
                  <a:gd name="connsiteY6" fmla="*/ 1979412 h 2050809"/>
                  <a:gd name="connsiteX7" fmla="*/ 423 w 1368081"/>
                  <a:gd name="connsiteY7" fmla="*/ 1431079 h 2050809"/>
                  <a:gd name="connsiteX8" fmla="*/ 358279 w 1368081"/>
                  <a:gd name="connsiteY8" fmla="*/ 936057 h 2050809"/>
                  <a:gd name="connsiteX9" fmla="*/ 378266 w 1368081"/>
                  <a:gd name="connsiteY9" fmla="*/ 928441 h 2050809"/>
                  <a:gd name="connsiteX10" fmla="*/ 344003 w 1368081"/>
                  <a:gd name="connsiteY10" fmla="*/ 126885 h 2050809"/>
                  <a:gd name="connsiteX11" fmla="*/ 1057813 w 1368081"/>
                  <a:gd name="connsiteY11" fmla="*/ 161156 h 2050809"/>
                  <a:gd name="connsiteX12" fmla="*/ 987383 w 1368081"/>
                  <a:gd name="connsiteY12" fmla="*/ 927489 h 2050809"/>
                  <a:gd name="connsiteX13" fmla="*/ 773241 w 1368081"/>
                  <a:gd name="connsiteY13" fmla="*/ 1027445 h 2050809"/>
                  <a:gd name="connsiteX14" fmla="*/ 787517 w 1368081"/>
                  <a:gd name="connsiteY14" fmla="*/ 1063620 h 2050809"/>
                  <a:gd name="connsiteX15" fmla="*/ 899823 w 1368081"/>
                  <a:gd name="connsiteY15" fmla="*/ 1329219 h 2050809"/>
                  <a:gd name="connsiteX16" fmla="*/ 900775 w 1368081"/>
                  <a:gd name="connsiteY16" fmla="*/ 1402520 h 2050809"/>
                  <a:gd name="connsiteX17" fmla="*/ 742785 w 1368081"/>
                  <a:gd name="connsiteY17" fmla="*/ 1775691 h 2050809"/>
                  <a:gd name="connsiteX18" fmla="*/ 686632 w 1368081"/>
                  <a:gd name="connsiteY18" fmla="*/ 1822337 h 2050809"/>
                  <a:gd name="connsiteX19" fmla="*/ 626672 w 1368081"/>
                  <a:gd name="connsiteY19" fmla="*/ 1775691 h 2050809"/>
                  <a:gd name="connsiteX20" fmla="*/ 466779 w 1368081"/>
                  <a:gd name="connsiteY20" fmla="*/ 1403472 h 2050809"/>
                  <a:gd name="connsiteX21" fmla="*/ 467730 w 1368081"/>
                  <a:gd name="connsiteY21" fmla="*/ 1328267 h 2050809"/>
                  <a:gd name="connsiteX22" fmla="*/ 581940 w 1368081"/>
                  <a:gd name="connsiteY22" fmla="*/ 1063620 h 2050809"/>
                  <a:gd name="connsiteX23" fmla="*/ 597168 w 1368081"/>
                  <a:gd name="connsiteY23" fmla="*/ 1024589 h 2050809"/>
                  <a:gd name="connsiteX24" fmla="*/ 528642 w 1368081"/>
                  <a:gd name="connsiteY24" fmla="*/ 1024589 h 2050809"/>
                  <a:gd name="connsiteX25" fmla="*/ 114633 w 1368081"/>
                  <a:gd name="connsiteY25" fmla="*/ 1436791 h 2050809"/>
                  <a:gd name="connsiteX26" fmla="*/ 114633 w 1368081"/>
                  <a:gd name="connsiteY26" fmla="*/ 1900398 h 2050809"/>
                  <a:gd name="connsiteX27" fmla="*/ 116536 w 1368081"/>
                  <a:gd name="connsiteY27" fmla="*/ 1934669 h 2050809"/>
                  <a:gd name="connsiteX28" fmla="*/ 1253872 w 1368081"/>
                  <a:gd name="connsiteY28" fmla="*/ 1934669 h 2050809"/>
                  <a:gd name="connsiteX29" fmla="*/ 1251969 w 1368081"/>
                  <a:gd name="connsiteY29" fmla="*/ 1391096 h 2050809"/>
                  <a:gd name="connsiteX30" fmla="*/ 1215802 w 1368081"/>
                  <a:gd name="connsiteY30" fmla="*/ 1254965 h 2050809"/>
                  <a:gd name="connsiteX31" fmla="*/ 773241 w 1368081"/>
                  <a:gd name="connsiteY31" fmla="*/ 1027445 h 2050809"/>
                  <a:gd name="connsiteX32" fmla="*/ 687584 w 1368081"/>
                  <a:gd name="connsiteY32" fmla="*/ 351549 h 2050809"/>
                  <a:gd name="connsiteX33" fmla="*/ 315451 w 1368081"/>
                  <a:gd name="connsiteY33" fmla="*/ 441034 h 2050809"/>
                  <a:gd name="connsiteX34" fmla="*/ 284995 w 1368081"/>
                  <a:gd name="connsiteY34" fmla="*/ 491488 h 2050809"/>
                  <a:gd name="connsiteX35" fmla="*/ 680921 w 1368081"/>
                  <a:gd name="connsiteY35" fmla="*/ 910353 h 2050809"/>
                  <a:gd name="connsiteX36" fmla="*/ 1082558 w 1368081"/>
                  <a:gd name="connsiteY36" fmla="*/ 493392 h 2050809"/>
                  <a:gd name="connsiteX37" fmla="*/ 1047343 w 1368081"/>
                  <a:gd name="connsiteY37" fmla="*/ 439130 h 2050809"/>
                  <a:gd name="connsiteX38" fmla="*/ 687584 w 1368081"/>
                  <a:gd name="connsiteY38" fmla="*/ 351549 h 2050809"/>
                  <a:gd name="connsiteX39" fmla="*/ 1014984 w 1368081"/>
                  <a:gd name="connsiteY39" fmla="*/ 295383 h 2050809"/>
                  <a:gd name="connsiteX40" fmla="*/ 659031 w 1368081"/>
                  <a:gd name="connsiteY40" fmla="*/ 113558 h 2050809"/>
                  <a:gd name="connsiteX41" fmla="*/ 352569 w 1368081"/>
                  <a:gd name="connsiteY41" fmla="*/ 295383 h 2050809"/>
                  <a:gd name="connsiteX42" fmla="*/ 1014984 w 1368081"/>
                  <a:gd name="connsiteY42" fmla="*/ 295383 h 2050809"/>
                  <a:gd name="connsiteX43" fmla="*/ 683777 w 1368081"/>
                  <a:gd name="connsiteY43" fmla="*/ 1620520 h 2050809"/>
                  <a:gd name="connsiteX44" fmla="*/ 786565 w 1368081"/>
                  <a:gd name="connsiteY44" fmla="*/ 1378721 h 2050809"/>
                  <a:gd name="connsiteX45" fmla="*/ 782758 w 1368081"/>
                  <a:gd name="connsiteY45" fmla="*/ 1345402 h 2050809"/>
                  <a:gd name="connsiteX46" fmla="*/ 693294 w 1368081"/>
                  <a:gd name="connsiteY46" fmla="*/ 1136922 h 2050809"/>
                  <a:gd name="connsiteX47" fmla="*/ 680921 w 1368081"/>
                  <a:gd name="connsiteY47" fmla="*/ 1117882 h 2050809"/>
                  <a:gd name="connsiteX48" fmla="*/ 581940 w 1368081"/>
                  <a:gd name="connsiteY48" fmla="*/ 1350162 h 2050809"/>
                  <a:gd name="connsiteX49" fmla="*/ 580036 w 1368081"/>
                  <a:gd name="connsiteY49" fmla="*/ 1376817 h 2050809"/>
                  <a:gd name="connsiteX50" fmla="*/ 683777 w 1368081"/>
                  <a:gd name="connsiteY50" fmla="*/ 1620520 h 205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68081" h="2050809">
                    <a:moveTo>
                      <a:pt x="987383" y="927489"/>
                    </a:moveTo>
                    <a:cubicBezTo>
                      <a:pt x="1137759" y="974135"/>
                      <a:pt x="1248162" y="1063620"/>
                      <a:pt x="1316688" y="1201655"/>
                    </a:cubicBezTo>
                    <a:cubicBezTo>
                      <a:pt x="1349047" y="1266389"/>
                      <a:pt x="1366178" y="1334930"/>
                      <a:pt x="1367130" y="1407280"/>
                    </a:cubicBezTo>
                    <a:cubicBezTo>
                      <a:pt x="1368082" y="1599577"/>
                      <a:pt x="1368082" y="1791874"/>
                      <a:pt x="1368082" y="1984172"/>
                    </a:cubicBezTo>
                    <a:cubicBezTo>
                      <a:pt x="1368082" y="2029866"/>
                      <a:pt x="1346192" y="2050809"/>
                      <a:pt x="1299556" y="2050809"/>
                    </a:cubicBezTo>
                    <a:cubicBezTo>
                      <a:pt x="888402" y="2050809"/>
                      <a:pt x="478199" y="2050809"/>
                      <a:pt x="67045" y="2050809"/>
                    </a:cubicBezTo>
                    <a:cubicBezTo>
                      <a:pt x="19458" y="2050809"/>
                      <a:pt x="423" y="2028914"/>
                      <a:pt x="423" y="1979412"/>
                    </a:cubicBezTo>
                    <a:cubicBezTo>
                      <a:pt x="423" y="1796634"/>
                      <a:pt x="-529" y="1613856"/>
                      <a:pt x="423" y="1431079"/>
                    </a:cubicBezTo>
                    <a:cubicBezTo>
                      <a:pt x="1375" y="1199751"/>
                      <a:pt x="137474" y="1011262"/>
                      <a:pt x="358279" y="936057"/>
                    </a:cubicBezTo>
                    <a:cubicBezTo>
                      <a:pt x="364942" y="934153"/>
                      <a:pt x="370652" y="931297"/>
                      <a:pt x="378266" y="928441"/>
                    </a:cubicBezTo>
                    <a:cubicBezTo>
                      <a:pt x="66093" y="679026"/>
                      <a:pt x="153654" y="290623"/>
                      <a:pt x="344003" y="126885"/>
                    </a:cubicBezTo>
                    <a:cubicBezTo>
                      <a:pt x="552436" y="-53037"/>
                      <a:pt x="864608" y="-41613"/>
                      <a:pt x="1057813" y="161156"/>
                    </a:cubicBezTo>
                    <a:cubicBezTo>
                      <a:pt x="1247210" y="359165"/>
                      <a:pt x="1259583" y="711392"/>
                      <a:pt x="987383" y="927489"/>
                    </a:cubicBezTo>
                    <a:close/>
                    <a:moveTo>
                      <a:pt x="773241" y="1027445"/>
                    </a:moveTo>
                    <a:cubicBezTo>
                      <a:pt x="777999" y="1039821"/>
                      <a:pt x="782758" y="1052196"/>
                      <a:pt x="787517" y="1063620"/>
                    </a:cubicBezTo>
                    <a:cubicBezTo>
                      <a:pt x="825587" y="1152153"/>
                      <a:pt x="864608" y="1239734"/>
                      <a:pt x="899823" y="1329219"/>
                    </a:cubicBezTo>
                    <a:cubicBezTo>
                      <a:pt x="908389" y="1351114"/>
                      <a:pt x="909340" y="1381577"/>
                      <a:pt x="900775" y="1402520"/>
                    </a:cubicBezTo>
                    <a:cubicBezTo>
                      <a:pt x="850332" y="1528180"/>
                      <a:pt x="795131" y="1650983"/>
                      <a:pt x="742785" y="1775691"/>
                    </a:cubicBezTo>
                    <a:cubicBezTo>
                      <a:pt x="731364" y="1801394"/>
                      <a:pt x="717088" y="1821385"/>
                      <a:pt x="686632" y="1822337"/>
                    </a:cubicBezTo>
                    <a:cubicBezTo>
                      <a:pt x="654272" y="1823289"/>
                      <a:pt x="639044" y="1802346"/>
                      <a:pt x="626672" y="1775691"/>
                    </a:cubicBezTo>
                    <a:cubicBezTo>
                      <a:pt x="574326" y="1650983"/>
                      <a:pt x="521028" y="1527228"/>
                      <a:pt x="466779" y="1403472"/>
                    </a:cubicBezTo>
                    <a:cubicBezTo>
                      <a:pt x="455358" y="1377769"/>
                      <a:pt x="456309" y="1353970"/>
                      <a:pt x="467730" y="1328267"/>
                    </a:cubicBezTo>
                    <a:cubicBezTo>
                      <a:pt x="506752" y="1240686"/>
                      <a:pt x="543870" y="1152153"/>
                      <a:pt x="581940" y="1063620"/>
                    </a:cubicBezTo>
                    <a:cubicBezTo>
                      <a:pt x="586698" y="1052196"/>
                      <a:pt x="591457" y="1039821"/>
                      <a:pt x="597168" y="1024589"/>
                    </a:cubicBezTo>
                    <a:cubicBezTo>
                      <a:pt x="571471" y="1024589"/>
                      <a:pt x="550532" y="1024589"/>
                      <a:pt x="528642" y="1024589"/>
                    </a:cubicBezTo>
                    <a:cubicBezTo>
                      <a:pt x="287850" y="1025541"/>
                      <a:pt x="115584" y="1197847"/>
                      <a:pt x="114633" y="1436791"/>
                    </a:cubicBezTo>
                    <a:cubicBezTo>
                      <a:pt x="114633" y="1591009"/>
                      <a:pt x="114633" y="1745228"/>
                      <a:pt x="114633" y="1900398"/>
                    </a:cubicBezTo>
                    <a:cubicBezTo>
                      <a:pt x="114633" y="1911822"/>
                      <a:pt x="115584" y="1923246"/>
                      <a:pt x="116536" y="1934669"/>
                    </a:cubicBezTo>
                    <a:cubicBezTo>
                      <a:pt x="497234" y="1934669"/>
                      <a:pt x="875078" y="1934669"/>
                      <a:pt x="1253872" y="1934669"/>
                    </a:cubicBezTo>
                    <a:cubicBezTo>
                      <a:pt x="1253872" y="1751892"/>
                      <a:pt x="1256727" y="1571018"/>
                      <a:pt x="1251969" y="1391096"/>
                    </a:cubicBezTo>
                    <a:cubicBezTo>
                      <a:pt x="1251017" y="1345402"/>
                      <a:pt x="1234837" y="1296852"/>
                      <a:pt x="1215802" y="1254965"/>
                    </a:cubicBezTo>
                    <a:cubicBezTo>
                      <a:pt x="1139663" y="1090275"/>
                      <a:pt x="975962" y="1007454"/>
                      <a:pt x="773241" y="1027445"/>
                    </a:cubicBezTo>
                    <a:close/>
                    <a:moveTo>
                      <a:pt x="687584" y="351549"/>
                    </a:moveTo>
                    <a:cubicBezTo>
                      <a:pt x="554339" y="350597"/>
                      <a:pt x="431564" y="382012"/>
                      <a:pt x="315451" y="441034"/>
                    </a:cubicBezTo>
                    <a:cubicBezTo>
                      <a:pt x="293561" y="452457"/>
                      <a:pt x="285947" y="466737"/>
                      <a:pt x="284995" y="491488"/>
                    </a:cubicBezTo>
                    <a:cubicBezTo>
                      <a:pt x="275478" y="718056"/>
                      <a:pt x="455358" y="908450"/>
                      <a:pt x="680921" y="910353"/>
                    </a:cubicBezTo>
                    <a:cubicBezTo>
                      <a:pt x="908389" y="911305"/>
                      <a:pt x="1091124" y="721864"/>
                      <a:pt x="1082558" y="493392"/>
                    </a:cubicBezTo>
                    <a:cubicBezTo>
                      <a:pt x="1081606" y="465785"/>
                      <a:pt x="1071137" y="451506"/>
                      <a:pt x="1047343" y="439130"/>
                    </a:cubicBezTo>
                    <a:cubicBezTo>
                      <a:pt x="933134" y="381060"/>
                      <a:pt x="813214" y="351549"/>
                      <a:pt x="687584" y="351549"/>
                    </a:cubicBezTo>
                    <a:close/>
                    <a:moveTo>
                      <a:pt x="1014984" y="295383"/>
                    </a:moveTo>
                    <a:cubicBezTo>
                      <a:pt x="929327" y="168772"/>
                      <a:pt x="811310" y="104990"/>
                      <a:pt x="659031" y="113558"/>
                    </a:cubicBezTo>
                    <a:cubicBezTo>
                      <a:pt x="527690" y="121173"/>
                      <a:pt x="425853" y="184955"/>
                      <a:pt x="352569" y="295383"/>
                    </a:cubicBezTo>
                    <a:cubicBezTo>
                      <a:pt x="574326" y="216370"/>
                      <a:pt x="794179" y="217322"/>
                      <a:pt x="1014984" y="295383"/>
                    </a:cubicBezTo>
                    <a:close/>
                    <a:moveTo>
                      <a:pt x="683777" y="1620520"/>
                    </a:moveTo>
                    <a:cubicBezTo>
                      <a:pt x="720895" y="1532939"/>
                      <a:pt x="755158" y="1456782"/>
                      <a:pt x="786565" y="1378721"/>
                    </a:cubicBezTo>
                    <a:cubicBezTo>
                      <a:pt x="790372" y="1369201"/>
                      <a:pt x="787517" y="1355874"/>
                      <a:pt x="782758" y="1345402"/>
                    </a:cubicBezTo>
                    <a:cubicBezTo>
                      <a:pt x="753254" y="1275908"/>
                      <a:pt x="723750" y="1206415"/>
                      <a:pt x="693294" y="1136922"/>
                    </a:cubicBezTo>
                    <a:cubicBezTo>
                      <a:pt x="690439" y="1131210"/>
                      <a:pt x="686632" y="1126450"/>
                      <a:pt x="680921" y="1117882"/>
                    </a:cubicBezTo>
                    <a:cubicBezTo>
                      <a:pt x="646658" y="1197847"/>
                      <a:pt x="613347" y="1274005"/>
                      <a:pt x="581940" y="1350162"/>
                    </a:cubicBezTo>
                    <a:cubicBezTo>
                      <a:pt x="578133" y="1357778"/>
                      <a:pt x="576229" y="1369201"/>
                      <a:pt x="580036" y="1376817"/>
                    </a:cubicBezTo>
                    <a:cubicBezTo>
                      <a:pt x="612396" y="1455830"/>
                      <a:pt x="646658" y="1532939"/>
                      <a:pt x="683777" y="1620520"/>
                    </a:cubicBezTo>
                    <a:close/>
                  </a:path>
                </a:pathLst>
              </a:custGeom>
              <a:grpFill/>
              <a:ln w="9514" cap="flat">
                <a:noFill/>
                <a:prstDash val="solid"/>
                <a:miter/>
              </a:ln>
            </p:spPr>
            <p:txBody>
              <a:bodyPr rtlCol="0" anchor="ctr"/>
              <a:lstStyle/>
              <a:p>
                <a:endParaRPr lang="en-US"/>
              </a:p>
            </p:txBody>
          </p:sp>
          <p:sp>
            <p:nvSpPr>
              <p:cNvPr id="91" name="Freeform 945">
                <a:extLst>
                  <a:ext uri="{FF2B5EF4-FFF2-40B4-BE49-F238E27FC236}">
                    <a16:creationId xmlns:a16="http://schemas.microsoft.com/office/drawing/2014/main" id="{3F5EB90B-C3FD-0C4B-3105-E476821946FC}"/>
                  </a:ext>
                </a:extLst>
              </p:cNvPr>
              <p:cNvSpPr/>
              <p:nvPr/>
            </p:nvSpPr>
            <p:spPr>
              <a:xfrm>
                <a:off x="2899351" y="1724980"/>
                <a:ext cx="3364829" cy="3213838"/>
              </a:xfrm>
              <a:custGeom>
                <a:avLst/>
                <a:gdLst>
                  <a:gd name="connsiteX0" fmla="*/ 3108452 w 3364829"/>
                  <a:gd name="connsiteY0" fmla="*/ 209433 h 3213838"/>
                  <a:gd name="connsiteX1" fmla="*/ 2934283 w 3364829"/>
                  <a:gd name="connsiteY1" fmla="*/ 92341 h 3213838"/>
                  <a:gd name="connsiteX2" fmla="*/ 2996146 w 3364829"/>
                  <a:gd name="connsiteY2" fmla="*/ 0 h 3213838"/>
                  <a:gd name="connsiteX3" fmla="*/ 3018988 w 3364829"/>
                  <a:gd name="connsiteY3" fmla="*/ 12376 h 3213838"/>
                  <a:gd name="connsiteX4" fmla="*/ 3323547 w 3364829"/>
                  <a:gd name="connsiteY4" fmla="*/ 216096 h 3213838"/>
                  <a:gd name="connsiteX5" fmla="*/ 3322595 w 3364829"/>
                  <a:gd name="connsiteY5" fmla="*/ 332236 h 3213838"/>
                  <a:gd name="connsiteX6" fmla="*/ 2997098 w 3364829"/>
                  <a:gd name="connsiteY6" fmla="*/ 549285 h 3213838"/>
                  <a:gd name="connsiteX7" fmla="*/ 2934283 w 3364829"/>
                  <a:gd name="connsiteY7" fmla="*/ 455040 h 3213838"/>
                  <a:gd name="connsiteX8" fmla="*/ 3108452 w 3364829"/>
                  <a:gd name="connsiteY8" fmla="*/ 337948 h 3213838"/>
                  <a:gd name="connsiteX9" fmla="*/ 3106549 w 3364829"/>
                  <a:gd name="connsiteY9" fmla="*/ 331284 h 3213838"/>
                  <a:gd name="connsiteX10" fmla="*/ 3076093 w 3364829"/>
                  <a:gd name="connsiteY10" fmla="*/ 331284 h 3213838"/>
                  <a:gd name="connsiteX11" fmla="*/ 1604693 w 3364829"/>
                  <a:gd name="connsiteY11" fmla="*/ 331284 h 3213838"/>
                  <a:gd name="connsiteX12" fmla="*/ 191351 w 3364829"/>
                  <a:gd name="connsiteY12" fmla="*/ 1344177 h 3213838"/>
                  <a:gd name="connsiteX13" fmla="*/ 848055 w 3364829"/>
                  <a:gd name="connsiteY13" fmla="*/ 3093891 h 3213838"/>
                  <a:gd name="connsiteX14" fmla="*/ 882318 w 3364829"/>
                  <a:gd name="connsiteY14" fmla="*/ 3113882 h 3213838"/>
                  <a:gd name="connsiteX15" fmla="*/ 827117 w 3364829"/>
                  <a:gd name="connsiteY15" fmla="*/ 3213839 h 3213838"/>
                  <a:gd name="connsiteX16" fmla="*/ 729087 w 3364829"/>
                  <a:gd name="connsiteY16" fmla="*/ 3154817 h 3213838"/>
                  <a:gd name="connsiteX17" fmla="*/ 9567 w 3364829"/>
                  <a:gd name="connsiteY17" fmla="*/ 1981042 h 3213838"/>
                  <a:gd name="connsiteX18" fmla="*/ 1012707 w 3364829"/>
                  <a:gd name="connsiteY18" fmla="*/ 328428 h 3213838"/>
                  <a:gd name="connsiteX19" fmla="*/ 1614211 w 3364829"/>
                  <a:gd name="connsiteY19" fmla="*/ 217048 h 3213838"/>
                  <a:gd name="connsiteX20" fmla="*/ 3067527 w 3364829"/>
                  <a:gd name="connsiteY20" fmla="*/ 217048 h 3213838"/>
                  <a:gd name="connsiteX21" fmla="*/ 3106549 w 3364829"/>
                  <a:gd name="connsiteY21" fmla="*/ 217048 h 3213838"/>
                  <a:gd name="connsiteX22" fmla="*/ 3108452 w 3364829"/>
                  <a:gd name="connsiteY22" fmla="*/ 209433 h 32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4829" h="3213838">
                    <a:moveTo>
                      <a:pt x="3108452" y="209433"/>
                    </a:moveTo>
                    <a:cubicBezTo>
                      <a:pt x="3050395" y="170402"/>
                      <a:pt x="2993291" y="132323"/>
                      <a:pt x="2934283" y="92341"/>
                    </a:cubicBezTo>
                    <a:cubicBezTo>
                      <a:pt x="2956173" y="59974"/>
                      <a:pt x="2975207" y="30463"/>
                      <a:pt x="2996146" y="0"/>
                    </a:cubicBezTo>
                    <a:cubicBezTo>
                      <a:pt x="3004712" y="4760"/>
                      <a:pt x="3012326" y="7616"/>
                      <a:pt x="3018988" y="12376"/>
                    </a:cubicBezTo>
                    <a:cubicBezTo>
                      <a:pt x="3120825" y="79965"/>
                      <a:pt x="3222661" y="147555"/>
                      <a:pt x="3323547" y="216096"/>
                    </a:cubicBezTo>
                    <a:cubicBezTo>
                      <a:pt x="3378748" y="253223"/>
                      <a:pt x="3378748" y="295110"/>
                      <a:pt x="3322595" y="332236"/>
                    </a:cubicBezTo>
                    <a:cubicBezTo>
                      <a:pt x="3215048" y="403634"/>
                      <a:pt x="3107500" y="475983"/>
                      <a:pt x="2997098" y="549285"/>
                    </a:cubicBezTo>
                    <a:cubicBezTo>
                      <a:pt x="2975207" y="516918"/>
                      <a:pt x="2955221" y="486455"/>
                      <a:pt x="2934283" y="455040"/>
                    </a:cubicBezTo>
                    <a:cubicBezTo>
                      <a:pt x="2994242" y="415057"/>
                      <a:pt x="3051347" y="376027"/>
                      <a:pt x="3108452" y="337948"/>
                    </a:cubicBezTo>
                    <a:cubicBezTo>
                      <a:pt x="3107500" y="336044"/>
                      <a:pt x="3106549" y="334140"/>
                      <a:pt x="3106549" y="331284"/>
                    </a:cubicBezTo>
                    <a:cubicBezTo>
                      <a:pt x="3096079" y="331284"/>
                      <a:pt x="3086562" y="331284"/>
                      <a:pt x="3076093" y="331284"/>
                    </a:cubicBezTo>
                    <a:cubicBezTo>
                      <a:pt x="2585943" y="331284"/>
                      <a:pt x="2095794" y="330332"/>
                      <a:pt x="1604693" y="331284"/>
                    </a:cubicBezTo>
                    <a:cubicBezTo>
                      <a:pt x="957506" y="332236"/>
                      <a:pt x="398831" y="733966"/>
                      <a:pt x="191351" y="1344177"/>
                    </a:cubicBezTo>
                    <a:cubicBezTo>
                      <a:pt x="-32309" y="2003889"/>
                      <a:pt x="245600" y="2744519"/>
                      <a:pt x="848055" y="3093891"/>
                    </a:cubicBezTo>
                    <a:cubicBezTo>
                      <a:pt x="858525" y="3099603"/>
                      <a:pt x="868042" y="3106266"/>
                      <a:pt x="882318" y="3113882"/>
                    </a:cubicBezTo>
                    <a:cubicBezTo>
                      <a:pt x="864235" y="3146249"/>
                      <a:pt x="847104" y="3177664"/>
                      <a:pt x="827117" y="3213839"/>
                    </a:cubicBezTo>
                    <a:cubicBezTo>
                      <a:pt x="792854" y="3192895"/>
                      <a:pt x="760495" y="3174808"/>
                      <a:pt x="729087" y="3154817"/>
                    </a:cubicBezTo>
                    <a:cubicBezTo>
                      <a:pt x="310319" y="2873987"/>
                      <a:pt x="65720" y="2482728"/>
                      <a:pt x="9567" y="1981042"/>
                    </a:cubicBezTo>
                    <a:cubicBezTo>
                      <a:pt x="-69428" y="1270875"/>
                      <a:pt x="347437" y="590219"/>
                      <a:pt x="1012707" y="328428"/>
                    </a:cubicBezTo>
                    <a:cubicBezTo>
                      <a:pt x="1205912" y="252271"/>
                      <a:pt x="1406730" y="216096"/>
                      <a:pt x="1614211" y="217048"/>
                    </a:cubicBezTo>
                    <a:cubicBezTo>
                      <a:pt x="2098650" y="217048"/>
                      <a:pt x="2583088" y="217048"/>
                      <a:pt x="3067527" y="217048"/>
                    </a:cubicBezTo>
                    <a:cubicBezTo>
                      <a:pt x="3080851" y="217048"/>
                      <a:pt x="3093224" y="217048"/>
                      <a:pt x="3106549" y="217048"/>
                    </a:cubicBezTo>
                    <a:cubicBezTo>
                      <a:pt x="3107500" y="214192"/>
                      <a:pt x="3107500" y="212289"/>
                      <a:pt x="3108452" y="209433"/>
                    </a:cubicBezTo>
                    <a:close/>
                  </a:path>
                </a:pathLst>
              </a:custGeom>
              <a:grpFill/>
              <a:ln w="9514" cap="flat">
                <a:noFill/>
                <a:prstDash val="solid"/>
                <a:miter/>
              </a:ln>
            </p:spPr>
            <p:txBody>
              <a:bodyPr rtlCol="0" anchor="ctr"/>
              <a:lstStyle/>
              <a:p>
                <a:endParaRPr lang="en-US"/>
              </a:p>
            </p:txBody>
          </p:sp>
          <p:sp>
            <p:nvSpPr>
              <p:cNvPr id="92" name="Freeform 946">
                <a:extLst>
                  <a:ext uri="{FF2B5EF4-FFF2-40B4-BE49-F238E27FC236}">
                    <a16:creationId xmlns:a16="http://schemas.microsoft.com/office/drawing/2014/main" id="{DDD560F8-A433-6A99-6F69-AC8C3CC1510F}"/>
                  </a:ext>
                </a:extLst>
              </p:cNvPr>
              <p:cNvSpPr/>
              <p:nvPr/>
            </p:nvSpPr>
            <p:spPr>
              <a:xfrm>
                <a:off x="4212810" y="3594642"/>
                <a:ext cx="281716" cy="142806"/>
              </a:xfrm>
              <a:custGeom>
                <a:avLst/>
                <a:gdLst>
                  <a:gd name="connsiteX0" fmla="*/ 0 w 281716"/>
                  <a:gd name="connsiteY0" fmla="*/ 952 h 142806"/>
                  <a:gd name="connsiteX1" fmla="*/ 94223 w 281716"/>
                  <a:gd name="connsiteY1" fmla="*/ 952 h 142806"/>
                  <a:gd name="connsiteX2" fmla="*/ 114210 w 281716"/>
                  <a:gd name="connsiteY2" fmla="*/ 10472 h 142806"/>
                  <a:gd name="connsiteX3" fmla="*/ 167507 w 281716"/>
                  <a:gd name="connsiteY3" fmla="*/ 11424 h 142806"/>
                  <a:gd name="connsiteX4" fmla="*/ 186542 w 281716"/>
                  <a:gd name="connsiteY4" fmla="*/ 952 h 142806"/>
                  <a:gd name="connsiteX5" fmla="*/ 281717 w 281716"/>
                  <a:gd name="connsiteY5" fmla="*/ 0 h 142806"/>
                  <a:gd name="connsiteX6" fmla="*/ 141810 w 281716"/>
                  <a:gd name="connsiteY6" fmla="*/ 142795 h 142806"/>
                  <a:gd name="connsiteX7" fmla="*/ 0 w 281716"/>
                  <a:gd name="connsiteY7" fmla="*/ 952 h 14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16" h="142806">
                    <a:moveTo>
                      <a:pt x="0" y="952"/>
                    </a:moveTo>
                    <a:cubicBezTo>
                      <a:pt x="33311" y="952"/>
                      <a:pt x="63767" y="0"/>
                      <a:pt x="94223" y="952"/>
                    </a:cubicBezTo>
                    <a:cubicBezTo>
                      <a:pt x="100885" y="952"/>
                      <a:pt x="110402" y="4760"/>
                      <a:pt x="114210" y="10472"/>
                    </a:cubicBezTo>
                    <a:cubicBezTo>
                      <a:pt x="132293" y="35223"/>
                      <a:pt x="148472" y="36175"/>
                      <a:pt x="167507" y="11424"/>
                    </a:cubicBezTo>
                    <a:cubicBezTo>
                      <a:pt x="171314" y="5712"/>
                      <a:pt x="179880" y="952"/>
                      <a:pt x="186542" y="952"/>
                    </a:cubicBezTo>
                    <a:cubicBezTo>
                      <a:pt x="217950" y="0"/>
                      <a:pt x="250309" y="0"/>
                      <a:pt x="281717" y="0"/>
                    </a:cubicBezTo>
                    <a:cubicBezTo>
                      <a:pt x="279813" y="81869"/>
                      <a:pt x="218902" y="141843"/>
                      <a:pt x="141810" y="142795"/>
                    </a:cubicBezTo>
                    <a:cubicBezTo>
                      <a:pt x="64719" y="143747"/>
                      <a:pt x="3807" y="84725"/>
                      <a:pt x="0" y="952"/>
                    </a:cubicBezTo>
                    <a:close/>
                  </a:path>
                </a:pathLst>
              </a:custGeom>
              <a:grpFill/>
              <a:ln w="9514" cap="flat">
                <a:noFill/>
                <a:prstDash val="solid"/>
                <a:miter/>
              </a:ln>
            </p:spPr>
            <p:txBody>
              <a:bodyPr rtlCol="0" anchor="ctr"/>
              <a:lstStyle/>
              <a:p>
                <a:endParaRPr lang="en-US"/>
              </a:p>
            </p:txBody>
          </p:sp>
          <p:sp>
            <p:nvSpPr>
              <p:cNvPr id="93" name="Freeform 947">
                <a:extLst>
                  <a:ext uri="{FF2B5EF4-FFF2-40B4-BE49-F238E27FC236}">
                    <a16:creationId xmlns:a16="http://schemas.microsoft.com/office/drawing/2014/main" id="{B9324472-4E69-CA69-F6EF-E335A40D22B9}"/>
                  </a:ext>
                </a:extLst>
              </p:cNvPr>
              <p:cNvSpPr/>
              <p:nvPr/>
            </p:nvSpPr>
            <p:spPr>
              <a:xfrm>
                <a:off x="4612543" y="3594584"/>
                <a:ext cx="281716" cy="143804"/>
              </a:xfrm>
              <a:custGeom>
                <a:avLst/>
                <a:gdLst>
                  <a:gd name="connsiteX0" fmla="*/ 0 w 281716"/>
                  <a:gd name="connsiteY0" fmla="*/ 1009 h 143804"/>
                  <a:gd name="connsiteX1" fmla="*/ 94223 w 281716"/>
                  <a:gd name="connsiteY1" fmla="*/ 1961 h 143804"/>
                  <a:gd name="connsiteX2" fmla="*/ 118017 w 281716"/>
                  <a:gd name="connsiteY2" fmla="*/ 16241 h 143804"/>
                  <a:gd name="connsiteX3" fmla="*/ 154183 w 281716"/>
                  <a:gd name="connsiteY3" fmla="*/ 23856 h 143804"/>
                  <a:gd name="connsiteX4" fmla="*/ 236033 w 281716"/>
                  <a:gd name="connsiteY4" fmla="*/ 1009 h 143804"/>
                  <a:gd name="connsiteX5" fmla="*/ 281717 w 281716"/>
                  <a:gd name="connsiteY5" fmla="*/ 1009 h 143804"/>
                  <a:gd name="connsiteX6" fmla="*/ 141810 w 281716"/>
                  <a:gd name="connsiteY6" fmla="*/ 143804 h 143804"/>
                  <a:gd name="connsiteX7" fmla="*/ 0 w 281716"/>
                  <a:gd name="connsiteY7" fmla="*/ 1009 h 14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16" h="143804">
                    <a:moveTo>
                      <a:pt x="0" y="1009"/>
                    </a:moveTo>
                    <a:cubicBezTo>
                      <a:pt x="33311" y="1009"/>
                      <a:pt x="63767" y="57"/>
                      <a:pt x="94223" y="1961"/>
                    </a:cubicBezTo>
                    <a:cubicBezTo>
                      <a:pt x="102789" y="2913"/>
                      <a:pt x="109451" y="13385"/>
                      <a:pt x="118017" y="16241"/>
                    </a:cubicBezTo>
                    <a:cubicBezTo>
                      <a:pt x="129437" y="21000"/>
                      <a:pt x="151328" y="27664"/>
                      <a:pt x="154183" y="23856"/>
                    </a:cubicBezTo>
                    <a:cubicBezTo>
                      <a:pt x="175121" y="-10415"/>
                      <a:pt x="207481" y="2913"/>
                      <a:pt x="236033" y="1009"/>
                    </a:cubicBezTo>
                    <a:cubicBezTo>
                      <a:pt x="251261" y="57"/>
                      <a:pt x="266489" y="1009"/>
                      <a:pt x="281717" y="1009"/>
                    </a:cubicBezTo>
                    <a:cubicBezTo>
                      <a:pt x="279814" y="82878"/>
                      <a:pt x="218902" y="142852"/>
                      <a:pt x="141810" y="143804"/>
                    </a:cubicBezTo>
                    <a:cubicBezTo>
                      <a:pt x="63767" y="143804"/>
                      <a:pt x="3807" y="84782"/>
                      <a:pt x="0" y="1009"/>
                    </a:cubicBezTo>
                    <a:close/>
                  </a:path>
                </a:pathLst>
              </a:custGeom>
              <a:grpFill/>
              <a:ln w="9514" cap="flat">
                <a:noFill/>
                <a:prstDash val="solid"/>
                <a:miter/>
              </a:ln>
            </p:spPr>
            <p:txBody>
              <a:bodyPr rtlCol="0" anchor="ctr"/>
              <a:lstStyle/>
              <a:p>
                <a:endParaRPr lang="en-US"/>
              </a:p>
            </p:txBody>
          </p:sp>
        </p:grpSp>
      </p:grpSp>
      <p:sp>
        <p:nvSpPr>
          <p:cNvPr id="95" name="Freeform 265">
            <a:extLst>
              <a:ext uri="{FF2B5EF4-FFF2-40B4-BE49-F238E27FC236}">
                <a16:creationId xmlns:a16="http://schemas.microsoft.com/office/drawing/2014/main" id="{85790150-1AD2-368F-6D03-F94F5BFFF3B4}"/>
              </a:ext>
            </a:extLst>
          </p:cNvPr>
          <p:cNvSpPr/>
          <p:nvPr/>
        </p:nvSpPr>
        <p:spPr>
          <a:xfrm>
            <a:off x="7229662" y="1521698"/>
            <a:ext cx="1008541" cy="998883"/>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404A52"/>
          </a:solidFill>
          <a:ln w="2705" cap="flat">
            <a:noFill/>
            <a:prstDash val="solid"/>
            <a:miter/>
          </a:ln>
        </p:spPr>
        <p:txBody>
          <a:bodyPr rtlCol="0" anchor="ctr"/>
          <a:lstStyle/>
          <a:p>
            <a:endParaRPr lang="en-US"/>
          </a:p>
        </p:txBody>
      </p:sp>
      <p:sp>
        <p:nvSpPr>
          <p:cNvPr id="96" name="Freeform 266">
            <a:extLst>
              <a:ext uri="{FF2B5EF4-FFF2-40B4-BE49-F238E27FC236}">
                <a16:creationId xmlns:a16="http://schemas.microsoft.com/office/drawing/2014/main" id="{66A1EF57-58A8-922C-F909-1999608E4841}"/>
              </a:ext>
            </a:extLst>
          </p:cNvPr>
          <p:cNvSpPr/>
          <p:nvPr/>
        </p:nvSpPr>
        <p:spPr>
          <a:xfrm>
            <a:off x="7643246" y="2118549"/>
            <a:ext cx="240058" cy="179133"/>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404A52"/>
          </a:solidFill>
          <a:ln w="2705" cap="flat">
            <a:noFill/>
            <a:prstDash val="solid"/>
            <a:miter/>
          </a:ln>
        </p:spPr>
        <p:txBody>
          <a:bodyPr rtlCol="0" anchor="ctr"/>
          <a:lstStyle/>
          <a:p>
            <a:endParaRPr lang="en-US"/>
          </a:p>
        </p:txBody>
      </p:sp>
      <p:sp>
        <p:nvSpPr>
          <p:cNvPr id="97" name="Freeform 267">
            <a:extLst>
              <a:ext uri="{FF2B5EF4-FFF2-40B4-BE49-F238E27FC236}">
                <a16:creationId xmlns:a16="http://schemas.microsoft.com/office/drawing/2014/main" id="{5B651067-2F21-46F2-7FDA-AFED27073A05}"/>
              </a:ext>
            </a:extLst>
          </p:cNvPr>
          <p:cNvSpPr/>
          <p:nvPr/>
        </p:nvSpPr>
        <p:spPr>
          <a:xfrm>
            <a:off x="8140743" y="2279113"/>
            <a:ext cx="45719" cy="45719"/>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404A52"/>
          </a:solidFill>
          <a:ln w="2705" cap="flat">
            <a:noFill/>
            <a:prstDash val="solid"/>
            <a:miter/>
          </a:ln>
        </p:spPr>
        <p:txBody>
          <a:bodyPr rtlCol="0" anchor="ctr"/>
          <a:lstStyle/>
          <a:p>
            <a:endParaRPr lang="en-US"/>
          </a:p>
        </p:txBody>
      </p:sp>
      <p:sp>
        <p:nvSpPr>
          <p:cNvPr id="98" name="Freeform 268">
            <a:extLst>
              <a:ext uri="{FF2B5EF4-FFF2-40B4-BE49-F238E27FC236}">
                <a16:creationId xmlns:a16="http://schemas.microsoft.com/office/drawing/2014/main" id="{1AA7D637-5C18-E85C-CF1E-66F26369D6A1}"/>
              </a:ext>
            </a:extLst>
          </p:cNvPr>
          <p:cNvSpPr/>
          <p:nvPr/>
        </p:nvSpPr>
        <p:spPr>
          <a:xfrm>
            <a:off x="8140472" y="2344001"/>
            <a:ext cx="45719" cy="45719"/>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404A52"/>
          </a:solidFill>
          <a:ln w="2705" cap="flat">
            <a:noFill/>
            <a:prstDash val="solid"/>
            <a:miter/>
          </a:ln>
        </p:spPr>
        <p:txBody>
          <a:bodyPr rtlCol="0" anchor="ctr"/>
          <a:lstStyle/>
          <a:p>
            <a:endParaRPr lang="en-US"/>
          </a:p>
        </p:txBody>
      </p:sp>
      <p:sp>
        <p:nvSpPr>
          <p:cNvPr id="99" name="Freeform 275">
            <a:extLst>
              <a:ext uri="{FF2B5EF4-FFF2-40B4-BE49-F238E27FC236}">
                <a16:creationId xmlns:a16="http://schemas.microsoft.com/office/drawing/2014/main" id="{9707E4D2-ACFF-1CB4-E3CA-1423CD14BB48}"/>
              </a:ext>
            </a:extLst>
          </p:cNvPr>
          <p:cNvSpPr/>
          <p:nvPr/>
        </p:nvSpPr>
        <p:spPr>
          <a:xfrm>
            <a:off x="7392326" y="2409160"/>
            <a:ext cx="45719" cy="45719"/>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404A52"/>
          </a:solidFill>
          <a:ln w="2705" cap="flat">
            <a:noFill/>
            <a:prstDash val="solid"/>
            <a:miter/>
          </a:ln>
        </p:spPr>
        <p:txBody>
          <a:bodyPr rtlCol="0" anchor="ctr"/>
          <a:lstStyle/>
          <a:p>
            <a:endParaRPr lang="en-US"/>
          </a:p>
        </p:txBody>
      </p:sp>
      <p:sp>
        <p:nvSpPr>
          <p:cNvPr id="100" name="Freeform 284">
            <a:extLst>
              <a:ext uri="{FF2B5EF4-FFF2-40B4-BE49-F238E27FC236}">
                <a16:creationId xmlns:a16="http://schemas.microsoft.com/office/drawing/2014/main" id="{75223959-6A7C-9DB5-2C49-CDDCF2C09797}"/>
              </a:ext>
            </a:extLst>
          </p:cNvPr>
          <p:cNvSpPr/>
          <p:nvPr/>
        </p:nvSpPr>
        <p:spPr>
          <a:xfrm>
            <a:off x="7457227" y="2409160"/>
            <a:ext cx="45719" cy="45719"/>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404A52"/>
          </a:solidFill>
          <a:ln w="2705" cap="flat">
            <a:noFill/>
            <a:prstDash val="solid"/>
            <a:miter/>
          </a:ln>
        </p:spPr>
        <p:txBody>
          <a:bodyPr rtlCol="0" anchor="ctr"/>
          <a:lstStyle/>
          <a:p>
            <a:endParaRPr lang="en-US"/>
          </a:p>
        </p:txBody>
      </p:sp>
      <p:sp>
        <p:nvSpPr>
          <p:cNvPr id="101" name="Freeform 289">
            <a:extLst>
              <a:ext uri="{FF2B5EF4-FFF2-40B4-BE49-F238E27FC236}">
                <a16:creationId xmlns:a16="http://schemas.microsoft.com/office/drawing/2014/main" id="{E0D3F0A8-C3C3-3BD1-3F33-E193B711DA06}"/>
              </a:ext>
            </a:extLst>
          </p:cNvPr>
          <p:cNvSpPr/>
          <p:nvPr/>
        </p:nvSpPr>
        <p:spPr>
          <a:xfrm>
            <a:off x="7522402" y="2409160"/>
            <a:ext cx="45719" cy="45719"/>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404A52"/>
          </a:solidFill>
          <a:ln w="2705" cap="flat">
            <a:noFill/>
            <a:prstDash val="solid"/>
            <a:miter/>
          </a:ln>
        </p:spPr>
        <p:txBody>
          <a:bodyPr rtlCol="0" anchor="ctr"/>
          <a:lstStyle/>
          <a:p>
            <a:endParaRPr lang="en-US"/>
          </a:p>
        </p:txBody>
      </p:sp>
      <p:sp>
        <p:nvSpPr>
          <p:cNvPr id="102" name="Freeform 290">
            <a:extLst>
              <a:ext uri="{FF2B5EF4-FFF2-40B4-BE49-F238E27FC236}">
                <a16:creationId xmlns:a16="http://schemas.microsoft.com/office/drawing/2014/main" id="{53D647A0-F6B6-AA75-7F72-91A59C701C0B}"/>
              </a:ext>
            </a:extLst>
          </p:cNvPr>
          <p:cNvSpPr/>
          <p:nvPr/>
        </p:nvSpPr>
        <p:spPr>
          <a:xfrm>
            <a:off x="8140742" y="2408888"/>
            <a:ext cx="45719" cy="45719"/>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404A52"/>
          </a:solidFill>
          <a:ln w="2705" cap="flat">
            <a:noFill/>
            <a:prstDash val="solid"/>
            <a:miter/>
          </a:ln>
        </p:spPr>
        <p:txBody>
          <a:bodyPr rtlCol="0" anchor="ctr"/>
          <a:lstStyle/>
          <a:p>
            <a:endParaRPr lang="en-US"/>
          </a:p>
        </p:txBody>
      </p:sp>
      <p:sp>
        <p:nvSpPr>
          <p:cNvPr id="103" name="Freeform 291">
            <a:extLst>
              <a:ext uri="{FF2B5EF4-FFF2-40B4-BE49-F238E27FC236}">
                <a16:creationId xmlns:a16="http://schemas.microsoft.com/office/drawing/2014/main" id="{7AA95D3D-33E3-012E-5E4F-D61E7A95D1A2}"/>
              </a:ext>
            </a:extLst>
          </p:cNvPr>
          <p:cNvSpPr/>
          <p:nvPr/>
        </p:nvSpPr>
        <p:spPr>
          <a:xfrm>
            <a:off x="7584317" y="2293231"/>
            <a:ext cx="45719" cy="45719"/>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404A52"/>
          </a:solidFill>
          <a:ln w="2705" cap="flat">
            <a:noFill/>
            <a:prstDash val="solid"/>
            <a:miter/>
          </a:ln>
        </p:spPr>
        <p:txBody>
          <a:bodyPr rtlCol="0" anchor="ctr"/>
          <a:lstStyle/>
          <a:p>
            <a:endParaRPr lang="en-US"/>
          </a:p>
        </p:txBody>
      </p:sp>
      <p:sp>
        <p:nvSpPr>
          <p:cNvPr id="104" name="Freeform 292">
            <a:extLst>
              <a:ext uri="{FF2B5EF4-FFF2-40B4-BE49-F238E27FC236}">
                <a16:creationId xmlns:a16="http://schemas.microsoft.com/office/drawing/2014/main" id="{DF045558-3559-6781-2EDA-C0B2DAF1E707}"/>
              </a:ext>
            </a:extLst>
          </p:cNvPr>
          <p:cNvSpPr/>
          <p:nvPr/>
        </p:nvSpPr>
        <p:spPr>
          <a:xfrm>
            <a:off x="7749697" y="1613343"/>
            <a:ext cx="390232" cy="386508"/>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404A52"/>
          </a:solidFill>
          <a:ln w="2705" cap="flat">
            <a:noFill/>
            <a:prstDash val="solid"/>
            <a:miter/>
          </a:ln>
        </p:spPr>
        <p:txBody>
          <a:bodyPr rtlCol="0" anchor="ctr"/>
          <a:lstStyle/>
          <a:p>
            <a:endParaRPr lang="en-US"/>
          </a:p>
        </p:txBody>
      </p:sp>
      <p:grpSp>
        <p:nvGrpSpPr>
          <p:cNvPr id="105" name="Graphic 2">
            <a:extLst>
              <a:ext uri="{FF2B5EF4-FFF2-40B4-BE49-F238E27FC236}">
                <a16:creationId xmlns:a16="http://schemas.microsoft.com/office/drawing/2014/main" id="{BF1F56D2-3855-F38F-6939-67F2640E0DBB}"/>
              </a:ext>
            </a:extLst>
          </p:cNvPr>
          <p:cNvGrpSpPr/>
          <p:nvPr/>
        </p:nvGrpSpPr>
        <p:grpSpPr>
          <a:xfrm>
            <a:off x="7684252" y="1549929"/>
            <a:ext cx="520036" cy="514537"/>
            <a:chOff x="4594347" y="2258759"/>
            <a:chExt cx="520036" cy="519372"/>
          </a:xfrm>
          <a:solidFill>
            <a:srgbClr val="404A52"/>
          </a:solidFill>
        </p:grpSpPr>
        <p:sp>
          <p:nvSpPr>
            <p:cNvPr id="106" name="Freeform 294">
              <a:extLst>
                <a:ext uri="{FF2B5EF4-FFF2-40B4-BE49-F238E27FC236}">
                  <a16:creationId xmlns:a16="http://schemas.microsoft.com/office/drawing/2014/main" id="{B76187D8-319F-5DE6-1F97-1C57175AE08F}"/>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00B6E6"/>
            </a:solidFill>
            <a:ln w="2705" cap="flat">
              <a:noFill/>
              <a:prstDash val="solid"/>
              <a:miter/>
            </a:ln>
          </p:spPr>
          <p:txBody>
            <a:bodyPr rtlCol="0" anchor="ctr"/>
            <a:lstStyle/>
            <a:p>
              <a:endParaRPr lang="en-US" dirty="0"/>
            </a:p>
          </p:txBody>
        </p:sp>
        <p:sp>
          <p:nvSpPr>
            <p:cNvPr id="107" name="Freeform 295">
              <a:extLst>
                <a:ext uri="{FF2B5EF4-FFF2-40B4-BE49-F238E27FC236}">
                  <a16:creationId xmlns:a16="http://schemas.microsoft.com/office/drawing/2014/main" id="{DC1592BD-DC40-9E11-E565-0F4996F3300F}"/>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00B6E6"/>
            </a:solidFill>
            <a:ln w="2705" cap="flat">
              <a:noFill/>
              <a:prstDash val="solid"/>
              <a:miter/>
            </a:ln>
          </p:spPr>
          <p:txBody>
            <a:bodyPr rtlCol="0" anchor="ctr"/>
            <a:lstStyle/>
            <a:p>
              <a:endParaRPr lang="en-US"/>
            </a:p>
          </p:txBody>
        </p:sp>
      </p:grpSp>
      <p:sp>
        <p:nvSpPr>
          <p:cNvPr id="108" name="Freeform 296">
            <a:extLst>
              <a:ext uri="{FF2B5EF4-FFF2-40B4-BE49-F238E27FC236}">
                <a16:creationId xmlns:a16="http://schemas.microsoft.com/office/drawing/2014/main" id="{5388B23B-44DC-D60F-9EB6-CD6D46988F67}"/>
              </a:ext>
            </a:extLst>
          </p:cNvPr>
          <p:cNvSpPr/>
          <p:nvPr/>
        </p:nvSpPr>
        <p:spPr>
          <a:xfrm>
            <a:off x="7847188" y="1708995"/>
            <a:ext cx="195251" cy="193388"/>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404A52"/>
          </a:solidFill>
          <a:ln w="2705" cap="flat">
            <a:noFill/>
            <a:prstDash val="solid"/>
            <a:miter/>
          </a:ln>
        </p:spPr>
        <p:txBody>
          <a:bodyPr rtlCol="0" anchor="ctr"/>
          <a:lstStyle/>
          <a:p>
            <a:endParaRPr lang="en-US"/>
          </a:p>
        </p:txBody>
      </p:sp>
      <p:grpSp>
        <p:nvGrpSpPr>
          <p:cNvPr id="109" name="Group 108">
            <a:extLst>
              <a:ext uri="{FF2B5EF4-FFF2-40B4-BE49-F238E27FC236}">
                <a16:creationId xmlns:a16="http://schemas.microsoft.com/office/drawing/2014/main" id="{473373D4-AB46-5585-3F07-8CD9ADB46F14}"/>
              </a:ext>
            </a:extLst>
          </p:cNvPr>
          <p:cNvGrpSpPr/>
          <p:nvPr/>
        </p:nvGrpSpPr>
        <p:grpSpPr>
          <a:xfrm>
            <a:off x="10643380" y="1632060"/>
            <a:ext cx="975706" cy="699046"/>
            <a:chOff x="3454400" y="159975"/>
            <a:chExt cx="4578885" cy="3280548"/>
          </a:xfrm>
          <a:solidFill>
            <a:srgbClr val="404A52"/>
          </a:solidFill>
        </p:grpSpPr>
        <p:sp>
          <p:nvSpPr>
            <p:cNvPr id="110" name="Freeform 403">
              <a:extLst>
                <a:ext uri="{FF2B5EF4-FFF2-40B4-BE49-F238E27FC236}">
                  <a16:creationId xmlns:a16="http://schemas.microsoft.com/office/drawing/2014/main" id="{5442A949-B487-BBEC-2BDD-71EDBD9368A1}"/>
                </a:ext>
              </a:extLst>
            </p:cNvPr>
            <p:cNvSpPr/>
            <p:nvPr/>
          </p:nvSpPr>
          <p:spPr>
            <a:xfrm>
              <a:off x="4917909" y="815474"/>
              <a:ext cx="1818990" cy="1732303"/>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00B6E6"/>
            </a:solid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1" name="Group 110">
              <a:extLst>
                <a:ext uri="{FF2B5EF4-FFF2-40B4-BE49-F238E27FC236}">
                  <a16:creationId xmlns:a16="http://schemas.microsoft.com/office/drawing/2014/main" id="{E70F30BB-4F77-A8D4-43A0-35F1E50149D1}"/>
                </a:ext>
              </a:extLst>
            </p:cNvPr>
            <p:cNvGrpSpPr/>
            <p:nvPr/>
          </p:nvGrpSpPr>
          <p:grpSpPr>
            <a:xfrm>
              <a:off x="3454400" y="159975"/>
              <a:ext cx="4578885" cy="3280548"/>
              <a:chOff x="3454400" y="159975"/>
              <a:chExt cx="4578885" cy="3280548"/>
            </a:xfrm>
            <a:grpFill/>
          </p:grpSpPr>
          <p:sp>
            <p:nvSpPr>
              <p:cNvPr id="112" name="Freeform 405">
                <a:extLst>
                  <a:ext uri="{FF2B5EF4-FFF2-40B4-BE49-F238E27FC236}">
                    <a16:creationId xmlns:a16="http://schemas.microsoft.com/office/drawing/2014/main" id="{98495895-9209-EA30-39FE-7BA20FBA072C}"/>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Freeform 406">
                <a:extLst>
                  <a:ext uri="{FF2B5EF4-FFF2-40B4-BE49-F238E27FC236}">
                    <a16:creationId xmlns:a16="http://schemas.microsoft.com/office/drawing/2014/main" id="{FBFE3284-668D-DF9A-CCAA-658346E4C67D}"/>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407">
                <a:extLst>
                  <a:ext uri="{FF2B5EF4-FFF2-40B4-BE49-F238E27FC236}">
                    <a16:creationId xmlns:a16="http://schemas.microsoft.com/office/drawing/2014/main" id="{3903A483-5E78-7381-F81C-EE7853104F46}"/>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408">
                <a:extLst>
                  <a:ext uri="{FF2B5EF4-FFF2-40B4-BE49-F238E27FC236}">
                    <a16:creationId xmlns:a16="http://schemas.microsoft.com/office/drawing/2014/main" id="{737EC552-D76B-5D5D-F5A3-811312BD1FD2}"/>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6" name="Freeform 409">
                <a:extLst>
                  <a:ext uri="{FF2B5EF4-FFF2-40B4-BE49-F238E27FC236}">
                    <a16:creationId xmlns:a16="http://schemas.microsoft.com/office/drawing/2014/main" id="{4A185E1F-3F5D-034A-CEC5-5C93E2E6A018}"/>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7" name="Freeform 410">
                <a:extLst>
                  <a:ext uri="{FF2B5EF4-FFF2-40B4-BE49-F238E27FC236}">
                    <a16:creationId xmlns:a16="http://schemas.microsoft.com/office/drawing/2014/main" id="{E59CF2DF-19A7-B849-D424-5565D3EFBBA9}"/>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8" name="Freeform 411">
                <a:extLst>
                  <a:ext uri="{FF2B5EF4-FFF2-40B4-BE49-F238E27FC236}">
                    <a16:creationId xmlns:a16="http://schemas.microsoft.com/office/drawing/2014/main" id="{A6C5A15A-81AA-4B0A-B9CE-4C1D3310A22F}"/>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472347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1907-A5F8-7EAA-A958-B38C6AB1909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50D1F6-A7FD-B15F-9C50-69E7A9BF84F2}"/>
              </a:ext>
            </a:extLst>
          </p:cNvPr>
          <p:cNvSpPr>
            <a:spLocks noGrp="1"/>
          </p:cNvSpPr>
          <p:nvPr>
            <p:ph type="body" sz="quarter" idx="18"/>
          </p:nvPr>
        </p:nvSpPr>
        <p:spPr>
          <a:xfrm>
            <a:off x="798380" y="1565257"/>
            <a:ext cx="10768985" cy="4787918"/>
          </a:xfrm>
          <a:prstGeom prst="rect">
            <a:avLst/>
          </a:prstGeom>
        </p:spPr>
        <p:txBody>
          <a:bodyPr/>
          <a:lstStyle/>
          <a:p>
            <a:pPr marL="0" indent="0"/>
            <a:r>
              <a:rPr lang="en-US" b="1" i="1" dirty="0"/>
              <a:t>“Change becomes easier when it becomes expected.”</a:t>
            </a:r>
          </a:p>
          <a:p>
            <a:pPr marL="0" indent="0"/>
            <a:r>
              <a:rPr lang="en-US" dirty="0"/>
              <a:t>Hospitality SMEs experience constant movement: new staff, seasonal peaks, changing guest expectations.  Leaders must help teams see change as the normal rhythm of the business, not a threat</a:t>
            </a:r>
          </a:p>
          <a:p>
            <a:pPr marL="0" indent="0"/>
            <a:r>
              <a:rPr lang="en-US" b="1" dirty="0"/>
              <a:t>To </a:t>
            </a:r>
            <a:r>
              <a:rPr lang="en-US" b="1" dirty="0" err="1"/>
              <a:t>normalise</a:t>
            </a:r>
            <a:r>
              <a:rPr lang="en-US" b="1" dirty="0"/>
              <a:t> change, SME leaders must:</a:t>
            </a:r>
          </a:p>
          <a:p>
            <a:pPr marL="342900" indent="-342900">
              <a:buFont typeface="Arial" panose="020B0604020202020204" pitchFamily="34" charset="0"/>
              <a:buChar char="•"/>
            </a:pPr>
            <a:r>
              <a:rPr lang="en-US" dirty="0"/>
              <a:t>Treat change as a natural, ongoing process – this reduces fear</a:t>
            </a:r>
          </a:p>
          <a:p>
            <a:pPr marL="342900" indent="-342900">
              <a:buFont typeface="Arial" panose="020B0604020202020204" pitchFamily="34" charset="0"/>
              <a:buChar char="•"/>
            </a:pPr>
            <a:r>
              <a:rPr lang="en-US" dirty="0"/>
              <a:t>Use small, frequent improvements and then it becomes part of the culture</a:t>
            </a:r>
          </a:p>
          <a:p>
            <a:pPr marL="342900" indent="-342900">
              <a:buFont typeface="Arial" panose="020B0604020202020204" pitchFamily="34" charset="0"/>
              <a:buChar char="•"/>
            </a:pPr>
            <a:r>
              <a:rPr lang="en-US" dirty="0"/>
              <a:t>Stay calm during a disruption – calm creates stability</a:t>
            </a:r>
          </a:p>
          <a:p>
            <a:pPr marL="342900" indent="-342900">
              <a:buFont typeface="Arial" panose="020B0604020202020204" pitchFamily="34" charset="0"/>
              <a:buChar char="•"/>
            </a:pPr>
            <a:r>
              <a:rPr lang="en-US" dirty="0"/>
              <a:t>Celebrate learning, not just success – failure is also learning</a:t>
            </a:r>
          </a:p>
          <a:p>
            <a:pPr marL="342900" indent="-342900">
              <a:buFont typeface="Arial" panose="020B0604020202020204" pitchFamily="34" charset="0"/>
              <a:buChar char="•"/>
            </a:pPr>
            <a:r>
              <a:rPr lang="en-US" dirty="0"/>
              <a:t>Reinforce routines until they become habits</a:t>
            </a:r>
          </a:p>
          <a:p>
            <a:pPr marL="342900" indent="-342900">
              <a:buFont typeface="Arial" panose="020B0604020202020204" pitchFamily="34" charset="0"/>
              <a:buChar char="•"/>
            </a:pPr>
            <a:r>
              <a:rPr lang="en-US" dirty="0"/>
              <a:t>Support staff emotionally &amp; consistently to build </a:t>
            </a:r>
            <a:r>
              <a:rPr lang="en-IE" dirty="0"/>
              <a:t>resilience and reduce resistance</a:t>
            </a:r>
            <a:endParaRPr lang="en-US" dirty="0"/>
          </a:p>
        </p:txBody>
      </p:sp>
      <p:sp>
        <p:nvSpPr>
          <p:cNvPr id="5" name="Text Placeholder 4">
            <a:extLst>
              <a:ext uri="{FF2B5EF4-FFF2-40B4-BE49-F238E27FC236}">
                <a16:creationId xmlns:a16="http://schemas.microsoft.com/office/drawing/2014/main" id="{2EC17126-1D71-1DF8-EB89-B10E118747A8}"/>
              </a:ext>
            </a:extLst>
          </p:cNvPr>
          <p:cNvSpPr>
            <a:spLocks noGrp="1"/>
          </p:cNvSpPr>
          <p:nvPr>
            <p:ph type="body" sz="quarter" idx="16"/>
          </p:nvPr>
        </p:nvSpPr>
        <p:spPr>
          <a:xfrm>
            <a:off x="798383" y="761603"/>
            <a:ext cx="10595237" cy="803654"/>
          </a:xfrm>
          <a:prstGeom prst="rect">
            <a:avLst/>
          </a:prstGeom>
        </p:spPr>
        <p:txBody>
          <a:bodyPr/>
          <a:lstStyle/>
          <a:p>
            <a:r>
              <a:rPr lang="en-IE" dirty="0"/>
              <a:t>7. Normalising Disruption &amp; Change</a:t>
            </a:r>
            <a:endParaRPr lang="en-US" dirty="0"/>
          </a:p>
        </p:txBody>
      </p:sp>
    </p:spTree>
    <p:extLst>
      <p:ext uri="{BB962C8B-B14F-4D97-AF65-F5344CB8AC3E}">
        <p14:creationId xmlns:p14="http://schemas.microsoft.com/office/powerpoint/2010/main" val="1599752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BB4C-C474-9EB6-3C09-E522E506778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D0A9D6-E502-ADA7-6128-BA3004E0B81A}"/>
              </a:ext>
            </a:extLst>
          </p:cNvPr>
          <p:cNvSpPr>
            <a:spLocks noGrp="1"/>
          </p:cNvSpPr>
          <p:nvPr>
            <p:ph type="body" sz="quarter" idx="18"/>
          </p:nvPr>
        </p:nvSpPr>
        <p:spPr/>
        <p:txBody>
          <a:bodyPr/>
          <a:lstStyle/>
          <a:p>
            <a:endParaRPr lang="en-IE"/>
          </a:p>
        </p:txBody>
      </p:sp>
      <p:sp>
        <p:nvSpPr>
          <p:cNvPr id="3" name="Text Placeholder 2">
            <a:extLst>
              <a:ext uri="{FF2B5EF4-FFF2-40B4-BE49-F238E27FC236}">
                <a16:creationId xmlns:a16="http://schemas.microsoft.com/office/drawing/2014/main" id="{7CB61D48-3697-D3F4-A187-CFFD3D0B6B38}"/>
              </a:ext>
            </a:extLst>
          </p:cNvPr>
          <p:cNvSpPr>
            <a:spLocks noGrp="1"/>
          </p:cNvSpPr>
          <p:nvPr>
            <p:ph type="body" sz="quarter" idx="16"/>
          </p:nvPr>
        </p:nvSpPr>
        <p:spPr/>
        <p:txBody>
          <a:bodyPr/>
          <a:lstStyle/>
          <a:p>
            <a:r>
              <a:rPr lang="en-IE" dirty="0"/>
              <a:t>Case study</a:t>
            </a:r>
          </a:p>
        </p:txBody>
      </p:sp>
      <p:sp>
        <p:nvSpPr>
          <p:cNvPr id="4" name="Picture Placeholder 3">
            <a:extLst>
              <a:ext uri="{FF2B5EF4-FFF2-40B4-BE49-F238E27FC236}">
                <a16:creationId xmlns:a16="http://schemas.microsoft.com/office/drawing/2014/main" id="{911F50AF-7237-F58F-7A41-8138018E24DF}"/>
              </a:ext>
            </a:extLst>
          </p:cNvPr>
          <p:cNvSpPr>
            <a:spLocks noGrp="1"/>
          </p:cNvSpPr>
          <p:nvPr>
            <p:ph type="pic" sz="quarter" idx="10"/>
          </p:nvPr>
        </p:nvSpPr>
        <p:spPr/>
        <p:txBody>
          <a:bodyPr/>
          <a:lstStyle/>
          <a:p>
            <a:endParaRPr lang="en-IE"/>
          </a:p>
        </p:txBody>
      </p:sp>
    </p:spTree>
    <p:extLst>
      <p:ext uri="{BB962C8B-B14F-4D97-AF65-F5344CB8AC3E}">
        <p14:creationId xmlns:p14="http://schemas.microsoft.com/office/powerpoint/2010/main" val="2508053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9B9D4-1703-A935-B525-FDCD9C5C56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8B9CA05-CC2B-F37B-E917-9606F72FD799}"/>
              </a:ext>
            </a:extLst>
          </p:cNvPr>
          <p:cNvSpPr>
            <a:spLocks noGrp="1"/>
          </p:cNvSpPr>
          <p:nvPr>
            <p:ph type="body" sz="quarter" idx="16"/>
          </p:nvPr>
        </p:nvSpPr>
        <p:spPr>
          <a:xfrm>
            <a:off x="5297322" y="2639356"/>
            <a:ext cx="4380078" cy="2253043"/>
          </a:xfrm>
        </p:spPr>
        <p:txBody>
          <a:bodyPr/>
          <a:lstStyle/>
          <a:p>
            <a:r>
              <a:rPr lang="en-US" dirty="0"/>
              <a:t>Strategy &amp; Action </a:t>
            </a:r>
          </a:p>
        </p:txBody>
      </p:sp>
      <p:sp>
        <p:nvSpPr>
          <p:cNvPr id="5" name="Text Placeholder 4">
            <a:extLst>
              <a:ext uri="{FF2B5EF4-FFF2-40B4-BE49-F238E27FC236}">
                <a16:creationId xmlns:a16="http://schemas.microsoft.com/office/drawing/2014/main" id="{208DD215-0F3E-CBB5-C495-3F3E41B595CE}"/>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937551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ables outside a bakery">
            <a:extLst>
              <a:ext uri="{FF2B5EF4-FFF2-40B4-BE49-F238E27FC236}">
                <a16:creationId xmlns:a16="http://schemas.microsoft.com/office/drawing/2014/main" id="{6E4E90F4-5A2D-C492-24A4-BC63D3581A77}"/>
              </a:ext>
            </a:extLst>
          </p:cNvPr>
          <p:cNvPicPr>
            <a:picLocks noGrp="1" noChangeAspect="1"/>
          </p:cNvPicPr>
          <p:nvPr>
            <p:ph type="pic" sz="quarter" idx="44"/>
          </p:nvPr>
        </p:nvPicPr>
        <p:blipFill>
          <a:blip r:embed="rId2"/>
          <a:srcRect l="16009" r="12155"/>
          <a:stretch>
            <a:fillRect/>
          </a:stretch>
        </p:blipFill>
        <p:spPr>
          <a:xfrm>
            <a:off x="5888002" y="439730"/>
            <a:ext cx="5660531" cy="6045736"/>
          </a:xfrm>
        </p:spPr>
      </p:pic>
      <p:sp>
        <p:nvSpPr>
          <p:cNvPr id="3" name="Text Placeholder 2">
            <a:extLst>
              <a:ext uri="{FF2B5EF4-FFF2-40B4-BE49-F238E27FC236}">
                <a16:creationId xmlns:a16="http://schemas.microsoft.com/office/drawing/2014/main" id="{30909667-A898-7A6E-8231-07E6468132DC}"/>
              </a:ext>
            </a:extLst>
          </p:cNvPr>
          <p:cNvSpPr>
            <a:spLocks noGrp="1"/>
          </p:cNvSpPr>
          <p:nvPr>
            <p:ph type="body" sz="quarter" idx="18"/>
          </p:nvPr>
        </p:nvSpPr>
        <p:spPr>
          <a:xfrm>
            <a:off x="643467" y="1945232"/>
            <a:ext cx="4639192" cy="4377696"/>
          </a:xfrm>
        </p:spPr>
        <p:txBody>
          <a:bodyPr/>
          <a:lstStyle/>
          <a:p>
            <a:r>
              <a:rPr lang="en-IE" dirty="0"/>
              <a:t>A strategy is simply a</a:t>
            </a:r>
            <a:r>
              <a:rPr lang="en-IE" b="1" dirty="0"/>
              <a:t> roadmap </a:t>
            </a:r>
            <a:r>
              <a:rPr lang="en-IE" dirty="0"/>
              <a:t>for a stronger, smarter, more environmentally friendly hospitality business. </a:t>
            </a:r>
          </a:p>
          <a:p>
            <a:r>
              <a:rPr lang="en-IE" dirty="0"/>
              <a:t>Implementation means you are intent on turning actions into habits that instil the twin transition into your business. </a:t>
            </a:r>
          </a:p>
        </p:txBody>
      </p:sp>
      <p:sp>
        <p:nvSpPr>
          <p:cNvPr id="4" name="Text Placeholder 3">
            <a:extLst>
              <a:ext uri="{FF2B5EF4-FFF2-40B4-BE49-F238E27FC236}">
                <a16:creationId xmlns:a16="http://schemas.microsoft.com/office/drawing/2014/main" id="{C96BAE83-0D5C-D235-5CE5-402B8F4758B9}"/>
              </a:ext>
            </a:extLst>
          </p:cNvPr>
          <p:cNvSpPr>
            <a:spLocks noGrp="1"/>
          </p:cNvSpPr>
          <p:nvPr>
            <p:ph type="body" sz="quarter" idx="16"/>
          </p:nvPr>
        </p:nvSpPr>
        <p:spPr>
          <a:xfrm>
            <a:off x="545933" y="585442"/>
            <a:ext cx="5092867" cy="992652"/>
          </a:xfrm>
        </p:spPr>
        <p:txBody>
          <a:bodyPr/>
          <a:lstStyle/>
          <a:p>
            <a:r>
              <a:rPr lang="en-US" dirty="0"/>
              <a:t>Planning &amp; implementing strategy</a:t>
            </a:r>
            <a:endParaRPr lang="en-IE" dirty="0"/>
          </a:p>
        </p:txBody>
      </p:sp>
      <p:graphicFrame>
        <p:nvGraphicFramePr>
          <p:cNvPr id="8" name="Diagram 7">
            <a:extLst>
              <a:ext uri="{FF2B5EF4-FFF2-40B4-BE49-F238E27FC236}">
                <a16:creationId xmlns:a16="http://schemas.microsoft.com/office/drawing/2014/main" id="{56949191-C029-7900-D7CA-3C05066D59FC}"/>
              </a:ext>
            </a:extLst>
          </p:cNvPr>
          <p:cNvGraphicFramePr/>
          <p:nvPr>
            <p:extLst>
              <p:ext uri="{D42A27DB-BD31-4B8C-83A1-F6EECF244321}">
                <p14:modId xmlns:p14="http://schemas.microsoft.com/office/powerpoint/2010/main" val="354788564"/>
              </p:ext>
            </p:extLst>
          </p:nvPr>
        </p:nvGraphicFramePr>
        <p:xfrm>
          <a:off x="3213100" y="259609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87ABF92-D18A-8D50-E8BD-F2FC3A1D4449}"/>
              </a:ext>
            </a:extLst>
          </p:cNvPr>
          <p:cNvSpPr txBox="1"/>
          <p:nvPr/>
        </p:nvSpPr>
        <p:spPr>
          <a:xfrm>
            <a:off x="762001" y="5276850"/>
            <a:ext cx="2000250" cy="1208616"/>
          </a:xfrm>
          <a:prstGeom prst="rect">
            <a:avLst/>
          </a:prstGeom>
          <a:noFill/>
          <a:ln>
            <a:solidFill>
              <a:srgbClr val="EABB22"/>
            </a:solidFill>
          </a:ln>
        </p:spPr>
        <p:txBody>
          <a:bodyPr wrap="square" rtlCol="0">
            <a:spAutoFit/>
          </a:bodyPr>
          <a:lstStyle/>
          <a:p>
            <a:r>
              <a:rPr lang="en-US" b="1" dirty="0">
                <a:solidFill>
                  <a:srgbClr val="404A52"/>
                </a:solidFill>
                <a:highlight>
                  <a:srgbClr val="EABB22"/>
                </a:highlight>
              </a:rPr>
              <a:t>TIP: </a:t>
            </a:r>
            <a:r>
              <a:rPr lang="en-US" dirty="0">
                <a:solidFill>
                  <a:schemeClr val="bg1"/>
                </a:solidFill>
              </a:rPr>
              <a:t>You can’t plan improvements until you see your starting point.</a:t>
            </a:r>
            <a:endParaRPr lang="en-IE" dirty="0">
              <a:solidFill>
                <a:schemeClr val="bg1"/>
              </a:solidFill>
            </a:endParaRPr>
          </a:p>
        </p:txBody>
      </p:sp>
      <p:pic>
        <p:nvPicPr>
          <p:cNvPr id="10" name="Graphic 9">
            <a:extLst>
              <a:ext uri="{FF2B5EF4-FFF2-40B4-BE49-F238E27FC236}">
                <a16:creationId xmlns:a16="http://schemas.microsoft.com/office/drawing/2014/main" id="{FE08504D-77CB-B843-ACCA-45C0851210F3}"/>
              </a:ext>
            </a:extLst>
          </p:cNvPr>
          <p:cNvPicPr>
            <a:picLocks noChangeAspect="1"/>
          </p:cNvPicPr>
          <p:nvPr/>
        </p:nvPicPr>
        <p:blipFill>
          <a:blip r:embed="rId8">
            <a:extLst>
              <a:ext uri="{96DAC541-7B7A-43D3-8B79-37D633B846F1}">
                <asvg:svgBlip xmlns:asvg="http://schemas.microsoft.com/office/drawing/2016/SVG/main" r:embed="rId9"/>
              </a:ext>
            </a:extLst>
          </a:blip>
          <a:srcRect l="49952" t="41010" r="28995" b="44546"/>
          <a:stretch/>
        </p:blipFill>
        <p:spPr>
          <a:xfrm>
            <a:off x="8077318" y="-1735822"/>
            <a:ext cx="5325749" cy="5173579"/>
          </a:xfrm>
          <a:prstGeom prst="rect">
            <a:avLst/>
          </a:prstGeom>
        </p:spPr>
      </p:pic>
    </p:spTree>
    <p:extLst>
      <p:ext uri="{BB962C8B-B14F-4D97-AF65-F5344CB8AC3E}">
        <p14:creationId xmlns:p14="http://schemas.microsoft.com/office/powerpoint/2010/main" val="2410363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C0650E-CD7E-E089-7EDA-56D8B76422B2}"/>
              </a:ext>
            </a:extLst>
          </p:cNvPr>
          <p:cNvSpPr>
            <a:spLocks noGrp="1"/>
          </p:cNvSpPr>
          <p:nvPr>
            <p:ph type="body" sz="quarter" idx="18"/>
          </p:nvPr>
        </p:nvSpPr>
        <p:spPr>
          <a:xfrm>
            <a:off x="581028" y="1462873"/>
            <a:ext cx="5305423" cy="4669422"/>
          </a:xfrm>
          <a:solidFill>
            <a:schemeClr val="accent3">
              <a:lumMod val="60000"/>
              <a:lumOff val="40000"/>
            </a:schemeClr>
          </a:solidFill>
          <a:ln>
            <a:solidFill>
              <a:srgbClr val="62A844"/>
            </a:solidFill>
          </a:ln>
        </p:spPr>
        <p:txBody>
          <a:bodyPr/>
          <a:lstStyle/>
          <a:p>
            <a:r>
              <a:rPr lang="en-IE" b="1" dirty="0">
                <a:solidFill>
                  <a:srgbClr val="404A52"/>
                </a:solidFill>
                <a:highlight>
                  <a:srgbClr val="62A844"/>
                </a:highlight>
              </a:rPr>
              <a:t>ESG Readiness</a:t>
            </a:r>
          </a:p>
          <a:p>
            <a:pPr marL="324000" indent="-324000">
              <a:buFont typeface="+mj-lt"/>
              <a:buAutoNum type="arabicPeriod"/>
            </a:pPr>
            <a:r>
              <a:rPr lang="en-US" dirty="0"/>
              <a:t>Do we measure waste, energy or water?</a:t>
            </a:r>
          </a:p>
          <a:p>
            <a:pPr marL="324000" indent="-324000">
              <a:buFont typeface="+mj-lt"/>
              <a:buAutoNum type="arabicPeriod"/>
            </a:pPr>
            <a:r>
              <a:rPr lang="en-US" dirty="0"/>
              <a:t>Do we follow sustainability routines consistently?</a:t>
            </a:r>
          </a:p>
          <a:p>
            <a:pPr marL="324000" indent="-324000">
              <a:buFont typeface="+mj-lt"/>
              <a:buAutoNum type="arabicPeriod"/>
            </a:pPr>
            <a:r>
              <a:rPr lang="en-US" dirty="0"/>
              <a:t>Do we source responsibly (local &amp; sustainable)?</a:t>
            </a:r>
          </a:p>
          <a:p>
            <a:pPr marL="324000" indent="-324000">
              <a:buFont typeface="+mj-lt"/>
              <a:buAutoNum type="arabicPeriod"/>
            </a:pPr>
            <a:r>
              <a:rPr lang="en-US" dirty="0"/>
              <a:t>Do staff know our sustainability goals?</a:t>
            </a:r>
          </a:p>
          <a:p>
            <a:pPr marL="324000" indent="-324000">
              <a:buFont typeface="+mj-lt"/>
              <a:buAutoNum type="arabicPeriod"/>
            </a:pPr>
            <a:r>
              <a:rPr lang="en-US" dirty="0"/>
              <a:t>Do we track any ESG progress visibly?</a:t>
            </a:r>
            <a:endParaRPr lang="en-IE" dirty="0"/>
          </a:p>
        </p:txBody>
      </p:sp>
      <p:sp>
        <p:nvSpPr>
          <p:cNvPr id="3" name="Text Placeholder 2">
            <a:extLst>
              <a:ext uri="{FF2B5EF4-FFF2-40B4-BE49-F238E27FC236}">
                <a16:creationId xmlns:a16="http://schemas.microsoft.com/office/drawing/2014/main" id="{3141B864-E98A-0205-BB84-03DB1980BB1C}"/>
              </a:ext>
            </a:extLst>
          </p:cNvPr>
          <p:cNvSpPr>
            <a:spLocks noGrp="1"/>
          </p:cNvSpPr>
          <p:nvPr>
            <p:ph type="body" sz="quarter" idx="16"/>
          </p:nvPr>
        </p:nvSpPr>
        <p:spPr>
          <a:xfrm>
            <a:off x="581028" y="509097"/>
            <a:ext cx="11029947" cy="803654"/>
          </a:xfrm>
        </p:spPr>
        <p:txBody>
          <a:bodyPr/>
          <a:lstStyle/>
          <a:p>
            <a:r>
              <a:rPr lang="en-IE" dirty="0"/>
              <a:t>Leading ESG &amp; Digital:  Readiness Checklist, </a:t>
            </a:r>
            <a:r>
              <a:rPr lang="en-IE" sz="2800" b="0" dirty="0"/>
              <a:t>Identifying your starting point</a:t>
            </a:r>
          </a:p>
        </p:txBody>
      </p:sp>
      <p:sp>
        <p:nvSpPr>
          <p:cNvPr id="5" name="Text Placeholder 1">
            <a:extLst>
              <a:ext uri="{FF2B5EF4-FFF2-40B4-BE49-F238E27FC236}">
                <a16:creationId xmlns:a16="http://schemas.microsoft.com/office/drawing/2014/main" id="{8AB8173E-3FFB-492C-2A1B-1E00C41E05DC}"/>
              </a:ext>
            </a:extLst>
          </p:cNvPr>
          <p:cNvSpPr txBox="1">
            <a:spLocks/>
          </p:cNvSpPr>
          <p:nvPr/>
        </p:nvSpPr>
        <p:spPr>
          <a:xfrm>
            <a:off x="6305552" y="1462873"/>
            <a:ext cx="5305423" cy="4669422"/>
          </a:xfrm>
          <a:prstGeom prst="rect">
            <a:avLst/>
          </a:prstGeom>
          <a:solidFill>
            <a:srgbClr val="A8ECFE"/>
          </a:solidFill>
          <a:ln>
            <a:solidFill>
              <a:srgbClr val="0289AE"/>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404A52"/>
                </a:solidFill>
                <a:highlight>
                  <a:srgbClr val="73CDDB"/>
                </a:highlight>
              </a:rPr>
              <a:t>Digital Readiness</a:t>
            </a:r>
          </a:p>
          <a:p>
            <a:pPr marL="324000" indent="-324000">
              <a:spcBef>
                <a:spcPts val="600"/>
              </a:spcBef>
              <a:buFont typeface="+mj-lt"/>
              <a:buAutoNum type="arabicPeriod"/>
            </a:pPr>
            <a:r>
              <a:rPr lang="en-US" dirty="0"/>
              <a:t>Are we using basic digital tools (PMS, POS, apps)?</a:t>
            </a:r>
          </a:p>
          <a:p>
            <a:pPr marL="324000" indent="-324000">
              <a:spcBef>
                <a:spcPts val="600"/>
              </a:spcBef>
              <a:buFont typeface="+mj-lt"/>
              <a:buAutoNum type="arabicPeriod"/>
            </a:pPr>
            <a:r>
              <a:rPr lang="en-US" dirty="0"/>
              <a:t>Are our processes digital or paper-based?</a:t>
            </a:r>
          </a:p>
          <a:p>
            <a:pPr marL="324000" indent="-324000">
              <a:spcBef>
                <a:spcPts val="600"/>
              </a:spcBef>
              <a:buFont typeface="+mj-lt"/>
              <a:buAutoNum type="arabicPeriod"/>
            </a:pPr>
            <a:r>
              <a:rPr lang="en-US" dirty="0"/>
              <a:t>Do staff need digital skills support?</a:t>
            </a:r>
          </a:p>
          <a:p>
            <a:pPr marL="324000" indent="-324000">
              <a:spcBef>
                <a:spcPts val="600"/>
              </a:spcBef>
              <a:buFont typeface="+mj-lt"/>
              <a:buAutoNum type="arabicPeriod"/>
            </a:pPr>
            <a:r>
              <a:rPr lang="en-US" dirty="0"/>
              <a:t>Do our systems connect well, or are they fragmented?</a:t>
            </a:r>
          </a:p>
          <a:p>
            <a:pPr marL="324000" indent="-324000">
              <a:spcBef>
                <a:spcPts val="600"/>
              </a:spcBef>
              <a:buFont typeface="+mj-lt"/>
              <a:buAutoNum type="arabicPeriod"/>
            </a:pPr>
            <a:r>
              <a:rPr lang="en-US" dirty="0"/>
              <a:t>Do we track digital performance (e.g., check-in rates)?</a:t>
            </a:r>
          </a:p>
          <a:p>
            <a:pPr marL="324000" indent="-324000">
              <a:spcBef>
                <a:spcPts val="600"/>
              </a:spcBef>
              <a:buFont typeface="+mj-lt"/>
              <a:buAutoNum type="arabicPeriod"/>
            </a:pPr>
            <a:r>
              <a:rPr lang="en-US" dirty="0"/>
              <a:t>Do we have a plan to improve or update digital tools?</a:t>
            </a:r>
            <a:endParaRPr lang="en-IE" dirty="0"/>
          </a:p>
        </p:txBody>
      </p:sp>
      <p:sp>
        <p:nvSpPr>
          <p:cNvPr id="7" name="TextBox 6">
            <a:extLst>
              <a:ext uri="{FF2B5EF4-FFF2-40B4-BE49-F238E27FC236}">
                <a16:creationId xmlns:a16="http://schemas.microsoft.com/office/drawing/2014/main" id="{872FB11A-341B-AD7D-CA3C-E652A56C5EBD}"/>
              </a:ext>
            </a:extLst>
          </p:cNvPr>
          <p:cNvSpPr txBox="1"/>
          <p:nvPr/>
        </p:nvSpPr>
        <p:spPr>
          <a:xfrm>
            <a:off x="166689" y="5213699"/>
            <a:ext cx="4510086" cy="1200329"/>
          </a:xfrm>
          <a:prstGeom prst="rect">
            <a:avLst/>
          </a:prstGeom>
          <a:solidFill>
            <a:srgbClr val="EABB22"/>
          </a:solidFill>
          <a:ln>
            <a:solidFill>
              <a:schemeClr val="bg1"/>
            </a:solidFill>
          </a:ln>
        </p:spPr>
        <p:txBody>
          <a:bodyPr wrap="square" rtlCol="0">
            <a:spAutoFit/>
          </a:bodyPr>
          <a:lstStyle/>
          <a:p>
            <a:r>
              <a:rPr lang="en-IE" b="1" dirty="0">
                <a:solidFill>
                  <a:srgbClr val="404A52"/>
                </a:solidFill>
              </a:rPr>
              <a:t>Rate each question:</a:t>
            </a:r>
          </a:p>
          <a:p>
            <a:pPr marL="285750" indent="-285750">
              <a:buFont typeface="Arial" panose="020B0604020202020204" pitchFamily="34" charset="0"/>
              <a:buChar char="•"/>
            </a:pPr>
            <a:r>
              <a:rPr lang="en-US" b="1" dirty="0">
                <a:solidFill>
                  <a:srgbClr val="404A52"/>
                </a:solidFill>
              </a:rPr>
              <a:t>Yes</a:t>
            </a:r>
            <a:r>
              <a:rPr lang="en-US" dirty="0">
                <a:solidFill>
                  <a:srgbClr val="404A52"/>
                </a:solidFill>
              </a:rPr>
              <a:t> – fully in place</a:t>
            </a:r>
          </a:p>
          <a:p>
            <a:pPr marL="285750" indent="-285750">
              <a:buFont typeface="Arial" panose="020B0604020202020204" pitchFamily="34" charset="0"/>
              <a:buChar char="•"/>
            </a:pPr>
            <a:r>
              <a:rPr lang="en-US" b="1" dirty="0">
                <a:solidFill>
                  <a:srgbClr val="404A52"/>
                </a:solidFill>
              </a:rPr>
              <a:t>Partly</a:t>
            </a:r>
            <a:r>
              <a:rPr lang="en-US" dirty="0">
                <a:solidFill>
                  <a:srgbClr val="404A52"/>
                </a:solidFill>
              </a:rPr>
              <a:t> – some progress, not consistent</a:t>
            </a:r>
          </a:p>
          <a:p>
            <a:pPr marL="285750" indent="-285750">
              <a:buFont typeface="Arial" panose="020B0604020202020204" pitchFamily="34" charset="0"/>
              <a:buChar char="•"/>
            </a:pPr>
            <a:r>
              <a:rPr lang="en-US" b="1" dirty="0">
                <a:solidFill>
                  <a:srgbClr val="404A52"/>
                </a:solidFill>
              </a:rPr>
              <a:t>No</a:t>
            </a:r>
            <a:r>
              <a:rPr lang="en-US" dirty="0">
                <a:solidFill>
                  <a:srgbClr val="404A52"/>
                </a:solidFill>
              </a:rPr>
              <a:t> – not yet started</a:t>
            </a:r>
            <a:endParaRPr lang="en-IE" dirty="0">
              <a:solidFill>
                <a:srgbClr val="404A52"/>
              </a:solidFill>
            </a:endParaRPr>
          </a:p>
        </p:txBody>
      </p:sp>
      <p:grpSp>
        <p:nvGrpSpPr>
          <p:cNvPr id="9" name="Group 8">
            <a:extLst>
              <a:ext uri="{FF2B5EF4-FFF2-40B4-BE49-F238E27FC236}">
                <a16:creationId xmlns:a16="http://schemas.microsoft.com/office/drawing/2014/main" id="{74EDBE24-CF35-5E3D-F04B-7D5B3BFE1726}"/>
              </a:ext>
            </a:extLst>
          </p:cNvPr>
          <p:cNvGrpSpPr/>
          <p:nvPr/>
        </p:nvGrpSpPr>
        <p:grpSpPr>
          <a:xfrm>
            <a:off x="4233579" y="5309556"/>
            <a:ext cx="1048034" cy="1062975"/>
            <a:chOff x="3345945" y="5057028"/>
            <a:chExt cx="1048034" cy="1062975"/>
          </a:xfrm>
          <a:solidFill>
            <a:srgbClr val="404A52"/>
          </a:solidFill>
        </p:grpSpPr>
        <p:sp>
          <p:nvSpPr>
            <p:cNvPr id="10" name="Freeform 219">
              <a:extLst>
                <a:ext uri="{FF2B5EF4-FFF2-40B4-BE49-F238E27FC236}">
                  <a16:creationId xmlns:a16="http://schemas.microsoft.com/office/drawing/2014/main" id="{F5B2C647-F44C-6D09-115B-CD7092CA155E}"/>
                </a:ext>
              </a:extLst>
            </p:cNvPr>
            <p:cNvSpPr/>
            <p:nvPr userDrawn="1"/>
          </p:nvSpPr>
          <p:spPr>
            <a:xfrm>
              <a:off x="4206168" y="5091177"/>
              <a:ext cx="65347" cy="464374"/>
            </a:xfrm>
            <a:custGeom>
              <a:avLst/>
              <a:gdLst>
                <a:gd name="connsiteX0" fmla="*/ 490 w 65347"/>
                <a:gd name="connsiteY0" fmla="*/ 231571 h 464374"/>
                <a:gd name="connsiteX1" fmla="*/ 490 w 65347"/>
                <a:gd name="connsiteY1" fmla="*/ 10778 h 464374"/>
                <a:gd name="connsiteX2" fmla="*/ 10084 w 65347"/>
                <a:gd name="connsiteY2" fmla="*/ 26 h 464374"/>
                <a:gd name="connsiteX3" fmla="*/ 54602 w 65347"/>
                <a:gd name="connsiteY3" fmla="*/ 26 h 464374"/>
                <a:gd name="connsiteX4" fmla="*/ 64196 w 65347"/>
                <a:gd name="connsiteY4" fmla="*/ 9242 h 464374"/>
                <a:gd name="connsiteX5" fmla="*/ 65347 w 65347"/>
                <a:gd name="connsiteY5" fmla="*/ 29977 h 464374"/>
                <a:gd name="connsiteX6" fmla="*/ 65347 w 65347"/>
                <a:gd name="connsiteY6" fmla="*/ 432397 h 464374"/>
                <a:gd name="connsiteX7" fmla="*/ 33878 w 65347"/>
                <a:gd name="connsiteY7" fmla="*/ 463884 h 464374"/>
                <a:gd name="connsiteX8" fmla="*/ 3176 w 65347"/>
                <a:gd name="connsiteY8" fmla="*/ 460812 h 464374"/>
                <a:gd name="connsiteX9" fmla="*/ 873 w 65347"/>
                <a:gd name="connsiteY9" fmla="*/ 431245 h 464374"/>
                <a:gd name="connsiteX10" fmla="*/ 490 w 65347"/>
                <a:gd name="connsiteY10" fmla="*/ 231571 h 464374"/>
                <a:gd name="connsiteX11" fmla="*/ 490 w 65347"/>
                <a:gd name="connsiteY11" fmla="*/ 231571 h 46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47" h="464374">
                  <a:moveTo>
                    <a:pt x="490" y="231571"/>
                  </a:moveTo>
                  <a:cubicBezTo>
                    <a:pt x="490" y="157845"/>
                    <a:pt x="490" y="84120"/>
                    <a:pt x="490" y="10778"/>
                  </a:cubicBezTo>
                  <a:cubicBezTo>
                    <a:pt x="490" y="3482"/>
                    <a:pt x="2025" y="-358"/>
                    <a:pt x="10084" y="26"/>
                  </a:cubicBezTo>
                  <a:cubicBezTo>
                    <a:pt x="25051" y="410"/>
                    <a:pt x="39635" y="26"/>
                    <a:pt x="54602" y="26"/>
                  </a:cubicBezTo>
                  <a:cubicBezTo>
                    <a:pt x="60742" y="26"/>
                    <a:pt x="64196" y="2330"/>
                    <a:pt x="64196" y="9242"/>
                  </a:cubicBezTo>
                  <a:cubicBezTo>
                    <a:pt x="64196" y="16154"/>
                    <a:pt x="65347" y="23066"/>
                    <a:pt x="65347" y="29977"/>
                  </a:cubicBezTo>
                  <a:cubicBezTo>
                    <a:pt x="65347" y="163989"/>
                    <a:pt x="65347" y="298385"/>
                    <a:pt x="65347" y="432397"/>
                  </a:cubicBezTo>
                  <a:cubicBezTo>
                    <a:pt x="65347" y="463884"/>
                    <a:pt x="65347" y="463884"/>
                    <a:pt x="33878" y="463884"/>
                  </a:cubicBezTo>
                  <a:cubicBezTo>
                    <a:pt x="23516" y="463884"/>
                    <a:pt x="9316" y="466188"/>
                    <a:pt x="3176" y="460812"/>
                  </a:cubicBezTo>
                  <a:cubicBezTo>
                    <a:pt x="-2197" y="455820"/>
                    <a:pt x="873" y="441229"/>
                    <a:pt x="873" y="431245"/>
                  </a:cubicBezTo>
                  <a:cubicBezTo>
                    <a:pt x="490" y="364431"/>
                    <a:pt x="490" y="298001"/>
                    <a:pt x="490" y="231571"/>
                  </a:cubicBezTo>
                  <a:cubicBezTo>
                    <a:pt x="490" y="231571"/>
                    <a:pt x="490" y="231571"/>
                    <a:pt x="490" y="231571"/>
                  </a:cubicBezTo>
                  <a:close/>
                </a:path>
              </a:pathLst>
            </a:custGeom>
            <a:solidFill>
              <a:srgbClr val="00B6E6"/>
            </a:solidFill>
            <a:ln w="3834" cap="flat">
              <a:noFill/>
              <a:prstDash val="solid"/>
              <a:miter/>
            </a:ln>
          </p:spPr>
          <p:txBody>
            <a:bodyPr rtlCol="0" anchor="ctr"/>
            <a:lstStyle/>
            <a:p>
              <a:endParaRPr lang="en-US"/>
            </a:p>
          </p:txBody>
        </p:sp>
        <p:sp>
          <p:nvSpPr>
            <p:cNvPr id="11" name="Freeform 220">
              <a:extLst>
                <a:ext uri="{FF2B5EF4-FFF2-40B4-BE49-F238E27FC236}">
                  <a16:creationId xmlns:a16="http://schemas.microsoft.com/office/drawing/2014/main" id="{8572B98A-AE93-DF34-B99A-142180F0F718}"/>
                </a:ext>
              </a:extLst>
            </p:cNvPr>
            <p:cNvSpPr/>
            <p:nvPr/>
          </p:nvSpPr>
          <p:spPr>
            <a:xfrm>
              <a:off x="3490771" y="5452710"/>
              <a:ext cx="153584" cy="153858"/>
            </a:xfrm>
            <a:custGeom>
              <a:avLst/>
              <a:gdLst>
                <a:gd name="connsiteX0" fmla="*/ 171 w 153584"/>
                <a:gd name="connsiteY0" fmla="*/ 77391 h 153858"/>
                <a:gd name="connsiteX1" fmla="*/ 171 w 153584"/>
                <a:gd name="connsiteY1" fmla="*/ 42064 h 153858"/>
                <a:gd name="connsiteX2" fmla="*/ 38548 w 153584"/>
                <a:gd name="connsiteY2" fmla="*/ 978 h 153858"/>
                <a:gd name="connsiteX3" fmla="*/ 117989 w 153584"/>
                <a:gd name="connsiteY3" fmla="*/ 1362 h 153858"/>
                <a:gd name="connsiteX4" fmla="*/ 153297 w 153584"/>
                <a:gd name="connsiteY4" fmla="*/ 39377 h 153858"/>
                <a:gd name="connsiteX5" fmla="*/ 153297 w 153584"/>
                <a:gd name="connsiteY5" fmla="*/ 113870 h 153858"/>
                <a:gd name="connsiteX6" fmla="*/ 117606 w 153584"/>
                <a:gd name="connsiteY6" fmla="*/ 152653 h 153858"/>
                <a:gd name="connsiteX7" fmla="*/ 38932 w 153584"/>
                <a:gd name="connsiteY7" fmla="*/ 153037 h 153858"/>
                <a:gd name="connsiteX8" fmla="*/ 171 w 153584"/>
                <a:gd name="connsiteY8" fmla="*/ 111566 h 153858"/>
                <a:gd name="connsiteX9" fmla="*/ 171 w 153584"/>
                <a:gd name="connsiteY9" fmla="*/ 77391 h 153858"/>
                <a:gd name="connsiteX10" fmla="*/ 31256 w 153584"/>
                <a:gd name="connsiteY10" fmla="*/ 77008 h 153858"/>
                <a:gd name="connsiteX11" fmla="*/ 31256 w 153584"/>
                <a:gd name="connsiteY11" fmla="*/ 77008 h 153858"/>
                <a:gd name="connsiteX12" fmla="*/ 31256 w 153584"/>
                <a:gd name="connsiteY12" fmla="*/ 110030 h 153858"/>
                <a:gd name="connsiteX13" fmla="*/ 42386 w 153584"/>
                <a:gd name="connsiteY13" fmla="*/ 122318 h 153858"/>
                <a:gd name="connsiteX14" fmla="*/ 111849 w 153584"/>
                <a:gd name="connsiteY14" fmla="*/ 122318 h 153858"/>
                <a:gd name="connsiteX15" fmla="*/ 122595 w 153584"/>
                <a:gd name="connsiteY15" fmla="*/ 111182 h 153858"/>
                <a:gd name="connsiteX16" fmla="*/ 122595 w 153584"/>
                <a:gd name="connsiteY16" fmla="*/ 42832 h 153858"/>
                <a:gd name="connsiteX17" fmla="*/ 111849 w 153584"/>
                <a:gd name="connsiteY17" fmla="*/ 31697 h 153858"/>
                <a:gd name="connsiteX18" fmla="*/ 43537 w 153584"/>
                <a:gd name="connsiteY18" fmla="*/ 31697 h 153858"/>
                <a:gd name="connsiteX19" fmla="*/ 31256 w 153584"/>
                <a:gd name="connsiteY19" fmla="*/ 45137 h 153858"/>
                <a:gd name="connsiteX20" fmla="*/ 31256 w 153584"/>
                <a:gd name="connsiteY20" fmla="*/ 77008 h 15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584" h="153858">
                  <a:moveTo>
                    <a:pt x="171" y="77391"/>
                  </a:moveTo>
                  <a:cubicBezTo>
                    <a:pt x="171" y="65488"/>
                    <a:pt x="-213" y="53968"/>
                    <a:pt x="171" y="42064"/>
                  </a:cubicBezTo>
                  <a:cubicBezTo>
                    <a:pt x="938" y="19025"/>
                    <a:pt x="15522" y="2130"/>
                    <a:pt x="38548" y="978"/>
                  </a:cubicBezTo>
                  <a:cubicBezTo>
                    <a:pt x="65029" y="-558"/>
                    <a:pt x="91509" y="-174"/>
                    <a:pt x="117989" y="1362"/>
                  </a:cubicBezTo>
                  <a:cubicBezTo>
                    <a:pt x="137946" y="2514"/>
                    <a:pt x="152913" y="19409"/>
                    <a:pt x="153297" y="39377"/>
                  </a:cubicBezTo>
                  <a:cubicBezTo>
                    <a:pt x="153681" y="64336"/>
                    <a:pt x="153681" y="88911"/>
                    <a:pt x="153297" y="113870"/>
                  </a:cubicBezTo>
                  <a:cubicBezTo>
                    <a:pt x="152913" y="134606"/>
                    <a:pt x="138330" y="151501"/>
                    <a:pt x="117606" y="152653"/>
                  </a:cubicBezTo>
                  <a:cubicBezTo>
                    <a:pt x="91509" y="154189"/>
                    <a:pt x="65029" y="154189"/>
                    <a:pt x="38932" y="153037"/>
                  </a:cubicBezTo>
                  <a:cubicBezTo>
                    <a:pt x="15138" y="151885"/>
                    <a:pt x="938" y="135374"/>
                    <a:pt x="171" y="111566"/>
                  </a:cubicBezTo>
                  <a:cubicBezTo>
                    <a:pt x="-213" y="100047"/>
                    <a:pt x="171" y="88527"/>
                    <a:pt x="171" y="77391"/>
                  </a:cubicBezTo>
                  <a:close/>
                  <a:moveTo>
                    <a:pt x="31256" y="77008"/>
                  </a:moveTo>
                  <a:cubicBezTo>
                    <a:pt x="31256" y="77008"/>
                    <a:pt x="31256" y="77008"/>
                    <a:pt x="31256" y="77008"/>
                  </a:cubicBezTo>
                  <a:cubicBezTo>
                    <a:pt x="31256" y="88143"/>
                    <a:pt x="31256" y="99279"/>
                    <a:pt x="31256" y="110030"/>
                  </a:cubicBezTo>
                  <a:cubicBezTo>
                    <a:pt x="31256" y="117326"/>
                    <a:pt x="34710" y="121934"/>
                    <a:pt x="42386" y="122318"/>
                  </a:cubicBezTo>
                  <a:cubicBezTo>
                    <a:pt x="65412" y="122318"/>
                    <a:pt x="88439" y="122702"/>
                    <a:pt x="111849" y="122318"/>
                  </a:cubicBezTo>
                  <a:cubicBezTo>
                    <a:pt x="118757" y="122318"/>
                    <a:pt x="122595" y="118094"/>
                    <a:pt x="122595" y="111182"/>
                  </a:cubicBezTo>
                  <a:cubicBezTo>
                    <a:pt x="122595" y="88527"/>
                    <a:pt x="122595" y="65488"/>
                    <a:pt x="122595" y="42832"/>
                  </a:cubicBezTo>
                  <a:cubicBezTo>
                    <a:pt x="122595" y="35537"/>
                    <a:pt x="118757" y="31697"/>
                    <a:pt x="111849" y="31697"/>
                  </a:cubicBezTo>
                  <a:cubicBezTo>
                    <a:pt x="89206" y="31313"/>
                    <a:pt x="66180" y="31313"/>
                    <a:pt x="43537" y="31697"/>
                  </a:cubicBezTo>
                  <a:cubicBezTo>
                    <a:pt x="34710" y="31697"/>
                    <a:pt x="31256" y="37073"/>
                    <a:pt x="31256" y="45137"/>
                  </a:cubicBezTo>
                  <a:cubicBezTo>
                    <a:pt x="31256" y="55504"/>
                    <a:pt x="31256" y="66256"/>
                    <a:pt x="31256" y="77008"/>
                  </a:cubicBezTo>
                  <a:close/>
                </a:path>
              </a:pathLst>
            </a:custGeom>
            <a:grpFill/>
            <a:ln w="3834" cap="flat">
              <a:noFill/>
              <a:prstDash val="solid"/>
              <a:miter/>
            </a:ln>
          </p:spPr>
          <p:txBody>
            <a:bodyPr rtlCol="0" anchor="ctr"/>
            <a:lstStyle/>
            <a:p>
              <a:endParaRPr lang="en-US"/>
            </a:p>
          </p:txBody>
        </p:sp>
        <p:sp>
          <p:nvSpPr>
            <p:cNvPr id="12" name="Freeform 221">
              <a:extLst>
                <a:ext uri="{FF2B5EF4-FFF2-40B4-BE49-F238E27FC236}">
                  <a16:creationId xmlns:a16="http://schemas.microsoft.com/office/drawing/2014/main" id="{DA07083B-DC76-718B-ED7D-F00F8F7CD9E6}"/>
                </a:ext>
              </a:extLst>
            </p:cNvPr>
            <p:cNvSpPr/>
            <p:nvPr/>
          </p:nvSpPr>
          <p:spPr>
            <a:xfrm>
              <a:off x="3490771" y="5645342"/>
              <a:ext cx="153968" cy="153647"/>
            </a:xfrm>
            <a:custGeom>
              <a:avLst/>
              <a:gdLst>
                <a:gd name="connsiteX0" fmla="*/ 171 w 153968"/>
                <a:gd name="connsiteY0" fmla="*/ 76370 h 153647"/>
                <a:gd name="connsiteX1" fmla="*/ 171 w 153968"/>
                <a:gd name="connsiteY1" fmla="*/ 42195 h 153647"/>
                <a:gd name="connsiteX2" fmla="*/ 37397 w 153968"/>
                <a:gd name="connsiteY2" fmla="*/ 1108 h 153647"/>
                <a:gd name="connsiteX3" fmla="*/ 119141 w 153968"/>
                <a:gd name="connsiteY3" fmla="*/ 1492 h 153647"/>
                <a:gd name="connsiteX4" fmla="*/ 153681 w 153968"/>
                <a:gd name="connsiteY4" fmla="*/ 40275 h 153647"/>
                <a:gd name="connsiteX5" fmla="*/ 153681 w 153968"/>
                <a:gd name="connsiteY5" fmla="*/ 113617 h 153647"/>
                <a:gd name="connsiteX6" fmla="*/ 116071 w 153968"/>
                <a:gd name="connsiteY6" fmla="*/ 152783 h 153647"/>
                <a:gd name="connsiteX7" fmla="*/ 40467 w 153968"/>
                <a:gd name="connsiteY7" fmla="*/ 152783 h 153647"/>
                <a:gd name="connsiteX8" fmla="*/ 171 w 153968"/>
                <a:gd name="connsiteY8" fmla="*/ 111313 h 153647"/>
                <a:gd name="connsiteX9" fmla="*/ 171 w 153968"/>
                <a:gd name="connsiteY9" fmla="*/ 76370 h 153647"/>
                <a:gd name="connsiteX10" fmla="*/ 31256 w 153968"/>
                <a:gd name="connsiteY10" fmla="*/ 77138 h 153647"/>
                <a:gd name="connsiteX11" fmla="*/ 31256 w 153968"/>
                <a:gd name="connsiteY11" fmla="*/ 109393 h 153647"/>
                <a:gd name="connsiteX12" fmla="*/ 43537 w 153968"/>
                <a:gd name="connsiteY12" fmla="*/ 122832 h 153647"/>
                <a:gd name="connsiteX13" fmla="*/ 110698 w 153968"/>
                <a:gd name="connsiteY13" fmla="*/ 122832 h 153647"/>
                <a:gd name="connsiteX14" fmla="*/ 122595 w 153968"/>
                <a:gd name="connsiteY14" fmla="*/ 110545 h 153647"/>
                <a:gd name="connsiteX15" fmla="*/ 122595 w 153968"/>
                <a:gd name="connsiteY15" fmla="*/ 44115 h 153647"/>
                <a:gd name="connsiteX16" fmla="*/ 110698 w 153968"/>
                <a:gd name="connsiteY16" fmla="*/ 31443 h 153647"/>
                <a:gd name="connsiteX17" fmla="*/ 43537 w 153968"/>
                <a:gd name="connsiteY17" fmla="*/ 31443 h 153647"/>
                <a:gd name="connsiteX18" fmla="*/ 31256 w 153968"/>
                <a:gd name="connsiteY18" fmla="*/ 44883 h 153647"/>
                <a:gd name="connsiteX19" fmla="*/ 31256 w 153968"/>
                <a:gd name="connsiteY19" fmla="*/ 77138 h 15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68" h="153647">
                  <a:moveTo>
                    <a:pt x="171" y="76370"/>
                  </a:moveTo>
                  <a:cubicBezTo>
                    <a:pt x="171" y="64850"/>
                    <a:pt x="-213" y="53714"/>
                    <a:pt x="171" y="42195"/>
                  </a:cubicBezTo>
                  <a:cubicBezTo>
                    <a:pt x="938" y="19539"/>
                    <a:pt x="14754" y="2260"/>
                    <a:pt x="37397" y="1108"/>
                  </a:cubicBezTo>
                  <a:cubicBezTo>
                    <a:pt x="64645" y="-428"/>
                    <a:pt x="91893" y="-428"/>
                    <a:pt x="119141" y="1492"/>
                  </a:cubicBezTo>
                  <a:cubicBezTo>
                    <a:pt x="139481" y="3028"/>
                    <a:pt x="153297" y="19539"/>
                    <a:pt x="153681" y="40275"/>
                  </a:cubicBezTo>
                  <a:cubicBezTo>
                    <a:pt x="154064" y="64850"/>
                    <a:pt x="154064" y="89425"/>
                    <a:pt x="153681" y="113617"/>
                  </a:cubicBezTo>
                  <a:cubicBezTo>
                    <a:pt x="153297" y="135504"/>
                    <a:pt x="137562" y="152015"/>
                    <a:pt x="116071" y="152783"/>
                  </a:cubicBezTo>
                  <a:cubicBezTo>
                    <a:pt x="90742" y="153935"/>
                    <a:pt x="65796" y="153935"/>
                    <a:pt x="40467" y="152783"/>
                  </a:cubicBezTo>
                  <a:cubicBezTo>
                    <a:pt x="16289" y="151631"/>
                    <a:pt x="1322" y="135504"/>
                    <a:pt x="171" y="111313"/>
                  </a:cubicBezTo>
                  <a:cubicBezTo>
                    <a:pt x="-213" y="99793"/>
                    <a:pt x="171" y="88273"/>
                    <a:pt x="171" y="76370"/>
                  </a:cubicBezTo>
                  <a:close/>
                  <a:moveTo>
                    <a:pt x="31256" y="77138"/>
                  </a:moveTo>
                  <a:cubicBezTo>
                    <a:pt x="31256" y="87889"/>
                    <a:pt x="31256" y="98641"/>
                    <a:pt x="31256" y="109393"/>
                  </a:cubicBezTo>
                  <a:cubicBezTo>
                    <a:pt x="31256" y="117456"/>
                    <a:pt x="34710" y="122832"/>
                    <a:pt x="43537" y="122832"/>
                  </a:cubicBezTo>
                  <a:cubicBezTo>
                    <a:pt x="65796" y="122832"/>
                    <a:pt x="88439" y="122832"/>
                    <a:pt x="110698" y="122832"/>
                  </a:cubicBezTo>
                  <a:cubicBezTo>
                    <a:pt x="118757" y="122832"/>
                    <a:pt x="122595" y="118608"/>
                    <a:pt x="122595" y="110545"/>
                  </a:cubicBezTo>
                  <a:cubicBezTo>
                    <a:pt x="122595" y="88273"/>
                    <a:pt x="122595" y="66386"/>
                    <a:pt x="122595" y="44115"/>
                  </a:cubicBezTo>
                  <a:cubicBezTo>
                    <a:pt x="122595" y="36051"/>
                    <a:pt x="118373" y="31443"/>
                    <a:pt x="110698" y="31443"/>
                  </a:cubicBezTo>
                  <a:cubicBezTo>
                    <a:pt x="88439" y="31059"/>
                    <a:pt x="65796" y="31059"/>
                    <a:pt x="43537" y="31443"/>
                  </a:cubicBezTo>
                  <a:cubicBezTo>
                    <a:pt x="35094" y="31443"/>
                    <a:pt x="31256" y="36819"/>
                    <a:pt x="31256" y="44883"/>
                  </a:cubicBezTo>
                  <a:cubicBezTo>
                    <a:pt x="31256" y="55634"/>
                    <a:pt x="31256" y="66386"/>
                    <a:pt x="31256" y="77138"/>
                  </a:cubicBezTo>
                  <a:close/>
                </a:path>
              </a:pathLst>
            </a:custGeom>
            <a:grpFill/>
            <a:ln w="3834" cap="flat">
              <a:noFill/>
              <a:prstDash val="solid"/>
              <a:miter/>
            </a:ln>
          </p:spPr>
          <p:txBody>
            <a:bodyPr rtlCol="0" anchor="ctr"/>
            <a:lstStyle/>
            <a:p>
              <a:endParaRPr lang="en-US"/>
            </a:p>
          </p:txBody>
        </p:sp>
        <p:sp>
          <p:nvSpPr>
            <p:cNvPr id="13" name="Freeform 222">
              <a:extLst>
                <a:ext uri="{FF2B5EF4-FFF2-40B4-BE49-F238E27FC236}">
                  <a16:creationId xmlns:a16="http://schemas.microsoft.com/office/drawing/2014/main" id="{CC914166-692D-6CE5-59A1-A18634EFAAB6}"/>
                </a:ext>
              </a:extLst>
            </p:cNvPr>
            <p:cNvSpPr/>
            <p:nvPr/>
          </p:nvSpPr>
          <p:spPr>
            <a:xfrm>
              <a:off x="3490771" y="5837868"/>
              <a:ext cx="153968" cy="154363"/>
            </a:xfrm>
            <a:custGeom>
              <a:avLst/>
              <a:gdLst>
                <a:gd name="connsiteX0" fmla="*/ 171 w 153968"/>
                <a:gd name="connsiteY0" fmla="*/ 76990 h 154363"/>
                <a:gd name="connsiteX1" fmla="*/ 171 w 153968"/>
                <a:gd name="connsiteY1" fmla="*/ 43967 h 154363"/>
                <a:gd name="connsiteX2" fmla="*/ 42002 w 153968"/>
                <a:gd name="connsiteY2" fmla="*/ 576 h 154363"/>
                <a:gd name="connsiteX3" fmla="*/ 112617 w 153968"/>
                <a:gd name="connsiteY3" fmla="*/ 576 h 154363"/>
                <a:gd name="connsiteX4" fmla="*/ 153681 w 153968"/>
                <a:gd name="connsiteY4" fmla="*/ 42431 h 154363"/>
                <a:gd name="connsiteX5" fmla="*/ 153681 w 153968"/>
                <a:gd name="connsiteY5" fmla="*/ 115005 h 154363"/>
                <a:gd name="connsiteX6" fmla="*/ 115687 w 153968"/>
                <a:gd name="connsiteY6" fmla="*/ 153787 h 154363"/>
                <a:gd name="connsiteX7" fmla="*/ 42386 w 153968"/>
                <a:gd name="connsiteY7" fmla="*/ 153787 h 154363"/>
                <a:gd name="connsiteX8" fmla="*/ 938 w 153968"/>
                <a:gd name="connsiteY8" fmla="*/ 111549 h 154363"/>
                <a:gd name="connsiteX9" fmla="*/ 171 w 153968"/>
                <a:gd name="connsiteY9" fmla="*/ 76990 h 154363"/>
                <a:gd name="connsiteX10" fmla="*/ 76926 w 153968"/>
                <a:gd name="connsiteY10" fmla="*/ 31295 h 154363"/>
                <a:gd name="connsiteX11" fmla="*/ 76926 w 153968"/>
                <a:gd name="connsiteY11" fmla="*/ 31295 h 154363"/>
                <a:gd name="connsiteX12" fmla="*/ 43921 w 153968"/>
                <a:gd name="connsiteY12" fmla="*/ 31295 h 154363"/>
                <a:gd name="connsiteX13" fmla="*/ 31640 w 153968"/>
                <a:gd name="connsiteY13" fmla="*/ 43583 h 154363"/>
                <a:gd name="connsiteX14" fmla="*/ 31640 w 153968"/>
                <a:gd name="connsiteY14" fmla="*/ 110781 h 154363"/>
                <a:gd name="connsiteX15" fmla="*/ 43153 w 153968"/>
                <a:gd name="connsiteY15" fmla="*/ 122300 h 154363"/>
                <a:gd name="connsiteX16" fmla="*/ 111082 w 153968"/>
                <a:gd name="connsiteY16" fmla="*/ 122300 h 154363"/>
                <a:gd name="connsiteX17" fmla="*/ 122595 w 153968"/>
                <a:gd name="connsiteY17" fmla="*/ 110012 h 154363"/>
                <a:gd name="connsiteX18" fmla="*/ 122595 w 153968"/>
                <a:gd name="connsiteY18" fmla="*/ 43967 h 154363"/>
                <a:gd name="connsiteX19" fmla="*/ 109930 w 153968"/>
                <a:gd name="connsiteY19" fmla="*/ 31295 h 154363"/>
                <a:gd name="connsiteX20" fmla="*/ 76926 w 153968"/>
                <a:gd name="connsiteY20" fmla="*/ 31295 h 1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968" h="154363">
                  <a:moveTo>
                    <a:pt x="171" y="76990"/>
                  </a:moveTo>
                  <a:cubicBezTo>
                    <a:pt x="171" y="65854"/>
                    <a:pt x="-213" y="54718"/>
                    <a:pt x="171" y="43967"/>
                  </a:cubicBezTo>
                  <a:cubicBezTo>
                    <a:pt x="938" y="18623"/>
                    <a:pt x="16673" y="1344"/>
                    <a:pt x="42002" y="576"/>
                  </a:cubicBezTo>
                  <a:cubicBezTo>
                    <a:pt x="65412" y="-192"/>
                    <a:pt x="88823" y="-192"/>
                    <a:pt x="112617" y="576"/>
                  </a:cubicBezTo>
                  <a:cubicBezTo>
                    <a:pt x="137178" y="1344"/>
                    <a:pt x="152913" y="17855"/>
                    <a:pt x="153681" y="42431"/>
                  </a:cubicBezTo>
                  <a:cubicBezTo>
                    <a:pt x="154064" y="66622"/>
                    <a:pt x="154064" y="90813"/>
                    <a:pt x="153681" y="115005"/>
                  </a:cubicBezTo>
                  <a:cubicBezTo>
                    <a:pt x="153297" y="136508"/>
                    <a:pt x="136795" y="153403"/>
                    <a:pt x="115687" y="153787"/>
                  </a:cubicBezTo>
                  <a:cubicBezTo>
                    <a:pt x="91125" y="154555"/>
                    <a:pt x="66564" y="154555"/>
                    <a:pt x="42386" y="153787"/>
                  </a:cubicBezTo>
                  <a:cubicBezTo>
                    <a:pt x="17440" y="153019"/>
                    <a:pt x="1706" y="136892"/>
                    <a:pt x="938" y="111549"/>
                  </a:cubicBezTo>
                  <a:cubicBezTo>
                    <a:pt x="-213" y="100029"/>
                    <a:pt x="171" y="88509"/>
                    <a:pt x="171" y="76990"/>
                  </a:cubicBezTo>
                  <a:close/>
                  <a:moveTo>
                    <a:pt x="76926" y="31295"/>
                  </a:moveTo>
                  <a:cubicBezTo>
                    <a:pt x="76926" y="31295"/>
                    <a:pt x="76926" y="31295"/>
                    <a:pt x="76926" y="31295"/>
                  </a:cubicBezTo>
                  <a:cubicBezTo>
                    <a:pt x="65796" y="31295"/>
                    <a:pt x="55050" y="31295"/>
                    <a:pt x="43921" y="31295"/>
                  </a:cubicBezTo>
                  <a:cubicBezTo>
                    <a:pt x="36245" y="31295"/>
                    <a:pt x="31640" y="35519"/>
                    <a:pt x="31640" y="43583"/>
                  </a:cubicBezTo>
                  <a:cubicBezTo>
                    <a:pt x="31640" y="65854"/>
                    <a:pt x="31640" y="88509"/>
                    <a:pt x="31640" y="110781"/>
                  </a:cubicBezTo>
                  <a:cubicBezTo>
                    <a:pt x="31640" y="118076"/>
                    <a:pt x="35478" y="122300"/>
                    <a:pt x="43153" y="122300"/>
                  </a:cubicBezTo>
                  <a:cubicBezTo>
                    <a:pt x="65796" y="122300"/>
                    <a:pt x="88439" y="122300"/>
                    <a:pt x="111082" y="122300"/>
                  </a:cubicBezTo>
                  <a:cubicBezTo>
                    <a:pt x="119525" y="122300"/>
                    <a:pt x="122595" y="117692"/>
                    <a:pt x="122595" y="110012"/>
                  </a:cubicBezTo>
                  <a:cubicBezTo>
                    <a:pt x="122595" y="88125"/>
                    <a:pt x="122595" y="65854"/>
                    <a:pt x="122595" y="43967"/>
                  </a:cubicBezTo>
                  <a:cubicBezTo>
                    <a:pt x="122595" y="35135"/>
                    <a:pt x="117989" y="31295"/>
                    <a:pt x="109930" y="31295"/>
                  </a:cubicBezTo>
                  <a:cubicBezTo>
                    <a:pt x="98801" y="30911"/>
                    <a:pt x="88055" y="31295"/>
                    <a:pt x="76926" y="31295"/>
                  </a:cubicBezTo>
                  <a:close/>
                </a:path>
              </a:pathLst>
            </a:custGeom>
            <a:grpFill/>
            <a:ln w="3834" cap="flat">
              <a:noFill/>
              <a:prstDash val="solid"/>
              <a:miter/>
            </a:ln>
          </p:spPr>
          <p:txBody>
            <a:bodyPr rtlCol="0" anchor="ctr"/>
            <a:lstStyle/>
            <a:p>
              <a:endParaRPr lang="en-US"/>
            </a:p>
          </p:txBody>
        </p:sp>
        <p:grpSp>
          <p:nvGrpSpPr>
            <p:cNvPr id="14" name="Group 13">
              <a:extLst>
                <a:ext uri="{FF2B5EF4-FFF2-40B4-BE49-F238E27FC236}">
                  <a16:creationId xmlns:a16="http://schemas.microsoft.com/office/drawing/2014/main" id="{FC253EAA-0210-70F4-EFF0-6FAE297BD364}"/>
                </a:ext>
              </a:extLst>
            </p:cNvPr>
            <p:cNvGrpSpPr/>
            <p:nvPr userDrawn="1"/>
          </p:nvGrpSpPr>
          <p:grpSpPr>
            <a:xfrm>
              <a:off x="3345945" y="5057028"/>
              <a:ext cx="1048034" cy="1062975"/>
              <a:chOff x="3345945" y="5057028"/>
              <a:chExt cx="1048034" cy="1062975"/>
            </a:xfrm>
            <a:grpFill/>
          </p:grpSpPr>
          <p:sp>
            <p:nvSpPr>
              <p:cNvPr id="18" name="Freeform 227">
                <a:extLst>
                  <a:ext uri="{FF2B5EF4-FFF2-40B4-BE49-F238E27FC236}">
                    <a16:creationId xmlns:a16="http://schemas.microsoft.com/office/drawing/2014/main" id="{DEC560BC-0A73-3A7E-9DEA-01FA24E56B4A}"/>
                  </a:ext>
                </a:extLst>
              </p:cNvPr>
              <p:cNvSpPr/>
              <p:nvPr userDrawn="1"/>
            </p:nvSpPr>
            <p:spPr>
              <a:xfrm>
                <a:off x="3345945" y="5057028"/>
                <a:ext cx="1048034" cy="1062975"/>
              </a:xfrm>
              <a:custGeom>
                <a:avLst/>
                <a:gdLst>
                  <a:gd name="connsiteX0" fmla="*/ 945168 w 1048034"/>
                  <a:gd name="connsiteY0" fmla="*/ 768 h 1062975"/>
                  <a:gd name="connsiteX1" fmla="*/ 1004653 w 1048034"/>
                  <a:gd name="connsiteY1" fmla="*/ 9216 h 1062975"/>
                  <a:gd name="connsiteX2" fmla="*/ 1028063 w 1048034"/>
                  <a:gd name="connsiteY2" fmla="*/ 13440 h 1062975"/>
                  <a:gd name="connsiteX3" fmla="*/ 1042647 w 1048034"/>
                  <a:gd name="connsiteY3" fmla="*/ 30719 h 1062975"/>
                  <a:gd name="connsiteX4" fmla="*/ 1046485 w 1048034"/>
                  <a:gd name="connsiteY4" fmla="*/ 119804 h 1062975"/>
                  <a:gd name="connsiteX5" fmla="*/ 1046101 w 1048034"/>
                  <a:gd name="connsiteY5" fmla="*/ 128252 h 1062975"/>
                  <a:gd name="connsiteX6" fmla="*/ 1029215 w 1048034"/>
                  <a:gd name="connsiteY6" fmla="*/ 141692 h 1062975"/>
                  <a:gd name="connsiteX7" fmla="*/ 1015015 w 1048034"/>
                  <a:gd name="connsiteY7" fmla="*/ 129404 h 1062975"/>
                  <a:gd name="connsiteX8" fmla="*/ 1013096 w 1048034"/>
                  <a:gd name="connsiteY8" fmla="*/ 114429 h 1062975"/>
                  <a:gd name="connsiteX9" fmla="*/ 1010794 w 1048034"/>
                  <a:gd name="connsiteY9" fmla="*/ 51455 h 1062975"/>
                  <a:gd name="connsiteX10" fmla="*/ 1002350 w 1048034"/>
                  <a:gd name="connsiteY10" fmla="*/ 41855 h 1062975"/>
                  <a:gd name="connsiteX11" fmla="*/ 973184 w 1048034"/>
                  <a:gd name="connsiteY11" fmla="*/ 37631 h 1062975"/>
                  <a:gd name="connsiteX12" fmla="*/ 973184 w 1048034"/>
                  <a:gd name="connsiteY12" fmla="*/ 90621 h 1062975"/>
                  <a:gd name="connsiteX13" fmla="*/ 974335 w 1048034"/>
                  <a:gd name="connsiteY13" fmla="*/ 117501 h 1062975"/>
                  <a:gd name="connsiteX14" fmla="*/ 974335 w 1048034"/>
                  <a:gd name="connsiteY14" fmla="*/ 421235 h 1062975"/>
                  <a:gd name="connsiteX15" fmla="*/ 972800 w 1048034"/>
                  <a:gd name="connsiteY15" fmla="*/ 484593 h 1062975"/>
                  <a:gd name="connsiteX16" fmla="*/ 982778 w 1048034"/>
                  <a:gd name="connsiteY16" fmla="*/ 493425 h 1062975"/>
                  <a:gd name="connsiteX17" fmla="*/ 1000048 w 1048034"/>
                  <a:gd name="connsiteY17" fmla="*/ 490353 h 1062975"/>
                  <a:gd name="connsiteX18" fmla="*/ 1010794 w 1048034"/>
                  <a:gd name="connsiteY18" fmla="*/ 476913 h 1062975"/>
                  <a:gd name="connsiteX19" fmla="*/ 1015015 w 1048034"/>
                  <a:gd name="connsiteY19" fmla="*/ 191994 h 1062975"/>
                  <a:gd name="connsiteX20" fmla="*/ 1030366 w 1048034"/>
                  <a:gd name="connsiteY20" fmla="*/ 170875 h 1062975"/>
                  <a:gd name="connsiteX21" fmla="*/ 1048020 w 1048034"/>
                  <a:gd name="connsiteY21" fmla="*/ 191994 h 1062975"/>
                  <a:gd name="connsiteX22" fmla="*/ 1043031 w 1048034"/>
                  <a:gd name="connsiteY22" fmla="*/ 483441 h 1062975"/>
                  <a:gd name="connsiteX23" fmla="*/ 1005421 w 1048034"/>
                  <a:gd name="connsiteY23" fmla="*/ 585966 h 1062975"/>
                  <a:gd name="connsiteX24" fmla="*/ 925595 w 1048034"/>
                  <a:gd name="connsiteY24" fmla="*/ 673132 h 1062975"/>
                  <a:gd name="connsiteX25" fmla="*/ 889137 w 1048034"/>
                  <a:gd name="connsiteY25" fmla="*/ 673132 h 1062975"/>
                  <a:gd name="connsiteX26" fmla="*/ 878391 w 1048034"/>
                  <a:gd name="connsiteY26" fmla="*/ 665836 h 1062975"/>
                  <a:gd name="connsiteX27" fmla="*/ 877240 w 1048034"/>
                  <a:gd name="connsiteY27" fmla="*/ 677739 h 1062975"/>
                  <a:gd name="connsiteX28" fmla="*/ 869948 w 1048034"/>
                  <a:gd name="connsiteY28" fmla="*/ 852838 h 1062975"/>
                  <a:gd name="connsiteX29" fmla="*/ 860354 w 1048034"/>
                  <a:gd name="connsiteY29" fmla="*/ 978786 h 1062975"/>
                  <a:gd name="connsiteX30" fmla="*/ 793193 w 1048034"/>
                  <a:gd name="connsiteY30" fmla="*/ 1043680 h 1062975"/>
                  <a:gd name="connsiteX31" fmla="*/ 440504 w 1048034"/>
                  <a:gd name="connsiteY31" fmla="*/ 1062880 h 1062975"/>
                  <a:gd name="connsiteX32" fmla="*/ 432061 w 1048034"/>
                  <a:gd name="connsiteY32" fmla="*/ 1062496 h 1062975"/>
                  <a:gd name="connsiteX33" fmla="*/ 419780 w 1048034"/>
                  <a:gd name="connsiteY33" fmla="*/ 1045984 h 1062975"/>
                  <a:gd name="connsiteX34" fmla="*/ 436666 w 1048034"/>
                  <a:gd name="connsiteY34" fmla="*/ 1031777 h 1062975"/>
                  <a:gd name="connsiteX35" fmla="*/ 548728 w 1048034"/>
                  <a:gd name="connsiteY35" fmla="*/ 1029473 h 1062975"/>
                  <a:gd name="connsiteX36" fmla="*/ 734859 w 1048034"/>
                  <a:gd name="connsiteY36" fmla="*/ 1017569 h 1062975"/>
                  <a:gd name="connsiteX37" fmla="*/ 795496 w 1048034"/>
                  <a:gd name="connsiteY37" fmla="*/ 1011041 h 1062975"/>
                  <a:gd name="connsiteX38" fmla="*/ 829268 w 1048034"/>
                  <a:gd name="connsiteY38" fmla="*/ 975714 h 1062975"/>
                  <a:gd name="connsiteX39" fmla="*/ 839246 w 1048034"/>
                  <a:gd name="connsiteY39" fmla="*/ 845542 h 1062975"/>
                  <a:gd name="connsiteX40" fmla="*/ 847305 w 1048034"/>
                  <a:gd name="connsiteY40" fmla="*/ 648556 h 1062975"/>
                  <a:gd name="connsiteX41" fmla="*/ 840014 w 1048034"/>
                  <a:gd name="connsiteY41" fmla="*/ 628205 h 1062975"/>
                  <a:gd name="connsiteX42" fmla="*/ 774388 w 1048034"/>
                  <a:gd name="connsiteY42" fmla="*/ 508401 h 1062975"/>
                  <a:gd name="connsiteX43" fmla="*/ 771702 w 1048034"/>
                  <a:gd name="connsiteY43" fmla="*/ 479601 h 1062975"/>
                  <a:gd name="connsiteX44" fmla="*/ 768631 w 1048034"/>
                  <a:gd name="connsiteY44" fmla="*/ 136316 h 1062975"/>
                  <a:gd name="connsiteX45" fmla="*/ 768631 w 1048034"/>
                  <a:gd name="connsiteY45" fmla="*/ 113661 h 1062975"/>
                  <a:gd name="connsiteX46" fmla="*/ 717206 w 1048034"/>
                  <a:gd name="connsiteY46" fmla="*/ 108669 h 1062975"/>
                  <a:gd name="connsiteX47" fmla="*/ 403661 w 1048034"/>
                  <a:gd name="connsiteY47" fmla="*/ 96765 h 1062975"/>
                  <a:gd name="connsiteX48" fmla="*/ 280470 w 1048034"/>
                  <a:gd name="connsiteY48" fmla="*/ 100221 h 1062975"/>
                  <a:gd name="connsiteX49" fmla="*/ 271643 w 1048034"/>
                  <a:gd name="connsiteY49" fmla="*/ 109437 h 1062975"/>
                  <a:gd name="connsiteX50" fmla="*/ 265119 w 1048034"/>
                  <a:gd name="connsiteY50" fmla="*/ 263800 h 1062975"/>
                  <a:gd name="connsiteX51" fmla="*/ 192969 w 1048034"/>
                  <a:gd name="connsiteY51" fmla="*/ 334454 h 1062975"/>
                  <a:gd name="connsiteX52" fmla="*/ 41762 w 1048034"/>
                  <a:gd name="connsiteY52" fmla="*/ 340598 h 1062975"/>
                  <a:gd name="connsiteX53" fmla="*/ 36389 w 1048034"/>
                  <a:gd name="connsiteY53" fmla="*/ 341366 h 1062975"/>
                  <a:gd name="connsiteX54" fmla="*/ 32935 w 1048034"/>
                  <a:gd name="connsiteY54" fmla="*/ 422003 h 1062975"/>
                  <a:gd name="connsiteX55" fmla="*/ 33319 w 1048034"/>
                  <a:gd name="connsiteY55" fmla="*/ 705003 h 1062975"/>
                  <a:gd name="connsiteX56" fmla="*/ 44832 w 1048034"/>
                  <a:gd name="connsiteY56" fmla="*/ 922340 h 1062975"/>
                  <a:gd name="connsiteX57" fmla="*/ 48670 w 1048034"/>
                  <a:gd name="connsiteY57" fmla="*/ 971874 h 1062975"/>
                  <a:gd name="connsiteX58" fmla="*/ 92420 w 1048034"/>
                  <a:gd name="connsiteY58" fmla="*/ 1012577 h 1062975"/>
                  <a:gd name="connsiteX59" fmla="*/ 370273 w 1048034"/>
                  <a:gd name="connsiteY59" fmla="*/ 1031008 h 1062975"/>
                  <a:gd name="connsiteX60" fmla="*/ 386008 w 1048034"/>
                  <a:gd name="connsiteY60" fmla="*/ 1038688 h 1062975"/>
                  <a:gd name="connsiteX61" fmla="*/ 370657 w 1048034"/>
                  <a:gd name="connsiteY61" fmla="*/ 1062112 h 1062975"/>
                  <a:gd name="connsiteX62" fmla="*/ 293134 w 1048034"/>
                  <a:gd name="connsiteY62" fmla="*/ 1059424 h 1062975"/>
                  <a:gd name="connsiteX63" fmla="*/ 152673 w 1048034"/>
                  <a:gd name="connsiteY63" fmla="*/ 1049824 h 1062975"/>
                  <a:gd name="connsiteX64" fmla="*/ 83593 w 1048034"/>
                  <a:gd name="connsiteY64" fmla="*/ 1042912 h 1062975"/>
                  <a:gd name="connsiteX65" fmla="*/ 17200 w 1048034"/>
                  <a:gd name="connsiteY65" fmla="*/ 969186 h 1062975"/>
                  <a:gd name="connsiteX66" fmla="*/ 1465 w 1048034"/>
                  <a:gd name="connsiteY66" fmla="*/ 455410 h 1062975"/>
                  <a:gd name="connsiteX67" fmla="*/ 6838 w 1048034"/>
                  <a:gd name="connsiteY67" fmla="*/ 323702 h 1062975"/>
                  <a:gd name="connsiteX68" fmla="*/ 19119 w 1048034"/>
                  <a:gd name="connsiteY68" fmla="*/ 281464 h 1062975"/>
                  <a:gd name="connsiteX69" fmla="*/ 212541 w 1048034"/>
                  <a:gd name="connsiteY69" fmla="*/ 83326 h 1062975"/>
                  <a:gd name="connsiteX70" fmla="*/ 266270 w 1048034"/>
                  <a:gd name="connsiteY70" fmla="*/ 69118 h 1062975"/>
                  <a:gd name="connsiteX71" fmla="*/ 583268 w 1048034"/>
                  <a:gd name="connsiteY71" fmla="*/ 68350 h 1062975"/>
                  <a:gd name="connsiteX72" fmla="*/ 759805 w 1048034"/>
                  <a:gd name="connsiteY72" fmla="*/ 81022 h 1062975"/>
                  <a:gd name="connsiteX73" fmla="*/ 771318 w 1048034"/>
                  <a:gd name="connsiteY73" fmla="*/ 71806 h 1062975"/>
                  <a:gd name="connsiteX74" fmla="*/ 773621 w 1048034"/>
                  <a:gd name="connsiteY74" fmla="*/ 31487 h 1062975"/>
                  <a:gd name="connsiteX75" fmla="*/ 789739 w 1048034"/>
                  <a:gd name="connsiteY75" fmla="*/ 12672 h 1062975"/>
                  <a:gd name="connsiteX76" fmla="*/ 861505 w 1048034"/>
                  <a:gd name="connsiteY76" fmla="*/ 1920 h 1062975"/>
                  <a:gd name="connsiteX77" fmla="*/ 869564 w 1048034"/>
                  <a:gd name="connsiteY77" fmla="*/ 0 h 1062975"/>
                  <a:gd name="connsiteX78" fmla="*/ 945168 w 1048034"/>
                  <a:gd name="connsiteY78" fmla="*/ 768 h 1062975"/>
                  <a:gd name="connsiteX79" fmla="*/ 875705 w 1048034"/>
                  <a:gd name="connsiteY79" fmla="*/ 265720 h 1062975"/>
                  <a:gd name="connsiteX80" fmla="*/ 875705 w 1048034"/>
                  <a:gd name="connsiteY80" fmla="*/ 265720 h 1062975"/>
                  <a:gd name="connsiteX81" fmla="*/ 875705 w 1048034"/>
                  <a:gd name="connsiteY81" fmla="*/ 465010 h 1062975"/>
                  <a:gd name="connsiteX82" fmla="*/ 878007 w 1048034"/>
                  <a:gd name="connsiteY82" fmla="*/ 494577 h 1062975"/>
                  <a:gd name="connsiteX83" fmla="*/ 908709 w 1048034"/>
                  <a:gd name="connsiteY83" fmla="*/ 497649 h 1062975"/>
                  <a:gd name="connsiteX84" fmla="*/ 940179 w 1048034"/>
                  <a:gd name="connsiteY84" fmla="*/ 466162 h 1062975"/>
                  <a:gd name="connsiteX85" fmla="*/ 940179 w 1048034"/>
                  <a:gd name="connsiteY85" fmla="*/ 63742 h 1062975"/>
                  <a:gd name="connsiteX86" fmla="*/ 939028 w 1048034"/>
                  <a:gd name="connsiteY86" fmla="*/ 43007 h 1062975"/>
                  <a:gd name="connsiteX87" fmla="*/ 929433 w 1048034"/>
                  <a:gd name="connsiteY87" fmla="*/ 33791 h 1062975"/>
                  <a:gd name="connsiteX88" fmla="*/ 884915 w 1048034"/>
                  <a:gd name="connsiteY88" fmla="*/ 33791 h 1062975"/>
                  <a:gd name="connsiteX89" fmla="*/ 875321 w 1048034"/>
                  <a:gd name="connsiteY89" fmla="*/ 44543 h 1062975"/>
                  <a:gd name="connsiteX90" fmla="*/ 875705 w 1048034"/>
                  <a:gd name="connsiteY90" fmla="*/ 265720 h 1062975"/>
                  <a:gd name="connsiteX91" fmla="*/ 241708 w 1048034"/>
                  <a:gd name="connsiteY91" fmla="*/ 106365 h 1062975"/>
                  <a:gd name="connsiteX92" fmla="*/ 42145 w 1048034"/>
                  <a:gd name="connsiteY92" fmla="*/ 311031 h 1062975"/>
                  <a:gd name="connsiteX93" fmla="*/ 196423 w 1048034"/>
                  <a:gd name="connsiteY93" fmla="*/ 302583 h 1062975"/>
                  <a:gd name="connsiteX94" fmla="*/ 234033 w 1048034"/>
                  <a:gd name="connsiteY94" fmla="*/ 261880 h 1062975"/>
                  <a:gd name="connsiteX95" fmla="*/ 236719 w 1048034"/>
                  <a:gd name="connsiteY95" fmla="*/ 224633 h 1062975"/>
                  <a:gd name="connsiteX96" fmla="*/ 241708 w 1048034"/>
                  <a:gd name="connsiteY96" fmla="*/ 106365 h 1062975"/>
                  <a:gd name="connsiteX97" fmla="*/ 975870 w 1048034"/>
                  <a:gd name="connsiteY97" fmla="*/ 574447 h 1062975"/>
                  <a:gd name="connsiteX98" fmla="*/ 1000432 w 1048034"/>
                  <a:gd name="connsiteY98" fmla="*/ 524912 h 1062975"/>
                  <a:gd name="connsiteX99" fmla="*/ 814684 w 1048034"/>
                  <a:gd name="connsiteY99" fmla="*/ 524912 h 1062975"/>
                  <a:gd name="connsiteX100" fmla="*/ 839630 w 1048034"/>
                  <a:gd name="connsiteY100" fmla="*/ 574447 h 1062975"/>
                  <a:gd name="connsiteX101" fmla="*/ 975870 w 1048034"/>
                  <a:gd name="connsiteY101" fmla="*/ 574447 h 106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48034" h="1062975">
                    <a:moveTo>
                      <a:pt x="945168" y="768"/>
                    </a:moveTo>
                    <a:cubicBezTo>
                      <a:pt x="965124" y="3456"/>
                      <a:pt x="984697" y="6144"/>
                      <a:pt x="1004653" y="9216"/>
                    </a:cubicBezTo>
                    <a:cubicBezTo>
                      <a:pt x="1012329" y="10368"/>
                      <a:pt x="1020388" y="11904"/>
                      <a:pt x="1028063" y="13440"/>
                    </a:cubicBezTo>
                    <a:cubicBezTo>
                      <a:pt x="1037658" y="15360"/>
                      <a:pt x="1042263" y="21503"/>
                      <a:pt x="1042647" y="30719"/>
                    </a:cubicBezTo>
                    <a:cubicBezTo>
                      <a:pt x="1043798" y="60286"/>
                      <a:pt x="1045333" y="90237"/>
                      <a:pt x="1046485" y="119804"/>
                    </a:cubicBezTo>
                    <a:cubicBezTo>
                      <a:pt x="1046485" y="122492"/>
                      <a:pt x="1046868" y="125564"/>
                      <a:pt x="1046101" y="128252"/>
                    </a:cubicBezTo>
                    <a:cubicBezTo>
                      <a:pt x="1044182" y="137468"/>
                      <a:pt x="1037274" y="142844"/>
                      <a:pt x="1029215" y="141692"/>
                    </a:cubicBezTo>
                    <a:cubicBezTo>
                      <a:pt x="1023842" y="140924"/>
                      <a:pt x="1018085" y="134780"/>
                      <a:pt x="1015015" y="129404"/>
                    </a:cubicBezTo>
                    <a:cubicBezTo>
                      <a:pt x="1012712" y="125564"/>
                      <a:pt x="1013096" y="119420"/>
                      <a:pt x="1013096" y="114429"/>
                    </a:cubicBezTo>
                    <a:cubicBezTo>
                      <a:pt x="1012329" y="93309"/>
                      <a:pt x="1011177" y="72190"/>
                      <a:pt x="1010794" y="51455"/>
                    </a:cubicBezTo>
                    <a:cubicBezTo>
                      <a:pt x="1010794" y="44927"/>
                      <a:pt x="1007723" y="42623"/>
                      <a:pt x="1002350" y="41855"/>
                    </a:cubicBezTo>
                    <a:cubicBezTo>
                      <a:pt x="993140" y="40319"/>
                      <a:pt x="983929" y="39167"/>
                      <a:pt x="973184" y="37631"/>
                    </a:cubicBezTo>
                    <a:cubicBezTo>
                      <a:pt x="973184" y="56062"/>
                      <a:pt x="973184" y="73342"/>
                      <a:pt x="973184" y="90621"/>
                    </a:cubicBezTo>
                    <a:cubicBezTo>
                      <a:pt x="973184" y="99453"/>
                      <a:pt x="974335" y="108669"/>
                      <a:pt x="974335" y="117501"/>
                    </a:cubicBezTo>
                    <a:cubicBezTo>
                      <a:pt x="974335" y="218873"/>
                      <a:pt x="974335" y="320246"/>
                      <a:pt x="974335" y="421235"/>
                    </a:cubicBezTo>
                    <a:cubicBezTo>
                      <a:pt x="974335" y="442355"/>
                      <a:pt x="973567" y="463474"/>
                      <a:pt x="972800" y="484593"/>
                    </a:cubicBezTo>
                    <a:cubicBezTo>
                      <a:pt x="972416" y="492273"/>
                      <a:pt x="975870" y="494577"/>
                      <a:pt x="982778" y="493425"/>
                    </a:cubicBezTo>
                    <a:cubicBezTo>
                      <a:pt x="988535" y="492273"/>
                      <a:pt x="994291" y="490353"/>
                      <a:pt x="1000048" y="490353"/>
                    </a:cubicBezTo>
                    <a:cubicBezTo>
                      <a:pt x="1009642" y="489969"/>
                      <a:pt x="1010794" y="484977"/>
                      <a:pt x="1010794" y="476913"/>
                    </a:cubicBezTo>
                    <a:cubicBezTo>
                      <a:pt x="1011945" y="382068"/>
                      <a:pt x="1013480" y="286839"/>
                      <a:pt x="1015015" y="191994"/>
                    </a:cubicBezTo>
                    <a:cubicBezTo>
                      <a:pt x="1015015" y="179707"/>
                      <a:pt x="1021923" y="170875"/>
                      <a:pt x="1030366" y="170875"/>
                    </a:cubicBezTo>
                    <a:cubicBezTo>
                      <a:pt x="1041112" y="170875"/>
                      <a:pt x="1048403" y="178939"/>
                      <a:pt x="1048020" y="191994"/>
                    </a:cubicBezTo>
                    <a:cubicBezTo>
                      <a:pt x="1046485" y="289143"/>
                      <a:pt x="1044182" y="386292"/>
                      <a:pt x="1043031" y="483441"/>
                    </a:cubicBezTo>
                    <a:cubicBezTo>
                      <a:pt x="1042647" y="522224"/>
                      <a:pt x="1023842" y="554095"/>
                      <a:pt x="1005421" y="585966"/>
                    </a:cubicBezTo>
                    <a:cubicBezTo>
                      <a:pt x="985464" y="620909"/>
                      <a:pt x="958984" y="650092"/>
                      <a:pt x="925595" y="673132"/>
                    </a:cubicBezTo>
                    <a:cubicBezTo>
                      <a:pt x="912547" y="681963"/>
                      <a:pt x="901418" y="683115"/>
                      <a:pt x="889137" y="673132"/>
                    </a:cubicBezTo>
                    <a:cubicBezTo>
                      <a:pt x="886450" y="670828"/>
                      <a:pt x="882996" y="668908"/>
                      <a:pt x="878391" y="665836"/>
                    </a:cubicBezTo>
                    <a:cubicBezTo>
                      <a:pt x="878007" y="670828"/>
                      <a:pt x="877624" y="674284"/>
                      <a:pt x="877240" y="677739"/>
                    </a:cubicBezTo>
                    <a:cubicBezTo>
                      <a:pt x="874937" y="736106"/>
                      <a:pt x="873018" y="794472"/>
                      <a:pt x="869948" y="852838"/>
                    </a:cubicBezTo>
                    <a:cubicBezTo>
                      <a:pt x="867645" y="895077"/>
                      <a:pt x="864959" y="936931"/>
                      <a:pt x="860354" y="978786"/>
                    </a:cubicBezTo>
                    <a:cubicBezTo>
                      <a:pt x="856132" y="1015649"/>
                      <a:pt x="830035" y="1039840"/>
                      <a:pt x="793193" y="1043680"/>
                    </a:cubicBezTo>
                    <a:cubicBezTo>
                      <a:pt x="676142" y="1055968"/>
                      <a:pt x="558323" y="1063264"/>
                      <a:pt x="440504" y="1062880"/>
                    </a:cubicBezTo>
                    <a:cubicBezTo>
                      <a:pt x="437817" y="1062880"/>
                      <a:pt x="434747" y="1063264"/>
                      <a:pt x="432061" y="1062496"/>
                    </a:cubicBezTo>
                    <a:cubicBezTo>
                      <a:pt x="424001" y="1061344"/>
                      <a:pt x="419012" y="1054048"/>
                      <a:pt x="419780" y="1045984"/>
                    </a:cubicBezTo>
                    <a:cubicBezTo>
                      <a:pt x="420547" y="1037152"/>
                      <a:pt x="426688" y="1031777"/>
                      <a:pt x="436666" y="1031777"/>
                    </a:cubicBezTo>
                    <a:cubicBezTo>
                      <a:pt x="473892" y="1031008"/>
                      <a:pt x="511502" y="1031393"/>
                      <a:pt x="548728" y="1029473"/>
                    </a:cubicBezTo>
                    <a:cubicBezTo>
                      <a:pt x="610900" y="1026401"/>
                      <a:pt x="672688" y="1021793"/>
                      <a:pt x="734859" y="1017569"/>
                    </a:cubicBezTo>
                    <a:cubicBezTo>
                      <a:pt x="755199" y="1016033"/>
                      <a:pt x="775539" y="1014113"/>
                      <a:pt x="795496" y="1011041"/>
                    </a:cubicBezTo>
                    <a:cubicBezTo>
                      <a:pt x="814684" y="1007969"/>
                      <a:pt x="827349" y="994914"/>
                      <a:pt x="829268" y="975714"/>
                    </a:cubicBezTo>
                    <a:cubicBezTo>
                      <a:pt x="833106" y="932324"/>
                      <a:pt x="836943" y="888933"/>
                      <a:pt x="839246" y="845542"/>
                    </a:cubicBezTo>
                    <a:cubicBezTo>
                      <a:pt x="842700" y="779880"/>
                      <a:pt x="844619" y="714218"/>
                      <a:pt x="847305" y="648556"/>
                    </a:cubicBezTo>
                    <a:cubicBezTo>
                      <a:pt x="847689" y="640493"/>
                      <a:pt x="845386" y="634349"/>
                      <a:pt x="840014" y="628205"/>
                    </a:cubicBezTo>
                    <a:cubicBezTo>
                      <a:pt x="809695" y="592878"/>
                      <a:pt x="788204" y="552559"/>
                      <a:pt x="774388" y="508401"/>
                    </a:cubicBezTo>
                    <a:cubicBezTo>
                      <a:pt x="771702" y="499569"/>
                      <a:pt x="772085" y="489201"/>
                      <a:pt x="771702" y="479601"/>
                    </a:cubicBezTo>
                    <a:cubicBezTo>
                      <a:pt x="765945" y="365173"/>
                      <a:pt x="765178" y="250745"/>
                      <a:pt x="768631" y="136316"/>
                    </a:cubicBezTo>
                    <a:cubicBezTo>
                      <a:pt x="769015" y="129020"/>
                      <a:pt x="768631" y="121724"/>
                      <a:pt x="768631" y="113661"/>
                    </a:cubicBezTo>
                    <a:cubicBezTo>
                      <a:pt x="751362" y="111741"/>
                      <a:pt x="734476" y="109821"/>
                      <a:pt x="717206" y="108669"/>
                    </a:cubicBezTo>
                    <a:cubicBezTo>
                      <a:pt x="612819" y="99837"/>
                      <a:pt x="508432" y="95613"/>
                      <a:pt x="403661" y="96765"/>
                    </a:cubicBezTo>
                    <a:cubicBezTo>
                      <a:pt x="362597" y="97149"/>
                      <a:pt x="321534" y="99069"/>
                      <a:pt x="280470" y="100221"/>
                    </a:cubicBezTo>
                    <a:cubicBezTo>
                      <a:pt x="273562" y="100221"/>
                      <a:pt x="272027" y="103293"/>
                      <a:pt x="271643" y="109437"/>
                    </a:cubicBezTo>
                    <a:cubicBezTo>
                      <a:pt x="269724" y="160891"/>
                      <a:pt x="267805" y="212346"/>
                      <a:pt x="265119" y="263800"/>
                    </a:cubicBezTo>
                    <a:cubicBezTo>
                      <a:pt x="263200" y="304503"/>
                      <a:pt x="233649" y="332534"/>
                      <a:pt x="192969" y="334454"/>
                    </a:cubicBezTo>
                    <a:cubicBezTo>
                      <a:pt x="142694" y="336758"/>
                      <a:pt x="92420" y="338678"/>
                      <a:pt x="41762" y="340598"/>
                    </a:cubicBezTo>
                    <a:cubicBezTo>
                      <a:pt x="40226" y="340598"/>
                      <a:pt x="39075" y="340982"/>
                      <a:pt x="36389" y="341366"/>
                    </a:cubicBezTo>
                    <a:cubicBezTo>
                      <a:pt x="35237" y="368245"/>
                      <a:pt x="33319" y="395124"/>
                      <a:pt x="32935" y="422003"/>
                    </a:cubicBezTo>
                    <a:cubicBezTo>
                      <a:pt x="32551" y="516464"/>
                      <a:pt x="31400" y="610925"/>
                      <a:pt x="33319" y="705003"/>
                    </a:cubicBezTo>
                    <a:cubicBezTo>
                      <a:pt x="34854" y="777576"/>
                      <a:pt x="40610" y="849766"/>
                      <a:pt x="44832" y="922340"/>
                    </a:cubicBezTo>
                    <a:cubicBezTo>
                      <a:pt x="45599" y="938851"/>
                      <a:pt x="47134" y="955363"/>
                      <a:pt x="48670" y="971874"/>
                    </a:cubicBezTo>
                    <a:cubicBezTo>
                      <a:pt x="51356" y="997218"/>
                      <a:pt x="66323" y="1011041"/>
                      <a:pt x="92420" y="1012577"/>
                    </a:cubicBezTo>
                    <a:cubicBezTo>
                      <a:pt x="184910" y="1018721"/>
                      <a:pt x="277783" y="1024481"/>
                      <a:pt x="370273" y="1031008"/>
                    </a:cubicBezTo>
                    <a:cubicBezTo>
                      <a:pt x="375646" y="1031393"/>
                      <a:pt x="382938" y="1034464"/>
                      <a:pt x="386008" y="1038688"/>
                    </a:cubicBezTo>
                    <a:cubicBezTo>
                      <a:pt x="393683" y="1049440"/>
                      <a:pt x="384856" y="1062112"/>
                      <a:pt x="370657" y="1062112"/>
                    </a:cubicBezTo>
                    <a:cubicBezTo>
                      <a:pt x="344944" y="1061728"/>
                      <a:pt x="318847" y="1060960"/>
                      <a:pt x="293134" y="1059424"/>
                    </a:cubicBezTo>
                    <a:cubicBezTo>
                      <a:pt x="246314" y="1056736"/>
                      <a:pt x="199493" y="1053280"/>
                      <a:pt x="152673" y="1049824"/>
                    </a:cubicBezTo>
                    <a:cubicBezTo>
                      <a:pt x="129646" y="1048288"/>
                      <a:pt x="106620" y="1045984"/>
                      <a:pt x="83593" y="1042912"/>
                    </a:cubicBezTo>
                    <a:cubicBezTo>
                      <a:pt x="44064" y="1037536"/>
                      <a:pt x="20654" y="1011809"/>
                      <a:pt x="17200" y="969186"/>
                    </a:cubicBezTo>
                    <a:cubicBezTo>
                      <a:pt x="3384" y="798312"/>
                      <a:pt x="-3140" y="627053"/>
                      <a:pt x="1465" y="455410"/>
                    </a:cubicBezTo>
                    <a:cubicBezTo>
                      <a:pt x="2617" y="411635"/>
                      <a:pt x="3768" y="367477"/>
                      <a:pt x="6838" y="323702"/>
                    </a:cubicBezTo>
                    <a:cubicBezTo>
                      <a:pt x="7989" y="309495"/>
                      <a:pt x="12211" y="294135"/>
                      <a:pt x="19119" y="281464"/>
                    </a:cubicBezTo>
                    <a:cubicBezTo>
                      <a:pt x="64404" y="196602"/>
                      <a:pt x="128878" y="130940"/>
                      <a:pt x="212541" y="83326"/>
                    </a:cubicBezTo>
                    <a:cubicBezTo>
                      <a:pt x="229044" y="74110"/>
                      <a:pt x="247081" y="70270"/>
                      <a:pt x="266270" y="69118"/>
                    </a:cubicBezTo>
                    <a:cubicBezTo>
                      <a:pt x="371808" y="64126"/>
                      <a:pt x="477730" y="62206"/>
                      <a:pt x="583268" y="68350"/>
                    </a:cubicBezTo>
                    <a:cubicBezTo>
                      <a:pt x="642370" y="71806"/>
                      <a:pt x="701087" y="76414"/>
                      <a:pt x="759805" y="81022"/>
                    </a:cubicBezTo>
                    <a:cubicBezTo>
                      <a:pt x="767480" y="81790"/>
                      <a:pt x="770934" y="79102"/>
                      <a:pt x="771318" y="71806"/>
                    </a:cubicBezTo>
                    <a:cubicBezTo>
                      <a:pt x="772085" y="58366"/>
                      <a:pt x="772853" y="44927"/>
                      <a:pt x="773621" y="31487"/>
                    </a:cubicBezTo>
                    <a:cubicBezTo>
                      <a:pt x="774388" y="18816"/>
                      <a:pt x="777458" y="14592"/>
                      <a:pt x="789739" y="12672"/>
                    </a:cubicBezTo>
                    <a:cubicBezTo>
                      <a:pt x="813533" y="8832"/>
                      <a:pt x="837327" y="5760"/>
                      <a:pt x="861505" y="1920"/>
                    </a:cubicBezTo>
                    <a:cubicBezTo>
                      <a:pt x="864191" y="1536"/>
                      <a:pt x="866878" y="768"/>
                      <a:pt x="869564" y="0"/>
                    </a:cubicBezTo>
                    <a:cubicBezTo>
                      <a:pt x="894126" y="768"/>
                      <a:pt x="919839" y="768"/>
                      <a:pt x="945168" y="768"/>
                    </a:cubicBezTo>
                    <a:close/>
                    <a:moveTo>
                      <a:pt x="875705" y="265720"/>
                    </a:moveTo>
                    <a:cubicBezTo>
                      <a:pt x="875705" y="265720"/>
                      <a:pt x="875705" y="265720"/>
                      <a:pt x="875705" y="265720"/>
                    </a:cubicBezTo>
                    <a:cubicBezTo>
                      <a:pt x="875705" y="332150"/>
                      <a:pt x="875705" y="398580"/>
                      <a:pt x="875705" y="465010"/>
                    </a:cubicBezTo>
                    <a:cubicBezTo>
                      <a:pt x="875705" y="475378"/>
                      <a:pt x="872635" y="489969"/>
                      <a:pt x="878007" y="494577"/>
                    </a:cubicBezTo>
                    <a:cubicBezTo>
                      <a:pt x="884148" y="499953"/>
                      <a:pt x="897964" y="497649"/>
                      <a:pt x="908709" y="497649"/>
                    </a:cubicBezTo>
                    <a:cubicBezTo>
                      <a:pt x="940179" y="498033"/>
                      <a:pt x="940179" y="497649"/>
                      <a:pt x="940179" y="466162"/>
                    </a:cubicBezTo>
                    <a:cubicBezTo>
                      <a:pt x="940179" y="332150"/>
                      <a:pt x="940179" y="197754"/>
                      <a:pt x="940179" y="63742"/>
                    </a:cubicBezTo>
                    <a:cubicBezTo>
                      <a:pt x="940179" y="56830"/>
                      <a:pt x="939028" y="49918"/>
                      <a:pt x="939028" y="43007"/>
                    </a:cubicBezTo>
                    <a:cubicBezTo>
                      <a:pt x="939028" y="36095"/>
                      <a:pt x="935957" y="33791"/>
                      <a:pt x="929433" y="33791"/>
                    </a:cubicBezTo>
                    <a:cubicBezTo>
                      <a:pt x="914466" y="33791"/>
                      <a:pt x="899882" y="34175"/>
                      <a:pt x="884915" y="33791"/>
                    </a:cubicBezTo>
                    <a:cubicBezTo>
                      <a:pt x="876856" y="33791"/>
                      <a:pt x="875321" y="37247"/>
                      <a:pt x="875321" y="44543"/>
                    </a:cubicBezTo>
                    <a:cubicBezTo>
                      <a:pt x="875705" y="118652"/>
                      <a:pt x="875705" y="192378"/>
                      <a:pt x="875705" y="265720"/>
                    </a:cubicBezTo>
                    <a:close/>
                    <a:moveTo>
                      <a:pt x="241708" y="106365"/>
                    </a:moveTo>
                    <a:cubicBezTo>
                      <a:pt x="173013" y="127100"/>
                      <a:pt x="52123" y="256120"/>
                      <a:pt x="42145" y="311031"/>
                    </a:cubicBezTo>
                    <a:cubicBezTo>
                      <a:pt x="93955" y="308343"/>
                      <a:pt x="145381" y="306423"/>
                      <a:pt x="196423" y="302583"/>
                    </a:cubicBezTo>
                    <a:cubicBezTo>
                      <a:pt x="219066" y="301047"/>
                      <a:pt x="232498" y="284535"/>
                      <a:pt x="234033" y="261880"/>
                    </a:cubicBezTo>
                    <a:cubicBezTo>
                      <a:pt x="234800" y="249592"/>
                      <a:pt x="236335" y="236921"/>
                      <a:pt x="236719" y="224633"/>
                    </a:cubicBezTo>
                    <a:cubicBezTo>
                      <a:pt x="238638" y="185850"/>
                      <a:pt x="240173" y="146684"/>
                      <a:pt x="241708" y="106365"/>
                    </a:cubicBezTo>
                    <a:close/>
                    <a:moveTo>
                      <a:pt x="975870" y="574447"/>
                    </a:moveTo>
                    <a:cubicBezTo>
                      <a:pt x="983929" y="558319"/>
                      <a:pt x="991605" y="542576"/>
                      <a:pt x="1000432" y="524912"/>
                    </a:cubicBezTo>
                    <a:cubicBezTo>
                      <a:pt x="937493" y="535664"/>
                      <a:pt x="877240" y="534896"/>
                      <a:pt x="814684" y="524912"/>
                    </a:cubicBezTo>
                    <a:cubicBezTo>
                      <a:pt x="823895" y="542960"/>
                      <a:pt x="831571" y="558703"/>
                      <a:pt x="839630" y="574447"/>
                    </a:cubicBezTo>
                    <a:cubicBezTo>
                      <a:pt x="885299" y="564079"/>
                      <a:pt x="930201" y="563695"/>
                      <a:pt x="975870" y="574447"/>
                    </a:cubicBezTo>
                    <a:close/>
                  </a:path>
                </a:pathLst>
              </a:custGeom>
              <a:grpFill/>
              <a:ln w="3834" cap="flat">
                <a:noFill/>
                <a:prstDash val="solid"/>
                <a:miter/>
              </a:ln>
            </p:spPr>
            <p:txBody>
              <a:bodyPr rtlCol="0" anchor="ctr"/>
              <a:lstStyle/>
              <a:p>
                <a:endParaRPr lang="en-US" dirty="0"/>
              </a:p>
            </p:txBody>
          </p:sp>
          <p:sp>
            <p:nvSpPr>
              <p:cNvPr id="19" name="Freeform 228">
                <a:extLst>
                  <a:ext uri="{FF2B5EF4-FFF2-40B4-BE49-F238E27FC236}">
                    <a16:creationId xmlns:a16="http://schemas.microsoft.com/office/drawing/2014/main" id="{E7A85740-17DB-66B0-16C5-EBB8A5C3F6D3}"/>
                  </a:ext>
                </a:extLst>
              </p:cNvPr>
              <p:cNvSpPr/>
              <p:nvPr userDrawn="1"/>
            </p:nvSpPr>
            <p:spPr>
              <a:xfrm>
                <a:off x="3673602" y="5542743"/>
                <a:ext cx="416113" cy="31536"/>
              </a:xfrm>
              <a:custGeom>
                <a:avLst/>
                <a:gdLst>
                  <a:gd name="connsiteX0" fmla="*/ 208407 w 416113"/>
                  <a:gd name="connsiteY0" fmla="*/ 415 h 31536"/>
                  <a:gd name="connsiteX1" fmla="*/ 393003 w 416113"/>
                  <a:gd name="connsiteY1" fmla="*/ 415 h 31536"/>
                  <a:gd name="connsiteX2" fmla="*/ 403364 w 416113"/>
                  <a:gd name="connsiteY2" fmla="*/ 799 h 31536"/>
                  <a:gd name="connsiteX3" fmla="*/ 416029 w 416113"/>
                  <a:gd name="connsiteY3" fmla="*/ 13470 h 31536"/>
                  <a:gd name="connsiteX4" fmla="*/ 407970 w 416113"/>
                  <a:gd name="connsiteY4" fmla="*/ 29214 h 31536"/>
                  <a:gd name="connsiteX5" fmla="*/ 394154 w 416113"/>
                  <a:gd name="connsiteY5" fmla="*/ 31518 h 31536"/>
                  <a:gd name="connsiteX6" fmla="*/ 22276 w 416113"/>
                  <a:gd name="connsiteY6" fmla="*/ 31518 h 31536"/>
                  <a:gd name="connsiteX7" fmla="*/ 16135 w 416113"/>
                  <a:gd name="connsiteY7" fmla="*/ 31518 h 31536"/>
                  <a:gd name="connsiteX8" fmla="*/ 17 w 416113"/>
                  <a:gd name="connsiteY8" fmla="*/ 15006 h 31536"/>
                  <a:gd name="connsiteX9" fmla="*/ 16519 w 416113"/>
                  <a:gd name="connsiteY9" fmla="*/ 415 h 31536"/>
                  <a:gd name="connsiteX10" fmla="*/ 94042 w 416113"/>
                  <a:gd name="connsiteY10" fmla="*/ 415 h 31536"/>
                  <a:gd name="connsiteX11" fmla="*/ 208407 w 416113"/>
                  <a:gd name="connsiteY11" fmla="*/ 415 h 3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113" h="31536">
                    <a:moveTo>
                      <a:pt x="208407" y="415"/>
                    </a:moveTo>
                    <a:cubicBezTo>
                      <a:pt x="269811" y="415"/>
                      <a:pt x="331215" y="415"/>
                      <a:pt x="393003" y="415"/>
                    </a:cubicBezTo>
                    <a:cubicBezTo>
                      <a:pt x="396457" y="415"/>
                      <a:pt x="400678" y="-737"/>
                      <a:pt x="403364" y="799"/>
                    </a:cubicBezTo>
                    <a:cubicBezTo>
                      <a:pt x="408354" y="4255"/>
                      <a:pt x="415262" y="8478"/>
                      <a:pt x="416029" y="13470"/>
                    </a:cubicBezTo>
                    <a:cubicBezTo>
                      <a:pt x="416797" y="18462"/>
                      <a:pt x="412191" y="25374"/>
                      <a:pt x="407970" y="29214"/>
                    </a:cubicBezTo>
                    <a:cubicBezTo>
                      <a:pt x="404900" y="31902"/>
                      <a:pt x="398759" y="31518"/>
                      <a:pt x="394154" y="31518"/>
                    </a:cubicBezTo>
                    <a:cubicBezTo>
                      <a:pt x="270195" y="31518"/>
                      <a:pt x="146235" y="31518"/>
                      <a:pt x="22276" y="31518"/>
                    </a:cubicBezTo>
                    <a:cubicBezTo>
                      <a:pt x="20357" y="31518"/>
                      <a:pt x="18054" y="31518"/>
                      <a:pt x="16135" y="31518"/>
                    </a:cubicBezTo>
                    <a:cubicBezTo>
                      <a:pt x="5774" y="30750"/>
                      <a:pt x="-367" y="24222"/>
                      <a:pt x="17" y="15006"/>
                    </a:cubicBezTo>
                    <a:cubicBezTo>
                      <a:pt x="401" y="5790"/>
                      <a:pt x="6157" y="415"/>
                      <a:pt x="16519" y="415"/>
                    </a:cubicBezTo>
                    <a:cubicBezTo>
                      <a:pt x="42232" y="415"/>
                      <a:pt x="68329" y="415"/>
                      <a:pt x="94042" y="415"/>
                    </a:cubicBezTo>
                    <a:cubicBezTo>
                      <a:pt x="131652" y="415"/>
                      <a:pt x="170029" y="415"/>
                      <a:pt x="208407" y="415"/>
                    </a:cubicBezTo>
                    <a:close/>
                  </a:path>
                </a:pathLst>
              </a:custGeom>
              <a:grpFill/>
              <a:ln w="3834" cap="flat">
                <a:noFill/>
                <a:prstDash val="solid"/>
                <a:miter/>
              </a:ln>
            </p:spPr>
            <p:txBody>
              <a:bodyPr rtlCol="0" anchor="ctr"/>
              <a:lstStyle/>
              <a:p>
                <a:endParaRPr lang="en-US"/>
              </a:p>
            </p:txBody>
          </p:sp>
          <p:sp>
            <p:nvSpPr>
              <p:cNvPr id="20" name="Freeform 229">
                <a:extLst>
                  <a:ext uri="{FF2B5EF4-FFF2-40B4-BE49-F238E27FC236}">
                    <a16:creationId xmlns:a16="http://schemas.microsoft.com/office/drawing/2014/main" id="{DD99A1B2-9868-23BD-0AF0-5002B963728F}"/>
                  </a:ext>
                </a:extLst>
              </p:cNvPr>
              <p:cNvSpPr/>
              <p:nvPr userDrawn="1"/>
            </p:nvSpPr>
            <p:spPr>
              <a:xfrm>
                <a:off x="3672825" y="5927914"/>
                <a:ext cx="417203" cy="31486"/>
              </a:xfrm>
              <a:custGeom>
                <a:avLst/>
                <a:gdLst>
                  <a:gd name="connsiteX0" fmla="*/ 209184 w 417203"/>
                  <a:gd name="connsiteY0" fmla="*/ 0 h 31486"/>
                  <a:gd name="connsiteX1" fmla="*/ 393396 w 417203"/>
                  <a:gd name="connsiteY1" fmla="*/ 0 h 31486"/>
                  <a:gd name="connsiteX2" fmla="*/ 417190 w 417203"/>
                  <a:gd name="connsiteY2" fmla="*/ 16127 h 31486"/>
                  <a:gd name="connsiteX3" fmla="*/ 393396 w 417203"/>
                  <a:gd name="connsiteY3" fmla="*/ 31487 h 31486"/>
                  <a:gd name="connsiteX4" fmla="*/ 23437 w 417203"/>
                  <a:gd name="connsiteY4" fmla="*/ 31487 h 31486"/>
                  <a:gd name="connsiteX5" fmla="*/ 11156 w 417203"/>
                  <a:gd name="connsiteY5" fmla="*/ 30335 h 31486"/>
                  <a:gd name="connsiteX6" fmla="*/ 26 w 417203"/>
                  <a:gd name="connsiteY6" fmla="*/ 15360 h 31486"/>
                  <a:gd name="connsiteX7" fmla="*/ 12307 w 417203"/>
                  <a:gd name="connsiteY7" fmla="*/ 1152 h 31486"/>
                  <a:gd name="connsiteX8" fmla="*/ 24588 w 417203"/>
                  <a:gd name="connsiteY8" fmla="*/ 384 h 31486"/>
                  <a:gd name="connsiteX9" fmla="*/ 209184 w 417203"/>
                  <a:gd name="connsiteY9" fmla="*/ 0 h 3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203" h="31486">
                    <a:moveTo>
                      <a:pt x="209184" y="0"/>
                    </a:moveTo>
                    <a:cubicBezTo>
                      <a:pt x="270588" y="0"/>
                      <a:pt x="331992" y="0"/>
                      <a:pt x="393396" y="0"/>
                    </a:cubicBezTo>
                    <a:cubicBezTo>
                      <a:pt x="409898" y="0"/>
                      <a:pt x="417573" y="5376"/>
                      <a:pt x="417190" y="16127"/>
                    </a:cubicBezTo>
                    <a:cubicBezTo>
                      <a:pt x="416806" y="26879"/>
                      <a:pt x="409514" y="31487"/>
                      <a:pt x="393396" y="31487"/>
                    </a:cubicBezTo>
                    <a:cubicBezTo>
                      <a:pt x="270204" y="31487"/>
                      <a:pt x="147012" y="31487"/>
                      <a:pt x="23437" y="31487"/>
                    </a:cubicBezTo>
                    <a:cubicBezTo>
                      <a:pt x="19215" y="31487"/>
                      <a:pt x="14993" y="31487"/>
                      <a:pt x="11156" y="30335"/>
                    </a:cubicBezTo>
                    <a:cubicBezTo>
                      <a:pt x="3480" y="28415"/>
                      <a:pt x="-358" y="23039"/>
                      <a:pt x="26" y="15360"/>
                    </a:cubicBezTo>
                    <a:cubicBezTo>
                      <a:pt x="410" y="7296"/>
                      <a:pt x="4248" y="2304"/>
                      <a:pt x="12307" y="1152"/>
                    </a:cubicBezTo>
                    <a:cubicBezTo>
                      <a:pt x="16528" y="384"/>
                      <a:pt x="20366" y="384"/>
                      <a:pt x="24588" y="384"/>
                    </a:cubicBezTo>
                    <a:cubicBezTo>
                      <a:pt x="85992" y="0"/>
                      <a:pt x="147396" y="0"/>
                      <a:pt x="209184" y="0"/>
                    </a:cubicBezTo>
                    <a:close/>
                  </a:path>
                </a:pathLst>
              </a:custGeom>
              <a:grpFill/>
              <a:ln w="3834" cap="flat">
                <a:noFill/>
                <a:prstDash val="solid"/>
                <a:miter/>
              </a:ln>
            </p:spPr>
            <p:txBody>
              <a:bodyPr rtlCol="0" anchor="ctr"/>
              <a:lstStyle/>
              <a:p>
                <a:endParaRPr lang="en-US"/>
              </a:p>
            </p:txBody>
          </p:sp>
          <p:sp>
            <p:nvSpPr>
              <p:cNvPr id="21" name="Freeform 230">
                <a:extLst>
                  <a:ext uri="{FF2B5EF4-FFF2-40B4-BE49-F238E27FC236}">
                    <a16:creationId xmlns:a16="http://schemas.microsoft.com/office/drawing/2014/main" id="{815BF588-4B51-FBD4-14A1-41CF9305AEB5}"/>
                  </a:ext>
                </a:extLst>
              </p:cNvPr>
              <p:cNvSpPr/>
              <p:nvPr userDrawn="1"/>
            </p:nvSpPr>
            <p:spPr>
              <a:xfrm>
                <a:off x="3672395" y="5734767"/>
                <a:ext cx="417626" cy="31487"/>
              </a:xfrm>
              <a:custGeom>
                <a:avLst/>
                <a:gdLst>
                  <a:gd name="connsiteX0" fmla="*/ 209614 w 417626"/>
                  <a:gd name="connsiteY0" fmla="*/ 768 h 31487"/>
                  <a:gd name="connsiteX1" fmla="*/ 393058 w 417626"/>
                  <a:gd name="connsiteY1" fmla="*/ 768 h 31487"/>
                  <a:gd name="connsiteX2" fmla="*/ 404188 w 417626"/>
                  <a:gd name="connsiteY2" fmla="*/ 1152 h 31487"/>
                  <a:gd name="connsiteX3" fmla="*/ 416852 w 417626"/>
                  <a:gd name="connsiteY3" fmla="*/ 13824 h 31487"/>
                  <a:gd name="connsiteX4" fmla="*/ 407642 w 417626"/>
                  <a:gd name="connsiteY4" fmla="*/ 29951 h 31487"/>
                  <a:gd name="connsiteX5" fmla="*/ 396512 w 417626"/>
                  <a:gd name="connsiteY5" fmla="*/ 31487 h 31487"/>
                  <a:gd name="connsiteX6" fmla="*/ 20413 w 417626"/>
                  <a:gd name="connsiteY6" fmla="*/ 31487 h 31487"/>
                  <a:gd name="connsiteX7" fmla="*/ 73 w 417626"/>
                  <a:gd name="connsiteY7" fmla="*/ 16896 h 31487"/>
                  <a:gd name="connsiteX8" fmla="*/ 13505 w 417626"/>
                  <a:gd name="connsiteY8" fmla="*/ 384 h 31487"/>
                  <a:gd name="connsiteX9" fmla="*/ 23867 w 417626"/>
                  <a:gd name="connsiteY9" fmla="*/ 0 h 31487"/>
                  <a:gd name="connsiteX10" fmla="*/ 209614 w 417626"/>
                  <a:gd name="connsiteY10" fmla="*/ 768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626" h="31487">
                    <a:moveTo>
                      <a:pt x="209614" y="768"/>
                    </a:moveTo>
                    <a:cubicBezTo>
                      <a:pt x="270634" y="768"/>
                      <a:pt x="332038" y="768"/>
                      <a:pt x="393058" y="768"/>
                    </a:cubicBezTo>
                    <a:cubicBezTo>
                      <a:pt x="396896" y="768"/>
                      <a:pt x="401501" y="-384"/>
                      <a:pt x="404188" y="1152"/>
                    </a:cubicBezTo>
                    <a:cubicBezTo>
                      <a:pt x="409177" y="4224"/>
                      <a:pt x="414933" y="8832"/>
                      <a:pt x="416852" y="13824"/>
                    </a:cubicBezTo>
                    <a:cubicBezTo>
                      <a:pt x="419539" y="20735"/>
                      <a:pt x="414933" y="27263"/>
                      <a:pt x="407642" y="29951"/>
                    </a:cubicBezTo>
                    <a:cubicBezTo>
                      <a:pt x="404188" y="31103"/>
                      <a:pt x="400350" y="31487"/>
                      <a:pt x="396512" y="31487"/>
                    </a:cubicBezTo>
                    <a:cubicBezTo>
                      <a:pt x="271018" y="31487"/>
                      <a:pt x="145907" y="31487"/>
                      <a:pt x="20413" y="31487"/>
                    </a:cubicBezTo>
                    <a:cubicBezTo>
                      <a:pt x="7364" y="31487"/>
                      <a:pt x="840" y="26495"/>
                      <a:pt x="73" y="16896"/>
                    </a:cubicBezTo>
                    <a:cubicBezTo>
                      <a:pt x="-695" y="8064"/>
                      <a:pt x="4678" y="1536"/>
                      <a:pt x="13505" y="384"/>
                    </a:cubicBezTo>
                    <a:cubicBezTo>
                      <a:pt x="16959" y="0"/>
                      <a:pt x="20413" y="0"/>
                      <a:pt x="23867" y="0"/>
                    </a:cubicBezTo>
                    <a:cubicBezTo>
                      <a:pt x="86038" y="768"/>
                      <a:pt x="147826" y="768"/>
                      <a:pt x="209614" y="768"/>
                    </a:cubicBezTo>
                    <a:close/>
                  </a:path>
                </a:pathLst>
              </a:custGeom>
              <a:grpFill/>
              <a:ln w="3834" cap="flat">
                <a:noFill/>
                <a:prstDash val="solid"/>
                <a:miter/>
              </a:ln>
            </p:spPr>
            <p:txBody>
              <a:bodyPr rtlCol="0" anchor="ctr"/>
              <a:lstStyle/>
              <a:p>
                <a:endParaRPr lang="en-US"/>
              </a:p>
            </p:txBody>
          </p:sp>
          <p:sp>
            <p:nvSpPr>
              <p:cNvPr id="22" name="Freeform 231">
                <a:extLst>
                  <a:ext uri="{FF2B5EF4-FFF2-40B4-BE49-F238E27FC236}">
                    <a16:creationId xmlns:a16="http://schemas.microsoft.com/office/drawing/2014/main" id="{6E01BB7E-7252-77C8-A484-543C84B7EAF1}"/>
                  </a:ext>
                </a:extLst>
              </p:cNvPr>
              <p:cNvSpPr/>
              <p:nvPr userDrawn="1"/>
            </p:nvSpPr>
            <p:spPr>
              <a:xfrm>
                <a:off x="3845032" y="5244779"/>
                <a:ext cx="115061" cy="161300"/>
              </a:xfrm>
              <a:custGeom>
                <a:avLst/>
                <a:gdLst>
                  <a:gd name="connsiteX0" fmla="*/ 54246 w 115061"/>
                  <a:gd name="connsiteY0" fmla="*/ 161294 h 161300"/>
                  <a:gd name="connsiteX1" fmla="*/ 5891 w 115061"/>
                  <a:gd name="connsiteY1" fmla="*/ 139023 h 161300"/>
                  <a:gd name="connsiteX2" fmla="*/ 3972 w 115061"/>
                  <a:gd name="connsiteY2" fmla="*/ 115984 h 161300"/>
                  <a:gd name="connsiteX3" fmla="*/ 26998 w 115061"/>
                  <a:gd name="connsiteY3" fmla="*/ 116367 h 161300"/>
                  <a:gd name="connsiteX4" fmla="*/ 61538 w 115061"/>
                  <a:gd name="connsiteY4" fmla="*/ 129807 h 161300"/>
                  <a:gd name="connsiteX5" fmla="*/ 77657 w 115061"/>
                  <a:gd name="connsiteY5" fmla="*/ 124047 h 161300"/>
                  <a:gd name="connsiteX6" fmla="*/ 77657 w 115061"/>
                  <a:gd name="connsiteY6" fmla="*/ 102544 h 161300"/>
                  <a:gd name="connsiteX7" fmla="*/ 63841 w 115061"/>
                  <a:gd name="connsiteY7" fmla="*/ 95248 h 161300"/>
                  <a:gd name="connsiteX8" fmla="*/ 35058 w 115061"/>
                  <a:gd name="connsiteY8" fmla="*/ 83728 h 161300"/>
                  <a:gd name="connsiteX9" fmla="*/ 6658 w 115061"/>
                  <a:gd name="connsiteY9" fmla="*/ 42642 h 161300"/>
                  <a:gd name="connsiteX10" fmla="*/ 42733 w 115061"/>
                  <a:gd name="connsiteY10" fmla="*/ 1939 h 161300"/>
                  <a:gd name="connsiteX11" fmla="*/ 104137 w 115061"/>
                  <a:gd name="connsiteY11" fmla="*/ 16147 h 161300"/>
                  <a:gd name="connsiteX12" fmla="*/ 108359 w 115061"/>
                  <a:gd name="connsiteY12" fmla="*/ 37266 h 161300"/>
                  <a:gd name="connsiteX13" fmla="*/ 86867 w 115061"/>
                  <a:gd name="connsiteY13" fmla="*/ 41490 h 161300"/>
                  <a:gd name="connsiteX14" fmla="*/ 52328 w 115061"/>
                  <a:gd name="connsiteY14" fmla="*/ 32274 h 161300"/>
                  <a:gd name="connsiteX15" fmla="*/ 38895 w 115061"/>
                  <a:gd name="connsiteY15" fmla="*/ 44178 h 161300"/>
                  <a:gd name="connsiteX16" fmla="*/ 49257 w 115061"/>
                  <a:gd name="connsiteY16" fmla="*/ 55697 h 161300"/>
                  <a:gd name="connsiteX17" fmla="*/ 78808 w 115061"/>
                  <a:gd name="connsiteY17" fmla="*/ 67601 h 161300"/>
                  <a:gd name="connsiteX18" fmla="*/ 114115 w 115061"/>
                  <a:gd name="connsiteY18" fmla="*/ 122127 h 161300"/>
                  <a:gd name="connsiteX19" fmla="*/ 54246 w 115061"/>
                  <a:gd name="connsiteY19" fmla="*/ 161294 h 16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061" h="161300">
                    <a:moveTo>
                      <a:pt x="54246" y="161294"/>
                    </a:moveTo>
                    <a:cubicBezTo>
                      <a:pt x="38895" y="160526"/>
                      <a:pt x="20858" y="153998"/>
                      <a:pt x="5891" y="139023"/>
                    </a:cubicBezTo>
                    <a:cubicBezTo>
                      <a:pt x="-1401" y="131727"/>
                      <a:pt x="-1785" y="122511"/>
                      <a:pt x="3972" y="115984"/>
                    </a:cubicBezTo>
                    <a:cubicBezTo>
                      <a:pt x="10112" y="109456"/>
                      <a:pt x="19323" y="109456"/>
                      <a:pt x="26998" y="116367"/>
                    </a:cubicBezTo>
                    <a:cubicBezTo>
                      <a:pt x="36977" y="125583"/>
                      <a:pt x="48106" y="130959"/>
                      <a:pt x="61538" y="129807"/>
                    </a:cubicBezTo>
                    <a:cubicBezTo>
                      <a:pt x="66911" y="129423"/>
                      <a:pt x="73051" y="127119"/>
                      <a:pt x="77657" y="124047"/>
                    </a:cubicBezTo>
                    <a:cubicBezTo>
                      <a:pt x="86100" y="117904"/>
                      <a:pt x="86100" y="109072"/>
                      <a:pt x="77657" y="102544"/>
                    </a:cubicBezTo>
                    <a:cubicBezTo>
                      <a:pt x="73435" y="99472"/>
                      <a:pt x="68830" y="97168"/>
                      <a:pt x="63841" y="95248"/>
                    </a:cubicBezTo>
                    <a:cubicBezTo>
                      <a:pt x="54246" y="91024"/>
                      <a:pt x="44652" y="87568"/>
                      <a:pt x="35058" y="83728"/>
                    </a:cubicBezTo>
                    <a:cubicBezTo>
                      <a:pt x="15869" y="75665"/>
                      <a:pt x="5123" y="59921"/>
                      <a:pt x="6658" y="42642"/>
                    </a:cubicBezTo>
                    <a:cubicBezTo>
                      <a:pt x="8577" y="23058"/>
                      <a:pt x="22777" y="6931"/>
                      <a:pt x="42733" y="1939"/>
                    </a:cubicBezTo>
                    <a:cubicBezTo>
                      <a:pt x="65376" y="-3437"/>
                      <a:pt x="85716" y="2707"/>
                      <a:pt x="104137" y="16147"/>
                    </a:cubicBezTo>
                    <a:cubicBezTo>
                      <a:pt x="111045" y="21138"/>
                      <a:pt x="112580" y="30738"/>
                      <a:pt x="108359" y="37266"/>
                    </a:cubicBezTo>
                    <a:cubicBezTo>
                      <a:pt x="103753" y="44562"/>
                      <a:pt x="94927" y="46866"/>
                      <a:pt x="86867" y="41490"/>
                    </a:cubicBezTo>
                    <a:cubicBezTo>
                      <a:pt x="76122" y="34962"/>
                      <a:pt x="64992" y="28050"/>
                      <a:pt x="52328" y="32274"/>
                    </a:cubicBezTo>
                    <a:cubicBezTo>
                      <a:pt x="46955" y="34194"/>
                      <a:pt x="40814" y="39186"/>
                      <a:pt x="38895" y="44178"/>
                    </a:cubicBezTo>
                    <a:cubicBezTo>
                      <a:pt x="36593" y="51089"/>
                      <a:pt x="43884" y="53394"/>
                      <a:pt x="49257" y="55697"/>
                    </a:cubicBezTo>
                    <a:cubicBezTo>
                      <a:pt x="59235" y="59537"/>
                      <a:pt x="69214" y="63761"/>
                      <a:pt x="78808" y="67601"/>
                    </a:cubicBezTo>
                    <a:cubicBezTo>
                      <a:pt x="106440" y="79121"/>
                      <a:pt x="118721" y="97936"/>
                      <a:pt x="114115" y="122127"/>
                    </a:cubicBezTo>
                    <a:cubicBezTo>
                      <a:pt x="110278" y="144783"/>
                      <a:pt x="86867" y="161678"/>
                      <a:pt x="54246" y="161294"/>
                    </a:cubicBezTo>
                    <a:close/>
                  </a:path>
                </a:pathLst>
              </a:custGeom>
              <a:grpFill/>
              <a:ln w="3834" cap="flat">
                <a:noFill/>
                <a:prstDash val="solid"/>
                <a:miter/>
              </a:ln>
            </p:spPr>
            <p:txBody>
              <a:bodyPr rtlCol="0" anchor="ctr"/>
              <a:lstStyle/>
              <a:p>
                <a:endParaRPr lang="en-US"/>
              </a:p>
            </p:txBody>
          </p:sp>
          <p:sp>
            <p:nvSpPr>
              <p:cNvPr id="23" name="Freeform 232">
                <a:extLst>
                  <a:ext uri="{FF2B5EF4-FFF2-40B4-BE49-F238E27FC236}">
                    <a16:creationId xmlns:a16="http://schemas.microsoft.com/office/drawing/2014/main" id="{C407755F-09AA-F07E-2C12-7E9172B7C21A}"/>
                  </a:ext>
                </a:extLst>
              </p:cNvPr>
              <p:cNvSpPr/>
              <p:nvPr userDrawn="1"/>
            </p:nvSpPr>
            <p:spPr>
              <a:xfrm>
                <a:off x="3744233" y="5246164"/>
                <a:ext cx="85213" cy="160293"/>
              </a:xfrm>
              <a:custGeom>
                <a:avLst/>
                <a:gdLst>
                  <a:gd name="connsiteX0" fmla="*/ 31469 w 85213"/>
                  <a:gd name="connsiteY0" fmla="*/ 95784 h 160293"/>
                  <a:gd name="connsiteX1" fmla="*/ 31469 w 85213"/>
                  <a:gd name="connsiteY1" fmla="*/ 129191 h 160293"/>
                  <a:gd name="connsiteX2" fmla="*/ 66777 w 85213"/>
                  <a:gd name="connsiteY2" fmla="*/ 129191 h 160293"/>
                  <a:gd name="connsiteX3" fmla="*/ 85198 w 85213"/>
                  <a:gd name="connsiteY3" fmla="*/ 145318 h 160293"/>
                  <a:gd name="connsiteX4" fmla="*/ 66777 w 85213"/>
                  <a:gd name="connsiteY4" fmla="*/ 160294 h 160293"/>
                  <a:gd name="connsiteX5" fmla="*/ 18037 w 85213"/>
                  <a:gd name="connsiteY5" fmla="*/ 160294 h 160293"/>
                  <a:gd name="connsiteX6" fmla="*/ 0 w 85213"/>
                  <a:gd name="connsiteY6" fmla="*/ 142630 h 160293"/>
                  <a:gd name="connsiteX7" fmla="*/ 0 w 85213"/>
                  <a:gd name="connsiteY7" fmla="*/ 18218 h 160293"/>
                  <a:gd name="connsiteX8" fmla="*/ 17654 w 85213"/>
                  <a:gd name="connsiteY8" fmla="*/ 171 h 160293"/>
                  <a:gd name="connsiteX9" fmla="*/ 68312 w 85213"/>
                  <a:gd name="connsiteY9" fmla="*/ 171 h 160293"/>
                  <a:gd name="connsiteX10" fmla="*/ 84814 w 85213"/>
                  <a:gd name="connsiteY10" fmla="*/ 15530 h 160293"/>
                  <a:gd name="connsiteX11" fmla="*/ 67928 w 85213"/>
                  <a:gd name="connsiteY11" fmla="*/ 31274 h 160293"/>
                  <a:gd name="connsiteX12" fmla="*/ 31469 w 85213"/>
                  <a:gd name="connsiteY12" fmla="*/ 31274 h 160293"/>
                  <a:gd name="connsiteX13" fmla="*/ 31469 w 85213"/>
                  <a:gd name="connsiteY13" fmla="*/ 64681 h 160293"/>
                  <a:gd name="connsiteX14" fmla="*/ 61788 w 85213"/>
                  <a:gd name="connsiteY14" fmla="*/ 64681 h 160293"/>
                  <a:gd name="connsiteX15" fmla="*/ 80977 w 85213"/>
                  <a:gd name="connsiteY15" fmla="*/ 80040 h 160293"/>
                  <a:gd name="connsiteX16" fmla="*/ 62171 w 85213"/>
                  <a:gd name="connsiteY16" fmla="*/ 95784 h 160293"/>
                  <a:gd name="connsiteX17" fmla="*/ 31469 w 85213"/>
                  <a:gd name="connsiteY17" fmla="*/ 95784 h 1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13" h="160293">
                    <a:moveTo>
                      <a:pt x="31469" y="95784"/>
                    </a:moveTo>
                    <a:cubicBezTo>
                      <a:pt x="31469" y="107303"/>
                      <a:pt x="31469" y="117671"/>
                      <a:pt x="31469" y="129191"/>
                    </a:cubicBezTo>
                    <a:cubicBezTo>
                      <a:pt x="43367" y="129191"/>
                      <a:pt x="55264" y="129191"/>
                      <a:pt x="66777" y="129191"/>
                    </a:cubicBezTo>
                    <a:cubicBezTo>
                      <a:pt x="78674" y="129191"/>
                      <a:pt x="85582" y="135334"/>
                      <a:pt x="85198" y="145318"/>
                    </a:cubicBezTo>
                    <a:cubicBezTo>
                      <a:pt x="84814" y="154918"/>
                      <a:pt x="78674" y="160294"/>
                      <a:pt x="66777" y="160294"/>
                    </a:cubicBezTo>
                    <a:cubicBezTo>
                      <a:pt x="50658" y="160294"/>
                      <a:pt x="34156" y="160294"/>
                      <a:pt x="18037" y="160294"/>
                    </a:cubicBezTo>
                    <a:cubicBezTo>
                      <a:pt x="5757" y="160294"/>
                      <a:pt x="0" y="154534"/>
                      <a:pt x="0" y="142630"/>
                    </a:cubicBezTo>
                    <a:cubicBezTo>
                      <a:pt x="0" y="101160"/>
                      <a:pt x="0" y="59689"/>
                      <a:pt x="0" y="18218"/>
                    </a:cubicBezTo>
                    <a:cubicBezTo>
                      <a:pt x="0" y="6314"/>
                      <a:pt x="5757" y="555"/>
                      <a:pt x="17654" y="171"/>
                    </a:cubicBezTo>
                    <a:cubicBezTo>
                      <a:pt x="34540" y="171"/>
                      <a:pt x="51426" y="-213"/>
                      <a:pt x="68312" y="171"/>
                    </a:cubicBezTo>
                    <a:cubicBezTo>
                      <a:pt x="79058" y="171"/>
                      <a:pt x="85198" y="5931"/>
                      <a:pt x="84814" y="15530"/>
                    </a:cubicBezTo>
                    <a:cubicBezTo>
                      <a:pt x="84814" y="24746"/>
                      <a:pt x="78290" y="30890"/>
                      <a:pt x="67928" y="31274"/>
                    </a:cubicBezTo>
                    <a:cubicBezTo>
                      <a:pt x="56031" y="31658"/>
                      <a:pt x="43750" y="31274"/>
                      <a:pt x="31469" y="31274"/>
                    </a:cubicBezTo>
                    <a:cubicBezTo>
                      <a:pt x="31469" y="42409"/>
                      <a:pt x="31469" y="52777"/>
                      <a:pt x="31469" y="64681"/>
                    </a:cubicBezTo>
                    <a:cubicBezTo>
                      <a:pt x="41448" y="64681"/>
                      <a:pt x="51810" y="64681"/>
                      <a:pt x="61788" y="64681"/>
                    </a:cubicBezTo>
                    <a:cubicBezTo>
                      <a:pt x="74069" y="64681"/>
                      <a:pt x="80977" y="70056"/>
                      <a:pt x="80977" y="80040"/>
                    </a:cubicBezTo>
                    <a:cubicBezTo>
                      <a:pt x="80977" y="90024"/>
                      <a:pt x="74069" y="95784"/>
                      <a:pt x="62171" y="95784"/>
                    </a:cubicBezTo>
                    <a:cubicBezTo>
                      <a:pt x="52193" y="95784"/>
                      <a:pt x="42215" y="95784"/>
                      <a:pt x="31469" y="95784"/>
                    </a:cubicBezTo>
                    <a:close/>
                  </a:path>
                </a:pathLst>
              </a:custGeom>
              <a:grpFill/>
              <a:ln w="3834" cap="flat">
                <a:noFill/>
                <a:prstDash val="solid"/>
                <a:miter/>
              </a:ln>
            </p:spPr>
            <p:txBody>
              <a:bodyPr rtlCol="0" anchor="ctr"/>
              <a:lstStyle/>
              <a:p>
                <a:endParaRPr lang="en-US"/>
              </a:p>
            </p:txBody>
          </p:sp>
          <p:sp>
            <p:nvSpPr>
              <p:cNvPr id="24" name="Freeform 233">
                <a:extLst>
                  <a:ext uri="{FF2B5EF4-FFF2-40B4-BE49-F238E27FC236}">
                    <a16:creationId xmlns:a16="http://schemas.microsoft.com/office/drawing/2014/main" id="{D3BAF057-004D-DA0E-6C98-962C21AC7F60}"/>
                  </a:ext>
                </a:extLst>
              </p:cNvPr>
              <p:cNvSpPr/>
              <p:nvPr userDrawn="1"/>
            </p:nvSpPr>
            <p:spPr>
              <a:xfrm>
                <a:off x="3673221" y="5485175"/>
                <a:ext cx="256775" cy="31103"/>
              </a:xfrm>
              <a:custGeom>
                <a:avLst/>
                <a:gdLst>
                  <a:gd name="connsiteX0" fmla="*/ 127811 w 256775"/>
                  <a:gd name="connsiteY0" fmla="*/ 31103 h 31103"/>
                  <a:gd name="connsiteX1" fmla="*/ 19203 w 256775"/>
                  <a:gd name="connsiteY1" fmla="*/ 31103 h 31103"/>
                  <a:gd name="connsiteX2" fmla="*/ 14 w 256775"/>
                  <a:gd name="connsiteY2" fmla="*/ 16128 h 31103"/>
                  <a:gd name="connsiteX3" fmla="*/ 19587 w 256775"/>
                  <a:gd name="connsiteY3" fmla="*/ 0 h 31103"/>
                  <a:gd name="connsiteX4" fmla="*/ 237187 w 256775"/>
                  <a:gd name="connsiteY4" fmla="*/ 0 h 31103"/>
                  <a:gd name="connsiteX5" fmla="*/ 256760 w 256775"/>
                  <a:gd name="connsiteY5" fmla="*/ 15360 h 31103"/>
                  <a:gd name="connsiteX6" fmla="*/ 236804 w 256775"/>
                  <a:gd name="connsiteY6" fmla="*/ 31103 h 31103"/>
                  <a:gd name="connsiteX7" fmla="*/ 127811 w 2567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75" h="31103">
                    <a:moveTo>
                      <a:pt x="127811" y="31103"/>
                    </a:moveTo>
                    <a:cubicBezTo>
                      <a:pt x="91737" y="31103"/>
                      <a:pt x="55278" y="31103"/>
                      <a:pt x="19203" y="31103"/>
                    </a:cubicBezTo>
                    <a:cubicBezTo>
                      <a:pt x="6155" y="31103"/>
                      <a:pt x="14" y="26111"/>
                      <a:pt x="14" y="16128"/>
                    </a:cubicBezTo>
                    <a:cubicBezTo>
                      <a:pt x="-369" y="5760"/>
                      <a:pt x="6922" y="0"/>
                      <a:pt x="19587" y="0"/>
                    </a:cubicBezTo>
                    <a:cubicBezTo>
                      <a:pt x="92120" y="0"/>
                      <a:pt x="164654" y="0"/>
                      <a:pt x="237187" y="0"/>
                    </a:cubicBezTo>
                    <a:cubicBezTo>
                      <a:pt x="249084" y="0"/>
                      <a:pt x="256376" y="6144"/>
                      <a:pt x="256760" y="15360"/>
                    </a:cubicBezTo>
                    <a:cubicBezTo>
                      <a:pt x="257144" y="25343"/>
                      <a:pt x="250236" y="31103"/>
                      <a:pt x="236804" y="31103"/>
                    </a:cubicBezTo>
                    <a:cubicBezTo>
                      <a:pt x="200345" y="31103"/>
                      <a:pt x="163886" y="31103"/>
                      <a:pt x="127811" y="31103"/>
                    </a:cubicBezTo>
                    <a:close/>
                  </a:path>
                </a:pathLst>
              </a:custGeom>
              <a:grpFill/>
              <a:ln w="3834" cap="flat">
                <a:noFill/>
                <a:prstDash val="solid"/>
                <a:miter/>
              </a:ln>
            </p:spPr>
            <p:txBody>
              <a:bodyPr rtlCol="0" anchor="ctr"/>
              <a:lstStyle/>
              <a:p>
                <a:endParaRPr lang="en-US"/>
              </a:p>
            </p:txBody>
          </p:sp>
          <p:sp>
            <p:nvSpPr>
              <p:cNvPr id="25" name="Freeform 234">
                <a:extLst>
                  <a:ext uri="{FF2B5EF4-FFF2-40B4-BE49-F238E27FC236}">
                    <a16:creationId xmlns:a16="http://schemas.microsoft.com/office/drawing/2014/main" id="{851A513F-338D-207D-B22B-78B694807474}"/>
                  </a:ext>
                </a:extLst>
              </p:cNvPr>
              <p:cNvSpPr/>
              <p:nvPr userDrawn="1"/>
            </p:nvSpPr>
            <p:spPr>
              <a:xfrm>
                <a:off x="3673221" y="5677937"/>
                <a:ext cx="256774" cy="31103"/>
              </a:xfrm>
              <a:custGeom>
                <a:avLst/>
                <a:gdLst>
                  <a:gd name="connsiteX0" fmla="*/ 127811 w 256774"/>
                  <a:gd name="connsiteY0" fmla="*/ 31103 h 31103"/>
                  <a:gd name="connsiteX1" fmla="*/ 19203 w 256774"/>
                  <a:gd name="connsiteY1" fmla="*/ 31103 h 31103"/>
                  <a:gd name="connsiteX2" fmla="*/ 14 w 256774"/>
                  <a:gd name="connsiteY2" fmla="*/ 16128 h 31103"/>
                  <a:gd name="connsiteX3" fmla="*/ 19587 w 256774"/>
                  <a:gd name="connsiteY3" fmla="*/ 0 h 31103"/>
                  <a:gd name="connsiteX4" fmla="*/ 237187 w 256774"/>
                  <a:gd name="connsiteY4" fmla="*/ 0 h 31103"/>
                  <a:gd name="connsiteX5" fmla="*/ 256760 w 256774"/>
                  <a:gd name="connsiteY5" fmla="*/ 15360 h 31103"/>
                  <a:gd name="connsiteX6" fmla="*/ 236804 w 256774"/>
                  <a:gd name="connsiteY6" fmla="*/ 31103 h 31103"/>
                  <a:gd name="connsiteX7" fmla="*/ 127811 w 256774"/>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74" h="31103">
                    <a:moveTo>
                      <a:pt x="127811" y="31103"/>
                    </a:moveTo>
                    <a:cubicBezTo>
                      <a:pt x="91737" y="31103"/>
                      <a:pt x="55278" y="31103"/>
                      <a:pt x="19203" y="31103"/>
                    </a:cubicBezTo>
                    <a:cubicBezTo>
                      <a:pt x="6539" y="31103"/>
                      <a:pt x="14" y="26111"/>
                      <a:pt x="14" y="16128"/>
                    </a:cubicBezTo>
                    <a:cubicBezTo>
                      <a:pt x="-369" y="5760"/>
                      <a:pt x="6922" y="0"/>
                      <a:pt x="19587" y="0"/>
                    </a:cubicBezTo>
                    <a:cubicBezTo>
                      <a:pt x="92120" y="0"/>
                      <a:pt x="164654" y="0"/>
                      <a:pt x="237187" y="0"/>
                    </a:cubicBezTo>
                    <a:cubicBezTo>
                      <a:pt x="249084" y="0"/>
                      <a:pt x="256376" y="5760"/>
                      <a:pt x="256760" y="15360"/>
                    </a:cubicBezTo>
                    <a:cubicBezTo>
                      <a:pt x="257144" y="25343"/>
                      <a:pt x="249852" y="31103"/>
                      <a:pt x="236804" y="31103"/>
                    </a:cubicBezTo>
                    <a:cubicBezTo>
                      <a:pt x="200345" y="31103"/>
                      <a:pt x="163886" y="31103"/>
                      <a:pt x="127811" y="31103"/>
                    </a:cubicBezTo>
                    <a:close/>
                  </a:path>
                </a:pathLst>
              </a:custGeom>
              <a:grpFill/>
              <a:ln w="3834" cap="flat">
                <a:noFill/>
                <a:prstDash val="solid"/>
                <a:miter/>
              </a:ln>
            </p:spPr>
            <p:txBody>
              <a:bodyPr rtlCol="0" anchor="ctr"/>
              <a:lstStyle/>
              <a:p>
                <a:endParaRPr lang="en-US"/>
              </a:p>
            </p:txBody>
          </p:sp>
          <p:sp>
            <p:nvSpPr>
              <p:cNvPr id="26" name="Freeform 235">
                <a:extLst>
                  <a:ext uri="{FF2B5EF4-FFF2-40B4-BE49-F238E27FC236}">
                    <a16:creationId xmlns:a16="http://schemas.microsoft.com/office/drawing/2014/main" id="{614238E0-117C-CC2C-E2EB-4FBE5DA20DB8}"/>
                  </a:ext>
                </a:extLst>
              </p:cNvPr>
              <p:cNvSpPr/>
              <p:nvPr userDrawn="1"/>
            </p:nvSpPr>
            <p:spPr>
              <a:xfrm>
                <a:off x="3672255" y="5870699"/>
                <a:ext cx="256972" cy="31102"/>
              </a:xfrm>
              <a:custGeom>
                <a:avLst/>
                <a:gdLst>
                  <a:gd name="connsiteX0" fmla="*/ 128393 w 256972"/>
                  <a:gd name="connsiteY0" fmla="*/ 384 h 31102"/>
                  <a:gd name="connsiteX1" fmla="*/ 237002 w 256972"/>
                  <a:gd name="connsiteY1" fmla="*/ 384 h 31102"/>
                  <a:gd name="connsiteX2" fmla="*/ 256958 w 256972"/>
                  <a:gd name="connsiteY2" fmla="*/ 15743 h 31102"/>
                  <a:gd name="connsiteX3" fmla="*/ 236618 w 256972"/>
                  <a:gd name="connsiteY3" fmla="*/ 31103 h 31102"/>
                  <a:gd name="connsiteX4" fmla="*/ 19017 w 256972"/>
                  <a:gd name="connsiteY4" fmla="*/ 31103 h 31102"/>
                  <a:gd name="connsiteX5" fmla="*/ 596 w 256972"/>
                  <a:gd name="connsiteY5" fmla="*/ 19583 h 31102"/>
                  <a:gd name="connsiteX6" fmla="*/ 9039 w 256972"/>
                  <a:gd name="connsiteY6" fmla="*/ 1536 h 31102"/>
                  <a:gd name="connsiteX7" fmla="*/ 20169 w 256972"/>
                  <a:gd name="connsiteY7" fmla="*/ 0 h 31102"/>
                  <a:gd name="connsiteX8" fmla="*/ 128393 w 256972"/>
                  <a:gd name="connsiteY8" fmla="*/ 384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72" h="31102">
                    <a:moveTo>
                      <a:pt x="128393" y="384"/>
                    </a:moveTo>
                    <a:cubicBezTo>
                      <a:pt x="164468" y="384"/>
                      <a:pt x="200927" y="384"/>
                      <a:pt x="237002" y="384"/>
                    </a:cubicBezTo>
                    <a:cubicBezTo>
                      <a:pt x="250050" y="384"/>
                      <a:pt x="257342" y="5760"/>
                      <a:pt x="256958" y="15743"/>
                    </a:cubicBezTo>
                    <a:cubicBezTo>
                      <a:pt x="256958" y="25727"/>
                      <a:pt x="249666" y="31103"/>
                      <a:pt x="236618" y="31103"/>
                    </a:cubicBezTo>
                    <a:cubicBezTo>
                      <a:pt x="164084" y="31103"/>
                      <a:pt x="91551" y="31103"/>
                      <a:pt x="19017" y="31103"/>
                    </a:cubicBezTo>
                    <a:cubicBezTo>
                      <a:pt x="10191" y="31103"/>
                      <a:pt x="3283" y="28799"/>
                      <a:pt x="596" y="19583"/>
                    </a:cubicBezTo>
                    <a:cubicBezTo>
                      <a:pt x="-1323" y="11520"/>
                      <a:pt x="1364" y="4992"/>
                      <a:pt x="9039" y="1536"/>
                    </a:cubicBezTo>
                    <a:cubicBezTo>
                      <a:pt x="12493" y="0"/>
                      <a:pt x="16331" y="0"/>
                      <a:pt x="20169" y="0"/>
                    </a:cubicBezTo>
                    <a:cubicBezTo>
                      <a:pt x="56627" y="384"/>
                      <a:pt x="92318" y="384"/>
                      <a:pt x="128393" y="384"/>
                    </a:cubicBezTo>
                    <a:close/>
                  </a:path>
                </a:pathLst>
              </a:custGeom>
              <a:grpFill/>
              <a:ln w="3834" cap="flat">
                <a:noFill/>
                <a:prstDash val="solid"/>
                <a:miter/>
              </a:ln>
            </p:spPr>
            <p:txBody>
              <a:bodyPr rtlCol="0" anchor="ctr"/>
              <a:lstStyle/>
              <a:p>
                <a:endParaRPr lang="en-US"/>
              </a:p>
            </p:txBody>
          </p:sp>
          <p:sp>
            <p:nvSpPr>
              <p:cNvPr id="27" name="Freeform 236">
                <a:extLst>
                  <a:ext uri="{FF2B5EF4-FFF2-40B4-BE49-F238E27FC236}">
                    <a16:creationId xmlns:a16="http://schemas.microsoft.com/office/drawing/2014/main" id="{97F80118-C2DE-8CE4-3973-2A842F21688C}"/>
                  </a:ext>
                </a:extLst>
              </p:cNvPr>
              <p:cNvSpPr/>
              <p:nvPr userDrawn="1"/>
            </p:nvSpPr>
            <p:spPr>
              <a:xfrm>
                <a:off x="3966038" y="5244607"/>
                <a:ext cx="102930" cy="161083"/>
              </a:xfrm>
              <a:custGeom>
                <a:avLst/>
                <a:gdLst>
                  <a:gd name="connsiteX0" fmla="*/ 35324 w 102930"/>
                  <a:gd name="connsiteY0" fmla="*/ 31295 h 161083"/>
                  <a:gd name="connsiteX1" fmla="*/ 15752 w 102930"/>
                  <a:gd name="connsiteY1" fmla="*/ 31295 h 161083"/>
                  <a:gd name="connsiteX2" fmla="*/ 17 w 102930"/>
                  <a:gd name="connsiteY2" fmla="*/ 16703 h 161083"/>
                  <a:gd name="connsiteX3" fmla="*/ 14217 w 102930"/>
                  <a:gd name="connsiteY3" fmla="*/ 576 h 161083"/>
                  <a:gd name="connsiteX4" fmla="*/ 88669 w 102930"/>
                  <a:gd name="connsiteY4" fmla="*/ 576 h 161083"/>
                  <a:gd name="connsiteX5" fmla="*/ 102869 w 102930"/>
                  <a:gd name="connsiteY5" fmla="*/ 16703 h 161083"/>
                  <a:gd name="connsiteX6" fmla="*/ 87134 w 102930"/>
                  <a:gd name="connsiteY6" fmla="*/ 31295 h 161083"/>
                  <a:gd name="connsiteX7" fmla="*/ 67178 w 102930"/>
                  <a:gd name="connsiteY7" fmla="*/ 31295 h 161083"/>
                  <a:gd name="connsiteX8" fmla="*/ 66410 w 102930"/>
                  <a:gd name="connsiteY8" fmla="*/ 42815 h 161083"/>
                  <a:gd name="connsiteX9" fmla="*/ 66410 w 102930"/>
                  <a:gd name="connsiteY9" fmla="*/ 140348 h 161083"/>
                  <a:gd name="connsiteX10" fmla="*/ 64491 w 102930"/>
                  <a:gd name="connsiteY10" fmla="*/ 153019 h 161083"/>
                  <a:gd name="connsiteX11" fmla="*/ 48373 w 102930"/>
                  <a:gd name="connsiteY11" fmla="*/ 161083 h 161083"/>
                  <a:gd name="connsiteX12" fmla="*/ 35324 w 102930"/>
                  <a:gd name="connsiteY12" fmla="*/ 144188 h 161083"/>
                  <a:gd name="connsiteX13" fmla="*/ 35324 w 102930"/>
                  <a:gd name="connsiteY13" fmla="*/ 67390 h 161083"/>
                  <a:gd name="connsiteX14" fmla="*/ 35324 w 102930"/>
                  <a:gd name="connsiteY14" fmla="*/ 31295 h 16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930" h="161083">
                    <a:moveTo>
                      <a:pt x="35324" y="31295"/>
                    </a:moveTo>
                    <a:cubicBezTo>
                      <a:pt x="28033" y="31295"/>
                      <a:pt x="21892" y="31679"/>
                      <a:pt x="15752" y="31295"/>
                    </a:cubicBezTo>
                    <a:cubicBezTo>
                      <a:pt x="6925" y="30911"/>
                      <a:pt x="401" y="24767"/>
                      <a:pt x="17" y="16703"/>
                    </a:cubicBezTo>
                    <a:cubicBezTo>
                      <a:pt x="-367" y="8640"/>
                      <a:pt x="5774" y="576"/>
                      <a:pt x="14217" y="576"/>
                    </a:cubicBezTo>
                    <a:cubicBezTo>
                      <a:pt x="39162" y="-192"/>
                      <a:pt x="64108" y="-192"/>
                      <a:pt x="88669" y="576"/>
                    </a:cubicBezTo>
                    <a:cubicBezTo>
                      <a:pt x="97112" y="960"/>
                      <a:pt x="103636" y="9024"/>
                      <a:pt x="102869" y="16703"/>
                    </a:cubicBezTo>
                    <a:cubicBezTo>
                      <a:pt x="102485" y="24767"/>
                      <a:pt x="95961" y="30911"/>
                      <a:pt x="87134" y="31295"/>
                    </a:cubicBezTo>
                    <a:cubicBezTo>
                      <a:pt x="80994" y="31679"/>
                      <a:pt x="74853" y="31295"/>
                      <a:pt x="67178" y="31295"/>
                    </a:cubicBezTo>
                    <a:cubicBezTo>
                      <a:pt x="66794" y="35519"/>
                      <a:pt x="66410" y="39359"/>
                      <a:pt x="66410" y="42815"/>
                    </a:cubicBezTo>
                    <a:cubicBezTo>
                      <a:pt x="66410" y="75454"/>
                      <a:pt x="66410" y="107709"/>
                      <a:pt x="66410" y="140348"/>
                    </a:cubicBezTo>
                    <a:cubicBezTo>
                      <a:pt x="66410" y="144571"/>
                      <a:pt x="66794" y="150715"/>
                      <a:pt x="64491" y="153019"/>
                    </a:cubicBezTo>
                    <a:cubicBezTo>
                      <a:pt x="60270" y="157243"/>
                      <a:pt x="53746" y="161083"/>
                      <a:pt x="48373" y="161083"/>
                    </a:cubicBezTo>
                    <a:cubicBezTo>
                      <a:pt x="39162" y="160699"/>
                      <a:pt x="35324" y="152635"/>
                      <a:pt x="35324" y="144188"/>
                    </a:cubicBezTo>
                    <a:cubicBezTo>
                      <a:pt x="35324" y="118460"/>
                      <a:pt x="35324" y="93117"/>
                      <a:pt x="35324" y="67390"/>
                    </a:cubicBezTo>
                    <a:cubicBezTo>
                      <a:pt x="35324" y="55486"/>
                      <a:pt x="35324" y="43967"/>
                      <a:pt x="35324" y="31295"/>
                    </a:cubicBezTo>
                    <a:close/>
                  </a:path>
                </a:pathLst>
              </a:custGeom>
              <a:grpFill/>
              <a:ln w="3834" cap="flat">
                <a:noFill/>
                <a:prstDash val="solid"/>
                <a:miter/>
              </a:ln>
            </p:spPr>
            <p:txBody>
              <a:bodyPr rtlCol="0" anchor="ctr"/>
              <a:lstStyle/>
              <a:p>
                <a:endParaRPr lang="en-US"/>
              </a:p>
            </p:txBody>
          </p:sp>
          <p:sp>
            <p:nvSpPr>
              <p:cNvPr id="28" name="Freeform 237">
                <a:extLst>
                  <a:ext uri="{FF2B5EF4-FFF2-40B4-BE49-F238E27FC236}">
                    <a16:creationId xmlns:a16="http://schemas.microsoft.com/office/drawing/2014/main" id="{F01F4944-53F7-3838-D117-9F20D7527919}"/>
                  </a:ext>
                </a:extLst>
              </p:cNvPr>
              <p:cNvSpPr/>
              <p:nvPr userDrawn="1"/>
            </p:nvSpPr>
            <p:spPr>
              <a:xfrm>
                <a:off x="3626666" y="5244607"/>
                <a:ext cx="103129" cy="161866"/>
              </a:xfrm>
              <a:custGeom>
                <a:avLst/>
                <a:gdLst>
                  <a:gd name="connsiteX0" fmla="*/ 66909 w 103129"/>
                  <a:gd name="connsiteY0" fmla="*/ 31295 h 161866"/>
                  <a:gd name="connsiteX1" fmla="*/ 66909 w 103129"/>
                  <a:gd name="connsiteY1" fmla="*/ 73150 h 161866"/>
                  <a:gd name="connsiteX2" fmla="*/ 66909 w 103129"/>
                  <a:gd name="connsiteY2" fmla="*/ 140348 h 161866"/>
                  <a:gd name="connsiteX3" fmla="*/ 51558 w 103129"/>
                  <a:gd name="connsiteY3" fmla="*/ 161851 h 161866"/>
                  <a:gd name="connsiteX4" fmla="*/ 35823 w 103129"/>
                  <a:gd name="connsiteY4" fmla="*/ 141116 h 161866"/>
                  <a:gd name="connsiteX5" fmla="*/ 35823 w 103129"/>
                  <a:gd name="connsiteY5" fmla="*/ 43583 h 161866"/>
                  <a:gd name="connsiteX6" fmla="*/ 35439 w 103129"/>
                  <a:gd name="connsiteY6" fmla="*/ 31295 h 161866"/>
                  <a:gd name="connsiteX7" fmla="*/ 16251 w 103129"/>
                  <a:gd name="connsiteY7" fmla="*/ 31295 h 161866"/>
                  <a:gd name="connsiteX8" fmla="*/ 132 w 103129"/>
                  <a:gd name="connsiteY8" fmla="*/ 17088 h 161866"/>
                  <a:gd name="connsiteX9" fmla="*/ 13948 w 103129"/>
                  <a:gd name="connsiteY9" fmla="*/ 576 h 161866"/>
                  <a:gd name="connsiteX10" fmla="*/ 89552 w 103129"/>
                  <a:gd name="connsiteY10" fmla="*/ 576 h 161866"/>
                  <a:gd name="connsiteX11" fmla="*/ 102984 w 103129"/>
                  <a:gd name="connsiteY11" fmla="*/ 17471 h 161866"/>
                  <a:gd name="connsiteX12" fmla="*/ 87633 w 103129"/>
                  <a:gd name="connsiteY12" fmla="*/ 31295 h 161866"/>
                  <a:gd name="connsiteX13" fmla="*/ 66909 w 103129"/>
                  <a:gd name="connsiteY13" fmla="*/ 31295 h 16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129" h="161866">
                    <a:moveTo>
                      <a:pt x="66909" y="31295"/>
                    </a:moveTo>
                    <a:cubicBezTo>
                      <a:pt x="66909" y="46271"/>
                      <a:pt x="66909" y="59710"/>
                      <a:pt x="66909" y="73150"/>
                    </a:cubicBezTo>
                    <a:cubicBezTo>
                      <a:pt x="66909" y="95421"/>
                      <a:pt x="66909" y="118076"/>
                      <a:pt x="66909" y="140348"/>
                    </a:cubicBezTo>
                    <a:cubicBezTo>
                      <a:pt x="66909" y="154555"/>
                      <a:pt x="61536" y="161467"/>
                      <a:pt x="51558" y="161851"/>
                    </a:cubicBezTo>
                    <a:cubicBezTo>
                      <a:pt x="41196" y="162235"/>
                      <a:pt x="35823" y="155323"/>
                      <a:pt x="35823" y="141116"/>
                    </a:cubicBezTo>
                    <a:cubicBezTo>
                      <a:pt x="35823" y="108477"/>
                      <a:pt x="35823" y="76222"/>
                      <a:pt x="35823" y="43583"/>
                    </a:cubicBezTo>
                    <a:cubicBezTo>
                      <a:pt x="35823" y="39743"/>
                      <a:pt x="35439" y="36287"/>
                      <a:pt x="35439" y="31295"/>
                    </a:cubicBezTo>
                    <a:cubicBezTo>
                      <a:pt x="28531" y="31295"/>
                      <a:pt x="22391" y="31295"/>
                      <a:pt x="16251" y="31295"/>
                    </a:cubicBezTo>
                    <a:cubicBezTo>
                      <a:pt x="6656" y="31295"/>
                      <a:pt x="1667" y="25919"/>
                      <a:pt x="132" y="17088"/>
                    </a:cubicBezTo>
                    <a:cubicBezTo>
                      <a:pt x="-1019" y="9408"/>
                      <a:pt x="5505" y="960"/>
                      <a:pt x="13948" y="576"/>
                    </a:cubicBezTo>
                    <a:cubicBezTo>
                      <a:pt x="39277" y="-192"/>
                      <a:pt x="64223" y="-192"/>
                      <a:pt x="89552" y="576"/>
                    </a:cubicBezTo>
                    <a:cubicBezTo>
                      <a:pt x="98378" y="960"/>
                      <a:pt x="104135" y="9024"/>
                      <a:pt x="102984" y="17471"/>
                    </a:cubicBezTo>
                    <a:cubicBezTo>
                      <a:pt x="101832" y="25919"/>
                      <a:pt x="96460" y="30911"/>
                      <a:pt x="87633" y="31295"/>
                    </a:cubicBezTo>
                    <a:cubicBezTo>
                      <a:pt x="81109" y="31295"/>
                      <a:pt x="74968" y="31295"/>
                      <a:pt x="66909" y="31295"/>
                    </a:cubicBezTo>
                    <a:close/>
                  </a:path>
                </a:pathLst>
              </a:custGeom>
              <a:grpFill/>
              <a:ln w="3834" cap="flat">
                <a:noFill/>
                <a:prstDash val="solid"/>
                <a:miter/>
              </a:ln>
            </p:spPr>
            <p:txBody>
              <a:bodyPr rtlCol="0" anchor="ctr"/>
              <a:lstStyle/>
              <a:p>
                <a:endParaRPr lang="en-US"/>
              </a:p>
            </p:txBody>
          </p:sp>
        </p:grpSp>
        <p:sp>
          <p:nvSpPr>
            <p:cNvPr id="15" name="Freeform 224">
              <a:extLst>
                <a:ext uri="{FF2B5EF4-FFF2-40B4-BE49-F238E27FC236}">
                  <a16:creationId xmlns:a16="http://schemas.microsoft.com/office/drawing/2014/main" id="{F8FCFF6C-497D-AFF9-7189-A32DCAF4A71F}"/>
                </a:ext>
              </a:extLst>
            </p:cNvPr>
            <p:cNvSpPr/>
            <p:nvPr/>
          </p:nvSpPr>
          <p:spPr>
            <a:xfrm>
              <a:off x="3525776" y="5487771"/>
              <a:ext cx="91338" cy="90909"/>
            </a:xfrm>
            <a:custGeom>
              <a:avLst/>
              <a:gdLst>
                <a:gd name="connsiteX0" fmla="*/ 0 w 91338"/>
                <a:gd name="connsiteY0" fmla="*/ 45695 h 90909"/>
                <a:gd name="connsiteX1" fmla="*/ 0 w 91338"/>
                <a:gd name="connsiteY1" fmla="*/ 13440 h 90909"/>
                <a:gd name="connsiteX2" fmla="*/ 12281 w 91338"/>
                <a:gd name="connsiteY2" fmla="*/ 0 h 90909"/>
                <a:gd name="connsiteX3" fmla="*/ 80593 w 91338"/>
                <a:gd name="connsiteY3" fmla="*/ 0 h 90909"/>
                <a:gd name="connsiteX4" fmla="*/ 91338 w 91338"/>
                <a:gd name="connsiteY4" fmla="*/ 11136 h 90909"/>
                <a:gd name="connsiteX5" fmla="*/ 91338 w 91338"/>
                <a:gd name="connsiteY5" fmla="*/ 79486 h 90909"/>
                <a:gd name="connsiteX6" fmla="*/ 80593 w 91338"/>
                <a:gd name="connsiteY6" fmla="*/ 90621 h 90909"/>
                <a:gd name="connsiteX7" fmla="*/ 11129 w 91338"/>
                <a:gd name="connsiteY7" fmla="*/ 90621 h 90909"/>
                <a:gd name="connsiteX8" fmla="*/ 0 w 91338"/>
                <a:gd name="connsiteY8" fmla="*/ 78334 h 90909"/>
                <a:gd name="connsiteX9" fmla="*/ 0 w 91338"/>
                <a:gd name="connsiteY9" fmla="*/ 45695 h 90909"/>
                <a:gd name="connsiteX10" fmla="*/ 0 w 91338"/>
                <a:gd name="connsiteY10" fmla="*/ 45695 h 9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38" h="90909">
                  <a:moveTo>
                    <a:pt x="0" y="45695"/>
                  </a:moveTo>
                  <a:cubicBezTo>
                    <a:pt x="0" y="34943"/>
                    <a:pt x="0" y="24191"/>
                    <a:pt x="0" y="13440"/>
                  </a:cubicBezTo>
                  <a:cubicBezTo>
                    <a:pt x="0" y="5376"/>
                    <a:pt x="3454" y="0"/>
                    <a:pt x="12281" y="0"/>
                  </a:cubicBezTo>
                  <a:cubicBezTo>
                    <a:pt x="34923" y="0"/>
                    <a:pt x="57950" y="0"/>
                    <a:pt x="80593" y="0"/>
                  </a:cubicBezTo>
                  <a:cubicBezTo>
                    <a:pt x="87501" y="0"/>
                    <a:pt x="91338" y="3840"/>
                    <a:pt x="91338" y="11136"/>
                  </a:cubicBezTo>
                  <a:cubicBezTo>
                    <a:pt x="91338" y="33791"/>
                    <a:pt x="91338" y="56830"/>
                    <a:pt x="91338" y="79486"/>
                  </a:cubicBezTo>
                  <a:cubicBezTo>
                    <a:pt x="91338" y="86781"/>
                    <a:pt x="87501" y="90621"/>
                    <a:pt x="80593" y="90621"/>
                  </a:cubicBezTo>
                  <a:cubicBezTo>
                    <a:pt x="57566" y="91005"/>
                    <a:pt x="34540" y="91005"/>
                    <a:pt x="11129" y="90621"/>
                  </a:cubicBezTo>
                  <a:cubicBezTo>
                    <a:pt x="3454" y="90621"/>
                    <a:pt x="0" y="85629"/>
                    <a:pt x="0" y="78334"/>
                  </a:cubicBezTo>
                  <a:cubicBezTo>
                    <a:pt x="0" y="67966"/>
                    <a:pt x="0" y="56830"/>
                    <a:pt x="0" y="45695"/>
                  </a:cubicBezTo>
                  <a:cubicBezTo>
                    <a:pt x="0" y="45695"/>
                    <a:pt x="0" y="45695"/>
                    <a:pt x="0" y="45695"/>
                  </a:cubicBezTo>
                  <a:close/>
                </a:path>
              </a:pathLst>
            </a:custGeom>
            <a:solidFill>
              <a:srgbClr val="00B6E6"/>
            </a:solidFill>
            <a:ln w="3834" cap="flat">
              <a:noFill/>
              <a:prstDash val="solid"/>
              <a:miter/>
            </a:ln>
          </p:spPr>
          <p:txBody>
            <a:bodyPr rtlCol="0" anchor="ctr"/>
            <a:lstStyle/>
            <a:p>
              <a:endParaRPr lang="en-US"/>
            </a:p>
          </p:txBody>
        </p:sp>
        <p:sp>
          <p:nvSpPr>
            <p:cNvPr id="16" name="Freeform 225">
              <a:extLst>
                <a:ext uri="{FF2B5EF4-FFF2-40B4-BE49-F238E27FC236}">
                  <a16:creationId xmlns:a16="http://schemas.microsoft.com/office/drawing/2014/main" id="{812B0CDF-AB94-1746-8A6F-40E8DCBFC3F8}"/>
                </a:ext>
              </a:extLst>
            </p:cNvPr>
            <p:cNvSpPr/>
            <p:nvPr userDrawn="1"/>
          </p:nvSpPr>
          <p:spPr>
            <a:xfrm>
              <a:off x="3525776" y="5680245"/>
              <a:ext cx="91338" cy="91677"/>
            </a:xfrm>
            <a:custGeom>
              <a:avLst/>
              <a:gdLst>
                <a:gd name="connsiteX0" fmla="*/ 0 w 91338"/>
                <a:gd name="connsiteY0" fmla="*/ 45983 h 91677"/>
                <a:gd name="connsiteX1" fmla="*/ 0 w 91338"/>
                <a:gd name="connsiteY1" fmla="*/ 13728 h 91677"/>
                <a:gd name="connsiteX2" fmla="*/ 12281 w 91338"/>
                <a:gd name="connsiteY2" fmla="*/ 288 h 91677"/>
                <a:gd name="connsiteX3" fmla="*/ 79441 w 91338"/>
                <a:gd name="connsiteY3" fmla="*/ 288 h 91677"/>
                <a:gd name="connsiteX4" fmla="*/ 91338 w 91338"/>
                <a:gd name="connsiteY4" fmla="*/ 12959 h 91677"/>
                <a:gd name="connsiteX5" fmla="*/ 91338 w 91338"/>
                <a:gd name="connsiteY5" fmla="*/ 79389 h 91677"/>
                <a:gd name="connsiteX6" fmla="*/ 79441 w 91338"/>
                <a:gd name="connsiteY6" fmla="*/ 91677 h 91677"/>
                <a:gd name="connsiteX7" fmla="*/ 12281 w 91338"/>
                <a:gd name="connsiteY7" fmla="*/ 91677 h 91677"/>
                <a:gd name="connsiteX8" fmla="*/ 0 w 91338"/>
                <a:gd name="connsiteY8" fmla="*/ 78237 h 91677"/>
                <a:gd name="connsiteX9" fmla="*/ 0 w 91338"/>
                <a:gd name="connsiteY9" fmla="*/ 45983 h 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8" h="91677">
                  <a:moveTo>
                    <a:pt x="0" y="45983"/>
                  </a:moveTo>
                  <a:cubicBezTo>
                    <a:pt x="0" y="35231"/>
                    <a:pt x="0" y="24479"/>
                    <a:pt x="0" y="13728"/>
                  </a:cubicBezTo>
                  <a:cubicBezTo>
                    <a:pt x="0" y="5280"/>
                    <a:pt x="3838" y="288"/>
                    <a:pt x="12281" y="288"/>
                  </a:cubicBezTo>
                  <a:cubicBezTo>
                    <a:pt x="34540" y="-96"/>
                    <a:pt x="57182" y="-96"/>
                    <a:pt x="79441" y="288"/>
                  </a:cubicBezTo>
                  <a:cubicBezTo>
                    <a:pt x="87117" y="288"/>
                    <a:pt x="91338" y="4512"/>
                    <a:pt x="91338" y="12959"/>
                  </a:cubicBezTo>
                  <a:cubicBezTo>
                    <a:pt x="91338" y="35231"/>
                    <a:pt x="91338" y="57118"/>
                    <a:pt x="91338" y="79389"/>
                  </a:cubicBezTo>
                  <a:cubicBezTo>
                    <a:pt x="91338" y="87453"/>
                    <a:pt x="87501" y="91677"/>
                    <a:pt x="79441" y="91677"/>
                  </a:cubicBezTo>
                  <a:cubicBezTo>
                    <a:pt x="57182" y="91677"/>
                    <a:pt x="34540" y="91677"/>
                    <a:pt x="12281" y="91677"/>
                  </a:cubicBezTo>
                  <a:cubicBezTo>
                    <a:pt x="3454" y="91677"/>
                    <a:pt x="0" y="86301"/>
                    <a:pt x="0" y="78237"/>
                  </a:cubicBezTo>
                  <a:cubicBezTo>
                    <a:pt x="0" y="67102"/>
                    <a:pt x="0" y="56350"/>
                    <a:pt x="0" y="45983"/>
                  </a:cubicBezTo>
                  <a:close/>
                </a:path>
              </a:pathLst>
            </a:custGeom>
            <a:solidFill>
              <a:srgbClr val="00B6E6"/>
            </a:solidFill>
            <a:ln w="3834" cap="flat">
              <a:noFill/>
              <a:prstDash val="solid"/>
              <a:miter/>
            </a:ln>
          </p:spPr>
          <p:txBody>
            <a:bodyPr rtlCol="0" anchor="ctr"/>
            <a:lstStyle/>
            <a:p>
              <a:endParaRPr lang="en-US"/>
            </a:p>
          </p:txBody>
        </p:sp>
        <p:sp>
          <p:nvSpPr>
            <p:cNvPr id="17" name="Freeform 226">
              <a:extLst>
                <a:ext uri="{FF2B5EF4-FFF2-40B4-BE49-F238E27FC236}">
                  <a16:creationId xmlns:a16="http://schemas.microsoft.com/office/drawing/2014/main" id="{E7316A81-2AE0-112F-6658-F83DC1704596}"/>
                </a:ext>
              </a:extLst>
            </p:cNvPr>
            <p:cNvSpPr/>
            <p:nvPr userDrawn="1"/>
          </p:nvSpPr>
          <p:spPr>
            <a:xfrm>
              <a:off x="3525989" y="5872741"/>
              <a:ext cx="91125" cy="91175"/>
            </a:xfrm>
            <a:custGeom>
              <a:avLst/>
              <a:gdLst>
                <a:gd name="connsiteX0" fmla="*/ 45456 w 91125"/>
                <a:gd name="connsiteY0" fmla="*/ 171 h 91175"/>
                <a:gd name="connsiteX1" fmla="*/ 78461 w 91125"/>
                <a:gd name="connsiteY1" fmla="*/ 171 h 91175"/>
                <a:gd name="connsiteX2" fmla="*/ 91125 w 91125"/>
                <a:gd name="connsiteY2" fmla="*/ 12842 h 91175"/>
                <a:gd name="connsiteX3" fmla="*/ 91125 w 91125"/>
                <a:gd name="connsiteY3" fmla="*/ 78888 h 91175"/>
                <a:gd name="connsiteX4" fmla="*/ 79612 w 91125"/>
                <a:gd name="connsiteY4" fmla="*/ 91176 h 91175"/>
                <a:gd name="connsiteX5" fmla="*/ 11684 w 91125"/>
                <a:gd name="connsiteY5" fmla="*/ 91176 h 91175"/>
                <a:gd name="connsiteX6" fmla="*/ 171 w 91125"/>
                <a:gd name="connsiteY6" fmla="*/ 79656 h 91175"/>
                <a:gd name="connsiteX7" fmla="*/ 171 w 91125"/>
                <a:gd name="connsiteY7" fmla="*/ 12458 h 91175"/>
                <a:gd name="connsiteX8" fmla="*/ 12451 w 91125"/>
                <a:gd name="connsiteY8" fmla="*/ 171 h 91175"/>
                <a:gd name="connsiteX9" fmla="*/ 45456 w 91125"/>
                <a:gd name="connsiteY9" fmla="*/ 171 h 91175"/>
                <a:gd name="connsiteX10" fmla="*/ 45456 w 91125"/>
                <a:gd name="connsiteY10" fmla="*/ 171 h 9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25" h="91175">
                  <a:moveTo>
                    <a:pt x="45456" y="171"/>
                  </a:moveTo>
                  <a:cubicBezTo>
                    <a:pt x="56586" y="171"/>
                    <a:pt x="67331" y="171"/>
                    <a:pt x="78461" y="171"/>
                  </a:cubicBezTo>
                  <a:cubicBezTo>
                    <a:pt x="86520" y="171"/>
                    <a:pt x="91125" y="4011"/>
                    <a:pt x="91125" y="12842"/>
                  </a:cubicBezTo>
                  <a:cubicBezTo>
                    <a:pt x="91125" y="34730"/>
                    <a:pt x="91125" y="57001"/>
                    <a:pt x="91125" y="78888"/>
                  </a:cubicBezTo>
                  <a:cubicBezTo>
                    <a:pt x="91125" y="86952"/>
                    <a:pt x="88055" y="91176"/>
                    <a:pt x="79612" y="91176"/>
                  </a:cubicBezTo>
                  <a:cubicBezTo>
                    <a:pt x="56969" y="91176"/>
                    <a:pt x="34327" y="91176"/>
                    <a:pt x="11684" y="91176"/>
                  </a:cubicBezTo>
                  <a:cubicBezTo>
                    <a:pt x="4008" y="91176"/>
                    <a:pt x="171" y="86568"/>
                    <a:pt x="171" y="79656"/>
                  </a:cubicBezTo>
                  <a:cubicBezTo>
                    <a:pt x="-213" y="57385"/>
                    <a:pt x="171" y="34730"/>
                    <a:pt x="171" y="12458"/>
                  </a:cubicBezTo>
                  <a:cubicBezTo>
                    <a:pt x="171" y="4395"/>
                    <a:pt x="4776" y="171"/>
                    <a:pt x="12451" y="171"/>
                  </a:cubicBezTo>
                  <a:cubicBezTo>
                    <a:pt x="23581" y="-213"/>
                    <a:pt x="34327" y="171"/>
                    <a:pt x="45456" y="171"/>
                  </a:cubicBezTo>
                  <a:cubicBezTo>
                    <a:pt x="45456" y="171"/>
                    <a:pt x="45456" y="171"/>
                    <a:pt x="45456" y="171"/>
                  </a:cubicBezTo>
                  <a:close/>
                </a:path>
              </a:pathLst>
            </a:custGeom>
            <a:solidFill>
              <a:srgbClr val="00B6E6"/>
            </a:solid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1355172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7A1FA-37A2-A5C3-A44A-9FC5BE8C6735}"/>
              </a:ext>
            </a:extLst>
          </p:cNvPr>
          <p:cNvSpPr>
            <a:spLocks noGrp="1"/>
          </p:cNvSpPr>
          <p:nvPr>
            <p:ph type="body" sz="quarter" idx="18"/>
          </p:nvPr>
        </p:nvSpPr>
        <p:spPr>
          <a:xfrm>
            <a:off x="1587930" y="1454190"/>
            <a:ext cx="9778140" cy="491145"/>
          </a:xfrm>
        </p:spPr>
        <p:txBody>
          <a:bodyPr/>
          <a:lstStyle/>
          <a:p>
            <a:r>
              <a:rPr lang="en-IE" dirty="0"/>
              <a:t>It is recommended to </a:t>
            </a:r>
            <a:r>
              <a:rPr lang="en-US" dirty="0"/>
              <a:t>focus on a </a:t>
            </a:r>
            <a:r>
              <a:rPr lang="en-US" i="1" dirty="0"/>
              <a:t>small</a:t>
            </a:r>
            <a:r>
              <a:rPr lang="en-US" dirty="0"/>
              <a:t> number (3-5) of high-impact actions.</a:t>
            </a:r>
            <a:endParaRPr lang="en-IE" dirty="0"/>
          </a:p>
        </p:txBody>
      </p:sp>
      <p:sp>
        <p:nvSpPr>
          <p:cNvPr id="3" name="Text Placeholder 2">
            <a:extLst>
              <a:ext uri="{FF2B5EF4-FFF2-40B4-BE49-F238E27FC236}">
                <a16:creationId xmlns:a16="http://schemas.microsoft.com/office/drawing/2014/main" id="{7A3B7E8D-4B85-1376-9FBC-A53EE5FB67C3}"/>
              </a:ext>
            </a:extLst>
          </p:cNvPr>
          <p:cNvSpPr>
            <a:spLocks noGrp="1"/>
          </p:cNvSpPr>
          <p:nvPr>
            <p:ph type="body" sz="quarter" idx="16"/>
          </p:nvPr>
        </p:nvSpPr>
        <p:spPr>
          <a:xfrm>
            <a:off x="1503336" y="630272"/>
            <a:ext cx="9886397" cy="1018971"/>
          </a:xfrm>
        </p:spPr>
        <p:txBody>
          <a:bodyPr/>
          <a:lstStyle/>
          <a:p>
            <a:r>
              <a:rPr lang="en-IE" dirty="0"/>
              <a:t>Selecting your Priorities</a:t>
            </a:r>
          </a:p>
        </p:txBody>
      </p:sp>
      <p:graphicFrame>
        <p:nvGraphicFramePr>
          <p:cNvPr id="4" name="Table 3">
            <a:extLst>
              <a:ext uri="{FF2B5EF4-FFF2-40B4-BE49-F238E27FC236}">
                <a16:creationId xmlns:a16="http://schemas.microsoft.com/office/drawing/2014/main" id="{C8F4C2FA-8E9A-9CAD-22BC-98DB1FCDF0DC}"/>
              </a:ext>
            </a:extLst>
          </p:cNvPr>
          <p:cNvGraphicFramePr>
            <a:graphicFrameLocks noGrp="1"/>
          </p:cNvGraphicFramePr>
          <p:nvPr>
            <p:extLst>
              <p:ext uri="{D42A27DB-BD31-4B8C-83A1-F6EECF244321}">
                <p14:modId xmlns:p14="http://schemas.microsoft.com/office/powerpoint/2010/main" val="1921429083"/>
              </p:ext>
            </p:extLst>
          </p:nvPr>
        </p:nvGraphicFramePr>
        <p:xfrm>
          <a:off x="1587930" y="2087367"/>
          <a:ext cx="9505950" cy="3817500"/>
        </p:xfrm>
        <a:graphic>
          <a:graphicData uri="http://schemas.openxmlformats.org/drawingml/2006/table">
            <a:tbl>
              <a:tblPr firstRow="1" bandRow="1">
                <a:tableStyleId>{7DF18680-E054-41AD-8BC1-D1AEF772440D}</a:tableStyleId>
              </a:tblPr>
              <a:tblGrid>
                <a:gridCol w="4752975">
                  <a:extLst>
                    <a:ext uri="{9D8B030D-6E8A-4147-A177-3AD203B41FA5}">
                      <a16:colId xmlns:a16="http://schemas.microsoft.com/office/drawing/2014/main" val="2357632179"/>
                    </a:ext>
                  </a:extLst>
                </a:gridCol>
                <a:gridCol w="4752975">
                  <a:extLst>
                    <a:ext uri="{9D8B030D-6E8A-4147-A177-3AD203B41FA5}">
                      <a16:colId xmlns:a16="http://schemas.microsoft.com/office/drawing/2014/main" val="224190706"/>
                    </a:ext>
                  </a:extLst>
                </a:gridCol>
              </a:tblGrid>
              <a:tr h="483850">
                <a:tc>
                  <a:txBody>
                    <a:bodyPr/>
                    <a:lstStyle/>
                    <a:p>
                      <a:r>
                        <a:rPr lang="en-IE" dirty="0"/>
                        <a:t>Possible ESG Priority Areas</a:t>
                      </a:r>
                    </a:p>
                    <a:p>
                      <a:endParaRPr lang="en-IE" dirty="0"/>
                    </a:p>
                    <a:p>
                      <a:endParaRPr lang="en-IE" dirty="0"/>
                    </a:p>
                  </a:txBody>
                  <a:tcPr>
                    <a:lnL w="12700" cap="flat" cmpd="sng" algn="ctr">
                      <a:solidFill>
                        <a:srgbClr val="EABB22"/>
                      </a:solidFill>
                      <a:prstDash val="solid"/>
                      <a:round/>
                      <a:headEnd type="none" w="med" len="med"/>
                      <a:tailEnd type="none" w="med" len="med"/>
                    </a:lnL>
                    <a:lnT w="12700" cap="flat" cmpd="sng" algn="ctr">
                      <a:solidFill>
                        <a:srgbClr val="EABB22"/>
                      </a:solidFill>
                      <a:prstDash val="solid"/>
                      <a:round/>
                      <a:headEnd type="none" w="med" len="med"/>
                      <a:tailEnd type="none" w="med" len="med"/>
                    </a:lnT>
                  </a:tcPr>
                </a:tc>
                <a:tc>
                  <a:txBody>
                    <a:bodyPr/>
                    <a:lstStyle/>
                    <a:p>
                      <a:r>
                        <a:rPr lang="en-IE" dirty="0"/>
                        <a:t>Possible Digital Priority Areas</a:t>
                      </a:r>
                    </a:p>
                  </a:txBody>
                  <a:tcPr>
                    <a:lnR w="12700" cap="flat" cmpd="sng" algn="ctr">
                      <a:solidFill>
                        <a:srgbClr val="EABB22"/>
                      </a:solidFill>
                      <a:prstDash val="solid"/>
                      <a:round/>
                      <a:headEnd type="none" w="med" len="med"/>
                      <a:tailEnd type="none" w="med" len="med"/>
                    </a:lnR>
                    <a:lnT w="12700" cap="flat" cmpd="sng" algn="ctr">
                      <a:solidFill>
                        <a:srgbClr val="EABB22"/>
                      </a:solidFill>
                      <a:prstDash val="solid"/>
                      <a:round/>
                      <a:headEnd type="none" w="med" len="med"/>
                      <a:tailEnd type="none" w="med" len="med"/>
                    </a:lnT>
                    <a:solidFill>
                      <a:srgbClr val="0289AE"/>
                    </a:solidFill>
                  </a:tcPr>
                </a:tc>
                <a:extLst>
                  <a:ext uri="{0D108BD9-81ED-4DB2-BD59-A6C34878D82A}">
                    <a16:rowId xmlns:a16="http://schemas.microsoft.com/office/drawing/2014/main" val="3219855373"/>
                  </a:ext>
                </a:extLst>
              </a:tr>
              <a:tr h="483850">
                <a:tc>
                  <a:txBody>
                    <a:bodyPr/>
                    <a:lstStyle/>
                    <a:p>
                      <a:r>
                        <a:rPr lang="en-IE" dirty="0">
                          <a:solidFill>
                            <a:srgbClr val="404A52"/>
                          </a:solidFill>
                        </a:rPr>
                        <a:t>Reduce food waste</a:t>
                      </a:r>
                    </a:p>
                  </a:txBody>
                  <a:tcPr>
                    <a:lnL w="12700" cap="flat" cmpd="sng" algn="ctr">
                      <a:solidFill>
                        <a:srgbClr val="EABB22"/>
                      </a:solidFill>
                      <a:prstDash val="solid"/>
                      <a:round/>
                      <a:headEnd type="none" w="med" len="med"/>
                      <a:tailEnd type="none" w="med" len="med"/>
                    </a:lnL>
                  </a:tcPr>
                </a:tc>
                <a:tc>
                  <a:txBody>
                    <a:bodyPr/>
                    <a:lstStyle/>
                    <a:p>
                      <a:r>
                        <a:rPr lang="en-IE" dirty="0">
                          <a:solidFill>
                            <a:srgbClr val="404A52"/>
                          </a:solidFill>
                        </a:rPr>
                        <a:t>Digital housekeeping checklists</a:t>
                      </a:r>
                    </a:p>
                  </a:txBody>
                  <a:tcPr>
                    <a:lnR w="12700" cap="flat" cmpd="sng" algn="ctr">
                      <a:solidFill>
                        <a:srgbClr val="EABB22"/>
                      </a:solidFill>
                      <a:prstDash val="solid"/>
                      <a:round/>
                      <a:headEnd type="none" w="med" len="med"/>
                      <a:tailEnd type="none" w="med" len="med"/>
                    </a:lnR>
                    <a:solidFill>
                      <a:srgbClr val="A8ECFE"/>
                    </a:solidFill>
                  </a:tcPr>
                </a:tc>
                <a:extLst>
                  <a:ext uri="{0D108BD9-81ED-4DB2-BD59-A6C34878D82A}">
                    <a16:rowId xmlns:a16="http://schemas.microsoft.com/office/drawing/2014/main" val="684859075"/>
                  </a:ext>
                </a:extLst>
              </a:tr>
              <a:tr h="483850">
                <a:tc>
                  <a:txBody>
                    <a:bodyPr/>
                    <a:lstStyle/>
                    <a:p>
                      <a:r>
                        <a:rPr lang="en-IE" dirty="0">
                          <a:solidFill>
                            <a:srgbClr val="404A52"/>
                          </a:solidFill>
                        </a:rPr>
                        <a:t>Reduce energy consumption</a:t>
                      </a:r>
                    </a:p>
                  </a:txBody>
                  <a:tcPr>
                    <a:lnL w="12700" cap="flat" cmpd="sng" algn="ctr">
                      <a:solidFill>
                        <a:srgbClr val="EABB22"/>
                      </a:solidFill>
                      <a:prstDash val="solid"/>
                      <a:round/>
                      <a:headEnd type="none" w="med" len="med"/>
                      <a:tailEnd type="none" w="med" len="med"/>
                    </a:lnL>
                  </a:tcPr>
                </a:tc>
                <a:tc>
                  <a:txBody>
                    <a:bodyPr/>
                    <a:lstStyle/>
                    <a:p>
                      <a:r>
                        <a:rPr lang="en-IE" dirty="0">
                          <a:solidFill>
                            <a:srgbClr val="404A52"/>
                          </a:solidFill>
                        </a:rPr>
                        <a:t>Digital reservations &amp; check-in or food ordering</a:t>
                      </a:r>
                    </a:p>
                  </a:txBody>
                  <a:tcPr>
                    <a:lnR w="12700" cap="flat" cmpd="sng" algn="ctr">
                      <a:solidFill>
                        <a:srgbClr val="EABB22"/>
                      </a:solidFill>
                      <a:prstDash val="solid"/>
                      <a:round/>
                      <a:headEnd type="none" w="med" len="med"/>
                      <a:tailEnd type="none" w="med" len="med"/>
                    </a:lnR>
                    <a:solidFill>
                      <a:srgbClr val="D2F5FE"/>
                    </a:solidFill>
                  </a:tcPr>
                </a:tc>
                <a:extLst>
                  <a:ext uri="{0D108BD9-81ED-4DB2-BD59-A6C34878D82A}">
                    <a16:rowId xmlns:a16="http://schemas.microsoft.com/office/drawing/2014/main" val="1058039547"/>
                  </a:ext>
                </a:extLst>
              </a:tr>
              <a:tr h="483850">
                <a:tc>
                  <a:txBody>
                    <a:bodyPr/>
                    <a:lstStyle/>
                    <a:p>
                      <a:r>
                        <a:rPr lang="en-IE" dirty="0">
                          <a:solidFill>
                            <a:srgbClr val="404A52"/>
                          </a:solidFill>
                        </a:rPr>
                        <a:t>Improve waste sorting</a:t>
                      </a:r>
                    </a:p>
                  </a:txBody>
                  <a:tcPr>
                    <a:lnL w="12700" cap="flat" cmpd="sng" algn="ctr">
                      <a:solidFill>
                        <a:srgbClr val="EABB22"/>
                      </a:solidFill>
                      <a:prstDash val="solid"/>
                      <a:round/>
                      <a:headEnd type="none" w="med" len="med"/>
                      <a:tailEnd type="none" w="med" len="med"/>
                    </a:lnL>
                  </a:tcPr>
                </a:tc>
                <a:tc>
                  <a:txBody>
                    <a:bodyPr/>
                    <a:lstStyle/>
                    <a:p>
                      <a:r>
                        <a:rPr lang="en-IE" dirty="0">
                          <a:solidFill>
                            <a:srgbClr val="404A52"/>
                          </a:solidFill>
                        </a:rPr>
                        <a:t>Energy monitoring sensors</a:t>
                      </a:r>
                    </a:p>
                  </a:txBody>
                  <a:tcPr>
                    <a:lnR w="12700" cap="flat" cmpd="sng" algn="ctr">
                      <a:solidFill>
                        <a:srgbClr val="EABB22"/>
                      </a:solidFill>
                      <a:prstDash val="solid"/>
                      <a:round/>
                      <a:headEnd type="none" w="med" len="med"/>
                      <a:tailEnd type="none" w="med" len="med"/>
                    </a:lnR>
                    <a:solidFill>
                      <a:srgbClr val="A8ECFE"/>
                    </a:solidFill>
                  </a:tcPr>
                </a:tc>
                <a:extLst>
                  <a:ext uri="{0D108BD9-81ED-4DB2-BD59-A6C34878D82A}">
                    <a16:rowId xmlns:a16="http://schemas.microsoft.com/office/drawing/2014/main" val="3864435162"/>
                  </a:ext>
                </a:extLst>
              </a:tr>
              <a:tr h="483850">
                <a:tc>
                  <a:txBody>
                    <a:bodyPr/>
                    <a:lstStyle/>
                    <a:p>
                      <a:r>
                        <a:rPr lang="en-US" dirty="0">
                          <a:solidFill>
                            <a:srgbClr val="404A52"/>
                          </a:solidFill>
                        </a:rPr>
                        <a:t>Introduce more local &amp; sustainable sourcing</a:t>
                      </a:r>
                      <a:endParaRPr lang="en-IE" dirty="0">
                        <a:solidFill>
                          <a:srgbClr val="404A52"/>
                        </a:solidFill>
                      </a:endParaRPr>
                    </a:p>
                  </a:txBody>
                  <a:tcPr>
                    <a:lnL w="12700" cap="flat" cmpd="sng" algn="ctr">
                      <a:solidFill>
                        <a:srgbClr val="EABB22"/>
                      </a:solidFill>
                      <a:prstDash val="solid"/>
                      <a:round/>
                      <a:headEnd type="none" w="med" len="med"/>
                      <a:tailEnd type="none" w="med" len="med"/>
                    </a:lnL>
                  </a:tcPr>
                </a:tc>
                <a:tc>
                  <a:txBody>
                    <a:bodyPr/>
                    <a:lstStyle/>
                    <a:p>
                      <a:r>
                        <a:rPr lang="en-IE" dirty="0">
                          <a:solidFill>
                            <a:srgbClr val="404A52"/>
                          </a:solidFill>
                        </a:rPr>
                        <a:t>Staff scheduling apps</a:t>
                      </a:r>
                    </a:p>
                  </a:txBody>
                  <a:tcPr>
                    <a:lnR w="12700" cap="flat" cmpd="sng" algn="ctr">
                      <a:solidFill>
                        <a:srgbClr val="EABB22"/>
                      </a:solidFill>
                      <a:prstDash val="solid"/>
                      <a:round/>
                      <a:headEnd type="none" w="med" len="med"/>
                      <a:tailEnd type="none" w="med" len="med"/>
                    </a:lnR>
                    <a:solidFill>
                      <a:srgbClr val="D2F5FE"/>
                    </a:solidFill>
                  </a:tcPr>
                </a:tc>
                <a:extLst>
                  <a:ext uri="{0D108BD9-81ED-4DB2-BD59-A6C34878D82A}">
                    <a16:rowId xmlns:a16="http://schemas.microsoft.com/office/drawing/2014/main" val="3230710165"/>
                  </a:ext>
                </a:extLst>
              </a:tr>
              <a:tr h="483850">
                <a:tc>
                  <a:txBody>
                    <a:bodyPr/>
                    <a:lstStyle/>
                    <a:p>
                      <a:r>
                        <a:rPr lang="en-IE" dirty="0">
                          <a:solidFill>
                            <a:srgbClr val="404A52"/>
                          </a:solidFill>
                        </a:rPr>
                        <a:t>Improve staff wellbeing &amp; safety</a:t>
                      </a:r>
                    </a:p>
                  </a:txBody>
                  <a:tcPr>
                    <a:lnL w="12700" cap="flat" cmpd="sng" algn="ctr">
                      <a:solidFill>
                        <a:srgbClr val="EABB22"/>
                      </a:solidFill>
                      <a:prstDash val="solid"/>
                      <a:round/>
                      <a:headEnd type="none" w="med" len="med"/>
                      <a:tailEnd type="none" w="med" len="med"/>
                    </a:lnL>
                  </a:tcPr>
                </a:tc>
                <a:tc>
                  <a:txBody>
                    <a:bodyPr/>
                    <a:lstStyle/>
                    <a:p>
                      <a:r>
                        <a:rPr lang="en-IE" dirty="0">
                          <a:solidFill>
                            <a:srgbClr val="404A52"/>
                          </a:solidFill>
                        </a:rPr>
                        <a:t>Inventory &amp; ordering automation</a:t>
                      </a:r>
                    </a:p>
                  </a:txBody>
                  <a:tcPr>
                    <a:lnR w="12700" cap="flat" cmpd="sng" algn="ctr">
                      <a:solidFill>
                        <a:srgbClr val="EABB22"/>
                      </a:solidFill>
                      <a:prstDash val="solid"/>
                      <a:round/>
                      <a:headEnd type="none" w="med" len="med"/>
                      <a:tailEnd type="none" w="med" len="med"/>
                    </a:lnR>
                    <a:solidFill>
                      <a:srgbClr val="A8ECFE"/>
                    </a:solidFill>
                  </a:tcPr>
                </a:tc>
                <a:extLst>
                  <a:ext uri="{0D108BD9-81ED-4DB2-BD59-A6C34878D82A}">
                    <a16:rowId xmlns:a16="http://schemas.microsoft.com/office/drawing/2014/main" val="2584372941"/>
                  </a:ext>
                </a:extLst>
              </a:tr>
              <a:tr h="483850">
                <a:tc>
                  <a:txBody>
                    <a:bodyPr/>
                    <a:lstStyle/>
                    <a:p>
                      <a:r>
                        <a:rPr lang="en-IE" dirty="0">
                          <a:solidFill>
                            <a:srgbClr val="404A52"/>
                          </a:solidFill>
                        </a:rPr>
                        <a:t>Communicate sustainability to guests</a:t>
                      </a:r>
                    </a:p>
                  </a:txBody>
                  <a:tcPr>
                    <a:lnL w="12700" cap="flat" cmpd="sng" algn="ctr">
                      <a:solidFill>
                        <a:srgbClr val="EABB22"/>
                      </a:solidFill>
                      <a:prstDash val="solid"/>
                      <a:round/>
                      <a:headEnd type="none" w="med" len="med"/>
                      <a:tailEnd type="none" w="med" len="med"/>
                    </a:lnL>
                    <a:lnB w="12700" cap="flat" cmpd="sng" algn="ctr">
                      <a:solidFill>
                        <a:srgbClr val="EABB22"/>
                      </a:solidFill>
                      <a:prstDash val="solid"/>
                      <a:round/>
                      <a:headEnd type="none" w="med" len="med"/>
                      <a:tailEnd type="none" w="med" len="med"/>
                    </a:lnB>
                  </a:tcPr>
                </a:tc>
                <a:tc>
                  <a:txBody>
                    <a:bodyPr/>
                    <a:lstStyle/>
                    <a:p>
                      <a:r>
                        <a:rPr lang="en-IE" dirty="0">
                          <a:solidFill>
                            <a:srgbClr val="404A52"/>
                          </a:solidFill>
                        </a:rPr>
                        <a:t>Guest messaging tools</a:t>
                      </a:r>
                    </a:p>
                  </a:txBody>
                  <a:tcPr>
                    <a:lnR w="12700" cap="flat" cmpd="sng" algn="ctr">
                      <a:solidFill>
                        <a:srgbClr val="EABB22"/>
                      </a:solidFill>
                      <a:prstDash val="solid"/>
                      <a:round/>
                      <a:headEnd type="none" w="med" len="med"/>
                      <a:tailEnd type="none" w="med" len="med"/>
                    </a:lnR>
                    <a:lnB w="12700" cap="flat" cmpd="sng" algn="ctr">
                      <a:solidFill>
                        <a:srgbClr val="EABB22"/>
                      </a:solidFill>
                      <a:prstDash val="solid"/>
                      <a:round/>
                      <a:headEnd type="none" w="med" len="med"/>
                      <a:tailEnd type="none" w="med" len="med"/>
                    </a:lnB>
                    <a:solidFill>
                      <a:srgbClr val="D2F5FE"/>
                    </a:solidFill>
                  </a:tcPr>
                </a:tc>
                <a:extLst>
                  <a:ext uri="{0D108BD9-81ED-4DB2-BD59-A6C34878D82A}">
                    <a16:rowId xmlns:a16="http://schemas.microsoft.com/office/drawing/2014/main" val="37396045"/>
                  </a:ext>
                </a:extLst>
              </a:tr>
            </a:tbl>
          </a:graphicData>
        </a:graphic>
      </p:graphicFrame>
      <p:grpSp>
        <p:nvGrpSpPr>
          <p:cNvPr id="6" name="Group 5">
            <a:extLst>
              <a:ext uri="{FF2B5EF4-FFF2-40B4-BE49-F238E27FC236}">
                <a16:creationId xmlns:a16="http://schemas.microsoft.com/office/drawing/2014/main" id="{BF2F1C1D-4ECB-6B96-194F-807ADD727F91}"/>
              </a:ext>
            </a:extLst>
          </p:cNvPr>
          <p:cNvGrpSpPr/>
          <p:nvPr/>
        </p:nvGrpSpPr>
        <p:grpSpPr>
          <a:xfrm>
            <a:off x="5251840" y="2130029"/>
            <a:ext cx="800952" cy="786687"/>
            <a:chOff x="5614841" y="786428"/>
            <a:chExt cx="901130" cy="901727"/>
          </a:xfrm>
          <a:solidFill>
            <a:schemeClr val="bg1"/>
          </a:solidFill>
        </p:grpSpPr>
        <p:grpSp>
          <p:nvGrpSpPr>
            <p:cNvPr id="7" name="Graphic 2">
              <a:extLst>
                <a:ext uri="{FF2B5EF4-FFF2-40B4-BE49-F238E27FC236}">
                  <a16:creationId xmlns:a16="http://schemas.microsoft.com/office/drawing/2014/main" id="{7741F416-90F4-4AB8-D72D-392A3E953711}"/>
                </a:ext>
              </a:extLst>
            </p:cNvPr>
            <p:cNvGrpSpPr/>
            <p:nvPr/>
          </p:nvGrpSpPr>
          <p:grpSpPr>
            <a:xfrm>
              <a:off x="5715019" y="1058540"/>
              <a:ext cx="543506" cy="445337"/>
              <a:chOff x="5715019" y="1058540"/>
              <a:chExt cx="543506" cy="445337"/>
            </a:xfrm>
            <a:grpFill/>
          </p:grpSpPr>
          <p:sp>
            <p:nvSpPr>
              <p:cNvPr id="9" name="Freeform 210">
                <a:extLst>
                  <a:ext uri="{FF2B5EF4-FFF2-40B4-BE49-F238E27FC236}">
                    <a16:creationId xmlns:a16="http://schemas.microsoft.com/office/drawing/2014/main" id="{E2330DD1-21E7-C979-1EA2-73173E1BD1B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2A844"/>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10" name="Freeform 211">
                <a:extLst>
                  <a:ext uri="{FF2B5EF4-FFF2-40B4-BE49-F238E27FC236}">
                    <a16:creationId xmlns:a16="http://schemas.microsoft.com/office/drawing/2014/main" id="{59223BAA-8D60-5258-5D37-86712C4326A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2A844"/>
              </a:solidFill>
              <a:ln w="9028" cap="flat">
                <a:noFill/>
                <a:prstDash val="solid"/>
                <a:miter/>
              </a:ln>
            </p:spPr>
            <p:txBody>
              <a:bodyPr rtlCol="0" anchor="ctr"/>
              <a:lstStyle/>
              <a:p>
                <a:pPr defTabSz="913738"/>
                <a:endParaRPr lang="en-US" dirty="0">
                  <a:solidFill>
                    <a:srgbClr val="000000"/>
                  </a:solidFill>
                  <a:cs typeface="Calibri" panose="020F0502020204030204" pitchFamily="34" charset="0"/>
                </a:endParaRPr>
              </a:p>
            </p:txBody>
          </p:sp>
        </p:grpSp>
        <p:sp>
          <p:nvSpPr>
            <p:cNvPr id="8" name="Freeform 209">
              <a:extLst>
                <a:ext uri="{FF2B5EF4-FFF2-40B4-BE49-F238E27FC236}">
                  <a16:creationId xmlns:a16="http://schemas.microsoft.com/office/drawing/2014/main" id="{136EDE24-5062-297E-A82A-54E0364E7762}"/>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grpSp>
        <p:nvGrpSpPr>
          <p:cNvPr id="11" name="Graphic 3">
            <a:extLst>
              <a:ext uri="{FF2B5EF4-FFF2-40B4-BE49-F238E27FC236}">
                <a16:creationId xmlns:a16="http://schemas.microsoft.com/office/drawing/2014/main" id="{D5ED4AD9-1B75-65BE-2D9D-73A38AC0EBBB}"/>
              </a:ext>
            </a:extLst>
          </p:cNvPr>
          <p:cNvGrpSpPr/>
          <p:nvPr/>
        </p:nvGrpSpPr>
        <p:grpSpPr>
          <a:xfrm>
            <a:off x="10097181" y="2130029"/>
            <a:ext cx="825573" cy="732318"/>
            <a:chOff x="665400" y="3833425"/>
            <a:chExt cx="948997" cy="948995"/>
          </a:xfrm>
          <a:solidFill>
            <a:schemeClr val="bg1"/>
          </a:solidFill>
        </p:grpSpPr>
        <p:sp>
          <p:nvSpPr>
            <p:cNvPr id="12" name="Freeform 1464">
              <a:extLst>
                <a:ext uri="{FF2B5EF4-FFF2-40B4-BE49-F238E27FC236}">
                  <a16:creationId xmlns:a16="http://schemas.microsoft.com/office/drawing/2014/main" id="{0B30F821-59A9-EE88-7C21-C89E23BCCD42}"/>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13" name="Freeform 1465">
              <a:extLst>
                <a:ext uri="{FF2B5EF4-FFF2-40B4-BE49-F238E27FC236}">
                  <a16:creationId xmlns:a16="http://schemas.microsoft.com/office/drawing/2014/main" id="{00F51C6B-7C25-B183-DC60-225798AEB6AF}"/>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DA288D34-EDFC-88EF-A4B6-FEC779E580EE}"/>
                </a:ext>
              </a:extLst>
            </p:cNvPr>
            <p:cNvGrpSpPr/>
            <p:nvPr/>
          </p:nvGrpSpPr>
          <p:grpSpPr>
            <a:xfrm>
              <a:off x="788824" y="4019932"/>
              <a:ext cx="244106" cy="641806"/>
              <a:chOff x="788824" y="4019932"/>
              <a:chExt cx="244106" cy="641806"/>
            </a:xfrm>
            <a:grpFill/>
          </p:grpSpPr>
          <p:sp>
            <p:nvSpPr>
              <p:cNvPr id="15" name="Freeform 1467">
                <a:extLst>
                  <a:ext uri="{FF2B5EF4-FFF2-40B4-BE49-F238E27FC236}">
                    <a16:creationId xmlns:a16="http://schemas.microsoft.com/office/drawing/2014/main" id="{583A4142-E49B-1839-2CA7-764EFFD351E8}"/>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grpFill/>
              <a:ln w="27426" cap="flat">
                <a:noFill/>
                <a:prstDash val="solid"/>
                <a:miter/>
              </a:ln>
            </p:spPr>
            <p:txBody>
              <a:bodyPr rtlCol="0" anchor="ctr"/>
              <a:lstStyle/>
              <a:p>
                <a:endParaRPr lang="en-US" dirty="0"/>
              </a:p>
            </p:txBody>
          </p:sp>
          <p:sp>
            <p:nvSpPr>
              <p:cNvPr id="16" name="Freeform 1468">
                <a:extLst>
                  <a:ext uri="{FF2B5EF4-FFF2-40B4-BE49-F238E27FC236}">
                    <a16:creationId xmlns:a16="http://schemas.microsoft.com/office/drawing/2014/main" id="{E8125579-3874-B25B-11E5-1CE2286CC27D}"/>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grpFill/>
              <a:ln w="27426" cap="flat">
                <a:noFill/>
                <a:prstDash val="solid"/>
                <a:miter/>
              </a:ln>
            </p:spPr>
            <p:txBody>
              <a:bodyPr rtlCol="0" anchor="ctr"/>
              <a:lstStyle/>
              <a:p>
                <a:endParaRPr lang="en-US" dirty="0"/>
              </a:p>
            </p:txBody>
          </p:sp>
          <p:sp>
            <p:nvSpPr>
              <p:cNvPr id="17" name="Freeform 1469">
                <a:extLst>
                  <a:ext uri="{FF2B5EF4-FFF2-40B4-BE49-F238E27FC236}">
                    <a16:creationId xmlns:a16="http://schemas.microsoft.com/office/drawing/2014/main" id="{FBFB9E42-487B-3356-A414-15030FD0DFB9}"/>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dirty="0"/>
              </a:p>
            </p:txBody>
          </p:sp>
          <p:sp>
            <p:nvSpPr>
              <p:cNvPr id="18" name="Freeform 1470">
                <a:extLst>
                  <a:ext uri="{FF2B5EF4-FFF2-40B4-BE49-F238E27FC236}">
                    <a16:creationId xmlns:a16="http://schemas.microsoft.com/office/drawing/2014/main" id="{D262315A-942B-6CDC-D8A1-60747DEDC15D}"/>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EABB22"/>
              </a:solidFill>
              <a:ln w="27426" cap="flat">
                <a:noFill/>
                <a:prstDash val="solid"/>
                <a:miter/>
              </a:ln>
            </p:spPr>
            <p:txBody>
              <a:bodyPr rtlCol="0" anchor="ctr"/>
              <a:lstStyle/>
              <a:p>
                <a:endParaRPr lang="en-US" dirty="0"/>
              </a:p>
            </p:txBody>
          </p:sp>
          <p:sp>
            <p:nvSpPr>
              <p:cNvPr id="19" name="Freeform 1471">
                <a:extLst>
                  <a:ext uri="{FF2B5EF4-FFF2-40B4-BE49-F238E27FC236}">
                    <a16:creationId xmlns:a16="http://schemas.microsoft.com/office/drawing/2014/main" id="{0455EA5A-95E2-AA40-2318-8D547912CA5E}"/>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dirty="0"/>
              </a:p>
            </p:txBody>
          </p:sp>
          <p:sp>
            <p:nvSpPr>
              <p:cNvPr id="20" name="Freeform 1472">
                <a:extLst>
                  <a:ext uri="{FF2B5EF4-FFF2-40B4-BE49-F238E27FC236}">
                    <a16:creationId xmlns:a16="http://schemas.microsoft.com/office/drawing/2014/main" id="{A1B355E8-64E4-D686-A002-25C39DA3F261}"/>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EABB22"/>
              </a:solidFill>
              <a:ln w="27426" cap="flat">
                <a:noFill/>
                <a:prstDash val="solid"/>
                <a:miter/>
              </a:ln>
            </p:spPr>
            <p:txBody>
              <a:bodyPr rtlCol="0" anchor="ctr"/>
              <a:lstStyle/>
              <a:p>
                <a:endParaRPr lang="en-US" dirty="0"/>
              </a:p>
            </p:txBody>
          </p:sp>
        </p:grpSp>
      </p:grpSp>
      <p:sp>
        <p:nvSpPr>
          <p:cNvPr id="21" name="TextBox 20">
            <a:extLst>
              <a:ext uri="{FF2B5EF4-FFF2-40B4-BE49-F238E27FC236}">
                <a16:creationId xmlns:a16="http://schemas.microsoft.com/office/drawing/2014/main" id="{E7B67E56-D6CD-1005-F05D-625A4619BF5B}"/>
              </a:ext>
            </a:extLst>
          </p:cNvPr>
          <p:cNvSpPr txBox="1"/>
          <p:nvPr/>
        </p:nvSpPr>
        <p:spPr>
          <a:xfrm>
            <a:off x="676276" y="6086883"/>
            <a:ext cx="3286124" cy="646331"/>
          </a:xfrm>
          <a:prstGeom prst="rect">
            <a:avLst/>
          </a:prstGeom>
          <a:solidFill>
            <a:srgbClr val="EABB22"/>
          </a:solidFill>
          <a:ln>
            <a:solidFill>
              <a:srgbClr val="EABB22"/>
            </a:solidFill>
          </a:ln>
        </p:spPr>
        <p:txBody>
          <a:bodyPr wrap="square" rtlCol="0">
            <a:spAutoFit/>
          </a:bodyPr>
          <a:lstStyle/>
          <a:p>
            <a:r>
              <a:rPr lang="en-US" b="1" dirty="0">
                <a:solidFill>
                  <a:srgbClr val="404A52"/>
                </a:solidFill>
                <a:highlight>
                  <a:srgbClr val="EABB22"/>
                </a:highlight>
              </a:rPr>
              <a:t>TIP: </a:t>
            </a:r>
            <a:r>
              <a:rPr lang="en-US" dirty="0">
                <a:solidFill>
                  <a:srgbClr val="404A52"/>
                </a:solidFill>
              </a:rPr>
              <a:t>choose priorities based on readiness, not ambition</a:t>
            </a:r>
            <a:endParaRPr lang="en-IE" dirty="0">
              <a:solidFill>
                <a:srgbClr val="404A52"/>
              </a:solidFill>
            </a:endParaRPr>
          </a:p>
        </p:txBody>
      </p:sp>
    </p:spTree>
    <p:extLst>
      <p:ext uri="{BB962C8B-B14F-4D97-AF65-F5344CB8AC3E}">
        <p14:creationId xmlns:p14="http://schemas.microsoft.com/office/powerpoint/2010/main" val="2219874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C7B205-8E69-BF6C-163C-0C41AA43AA1A}"/>
              </a:ext>
            </a:extLst>
          </p:cNvPr>
          <p:cNvSpPr>
            <a:spLocks noGrp="1"/>
          </p:cNvSpPr>
          <p:nvPr>
            <p:ph type="body" sz="quarter" idx="16"/>
          </p:nvPr>
        </p:nvSpPr>
        <p:spPr>
          <a:xfrm>
            <a:off x="798381" y="541595"/>
            <a:ext cx="10595237" cy="803654"/>
          </a:xfrm>
        </p:spPr>
        <p:txBody>
          <a:bodyPr/>
          <a:lstStyle/>
          <a:p>
            <a:r>
              <a:rPr lang="en-IE" dirty="0"/>
              <a:t>Creating a 4-Step Action Plan </a:t>
            </a:r>
          </a:p>
        </p:txBody>
      </p:sp>
      <p:sp>
        <p:nvSpPr>
          <p:cNvPr id="4" name="Freeform 244">
            <a:extLst>
              <a:ext uri="{FF2B5EF4-FFF2-40B4-BE49-F238E27FC236}">
                <a16:creationId xmlns:a16="http://schemas.microsoft.com/office/drawing/2014/main" id="{9DF07B35-1117-618C-774E-AA5807D9D742}"/>
              </a:ext>
            </a:extLst>
          </p:cNvPr>
          <p:cNvSpPr>
            <a:spLocks noChangeArrowheads="1"/>
          </p:cNvSpPr>
          <p:nvPr/>
        </p:nvSpPr>
        <p:spPr bwMode="auto">
          <a:xfrm>
            <a:off x="924321" y="2662157"/>
            <a:ext cx="2513094" cy="35054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62A844"/>
          </a:solidFill>
          <a:ln>
            <a:noFill/>
          </a:ln>
          <a:effectLst/>
        </p:spPr>
        <p:txBody>
          <a:bodyPr wrap="none" anchor="ctr"/>
          <a:lstStyle/>
          <a:p>
            <a:endParaRPr lang="en-US" sz="900" dirty="0"/>
          </a:p>
        </p:txBody>
      </p:sp>
      <p:sp>
        <p:nvSpPr>
          <p:cNvPr id="5" name="Freeform 319">
            <a:extLst>
              <a:ext uri="{FF2B5EF4-FFF2-40B4-BE49-F238E27FC236}">
                <a16:creationId xmlns:a16="http://schemas.microsoft.com/office/drawing/2014/main" id="{70BC7DA4-C22C-006F-433C-89A3E4ABDB1E}"/>
              </a:ext>
            </a:extLst>
          </p:cNvPr>
          <p:cNvSpPr>
            <a:spLocks noChangeArrowheads="1"/>
          </p:cNvSpPr>
          <p:nvPr/>
        </p:nvSpPr>
        <p:spPr bwMode="auto">
          <a:xfrm>
            <a:off x="1389989" y="16118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289AE"/>
          </a:solidFill>
          <a:ln>
            <a:noFill/>
          </a:ln>
          <a:effectLst/>
        </p:spPr>
        <p:txBody>
          <a:bodyPr wrap="none" anchor="ctr"/>
          <a:lstStyle/>
          <a:p>
            <a:endParaRPr lang="en-US" sz="900" dirty="0"/>
          </a:p>
        </p:txBody>
      </p:sp>
      <p:sp>
        <p:nvSpPr>
          <p:cNvPr id="6" name="Freeform 320">
            <a:extLst>
              <a:ext uri="{FF2B5EF4-FFF2-40B4-BE49-F238E27FC236}">
                <a16:creationId xmlns:a16="http://schemas.microsoft.com/office/drawing/2014/main" id="{0C18FF8F-0714-9923-E8F1-977861CB356D}"/>
              </a:ext>
            </a:extLst>
          </p:cNvPr>
          <p:cNvSpPr>
            <a:spLocks noChangeArrowheads="1"/>
          </p:cNvSpPr>
          <p:nvPr/>
        </p:nvSpPr>
        <p:spPr bwMode="auto">
          <a:xfrm>
            <a:off x="3647439" y="2662157"/>
            <a:ext cx="2513093" cy="35054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00B6E6"/>
          </a:solidFill>
          <a:ln>
            <a:noFill/>
          </a:ln>
          <a:effectLst/>
        </p:spPr>
        <p:txBody>
          <a:bodyPr wrap="none" anchor="ctr"/>
          <a:lstStyle/>
          <a:p>
            <a:endParaRPr lang="en-US" sz="900"/>
          </a:p>
        </p:txBody>
      </p:sp>
      <p:sp>
        <p:nvSpPr>
          <p:cNvPr id="7" name="Freeform 393">
            <a:extLst>
              <a:ext uri="{FF2B5EF4-FFF2-40B4-BE49-F238E27FC236}">
                <a16:creationId xmlns:a16="http://schemas.microsoft.com/office/drawing/2014/main" id="{D1407E81-E12E-1910-48E5-005081F02FD6}"/>
              </a:ext>
            </a:extLst>
          </p:cNvPr>
          <p:cNvSpPr>
            <a:spLocks noChangeArrowheads="1"/>
          </p:cNvSpPr>
          <p:nvPr/>
        </p:nvSpPr>
        <p:spPr bwMode="auto">
          <a:xfrm>
            <a:off x="4113108" y="16118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289AE"/>
          </a:solidFill>
          <a:ln>
            <a:noFill/>
          </a:ln>
          <a:effectLst/>
        </p:spPr>
        <p:txBody>
          <a:bodyPr wrap="none" anchor="ctr"/>
          <a:lstStyle/>
          <a:p>
            <a:endParaRPr lang="en-US" sz="900" dirty="0"/>
          </a:p>
        </p:txBody>
      </p:sp>
      <p:sp>
        <p:nvSpPr>
          <p:cNvPr id="8" name="Freeform 394">
            <a:extLst>
              <a:ext uri="{FF2B5EF4-FFF2-40B4-BE49-F238E27FC236}">
                <a16:creationId xmlns:a16="http://schemas.microsoft.com/office/drawing/2014/main" id="{BEA5EF88-10EA-3BF0-011F-63DF9C70A05F}"/>
              </a:ext>
            </a:extLst>
          </p:cNvPr>
          <p:cNvSpPr>
            <a:spLocks noChangeArrowheads="1"/>
          </p:cNvSpPr>
          <p:nvPr/>
        </p:nvSpPr>
        <p:spPr bwMode="auto">
          <a:xfrm>
            <a:off x="6385773" y="2676593"/>
            <a:ext cx="2513094" cy="349099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62A844"/>
          </a:solidFill>
          <a:ln>
            <a:noFill/>
          </a:ln>
          <a:effectLst/>
        </p:spPr>
        <p:txBody>
          <a:bodyPr wrap="none" anchor="ctr"/>
          <a:lstStyle/>
          <a:p>
            <a:endParaRPr lang="en-US" sz="900"/>
          </a:p>
        </p:txBody>
      </p:sp>
      <p:sp>
        <p:nvSpPr>
          <p:cNvPr id="9" name="Freeform 469">
            <a:extLst>
              <a:ext uri="{FF2B5EF4-FFF2-40B4-BE49-F238E27FC236}">
                <a16:creationId xmlns:a16="http://schemas.microsoft.com/office/drawing/2014/main" id="{35A4E41A-7371-53EC-1413-68D46D3C604B}"/>
              </a:ext>
            </a:extLst>
          </p:cNvPr>
          <p:cNvSpPr>
            <a:spLocks noChangeArrowheads="1"/>
          </p:cNvSpPr>
          <p:nvPr/>
        </p:nvSpPr>
        <p:spPr bwMode="auto">
          <a:xfrm>
            <a:off x="6853974" y="1626307"/>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289AE"/>
          </a:solidFill>
          <a:ln>
            <a:noFill/>
          </a:ln>
          <a:effectLst/>
        </p:spPr>
        <p:txBody>
          <a:bodyPr wrap="none" anchor="ctr"/>
          <a:lstStyle/>
          <a:p>
            <a:endParaRPr lang="en-US" sz="900" dirty="0"/>
          </a:p>
        </p:txBody>
      </p:sp>
      <p:sp>
        <p:nvSpPr>
          <p:cNvPr id="10" name="CuadroTexto 555">
            <a:extLst>
              <a:ext uri="{FF2B5EF4-FFF2-40B4-BE49-F238E27FC236}">
                <a16:creationId xmlns:a16="http://schemas.microsoft.com/office/drawing/2014/main" id="{A4D6363C-B056-E1FA-A352-13C373AC119F}"/>
              </a:ext>
            </a:extLst>
          </p:cNvPr>
          <p:cNvSpPr txBox="1"/>
          <p:nvPr/>
        </p:nvSpPr>
        <p:spPr>
          <a:xfrm>
            <a:off x="975957" y="3209941"/>
            <a:ext cx="2483557"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Define the Goal</a:t>
            </a:r>
          </a:p>
        </p:txBody>
      </p:sp>
      <p:sp>
        <p:nvSpPr>
          <p:cNvPr id="11" name="CuadroTexto 557">
            <a:extLst>
              <a:ext uri="{FF2B5EF4-FFF2-40B4-BE49-F238E27FC236}">
                <a16:creationId xmlns:a16="http://schemas.microsoft.com/office/drawing/2014/main" id="{917BFD8C-FB1B-E584-5E47-FEB677D243E2}"/>
              </a:ext>
            </a:extLst>
          </p:cNvPr>
          <p:cNvSpPr txBox="1"/>
          <p:nvPr/>
        </p:nvSpPr>
        <p:spPr>
          <a:xfrm>
            <a:off x="3647438" y="3290415"/>
            <a:ext cx="2513093"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Assign Ownership</a:t>
            </a:r>
          </a:p>
        </p:txBody>
      </p:sp>
      <p:sp>
        <p:nvSpPr>
          <p:cNvPr id="12" name="CuadroTexto 559">
            <a:extLst>
              <a:ext uri="{FF2B5EF4-FFF2-40B4-BE49-F238E27FC236}">
                <a16:creationId xmlns:a16="http://schemas.microsoft.com/office/drawing/2014/main" id="{0435C614-7856-DDB4-1C8C-E7F24A015E1A}"/>
              </a:ext>
            </a:extLst>
          </p:cNvPr>
          <p:cNvSpPr txBox="1"/>
          <p:nvPr/>
        </p:nvSpPr>
        <p:spPr>
          <a:xfrm>
            <a:off x="6413011" y="3236709"/>
            <a:ext cx="2513094"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Create 3–5 Simple Actions</a:t>
            </a:r>
          </a:p>
        </p:txBody>
      </p:sp>
      <p:grpSp>
        <p:nvGrpSpPr>
          <p:cNvPr id="18" name="Group 17">
            <a:extLst>
              <a:ext uri="{FF2B5EF4-FFF2-40B4-BE49-F238E27FC236}">
                <a16:creationId xmlns:a16="http://schemas.microsoft.com/office/drawing/2014/main" id="{AF557F62-6C62-7BAC-71B2-5FD3083B1EF0}"/>
              </a:ext>
            </a:extLst>
          </p:cNvPr>
          <p:cNvGrpSpPr/>
          <p:nvPr/>
        </p:nvGrpSpPr>
        <p:grpSpPr>
          <a:xfrm>
            <a:off x="4466976" y="1939635"/>
            <a:ext cx="885534" cy="895928"/>
            <a:chOff x="7190753" y="5365577"/>
            <a:chExt cx="745522" cy="754273"/>
          </a:xfrm>
          <a:solidFill>
            <a:schemeClr val="bg1"/>
          </a:solidFill>
        </p:grpSpPr>
        <p:grpSp>
          <p:nvGrpSpPr>
            <p:cNvPr id="19" name="Graphic 2">
              <a:extLst>
                <a:ext uri="{FF2B5EF4-FFF2-40B4-BE49-F238E27FC236}">
                  <a16:creationId xmlns:a16="http://schemas.microsoft.com/office/drawing/2014/main" id="{083ADCD4-2E51-3B20-C756-2C89B1810A5A}"/>
                </a:ext>
              </a:extLst>
            </p:cNvPr>
            <p:cNvGrpSpPr/>
            <p:nvPr/>
          </p:nvGrpSpPr>
          <p:grpSpPr>
            <a:xfrm>
              <a:off x="7353351" y="5647412"/>
              <a:ext cx="420044" cy="75879"/>
              <a:chOff x="7353351" y="5647412"/>
              <a:chExt cx="420044" cy="75879"/>
            </a:xfrm>
            <a:grpFill/>
          </p:grpSpPr>
          <p:sp>
            <p:nvSpPr>
              <p:cNvPr id="30" name="Freeform 385">
                <a:extLst>
                  <a:ext uri="{FF2B5EF4-FFF2-40B4-BE49-F238E27FC236}">
                    <a16:creationId xmlns:a16="http://schemas.microsoft.com/office/drawing/2014/main" id="{C5AFB4CA-A479-EA6E-BD1B-8C0791DD4B5D}"/>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ABB22"/>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31" name="Freeform 386">
                <a:extLst>
                  <a:ext uri="{FF2B5EF4-FFF2-40B4-BE49-F238E27FC236}">
                    <a16:creationId xmlns:a16="http://schemas.microsoft.com/office/drawing/2014/main" id="{0C603052-C789-B24D-83C6-45A5A989CB4D}"/>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ABB22"/>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grpSp>
          <p:nvGrpSpPr>
            <p:cNvPr id="20" name="Graphic 2">
              <a:extLst>
                <a:ext uri="{FF2B5EF4-FFF2-40B4-BE49-F238E27FC236}">
                  <a16:creationId xmlns:a16="http://schemas.microsoft.com/office/drawing/2014/main" id="{EDA082C0-1F62-72C2-B569-0874DB8F48CD}"/>
                </a:ext>
              </a:extLst>
            </p:cNvPr>
            <p:cNvGrpSpPr/>
            <p:nvPr/>
          </p:nvGrpSpPr>
          <p:grpSpPr>
            <a:xfrm>
              <a:off x="7190753" y="5365577"/>
              <a:ext cx="745522" cy="754273"/>
              <a:chOff x="7190753" y="5365577"/>
              <a:chExt cx="745522" cy="754273"/>
            </a:xfrm>
            <a:grpFill/>
          </p:grpSpPr>
          <p:sp>
            <p:nvSpPr>
              <p:cNvPr id="21" name="Freeform 376">
                <a:extLst>
                  <a:ext uri="{FF2B5EF4-FFF2-40B4-BE49-F238E27FC236}">
                    <a16:creationId xmlns:a16="http://schemas.microsoft.com/office/drawing/2014/main" id="{A1E6CAE4-80A2-F407-A276-0DBFAB501679}"/>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2" name="Freeform 377">
                <a:extLst>
                  <a:ext uri="{FF2B5EF4-FFF2-40B4-BE49-F238E27FC236}">
                    <a16:creationId xmlns:a16="http://schemas.microsoft.com/office/drawing/2014/main" id="{5976291B-4049-C301-1805-1C4DCF8CB1E2}"/>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3" name="Freeform 378">
                <a:extLst>
                  <a:ext uri="{FF2B5EF4-FFF2-40B4-BE49-F238E27FC236}">
                    <a16:creationId xmlns:a16="http://schemas.microsoft.com/office/drawing/2014/main" id="{E407902E-AFEA-0DD8-92C1-4D5733B9B64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4" name="Freeform 379">
                <a:extLst>
                  <a:ext uri="{FF2B5EF4-FFF2-40B4-BE49-F238E27FC236}">
                    <a16:creationId xmlns:a16="http://schemas.microsoft.com/office/drawing/2014/main" id="{C97A9E33-CF57-E7A5-3F4D-DA07130CF96C}"/>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5" name="Freeform 380">
                <a:extLst>
                  <a:ext uri="{FF2B5EF4-FFF2-40B4-BE49-F238E27FC236}">
                    <a16:creationId xmlns:a16="http://schemas.microsoft.com/office/drawing/2014/main" id="{413E10B0-A381-7A47-F0FA-59E66F1566E6}"/>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6" name="Freeform 381">
                <a:extLst>
                  <a:ext uri="{FF2B5EF4-FFF2-40B4-BE49-F238E27FC236}">
                    <a16:creationId xmlns:a16="http://schemas.microsoft.com/office/drawing/2014/main" id="{2069CDB7-D167-F7A6-83FE-3BDE5BCEBB2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7" name="Freeform 382">
                <a:extLst>
                  <a:ext uri="{FF2B5EF4-FFF2-40B4-BE49-F238E27FC236}">
                    <a16:creationId xmlns:a16="http://schemas.microsoft.com/office/drawing/2014/main" id="{887FE98B-B1C9-039F-4B42-BB8BE6D8E97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8" name="Freeform 383">
                <a:extLst>
                  <a:ext uri="{FF2B5EF4-FFF2-40B4-BE49-F238E27FC236}">
                    <a16:creationId xmlns:a16="http://schemas.microsoft.com/office/drawing/2014/main" id="{5513F084-4A15-A713-3CB5-57E596F94AE0}"/>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29" name="Freeform 384">
                <a:extLst>
                  <a:ext uri="{FF2B5EF4-FFF2-40B4-BE49-F238E27FC236}">
                    <a16:creationId xmlns:a16="http://schemas.microsoft.com/office/drawing/2014/main" id="{C6AC4174-99A9-9D0C-EE96-E9623CFC7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grpSp>
      </p:grpSp>
      <p:sp>
        <p:nvSpPr>
          <p:cNvPr id="42" name="TextBox 41">
            <a:extLst>
              <a:ext uri="{FF2B5EF4-FFF2-40B4-BE49-F238E27FC236}">
                <a16:creationId xmlns:a16="http://schemas.microsoft.com/office/drawing/2014/main" id="{841765F8-35B1-8596-F230-A780144A671B}"/>
              </a:ext>
            </a:extLst>
          </p:cNvPr>
          <p:cNvSpPr txBox="1"/>
          <p:nvPr/>
        </p:nvSpPr>
        <p:spPr>
          <a:xfrm>
            <a:off x="1002563" y="3859651"/>
            <a:ext cx="2502425" cy="1815882"/>
          </a:xfrm>
          <a:prstGeom prst="rect">
            <a:avLst/>
          </a:prstGeom>
          <a:noFill/>
        </p:spPr>
        <p:txBody>
          <a:bodyPr wrap="square" rtlCol="0">
            <a:spAutoFit/>
          </a:bodyPr>
          <a:lstStyle/>
          <a:p>
            <a:pPr marL="180000" indent="-180000">
              <a:buFont typeface="Arial" panose="020B0604020202020204" pitchFamily="34" charset="0"/>
              <a:buChar char="•"/>
            </a:pPr>
            <a:r>
              <a:rPr lang="en-US" sz="1600" dirty="0">
                <a:solidFill>
                  <a:srgbClr val="404A52"/>
                </a:solidFill>
              </a:rPr>
              <a:t>“Reduce food waste by 20%.”</a:t>
            </a:r>
          </a:p>
          <a:p>
            <a:pPr marL="180000" indent="-180000">
              <a:buFont typeface="Arial" panose="020B0604020202020204" pitchFamily="34" charset="0"/>
              <a:buChar char="•"/>
            </a:pPr>
            <a:r>
              <a:rPr lang="en-US" sz="1600" dirty="0">
                <a:solidFill>
                  <a:srgbClr val="404A52"/>
                </a:solidFill>
              </a:rPr>
              <a:t>“Introduce digital check-in / ordering for 80% of guests.”</a:t>
            </a:r>
          </a:p>
          <a:p>
            <a:pPr marL="180000" indent="-180000">
              <a:buFont typeface="Arial" panose="020B0604020202020204" pitchFamily="34" charset="0"/>
              <a:buChar char="•"/>
            </a:pPr>
            <a:r>
              <a:rPr lang="en-US" sz="1600" dirty="0">
                <a:solidFill>
                  <a:srgbClr val="404A52"/>
                </a:solidFill>
              </a:rPr>
              <a:t>“Cut energy use in guest rooms by 10%.”</a:t>
            </a:r>
            <a:endParaRPr lang="en-IE" sz="1600" dirty="0">
              <a:solidFill>
                <a:srgbClr val="404A52"/>
              </a:solidFill>
            </a:endParaRPr>
          </a:p>
        </p:txBody>
      </p:sp>
      <p:sp>
        <p:nvSpPr>
          <p:cNvPr id="43" name="TextBox 42">
            <a:extLst>
              <a:ext uri="{FF2B5EF4-FFF2-40B4-BE49-F238E27FC236}">
                <a16:creationId xmlns:a16="http://schemas.microsoft.com/office/drawing/2014/main" id="{4E541CE2-69F9-6662-E2E2-345436E290BA}"/>
              </a:ext>
            </a:extLst>
          </p:cNvPr>
          <p:cNvSpPr txBox="1"/>
          <p:nvPr/>
        </p:nvSpPr>
        <p:spPr>
          <a:xfrm>
            <a:off x="6434178" y="3864383"/>
            <a:ext cx="2502425" cy="2062103"/>
          </a:xfrm>
          <a:prstGeom prst="rect">
            <a:avLst/>
          </a:prstGeom>
          <a:noFill/>
        </p:spPr>
        <p:txBody>
          <a:bodyPr wrap="square" rtlCol="0">
            <a:spAutoFit/>
          </a:bodyPr>
          <a:lstStyle/>
          <a:p>
            <a:pPr marL="180000" indent="-180000">
              <a:buFont typeface="Arial" panose="020B0604020202020204" pitchFamily="34" charset="0"/>
              <a:buChar char="•"/>
            </a:pPr>
            <a:r>
              <a:rPr lang="en-US" sz="1600" dirty="0">
                <a:solidFill>
                  <a:srgbClr val="404A52"/>
                </a:solidFill>
              </a:rPr>
              <a:t>Train staff on portion control</a:t>
            </a:r>
          </a:p>
          <a:p>
            <a:pPr marL="180000" indent="-180000">
              <a:buFont typeface="Arial" panose="020B0604020202020204" pitchFamily="34" charset="0"/>
              <a:buChar char="•"/>
            </a:pPr>
            <a:r>
              <a:rPr lang="en-US" sz="1600" dirty="0">
                <a:solidFill>
                  <a:srgbClr val="404A52"/>
                </a:solidFill>
              </a:rPr>
              <a:t>Use digital waste logs</a:t>
            </a:r>
          </a:p>
          <a:p>
            <a:pPr marL="180000" indent="-180000">
              <a:buFont typeface="Arial" panose="020B0604020202020204" pitchFamily="34" charset="0"/>
              <a:buChar char="•"/>
            </a:pPr>
            <a:r>
              <a:rPr lang="en-US" sz="1600" dirty="0">
                <a:solidFill>
                  <a:srgbClr val="404A52"/>
                </a:solidFill>
              </a:rPr>
              <a:t>Install smart plugs</a:t>
            </a:r>
          </a:p>
          <a:p>
            <a:pPr marL="180000" indent="-180000">
              <a:buFont typeface="Arial" panose="020B0604020202020204" pitchFamily="34" charset="0"/>
              <a:buChar char="•"/>
            </a:pPr>
            <a:r>
              <a:rPr lang="en-US" sz="1600" dirty="0">
                <a:solidFill>
                  <a:srgbClr val="404A52"/>
                </a:solidFill>
              </a:rPr>
              <a:t>Create a digital inventory sheet</a:t>
            </a:r>
          </a:p>
          <a:p>
            <a:pPr marL="180000" indent="-180000">
              <a:buFont typeface="Arial" panose="020B0604020202020204" pitchFamily="34" charset="0"/>
              <a:buChar char="•"/>
            </a:pPr>
            <a:r>
              <a:rPr lang="en-US" sz="1600" dirty="0">
                <a:solidFill>
                  <a:srgbClr val="404A52"/>
                </a:solidFill>
              </a:rPr>
              <a:t>Introduce 2-minute digital training bursts</a:t>
            </a:r>
            <a:endParaRPr lang="en-IE" sz="1600" dirty="0">
              <a:solidFill>
                <a:srgbClr val="404A52"/>
              </a:solidFill>
            </a:endParaRPr>
          </a:p>
        </p:txBody>
      </p:sp>
      <p:sp>
        <p:nvSpPr>
          <p:cNvPr id="44" name="TextBox 43">
            <a:extLst>
              <a:ext uri="{FF2B5EF4-FFF2-40B4-BE49-F238E27FC236}">
                <a16:creationId xmlns:a16="http://schemas.microsoft.com/office/drawing/2014/main" id="{D0A0791D-14F4-3B68-8AF1-6984A2FB51C2}"/>
              </a:ext>
            </a:extLst>
          </p:cNvPr>
          <p:cNvSpPr txBox="1"/>
          <p:nvPr/>
        </p:nvSpPr>
        <p:spPr>
          <a:xfrm>
            <a:off x="3738406" y="3861508"/>
            <a:ext cx="2422125" cy="1477328"/>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US" sz="1600" dirty="0">
                <a:solidFill>
                  <a:srgbClr val="404A52"/>
                </a:solidFill>
              </a:rPr>
              <a:t>Who leads this? (kitchen, reception, housekeeping, manager)</a:t>
            </a:r>
          </a:p>
          <a:p>
            <a:pPr marL="180000" indent="-180000">
              <a:spcAft>
                <a:spcPts val="600"/>
              </a:spcAft>
              <a:buFont typeface="Arial" panose="020B0604020202020204" pitchFamily="34" charset="0"/>
              <a:buChar char="•"/>
            </a:pPr>
            <a:r>
              <a:rPr lang="en-US" sz="1600" dirty="0">
                <a:solidFill>
                  <a:srgbClr val="404A52"/>
                </a:solidFill>
              </a:rPr>
              <a:t>Who supports?</a:t>
            </a:r>
          </a:p>
          <a:p>
            <a:pPr marL="180000" indent="-180000">
              <a:spcAft>
                <a:spcPts val="600"/>
              </a:spcAft>
              <a:buFont typeface="Arial" panose="020B0604020202020204" pitchFamily="34" charset="0"/>
              <a:buChar char="•"/>
            </a:pPr>
            <a:r>
              <a:rPr lang="en-US" sz="1600" dirty="0">
                <a:solidFill>
                  <a:srgbClr val="404A52"/>
                </a:solidFill>
              </a:rPr>
              <a:t>Who monitors success?</a:t>
            </a:r>
            <a:endParaRPr lang="en-IE" sz="1600" dirty="0">
              <a:solidFill>
                <a:srgbClr val="404A52"/>
              </a:solidFill>
            </a:endParaRPr>
          </a:p>
        </p:txBody>
      </p:sp>
      <p:sp>
        <p:nvSpPr>
          <p:cNvPr id="45" name="Freeform 320">
            <a:extLst>
              <a:ext uri="{FF2B5EF4-FFF2-40B4-BE49-F238E27FC236}">
                <a16:creationId xmlns:a16="http://schemas.microsoft.com/office/drawing/2014/main" id="{8DF5AF55-23C5-1E4B-53F0-28004328C177}"/>
              </a:ext>
            </a:extLst>
          </p:cNvPr>
          <p:cNvSpPr>
            <a:spLocks noChangeArrowheads="1"/>
          </p:cNvSpPr>
          <p:nvPr/>
        </p:nvSpPr>
        <p:spPr bwMode="auto">
          <a:xfrm>
            <a:off x="9099694" y="2662157"/>
            <a:ext cx="2513093" cy="35054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00B6E6"/>
          </a:solidFill>
          <a:ln>
            <a:noFill/>
          </a:ln>
          <a:effectLst/>
        </p:spPr>
        <p:txBody>
          <a:bodyPr wrap="none" anchor="ctr"/>
          <a:lstStyle/>
          <a:p>
            <a:endParaRPr lang="en-US" sz="900"/>
          </a:p>
        </p:txBody>
      </p:sp>
      <p:sp>
        <p:nvSpPr>
          <p:cNvPr id="46" name="Freeform 393">
            <a:extLst>
              <a:ext uri="{FF2B5EF4-FFF2-40B4-BE49-F238E27FC236}">
                <a16:creationId xmlns:a16="http://schemas.microsoft.com/office/drawing/2014/main" id="{798F5ADC-82A7-E20E-F083-C55EFACE364E}"/>
              </a:ext>
            </a:extLst>
          </p:cNvPr>
          <p:cNvSpPr>
            <a:spLocks noChangeArrowheads="1"/>
          </p:cNvSpPr>
          <p:nvPr/>
        </p:nvSpPr>
        <p:spPr bwMode="auto">
          <a:xfrm>
            <a:off x="9565363" y="16118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289AE"/>
          </a:solidFill>
          <a:ln>
            <a:noFill/>
          </a:ln>
          <a:effectLst/>
        </p:spPr>
        <p:txBody>
          <a:bodyPr wrap="none" anchor="ctr"/>
          <a:lstStyle/>
          <a:p>
            <a:endParaRPr lang="en-US" sz="900" dirty="0"/>
          </a:p>
        </p:txBody>
      </p:sp>
      <p:sp>
        <p:nvSpPr>
          <p:cNvPr id="47" name="CuadroTexto 557">
            <a:extLst>
              <a:ext uri="{FF2B5EF4-FFF2-40B4-BE49-F238E27FC236}">
                <a16:creationId xmlns:a16="http://schemas.microsoft.com/office/drawing/2014/main" id="{3D622043-EF88-7B3D-910D-D786F15E6E28}"/>
              </a:ext>
            </a:extLst>
          </p:cNvPr>
          <p:cNvSpPr txBox="1"/>
          <p:nvPr/>
        </p:nvSpPr>
        <p:spPr>
          <a:xfrm>
            <a:off x="9137430" y="3209941"/>
            <a:ext cx="2513093"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Measure Something Small, Consistently</a:t>
            </a:r>
          </a:p>
        </p:txBody>
      </p:sp>
      <p:sp>
        <p:nvSpPr>
          <p:cNvPr id="58" name="TextBox 57">
            <a:extLst>
              <a:ext uri="{FF2B5EF4-FFF2-40B4-BE49-F238E27FC236}">
                <a16:creationId xmlns:a16="http://schemas.microsoft.com/office/drawing/2014/main" id="{EE613AF1-174B-ECE4-F709-F6F43EFFF61C}"/>
              </a:ext>
            </a:extLst>
          </p:cNvPr>
          <p:cNvSpPr txBox="1"/>
          <p:nvPr/>
        </p:nvSpPr>
        <p:spPr>
          <a:xfrm>
            <a:off x="9137430" y="3905535"/>
            <a:ext cx="2502425" cy="1815882"/>
          </a:xfrm>
          <a:prstGeom prst="rect">
            <a:avLst/>
          </a:prstGeom>
          <a:noFill/>
        </p:spPr>
        <p:txBody>
          <a:bodyPr wrap="square" rtlCol="0">
            <a:spAutoFit/>
          </a:bodyPr>
          <a:lstStyle/>
          <a:p>
            <a:pPr marL="180000" indent="-180000">
              <a:buFont typeface="Arial" panose="020B0604020202020204" pitchFamily="34" charset="0"/>
              <a:buChar char="•"/>
            </a:pPr>
            <a:r>
              <a:rPr lang="en-US" sz="1600" dirty="0">
                <a:solidFill>
                  <a:srgbClr val="404A52"/>
                </a:solidFill>
              </a:rPr>
              <a:t>kWh per room</a:t>
            </a:r>
          </a:p>
          <a:p>
            <a:pPr marL="180000" indent="-180000">
              <a:buFont typeface="Arial" panose="020B0604020202020204" pitchFamily="34" charset="0"/>
              <a:buChar char="•"/>
            </a:pPr>
            <a:r>
              <a:rPr lang="en-US" sz="1600" dirty="0">
                <a:solidFill>
                  <a:srgbClr val="404A52"/>
                </a:solidFill>
              </a:rPr>
              <a:t>kg of food waste per day</a:t>
            </a:r>
          </a:p>
          <a:p>
            <a:pPr marL="180000" indent="-180000">
              <a:buFont typeface="Arial" panose="020B0604020202020204" pitchFamily="34" charset="0"/>
              <a:buChar char="•"/>
            </a:pPr>
            <a:r>
              <a:rPr lang="en-US" sz="1600" dirty="0">
                <a:solidFill>
                  <a:srgbClr val="404A52"/>
                </a:solidFill>
              </a:rPr>
              <a:t>number of digital check-ins</a:t>
            </a:r>
          </a:p>
          <a:p>
            <a:pPr marL="180000" indent="-180000">
              <a:buFont typeface="Arial" panose="020B0604020202020204" pitchFamily="34" charset="0"/>
              <a:buChar char="•"/>
            </a:pPr>
            <a:r>
              <a:rPr lang="en-US" sz="1600" dirty="0">
                <a:solidFill>
                  <a:srgbClr val="404A52"/>
                </a:solidFill>
              </a:rPr>
              <a:t>staff feedback</a:t>
            </a:r>
          </a:p>
          <a:p>
            <a:pPr marL="180000" indent="-180000">
              <a:buFont typeface="Arial" panose="020B0604020202020204" pitchFamily="34" charset="0"/>
              <a:buChar char="•"/>
            </a:pPr>
            <a:r>
              <a:rPr lang="en-US" sz="1600" dirty="0">
                <a:solidFill>
                  <a:srgbClr val="404A52"/>
                </a:solidFill>
              </a:rPr>
              <a:t>number of guest comments</a:t>
            </a:r>
            <a:endParaRPr lang="en-IE" sz="1600" dirty="0">
              <a:solidFill>
                <a:srgbClr val="404A52"/>
              </a:solidFill>
            </a:endParaRPr>
          </a:p>
        </p:txBody>
      </p:sp>
      <p:sp>
        <p:nvSpPr>
          <p:cNvPr id="59" name="Freeform 301">
            <a:extLst>
              <a:ext uri="{FF2B5EF4-FFF2-40B4-BE49-F238E27FC236}">
                <a16:creationId xmlns:a16="http://schemas.microsoft.com/office/drawing/2014/main" id="{C8347B58-D6A2-F652-B829-700062CA1CC8}"/>
              </a:ext>
            </a:extLst>
          </p:cNvPr>
          <p:cNvSpPr/>
          <p:nvPr/>
        </p:nvSpPr>
        <p:spPr>
          <a:xfrm>
            <a:off x="1763763" y="1959524"/>
            <a:ext cx="876300" cy="899920"/>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dirty="0"/>
          </a:p>
        </p:txBody>
      </p:sp>
      <p:grpSp>
        <p:nvGrpSpPr>
          <p:cNvPr id="60" name="Group 59">
            <a:extLst>
              <a:ext uri="{FF2B5EF4-FFF2-40B4-BE49-F238E27FC236}">
                <a16:creationId xmlns:a16="http://schemas.microsoft.com/office/drawing/2014/main" id="{E1792908-F587-7EF0-658E-2060321ED98B}"/>
              </a:ext>
            </a:extLst>
          </p:cNvPr>
          <p:cNvGrpSpPr/>
          <p:nvPr/>
        </p:nvGrpSpPr>
        <p:grpSpPr>
          <a:xfrm>
            <a:off x="7211463" y="1974118"/>
            <a:ext cx="861714" cy="861565"/>
            <a:chOff x="3258209" y="1217582"/>
            <a:chExt cx="4712093" cy="4711281"/>
          </a:xfrm>
          <a:solidFill>
            <a:schemeClr val="bg1"/>
          </a:solidFill>
        </p:grpSpPr>
        <p:sp>
          <p:nvSpPr>
            <p:cNvPr id="61" name="Freeform 31">
              <a:extLst>
                <a:ext uri="{FF2B5EF4-FFF2-40B4-BE49-F238E27FC236}">
                  <a16:creationId xmlns:a16="http://schemas.microsoft.com/office/drawing/2014/main" id="{3FD7B838-3F07-7F08-EB26-62569613F30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ABB22"/>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32">
              <a:extLst>
                <a:ext uri="{FF2B5EF4-FFF2-40B4-BE49-F238E27FC236}">
                  <a16:creationId xmlns:a16="http://schemas.microsoft.com/office/drawing/2014/main" id="{F3FCC63B-9CB8-5722-68CC-142F998077D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ABB22"/>
            </a:solid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AEE69C2E-E716-E2B9-5429-97924AD38E36}"/>
                </a:ext>
              </a:extLst>
            </p:cNvPr>
            <p:cNvGrpSpPr/>
            <p:nvPr/>
          </p:nvGrpSpPr>
          <p:grpSpPr>
            <a:xfrm>
              <a:off x="3258209" y="1217582"/>
              <a:ext cx="4712093" cy="4711281"/>
              <a:chOff x="3258209" y="1217582"/>
              <a:chExt cx="4712093" cy="4711281"/>
            </a:xfrm>
            <a:grpFill/>
          </p:grpSpPr>
          <p:sp>
            <p:nvSpPr>
              <p:cNvPr id="64" name="Freeform 16">
                <a:extLst>
                  <a:ext uri="{FF2B5EF4-FFF2-40B4-BE49-F238E27FC236}">
                    <a16:creationId xmlns:a16="http://schemas.microsoft.com/office/drawing/2014/main" id="{52E53BC3-B9AB-A4A2-125A-97EF1083442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18">
                <a:extLst>
                  <a:ext uri="{FF2B5EF4-FFF2-40B4-BE49-F238E27FC236}">
                    <a16:creationId xmlns:a16="http://schemas.microsoft.com/office/drawing/2014/main" id="{4BB5B4DE-4835-15E3-0E90-DD0E30643175}"/>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19">
                <a:extLst>
                  <a:ext uri="{FF2B5EF4-FFF2-40B4-BE49-F238E27FC236}">
                    <a16:creationId xmlns:a16="http://schemas.microsoft.com/office/drawing/2014/main" id="{1EBA823B-5391-D9CE-B194-D3E465AFFB81}"/>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20">
                <a:extLst>
                  <a:ext uri="{FF2B5EF4-FFF2-40B4-BE49-F238E27FC236}">
                    <a16:creationId xmlns:a16="http://schemas.microsoft.com/office/drawing/2014/main" id="{63E11F58-4E65-6388-427B-886D65E58BB9}"/>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21">
                <a:extLst>
                  <a:ext uri="{FF2B5EF4-FFF2-40B4-BE49-F238E27FC236}">
                    <a16:creationId xmlns:a16="http://schemas.microsoft.com/office/drawing/2014/main" id="{34C0C30B-2424-76A1-C61B-D5BAC245E6E0}"/>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22">
                <a:extLst>
                  <a:ext uri="{FF2B5EF4-FFF2-40B4-BE49-F238E27FC236}">
                    <a16:creationId xmlns:a16="http://schemas.microsoft.com/office/drawing/2014/main" id="{01AC68FF-57CF-4BD0-CDEE-09D059652A2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23">
                <a:extLst>
                  <a:ext uri="{FF2B5EF4-FFF2-40B4-BE49-F238E27FC236}">
                    <a16:creationId xmlns:a16="http://schemas.microsoft.com/office/drawing/2014/main" id="{E2A19255-3D36-0E80-D786-A0B9482BBB1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24">
                <a:extLst>
                  <a:ext uri="{FF2B5EF4-FFF2-40B4-BE49-F238E27FC236}">
                    <a16:creationId xmlns:a16="http://schemas.microsoft.com/office/drawing/2014/main" id="{EEBAFB13-D883-1B10-4D55-744A8A594FBD}"/>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25">
                <a:extLst>
                  <a:ext uri="{FF2B5EF4-FFF2-40B4-BE49-F238E27FC236}">
                    <a16:creationId xmlns:a16="http://schemas.microsoft.com/office/drawing/2014/main" id="{DF8144C3-279D-56A1-FB54-0C557EF7657D}"/>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26">
                <a:extLst>
                  <a:ext uri="{FF2B5EF4-FFF2-40B4-BE49-F238E27FC236}">
                    <a16:creationId xmlns:a16="http://schemas.microsoft.com/office/drawing/2014/main" id="{09B8521B-DC18-2846-ADAD-4CFA247235A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27">
                <a:extLst>
                  <a:ext uri="{FF2B5EF4-FFF2-40B4-BE49-F238E27FC236}">
                    <a16:creationId xmlns:a16="http://schemas.microsoft.com/office/drawing/2014/main" id="{74EC2AC4-A966-2BD5-0DF0-9EDAC7A2452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28">
                <a:extLst>
                  <a:ext uri="{FF2B5EF4-FFF2-40B4-BE49-F238E27FC236}">
                    <a16:creationId xmlns:a16="http://schemas.microsoft.com/office/drawing/2014/main" id="{0D53085A-7E24-5F52-0658-79CC3792E6C7}"/>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29">
                <a:extLst>
                  <a:ext uri="{FF2B5EF4-FFF2-40B4-BE49-F238E27FC236}">
                    <a16:creationId xmlns:a16="http://schemas.microsoft.com/office/drawing/2014/main" id="{B5590EE7-383B-CD11-0FC0-02C59A4B66B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30">
                <a:extLst>
                  <a:ext uri="{FF2B5EF4-FFF2-40B4-BE49-F238E27FC236}">
                    <a16:creationId xmlns:a16="http://schemas.microsoft.com/office/drawing/2014/main" id="{4452F929-161D-F459-96F4-F8164DF5992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9" name="Group 78">
            <a:extLst>
              <a:ext uri="{FF2B5EF4-FFF2-40B4-BE49-F238E27FC236}">
                <a16:creationId xmlns:a16="http://schemas.microsoft.com/office/drawing/2014/main" id="{9C61C297-0169-644C-F3C8-FB8DDB0F9908}"/>
              </a:ext>
            </a:extLst>
          </p:cNvPr>
          <p:cNvGrpSpPr/>
          <p:nvPr/>
        </p:nvGrpSpPr>
        <p:grpSpPr>
          <a:xfrm>
            <a:off x="10017648" y="2006325"/>
            <a:ext cx="752656" cy="816206"/>
            <a:chOff x="2477798" y="452519"/>
            <a:chExt cx="1221622" cy="1219140"/>
          </a:xfrm>
          <a:solidFill>
            <a:schemeClr val="bg1"/>
          </a:solidFill>
        </p:grpSpPr>
        <p:sp>
          <p:nvSpPr>
            <p:cNvPr id="80" name="Freeform 968">
              <a:extLst>
                <a:ext uri="{FF2B5EF4-FFF2-40B4-BE49-F238E27FC236}">
                  <a16:creationId xmlns:a16="http://schemas.microsoft.com/office/drawing/2014/main" id="{2806D9F0-BFBF-B6F4-C4BD-6E3EFA15F3C6}"/>
                </a:ext>
              </a:extLst>
            </p:cNvPr>
            <p:cNvSpPr/>
            <p:nvPr/>
          </p:nvSpPr>
          <p:spPr>
            <a:xfrm>
              <a:off x="3135989" y="941439"/>
              <a:ext cx="425633" cy="425731"/>
            </a:xfrm>
            <a:custGeom>
              <a:avLst/>
              <a:gdLst>
                <a:gd name="connsiteX0" fmla="*/ 425633 w 425633"/>
                <a:gd name="connsiteY0" fmla="*/ 212866 h 425731"/>
                <a:gd name="connsiteX1" fmla="*/ 212816 w 425633"/>
                <a:gd name="connsiteY1" fmla="*/ 425732 h 425731"/>
                <a:gd name="connsiteX2" fmla="*/ 0 w 425633"/>
                <a:gd name="connsiteY2" fmla="*/ 212866 h 425731"/>
                <a:gd name="connsiteX3" fmla="*/ 212816 w 425633"/>
                <a:gd name="connsiteY3" fmla="*/ 0 h 425731"/>
                <a:gd name="connsiteX4" fmla="*/ 425633 w 425633"/>
                <a:gd name="connsiteY4" fmla="*/ 212866 h 425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633" h="425731">
                  <a:moveTo>
                    <a:pt x="425633" y="212866"/>
                  </a:moveTo>
                  <a:cubicBezTo>
                    <a:pt x="425633" y="330428"/>
                    <a:pt x="330352" y="425732"/>
                    <a:pt x="212816" y="425732"/>
                  </a:cubicBezTo>
                  <a:cubicBezTo>
                    <a:pt x="95281" y="425732"/>
                    <a:pt x="0" y="330428"/>
                    <a:pt x="0" y="212866"/>
                  </a:cubicBezTo>
                  <a:cubicBezTo>
                    <a:pt x="0" y="95303"/>
                    <a:pt x="95281" y="0"/>
                    <a:pt x="212816" y="0"/>
                  </a:cubicBezTo>
                  <a:cubicBezTo>
                    <a:pt x="330352" y="0"/>
                    <a:pt x="425633" y="95303"/>
                    <a:pt x="425633" y="212866"/>
                  </a:cubicBezTo>
                  <a:close/>
                </a:path>
              </a:pathLst>
            </a:custGeom>
            <a:solidFill>
              <a:srgbClr val="EABB22"/>
            </a:solidFill>
            <a:ln w="3948" cap="flat">
              <a:solidFill>
                <a:srgbClr val="00BADE"/>
              </a:solidFill>
              <a:prstDash val="solid"/>
              <a:miter/>
            </a:ln>
          </p:spPr>
          <p:txBody>
            <a:bodyPr rtlCol="0" anchor="ctr"/>
            <a:lstStyle/>
            <a:p>
              <a:endParaRPr lang="en-US"/>
            </a:p>
          </p:txBody>
        </p:sp>
        <p:sp>
          <p:nvSpPr>
            <p:cNvPr id="81" name="Freeform 969">
              <a:extLst>
                <a:ext uri="{FF2B5EF4-FFF2-40B4-BE49-F238E27FC236}">
                  <a16:creationId xmlns:a16="http://schemas.microsoft.com/office/drawing/2014/main" id="{891C53E6-8D7C-9869-AA7C-B8AE6D135D61}"/>
                </a:ext>
              </a:extLst>
            </p:cNvPr>
            <p:cNvSpPr/>
            <p:nvPr/>
          </p:nvSpPr>
          <p:spPr>
            <a:xfrm>
              <a:off x="2644813" y="591928"/>
              <a:ext cx="1054607" cy="940554"/>
            </a:xfrm>
            <a:custGeom>
              <a:avLst/>
              <a:gdLst>
                <a:gd name="connsiteX0" fmla="*/ 1054607 w 1054607"/>
                <a:gd name="connsiteY0" fmla="*/ 880293 h 940554"/>
                <a:gd name="connsiteX1" fmla="*/ 1019467 w 1054607"/>
                <a:gd name="connsiteY1" fmla="*/ 930449 h 940554"/>
                <a:gd name="connsiteX2" fmla="*/ 937341 w 1054607"/>
                <a:gd name="connsiteY2" fmla="*/ 922945 h 940554"/>
                <a:gd name="connsiteX3" fmla="*/ 869429 w 1054607"/>
                <a:gd name="connsiteY3" fmla="*/ 856203 h 940554"/>
                <a:gd name="connsiteX4" fmla="*/ 818100 w 1054607"/>
                <a:gd name="connsiteY4" fmla="*/ 804862 h 940554"/>
                <a:gd name="connsiteX5" fmla="*/ 798753 w 1054607"/>
                <a:gd name="connsiteY5" fmla="*/ 801703 h 940554"/>
                <a:gd name="connsiteX6" fmla="*/ 612391 w 1054607"/>
                <a:gd name="connsiteY6" fmla="*/ 820659 h 940554"/>
                <a:gd name="connsiteX7" fmla="*/ 422475 w 1054607"/>
                <a:gd name="connsiteY7" fmla="*/ 605819 h 940554"/>
                <a:gd name="connsiteX8" fmla="*/ 429977 w 1054607"/>
                <a:gd name="connsiteY8" fmla="*/ 494844 h 940554"/>
                <a:gd name="connsiteX9" fmla="*/ 414973 w 1054607"/>
                <a:gd name="connsiteY9" fmla="*/ 494844 h 940554"/>
                <a:gd name="connsiteX10" fmla="*/ 33166 w 1054607"/>
                <a:gd name="connsiteY10" fmla="*/ 494844 h 940554"/>
                <a:gd name="connsiteX11" fmla="*/ 0 w 1054607"/>
                <a:gd name="connsiteY11" fmla="*/ 461670 h 940554"/>
                <a:gd name="connsiteX12" fmla="*/ 0 w 1054607"/>
                <a:gd name="connsiteY12" fmla="*/ 348721 h 940554"/>
                <a:gd name="connsiteX13" fmla="*/ 30008 w 1054607"/>
                <a:gd name="connsiteY13" fmla="*/ 319101 h 940554"/>
                <a:gd name="connsiteX14" fmla="*/ 140167 w 1054607"/>
                <a:gd name="connsiteY14" fmla="*/ 319101 h 940554"/>
                <a:gd name="connsiteX15" fmla="*/ 140167 w 1054607"/>
                <a:gd name="connsiteY15" fmla="*/ 305674 h 940554"/>
                <a:gd name="connsiteX16" fmla="*/ 140167 w 1054607"/>
                <a:gd name="connsiteY16" fmla="*/ 198648 h 940554"/>
                <a:gd name="connsiteX17" fmla="*/ 172543 w 1054607"/>
                <a:gd name="connsiteY17" fmla="*/ 166659 h 940554"/>
                <a:gd name="connsiteX18" fmla="*/ 303234 w 1054607"/>
                <a:gd name="connsiteY18" fmla="*/ 166659 h 940554"/>
                <a:gd name="connsiteX19" fmla="*/ 303234 w 1054607"/>
                <a:gd name="connsiteY19" fmla="*/ 153627 h 940554"/>
                <a:gd name="connsiteX20" fmla="*/ 303234 w 1054607"/>
                <a:gd name="connsiteY20" fmla="*/ 30804 h 940554"/>
                <a:gd name="connsiteX21" fmla="*/ 334426 w 1054607"/>
                <a:gd name="connsiteY21" fmla="*/ 0 h 940554"/>
                <a:gd name="connsiteX22" fmla="*/ 483674 w 1054607"/>
                <a:gd name="connsiteY22" fmla="*/ 0 h 940554"/>
                <a:gd name="connsiteX23" fmla="*/ 514077 w 1054607"/>
                <a:gd name="connsiteY23" fmla="*/ 30409 h 940554"/>
                <a:gd name="connsiteX24" fmla="*/ 514077 w 1054607"/>
                <a:gd name="connsiteY24" fmla="*/ 138620 h 940554"/>
                <a:gd name="connsiteX25" fmla="*/ 514077 w 1054607"/>
                <a:gd name="connsiteY25" fmla="*/ 152442 h 940554"/>
                <a:gd name="connsiteX26" fmla="*/ 593044 w 1054607"/>
                <a:gd name="connsiteY26" fmla="*/ 152442 h 940554"/>
                <a:gd name="connsiteX27" fmla="*/ 643188 w 1054607"/>
                <a:gd name="connsiteY27" fmla="*/ 152442 h 940554"/>
                <a:gd name="connsiteX28" fmla="*/ 677539 w 1054607"/>
                <a:gd name="connsiteY28" fmla="*/ 186406 h 940554"/>
                <a:gd name="connsiteX29" fmla="*/ 677539 w 1054607"/>
                <a:gd name="connsiteY29" fmla="*/ 293431 h 940554"/>
                <a:gd name="connsiteX30" fmla="*/ 677539 w 1054607"/>
                <a:gd name="connsiteY30" fmla="*/ 304884 h 940554"/>
                <a:gd name="connsiteX31" fmla="*/ 750188 w 1054607"/>
                <a:gd name="connsiteY31" fmla="*/ 317127 h 940554"/>
                <a:gd name="connsiteX32" fmla="*/ 940499 w 1054607"/>
                <a:gd name="connsiteY32" fmla="*/ 528808 h 940554"/>
                <a:gd name="connsiteX33" fmla="*/ 915625 w 1054607"/>
                <a:gd name="connsiteY33" fmla="*/ 685989 h 940554"/>
                <a:gd name="connsiteX34" fmla="*/ 918389 w 1054607"/>
                <a:gd name="connsiteY34" fmla="*/ 705340 h 940554"/>
                <a:gd name="connsiteX35" fmla="*/ 1015518 w 1054607"/>
                <a:gd name="connsiteY35" fmla="*/ 801703 h 940554"/>
                <a:gd name="connsiteX36" fmla="*/ 1054212 w 1054607"/>
                <a:gd name="connsiteY36" fmla="*/ 857387 h 940554"/>
                <a:gd name="connsiteX37" fmla="*/ 1054607 w 1054607"/>
                <a:gd name="connsiteY37" fmla="*/ 880293 h 940554"/>
                <a:gd name="connsiteX38" fmla="*/ 895883 w 1054607"/>
                <a:gd name="connsiteY38" fmla="*/ 568695 h 940554"/>
                <a:gd name="connsiteX39" fmla="*/ 681487 w 1054607"/>
                <a:gd name="connsiteY39" fmla="*/ 354250 h 940554"/>
                <a:gd name="connsiteX40" fmla="*/ 467091 w 1054607"/>
                <a:gd name="connsiteY40" fmla="*/ 567511 h 940554"/>
                <a:gd name="connsiteX41" fmla="*/ 680697 w 1054607"/>
                <a:gd name="connsiteY41" fmla="*/ 782351 h 940554"/>
                <a:gd name="connsiteX42" fmla="*/ 895883 w 1054607"/>
                <a:gd name="connsiteY42" fmla="*/ 568695 h 940554"/>
                <a:gd name="connsiteX43" fmla="*/ 351404 w 1054607"/>
                <a:gd name="connsiteY43" fmla="*/ 47391 h 940554"/>
                <a:gd name="connsiteX44" fmla="*/ 351404 w 1054607"/>
                <a:gd name="connsiteY44" fmla="*/ 446663 h 940554"/>
                <a:gd name="connsiteX45" fmla="*/ 417737 w 1054607"/>
                <a:gd name="connsiteY45" fmla="*/ 447058 h 940554"/>
                <a:gd name="connsiteX46" fmla="*/ 463932 w 1054607"/>
                <a:gd name="connsiteY46" fmla="*/ 422177 h 940554"/>
                <a:gd name="connsiteX47" fmla="*/ 467881 w 1054607"/>
                <a:gd name="connsiteY47" fmla="*/ 416253 h 940554"/>
                <a:gd name="connsiteX48" fmla="*/ 618313 w 1054607"/>
                <a:gd name="connsiteY48" fmla="*/ 314362 h 940554"/>
                <a:gd name="connsiteX49" fmla="*/ 629369 w 1054607"/>
                <a:gd name="connsiteY49" fmla="*/ 300145 h 940554"/>
                <a:gd name="connsiteX50" fmla="*/ 628974 w 1054607"/>
                <a:gd name="connsiteY50" fmla="*/ 212076 h 940554"/>
                <a:gd name="connsiteX51" fmla="*/ 628974 w 1054607"/>
                <a:gd name="connsiteY51" fmla="*/ 199833 h 940554"/>
                <a:gd name="connsiteX52" fmla="*/ 513287 w 1054607"/>
                <a:gd name="connsiteY52" fmla="*/ 199833 h 940554"/>
                <a:gd name="connsiteX53" fmla="*/ 513287 w 1054607"/>
                <a:gd name="connsiteY53" fmla="*/ 239721 h 940554"/>
                <a:gd name="connsiteX54" fmla="*/ 512892 w 1054607"/>
                <a:gd name="connsiteY54" fmla="*/ 294616 h 940554"/>
                <a:gd name="connsiteX55" fmla="*/ 490386 w 1054607"/>
                <a:gd name="connsiteY55" fmla="*/ 317917 h 940554"/>
                <a:gd name="connsiteX56" fmla="*/ 466301 w 1054607"/>
                <a:gd name="connsiteY56" fmla="*/ 295011 h 940554"/>
                <a:gd name="connsiteX57" fmla="*/ 465906 w 1054607"/>
                <a:gd name="connsiteY57" fmla="*/ 281978 h 940554"/>
                <a:gd name="connsiteX58" fmla="*/ 465906 w 1054607"/>
                <a:gd name="connsiteY58" fmla="*/ 61609 h 940554"/>
                <a:gd name="connsiteX59" fmla="*/ 465906 w 1054607"/>
                <a:gd name="connsiteY59" fmla="*/ 47391 h 940554"/>
                <a:gd name="connsiteX60" fmla="*/ 351404 w 1054607"/>
                <a:gd name="connsiteY60" fmla="*/ 47391 h 940554"/>
                <a:gd name="connsiteX61" fmla="*/ 302445 w 1054607"/>
                <a:gd name="connsiteY61" fmla="*/ 214446 h 940554"/>
                <a:gd name="connsiteX62" fmla="*/ 188732 w 1054607"/>
                <a:gd name="connsiteY62" fmla="*/ 214446 h 940554"/>
                <a:gd name="connsiteX63" fmla="*/ 188732 w 1054607"/>
                <a:gd name="connsiteY63" fmla="*/ 446268 h 940554"/>
                <a:gd name="connsiteX64" fmla="*/ 302445 w 1054607"/>
                <a:gd name="connsiteY64" fmla="*/ 446268 h 940554"/>
                <a:gd name="connsiteX65" fmla="*/ 302445 w 1054607"/>
                <a:gd name="connsiteY65" fmla="*/ 214446 h 940554"/>
                <a:gd name="connsiteX66" fmla="*/ 850872 w 1054607"/>
                <a:gd name="connsiteY66" fmla="*/ 770898 h 940554"/>
                <a:gd name="connsiteX67" fmla="*/ 964190 w 1054607"/>
                <a:gd name="connsiteY67" fmla="*/ 883848 h 940554"/>
                <a:gd name="connsiteX68" fmla="*/ 974060 w 1054607"/>
                <a:gd name="connsiteY68" fmla="*/ 890166 h 940554"/>
                <a:gd name="connsiteX69" fmla="*/ 998146 w 1054607"/>
                <a:gd name="connsiteY69" fmla="*/ 886217 h 940554"/>
                <a:gd name="connsiteX70" fmla="*/ 1005253 w 1054607"/>
                <a:gd name="connsiteY70" fmla="*/ 863311 h 940554"/>
                <a:gd name="connsiteX71" fmla="*/ 995382 w 1054607"/>
                <a:gd name="connsiteY71" fmla="*/ 847909 h 940554"/>
                <a:gd name="connsiteX72" fmla="*/ 890355 w 1054607"/>
                <a:gd name="connsiteY72" fmla="*/ 742858 h 940554"/>
                <a:gd name="connsiteX73" fmla="*/ 884828 w 1054607"/>
                <a:gd name="connsiteY73" fmla="*/ 738119 h 940554"/>
                <a:gd name="connsiteX74" fmla="*/ 850872 w 1054607"/>
                <a:gd name="connsiteY74" fmla="*/ 770898 h 940554"/>
                <a:gd name="connsiteX75" fmla="*/ 139377 w 1054607"/>
                <a:gd name="connsiteY75" fmla="*/ 366888 h 940554"/>
                <a:gd name="connsiteX76" fmla="*/ 48170 w 1054607"/>
                <a:gd name="connsiteY76" fmla="*/ 366888 h 940554"/>
                <a:gd name="connsiteX77" fmla="*/ 48170 w 1054607"/>
                <a:gd name="connsiteY77" fmla="*/ 446268 h 940554"/>
                <a:gd name="connsiteX78" fmla="*/ 139377 w 1054607"/>
                <a:gd name="connsiteY78" fmla="*/ 446268 h 940554"/>
                <a:gd name="connsiteX79" fmla="*/ 139377 w 1054607"/>
                <a:gd name="connsiteY79" fmla="*/ 366888 h 9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54607" h="940554">
                  <a:moveTo>
                    <a:pt x="1054607" y="880293"/>
                  </a:moveTo>
                  <a:cubicBezTo>
                    <a:pt x="1048685" y="901224"/>
                    <a:pt x="1038814" y="918996"/>
                    <a:pt x="1019467" y="930449"/>
                  </a:cubicBezTo>
                  <a:cubicBezTo>
                    <a:pt x="993408" y="945851"/>
                    <a:pt x="960241" y="943877"/>
                    <a:pt x="937341" y="922945"/>
                  </a:cubicBezTo>
                  <a:cubicBezTo>
                    <a:pt x="913651" y="901619"/>
                    <a:pt x="891935" y="878713"/>
                    <a:pt x="869429" y="856203"/>
                  </a:cubicBezTo>
                  <a:cubicBezTo>
                    <a:pt x="852056" y="839221"/>
                    <a:pt x="834683" y="822239"/>
                    <a:pt x="818100" y="804862"/>
                  </a:cubicBezTo>
                  <a:cubicBezTo>
                    <a:pt x="811783" y="798148"/>
                    <a:pt x="807045" y="797753"/>
                    <a:pt x="798753" y="801703"/>
                  </a:cubicBezTo>
                  <a:cubicBezTo>
                    <a:pt x="739133" y="831717"/>
                    <a:pt x="676749" y="837246"/>
                    <a:pt x="612391" y="820659"/>
                  </a:cubicBezTo>
                  <a:cubicBezTo>
                    <a:pt x="514471" y="795384"/>
                    <a:pt x="435504" y="706130"/>
                    <a:pt x="422475" y="605819"/>
                  </a:cubicBezTo>
                  <a:cubicBezTo>
                    <a:pt x="417737" y="568695"/>
                    <a:pt x="419711" y="532362"/>
                    <a:pt x="429977" y="494844"/>
                  </a:cubicBezTo>
                  <a:cubicBezTo>
                    <a:pt x="424054" y="494844"/>
                    <a:pt x="419711" y="494844"/>
                    <a:pt x="414973" y="494844"/>
                  </a:cubicBezTo>
                  <a:cubicBezTo>
                    <a:pt x="287836" y="494844"/>
                    <a:pt x="160698" y="494844"/>
                    <a:pt x="33166" y="494844"/>
                  </a:cubicBezTo>
                  <a:cubicBezTo>
                    <a:pt x="7107" y="494844"/>
                    <a:pt x="0" y="487340"/>
                    <a:pt x="0" y="461670"/>
                  </a:cubicBezTo>
                  <a:cubicBezTo>
                    <a:pt x="0" y="424152"/>
                    <a:pt x="0" y="386239"/>
                    <a:pt x="0" y="348721"/>
                  </a:cubicBezTo>
                  <a:cubicBezTo>
                    <a:pt x="0" y="328185"/>
                    <a:pt x="9081" y="319101"/>
                    <a:pt x="30008" y="319101"/>
                  </a:cubicBezTo>
                  <a:cubicBezTo>
                    <a:pt x="66333" y="319101"/>
                    <a:pt x="102263" y="319101"/>
                    <a:pt x="140167" y="319101"/>
                  </a:cubicBezTo>
                  <a:cubicBezTo>
                    <a:pt x="140167" y="313967"/>
                    <a:pt x="140167" y="310018"/>
                    <a:pt x="140167" y="305674"/>
                  </a:cubicBezTo>
                  <a:cubicBezTo>
                    <a:pt x="140167" y="270130"/>
                    <a:pt x="140167" y="234192"/>
                    <a:pt x="140167" y="198648"/>
                  </a:cubicBezTo>
                  <a:cubicBezTo>
                    <a:pt x="140167" y="174953"/>
                    <a:pt x="148458" y="166659"/>
                    <a:pt x="172543" y="166659"/>
                  </a:cubicBezTo>
                  <a:cubicBezTo>
                    <a:pt x="215581" y="166659"/>
                    <a:pt x="258223" y="166659"/>
                    <a:pt x="303234" y="166659"/>
                  </a:cubicBezTo>
                  <a:cubicBezTo>
                    <a:pt x="303234" y="161920"/>
                    <a:pt x="303234" y="157576"/>
                    <a:pt x="303234" y="153627"/>
                  </a:cubicBezTo>
                  <a:cubicBezTo>
                    <a:pt x="303234" y="112554"/>
                    <a:pt x="303234" y="71877"/>
                    <a:pt x="303234" y="30804"/>
                  </a:cubicBezTo>
                  <a:cubicBezTo>
                    <a:pt x="303234" y="8688"/>
                    <a:pt x="311920" y="0"/>
                    <a:pt x="334426" y="0"/>
                  </a:cubicBezTo>
                  <a:cubicBezTo>
                    <a:pt x="384176" y="0"/>
                    <a:pt x="433925" y="0"/>
                    <a:pt x="483674" y="0"/>
                  </a:cubicBezTo>
                  <a:cubicBezTo>
                    <a:pt x="505390" y="0"/>
                    <a:pt x="514077" y="8688"/>
                    <a:pt x="514077" y="30409"/>
                  </a:cubicBezTo>
                  <a:cubicBezTo>
                    <a:pt x="514077" y="66348"/>
                    <a:pt x="514077" y="102681"/>
                    <a:pt x="514077" y="138620"/>
                  </a:cubicBezTo>
                  <a:cubicBezTo>
                    <a:pt x="514077" y="142964"/>
                    <a:pt x="514077" y="147308"/>
                    <a:pt x="514077" y="152442"/>
                  </a:cubicBezTo>
                  <a:cubicBezTo>
                    <a:pt x="541320" y="152442"/>
                    <a:pt x="566985" y="152442"/>
                    <a:pt x="593044" y="152442"/>
                  </a:cubicBezTo>
                  <a:cubicBezTo>
                    <a:pt x="609627" y="152442"/>
                    <a:pt x="626605" y="152442"/>
                    <a:pt x="643188" y="152442"/>
                  </a:cubicBezTo>
                  <a:cubicBezTo>
                    <a:pt x="669642" y="152442"/>
                    <a:pt x="677539" y="159946"/>
                    <a:pt x="677539" y="186406"/>
                  </a:cubicBezTo>
                  <a:cubicBezTo>
                    <a:pt x="677539" y="221949"/>
                    <a:pt x="677539" y="257888"/>
                    <a:pt x="677539" y="293431"/>
                  </a:cubicBezTo>
                  <a:cubicBezTo>
                    <a:pt x="677539" y="297775"/>
                    <a:pt x="677539" y="302119"/>
                    <a:pt x="677539" y="304884"/>
                  </a:cubicBezTo>
                  <a:cubicBezTo>
                    <a:pt x="702808" y="308833"/>
                    <a:pt x="726893" y="311203"/>
                    <a:pt x="750188" y="317127"/>
                  </a:cubicBezTo>
                  <a:cubicBezTo>
                    <a:pt x="847713" y="341217"/>
                    <a:pt x="926285" y="429681"/>
                    <a:pt x="940499" y="528808"/>
                  </a:cubicBezTo>
                  <a:cubicBezTo>
                    <a:pt x="948396" y="583703"/>
                    <a:pt x="940894" y="636228"/>
                    <a:pt x="915625" y="685989"/>
                  </a:cubicBezTo>
                  <a:cubicBezTo>
                    <a:pt x="911676" y="693888"/>
                    <a:pt x="912071" y="698627"/>
                    <a:pt x="918389" y="705340"/>
                  </a:cubicBezTo>
                  <a:cubicBezTo>
                    <a:pt x="951160" y="737330"/>
                    <a:pt x="983142" y="770108"/>
                    <a:pt x="1015518" y="801703"/>
                  </a:cubicBezTo>
                  <a:cubicBezTo>
                    <a:pt x="1032101" y="817895"/>
                    <a:pt x="1047895" y="834482"/>
                    <a:pt x="1054212" y="857387"/>
                  </a:cubicBezTo>
                  <a:cubicBezTo>
                    <a:pt x="1054607" y="864101"/>
                    <a:pt x="1054607" y="872395"/>
                    <a:pt x="1054607" y="880293"/>
                  </a:cubicBezTo>
                  <a:close/>
                  <a:moveTo>
                    <a:pt x="895883" y="568695"/>
                  </a:moveTo>
                  <a:cubicBezTo>
                    <a:pt x="896278" y="451402"/>
                    <a:pt x="799148" y="354250"/>
                    <a:pt x="681487" y="354250"/>
                  </a:cubicBezTo>
                  <a:cubicBezTo>
                    <a:pt x="563826" y="354250"/>
                    <a:pt x="467881" y="449822"/>
                    <a:pt x="467091" y="567511"/>
                  </a:cubicBezTo>
                  <a:cubicBezTo>
                    <a:pt x="466301" y="685199"/>
                    <a:pt x="562641" y="781956"/>
                    <a:pt x="680697" y="782351"/>
                  </a:cubicBezTo>
                  <a:cubicBezTo>
                    <a:pt x="798753" y="782746"/>
                    <a:pt x="895488" y="686779"/>
                    <a:pt x="895883" y="568695"/>
                  </a:cubicBezTo>
                  <a:close/>
                  <a:moveTo>
                    <a:pt x="351404" y="47391"/>
                  </a:moveTo>
                  <a:cubicBezTo>
                    <a:pt x="351404" y="180877"/>
                    <a:pt x="351404" y="313572"/>
                    <a:pt x="351404" y="446663"/>
                  </a:cubicBezTo>
                  <a:cubicBezTo>
                    <a:pt x="373910" y="446663"/>
                    <a:pt x="396021" y="445478"/>
                    <a:pt x="417737" y="447058"/>
                  </a:cubicBezTo>
                  <a:cubicBezTo>
                    <a:pt x="439453" y="448638"/>
                    <a:pt x="456431" y="445478"/>
                    <a:pt x="463932" y="422177"/>
                  </a:cubicBezTo>
                  <a:cubicBezTo>
                    <a:pt x="464722" y="420203"/>
                    <a:pt x="466696" y="418228"/>
                    <a:pt x="467881" y="416253"/>
                  </a:cubicBezTo>
                  <a:cubicBezTo>
                    <a:pt x="505785" y="364123"/>
                    <a:pt x="555929" y="329764"/>
                    <a:pt x="618313" y="314362"/>
                  </a:cubicBezTo>
                  <a:cubicBezTo>
                    <a:pt x="627000" y="312388"/>
                    <a:pt x="629369" y="308833"/>
                    <a:pt x="629369" y="300145"/>
                  </a:cubicBezTo>
                  <a:cubicBezTo>
                    <a:pt x="628974" y="270920"/>
                    <a:pt x="628974" y="241301"/>
                    <a:pt x="628974" y="212076"/>
                  </a:cubicBezTo>
                  <a:cubicBezTo>
                    <a:pt x="628974" y="207732"/>
                    <a:pt x="628974" y="203783"/>
                    <a:pt x="628974" y="199833"/>
                  </a:cubicBezTo>
                  <a:cubicBezTo>
                    <a:pt x="589490" y="199833"/>
                    <a:pt x="551981" y="199833"/>
                    <a:pt x="513287" y="199833"/>
                  </a:cubicBezTo>
                  <a:cubicBezTo>
                    <a:pt x="513287" y="213656"/>
                    <a:pt x="513287" y="226688"/>
                    <a:pt x="513287" y="239721"/>
                  </a:cubicBezTo>
                  <a:cubicBezTo>
                    <a:pt x="513287" y="257888"/>
                    <a:pt x="513682" y="276054"/>
                    <a:pt x="512892" y="294616"/>
                  </a:cubicBezTo>
                  <a:cubicBezTo>
                    <a:pt x="512102" y="308438"/>
                    <a:pt x="502626" y="317522"/>
                    <a:pt x="490386" y="317917"/>
                  </a:cubicBezTo>
                  <a:cubicBezTo>
                    <a:pt x="477752" y="318312"/>
                    <a:pt x="467881" y="309228"/>
                    <a:pt x="466301" y="295011"/>
                  </a:cubicBezTo>
                  <a:cubicBezTo>
                    <a:pt x="465906" y="290667"/>
                    <a:pt x="465906" y="286322"/>
                    <a:pt x="465906" y="281978"/>
                  </a:cubicBezTo>
                  <a:cubicBezTo>
                    <a:pt x="465906" y="208522"/>
                    <a:pt x="465906" y="135065"/>
                    <a:pt x="465906" y="61609"/>
                  </a:cubicBezTo>
                  <a:cubicBezTo>
                    <a:pt x="465906" y="56870"/>
                    <a:pt x="465906" y="52525"/>
                    <a:pt x="465906" y="47391"/>
                  </a:cubicBezTo>
                  <a:cubicBezTo>
                    <a:pt x="427213" y="47391"/>
                    <a:pt x="390098" y="47391"/>
                    <a:pt x="351404" y="47391"/>
                  </a:cubicBezTo>
                  <a:close/>
                  <a:moveTo>
                    <a:pt x="302445" y="214446"/>
                  </a:moveTo>
                  <a:cubicBezTo>
                    <a:pt x="263751" y="214446"/>
                    <a:pt x="226241" y="214446"/>
                    <a:pt x="188732" y="214446"/>
                  </a:cubicBezTo>
                  <a:cubicBezTo>
                    <a:pt x="188732" y="292246"/>
                    <a:pt x="188732" y="369257"/>
                    <a:pt x="188732" y="446268"/>
                  </a:cubicBezTo>
                  <a:cubicBezTo>
                    <a:pt x="227031" y="446268"/>
                    <a:pt x="264540" y="446268"/>
                    <a:pt x="302445" y="446268"/>
                  </a:cubicBezTo>
                  <a:cubicBezTo>
                    <a:pt x="302445" y="368862"/>
                    <a:pt x="302445" y="291851"/>
                    <a:pt x="302445" y="214446"/>
                  </a:cubicBezTo>
                  <a:close/>
                  <a:moveTo>
                    <a:pt x="850872" y="770898"/>
                  </a:moveTo>
                  <a:cubicBezTo>
                    <a:pt x="888381" y="808022"/>
                    <a:pt x="926285" y="845935"/>
                    <a:pt x="964190" y="883848"/>
                  </a:cubicBezTo>
                  <a:cubicBezTo>
                    <a:pt x="966953" y="886612"/>
                    <a:pt x="970507" y="890166"/>
                    <a:pt x="974060" y="890166"/>
                  </a:cubicBezTo>
                  <a:cubicBezTo>
                    <a:pt x="982352" y="890166"/>
                    <a:pt x="992618" y="890956"/>
                    <a:pt x="998146" y="886217"/>
                  </a:cubicBezTo>
                  <a:cubicBezTo>
                    <a:pt x="1003278" y="881873"/>
                    <a:pt x="1005253" y="871210"/>
                    <a:pt x="1005253" y="863311"/>
                  </a:cubicBezTo>
                  <a:cubicBezTo>
                    <a:pt x="1005253" y="858177"/>
                    <a:pt x="999725" y="852253"/>
                    <a:pt x="995382" y="847909"/>
                  </a:cubicBezTo>
                  <a:cubicBezTo>
                    <a:pt x="960636" y="812761"/>
                    <a:pt x="925496" y="777612"/>
                    <a:pt x="890355" y="742858"/>
                  </a:cubicBezTo>
                  <a:cubicBezTo>
                    <a:pt x="888381" y="740884"/>
                    <a:pt x="885617" y="738909"/>
                    <a:pt x="884828" y="738119"/>
                  </a:cubicBezTo>
                  <a:cubicBezTo>
                    <a:pt x="872983" y="749177"/>
                    <a:pt x="862322" y="759840"/>
                    <a:pt x="850872" y="770898"/>
                  </a:cubicBezTo>
                  <a:close/>
                  <a:moveTo>
                    <a:pt x="139377" y="366888"/>
                  </a:moveTo>
                  <a:cubicBezTo>
                    <a:pt x="108185" y="366888"/>
                    <a:pt x="78178" y="366888"/>
                    <a:pt x="48170" y="366888"/>
                  </a:cubicBezTo>
                  <a:cubicBezTo>
                    <a:pt x="48170" y="393743"/>
                    <a:pt x="48170" y="419808"/>
                    <a:pt x="48170" y="446268"/>
                  </a:cubicBezTo>
                  <a:cubicBezTo>
                    <a:pt x="78572" y="446268"/>
                    <a:pt x="108580" y="446268"/>
                    <a:pt x="139377" y="446268"/>
                  </a:cubicBezTo>
                  <a:cubicBezTo>
                    <a:pt x="139377" y="419413"/>
                    <a:pt x="139377" y="393743"/>
                    <a:pt x="139377" y="366888"/>
                  </a:cubicBezTo>
                  <a:close/>
                </a:path>
              </a:pathLst>
            </a:custGeom>
            <a:grpFill/>
            <a:ln w="3948" cap="flat">
              <a:noFill/>
              <a:prstDash val="solid"/>
              <a:miter/>
            </a:ln>
          </p:spPr>
          <p:txBody>
            <a:bodyPr rtlCol="0" anchor="ctr"/>
            <a:lstStyle/>
            <a:p>
              <a:endParaRPr lang="en-US"/>
            </a:p>
          </p:txBody>
        </p:sp>
        <p:sp>
          <p:nvSpPr>
            <p:cNvPr id="82" name="Freeform 970">
              <a:extLst>
                <a:ext uri="{FF2B5EF4-FFF2-40B4-BE49-F238E27FC236}">
                  <a16:creationId xmlns:a16="http://schemas.microsoft.com/office/drawing/2014/main" id="{C13A069E-E6BA-A635-D62B-7F0612C40D2A}"/>
                </a:ext>
              </a:extLst>
            </p:cNvPr>
            <p:cNvSpPr/>
            <p:nvPr/>
          </p:nvSpPr>
          <p:spPr>
            <a:xfrm>
              <a:off x="2477798" y="452519"/>
              <a:ext cx="1011865" cy="1219140"/>
            </a:xfrm>
            <a:custGeom>
              <a:avLst/>
              <a:gdLst>
                <a:gd name="connsiteX0" fmla="*/ 0 w 1011865"/>
                <a:gd name="connsiteY0" fmla="*/ 59634 h 1219140"/>
                <a:gd name="connsiteX1" fmla="*/ 22901 w 1011865"/>
                <a:gd name="connsiteY1" fmla="*/ 20141 h 1219140"/>
                <a:gd name="connsiteX2" fmla="*/ 80547 w 1011865"/>
                <a:gd name="connsiteY2" fmla="*/ 0 h 1219140"/>
                <a:gd name="connsiteX3" fmla="*/ 929839 w 1011865"/>
                <a:gd name="connsiteY3" fmla="*/ 0 h 1219140"/>
                <a:gd name="connsiteX4" fmla="*/ 936946 w 1011865"/>
                <a:gd name="connsiteY4" fmla="*/ 0 h 1219140"/>
                <a:gd name="connsiteX5" fmla="*/ 1011175 w 1011865"/>
                <a:gd name="connsiteY5" fmla="*/ 73851 h 1219140"/>
                <a:gd name="connsiteX6" fmla="*/ 1011175 w 1011865"/>
                <a:gd name="connsiteY6" fmla="*/ 277634 h 1219140"/>
                <a:gd name="connsiteX7" fmla="*/ 987485 w 1011865"/>
                <a:gd name="connsiteY7" fmla="*/ 305674 h 1219140"/>
                <a:gd name="connsiteX8" fmla="*/ 963795 w 1011865"/>
                <a:gd name="connsiteY8" fmla="*/ 277634 h 1219140"/>
                <a:gd name="connsiteX9" fmla="*/ 963795 w 1011865"/>
                <a:gd name="connsiteY9" fmla="*/ 81355 h 1219140"/>
                <a:gd name="connsiteX10" fmla="*/ 930234 w 1011865"/>
                <a:gd name="connsiteY10" fmla="*/ 47786 h 1219140"/>
                <a:gd name="connsiteX11" fmla="*/ 80941 w 1011865"/>
                <a:gd name="connsiteY11" fmla="*/ 47786 h 1219140"/>
                <a:gd name="connsiteX12" fmla="*/ 47775 w 1011865"/>
                <a:gd name="connsiteY12" fmla="*/ 80170 h 1219140"/>
                <a:gd name="connsiteX13" fmla="*/ 47775 w 1011865"/>
                <a:gd name="connsiteY13" fmla="*/ 1138576 h 1219140"/>
                <a:gd name="connsiteX14" fmla="*/ 80547 w 1011865"/>
                <a:gd name="connsiteY14" fmla="*/ 1171355 h 1219140"/>
                <a:gd name="connsiteX15" fmla="*/ 931023 w 1011865"/>
                <a:gd name="connsiteY15" fmla="*/ 1171355 h 1219140"/>
                <a:gd name="connsiteX16" fmla="*/ 963795 w 1011865"/>
                <a:gd name="connsiteY16" fmla="*/ 1138181 h 1219140"/>
                <a:gd name="connsiteX17" fmla="*/ 963795 w 1011865"/>
                <a:gd name="connsiteY17" fmla="*/ 1045373 h 1219140"/>
                <a:gd name="connsiteX18" fmla="*/ 987485 w 1011865"/>
                <a:gd name="connsiteY18" fmla="*/ 1016938 h 1219140"/>
                <a:gd name="connsiteX19" fmla="*/ 1011570 w 1011865"/>
                <a:gd name="connsiteY19" fmla="*/ 1045373 h 1219140"/>
                <a:gd name="connsiteX20" fmla="*/ 1011570 w 1011865"/>
                <a:gd name="connsiteY20" fmla="*/ 1145290 h 1219140"/>
                <a:gd name="connsiteX21" fmla="*/ 954319 w 1011865"/>
                <a:gd name="connsiteY21" fmla="*/ 1217166 h 1219140"/>
                <a:gd name="connsiteX22" fmla="*/ 949976 w 1011865"/>
                <a:gd name="connsiteY22" fmla="*/ 1219141 h 1219140"/>
                <a:gd name="connsiteX23" fmla="*/ 62384 w 1011865"/>
                <a:gd name="connsiteY23" fmla="*/ 1219141 h 1219140"/>
                <a:gd name="connsiteX24" fmla="*/ 40273 w 1011865"/>
                <a:gd name="connsiteY24" fmla="*/ 1211242 h 1219140"/>
                <a:gd name="connsiteX25" fmla="*/ 395 w 1011865"/>
                <a:gd name="connsiteY25" fmla="*/ 1159902 h 1219140"/>
                <a:gd name="connsiteX26" fmla="*/ 0 w 1011865"/>
                <a:gd name="connsiteY26" fmla="*/ 59634 h 12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1865" h="1219140">
                  <a:moveTo>
                    <a:pt x="0" y="59634"/>
                  </a:moveTo>
                  <a:cubicBezTo>
                    <a:pt x="7502" y="46206"/>
                    <a:pt x="13030" y="31594"/>
                    <a:pt x="22901" y="20141"/>
                  </a:cubicBezTo>
                  <a:cubicBezTo>
                    <a:pt x="37509" y="3554"/>
                    <a:pt x="58831" y="0"/>
                    <a:pt x="80547" y="0"/>
                  </a:cubicBezTo>
                  <a:cubicBezTo>
                    <a:pt x="363644" y="0"/>
                    <a:pt x="646741" y="0"/>
                    <a:pt x="929839" y="0"/>
                  </a:cubicBezTo>
                  <a:cubicBezTo>
                    <a:pt x="932208" y="0"/>
                    <a:pt x="934577" y="0"/>
                    <a:pt x="936946" y="0"/>
                  </a:cubicBezTo>
                  <a:cubicBezTo>
                    <a:pt x="980378" y="790"/>
                    <a:pt x="1010780" y="30409"/>
                    <a:pt x="1011175" y="73851"/>
                  </a:cubicBezTo>
                  <a:cubicBezTo>
                    <a:pt x="1011570" y="141779"/>
                    <a:pt x="1011570" y="209706"/>
                    <a:pt x="1011175" y="277634"/>
                  </a:cubicBezTo>
                  <a:cubicBezTo>
                    <a:pt x="1011175" y="295406"/>
                    <a:pt x="1002094" y="305674"/>
                    <a:pt x="987485" y="305674"/>
                  </a:cubicBezTo>
                  <a:cubicBezTo>
                    <a:pt x="972876" y="305674"/>
                    <a:pt x="963795" y="295406"/>
                    <a:pt x="963795" y="277634"/>
                  </a:cubicBezTo>
                  <a:cubicBezTo>
                    <a:pt x="963795" y="212076"/>
                    <a:pt x="963795" y="146518"/>
                    <a:pt x="963795" y="81355"/>
                  </a:cubicBezTo>
                  <a:cubicBezTo>
                    <a:pt x="963795" y="55685"/>
                    <a:pt x="955898" y="47786"/>
                    <a:pt x="930234" y="47786"/>
                  </a:cubicBezTo>
                  <a:cubicBezTo>
                    <a:pt x="647136" y="47786"/>
                    <a:pt x="364039" y="47786"/>
                    <a:pt x="80941" y="47786"/>
                  </a:cubicBezTo>
                  <a:cubicBezTo>
                    <a:pt x="55672" y="47786"/>
                    <a:pt x="47775" y="55685"/>
                    <a:pt x="47775" y="80170"/>
                  </a:cubicBezTo>
                  <a:cubicBezTo>
                    <a:pt x="47775" y="432840"/>
                    <a:pt x="47775" y="785906"/>
                    <a:pt x="47775" y="1138576"/>
                  </a:cubicBezTo>
                  <a:cubicBezTo>
                    <a:pt x="47775" y="1163456"/>
                    <a:pt x="55672" y="1171355"/>
                    <a:pt x="80547" y="1171355"/>
                  </a:cubicBezTo>
                  <a:cubicBezTo>
                    <a:pt x="364039" y="1171355"/>
                    <a:pt x="647531" y="1171355"/>
                    <a:pt x="931023" y="1171355"/>
                  </a:cubicBezTo>
                  <a:cubicBezTo>
                    <a:pt x="955503" y="1171355"/>
                    <a:pt x="963795" y="1163061"/>
                    <a:pt x="963795" y="1138181"/>
                  </a:cubicBezTo>
                  <a:cubicBezTo>
                    <a:pt x="963795" y="1107376"/>
                    <a:pt x="963795" y="1076177"/>
                    <a:pt x="963795" y="1045373"/>
                  </a:cubicBezTo>
                  <a:cubicBezTo>
                    <a:pt x="963795" y="1027996"/>
                    <a:pt x="973271" y="1016938"/>
                    <a:pt x="987485" y="1016938"/>
                  </a:cubicBezTo>
                  <a:cubicBezTo>
                    <a:pt x="1001699" y="1016938"/>
                    <a:pt x="1011570" y="1027996"/>
                    <a:pt x="1011570" y="1045373"/>
                  </a:cubicBezTo>
                  <a:cubicBezTo>
                    <a:pt x="1011965" y="1078547"/>
                    <a:pt x="1011965" y="1112116"/>
                    <a:pt x="1011570" y="1145290"/>
                  </a:cubicBezTo>
                  <a:cubicBezTo>
                    <a:pt x="1011175" y="1182413"/>
                    <a:pt x="990644" y="1207688"/>
                    <a:pt x="954319" y="1217166"/>
                  </a:cubicBezTo>
                  <a:cubicBezTo>
                    <a:pt x="952739" y="1217561"/>
                    <a:pt x="951555" y="1218351"/>
                    <a:pt x="949976" y="1219141"/>
                  </a:cubicBezTo>
                  <a:cubicBezTo>
                    <a:pt x="654243" y="1219141"/>
                    <a:pt x="358116" y="1219141"/>
                    <a:pt x="62384" y="1219141"/>
                  </a:cubicBezTo>
                  <a:cubicBezTo>
                    <a:pt x="54882" y="1216376"/>
                    <a:pt x="47380" y="1214402"/>
                    <a:pt x="40273" y="1211242"/>
                  </a:cubicBezTo>
                  <a:cubicBezTo>
                    <a:pt x="18162" y="1200974"/>
                    <a:pt x="7502" y="1181623"/>
                    <a:pt x="395" y="1159902"/>
                  </a:cubicBezTo>
                  <a:cubicBezTo>
                    <a:pt x="0" y="793409"/>
                    <a:pt x="0" y="426522"/>
                    <a:pt x="0" y="59634"/>
                  </a:cubicBezTo>
                  <a:close/>
                </a:path>
              </a:pathLst>
            </a:custGeom>
            <a:grpFill/>
            <a:ln w="3948" cap="flat">
              <a:noFill/>
              <a:prstDash val="solid"/>
              <a:miter/>
            </a:ln>
          </p:spPr>
          <p:txBody>
            <a:bodyPr rtlCol="0" anchor="ctr"/>
            <a:lstStyle/>
            <a:p>
              <a:endParaRPr lang="en-US"/>
            </a:p>
          </p:txBody>
        </p:sp>
        <p:sp>
          <p:nvSpPr>
            <p:cNvPr id="83" name="Freeform 971">
              <a:extLst>
                <a:ext uri="{FF2B5EF4-FFF2-40B4-BE49-F238E27FC236}">
                  <a16:creationId xmlns:a16="http://schemas.microsoft.com/office/drawing/2014/main" id="{E0C2C001-66E0-2159-51C8-5F5EB6DB1384}"/>
                </a:ext>
              </a:extLst>
            </p:cNvPr>
            <p:cNvSpPr/>
            <p:nvPr/>
          </p:nvSpPr>
          <p:spPr>
            <a:xfrm>
              <a:off x="2603751" y="1495522"/>
              <a:ext cx="707561" cy="47786"/>
            </a:xfrm>
            <a:custGeom>
              <a:avLst/>
              <a:gdLst>
                <a:gd name="connsiteX0" fmla="*/ 353773 w 707561"/>
                <a:gd name="connsiteY0" fmla="*/ 395 h 47786"/>
                <a:gd name="connsiteX1" fmla="*/ 674380 w 707561"/>
                <a:gd name="connsiteY1" fmla="*/ 395 h 47786"/>
                <a:gd name="connsiteX2" fmla="*/ 689779 w 707561"/>
                <a:gd name="connsiteY2" fmla="*/ 1580 h 47786"/>
                <a:gd name="connsiteX3" fmla="*/ 707546 w 707561"/>
                <a:gd name="connsiteY3" fmla="*/ 24090 h 47786"/>
                <a:gd name="connsiteX4" fmla="*/ 690963 w 707561"/>
                <a:gd name="connsiteY4" fmla="*/ 46206 h 47786"/>
                <a:gd name="connsiteX5" fmla="*/ 673195 w 707561"/>
                <a:gd name="connsiteY5" fmla="*/ 47786 h 47786"/>
                <a:gd name="connsiteX6" fmla="*/ 34351 w 707561"/>
                <a:gd name="connsiteY6" fmla="*/ 47786 h 47786"/>
                <a:gd name="connsiteX7" fmla="*/ 17768 w 707561"/>
                <a:gd name="connsiteY7" fmla="*/ 46206 h 47786"/>
                <a:gd name="connsiteX8" fmla="*/ 0 w 707561"/>
                <a:gd name="connsiteY8" fmla="*/ 23696 h 47786"/>
                <a:gd name="connsiteX9" fmla="*/ 18952 w 707561"/>
                <a:gd name="connsiteY9" fmla="*/ 790 h 47786"/>
                <a:gd name="connsiteX10" fmla="*/ 33166 w 707561"/>
                <a:gd name="connsiteY10" fmla="*/ 0 h 47786"/>
                <a:gd name="connsiteX11" fmla="*/ 353773 w 707561"/>
                <a:gd name="connsiteY11" fmla="*/ 395 h 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7561" h="47786">
                  <a:moveTo>
                    <a:pt x="353773" y="395"/>
                  </a:moveTo>
                  <a:cubicBezTo>
                    <a:pt x="460774" y="395"/>
                    <a:pt x="567379" y="395"/>
                    <a:pt x="674380" y="395"/>
                  </a:cubicBezTo>
                  <a:cubicBezTo>
                    <a:pt x="679513" y="395"/>
                    <a:pt x="684645" y="395"/>
                    <a:pt x="689779" y="1580"/>
                  </a:cubicBezTo>
                  <a:cubicBezTo>
                    <a:pt x="700439" y="3949"/>
                    <a:pt x="707941" y="13822"/>
                    <a:pt x="707546" y="24090"/>
                  </a:cubicBezTo>
                  <a:cubicBezTo>
                    <a:pt x="706756" y="34754"/>
                    <a:pt x="702018" y="43442"/>
                    <a:pt x="690963" y="46206"/>
                  </a:cubicBezTo>
                  <a:cubicBezTo>
                    <a:pt x="685435" y="47786"/>
                    <a:pt x="679118" y="47786"/>
                    <a:pt x="673195" y="47786"/>
                  </a:cubicBezTo>
                  <a:cubicBezTo>
                    <a:pt x="460379" y="47786"/>
                    <a:pt x="247167" y="47786"/>
                    <a:pt x="34351" y="47786"/>
                  </a:cubicBezTo>
                  <a:cubicBezTo>
                    <a:pt x="28823" y="47786"/>
                    <a:pt x="23295" y="47786"/>
                    <a:pt x="17768" y="46206"/>
                  </a:cubicBezTo>
                  <a:cubicBezTo>
                    <a:pt x="7107" y="43442"/>
                    <a:pt x="0" y="33964"/>
                    <a:pt x="0" y="23696"/>
                  </a:cubicBezTo>
                  <a:cubicBezTo>
                    <a:pt x="0" y="13033"/>
                    <a:pt x="7897" y="3159"/>
                    <a:pt x="18952" y="790"/>
                  </a:cubicBezTo>
                  <a:cubicBezTo>
                    <a:pt x="23690" y="0"/>
                    <a:pt x="28428" y="0"/>
                    <a:pt x="33166" y="0"/>
                  </a:cubicBezTo>
                  <a:cubicBezTo>
                    <a:pt x="140167" y="395"/>
                    <a:pt x="247167" y="395"/>
                    <a:pt x="353773" y="395"/>
                  </a:cubicBezTo>
                  <a:close/>
                </a:path>
              </a:pathLst>
            </a:custGeom>
            <a:grpFill/>
            <a:ln w="3948" cap="flat">
              <a:noFill/>
              <a:prstDash val="solid"/>
              <a:miter/>
            </a:ln>
          </p:spPr>
          <p:txBody>
            <a:bodyPr rtlCol="0" anchor="ctr"/>
            <a:lstStyle/>
            <a:p>
              <a:endParaRPr lang="en-US"/>
            </a:p>
          </p:txBody>
        </p:sp>
        <p:sp>
          <p:nvSpPr>
            <p:cNvPr id="84" name="Freeform 972">
              <a:extLst>
                <a:ext uri="{FF2B5EF4-FFF2-40B4-BE49-F238E27FC236}">
                  <a16:creationId xmlns:a16="http://schemas.microsoft.com/office/drawing/2014/main" id="{BD0CAFDA-8940-B953-BBF7-29A20EE34CF6}"/>
                </a:ext>
              </a:extLst>
            </p:cNvPr>
            <p:cNvSpPr/>
            <p:nvPr/>
          </p:nvSpPr>
          <p:spPr>
            <a:xfrm>
              <a:off x="3441187" y="805179"/>
              <a:ext cx="47400" cy="47411"/>
            </a:xfrm>
            <a:custGeom>
              <a:avLst/>
              <a:gdLst>
                <a:gd name="connsiteX0" fmla="*/ 24095 w 47400"/>
                <a:gd name="connsiteY0" fmla="*/ 47401 h 47411"/>
                <a:gd name="connsiteX1" fmla="*/ 10 w 47400"/>
                <a:gd name="connsiteY1" fmla="*/ 24101 h 47411"/>
                <a:gd name="connsiteX2" fmla="*/ 23306 w 47400"/>
                <a:gd name="connsiteY2" fmla="*/ 10 h 47411"/>
                <a:gd name="connsiteX3" fmla="*/ 47391 w 47400"/>
                <a:gd name="connsiteY3" fmla="*/ 23311 h 47411"/>
                <a:gd name="connsiteX4" fmla="*/ 24095 w 47400"/>
                <a:gd name="connsiteY4" fmla="*/ 47401 h 47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00" h="47411">
                  <a:moveTo>
                    <a:pt x="24095" y="47401"/>
                  </a:moveTo>
                  <a:cubicBezTo>
                    <a:pt x="11461" y="47796"/>
                    <a:pt x="405" y="36738"/>
                    <a:pt x="10" y="24101"/>
                  </a:cubicBezTo>
                  <a:cubicBezTo>
                    <a:pt x="-384" y="11463"/>
                    <a:pt x="10671" y="405"/>
                    <a:pt x="23306" y="10"/>
                  </a:cubicBezTo>
                  <a:cubicBezTo>
                    <a:pt x="35545" y="-385"/>
                    <a:pt x="46996" y="11068"/>
                    <a:pt x="47391" y="23311"/>
                  </a:cubicBezTo>
                  <a:cubicBezTo>
                    <a:pt x="47786" y="35948"/>
                    <a:pt x="36730" y="47401"/>
                    <a:pt x="24095" y="47401"/>
                  </a:cubicBezTo>
                  <a:close/>
                </a:path>
              </a:pathLst>
            </a:custGeom>
            <a:grpFill/>
            <a:ln w="3948" cap="flat">
              <a:noFill/>
              <a:prstDash val="solid"/>
              <a:miter/>
            </a:ln>
          </p:spPr>
          <p:txBody>
            <a:bodyPr rtlCol="0" anchor="ctr"/>
            <a:lstStyle/>
            <a:p>
              <a:endParaRPr lang="en-US"/>
            </a:p>
          </p:txBody>
        </p:sp>
        <p:sp>
          <p:nvSpPr>
            <p:cNvPr id="85" name="Freeform 973">
              <a:extLst>
                <a:ext uri="{FF2B5EF4-FFF2-40B4-BE49-F238E27FC236}">
                  <a16:creationId xmlns:a16="http://schemas.microsoft.com/office/drawing/2014/main" id="{A13F7FA7-0246-3260-DA5E-CE9116D60D1F}"/>
                </a:ext>
              </a:extLst>
            </p:cNvPr>
            <p:cNvSpPr/>
            <p:nvPr/>
          </p:nvSpPr>
          <p:spPr>
            <a:xfrm>
              <a:off x="3047930" y="1362816"/>
              <a:ext cx="46601" cy="47017"/>
            </a:xfrm>
            <a:custGeom>
              <a:avLst/>
              <a:gdLst>
                <a:gd name="connsiteX0" fmla="*/ 23306 w 46601"/>
                <a:gd name="connsiteY0" fmla="*/ 11 h 47017"/>
                <a:gd name="connsiteX1" fmla="*/ 46601 w 46601"/>
                <a:gd name="connsiteY1" fmla="*/ 23706 h 47017"/>
                <a:gd name="connsiteX2" fmla="*/ 22911 w 46601"/>
                <a:gd name="connsiteY2" fmla="*/ 47007 h 47017"/>
                <a:gd name="connsiteX3" fmla="*/ 11 w 46601"/>
                <a:gd name="connsiteY3" fmla="*/ 22916 h 47017"/>
                <a:gd name="connsiteX4" fmla="*/ 23306 w 46601"/>
                <a:gd name="connsiteY4" fmla="*/ 11 h 4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1" h="47017">
                  <a:moveTo>
                    <a:pt x="23306" y="11"/>
                  </a:moveTo>
                  <a:cubicBezTo>
                    <a:pt x="35941" y="11"/>
                    <a:pt x="46601" y="11069"/>
                    <a:pt x="46601" y="23706"/>
                  </a:cubicBezTo>
                  <a:cubicBezTo>
                    <a:pt x="46601" y="36344"/>
                    <a:pt x="35546" y="47402"/>
                    <a:pt x="22911" y="47007"/>
                  </a:cubicBezTo>
                  <a:cubicBezTo>
                    <a:pt x="10276" y="47007"/>
                    <a:pt x="-384" y="35949"/>
                    <a:pt x="11" y="22916"/>
                  </a:cubicBezTo>
                  <a:cubicBezTo>
                    <a:pt x="-384" y="10279"/>
                    <a:pt x="10276" y="-384"/>
                    <a:pt x="23306" y="11"/>
                  </a:cubicBezTo>
                  <a:close/>
                </a:path>
              </a:pathLst>
            </a:custGeom>
            <a:grpFill/>
            <a:ln w="3948" cap="flat">
              <a:noFill/>
              <a:prstDash val="solid"/>
              <a:miter/>
            </a:ln>
          </p:spPr>
          <p:txBody>
            <a:bodyPr rtlCol="0" anchor="ctr"/>
            <a:lstStyle/>
            <a:p>
              <a:endParaRPr lang="en-US"/>
            </a:p>
          </p:txBody>
        </p:sp>
        <p:sp>
          <p:nvSpPr>
            <p:cNvPr id="86" name="Freeform 974">
              <a:extLst>
                <a:ext uri="{FF2B5EF4-FFF2-40B4-BE49-F238E27FC236}">
                  <a16:creationId xmlns:a16="http://schemas.microsoft.com/office/drawing/2014/main" id="{9579C698-326F-641C-7304-47582215F9B0}"/>
                </a:ext>
              </a:extLst>
            </p:cNvPr>
            <p:cNvSpPr/>
            <p:nvPr/>
          </p:nvSpPr>
          <p:spPr>
            <a:xfrm>
              <a:off x="3171886" y="997485"/>
              <a:ext cx="142625" cy="142221"/>
            </a:xfrm>
            <a:custGeom>
              <a:avLst/>
              <a:gdLst>
                <a:gd name="connsiteX0" fmla="*/ 72683 w 142625"/>
                <a:gd name="connsiteY0" fmla="*/ 33 h 142221"/>
                <a:gd name="connsiteX1" fmla="*/ 142569 w 142625"/>
                <a:gd name="connsiteY1" fmla="*/ 72305 h 142221"/>
                <a:gd name="connsiteX2" fmla="*/ 70314 w 142625"/>
                <a:gd name="connsiteY2" fmla="*/ 142207 h 142221"/>
                <a:gd name="connsiteX3" fmla="*/ 33 w 142625"/>
                <a:gd name="connsiteY3" fmla="*/ 67961 h 142221"/>
                <a:gd name="connsiteX4" fmla="*/ 72683 w 142625"/>
                <a:gd name="connsiteY4" fmla="*/ 33 h 142221"/>
                <a:gd name="connsiteX5" fmla="*/ 72683 w 142625"/>
                <a:gd name="connsiteY5" fmla="*/ 47819 h 142221"/>
                <a:gd name="connsiteX6" fmla="*/ 47808 w 142625"/>
                <a:gd name="connsiteY6" fmla="*/ 69540 h 142221"/>
                <a:gd name="connsiteX7" fmla="*/ 69919 w 142625"/>
                <a:gd name="connsiteY7" fmla="*/ 94421 h 142221"/>
                <a:gd name="connsiteX8" fmla="*/ 94794 w 142625"/>
                <a:gd name="connsiteY8" fmla="*/ 72700 h 142221"/>
                <a:gd name="connsiteX9" fmla="*/ 72683 w 142625"/>
                <a:gd name="connsiteY9" fmla="*/ 47819 h 14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25" h="142221">
                  <a:moveTo>
                    <a:pt x="72683" y="33"/>
                  </a:moveTo>
                  <a:cubicBezTo>
                    <a:pt x="112167" y="1218"/>
                    <a:pt x="144148" y="33997"/>
                    <a:pt x="142569" y="72305"/>
                  </a:cubicBezTo>
                  <a:cubicBezTo>
                    <a:pt x="141385" y="111797"/>
                    <a:pt x="109008" y="142997"/>
                    <a:pt x="70314" y="142207"/>
                  </a:cubicBezTo>
                  <a:cubicBezTo>
                    <a:pt x="29646" y="141417"/>
                    <a:pt x="-1151" y="108638"/>
                    <a:pt x="33" y="67961"/>
                  </a:cubicBezTo>
                  <a:cubicBezTo>
                    <a:pt x="1218" y="29653"/>
                    <a:pt x="33989" y="-1152"/>
                    <a:pt x="72683" y="33"/>
                  </a:cubicBezTo>
                  <a:close/>
                  <a:moveTo>
                    <a:pt x="72683" y="47819"/>
                  </a:moveTo>
                  <a:cubicBezTo>
                    <a:pt x="59258" y="47029"/>
                    <a:pt x="48598" y="56508"/>
                    <a:pt x="47808" y="69540"/>
                  </a:cubicBezTo>
                  <a:cubicBezTo>
                    <a:pt x="47019" y="82573"/>
                    <a:pt x="56890" y="93631"/>
                    <a:pt x="69919" y="94421"/>
                  </a:cubicBezTo>
                  <a:cubicBezTo>
                    <a:pt x="82949" y="95211"/>
                    <a:pt x="94004" y="85732"/>
                    <a:pt x="94794" y="72700"/>
                  </a:cubicBezTo>
                  <a:cubicBezTo>
                    <a:pt x="95583" y="59667"/>
                    <a:pt x="85318" y="48609"/>
                    <a:pt x="72683" y="47819"/>
                  </a:cubicBezTo>
                  <a:close/>
                </a:path>
              </a:pathLst>
            </a:custGeom>
            <a:grpFill/>
            <a:ln w="3948" cap="flat">
              <a:noFill/>
              <a:prstDash val="solid"/>
              <a:miter/>
            </a:ln>
          </p:spPr>
          <p:txBody>
            <a:bodyPr rtlCol="0" anchor="ctr"/>
            <a:lstStyle/>
            <a:p>
              <a:endParaRPr lang="en-US"/>
            </a:p>
          </p:txBody>
        </p:sp>
        <p:sp>
          <p:nvSpPr>
            <p:cNvPr id="87" name="Freeform 975">
              <a:extLst>
                <a:ext uri="{FF2B5EF4-FFF2-40B4-BE49-F238E27FC236}">
                  <a16:creationId xmlns:a16="http://schemas.microsoft.com/office/drawing/2014/main" id="{501DAC06-6353-CA3E-54BB-3BBFA5DBCC73}"/>
                </a:ext>
              </a:extLst>
            </p:cNvPr>
            <p:cNvSpPr/>
            <p:nvPr/>
          </p:nvSpPr>
          <p:spPr>
            <a:xfrm>
              <a:off x="3338537" y="1180765"/>
              <a:ext cx="142539" cy="142177"/>
            </a:xfrm>
            <a:custGeom>
              <a:avLst/>
              <a:gdLst>
                <a:gd name="connsiteX0" fmla="*/ 71469 w 142539"/>
                <a:gd name="connsiteY0" fmla="*/ 0 h 142177"/>
                <a:gd name="connsiteX1" fmla="*/ 142540 w 142539"/>
                <a:gd name="connsiteY1" fmla="*/ 71087 h 142177"/>
                <a:gd name="connsiteX2" fmla="*/ 71469 w 142539"/>
                <a:gd name="connsiteY2" fmla="*/ 142174 h 142177"/>
                <a:gd name="connsiteX3" fmla="*/ 4 w 142539"/>
                <a:gd name="connsiteY3" fmla="*/ 70297 h 142177"/>
                <a:gd name="connsiteX4" fmla="*/ 71469 w 142539"/>
                <a:gd name="connsiteY4" fmla="*/ 0 h 142177"/>
                <a:gd name="connsiteX5" fmla="*/ 47779 w 142539"/>
                <a:gd name="connsiteY5" fmla="*/ 71482 h 142177"/>
                <a:gd name="connsiteX6" fmla="*/ 71469 w 142539"/>
                <a:gd name="connsiteY6" fmla="*/ 94783 h 142177"/>
                <a:gd name="connsiteX7" fmla="*/ 94764 w 142539"/>
                <a:gd name="connsiteY7" fmla="*/ 71087 h 142177"/>
                <a:gd name="connsiteX8" fmla="*/ 71074 w 142539"/>
                <a:gd name="connsiteY8" fmla="*/ 47786 h 142177"/>
                <a:gd name="connsiteX9" fmla="*/ 47779 w 142539"/>
                <a:gd name="connsiteY9" fmla="*/ 71482 h 1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39" h="142177">
                  <a:moveTo>
                    <a:pt x="71469" y="0"/>
                  </a:moveTo>
                  <a:cubicBezTo>
                    <a:pt x="110558" y="395"/>
                    <a:pt x="142540" y="31989"/>
                    <a:pt x="142540" y="71087"/>
                  </a:cubicBezTo>
                  <a:cubicBezTo>
                    <a:pt x="142540" y="109790"/>
                    <a:pt x="110558" y="142174"/>
                    <a:pt x="71469" y="142174"/>
                  </a:cubicBezTo>
                  <a:cubicBezTo>
                    <a:pt x="31985" y="142569"/>
                    <a:pt x="-391" y="109790"/>
                    <a:pt x="4" y="70297"/>
                  </a:cubicBezTo>
                  <a:cubicBezTo>
                    <a:pt x="399" y="31199"/>
                    <a:pt x="31985" y="0"/>
                    <a:pt x="71469" y="0"/>
                  </a:cubicBezTo>
                  <a:close/>
                  <a:moveTo>
                    <a:pt x="47779" y="71482"/>
                  </a:moveTo>
                  <a:cubicBezTo>
                    <a:pt x="47779" y="84514"/>
                    <a:pt x="58439" y="94783"/>
                    <a:pt x="71469" y="94783"/>
                  </a:cubicBezTo>
                  <a:cubicBezTo>
                    <a:pt x="84104" y="94783"/>
                    <a:pt x="95159" y="84119"/>
                    <a:pt x="94764" y="71087"/>
                  </a:cubicBezTo>
                  <a:cubicBezTo>
                    <a:pt x="94764" y="58449"/>
                    <a:pt x="84104" y="47786"/>
                    <a:pt x="71074" y="47786"/>
                  </a:cubicBezTo>
                  <a:cubicBezTo>
                    <a:pt x="58045" y="47786"/>
                    <a:pt x="47779" y="58449"/>
                    <a:pt x="47779" y="71482"/>
                  </a:cubicBezTo>
                  <a:close/>
                </a:path>
              </a:pathLst>
            </a:custGeom>
            <a:grpFill/>
            <a:ln w="3948" cap="flat">
              <a:noFill/>
              <a:prstDash val="solid"/>
              <a:miter/>
            </a:ln>
          </p:spPr>
          <p:txBody>
            <a:bodyPr rtlCol="0" anchor="ctr"/>
            <a:lstStyle/>
            <a:p>
              <a:endParaRPr lang="en-US"/>
            </a:p>
          </p:txBody>
        </p:sp>
        <p:sp>
          <p:nvSpPr>
            <p:cNvPr id="88" name="Freeform 976">
              <a:extLst>
                <a:ext uri="{FF2B5EF4-FFF2-40B4-BE49-F238E27FC236}">
                  <a16:creationId xmlns:a16="http://schemas.microsoft.com/office/drawing/2014/main" id="{478ADE76-AFEE-0CF1-FB00-1821A5EE791E}"/>
                </a:ext>
              </a:extLst>
            </p:cNvPr>
            <p:cNvSpPr/>
            <p:nvPr/>
          </p:nvSpPr>
          <p:spPr>
            <a:xfrm>
              <a:off x="3225080" y="1035826"/>
              <a:ext cx="174980" cy="273686"/>
            </a:xfrm>
            <a:custGeom>
              <a:avLst/>
              <a:gdLst>
                <a:gd name="connsiteX0" fmla="*/ 146232 w 174980"/>
                <a:gd name="connsiteY0" fmla="*/ 0 h 273686"/>
                <a:gd name="connsiteX1" fmla="*/ 173870 w 174980"/>
                <a:gd name="connsiteY1" fmla="*/ 30015 h 273686"/>
                <a:gd name="connsiteX2" fmla="*/ 167948 w 174980"/>
                <a:gd name="connsiteY2" fmla="*/ 43047 h 273686"/>
                <a:gd name="connsiteX3" fmla="*/ 48708 w 174980"/>
                <a:gd name="connsiteY3" fmla="*/ 253938 h 273686"/>
                <a:gd name="connsiteX4" fmla="*/ 45549 w 174980"/>
                <a:gd name="connsiteY4" fmla="*/ 259072 h 273686"/>
                <a:gd name="connsiteX5" fmla="*/ 12383 w 174980"/>
                <a:gd name="connsiteY5" fmla="*/ 270920 h 273686"/>
                <a:gd name="connsiteX6" fmla="*/ 4091 w 174980"/>
                <a:gd name="connsiteY6" fmla="*/ 236167 h 273686"/>
                <a:gd name="connsiteX7" fmla="*/ 130044 w 174980"/>
                <a:gd name="connsiteY7" fmla="*/ 13822 h 273686"/>
                <a:gd name="connsiteX8" fmla="*/ 146232 w 174980"/>
                <a:gd name="connsiteY8" fmla="*/ 0 h 2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80" h="273686">
                  <a:moveTo>
                    <a:pt x="146232" y="0"/>
                  </a:moveTo>
                  <a:cubicBezTo>
                    <a:pt x="167948" y="0"/>
                    <a:pt x="178609" y="14612"/>
                    <a:pt x="173870" y="30015"/>
                  </a:cubicBezTo>
                  <a:cubicBezTo>
                    <a:pt x="172291" y="34359"/>
                    <a:pt x="170317" y="38703"/>
                    <a:pt x="167948" y="43047"/>
                  </a:cubicBezTo>
                  <a:cubicBezTo>
                    <a:pt x="128070" y="113344"/>
                    <a:pt x="88586" y="183641"/>
                    <a:pt x="48708" y="253938"/>
                  </a:cubicBezTo>
                  <a:cubicBezTo>
                    <a:pt x="47918" y="255518"/>
                    <a:pt x="46733" y="257493"/>
                    <a:pt x="45549" y="259072"/>
                  </a:cubicBezTo>
                  <a:cubicBezTo>
                    <a:pt x="37257" y="272500"/>
                    <a:pt x="24228" y="277239"/>
                    <a:pt x="12383" y="270920"/>
                  </a:cubicBezTo>
                  <a:cubicBezTo>
                    <a:pt x="143" y="264207"/>
                    <a:pt x="-3806" y="249989"/>
                    <a:pt x="4091" y="236167"/>
                  </a:cubicBezTo>
                  <a:cubicBezTo>
                    <a:pt x="45944" y="161920"/>
                    <a:pt x="87401" y="87674"/>
                    <a:pt x="130044" y="13822"/>
                  </a:cubicBezTo>
                  <a:cubicBezTo>
                    <a:pt x="133992" y="7109"/>
                    <a:pt x="142679" y="2765"/>
                    <a:pt x="146232" y="0"/>
                  </a:cubicBezTo>
                  <a:close/>
                </a:path>
              </a:pathLst>
            </a:custGeom>
            <a:grpFill/>
            <a:ln w="3948" cap="flat">
              <a:noFill/>
              <a:prstDash val="solid"/>
              <a:miter/>
            </a:ln>
          </p:spPr>
          <p:txBody>
            <a:bodyPr rtlCol="0" anchor="ctr"/>
            <a:lstStyle/>
            <a:p>
              <a:endParaRPr lang="en-US"/>
            </a:p>
          </p:txBody>
        </p:sp>
        <p:sp>
          <p:nvSpPr>
            <p:cNvPr id="89" name="Freeform 977">
              <a:extLst>
                <a:ext uri="{FF2B5EF4-FFF2-40B4-BE49-F238E27FC236}">
                  <a16:creationId xmlns:a16="http://schemas.microsoft.com/office/drawing/2014/main" id="{F8D78D40-9FC1-5B17-1D1E-13B62F34C45F}"/>
                </a:ext>
              </a:extLst>
            </p:cNvPr>
            <p:cNvSpPr/>
            <p:nvPr/>
          </p:nvSpPr>
          <p:spPr>
            <a:xfrm>
              <a:off x="2603741" y="1362431"/>
              <a:ext cx="403542" cy="47391"/>
            </a:xfrm>
            <a:custGeom>
              <a:avLst/>
              <a:gdLst>
                <a:gd name="connsiteX0" fmla="*/ 374314 w 403542"/>
                <a:gd name="connsiteY0" fmla="*/ 0 h 47391"/>
                <a:gd name="connsiteX1" fmla="*/ 306403 w 403542"/>
                <a:gd name="connsiteY1" fmla="*/ 0 h 47391"/>
                <a:gd name="connsiteX2" fmla="*/ 245993 w 403542"/>
                <a:gd name="connsiteY2" fmla="*/ 0 h 47391"/>
                <a:gd name="connsiteX3" fmla="*/ 187952 w 403542"/>
                <a:gd name="connsiteY3" fmla="*/ 0 h 47391"/>
                <a:gd name="connsiteX4" fmla="*/ 142546 w 403542"/>
                <a:gd name="connsiteY4" fmla="*/ 0 h 47391"/>
                <a:gd name="connsiteX5" fmla="*/ 98324 w 403542"/>
                <a:gd name="connsiteY5" fmla="*/ 0 h 47391"/>
                <a:gd name="connsiteX6" fmla="*/ 29228 w 403542"/>
                <a:gd name="connsiteY6" fmla="*/ 0 h 47391"/>
                <a:gd name="connsiteX7" fmla="*/ 10 w 403542"/>
                <a:gd name="connsiteY7" fmla="*/ 24091 h 47391"/>
                <a:gd name="connsiteX8" fmla="*/ 28833 w 403542"/>
                <a:gd name="connsiteY8" fmla="*/ 47391 h 47391"/>
                <a:gd name="connsiteX9" fmla="*/ 142151 w 403542"/>
                <a:gd name="connsiteY9" fmla="*/ 47391 h 47391"/>
                <a:gd name="connsiteX10" fmla="*/ 246387 w 403542"/>
                <a:gd name="connsiteY10" fmla="*/ 47391 h 47391"/>
                <a:gd name="connsiteX11" fmla="*/ 374314 w 403542"/>
                <a:gd name="connsiteY11" fmla="*/ 47391 h 47391"/>
                <a:gd name="connsiteX12" fmla="*/ 403532 w 403542"/>
                <a:gd name="connsiteY12" fmla="*/ 22906 h 47391"/>
                <a:gd name="connsiteX13" fmla="*/ 374314 w 403542"/>
                <a:gd name="connsiteY13" fmla="*/ 0 h 4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42" h="47391">
                  <a:moveTo>
                    <a:pt x="374314" y="0"/>
                  </a:moveTo>
                  <a:cubicBezTo>
                    <a:pt x="351809" y="0"/>
                    <a:pt x="328908" y="0"/>
                    <a:pt x="306403" y="0"/>
                  </a:cubicBezTo>
                  <a:cubicBezTo>
                    <a:pt x="286266" y="0"/>
                    <a:pt x="266129" y="0"/>
                    <a:pt x="245993" y="0"/>
                  </a:cubicBezTo>
                  <a:cubicBezTo>
                    <a:pt x="226646" y="0"/>
                    <a:pt x="207299" y="0"/>
                    <a:pt x="187952" y="0"/>
                  </a:cubicBezTo>
                  <a:cubicBezTo>
                    <a:pt x="172948" y="0"/>
                    <a:pt x="157944" y="0"/>
                    <a:pt x="142546" y="0"/>
                  </a:cubicBezTo>
                  <a:cubicBezTo>
                    <a:pt x="127937" y="0"/>
                    <a:pt x="112933" y="0"/>
                    <a:pt x="98324" y="0"/>
                  </a:cubicBezTo>
                  <a:cubicBezTo>
                    <a:pt x="75423" y="0"/>
                    <a:pt x="52128" y="0"/>
                    <a:pt x="29228" y="0"/>
                  </a:cubicBezTo>
                  <a:cubicBezTo>
                    <a:pt x="11065" y="0"/>
                    <a:pt x="-385" y="9478"/>
                    <a:pt x="10" y="24091"/>
                  </a:cubicBezTo>
                  <a:cubicBezTo>
                    <a:pt x="405" y="38308"/>
                    <a:pt x="11460" y="47391"/>
                    <a:pt x="28833" y="47391"/>
                  </a:cubicBezTo>
                  <a:cubicBezTo>
                    <a:pt x="66737" y="47391"/>
                    <a:pt x="104246" y="47391"/>
                    <a:pt x="142151" y="47391"/>
                  </a:cubicBezTo>
                  <a:cubicBezTo>
                    <a:pt x="176896" y="47391"/>
                    <a:pt x="211642" y="47391"/>
                    <a:pt x="246387" y="47391"/>
                  </a:cubicBezTo>
                  <a:cubicBezTo>
                    <a:pt x="289030" y="47391"/>
                    <a:pt x="331672" y="47391"/>
                    <a:pt x="374314" y="47391"/>
                  </a:cubicBezTo>
                  <a:cubicBezTo>
                    <a:pt x="392477" y="47391"/>
                    <a:pt x="403927" y="37518"/>
                    <a:pt x="403532" y="22906"/>
                  </a:cubicBezTo>
                  <a:cubicBezTo>
                    <a:pt x="402743" y="9083"/>
                    <a:pt x="392082" y="0"/>
                    <a:pt x="374314" y="0"/>
                  </a:cubicBezTo>
                  <a:close/>
                </a:path>
              </a:pathLst>
            </a:custGeom>
            <a:grpFill/>
            <a:ln w="3948" cap="flat">
              <a:noFill/>
              <a:prstDash val="solid"/>
              <a:miter/>
            </a:ln>
          </p:spPr>
          <p:txBody>
            <a:bodyPr rtlCol="0" anchor="ctr"/>
            <a:lstStyle/>
            <a:p>
              <a:endParaRPr lang="en-US"/>
            </a:p>
          </p:txBody>
        </p:sp>
        <p:sp>
          <p:nvSpPr>
            <p:cNvPr id="90" name="Freeform 978">
              <a:extLst>
                <a:ext uri="{FF2B5EF4-FFF2-40B4-BE49-F238E27FC236}">
                  <a16:creationId xmlns:a16="http://schemas.microsoft.com/office/drawing/2014/main" id="{C9E264EA-291E-5F8B-4D3F-3591A9751650}"/>
                </a:ext>
              </a:extLst>
            </p:cNvPr>
            <p:cNvSpPr/>
            <p:nvPr/>
          </p:nvSpPr>
          <p:spPr>
            <a:xfrm>
              <a:off x="2603741" y="1228946"/>
              <a:ext cx="403542" cy="47391"/>
            </a:xfrm>
            <a:custGeom>
              <a:avLst/>
              <a:gdLst>
                <a:gd name="connsiteX0" fmla="*/ 374314 w 403542"/>
                <a:gd name="connsiteY0" fmla="*/ 0 h 47391"/>
                <a:gd name="connsiteX1" fmla="*/ 306403 w 403542"/>
                <a:gd name="connsiteY1" fmla="*/ 0 h 47391"/>
                <a:gd name="connsiteX2" fmla="*/ 245993 w 403542"/>
                <a:gd name="connsiteY2" fmla="*/ 0 h 47391"/>
                <a:gd name="connsiteX3" fmla="*/ 187952 w 403542"/>
                <a:gd name="connsiteY3" fmla="*/ 0 h 47391"/>
                <a:gd name="connsiteX4" fmla="*/ 142546 w 403542"/>
                <a:gd name="connsiteY4" fmla="*/ 0 h 47391"/>
                <a:gd name="connsiteX5" fmla="*/ 98324 w 403542"/>
                <a:gd name="connsiteY5" fmla="*/ 0 h 47391"/>
                <a:gd name="connsiteX6" fmla="*/ 29228 w 403542"/>
                <a:gd name="connsiteY6" fmla="*/ 0 h 47391"/>
                <a:gd name="connsiteX7" fmla="*/ 10 w 403542"/>
                <a:gd name="connsiteY7" fmla="*/ 24090 h 47391"/>
                <a:gd name="connsiteX8" fmla="*/ 28833 w 403542"/>
                <a:gd name="connsiteY8" fmla="*/ 47391 h 47391"/>
                <a:gd name="connsiteX9" fmla="*/ 142151 w 403542"/>
                <a:gd name="connsiteY9" fmla="*/ 47391 h 47391"/>
                <a:gd name="connsiteX10" fmla="*/ 246387 w 403542"/>
                <a:gd name="connsiteY10" fmla="*/ 47391 h 47391"/>
                <a:gd name="connsiteX11" fmla="*/ 374314 w 403542"/>
                <a:gd name="connsiteY11" fmla="*/ 47391 h 47391"/>
                <a:gd name="connsiteX12" fmla="*/ 403532 w 403542"/>
                <a:gd name="connsiteY12" fmla="*/ 22906 h 47391"/>
                <a:gd name="connsiteX13" fmla="*/ 374314 w 403542"/>
                <a:gd name="connsiteY13" fmla="*/ 0 h 4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42" h="47391">
                  <a:moveTo>
                    <a:pt x="374314" y="0"/>
                  </a:moveTo>
                  <a:cubicBezTo>
                    <a:pt x="351809" y="0"/>
                    <a:pt x="328908" y="0"/>
                    <a:pt x="306403" y="0"/>
                  </a:cubicBezTo>
                  <a:cubicBezTo>
                    <a:pt x="286266" y="0"/>
                    <a:pt x="266129" y="0"/>
                    <a:pt x="245993" y="0"/>
                  </a:cubicBezTo>
                  <a:cubicBezTo>
                    <a:pt x="226646" y="0"/>
                    <a:pt x="207299" y="0"/>
                    <a:pt x="187952" y="0"/>
                  </a:cubicBezTo>
                  <a:cubicBezTo>
                    <a:pt x="172948" y="0"/>
                    <a:pt x="157944" y="0"/>
                    <a:pt x="142546" y="0"/>
                  </a:cubicBezTo>
                  <a:cubicBezTo>
                    <a:pt x="127937" y="0"/>
                    <a:pt x="112933" y="0"/>
                    <a:pt x="98324" y="0"/>
                  </a:cubicBezTo>
                  <a:cubicBezTo>
                    <a:pt x="75423" y="0"/>
                    <a:pt x="52128" y="0"/>
                    <a:pt x="29228" y="0"/>
                  </a:cubicBezTo>
                  <a:cubicBezTo>
                    <a:pt x="11065" y="0"/>
                    <a:pt x="-385" y="9478"/>
                    <a:pt x="10" y="24090"/>
                  </a:cubicBezTo>
                  <a:cubicBezTo>
                    <a:pt x="405" y="38308"/>
                    <a:pt x="11460" y="47391"/>
                    <a:pt x="28833" y="47391"/>
                  </a:cubicBezTo>
                  <a:cubicBezTo>
                    <a:pt x="66737" y="47391"/>
                    <a:pt x="104246" y="47391"/>
                    <a:pt x="142151" y="47391"/>
                  </a:cubicBezTo>
                  <a:cubicBezTo>
                    <a:pt x="176896" y="47391"/>
                    <a:pt x="211642" y="47391"/>
                    <a:pt x="246387" y="47391"/>
                  </a:cubicBezTo>
                  <a:cubicBezTo>
                    <a:pt x="289030" y="47391"/>
                    <a:pt x="331672" y="47391"/>
                    <a:pt x="374314" y="47391"/>
                  </a:cubicBezTo>
                  <a:cubicBezTo>
                    <a:pt x="392477" y="47391"/>
                    <a:pt x="403927" y="37518"/>
                    <a:pt x="403532" y="22906"/>
                  </a:cubicBezTo>
                  <a:cubicBezTo>
                    <a:pt x="402743" y="9083"/>
                    <a:pt x="392082" y="0"/>
                    <a:pt x="374314" y="0"/>
                  </a:cubicBezTo>
                  <a:close/>
                </a:path>
              </a:pathLst>
            </a:custGeom>
            <a:grpFill/>
            <a:ln w="3948" cap="flat">
              <a:noFill/>
              <a:prstDash val="solid"/>
              <a:miter/>
            </a:ln>
          </p:spPr>
          <p:txBody>
            <a:bodyPr rtlCol="0" anchor="ctr"/>
            <a:lstStyle/>
            <a:p>
              <a:endParaRPr lang="en-US"/>
            </a:p>
          </p:txBody>
        </p:sp>
      </p:grpSp>
      <p:sp>
        <p:nvSpPr>
          <p:cNvPr id="91" name="Arrow: Right 90">
            <a:extLst>
              <a:ext uri="{FF2B5EF4-FFF2-40B4-BE49-F238E27FC236}">
                <a16:creationId xmlns:a16="http://schemas.microsoft.com/office/drawing/2014/main" id="{0C7D429F-8B0A-605A-8338-30E1C0BF0179}"/>
              </a:ext>
            </a:extLst>
          </p:cNvPr>
          <p:cNvSpPr/>
          <p:nvPr/>
        </p:nvSpPr>
        <p:spPr>
          <a:xfrm>
            <a:off x="2971746" y="2029764"/>
            <a:ext cx="1032092" cy="367081"/>
          </a:xfrm>
          <a:prstGeom prst="rightArrow">
            <a:avLst/>
          </a:prstGeom>
          <a:solidFill>
            <a:srgbClr val="73CD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2" name="Arrow: Right 91">
            <a:extLst>
              <a:ext uri="{FF2B5EF4-FFF2-40B4-BE49-F238E27FC236}">
                <a16:creationId xmlns:a16="http://schemas.microsoft.com/office/drawing/2014/main" id="{3E6BE709-558A-DE19-04F3-E5D8C25DC294}"/>
              </a:ext>
            </a:extLst>
          </p:cNvPr>
          <p:cNvSpPr/>
          <p:nvPr/>
        </p:nvSpPr>
        <p:spPr>
          <a:xfrm>
            <a:off x="8533271" y="2010886"/>
            <a:ext cx="1032092" cy="367081"/>
          </a:xfrm>
          <a:prstGeom prst="rightArrow">
            <a:avLst/>
          </a:prstGeom>
          <a:solidFill>
            <a:srgbClr val="73CD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3" name="Arrow: Right 92">
            <a:extLst>
              <a:ext uri="{FF2B5EF4-FFF2-40B4-BE49-F238E27FC236}">
                <a16:creationId xmlns:a16="http://schemas.microsoft.com/office/drawing/2014/main" id="{48AD23F5-246B-C387-6A08-8F17C77365AA}"/>
              </a:ext>
            </a:extLst>
          </p:cNvPr>
          <p:cNvSpPr/>
          <p:nvPr/>
        </p:nvSpPr>
        <p:spPr>
          <a:xfrm>
            <a:off x="5771418" y="2010886"/>
            <a:ext cx="1032092" cy="367081"/>
          </a:xfrm>
          <a:prstGeom prst="rightArrow">
            <a:avLst/>
          </a:prstGeom>
          <a:solidFill>
            <a:srgbClr val="73CD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5" name="Graphic 94" descr="Badge 1 outline">
            <a:extLst>
              <a:ext uri="{FF2B5EF4-FFF2-40B4-BE49-F238E27FC236}">
                <a16:creationId xmlns:a16="http://schemas.microsoft.com/office/drawing/2014/main" id="{910005E4-2ABA-1D88-2650-A984FFE1B6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729" y="1307656"/>
            <a:ext cx="914400" cy="914400"/>
          </a:xfrm>
          <a:prstGeom prst="rect">
            <a:avLst/>
          </a:prstGeom>
        </p:spPr>
      </p:pic>
      <p:pic>
        <p:nvPicPr>
          <p:cNvPr id="97" name="Graphic 96" descr="Badge outline">
            <a:extLst>
              <a:ext uri="{FF2B5EF4-FFF2-40B4-BE49-F238E27FC236}">
                <a16:creationId xmlns:a16="http://schemas.microsoft.com/office/drawing/2014/main" id="{CE12E6C5-0639-8E86-DA41-FF5E3DE9CB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9719" y="1239902"/>
            <a:ext cx="914400" cy="914400"/>
          </a:xfrm>
          <a:prstGeom prst="rect">
            <a:avLst/>
          </a:prstGeom>
        </p:spPr>
      </p:pic>
      <p:pic>
        <p:nvPicPr>
          <p:cNvPr id="99" name="Graphic 98" descr="Badge 3 outline">
            <a:extLst>
              <a:ext uri="{FF2B5EF4-FFF2-40B4-BE49-F238E27FC236}">
                <a16:creationId xmlns:a16="http://schemas.microsoft.com/office/drawing/2014/main" id="{50940357-FD8C-040C-A3F7-AFC86B5502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3600" y="1237880"/>
            <a:ext cx="914400" cy="914400"/>
          </a:xfrm>
          <a:prstGeom prst="rect">
            <a:avLst/>
          </a:prstGeom>
        </p:spPr>
      </p:pic>
      <p:pic>
        <p:nvPicPr>
          <p:cNvPr id="101" name="Graphic 100" descr="Badge 4 outline">
            <a:extLst>
              <a:ext uri="{FF2B5EF4-FFF2-40B4-BE49-F238E27FC236}">
                <a16:creationId xmlns:a16="http://schemas.microsoft.com/office/drawing/2014/main" id="{CA07E451-5DDC-E5B8-E01F-866085F92F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31728" y="1239902"/>
            <a:ext cx="914400" cy="914400"/>
          </a:xfrm>
          <a:prstGeom prst="rect">
            <a:avLst/>
          </a:prstGeom>
        </p:spPr>
      </p:pic>
    </p:spTree>
    <p:extLst>
      <p:ext uri="{BB962C8B-B14F-4D97-AF65-F5344CB8AC3E}">
        <p14:creationId xmlns:p14="http://schemas.microsoft.com/office/powerpoint/2010/main" val="3074414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21FCC1A-4BC8-5995-1FDD-61FFBC6F7E52}"/>
              </a:ext>
            </a:extLst>
          </p:cNvPr>
          <p:cNvCxnSpPr/>
          <p:nvPr/>
        </p:nvCxnSpPr>
        <p:spPr>
          <a:xfrm>
            <a:off x="6772275" y="1724025"/>
            <a:ext cx="10477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FDF8B55-17AA-9874-C90C-58A9140088FE}"/>
              </a:ext>
            </a:extLst>
          </p:cNvPr>
          <p:cNvCxnSpPr/>
          <p:nvPr/>
        </p:nvCxnSpPr>
        <p:spPr>
          <a:xfrm>
            <a:off x="4516438" y="6019800"/>
            <a:ext cx="10477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D8F1E1-9C25-35F3-138A-38EBA0068A1A}"/>
              </a:ext>
            </a:extLst>
          </p:cNvPr>
          <p:cNvCxnSpPr>
            <a:cxnSpLocks/>
          </p:cNvCxnSpPr>
          <p:nvPr/>
        </p:nvCxnSpPr>
        <p:spPr>
          <a:xfrm>
            <a:off x="8553450" y="3948963"/>
            <a:ext cx="942974" cy="484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553061-A1CA-1C73-E09F-CE9483A16024}"/>
              </a:ext>
            </a:extLst>
          </p:cNvPr>
          <p:cNvCxnSpPr>
            <a:cxnSpLocks/>
          </p:cNvCxnSpPr>
          <p:nvPr/>
        </p:nvCxnSpPr>
        <p:spPr>
          <a:xfrm>
            <a:off x="3503249" y="2950397"/>
            <a:ext cx="656495" cy="52396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1A8C467-D59D-43DB-2396-E1EFCED84DB8}"/>
              </a:ext>
            </a:extLst>
          </p:cNvPr>
          <p:cNvSpPr>
            <a:spLocks noGrp="1"/>
          </p:cNvSpPr>
          <p:nvPr>
            <p:ph type="body" sz="quarter" idx="16"/>
          </p:nvPr>
        </p:nvSpPr>
        <p:spPr>
          <a:xfrm>
            <a:off x="798381" y="618728"/>
            <a:ext cx="10595237" cy="803654"/>
          </a:xfrm>
        </p:spPr>
        <p:txBody>
          <a:bodyPr/>
          <a:lstStyle/>
          <a:p>
            <a:r>
              <a:rPr lang="en-IE" dirty="0"/>
              <a:t>Implementing Change – </a:t>
            </a:r>
            <a:r>
              <a:rPr lang="en-IE" b="0" dirty="0"/>
              <a:t>to make it stick…</a:t>
            </a:r>
          </a:p>
        </p:txBody>
      </p:sp>
      <p:graphicFrame>
        <p:nvGraphicFramePr>
          <p:cNvPr id="6" name="Diagram 5">
            <a:extLst>
              <a:ext uri="{FF2B5EF4-FFF2-40B4-BE49-F238E27FC236}">
                <a16:creationId xmlns:a16="http://schemas.microsoft.com/office/drawing/2014/main" id="{30AFCF15-B70B-C8B2-1846-89C4B76CD9C3}"/>
              </a:ext>
            </a:extLst>
          </p:cNvPr>
          <p:cNvGraphicFramePr/>
          <p:nvPr>
            <p:extLst>
              <p:ext uri="{D42A27DB-BD31-4B8C-83A1-F6EECF244321}">
                <p14:modId xmlns:p14="http://schemas.microsoft.com/office/powerpoint/2010/main" val="818519332"/>
              </p:ext>
            </p:extLst>
          </p:nvPr>
        </p:nvGraphicFramePr>
        <p:xfrm>
          <a:off x="2136775" y="12396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Arrow circle with solid fill">
            <a:extLst>
              <a:ext uri="{FF2B5EF4-FFF2-40B4-BE49-F238E27FC236}">
                <a16:creationId xmlns:a16="http://schemas.microsoft.com/office/drawing/2014/main" id="{95D3387D-1F26-B034-CC43-D0E32DC6EA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9275" y="3377463"/>
            <a:ext cx="1143000" cy="1143000"/>
          </a:xfrm>
          <a:prstGeom prst="rect">
            <a:avLst/>
          </a:prstGeom>
        </p:spPr>
      </p:pic>
      <p:sp>
        <p:nvSpPr>
          <p:cNvPr id="11" name="TextBox 10">
            <a:extLst>
              <a:ext uri="{FF2B5EF4-FFF2-40B4-BE49-F238E27FC236}">
                <a16:creationId xmlns:a16="http://schemas.microsoft.com/office/drawing/2014/main" id="{75DDAF56-341D-D122-1F8D-9DC53189D368}"/>
              </a:ext>
            </a:extLst>
          </p:cNvPr>
          <p:cNvSpPr txBox="1"/>
          <p:nvPr/>
        </p:nvSpPr>
        <p:spPr>
          <a:xfrm>
            <a:off x="7820024" y="1239630"/>
            <a:ext cx="3573593" cy="1200329"/>
          </a:xfrm>
          <a:prstGeom prst="rect">
            <a:avLst/>
          </a:prstGeom>
          <a:solidFill>
            <a:schemeClr val="accent3">
              <a:lumMod val="20000"/>
              <a:lumOff val="80000"/>
            </a:schemeClr>
          </a:solidFill>
          <a:ln>
            <a:solidFill>
              <a:srgbClr val="0D9390"/>
            </a:solidFill>
          </a:ln>
        </p:spPr>
        <p:txBody>
          <a:bodyPr wrap="square">
            <a:spAutoFit/>
          </a:bodyPr>
          <a:lstStyle/>
          <a:p>
            <a:pPr marL="285750" indent="-285750">
              <a:buFont typeface="Arial" panose="020B0604020202020204" pitchFamily="34" charset="0"/>
              <a:buChar char="•"/>
            </a:pPr>
            <a:r>
              <a:rPr lang="en-US" dirty="0"/>
              <a:t>Put KPIs on a small “Green &amp; Digital Dashboard”</a:t>
            </a:r>
          </a:p>
          <a:p>
            <a:pPr marL="285750" indent="-285750">
              <a:buFont typeface="Arial" panose="020B0604020202020204" pitchFamily="34" charset="0"/>
              <a:buChar char="•"/>
            </a:pPr>
            <a:r>
              <a:rPr lang="en-US" dirty="0"/>
              <a:t>Share weekly wins</a:t>
            </a:r>
          </a:p>
          <a:p>
            <a:pPr marL="285750" indent="-285750">
              <a:buFont typeface="Arial" panose="020B0604020202020204" pitchFamily="34" charset="0"/>
              <a:buChar char="•"/>
            </a:pPr>
            <a:r>
              <a:rPr lang="en-US" dirty="0"/>
              <a:t>Use stickers, icons, </a:t>
            </a:r>
            <a:r>
              <a:rPr lang="en-US" dirty="0" err="1"/>
              <a:t>colour</a:t>
            </a:r>
            <a:r>
              <a:rPr lang="en-US" dirty="0"/>
              <a:t> coding</a:t>
            </a:r>
            <a:endParaRPr lang="en-IE" dirty="0"/>
          </a:p>
        </p:txBody>
      </p:sp>
      <p:sp>
        <p:nvSpPr>
          <p:cNvPr id="14" name="TextBox 13">
            <a:extLst>
              <a:ext uri="{FF2B5EF4-FFF2-40B4-BE49-F238E27FC236}">
                <a16:creationId xmlns:a16="http://schemas.microsoft.com/office/drawing/2014/main" id="{137DEA89-9DA9-37CD-8999-12F26F8AB3A7}"/>
              </a:ext>
            </a:extLst>
          </p:cNvPr>
          <p:cNvSpPr txBox="1"/>
          <p:nvPr/>
        </p:nvSpPr>
        <p:spPr>
          <a:xfrm>
            <a:off x="9201149" y="3850607"/>
            <a:ext cx="2402020" cy="1477328"/>
          </a:xfrm>
          <a:prstGeom prst="rect">
            <a:avLst/>
          </a:prstGeom>
          <a:solidFill>
            <a:srgbClr val="A8ECFE"/>
          </a:solidFill>
          <a:ln>
            <a:solidFill>
              <a:srgbClr val="0D9390"/>
            </a:solidFill>
          </a:ln>
        </p:spPr>
        <p:txBody>
          <a:bodyPr wrap="square">
            <a:spAutoFit/>
          </a:bodyPr>
          <a:lstStyle/>
          <a:p>
            <a:pPr marL="285750" indent="-285750">
              <a:buFont typeface="Arial" panose="020B0604020202020204" pitchFamily="34" charset="0"/>
              <a:buChar char="•"/>
            </a:pPr>
            <a:r>
              <a:rPr lang="en-US" dirty="0"/>
              <a:t>Daily micro-huddles</a:t>
            </a:r>
          </a:p>
          <a:p>
            <a:pPr marL="285750" indent="-285750">
              <a:buFont typeface="Arial" panose="020B0604020202020204" pitchFamily="34" charset="0"/>
              <a:buChar char="•"/>
            </a:pPr>
            <a:r>
              <a:rPr lang="en-US" dirty="0"/>
              <a:t>Weekly review moment</a:t>
            </a:r>
          </a:p>
          <a:p>
            <a:pPr marL="285750" indent="-285750">
              <a:buFont typeface="Arial" panose="020B0604020202020204" pitchFamily="34" charset="0"/>
              <a:buChar char="•"/>
            </a:pPr>
            <a:r>
              <a:rPr lang="en-US" dirty="0"/>
              <a:t>Monthly progress check</a:t>
            </a:r>
            <a:endParaRPr lang="en-IE" dirty="0"/>
          </a:p>
        </p:txBody>
      </p:sp>
      <p:sp>
        <p:nvSpPr>
          <p:cNvPr id="16" name="TextBox 15">
            <a:extLst>
              <a:ext uri="{FF2B5EF4-FFF2-40B4-BE49-F238E27FC236}">
                <a16:creationId xmlns:a16="http://schemas.microsoft.com/office/drawing/2014/main" id="{AFA23C6E-427F-241F-CBE0-40C6D97FD676}"/>
              </a:ext>
            </a:extLst>
          </p:cNvPr>
          <p:cNvSpPr txBox="1"/>
          <p:nvPr/>
        </p:nvSpPr>
        <p:spPr>
          <a:xfrm>
            <a:off x="464278" y="1994472"/>
            <a:ext cx="3573593" cy="1200329"/>
          </a:xfrm>
          <a:prstGeom prst="rect">
            <a:avLst/>
          </a:prstGeom>
          <a:solidFill>
            <a:schemeClr val="accent5">
              <a:lumMod val="20000"/>
              <a:lumOff val="80000"/>
            </a:schemeClr>
          </a:solidFill>
          <a:ln>
            <a:solidFill>
              <a:srgbClr val="0D9390"/>
            </a:solidFill>
          </a:ln>
        </p:spPr>
        <p:txBody>
          <a:bodyPr wrap="square">
            <a:spAutoFit/>
          </a:bodyPr>
          <a:lstStyle/>
          <a:p>
            <a:pPr marL="285750" indent="-285750">
              <a:buFont typeface="Arial" panose="020B0604020202020204" pitchFamily="34" charset="0"/>
              <a:buChar char="•"/>
            </a:pPr>
            <a:r>
              <a:rPr lang="en-US" dirty="0"/>
              <a:t>Change what isn’t working</a:t>
            </a:r>
          </a:p>
          <a:p>
            <a:pPr marL="285750" indent="-285750">
              <a:buFont typeface="Arial" panose="020B0604020202020204" pitchFamily="34" charset="0"/>
              <a:buChar char="•"/>
            </a:pPr>
            <a:r>
              <a:rPr lang="en-US" dirty="0"/>
              <a:t>Keep what is</a:t>
            </a:r>
          </a:p>
          <a:p>
            <a:pPr marL="285750" indent="-285750">
              <a:buFont typeface="Arial" panose="020B0604020202020204" pitchFamily="34" charset="0"/>
              <a:buChar char="•"/>
            </a:pPr>
            <a:r>
              <a:rPr lang="en-US" dirty="0"/>
              <a:t>Adjust actions monthly</a:t>
            </a:r>
          </a:p>
          <a:p>
            <a:pPr marL="285750" indent="-285750">
              <a:buFont typeface="Arial" panose="020B0604020202020204" pitchFamily="34" charset="0"/>
              <a:buChar char="•"/>
            </a:pPr>
            <a:r>
              <a:rPr lang="en-US" dirty="0"/>
              <a:t>Encourage staff ideas</a:t>
            </a:r>
            <a:endParaRPr lang="en-IE" dirty="0"/>
          </a:p>
        </p:txBody>
      </p:sp>
      <p:sp>
        <p:nvSpPr>
          <p:cNvPr id="20" name="TextBox 19">
            <a:extLst>
              <a:ext uri="{FF2B5EF4-FFF2-40B4-BE49-F238E27FC236}">
                <a16:creationId xmlns:a16="http://schemas.microsoft.com/office/drawing/2014/main" id="{964B5AA4-279B-E60B-F444-C9B418DE410B}"/>
              </a:ext>
            </a:extLst>
          </p:cNvPr>
          <p:cNvSpPr txBox="1"/>
          <p:nvPr/>
        </p:nvSpPr>
        <p:spPr>
          <a:xfrm>
            <a:off x="942846" y="5224727"/>
            <a:ext cx="3573592" cy="1200329"/>
          </a:xfrm>
          <a:prstGeom prst="rect">
            <a:avLst/>
          </a:prstGeom>
          <a:solidFill>
            <a:srgbClr val="73CDDB"/>
          </a:solidFill>
          <a:ln>
            <a:solidFill>
              <a:srgbClr val="0D9390"/>
            </a:solidFill>
          </a:ln>
        </p:spPr>
        <p:txBody>
          <a:bodyPr wrap="square">
            <a:spAutoFit/>
          </a:bodyPr>
          <a:lstStyle/>
          <a:p>
            <a:pPr marL="285750" indent="-285750">
              <a:buFont typeface="Arial" panose="020B0604020202020204" pitchFamily="34" charset="0"/>
              <a:buChar char="•"/>
            </a:pPr>
            <a:r>
              <a:rPr lang="en-US" dirty="0"/>
              <a:t>Refresh training</a:t>
            </a:r>
          </a:p>
          <a:p>
            <a:pPr marL="285750" indent="-285750">
              <a:buFont typeface="Arial" panose="020B0604020202020204" pitchFamily="34" charset="0"/>
              <a:buChar char="•"/>
            </a:pPr>
            <a:r>
              <a:rPr lang="en-US" dirty="0"/>
              <a:t>Encourage questions</a:t>
            </a:r>
          </a:p>
          <a:p>
            <a:pPr marL="285750" indent="-285750">
              <a:buFont typeface="Arial" panose="020B0604020202020204" pitchFamily="34" charset="0"/>
              <a:buChar char="•"/>
            </a:pPr>
            <a:r>
              <a:rPr lang="en-US" dirty="0"/>
              <a:t>Provide extra help when needed</a:t>
            </a:r>
          </a:p>
          <a:p>
            <a:pPr marL="285750" indent="-285750">
              <a:buFont typeface="Arial" panose="020B0604020202020204" pitchFamily="34" charset="0"/>
              <a:buChar char="•"/>
            </a:pPr>
            <a:r>
              <a:rPr lang="en-US" dirty="0"/>
              <a:t>Celebrate effort, not perfection</a:t>
            </a:r>
            <a:endParaRPr lang="en-IE" dirty="0"/>
          </a:p>
        </p:txBody>
      </p:sp>
    </p:spTree>
    <p:extLst>
      <p:ext uri="{BB962C8B-B14F-4D97-AF65-F5344CB8AC3E}">
        <p14:creationId xmlns:p14="http://schemas.microsoft.com/office/powerpoint/2010/main" val="685459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A69A-B34C-2910-0870-E8F7F61B69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97644E-0593-6AD8-41D9-EA29919487A7}"/>
              </a:ext>
            </a:extLst>
          </p:cNvPr>
          <p:cNvSpPr>
            <a:spLocks noGrp="1"/>
          </p:cNvSpPr>
          <p:nvPr>
            <p:ph type="body" sz="quarter" idx="16"/>
          </p:nvPr>
        </p:nvSpPr>
        <p:spPr>
          <a:xfrm>
            <a:off x="5297322" y="2639356"/>
            <a:ext cx="4380078" cy="2253043"/>
          </a:xfrm>
        </p:spPr>
        <p:txBody>
          <a:bodyPr/>
          <a:lstStyle/>
          <a:p>
            <a:r>
              <a:rPr lang="en-US" dirty="0"/>
              <a:t>Collaboration, Communication &amp; Culture </a:t>
            </a:r>
          </a:p>
        </p:txBody>
      </p:sp>
      <p:sp>
        <p:nvSpPr>
          <p:cNvPr id="5" name="Text Placeholder 4">
            <a:extLst>
              <a:ext uri="{FF2B5EF4-FFF2-40B4-BE49-F238E27FC236}">
                <a16:creationId xmlns:a16="http://schemas.microsoft.com/office/drawing/2014/main" id="{90D129D4-1A72-E06A-0748-60C54856D3C7}"/>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292753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31D1-CFB9-A3D8-8618-0408ED641E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36B7D3-55FB-5A2B-66D2-E7E12BEF77CC}"/>
              </a:ext>
            </a:extLst>
          </p:cNvPr>
          <p:cNvSpPr>
            <a:spLocks noGrp="1"/>
          </p:cNvSpPr>
          <p:nvPr>
            <p:ph type="body" sz="quarter" idx="18"/>
          </p:nvPr>
        </p:nvSpPr>
        <p:spPr>
          <a:xfrm>
            <a:off x="798381" y="1427841"/>
            <a:ext cx="7745543" cy="3849918"/>
          </a:xfrm>
          <a:prstGeom prst="rect">
            <a:avLst/>
          </a:prstGeom>
        </p:spPr>
        <p:txBody>
          <a:bodyPr/>
          <a:lstStyle/>
          <a:p>
            <a:r>
              <a:rPr lang="en-GB" dirty="0"/>
              <a:t>Based on interviews across Ireland, Spain, Türkiye, Germany and Denmark, hospitality SMEs experience barriers such as:</a:t>
            </a:r>
          </a:p>
          <a:p>
            <a:r>
              <a:rPr lang="en-GB" dirty="0"/>
              <a:t>• </a:t>
            </a:r>
            <a:r>
              <a:rPr lang="en-GB" b="1" dirty="0"/>
              <a:t>lack of time</a:t>
            </a:r>
            <a:r>
              <a:rPr lang="en-GB" dirty="0"/>
              <a:t> to plan improvements</a:t>
            </a:r>
            <a:br>
              <a:rPr lang="en-GB" dirty="0"/>
            </a:br>
            <a:r>
              <a:rPr lang="en-GB" dirty="0"/>
              <a:t>• </a:t>
            </a:r>
            <a:r>
              <a:rPr lang="en-GB" b="1" dirty="0"/>
              <a:t>staff overwhelm</a:t>
            </a:r>
            <a:r>
              <a:rPr lang="en-GB" dirty="0"/>
              <a:t> during busy shifts</a:t>
            </a:r>
            <a:br>
              <a:rPr lang="en-GB" dirty="0"/>
            </a:br>
            <a:r>
              <a:rPr lang="en-GB" dirty="0"/>
              <a:t>• </a:t>
            </a:r>
            <a:r>
              <a:rPr lang="en-GB" b="1" dirty="0"/>
              <a:t>uncertainty</a:t>
            </a:r>
            <a:r>
              <a:rPr lang="en-GB" dirty="0"/>
              <a:t> about which tools actually help</a:t>
            </a:r>
            <a:br>
              <a:rPr lang="en-GB" dirty="0"/>
            </a:br>
            <a:r>
              <a:rPr lang="en-GB" dirty="0"/>
              <a:t>• </a:t>
            </a:r>
            <a:r>
              <a:rPr lang="en-GB" b="1" dirty="0"/>
              <a:t>digital fear</a:t>
            </a:r>
            <a:r>
              <a:rPr lang="en-GB" dirty="0"/>
              <a:t> among some team members</a:t>
            </a:r>
            <a:br>
              <a:rPr lang="en-GB" dirty="0"/>
            </a:br>
            <a:r>
              <a:rPr lang="en-GB" dirty="0"/>
              <a:t>• </a:t>
            </a:r>
            <a:r>
              <a:rPr lang="en-GB" b="1" dirty="0"/>
              <a:t>limited budgets</a:t>
            </a:r>
            <a:r>
              <a:rPr lang="en-GB" dirty="0"/>
              <a:t> for upgrades</a:t>
            </a:r>
            <a:br>
              <a:rPr lang="en-GB" dirty="0"/>
            </a:br>
            <a:r>
              <a:rPr lang="en-GB" dirty="0"/>
              <a:t>• </a:t>
            </a:r>
            <a:r>
              <a:rPr lang="en-GB" b="1" dirty="0"/>
              <a:t>inconsistent routines</a:t>
            </a:r>
            <a:r>
              <a:rPr lang="en-GB" dirty="0"/>
              <a:t> between shifts</a:t>
            </a:r>
          </a:p>
          <a:p>
            <a:r>
              <a:rPr lang="en-GB" dirty="0"/>
              <a:t>These challenges are normal. They do not reflect poor leadership;  they reflect a fast-moving sector. This module offers leadership practices that reduce stress, not add to it.</a:t>
            </a:r>
          </a:p>
          <a:p>
            <a:r>
              <a:rPr lang="en-GB" b="1" dirty="0"/>
              <a:t>See full research in Section 6 of </a:t>
            </a:r>
            <a:r>
              <a:rPr lang="en-GB" dirty="0">
                <a:hlinkClick r:id="rId2"/>
              </a:rPr>
              <a:t>Competence Framework | Eco Smart Project</a:t>
            </a:r>
            <a:endParaRPr lang="en-GB" dirty="0"/>
          </a:p>
          <a:p>
            <a:endParaRPr lang="en-US" dirty="0"/>
          </a:p>
        </p:txBody>
      </p:sp>
      <p:sp>
        <p:nvSpPr>
          <p:cNvPr id="5" name="Text Placeholder 4">
            <a:extLst>
              <a:ext uri="{FF2B5EF4-FFF2-40B4-BE49-F238E27FC236}">
                <a16:creationId xmlns:a16="http://schemas.microsoft.com/office/drawing/2014/main" id="{F5503396-C67C-3AFC-B1E9-34C07A56C545}"/>
              </a:ext>
            </a:extLst>
          </p:cNvPr>
          <p:cNvSpPr>
            <a:spLocks noGrp="1"/>
          </p:cNvSpPr>
          <p:nvPr>
            <p:ph type="body" sz="quarter" idx="16"/>
          </p:nvPr>
        </p:nvSpPr>
        <p:spPr>
          <a:xfrm>
            <a:off x="798381" y="761603"/>
            <a:ext cx="10936419" cy="803654"/>
          </a:xfrm>
          <a:prstGeom prst="rect">
            <a:avLst/>
          </a:prstGeom>
        </p:spPr>
        <p:txBody>
          <a:bodyPr/>
          <a:lstStyle/>
          <a:p>
            <a:r>
              <a:rPr lang="en-GB" dirty="0"/>
              <a:t>The Most Common Challenges Hospitality Leaders Face</a:t>
            </a:r>
            <a:endParaRPr lang="en-US" dirty="0"/>
          </a:p>
        </p:txBody>
      </p:sp>
      <p:pic>
        <p:nvPicPr>
          <p:cNvPr id="7" name="Picture 6" descr="A close-up of several glasses of water&#10;&#10;AI-generated content may be incorrect.">
            <a:extLst>
              <a:ext uri="{FF2B5EF4-FFF2-40B4-BE49-F238E27FC236}">
                <a16:creationId xmlns:a16="http://schemas.microsoft.com/office/drawing/2014/main" id="{A2597FA6-3533-10CB-0726-9F64B44323FC}"/>
              </a:ext>
            </a:extLst>
          </p:cNvPr>
          <p:cNvPicPr>
            <a:picLocks noChangeAspect="1"/>
          </p:cNvPicPr>
          <p:nvPr/>
        </p:nvPicPr>
        <p:blipFill>
          <a:blip r:embed="rId3"/>
          <a:stretch>
            <a:fillRect/>
          </a:stretch>
        </p:blipFill>
        <p:spPr>
          <a:xfrm>
            <a:off x="8543924" y="1647824"/>
            <a:ext cx="2986157" cy="4154317"/>
          </a:xfrm>
          <a:prstGeom prst="rect">
            <a:avLst/>
          </a:prstGeom>
        </p:spPr>
      </p:pic>
    </p:spTree>
    <p:extLst>
      <p:ext uri="{BB962C8B-B14F-4D97-AF65-F5344CB8AC3E}">
        <p14:creationId xmlns:p14="http://schemas.microsoft.com/office/powerpoint/2010/main" val="24835720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taff at a restaurant">
            <a:extLst>
              <a:ext uri="{FF2B5EF4-FFF2-40B4-BE49-F238E27FC236}">
                <a16:creationId xmlns:a16="http://schemas.microsoft.com/office/drawing/2014/main" id="{922098CD-C25B-E9AD-7E21-C857492AD545}"/>
              </a:ext>
            </a:extLst>
          </p:cNvPr>
          <p:cNvPicPr>
            <a:picLocks noGrp="1" noChangeAspect="1"/>
          </p:cNvPicPr>
          <p:nvPr>
            <p:ph type="pic" sz="quarter" idx="44"/>
          </p:nvPr>
        </p:nvPicPr>
        <p:blipFill>
          <a:blip r:embed="rId2"/>
          <a:srcRect l="7945" r="29264"/>
          <a:stretch>
            <a:fillRect/>
          </a:stretch>
        </p:blipFill>
        <p:spPr>
          <a:xfrm>
            <a:off x="6429375" y="439738"/>
            <a:ext cx="5119688" cy="6045200"/>
          </a:xfrm>
          <a:prstGeom prst="rect">
            <a:avLst/>
          </a:prstGeom>
        </p:spPr>
      </p:pic>
      <p:sp>
        <p:nvSpPr>
          <p:cNvPr id="3" name="Text Placeholder 2">
            <a:extLst>
              <a:ext uri="{FF2B5EF4-FFF2-40B4-BE49-F238E27FC236}">
                <a16:creationId xmlns:a16="http://schemas.microsoft.com/office/drawing/2014/main" id="{2EA5A017-AE03-6D08-3BAD-9C08917B5635}"/>
              </a:ext>
            </a:extLst>
          </p:cNvPr>
          <p:cNvSpPr>
            <a:spLocks noGrp="1"/>
          </p:cNvSpPr>
          <p:nvPr>
            <p:ph type="body" sz="quarter" idx="18"/>
          </p:nvPr>
        </p:nvSpPr>
        <p:spPr>
          <a:xfrm>
            <a:off x="485775" y="1240152"/>
            <a:ext cx="5829299" cy="4377696"/>
          </a:xfrm>
        </p:spPr>
        <p:txBody>
          <a:bodyPr/>
          <a:lstStyle/>
          <a:p>
            <a:r>
              <a:rPr lang="en-US" dirty="0"/>
              <a:t>Effective collaboration is the lifeblood of high-performing teams, particularly in a dynamic sector like Hospitality. At its core, it requires:</a:t>
            </a:r>
          </a:p>
          <a:p>
            <a:pPr marL="360000" indent="-360000">
              <a:spcBef>
                <a:spcPts val="600"/>
              </a:spcBef>
              <a:buFont typeface="+mj-lt"/>
              <a:buAutoNum type="arabicPeriod"/>
            </a:pPr>
            <a:r>
              <a:rPr lang="en-US" b="1" dirty="0">
                <a:solidFill>
                  <a:srgbClr val="404A52"/>
                </a:solidFill>
              </a:rPr>
              <a:t>Understanding of team dynamics </a:t>
            </a:r>
            <a:r>
              <a:rPr lang="en-US" dirty="0"/>
              <a:t>and individual roles &amp; strengths/weaknesses</a:t>
            </a:r>
          </a:p>
          <a:p>
            <a:pPr marL="360000" indent="-360000">
              <a:spcBef>
                <a:spcPts val="600"/>
              </a:spcBef>
              <a:buFont typeface="+mj-lt"/>
              <a:buAutoNum type="arabicPeriod"/>
            </a:pPr>
            <a:r>
              <a:rPr lang="en-US" b="1" dirty="0">
                <a:solidFill>
                  <a:srgbClr val="404A52"/>
                </a:solidFill>
              </a:rPr>
              <a:t>Building trust</a:t>
            </a:r>
            <a:r>
              <a:rPr lang="en-US" dirty="0"/>
              <a:t>, where transparency &amp; accountability are key </a:t>
            </a:r>
          </a:p>
          <a:p>
            <a:pPr marL="360000" indent="-360000">
              <a:spcBef>
                <a:spcPts val="600"/>
              </a:spcBef>
              <a:buFont typeface="+mj-lt"/>
              <a:buAutoNum type="arabicPeriod"/>
            </a:pPr>
            <a:r>
              <a:rPr lang="en-US" b="1" dirty="0">
                <a:solidFill>
                  <a:srgbClr val="404A52"/>
                </a:solidFill>
              </a:rPr>
              <a:t>An inclusive environment </a:t>
            </a:r>
          </a:p>
          <a:p>
            <a:pPr marL="360000" indent="-360000">
              <a:spcBef>
                <a:spcPts val="600"/>
              </a:spcBef>
              <a:spcAft>
                <a:spcPts val="600"/>
              </a:spcAft>
              <a:buFont typeface="+mj-lt"/>
              <a:buAutoNum type="arabicPeriod"/>
            </a:pPr>
            <a:r>
              <a:rPr lang="en-US" b="1" dirty="0">
                <a:solidFill>
                  <a:srgbClr val="404A52"/>
                </a:solidFill>
              </a:rPr>
              <a:t>Conflict resolution </a:t>
            </a:r>
            <a:r>
              <a:rPr lang="en-US" dirty="0"/>
              <a:t>and consensus building</a:t>
            </a:r>
            <a:endParaRPr lang="en-US" sz="200" dirty="0"/>
          </a:p>
          <a:p>
            <a:r>
              <a:rPr lang="en-US" dirty="0"/>
              <a:t>Mastering these fundamentals not only enhances team productivity &amp; innovation but also drives positive </a:t>
            </a:r>
            <a:r>
              <a:rPr lang="en-US" dirty="0" err="1"/>
              <a:t>organisational</a:t>
            </a:r>
            <a:r>
              <a:rPr lang="en-US" dirty="0"/>
              <a:t> outcomes, preparing you to excel as a leader.</a:t>
            </a:r>
            <a:endParaRPr lang="en-IE" dirty="0"/>
          </a:p>
          <a:p>
            <a:endParaRPr lang="en-IE" dirty="0"/>
          </a:p>
        </p:txBody>
      </p:sp>
      <p:sp>
        <p:nvSpPr>
          <p:cNvPr id="4" name="Text Placeholder 3">
            <a:extLst>
              <a:ext uri="{FF2B5EF4-FFF2-40B4-BE49-F238E27FC236}">
                <a16:creationId xmlns:a16="http://schemas.microsoft.com/office/drawing/2014/main" id="{480F16B3-D3C9-E9C7-8338-1BC4C9ABC2AA}"/>
              </a:ext>
            </a:extLst>
          </p:cNvPr>
          <p:cNvSpPr>
            <a:spLocks noGrp="1"/>
          </p:cNvSpPr>
          <p:nvPr>
            <p:ph type="body" sz="quarter" idx="16"/>
          </p:nvPr>
        </p:nvSpPr>
        <p:spPr>
          <a:xfrm>
            <a:off x="485775" y="453672"/>
            <a:ext cx="4757375" cy="992652"/>
          </a:xfrm>
        </p:spPr>
        <p:txBody>
          <a:bodyPr/>
          <a:lstStyle/>
          <a:p>
            <a:r>
              <a:rPr lang="en-IE" dirty="0"/>
              <a:t>Collaboration</a:t>
            </a:r>
          </a:p>
        </p:txBody>
      </p:sp>
      <p:sp>
        <p:nvSpPr>
          <p:cNvPr id="6" name="TextBox 5">
            <a:extLst>
              <a:ext uri="{FF2B5EF4-FFF2-40B4-BE49-F238E27FC236}">
                <a16:creationId xmlns:a16="http://schemas.microsoft.com/office/drawing/2014/main" id="{A7089A60-8BB5-7FA0-786D-D502BE923835}"/>
              </a:ext>
            </a:extLst>
          </p:cNvPr>
          <p:cNvSpPr txBox="1"/>
          <p:nvPr/>
        </p:nvSpPr>
        <p:spPr>
          <a:xfrm>
            <a:off x="6315074" y="5333999"/>
            <a:ext cx="3638718" cy="1323439"/>
          </a:xfrm>
          <a:prstGeom prst="rect">
            <a:avLst/>
          </a:prstGeom>
          <a:solidFill>
            <a:srgbClr val="EABB22"/>
          </a:solidFill>
        </p:spPr>
        <p:txBody>
          <a:bodyPr wrap="square" lIns="91440" tIns="45720" rIns="91440" bIns="45720" anchor="t">
            <a:spAutoFit/>
          </a:bodyPr>
          <a:lstStyle/>
          <a:p>
            <a:pPr algn="ctr"/>
            <a:r>
              <a:rPr lang="en-US" sz="2000" b="1" dirty="0">
                <a:solidFill>
                  <a:srgbClr val="404A5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INTERESTING READ:</a:t>
            </a:r>
            <a:endParaRPr lang="en-US" sz="2000" b="1" dirty="0">
              <a:solidFill>
                <a:srgbClr val="404A52"/>
              </a:solidFill>
              <a:latin typeface="Calibri"/>
              <a:ea typeface="Calibri" panose="020F0502020204030204" pitchFamily="34" charset="0"/>
              <a:cs typeface="Calibri"/>
            </a:endParaRPr>
          </a:p>
          <a:p>
            <a:pPr algn="ctr"/>
            <a:r>
              <a:rPr lang="en-US" sz="2000" dirty="0">
                <a:solidFill>
                  <a:srgbClr val="404A5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New Study Finds That Collaboration Drives Workplace Performance (forbes.com)</a:t>
            </a:r>
            <a:endParaRPr lang="en-IE" sz="2000" dirty="0">
              <a:solidFill>
                <a:srgbClr val="404A52"/>
              </a:solidFill>
              <a:latin typeface="Calibri"/>
              <a:ea typeface="Calibri" panose="020F0502020204030204" pitchFamily="34" charset="0"/>
              <a:cs typeface="Calibri"/>
            </a:endParaRPr>
          </a:p>
        </p:txBody>
      </p:sp>
      <p:pic>
        <p:nvPicPr>
          <p:cNvPr id="7" name="Graphic 6">
            <a:extLst>
              <a:ext uri="{FF2B5EF4-FFF2-40B4-BE49-F238E27FC236}">
                <a16:creationId xmlns:a16="http://schemas.microsoft.com/office/drawing/2014/main" id="{D5934D4A-2422-5A3B-186D-B1F3C3E25D5D}"/>
              </a:ext>
            </a:extLst>
          </p:cNvPr>
          <p:cNvPicPr>
            <a:picLocks noChangeAspect="1"/>
          </p:cNvPicPr>
          <p:nvPr/>
        </p:nvPicPr>
        <p:blipFill>
          <a:blip r:embed="rId4">
            <a:extLst>
              <a:ext uri="{96DAC541-7B7A-43D3-8B79-37D633B846F1}">
                <asvg:svgBlip xmlns:asvg="http://schemas.microsoft.com/office/drawing/2016/SVG/main" r:embed="rId5"/>
              </a:ext>
            </a:extLst>
          </a:blip>
          <a:srcRect l="49952" t="41010" r="28995" b="44546"/>
          <a:stretch/>
        </p:blipFill>
        <p:spPr>
          <a:xfrm>
            <a:off x="9296400" y="-352684"/>
            <a:ext cx="4039992" cy="3924559"/>
          </a:xfrm>
          <a:prstGeom prst="rect">
            <a:avLst/>
          </a:prstGeom>
        </p:spPr>
      </p:pic>
    </p:spTree>
    <p:extLst>
      <p:ext uri="{BB962C8B-B14F-4D97-AF65-F5344CB8AC3E}">
        <p14:creationId xmlns:p14="http://schemas.microsoft.com/office/powerpoint/2010/main" val="3073759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403CA9E-F1B8-D5AF-6A78-6107B2EE71A2}"/>
              </a:ext>
            </a:extLst>
          </p:cNvPr>
          <p:cNvSpPr txBox="1"/>
          <p:nvPr/>
        </p:nvSpPr>
        <p:spPr>
          <a:xfrm>
            <a:off x="11734840" y="4190999"/>
            <a:ext cx="319977" cy="2566137"/>
          </a:xfrm>
          <a:prstGeom prst="rect">
            <a:avLst/>
          </a:prstGeom>
          <a:solidFill>
            <a:schemeClr val="bg1"/>
          </a:solidFill>
        </p:spPr>
        <p:txBody>
          <a:bodyPr wrap="square" rtlCol="0">
            <a:spAutoFit/>
          </a:bodyPr>
          <a:lstStyle/>
          <a:p>
            <a:endParaRPr lang="en-IE"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p:txBody>
          <a:bodyPr/>
          <a:lstStyle/>
          <a:p>
            <a:r>
              <a:rPr lang="en-IE" dirty="0"/>
              <a:t>Communication Skill for Leaders…</a:t>
            </a:r>
          </a:p>
        </p:txBody>
      </p:sp>
      <p:sp>
        <p:nvSpPr>
          <p:cNvPr id="6" name="Text Placeholder 1">
            <a:extLst>
              <a:ext uri="{FF2B5EF4-FFF2-40B4-BE49-F238E27FC236}">
                <a16:creationId xmlns:a16="http://schemas.microsoft.com/office/drawing/2014/main" id="{2BA54AA3-8D02-47B2-9038-DA25E835B8BC}"/>
              </a:ext>
            </a:extLst>
          </p:cNvPr>
          <p:cNvSpPr txBox="1">
            <a:spLocks/>
          </p:cNvSpPr>
          <p:nvPr/>
        </p:nvSpPr>
        <p:spPr>
          <a:xfrm>
            <a:off x="1304380" y="1737451"/>
            <a:ext cx="2945302" cy="4036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04A52"/>
                </a:solidFill>
              </a:rPr>
              <a:t>For leaders in the Hospitality sector, communication skills are particularly crucial due to the customer-facing and service-oriented nature of the industry.</a:t>
            </a:r>
          </a:p>
          <a:p>
            <a:pPr marL="0" indent="0">
              <a:buNone/>
            </a:pPr>
            <a:r>
              <a:rPr lang="en-US" sz="2400" b="1" dirty="0">
                <a:solidFill>
                  <a:srgbClr val="0289AE"/>
                </a:solidFill>
              </a:rPr>
              <a:t>Here are 4 important focus points of good communication:</a:t>
            </a:r>
          </a:p>
          <a:p>
            <a:pPr marL="0" indent="0">
              <a:buNone/>
            </a:pPr>
            <a:endParaRPr lang="en-IE" sz="2400" dirty="0"/>
          </a:p>
        </p:txBody>
      </p:sp>
      <p:sp>
        <p:nvSpPr>
          <p:cNvPr id="7" name="Freeform 1">
            <a:extLst>
              <a:ext uri="{FF2B5EF4-FFF2-40B4-BE49-F238E27FC236}">
                <a16:creationId xmlns:a16="http://schemas.microsoft.com/office/drawing/2014/main" id="{C5EA7C78-600D-168D-3097-6579D42D06DF}"/>
              </a:ext>
            </a:extLst>
          </p:cNvPr>
          <p:cNvSpPr>
            <a:spLocks noChangeArrowheads="1"/>
          </p:cNvSpPr>
          <p:nvPr/>
        </p:nvSpPr>
        <p:spPr bwMode="auto">
          <a:xfrm>
            <a:off x="4365978" y="1860441"/>
            <a:ext cx="1859419" cy="446075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2A844"/>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8" name="Freeform 2">
            <a:extLst>
              <a:ext uri="{FF2B5EF4-FFF2-40B4-BE49-F238E27FC236}">
                <a16:creationId xmlns:a16="http://schemas.microsoft.com/office/drawing/2014/main" id="{7E97D634-FD04-34E1-83B8-297616660D21}"/>
              </a:ext>
            </a:extLst>
          </p:cNvPr>
          <p:cNvSpPr>
            <a:spLocks noChangeArrowheads="1"/>
          </p:cNvSpPr>
          <p:nvPr/>
        </p:nvSpPr>
        <p:spPr bwMode="auto">
          <a:xfrm>
            <a:off x="4365978" y="1824156"/>
            <a:ext cx="1859419" cy="1098335"/>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EABB22"/>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9" name="Freeform 3">
            <a:extLst>
              <a:ext uri="{FF2B5EF4-FFF2-40B4-BE49-F238E27FC236}">
                <a16:creationId xmlns:a16="http://schemas.microsoft.com/office/drawing/2014/main" id="{1CAA4F1B-C62D-81E7-A145-E9BA057C4DB8}"/>
              </a:ext>
            </a:extLst>
          </p:cNvPr>
          <p:cNvSpPr>
            <a:spLocks noChangeArrowheads="1"/>
          </p:cNvSpPr>
          <p:nvPr/>
        </p:nvSpPr>
        <p:spPr bwMode="auto">
          <a:xfrm>
            <a:off x="6255597" y="1860441"/>
            <a:ext cx="1859419" cy="446075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0289AE"/>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0" name="Freeform 12">
            <a:extLst>
              <a:ext uri="{FF2B5EF4-FFF2-40B4-BE49-F238E27FC236}">
                <a16:creationId xmlns:a16="http://schemas.microsoft.com/office/drawing/2014/main" id="{DC6BD6E5-4F2F-1D36-594F-4540A8BB4082}"/>
              </a:ext>
            </a:extLst>
          </p:cNvPr>
          <p:cNvSpPr>
            <a:spLocks noChangeArrowheads="1"/>
          </p:cNvSpPr>
          <p:nvPr/>
        </p:nvSpPr>
        <p:spPr bwMode="auto">
          <a:xfrm>
            <a:off x="6255597" y="1830308"/>
            <a:ext cx="1859419" cy="1092183"/>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EABB22"/>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1" name="Freeform 13">
            <a:extLst>
              <a:ext uri="{FF2B5EF4-FFF2-40B4-BE49-F238E27FC236}">
                <a16:creationId xmlns:a16="http://schemas.microsoft.com/office/drawing/2014/main" id="{B4FB5F83-F9D7-4B85-A9DB-3A7A639A7F2A}"/>
              </a:ext>
            </a:extLst>
          </p:cNvPr>
          <p:cNvSpPr>
            <a:spLocks noChangeArrowheads="1"/>
          </p:cNvSpPr>
          <p:nvPr/>
        </p:nvSpPr>
        <p:spPr bwMode="auto">
          <a:xfrm>
            <a:off x="8142772" y="1830308"/>
            <a:ext cx="1856885" cy="4490883"/>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73CDDB"/>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2" name="Freeform 14">
            <a:extLst>
              <a:ext uri="{FF2B5EF4-FFF2-40B4-BE49-F238E27FC236}">
                <a16:creationId xmlns:a16="http://schemas.microsoft.com/office/drawing/2014/main" id="{49995B27-E9C6-762D-C8AF-FE2A6994AF25}"/>
              </a:ext>
            </a:extLst>
          </p:cNvPr>
          <p:cNvSpPr>
            <a:spLocks noChangeArrowheads="1"/>
          </p:cNvSpPr>
          <p:nvPr/>
        </p:nvSpPr>
        <p:spPr bwMode="auto">
          <a:xfrm>
            <a:off x="8142772" y="1830308"/>
            <a:ext cx="1856885" cy="1092183"/>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EABB22"/>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3" name="Freeform 15">
            <a:extLst>
              <a:ext uri="{FF2B5EF4-FFF2-40B4-BE49-F238E27FC236}">
                <a16:creationId xmlns:a16="http://schemas.microsoft.com/office/drawing/2014/main" id="{B7EAFAB6-F749-1CA7-6CD0-51A715F9184D}"/>
              </a:ext>
            </a:extLst>
          </p:cNvPr>
          <p:cNvSpPr>
            <a:spLocks noChangeArrowheads="1"/>
          </p:cNvSpPr>
          <p:nvPr/>
        </p:nvSpPr>
        <p:spPr bwMode="auto">
          <a:xfrm>
            <a:off x="10032388" y="1860441"/>
            <a:ext cx="1859419" cy="4460750"/>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rgbClr val="0D9390"/>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6">
            <a:extLst>
              <a:ext uri="{FF2B5EF4-FFF2-40B4-BE49-F238E27FC236}">
                <a16:creationId xmlns:a16="http://schemas.microsoft.com/office/drawing/2014/main" id="{1FCCE659-A002-99DD-98AA-BB1418BB0148}"/>
              </a:ext>
            </a:extLst>
          </p:cNvPr>
          <p:cNvSpPr>
            <a:spLocks noChangeArrowheads="1"/>
          </p:cNvSpPr>
          <p:nvPr/>
        </p:nvSpPr>
        <p:spPr bwMode="auto">
          <a:xfrm>
            <a:off x="10032388" y="1830308"/>
            <a:ext cx="1859419" cy="1092183"/>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3" y="3582"/>
                  <a:pt x="0" y="2858"/>
                  <a:pt x="0" y="1965"/>
                </a:cubicBezTo>
                <a:lnTo>
                  <a:pt x="0" y="0"/>
                </a:lnTo>
                <a:lnTo>
                  <a:pt x="3234" y="0"/>
                </a:lnTo>
                <a:lnTo>
                  <a:pt x="3234" y="1965"/>
                </a:lnTo>
                <a:lnTo>
                  <a:pt x="3234" y="1965"/>
                </a:lnTo>
                <a:cubicBezTo>
                  <a:pt x="3234" y="2858"/>
                  <a:pt x="2510" y="3582"/>
                  <a:pt x="1617" y="3582"/>
                </a:cubicBezTo>
              </a:path>
            </a:pathLst>
          </a:custGeom>
          <a:solidFill>
            <a:srgbClr val="EABB22"/>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CuadroTexto 553">
            <a:extLst>
              <a:ext uri="{FF2B5EF4-FFF2-40B4-BE49-F238E27FC236}">
                <a16:creationId xmlns:a16="http://schemas.microsoft.com/office/drawing/2014/main" id="{D61A5C4A-D760-5BBD-6DA1-6244E7707440}"/>
              </a:ext>
            </a:extLst>
          </p:cNvPr>
          <p:cNvSpPr txBox="1"/>
          <p:nvPr/>
        </p:nvSpPr>
        <p:spPr>
          <a:xfrm>
            <a:off x="4365979" y="2882904"/>
            <a:ext cx="1902806" cy="3139321"/>
          </a:xfrm>
          <a:prstGeom prst="rect">
            <a:avLst/>
          </a:prstGeom>
          <a:noFill/>
        </p:spPr>
        <p:txBody>
          <a:bodyPr wrap="square" rtlCol="0">
            <a:spAutoFit/>
          </a:bodyPr>
          <a:lstStyle/>
          <a:p>
            <a:pPr algn="ctr"/>
            <a:r>
              <a:rPr lang="en-US" sz="1800" dirty="0">
                <a:solidFill>
                  <a:schemeClr val="bg1"/>
                </a:solidFill>
                <a:latin typeface="Calibri" panose="020F0502020204030204" pitchFamily="34" charset="0"/>
                <a:ea typeface="Lato" charset="0"/>
                <a:cs typeface="Calibri" panose="020F0502020204030204" pitchFamily="34" charset="0"/>
              </a:rPr>
              <a:t>Combining </a:t>
            </a:r>
            <a:r>
              <a:rPr lang="en-US" sz="1800" b="1" dirty="0">
                <a:solidFill>
                  <a:schemeClr val="bg1"/>
                </a:solidFill>
                <a:latin typeface="Calibri" panose="020F0502020204030204" pitchFamily="34" charset="0"/>
                <a:ea typeface="Lato" charset="0"/>
                <a:cs typeface="Calibri" panose="020F0502020204030204" pitchFamily="34" charset="0"/>
              </a:rPr>
              <a:t>verbal and non-verbal skills, active listening, and emotional intelligence </a:t>
            </a:r>
            <a:r>
              <a:rPr lang="en-US" sz="1800" dirty="0">
                <a:solidFill>
                  <a:schemeClr val="bg1"/>
                </a:solidFill>
                <a:latin typeface="Calibri" panose="020F0502020204030204" pitchFamily="34" charset="0"/>
                <a:ea typeface="Lato" charset="0"/>
                <a:cs typeface="Calibri" panose="020F0502020204030204" pitchFamily="34" charset="0"/>
              </a:rPr>
              <a:t>to create positive customer interactions and a cohesive team environment.</a:t>
            </a:r>
          </a:p>
        </p:txBody>
      </p:sp>
      <p:sp>
        <p:nvSpPr>
          <p:cNvPr id="16" name="CuadroTexto 553">
            <a:extLst>
              <a:ext uri="{FF2B5EF4-FFF2-40B4-BE49-F238E27FC236}">
                <a16:creationId xmlns:a16="http://schemas.microsoft.com/office/drawing/2014/main" id="{FC3A5222-1BBA-C24F-BCC1-595C622A5E6A}"/>
              </a:ext>
            </a:extLst>
          </p:cNvPr>
          <p:cNvSpPr txBox="1"/>
          <p:nvPr/>
        </p:nvSpPr>
        <p:spPr>
          <a:xfrm>
            <a:off x="6207235" y="2879868"/>
            <a:ext cx="1902806" cy="3139321"/>
          </a:xfrm>
          <a:prstGeom prst="rect">
            <a:avLst/>
          </a:prstGeom>
          <a:noFill/>
        </p:spPr>
        <p:txBody>
          <a:bodyPr wrap="square" rtlCol="0">
            <a:spAutoFit/>
          </a:bodyPr>
          <a:lstStyle/>
          <a:p>
            <a:pPr algn="ctr"/>
            <a:r>
              <a:rPr lang="en-US" sz="1800" dirty="0">
                <a:solidFill>
                  <a:schemeClr val="bg1"/>
                </a:solidFill>
                <a:latin typeface="Calibri" panose="020F0502020204030204" pitchFamily="34" charset="0"/>
                <a:ea typeface="Lato" charset="0"/>
                <a:cs typeface="Calibri" panose="020F0502020204030204" pitchFamily="34" charset="0"/>
              </a:rPr>
              <a:t>Harnessing the </a:t>
            </a:r>
            <a:r>
              <a:rPr lang="en-US" sz="1800" b="1" dirty="0">
                <a:solidFill>
                  <a:schemeClr val="bg1"/>
                </a:solidFill>
                <a:latin typeface="Calibri" panose="020F0502020204030204" pitchFamily="34" charset="0"/>
                <a:ea typeface="Lato" charset="0"/>
                <a:cs typeface="Calibri" panose="020F0502020204030204" pitchFamily="34" charset="0"/>
              </a:rPr>
              <a:t>power of storytelling for branding and motivating staff</a:t>
            </a:r>
            <a:r>
              <a:rPr lang="en-US" sz="1800" dirty="0">
                <a:solidFill>
                  <a:schemeClr val="bg1"/>
                </a:solidFill>
                <a:latin typeface="Calibri" panose="020F0502020204030204" pitchFamily="34" charset="0"/>
                <a:ea typeface="Lato" charset="0"/>
                <a:cs typeface="Calibri" panose="020F0502020204030204" pitchFamily="34" charset="0"/>
              </a:rPr>
              <a:t>, along with effective public speaking to engage and influence a range of audiences.</a:t>
            </a:r>
          </a:p>
        </p:txBody>
      </p:sp>
      <p:sp>
        <p:nvSpPr>
          <p:cNvPr id="17" name="CuadroTexto 553">
            <a:extLst>
              <a:ext uri="{FF2B5EF4-FFF2-40B4-BE49-F238E27FC236}">
                <a16:creationId xmlns:a16="http://schemas.microsoft.com/office/drawing/2014/main" id="{20FCB14F-DA89-BE00-F50B-01F350D875A3}"/>
              </a:ext>
            </a:extLst>
          </p:cNvPr>
          <p:cNvSpPr txBox="1"/>
          <p:nvPr/>
        </p:nvSpPr>
        <p:spPr>
          <a:xfrm>
            <a:off x="8096851" y="2922491"/>
            <a:ext cx="1902806" cy="3139321"/>
          </a:xfrm>
          <a:prstGeom prst="rect">
            <a:avLst/>
          </a:prstGeom>
          <a:noFill/>
        </p:spPr>
        <p:txBody>
          <a:bodyPr wrap="square" rtlCol="0">
            <a:spAutoFit/>
          </a:bodyPr>
          <a:lstStyle/>
          <a:p>
            <a:pPr algn="ctr"/>
            <a:r>
              <a:rPr lang="en-US" sz="1800" dirty="0">
                <a:solidFill>
                  <a:schemeClr val="bg1"/>
                </a:solidFill>
                <a:latin typeface="Calibri" panose="020F0502020204030204" pitchFamily="34" charset="0"/>
                <a:ea typeface="Lato" charset="0"/>
                <a:cs typeface="Calibri" panose="020F0502020204030204" pitchFamily="34" charset="0"/>
              </a:rPr>
              <a:t>Employing </a:t>
            </a:r>
            <a:r>
              <a:rPr lang="en-US" sz="1800" b="1" dirty="0">
                <a:solidFill>
                  <a:schemeClr val="bg1"/>
                </a:solidFill>
                <a:latin typeface="Calibri" panose="020F0502020204030204" pitchFamily="34" charset="0"/>
                <a:ea typeface="Lato" charset="0"/>
                <a:cs typeface="Calibri" panose="020F0502020204030204" pitchFamily="34" charset="0"/>
              </a:rPr>
              <a:t>conflict management strategies </a:t>
            </a:r>
            <a:r>
              <a:rPr lang="en-US" sz="1800" dirty="0">
                <a:solidFill>
                  <a:schemeClr val="bg1"/>
                </a:solidFill>
                <a:latin typeface="Calibri" panose="020F0502020204030204" pitchFamily="34" charset="0"/>
                <a:ea typeface="Lato" charset="0"/>
                <a:cs typeface="Calibri" panose="020F0502020204030204" pitchFamily="34" charset="0"/>
              </a:rPr>
              <a:t>to resolve customer complaints and internal disputes, maintaining high standards of service quality and team harmony.</a:t>
            </a:r>
          </a:p>
        </p:txBody>
      </p:sp>
      <p:sp>
        <p:nvSpPr>
          <p:cNvPr id="18" name="CuadroTexto 553">
            <a:extLst>
              <a:ext uri="{FF2B5EF4-FFF2-40B4-BE49-F238E27FC236}">
                <a16:creationId xmlns:a16="http://schemas.microsoft.com/office/drawing/2014/main" id="{85789FA3-7070-658D-6189-A89E291AE5F1}"/>
              </a:ext>
            </a:extLst>
          </p:cNvPr>
          <p:cNvSpPr txBox="1"/>
          <p:nvPr/>
        </p:nvSpPr>
        <p:spPr>
          <a:xfrm>
            <a:off x="9999657" y="2876832"/>
            <a:ext cx="1902806" cy="3139321"/>
          </a:xfrm>
          <a:prstGeom prst="rect">
            <a:avLst/>
          </a:prstGeom>
          <a:noFill/>
        </p:spPr>
        <p:txBody>
          <a:bodyPr wrap="square" rtlCol="0">
            <a:spAutoFit/>
          </a:bodyPr>
          <a:lstStyle/>
          <a:p>
            <a:pPr algn="ctr"/>
            <a:r>
              <a:rPr lang="en-US" sz="1800" dirty="0">
                <a:solidFill>
                  <a:schemeClr val="bg1"/>
                </a:solidFill>
                <a:latin typeface="Calibri" panose="020F0502020204030204" pitchFamily="34" charset="0"/>
                <a:ea typeface="Lato" charset="0"/>
                <a:cs typeface="Calibri" panose="020F0502020204030204" pitchFamily="34" charset="0"/>
              </a:rPr>
              <a:t>Developing </a:t>
            </a:r>
            <a:r>
              <a:rPr lang="en-US" sz="1800" b="1" dirty="0">
                <a:solidFill>
                  <a:schemeClr val="bg1"/>
                </a:solidFill>
                <a:latin typeface="Calibri" panose="020F0502020204030204" pitchFamily="34" charset="0"/>
                <a:ea typeface="Lato" charset="0"/>
                <a:cs typeface="Calibri" panose="020F0502020204030204" pitchFamily="34" charset="0"/>
              </a:rPr>
              <a:t>multicultural communication skills </a:t>
            </a:r>
            <a:r>
              <a:rPr lang="en-US" sz="1800" dirty="0">
                <a:solidFill>
                  <a:schemeClr val="bg1"/>
                </a:solidFill>
                <a:latin typeface="Calibri" panose="020F0502020204030204" pitchFamily="34" charset="0"/>
                <a:ea typeface="Lato" charset="0"/>
                <a:cs typeface="Calibri" panose="020F0502020204030204" pitchFamily="34" charset="0"/>
              </a:rPr>
              <a:t>to lead diverse teams &amp; serve a global customer base, fosters an inclusive &amp; welcoming atmosphere.</a:t>
            </a:r>
          </a:p>
        </p:txBody>
      </p:sp>
      <p:sp>
        <p:nvSpPr>
          <p:cNvPr id="19" name="TextBox 18">
            <a:extLst>
              <a:ext uri="{FF2B5EF4-FFF2-40B4-BE49-F238E27FC236}">
                <a16:creationId xmlns:a16="http://schemas.microsoft.com/office/drawing/2014/main" id="{C488E01E-ED28-BE2D-D696-5DB8ECC5819E}"/>
              </a:ext>
            </a:extLst>
          </p:cNvPr>
          <p:cNvSpPr txBox="1"/>
          <p:nvPr/>
        </p:nvSpPr>
        <p:spPr>
          <a:xfrm>
            <a:off x="4577895" y="1940388"/>
            <a:ext cx="1394233" cy="738664"/>
          </a:xfrm>
          <a:prstGeom prst="rect">
            <a:avLst/>
          </a:prstGeom>
          <a:solidFill>
            <a:srgbClr val="EABB22"/>
          </a:solidFill>
        </p:spPr>
        <p:txBody>
          <a:bodyPr wrap="square" rtlCol="0">
            <a:spAutoFit/>
          </a:bodyPr>
          <a:lstStyle/>
          <a:p>
            <a:pPr algn="ctr"/>
            <a:r>
              <a:rPr lang="en-IE"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Advanced Communication Techniques</a:t>
            </a:r>
            <a:endParaRPr lang="en-IE"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77F0CA13-8B05-73AC-32D9-CEEEA094E4EF}"/>
              </a:ext>
            </a:extLst>
          </p:cNvPr>
          <p:cNvSpPr txBox="1"/>
          <p:nvPr/>
        </p:nvSpPr>
        <p:spPr>
          <a:xfrm>
            <a:off x="6437314" y="1940388"/>
            <a:ext cx="1608058" cy="738664"/>
          </a:xfrm>
          <a:prstGeom prst="rect">
            <a:avLst/>
          </a:prstGeom>
          <a:noFill/>
        </p:spPr>
        <p:txBody>
          <a:bodyPr wrap="square" rtlCol="0">
            <a:spAutoFit/>
          </a:bodyPr>
          <a:lstStyle/>
          <a:p>
            <a:pPr algn="ctr"/>
            <a:r>
              <a:rPr lang="en-US"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Strategic Storytelling &amp; Public Engagement</a:t>
            </a:r>
            <a:endParaRPr lang="en-IE"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0257113-40AB-5220-44EA-AEE79D4AD6F1}"/>
              </a:ext>
            </a:extLst>
          </p:cNvPr>
          <p:cNvSpPr txBox="1"/>
          <p:nvPr/>
        </p:nvSpPr>
        <p:spPr>
          <a:xfrm>
            <a:off x="8310298" y="1940388"/>
            <a:ext cx="1521831" cy="738664"/>
          </a:xfrm>
          <a:prstGeom prst="rect">
            <a:avLst/>
          </a:prstGeom>
          <a:solidFill>
            <a:srgbClr val="EABB22"/>
          </a:solidFill>
        </p:spPr>
        <p:txBody>
          <a:bodyPr wrap="square" rtlCol="0">
            <a:spAutoFit/>
          </a:bodyPr>
          <a:lstStyle/>
          <a:p>
            <a:pPr algn="ctr"/>
            <a:r>
              <a:rPr lang="en-US"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Conflict Resolution &amp; Service Excellence</a:t>
            </a:r>
            <a:endParaRPr lang="en-IE"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9101735-1280-7889-EEAA-01BE9D4C7AAA}"/>
              </a:ext>
            </a:extLst>
          </p:cNvPr>
          <p:cNvSpPr txBox="1"/>
          <p:nvPr/>
        </p:nvSpPr>
        <p:spPr>
          <a:xfrm>
            <a:off x="10264980" y="1940388"/>
            <a:ext cx="1394233" cy="738664"/>
          </a:xfrm>
          <a:prstGeom prst="rect">
            <a:avLst/>
          </a:prstGeom>
          <a:solidFill>
            <a:srgbClr val="EABB22"/>
          </a:solidFill>
        </p:spPr>
        <p:txBody>
          <a:bodyPr wrap="square" rtlCol="0">
            <a:spAutoFit/>
          </a:bodyPr>
          <a:lstStyle/>
          <a:p>
            <a:pPr algn="ctr"/>
            <a:r>
              <a:rPr lang="en-IE"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Cultural Intelligence &amp; Inclusivity</a:t>
            </a:r>
            <a:endParaRPr lang="en-IE"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5" name="Graphic 24" descr="Badge 1 outline">
            <a:extLst>
              <a:ext uri="{FF2B5EF4-FFF2-40B4-BE49-F238E27FC236}">
                <a16:creationId xmlns:a16="http://schemas.microsoft.com/office/drawing/2014/main" id="{9CF68F1F-0737-4494-D6D4-89729C3296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9785" y="1196338"/>
            <a:ext cx="914400" cy="914400"/>
          </a:xfrm>
          <a:prstGeom prst="rect">
            <a:avLst/>
          </a:prstGeom>
        </p:spPr>
      </p:pic>
      <p:pic>
        <p:nvPicPr>
          <p:cNvPr id="27" name="Graphic 26" descr="Badge outline">
            <a:extLst>
              <a:ext uri="{FF2B5EF4-FFF2-40B4-BE49-F238E27FC236}">
                <a16:creationId xmlns:a16="http://schemas.microsoft.com/office/drawing/2014/main" id="{8FA741D0-A889-FF13-1CE3-C1467D85E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3457" y="1187517"/>
            <a:ext cx="914400" cy="914400"/>
          </a:xfrm>
          <a:prstGeom prst="rect">
            <a:avLst/>
          </a:prstGeom>
        </p:spPr>
      </p:pic>
      <p:pic>
        <p:nvPicPr>
          <p:cNvPr id="29" name="Graphic 28" descr="Badge 3 outline">
            <a:extLst>
              <a:ext uri="{FF2B5EF4-FFF2-40B4-BE49-F238E27FC236}">
                <a16:creationId xmlns:a16="http://schemas.microsoft.com/office/drawing/2014/main" id="{D3E1CAFD-210A-86F8-1988-3591B2597D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2476" y="1187517"/>
            <a:ext cx="914400" cy="914400"/>
          </a:xfrm>
          <a:prstGeom prst="rect">
            <a:avLst/>
          </a:prstGeom>
        </p:spPr>
      </p:pic>
      <p:pic>
        <p:nvPicPr>
          <p:cNvPr id="31" name="Graphic 30" descr="Badge 4 outline">
            <a:extLst>
              <a:ext uri="{FF2B5EF4-FFF2-40B4-BE49-F238E27FC236}">
                <a16:creationId xmlns:a16="http://schemas.microsoft.com/office/drawing/2014/main" id="{B8A8EA44-2DBE-2D76-A24F-1F7B74ACCA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75553" y="1196338"/>
            <a:ext cx="914400" cy="914400"/>
          </a:xfrm>
          <a:prstGeom prst="rect">
            <a:avLst/>
          </a:prstGeom>
        </p:spPr>
      </p:pic>
    </p:spTree>
    <p:extLst>
      <p:ext uri="{BB962C8B-B14F-4D97-AF65-F5344CB8AC3E}">
        <p14:creationId xmlns:p14="http://schemas.microsoft.com/office/powerpoint/2010/main" val="36002112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3960AD-40C1-68AB-A79F-19224C8B3914}"/>
              </a:ext>
            </a:extLst>
          </p:cNvPr>
          <p:cNvSpPr>
            <a:spLocks noGrp="1"/>
          </p:cNvSpPr>
          <p:nvPr>
            <p:ph type="body" sz="quarter" idx="16"/>
          </p:nvPr>
        </p:nvSpPr>
        <p:spPr/>
        <p:txBody>
          <a:bodyPr/>
          <a:lstStyle/>
          <a:p>
            <a:r>
              <a:rPr lang="en-IE" dirty="0"/>
              <a:t>1. Active Listening</a:t>
            </a:r>
          </a:p>
        </p:txBody>
      </p:sp>
      <p:pic>
        <p:nvPicPr>
          <p:cNvPr id="4" name="Picture 3">
            <a:extLst>
              <a:ext uri="{FF2B5EF4-FFF2-40B4-BE49-F238E27FC236}">
                <a16:creationId xmlns:a16="http://schemas.microsoft.com/office/drawing/2014/main" id="{9E1B1333-7C8E-0484-3F9D-3479A1109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755" y="1373076"/>
            <a:ext cx="6629107" cy="4819843"/>
          </a:xfrm>
          <a:prstGeom prst="rect">
            <a:avLst/>
          </a:prstGeom>
          <a:noFill/>
        </p:spPr>
      </p:pic>
      <p:sp>
        <p:nvSpPr>
          <p:cNvPr id="5" name="Text Placeholder 1">
            <a:extLst>
              <a:ext uri="{FF2B5EF4-FFF2-40B4-BE49-F238E27FC236}">
                <a16:creationId xmlns:a16="http://schemas.microsoft.com/office/drawing/2014/main" id="{3BA8380E-EC4A-2742-0109-2A3A3B9F0C01}"/>
              </a:ext>
            </a:extLst>
          </p:cNvPr>
          <p:cNvSpPr txBox="1">
            <a:spLocks/>
          </p:cNvSpPr>
          <p:nvPr/>
        </p:nvSpPr>
        <p:spPr>
          <a:xfrm>
            <a:off x="5943599" y="1812241"/>
            <a:ext cx="5614990" cy="4380678"/>
          </a:xfrm>
          <a:prstGeom prst="rect">
            <a:avLst/>
          </a:prstGeom>
        </p:spPr>
        <p:txBody>
          <a:bodyPr vert="horz" lIns="91440" tIns="45720" rIns="91440" bIns="45720" numCol="1" spcCol="288000" rtlCol="0" anchor="t">
            <a:noAutofit/>
          </a:bodyPr>
          <a:lstStyle>
            <a:lvl1pPr marL="0" indent="0" algn="l" defTabSz="3343281" rtl="0" eaLnBrk="1" latinLnBrk="0" hangingPunct="1">
              <a:lnSpc>
                <a:spcPts val="2480"/>
              </a:lnSpc>
              <a:spcBef>
                <a:spcPts val="0"/>
              </a:spcBef>
              <a:buFont typeface="Arial" panose="020B0604020202020204" pitchFamily="34" charset="0"/>
              <a:buNone/>
              <a:defRPr sz="2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Developing </a:t>
            </a:r>
            <a:r>
              <a:rPr kumimoji="0" lang="en-US" sz="2400" b="1"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active listening and empathetic engagement</a:t>
            </a: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 involves training or practicing to fully concentrate, understand, respond, and remember what is being said. This can be achieved through exercises that focus on attentive listening without interruption, interpreting non-verbal cues, and responding with empathy and understanding. This can build </a:t>
            </a:r>
            <a:r>
              <a:rPr kumimoji="0" lang="en-US" sz="2400" b="1"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trust </a:t>
            </a: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and </a:t>
            </a:r>
            <a:r>
              <a:rPr kumimoji="0" lang="en-US" sz="2400" b="1"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effective engagement</a:t>
            </a: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a:t>
            </a:r>
            <a:endParaRPr kumimoji="0" lang="en-IE"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85F911A-F43E-7B47-48A0-09BBB87438C1}"/>
              </a:ext>
            </a:extLst>
          </p:cNvPr>
          <p:cNvSpPr txBox="1"/>
          <p:nvPr/>
        </p:nvSpPr>
        <p:spPr>
          <a:xfrm>
            <a:off x="1223915" y="6091996"/>
            <a:ext cx="6269524" cy="289759"/>
          </a:xfrm>
          <a:prstGeom prst="rect">
            <a:avLst/>
          </a:prstGeom>
          <a:noFill/>
        </p:spPr>
        <p:txBody>
          <a:bodyPr wrap="square">
            <a:spAutoFit/>
          </a:bodyPr>
          <a:lstStyle/>
          <a:p>
            <a:r>
              <a:rPr lang="en-US" dirty="0">
                <a:solidFill>
                  <a:srgbClr val="F15B29"/>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The Art of Listening | Simon Sinek (youtube.com)</a:t>
            </a:r>
            <a:endParaRPr lang="en-IE" dirty="0">
              <a:solidFill>
                <a:srgbClr val="F15B29"/>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nline Media 6" title="The Art of Listening | Simon Sinek">
            <a:hlinkClick r:id="" action="ppaction://media"/>
            <a:extLst>
              <a:ext uri="{FF2B5EF4-FFF2-40B4-BE49-F238E27FC236}">
                <a16:creationId xmlns:a16="http://schemas.microsoft.com/office/drawing/2014/main" id="{A5416CC9-6EB6-08A4-7B8C-7595BBD61604}"/>
              </a:ext>
            </a:extLst>
          </p:cNvPr>
          <p:cNvPicPr>
            <a:picLocks noRot="1" noChangeAspect="1"/>
          </p:cNvPicPr>
          <p:nvPr>
            <a:videoFile r:link="rId1"/>
          </p:nvPr>
        </p:nvPicPr>
        <p:blipFill>
          <a:blip r:embed="rId5"/>
          <a:stretch>
            <a:fillRect/>
          </a:stretch>
        </p:blipFill>
        <p:spPr>
          <a:xfrm>
            <a:off x="564249" y="1946719"/>
            <a:ext cx="4815098" cy="2872931"/>
          </a:xfrm>
          <a:prstGeom prst="rect">
            <a:avLst/>
          </a:prstGeom>
        </p:spPr>
      </p:pic>
    </p:spTree>
    <p:extLst>
      <p:ext uri="{BB962C8B-B14F-4D97-AF65-F5344CB8AC3E}">
        <p14:creationId xmlns:p14="http://schemas.microsoft.com/office/powerpoint/2010/main" val="29859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3960AD-40C1-68AB-A79F-19224C8B3914}"/>
              </a:ext>
            </a:extLst>
          </p:cNvPr>
          <p:cNvSpPr>
            <a:spLocks noGrp="1"/>
          </p:cNvSpPr>
          <p:nvPr>
            <p:ph type="body" sz="quarter" idx="16"/>
          </p:nvPr>
        </p:nvSpPr>
        <p:spPr/>
        <p:txBody>
          <a:bodyPr/>
          <a:lstStyle/>
          <a:p>
            <a:r>
              <a:rPr lang="en-IE" dirty="0"/>
              <a:t>2. Strategic Storytelling</a:t>
            </a:r>
          </a:p>
        </p:txBody>
      </p:sp>
      <p:pic>
        <p:nvPicPr>
          <p:cNvPr id="4" name="Picture 3">
            <a:extLst>
              <a:ext uri="{FF2B5EF4-FFF2-40B4-BE49-F238E27FC236}">
                <a16:creationId xmlns:a16="http://schemas.microsoft.com/office/drawing/2014/main" id="{9E1B1333-7C8E-0484-3F9D-3479A1109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755" y="1373076"/>
            <a:ext cx="6629107" cy="4819843"/>
          </a:xfrm>
          <a:prstGeom prst="rect">
            <a:avLst/>
          </a:prstGeom>
          <a:noFill/>
        </p:spPr>
      </p:pic>
      <p:sp>
        <p:nvSpPr>
          <p:cNvPr id="5" name="Text Placeholder 1">
            <a:extLst>
              <a:ext uri="{FF2B5EF4-FFF2-40B4-BE49-F238E27FC236}">
                <a16:creationId xmlns:a16="http://schemas.microsoft.com/office/drawing/2014/main" id="{3BA8380E-EC4A-2742-0109-2A3A3B9F0C01}"/>
              </a:ext>
            </a:extLst>
          </p:cNvPr>
          <p:cNvSpPr txBox="1">
            <a:spLocks/>
          </p:cNvSpPr>
          <p:nvPr/>
        </p:nvSpPr>
        <p:spPr>
          <a:xfrm>
            <a:off x="5838825" y="1592658"/>
            <a:ext cx="6000750" cy="4380678"/>
          </a:xfrm>
          <a:prstGeom prst="rect">
            <a:avLst/>
          </a:prstGeom>
        </p:spPr>
        <p:txBody>
          <a:bodyPr vert="horz" lIns="91440" tIns="45720" rIns="91440" bIns="45720" numCol="1" spcCol="288000" rtlCol="0" anchor="t">
            <a:noAutofit/>
          </a:bodyPr>
          <a:lstStyle>
            <a:lvl1pPr marL="0" indent="0" algn="l" defTabSz="3343281" rtl="0" eaLnBrk="1" latinLnBrk="0" hangingPunct="1">
              <a:lnSpc>
                <a:spcPts val="2480"/>
              </a:lnSpc>
              <a:spcBef>
                <a:spcPts val="0"/>
              </a:spcBef>
              <a:buFont typeface="Arial" panose="020B0604020202020204" pitchFamily="34" charset="0"/>
              <a:buNone/>
              <a:defRPr sz="2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Develop your art of storytelling. </a:t>
            </a:r>
            <a:r>
              <a:rPr kumimoji="0" lang="en-US" sz="2400" b="0" i="0" u="none" strike="noStrike" kern="1200" cap="none" spc="0" normalizeH="0" baseline="0" noProof="0" dirty="0" err="1">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Emphasising</a:t>
            </a: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 the </a:t>
            </a:r>
            <a:r>
              <a:rPr kumimoji="0" lang="en-US" sz="2400" b="1"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WHY</a:t>
            </a: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 via stories can motivate staff &amp; connect them emotionally with your collective act of change.</a:t>
            </a: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lang="en-US" dirty="0">
                <a:solidFill>
                  <a:srgbClr val="000002"/>
                </a:solidFill>
              </a:rPr>
              <a:t>S</a:t>
            </a:r>
            <a:r>
              <a:rPr kumimoji="0" lang="en-US"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rPr>
              <a:t>haring success stories and relaying customer testimonials in team meetings can inspire your team and reinforce the message and actions.</a:t>
            </a:r>
          </a:p>
          <a:p>
            <a:pPr>
              <a:spcBef>
                <a:spcPts val="600"/>
              </a:spcBef>
            </a:pPr>
            <a:r>
              <a:rPr lang="en-US" dirty="0">
                <a:solidFill>
                  <a:srgbClr val="000002"/>
                </a:solidFill>
              </a:rPr>
              <a:t>Storytelling can make complex information accessible and create interest or engagement.</a:t>
            </a:r>
          </a:p>
          <a:p>
            <a:pPr>
              <a:lnSpc>
                <a:spcPct val="100000"/>
              </a:lnSpc>
              <a:spcBef>
                <a:spcPts val="400"/>
              </a:spcBef>
            </a:pPr>
            <a:endParaRPr lang="en-US" sz="600" dirty="0">
              <a:solidFill>
                <a:srgbClr val="000002"/>
              </a:solidFill>
            </a:endParaRPr>
          </a:p>
          <a:p>
            <a:pPr>
              <a:lnSpc>
                <a:spcPct val="100000"/>
              </a:lnSpc>
              <a:spcBef>
                <a:spcPts val="400"/>
              </a:spcBef>
            </a:pPr>
            <a:r>
              <a:rPr lang="en-US" dirty="0">
                <a:solidFill>
                  <a:srgbClr val="000002"/>
                </a:solidFill>
              </a:rPr>
              <a:t>In this short video,  we learn:</a:t>
            </a:r>
          </a:p>
          <a:p>
            <a:pPr marL="342900" indent="-342900">
              <a:lnSpc>
                <a:spcPct val="100000"/>
              </a:lnSpc>
              <a:buFont typeface="Arial" panose="020B0604020202020204" pitchFamily="34" charset="0"/>
              <a:buChar char="•"/>
            </a:pPr>
            <a:r>
              <a:rPr lang="en-US" dirty="0">
                <a:solidFill>
                  <a:srgbClr val="000002"/>
                </a:solidFill>
              </a:rPr>
              <a:t>The benefits of powerful storytelling</a:t>
            </a:r>
          </a:p>
          <a:p>
            <a:pPr marL="342900" indent="-342900">
              <a:lnSpc>
                <a:spcPct val="100000"/>
              </a:lnSpc>
              <a:buFont typeface="Arial" panose="020B0604020202020204" pitchFamily="34" charset="0"/>
              <a:buChar char="•"/>
            </a:pPr>
            <a:r>
              <a:rPr lang="en-US" dirty="0">
                <a:solidFill>
                  <a:srgbClr val="000002"/>
                </a:solidFill>
              </a:rPr>
              <a:t>How to improve basic storytelling skills</a:t>
            </a:r>
          </a:p>
          <a:p>
            <a:pPr marL="342900" indent="-342900">
              <a:lnSpc>
                <a:spcPct val="100000"/>
              </a:lnSpc>
              <a:buFont typeface="Arial" panose="020B0604020202020204" pitchFamily="34" charset="0"/>
              <a:buChar char="•"/>
            </a:pPr>
            <a:r>
              <a:rPr lang="en-US" dirty="0">
                <a:solidFill>
                  <a:srgbClr val="000002"/>
                </a:solidFill>
              </a:rPr>
              <a:t>How to use storytelling to build relationships</a:t>
            </a: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endParaRPr kumimoji="0" lang="en-IE" sz="2400" b="0" i="0" u="none" strike="noStrike" kern="1200" cap="none" spc="0" normalizeH="0" baseline="0" noProof="0" dirty="0">
              <a:ln>
                <a:noFill/>
              </a:ln>
              <a:solidFill>
                <a:srgbClr val="000002"/>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53D56D0-9118-7503-06AA-4D146AF45E32}"/>
              </a:ext>
            </a:extLst>
          </p:cNvPr>
          <p:cNvSpPr txBox="1"/>
          <p:nvPr/>
        </p:nvSpPr>
        <p:spPr>
          <a:xfrm>
            <a:off x="1155166" y="6019999"/>
            <a:ext cx="4256690" cy="307777"/>
          </a:xfrm>
          <a:prstGeom prst="rect">
            <a:avLst/>
          </a:prstGeom>
          <a:noFill/>
        </p:spPr>
        <p:txBody>
          <a:bodyPr wrap="square" rtlCol="0">
            <a:spAutoFit/>
          </a:bodyPr>
          <a:lstStyle/>
          <a:p>
            <a:pPr defTabSz="914400"/>
            <a:r>
              <a:rPr lang="en-US" sz="1400" dirty="0">
                <a:solidFill>
                  <a:srgbClr val="F79037"/>
                </a:solidFill>
                <a:latin typeface="Calibri" panose="020F0502020204030204"/>
                <a:hlinkClick r:id="rId4">
                  <a:extLst>
                    <a:ext uri="{A12FA001-AC4F-418D-AE19-62706E023703}">
                      <ahyp:hlinkClr xmlns:ahyp="http://schemas.microsoft.com/office/drawing/2018/hyperlinkcolor" val="tx"/>
                    </a:ext>
                  </a:extLst>
                </a:hlinkClick>
              </a:rPr>
              <a:t>The Power of Storytelling | eLearning Course - YouTube</a:t>
            </a:r>
            <a:endParaRPr lang="en-IE" sz="1400" dirty="0">
              <a:solidFill>
                <a:srgbClr val="F79037"/>
              </a:solidFill>
              <a:latin typeface="Calibri" panose="020F0502020204030204"/>
            </a:endParaRPr>
          </a:p>
        </p:txBody>
      </p:sp>
      <p:pic>
        <p:nvPicPr>
          <p:cNvPr id="8" name="Online Media 7" title="The Power of Storytelling | eLearning Course">
            <a:hlinkClick r:id="" action="ppaction://media"/>
            <a:extLst>
              <a:ext uri="{FF2B5EF4-FFF2-40B4-BE49-F238E27FC236}">
                <a16:creationId xmlns:a16="http://schemas.microsoft.com/office/drawing/2014/main" id="{7F648995-CF22-29D4-F14F-80C30FDE5EB5}"/>
              </a:ext>
            </a:extLst>
          </p:cNvPr>
          <p:cNvPicPr>
            <a:picLocks noRot="1" noChangeAspect="1"/>
          </p:cNvPicPr>
          <p:nvPr>
            <a:videoFile r:link="rId1"/>
          </p:nvPr>
        </p:nvPicPr>
        <p:blipFill>
          <a:blip r:embed="rId5"/>
          <a:stretch>
            <a:fillRect/>
          </a:stretch>
        </p:blipFill>
        <p:spPr>
          <a:xfrm>
            <a:off x="519179" y="1885117"/>
            <a:ext cx="4892677" cy="3006725"/>
          </a:xfrm>
          <a:prstGeom prst="rect">
            <a:avLst/>
          </a:prstGeom>
        </p:spPr>
      </p:pic>
    </p:spTree>
    <p:extLst>
      <p:ext uri="{BB962C8B-B14F-4D97-AF65-F5344CB8AC3E}">
        <p14:creationId xmlns:p14="http://schemas.microsoft.com/office/powerpoint/2010/main" val="14931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20AD11-30AA-7D20-B07E-1C8D3D2B7C99}"/>
              </a:ext>
            </a:extLst>
          </p:cNvPr>
          <p:cNvSpPr>
            <a:spLocks noGrp="1"/>
          </p:cNvSpPr>
          <p:nvPr>
            <p:ph type="body" sz="quarter" idx="18"/>
          </p:nvPr>
        </p:nvSpPr>
        <p:spPr>
          <a:xfrm>
            <a:off x="798381" y="1565257"/>
            <a:ext cx="6669220" cy="3849918"/>
          </a:xfrm>
        </p:spPr>
        <p:txBody>
          <a:bodyPr/>
          <a:lstStyle/>
          <a:p>
            <a:pPr marL="342900" indent="-342900">
              <a:buFont typeface="Arial" panose="020B0604020202020204" pitchFamily="34" charset="0"/>
              <a:buChar char="•"/>
            </a:pPr>
            <a:r>
              <a:rPr lang="en-IE" dirty="0"/>
              <a:t>To avoid conflict in the workplace, it is important to foster </a:t>
            </a:r>
            <a:r>
              <a:rPr lang="en-IE" b="1" dirty="0"/>
              <a:t>a culture of open communication</a:t>
            </a:r>
            <a:r>
              <a:rPr lang="en-IE" dirty="0"/>
              <a:t>, </a:t>
            </a:r>
            <a:r>
              <a:rPr lang="en-US" dirty="0"/>
              <a:t>where you and other team members feel comfortable voicing concerns and drive for issues to be addressed constructively and proactively.</a:t>
            </a:r>
          </a:p>
          <a:p>
            <a:pPr marL="342900" indent="-342900">
              <a:buFont typeface="Arial" panose="020B0604020202020204" pitchFamily="34" charset="0"/>
              <a:buChar char="•"/>
            </a:pPr>
            <a:r>
              <a:rPr lang="en-US" dirty="0"/>
              <a:t>Create </a:t>
            </a:r>
            <a:r>
              <a:rPr lang="en-US" b="1" dirty="0"/>
              <a:t>a diverse and inclusive leadership team </a:t>
            </a:r>
            <a:r>
              <a:rPr lang="en-US" dirty="0"/>
              <a:t>that reflects the multicultural nature of your staff and your customer base, setting an example for the entire team.</a:t>
            </a:r>
          </a:p>
          <a:p>
            <a:pPr marL="342900" indent="-342900">
              <a:buFont typeface="Arial" panose="020B0604020202020204" pitchFamily="34" charset="0"/>
              <a:buChar char="•"/>
            </a:pPr>
            <a:r>
              <a:rPr lang="en-US" dirty="0"/>
              <a:t>Encourage the sharing of </a:t>
            </a:r>
            <a:r>
              <a:rPr lang="en-US" b="1" dirty="0"/>
              <a:t>cultural experiences and perspectives </a:t>
            </a:r>
            <a:r>
              <a:rPr lang="en-US" dirty="0"/>
              <a:t>within the team, fostering a deeper understanding and appreciation of diversity.</a:t>
            </a:r>
          </a:p>
          <a:p>
            <a:endParaRPr lang="en-IE" dirty="0"/>
          </a:p>
        </p:txBody>
      </p:sp>
      <p:sp>
        <p:nvSpPr>
          <p:cNvPr id="3" name="Text Placeholder 2">
            <a:extLst>
              <a:ext uri="{FF2B5EF4-FFF2-40B4-BE49-F238E27FC236}">
                <a16:creationId xmlns:a16="http://schemas.microsoft.com/office/drawing/2014/main" id="{087234CD-B275-CF17-C1F5-8844F7271615}"/>
              </a:ext>
            </a:extLst>
          </p:cNvPr>
          <p:cNvSpPr>
            <a:spLocks noGrp="1"/>
          </p:cNvSpPr>
          <p:nvPr>
            <p:ph type="body" sz="quarter" idx="16"/>
          </p:nvPr>
        </p:nvSpPr>
        <p:spPr>
          <a:xfrm>
            <a:off x="628650" y="761603"/>
            <a:ext cx="10858499" cy="803654"/>
          </a:xfrm>
        </p:spPr>
        <p:txBody>
          <a:bodyPr/>
          <a:lstStyle/>
          <a:p>
            <a:r>
              <a:rPr lang="en-IE" dirty="0"/>
              <a:t>Conflict Management &amp; Multicultural Communication </a:t>
            </a:r>
          </a:p>
        </p:txBody>
      </p:sp>
      <p:pic>
        <p:nvPicPr>
          <p:cNvPr id="5" name="Picture 4" descr="Women holding hands">
            <a:extLst>
              <a:ext uri="{FF2B5EF4-FFF2-40B4-BE49-F238E27FC236}">
                <a16:creationId xmlns:a16="http://schemas.microsoft.com/office/drawing/2014/main" id="{7DB9F1C7-E19F-3AAC-1905-E277F4B7056D}"/>
              </a:ext>
            </a:extLst>
          </p:cNvPr>
          <p:cNvPicPr>
            <a:picLocks noChangeAspect="1"/>
          </p:cNvPicPr>
          <p:nvPr/>
        </p:nvPicPr>
        <p:blipFill>
          <a:blip r:embed="rId2"/>
          <a:srcRect l="11111" r="16252"/>
          <a:stretch>
            <a:fillRect/>
          </a:stretch>
        </p:blipFill>
        <p:spPr>
          <a:xfrm>
            <a:off x="7467601" y="1862986"/>
            <a:ext cx="4524375" cy="3718664"/>
          </a:xfrm>
          <a:prstGeom prst="rect">
            <a:avLst/>
          </a:prstGeom>
        </p:spPr>
      </p:pic>
    </p:spTree>
    <p:extLst>
      <p:ext uri="{BB962C8B-B14F-4D97-AF65-F5344CB8AC3E}">
        <p14:creationId xmlns:p14="http://schemas.microsoft.com/office/powerpoint/2010/main" val="1033494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ig and small arrows">
            <a:extLst>
              <a:ext uri="{FF2B5EF4-FFF2-40B4-BE49-F238E27FC236}">
                <a16:creationId xmlns:a16="http://schemas.microsoft.com/office/drawing/2014/main" id="{9742A2D6-81CC-A60F-524A-25DCF69E0489}"/>
              </a:ext>
            </a:extLst>
          </p:cNvPr>
          <p:cNvPicPr>
            <a:picLocks noGrp="1" noChangeAspect="1"/>
          </p:cNvPicPr>
          <p:nvPr>
            <p:ph type="pic" sz="quarter" idx="44"/>
          </p:nvPr>
        </p:nvPicPr>
        <p:blipFill>
          <a:blip r:embed="rId2"/>
          <a:srcRect l="9838" r="32318"/>
          <a:stretch>
            <a:fillRect/>
          </a:stretch>
        </p:blipFill>
        <p:spPr>
          <a:xfrm>
            <a:off x="6303963" y="439738"/>
            <a:ext cx="5245100" cy="6045200"/>
          </a:xfrm>
        </p:spPr>
      </p:pic>
      <p:sp>
        <p:nvSpPr>
          <p:cNvPr id="3" name="Text Placeholder 2">
            <a:extLst>
              <a:ext uri="{FF2B5EF4-FFF2-40B4-BE49-F238E27FC236}">
                <a16:creationId xmlns:a16="http://schemas.microsoft.com/office/drawing/2014/main" id="{68BD71AB-3951-8108-CF22-50A10C62A699}"/>
              </a:ext>
            </a:extLst>
          </p:cNvPr>
          <p:cNvSpPr>
            <a:spLocks noGrp="1"/>
          </p:cNvSpPr>
          <p:nvPr>
            <p:ph type="body" sz="quarter" idx="18"/>
          </p:nvPr>
        </p:nvSpPr>
        <p:spPr>
          <a:xfrm>
            <a:off x="479257" y="1631520"/>
            <a:ext cx="5740567" cy="4377696"/>
          </a:xfrm>
        </p:spPr>
        <p:txBody>
          <a:bodyPr/>
          <a:lstStyle/>
          <a:p>
            <a:pPr>
              <a:buNone/>
            </a:pPr>
            <a:r>
              <a:rPr lang="en-US" dirty="0">
                <a:solidFill>
                  <a:srgbClr val="404A52"/>
                </a:solidFill>
              </a:rPr>
              <a:t>The way leaders communicate becomes the way teams behave</a:t>
            </a:r>
          </a:p>
          <a:p>
            <a:pPr marL="342900" indent="-342900">
              <a:buFont typeface="Arial" panose="020B0604020202020204" pitchFamily="34" charset="0"/>
              <a:buChar char="•"/>
            </a:pPr>
            <a:r>
              <a:rPr lang="en-US" dirty="0">
                <a:solidFill>
                  <a:srgbClr val="404A52"/>
                </a:solidFill>
              </a:rPr>
              <a:t>Communication sets the tone for respect, trust &amp; teamwork</a:t>
            </a:r>
          </a:p>
          <a:p>
            <a:pPr marL="342900" indent="-342900">
              <a:buFont typeface="Arial" panose="020B0604020202020204" pitchFamily="34" charset="0"/>
              <a:buChar char="•"/>
            </a:pPr>
            <a:r>
              <a:rPr lang="en-US" dirty="0">
                <a:solidFill>
                  <a:srgbClr val="404A52"/>
                </a:solidFill>
              </a:rPr>
              <a:t>Leaders create culture through what they </a:t>
            </a:r>
            <a:r>
              <a:rPr lang="en-US" b="1" dirty="0">
                <a:solidFill>
                  <a:srgbClr val="404A52"/>
                </a:solidFill>
              </a:rPr>
              <a:t>say</a:t>
            </a:r>
            <a:r>
              <a:rPr lang="en-US" dirty="0">
                <a:solidFill>
                  <a:srgbClr val="404A52"/>
                </a:solidFill>
              </a:rPr>
              <a:t>, </a:t>
            </a:r>
            <a:r>
              <a:rPr lang="en-US" b="1" dirty="0">
                <a:solidFill>
                  <a:srgbClr val="404A52"/>
                </a:solidFill>
              </a:rPr>
              <a:t>repeat</a:t>
            </a:r>
            <a:r>
              <a:rPr lang="en-US" dirty="0">
                <a:solidFill>
                  <a:srgbClr val="404A52"/>
                </a:solidFill>
              </a:rPr>
              <a:t>, and </a:t>
            </a:r>
            <a:r>
              <a:rPr lang="en-US" b="1" dirty="0">
                <a:solidFill>
                  <a:srgbClr val="404A52"/>
                </a:solidFill>
              </a:rPr>
              <a:t>model</a:t>
            </a:r>
            <a:endParaRPr lang="en-US" dirty="0">
              <a:solidFill>
                <a:srgbClr val="404A52"/>
              </a:solidFill>
            </a:endParaRPr>
          </a:p>
          <a:p>
            <a:pPr marL="342900" indent="-342900">
              <a:buFont typeface="Arial" panose="020B0604020202020204" pitchFamily="34" charset="0"/>
              <a:buChar char="•"/>
            </a:pPr>
            <a:r>
              <a:rPr lang="en-US" dirty="0">
                <a:solidFill>
                  <a:srgbClr val="404A52"/>
                </a:solidFill>
              </a:rPr>
              <a:t>Clear, calm communication reduces stress in fast-paced hospitality settings</a:t>
            </a:r>
          </a:p>
          <a:p>
            <a:pPr marL="342900" indent="-342900">
              <a:buFont typeface="Arial" panose="020B0604020202020204" pitchFamily="34" charset="0"/>
              <a:buChar char="•"/>
            </a:pPr>
            <a:r>
              <a:rPr lang="en-US" dirty="0">
                <a:solidFill>
                  <a:srgbClr val="404A52"/>
                </a:solidFill>
              </a:rPr>
              <a:t>Consistent messaging builds predictability and psychological safety</a:t>
            </a:r>
          </a:p>
          <a:p>
            <a:pPr marL="342900" indent="-342900">
              <a:buFont typeface="Arial" panose="020B0604020202020204" pitchFamily="34" charset="0"/>
              <a:buChar char="•"/>
            </a:pPr>
            <a:r>
              <a:rPr lang="en-US" dirty="0">
                <a:solidFill>
                  <a:srgbClr val="404A52"/>
                </a:solidFill>
              </a:rPr>
              <a:t>Open communication encourages honesty, ideas &amp; early problem-solving</a:t>
            </a:r>
          </a:p>
          <a:p>
            <a:endParaRPr lang="en-IE" dirty="0">
              <a:solidFill>
                <a:srgbClr val="404A52"/>
              </a:solidFill>
            </a:endParaRPr>
          </a:p>
        </p:txBody>
      </p:sp>
      <p:sp>
        <p:nvSpPr>
          <p:cNvPr id="4" name="Text Placeholder 3">
            <a:extLst>
              <a:ext uri="{FF2B5EF4-FFF2-40B4-BE49-F238E27FC236}">
                <a16:creationId xmlns:a16="http://schemas.microsoft.com/office/drawing/2014/main" id="{E52634EC-D55B-BA24-303D-BCE7DDD5F9D7}"/>
              </a:ext>
            </a:extLst>
          </p:cNvPr>
          <p:cNvSpPr>
            <a:spLocks noGrp="1"/>
          </p:cNvSpPr>
          <p:nvPr>
            <p:ph type="body" sz="quarter" idx="16"/>
          </p:nvPr>
        </p:nvSpPr>
        <p:spPr>
          <a:xfrm>
            <a:off x="479258" y="434630"/>
            <a:ext cx="4757375" cy="992652"/>
          </a:xfrm>
        </p:spPr>
        <p:txBody>
          <a:bodyPr/>
          <a:lstStyle/>
          <a:p>
            <a:r>
              <a:rPr lang="en-IE" dirty="0"/>
              <a:t>Communication Shapes Culture</a:t>
            </a:r>
          </a:p>
        </p:txBody>
      </p:sp>
      <p:sp>
        <p:nvSpPr>
          <p:cNvPr id="7" name="Speech Bubble: Rectangle with Corners Rounded 6">
            <a:extLst>
              <a:ext uri="{FF2B5EF4-FFF2-40B4-BE49-F238E27FC236}">
                <a16:creationId xmlns:a16="http://schemas.microsoft.com/office/drawing/2014/main" id="{07BA4C67-85DF-D26E-2D90-4F5FA0A67CF0}"/>
              </a:ext>
            </a:extLst>
          </p:cNvPr>
          <p:cNvSpPr/>
          <p:nvPr/>
        </p:nvSpPr>
        <p:spPr>
          <a:xfrm>
            <a:off x="8982075" y="5267325"/>
            <a:ext cx="2238374" cy="1362075"/>
          </a:xfrm>
          <a:prstGeom prst="wedgeRoundRectCallout">
            <a:avLst>
              <a:gd name="adj1" fmla="val -69709"/>
              <a:gd name="adj2" fmla="val -27158"/>
              <a:gd name="adj3" fmla="val 16667"/>
            </a:avLst>
          </a:prstGeom>
          <a:solidFill>
            <a:srgbClr val="EABB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404A52"/>
                </a:solidFill>
              </a:rPr>
              <a:t>Every conversation is a culture-building moment!</a:t>
            </a:r>
            <a:endParaRPr lang="en-IE" sz="1200" dirty="0">
              <a:solidFill>
                <a:srgbClr val="404A52"/>
              </a:solidFill>
            </a:endParaRPr>
          </a:p>
        </p:txBody>
      </p:sp>
    </p:spTree>
    <p:extLst>
      <p:ext uri="{BB962C8B-B14F-4D97-AF65-F5344CB8AC3E}">
        <p14:creationId xmlns:p14="http://schemas.microsoft.com/office/powerpoint/2010/main" val="1739827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presenting to his team">
            <a:extLst>
              <a:ext uri="{FF2B5EF4-FFF2-40B4-BE49-F238E27FC236}">
                <a16:creationId xmlns:a16="http://schemas.microsoft.com/office/drawing/2014/main" id="{D82119F6-DE82-9629-7E27-D9F14DAB7B2F}"/>
              </a:ext>
            </a:extLst>
          </p:cNvPr>
          <p:cNvPicPr>
            <a:picLocks noGrp="1" noChangeAspect="1"/>
          </p:cNvPicPr>
          <p:nvPr>
            <p:ph type="pic" sz="quarter" idx="44"/>
          </p:nvPr>
        </p:nvPicPr>
        <p:blipFill>
          <a:blip r:embed="rId2"/>
          <a:srcRect l="25820" t="3665" r="15318" b="71"/>
          <a:stretch>
            <a:fillRect/>
          </a:stretch>
        </p:blipFill>
        <p:spPr>
          <a:xfrm>
            <a:off x="6210300" y="439738"/>
            <a:ext cx="5338763" cy="6045200"/>
          </a:xfrm>
        </p:spPr>
      </p:pic>
      <p:sp>
        <p:nvSpPr>
          <p:cNvPr id="3" name="Text Placeholder 2">
            <a:extLst>
              <a:ext uri="{FF2B5EF4-FFF2-40B4-BE49-F238E27FC236}">
                <a16:creationId xmlns:a16="http://schemas.microsoft.com/office/drawing/2014/main" id="{7E148340-0F57-7227-D814-2405970F69D1}"/>
              </a:ext>
            </a:extLst>
          </p:cNvPr>
          <p:cNvSpPr>
            <a:spLocks noGrp="1"/>
          </p:cNvSpPr>
          <p:nvPr>
            <p:ph type="body" sz="quarter" idx="18"/>
          </p:nvPr>
        </p:nvSpPr>
        <p:spPr>
          <a:xfrm>
            <a:off x="358067" y="1812495"/>
            <a:ext cx="5737933" cy="4377696"/>
          </a:xfrm>
        </p:spPr>
        <p:txBody>
          <a:bodyPr/>
          <a:lstStyle/>
          <a:p>
            <a:r>
              <a:rPr lang="en-US" dirty="0">
                <a:solidFill>
                  <a:srgbClr val="404A52"/>
                </a:solidFill>
              </a:rPr>
              <a:t>Clear standards reduce confusion, conflict &amp; inconsistency</a:t>
            </a:r>
          </a:p>
          <a:p>
            <a:pPr marL="342900" indent="-342900">
              <a:buFont typeface="Arial" panose="020B0604020202020204" pitchFamily="34" charset="0"/>
              <a:buChar char="•"/>
            </a:pPr>
            <a:r>
              <a:rPr lang="en-US" dirty="0">
                <a:solidFill>
                  <a:srgbClr val="404A52"/>
                </a:solidFill>
              </a:rPr>
              <a:t>SMEs need simple, visible expectations — not long manuals</a:t>
            </a:r>
          </a:p>
          <a:p>
            <a:pPr marL="342900" indent="-342900">
              <a:buFont typeface="Arial" panose="020B0604020202020204" pitchFamily="34" charset="0"/>
              <a:buChar char="•"/>
            </a:pPr>
            <a:r>
              <a:rPr lang="en-US" dirty="0">
                <a:solidFill>
                  <a:srgbClr val="404A52"/>
                </a:solidFill>
              </a:rPr>
              <a:t>Communicate what “good practice” looks like (specific </a:t>
            </a:r>
            <a:r>
              <a:rPr lang="en-US" dirty="0" err="1">
                <a:solidFill>
                  <a:srgbClr val="404A52"/>
                </a:solidFill>
              </a:rPr>
              <a:t>behaviours</a:t>
            </a:r>
            <a:r>
              <a:rPr lang="en-US" dirty="0">
                <a:solidFill>
                  <a:srgbClr val="404A52"/>
                </a:solidFill>
              </a:rPr>
              <a:t>)</a:t>
            </a:r>
          </a:p>
          <a:p>
            <a:pPr marL="342900" indent="-342900">
              <a:buFont typeface="Arial" panose="020B0604020202020204" pitchFamily="34" charset="0"/>
              <a:buChar char="•"/>
            </a:pPr>
            <a:r>
              <a:rPr lang="en-US" dirty="0">
                <a:solidFill>
                  <a:srgbClr val="404A52"/>
                </a:solidFill>
              </a:rPr>
              <a:t>Explain sustainability &amp; digital expectations in plain language</a:t>
            </a:r>
          </a:p>
          <a:p>
            <a:pPr marL="342900" indent="-342900">
              <a:buFont typeface="Arial" panose="020B0604020202020204" pitchFamily="34" charset="0"/>
              <a:buChar char="•"/>
            </a:pPr>
            <a:r>
              <a:rPr lang="en-US" dirty="0">
                <a:solidFill>
                  <a:srgbClr val="404A52"/>
                </a:solidFill>
              </a:rPr>
              <a:t>Use visual SOPs &amp; checklists to reinforce clarity</a:t>
            </a:r>
          </a:p>
          <a:p>
            <a:pPr marL="342900" indent="-342900">
              <a:buFont typeface="Arial" panose="020B0604020202020204" pitchFamily="34" charset="0"/>
              <a:buChar char="•"/>
            </a:pPr>
            <a:r>
              <a:rPr lang="en-US" dirty="0">
                <a:solidFill>
                  <a:srgbClr val="404A52"/>
                </a:solidFill>
              </a:rPr>
              <a:t>Repeat standards regularly through huddles &amp; briefings</a:t>
            </a:r>
            <a:endParaRPr lang="en-IE" dirty="0">
              <a:solidFill>
                <a:srgbClr val="404A52"/>
              </a:solidFill>
            </a:endParaRPr>
          </a:p>
        </p:txBody>
      </p:sp>
      <p:sp>
        <p:nvSpPr>
          <p:cNvPr id="4" name="Text Placeholder 3">
            <a:extLst>
              <a:ext uri="{FF2B5EF4-FFF2-40B4-BE49-F238E27FC236}">
                <a16:creationId xmlns:a16="http://schemas.microsoft.com/office/drawing/2014/main" id="{E21ABC39-2BC0-1999-6CB9-0E484FAB0AC6}"/>
              </a:ext>
            </a:extLst>
          </p:cNvPr>
          <p:cNvSpPr>
            <a:spLocks noGrp="1"/>
          </p:cNvSpPr>
          <p:nvPr>
            <p:ph type="body" sz="quarter" idx="16"/>
          </p:nvPr>
        </p:nvSpPr>
        <p:spPr>
          <a:xfrm>
            <a:off x="358067" y="444147"/>
            <a:ext cx="5337883" cy="992652"/>
          </a:xfrm>
        </p:spPr>
        <p:txBody>
          <a:bodyPr/>
          <a:lstStyle/>
          <a:p>
            <a:r>
              <a:rPr lang="en-IE" dirty="0"/>
              <a:t>Setting Clear Expectations &amp; Standards</a:t>
            </a:r>
          </a:p>
        </p:txBody>
      </p:sp>
      <p:pic>
        <p:nvPicPr>
          <p:cNvPr id="9" name="Graphic 8">
            <a:extLst>
              <a:ext uri="{FF2B5EF4-FFF2-40B4-BE49-F238E27FC236}">
                <a16:creationId xmlns:a16="http://schemas.microsoft.com/office/drawing/2014/main" id="{6E4B0109-E7A0-5037-419F-99BFF27DB926}"/>
              </a:ext>
            </a:extLst>
          </p:cNvPr>
          <p:cNvPicPr>
            <a:picLocks noChangeAspect="1"/>
          </p:cNvPicPr>
          <p:nvPr/>
        </p:nvPicPr>
        <p:blipFill>
          <a:blip r:embed="rId3">
            <a:extLst>
              <a:ext uri="{96DAC541-7B7A-43D3-8B79-37D633B846F1}">
                <asvg:svgBlip xmlns:asvg="http://schemas.microsoft.com/office/drawing/2016/SVG/main" r:embed="rId4"/>
              </a:ext>
            </a:extLst>
          </a:blip>
          <a:srcRect l="49952" t="41010" r="28995" b="44546"/>
          <a:stretch/>
        </p:blipFill>
        <p:spPr>
          <a:xfrm>
            <a:off x="8534518" y="-523875"/>
            <a:ext cx="4333089" cy="4209282"/>
          </a:xfrm>
          <a:prstGeom prst="rect">
            <a:avLst/>
          </a:prstGeom>
        </p:spPr>
      </p:pic>
      <p:sp>
        <p:nvSpPr>
          <p:cNvPr id="11" name="TextBox 10">
            <a:extLst>
              <a:ext uri="{FF2B5EF4-FFF2-40B4-BE49-F238E27FC236}">
                <a16:creationId xmlns:a16="http://schemas.microsoft.com/office/drawing/2014/main" id="{F02E5275-FB7B-578F-8634-88CE7F5B5B56}"/>
              </a:ext>
            </a:extLst>
          </p:cNvPr>
          <p:cNvSpPr txBox="1"/>
          <p:nvPr/>
        </p:nvSpPr>
        <p:spPr>
          <a:xfrm>
            <a:off x="7179469" y="5217933"/>
            <a:ext cx="4369594" cy="1200329"/>
          </a:xfrm>
          <a:prstGeom prst="rect">
            <a:avLst/>
          </a:prstGeom>
          <a:solidFill>
            <a:srgbClr val="EABB22"/>
          </a:solidFill>
        </p:spPr>
        <p:txBody>
          <a:bodyPr wrap="square">
            <a:spAutoFit/>
          </a:bodyPr>
          <a:lstStyle/>
          <a:p>
            <a:pPr>
              <a:buNone/>
            </a:pPr>
            <a:r>
              <a:rPr lang="en-US" b="1" dirty="0">
                <a:solidFill>
                  <a:srgbClr val="404A52"/>
                </a:solidFill>
              </a:rPr>
              <a:t>Examples of expectations to communicate:</a:t>
            </a:r>
            <a:endParaRPr lang="en-US" dirty="0">
              <a:solidFill>
                <a:srgbClr val="404A52"/>
              </a:solidFill>
            </a:endParaRPr>
          </a:p>
          <a:p>
            <a:pPr marL="285750" indent="-285750">
              <a:buFont typeface="Arial" panose="020B0604020202020204" pitchFamily="34" charset="0"/>
              <a:buChar char="•"/>
            </a:pPr>
            <a:r>
              <a:rPr lang="en-US" dirty="0">
                <a:solidFill>
                  <a:srgbClr val="404A52"/>
                </a:solidFill>
              </a:rPr>
              <a:t>Energy saving measures in rooms</a:t>
            </a:r>
          </a:p>
          <a:p>
            <a:pPr marL="285750" indent="-285750">
              <a:buFont typeface="Arial" panose="020B0604020202020204" pitchFamily="34" charset="0"/>
              <a:buChar char="•"/>
            </a:pPr>
            <a:r>
              <a:rPr lang="en-US" dirty="0">
                <a:solidFill>
                  <a:srgbClr val="404A52"/>
                </a:solidFill>
              </a:rPr>
              <a:t>Waste-sorting rules</a:t>
            </a:r>
          </a:p>
          <a:p>
            <a:pPr marL="285750" indent="-285750">
              <a:buFont typeface="Arial" panose="020B0604020202020204" pitchFamily="34" charset="0"/>
              <a:buChar char="•"/>
            </a:pPr>
            <a:r>
              <a:rPr lang="en-US" dirty="0">
                <a:solidFill>
                  <a:srgbClr val="404A52"/>
                </a:solidFill>
              </a:rPr>
              <a:t>Digital check-in procedure</a:t>
            </a:r>
          </a:p>
        </p:txBody>
      </p:sp>
    </p:spTree>
    <p:extLst>
      <p:ext uri="{BB962C8B-B14F-4D97-AF65-F5344CB8AC3E}">
        <p14:creationId xmlns:p14="http://schemas.microsoft.com/office/powerpoint/2010/main" val="98614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D2B99-93B2-8AFF-02B1-7B0569F91BCE}"/>
            </a:ext>
          </a:extLst>
        </p:cNvPr>
        <p:cNvGrpSpPr/>
        <p:nvPr/>
      </p:nvGrpSpPr>
      <p:grpSpPr>
        <a:xfrm>
          <a:off x="0" y="0"/>
          <a:ext cx="0" cy="0"/>
          <a:chOff x="0" y="0"/>
          <a:chExt cx="0" cy="0"/>
        </a:xfrm>
      </p:grpSpPr>
      <p:pic>
        <p:nvPicPr>
          <p:cNvPr id="7" name="Picture Placeholder 6" descr="People greeting customers">
            <a:extLst>
              <a:ext uri="{FF2B5EF4-FFF2-40B4-BE49-F238E27FC236}">
                <a16:creationId xmlns:a16="http://schemas.microsoft.com/office/drawing/2014/main" id="{E13D1718-35EA-45F9-377E-E64342102688}"/>
              </a:ext>
            </a:extLst>
          </p:cNvPr>
          <p:cNvPicPr>
            <a:picLocks noGrp="1" noChangeAspect="1"/>
          </p:cNvPicPr>
          <p:nvPr>
            <p:ph type="pic" sz="quarter" idx="44"/>
          </p:nvPr>
        </p:nvPicPr>
        <p:blipFill>
          <a:blip r:embed="rId2"/>
          <a:srcRect l="11067" r="14200"/>
          <a:stretch>
            <a:fillRect/>
          </a:stretch>
        </p:blipFill>
        <p:spPr>
          <a:xfrm>
            <a:off x="6210300" y="439738"/>
            <a:ext cx="5338763" cy="6045200"/>
          </a:xfrm>
        </p:spPr>
      </p:pic>
      <p:sp>
        <p:nvSpPr>
          <p:cNvPr id="3" name="Text Placeholder 2">
            <a:extLst>
              <a:ext uri="{FF2B5EF4-FFF2-40B4-BE49-F238E27FC236}">
                <a16:creationId xmlns:a16="http://schemas.microsoft.com/office/drawing/2014/main" id="{56B7E4D9-FE37-C6AF-A84E-79A6DA9B31D6}"/>
              </a:ext>
            </a:extLst>
          </p:cNvPr>
          <p:cNvSpPr>
            <a:spLocks noGrp="1"/>
          </p:cNvSpPr>
          <p:nvPr>
            <p:ph type="body" sz="quarter" idx="18"/>
          </p:nvPr>
        </p:nvSpPr>
        <p:spPr>
          <a:xfrm>
            <a:off x="358067" y="1812495"/>
            <a:ext cx="5737933" cy="4377696"/>
          </a:xfrm>
        </p:spPr>
        <p:txBody>
          <a:bodyPr/>
          <a:lstStyle/>
          <a:p>
            <a:r>
              <a:rPr lang="en-US" dirty="0">
                <a:solidFill>
                  <a:srgbClr val="404A52"/>
                </a:solidFill>
              </a:rPr>
              <a:t>Accountability grows in a culture of clarity, fairness &amp; follow-through</a:t>
            </a:r>
          </a:p>
          <a:p>
            <a:pPr marL="342900" indent="-342900">
              <a:buFont typeface="Arial" panose="020B0604020202020204" pitchFamily="34" charset="0"/>
              <a:buChar char="•"/>
            </a:pPr>
            <a:r>
              <a:rPr lang="en-US" dirty="0">
                <a:solidFill>
                  <a:srgbClr val="404A52"/>
                </a:solidFill>
              </a:rPr>
              <a:t>Accountability ≠ blame — it means shared responsibility</a:t>
            </a:r>
          </a:p>
          <a:p>
            <a:pPr marL="342900" indent="-342900">
              <a:buFont typeface="Arial" panose="020B0604020202020204" pitchFamily="34" charset="0"/>
              <a:buChar char="•"/>
            </a:pPr>
            <a:r>
              <a:rPr lang="en-US" dirty="0">
                <a:solidFill>
                  <a:srgbClr val="404A52"/>
                </a:solidFill>
              </a:rPr>
              <a:t>Communicate expectations early and without ambiguity</a:t>
            </a:r>
          </a:p>
          <a:p>
            <a:pPr marL="342900" indent="-342900">
              <a:buFont typeface="Arial" panose="020B0604020202020204" pitchFamily="34" charset="0"/>
              <a:buChar char="•"/>
            </a:pPr>
            <a:r>
              <a:rPr lang="en-US" dirty="0">
                <a:solidFill>
                  <a:srgbClr val="404A52"/>
                </a:solidFill>
              </a:rPr>
              <a:t>Follow up consistently (brief check-ins work best)</a:t>
            </a:r>
          </a:p>
          <a:p>
            <a:pPr marL="342900" indent="-342900">
              <a:buFont typeface="Arial" panose="020B0604020202020204" pitchFamily="34" charset="0"/>
              <a:buChar char="•"/>
            </a:pPr>
            <a:r>
              <a:rPr lang="en-US" dirty="0">
                <a:solidFill>
                  <a:srgbClr val="404A52"/>
                </a:solidFill>
              </a:rPr>
              <a:t>Give constructive feedback in private; praise in public</a:t>
            </a:r>
          </a:p>
          <a:p>
            <a:pPr marL="342900" indent="-342900">
              <a:buFont typeface="Arial" panose="020B0604020202020204" pitchFamily="34" charset="0"/>
              <a:buChar char="•"/>
            </a:pPr>
            <a:r>
              <a:rPr lang="en-US" dirty="0">
                <a:solidFill>
                  <a:srgbClr val="404A52"/>
                </a:solidFill>
              </a:rPr>
              <a:t>Use neutral, supportive language (“Let’s improve this together”)</a:t>
            </a:r>
            <a:endParaRPr lang="en-IE" dirty="0">
              <a:solidFill>
                <a:srgbClr val="404A52"/>
              </a:solidFill>
            </a:endParaRPr>
          </a:p>
        </p:txBody>
      </p:sp>
      <p:sp>
        <p:nvSpPr>
          <p:cNvPr id="4" name="Text Placeholder 3">
            <a:extLst>
              <a:ext uri="{FF2B5EF4-FFF2-40B4-BE49-F238E27FC236}">
                <a16:creationId xmlns:a16="http://schemas.microsoft.com/office/drawing/2014/main" id="{F0963C23-7D3E-E76E-5253-105B86DA8DF6}"/>
              </a:ext>
            </a:extLst>
          </p:cNvPr>
          <p:cNvSpPr>
            <a:spLocks noGrp="1"/>
          </p:cNvSpPr>
          <p:nvPr>
            <p:ph type="body" sz="quarter" idx="16"/>
          </p:nvPr>
        </p:nvSpPr>
        <p:spPr>
          <a:xfrm>
            <a:off x="358067" y="444147"/>
            <a:ext cx="5337883" cy="992652"/>
          </a:xfrm>
        </p:spPr>
        <p:txBody>
          <a:bodyPr/>
          <a:lstStyle/>
          <a:p>
            <a:r>
              <a:rPr lang="en-IE" dirty="0"/>
              <a:t>Building Accountability Through Support</a:t>
            </a:r>
          </a:p>
        </p:txBody>
      </p:sp>
      <p:pic>
        <p:nvPicPr>
          <p:cNvPr id="9" name="Graphic 8">
            <a:extLst>
              <a:ext uri="{FF2B5EF4-FFF2-40B4-BE49-F238E27FC236}">
                <a16:creationId xmlns:a16="http://schemas.microsoft.com/office/drawing/2014/main" id="{FEA06352-2F12-35E0-9267-B9F8237CDDEE}"/>
              </a:ext>
            </a:extLst>
          </p:cNvPr>
          <p:cNvPicPr>
            <a:picLocks noChangeAspect="1"/>
          </p:cNvPicPr>
          <p:nvPr/>
        </p:nvPicPr>
        <p:blipFill>
          <a:blip r:embed="rId3">
            <a:extLst>
              <a:ext uri="{96DAC541-7B7A-43D3-8B79-37D633B846F1}">
                <asvg:svgBlip xmlns:asvg="http://schemas.microsoft.com/office/drawing/2016/SVG/main" r:embed="rId4"/>
              </a:ext>
            </a:extLst>
          </a:blip>
          <a:srcRect l="49952" t="41010" r="28995" b="44546"/>
          <a:stretch/>
        </p:blipFill>
        <p:spPr>
          <a:xfrm>
            <a:off x="8077318" y="2085975"/>
            <a:ext cx="4333089" cy="4209282"/>
          </a:xfrm>
          <a:prstGeom prst="rect">
            <a:avLst/>
          </a:prstGeom>
        </p:spPr>
      </p:pic>
      <p:sp>
        <p:nvSpPr>
          <p:cNvPr id="11" name="TextBox 10">
            <a:extLst>
              <a:ext uri="{FF2B5EF4-FFF2-40B4-BE49-F238E27FC236}">
                <a16:creationId xmlns:a16="http://schemas.microsoft.com/office/drawing/2014/main" id="{512DDA34-0A7E-55C4-4425-F3284EB6C266}"/>
              </a:ext>
            </a:extLst>
          </p:cNvPr>
          <p:cNvSpPr txBox="1"/>
          <p:nvPr/>
        </p:nvSpPr>
        <p:spPr>
          <a:xfrm>
            <a:off x="6772275" y="5217933"/>
            <a:ext cx="4776788" cy="1477328"/>
          </a:xfrm>
          <a:prstGeom prst="rect">
            <a:avLst/>
          </a:prstGeom>
          <a:solidFill>
            <a:srgbClr val="EABB22"/>
          </a:solidFill>
        </p:spPr>
        <p:txBody>
          <a:bodyPr wrap="square">
            <a:spAutoFit/>
          </a:bodyPr>
          <a:lstStyle/>
          <a:p>
            <a:pPr>
              <a:buNone/>
            </a:pPr>
            <a:r>
              <a:rPr lang="en-US" b="1" dirty="0">
                <a:solidFill>
                  <a:srgbClr val="404A52"/>
                </a:solidFill>
              </a:rPr>
              <a:t>What accountability looks like in SMEs:</a:t>
            </a:r>
            <a:endParaRPr lang="en-US" dirty="0">
              <a:solidFill>
                <a:srgbClr val="404A52"/>
              </a:solidFill>
            </a:endParaRPr>
          </a:p>
          <a:p>
            <a:pPr marL="285750" indent="-285750">
              <a:buFont typeface="Arial" panose="020B0604020202020204" pitchFamily="34" charset="0"/>
              <a:buChar char="•"/>
            </a:pPr>
            <a:r>
              <a:rPr lang="en-US" dirty="0">
                <a:solidFill>
                  <a:srgbClr val="404A52"/>
                </a:solidFill>
              </a:rPr>
              <a:t>Staff complete digital checklists</a:t>
            </a:r>
          </a:p>
          <a:p>
            <a:pPr marL="285750" indent="-285750">
              <a:buFont typeface="Arial" panose="020B0604020202020204" pitchFamily="34" charset="0"/>
              <a:buChar char="•"/>
            </a:pPr>
            <a:r>
              <a:rPr lang="en-US" dirty="0">
                <a:solidFill>
                  <a:srgbClr val="404A52"/>
                </a:solidFill>
              </a:rPr>
              <a:t>Actions are followed even during busy shifts</a:t>
            </a:r>
          </a:p>
          <a:p>
            <a:pPr marL="285750" indent="-285750">
              <a:buFont typeface="Arial" panose="020B0604020202020204" pitchFamily="34" charset="0"/>
              <a:buChar char="•"/>
            </a:pPr>
            <a:r>
              <a:rPr lang="en-US" dirty="0">
                <a:solidFill>
                  <a:srgbClr val="404A52"/>
                </a:solidFill>
              </a:rPr>
              <a:t>Issues are raised early, not hidden</a:t>
            </a:r>
          </a:p>
          <a:p>
            <a:pPr marL="285750" indent="-285750">
              <a:buFont typeface="Arial" panose="020B0604020202020204" pitchFamily="34" charset="0"/>
              <a:buChar char="•"/>
            </a:pPr>
            <a:r>
              <a:rPr lang="en-US" dirty="0">
                <a:solidFill>
                  <a:srgbClr val="404A52"/>
                </a:solidFill>
              </a:rPr>
              <a:t>Leaders follow the same standards they set</a:t>
            </a:r>
          </a:p>
        </p:txBody>
      </p:sp>
    </p:spTree>
    <p:extLst>
      <p:ext uri="{BB962C8B-B14F-4D97-AF65-F5344CB8AC3E}">
        <p14:creationId xmlns:p14="http://schemas.microsoft.com/office/powerpoint/2010/main" val="32545126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4F6F-91BF-681B-CC58-1BC4E9093108}"/>
            </a:ext>
          </a:extLst>
        </p:cNvPr>
        <p:cNvGrpSpPr/>
        <p:nvPr/>
      </p:nvGrpSpPr>
      <p:grpSpPr>
        <a:xfrm>
          <a:off x="0" y="0"/>
          <a:ext cx="0" cy="0"/>
          <a:chOff x="0" y="0"/>
          <a:chExt cx="0" cy="0"/>
        </a:xfrm>
      </p:grpSpPr>
      <p:pic>
        <p:nvPicPr>
          <p:cNvPr id="7" name="Picture Placeholder 6" descr="Chefs standing in kitchen of restaurant">
            <a:extLst>
              <a:ext uri="{FF2B5EF4-FFF2-40B4-BE49-F238E27FC236}">
                <a16:creationId xmlns:a16="http://schemas.microsoft.com/office/drawing/2014/main" id="{8417969E-7CC5-D7D7-9825-184CA078D05C}"/>
              </a:ext>
            </a:extLst>
          </p:cNvPr>
          <p:cNvPicPr>
            <a:picLocks noGrp="1" noChangeAspect="1"/>
          </p:cNvPicPr>
          <p:nvPr>
            <p:ph type="pic" sz="quarter" idx="44"/>
          </p:nvPr>
        </p:nvPicPr>
        <p:blipFill>
          <a:blip r:embed="rId2"/>
          <a:srcRect l="14819" r="23340"/>
          <a:stretch>
            <a:fillRect/>
          </a:stretch>
        </p:blipFill>
        <p:spPr>
          <a:xfrm>
            <a:off x="6381750" y="439738"/>
            <a:ext cx="5167313" cy="6045200"/>
          </a:xfrm>
        </p:spPr>
      </p:pic>
      <p:sp>
        <p:nvSpPr>
          <p:cNvPr id="3" name="Text Placeholder 2">
            <a:extLst>
              <a:ext uri="{FF2B5EF4-FFF2-40B4-BE49-F238E27FC236}">
                <a16:creationId xmlns:a16="http://schemas.microsoft.com/office/drawing/2014/main" id="{D053FAC6-A90E-E325-8806-C84437B5E9CE}"/>
              </a:ext>
            </a:extLst>
          </p:cNvPr>
          <p:cNvSpPr>
            <a:spLocks noGrp="1"/>
          </p:cNvSpPr>
          <p:nvPr>
            <p:ph type="body" sz="quarter" idx="18"/>
          </p:nvPr>
        </p:nvSpPr>
        <p:spPr>
          <a:xfrm>
            <a:off x="358067" y="1507695"/>
            <a:ext cx="6099883" cy="4377696"/>
          </a:xfrm>
        </p:spPr>
        <p:txBody>
          <a:bodyPr/>
          <a:lstStyle/>
          <a:p>
            <a:r>
              <a:rPr lang="en-US" dirty="0">
                <a:solidFill>
                  <a:srgbClr val="404A52"/>
                </a:solidFill>
              </a:rPr>
              <a:t>It is important to keep everything simple, visual &amp; consistent. Simple tools include:</a:t>
            </a:r>
          </a:p>
          <a:p>
            <a:pPr marL="342900" indent="-342900">
              <a:spcBef>
                <a:spcPts val="0"/>
              </a:spcBef>
              <a:buFont typeface="Arial" panose="020B0604020202020204" pitchFamily="34" charset="0"/>
              <a:buChar char="•"/>
            </a:pPr>
            <a:r>
              <a:rPr lang="en-US" dirty="0">
                <a:solidFill>
                  <a:srgbClr val="404A52"/>
                </a:solidFill>
              </a:rPr>
              <a:t>Daily Micro-Huddles (1–2 mins): key priorities, quick updates</a:t>
            </a:r>
          </a:p>
          <a:p>
            <a:pPr marL="342900" indent="-342900">
              <a:spcBef>
                <a:spcPts val="0"/>
              </a:spcBef>
              <a:buFont typeface="Arial" panose="020B0604020202020204" pitchFamily="34" charset="0"/>
              <a:buChar char="•"/>
            </a:pPr>
            <a:r>
              <a:rPr lang="en-US" dirty="0">
                <a:solidFill>
                  <a:srgbClr val="404A52"/>
                </a:solidFill>
              </a:rPr>
              <a:t>End-of-Shift Notes for FOH, kitchen, housekeeping</a:t>
            </a:r>
          </a:p>
          <a:p>
            <a:pPr marL="342900" indent="-342900">
              <a:spcBef>
                <a:spcPts val="0"/>
              </a:spcBef>
              <a:buFont typeface="Arial" panose="020B0604020202020204" pitchFamily="34" charset="0"/>
              <a:buChar char="•"/>
            </a:pPr>
            <a:r>
              <a:rPr lang="en-US" dirty="0">
                <a:solidFill>
                  <a:srgbClr val="404A52"/>
                </a:solidFill>
              </a:rPr>
              <a:t>WhatsApp/Teams Guidelines:</a:t>
            </a:r>
          </a:p>
          <a:p>
            <a:pPr marL="685800" indent="-342900">
              <a:spcBef>
                <a:spcPts val="0"/>
              </a:spcBef>
              <a:buSzPct val="48000"/>
              <a:buFont typeface="Wingdings" panose="05000000000000000000" pitchFamily="2" charset="2"/>
              <a:buChar char="§"/>
            </a:pPr>
            <a:r>
              <a:rPr lang="en-US" dirty="0">
                <a:solidFill>
                  <a:srgbClr val="404A52"/>
                </a:solidFill>
              </a:rPr>
              <a:t>one group for operations</a:t>
            </a:r>
          </a:p>
          <a:p>
            <a:pPr marL="685800" indent="-342900">
              <a:spcBef>
                <a:spcPts val="0"/>
              </a:spcBef>
              <a:buSzPct val="48000"/>
              <a:buFont typeface="Wingdings" panose="05000000000000000000" pitchFamily="2" charset="2"/>
              <a:buChar char="§"/>
            </a:pPr>
            <a:r>
              <a:rPr lang="en-US" dirty="0">
                <a:solidFill>
                  <a:srgbClr val="404A52"/>
                </a:solidFill>
              </a:rPr>
              <a:t>one for emergencies</a:t>
            </a:r>
          </a:p>
          <a:p>
            <a:pPr marL="685800" indent="-342900">
              <a:spcBef>
                <a:spcPts val="0"/>
              </a:spcBef>
              <a:buSzPct val="48000"/>
              <a:buFont typeface="Wingdings" panose="05000000000000000000" pitchFamily="2" charset="2"/>
              <a:buChar char="§"/>
            </a:pPr>
            <a:r>
              <a:rPr lang="en-US" dirty="0">
                <a:solidFill>
                  <a:srgbClr val="404A52"/>
                </a:solidFill>
              </a:rPr>
              <a:t>avoid overload</a:t>
            </a:r>
          </a:p>
          <a:p>
            <a:pPr marL="342900" indent="-342000">
              <a:spcBef>
                <a:spcPts val="0"/>
              </a:spcBef>
              <a:buFont typeface="Arial" panose="020B0604020202020204" pitchFamily="34" charset="0"/>
              <a:buChar char="•"/>
            </a:pPr>
            <a:r>
              <a:rPr lang="en-US" dirty="0">
                <a:solidFill>
                  <a:srgbClr val="404A52"/>
                </a:solidFill>
              </a:rPr>
              <a:t>Staff Info Board: notices, wins, SOP updates</a:t>
            </a:r>
          </a:p>
          <a:p>
            <a:pPr marL="342900" indent="-342000">
              <a:spcBef>
                <a:spcPts val="0"/>
              </a:spcBef>
              <a:buFont typeface="Arial" panose="020B0604020202020204" pitchFamily="34" charset="0"/>
              <a:buChar char="•"/>
            </a:pPr>
            <a:r>
              <a:rPr lang="en-US" dirty="0">
                <a:solidFill>
                  <a:srgbClr val="404A52"/>
                </a:solidFill>
              </a:rPr>
              <a:t>Visual SOPs: laminated cards, posters near workstations</a:t>
            </a:r>
          </a:p>
          <a:p>
            <a:pPr marL="342900" indent="-342000">
              <a:spcBef>
                <a:spcPts val="0"/>
              </a:spcBef>
              <a:buFont typeface="Arial" panose="020B0604020202020204" pitchFamily="34" charset="0"/>
              <a:buChar char="•"/>
            </a:pPr>
            <a:r>
              <a:rPr lang="en-US" dirty="0">
                <a:solidFill>
                  <a:srgbClr val="404A52"/>
                </a:solidFill>
              </a:rPr>
              <a:t>Digital Logs: maintenance issues, waste data, energy checks</a:t>
            </a:r>
            <a:endParaRPr lang="en-IE" dirty="0">
              <a:solidFill>
                <a:srgbClr val="404A52"/>
              </a:solidFill>
            </a:endParaRPr>
          </a:p>
        </p:txBody>
      </p:sp>
      <p:sp>
        <p:nvSpPr>
          <p:cNvPr id="4" name="Text Placeholder 3">
            <a:extLst>
              <a:ext uri="{FF2B5EF4-FFF2-40B4-BE49-F238E27FC236}">
                <a16:creationId xmlns:a16="http://schemas.microsoft.com/office/drawing/2014/main" id="{D6E996C1-DA28-6129-1E32-F7464845A3FD}"/>
              </a:ext>
            </a:extLst>
          </p:cNvPr>
          <p:cNvSpPr>
            <a:spLocks noGrp="1"/>
          </p:cNvSpPr>
          <p:nvPr>
            <p:ph type="body" sz="quarter" idx="16"/>
          </p:nvPr>
        </p:nvSpPr>
        <p:spPr>
          <a:xfrm>
            <a:off x="358067" y="444147"/>
            <a:ext cx="5337883" cy="992652"/>
          </a:xfrm>
        </p:spPr>
        <p:txBody>
          <a:bodyPr/>
          <a:lstStyle/>
          <a:p>
            <a:r>
              <a:rPr lang="en-IE" dirty="0"/>
              <a:t>Tools That Strengthen Communication</a:t>
            </a:r>
          </a:p>
        </p:txBody>
      </p:sp>
      <p:sp>
        <p:nvSpPr>
          <p:cNvPr id="11" name="TextBox 10">
            <a:extLst>
              <a:ext uri="{FF2B5EF4-FFF2-40B4-BE49-F238E27FC236}">
                <a16:creationId xmlns:a16="http://schemas.microsoft.com/office/drawing/2014/main" id="{0FE440E0-F469-D2D9-6063-8FC2AADF594F}"/>
              </a:ext>
            </a:extLst>
          </p:cNvPr>
          <p:cNvSpPr txBox="1"/>
          <p:nvPr/>
        </p:nvSpPr>
        <p:spPr>
          <a:xfrm>
            <a:off x="7934325" y="5217933"/>
            <a:ext cx="3614738" cy="1477328"/>
          </a:xfrm>
          <a:prstGeom prst="rect">
            <a:avLst/>
          </a:prstGeom>
          <a:solidFill>
            <a:srgbClr val="EABB22"/>
          </a:solidFill>
        </p:spPr>
        <p:txBody>
          <a:bodyPr wrap="square">
            <a:spAutoFit/>
          </a:bodyPr>
          <a:lstStyle/>
          <a:p>
            <a:pPr>
              <a:buNone/>
            </a:pPr>
            <a:r>
              <a:rPr lang="en-US" b="1" dirty="0">
                <a:solidFill>
                  <a:srgbClr val="404A52"/>
                </a:solidFill>
              </a:rPr>
              <a:t>Why these tools matter:</a:t>
            </a:r>
            <a:endParaRPr lang="en-US" dirty="0">
              <a:solidFill>
                <a:srgbClr val="404A52"/>
              </a:solidFill>
            </a:endParaRPr>
          </a:p>
          <a:p>
            <a:pPr marL="285750" indent="-285750">
              <a:buFont typeface="Arial" panose="020B0604020202020204" pitchFamily="34" charset="0"/>
              <a:buChar char="•"/>
            </a:pPr>
            <a:r>
              <a:rPr lang="en-US" dirty="0">
                <a:solidFill>
                  <a:srgbClr val="404A52"/>
                </a:solidFill>
              </a:rPr>
              <a:t>Reduce miscommunication</a:t>
            </a:r>
          </a:p>
          <a:p>
            <a:pPr marL="285750" indent="-285750">
              <a:buFont typeface="Arial" panose="020B0604020202020204" pitchFamily="34" charset="0"/>
              <a:buChar char="•"/>
            </a:pPr>
            <a:r>
              <a:rPr lang="en-US" dirty="0">
                <a:solidFill>
                  <a:srgbClr val="404A52"/>
                </a:solidFill>
              </a:rPr>
              <a:t>Increase consistency across shifts</a:t>
            </a:r>
          </a:p>
          <a:p>
            <a:pPr marL="285750" indent="-285750">
              <a:buFont typeface="Arial" panose="020B0604020202020204" pitchFamily="34" charset="0"/>
              <a:buChar char="•"/>
            </a:pPr>
            <a:r>
              <a:rPr lang="en-US" dirty="0">
                <a:solidFill>
                  <a:srgbClr val="404A52"/>
                </a:solidFill>
              </a:rPr>
              <a:t>Improve cross-department flow</a:t>
            </a:r>
          </a:p>
          <a:p>
            <a:pPr marL="285750" indent="-285750">
              <a:buFont typeface="Arial" panose="020B0604020202020204" pitchFamily="34" charset="0"/>
              <a:buChar char="•"/>
            </a:pPr>
            <a:r>
              <a:rPr lang="en-US" dirty="0">
                <a:solidFill>
                  <a:srgbClr val="404A52"/>
                </a:solidFill>
              </a:rPr>
              <a:t>Help new staff adapt quickly</a:t>
            </a:r>
          </a:p>
        </p:txBody>
      </p:sp>
    </p:spTree>
    <p:extLst>
      <p:ext uri="{BB962C8B-B14F-4D97-AF65-F5344CB8AC3E}">
        <p14:creationId xmlns:p14="http://schemas.microsoft.com/office/powerpoint/2010/main" val="639897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EDF508-F81B-2515-92E4-7B6B2A59991B}"/>
              </a:ext>
            </a:extLst>
          </p:cNvPr>
          <p:cNvSpPr txBox="1"/>
          <p:nvPr/>
        </p:nvSpPr>
        <p:spPr>
          <a:xfrm>
            <a:off x="247651" y="358259"/>
            <a:ext cx="11687174" cy="646331"/>
          </a:xfrm>
          <a:prstGeom prst="rect">
            <a:avLst/>
          </a:prstGeom>
          <a:noFill/>
        </p:spPr>
        <p:txBody>
          <a:bodyPr wrap="square">
            <a:spAutoFit/>
          </a:bodyPr>
          <a:lstStyle/>
          <a:p>
            <a:r>
              <a:rPr lang="en-IE" sz="3600" b="1" dirty="0">
                <a:solidFill>
                  <a:srgbClr val="0289AE"/>
                </a:solidFill>
              </a:rPr>
              <a:t>Digital Tools for Collaboration &amp; Communication </a:t>
            </a:r>
            <a:r>
              <a:rPr lang="en-IE" sz="3600" b="1" dirty="0">
                <a:solidFill>
                  <a:srgbClr val="0289AE"/>
                </a:solidFill>
                <a:sym typeface="Wingdings" panose="05000000000000000000" pitchFamily="2" charset="2"/>
              </a:rPr>
              <a:t> Benefits</a:t>
            </a:r>
            <a:endParaRPr lang="en-IE" sz="3600" b="1" dirty="0">
              <a:solidFill>
                <a:srgbClr val="0289AE"/>
              </a:solidFill>
            </a:endParaRPr>
          </a:p>
        </p:txBody>
      </p:sp>
      <p:sp>
        <p:nvSpPr>
          <p:cNvPr id="4" name="Freeform 4">
            <a:extLst>
              <a:ext uri="{FF2B5EF4-FFF2-40B4-BE49-F238E27FC236}">
                <a16:creationId xmlns:a16="http://schemas.microsoft.com/office/drawing/2014/main" id="{2605F781-BDC3-D61A-AE18-79BE635269CD}"/>
              </a:ext>
            </a:extLst>
          </p:cNvPr>
          <p:cNvSpPr>
            <a:spLocks noChangeArrowheads="1"/>
          </p:cNvSpPr>
          <p:nvPr/>
        </p:nvSpPr>
        <p:spPr bwMode="auto">
          <a:xfrm>
            <a:off x="406104" y="2842918"/>
            <a:ext cx="2111455" cy="2740489"/>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0289AE"/>
          </a:solidFill>
          <a:ln>
            <a:noFill/>
          </a:ln>
          <a:effectLst/>
        </p:spPr>
        <p:txBody>
          <a:bodyPr wrap="none" anchor="ctr"/>
          <a:lstStyle/>
          <a:p>
            <a:endParaRPr lang="en-US"/>
          </a:p>
        </p:txBody>
      </p:sp>
      <p:sp>
        <p:nvSpPr>
          <p:cNvPr id="5" name="Freeform 171">
            <a:extLst>
              <a:ext uri="{FF2B5EF4-FFF2-40B4-BE49-F238E27FC236}">
                <a16:creationId xmlns:a16="http://schemas.microsoft.com/office/drawing/2014/main" id="{0DADF9D6-CEDB-8A82-0034-394EB7191A83}"/>
              </a:ext>
            </a:extLst>
          </p:cNvPr>
          <p:cNvSpPr>
            <a:spLocks noChangeArrowheads="1"/>
          </p:cNvSpPr>
          <p:nvPr/>
        </p:nvSpPr>
        <p:spPr bwMode="auto">
          <a:xfrm>
            <a:off x="389596" y="1458916"/>
            <a:ext cx="2142130"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62A844"/>
          </a:solidFill>
          <a:ln>
            <a:noFill/>
          </a:ln>
          <a:effectLst/>
        </p:spPr>
        <p:txBody>
          <a:bodyPr wrap="none" anchor="ctr"/>
          <a:lstStyle/>
          <a:p>
            <a:endParaRPr lang="en-US"/>
          </a:p>
        </p:txBody>
      </p:sp>
      <p:sp>
        <p:nvSpPr>
          <p:cNvPr id="6" name="Freeform 176">
            <a:extLst>
              <a:ext uri="{FF2B5EF4-FFF2-40B4-BE49-F238E27FC236}">
                <a16:creationId xmlns:a16="http://schemas.microsoft.com/office/drawing/2014/main" id="{363709D0-2014-4A27-CD90-2A3B4488F9E6}"/>
              </a:ext>
            </a:extLst>
          </p:cNvPr>
          <p:cNvSpPr>
            <a:spLocks noChangeArrowheads="1"/>
          </p:cNvSpPr>
          <p:nvPr/>
        </p:nvSpPr>
        <p:spPr bwMode="auto">
          <a:xfrm>
            <a:off x="5168200" y="2861728"/>
            <a:ext cx="2111455" cy="2740489"/>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0289AE"/>
          </a:solidFill>
          <a:ln>
            <a:noFill/>
          </a:ln>
          <a:effectLst/>
        </p:spPr>
        <p:txBody>
          <a:bodyPr wrap="none" anchor="ctr"/>
          <a:lstStyle/>
          <a:p>
            <a:endParaRPr lang="en-US" dirty="0"/>
          </a:p>
        </p:txBody>
      </p:sp>
      <p:sp>
        <p:nvSpPr>
          <p:cNvPr id="7" name="Freeform 177">
            <a:extLst>
              <a:ext uri="{FF2B5EF4-FFF2-40B4-BE49-F238E27FC236}">
                <a16:creationId xmlns:a16="http://schemas.microsoft.com/office/drawing/2014/main" id="{4BA1951D-C0CC-A8F4-BC5D-E284917EF40B}"/>
              </a:ext>
            </a:extLst>
          </p:cNvPr>
          <p:cNvSpPr>
            <a:spLocks noChangeArrowheads="1"/>
          </p:cNvSpPr>
          <p:nvPr/>
        </p:nvSpPr>
        <p:spPr bwMode="auto">
          <a:xfrm>
            <a:off x="5151692" y="1458916"/>
            <a:ext cx="2142130"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62A844"/>
          </a:solidFill>
          <a:ln>
            <a:noFill/>
          </a:ln>
          <a:effectLst/>
        </p:spPr>
        <p:txBody>
          <a:bodyPr wrap="none" anchor="ctr"/>
          <a:lstStyle/>
          <a:p>
            <a:endParaRPr lang="en-US" dirty="0"/>
          </a:p>
        </p:txBody>
      </p:sp>
      <p:sp>
        <p:nvSpPr>
          <p:cNvPr id="8" name="CuadroTexto 553">
            <a:extLst>
              <a:ext uri="{FF2B5EF4-FFF2-40B4-BE49-F238E27FC236}">
                <a16:creationId xmlns:a16="http://schemas.microsoft.com/office/drawing/2014/main" id="{0EAD7F93-813F-D90A-0E41-3ADE1A0E5E5B}"/>
              </a:ext>
            </a:extLst>
          </p:cNvPr>
          <p:cNvSpPr txBox="1"/>
          <p:nvPr/>
        </p:nvSpPr>
        <p:spPr>
          <a:xfrm>
            <a:off x="389596" y="3260486"/>
            <a:ext cx="2103436" cy="1600438"/>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Lato" charset="0"/>
                <a:cs typeface="Calibri" panose="020F0502020204030204" pitchFamily="34" charset="0"/>
              </a:rPr>
              <a:t>Digital tools make daily communication faster and clearer - reducing errors between shifts, speeding up guest responses, and helping teams stay aligned during busy periods.</a:t>
            </a:r>
          </a:p>
        </p:txBody>
      </p:sp>
      <p:sp>
        <p:nvSpPr>
          <p:cNvPr id="9" name="TextBox 8">
            <a:extLst>
              <a:ext uri="{FF2B5EF4-FFF2-40B4-BE49-F238E27FC236}">
                <a16:creationId xmlns:a16="http://schemas.microsoft.com/office/drawing/2014/main" id="{A9052780-787D-BE98-EB88-158696997B44}"/>
              </a:ext>
            </a:extLst>
          </p:cNvPr>
          <p:cNvSpPr txBox="1"/>
          <p:nvPr/>
        </p:nvSpPr>
        <p:spPr>
          <a:xfrm>
            <a:off x="11445766" y="2298558"/>
            <a:ext cx="614855" cy="4449083"/>
          </a:xfrm>
          <a:prstGeom prst="rect">
            <a:avLst/>
          </a:prstGeom>
          <a:solidFill>
            <a:schemeClr val="bg1"/>
          </a:solidFill>
        </p:spPr>
        <p:txBody>
          <a:bodyPr wrap="square" rtlCol="0">
            <a:spAutoFit/>
          </a:bodyPr>
          <a:lstStyle/>
          <a:p>
            <a:endParaRPr lang="en-IE" dirty="0"/>
          </a:p>
        </p:txBody>
      </p:sp>
      <p:sp>
        <p:nvSpPr>
          <p:cNvPr id="10" name="Freeform 4">
            <a:extLst>
              <a:ext uri="{FF2B5EF4-FFF2-40B4-BE49-F238E27FC236}">
                <a16:creationId xmlns:a16="http://schemas.microsoft.com/office/drawing/2014/main" id="{86AC2436-F2B4-A99F-8856-643AB7172730}"/>
              </a:ext>
            </a:extLst>
          </p:cNvPr>
          <p:cNvSpPr>
            <a:spLocks noChangeArrowheads="1"/>
          </p:cNvSpPr>
          <p:nvPr/>
        </p:nvSpPr>
        <p:spPr bwMode="auto">
          <a:xfrm>
            <a:off x="9884649" y="2842918"/>
            <a:ext cx="2111455" cy="2740489"/>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0289AE"/>
          </a:solidFill>
          <a:ln>
            <a:noFill/>
          </a:ln>
          <a:effectLst/>
        </p:spPr>
        <p:txBody>
          <a:bodyPr wrap="none" anchor="ctr"/>
          <a:lstStyle/>
          <a:p>
            <a:endParaRPr lang="en-US"/>
          </a:p>
        </p:txBody>
      </p:sp>
      <p:sp>
        <p:nvSpPr>
          <p:cNvPr id="11" name="Freeform 171">
            <a:extLst>
              <a:ext uri="{FF2B5EF4-FFF2-40B4-BE49-F238E27FC236}">
                <a16:creationId xmlns:a16="http://schemas.microsoft.com/office/drawing/2014/main" id="{B3B844D6-4DC7-4789-6C0A-3AD23AEC05D2}"/>
              </a:ext>
            </a:extLst>
          </p:cNvPr>
          <p:cNvSpPr>
            <a:spLocks noChangeArrowheads="1"/>
          </p:cNvSpPr>
          <p:nvPr/>
        </p:nvSpPr>
        <p:spPr bwMode="auto">
          <a:xfrm>
            <a:off x="9868141" y="1458916"/>
            <a:ext cx="2142130"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62A844"/>
          </a:solidFill>
          <a:ln>
            <a:noFill/>
          </a:ln>
          <a:effectLst/>
        </p:spPr>
        <p:txBody>
          <a:bodyPr wrap="none" anchor="ctr"/>
          <a:lstStyle/>
          <a:p>
            <a:endParaRPr lang="en-US" dirty="0"/>
          </a:p>
        </p:txBody>
      </p:sp>
      <p:sp>
        <p:nvSpPr>
          <p:cNvPr id="12" name="TextBox 11">
            <a:extLst>
              <a:ext uri="{FF2B5EF4-FFF2-40B4-BE49-F238E27FC236}">
                <a16:creationId xmlns:a16="http://schemas.microsoft.com/office/drawing/2014/main" id="{ACCC4151-5418-147E-2699-75CDC99A4D5A}"/>
              </a:ext>
            </a:extLst>
          </p:cNvPr>
          <p:cNvSpPr txBox="1"/>
          <p:nvPr/>
        </p:nvSpPr>
        <p:spPr>
          <a:xfrm>
            <a:off x="615636" y="1635565"/>
            <a:ext cx="1647730" cy="1200329"/>
          </a:xfrm>
          <a:prstGeom prst="rect">
            <a:avLst/>
          </a:prstGeom>
          <a:noFill/>
        </p:spPr>
        <p:txBody>
          <a:bodyPr wrap="square" rtlCol="0">
            <a:spAutoFit/>
          </a:bodyP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Enhanced Efficiency &amp; Fewer Mistakes</a:t>
            </a:r>
          </a:p>
        </p:txBody>
      </p:sp>
      <p:sp>
        <p:nvSpPr>
          <p:cNvPr id="13" name="CuadroTexto 553">
            <a:extLst>
              <a:ext uri="{FF2B5EF4-FFF2-40B4-BE49-F238E27FC236}">
                <a16:creationId xmlns:a16="http://schemas.microsoft.com/office/drawing/2014/main" id="{C9FF1AF5-B0BC-5A0D-2690-6AF97660B125}"/>
              </a:ext>
            </a:extLst>
          </p:cNvPr>
          <p:cNvSpPr txBox="1"/>
          <p:nvPr/>
        </p:nvSpPr>
        <p:spPr>
          <a:xfrm>
            <a:off x="9899752" y="3246940"/>
            <a:ext cx="2103436" cy="1815882"/>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Lato" charset="0"/>
                <a:cs typeface="Calibri" panose="020F0502020204030204" pitchFamily="34" charset="0"/>
              </a:rPr>
              <a:t>Digital tools help reduce unnecessary </a:t>
            </a:r>
            <a:r>
              <a:rPr lang="en-US" sz="1400" dirty="0" err="1">
                <a:solidFill>
                  <a:schemeClr val="bg1"/>
                </a:solidFill>
                <a:latin typeface="Calibri" panose="020F0502020204030204" pitchFamily="34" charset="0"/>
                <a:ea typeface="Lato" charset="0"/>
                <a:cs typeface="Calibri" panose="020F0502020204030204" pitchFamily="34" charset="0"/>
              </a:rPr>
              <a:t>labour</a:t>
            </a:r>
            <a:r>
              <a:rPr lang="en-US" sz="1400" dirty="0">
                <a:solidFill>
                  <a:schemeClr val="bg1"/>
                </a:solidFill>
                <a:latin typeface="Calibri" panose="020F0502020204030204" pitchFamily="34" charset="0"/>
                <a:ea typeface="Lato" charset="0"/>
                <a:cs typeface="Calibri" panose="020F0502020204030204" pitchFamily="34" charset="0"/>
              </a:rPr>
              <a:t> time, limit mistakes, cut paperwork, and </a:t>
            </a:r>
            <a:r>
              <a:rPr lang="en-US" sz="1400" dirty="0" err="1">
                <a:solidFill>
                  <a:schemeClr val="bg1"/>
                </a:solidFill>
                <a:latin typeface="Calibri" panose="020F0502020204030204" pitchFamily="34" charset="0"/>
                <a:ea typeface="Lato" charset="0"/>
                <a:cs typeface="Calibri" panose="020F0502020204030204" pitchFamily="34" charset="0"/>
              </a:rPr>
              <a:t>optimise</a:t>
            </a:r>
            <a:r>
              <a:rPr lang="en-US" sz="1400" dirty="0">
                <a:solidFill>
                  <a:schemeClr val="bg1"/>
                </a:solidFill>
                <a:latin typeface="Calibri" panose="020F0502020204030204" pitchFamily="34" charset="0"/>
                <a:ea typeface="Lato" charset="0"/>
                <a:cs typeface="Calibri" panose="020F0502020204030204" pitchFamily="34" charset="0"/>
              </a:rPr>
              <a:t> energy use - creating meaningful savings for smaller hospitality businesses.</a:t>
            </a:r>
          </a:p>
        </p:txBody>
      </p:sp>
      <p:sp>
        <p:nvSpPr>
          <p:cNvPr id="14" name="CuadroTexto 553">
            <a:extLst>
              <a:ext uri="{FF2B5EF4-FFF2-40B4-BE49-F238E27FC236}">
                <a16:creationId xmlns:a16="http://schemas.microsoft.com/office/drawing/2014/main" id="{60127188-53D9-C71E-B4E5-1E733D736B35}"/>
              </a:ext>
            </a:extLst>
          </p:cNvPr>
          <p:cNvSpPr txBox="1"/>
          <p:nvPr/>
        </p:nvSpPr>
        <p:spPr>
          <a:xfrm>
            <a:off x="5172292" y="3266647"/>
            <a:ext cx="2103436" cy="1815882"/>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Lato" charset="0"/>
                <a:cs typeface="Calibri" panose="020F0502020204030204" pitchFamily="34" charset="0"/>
              </a:rPr>
              <a:t>Digital tools help small teams adapt quickly to changing guest needs, staff shortages or seasonal peaks - without adding extra workload. Easy to scale up as the business grows.</a:t>
            </a:r>
          </a:p>
        </p:txBody>
      </p:sp>
      <p:sp>
        <p:nvSpPr>
          <p:cNvPr id="15" name="TextBox 14">
            <a:extLst>
              <a:ext uri="{FF2B5EF4-FFF2-40B4-BE49-F238E27FC236}">
                <a16:creationId xmlns:a16="http://schemas.microsoft.com/office/drawing/2014/main" id="{CBD98142-361D-AB38-1833-C44F7CFCA20E}"/>
              </a:ext>
            </a:extLst>
          </p:cNvPr>
          <p:cNvSpPr txBox="1"/>
          <p:nvPr/>
        </p:nvSpPr>
        <p:spPr>
          <a:xfrm>
            <a:off x="5392405" y="1762616"/>
            <a:ext cx="1647730" cy="1200329"/>
          </a:xfrm>
          <a:prstGeom prst="rect">
            <a:avLst/>
          </a:prstGeom>
          <a:noFill/>
        </p:spPr>
        <p:txBody>
          <a:bodyPr wrap="square" rtlCol="0">
            <a:spAutoFit/>
          </a:bodyPr>
          <a:lstStyle/>
          <a:p>
            <a:pPr algn="ct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More Flexibility During Busy Times</a:t>
            </a:r>
            <a:endPar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197BF9B-5304-CB3A-4864-E2CF5FC1E1A8}"/>
              </a:ext>
            </a:extLst>
          </p:cNvPr>
          <p:cNvSpPr txBox="1"/>
          <p:nvPr/>
        </p:nvSpPr>
        <p:spPr>
          <a:xfrm>
            <a:off x="10166745" y="1827752"/>
            <a:ext cx="1647730" cy="923330"/>
          </a:xfrm>
          <a:prstGeom prst="rect">
            <a:avLst/>
          </a:prstGeom>
          <a:solidFill>
            <a:srgbClr val="62A844"/>
          </a:solidFill>
        </p:spPr>
        <p:txBody>
          <a:bodyPr wrap="square" rtlCol="0">
            <a:spAutoFit/>
          </a:bodyPr>
          <a:lstStyle/>
          <a:p>
            <a:pPr algn="ct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Reduced Costs &amp; Smarter Resource Use</a:t>
            </a:r>
            <a:endPar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Graphic 16" descr="Business Growth outline">
            <a:extLst>
              <a:ext uri="{FF2B5EF4-FFF2-40B4-BE49-F238E27FC236}">
                <a16:creationId xmlns:a16="http://schemas.microsoft.com/office/drawing/2014/main" id="{ACD02A65-726C-6245-2AB2-ECFFCE403C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8800" y="5560981"/>
            <a:ext cx="914400" cy="914400"/>
          </a:xfrm>
          <a:prstGeom prst="rect">
            <a:avLst/>
          </a:prstGeom>
        </p:spPr>
      </p:pic>
      <p:pic>
        <p:nvPicPr>
          <p:cNvPr id="18" name="Graphic 17" descr="Customer review outline">
            <a:extLst>
              <a:ext uri="{FF2B5EF4-FFF2-40B4-BE49-F238E27FC236}">
                <a16:creationId xmlns:a16="http://schemas.microsoft.com/office/drawing/2014/main" id="{58122B90-C388-9CFC-19F3-22D721C91F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99853" y="5583407"/>
            <a:ext cx="914400" cy="914400"/>
          </a:xfrm>
          <a:prstGeom prst="rect">
            <a:avLst/>
          </a:prstGeom>
        </p:spPr>
      </p:pic>
      <p:pic>
        <p:nvPicPr>
          <p:cNvPr id="19" name="Graphic 18" descr="Rating outline">
            <a:extLst>
              <a:ext uri="{FF2B5EF4-FFF2-40B4-BE49-F238E27FC236}">
                <a16:creationId xmlns:a16="http://schemas.microsoft.com/office/drawing/2014/main" id="{E13C1831-86D4-CBBB-DFF6-01682361E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7242" y="5583407"/>
            <a:ext cx="914400" cy="914400"/>
          </a:xfrm>
          <a:prstGeom prst="rect">
            <a:avLst/>
          </a:prstGeom>
        </p:spPr>
      </p:pic>
      <p:pic>
        <p:nvPicPr>
          <p:cNvPr id="20" name="Graphic 19" descr="Euro with solid fill">
            <a:extLst>
              <a:ext uri="{FF2B5EF4-FFF2-40B4-BE49-F238E27FC236}">
                <a16:creationId xmlns:a16="http://schemas.microsoft.com/office/drawing/2014/main" id="{2D3D82B2-C2E8-D2DC-CFDE-3334A4EE87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33410" y="5602217"/>
            <a:ext cx="914400" cy="914400"/>
          </a:xfrm>
          <a:prstGeom prst="rect">
            <a:avLst/>
          </a:prstGeom>
        </p:spPr>
      </p:pic>
      <p:pic>
        <p:nvPicPr>
          <p:cNvPr id="21" name="Graphic 20" descr="Stopwatch with solid fill">
            <a:extLst>
              <a:ext uri="{FF2B5EF4-FFF2-40B4-BE49-F238E27FC236}">
                <a16:creationId xmlns:a16="http://schemas.microsoft.com/office/drawing/2014/main" id="{5D3D5451-0987-86BE-B1BA-5E7B64F63C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279" y="5560981"/>
            <a:ext cx="914400" cy="914400"/>
          </a:xfrm>
          <a:prstGeom prst="rect">
            <a:avLst/>
          </a:prstGeom>
        </p:spPr>
      </p:pic>
      <p:sp>
        <p:nvSpPr>
          <p:cNvPr id="22" name="Freeform 4">
            <a:extLst>
              <a:ext uri="{FF2B5EF4-FFF2-40B4-BE49-F238E27FC236}">
                <a16:creationId xmlns:a16="http://schemas.microsoft.com/office/drawing/2014/main" id="{F65CD566-432B-31D3-22E1-981808D3F36C}"/>
              </a:ext>
            </a:extLst>
          </p:cNvPr>
          <p:cNvSpPr>
            <a:spLocks noChangeArrowheads="1"/>
          </p:cNvSpPr>
          <p:nvPr/>
        </p:nvSpPr>
        <p:spPr bwMode="auto">
          <a:xfrm>
            <a:off x="2750161" y="2842918"/>
            <a:ext cx="2111455" cy="2740489"/>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00B6E6"/>
          </a:solidFill>
          <a:ln>
            <a:noFill/>
          </a:ln>
          <a:effectLst/>
        </p:spPr>
        <p:txBody>
          <a:bodyPr wrap="none" anchor="ctr"/>
          <a:lstStyle/>
          <a:p>
            <a:endParaRPr lang="en-US"/>
          </a:p>
        </p:txBody>
      </p:sp>
      <p:sp>
        <p:nvSpPr>
          <p:cNvPr id="23" name="Freeform 171">
            <a:extLst>
              <a:ext uri="{FF2B5EF4-FFF2-40B4-BE49-F238E27FC236}">
                <a16:creationId xmlns:a16="http://schemas.microsoft.com/office/drawing/2014/main" id="{10844BE3-F952-EE04-BD3E-64CECB4791B9}"/>
              </a:ext>
            </a:extLst>
          </p:cNvPr>
          <p:cNvSpPr>
            <a:spLocks noChangeArrowheads="1"/>
          </p:cNvSpPr>
          <p:nvPr/>
        </p:nvSpPr>
        <p:spPr bwMode="auto">
          <a:xfrm>
            <a:off x="2733653" y="1458916"/>
            <a:ext cx="2142130"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62A844"/>
          </a:solidFill>
          <a:ln>
            <a:noFill/>
          </a:ln>
          <a:effectLst/>
        </p:spPr>
        <p:txBody>
          <a:bodyPr wrap="none" anchor="ctr"/>
          <a:lstStyle/>
          <a:p>
            <a:endParaRPr lang="en-US"/>
          </a:p>
        </p:txBody>
      </p:sp>
      <p:sp>
        <p:nvSpPr>
          <p:cNvPr id="24" name="CuadroTexto 553">
            <a:extLst>
              <a:ext uri="{FF2B5EF4-FFF2-40B4-BE49-F238E27FC236}">
                <a16:creationId xmlns:a16="http://schemas.microsoft.com/office/drawing/2014/main" id="{587E4F0E-9596-54B0-21E5-74A8BE525DDD}"/>
              </a:ext>
            </a:extLst>
          </p:cNvPr>
          <p:cNvSpPr txBox="1"/>
          <p:nvPr/>
        </p:nvSpPr>
        <p:spPr>
          <a:xfrm>
            <a:off x="2751919" y="3214739"/>
            <a:ext cx="2103436" cy="2031325"/>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Lato" charset="0"/>
                <a:cs typeface="Calibri" panose="020F0502020204030204" pitchFamily="34" charset="0"/>
              </a:rPr>
              <a:t>Shared digital tools help front desk, kitchen, housekeeping and management work together more smoothly -  improving handovers, noting issues in real time, and avoiding misunderstandings</a:t>
            </a:r>
          </a:p>
        </p:txBody>
      </p:sp>
      <p:sp>
        <p:nvSpPr>
          <p:cNvPr id="25" name="TextBox 24">
            <a:extLst>
              <a:ext uri="{FF2B5EF4-FFF2-40B4-BE49-F238E27FC236}">
                <a16:creationId xmlns:a16="http://schemas.microsoft.com/office/drawing/2014/main" id="{A4CBCCF2-DC6D-37F5-7914-FB810C2A90EE}"/>
              </a:ext>
            </a:extLst>
          </p:cNvPr>
          <p:cNvSpPr txBox="1"/>
          <p:nvPr/>
        </p:nvSpPr>
        <p:spPr>
          <a:xfrm>
            <a:off x="2959693" y="1809123"/>
            <a:ext cx="1647730" cy="646331"/>
          </a:xfrm>
          <a:prstGeom prst="rect">
            <a:avLst/>
          </a:prstGeom>
          <a:solidFill>
            <a:srgbClr val="62A844"/>
          </a:solidFill>
        </p:spPr>
        <p:txBody>
          <a:bodyPr wrap="square" rtlCol="0">
            <a:spAutoFit/>
          </a:bodyP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Better Team Coordination</a:t>
            </a:r>
          </a:p>
        </p:txBody>
      </p:sp>
      <p:sp>
        <p:nvSpPr>
          <p:cNvPr id="26" name="Freeform 4">
            <a:extLst>
              <a:ext uri="{FF2B5EF4-FFF2-40B4-BE49-F238E27FC236}">
                <a16:creationId xmlns:a16="http://schemas.microsoft.com/office/drawing/2014/main" id="{8115B240-9DEE-E7BF-1551-3867BCBFB2C0}"/>
              </a:ext>
            </a:extLst>
          </p:cNvPr>
          <p:cNvSpPr>
            <a:spLocks noChangeArrowheads="1"/>
          </p:cNvSpPr>
          <p:nvPr/>
        </p:nvSpPr>
        <p:spPr bwMode="auto">
          <a:xfrm>
            <a:off x="7512821" y="2842918"/>
            <a:ext cx="2111455" cy="2740489"/>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00B6E6"/>
          </a:solidFill>
          <a:ln>
            <a:noFill/>
          </a:ln>
          <a:effectLst/>
        </p:spPr>
        <p:txBody>
          <a:bodyPr wrap="none" anchor="ctr"/>
          <a:lstStyle/>
          <a:p>
            <a:endParaRPr lang="en-US"/>
          </a:p>
        </p:txBody>
      </p:sp>
      <p:sp>
        <p:nvSpPr>
          <p:cNvPr id="27" name="Freeform 171">
            <a:extLst>
              <a:ext uri="{FF2B5EF4-FFF2-40B4-BE49-F238E27FC236}">
                <a16:creationId xmlns:a16="http://schemas.microsoft.com/office/drawing/2014/main" id="{34579B65-66C0-9646-DE15-56D6FBF8416A}"/>
              </a:ext>
            </a:extLst>
          </p:cNvPr>
          <p:cNvSpPr>
            <a:spLocks noChangeArrowheads="1"/>
          </p:cNvSpPr>
          <p:nvPr/>
        </p:nvSpPr>
        <p:spPr bwMode="auto">
          <a:xfrm>
            <a:off x="7496313" y="1458916"/>
            <a:ext cx="2142130"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62A844"/>
          </a:solidFill>
          <a:ln>
            <a:noFill/>
          </a:ln>
          <a:effectLst/>
        </p:spPr>
        <p:txBody>
          <a:bodyPr wrap="none" anchor="ctr"/>
          <a:lstStyle/>
          <a:p>
            <a:endParaRPr lang="en-US"/>
          </a:p>
        </p:txBody>
      </p:sp>
      <p:sp>
        <p:nvSpPr>
          <p:cNvPr id="28" name="CuadroTexto 553">
            <a:extLst>
              <a:ext uri="{FF2B5EF4-FFF2-40B4-BE49-F238E27FC236}">
                <a16:creationId xmlns:a16="http://schemas.microsoft.com/office/drawing/2014/main" id="{E904705A-0D6B-85B7-FD8E-C27FF391581E}"/>
              </a:ext>
            </a:extLst>
          </p:cNvPr>
          <p:cNvSpPr txBox="1"/>
          <p:nvPr/>
        </p:nvSpPr>
        <p:spPr>
          <a:xfrm>
            <a:off x="7514579" y="3260486"/>
            <a:ext cx="2103436" cy="1815882"/>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Lato" charset="0"/>
                <a:cs typeface="Calibri" panose="020F0502020204030204" pitchFamily="34" charset="0"/>
              </a:rPr>
              <a:t>Digital tools make it easier to communicate with guests before, during and after their stay - boosting reviews, responding faster to requests, and tailoring experiences to guest preferences.</a:t>
            </a:r>
          </a:p>
        </p:txBody>
      </p:sp>
      <p:sp>
        <p:nvSpPr>
          <p:cNvPr id="29" name="TextBox 28">
            <a:extLst>
              <a:ext uri="{FF2B5EF4-FFF2-40B4-BE49-F238E27FC236}">
                <a16:creationId xmlns:a16="http://schemas.microsoft.com/office/drawing/2014/main" id="{897EF3F6-C328-2DB7-1A9D-D3FDA0296D87}"/>
              </a:ext>
            </a:extLst>
          </p:cNvPr>
          <p:cNvSpPr txBox="1"/>
          <p:nvPr/>
        </p:nvSpPr>
        <p:spPr>
          <a:xfrm>
            <a:off x="7722353" y="1809123"/>
            <a:ext cx="1647730" cy="923330"/>
          </a:xfrm>
          <a:prstGeom prst="rect">
            <a:avLst/>
          </a:prstGeom>
          <a:solidFill>
            <a:srgbClr val="62A844"/>
          </a:solidFill>
        </p:spPr>
        <p:txBody>
          <a:bodyPr wrap="square" rtlCol="0">
            <a:spAutoFit/>
          </a:bodyP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Stronger Engagement With Guests</a:t>
            </a:r>
          </a:p>
        </p:txBody>
      </p:sp>
    </p:spTree>
    <p:extLst>
      <p:ext uri="{BB962C8B-B14F-4D97-AF65-F5344CB8AC3E}">
        <p14:creationId xmlns:p14="http://schemas.microsoft.com/office/powerpoint/2010/main" val="110698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C6DD1-3507-F085-2A06-B4F3A5FA41A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3F8756A-49AF-35EC-6E43-B2DA05F47D3D}"/>
              </a:ext>
            </a:extLst>
          </p:cNvPr>
          <p:cNvSpPr>
            <a:spLocks noGrp="1"/>
          </p:cNvSpPr>
          <p:nvPr>
            <p:ph type="body" sz="quarter" idx="18"/>
          </p:nvPr>
        </p:nvSpPr>
        <p:spPr>
          <a:xfrm>
            <a:off x="798381" y="1675491"/>
            <a:ext cx="10831645" cy="3849918"/>
          </a:xfrm>
          <a:prstGeom prst="rect">
            <a:avLst/>
          </a:prstGeom>
        </p:spPr>
        <p:txBody>
          <a:bodyPr/>
          <a:lstStyle/>
          <a:p>
            <a:r>
              <a:rPr lang="en-GB" dirty="0"/>
              <a:t>Great hospitality leadership is grounded, steady and human.</a:t>
            </a:r>
          </a:p>
          <a:p>
            <a:r>
              <a:rPr lang="en-GB" b="1" dirty="0">
                <a:solidFill>
                  <a:srgbClr val="62A844"/>
                </a:solidFill>
              </a:rPr>
              <a:t>Leaders of Transition:</a:t>
            </a:r>
          </a:p>
          <a:p>
            <a:r>
              <a:rPr lang="en-GB" dirty="0"/>
              <a:t>• set a direction everyone can remember</a:t>
            </a:r>
            <a:br>
              <a:rPr lang="en-GB" dirty="0"/>
            </a:br>
            <a:r>
              <a:rPr lang="en-GB" dirty="0"/>
              <a:t>• explain why changes matter</a:t>
            </a:r>
            <a:br>
              <a:rPr lang="en-GB" dirty="0"/>
            </a:br>
            <a:r>
              <a:rPr lang="en-GB" dirty="0"/>
              <a:t>• build staff confidence step by step</a:t>
            </a:r>
            <a:br>
              <a:rPr lang="en-GB" dirty="0"/>
            </a:br>
            <a:r>
              <a:rPr lang="en-GB" dirty="0"/>
              <a:t>• make space for questions</a:t>
            </a:r>
            <a:br>
              <a:rPr lang="en-GB" dirty="0"/>
            </a:br>
            <a:r>
              <a:rPr lang="en-GB" dirty="0"/>
              <a:t>• celebrate progress</a:t>
            </a:r>
            <a:br>
              <a:rPr lang="en-GB" dirty="0"/>
            </a:br>
            <a:r>
              <a:rPr lang="en-GB" dirty="0"/>
              <a:t>• create routines that make work easier</a:t>
            </a:r>
            <a:br>
              <a:rPr lang="en-GB" dirty="0"/>
            </a:br>
            <a:r>
              <a:rPr lang="en-GB" dirty="0"/>
              <a:t>• model the behaviours they ask others to follow</a:t>
            </a:r>
          </a:p>
          <a:p>
            <a:r>
              <a:rPr lang="en-GB" dirty="0"/>
              <a:t>You don’t need to be an expert in ESG or digital tools, this course gives that learning, you simply need to guide your team with clarity, kindness and consistency.</a:t>
            </a:r>
          </a:p>
          <a:p>
            <a:endParaRPr lang="en-US" dirty="0"/>
          </a:p>
        </p:txBody>
      </p:sp>
      <p:sp>
        <p:nvSpPr>
          <p:cNvPr id="5" name="Text Placeholder 4">
            <a:extLst>
              <a:ext uri="{FF2B5EF4-FFF2-40B4-BE49-F238E27FC236}">
                <a16:creationId xmlns:a16="http://schemas.microsoft.com/office/drawing/2014/main" id="{5D86B8A3-F9E8-A42D-08AB-C46BD14A4F35}"/>
              </a:ext>
            </a:extLst>
          </p:cNvPr>
          <p:cNvSpPr>
            <a:spLocks noGrp="1"/>
          </p:cNvSpPr>
          <p:nvPr>
            <p:ph type="body" sz="quarter" idx="16"/>
          </p:nvPr>
        </p:nvSpPr>
        <p:spPr>
          <a:prstGeom prst="rect">
            <a:avLst/>
          </a:prstGeom>
        </p:spPr>
        <p:txBody>
          <a:bodyPr/>
          <a:lstStyle/>
          <a:p>
            <a:r>
              <a:rPr lang="en-GB" dirty="0"/>
              <a:t>Your Role as a Leader of Transition</a:t>
            </a:r>
            <a:endParaRPr lang="en-US" dirty="0"/>
          </a:p>
        </p:txBody>
      </p:sp>
    </p:spTree>
    <p:extLst>
      <p:ext uri="{BB962C8B-B14F-4D97-AF65-F5344CB8AC3E}">
        <p14:creationId xmlns:p14="http://schemas.microsoft.com/office/powerpoint/2010/main" val="2486166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F009-4B47-F710-CE17-B3EB9EC160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86DFE4-2190-DC1E-D069-0AD690AE2AE1}"/>
              </a:ext>
            </a:extLst>
          </p:cNvPr>
          <p:cNvSpPr>
            <a:spLocks noGrp="1"/>
          </p:cNvSpPr>
          <p:nvPr>
            <p:ph type="body" sz="quarter" idx="18"/>
          </p:nvPr>
        </p:nvSpPr>
        <p:spPr>
          <a:xfrm>
            <a:off x="581836" y="2363694"/>
            <a:ext cx="7751573" cy="3311641"/>
          </a:xfrm>
        </p:spPr>
        <p:txBody>
          <a:bodyPr/>
          <a:lstStyle/>
          <a:p>
            <a:pPr>
              <a:spcBef>
                <a:spcPts val="600"/>
              </a:spcBef>
            </a:pPr>
            <a:r>
              <a:rPr lang="en-US" sz="2200" b="1" dirty="0">
                <a:solidFill>
                  <a:srgbClr val="404A52"/>
                </a:solidFill>
              </a:rPr>
              <a:t>1. Define Your WHY (Purpose)</a:t>
            </a:r>
          </a:p>
          <a:p>
            <a:pPr>
              <a:spcBef>
                <a:spcPts val="600"/>
              </a:spcBef>
            </a:pPr>
            <a:r>
              <a:rPr lang="en-US" sz="1400" dirty="0">
                <a:solidFill>
                  <a:srgbClr val="404A52"/>
                </a:solidFill>
              </a:rPr>
              <a:t>Write one clear sentence explaining why green &amp; digital change matters for </a:t>
            </a:r>
            <a:r>
              <a:rPr lang="en-US" sz="1400" i="1" dirty="0">
                <a:solidFill>
                  <a:srgbClr val="404A52"/>
                </a:solidFill>
              </a:rPr>
              <a:t>your</a:t>
            </a:r>
            <a:r>
              <a:rPr lang="en-US" sz="1400" dirty="0">
                <a:solidFill>
                  <a:srgbClr val="404A52"/>
                </a:solidFill>
              </a:rPr>
              <a:t> SME. (From Step 2)</a:t>
            </a:r>
          </a:p>
          <a:p>
            <a:pPr>
              <a:spcBef>
                <a:spcPts val="600"/>
              </a:spcBef>
            </a:pPr>
            <a:r>
              <a:rPr lang="en-US" sz="2200" b="1" dirty="0">
                <a:solidFill>
                  <a:srgbClr val="404A52"/>
                </a:solidFill>
              </a:rPr>
              <a:t>2. Identify One ESG Priority + One Digital Priority</a:t>
            </a:r>
          </a:p>
          <a:p>
            <a:pPr>
              <a:spcBef>
                <a:spcPts val="600"/>
              </a:spcBef>
            </a:pPr>
            <a:r>
              <a:rPr lang="en-US" sz="1400" dirty="0">
                <a:solidFill>
                  <a:srgbClr val="404A52"/>
                </a:solidFill>
              </a:rPr>
              <a:t>Choose priorities based on your readiness checklist.(From Strategy &amp; Action)</a:t>
            </a:r>
          </a:p>
          <a:p>
            <a:r>
              <a:rPr lang="en-US" sz="2200" b="1" dirty="0">
                <a:solidFill>
                  <a:srgbClr val="404A52"/>
                </a:solidFill>
              </a:rPr>
              <a:t>3. Draft Your Micro-Action Plan - </a:t>
            </a:r>
            <a:r>
              <a:rPr lang="en-US" sz="1400" dirty="0">
                <a:solidFill>
                  <a:srgbClr val="404A52"/>
                </a:solidFill>
              </a:rPr>
              <a:t>For each priority, define:</a:t>
            </a:r>
            <a:endParaRPr lang="en-US" sz="1400" b="1" dirty="0">
              <a:solidFill>
                <a:srgbClr val="404A52"/>
              </a:solidFill>
            </a:endParaRPr>
          </a:p>
          <a:p>
            <a:pPr marL="285750" indent="-285750">
              <a:spcBef>
                <a:spcPts val="400"/>
              </a:spcBef>
              <a:buFont typeface="Arial" panose="020B0604020202020204" pitchFamily="34" charset="0"/>
              <a:buChar char="•"/>
            </a:pPr>
            <a:r>
              <a:rPr lang="en-US" sz="1400" dirty="0">
                <a:solidFill>
                  <a:srgbClr val="404A52"/>
                </a:solidFill>
              </a:rPr>
              <a:t>One simple action you can start this week</a:t>
            </a:r>
          </a:p>
          <a:p>
            <a:pPr marL="285750" indent="-285750">
              <a:spcBef>
                <a:spcPts val="400"/>
              </a:spcBef>
              <a:buFont typeface="Arial" panose="020B0604020202020204" pitchFamily="34" charset="0"/>
              <a:buChar char="•"/>
            </a:pPr>
            <a:r>
              <a:rPr lang="en-US" sz="1400" dirty="0">
                <a:solidFill>
                  <a:srgbClr val="404A52"/>
                </a:solidFill>
              </a:rPr>
              <a:t>One person you need to involve</a:t>
            </a:r>
          </a:p>
          <a:p>
            <a:pPr marL="285750" indent="-285750">
              <a:spcBef>
                <a:spcPts val="400"/>
              </a:spcBef>
              <a:buFont typeface="Arial" panose="020B0604020202020204" pitchFamily="34" charset="0"/>
              <a:buChar char="•"/>
            </a:pPr>
            <a:r>
              <a:rPr lang="en-US" sz="1400" dirty="0">
                <a:solidFill>
                  <a:srgbClr val="404A52"/>
                </a:solidFill>
              </a:rPr>
              <a:t>One barrier you must remove first</a:t>
            </a:r>
          </a:p>
          <a:p>
            <a:pPr marL="285750" indent="-285750">
              <a:spcBef>
                <a:spcPts val="400"/>
              </a:spcBef>
              <a:buFont typeface="Arial" panose="020B0604020202020204" pitchFamily="34" charset="0"/>
              <a:buChar char="•"/>
            </a:pPr>
            <a:r>
              <a:rPr lang="en-US" sz="1400" dirty="0">
                <a:solidFill>
                  <a:srgbClr val="404A52"/>
                </a:solidFill>
              </a:rPr>
              <a:t>One measure of success</a:t>
            </a:r>
          </a:p>
          <a:p>
            <a:r>
              <a:rPr lang="en-US" sz="2200" b="1" dirty="0">
                <a:solidFill>
                  <a:srgbClr val="404A52"/>
                </a:solidFill>
              </a:rPr>
              <a:t>4. Outline Your Communication Message</a:t>
            </a:r>
          </a:p>
          <a:p>
            <a:r>
              <a:rPr lang="en-US" sz="1400" dirty="0">
                <a:solidFill>
                  <a:srgbClr val="404A52"/>
                </a:solidFill>
              </a:rPr>
              <a:t>Write a short “WHY-first” message you will use to introduce the change to your team.</a:t>
            </a:r>
          </a:p>
          <a:p>
            <a:r>
              <a:rPr lang="en-US" sz="2200" b="1" dirty="0">
                <a:solidFill>
                  <a:srgbClr val="404A52"/>
                </a:solidFill>
              </a:rPr>
              <a:t>5. State One Leadership </a:t>
            </a:r>
            <a:r>
              <a:rPr lang="en-US" sz="2200" b="1" dirty="0" err="1">
                <a:solidFill>
                  <a:srgbClr val="404A52"/>
                </a:solidFill>
              </a:rPr>
              <a:t>Behaviour</a:t>
            </a:r>
            <a:r>
              <a:rPr lang="en-US" sz="2200" b="1" dirty="0">
                <a:solidFill>
                  <a:srgbClr val="404A52"/>
                </a:solidFill>
              </a:rPr>
              <a:t> You Will Model</a:t>
            </a:r>
          </a:p>
          <a:p>
            <a:r>
              <a:rPr lang="en-US" sz="1400" dirty="0">
                <a:solidFill>
                  <a:srgbClr val="404A52"/>
                </a:solidFill>
              </a:rPr>
              <a:t>Choose one </a:t>
            </a:r>
            <a:r>
              <a:rPr lang="en-US" sz="1400" dirty="0" err="1">
                <a:solidFill>
                  <a:srgbClr val="404A52"/>
                </a:solidFill>
              </a:rPr>
              <a:t>behaviour</a:t>
            </a:r>
            <a:r>
              <a:rPr lang="en-US" sz="1400" dirty="0">
                <a:solidFill>
                  <a:srgbClr val="404A52"/>
                </a:solidFill>
              </a:rPr>
              <a:t> to practice daily (calm, curiosity, consistency, encouragement).</a:t>
            </a:r>
          </a:p>
          <a:p>
            <a:pPr>
              <a:spcBef>
                <a:spcPts val="400"/>
              </a:spcBef>
            </a:pPr>
            <a:endParaRPr lang="en-US" sz="1400" dirty="0">
              <a:solidFill>
                <a:srgbClr val="404A52"/>
              </a:solidFill>
            </a:endParaRPr>
          </a:p>
        </p:txBody>
      </p:sp>
      <p:sp>
        <p:nvSpPr>
          <p:cNvPr id="3" name="Text Placeholder 2">
            <a:extLst>
              <a:ext uri="{FF2B5EF4-FFF2-40B4-BE49-F238E27FC236}">
                <a16:creationId xmlns:a16="http://schemas.microsoft.com/office/drawing/2014/main" id="{C5EAE876-BA42-3F5A-0EEE-4DDBBB2E5461}"/>
              </a:ext>
            </a:extLst>
          </p:cNvPr>
          <p:cNvSpPr>
            <a:spLocks noGrp="1"/>
          </p:cNvSpPr>
          <p:nvPr>
            <p:ph type="body" sz="quarter" idx="16"/>
          </p:nvPr>
        </p:nvSpPr>
        <p:spPr>
          <a:xfrm>
            <a:off x="581837" y="1104337"/>
            <a:ext cx="7178174" cy="1031625"/>
          </a:xfrm>
        </p:spPr>
        <p:txBody>
          <a:bodyPr/>
          <a:lstStyle/>
          <a:p>
            <a:r>
              <a:rPr lang="en-IE" dirty="0"/>
              <a:t>Learner/Leader Exercise:</a:t>
            </a:r>
          </a:p>
        </p:txBody>
      </p:sp>
      <p:pic>
        <p:nvPicPr>
          <p:cNvPr id="6" name="Picture Placeholder 5" descr="Black pencil fence with one yellow pencil under a lightbulb">
            <a:extLst>
              <a:ext uri="{FF2B5EF4-FFF2-40B4-BE49-F238E27FC236}">
                <a16:creationId xmlns:a16="http://schemas.microsoft.com/office/drawing/2014/main" id="{49E76F13-6B14-16DE-9590-1AF9E15D488A}"/>
              </a:ext>
            </a:extLst>
          </p:cNvPr>
          <p:cNvPicPr>
            <a:picLocks noGrp="1" noChangeAspect="1"/>
          </p:cNvPicPr>
          <p:nvPr>
            <p:ph type="pic" sz="quarter" idx="10"/>
          </p:nvPr>
        </p:nvPicPr>
        <p:blipFill>
          <a:blip r:embed="rId2"/>
          <a:srcRect l="46667" r="19531"/>
          <a:stretch>
            <a:fillRect/>
          </a:stretch>
        </p:blipFill>
        <p:spPr>
          <a:xfrm>
            <a:off x="8583306" y="1246695"/>
            <a:ext cx="2444127" cy="4336988"/>
          </a:xfrm>
        </p:spPr>
      </p:pic>
      <p:sp>
        <p:nvSpPr>
          <p:cNvPr id="27" name="TextBox 26">
            <a:extLst>
              <a:ext uri="{FF2B5EF4-FFF2-40B4-BE49-F238E27FC236}">
                <a16:creationId xmlns:a16="http://schemas.microsoft.com/office/drawing/2014/main" id="{CFF17AAF-B0AF-3069-22BE-022A5B0A2D56}"/>
              </a:ext>
            </a:extLst>
          </p:cNvPr>
          <p:cNvSpPr txBox="1"/>
          <p:nvPr/>
        </p:nvSpPr>
        <p:spPr>
          <a:xfrm>
            <a:off x="581836" y="1642661"/>
            <a:ext cx="7533463" cy="707886"/>
          </a:xfrm>
          <a:prstGeom prst="rect">
            <a:avLst/>
          </a:prstGeom>
          <a:noFill/>
        </p:spPr>
        <p:txBody>
          <a:bodyPr wrap="square">
            <a:spAutoFit/>
          </a:bodyPr>
          <a:lstStyle/>
          <a:p>
            <a:r>
              <a:rPr lang="en-US" sz="2000" dirty="0">
                <a:solidFill>
                  <a:schemeClr val="bg1"/>
                </a:solidFill>
              </a:rPr>
              <a:t>Using what you learned in Module 1, create your </a:t>
            </a:r>
            <a:r>
              <a:rPr lang="en-US" sz="2000" b="1" dirty="0">
                <a:solidFill>
                  <a:schemeClr val="bg1"/>
                </a:solidFill>
              </a:rPr>
              <a:t>Leader of Transition Action Blueprint</a:t>
            </a:r>
            <a:r>
              <a:rPr lang="en-US" sz="2000" dirty="0">
                <a:solidFill>
                  <a:schemeClr val="bg1"/>
                </a:solidFill>
              </a:rPr>
              <a:t> in 10–15 minutes.</a:t>
            </a:r>
          </a:p>
        </p:txBody>
      </p:sp>
    </p:spTree>
    <p:extLst>
      <p:ext uri="{BB962C8B-B14F-4D97-AF65-F5344CB8AC3E}">
        <p14:creationId xmlns:p14="http://schemas.microsoft.com/office/powerpoint/2010/main" val="2202072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697257-52A5-9228-9CBA-144C905A9035}"/>
              </a:ext>
            </a:extLst>
          </p:cNvPr>
          <p:cNvSpPr>
            <a:spLocks noGrp="1"/>
          </p:cNvSpPr>
          <p:nvPr>
            <p:ph type="body" sz="quarter" idx="18"/>
          </p:nvPr>
        </p:nvSpPr>
        <p:spPr>
          <a:xfrm>
            <a:off x="798380" y="1570744"/>
            <a:ext cx="10595237" cy="3173996"/>
          </a:xfrm>
        </p:spPr>
        <p:txBody>
          <a:bodyPr/>
          <a:lstStyle/>
          <a:p>
            <a:r>
              <a:rPr lang="en-US" dirty="0"/>
              <a:t>As hospitality evolves, </a:t>
            </a:r>
            <a:r>
              <a:rPr lang="en-US" b="1" dirty="0"/>
              <a:t>leaders</a:t>
            </a:r>
            <a:r>
              <a:rPr lang="en-US" dirty="0"/>
              <a:t> create the real shift.</a:t>
            </a:r>
          </a:p>
          <a:p>
            <a:r>
              <a:rPr lang="en-US" dirty="0"/>
              <a:t>By completing this module, you have learned how to:</a:t>
            </a:r>
          </a:p>
          <a:p>
            <a:r>
              <a:rPr lang="en-US" dirty="0"/>
              <a:t>✔ Understand the drivers of the Green &amp; Digital Transition</a:t>
            </a:r>
            <a:br>
              <a:rPr lang="en-US" dirty="0"/>
            </a:br>
            <a:r>
              <a:rPr lang="en-US" dirty="0"/>
              <a:t>✔ Communicate a clear vision &amp; purpose for change</a:t>
            </a:r>
            <a:br>
              <a:rPr lang="en-US" dirty="0"/>
            </a:br>
            <a:r>
              <a:rPr lang="en-US" dirty="0"/>
              <a:t>✔ Lead your team with curiosity, support &amp; consistency</a:t>
            </a:r>
            <a:br>
              <a:rPr lang="en-US" dirty="0"/>
            </a:br>
            <a:r>
              <a:rPr lang="en-US" dirty="0"/>
              <a:t>✔ Remove barriers that prevent progress</a:t>
            </a:r>
            <a:br>
              <a:rPr lang="en-US" dirty="0"/>
            </a:br>
            <a:r>
              <a:rPr lang="en-US" dirty="0"/>
              <a:t>✔ Build simple systems that make sustainability &amp; </a:t>
            </a:r>
            <a:r>
              <a:rPr lang="en-US" dirty="0" err="1"/>
              <a:t>digitalisation</a:t>
            </a:r>
            <a:r>
              <a:rPr lang="en-US" dirty="0"/>
              <a:t> part of daily work</a:t>
            </a:r>
            <a:br>
              <a:rPr lang="en-US" dirty="0"/>
            </a:br>
            <a:r>
              <a:rPr lang="en-US" dirty="0"/>
              <a:t>✔ Strengthen collaboration, communication &amp; culture across your business</a:t>
            </a:r>
          </a:p>
          <a:p>
            <a:endParaRPr lang="en-IE" dirty="0"/>
          </a:p>
        </p:txBody>
      </p:sp>
      <p:sp>
        <p:nvSpPr>
          <p:cNvPr id="3" name="Text Placeholder 2">
            <a:extLst>
              <a:ext uri="{FF2B5EF4-FFF2-40B4-BE49-F238E27FC236}">
                <a16:creationId xmlns:a16="http://schemas.microsoft.com/office/drawing/2014/main" id="{FFE078EB-4D14-FF99-F85A-1D23E0711C0C}"/>
              </a:ext>
            </a:extLst>
          </p:cNvPr>
          <p:cNvSpPr>
            <a:spLocks noGrp="1"/>
          </p:cNvSpPr>
          <p:nvPr>
            <p:ph type="body" sz="quarter" idx="16"/>
          </p:nvPr>
        </p:nvSpPr>
        <p:spPr/>
        <p:txBody>
          <a:bodyPr/>
          <a:lstStyle/>
          <a:p>
            <a:r>
              <a:rPr lang="en-IE" dirty="0"/>
              <a:t>Conclusion…</a:t>
            </a:r>
            <a:r>
              <a:rPr lang="en-US" dirty="0"/>
              <a:t>Becoming a Leader of Transition</a:t>
            </a:r>
            <a:endParaRPr lang="en-IE" dirty="0"/>
          </a:p>
        </p:txBody>
      </p:sp>
      <p:sp>
        <p:nvSpPr>
          <p:cNvPr id="5" name="TextBox 4">
            <a:extLst>
              <a:ext uri="{FF2B5EF4-FFF2-40B4-BE49-F238E27FC236}">
                <a16:creationId xmlns:a16="http://schemas.microsoft.com/office/drawing/2014/main" id="{08398C64-FA6B-3DD8-A851-AD21D5856096}"/>
              </a:ext>
            </a:extLst>
          </p:cNvPr>
          <p:cNvSpPr txBox="1"/>
          <p:nvPr/>
        </p:nvSpPr>
        <p:spPr>
          <a:xfrm>
            <a:off x="990599" y="5269776"/>
            <a:ext cx="8696325" cy="830997"/>
          </a:xfrm>
          <a:prstGeom prst="rect">
            <a:avLst/>
          </a:prstGeom>
          <a:solidFill>
            <a:srgbClr val="EABB22"/>
          </a:solidFill>
        </p:spPr>
        <p:txBody>
          <a:bodyPr wrap="square">
            <a:spAutoFit/>
          </a:bodyPr>
          <a:lstStyle/>
          <a:p>
            <a:r>
              <a:rPr lang="en-US" sz="2400" i="1" dirty="0">
                <a:solidFill>
                  <a:srgbClr val="404A52"/>
                </a:solidFill>
              </a:rPr>
              <a:t>Small actions, repeated consistently, create transformation.</a:t>
            </a:r>
            <a:br>
              <a:rPr lang="en-US" sz="2400" dirty="0">
                <a:solidFill>
                  <a:srgbClr val="404A52"/>
                </a:solidFill>
              </a:rPr>
            </a:br>
            <a:r>
              <a:rPr lang="en-US" sz="2400" dirty="0">
                <a:solidFill>
                  <a:srgbClr val="404A52"/>
                </a:solidFill>
              </a:rPr>
              <a:t>Start with one step. Lead with purpose. Bring your team with you.</a:t>
            </a:r>
            <a:endParaRPr lang="en-IE" sz="2400" dirty="0">
              <a:solidFill>
                <a:srgbClr val="404A52"/>
              </a:solidFill>
            </a:endParaRPr>
          </a:p>
        </p:txBody>
      </p:sp>
      <p:grpSp>
        <p:nvGrpSpPr>
          <p:cNvPr id="6" name="Graphic 3">
            <a:extLst>
              <a:ext uri="{FF2B5EF4-FFF2-40B4-BE49-F238E27FC236}">
                <a16:creationId xmlns:a16="http://schemas.microsoft.com/office/drawing/2014/main" id="{83DC08D7-ACED-3F80-398D-406922F058AA}"/>
              </a:ext>
            </a:extLst>
          </p:cNvPr>
          <p:cNvGrpSpPr/>
          <p:nvPr/>
        </p:nvGrpSpPr>
        <p:grpSpPr>
          <a:xfrm>
            <a:off x="9957450" y="2045704"/>
            <a:ext cx="2174247" cy="1978446"/>
            <a:chOff x="2694219" y="430095"/>
            <a:chExt cx="1090872" cy="1093052"/>
          </a:xfrm>
          <a:solidFill>
            <a:srgbClr val="404A52"/>
          </a:solidFill>
        </p:grpSpPr>
        <p:sp>
          <p:nvSpPr>
            <p:cNvPr id="7" name="Freeform 1015">
              <a:extLst>
                <a:ext uri="{FF2B5EF4-FFF2-40B4-BE49-F238E27FC236}">
                  <a16:creationId xmlns:a16="http://schemas.microsoft.com/office/drawing/2014/main" id="{882F7D3D-C429-05DD-4A0D-5B5A9349FDE1}"/>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0289AE"/>
            </a:solidFill>
            <a:ln w="27426" cap="flat">
              <a:noFill/>
              <a:prstDash val="solid"/>
              <a:miter/>
            </a:ln>
          </p:spPr>
          <p:txBody>
            <a:bodyPr rtlCol="0" anchor="ctr"/>
            <a:lstStyle/>
            <a:p>
              <a:endParaRPr lang="en-US" dirty="0"/>
            </a:p>
          </p:txBody>
        </p:sp>
        <p:grpSp>
          <p:nvGrpSpPr>
            <p:cNvPr id="8" name="Graphic 3">
              <a:extLst>
                <a:ext uri="{FF2B5EF4-FFF2-40B4-BE49-F238E27FC236}">
                  <a16:creationId xmlns:a16="http://schemas.microsoft.com/office/drawing/2014/main" id="{9D062C9E-7C83-71B2-2DB1-DF378FC7EFA8}"/>
                </a:ext>
              </a:extLst>
            </p:cNvPr>
            <p:cNvGrpSpPr/>
            <p:nvPr/>
          </p:nvGrpSpPr>
          <p:grpSpPr>
            <a:xfrm>
              <a:off x="2694219" y="430095"/>
              <a:ext cx="1090872" cy="1093052"/>
              <a:chOff x="2694219" y="430095"/>
              <a:chExt cx="1090872" cy="1093052"/>
            </a:xfrm>
            <a:grpFill/>
          </p:grpSpPr>
          <p:sp>
            <p:nvSpPr>
              <p:cNvPr id="9" name="Freeform 1017">
                <a:extLst>
                  <a:ext uri="{FF2B5EF4-FFF2-40B4-BE49-F238E27FC236}">
                    <a16:creationId xmlns:a16="http://schemas.microsoft.com/office/drawing/2014/main" id="{06143584-A155-0E5F-927E-AF4BAF3DA7CD}"/>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D6FB78A8-DBCF-7F5C-E002-5479DC5387D5}"/>
                  </a:ext>
                </a:extLst>
              </p:cNvPr>
              <p:cNvGrpSpPr/>
              <p:nvPr/>
            </p:nvGrpSpPr>
            <p:grpSpPr>
              <a:xfrm>
                <a:off x="2694219" y="553519"/>
                <a:ext cx="1090872" cy="969628"/>
                <a:chOff x="2694219" y="553519"/>
                <a:chExt cx="1090872" cy="969628"/>
              </a:xfrm>
              <a:grpFill/>
            </p:grpSpPr>
            <p:sp>
              <p:nvSpPr>
                <p:cNvPr id="11" name="Freeform 1019">
                  <a:extLst>
                    <a:ext uri="{FF2B5EF4-FFF2-40B4-BE49-F238E27FC236}">
                      <a16:creationId xmlns:a16="http://schemas.microsoft.com/office/drawing/2014/main" id="{E4A7952E-7A95-02F8-6649-261CB083391D}"/>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dirty="0"/>
                </a:p>
              </p:txBody>
            </p:sp>
            <p:sp>
              <p:nvSpPr>
                <p:cNvPr id="12" name="Freeform 1020">
                  <a:extLst>
                    <a:ext uri="{FF2B5EF4-FFF2-40B4-BE49-F238E27FC236}">
                      <a16:creationId xmlns:a16="http://schemas.microsoft.com/office/drawing/2014/main" id="{7FA24305-4B96-BBCF-2759-55E0A0230C04}"/>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046480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C60527F0-CEFD-CBD9-9FF6-227AF5867BC6}"/>
              </a:ext>
            </a:extLst>
          </p:cNvPr>
          <p:cNvSpPr>
            <a:spLocks noGrp="1"/>
          </p:cNvSpPr>
          <p:nvPr>
            <p:ph type="body" sz="quarter" idx="45"/>
          </p:nvPr>
        </p:nvSpPr>
        <p:spPr/>
        <p:txBody>
          <a:bodyPr>
            <a:normAutofit fontScale="92500" lnSpcReduction="20000"/>
          </a:bodyPr>
          <a:lstStyle/>
          <a:p>
            <a:r>
              <a:rPr lang="en-US" b="0" dirty="0"/>
              <a:t>www. </a:t>
            </a:r>
            <a:r>
              <a:rPr lang="en-US" dirty="0"/>
              <a:t>ecosmartproject</a:t>
            </a:r>
            <a:r>
              <a:rPr lang="en-US" b="0" dirty="0"/>
              <a:t>.eu</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Next up …</a:t>
            </a:r>
          </a:p>
        </p:txBody>
      </p:sp>
    </p:spTree>
    <p:extLst>
      <p:ext uri="{BB962C8B-B14F-4D97-AF65-F5344CB8AC3E}">
        <p14:creationId xmlns:p14="http://schemas.microsoft.com/office/powerpoint/2010/main" val="416982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CF48-2CE5-91C0-AB0B-1810A4D3CB0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D3D456-B38F-D956-5007-B4BB85744608}"/>
              </a:ext>
            </a:extLst>
          </p:cNvPr>
          <p:cNvSpPr>
            <a:spLocks noGrp="1"/>
          </p:cNvSpPr>
          <p:nvPr>
            <p:ph type="body" sz="quarter" idx="18"/>
          </p:nvPr>
        </p:nvSpPr>
        <p:spPr>
          <a:xfrm>
            <a:off x="680177" y="1191458"/>
            <a:ext cx="10831645" cy="3849918"/>
          </a:xfrm>
          <a:prstGeom prst="rect">
            <a:avLst/>
          </a:prstGeom>
        </p:spPr>
        <p:txBody>
          <a:bodyPr/>
          <a:lstStyle/>
          <a:p>
            <a:r>
              <a:rPr lang="en-GB" dirty="0"/>
              <a:t>The Twin Transition is the combined shift toward </a:t>
            </a:r>
            <a:r>
              <a:rPr lang="en-GB" b="1" dirty="0"/>
              <a:t>greener operations</a:t>
            </a:r>
            <a:r>
              <a:rPr lang="en-GB" dirty="0"/>
              <a:t> and </a:t>
            </a:r>
            <a:r>
              <a:rPr lang="en-GB" b="1" dirty="0"/>
              <a:t>smarter digital practices</a:t>
            </a:r>
            <a:r>
              <a:rPr lang="en-GB" dirty="0"/>
              <a:t>. These two areas reinforce each other and help hospitality businesses run more efficiently, more sustainably and with more ease for staff and guests.</a:t>
            </a:r>
          </a:p>
          <a:p>
            <a:endParaRPr lang="en-US" dirty="0"/>
          </a:p>
        </p:txBody>
      </p:sp>
      <p:sp>
        <p:nvSpPr>
          <p:cNvPr id="5" name="Text Placeholder 4">
            <a:extLst>
              <a:ext uri="{FF2B5EF4-FFF2-40B4-BE49-F238E27FC236}">
                <a16:creationId xmlns:a16="http://schemas.microsoft.com/office/drawing/2014/main" id="{3C427BDC-53C9-E589-571D-C549EF71EB8A}"/>
              </a:ext>
            </a:extLst>
          </p:cNvPr>
          <p:cNvSpPr>
            <a:spLocks noGrp="1"/>
          </p:cNvSpPr>
          <p:nvPr>
            <p:ph type="body" sz="quarter" idx="16"/>
          </p:nvPr>
        </p:nvSpPr>
        <p:spPr>
          <a:xfrm>
            <a:off x="798380" y="483054"/>
            <a:ext cx="11003094" cy="803654"/>
          </a:xfrm>
          <a:prstGeom prst="rect">
            <a:avLst/>
          </a:prstGeom>
        </p:spPr>
        <p:txBody>
          <a:bodyPr/>
          <a:lstStyle/>
          <a:p>
            <a:r>
              <a:rPr lang="en-US" dirty="0"/>
              <a:t>Reminder: What is the Twin Transition? (Green + Digital)</a:t>
            </a:r>
          </a:p>
        </p:txBody>
      </p:sp>
      <p:sp>
        <p:nvSpPr>
          <p:cNvPr id="3" name="TextBox 2">
            <a:extLst>
              <a:ext uri="{FF2B5EF4-FFF2-40B4-BE49-F238E27FC236}">
                <a16:creationId xmlns:a16="http://schemas.microsoft.com/office/drawing/2014/main" id="{5FA4C431-1B8C-B259-2E90-5FF05A1C5A22}"/>
              </a:ext>
            </a:extLst>
          </p:cNvPr>
          <p:cNvSpPr txBox="1"/>
          <p:nvPr/>
        </p:nvSpPr>
        <p:spPr>
          <a:xfrm>
            <a:off x="2875701" y="4382977"/>
            <a:ext cx="8855196" cy="2031325"/>
          </a:xfrm>
          <a:prstGeom prst="rect">
            <a:avLst/>
          </a:prstGeom>
          <a:noFill/>
        </p:spPr>
        <p:txBody>
          <a:bodyPr wrap="square">
            <a:spAutoFit/>
          </a:bodyPr>
          <a:lstStyle/>
          <a:p>
            <a:r>
              <a:rPr lang="en-US" b="1" dirty="0">
                <a:solidFill>
                  <a:srgbClr val="404A52"/>
                </a:solidFill>
              </a:rPr>
              <a:t>Hospitality SMEs that adopt </a:t>
            </a:r>
            <a:r>
              <a:rPr lang="en-US" b="1" i="1" dirty="0">
                <a:solidFill>
                  <a:srgbClr val="404A52"/>
                </a:solidFill>
              </a:rPr>
              <a:t>both</a:t>
            </a:r>
            <a:r>
              <a:rPr lang="en-US" b="1" dirty="0">
                <a:solidFill>
                  <a:srgbClr val="404A52"/>
                </a:solidFill>
              </a:rPr>
              <a:t> transitions outperform those that adopt only one. </a:t>
            </a:r>
            <a:r>
              <a:rPr lang="en-GB" b="1" dirty="0"/>
              <a:t>Driving Sustainability Performance in Hotels Through Green Digital Transformational Leadership (2025). </a:t>
            </a:r>
            <a:r>
              <a:rPr lang="en-GB" dirty="0"/>
              <a:t>This study finds that when hotel managers adopt a </a:t>
            </a:r>
            <a:r>
              <a:rPr lang="en-GB" b="1" dirty="0"/>
              <a:t>“green-digital transformational leadership”</a:t>
            </a:r>
            <a:r>
              <a:rPr lang="en-GB" dirty="0"/>
              <a:t> style,  meaning they explicitly combine ecological awareness (green) with digital innovation, this significantly improves sustainability outcomes on environmental, economic, and social dimensions. </a:t>
            </a:r>
            <a:r>
              <a:rPr lang="en-GB" b="1" dirty="0"/>
              <a:t>READ</a:t>
            </a:r>
            <a:r>
              <a:rPr lang="en-GB" dirty="0"/>
              <a:t> </a:t>
            </a:r>
            <a:r>
              <a:rPr lang="en-GB" dirty="0">
                <a:hlinkClick r:id="rId2"/>
              </a:rPr>
              <a:t>Driving Sustainability Performance in Hotels Through Green Digital Leadership and Circular Economy: The Moderating Role of Hotel Green Efficacy</a:t>
            </a:r>
            <a:endParaRPr lang="en-US" dirty="0">
              <a:solidFill>
                <a:srgbClr val="0289AE"/>
              </a:solidFill>
            </a:endParaRPr>
          </a:p>
        </p:txBody>
      </p:sp>
      <p:sp>
        <p:nvSpPr>
          <p:cNvPr id="6" name="Arrow: Right 5">
            <a:extLst>
              <a:ext uri="{FF2B5EF4-FFF2-40B4-BE49-F238E27FC236}">
                <a16:creationId xmlns:a16="http://schemas.microsoft.com/office/drawing/2014/main" id="{967EE681-603A-22E5-1D02-CB4F624919AE}"/>
              </a:ext>
            </a:extLst>
          </p:cNvPr>
          <p:cNvSpPr/>
          <p:nvPr/>
        </p:nvSpPr>
        <p:spPr>
          <a:xfrm>
            <a:off x="461102" y="4579822"/>
            <a:ext cx="2485176" cy="1676117"/>
          </a:xfrm>
          <a:prstGeom prst="rightArrow">
            <a:avLst/>
          </a:prstGeom>
          <a:solidFill>
            <a:srgbClr val="62A844"/>
          </a:solidFill>
          <a:ln>
            <a:solidFill>
              <a:srgbClr val="62A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Why this matters to Hospitality SMEs:</a:t>
            </a:r>
            <a:endParaRPr lang="en-IE" dirty="0"/>
          </a:p>
        </p:txBody>
      </p:sp>
      <p:sp>
        <p:nvSpPr>
          <p:cNvPr id="7" name="TextBox 6">
            <a:extLst>
              <a:ext uri="{FF2B5EF4-FFF2-40B4-BE49-F238E27FC236}">
                <a16:creationId xmlns:a16="http://schemas.microsoft.com/office/drawing/2014/main" id="{6E9F3C29-985B-A5F7-B263-9B80194D48D4}"/>
              </a:ext>
            </a:extLst>
          </p:cNvPr>
          <p:cNvSpPr txBox="1"/>
          <p:nvPr/>
        </p:nvSpPr>
        <p:spPr>
          <a:xfrm>
            <a:off x="1485901" y="2305050"/>
            <a:ext cx="4479722" cy="1754326"/>
          </a:xfrm>
          <a:prstGeom prst="rect">
            <a:avLst/>
          </a:prstGeom>
          <a:noFill/>
        </p:spPr>
        <p:txBody>
          <a:bodyPr wrap="square" rtlCol="0">
            <a:spAutoFit/>
          </a:bodyPr>
          <a:lstStyle/>
          <a:p>
            <a:r>
              <a:rPr lang="en-GB" b="1" dirty="0">
                <a:solidFill>
                  <a:srgbClr val="62A844"/>
                </a:solidFill>
              </a:rPr>
              <a:t>Green Transition in Practice </a:t>
            </a:r>
            <a:r>
              <a:rPr lang="en-GB" b="1" dirty="0"/>
              <a:t>- </a:t>
            </a:r>
            <a:r>
              <a:rPr lang="en-GB" dirty="0"/>
              <a:t>Reducing waste, saving energy and water, sourcing more responsibly, and creating operations that respect the environment and meet new regulations. These actions lower costs and strengthen guest/customer trust.</a:t>
            </a:r>
          </a:p>
        </p:txBody>
      </p:sp>
      <p:sp>
        <p:nvSpPr>
          <p:cNvPr id="9" name="TextBox 8">
            <a:extLst>
              <a:ext uri="{FF2B5EF4-FFF2-40B4-BE49-F238E27FC236}">
                <a16:creationId xmlns:a16="http://schemas.microsoft.com/office/drawing/2014/main" id="{C5509F47-1351-F2F8-BBAA-89FD018A4C63}"/>
              </a:ext>
            </a:extLst>
          </p:cNvPr>
          <p:cNvSpPr txBox="1"/>
          <p:nvPr/>
        </p:nvSpPr>
        <p:spPr>
          <a:xfrm>
            <a:off x="6454979" y="2295525"/>
            <a:ext cx="4479722" cy="2031325"/>
          </a:xfrm>
          <a:prstGeom prst="rect">
            <a:avLst/>
          </a:prstGeom>
          <a:noFill/>
        </p:spPr>
        <p:txBody>
          <a:bodyPr wrap="square">
            <a:spAutoFit/>
          </a:bodyPr>
          <a:lstStyle/>
          <a:p>
            <a:r>
              <a:rPr lang="en-GB" b="1" dirty="0">
                <a:solidFill>
                  <a:srgbClr val="0289AE"/>
                </a:solidFill>
              </a:rPr>
              <a:t>Digital Transition in Practice </a:t>
            </a:r>
            <a:r>
              <a:rPr lang="en-GB" b="1" dirty="0"/>
              <a:t>- </a:t>
            </a:r>
            <a:r>
              <a:rPr lang="en-GB" dirty="0"/>
              <a:t>Using simple digital tools, apps, and smart systems to streamline work, improve accuracy, support staff and deliver smooth guest/customer experiences. This includes anything from digital check-in to energy monitoring or staff communication tools.</a:t>
            </a:r>
          </a:p>
        </p:txBody>
      </p:sp>
    </p:spTree>
    <p:extLst>
      <p:ext uri="{BB962C8B-B14F-4D97-AF65-F5344CB8AC3E}">
        <p14:creationId xmlns:p14="http://schemas.microsoft.com/office/powerpoint/2010/main" val="3649717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D448FF4D9854492C17C5187EF5566" ma:contentTypeVersion="12" ma:contentTypeDescription="Create a new document." ma:contentTypeScope="" ma:versionID="e51c7bef96f5b722fb941898f17a50a1">
  <xsd:schema xmlns:xsd="http://www.w3.org/2001/XMLSchema" xmlns:xs="http://www.w3.org/2001/XMLSchema" xmlns:p="http://schemas.microsoft.com/office/2006/metadata/properties" xmlns:ns2="5ef36c65-2ebb-4adf-9d59-815159be37b0" xmlns:ns3="23b2737a-dcf8-4a07-819b-0c656bac1781" targetNamespace="http://schemas.microsoft.com/office/2006/metadata/properties" ma:root="true" ma:fieldsID="49dd165fdf916d6e7a8350a132dd72fd" ns2:_="" ns3:_="">
    <xsd:import namespace="5ef36c65-2ebb-4adf-9d59-815159be37b0"/>
    <xsd:import namespace="23b2737a-dcf8-4a07-819b-0c656bac17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f36c65-2ebb-4adf-9d59-815159be3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ebe027-fa64-4e30-bdb2-92b74caeb8c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b2737a-dcf8-4a07-819b-0c656bac178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62a160-b759-4121-9b0f-25f399baeb7c}" ma:internalName="TaxCatchAll" ma:showField="CatchAllData" ma:web="23b2737a-dcf8-4a07-819b-0c656bac17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b2737a-dcf8-4a07-819b-0c656bac1781" xsi:nil="true"/>
    <lcf76f155ced4ddcb4097134ff3c332f xmlns="5ef36c65-2ebb-4adf-9d59-815159be37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0E69B0-BBCF-4AB8-B67A-23A6AF328FB9}"/>
</file>

<file path=customXml/itemProps2.xml><?xml version="1.0" encoding="utf-8"?>
<ds:datastoreItem xmlns:ds="http://schemas.openxmlformats.org/officeDocument/2006/customXml" ds:itemID="{A53C4A59-E599-4D43-B87F-D74E54F6A578}"/>
</file>

<file path=customXml/itemProps3.xml><?xml version="1.0" encoding="utf-8"?>
<ds:datastoreItem xmlns:ds="http://schemas.openxmlformats.org/officeDocument/2006/customXml" ds:itemID="{22A9D86D-CC2C-413D-BFD8-C280D15D63E3}"/>
</file>

<file path=docProps/app.xml><?xml version="1.0" encoding="utf-8"?>
<Properties xmlns="http://schemas.openxmlformats.org/officeDocument/2006/extended-properties" xmlns:vt="http://schemas.openxmlformats.org/officeDocument/2006/docPropsVTypes">
  <Template>Office Theme</Template>
  <TotalTime>16736</TotalTime>
  <Words>8744</Words>
  <Application>Microsoft Office PowerPoint</Application>
  <PresentationFormat>Widescreen</PresentationFormat>
  <Paragraphs>767</Paragraphs>
  <Slides>82</Slides>
  <Notes>11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Aptos ExtraBold</vt:lpstr>
      <vt:lpstr>Arial</vt:lpstr>
      <vt:lpstr>Calibri</vt:lpstr>
      <vt:lpstr>Montserrat</vt:lpstr>
      <vt:lpstr>Montserrat Light</vt:lpstr>
      <vt:lpstr>Roboto</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23</cp:revision>
  <cp:lastPrinted>2025-12-07T09:49:03Z</cp:lastPrinted>
  <dcterms:created xsi:type="dcterms:W3CDTF">2022-05-09T10:29:33Z</dcterms:created>
  <dcterms:modified xsi:type="dcterms:W3CDTF">2025-12-08T09:08:18Z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0x0101007A5D448FF4D9854492C17C5187EF5566</vt:lpwstr>
  </property>
</Properties>
</file>