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66"/>
  </p:notesMasterIdLst>
  <p:handoutMasterIdLst>
    <p:handoutMasterId r:id="rId67"/>
  </p:handoutMasterIdLst>
  <p:sldIdLst>
    <p:sldId id="4453" r:id="rId5"/>
    <p:sldId id="4449" r:id="rId6"/>
    <p:sldId id="4632" r:id="rId7"/>
    <p:sldId id="4454" r:id="rId8"/>
    <p:sldId id="4549" r:id="rId9"/>
    <p:sldId id="4550" r:id="rId10"/>
    <p:sldId id="4583" r:id="rId11"/>
    <p:sldId id="4322" r:id="rId12"/>
    <p:sldId id="4351" r:id="rId13"/>
    <p:sldId id="4633" r:id="rId14"/>
    <p:sldId id="4352" r:id="rId15"/>
    <p:sldId id="4409" r:id="rId16"/>
    <p:sldId id="4368" r:id="rId17"/>
    <p:sldId id="4370" r:id="rId18"/>
    <p:sldId id="4353" r:id="rId19"/>
    <p:sldId id="4634" r:id="rId20"/>
    <p:sldId id="4358" r:id="rId21"/>
    <p:sldId id="4359" r:id="rId22"/>
    <p:sldId id="4365" r:id="rId23"/>
    <p:sldId id="4367" r:id="rId24"/>
    <p:sldId id="4366" r:id="rId25"/>
    <p:sldId id="4584" r:id="rId26"/>
    <p:sldId id="4561" r:id="rId27"/>
    <p:sldId id="4557" r:id="rId28"/>
    <p:sldId id="4363" r:id="rId29"/>
    <p:sldId id="4372" r:id="rId30"/>
    <p:sldId id="4373" r:id="rId31"/>
    <p:sldId id="4374" r:id="rId32"/>
    <p:sldId id="4585" r:id="rId33"/>
    <p:sldId id="4375" r:id="rId34"/>
    <p:sldId id="4376" r:id="rId35"/>
    <p:sldId id="4377" r:id="rId36"/>
    <p:sldId id="4410" r:id="rId37"/>
    <p:sldId id="4588" r:id="rId38"/>
    <p:sldId id="4379" r:id="rId39"/>
    <p:sldId id="4434" r:id="rId40"/>
    <p:sldId id="4558" r:id="rId41"/>
    <p:sldId id="4385" r:id="rId42"/>
    <p:sldId id="4411" r:id="rId43"/>
    <p:sldId id="4386" r:id="rId44"/>
    <p:sldId id="4412" r:id="rId45"/>
    <p:sldId id="4387" r:id="rId46"/>
    <p:sldId id="4388" r:id="rId47"/>
    <p:sldId id="4389" r:id="rId48"/>
    <p:sldId id="4591" r:id="rId49"/>
    <p:sldId id="4390" r:id="rId50"/>
    <p:sldId id="4391" r:id="rId51"/>
    <p:sldId id="4635" r:id="rId52"/>
    <p:sldId id="4560" r:id="rId53"/>
    <p:sldId id="4590" r:id="rId54"/>
    <p:sldId id="4559" r:id="rId55"/>
    <p:sldId id="4396" r:id="rId56"/>
    <p:sldId id="4397" r:id="rId57"/>
    <p:sldId id="4398" r:id="rId58"/>
    <p:sldId id="4400" r:id="rId59"/>
    <p:sldId id="4401" r:id="rId60"/>
    <p:sldId id="4402" r:id="rId61"/>
    <p:sldId id="4589" r:id="rId62"/>
    <p:sldId id="4520" r:id="rId63"/>
    <p:sldId id="4556" r:id="rId64"/>
    <p:sldId id="4555"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87D042-9BDF-86F4-F575-28E2F75BA5A9}" name="aine hamill" initials="ah" userId="505fde40218565f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62A844"/>
    <a:srgbClr val="0289AE"/>
    <a:srgbClr val="EABB22"/>
    <a:srgbClr val="3D8241"/>
    <a:srgbClr val="06677F"/>
    <a:srgbClr val="EEF1E2"/>
    <a:srgbClr val="DFE1F5"/>
    <a:srgbClr val="D9F1F4"/>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23" autoAdjust="0"/>
    <p:restoredTop sz="90045" autoAdjust="0"/>
  </p:normalViewPr>
  <p:slideViewPr>
    <p:cSldViewPr snapToGrid="0" snapToObjects="1">
      <p:cViewPr varScale="1">
        <p:scale>
          <a:sx n="57" d="100"/>
          <a:sy n="57" d="100"/>
        </p:scale>
        <p:origin x="804"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71" d="100"/>
          <a:sy n="71" d="100"/>
        </p:scale>
        <p:origin x="3464"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516AF9-B2AD-104A-AF9A-F25363C382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9588DA8-91B0-C14B-D779-3889DF35BD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CA55AD-336F-2841-9E44-8096CEA2A7BD}" type="datetimeFigureOut">
              <a:rPr lang="en-US" smtClean="0"/>
              <a:t>5/29/2026</a:t>
            </a:fld>
            <a:endParaRPr lang="en-US" dirty="0"/>
          </a:p>
        </p:txBody>
      </p:sp>
      <p:sp>
        <p:nvSpPr>
          <p:cNvPr id="4" name="Footer Placeholder 3">
            <a:extLst>
              <a:ext uri="{FF2B5EF4-FFF2-40B4-BE49-F238E27FC236}">
                <a16:creationId xmlns:a16="http://schemas.microsoft.com/office/drawing/2014/main" id="{06DE9AC7-AB01-16E6-F784-94958BD727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CF29F86-810F-CB4D-2A95-B03F85C830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32C195-42C6-9347-A20E-4343730EB34C}" type="slidenum">
              <a:rPr lang="en-US" smtClean="0"/>
              <a:t>‹#›</a:t>
            </a:fld>
            <a:endParaRPr lang="en-US" dirty="0"/>
          </a:p>
        </p:txBody>
      </p:sp>
    </p:spTree>
    <p:extLst>
      <p:ext uri="{BB962C8B-B14F-4D97-AF65-F5344CB8AC3E}">
        <p14:creationId xmlns:p14="http://schemas.microsoft.com/office/powerpoint/2010/main" val="59665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5/29/2026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dirty="0"/>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pa.ie/media/epa-2020/monitoring-amp-assessment/circular-economy/Food-waste-in-Hotels--Daily-v3.pdf?utm_source=chatgpt.com" TargetMode="External"/><Relationship Id="rId7" Type="http://schemas.openxmlformats.org/officeDocument/2006/relationships/hyperlink" Target="https://www.hospitalitynet.org/news/4125394.html?utm_source=chatgpt.com"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internationalfoodwastecoalition.org/wp-content/uploads/2023/06/IFWC-methodology-Final.pdf?utm_source=chatgpt.com" TargetMode="External"/><Relationship Id="rId5" Type="http://schemas.openxmlformats.org/officeDocument/2006/relationships/hyperlink" Target="https://internationalfoodwastecoalition.org/european-hospitality-and-food-service-sector-reports-20-reduction-in-food-waste/?utm_source=chatgpt.com" TargetMode="External"/><Relationship Id="rId4" Type="http://schemas.openxmlformats.org/officeDocument/2006/relationships/hyperlink" Target="https://savourfood.ie/wp-content/uploads/2023/01/Hotels-Function.pdf?utm_source=chatgpt.com"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nternationalfoodwastecoalition.org/european-hospitality-and-food-service-sector-reports-20-reduction-in-food-wast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ews.com/en/blog/hotel-business-intelligence?utm_source=chatgpt.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oteliq.io/hospitality-expertise/is-your-hotel-ready-for-business-intelligence?utm_source=chatgpt.com"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attuneit.ai/blog/hospitality-data-analytics?utm_source=chatgpt.com" TargetMode="External"/><Relationship Id="rId4" Type="http://schemas.openxmlformats.org/officeDocument/2006/relationships/hyperlink" Target="https://www.alvarezandmarsal.com/sites/default/files/2022-09/410822_CPI_THL%20Thought%20Leadership%20Series%20-%20Article%202_Sept%202022_0.pdf?utm_source=chatgpt.com"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demandcalendar.com/blog/data-dilemma-is-the-hospitality-industry-lagging-behind?utm_source=chatgpt.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ews.com/en/blog/hotel-business-intelligence?utm_source=chatgpt.com"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unevoc.unesco.org/home/BILT+Expert+group+report:+Green+and+digital+skills+for+hospitality+and+tourism?utm_source=chatgpt.co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overnment/publications/essential-digital-skills-framework?utm_source=chatgpt.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tr.com/data-insights-blog/understanding-your-str-reports-basics?utm_source=chatgpt.com"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str.com/data-insights-blog/what-is-revpar?utm_source=chatgpt.com"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altexsoft.com/blog/revpar-occupancy-rate-adr-hotel-metrics/?utm_source=chatgpt.com"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mews.com/en/blog/hotel-industry-kpis?utm_source=chatgpt.com"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mavrev.co.uk/advice/hotel-revenue-management-kpis-and-metrics-for-measuring-succ/?utm_source=chatgpt.co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hospitalitynet.org/news/4126420.html?utm_source=chatgpt.com"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marttourismdestinations.eu/wp-content/uploads/2022/07/Smart-Tourism-Destinations_EU-guide_v1_EN.pdf?utm_source=chatgpt.co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mavrev.co.uk/advice/hotel-revenue-management-kpis-and-metrics-for-measuring-succ/?utm_source=chatgpt.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internationalfoodwastecoalition.org/european-hospitality-and-food-service-sector-reports-20-reduction-in-food-waste/?utm_source=chatgpt.com"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s://www.unwto.org/sustainable-development" TargetMode="External"/><Relationship Id="rId4" Type="http://schemas.openxmlformats.org/officeDocument/2006/relationships/hyperlink" Target="https://www.epa.ie/media/epa-2020/monitoring-amp-assessment/circular-economy/Food-waste-in-Hotels--Daily-v3.pdf?utm_source=chatgpt.com"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internationalfoodwastecoalition.org/european-hospitality-and-food-service-sector-reports-20-reduction-in-food-waste/"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smarttourismdestinations.eu/wp-content/uploads/2022/07/Smart-Tourism-Destinations_EU-guide_v1_EN.pdf?utm_source=chatgpt.com"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sorourbros.com/hospitality-data/?utm_source=chatgpt.com"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www.revfine.com/data-driven-culture-in-hotels-requires-more-than-bi-tools/?utm_source=chatgpt.com"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unwto.org/sustainable-development"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ws.com/en/blog/hotel-business-intelligence?utm_source=chatgpt.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ltexsoft.com/blog/hotel-property-management-systems-products-and-features/?utm_source=chatgpt.com" TargetMode="External"/><Relationship Id="rId7" Type="http://schemas.openxmlformats.org/officeDocument/2006/relationships/hyperlink" Target="https://www.zerowastescotland.org.uk/resources/your-business-food-dont-throw-it-away?utm_source=chatgpt.co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worldwildlife.org/publications/hotel-kitchen-fighting-food-waste-in-hotels/?utm_source=chatgpt.com" TargetMode="External"/><Relationship Id="rId5" Type="http://schemas.openxmlformats.org/officeDocument/2006/relationships/hyperlink" Target="https://squareup.com/gb/en/the-bottom-line/operating-your-business/what-pos-system?utm_source=chatgpt.com" TargetMode="External"/><Relationship Id="rId4" Type="http://schemas.openxmlformats.org/officeDocument/2006/relationships/hyperlink" Target="https://www.chowbus.com/blog/what-is-pos-data?utm_source=chatgpt.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ospitalitynet.org/opinion/4111384.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ospitalitynet.org/opinion/4111384.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2951070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pPr>
              <a:buNone/>
            </a:pPr>
            <a:r>
              <a:rPr lang="en-US" dirty="0"/>
              <a:t>EPA Ireland – Food waste in hotels (food waste per cover benchmark)</a:t>
            </a:r>
            <a:br>
              <a:rPr lang="en-US" dirty="0"/>
            </a:br>
            <a:r>
              <a:rPr lang="en-US" dirty="0">
                <a:hlinkClick r:id="rId3"/>
              </a:rPr>
              <a:t>https://www.epa.ie/media/epa-2020/monitoring-amp-assessment/circular-economy/Food-waste-in-Hotels--Daily-v3.pdf</a:t>
            </a:r>
            <a:endParaRPr lang="en-US" dirty="0"/>
          </a:p>
          <a:p>
            <a:pPr>
              <a:buNone/>
            </a:pPr>
            <a:r>
              <a:rPr lang="en-US" dirty="0"/>
              <a:t>Savour Food – Hotels function food-waste benchmark</a:t>
            </a:r>
            <a:br>
              <a:rPr lang="en-US" dirty="0"/>
            </a:br>
            <a:r>
              <a:rPr lang="en-US" dirty="0">
                <a:hlinkClick r:id="rId4"/>
              </a:rPr>
              <a:t>https://savourfood.ie/wp-content/uploads/2023/01/Hotels-Function.pdf</a:t>
            </a:r>
            <a:endParaRPr lang="en-US" dirty="0"/>
          </a:p>
          <a:p>
            <a:pPr>
              <a:buNone/>
            </a:pPr>
            <a:r>
              <a:rPr lang="en-US" dirty="0"/>
              <a:t>International Food Waste Coalition – European hospitality and food service sector reports 20% reduction in food waste</a:t>
            </a:r>
            <a:br>
              <a:rPr lang="en-US" dirty="0"/>
            </a:br>
            <a:r>
              <a:rPr lang="en-US" dirty="0">
                <a:hlinkClick r:id="rId5"/>
              </a:rPr>
              <a:t>https://internationalfoodwastecoalition.org/european-hospitality-and-food-service-sector-reports-20-reduction-in-food-waste/</a:t>
            </a:r>
            <a:endParaRPr lang="en-US" dirty="0"/>
          </a:p>
          <a:p>
            <a:pPr>
              <a:buNone/>
            </a:pPr>
            <a:r>
              <a:rPr lang="en-US" dirty="0"/>
              <a:t>International Food Waste Coalition – Food waste measurement and reporting methodology</a:t>
            </a:r>
            <a:br>
              <a:rPr lang="en-US" dirty="0"/>
            </a:br>
            <a:r>
              <a:rPr lang="en-US" dirty="0">
                <a:hlinkClick r:id="rId6"/>
              </a:rPr>
              <a:t>https://internationalfoodwastecoalition.org/wp-content/uploads/2023/06/IFWC-methodology-Final.pdf</a:t>
            </a:r>
            <a:endParaRPr lang="en-US" dirty="0"/>
          </a:p>
          <a:p>
            <a:pPr>
              <a:buNone/>
            </a:pPr>
            <a:r>
              <a:rPr lang="en-US" dirty="0"/>
              <a:t>HospitalityNet / The PLEDGE on Food Waste – hotel food-waste reduction case study</a:t>
            </a:r>
            <a:br>
              <a:rPr lang="en-US" dirty="0"/>
            </a:br>
            <a:r>
              <a:rPr lang="en-US" dirty="0">
                <a:hlinkClick r:id="rId7"/>
              </a:rPr>
              <a:t>https://www.hospitalitynet.org/news/4125394.html</a:t>
            </a:r>
            <a:endParaRPr lang="en-US" dirty="0"/>
          </a:p>
          <a:p>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13</a:t>
            </a:fld>
            <a:endParaRPr lang="en-US" dirty="0"/>
          </a:p>
        </p:txBody>
      </p:sp>
    </p:spTree>
    <p:extLst>
      <p:ext uri="{BB962C8B-B14F-4D97-AF65-F5344CB8AC3E}">
        <p14:creationId xmlns:p14="http://schemas.microsoft.com/office/powerpoint/2010/main" val="1004088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hlinkClick r:id="rId3"/>
              </a:rPr>
              <a:t>EU HaFS sector reports 20% reduction in food waste | IFWC - WRAP EU</a:t>
            </a:r>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14</a:t>
            </a:fld>
            <a:endParaRPr lang="en-US" dirty="0"/>
          </a:p>
        </p:txBody>
      </p:sp>
    </p:spTree>
    <p:extLst>
      <p:ext uri="{BB962C8B-B14F-4D97-AF65-F5344CB8AC3E}">
        <p14:creationId xmlns:p14="http://schemas.microsoft.com/office/powerpoint/2010/main" val="832622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STR – Europe hotel performance insights</a:t>
            </a:r>
            <a:br>
              <a:rPr lang="en-US" dirty="0"/>
            </a:br>
            <a:r>
              <a:rPr lang="en-US" dirty="0"/>
              <a:t>https://str.com/data-insights/news/press-releases/europe-hotel-performance</a:t>
            </a:r>
          </a:p>
          <a:p>
            <a:r>
              <a:rPr lang="en-US" dirty="0"/>
              <a:t>Savills – European hotel market and performance reports</a:t>
            </a:r>
            <a:br>
              <a:rPr lang="en-US" dirty="0"/>
            </a:br>
            <a:r>
              <a:rPr lang="en-US" dirty="0"/>
              <a:t>https://www.savills.com/research_articles/255800/ (search within for “European hotel” or “European hospitality” spotlight)</a:t>
            </a:r>
          </a:p>
          <a:p>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15</a:t>
            </a:fld>
            <a:endParaRPr lang="en-US" dirty="0"/>
          </a:p>
        </p:txBody>
      </p:sp>
    </p:spTree>
    <p:extLst>
      <p:ext uri="{BB962C8B-B14F-4D97-AF65-F5344CB8AC3E}">
        <p14:creationId xmlns:p14="http://schemas.microsoft.com/office/powerpoint/2010/main" val="3922699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F9400-D64C-9785-AEC0-3F5A205150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4D6096-2BE8-AA78-9A9F-95D0EDC9AAAB}"/>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1D9A36F2-7491-ED6F-C24F-614DA1A4E5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565039-1850-405A-4D08-A30CF5598BF9}"/>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30511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pPr>
              <a:buNone/>
            </a:pPr>
            <a:r>
              <a:rPr lang="en-US" dirty="0"/>
              <a:t>Mews – Hotel business intelligence explained</a:t>
            </a:r>
            <a:br>
              <a:rPr lang="en-US" dirty="0"/>
            </a:br>
            <a:r>
              <a:rPr lang="en-US" dirty="0">
                <a:hlinkClick r:id="rId3"/>
              </a:rPr>
              <a:t>https://www.mews.com/en/blog/hotel-business-intelligence</a:t>
            </a:r>
            <a:endParaRPr lang="en-US" dirty="0"/>
          </a:p>
          <a:p>
            <a:pPr>
              <a:buNone/>
            </a:pPr>
            <a:r>
              <a:rPr lang="en-US" dirty="0"/>
              <a:t>STR – Hotel key performance indicators</a:t>
            </a:r>
            <a:br>
              <a:rPr lang="en-US" dirty="0"/>
            </a:br>
            <a:r>
              <a:rPr lang="en-US" dirty="0"/>
              <a:t>https://str.com/data-insights/resources/hotel-key-performance-indicators</a:t>
            </a:r>
          </a:p>
          <a:p>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17</a:t>
            </a:fld>
            <a:endParaRPr lang="en-US" dirty="0"/>
          </a:p>
        </p:txBody>
      </p:sp>
    </p:spTree>
    <p:extLst>
      <p:ext uri="{BB962C8B-B14F-4D97-AF65-F5344CB8AC3E}">
        <p14:creationId xmlns:p14="http://schemas.microsoft.com/office/powerpoint/2010/main" val="3050666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pPr>
              <a:buNone/>
            </a:pPr>
            <a:r>
              <a:rPr lang="en-US" dirty="0"/>
              <a:t>HospitalityNet – “Debunking the myths about AI-driven hotel revenue management”</a:t>
            </a:r>
            <a:br>
              <a:rPr lang="en-US" dirty="0"/>
            </a:br>
            <a:r>
              <a:rPr lang="en-US" dirty="0"/>
              <a:t>https://www.hospitalitynet.org/opinion/4118687.html</a:t>
            </a:r>
          </a:p>
          <a:p>
            <a:pPr>
              <a:buNone/>
            </a:pPr>
            <a:r>
              <a:rPr lang="en-US" dirty="0"/>
              <a:t>hoteliQ – “Is your hotel ready for business intelligence?”</a:t>
            </a:r>
            <a:br>
              <a:rPr lang="en-US" dirty="0"/>
            </a:br>
            <a:r>
              <a:rPr lang="en-US" dirty="0">
                <a:hlinkClick r:id="rId3"/>
              </a:rPr>
              <a:t>https://www.hoteliq.io/hospitality-expertise/is-your-hotel-ready-for-business-intelligence</a:t>
            </a:r>
            <a:endParaRPr lang="en-US" dirty="0"/>
          </a:p>
          <a:p>
            <a:pPr>
              <a:buNone/>
            </a:pPr>
            <a:r>
              <a:rPr lang="en-US" dirty="0"/>
              <a:t>Alvarez &amp; Marsal – </a:t>
            </a:r>
            <a:r>
              <a:rPr lang="en-US" i="1" dirty="0"/>
              <a:t>Staying Power: Hotel Workforce Optimization</a:t>
            </a:r>
            <a:r>
              <a:rPr lang="en-US" dirty="0"/>
              <a:t> (data quality and “garbage in, garbage out”)</a:t>
            </a:r>
            <a:br>
              <a:rPr lang="en-US" dirty="0"/>
            </a:br>
            <a:r>
              <a:rPr lang="en-US" dirty="0">
                <a:hlinkClick r:id="rId4"/>
              </a:rPr>
              <a:t>https://www.alvarezandmarsal.com/sites/default/files/2022-09/410822_CPI_THL%20Thought%20Leadership%20Series%20-%20Article%202_Sept%202022_0.pdf</a:t>
            </a:r>
            <a:endParaRPr lang="en-US" dirty="0"/>
          </a:p>
          <a:p>
            <a:pPr>
              <a:buNone/>
            </a:pPr>
            <a:r>
              <a:rPr lang="en-US" dirty="0"/>
              <a:t>Attune IT – “Data analytics in hospitality: from ‘garbage in, garbage out’ to smart decisions”</a:t>
            </a:r>
            <a:br>
              <a:rPr lang="en-US" dirty="0"/>
            </a:br>
            <a:r>
              <a:rPr lang="en-US" dirty="0">
                <a:hlinkClick r:id="rId5"/>
              </a:rPr>
              <a:t>https://attuneit.ai/blog/hospitality-data-analytics</a:t>
            </a:r>
            <a:endParaRPr lang="en-US" dirty="0"/>
          </a:p>
          <a:p>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18</a:t>
            </a:fld>
            <a:endParaRPr lang="en-US" dirty="0"/>
          </a:p>
        </p:txBody>
      </p:sp>
    </p:spTree>
    <p:extLst>
      <p:ext uri="{BB962C8B-B14F-4D97-AF65-F5344CB8AC3E}">
        <p14:creationId xmlns:p14="http://schemas.microsoft.com/office/powerpoint/2010/main" val="1639964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Demand Calendar – Data Dilemma: Is the Hospitality Industry Lagging Behind?</a:t>
            </a:r>
            <a:br>
              <a:rPr lang="en-US" dirty="0"/>
            </a:br>
            <a:r>
              <a:rPr lang="en-US" dirty="0">
                <a:hlinkClick r:id="rId3"/>
              </a:rPr>
              <a:t>https://www.demandcalendar.com/blog/data-dilemma-is-the-hospitality-industry-lagging-behind</a:t>
            </a:r>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19</a:t>
            </a:fld>
            <a:endParaRPr lang="en-US" dirty="0"/>
          </a:p>
        </p:txBody>
      </p:sp>
    </p:spTree>
    <p:extLst>
      <p:ext uri="{BB962C8B-B14F-4D97-AF65-F5344CB8AC3E}">
        <p14:creationId xmlns:p14="http://schemas.microsoft.com/office/powerpoint/2010/main" val="1501309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4A439-74AC-6F4F-9475-6281E404E9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F9643E-814C-D673-A58E-630960BAFDB0}"/>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551F2E67-99FC-F5D7-16A5-E50F3DA6357D}"/>
              </a:ext>
            </a:extLst>
          </p:cNvPr>
          <p:cNvSpPr>
            <a:spLocks noGrp="1"/>
          </p:cNvSpPr>
          <p:nvPr>
            <p:ph type="body" idx="1"/>
          </p:nvPr>
        </p:nvSpPr>
        <p:spPr/>
        <p:txBody>
          <a:bodyPr/>
          <a:lstStyle/>
          <a:p>
            <a:r>
              <a:rPr lang="en-US" dirty="0"/>
              <a:t>Mews – Hotel business intelligence explained</a:t>
            </a:r>
            <a:br>
              <a:rPr lang="en-US" dirty="0"/>
            </a:br>
            <a:r>
              <a:rPr lang="en-US" dirty="0">
                <a:hlinkClick r:id="rId3"/>
              </a:rPr>
              <a:t>https://www.mews.com/en/blog/hotel-business-intelligence</a:t>
            </a:r>
            <a:endParaRPr lang="en-US" dirty="0"/>
          </a:p>
          <a:p>
            <a:r>
              <a:rPr lang="en-US" dirty="0"/>
              <a:t>STR – Hotel key performance indicators</a:t>
            </a:r>
            <a:br>
              <a:rPr lang="en-US" dirty="0"/>
            </a:br>
            <a:r>
              <a:rPr lang="en-US" dirty="0"/>
              <a:t>https://str.com/data-insights/resources/hotel-key-performance-indicators</a:t>
            </a:r>
          </a:p>
          <a:p>
            <a:r>
              <a:rPr lang="en-US" dirty="0"/>
              <a:t>UNESCO-UNEVOC – Green and digital skills for hospitality and tourism</a:t>
            </a:r>
            <a:br>
              <a:rPr lang="en-US" dirty="0"/>
            </a:br>
            <a:r>
              <a:rPr lang="en-US" dirty="0">
                <a:hlinkClick r:id="rId4"/>
              </a:rPr>
              <a:t>https://unevoc.unesco.org/home/BILT%2BExpert%2Bgroup%2Breport%3A%2BGreen%2Band%2Bdigital%2Bskills%2Bfor%2Bhospitality%2Band%2Btourism</a:t>
            </a:r>
            <a:endParaRPr lang="en-US" dirty="0"/>
          </a:p>
          <a:p>
            <a:endParaRPr lang="en-GB" dirty="0"/>
          </a:p>
        </p:txBody>
      </p:sp>
      <p:sp>
        <p:nvSpPr>
          <p:cNvPr id="4" name="Slide Number Placeholder 3">
            <a:extLst>
              <a:ext uri="{FF2B5EF4-FFF2-40B4-BE49-F238E27FC236}">
                <a16:creationId xmlns:a16="http://schemas.microsoft.com/office/drawing/2014/main" id="{1B8B2447-0151-16A0-E024-1B576D0010EB}"/>
              </a:ext>
            </a:extLst>
          </p:cNvPr>
          <p:cNvSpPr>
            <a:spLocks noGrp="1"/>
          </p:cNvSpPr>
          <p:nvPr>
            <p:ph type="sldNum" sz="quarter" idx="5"/>
          </p:nvPr>
        </p:nvSpPr>
        <p:spPr/>
        <p:txBody>
          <a:bodyPr/>
          <a:lstStyle/>
          <a:p>
            <a:fld id="{4BE5DE82-CF29-044D-9158-06A811149881}" type="slidenum">
              <a:rPr lang="en-US" smtClean="0"/>
              <a:t>22</a:t>
            </a:fld>
            <a:endParaRPr lang="en-US" dirty="0"/>
          </a:p>
        </p:txBody>
      </p:sp>
    </p:spTree>
    <p:extLst>
      <p:ext uri="{BB962C8B-B14F-4D97-AF65-F5344CB8AC3E}">
        <p14:creationId xmlns:p14="http://schemas.microsoft.com/office/powerpoint/2010/main" val="1087358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68DF6-D45C-6696-9FB4-360B38A6DB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E425B-98DE-3B99-9C0F-19A3190922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3AB0B-10B7-6B02-80C4-15F6D7ECE6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9CD1EC-2C26-2B9B-70AC-FFA45202F2F9}"/>
              </a:ext>
            </a:extLst>
          </p:cNvPr>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881619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B8A0A-9666-2851-3B45-2DDFDDC36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E07CDE-D1DA-A04E-1639-DBE5A12588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D6CD2-99C0-C220-EF3A-9D3A224BFF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25EF75-A677-FF77-C499-FB8629B43057}"/>
              </a:ext>
            </a:extLst>
          </p:cNvPr>
          <p:cNvSpPr>
            <a:spLocks noGrp="1"/>
          </p:cNvSpPr>
          <p:nvPr>
            <p:ph type="sldNum" sz="quarter" idx="5"/>
          </p:nvPr>
        </p:nvSpPr>
        <p:spPr/>
        <p:txBody>
          <a:bodyPr/>
          <a:lstStyle/>
          <a:p>
            <a:fld id="{4BE5DE82-CF29-044D-9158-06A811149881}" type="slidenum">
              <a:rPr lang="en-US" smtClean="0"/>
              <a:t>24</a:t>
            </a:fld>
            <a:endParaRPr lang="en-US"/>
          </a:p>
        </p:txBody>
      </p:sp>
    </p:spTree>
    <p:extLst>
      <p:ext uri="{BB962C8B-B14F-4D97-AF65-F5344CB8AC3E}">
        <p14:creationId xmlns:p14="http://schemas.microsoft.com/office/powerpoint/2010/main" val="321468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2951070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pPr>
              <a:buNone/>
            </a:pPr>
            <a:r>
              <a:rPr lang="en-US" dirty="0"/>
              <a:t>UNESCO-UNEVOC (2024), </a:t>
            </a:r>
            <a:r>
              <a:rPr lang="en-US" i="1" dirty="0"/>
              <a:t>Green and digital skills for hospitality and tourism</a:t>
            </a:r>
            <a:r>
              <a:rPr lang="en-US" dirty="0"/>
              <a:t>;</a:t>
            </a:r>
            <a:br>
              <a:rPr lang="en-US" dirty="0"/>
            </a:br>
            <a:r>
              <a:rPr lang="en-US" dirty="0"/>
              <a:t>UK Department for Education (2019), </a:t>
            </a:r>
            <a:r>
              <a:rPr lang="en-US" i="1" dirty="0"/>
              <a:t>Essential Digital Skills Framework</a:t>
            </a:r>
            <a:r>
              <a:rPr lang="en-US" dirty="0"/>
              <a:t>.</a:t>
            </a:r>
            <a:br>
              <a:rPr lang="en-US" dirty="0"/>
            </a:br>
            <a:r>
              <a:rPr lang="en-US" dirty="0"/>
              <a:t>https://unesdoc.unesco.org/ark:/48223/pf0000391115</a:t>
            </a:r>
            <a:br>
              <a:rPr lang="en-US" dirty="0"/>
            </a:br>
            <a:r>
              <a:rPr lang="en-US" dirty="0">
                <a:hlinkClick r:id="rId3"/>
              </a:rPr>
              <a:t>https://www.gov.uk/government/publications/essential-digital-skills-framework</a:t>
            </a:r>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25</a:t>
            </a:fld>
            <a:endParaRPr lang="en-US" dirty="0"/>
          </a:p>
        </p:txBody>
      </p:sp>
    </p:spTree>
    <p:extLst>
      <p:ext uri="{BB962C8B-B14F-4D97-AF65-F5344CB8AC3E}">
        <p14:creationId xmlns:p14="http://schemas.microsoft.com/office/powerpoint/2010/main" val="3429942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STR – Understanding your STR reports: basics</a:t>
            </a:r>
            <a:br>
              <a:rPr lang="en-US" dirty="0"/>
            </a:br>
            <a:r>
              <a:rPr lang="en-US" dirty="0">
                <a:hlinkClick r:id="rId3"/>
              </a:rPr>
              <a:t>https://str.com/data-insights-blog/understanding-your-str-reports-basics</a:t>
            </a:r>
            <a:br>
              <a:rPr lang="en-US" dirty="0"/>
            </a:br>
            <a:r>
              <a:rPr lang="en-US" dirty="0"/>
              <a:t>STR – What is RevPAR?</a:t>
            </a:r>
            <a:br>
              <a:rPr lang="en-US" dirty="0"/>
            </a:br>
            <a:r>
              <a:rPr lang="en-US" dirty="0">
                <a:hlinkClick r:id="rId4"/>
              </a:rPr>
              <a:t>https://str.com/data-insights-blog/what-is-revpar</a:t>
            </a:r>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26</a:t>
            </a:fld>
            <a:endParaRPr lang="en-US" dirty="0"/>
          </a:p>
        </p:txBody>
      </p:sp>
    </p:spTree>
    <p:extLst>
      <p:ext uri="{BB962C8B-B14F-4D97-AF65-F5344CB8AC3E}">
        <p14:creationId xmlns:p14="http://schemas.microsoft.com/office/powerpoint/2010/main" val="1765936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27</a:t>
            </a:fld>
            <a:endParaRPr lang="en-US" dirty="0"/>
          </a:p>
        </p:txBody>
      </p:sp>
    </p:spTree>
    <p:extLst>
      <p:ext uri="{BB962C8B-B14F-4D97-AF65-F5344CB8AC3E}">
        <p14:creationId xmlns:p14="http://schemas.microsoft.com/office/powerpoint/2010/main" val="4282013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71E3F-C155-436E-BBC2-90A789B177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93F68-9881-84E1-9070-01F3E929E29C}"/>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A1D29F34-FAEB-4D7A-8890-5FF09641A85F}"/>
              </a:ext>
            </a:extLst>
          </p:cNvPr>
          <p:cNvSpPr>
            <a:spLocks noGrp="1"/>
          </p:cNvSpPr>
          <p:nvPr>
            <p:ph type="body" idx="1"/>
          </p:nvPr>
        </p:nvSpPr>
        <p:spPr/>
        <p:txBody>
          <a:bodyPr/>
          <a:lstStyle/>
          <a:p>
            <a:r>
              <a:rPr lang="en-US" dirty="0"/>
              <a:t>AltexSoft – </a:t>
            </a:r>
            <a:r>
              <a:rPr lang="en-US" i="1" dirty="0"/>
              <a:t>RevPAR, occupancy rate and ADR: hotel metrics</a:t>
            </a:r>
            <a:br>
              <a:rPr lang="en-US" dirty="0"/>
            </a:br>
            <a:r>
              <a:rPr lang="en-US" dirty="0">
                <a:hlinkClick r:id="rId3"/>
              </a:rPr>
              <a:t>https://www.altexsoft.com/blog/revpar-occupancy-rate-adr-hotel-metrics/</a:t>
            </a:r>
            <a:br>
              <a:rPr lang="en-US" dirty="0"/>
            </a:br>
            <a:r>
              <a:rPr lang="en-US" dirty="0"/>
              <a:t>Mews – </a:t>
            </a:r>
            <a:r>
              <a:rPr lang="en-US" i="1" dirty="0"/>
              <a:t>Hotel industry KPIs</a:t>
            </a:r>
            <a:br>
              <a:rPr lang="en-US" dirty="0"/>
            </a:br>
            <a:r>
              <a:rPr lang="en-US" dirty="0">
                <a:hlinkClick r:id="rId4"/>
              </a:rPr>
              <a:t>https://www.mews.com/en/blog/hotel-industry-kpis</a:t>
            </a:r>
            <a:endParaRPr lang="en-GB" dirty="0"/>
          </a:p>
        </p:txBody>
      </p:sp>
      <p:sp>
        <p:nvSpPr>
          <p:cNvPr id="4" name="Slide Number Placeholder 3">
            <a:extLst>
              <a:ext uri="{FF2B5EF4-FFF2-40B4-BE49-F238E27FC236}">
                <a16:creationId xmlns:a16="http://schemas.microsoft.com/office/drawing/2014/main" id="{55FE4DE1-8EA2-3DC3-D3BC-32AA92DC8287}"/>
              </a:ext>
            </a:extLst>
          </p:cNvPr>
          <p:cNvSpPr>
            <a:spLocks noGrp="1"/>
          </p:cNvSpPr>
          <p:nvPr>
            <p:ph type="sldNum" sz="quarter" idx="5"/>
          </p:nvPr>
        </p:nvSpPr>
        <p:spPr/>
        <p:txBody>
          <a:bodyPr/>
          <a:lstStyle/>
          <a:p>
            <a:fld id="{4BE5DE82-CF29-044D-9158-06A811149881}" type="slidenum">
              <a:rPr lang="en-US" smtClean="0"/>
              <a:t>28</a:t>
            </a:fld>
            <a:endParaRPr lang="en-US" dirty="0"/>
          </a:p>
        </p:txBody>
      </p:sp>
    </p:spTree>
    <p:extLst>
      <p:ext uri="{BB962C8B-B14F-4D97-AF65-F5344CB8AC3E}">
        <p14:creationId xmlns:p14="http://schemas.microsoft.com/office/powerpoint/2010/main" val="2260621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2F33F-6B69-171A-7BC5-A1074AE5E3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B0C83-7742-4529-E999-49B0F42571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82E796-ACC4-0412-CA6A-C3AB2C7718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5137D9-7C87-7C3B-433E-3EF344E90742}"/>
              </a:ext>
            </a:extLst>
          </p:cNvPr>
          <p:cNvSpPr>
            <a:spLocks noGrp="1"/>
          </p:cNvSpPr>
          <p:nvPr>
            <p:ph type="sldNum" sz="quarter" idx="5"/>
          </p:nvPr>
        </p:nvSpPr>
        <p:spPr/>
        <p:txBody>
          <a:bodyPr/>
          <a:lstStyle/>
          <a:p>
            <a:fld id="{4BE5DE82-CF29-044D-9158-06A811149881}" type="slidenum">
              <a:rPr lang="en-US" smtClean="0"/>
              <a:t>29</a:t>
            </a:fld>
            <a:endParaRPr lang="en-US"/>
          </a:p>
        </p:txBody>
      </p:sp>
    </p:spTree>
    <p:extLst>
      <p:ext uri="{BB962C8B-B14F-4D97-AF65-F5344CB8AC3E}">
        <p14:creationId xmlns:p14="http://schemas.microsoft.com/office/powerpoint/2010/main" val="4106860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E0114-615A-2A6C-4F66-8A013526D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C3A257-5014-70BB-0F0A-C6A61769F4A0}"/>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C3547412-DCD4-5DB3-69D7-CA45A3120505}"/>
              </a:ext>
            </a:extLst>
          </p:cNvPr>
          <p:cNvSpPr>
            <a:spLocks noGrp="1"/>
          </p:cNvSpPr>
          <p:nvPr>
            <p:ph type="body" idx="1"/>
          </p:nvPr>
        </p:nvSpPr>
        <p:spPr/>
        <p:txBody>
          <a:bodyPr/>
          <a:lstStyle/>
          <a:p>
            <a:pPr>
              <a:buNone/>
            </a:pPr>
            <a:r>
              <a:rPr lang="en-US" dirty="0"/>
              <a:t>STR – Hotel key performance indicators</a:t>
            </a:r>
            <a:br>
              <a:rPr lang="en-US" dirty="0"/>
            </a:br>
            <a:r>
              <a:rPr lang="en-US" dirty="0"/>
              <a:t>https://str.com/data-insights/resources/hotel-key-performance-indicators</a:t>
            </a:r>
            <a:br>
              <a:rPr lang="en-US" dirty="0"/>
            </a:br>
            <a:r>
              <a:rPr lang="en-US" dirty="0"/>
              <a:t>MavREV – </a:t>
            </a:r>
            <a:r>
              <a:rPr lang="en-US" i="1" dirty="0"/>
              <a:t>Hotel revenue management KPIs and metrics</a:t>
            </a:r>
            <a:br>
              <a:rPr lang="en-US" dirty="0"/>
            </a:br>
            <a:r>
              <a:rPr lang="en-US" dirty="0">
                <a:hlinkClick r:id="rId3"/>
              </a:rPr>
              <a:t>https://mavrev.co.uk/advice/hotel-revenue-management-kpis-and-metrics-for-measuring-succ/</a:t>
            </a:r>
            <a:endParaRPr lang="en-US" dirty="0"/>
          </a:p>
          <a:p>
            <a:endParaRPr lang="en-GB" dirty="0"/>
          </a:p>
        </p:txBody>
      </p:sp>
      <p:sp>
        <p:nvSpPr>
          <p:cNvPr id="4" name="Slide Number Placeholder 3">
            <a:extLst>
              <a:ext uri="{FF2B5EF4-FFF2-40B4-BE49-F238E27FC236}">
                <a16:creationId xmlns:a16="http://schemas.microsoft.com/office/drawing/2014/main" id="{067BC8C7-F361-BBC8-DFE0-DDAB7B1D44E1}"/>
              </a:ext>
            </a:extLst>
          </p:cNvPr>
          <p:cNvSpPr>
            <a:spLocks noGrp="1"/>
          </p:cNvSpPr>
          <p:nvPr>
            <p:ph type="sldNum" sz="quarter" idx="5"/>
          </p:nvPr>
        </p:nvSpPr>
        <p:spPr/>
        <p:txBody>
          <a:bodyPr/>
          <a:lstStyle/>
          <a:p>
            <a:fld id="{4BE5DE82-CF29-044D-9158-06A811149881}" type="slidenum">
              <a:rPr lang="en-US" smtClean="0"/>
              <a:t>30</a:t>
            </a:fld>
            <a:endParaRPr lang="en-US" dirty="0"/>
          </a:p>
        </p:txBody>
      </p:sp>
    </p:spTree>
    <p:extLst>
      <p:ext uri="{BB962C8B-B14F-4D97-AF65-F5344CB8AC3E}">
        <p14:creationId xmlns:p14="http://schemas.microsoft.com/office/powerpoint/2010/main" val="360435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3275A-D3F1-A232-E5C4-CE10DBCA35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19D2A5-ED5B-509D-7EF7-25C7106B600B}"/>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BFF11DDC-3010-69D4-DFE8-F5ED32A5AE85}"/>
              </a:ext>
            </a:extLst>
          </p:cNvPr>
          <p:cNvSpPr>
            <a:spLocks noGrp="1"/>
          </p:cNvSpPr>
          <p:nvPr>
            <p:ph type="body" idx="1"/>
          </p:nvPr>
        </p:nvSpPr>
        <p:spPr/>
        <p:txBody>
          <a:bodyPr/>
          <a:lstStyle/>
          <a:p>
            <a:pPr>
              <a:buNone/>
            </a:pPr>
            <a:r>
              <a:rPr lang="en-US" dirty="0"/>
              <a:t>HospitalityNet – </a:t>
            </a:r>
            <a:r>
              <a:rPr lang="en-US" i="1" dirty="0"/>
              <a:t>How to calculate and improve 12 hotel performance metrics</a:t>
            </a:r>
            <a:br>
              <a:rPr lang="en-US" dirty="0"/>
            </a:br>
            <a:r>
              <a:rPr lang="en-US" dirty="0">
                <a:hlinkClick r:id="rId3"/>
              </a:rPr>
              <a:t>https://www.hospitalitynet.org/news/4126420.html</a:t>
            </a:r>
            <a:endParaRPr lang="en-US" dirty="0"/>
          </a:p>
          <a:p>
            <a:endParaRPr lang="en-GB" dirty="0"/>
          </a:p>
        </p:txBody>
      </p:sp>
      <p:sp>
        <p:nvSpPr>
          <p:cNvPr id="4" name="Slide Number Placeholder 3">
            <a:extLst>
              <a:ext uri="{FF2B5EF4-FFF2-40B4-BE49-F238E27FC236}">
                <a16:creationId xmlns:a16="http://schemas.microsoft.com/office/drawing/2014/main" id="{3EB99D65-41C4-FB68-2ACA-8EA0FFF89DBE}"/>
              </a:ext>
            </a:extLst>
          </p:cNvPr>
          <p:cNvSpPr>
            <a:spLocks noGrp="1"/>
          </p:cNvSpPr>
          <p:nvPr>
            <p:ph type="sldNum" sz="quarter" idx="5"/>
          </p:nvPr>
        </p:nvSpPr>
        <p:spPr/>
        <p:txBody>
          <a:bodyPr/>
          <a:lstStyle/>
          <a:p>
            <a:fld id="{4BE5DE82-CF29-044D-9158-06A811149881}" type="slidenum">
              <a:rPr lang="en-US" smtClean="0"/>
              <a:t>31</a:t>
            </a:fld>
            <a:endParaRPr lang="en-US" dirty="0"/>
          </a:p>
        </p:txBody>
      </p:sp>
    </p:spTree>
    <p:extLst>
      <p:ext uri="{BB962C8B-B14F-4D97-AF65-F5344CB8AC3E}">
        <p14:creationId xmlns:p14="http://schemas.microsoft.com/office/powerpoint/2010/main" val="3558629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4548F-820F-C44C-A780-2CF14C05B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BC32F2-5C12-C228-4F5F-B8898ECD2502}"/>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6B1EB37E-BD3F-D3D3-F6AC-826A3FC986A9}"/>
              </a:ext>
            </a:extLst>
          </p:cNvPr>
          <p:cNvSpPr>
            <a:spLocks noGrp="1"/>
          </p:cNvSpPr>
          <p:nvPr>
            <p:ph type="body" idx="1"/>
          </p:nvPr>
        </p:nvSpPr>
        <p:spPr/>
        <p:txBody>
          <a:bodyPr/>
          <a:lstStyle/>
          <a:p>
            <a:pPr>
              <a:buNone/>
            </a:pPr>
            <a:r>
              <a:rPr lang="fr-FR" dirty="0"/>
              <a:t>EU Smart Tourism Destinations – </a:t>
            </a:r>
            <a:r>
              <a:rPr lang="fr-FR" i="1" dirty="0"/>
              <a:t>EU guide on data for tourism destinations</a:t>
            </a:r>
            <a:br>
              <a:rPr lang="fr-FR" dirty="0"/>
            </a:br>
            <a:r>
              <a:rPr lang="fr-FR" dirty="0">
                <a:hlinkClick r:id="rId3"/>
              </a:rPr>
              <a:t>https://smarttourismdestinations.eu/wp-content/uploads/2022/07/Smart-Tourism-Destinations_EU-guide_v1_EN.pdf</a:t>
            </a:r>
            <a:endParaRPr lang="fr-FR" dirty="0"/>
          </a:p>
          <a:p>
            <a:endParaRPr lang="en-GB" dirty="0"/>
          </a:p>
        </p:txBody>
      </p:sp>
      <p:sp>
        <p:nvSpPr>
          <p:cNvPr id="4" name="Slide Number Placeholder 3">
            <a:extLst>
              <a:ext uri="{FF2B5EF4-FFF2-40B4-BE49-F238E27FC236}">
                <a16:creationId xmlns:a16="http://schemas.microsoft.com/office/drawing/2014/main" id="{FDD76CB8-B95C-2240-6509-42077E06F560}"/>
              </a:ext>
            </a:extLst>
          </p:cNvPr>
          <p:cNvSpPr>
            <a:spLocks noGrp="1"/>
          </p:cNvSpPr>
          <p:nvPr>
            <p:ph type="sldNum" sz="quarter" idx="5"/>
          </p:nvPr>
        </p:nvSpPr>
        <p:spPr/>
        <p:txBody>
          <a:bodyPr/>
          <a:lstStyle/>
          <a:p>
            <a:fld id="{4BE5DE82-CF29-044D-9158-06A811149881}" type="slidenum">
              <a:rPr lang="en-US" smtClean="0"/>
              <a:t>32</a:t>
            </a:fld>
            <a:endParaRPr lang="en-US" dirty="0"/>
          </a:p>
        </p:txBody>
      </p:sp>
    </p:spTree>
    <p:extLst>
      <p:ext uri="{BB962C8B-B14F-4D97-AF65-F5344CB8AC3E}">
        <p14:creationId xmlns:p14="http://schemas.microsoft.com/office/powerpoint/2010/main" val="640324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E0114-615A-2A6C-4F66-8A013526D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C3A257-5014-70BB-0F0A-C6A61769F4A0}"/>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C3547412-DCD4-5DB3-69D7-CA45A3120505}"/>
              </a:ext>
            </a:extLst>
          </p:cNvPr>
          <p:cNvSpPr>
            <a:spLocks noGrp="1"/>
          </p:cNvSpPr>
          <p:nvPr>
            <p:ph type="body" idx="1"/>
          </p:nvPr>
        </p:nvSpPr>
        <p:spPr/>
        <p:txBody>
          <a:bodyPr/>
          <a:lstStyle/>
          <a:p>
            <a:pPr>
              <a:buNone/>
            </a:pPr>
            <a:r>
              <a:rPr lang="en-US" dirty="0"/>
              <a:t>STR – Hotel key performance indicators</a:t>
            </a:r>
            <a:br>
              <a:rPr lang="en-US" dirty="0"/>
            </a:br>
            <a:r>
              <a:rPr lang="en-US" dirty="0"/>
              <a:t>https://str.com/data-insights/resources/hotel-key-performance-indicators</a:t>
            </a:r>
            <a:br>
              <a:rPr lang="en-US" dirty="0"/>
            </a:br>
            <a:r>
              <a:rPr lang="en-US" dirty="0"/>
              <a:t>MavREV – </a:t>
            </a:r>
            <a:r>
              <a:rPr lang="en-US" i="1" dirty="0"/>
              <a:t>Hotel revenue management KPIs and metrics</a:t>
            </a:r>
            <a:br>
              <a:rPr lang="en-US" dirty="0"/>
            </a:br>
            <a:r>
              <a:rPr lang="en-US" dirty="0">
                <a:hlinkClick r:id="rId3"/>
              </a:rPr>
              <a:t>https://mavrev.co.uk/advice/hotel-revenue-management-kpis-and-metrics-for-measuring-succ/</a:t>
            </a:r>
            <a:endParaRPr lang="en-US" dirty="0"/>
          </a:p>
          <a:p>
            <a:endParaRPr lang="en-GB" dirty="0"/>
          </a:p>
        </p:txBody>
      </p:sp>
      <p:sp>
        <p:nvSpPr>
          <p:cNvPr id="4" name="Slide Number Placeholder 3">
            <a:extLst>
              <a:ext uri="{FF2B5EF4-FFF2-40B4-BE49-F238E27FC236}">
                <a16:creationId xmlns:a16="http://schemas.microsoft.com/office/drawing/2014/main" id="{067BC8C7-F361-BBC8-DFE0-DDAB7B1D44E1}"/>
              </a:ext>
            </a:extLst>
          </p:cNvPr>
          <p:cNvSpPr>
            <a:spLocks noGrp="1"/>
          </p:cNvSpPr>
          <p:nvPr>
            <p:ph type="sldNum" sz="quarter" idx="5"/>
          </p:nvPr>
        </p:nvSpPr>
        <p:spPr/>
        <p:txBody>
          <a:bodyPr/>
          <a:lstStyle/>
          <a:p>
            <a:fld id="{4BE5DE82-CF29-044D-9158-06A811149881}" type="slidenum">
              <a:rPr lang="en-US" smtClean="0"/>
              <a:t>33</a:t>
            </a:fld>
            <a:endParaRPr lang="en-US" dirty="0"/>
          </a:p>
        </p:txBody>
      </p:sp>
    </p:spTree>
    <p:extLst>
      <p:ext uri="{BB962C8B-B14F-4D97-AF65-F5344CB8AC3E}">
        <p14:creationId xmlns:p14="http://schemas.microsoft.com/office/powerpoint/2010/main" val="375743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0347B-646D-9440-A1B8-017265CD7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AAA94-525C-0F15-1B20-3A211636F98C}"/>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09A46612-9EB3-238C-7279-776E9F2819C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03A484-483C-549D-A770-44318EAC1223}"/>
              </a:ext>
            </a:extLst>
          </p:cNvPr>
          <p:cNvSpPr>
            <a:spLocks noGrp="1"/>
          </p:cNvSpPr>
          <p:nvPr>
            <p:ph type="sldNum" sz="quarter" idx="5"/>
          </p:nvPr>
        </p:nvSpPr>
        <p:spPr/>
        <p:txBody>
          <a:bodyPr/>
          <a:lstStyle/>
          <a:p>
            <a:fld id="{4BE5DE82-CF29-044D-9158-06A811149881}" type="slidenum">
              <a:rPr lang="en-US" smtClean="0"/>
              <a:t>34</a:t>
            </a:fld>
            <a:endParaRPr lang="en-US" dirty="0"/>
          </a:p>
        </p:txBody>
      </p:sp>
    </p:spTree>
    <p:extLst>
      <p:ext uri="{BB962C8B-B14F-4D97-AF65-F5344CB8AC3E}">
        <p14:creationId xmlns:p14="http://schemas.microsoft.com/office/powerpoint/2010/main" val="133865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9E917-7624-D489-E0AF-DCF42DC96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781734-39EE-A6A5-09BE-7972AD19A9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5495E6-E674-8B18-3BC9-0160C99984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3A6459-00D8-4C95-17DD-94F63DB46861}"/>
              </a:ext>
            </a:extLst>
          </p:cNvPr>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642207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3C1D1-4C9A-520C-FFBB-9B40D0BA48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D18DD-6276-29B6-A8B8-5C3F6046D1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484F0-5BC7-7641-A168-E8FF89E4C0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1D2D17-1A04-10D6-0489-BFFC8F1308BC}"/>
              </a:ext>
            </a:extLst>
          </p:cNvPr>
          <p:cNvSpPr>
            <a:spLocks noGrp="1"/>
          </p:cNvSpPr>
          <p:nvPr>
            <p:ph type="sldNum" sz="quarter" idx="5"/>
          </p:nvPr>
        </p:nvSpPr>
        <p:spPr/>
        <p:txBody>
          <a:bodyPr/>
          <a:lstStyle/>
          <a:p>
            <a:fld id="{4BE5DE82-CF29-044D-9158-06A811149881}" type="slidenum">
              <a:rPr lang="en-US" smtClean="0"/>
              <a:t>37</a:t>
            </a:fld>
            <a:endParaRPr lang="en-US"/>
          </a:p>
        </p:txBody>
      </p:sp>
    </p:spTree>
    <p:extLst>
      <p:ext uri="{BB962C8B-B14F-4D97-AF65-F5344CB8AC3E}">
        <p14:creationId xmlns:p14="http://schemas.microsoft.com/office/powerpoint/2010/main" val="515415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STR – </a:t>
            </a:r>
            <a:r>
              <a:rPr lang="en-US" i="1" dirty="0"/>
              <a:t>Understanding your STR reports: basics</a:t>
            </a:r>
            <a:br>
              <a:rPr lang="en-US" dirty="0"/>
            </a:br>
            <a:r>
              <a:rPr lang="en-US" dirty="0"/>
              <a:t>AltexSoft – </a:t>
            </a:r>
            <a:r>
              <a:rPr lang="en-US" i="1" dirty="0"/>
              <a:t>RevPAR, ADR, and other main hotel metrics and KPIs</a:t>
            </a:r>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38</a:t>
            </a:fld>
            <a:endParaRPr lang="en-US" dirty="0"/>
          </a:p>
        </p:txBody>
      </p:sp>
    </p:spTree>
    <p:extLst>
      <p:ext uri="{BB962C8B-B14F-4D97-AF65-F5344CB8AC3E}">
        <p14:creationId xmlns:p14="http://schemas.microsoft.com/office/powerpoint/2010/main" val="3252037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STR – </a:t>
            </a:r>
            <a:r>
              <a:rPr lang="en-US" i="1" dirty="0"/>
              <a:t>Understanding your STR reports: basics</a:t>
            </a:r>
            <a:br>
              <a:rPr lang="en-US" dirty="0"/>
            </a:br>
            <a:r>
              <a:rPr lang="en-US" dirty="0"/>
              <a:t>AltexSoft – </a:t>
            </a:r>
            <a:r>
              <a:rPr lang="en-US" i="1" dirty="0"/>
              <a:t>RevPAR, ADR, and other main hotel metrics and KPIs</a:t>
            </a:r>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39</a:t>
            </a:fld>
            <a:endParaRPr lang="en-US" dirty="0"/>
          </a:p>
        </p:txBody>
      </p:sp>
    </p:spTree>
    <p:extLst>
      <p:ext uri="{BB962C8B-B14F-4D97-AF65-F5344CB8AC3E}">
        <p14:creationId xmlns:p14="http://schemas.microsoft.com/office/powerpoint/2010/main" val="2630138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A1250-178C-DBDD-3B05-EA057971C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88A0E-A5FC-71D8-E8C7-87622A9ED943}"/>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0867D52B-2467-979B-21D6-09BEFD11B61D}"/>
              </a:ext>
            </a:extLst>
          </p:cNvPr>
          <p:cNvSpPr>
            <a:spLocks noGrp="1"/>
          </p:cNvSpPr>
          <p:nvPr>
            <p:ph type="body" idx="1"/>
          </p:nvPr>
        </p:nvSpPr>
        <p:spPr/>
        <p:txBody>
          <a:bodyPr/>
          <a:lstStyle/>
          <a:p>
            <a:pPr>
              <a:buNone/>
            </a:pPr>
            <a:r>
              <a:rPr lang="en-US" dirty="0"/>
              <a:t>SiteMinder – </a:t>
            </a:r>
            <a:r>
              <a:rPr lang="en-US" i="1" dirty="0"/>
              <a:t>Hotel STAR reports and key KPIs</a:t>
            </a:r>
            <a:br>
              <a:rPr lang="en-US" dirty="0"/>
            </a:br>
            <a:r>
              <a:rPr lang="en-US" dirty="0"/>
              <a:t>AltexSoft – </a:t>
            </a:r>
            <a:r>
              <a:rPr lang="en-US" i="1" dirty="0"/>
              <a:t>Average Daily Rate, explained</a:t>
            </a:r>
            <a:endParaRPr lang="en-GB" dirty="0"/>
          </a:p>
        </p:txBody>
      </p:sp>
      <p:sp>
        <p:nvSpPr>
          <p:cNvPr id="4" name="Slide Number Placeholder 3">
            <a:extLst>
              <a:ext uri="{FF2B5EF4-FFF2-40B4-BE49-F238E27FC236}">
                <a16:creationId xmlns:a16="http://schemas.microsoft.com/office/drawing/2014/main" id="{E77FC64D-01D9-2D3A-ECFB-E4182859724E}"/>
              </a:ext>
            </a:extLst>
          </p:cNvPr>
          <p:cNvSpPr>
            <a:spLocks noGrp="1"/>
          </p:cNvSpPr>
          <p:nvPr>
            <p:ph type="sldNum" sz="quarter" idx="5"/>
          </p:nvPr>
        </p:nvSpPr>
        <p:spPr/>
        <p:txBody>
          <a:bodyPr/>
          <a:lstStyle/>
          <a:p>
            <a:fld id="{4BE5DE82-CF29-044D-9158-06A811149881}" type="slidenum">
              <a:rPr lang="en-US" smtClean="0"/>
              <a:t>40</a:t>
            </a:fld>
            <a:endParaRPr lang="en-US" dirty="0"/>
          </a:p>
        </p:txBody>
      </p:sp>
    </p:spTree>
    <p:extLst>
      <p:ext uri="{BB962C8B-B14F-4D97-AF65-F5344CB8AC3E}">
        <p14:creationId xmlns:p14="http://schemas.microsoft.com/office/powerpoint/2010/main" val="3452932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Lighthouse (Lighthouse by OTA Insight) – </a:t>
            </a:r>
            <a:r>
              <a:rPr lang="en-US" i="1" dirty="0"/>
              <a:t>How to calculate and improve 12 hotel performance metrics</a:t>
            </a:r>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41</a:t>
            </a:fld>
            <a:endParaRPr lang="en-US" dirty="0"/>
          </a:p>
        </p:txBody>
      </p:sp>
    </p:spTree>
    <p:extLst>
      <p:ext uri="{BB962C8B-B14F-4D97-AF65-F5344CB8AC3E}">
        <p14:creationId xmlns:p14="http://schemas.microsoft.com/office/powerpoint/2010/main" val="1429745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Lighthouse (Lighthouse by OTA Insight) – </a:t>
            </a:r>
            <a:r>
              <a:rPr lang="en-US" i="1" dirty="0"/>
              <a:t>How to calculate and improve 12 hotel performance metrics</a:t>
            </a:r>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42</a:t>
            </a:fld>
            <a:endParaRPr lang="en-US" dirty="0"/>
          </a:p>
        </p:txBody>
      </p:sp>
    </p:spTree>
    <p:extLst>
      <p:ext uri="{BB962C8B-B14F-4D97-AF65-F5344CB8AC3E}">
        <p14:creationId xmlns:p14="http://schemas.microsoft.com/office/powerpoint/2010/main" val="3437638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F3207-25D2-2965-5DAC-F70937FCB7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B4A10-A8CE-E100-5C27-CC9C12B0DEAB}"/>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5F811670-FB12-B88A-5B6E-55586ED6599F}"/>
              </a:ext>
            </a:extLst>
          </p:cNvPr>
          <p:cNvSpPr>
            <a:spLocks noGrp="1"/>
          </p:cNvSpPr>
          <p:nvPr>
            <p:ph type="body" idx="1"/>
          </p:nvPr>
        </p:nvSpPr>
        <p:spPr/>
        <p:txBody>
          <a:bodyPr/>
          <a:lstStyle/>
          <a:p>
            <a:pPr>
              <a:buNone/>
            </a:pPr>
            <a:r>
              <a:rPr lang="en-US" dirty="0"/>
              <a:t>International Food Waste Coalition – European hospitality and food service sector reports 20 % reduction in food waste</a:t>
            </a:r>
            <a:br>
              <a:rPr lang="en-US" dirty="0"/>
            </a:br>
            <a:r>
              <a:rPr lang="en-US" dirty="0">
                <a:hlinkClick r:id="rId3"/>
              </a:rPr>
              <a:t>https://internationalfoodwastecoalition.org/european-hospitality-and-food-service-sector-reports-20-reduction-in-food-waste/</a:t>
            </a:r>
            <a:endParaRPr lang="en-US" dirty="0"/>
          </a:p>
          <a:p>
            <a:pPr>
              <a:buNone/>
            </a:pPr>
            <a:r>
              <a:rPr lang="en-US" dirty="0"/>
              <a:t>EPA Ireland – Food waste in hotels (food waste per cover benchmark)</a:t>
            </a:r>
            <a:br>
              <a:rPr lang="en-US" dirty="0"/>
            </a:br>
            <a:r>
              <a:rPr lang="en-US" dirty="0">
                <a:hlinkClick r:id="rId4"/>
              </a:rPr>
              <a:t>https://www.epa.ie/media/epa-2020/monitoring-amp-assessment/circular-economy/Food-waste-in-Hotels--Daily-v3.pdf</a:t>
            </a:r>
            <a:endParaRPr lang="en-US" dirty="0"/>
          </a:p>
          <a:p>
            <a:pPr>
              <a:buNone/>
            </a:pPr>
            <a:r>
              <a:rPr lang="en-US" dirty="0"/>
              <a:t>UNWTO – Recommendations for the Transition to a Green Travel and Tourism Economy (energy and resource KPIs)</a:t>
            </a:r>
            <a:br>
              <a:rPr lang="en-US" dirty="0"/>
            </a:br>
            <a:r>
              <a:rPr lang="en-US" dirty="0">
                <a:hlinkClick r:id="rId5"/>
              </a:rPr>
              <a:t>https://www.unwto.org/sustainable-development</a:t>
            </a:r>
            <a:r>
              <a:rPr lang="en-US" dirty="0"/>
              <a:t> (search within for energy/resource efficiency guidance)</a:t>
            </a:r>
          </a:p>
          <a:p>
            <a:endParaRPr lang="en-GB" dirty="0"/>
          </a:p>
        </p:txBody>
      </p:sp>
      <p:sp>
        <p:nvSpPr>
          <p:cNvPr id="4" name="Slide Number Placeholder 3">
            <a:extLst>
              <a:ext uri="{FF2B5EF4-FFF2-40B4-BE49-F238E27FC236}">
                <a16:creationId xmlns:a16="http://schemas.microsoft.com/office/drawing/2014/main" id="{9356FC7D-9892-4D6C-30C8-F1FBB947EF74}"/>
              </a:ext>
            </a:extLst>
          </p:cNvPr>
          <p:cNvSpPr>
            <a:spLocks noGrp="1"/>
          </p:cNvSpPr>
          <p:nvPr>
            <p:ph type="sldNum" sz="quarter" idx="5"/>
          </p:nvPr>
        </p:nvSpPr>
        <p:spPr/>
        <p:txBody>
          <a:bodyPr/>
          <a:lstStyle/>
          <a:p>
            <a:fld id="{4BE5DE82-CF29-044D-9158-06A811149881}" type="slidenum">
              <a:rPr lang="en-US" smtClean="0"/>
              <a:t>43</a:t>
            </a:fld>
            <a:endParaRPr lang="en-US" dirty="0"/>
          </a:p>
        </p:txBody>
      </p:sp>
    </p:spTree>
    <p:extLst>
      <p:ext uri="{BB962C8B-B14F-4D97-AF65-F5344CB8AC3E}">
        <p14:creationId xmlns:p14="http://schemas.microsoft.com/office/powerpoint/2010/main" val="31205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1C371-1F54-8492-015E-61E152BC12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356BD7-4E25-66BD-68B5-8764FB4367AC}"/>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AC5A6A55-0D46-25A0-29BE-87BB814A3F2D}"/>
              </a:ext>
            </a:extLst>
          </p:cNvPr>
          <p:cNvSpPr>
            <a:spLocks noGrp="1"/>
          </p:cNvSpPr>
          <p:nvPr>
            <p:ph type="body" idx="1"/>
          </p:nvPr>
        </p:nvSpPr>
        <p:spPr/>
        <p:txBody>
          <a:bodyPr/>
          <a:lstStyle/>
          <a:p>
            <a:pPr>
              <a:buNone/>
            </a:pPr>
            <a:r>
              <a:rPr lang="en-US" dirty="0"/>
              <a:t>Lighthouse – </a:t>
            </a:r>
            <a:r>
              <a:rPr lang="en-US" i="1" dirty="0"/>
              <a:t>How to calculate and improve 12 hotel performance metrics</a:t>
            </a:r>
            <a:endParaRPr lang="en-GB" dirty="0"/>
          </a:p>
        </p:txBody>
      </p:sp>
      <p:sp>
        <p:nvSpPr>
          <p:cNvPr id="4" name="Slide Number Placeholder 3">
            <a:extLst>
              <a:ext uri="{FF2B5EF4-FFF2-40B4-BE49-F238E27FC236}">
                <a16:creationId xmlns:a16="http://schemas.microsoft.com/office/drawing/2014/main" id="{90380981-D859-30C7-96CD-E7B9BDD70B4E}"/>
              </a:ext>
            </a:extLst>
          </p:cNvPr>
          <p:cNvSpPr>
            <a:spLocks noGrp="1"/>
          </p:cNvSpPr>
          <p:nvPr>
            <p:ph type="sldNum" sz="quarter" idx="5"/>
          </p:nvPr>
        </p:nvSpPr>
        <p:spPr/>
        <p:txBody>
          <a:bodyPr/>
          <a:lstStyle/>
          <a:p>
            <a:fld id="{4BE5DE82-CF29-044D-9158-06A811149881}" type="slidenum">
              <a:rPr lang="en-US" smtClean="0"/>
              <a:t>44</a:t>
            </a:fld>
            <a:endParaRPr lang="en-US" dirty="0"/>
          </a:p>
        </p:txBody>
      </p:sp>
    </p:spTree>
    <p:extLst>
      <p:ext uri="{BB962C8B-B14F-4D97-AF65-F5344CB8AC3E}">
        <p14:creationId xmlns:p14="http://schemas.microsoft.com/office/powerpoint/2010/main" val="23906636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A9E8F-00EA-91C3-766C-4D448A9892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13C4E-0A9D-B04A-F151-15AE53F8ED17}"/>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ED58EB43-56A5-E4A4-A0FC-815CDBA2FBDE}"/>
              </a:ext>
            </a:extLst>
          </p:cNvPr>
          <p:cNvSpPr>
            <a:spLocks noGrp="1"/>
          </p:cNvSpPr>
          <p:nvPr>
            <p:ph type="body" idx="1"/>
          </p:nvPr>
        </p:nvSpPr>
        <p:spPr/>
        <p:txBody>
          <a:bodyPr/>
          <a:lstStyle/>
          <a:p>
            <a:r>
              <a:rPr lang="en-US" dirty="0">
                <a:hlinkClick r:id="rId3"/>
              </a:rPr>
              <a:t>EU HaFS sector reports 20% reduction in food waste | IFWC - WRAP EU</a:t>
            </a:r>
            <a:endParaRPr lang="en-GB" dirty="0"/>
          </a:p>
        </p:txBody>
      </p:sp>
      <p:sp>
        <p:nvSpPr>
          <p:cNvPr id="4" name="Slide Number Placeholder 3">
            <a:extLst>
              <a:ext uri="{FF2B5EF4-FFF2-40B4-BE49-F238E27FC236}">
                <a16:creationId xmlns:a16="http://schemas.microsoft.com/office/drawing/2014/main" id="{8FC42D36-FEF1-999A-44CC-6E47FC6F625A}"/>
              </a:ext>
            </a:extLst>
          </p:cNvPr>
          <p:cNvSpPr>
            <a:spLocks noGrp="1"/>
          </p:cNvSpPr>
          <p:nvPr>
            <p:ph type="sldNum" sz="quarter" idx="5"/>
          </p:nvPr>
        </p:nvSpPr>
        <p:spPr/>
        <p:txBody>
          <a:bodyPr/>
          <a:lstStyle/>
          <a:p>
            <a:fld id="{4BE5DE82-CF29-044D-9158-06A811149881}" type="slidenum">
              <a:rPr lang="en-US" smtClean="0"/>
              <a:t>45</a:t>
            </a:fld>
            <a:endParaRPr lang="en-US" dirty="0"/>
          </a:p>
        </p:txBody>
      </p:sp>
    </p:spTree>
    <p:extLst>
      <p:ext uri="{BB962C8B-B14F-4D97-AF65-F5344CB8AC3E}">
        <p14:creationId xmlns:p14="http://schemas.microsoft.com/office/powerpoint/2010/main" val="11321375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57DCE-9EBA-7D94-AD21-0A3CD9EE8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11947F-B443-4E97-B5B7-0BFBF2C7A821}"/>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91437B24-7007-44B3-2C31-9CC1B7216B0E}"/>
              </a:ext>
            </a:extLst>
          </p:cNvPr>
          <p:cNvSpPr>
            <a:spLocks noGrp="1"/>
          </p:cNvSpPr>
          <p:nvPr>
            <p:ph type="body" idx="1"/>
          </p:nvPr>
        </p:nvSpPr>
        <p:spPr/>
        <p:txBody>
          <a:bodyPr/>
          <a:lstStyle/>
          <a:p>
            <a:pPr>
              <a:buNone/>
            </a:pPr>
            <a:r>
              <a:rPr lang="en-GB" dirty="0"/>
              <a:t>EU Smart Tourism Destinations – EU guide on data for tourism destinations</a:t>
            </a:r>
            <a:br>
              <a:rPr lang="en-GB" dirty="0"/>
            </a:br>
            <a:r>
              <a:rPr lang="en-GB" dirty="0">
                <a:hlinkClick r:id="rId3"/>
              </a:rPr>
              <a:t>https://smarttourismdestinations.eu/wp-content/uploads/2022/07/Smart-Tourism-Destinations_EU-guide_v1_EN.pdf</a:t>
            </a:r>
            <a:endParaRPr lang="en-GB" dirty="0"/>
          </a:p>
          <a:p>
            <a:pPr>
              <a:buNone/>
            </a:pPr>
            <a:r>
              <a:rPr lang="en-GB" dirty="0"/>
              <a:t>STR – Hotel key performance indicators</a:t>
            </a:r>
            <a:br>
              <a:rPr lang="en-GB" dirty="0"/>
            </a:br>
            <a:r>
              <a:rPr lang="en-GB" dirty="0"/>
              <a:t>https://str.com/data-insights/resources/hotel-key-performance-indicators</a:t>
            </a:r>
          </a:p>
          <a:p>
            <a:endParaRPr lang="en-GB" dirty="0"/>
          </a:p>
        </p:txBody>
      </p:sp>
      <p:sp>
        <p:nvSpPr>
          <p:cNvPr id="4" name="Slide Number Placeholder 3">
            <a:extLst>
              <a:ext uri="{FF2B5EF4-FFF2-40B4-BE49-F238E27FC236}">
                <a16:creationId xmlns:a16="http://schemas.microsoft.com/office/drawing/2014/main" id="{68E0FF65-DB22-A525-7C87-E51CEDD5A64B}"/>
              </a:ext>
            </a:extLst>
          </p:cNvPr>
          <p:cNvSpPr>
            <a:spLocks noGrp="1"/>
          </p:cNvSpPr>
          <p:nvPr>
            <p:ph type="sldNum" sz="quarter" idx="5"/>
          </p:nvPr>
        </p:nvSpPr>
        <p:spPr/>
        <p:txBody>
          <a:bodyPr/>
          <a:lstStyle/>
          <a:p>
            <a:fld id="{4BE5DE82-CF29-044D-9158-06A811149881}" type="slidenum">
              <a:rPr lang="en-US" smtClean="0"/>
              <a:t>46</a:t>
            </a:fld>
            <a:endParaRPr lang="en-US" dirty="0"/>
          </a:p>
        </p:txBody>
      </p:sp>
    </p:spTree>
    <p:extLst>
      <p:ext uri="{BB962C8B-B14F-4D97-AF65-F5344CB8AC3E}">
        <p14:creationId xmlns:p14="http://schemas.microsoft.com/office/powerpoint/2010/main" val="23626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4FCF3-9F8C-E6B0-1AE1-1DCD80010B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04B2D-52D5-2D7B-20B9-2DB5347193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0A2F8A-43D1-CB4D-AADE-14CEE114F2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EA8F3B-858B-5620-DD27-FFDE0DDB9E6F}"/>
              </a:ext>
            </a:extLst>
          </p:cNvPr>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413197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98B0C-EDA4-749D-EE25-0EF548637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4C248-86CA-1889-72A8-D0DD1E17A51E}"/>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70D7E8D1-C59E-0C65-125F-7B088B5E1095}"/>
              </a:ext>
            </a:extLst>
          </p:cNvPr>
          <p:cNvSpPr>
            <a:spLocks noGrp="1"/>
          </p:cNvSpPr>
          <p:nvPr>
            <p:ph type="body" idx="1"/>
          </p:nvPr>
        </p:nvSpPr>
        <p:spPr/>
        <p:txBody>
          <a:bodyPr/>
          <a:lstStyle/>
          <a:p>
            <a:pPr>
              <a:buNone/>
            </a:pPr>
            <a:r>
              <a:rPr lang="en-US" dirty="0"/>
              <a:t>Lighthouse – </a:t>
            </a:r>
            <a:r>
              <a:rPr lang="en-US" i="1" dirty="0"/>
              <a:t>How to calculate and improve 12 hotel performance metrics</a:t>
            </a:r>
            <a:endParaRPr lang="en-US" dirty="0"/>
          </a:p>
          <a:p>
            <a:endParaRPr lang="en-GB" dirty="0"/>
          </a:p>
        </p:txBody>
      </p:sp>
      <p:sp>
        <p:nvSpPr>
          <p:cNvPr id="4" name="Slide Number Placeholder 3">
            <a:extLst>
              <a:ext uri="{FF2B5EF4-FFF2-40B4-BE49-F238E27FC236}">
                <a16:creationId xmlns:a16="http://schemas.microsoft.com/office/drawing/2014/main" id="{97740ED3-5AC3-EE07-489D-EAC5B8710A1D}"/>
              </a:ext>
            </a:extLst>
          </p:cNvPr>
          <p:cNvSpPr>
            <a:spLocks noGrp="1"/>
          </p:cNvSpPr>
          <p:nvPr>
            <p:ph type="sldNum" sz="quarter" idx="5"/>
          </p:nvPr>
        </p:nvSpPr>
        <p:spPr/>
        <p:txBody>
          <a:bodyPr/>
          <a:lstStyle/>
          <a:p>
            <a:fld id="{4BE5DE82-CF29-044D-9158-06A811149881}" type="slidenum">
              <a:rPr lang="en-US" smtClean="0"/>
              <a:t>47</a:t>
            </a:fld>
            <a:endParaRPr lang="en-US" dirty="0"/>
          </a:p>
        </p:txBody>
      </p:sp>
    </p:spTree>
    <p:extLst>
      <p:ext uri="{BB962C8B-B14F-4D97-AF65-F5344CB8AC3E}">
        <p14:creationId xmlns:p14="http://schemas.microsoft.com/office/powerpoint/2010/main" val="3877224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57C3B-3217-FF6E-C4CF-CD62B54E4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65F160-0603-6F6C-C23F-92DD27D3EF9C}"/>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BD5539E6-81BF-DEBA-10D2-DAD68C8B6F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98D983-C7A8-1ECB-6F36-FF4679408EAC}"/>
              </a:ext>
            </a:extLst>
          </p:cNvPr>
          <p:cNvSpPr>
            <a:spLocks noGrp="1"/>
          </p:cNvSpPr>
          <p:nvPr>
            <p:ph type="sldNum" sz="quarter" idx="5"/>
          </p:nvPr>
        </p:nvSpPr>
        <p:spPr/>
        <p:txBody>
          <a:bodyPr/>
          <a:lstStyle/>
          <a:p>
            <a:fld id="{4BE5DE82-CF29-044D-9158-06A811149881}" type="slidenum">
              <a:rPr lang="en-US" smtClean="0"/>
              <a:t>48</a:t>
            </a:fld>
            <a:endParaRPr lang="en-US"/>
          </a:p>
        </p:txBody>
      </p:sp>
    </p:spTree>
    <p:extLst>
      <p:ext uri="{BB962C8B-B14F-4D97-AF65-F5344CB8AC3E}">
        <p14:creationId xmlns:p14="http://schemas.microsoft.com/office/powerpoint/2010/main" val="3494655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15CCE-08A5-6E24-9633-A5CCD659C3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A6A654-8FB7-5A97-7F65-7B1D432E0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D99E8C-E998-67ED-B379-6902040B80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988FED-EC2F-CB0B-6F89-7785D9DF843A}"/>
              </a:ext>
            </a:extLst>
          </p:cNvPr>
          <p:cNvSpPr>
            <a:spLocks noGrp="1"/>
          </p:cNvSpPr>
          <p:nvPr>
            <p:ph type="sldNum" sz="quarter" idx="5"/>
          </p:nvPr>
        </p:nvSpPr>
        <p:spPr/>
        <p:txBody>
          <a:bodyPr/>
          <a:lstStyle/>
          <a:p>
            <a:fld id="{4BE5DE82-CF29-044D-9158-06A811149881}" type="slidenum">
              <a:rPr lang="en-US" smtClean="0"/>
              <a:t>49</a:t>
            </a:fld>
            <a:endParaRPr lang="en-US"/>
          </a:p>
        </p:txBody>
      </p:sp>
    </p:spTree>
    <p:extLst>
      <p:ext uri="{BB962C8B-B14F-4D97-AF65-F5344CB8AC3E}">
        <p14:creationId xmlns:p14="http://schemas.microsoft.com/office/powerpoint/2010/main" val="820025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97E07-649E-7BA3-CEBD-3ABA6B670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966C6-40CF-54F8-9F3C-DB6EFB1CB8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AD394-273C-A2B6-448E-01752B2599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CEECC9-4097-7B59-8E62-F1218A6AA566}"/>
              </a:ext>
            </a:extLst>
          </p:cNvPr>
          <p:cNvSpPr>
            <a:spLocks noGrp="1"/>
          </p:cNvSpPr>
          <p:nvPr>
            <p:ph type="sldNum" sz="quarter" idx="5"/>
          </p:nvPr>
        </p:nvSpPr>
        <p:spPr/>
        <p:txBody>
          <a:bodyPr/>
          <a:lstStyle/>
          <a:p>
            <a:fld id="{4BE5DE82-CF29-044D-9158-06A811149881}" type="slidenum">
              <a:rPr lang="en-US" smtClean="0"/>
              <a:t>51</a:t>
            </a:fld>
            <a:endParaRPr lang="en-US"/>
          </a:p>
        </p:txBody>
      </p:sp>
    </p:spTree>
    <p:extLst>
      <p:ext uri="{BB962C8B-B14F-4D97-AF65-F5344CB8AC3E}">
        <p14:creationId xmlns:p14="http://schemas.microsoft.com/office/powerpoint/2010/main" val="3003024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pPr>
              <a:buNone/>
            </a:pPr>
            <a:r>
              <a:rPr lang="en-US" dirty="0"/>
              <a:t>Sorour Bros – </a:t>
            </a:r>
            <a:r>
              <a:rPr lang="en-US" i="1" dirty="0"/>
              <a:t>Driving Hospitality Data Culture Success</a:t>
            </a:r>
            <a:br>
              <a:rPr lang="en-US" dirty="0"/>
            </a:br>
            <a:r>
              <a:rPr lang="en-US" dirty="0">
                <a:hlinkClick r:id="rId3"/>
              </a:rPr>
              <a:t>https://sorourbros.com/hospitality-data/</a:t>
            </a:r>
            <a:endParaRPr lang="en-US" dirty="0"/>
          </a:p>
          <a:p>
            <a:pPr>
              <a:buNone/>
            </a:pPr>
            <a:r>
              <a:rPr lang="en-US" dirty="0"/>
              <a:t>Revfine – </a:t>
            </a:r>
            <a:r>
              <a:rPr lang="en-US" i="1" dirty="0"/>
              <a:t>Creating a Data-Driven Culture in Hotels: Why Just Getting a BI Platform Is Not Enough</a:t>
            </a:r>
            <a:br>
              <a:rPr lang="en-US" dirty="0"/>
            </a:br>
            <a:r>
              <a:rPr lang="en-US" dirty="0">
                <a:hlinkClick r:id="rId4"/>
              </a:rPr>
              <a:t>https://www.revfine.com/data-driven-culture-in-hotels-requires-more-than-bi-tools/</a:t>
            </a:r>
            <a:endParaRPr lang="en-US" dirty="0"/>
          </a:p>
          <a:p>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52</a:t>
            </a:fld>
            <a:endParaRPr lang="en-US" dirty="0"/>
          </a:p>
        </p:txBody>
      </p:sp>
    </p:spTree>
    <p:extLst>
      <p:ext uri="{BB962C8B-B14F-4D97-AF65-F5344CB8AC3E}">
        <p14:creationId xmlns:p14="http://schemas.microsoft.com/office/powerpoint/2010/main" val="29378232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86D6E"/>
                </a:solidFill>
                <a:effectLst/>
                <a:uLnTx/>
                <a:uFillTx/>
                <a:latin typeface="Calibri" panose="020F0502020204030204"/>
                <a:ea typeface="+mn-ea"/>
                <a:cs typeface="+mn-cs"/>
              </a:rPr>
              <a:t>UNESCO-UNEVOC – </a:t>
            </a:r>
            <a:r>
              <a:rPr kumimoji="0" lang="en-US" sz="1800" b="0" i="1" u="none" strike="noStrike" kern="1200" cap="none" spc="0" normalizeH="0" baseline="0" noProof="0" dirty="0">
                <a:ln>
                  <a:noFill/>
                </a:ln>
                <a:solidFill>
                  <a:srgbClr val="086D6E"/>
                </a:solidFill>
                <a:effectLst/>
                <a:uLnTx/>
                <a:uFillTx/>
                <a:latin typeface="Calibri" panose="020F0502020204030204"/>
                <a:ea typeface="+mn-ea"/>
                <a:cs typeface="+mn-cs"/>
              </a:rPr>
              <a:t>Green and digital skills for hospitality and tourism</a:t>
            </a:r>
            <a:br>
              <a:rPr kumimoji="0" lang="en-US" sz="1800" b="0" i="0" u="none" strike="noStrike" kern="1200" cap="none" spc="0" normalizeH="0" baseline="0" noProof="0" dirty="0">
                <a:ln>
                  <a:noFill/>
                </a:ln>
                <a:solidFill>
                  <a:srgbClr val="086D6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086D6E"/>
                </a:solidFill>
                <a:effectLst/>
                <a:uLnTx/>
                <a:uFillTx/>
                <a:latin typeface="Calibri" panose="020F0502020204030204"/>
                <a:ea typeface="+mn-ea"/>
                <a:cs typeface="+mn-cs"/>
              </a:rPr>
              <a:t>https://unesdoc.unesco.org/ark:/48223/pf0000391115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86D6E"/>
                </a:solidFill>
                <a:effectLst/>
                <a:uLnTx/>
                <a:uFillTx/>
                <a:latin typeface="Calibri" panose="020F0502020204030204"/>
                <a:ea typeface="+mn-ea"/>
                <a:cs typeface="+mn-cs"/>
              </a:rPr>
              <a:t>European Commission – Digital skills in tourism (Digital Skills &amp; Jobs Platform)</a:t>
            </a:r>
            <a:br>
              <a:rPr kumimoji="0" lang="en-US" sz="1800" b="0" i="0" u="none" strike="noStrike" kern="1200" cap="none" spc="0" normalizeH="0" baseline="0" noProof="0" dirty="0">
                <a:ln>
                  <a:noFill/>
                </a:ln>
                <a:solidFill>
                  <a:srgbClr val="086D6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086D6E"/>
                </a:solidFill>
                <a:effectLst/>
                <a:uLnTx/>
                <a:uFillTx/>
                <a:latin typeface="Calibri" panose="020F0502020204030204"/>
                <a:ea typeface="+mn-ea"/>
                <a:cs typeface="+mn-cs"/>
              </a:rPr>
              <a:t>https://digital-skills-jobs.europa.eu/en/topics/tourism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86D6E"/>
                </a:solidFill>
                <a:effectLst/>
                <a:uLnTx/>
                <a:uFillTx/>
                <a:latin typeface="Calibri" panose="020F0502020204030204"/>
                <a:ea typeface="+mn-ea"/>
                <a:cs typeface="+mn-cs"/>
              </a:rPr>
              <a:t>UNWTO – Sustainable tourism and measurement (resources on energy and resource efficiency)</a:t>
            </a:r>
            <a:br>
              <a:rPr kumimoji="0" lang="en-US" sz="1800" b="0" i="0" u="none" strike="noStrike" kern="1200" cap="none" spc="0" normalizeH="0" baseline="0" noProof="0" dirty="0">
                <a:ln>
                  <a:noFill/>
                </a:ln>
                <a:solidFill>
                  <a:srgbClr val="086D6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086D6E"/>
                </a:solidFill>
                <a:effectLst/>
                <a:uLnTx/>
                <a:uFillTx/>
                <a:latin typeface="Calibri" panose="020F0502020204030204"/>
                <a:ea typeface="+mn-ea"/>
                <a:cs typeface="+mn-cs"/>
                <a:hlinkClick r:id="rId3"/>
              </a:rPr>
              <a:t>https://www.unwto.org/sustainable-development</a:t>
            </a:r>
            <a:endParaRPr kumimoji="0" lang="en-US" sz="1800" b="0" i="0" u="none" strike="noStrike" kern="1200" cap="none" spc="0" normalizeH="0" baseline="0" noProof="0" dirty="0">
              <a:ln>
                <a:noFill/>
              </a:ln>
              <a:solidFill>
                <a:srgbClr val="086D6E"/>
              </a:solidFill>
              <a:effectLst/>
              <a:uLnTx/>
              <a:uFillTx/>
              <a:latin typeface="Calibri" panose="020F0502020204030204"/>
              <a:ea typeface="+mn-ea"/>
              <a:cs typeface="+mn-cs"/>
            </a:endParaRPr>
          </a:p>
          <a:p>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53</a:t>
            </a:fld>
            <a:endParaRPr lang="en-US" dirty="0"/>
          </a:p>
        </p:txBody>
      </p:sp>
    </p:spTree>
    <p:extLst>
      <p:ext uri="{BB962C8B-B14F-4D97-AF65-F5344CB8AC3E}">
        <p14:creationId xmlns:p14="http://schemas.microsoft.com/office/powerpoint/2010/main" val="19823361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pPr>
              <a:buNone/>
            </a:pPr>
            <a:r>
              <a:rPr lang="en-US" dirty="0"/>
              <a:t>UNESCO-UNEVOC – </a:t>
            </a:r>
            <a:r>
              <a:rPr lang="en-US" i="1" dirty="0"/>
              <a:t>Green and Digital Skills for Hospitality and Tourism</a:t>
            </a:r>
            <a:br>
              <a:rPr lang="en-US" dirty="0"/>
            </a:br>
            <a:r>
              <a:rPr lang="en-US" dirty="0"/>
              <a:t>EU Digital Skills &amp; Jobs – tourism-related digital skills initiatives</a:t>
            </a:r>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54</a:t>
            </a:fld>
            <a:endParaRPr lang="en-US" dirty="0"/>
          </a:p>
        </p:txBody>
      </p:sp>
    </p:spTree>
    <p:extLst>
      <p:ext uri="{BB962C8B-B14F-4D97-AF65-F5344CB8AC3E}">
        <p14:creationId xmlns:p14="http://schemas.microsoft.com/office/powerpoint/2010/main" val="22931416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Sorour Bros – Driving Hospitality Data Culture Success</a:t>
            </a:r>
          </a:p>
          <a:p>
            <a:r>
              <a:rPr lang="en-US" dirty="0"/>
              <a:t>Revfine – Creating a Data-Driven Culture in Hotels</a:t>
            </a:r>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55</a:t>
            </a:fld>
            <a:endParaRPr lang="en-US" dirty="0"/>
          </a:p>
        </p:txBody>
      </p:sp>
    </p:spTree>
    <p:extLst>
      <p:ext uri="{BB962C8B-B14F-4D97-AF65-F5344CB8AC3E}">
        <p14:creationId xmlns:p14="http://schemas.microsoft.com/office/powerpoint/2010/main" val="2940082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GB" dirty="0"/>
              <a:t>EU Smart Tourism Destinations – </a:t>
            </a:r>
            <a:r>
              <a:rPr lang="en-GB" i="1" dirty="0"/>
              <a:t>Toolkit for Mastering Data</a:t>
            </a:r>
            <a:br>
              <a:rPr lang="en-GB" dirty="0"/>
            </a:br>
            <a:r>
              <a:rPr lang="en-GB" dirty="0"/>
              <a:t>UNESCO-UNEVOC – green and digital skills recommendations for workplaces</a:t>
            </a:r>
          </a:p>
        </p:txBody>
      </p:sp>
      <p:sp>
        <p:nvSpPr>
          <p:cNvPr id="4" name="Slide Number Placeholder 3"/>
          <p:cNvSpPr>
            <a:spLocks noGrp="1"/>
          </p:cNvSpPr>
          <p:nvPr>
            <p:ph type="sldNum" sz="quarter" idx="5"/>
          </p:nvPr>
        </p:nvSpPr>
        <p:spPr/>
        <p:txBody>
          <a:bodyPr/>
          <a:lstStyle/>
          <a:p>
            <a:fld id="{4BE5DE82-CF29-044D-9158-06A811149881}" type="slidenum">
              <a:rPr lang="en-US" smtClean="0"/>
              <a:t>56</a:t>
            </a:fld>
            <a:endParaRPr lang="en-US" dirty="0"/>
          </a:p>
        </p:txBody>
      </p:sp>
    </p:spTree>
    <p:extLst>
      <p:ext uri="{BB962C8B-B14F-4D97-AF65-F5344CB8AC3E}">
        <p14:creationId xmlns:p14="http://schemas.microsoft.com/office/powerpoint/2010/main" val="324926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UNESCO-UNEVOC – Green and Digital Skills for Hospitality and TourismEU – Study on Mastering Data for Tourism by EU Destinations</a:t>
            </a:r>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57</a:t>
            </a:fld>
            <a:endParaRPr lang="en-US" dirty="0"/>
          </a:p>
        </p:txBody>
      </p:sp>
    </p:spTree>
    <p:extLst>
      <p:ext uri="{BB962C8B-B14F-4D97-AF65-F5344CB8AC3E}">
        <p14:creationId xmlns:p14="http://schemas.microsoft.com/office/powerpoint/2010/main" val="233911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62626"/>
                </a:solidFill>
              </a:rPr>
              <a:t>Freedman, Mews (2025), </a:t>
            </a:r>
            <a:r>
              <a:rPr lang="en-US" i="1" dirty="0">
                <a:solidFill>
                  <a:srgbClr val="262626"/>
                </a:solidFill>
              </a:rPr>
              <a:t>Hotel business intelligence explained: what every hotelier should know</a:t>
            </a:r>
            <a:r>
              <a:rPr lang="en-US" dirty="0">
                <a:solidFill>
                  <a:srgbClr val="262626"/>
                </a:solidFill>
              </a:rPr>
              <a:t>. </a:t>
            </a:r>
            <a:r>
              <a:rPr lang="en-US" dirty="0">
                <a:hlinkClick r:id="rId3"/>
              </a:rPr>
              <a:t>https://www.mews.com/en/blog/hotel-business-intelligence</a:t>
            </a:r>
            <a:endParaRPr lang="en-US" dirty="0"/>
          </a:p>
          <a:p>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8</a:t>
            </a:fld>
            <a:endParaRPr lang="en-US" dirty="0"/>
          </a:p>
        </p:txBody>
      </p:sp>
    </p:spTree>
    <p:extLst>
      <p:ext uri="{BB962C8B-B14F-4D97-AF65-F5344CB8AC3E}">
        <p14:creationId xmlns:p14="http://schemas.microsoft.com/office/powerpoint/2010/main" val="2497741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3A43F-D7C9-2333-BE5E-8B2394CBD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B1283-63AE-20E6-B27A-CD23A1B5E3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255753-67DB-DC79-7898-E5F4099536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ADB803-B281-761E-5A12-BCB78997A1C3}"/>
              </a:ext>
            </a:extLst>
          </p:cNvPr>
          <p:cNvSpPr>
            <a:spLocks noGrp="1"/>
          </p:cNvSpPr>
          <p:nvPr>
            <p:ph type="sldNum" sz="quarter" idx="5"/>
          </p:nvPr>
        </p:nvSpPr>
        <p:spPr/>
        <p:txBody>
          <a:bodyPr/>
          <a:lstStyle/>
          <a:p>
            <a:fld id="{4BE5DE82-CF29-044D-9158-06A811149881}" type="slidenum">
              <a:rPr lang="en-US" smtClean="0"/>
              <a:t>59</a:t>
            </a:fld>
            <a:endParaRPr lang="en-US"/>
          </a:p>
        </p:txBody>
      </p:sp>
    </p:spTree>
    <p:extLst>
      <p:ext uri="{BB962C8B-B14F-4D97-AF65-F5344CB8AC3E}">
        <p14:creationId xmlns:p14="http://schemas.microsoft.com/office/powerpoint/2010/main" val="4396044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60</a:t>
            </a:fld>
            <a:endParaRPr lang="en-US"/>
          </a:p>
        </p:txBody>
      </p:sp>
    </p:spTree>
    <p:extLst>
      <p:ext uri="{BB962C8B-B14F-4D97-AF65-F5344CB8AC3E}">
        <p14:creationId xmlns:p14="http://schemas.microsoft.com/office/powerpoint/2010/main" val="83052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b="1" dirty="0"/>
              <a:t>AltexSoft – hotel PMS overview</a:t>
            </a:r>
            <a:br>
              <a:rPr lang="en-US" dirty="0"/>
            </a:br>
            <a:r>
              <a:rPr lang="en-US" dirty="0">
                <a:hlinkClick r:id="rId3"/>
              </a:rPr>
              <a:t>https://www.altexsoft.com/blog/hotel-property-management-systems-products-and-features/</a:t>
            </a:r>
            <a:endParaRPr lang="en-US" dirty="0"/>
          </a:p>
          <a:p>
            <a:r>
              <a:rPr lang="en-US" b="1" dirty="0"/>
              <a:t>Chowbus – POS data meaning</a:t>
            </a:r>
            <a:br>
              <a:rPr lang="en-US" dirty="0"/>
            </a:br>
            <a:r>
              <a:rPr lang="en-US" dirty="0">
                <a:hlinkClick r:id="rId4"/>
              </a:rPr>
              <a:t>https://www.chowbus.com/blog/what-is-pos-data</a:t>
            </a:r>
            <a:endParaRPr lang="en-US" dirty="0"/>
          </a:p>
          <a:p>
            <a:r>
              <a:rPr lang="en-US" b="1" dirty="0"/>
              <a:t>Square – what is a POS system</a:t>
            </a:r>
            <a:br>
              <a:rPr lang="en-US" dirty="0"/>
            </a:br>
            <a:r>
              <a:rPr lang="en-US" dirty="0">
                <a:hlinkClick r:id="rId5"/>
              </a:rPr>
              <a:t>https://squareup.com/gb/en/the-bottom-line/operating-your-business/what-pos-system</a:t>
            </a:r>
            <a:endParaRPr lang="en-US" dirty="0"/>
          </a:p>
          <a:p>
            <a:r>
              <a:rPr lang="en-US" b="1" dirty="0"/>
              <a:t>WWF / Hotel Kitchen – food-waste toolkit for hotels</a:t>
            </a:r>
            <a:br>
              <a:rPr lang="en-US" dirty="0"/>
            </a:br>
            <a:r>
              <a:rPr lang="en-US" dirty="0">
                <a:hlinkClick r:id="rId6"/>
              </a:rPr>
              <a:t>https://www.worldwildlife.org/publications/hotel-kitchen-fighting-food-waste-in-hotels/</a:t>
            </a:r>
            <a:endParaRPr lang="en-US" dirty="0"/>
          </a:p>
          <a:p>
            <a:r>
              <a:rPr lang="en-US" b="1" dirty="0"/>
              <a:t>Zero Waste Scotland – “Your business is food, don’t throw it away” toolkit</a:t>
            </a:r>
            <a:br>
              <a:rPr lang="en-US" dirty="0"/>
            </a:br>
            <a:r>
              <a:rPr lang="en-US" dirty="0">
                <a:hlinkClick r:id="rId7"/>
              </a:rPr>
              <a:t>https://www.zerowastescotland.org.uk/resources/your-business-food-dont-throw-it-away</a:t>
            </a:r>
            <a:endParaRPr lang="en-US" dirty="0"/>
          </a:p>
          <a:p>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9</a:t>
            </a:fld>
            <a:endParaRPr lang="en-US" dirty="0"/>
          </a:p>
        </p:txBody>
      </p:sp>
    </p:spTree>
    <p:extLst>
      <p:ext uri="{BB962C8B-B14F-4D97-AF65-F5344CB8AC3E}">
        <p14:creationId xmlns:p14="http://schemas.microsoft.com/office/powerpoint/2010/main" val="2518095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A0F2B-6BC5-6409-EA1B-F103A9600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408BBD-3CEC-E84D-E1EA-E05DA1FC9590}"/>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6A987F5A-8904-1BDF-E679-99F520F40F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1766BB-E55F-DE1D-D1D0-B69D79053F2C}"/>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1423453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STR – Hotel key performance indicators</a:t>
            </a:r>
            <a:br>
              <a:rPr lang="en-US" dirty="0"/>
            </a:br>
            <a:r>
              <a:rPr lang="en-US" dirty="0"/>
              <a:t>https://str.com/data-insights/resources/hotel-key-performance-indicators</a:t>
            </a:r>
          </a:p>
          <a:p>
            <a:r>
              <a:rPr lang="en-US" dirty="0"/>
              <a:t>OTA Insight – Most important hotel KPIs</a:t>
            </a:r>
            <a:br>
              <a:rPr lang="en-US" dirty="0"/>
            </a:br>
            <a:r>
              <a:rPr lang="en-US" dirty="0"/>
              <a:t>https://www.otainsight.com/resources/blog/revenue-management/hotel-kpis</a:t>
            </a:r>
          </a:p>
          <a:p>
            <a:r>
              <a:rPr lang="en-US" dirty="0"/>
              <a:t>SevenRooms – Restaurant metrics and average check</a:t>
            </a:r>
            <a:br>
              <a:rPr lang="en-US" dirty="0"/>
            </a:br>
            <a:r>
              <a:rPr lang="en-US" dirty="0"/>
              <a:t>https://sevenrooms.com/en/blog/restaurant-metrics-average-check/</a:t>
            </a:r>
          </a:p>
          <a:p>
            <a:r>
              <a:rPr lang="en-US" dirty="0"/>
              <a:t>HospitalityNet – Labour cost and payroll KPIs in hotels</a:t>
            </a:r>
            <a:br>
              <a:rPr lang="en-US" dirty="0"/>
            </a:br>
            <a:r>
              <a:rPr lang="en-US" dirty="0">
                <a:hlinkClick r:id="rId3"/>
              </a:rPr>
              <a:t>https://www.hospitalitynet.org/opinion/4111384.html</a:t>
            </a:r>
            <a:endParaRPr lang="en-US" dirty="0"/>
          </a:p>
          <a:p>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11</a:t>
            </a:fld>
            <a:endParaRPr lang="en-US" dirty="0"/>
          </a:p>
        </p:txBody>
      </p:sp>
    </p:spTree>
    <p:extLst>
      <p:ext uri="{BB962C8B-B14F-4D97-AF65-F5344CB8AC3E}">
        <p14:creationId xmlns:p14="http://schemas.microsoft.com/office/powerpoint/2010/main" val="2379234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STR – Hotel key performance indicators</a:t>
            </a:r>
            <a:br>
              <a:rPr lang="en-US" dirty="0"/>
            </a:br>
            <a:r>
              <a:rPr lang="en-US" dirty="0"/>
              <a:t>https://str.com/data-insights/resources/hotel-key-performance-indicators</a:t>
            </a:r>
          </a:p>
          <a:p>
            <a:r>
              <a:rPr lang="en-US" dirty="0"/>
              <a:t>OTA Insight – Most important hotel KPIs</a:t>
            </a:r>
            <a:br>
              <a:rPr lang="en-US" dirty="0"/>
            </a:br>
            <a:r>
              <a:rPr lang="en-US" dirty="0"/>
              <a:t>https://www.otainsight.com/resources/blog/revenue-management/hotel-kpis</a:t>
            </a:r>
          </a:p>
          <a:p>
            <a:r>
              <a:rPr lang="en-US" dirty="0"/>
              <a:t>SevenRooms – Restaurant metrics and average check</a:t>
            </a:r>
            <a:br>
              <a:rPr lang="en-US" dirty="0"/>
            </a:br>
            <a:r>
              <a:rPr lang="en-US" dirty="0"/>
              <a:t>https://sevenrooms.com/en/blog/restaurant-metrics-average-check/</a:t>
            </a:r>
          </a:p>
          <a:p>
            <a:r>
              <a:rPr lang="en-US" dirty="0"/>
              <a:t>HospitalityNet – Labour cost and payroll KPIs in hotels</a:t>
            </a:r>
            <a:br>
              <a:rPr lang="en-US" dirty="0"/>
            </a:br>
            <a:r>
              <a:rPr lang="en-US" dirty="0">
                <a:hlinkClick r:id="rId3"/>
              </a:rPr>
              <a:t>https://www.hospitalitynet.org/opinion/4111384.html</a:t>
            </a:r>
            <a:endParaRPr lang="en-US" dirty="0"/>
          </a:p>
          <a:p>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12</a:t>
            </a:fld>
            <a:endParaRPr lang="en-US" dirty="0"/>
          </a:p>
        </p:txBody>
      </p:sp>
    </p:spTree>
    <p:extLst>
      <p:ext uri="{BB962C8B-B14F-4D97-AF65-F5344CB8AC3E}">
        <p14:creationId xmlns:p14="http://schemas.microsoft.com/office/powerpoint/2010/main" val="2079325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D8742B2C-7BA3-8FB2-33B8-8867498C8638}"/>
              </a:ext>
            </a:extLst>
          </p:cNvPr>
          <p:cNvPicPr>
            <a:picLocks noChangeAspect="1"/>
          </p:cNvPicPr>
          <p:nvPr userDrawn="1"/>
        </p:nvPicPr>
        <p:blipFill>
          <a:blip>
            <a:extLst>
              <a:ext uri="{96DAC541-7B7A-43D3-8B79-37D633B846F1}">
                <asvg:svgBlip xmlns:asvg="http://schemas.microsoft.com/office/drawing/2016/SVG/main" r:embed="rId2"/>
              </a:ext>
            </a:extLst>
          </a:blip>
          <a:srcRect l="31584" t="38697" r="39868" b="43173"/>
          <a:stretch/>
        </p:blipFill>
        <p:spPr>
          <a:xfrm>
            <a:off x="7315200" y="2472933"/>
            <a:ext cx="4876800" cy="4385068"/>
          </a:xfrm>
          <a:prstGeom prst="rect">
            <a:avLst/>
          </a:prstGeom>
        </p:spPr>
      </p:pic>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Eco Smart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1553583" y="1623405"/>
            <a:ext cx="9778140" cy="4895927"/>
          </a:xfrm>
          <a:prstGeom prst="rect">
            <a:avLst/>
          </a:prstGeom>
        </p:spPr>
        <p:txBody>
          <a:bodyPr/>
          <a:lstStyle>
            <a:lvl1pPr algn="l">
              <a:buNone/>
              <a:defRPr sz="2400" b="0" i="0" spc="0">
                <a:solidFill>
                  <a:srgbClr val="26262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1503336" y="604434"/>
            <a:ext cx="9886397" cy="1018971"/>
          </a:xfrm>
          <a:prstGeom prst="rect">
            <a:avLst/>
          </a:prstGeom>
        </p:spPr>
        <p:txBody>
          <a:bodyPr>
            <a:noAutofit/>
          </a:bodyPr>
          <a:lstStyle>
            <a:lvl1pPr marL="0" indent="0" algn="l">
              <a:buNone/>
              <a:defRPr sz="3600" b="1" i="0">
                <a:solidFill>
                  <a:srgbClr val="0289AE"/>
                </a:solidFill>
                <a:latin typeface="+mn-lt"/>
              </a:defRPr>
            </a:lvl1pPr>
          </a:lstStyle>
          <a:p>
            <a:pPr lvl="0"/>
            <a:r>
              <a:rPr lang="en-US" dirty="0"/>
              <a:t>Heading</a:t>
            </a:r>
          </a:p>
        </p:txBody>
      </p:sp>
      <p:sp>
        <p:nvSpPr>
          <p:cNvPr id="2" name="Rectangle 1">
            <a:extLst>
              <a:ext uri="{FF2B5EF4-FFF2-40B4-BE49-F238E27FC236}">
                <a16:creationId xmlns:a16="http://schemas.microsoft.com/office/drawing/2014/main" id="{C07CE72E-371D-1D4A-A68D-68550F825E9D}"/>
              </a:ext>
            </a:extLst>
          </p:cNvPr>
          <p:cNvSpPr/>
          <p:nvPr userDrawn="1"/>
        </p:nvSpPr>
        <p:spPr>
          <a:xfrm>
            <a:off x="12192000" y="-287867"/>
            <a:ext cx="1185333" cy="714586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2">
            <a:extLst>
              <a:ext uri="{FF2B5EF4-FFF2-40B4-BE49-F238E27FC236}">
                <a16:creationId xmlns:a16="http://schemas.microsoft.com/office/drawing/2014/main" id="{936FEF51-CD71-062C-6ED0-A623D78E9564}"/>
              </a:ext>
            </a:extLst>
          </p:cNvPr>
          <p:cNvSpPr/>
          <p:nvPr userDrawn="1"/>
        </p:nvSpPr>
        <p:spPr>
          <a:xfrm>
            <a:off x="1" y="0"/>
            <a:ext cx="1242204"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dirty="0"/>
          </a:p>
        </p:txBody>
      </p:sp>
      <p:pic>
        <p:nvPicPr>
          <p:cNvPr id="4" name="Graphic 3">
            <a:extLst>
              <a:ext uri="{FF2B5EF4-FFF2-40B4-BE49-F238E27FC236}">
                <a16:creationId xmlns:a16="http://schemas.microsoft.com/office/drawing/2014/main" id="{739DB8D6-6AC7-F971-5A29-5FDEBCAFFDFE}"/>
              </a:ext>
            </a:extLst>
          </p:cNvPr>
          <p:cNvPicPr>
            <a:picLocks noChangeAspect="1"/>
          </p:cNvPicPr>
          <p:nvPr userDrawn="1"/>
        </p:nvPicPr>
        <p:blipFill>
          <a:blip>
            <a:extLst>
              <a:ext uri="{96DAC541-7B7A-43D3-8B79-37D633B846F1}">
                <asvg:svgBlip xmlns:asvg="http://schemas.microsoft.com/office/drawing/2016/SVG/main" r:embed="rId2"/>
              </a:ext>
            </a:extLst>
          </a:blip>
          <a:srcRect l="50465" t="38697" r="39868" b="43173"/>
          <a:stretch/>
        </p:blipFill>
        <p:spPr>
          <a:xfrm flipH="1">
            <a:off x="-1" y="3605397"/>
            <a:ext cx="1224951" cy="3252603"/>
          </a:xfrm>
          <a:prstGeom prst="rect">
            <a:avLst/>
          </a:prstGeom>
        </p:spPr>
      </p:pic>
    </p:spTree>
    <p:extLst>
      <p:ext uri="{BB962C8B-B14F-4D97-AF65-F5344CB8AC3E}">
        <p14:creationId xmlns:p14="http://schemas.microsoft.com/office/powerpoint/2010/main" val="48060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dirty="0"/>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97322" y="2639356"/>
            <a:ext cx="6484268" cy="2253043"/>
          </a:xfrm>
          <a:prstGeom prst="rect">
            <a:avLst/>
          </a:prstGeom>
        </p:spPr>
        <p:txBody>
          <a:bodyPr>
            <a:normAutofit/>
          </a:bodyPr>
          <a:lstStyle>
            <a:lvl1pPr marL="0" indent="0" algn="l">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91654" y="1020928"/>
            <a:ext cx="2066906" cy="582221"/>
          </a:xfrm>
          <a:prstGeom prst="rect">
            <a:avLst/>
          </a:prstGeom>
        </p:spPr>
        <p:txBody>
          <a:bodyPr>
            <a:noAutofit/>
          </a:bodyPr>
          <a:lstStyle>
            <a:lvl1pPr marL="0" indent="0" algn="l">
              <a:buNone/>
              <a:defRPr sz="13000" b="0" i="0">
                <a:solidFill>
                  <a:srgbClr val="0289AE"/>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0" y="2892987"/>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0289AE"/>
          </a:solidFill>
          <a:ln w="3060" cap="flat">
            <a:solidFill>
              <a:srgbClr val="009AC1"/>
            </a:solidFill>
            <a:prstDash val="solid"/>
            <a:miter/>
          </a:ln>
        </p:spPr>
        <p:txBody>
          <a:bodyPr rtlCol="0" anchor="ctr"/>
          <a:lstStyle/>
          <a:p>
            <a:endParaRPr lang="en-US" dirty="0"/>
          </a:p>
        </p:txBody>
      </p:sp>
      <p:pic>
        <p:nvPicPr>
          <p:cNvPr id="2" name="Graphic 1">
            <a:extLst>
              <a:ext uri="{FF2B5EF4-FFF2-40B4-BE49-F238E27FC236}">
                <a16:creationId xmlns:a16="http://schemas.microsoft.com/office/drawing/2014/main" id="{330DF8E6-E642-58C0-CC2A-45FBF68FAAD3}"/>
              </a:ext>
            </a:extLst>
          </p:cNvPr>
          <p:cNvPicPr>
            <a:picLocks noChangeAspect="1"/>
          </p:cNvPicPr>
          <p:nvPr userDrawn="1"/>
        </p:nvPicPr>
        <p:blipFill>
          <a:blip>
            <a:extLst>
              <a:ext uri="{96DAC541-7B7A-43D3-8B79-37D633B846F1}">
                <asvg:svgBlip xmlns:asvg="http://schemas.microsoft.com/office/drawing/2016/SVG/main" r:embed="rId2"/>
              </a:ext>
            </a:extLst>
          </a:blip>
          <a:srcRect l="31584" t="38697" r="39868" b="43173"/>
          <a:stretch/>
        </p:blipFill>
        <p:spPr>
          <a:xfrm>
            <a:off x="8574657" y="2880779"/>
            <a:ext cx="3617343" cy="3252603"/>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5757C479-C257-C247-8E86-AED0A2B9F127}"/>
              </a:ext>
            </a:extLst>
          </p:cNvPr>
          <p:cNvSpPr/>
          <p:nvPr userDrawn="1"/>
        </p:nvSpPr>
        <p:spPr>
          <a:xfrm>
            <a:off x="3058634" y="1"/>
            <a:ext cx="8439100"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dirty="0"/>
          </a:p>
        </p:txBody>
      </p:sp>
      <p:pic>
        <p:nvPicPr>
          <p:cNvPr id="2" name="Graphic 1">
            <a:extLst>
              <a:ext uri="{FF2B5EF4-FFF2-40B4-BE49-F238E27FC236}">
                <a16:creationId xmlns:a16="http://schemas.microsoft.com/office/drawing/2014/main" id="{DF0D8479-C381-34DD-EE47-BD5DC7B44994}"/>
              </a:ext>
            </a:extLst>
          </p:cNvPr>
          <p:cNvPicPr>
            <a:picLocks noChangeAspect="1"/>
          </p:cNvPicPr>
          <p:nvPr userDrawn="1"/>
        </p:nvPicPr>
        <p:blipFill>
          <a:blip>
            <a:extLst>
              <a:ext uri="{96DAC541-7B7A-43D3-8B79-37D633B846F1}">
                <asvg:svgBlip xmlns:asvg="http://schemas.microsoft.com/office/drawing/2016/SVG/main" r:embed="rId2"/>
              </a:ext>
            </a:extLst>
          </a:blip>
          <a:srcRect l="31584" t="38697" r="39868" b="43173"/>
          <a:stretch/>
        </p:blipFill>
        <p:spPr>
          <a:xfrm flipH="1">
            <a:off x="3053750" y="2684947"/>
            <a:ext cx="4641011" cy="4173054"/>
          </a:xfrm>
          <a:prstGeom prst="rect">
            <a:avLst/>
          </a:prstGeom>
        </p:spPr>
      </p:pic>
      <p:sp>
        <p:nvSpPr>
          <p:cNvPr id="16" name="Text Placeholder 17">
            <a:extLst>
              <a:ext uri="{FF2B5EF4-FFF2-40B4-BE49-F238E27FC236}">
                <a16:creationId xmlns:a16="http://schemas.microsoft.com/office/drawing/2014/main" id="{A29AA7C0-E80F-9940-A7DE-B7B4733D7F3D}"/>
              </a:ext>
            </a:extLst>
          </p:cNvPr>
          <p:cNvSpPr>
            <a:spLocks noGrp="1"/>
          </p:cNvSpPr>
          <p:nvPr>
            <p:ph type="body" sz="quarter" idx="18" hasCustomPrompt="1"/>
          </p:nvPr>
        </p:nvSpPr>
        <p:spPr>
          <a:xfrm>
            <a:off x="5943600" y="2076098"/>
            <a:ext cx="4867011" cy="3913188"/>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F13E4322-43A6-A642-9B00-7405BE2B70DA}"/>
              </a:ext>
            </a:extLst>
          </p:cNvPr>
          <p:cNvSpPr>
            <a:spLocks noGrp="1"/>
          </p:cNvSpPr>
          <p:nvPr>
            <p:ph type="body" sz="quarter" idx="16" hasCustomPrompt="1"/>
          </p:nvPr>
        </p:nvSpPr>
        <p:spPr>
          <a:xfrm>
            <a:off x="5943601" y="647039"/>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pic>
        <p:nvPicPr>
          <p:cNvPr id="9" name="Picture 8">
            <a:extLst>
              <a:ext uri="{FF2B5EF4-FFF2-40B4-BE49-F238E27FC236}">
                <a16:creationId xmlns:a16="http://schemas.microsoft.com/office/drawing/2014/main" id="{03CBBA07-A014-9824-9079-87459BAD7EC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8315" t="15976" r="29196" b="11083"/>
          <a:stretch/>
        </p:blipFill>
        <p:spPr>
          <a:xfrm flipH="1">
            <a:off x="0" y="1333922"/>
            <a:ext cx="8439100" cy="5375657"/>
          </a:xfrm>
          <a:prstGeom prst="rect">
            <a:avLst/>
          </a:prstGeom>
        </p:spPr>
      </p:pic>
      <p:sp>
        <p:nvSpPr>
          <p:cNvPr id="10" name="Picture Placeholder 17">
            <a:extLst>
              <a:ext uri="{FF2B5EF4-FFF2-40B4-BE49-F238E27FC236}">
                <a16:creationId xmlns:a16="http://schemas.microsoft.com/office/drawing/2014/main" id="{C198CE8B-A951-4723-36EA-05C2EF0324F7}"/>
              </a:ext>
            </a:extLst>
          </p:cNvPr>
          <p:cNvSpPr>
            <a:spLocks noGrp="1"/>
          </p:cNvSpPr>
          <p:nvPr>
            <p:ph type="pic" sz="quarter" idx="10"/>
          </p:nvPr>
        </p:nvSpPr>
        <p:spPr>
          <a:xfrm>
            <a:off x="0" y="1561018"/>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r>
              <a:rPr lang="en-GB" dirty="0"/>
              <a:t>Click icon to add picture</a:t>
            </a:r>
            <a:endParaRPr lang="en-US" dirty="0"/>
          </a:p>
        </p:txBody>
      </p:sp>
    </p:spTree>
    <p:extLst>
      <p:ext uri="{BB962C8B-B14F-4D97-AF65-F5344CB8AC3E}">
        <p14:creationId xmlns:p14="http://schemas.microsoft.com/office/powerpoint/2010/main" val="956642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C32637B4-C090-664B-9518-5B50FEB1AD29}"/>
              </a:ext>
            </a:extLst>
          </p:cNvPr>
          <p:cNvSpPr/>
          <p:nvPr userDrawn="1"/>
        </p:nvSpPr>
        <p:spPr>
          <a:xfrm>
            <a:off x="0" y="882027"/>
            <a:ext cx="12192000" cy="1437274"/>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dirty="0"/>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727702"/>
            <a:ext cx="7178174" cy="3311641"/>
          </a:xfrm>
          <a:prstGeom prst="rect">
            <a:avLst/>
          </a:prstGeom>
        </p:spPr>
        <p:txBody>
          <a:bodyPr/>
          <a:lstStyle>
            <a:lvl1pPr algn="l">
              <a:buNone/>
              <a:defRPr sz="2400" b="0" i="0" spc="0">
                <a:solidFill>
                  <a:srgbClr val="26262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7"/>
            <a:ext cx="7178174" cy="1031625"/>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pic>
        <p:nvPicPr>
          <p:cNvPr id="17" name="Picture 16" descr="iPhone6_mockup_front_white.png">
            <a:extLst>
              <a:ext uri="{FF2B5EF4-FFF2-40B4-BE49-F238E27FC236}">
                <a16:creationId xmlns:a16="http://schemas.microsoft.com/office/drawing/2014/main" id="{E4E01626-D8FB-DA4D-8D60-ADB5CDC507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8850" y="226918"/>
            <a:ext cx="4094254" cy="6404164"/>
          </a:xfrm>
          <a:prstGeom prst="rect">
            <a:avLst/>
          </a:prstGeom>
        </p:spPr>
      </p:pic>
      <p:sp>
        <p:nvSpPr>
          <p:cNvPr id="18" name="Picture Placeholder 17">
            <a:extLst>
              <a:ext uri="{FF2B5EF4-FFF2-40B4-BE49-F238E27FC236}">
                <a16:creationId xmlns:a16="http://schemas.microsoft.com/office/drawing/2014/main" id="{2C88D513-C68B-0445-BEAD-F3AA97638FA7}"/>
              </a:ext>
            </a:extLst>
          </p:cNvPr>
          <p:cNvSpPr>
            <a:spLocks noGrp="1"/>
          </p:cNvSpPr>
          <p:nvPr>
            <p:ph type="pic" sz="quarter" idx="10"/>
          </p:nvPr>
        </p:nvSpPr>
        <p:spPr>
          <a:xfrm>
            <a:off x="8583306"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r>
              <a:rPr lang="en-GB" dirty="0"/>
              <a:t>Click icon to add picture</a:t>
            </a:r>
            <a:endParaRPr lang="en-US" dirty="0"/>
          </a:p>
        </p:txBody>
      </p:sp>
    </p:spTree>
    <p:extLst>
      <p:ext uri="{BB962C8B-B14F-4D97-AF65-F5344CB8AC3E}">
        <p14:creationId xmlns:p14="http://schemas.microsoft.com/office/powerpoint/2010/main" val="4108775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006103A0-8832-5CC1-B4F1-21340C1B07EF}"/>
              </a:ext>
            </a:extLst>
          </p:cNvPr>
          <p:cNvSpPr/>
          <p:nvPr userDrawn="1"/>
        </p:nvSpPr>
        <p:spPr>
          <a:xfrm>
            <a:off x="0" y="3088257"/>
            <a:ext cx="12172692" cy="2674188"/>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62A844"/>
          </a:solidFill>
          <a:ln w="30808" cap="flat">
            <a:noFill/>
            <a:prstDash val="solid"/>
            <a:miter/>
          </a:ln>
        </p:spPr>
        <p:txBody>
          <a:bodyPr rtlCol="0" anchor="ctr"/>
          <a:lstStyle/>
          <a:p>
            <a:endParaRPr lang="en-US" sz="2069" dirty="0"/>
          </a:p>
        </p:txBody>
      </p:sp>
      <p:pic>
        <p:nvPicPr>
          <p:cNvPr id="4" name="Graphic 3">
            <a:extLst>
              <a:ext uri="{FF2B5EF4-FFF2-40B4-BE49-F238E27FC236}">
                <a16:creationId xmlns:a16="http://schemas.microsoft.com/office/drawing/2014/main" id="{8E1EADED-0571-888E-FC41-7133127AB892}"/>
              </a:ext>
            </a:extLst>
          </p:cNvPr>
          <p:cNvPicPr>
            <a:picLocks noChangeAspect="1"/>
          </p:cNvPicPr>
          <p:nvPr userDrawn="1"/>
        </p:nvPicPr>
        <p:blipFill>
          <a:blip>
            <a:extLst>
              <a:ext uri="{96DAC541-7B7A-43D3-8B79-37D633B846F1}">
                <asvg:svgBlip xmlns:asvg="http://schemas.microsoft.com/office/drawing/2016/SVG/main" r:embed="rId2"/>
              </a:ext>
            </a:extLst>
          </a:blip>
          <a:srcRect l="31584" t="41294" r="39868" b="40576"/>
          <a:stretch/>
        </p:blipFill>
        <p:spPr>
          <a:xfrm>
            <a:off x="8574657" y="3092939"/>
            <a:ext cx="3617343" cy="3252603"/>
          </a:xfrm>
          <a:prstGeom prst="rect">
            <a:avLst/>
          </a:prstGeom>
        </p:spPr>
      </p:pic>
      <p:sp>
        <p:nvSpPr>
          <p:cNvPr id="5" name="Freeform 4">
            <a:extLst>
              <a:ext uri="{FF2B5EF4-FFF2-40B4-BE49-F238E27FC236}">
                <a16:creationId xmlns:a16="http://schemas.microsoft.com/office/drawing/2014/main" id="{C6B12E2C-E37F-14EA-2BED-760F4F5392C3}"/>
              </a:ext>
            </a:extLst>
          </p:cNvPr>
          <p:cNvSpPr/>
          <p:nvPr userDrawn="1"/>
        </p:nvSpPr>
        <p:spPr>
          <a:xfrm>
            <a:off x="8022566" y="5585903"/>
            <a:ext cx="4138530"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0289AE"/>
          </a:solidFill>
          <a:ln w="30808" cap="flat">
            <a:noFill/>
            <a:prstDash val="solid"/>
            <a:miter/>
          </a:ln>
        </p:spPr>
        <p:txBody>
          <a:bodyPr rtlCol="0" anchor="ctr"/>
          <a:lstStyle/>
          <a:p>
            <a:endParaRPr lang="en-US" sz="2069" dirty="0"/>
          </a:p>
        </p:txBody>
      </p:sp>
      <p:sp>
        <p:nvSpPr>
          <p:cNvPr id="6" name="Text Placeholder 23">
            <a:extLst>
              <a:ext uri="{FF2B5EF4-FFF2-40B4-BE49-F238E27FC236}">
                <a16:creationId xmlns:a16="http://schemas.microsoft.com/office/drawing/2014/main" id="{D84B41E7-EBFA-EF8D-1831-D318823D5037}"/>
              </a:ext>
            </a:extLst>
          </p:cNvPr>
          <p:cNvSpPr>
            <a:spLocks noGrp="1"/>
          </p:cNvSpPr>
          <p:nvPr>
            <p:ph type="body" sz="quarter" idx="45" hasCustomPrompt="1"/>
          </p:nvPr>
        </p:nvSpPr>
        <p:spPr>
          <a:xfrm>
            <a:off x="8345333" y="5611394"/>
            <a:ext cx="3195486" cy="731140"/>
          </a:xfrm>
          <a:prstGeom prst="rect">
            <a:avLst/>
          </a:prstGeom>
        </p:spPr>
        <p:txBody>
          <a:bodyPr anchor="ctr">
            <a:normAutofit/>
          </a:bodyPr>
          <a:lstStyle>
            <a:lvl1pPr marL="0" indent="0" algn="r">
              <a:buNone/>
              <a:defRPr sz="3000" b="1" baseline="0">
                <a:solidFill>
                  <a:schemeClr val="bg1"/>
                </a:solidFill>
                <a:latin typeface="+mn-lt"/>
              </a:defRPr>
            </a:lvl1pPr>
          </a:lstStyle>
          <a:p>
            <a:pPr lvl="0"/>
            <a:r>
              <a:rPr lang="en-US" dirty="0" err="1"/>
              <a:t>www.ecosmart.eu</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709073" y="4411104"/>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709073" y="3601528"/>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pic>
        <p:nvPicPr>
          <p:cNvPr id="9" name="Picture 8">
            <a:extLst>
              <a:ext uri="{FF2B5EF4-FFF2-40B4-BE49-F238E27FC236}">
                <a16:creationId xmlns:a16="http://schemas.microsoft.com/office/drawing/2014/main" id="{0A23670E-0681-2401-026C-C1270EA889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4066" y="509686"/>
            <a:ext cx="4125188" cy="2499202"/>
          </a:xfrm>
          <a:prstGeom prst="rect">
            <a:avLst/>
          </a:prstGeom>
        </p:spPr>
      </p:pic>
      <p:pic>
        <p:nvPicPr>
          <p:cNvPr id="2" name="Picture 1">
            <a:extLst>
              <a:ext uri="{FF2B5EF4-FFF2-40B4-BE49-F238E27FC236}">
                <a16:creationId xmlns:a16="http://schemas.microsoft.com/office/drawing/2014/main" id="{88724AB5-D9AD-21D0-4E94-4399FD96800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7636" y="5993335"/>
            <a:ext cx="6024421" cy="606937"/>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84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4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1" y="3305907"/>
            <a:ext cx="12172692" cy="243895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62A844"/>
          </a:solidFill>
          <a:ln w="30808" cap="flat">
            <a:noFill/>
            <a:prstDash val="solid"/>
            <a:miter/>
          </a:ln>
        </p:spPr>
        <p:txBody>
          <a:bodyPr rtlCol="0" anchor="ctr"/>
          <a:lstStyle/>
          <a:p>
            <a:endParaRPr lang="en-US" sz="2069" dirty="0"/>
          </a:p>
        </p:txBody>
      </p:sp>
      <p:pic>
        <p:nvPicPr>
          <p:cNvPr id="6" name="Graphic 5">
            <a:extLst>
              <a:ext uri="{FF2B5EF4-FFF2-40B4-BE49-F238E27FC236}">
                <a16:creationId xmlns:a16="http://schemas.microsoft.com/office/drawing/2014/main" id="{9201AA8D-D2A0-775E-E518-C40B875812F4}"/>
              </a:ext>
            </a:extLst>
          </p:cNvPr>
          <p:cNvPicPr>
            <a:picLocks noChangeAspect="1"/>
          </p:cNvPicPr>
          <p:nvPr userDrawn="1"/>
        </p:nvPicPr>
        <p:blipFill>
          <a:blip>
            <a:extLst>
              <a:ext uri="{96DAC541-7B7A-43D3-8B79-37D633B846F1}">
                <asvg:svgBlip xmlns:asvg="http://schemas.microsoft.com/office/drawing/2016/SVG/main" r:embed="rId2"/>
              </a:ext>
            </a:extLst>
          </a:blip>
          <a:srcRect l="33363" t="45944" r="38153" b="46704"/>
          <a:stretch/>
        </p:blipFill>
        <p:spPr>
          <a:xfrm>
            <a:off x="4986068" y="3105178"/>
            <a:ext cx="7205932" cy="2633460"/>
          </a:xfrm>
          <a:prstGeom prst="rect">
            <a:avLst/>
          </a:prstGeom>
        </p:spPr>
      </p:pic>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679403" y="4388340"/>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Eco Smart Hospitality</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721528" y="3508096"/>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dirty="0"/>
          </a:p>
        </p:txBody>
      </p:sp>
      <p:sp>
        <p:nvSpPr>
          <p:cNvPr id="86" name="Freeform 85">
            <a:extLst>
              <a:ext uri="{FF2B5EF4-FFF2-40B4-BE49-F238E27FC236}">
                <a16:creationId xmlns:a16="http://schemas.microsoft.com/office/drawing/2014/main" id="{6A11F79F-713E-E345-9C80-877BA9BBE40E}"/>
              </a:ext>
            </a:extLst>
          </p:cNvPr>
          <p:cNvSpPr/>
          <p:nvPr userDrawn="1"/>
        </p:nvSpPr>
        <p:spPr>
          <a:xfrm>
            <a:off x="8022566" y="5585903"/>
            <a:ext cx="4138530"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0289AE"/>
          </a:solidFill>
          <a:ln w="30808" cap="flat">
            <a:noFill/>
            <a:prstDash val="solid"/>
            <a:miter/>
          </a:ln>
        </p:spPr>
        <p:txBody>
          <a:bodyPr rtlCol="0" anchor="ctr"/>
          <a:lstStyle/>
          <a:p>
            <a:endParaRPr lang="en-US" sz="2069" dirty="0"/>
          </a:p>
        </p:txBody>
      </p:sp>
      <p:sp>
        <p:nvSpPr>
          <p:cNvPr id="87" name="Text Placeholder 23">
            <a:extLst>
              <a:ext uri="{FF2B5EF4-FFF2-40B4-BE49-F238E27FC236}">
                <a16:creationId xmlns:a16="http://schemas.microsoft.com/office/drawing/2014/main" id="{7B083E97-1B7E-AA43-8396-3B3FA19E84FC}"/>
              </a:ext>
            </a:extLst>
          </p:cNvPr>
          <p:cNvSpPr>
            <a:spLocks noGrp="1"/>
          </p:cNvSpPr>
          <p:nvPr>
            <p:ph type="body" sz="quarter" idx="45" hasCustomPrompt="1"/>
          </p:nvPr>
        </p:nvSpPr>
        <p:spPr>
          <a:xfrm>
            <a:off x="8345333" y="5611394"/>
            <a:ext cx="3195486" cy="731140"/>
          </a:xfrm>
          <a:prstGeom prst="rect">
            <a:avLst/>
          </a:prstGeom>
        </p:spPr>
        <p:txBody>
          <a:bodyPr anchor="ctr">
            <a:normAutofit/>
          </a:bodyPr>
          <a:lstStyle>
            <a:lvl1pPr marL="0" indent="0" algn="r">
              <a:buNone/>
              <a:defRPr sz="3000" b="1" baseline="0">
                <a:solidFill>
                  <a:schemeClr val="bg1"/>
                </a:solidFill>
                <a:latin typeface="+mn-lt"/>
              </a:defRPr>
            </a:lvl1pPr>
          </a:lstStyle>
          <a:p>
            <a:pPr lvl="0"/>
            <a:r>
              <a:rPr lang="en-US" dirty="0" err="1"/>
              <a:t>www.ecosmart.eu</a:t>
            </a:r>
            <a:endParaRPr lang="en-US" dirty="0"/>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36127" y="561497"/>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pic>
        <p:nvPicPr>
          <p:cNvPr id="7" name="Picture 6">
            <a:extLst>
              <a:ext uri="{FF2B5EF4-FFF2-40B4-BE49-F238E27FC236}">
                <a16:creationId xmlns:a16="http://schemas.microsoft.com/office/drawing/2014/main" id="{4A5A0184-D1EF-84DD-ECA5-04C19284F9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4066" y="509686"/>
            <a:ext cx="4125188" cy="2499202"/>
          </a:xfrm>
          <a:prstGeom prst="rect">
            <a:avLst/>
          </a:prstGeom>
        </p:spPr>
      </p:pic>
      <p:pic>
        <p:nvPicPr>
          <p:cNvPr id="3" name="Picture 2">
            <a:extLst>
              <a:ext uri="{FF2B5EF4-FFF2-40B4-BE49-F238E27FC236}">
                <a16:creationId xmlns:a16="http://schemas.microsoft.com/office/drawing/2014/main" id="{2CEE8CA0-6B16-DF99-419E-AD223F63649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7636" y="5993335"/>
            <a:ext cx="6024421" cy="606937"/>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772707" y="1786741"/>
            <a:ext cx="700387" cy="689518"/>
          </a:xfrm>
          <a:prstGeom prst="rect">
            <a:avLst/>
          </a:prstGeom>
          <a:noFill/>
        </p:spPr>
        <p:txBody>
          <a:bodyPr anchor="ctr">
            <a:noAutofit/>
          </a:bodyPr>
          <a:lstStyle>
            <a:lvl1pPr marL="0" indent="0" algn="ctr">
              <a:buNone/>
              <a:defRPr sz="3200" b="1" baseline="0">
                <a:solidFill>
                  <a:srgbClr val="0289A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608004" y="1786741"/>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772707" y="2498531"/>
            <a:ext cx="700387" cy="689518"/>
          </a:xfrm>
          <a:prstGeom prst="rect">
            <a:avLst/>
          </a:prstGeom>
          <a:noFill/>
        </p:spPr>
        <p:txBody>
          <a:bodyPr anchor="ctr">
            <a:noAutofit/>
          </a:bodyPr>
          <a:lstStyle>
            <a:lvl1pPr marL="0" indent="0" algn="ctr">
              <a:buNone/>
              <a:defRPr sz="3200" b="1" baseline="0">
                <a:solidFill>
                  <a:srgbClr val="0289A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608004" y="2498531"/>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772707" y="3210318"/>
            <a:ext cx="700387" cy="689518"/>
          </a:xfrm>
          <a:prstGeom prst="rect">
            <a:avLst/>
          </a:prstGeom>
          <a:noFill/>
        </p:spPr>
        <p:txBody>
          <a:bodyPr anchor="ctr">
            <a:noAutofit/>
          </a:bodyPr>
          <a:lstStyle>
            <a:lvl1pPr marL="0" indent="0" algn="ctr">
              <a:buNone/>
              <a:defRPr sz="3200" b="1" baseline="0">
                <a:solidFill>
                  <a:srgbClr val="0289A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608004" y="3210318"/>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772707" y="3922110"/>
            <a:ext cx="700387" cy="689518"/>
          </a:xfrm>
          <a:prstGeom prst="rect">
            <a:avLst/>
          </a:prstGeom>
          <a:noFill/>
        </p:spPr>
        <p:txBody>
          <a:bodyPr anchor="ctr">
            <a:noAutofit/>
          </a:bodyPr>
          <a:lstStyle>
            <a:lvl1pPr marL="0" indent="0" algn="ctr">
              <a:buNone/>
              <a:defRPr sz="3200" b="1" baseline="0">
                <a:solidFill>
                  <a:srgbClr val="0289A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608004" y="3922110"/>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772707" y="4616963"/>
            <a:ext cx="700387" cy="689518"/>
          </a:xfrm>
          <a:prstGeom prst="rect">
            <a:avLst/>
          </a:prstGeom>
          <a:noFill/>
        </p:spPr>
        <p:txBody>
          <a:bodyPr anchor="ctr">
            <a:noAutofit/>
          </a:bodyPr>
          <a:lstStyle>
            <a:lvl1pPr marL="0" indent="0" algn="ctr">
              <a:buNone/>
              <a:defRPr sz="3200" b="1" baseline="0">
                <a:solidFill>
                  <a:srgbClr val="0289A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608004" y="4616963"/>
            <a:ext cx="6874660" cy="689519"/>
          </a:xfrm>
          <a:prstGeom prst="rect">
            <a:avLst/>
          </a:prstGeo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4454" y="0"/>
            <a:ext cx="12189954" cy="1303382"/>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548420" y="19520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314218" y="46208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dirty="0"/>
          </a:p>
        </p:txBody>
      </p:sp>
      <p:pic>
        <p:nvPicPr>
          <p:cNvPr id="2" name="Graphic 1">
            <a:extLst>
              <a:ext uri="{FF2B5EF4-FFF2-40B4-BE49-F238E27FC236}">
                <a16:creationId xmlns:a16="http://schemas.microsoft.com/office/drawing/2014/main" id="{3FDF18C4-339F-B954-0B2C-2D7E117265F0}"/>
              </a:ext>
            </a:extLst>
          </p:cNvPr>
          <p:cNvPicPr>
            <a:picLocks noChangeAspect="1"/>
          </p:cNvPicPr>
          <p:nvPr userDrawn="1"/>
        </p:nvPicPr>
        <p:blipFill>
          <a:blip>
            <a:extLst>
              <a:ext uri="{96DAC541-7B7A-43D3-8B79-37D633B846F1}">
                <asvg:svgBlip xmlns:asvg="http://schemas.microsoft.com/office/drawing/2016/SVG/main" r:embed="rId2"/>
              </a:ext>
            </a:extLst>
          </a:blip>
          <a:srcRect l="32264" t="48938" r="39869" b="43923"/>
          <a:stretch/>
        </p:blipFill>
        <p:spPr>
          <a:xfrm>
            <a:off x="8660921" y="14515"/>
            <a:ext cx="3531079" cy="1280818"/>
          </a:xfrm>
          <a:prstGeom prst="rect">
            <a:avLst/>
          </a:prstGeom>
        </p:spPr>
      </p:pic>
      <p:pic>
        <p:nvPicPr>
          <p:cNvPr id="5" name="Picture 4">
            <a:extLst>
              <a:ext uri="{FF2B5EF4-FFF2-40B4-BE49-F238E27FC236}">
                <a16:creationId xmlns:a16="http://schemas.microsoft.com/office/drawing/2014/main" id="{965C61D0-1904-2B5F-680C-A658A20F9D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7636" y="5848192"/>
            <a:ext cx="6024421" cy="606937"/>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5308C800-7019-3B7C-3756-C8853C4B3781}"/>
              </a:ext>
            </a:extLst>
          </p:cNvPr>
          <p:cNvSpPr/>
          <p:nvPr userDrawn="1"/>
        </p:nvSpPr>
        <p:spPr>
          <a:xfrm>
            <a:off x="5774267" y="1175708"/>
            <a:ext cx="6417733" cy="560402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chemeClr val="bg1"/>
          </a:solidFill>
          <a:ln w="306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EE459AD5-B7B2-89C5-DC2C-39C5C877DD8C}"/>
              </a:ext>
            </a:extLst>
          </p:cNvPr>
          <p:cNvSpPr/>
          <p:nvPr userDrawn="1"/>
        </p:nvSpPr>
        <p:spPr>
          <a:xfrm>
            <a:off x="5360151" y="0"/>
            <a:ext cx="6417733" cy="560402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7" name="Picture Placeholder 62">
            <a:extLst>
              <a:ext uri="{FF2B5EF4-FFF2-40B4-BE49-F238E27FC236}">
                <a16:creationId xmlns:a16="http://schemas.microsoft.com/office/drawing/2014/main" id="{9F609530-B072-BA45-9F23-0E1A3930A1B2}"/>
              </a:ext>
            </a:extLst>
          </p:cNvPr>
          <p:cNvSpPr>
            <a:spLocks noGrp="1"/>
          </p:cNvSpPr>
          <p:nvPr>
            <p:ph type="pic" sz="quarter" idx="44" hasCustomPrompt="1"/>
          </p:nvPr>
        </p:nvSpPr>
        <p:spPr>
          <a:xfrm>
            <a:off x="414116" y="352414"/>
            <a:ext cx="5497412" cy="6099184"/>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pic>
        <p:nvPicPr>
          <p:cNvPr id="8" name="Graphic 7">
            <a:extLst>
              <a:ext uri="{FF2B5EF4-FFF2-40B4-BE49-F238E27FC236}">
                <a16:creationId xmlns:a16="http://schemas.microsoft.com/office/drawing/2014/main" id="{40FB83C3-C8D3-C06F-1951-480A42ECFFE9}"/>
              </a:ext>
            </a:extLst>
          </p:cNvPr>
          <p:cNvPicPr>
            <a:picLocks noChangeAspect="1"/>
          </p:cNvPicPr>
          <p:nvPr userDrawn="1"/>
        </p:nvPicPr>
        <p:blipFill>
          <a:blip>
            <a:extLst>
              <a:ext uri="{96DAC541-7B7A-43D3-8B79-37D633B846F1}">
                <asvg:svgBlip xmlns:asvg="http://schemas.microsoft.com/office/drawing/2016/SVG/main" r:embed="rId2"/>
              </a:ext>
            </a:extLst>
          </a:blip>
          <a:srcRect l="31584" t="38697" r="39868" b="43173"/>
          <a:stretch/>
        </p:blipFill>
        <p:spPr>
          <a:xfrm>
            <a:off x="8160541" y="2351418"/>
            <a:ext cx="3617343" cy="3252603"/>
          </a:xfrm>
          <a:prstGeom prst="rect">
            <a:avLst/>
          </a:prstGeom>
        </p:spPr>
      </p:pic>
      <p:sp>
        <p:nvSpPr>
          <p:cNvPr id="9" name="Text Placeholder 23">
            <a:extLst>
              <a:ext uri="{FF2B5EF4-FFF2-40B4-BE49-F238E27FC236}">
                <a16:creationId xmlns:a16="http://schemas.microsoft.com/office/drawing/2014/main" id="{E6063014-FC5E-3CFF-F81F-37D91D7D2A2F}"/>
              </a:ext>
            </a:extLst>
          </p:cNvPr>
          <p:cNvSpPr>
            <a:spLocks noGrp="1"/>
          </p:cNvSpPr>
          <p:nvPr>
            <p:ph type="body" sz="quarter" idx="13" hasCustomPrompt="1"/>
          </p:nvPr>
        </p:nvSpPr>
        <p:spPr>
          <a:xfrm>
            <a:off x="6096001" y="593579"/>
            <a:ext cx="4724400" cy="560402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61B6070F-794F-F449-83D1-E1387DDD2B9B}"/>
              </a:ext>
            </a:extLst>
          </p:cNvPr>
          <p:cNvSpPr/>
          <p:nvPr userDrawn="1"/>
        </p:nvSpPr>
        <p:spPr>
          <a:xfrm>
            <a:off x="0" y="1352385"/>
            <a:ext cx="6096000" cy="438801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dirty="0"/>
          </a:p>
        </p:txBody>
      </p:sp>
      <p:sp>
        <p:nvSpPr>
          <p:cNvPr id="29" name="Picture Placeholder 28">
            <a:extLst>
              <a:ext uri="{FF2B5EF4-FFF2-40B4-BE49-F238E27FC236}">
                <a16:creationId xmlns:a16="http://schemas.microsoft.com/office/drawing/2014/main" id="{50C4F02F-B685-C24A-A1A4-1694530C252C}"/>
              </a:ext>
            </a:extLst>
          </p:cNvPr>
          <p:cNvSpPr>
            <a:spLocks noGrp="1"/>
          </p:cNvSpPr>
          <p:nvPr>
            <p:ph type="pic" sz="quarter" idx="4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740405 h 6858000"/>
              <a:gd name="connsiteX5" fmla="*/ 6096007 w 12192000"/>
              <a:gd name="connsiteY5" fmla="*/ 5740405 h 6858000"/>
              <a:gd name="connsiteX6" fmla="*/ 6096007 w 12192000"/>
              <a:gd name="connsiteY6" fmla="*/ 1352385 h 6858000"/>
              <a:gd name="connsiteX7" fmla="*/ 0 w 12192000"/>
              <a:gd name="connsiteY7" fmla="*/ 135238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740405"/>
                </a:lnTo>
                <a:lnTo>
                  <a:pt x="6096007" y="5740405"/>
                </a:lnTo>
                <a:lnTo>
                  <a:pt x="6096007" y="1352385"/>
                </a:lnTo>
                <a:lnTo>
                  <a:pt x="0" y="135238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pic>
        <p:nvPicPr>
          <p:cNvPr id="2" name="Graphic 1">
            <a:extLst>
              <a:ext uri="{FF2B5EF4-FFF2-40B4-BE49-F238E27FC236}">
                <a16:creationId xmlns:a16="http://schemas.microsoft.com/office/drawing/2014/main" id="{AEB1432D-039C-5E81-6AFB-7322D91B7800}"/>
              </a:ext>
            </a:extLst>
          </p:cNvPr>
          <p:cNvPicPr>
            <a:picLocks noChangeAspect="1"/>
          </p:cNvPicPr>
          <p:nvPr userDrawn="1"/>
        </p:nvPicPr>
        <p:blipFill>
          <a:blip>
            <a:extLst>
              <a:ext uri="{96DAC541-7B7A-43D3-8B79-37D633B846F1}">
                <asvg:svgBlip xmlns:asvg="http://schemas.microsoft.com/office/drawing/2016/SVG/main" r:embed="rId2"/>
              </a:ext>
            </a:extLst>
          </a:blip>
          <a:srcRect l="31584" t="38697" r="39868" b="43173"/>
          <a:stretch/>
        </p:blipFill>
        <p:spPr>
          <a:xfrm flipH="1">
            <a:off x="0" y="2483963"/>
            <a:ext cx="3617343" cy="3252603"/>
          </a:xfrm>
          <a:prstGeom prst="rect">
            <a:avLst/>
          </a:prstGeom>
        </p:spPr>
      </p:pic>
      <p:sp>
        <p:nvSpPr>
          <p:cNvPr id="3" name="Text Placeholder 23">
            <a:extLst>
              <a:ext uri="{FF2B5EF4-FFF2-40B4-BE49-F238E27FC236}">
                <a16:creationId xmlns:a16="http://schemas.microsoft.com/office/drawing/2014/main" id="{2D9E68B0-ABA3-8DBC-0CF8-2A37F1B32DBC}"/>
              </a:ext>
            </a:extLst>
          </p:cNvPr>
          <p:cNvSpPr>
            <a:spLocks noGrp="1"/>
          </p:cNvSpPr>
          <p:nvPr>
            <p:ph type="body" sz="quarter" idx="13" hasCustomPrompt="1"/>
          </p:nvPr>
        </p:nvSpPr>
        <p:spPr>
          <a:xfrm>
            <a:off x="427670" y="1747126"/>
            <a:ext cx="5126463" cy="356565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8A54412-A33F-8E4B-9ACC-A7AC67276BD7}"/>
              </a:ext>
            </a:extLst>
          </p:cNvPr>
          <p:cNvSpPr/>
          <p:nvPr userDrawn="1"/>
        </p:nvSpPr>
        <p:spPr>
          <a:xfrm>
            <a:off x="-110112" y="-776"/>
            <a:ext cx="4885857" cy="6858776"/>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dirty="0"/>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0289AE"/>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262626"/>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431555" y="986640"/>
            <a:ext cx="1096215" cy="955625"/>
          </a:xfrm>
          <a:prstGeom prst="rect">
            <a:avLst/>
          </a:prstGeom>
          <a:noFill/>
        </p:spPr>
        <p:txBody>
          <a:bodyPr anchor="ctr">
            <a:noAutofit/>
          </a:bodyPr>
          <a:lstStyle>
            <a:lvl1pPr marL="0" indent="0" algn="r">
              <a:lnSpc>
                <a:spcPct val="130000"/>
              </a:lnSpc>
              <a:buNone/>
              <a:defRPr sz="5400" b="0"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126342" y="0"/>
            <a:ext cx="3669321" cy="6858000"/>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r>
              <a:rPr lang="en-GB" dirty="0"/>
              <a:t>Click icon to add picture</a:t>
            </a:r>
            <a:endParaRPr lang="en-US" dirty="0"/>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0289AE"/>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262626"/>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431554" y="2940769"/>
            <a:ext cx="1096215" cy="955625"/>
          </a:xfrm>
          <a:prstGeom prst="rect">
            <a:avLst/>
          </a:prstGeom>
          <a:noFill/>
        </p:spPr>
        <p:txBody>
          <a:bodyPr anchor="ctr">
            <a:noAutofit/>
          </a:bodyPr>
          <a:lstStyle>
            <a:lvl1pPr marL="0" indent="0" algn="r">
              <a:lnSpc>
                <a:spcPct val="130000"/>
              </a:lnSpc>
              <a:buNone/>
              <a:defRPr sz="5400" b="0"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0289AE"/>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262626"/>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447052" y="4804566"/>
            <a:ext cx="1096215" cy="955625"/>
          </a:xfrm>
          <a:prstGeom prst="rect">
            <a:avLst/>
          </a:prstGeom>
          <a:noFill/>
        </p:spPr>
        <p:txBody>
          <a:bodyPr anchor="ctr">
            <a:noAutofit/>
          </a:bodyPr>
          <a:lstStyle>
            <a:lvl1pPr marL="0" indent="0" algn="r">
              <a:lnSpc>
                <a:spcPct val="130000"/>
              </a:lnSpc>
              <a:buNone/>
              <a:defRPr sz="5400" b="0" i="0">
                <a:solidFill>
                  <a:schemeClr val="bg1"/>
                </a:solidFill>
                <a:latin typeface="Calibri" panose="020F0502020204030204" pitchFamily="34" charset="0"/>
                <a:cs typeface="Calibri" panose="020F0502020204030204" pitchFamily="34" charset="0"/>
              </a:defRPr>
            </a:lvl1pPr>
          </a:lstStyle>
          <a:p>
            <a:pPr lvl="0"/>
            <a:r>
              <a:rPr lang="en-US" dirty="0"/>
              <a:t>03</a:t>
            </a:r>
          </a:p>
        </p:txBody>
      </p:sp>
      <p:grpSp>
        <p:nvGrpSpPr>
          <p:cNvPr id="2" name="Group 1">
            <a:extLst>
              <a:ext uri="{FF2B5EF4-FFF2-40B4-BE49-F238E27FC236}">
                <a16:creationId xmlns:a16="http://schemas.microsoft.com/office/drawing/2014/main" id="{22C36F44-39CB-A8B9-6CF6-CDDAC1277DC8}"/>
              </a:ext>
            </a:extLst>
          </p:cNvPr>
          <p:cNvGrpSpPr/>
          <p:nvPr userDrawn="1"/>
        </p:nvGrpSpPr>
        <p:grpSpPr>
          <a:xfrm>
            <a:off x="4054159" y="721803"/>
            <a:ext cx="7578908" cy="5461417"/>
            <a:chOff x="4054159" y="721803"/>
            <a:chExt cx="7578908" cy="5461417"/>
          </a:xfrm>
        </p:grpSpPr>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289AE"/>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289AE"/>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289AE"/>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289AE"/>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289AE"/>
              </a:solidFill>
            </a:ln>
            <a:effectLst/>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289AE"/>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289AE"/>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289AE"/>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289AE"/>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289AE"/>
              </a:solidFill>
            </a:ln>
            <a:effectLst/>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289AE"/>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289AE"/>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289AE"/>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289AE"/>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289AE"/>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CA6B076-9BFA-2346-A8EF-0964DD60C975}"/>
              </a:ext>
            </a:extLst>
          </p:cNvPr>
          <p:cNvSpPr/>
          <p:nvPr userDrawn="1"/>
        </p:nvSpPr>
        <p:spPr>
          <a:xfrm>
            <a:off x="0" y="0"/>
            <a:ext cx="6417733" cy="68580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dirty="0"/>
          </a:p>
        </p:txBody>
      </p:sp>
      <p:sp>
        <p:nvSpPr>
          <p:cNvPr id="26" name="Picture Placeholder 62">
            <a:extLst>
              <a:ext uri="{FF2B5EF4-FFF2-40B4-BE49-F238E27FC236}">
                <a16:creationId xmlns:a16="http://schemas.microsoft.com/office/drawing/2014/main" id="{6F2FA5C4-F5A3-1D40-9151-447AF9FD00A2}"/>
              </a:ext>
            </a:extLst>
          </p:cNvPr>
          <p:cNvSpPr>
            <a:spLocks noGrp="1"/>
          </p:cNvSpPr>
          <p:nvPr>
            <p:ph type="pic" sz="quarter" idx="44" hasCustomPrompt="1"/>
          </p:nvPr>
        </p:nvSpPr>
        <p:spPr>
          <a:xfrm>
            <a:off x="5888002" y="439730"/>
            <a:ext cx="5660531" cy="6045736"/>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pic>
        <p:nvPicPr>
          <p:cNvPr id="2" name="Graphic 1">
            <a:extLst>
              <a:ext uri="{FF2B5EF4-FFF2-40B4-BE49-F238E27FC236}">
                <a16:creationId xmlns:a16="http://schemas.microsoft.com/office/drawing/2014/main" id="{63510E1E-7F49-442A-D5B2-5908F99CA0C4}"/>
              </a:ext>
            </a:extLst>
          </p:cNvPr>
          <p:cNvPicPr>
            <a:picLocks noChangeAspect="1"/>
          </p:cNvPicPr>
          <p:nvPr userDrawn="1"/>
        </p:nvPicPr>
        <p:blipFill>
          <a:blip>
            <a:extLst>
              <a:ext uri="{96DAC541-7B7A-43D3-8B79-37D633B846F1}">
                <asvg:svgBlip xmlns:asvg="http://schemas.microsoft.com/office/drawing/2016/SVG/main" r:embed="rId2"/>
              </a:ext>
            </a:extLst>
          </a:blip>
          <a:srcRect l="31584" t="38697" r="39868" b="43173"/>
          <a:stretch/>
        </p:blipFill>
        <p:spPr>
          <a:xfrm flipH="1">
            <a:off x="0" y="3605397"/>
            <a:ext cx="3617343" cy="3252603"/>
          </a:xfrm>
          <a:prstGeom prst="rect">
            <a:avLst/>
          </a:prstGeom>
        </p:spPr>
      </p:pic>
      <p:sp>
        <p:nvSpPr>
          <p:cNvPr id="3" name="Text Placeholder 17">
            <a:extLst>
              <a:ext uri="{FF2B5EF4-FFF2-40B4-BE49-F238E27FC236}">
                <a16:creationId xmlns:a16="http://schemas.microsoft.com/office/drawing/2014/main" id="{3768FB9D-1C3F-3F8B-67CF-80CAD18DCC5A}"/>
              </a:ext>
            </a:extLst>
          </p:cNvPr>
          <p:cNvSpPr>
            <a:spLocks noGrp="1"/>
          </p:cNvSpPr>
          <p:nvPr>
            <p:ph type="body" sz="quarter" idx="18" hasCustomPrompt="1"/>
          </p:nvPr>
        </p:nvSpPr>
        <p:spPr>
          <a:xfrm>
            <a:off x="898358" y="2107770"/>
            <a:ext cx="4639192" cy="4377696"/>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 name="Text Placeholder 23">
            <a:extLst>
              <a:ext uri="{FF2B5EF4-FFF2-40B4-BE49-F238E27FC236}">
                <a16:creationId xmlns:a16="http://schemas.microsoft.com/office/drawing/2014/main" id="{3B2B280E-719F-F2F5-A004-29C6D40BEFC3}"/>
              </a:ext>
            </a:extLst>
          </p:cNvPr>
          <p:cNvSpPr>
            <a:spLocks noGrp="1"/>
          </p:cNvSpPr>
          <p:nvPr>
            <p:ph type="body" sz="quarter" idx="16" hasCustomPrompt="1"/>
          </p:nvPr>
        </p:nvSpPr>
        <p:spPr>
          <a:xfrm>
            <a:off x="898358" y="890242"/>
            <a:ext cx="4757375"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Graphic 1">
            <a:extLst>
              <a:ext uri="{FF2B5EF4-FFF2-40B4-BE49-F238E27FC236}">
                <a16:creationId xmlns:a16="http://schemas.microsoft.com/office/drawing/2014/main" id="{86EA2704-3CCA-6D4C-706A-0A70EB7F9103}"/>
              </a:ext>
            </a:extLst>
          </p:cNvPr>
          <p:cNvPicPr>
            <a:picLocks noChangeAspect="1"/>
          </p:cNvPicPr>
          <p:nvPr userDrawn="1"/>
        </p:nvPicPr>
        <p:blipFill>
          <a:blip>
            <a:extLst>
              <a:ext uri="{96DAC541-7B7A-43D3-8B79-37D633B846F1}">
                <asvg:svgBlip xmlns:asvg="http://schemas.microsoft.com/office/drawing/2016/SVG/main" r:embed="rId2"/>
              </a:ext>
            </a:extLst>
          </a:blip>
          <a:srcRect l="31584" t="38697" r="39868" b="43173"/>
          <a:stretch/>
        </p:blipFill>
        <p:spPr>
          <a:xfrm flipH="1">
            <a:off x="-1" y="2536167"/>
            <a:ext cx="4806475" cy="4321834"/>
          </a:xfrm>
          <a:prstGeom prst="rect">
            <a:avLst/>
          </a:prstGeom>
        </p:spPr>
      </p:pic>
      <p:sp>
        <p:nvSpPr>
          <p:cNvPr id="23" name="Rectangle 22">
            <a:extLst>
              <a:ext uri="{FF2B5EF4-FFF2-40B4-BE49-F238E27FC236}">
                <a16:creationId xmlns:a16="http://schemas.microsoft.com/office/drawing/2014/main" id="{67351284-75C4-E847-BB44-907672E8A8BA}"/>
              </a:ext>
            </a:extLst>
          </p:cNvPr>
          <p:cNvSpPr/>
          <p:nvPr userDrawn="1"/>
        </p:nvSpPr>
        <p:spPr>
          <a:xfrm>
            <a:off x="12192000" y="-287867"/>
            <a:ext cx="1185333" cy="714586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F122372-AF04-80D2-B77C-745F6207CD7B}"/>
              </a:ext>
            </a:extLst>
          </p:cNvPr>
          <p:cNvSpPr>
            <a:spLocks noChangeAspect="1"/>
          </p:cNvSpPr>
          <p:nvPr userDrawn="1"/>
        </p:nvSpPr>
        <p:spPr>
          <a:xfrm>
            <a:off x="370688" y="323520"/>
            <a:ext cx="11450624" cy="6210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7">
            <a:extLst>
              <a:ext uri="{FF2B5EF4-FFF2-40B4-BE49-F238E27FC236}">
                <a16:creationId xmlns:a16="http://schemas.microsoft.com/office/drawing/2014/main" id="{94629FAB-1FEE-6DD3-BAE0-63C9EDF41FAA}"/>
              </a:ext>
            </a:extLst>
          </p:cNvPr>
          <p:cNvSpPr>
            <a:spLocks noGrp="1"/>
          </p:cNvSpPr>
          <p:nvPr>
            <p:ph type="body" sz="quarter" idx="18" hasCustomPrompt="1"/>
          </p:nvPr>
        </p:nvSpPr>
        <p:spPr>
          <a:xfrm>
            <a:off x="798380" y="2045704"/>
            <a:ext cx="10595237" cy="3849918"/>
          </a:xfrm>
          <a:prstGeom prst="rect">
            <a:avLst/>
          </a:prstGeom>
        </p:spPr>
        <p:txBody>
          <a:bodyPr/>
          <a:lstStyle>
            <a:lvl1pPr algn="l">
              <a:buNone/>
              <a:defRPr sz="2400" b="0" i="0" spc="0">
                <a:solidFill>
                  <a:srgbClr val="26262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69F67E6E-6001-52D5-328C-6DB21D316891}"/>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1" i="0">
                <a:solidFill>
                  <a:srgbClr val="009AC1"/>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797FF0D-DACD-E343-AAC4-7335CAE89C12}"/>
              </a:ext>
            </a:extLst>
          </p:cNvPr>
          <p:cNvCxnSpPr>
            <a:cxnSpLocks/>
          </p:cNvCxnSpPr>
          <p:nvPr userDrawn="1"/>
        </p:nvCxnSpPr>
        <p:spPr>
          <a:xfrm flipH="1">
            <a:off x="11791088" y="6608548"/>
            <a:ext cx="224149" cy="0"/>
          </a:xfrm>
          <a:prstGeom prst="line">
            <a:avLst/>
          </a:prstGeom>
          <a:noFill/>
          <a:ln w="9525" cap="flat">
            <a:solidFill>
              <a:srgbClr val="0289AE"/>
            </a:solidFill>
            <a:prstDash val="solid"/>
            <a:miter lim="400000"/>
          </a:ln>
          <a:effectLst/>
          <a:sp3d/>
        </p:spPr>
        <p:style>
          <a:lnRef idx="0">
            <a:scrgbClr r="0" g="0" b="0"/>
          </a:lnRef>
          <a:fillRef idx="0">
            <a:scrgbClr r="0" g="0" b="0"/>
          </a:fillRef>
          <a:effectRef idx="0">
            <a:scrgbClr r="0" g="0" b="0"/>
          </a:effectRef>
          <a:fontRef idx="none"/>
        </p:style>
      </p:cxnSp>
      <p:pic>
        <p:nvPicPr>
          <p:cNvPr id="3" name="Picture 2">
            <a:extLst>
              <a:ext uri="{FF2B5EF4-FFF2-40B4-BE49-F238E27FC236}">
                <a16:creationId xmlns:a16="http://schemas.microsoft.com/office/drawing/2014/main" id="{15154F4B-6C80-63B3-1DBF-7974951C2436}"/>
              </a:ext>
            </a:extLst>
          </p:cNvPr>
          <p:cNvPicPr>
            <a:picLocks noChangeAspect="1"/>
          </p:cNvPicPr>
          <p:nvPr userDrawn="1"/>
        </p:nvPicPr>
        <p:blipFill>
          <a:blip r:embed="rId17" cstate="email">
            <a:extLst>
              <a:ext uri="{28A0092B-C50C-407E-A947-70E740481C1C}">
                <a14:useLocalDpi xmlns:a14="http://schemas.microsoft.com/office/drawing/2010/main"/>
              </a:ext>
            </a:extLst>
          </a:blip>
          <a:srcRect l="6057" t="73356" r="7135" b="13558"/>
          <a:stretch/>
        </p:blipFill>
        <p:spPr>
          <a:xfrm rot="16200000">
            <a:off x="11007941" y="5562287"/>
            <a:ext cx="1811310" cy="165417"/>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79" r:id="rId9"/>
    <p:sldLayoutId id="2147483878" r:id="rId10"/>
    <p:sldLayoutId id="2147483861" r:id="rId11"/>
    <p:sldLayoutId id="2147483833" r:id="rId12"/>
    <p:sldLayoutId id="2147483847" r:id="rId13"/>
    <p:sldLayoutId id="2147483853" r:id="rId14"/>
    <p:sldLayoutId id="214748388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licenses/by/4.0/?ref=chooser-v1" TargetMode="External"/><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hyperlink" Target="https://businessoutstanders.com/artificial-intelligence/ai-smart-kitchen-technology-transforming-restaurants" TargetMode="External"/><Relationship Id="rId5" Type="http://schemas.openxmlformats.org/officeDocument/2006/relationships/image" Target="../media/image11.png"/><Relationship Id="rId4" Type="http://schemas.openxmlformats.org/officeDocument/2006/relationships/hyperlink" Target="https://ecosmartproject.e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s://www.canarytechnologies.com/post/hotel-revenue-managemen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hyperlink" Target="https://internationalfoodwastecoalition.org/european-hospitality-and-food-service-sector-reports-20-reduction-in-food-wast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17.png"/><Relationship Id="rId4" Type="http://schemas.openxmlformats.org/officeDocument/2006/relationships/hyperlink" Target="https://open.spotify.com/episode/1nxut1HJcLcCrIUUgsdKyO"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17.png"/><Relationship Id="rId4" Type="http://schemas.openxmlformats.org/officeDocument/2006/relationships/hyperlink" Target="https://podcasts.apple.com/us/podcast/part-2-selecting-the-right-data-content/id1656794568?i=100059075861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svg"/><Relationship Id="rId1" Type="http://schemas.openxmlformats.org/officeDocument/2006/relationships/slideLayout" Target="../slideLayouts/slideLayout15.xml"/><Relationship Id="rId6" Type="http://schemas.openxmlformats.org/officeDocument/2006/relationships/hyperlink" Target="https://assets.publishing.service.gov.uk/media/5b9246d4e5274a4236952309/Essential_digital_skills_framework.pdf" TargetMode="External"/><Relationship Id="rId5" Type="http://schemas.openxmlformats.org/officeDocument/2006/relationships/image" Target="../media/image40.png"/><Relationship Id="rId4" Type="http://schemas.openxmlformats.org/officeDocument/2006/relationships/hyperlink" Target="https://unesdoc.unesco.org/ark:/48223/pf0000391115"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hyperlink" Target="https://www.hospitalitynet.org/opinion/4111430.html" TargetMode="Externa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hyperlink" Target="https://www.sojern.com/webinars/how-hoteliers-can-turn-data-into-direct-booking-success-a-uk-i-perspective" TargetMode="Externa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50.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hyperlink" Target="https://www.revfine.com/data-driven-culture-in-hotels-requires-more-than-bi-tools/" TargetMode="Externa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hyperlink" Target="https://ecosmartproject.e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Freedman,%20Mews%20(2025),%20Hotel%20business%20intelligence%20explained:%20what%20every%20hotelier%20should%20know.%20https:/www.mews.com/en/blog/hotel-business-intelligen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5F86D-D83C-DC74-2AFE-20EEDE38FC9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C7C29A21-6065-16A0-0238-05782C842D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231" y="781665"/>
            <a:ext cx="4125188" cy="2499202"/>
          </a:xfrm>
          <a:prstGeom prst="rect">
            <a:avLst/>
          </a:prstGeom>
        </p:spPr>
      </p:pic>
      <p:pic>
        <p:nvPicPr>
          <p:cNvPr id="11" name="Picture 10">
            <a:extLst>
              <a:ext uri="{FF2B5EF4-FFF2-40B4-BE49-F238E27FC236}">
                <a16:creationId xmlns:a16="http://schemas.microsoft.com/office/drawing/2014/main" id="{5BC0D6A0-D64A-58A0-9B01-8CEE86FFCC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4478" y="5648790"/>
            <a:ext cx="6024421" cy="606937"/>
          </a:xfrm>
          <a:prstGeom prst="rect">
            <a:avLst/>
          </a:prstGeom>
        </p:spPr>
      </p:pic>
      <p:sp>
        <p:nvSpPr>
          <p:cNvPr id="13" name="Text Placeholder 2">
            <a:extLst>
              <a:ext uri="{FF2B5EF4-FFF2-40B4-BE49-F238E27FC236}">
                <a16:creationId xmlns:a16="http://schemas.microsoft.com/office/drawing/2014/main" id="{05D4BFD8-A2A4-BA25-BEB0-47D6F0F2D19B}"/>
              </a:ext>
            </a:extLst>
          </p:cNvPr>
          <p:cNvSpPr txBox="1">
            <a:spLocks/>
          </p:cNvSpPr>
          <p:nvPr/>
        </p:nvSpPr>
        <p:spPr>
          <a:xfrm flipH="1">
            <a:off x="-71237" y="5717101"/>
            <a:ext cx="5352590" cy="711462"/>
          </a:xfrm>
          <a:prstGeom prst="rect">
            <a:avLst/>
          </a:prstGeom>
          <a:solidFill>
            <a:srgbClr val="0289AE"/>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       </a:t>
            </a:r>
            <a:r>
              <a:rPr lang="en-US" dirty="0">
                <a:solidFill>
                  <a:schemeClr val="bg1"/>
                </a:solidFill>
                <a:hlinkClick r:id="rId4">
                  <a:extLst>
                    <a:ext uri="{A12FA001-AC4F-418D-AE19-62706E023703}">
                      <ahyp:hlinkClr xmlns:ahyp="http://schemas.microsoft.com/office/drawing/2018/hyperlinkcolor" val="tx"/>
                    </a:ext>
                  </a:extLst>
                </a:hlinkClick>
              </a:rPr>
              <a:t> www.</a:t>
            </a:r>
            <a:r>
              <a:rPr lang="en-US" b="1" dirty="0">
                <a:solidFill>
                  <a:schemeClr val="bg1"/>
                </a:solidFill>
                <a:hlinkClick r:id="rId4">
                  <a:extLst>
                    <a:ext uri="{A12FA001-AC4F-418D-AE19-62706E023703}">
                      <ahyp:hlinkClr xmlns:ahyp="http://schemas.microsoft.com/office/drawing/2018/hyperlinkcolor" val="tx"/>
                    </a:ext>
                  </a:extLst>
                </a:hlinkClick>
              </a:rPr>
              <a:t>ecosmartproject</a:t>
            </a:r>
            <a:r>
              <a:rPr lang="en-US" dirty="0">
                <a:solidFill>
                  <a:schemeClr val="bg1"/>
                </a:solidFill>
                <a:hlinkClick r:id="rId4">
                  <a:extLst>
                    <a:ext uri="{A12FA001-AC4F-418D-AE19-62706E023703}">
                      <ahyp:hlinkClr xmlns:ahyp="http://schemas.microsoft.com/office/drawing/2018/hyperlinkcolor" val="tx"/>
                    </a:ext>
                  </a:extLst>
                </a:hlinkClick>
              </a:rPr>
              <a:t>.eu</a:t>
            </a:r>
            <a:endParaRPr lang="en-US" dirty="0">
              <a:solidFill>
                <a:schemeClr val="bg1"/>
              </a:solidFill>
            </a:endParaRPr>
          </a:p>
        </p:txBody>
      </p:sp>
      <p:sp>
        <p:nvSpPr>
          <p:cNvPr id="3" name="TextBox 2">
            <a:extLst>
              <a:ext uri="{FF2B5EF4-FFF2-40B4-BE49-F238E27FC236}">
                <a16:creationId xmlns:a16="http://schemas.microsoft.com/office/drawing/2014/main" id="{3EAC2DB3-2523-7C88-33CB-77A8004C1C17}"/>
              </a:ext>
            </a:extLst>
          </p:cNvPr>
          <p:cNvSpPr txBox="1"/>
          <p:nvPr/>
        </p:nvSpPr>
        <p:spPr>
          <a:xfrm>
            <a:off x="257231" y="200460"/>
            <a:ext cx="4948678" cy="461665"/>
          </a:xfrm>
          <a:prstGeom prst="rect">
            <a:avLst/>
          </a:prstGeom>
          <a:solidFill>
            <a:srgbClr val="EABB22"/>
          </a:solidFill>
        </p:spPr>
        <p:txBody>
          <a:bodyPr wrap="square">
            <a:spAutoFit/>
          </a:bodyPr>
          <a:lstStyle/>
          <a:p>
            <a:r>
              <a:rPr lang="en-US" sz="2150" b="1" dirty="0">
                <a:solidFill>
                  <a:schemeClr val="bg1"/>
                </a:solidFill>
                <a:cs typeface="Times New Roman" panose="02020603050405020304" pitchFamily="18" charset="0"/>
              </a:rPr>
              <a:t>C2 </a:t>
            </a:r>
            <a:r>
              <a:rPr lang="en-US" sz="2400" dirty="0">
                <a:solidFill>
                  <a:schemeClr val="bg1"/>
                </a:solidFill>
                <a:cs typeface="Times New Roman" panose="02020603050405020304" pitchFamily="18" charset="0"/>
              </a:rPr>
              <a:t>Digital transformation in Hospitality</a:t>
            </a:r>
          </a:p>
        </p:txBody>
      </p:sp>
      <p:sp>
        <p:nvSpPr>
          <p:cNvPr id="6" name="TextBox 5">
            <a:extLst>
              <a:ext uri="{FF2B5EF4-FFF2-40B4-BE49-F238E27FC236}">
                <a16:creationId xmlns:a16="http://schemas.microsoft.com/office/drawing/2014/main" id="{43181136-1144-F465-AE64-DE74D0344973}"/>
              </a:ext>
            </a:extLst>
          </p:cNvPr>
          <p:cNvSpPr txBox="1"/>
          <p:nvPr/>
        </p:nvSpPr>
        <p:spPr>
          <a:xfrm>
            <a:off x="329738" y="3232687"/>
            <a:ext cx="4805854" cy="2554545"/>
          </a:xfrm>
          <a:prstGeom prst="rect">
            <a:avLst/>
          </a:prstGeom>
          <a:noFill/>
        </p:spPr>
        <p:txBody>
          <a:bodyPr wrap="square">
            <a:spAutoFit/>
          </a:bodyPr>
          <a:lstStyle/>
          <a:p>
            <a:pPr marL="0" indent="0">
              <a:buNone/>
            </a:pPr>
            <a:r>
              <a:rPr lang="en-US" sz="4400" b="1" dirty="0">
                <a:solidFill>
                  <a:srgbClr val="06677F"/>
                </a:solidFill>
                <a:cs typeface="Times New Roman" panose="02020603050405020304" pitchFamily="18" charset="0"/>
              </a:rPr>
              <a:t>Module 2: </a:t>
            </a:r>
          </a:p>
          <a:p>
            <a:pPr marL="0" indent="0">
              <a:buNone/>
            </a:pPr>
            <a:r>
              <a:rPr lang="en-US" sz="3600" dirty="0">
                <a:solidFill>
                  <a:srgbClr val="06677F"/>
                </a:solidFill>
                <a:cs typeface="Times New Roman" panose="02020603050405020304" pitchFamily="18" charset="0"/>
              </a:rPr>
              <a:t>Data Analytics in Hospitality</a:t>
            </a:r>
          </a:p>
          <a:p>
            <a:pPr marL="0" indent="0">
              <a:buNone/>
            </a:pPr>
            <a:endParaRPr lang="en-US" sz="4400" b="1" dirty="0">
              <a:solidFill>
                <a:srgbClr val="06677F"/>
              </a:solidFill>
              <a:cs typeface="Times New Roman" panose="02020603050405020304" pitchFamily="18" charset="0"/>
            </a:endParaRPr>
          </a:p>
        </p:txBody>
      </p:sp>
      <p:pic>
        <p:nvPicPr>
          <p:cNvPr id="4" name="Picture 3">
            <a:extLst>
              <a:ext uri="{FF2B5EF4-FFF2-40B4-BE49-F238E27FC236}">
                <a16:creationId xmlns:a16="http://schemas.microsoft.com/office/drawing/2014/main" id="{04CA8BDC-7B0C-0BE9-97E4-2356E1E8C75A}"/>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rcRect b="16554"/>
          <a:stretch>
            <a:fillRect/>
          </a:stretch>
        </p:blipFill>
        <p:spPr>
          <a:xfrm>
            <a:off x="5366098" y="95366"/>
            <a:ext cx="6453783" cy="3029302"/>
          </a:xfrm>
          <a:prstGeom prst="rect">
            <a:avLst/>
          </a:prstGeom>
        </p:spPr>
      </p:pic>
      <p:sp>
        <p:nvSpPr>
          <p:cNvPr id="5" name="TextBox 4">
            <a:extLst>
              <a:ext uri="{FF2B5EF4-FFF2-40B4-BE49-F238E27FC236}">
                <a16:creationId xmlns:a16="http://schemas.microsoft.com/office/drawing/2014/main" id="{14B54E9D-1A2D-C1E0-8672-268296F86F38}"/>
              </a:ext>
            </a:extLst>
          </p:cNvPr>
          <p:cNvSpPr txBox="1"/>
          <p:nvPr/>
        </p:nvSpPr>
        <p:spPr>
          <a:xfrm>
            <a:off x="9289855" y="2816891"/>
            <a:ext cx="3567842" cy="307777"/>
          </a:xfrm>
          <a:prstGeom prst="rect">
            <a:avLst/>
          </a:prstGeom>
          <a:noFill/>
        </p:spPr>
        <p:txBody>
          <a:bodyPr wrap="square" rtlCol="0">
            <a:spAutoFit/>
          </a:bodyPr>
          <a:lstStyle/>
          <a:p>
            <a:r>
              <a:rPr lang="en-IE" sz="1400" dirty="0">
                <a:solidFill>
                  <a:schemeClr val="bg2"/>
                </a:solidFill>
              </a:rPr>
              <a:t>Image AI generated as example</a:t>
            </a:r>
          </a:p>
        </p:txBody>
      </p:sp>
      <p:pic>
        <p:nvPicPr>
          <p:cNvPr id="2" name="Picture 1">
            <a:extLst>
              <a:ext uri="{FF2B5EF4-FFF2-40B4-BE49-F238E27FC236}">
                <a16:creationId xmlns:a16="http://schemas.microsoft.com/office/drawing/2014/main" id="{C10768DE-3857-E9C7-33E2-0EE4353D677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59496" y="6346807"/>
            <a:ext cx="1076208" cy="375819"/>
          </a:xfrm>
          <a:prstGeom prst="rect">
            <a:avLst/>
          </a:prstGeom>
        </p:spPr>
      </p:pic>
      <p:sp>
        <p:nvSpPr>
          <p:cNvPr id="7" name="TextBox 6">
            <a:extLst>
              <a:ext uri="{FF2B5EF4-FFF2-40B4-BE49-F238E27FC236}">
                <a16:creationId xmlns:a16="http://schemas.microsoft.com/office/drawing/2014/main" id="{8E3EF477-9CD2-941C-9C75-7BC74C6DA9E2}"/>
              </a:ext>
            </a:extLst>
          </p:cNvPr>
          <p:cNvSpPr txBox="1"/>
          <p:nvPr/>
        </p:nvSpPr>
        <p:spPr>
          <a:xfrm>
            <a:off x="7002962" y="6428563"/>
            <a:ext cx="2470484" cy="186782"/>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800" dirty="0" err="1">
                <a:solidFill>
                  <a:srgbClr val="3A3953"/>
                </a:solidFill>
                <a:latin typeface="Calibri" panose="020F0502020204030204" pitchFamily="34" charset="0"/>
                <a:ea typeface="Calibri" panose="020F0502020204030204" pitchFamily="34" charset="0"/>
                <a:cs typeface="Times New Roman" panose="02020603050405020304" pitchFamily="18" charset="0"/>
              </a:rPr>
              <a:t>EcoSmart</a:t>
            </a:r>
            <a:r>
              <a:rPr lang="en-US" sz="800" dirty="0">
                <a:solidFill>
                  <a:srgbClr val="3A3953"/>
                </a:solidFill>
                <a:latin typeface="Calibri" panose="020F0502020204030204" pitchFamily="34" charset="0"/>
                <a:ea typeface="Calibri" panose="020F0502020204030204" pitchFamily="34" charset="0"/>
                <a:cs typeface="Times New Roman" panose="02020603050405020304" pitchFamily="18" charset="0"/>
              </a:rPr>
              <a:t> resources </a:t>
            </a:r>
            <a:r>
              <a:rPr lang="en-US"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rPr>
              <a:t>licensed under </a:t>
            </a:r>
            <a:r>
              <a:rPr lang="en-US"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hlinkClick r:id="rId8"/>
              </a:rPr>
              <a:t>CC BY 4.0 </a:t>
            </a:r>
            <a:endParaRPr lang="en-IE"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671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996E8-6978-F197-5CED-377C09D663A7}"/>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6D43CEA7-6F5C-FE19-6E7D-5073E1A585CC}"/>
              </a:ext>
            </a:extLst>
          </p:cNvPr>
          <p:cNvSpPr txBox="1">
            <a:spLocks/>
          </p:cNvSpPr>
          <p:nvPr/>
        </p:nvSpPr>
        <p:spPr>
          <a:xfrm>
            <a:off x="341709" y="259604"/>
            <a:ext cx="1013355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62A844"/>
                </a:solidFill>
              </a:rPr>
              <a:t>				   </a:t>
            </a:r>
            <a:r>
              <a:rPr lang="en-IE" sz="2400" b="1" dirty="0">
                <a:solidFill>
                  <a:srgbClr val="62A844"/>
                </a:solidFill>
              </a:rPr>
              <a:t>Coco Hotel</a:t>
            </a:r>
            <a:endParaRPr lang="en-GB" sz="2400" b="1" dirty="0">
              <a:solidFill>
                <a:srgbClr val="62A844"/>
              </a:solidFill>
            </a:endParaRP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96401434-D229-E2DF-D7DD-D4D6F7D3F27B}"/>
              </a:ext>
            </a:extLst>
          </p:cNvPr>
          <p:cNvCxnSpPr>
            <a:cxnSpLocks/>
          </p:cNvCxnSpPr>
          <p:nvPr/>
        </p:nvCxnSpPr>
        <p:spPr>
          <a:xfrm>
            <a:off x="440914" y="817323"/>
            <a:ext cx="7609840"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B5F9067-1167-98E8-ED78-7F22452D75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914" y="48536"/>
            <a:ext cx="3640268" cy="725359"/>
          </a:xfrm>
          <a:prstGeom prst="rect">
            <a:avLst/>
          </a:prstGeom>
        </p:spPr>
      </p:pic>
      <p:sp>
        <p:nvSpPr>
          <p:cNvPr id="9" name="TextBox 8">
            <a:extLst>
              <a:ext uri="{FF2B5EF4-FFF2-40B4-BE49-F238E27FC236}">
                <a16:creationId xmlns:a16="http://schemas.microsoft.com/office/drawing/2014/main" id="{6544254B-757A-1BDC-550A-7FE876ACD499}"/>
              </a:ext>
            </a:extLst>
          </p:cNvPr>
          <p:cNvSpPr txBox="1"/>
          <p:nvPr/>
        </p:nvSpPr>
        <p:spPr>
          <a:xfrm>
            <a:off x="152842" y="1139220"/>
            <a:ext cx="7609840" cy="6186309"/>
          </a:xfrm>
          <a:prstGeom prst="rect">
            <a:avLst/>
          </a:prstGeom>
          <a:noFill/>
        </p:spPr>
        <p:txBody>
          <a:bodyPr wrap="square">
            <a:spAutoFit/>
          </a:bodyPr>
          <a:lstStyle/>
          <a:p>
            <a:r>
              <a:rPr lang="en-GB" b="1" dirty="0">
                <a:solidFill>
                  <a:srgbClr val="262626"/>
                </a:solidFill>
              </a:rPr>
              <a:t>Coco Hotel demonstrates how hospitality businesses can use data from multiple sources to improve performance, guest experiences and sustainability outcomes. The Copenhagen boutique hotel combines operational, financial, customer and environmental information to support everyday decision-making.</a:t>
            </a:r>
          </a:p>
          <a:p>
            <a:endParaRPr lang="en-GB" dirty="0">
              <a:solidFill>
                <a:srgbClr val="262626"/>
              </a:solidFill>
            </a:endParaRPr>
          </a:p>
          <a:p>
            <a:r>
              <a:rPr lang="en-GB" dirty="0">
                <a:solidFill>
                  <a:srgbClr val="262626"/>
                </a:solidFill>
              </a:rPr>
              <a:t>Through its mobile-first guest experience, Coco Hotel generates valuable data on booking behaviour, digital check-in usage, guest preferences and service interactions. Management combines this information with occupancy, revenue and sustainability metrics to gain a more complete picture of business performance. </a:t>
            </a:r>
          </a:p>
          <a:p>
            <a:endParaRPr lang="en-GB" dirty="0">
              <a:solidFill>
                <a:srgbClr val="262626"/>
              </a:solidFill>
            </a:endParaRPr>
          </a:p>
          <a:p>
            <a:r>
              <a:rPr lang="en-GB" dirty="0">
                <a:solidFill>
                  <a:srgbClr val="262626"/>
                </a:solidFill>
              </a:rPr>
              <a:t>The hotel focuses on a small number of meaningful indicators rather than large volumes of reports. Website conversion rates, booking windows, occupancy, ADR, RevPAR, guest feedback trends and sustainability measures help managers identify opportunities, respond to changing demand and improve operational efficiency. </a:t>
            </a:r>
          </a:p>
          <a:p>
            <a:pPr>
              <a:buNone/>
            </a:pPr>
            <a:endParaRPr lang="en-GB" dirty="0">
              <a:solidFill>
                <a:srgbClr val="262626"/>
              </a:solidFill>
            </a:endParaRPr>
          </a:p>
          <a:p>
            <a:r>
              <a:rPr lang="en-GB" b="1" dirty="0">
                <a:solidFill>
                  <a:srgbClr val="62A844"/>
                </a:solidFill>
              </a:rPr>
              <a:t>Key Learning: </a:t>
            </a:r>
            <a:r>
              <a:rPr lang="en-GB" dirty="0">
                <a:solidFill>
                  <a:srgbClr val="262626"/>
                </a:solidFill>
              </a:rPr>
              <a:t>Effective data management begins by understanding what information is already available and how it can be used to support better decisions.</a:t>
            </a:r>
          </a:p>
          <a:p>
            <a:pPr>
              <a:buNone/>
            </a:pPr>
            <a:endParaRPr lang="en-GB" dirty="0">
              <a:solidFill>
                <a:srgbClr val="262626"/>
              </a:solidFill>
            </a:endParaRPr>
          </a:p>
        </p:txBody>
      </p:sp>
      <p:pic>
        <p:nvPicPr>
          <p:cNvPr id="5" name="Picture 4">
            <a:extLst>
              <a:ext uri="{FF2B5EF4-FFF2-40B4-BE49-F238E27FC236}">
                <a16:creationId xmlns:a16="http://schemas.microsoft.com/office/drawing/2014/main" id="{87DF46DB-AB5A-548E-3EAC-9399366520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2682" y="592783"/>
            <a:ext cx="4188626" cy="6066568"/>
          </a:xfrm>
          <a:prstGeom prst="rect">
            <a:avLst/>
          </a:prstGeom>
        </p:spPr>
      </p:pic>
    </p:spTree>
    <p:extLst>
      <p:ext uri="{BB962C8B-B14F-4D97-AF65-F5344CB8AC3E}">
        <p14:creationId xmlns:p14="http://schemas.microsoft.com/office/powerpoint/2010/main" val="2293472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30AFF4-43DB-65C9-41DF-FD2F960A1431}"/>
              </a:ext>
            </a:extLst>
          </p:cNvPr>
          <p:cNvSpPr txBox="1"/>
          <p:nvPr/>
        </p:nvSpPr>
        <p:spPr>
          <a:xfrm>
            <a:off x="12873667" y="885654"/>
            <a:ext cx="10560293" cy="684803"/>
          </a:xfrm>
          <a:prstGeom prst="rect">
            <a:avLst/>
          </a:prstGeom>
          <a:noFill/>
        </p:spPr>
        <p:txBody>
          <a:bodyPr wrap="square" rtlCol="0">
            <a:spAutoFit/>
          </a:bodyPr>
          <a:lstStyle/>
          <a:p>
            <a:endParaRPr lang="en-US" sz="1000" dirty="0"/>
          </a:p>
          <a:p>
            <a:endParaRPr lang="en-US" sz="1050" dirty="0"/>
          </a:p>
          <a:p>
            <a:endParaRPr lang="en-GB" dirty="0"/>
          </a:p>
        </p:txBody>
      </p:sp>
      <p:sp>
        <p:nvSpPr>
          <p:cNvPr id="5" name="TextBox 4"/>
          <p:cNvSpPr txBox="1"/>
          <p:nvPr/>
        </p:nvSpPr>
        <p:spPr>
          <a:xfrm>
            <a:off x="696839" y="6035534"/>
            <a:ext cx="3858329" cy="369332"/>
          </a:xfrm>
          <a:prstGeom prst="rect">
            <a:avLst/>
          </a:prstGeom>
          <a:noFill/>
        </p:spPr>
        <p:txBody>
          <a:bodyPr wrap="square" rtlCol="0">
            <a:spAutoFit/>
          </a:bodyPr>
          <a:lstStyle/>
          <a:p>
            <a:r>
              <a:rPr lang="en-US" i="1" dirty="0">
                <a:solidFill>
                  <a:srgbClr val="0289AE"/>
                </a:solidFill>
                <a:hlinkClick r:id="rId3">
                  <a:extLst>
                    <a:ext uri="{A12FA001-AC4F-418D-AE19-62706E023703}">
                      <ahyp:hlinkClr xmlns:ahyp="http://schemas.microsoft.com/office/drawing/2018/hyperlinkcolor" val="tx"/>
                    </a:ext>
                  </a:extLst>
                </a:hlinkClick>
              </a:rPr>
              <a:t>KPIs for Hotel Revenue Management</a:t>
            </a:r>
            <a:endParaRPr lang="en-US" i="1" dirty="0">
              <a:solidFill>
                <a:srgbClr val="0289AE"/>
              </a:solidFill>
            </a:endParaRPr>
          </a:p>
        </p:txBody>
      </p:sp>
      <p:sp>
        <p:nvSpPr>
          <p:cNvPr id="6" name="Freeform 5">
            <a:extLst>
              <a:ext uri="{FF2B5EF4-FFF2-40B4-BE49-F238E27FC236}">
                <a16:creationId xmlns:a16="http://schemas.microsoft.com/office/drawing/2014/main" id="{A57CC2DF-3844-2A1F-0E5C-1C97B6A9E69C}"/>
              </a:ext>
            </a:extLst>
          </p:cNvPr>
          <p:cNvSpPr/>
          <p:nvPr/>
        </p:nvSpPr>
        <p:spPr>
          <a:xfrm>
            <a:off x="0" y="0"/>
            <a:ext cx="12192000" cy="106680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12" name="TextBox 11">
            <a:extLst>
              <a:ext uri="{FF2B5EF4-FFF2-40B4-BE49-F238E27FC236}">
                <a16:creationId xmlns:a16="http://schemas.microsoft.com/office/drawing/2014/main" id="{3BDB305C-EBF1-D217-9839-15B7B4D161B5}"/>
              </a:ext>
            </a:extLst>
          </p:cNvPr>
          <p:cNvSpPr txBox="1"/>
          <p:nvPr/>
        </p:nvSpPr>
        <p:spPr>
          <a:xfrm>
            <a:off x="375235" y="1571051"/>
            <a:ext cx="7256957" cy="4031873"/>
          </a:xfrm>
          <a:prstGeom prst="rect">
            <a:avLst/>
          </a:prstGeom>
          <a:noFill/>
        </p:spPr>
        <p:txBody>
          <a:bodyPr wrap="square" lIns="91440" tIns="45720" rIns="91440" bIns="45720" rtlCol="0" anchor="t">
            <a:spAutoFit/>
          </a:bodyPr>
          <a:lstStyle/>
          <a:p>
            <a:r>
              <a:rPr lang="en-US" sz="2400" b="1" i="1" dirty="0">
                <a:solidFill>
                  <a:srgbClr val="262626"/>
                </a:solidFill>
              </a:rPr>
              <a:t>A small set of key indicators gives you a quick picture of how your business is performing.</a:t>
            </a:r>
            <a:br>
              <a:rPr lang="en-US" sz="2000" dirty="0">
                <a:solidFill>
                  <a:srgbClr val="262626"/>
                </a:solidFill>
              </a:rPr>
            </a:br>
            <a:endParaRPr lang="en-US" sz="2000" dirty="0">
              <a:solidFill>
                <a:srgbClr val="262626"/>
              </a:solidFill>
            </a:endParaRPr>
          </a:p>
          <a:p>
            <a:r>
              <a:rPr lang="en-US" sz="2000" b="1" dirty="0">
                <a:solidFill>
                  <a:srgbClr val="0289AE"/>
                </a:solidFill>
              </a:rPr>
              <a:t>THE BIG THREE FOR ROOMS:</a:t>
            </a:r>
          </a:p>
          <a:p>
            <a:pPr marL="342900" indent="-342900">
              <a:buClr>
                <a:srgbClr val="62A844"/>
              </a:buClr>
              <a:buFont typeface="Arial" panose="020B0604020202020204" pitchFamily="34" charset="0"/>
              <a:buChar char="•"/>
            </a:pPr>
            <a:r>
              <a:rPr lang="en-US" b="1" dirty="0">
                <a:solidFill>
                  <a:srgbClr val="262626"/>
                </a:solidFill>
              </a:rPr>
              <a:t>Occupancy Rate</a:t>
            </a:r>
            <a:br>
              <a:rPr lang="en-US" dirty="0">
                <a:solidFill>
                  <a:srgbClr val="262626"/>
                </a:solidFill>
              </a:rPr>
            </a:br>
            <a:r>
              <a:rPr lang="en-US" dirty="0">
                <a:solidFill>
                  <a:srgbClr val="262626"/>
                </a:solidFill>
              </a:rPr>
              <a:t>Rooms sold ÷ Rooms available × 100 - </a:t>
            </a:r>
            <a:r>
              <a:rPr lang="en-US" i="1" dirty="0">
                <a:solidFill>
                  <a:srgbClr val="262626"/>
                </a:solidFill>
              </a:rPr>
              <a:t>How full are you?</a:t>
            </a:r>
            <a:endParaRPr lang="en-US" dirty="0">
              <a:solidFill>
                <a:srgbClr val="262626"/>
              </a:solidFill>
            </a:endParaRPr>
          </a:p>
          <a:p>
            <a:pPr marL="342900" indent="-342900">
              <a:buClr>
                <a:srgbClr val="62A844"/>
              </a:buClr>
              <a:buFont typeface="Arial" panose="020B0604020202020204" pitchFamily="34" charset="0"/>
              <a:buChar char="•"/>
            </a:pPr>
            <a:r>
              <a:rPr lang="en-US" b="1" dirty="0">
                <a:solidFill>
                  <a:srgbClr val="262626"/>
                </a:solidFill>
              </a:rPr>
              <a:t>Average Daily Rate (ADR)</a:t>
            </a:r>
            <a:br>
              <a:rPr lang="en-US" dirty="0">
                <a:solidFill>
                  <a:srgbClr val="262626"/>
                </a:solidFill>
              </a:rPr>
            </a:br>
            <a:r>
              <a:rPr lang="en-US" dirty="0">
                <a:solidFill>
                  <a:srgbClr val="262626"/>
                </a:solidFill>
              </a:rPr>
              <a:t>Room revenue ÷ Rooms sold -</a:t>
            </a:r>
            <a:r>
              <a:rPr lang="en-US" i="1" dirty="0">
                <a:solidFill>
                  <a:srgbClr val="262626"/>
                </a:solidFill>
              </a:rPr>
              <a:t>What do guests pay on average?</a:t>
            </a:r>
            <a:endParaRPr lang="en-US" dirty="0">
              <a:solidFill>
                <a:srgbClr val="262626"/>
              </a:solidFill>
            </a:endParaRPr>
          </a:p>
          <a:p>
            <a:pPr marL="342900" indent="-342900">
              <a:buClr>
                <a:srgbClr val="62A844"/>
              </a:buClr>
              <a:buFont typeface="Arial" panose="020B0604020202020204" pitchFamily="34" charset="0"/>
              <a:buChar char="•"/>
            </a:pPr>
            <a:r>
              <a:rPr lang="en-US" b="1" dirty="0">
                <a:solidFill>
                  <a:srgbClr val="262626"/>
                </a:solidFill>
              </a:rPr>
              <a:t>Revenue per Available Room (RevPAR)</a:t>
            </a:r>
            <a:br>
              <a:rPr lang="en-US" dirty="0">
                <a:solidFill>
                  <a:srgbClr val="262626"/>
                </a:solidFill>
              </a:rPr>
            </a:br>
            <a:r>
              <a:rPr lang="en-US" dirty="0">
                <a:solidFill>
                  <a:srgbClr val="262626"/>
                </a:solidFill>
              </a:rPr>
              <a:t>Room revenue ÷ Rooms available </a:t>
            </a:r>
            <a:r>
              <a:rPr lang="en-US" i="1" dirty="0">
                <a:solidFill>
                  <a:srgbClr val="262626"/>
                </a:solidFill>
              </a:rPr>
              <a:t>How well are you converting space into revenue?</a:t>
            </a:r>
            <a:endParaRPr lang="en-US" dirty="0">
              <a:solidFill>
                <a:srgbClr val="262626"/>
              </a:solidFill>
            </a:endParaRPr>
          </a:p>
          <a:p>
            <a:pPr marL="314325"/>
            <a:br>
              <a:rPr lang="en-US" sz="2000" dirty="0">
                <a:solidFill>
                  <a:srgbClr val="262626"/>
                </a:solidFill>
              </a:rPr>
            </a:br>
            <a:r>
              <a:rPr lang="en-US" sz="2000" dirty="0">
                <a:solidFill>
                  <a:srgbClr val="262626"/>
                </a:solidFill>
              </a:rPr>
              <a:t>(</a:t>
            </a:r>
            <a:r>
              <a:rPr lang="en-US" sz="2000" i="1" dirty="0">
                <a:solidFill>
                  <a:srgbClr val="262626"/>
                </a:solidFill>
              </a:rPr>
              <a:t>STR, 2024; OTA Insight, 2023)</a:t>
            </a:r>
            <a:endParaRPr lang="en-US" sz="2000" dirty="0">
              <a:solidFill>
                <a:srgbClr val="262626"/>
              </a:solidFill>
            </a:endParaRPr>
          </a:p>
        </p:txBody>
      </p:sp>
      <p:sp>
        <p:nvSpPr>
          <p:cNvPr id="13" name="TextBox 12">
            <a:extLst>
              <a:ext uri="{FF2B5EF4-FFF2-40B4-BE49-F238E27FC236}">
                <a16:creationId xmlns:a16="http://schemas.microsoft.com/office/drawing/2014/main" id="{02639E80-1338-0C14-86DC-37975AB2497A}"/>
              </a:ext>
            </a:extLst>
          </p:cNvPr>
          <p:cNvSpPr txBox="1"/>
          <p:nvPr/>
        </p:nvSpPr>
        <p:spPr>
          <a:xfrm>
            <a:off x="375236" y="312085"/>
            <a:ext cx="10213848" cy="1138773"/>
          </a:xfrm>
          <a:prstGeom prst="rect">
            <a:avLst/>
          </a:prstGeom>
          <a:noFill/>
        </p:spPr>
        <p:txBody>
          <a:bodyPr wrap="square">
            <a:spAutoFit/>
          </a:bodyPr>
          <a:lstStyle/>
          <a:p>
            <a:r>
              <a:rPr lang="en-US" sz="3400" b="1" dirty="0">
                <a:solidFill>
                  <a:schemeClr val="bg1"/>
                </a:solidFill>
                <a:cs typeface="Times New Roman" panose="02020603050405020304" pitchFamily="18" charset="0"/>
              </a:rPr>
              <a:t>Core KPIs: The Numbers That Matter</a:t>
            </a:r>
          </a:p>
          <a:p>
            <a:endParaRPr lang="en-US" sz="3400" b="1" dirty="0">
              <a:solidFill>
                <a:schemeClr val="bg1"/>
              </a:solidFill>
              <a:cs typeface="Times New Roman" panose="02020603050405020304" pitchFamily="18" charset="0"/>
            </a:endParaRPr>
          </a:p>
        </p:txBody>
      </p:sp>
      <p:sp>
        <p:nvSpPr>
          <p:cNvPr id="14" name="Rounded Rectangle 13">
            <a:extLst>
              <a:ext uri="{FF2B5EF4-FFF2-40B4-BE49-F238E27FC236}">
                <a16:creationId xmlns:a16="http://schemas.microsoft.com/office/drawing/2014/main" id="{895AE1CE-AA81-E3A0-6A7F-CA8EDCDD83B4}"/>
              </a:ext>
            </a:extLst>
          </p:cNvPr>
          <p:cNvSpPr/>
          <p:nvPr/>
        </p:nvSpPr>
        <p:spPr>
          <a:xfrm>
            <a:off x="6395539" y="6126144"/>
            <a:ext cx="4967999"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3021DC2A-DA29-0C52-D00C-A31B3FB9C137}"/>
              </a:ext>
            </a:extLst>
          </p:cNvPr>
          <p:cNvSpPr txBox="1"/>
          <p:nvPr/>
        </p:nvSpPr>
        <p:spPr>
          <a:xfrm>
            <a:off x="6521539" y="6189422"/>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16" name="TextBox 15">
            <a:extLst>
              <a:ext uri="{FF2B5EF4-FFF2-40B4-BE49-F238E27FC236}">
                <a16:creationId xmlns:a16="http://schemas.microsoft.com/office/drawing/2014/main" id="{CCA3F90E-1873-4254-1F20-18445965AAC3}"/>
              </a:ext>
            </a:extLst>
          </p:cNvPr>
          <p:cNvSpPr txBox="1"/>
          <p:nvPr/>
        </p:nvSpPr>
        <p:spPr>
          <a:xfrm>
            <a:off x="7277540" y="6189422"/>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C1 M</a:t>
            </a:r>
            <a:r>
              <a:rPr lang="en-IE" sz="1400" b="1" i="0"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1365CE9A-61B0-2D05-4DA9-9E1931437A42}"/>
              </a:ext>
            </a:extLst>
          </p:cNvPr>
          <p:cNvSpPr txBox="1"/>
          <p:nvPr/>
        </p:nvSpPr>
        <p:spPr>
          <a:xfrm>
            <a:off x="7871539" y="6189422"/>
            <a:ext cx="3492000" cy="215444"/>
          </a:xfrm>
          <a:prstGeom prst="rect">
            <a:avLst/>
          </a:prstGeom>
          <a:noFill/>
        </p:spPr>
        <p:txBody>
          <a:bodyPr wrap="square" lIns="0" tIns="0" rIns="0" bIns="0" anchor="ctr">
            <a:spAutoFit/>
          </a:bodyPr>
          <a:lstStyle/>
          <a:p>
            <a:r>
              <a:rPr lang="en-IE" sz="1400" b="0" i="0" dirty="0">
                <a:solidFill>
                  <a:srgbClr val="262626"/>
                </a:solidFill>
                <a:latin typeface="Calibri" panose="020F0502020204030204" pitchFamily="34" charset="0"/>
                <a:cs typeface="Calibri" panose="020F0502020204030204" pitchFamily="34" charset="0"/>
              </a:rPr>
              <a:t>-  Integrating Sustainability in Daily Operations</a:t>
            </a:r>
          </a:p>
        </p:txBody>
      </p:sp>
      <p:sp>
        <p:nvSpPr>
          <p:cNvPr id="18" name="Graphic 4">
            <a:extLst>
              <a:ext uri="{FF2B5EF4-FFF2-40B4-BE49-F238E27FC236}">
                <a16:creationId xmlns:a16="http://schemas.microsoft.com/office/drawing/2014/main" id="{82706165-AFB1-1635-E2F7-401408DFE54B}"/>
              </a:ext>
            </a:extLst>
          </p:cNvPr>
          <p:cNvSpPr/>
          <p:nvPr/>
        </p:nvSpPr>
        <p:spPr>
          <a:xfrm rot="5400000">
            <a:off x="1314218" y="236229"/>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p>
        </p:txBody>
      </p:sp>
      <p:pic>
        <p:nvPicPr>
          <p:cNvPr id="19" name="Graphic 18">
            <a:extLst>
              <a:ext uri="{FF2B5EF4-FFF2-40B4-BE49-F238E27FC236}">
                <a16:creationId xmlns:a16="http://schemas.microsoft.com/office/drawing/2014/main" id="{58E662A7-C919-DD6F-26D6-E45208CA70CB}"/>
              </a:ext>
            </a:extLst>
          </p:cNvPr>
          <p:cNvPicPr>
            <a:picLocks noChangeAspect="1"/>
          </p:cNvPicPr>
          <p:nvPr/>
        </p:nvPicPr>
        <p:blipFill>
          <a:blip>
            <a:extLst>
              <a:ext uri="{96DAC541-7B7A-43D3-8B79-37D633B846F1}">
                <asvg:svgBlip xmlns:asvg="http://schemas.microsoft.com/office/drawing/2016/SVG/main" r:embed="rId4"/>
              </a:ext>
            </a:extLst>
          </a:blip>
          <a:srcRect l="32264" t="48938" r="39869" b="41747"/>
          <a:stretch>
            <a:fillRect/>
          </a:stretch>
        </p:blipFill>
        <p:spPr>
          <a:xfrm>
            <a:off x="8681738" y="0"/>
            <a:ext cx="3531079" cy="1671210"/>
          </a:xfrm>
          <a:prstGeom prst="rect">
            <a:avLst/>
          </a:prstGeom>
        </p:spPr>
      </p:pic>
      <p:pic>
        <p:nvPicPr>
          <p:cNvPr id="20" name="Picture 19" descr="iPhone6_mockup_front_white.png">
            <a:extLst>
              <a:ext uri="{FF2B5EF4-FFF2-40B4-BE49-F238E27FC236}">
                <a16:creationId xmlns:a16="http://schemas.microsoft.com/office/drawing/2014/main" id="{68F6D6BB-7B2F-66DB-9AFA-C11F60443E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55786" y="-125427"/>
            <a:ext cx="4094254" cy="6404164"/>
          </a:xfrm>
          <a:prstGeom prst="rect">
            <a:avLst/>
          </a:prstGeom>
        </p:spPr>
      </p:pic>
      <p:sp>
        <p:nvSpPr>
          <p:cNvPr id="23" name="Rectangle 22">
            <a:extLst>
              <a:ext uri="{FF2B5EF4-FFF2-40B4-BE49-F238E27FC236}">
                <a16:creationId xmlns:a16="http://schemas.microsoft.com/office/drawing/2014/main" id="{E6799827-B67B-6B22-43DC-BA6042CFB9DE}"/>
              </a:ext>
            </a:extLst>
          </p:cNvPr>
          <p:cNvSpPr/>
          <p:nvPr/>
        </p:nvSpPr>
        <p:spPr>
          <a:xfrm>
            <a:off x="8436864" y="857087"/>
            <a:ext cx="2515264" cy="4405478"/>
          </a:xfrm>
          <a:prstGeom prst="rect">
            <a:avLst/>
          </a:prstGeom>
          <a:gradFill>
            <a:gsLst>
              <a:gs pos="77000">
                <a:srgbClr val="EEF1E2"/>
              </a:gs>
              <a:gs pos="35000">
                <a:srgbClr val="DFE1F5"/>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AD453771-4E7E-B94E-7E9F-2C062C2E703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9711" t="-32778" r="10232" b="-24296"/>
          <a:stretch>
            <a:fillRect/>
          </a:stretch>
        </p:blipFill>
        <p:spPr>
          <a:xfrm>
            <a:off x="8436864" y="953795"/>
            <a:ext cx="2400547" cy="4385473"/>
          </a:xfrm>
          <a:prstGeom prst="rect">
            <a:avLst/>
          </a:prstGeom>
        </p:spPr>
      </p:pic>
    </p:spTree>
    <p:extLst>
      <p:ext uri="{BB962C8B-B14F-4D97-AF65-F5344CB8AC3E}">
        <p14:creationId xmlns:p14="http://schemas.microsoft.com/office/powerpoint/2010/main" val="1174888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30AFF4-43DB-65C9-41DF-FD2F960A1431}"/>
              </a:ext>
            </a:extLst>
          </p:cNvPr>
          <p:cNvSpPr txBox="1"/>
          <p:nvPr/>
        </p:nvSpPr>
        <p:spPr>
          <a:xfrm>
            <a:off x="1752011" y="996186"/>
            <a:ext cx="10560293" cy="684803"/>
          </a:xfrm>
          <a:prstGeom prst="rect">
            <a:avLst/>
          </a:prstGeom>
          <a:noFill/>
        </p:spPr>
        <p:txBody>
          <a:bodyPr wrap="square" rtlCol="0">
            <a:spAutoFit/>
          </a:bodyPr>
          <a:lstStyle/>
          <a:p>
            <a:endParaRPr lang="en-US" sz="1000" dirty="0"/>
          </a:p>
          <a:p>
            <a:endParaRPr lang="en-US" sz="1050" dirty="0"/>
          </a:p>
          <a:p>
            <a:endParaRPr lang="en-GB" dirty="0"/>
          </a:p>
        </p:txBody>
      </p:sp>
      <p:pic>
        <p:nvPicPr>
          <p:cNvPr id="2" name="Picture 1">
            <a:extLst>
              <a:ext uri="{FF2B5EF4-FFF2-40B4-BE49-F238E27FC236}">
                <a16:creationId xmlns:a16="http://schemas.microsoft.com/office/drawing/2014/main" id="{1064B6D3-A8B3-DD55-2ECB-0727596932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8344" y="1817957"/>
            <a:ext cx="4684855" cy="4367835"/>
          </a:xfrm>
          <a:prstGeom prst="rect">
            <a:avLst/>
          </a:prstGeom>
        </p:spPr>
      </p:pic>
      <p:sp>
        <p:nvSpPr>
          <p:cNvPr id="5" name="Text Placeholder 11">
            <a:extLst>
              <a:ext uri="{FF2B5EF4-FFF2-40B4-BE49-F238E27FC236}">
                <a16:creationId xmlns:a16="http://schemas.microsoft.com/office/drawing/2014/main" id="{0412E243-3EE3-9541-E3E0-484EAB3B8983}"/>
              </a:ext>
            </a:extLst>
          </p:cNvPr>
          <p:cNvSpPr txBox="1">
            <a:spLocks/>
          </p:cNvSpPr>
          <p:nvPr/>
        </p:nvSpPr>
        <p:spPr>
          <a:xfrm>
            <a:off x="564154" y="354068"/>
            <a:ext cx="4324838"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Beyond Rooms: F&amp;B and Staffing KPIs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6" name="Straight Connector 5">
            <a:extLst>
              <a:ext uri="{FF2B5EF4-FFF2-40B4-BE49-F238E27FC236}">
                <a16:creationId xmlns:a16="http://schemas.microsoft.com/office/drawing/2014/main" id="{FCE2D09A-B47E-48E8-E912-31F33A4FE448}"/>
              </a:ext>
            </a:extLst>
          </p:cNvPr>
          <p:cNvCxnSpPr>
            <a:cxnSpLocks/>
          </p:cNvCxnSpPr>
          <p:nvPr/>
        </p:nvCxnSpPr>
        <p:spPr>
          <a:xfrm>
            <a:off x="0" y="1469506"/>
            <a:ext cx="6238754"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30">
            <a:extLst>
              <a:ext uri="{FF2B5EF4-FFF2-40B4-BE49-F238E27FC236}">
                <a16:creationId xmlns:a16="http://schemas.microsoft.com/office/drawing/2014/main" id="{EF60B753-3916-4856-9C7E-4148584CD188}"/>
              </a:ext>
            </a:extLst>
          </p:cNvPr>
          <p:cNvSpPr/>
          <p:nvPr/>
        </p:nvSpPr>
        <p:spPr>
          <a:xfrm flipH="1">
            <a:off x="586944" y="1817957"/>
            <a:ext cx="6703872" cy="4431983"/>
          </a:xfrm>
          <a:prstGeom prst="rect">
            <a:avLst/>
          </a:prstGeom>
        </p:spPr>
        <p:txBody>
          <a:bodyPr wrap="square" numCol="1">
            <a:spAutoFit/>
          </a:bodyPr>
          <a:lstStyle/>
          <a:p>
            <a:r>
              <a:rPr lang="en-US" sz="2000" b="1" i="1" dirty="0">
                <a:solidFill>
                  <a:srgbClr val="262626"/>
                </a:solidFill>
              </a:rPr>
              <a:t>Hotels and restaurants also track key numbers for food, beverage and people.</a:t>
            </a:r>
          </a:p>
          <a:p>
            <a:endParaRPr lang="en-US" dirty="0">
              <a:solidFill>
                <a:srgbClr val="262626"/>
              </a:solidFill>
            </a:endParaRPr>
          </a:p>
          <a:p>
            <a:r>
              <a:rPr lang="en-US" sz="2000" b="1" dirty="0">
                <a:solidFill>
                  <a:srgbClr val="0289AE"/>
                </a:solidFill>
              </a:rPr>
              <a:t>FOOD &amp; BEVERAGE KPIs:</a:t>
            </a:r>
            <a:endParaRPr lang="en-US" sz="2000" dirty="0">
              <a:solidFill>
                <a:srgbClr val="0289AE"/>
              </a:solidFill>
            </a:endParaRPr>
          </a:p>
          <a:p>
            <a:pPr marL="285750" indent="-285750">
              <a:buClr>
                <a:srgbClr val="62A844"/>
              </a:buClr>
              <a:buFont typeface="Arial" panose="020B0604020202020204" pitchFamily="34" charset="0"/>
              <a:buChar char="•"/>
            </a:pPr>
            <a:r>
              <a:rPr lang="en-US" b="1" dirty="0">
                <a:solidFill>
                  <a:srgbClr val="262626"/>
                </a:solidFill>
              </a:rPr>
              <a:t>Average Spend per Cover</a:t>
            </a:r>
          </a:p>
          <a:p>
            <a:pPr marL="285750" indent="-285750">
              <a:buClr>
                <a:srgbClr val="62A844"/>
              </a:buClr>
              <a:buFont typeface="Arial" panose="020B0604020202020204" pitchFamily="34" charset="0"/>
              <a:buChar char="•"/>
            </a:pPr>
            <a:r>
              <a:rPr lang="en-US" dirty="0">
                <a:solidFill>
                  <a:srgbClr val="262626"/>
                </a:solidFill>
              </a:rPr>
              <a:t>Total F&amp;B revenue ÷ Number of covers served</a:t>
            </a:r>
          </a:p>
          <a:p>
            <a:pPr marL="285750" indent="-285750">
              <a:buClr>
                <a:srgbClr val="62A844"/>
              </a:buClr>
              <a:buFont typeface="Arial" panose="020B0604020202020204" pitchFamily="34" charset="0"/>
              <a:buChar char="•"/>
            </a:pPr>
            <a:r>
              <a:rPr lang="en-US" i="1" dirty="0">
                <a:solidFill>
                  <a:srgbClr val="262626"/>
                </a:solidFill>
              </a:rPr>
              <a:t>What does each guest typically spend? (</a:t>
            </a:r>
            <a:r>
              <a:rPr lang="en-US" i="1" dirty="0" err="1">
                <a:solidFill>
                  <a:srgbClr val="262626"/>
                </a:solidFill>
              </a:rPr>
              <a:t>SevenRooms</a:t>
            </a:r>
            <a:r>
              <a:rPr lang="en-US" i="1" dirty="0">
                <a:solidFill>
                  <a:srgbClr val="262626"/>
                </a:solidFill>
              </a:rPr>
              <a:t>, 2024)</a:t>
            </a:r>
          </a:p>
          <a:p>
            <a:endParaRPr lang="en-US" dirty="0">
              <a:solidFill>
                <a:srgbClr val="262626"/>
              </a:solidFill>
            </a:endParaRPr>
          </a:p>
          <a:p>
            <a:r>
              <a:rPr lang="en-US" sz="2000" b="1" dirty="0">
                <a:solidFill>
                  <a:srgbClr val="0289AE"/>
                </a:solidFill>
              </a:rPr>
              <a:t>STAFFING KPIs:</a:t>
            </a:r>
            <a:endParaRPr lang="en-US" sz="2000" dirty="0">
              <a:solidFill>
                <a:srgbClr val="0289AE"/>
              </a:solidFill>
            </a:endParaRPr>
          </a:p>
          <a:p>
            <a:pPr marL="285750" indent="-285750">
              <a:buClr>
                <a:srgbClr val="62A844"/>
              </a:buClr>
              <a:buFont typeface="Arial" panose="020B0604020202020204" pitchFamily="34" charset="0"/>
              <a:buChar char="•"/>
            </a:pPr>
            <a:r>
              <a:rPr lang="en-US" b="1" dirty="0" err="1">
                <a:solidFill>
                  <a:srgbClr val="262626"/>
                </a:solidFill>
              </a:rPr>
              <a:t>Labour</a:t>
            </a:r>
            <a:r>
              <a:rPr lang="en-US" b="1" dirty="0">
                <a:solidFill>
                  <a:srgbClr val="262626"/>
                </a:solidFill>
              </a:rPr>
              <a:t> Cost Percentage</a:t>
            </a:r>
          </a:p>
          <a:p>
            <a:pPr marL="285750" indent="-285750">
              <a:buClr>
                <a:srgbClr val="62A844"/>
              </a:buClr>
              <a:buFont typeface="Arial" panose="020B0604020202020204" pitchFamily="34" charset="0"/>
              <a:buChar char="•"/>
            </a:pPr>
            <a:r>
              <a:rPr lang="en-US" dirty="0">
                <a:solidFill>
                  <a:srgbClr val="262626"/>
                </a:solidFill>
              </a:rPr>
              <a:t>Total staff costs ÷ Total sales × 100</a:t>
            </a:r>
          </a:p>
          <a:p>
            <a:pPr marL="285750" indent="-285750">
              <a:buClr>
                <a:srgbClr val="62A844"/>
              </a:buClr>
              <a:buFont typeface="Arial" panose="020B0604020202020204" pitchFamily="34" charset="0"/>
              <a:buChar char="•"/>
            </a:pPr>
            <a:r>
              <a:rPr lang="en-US" i="1" dirty="0">
                <a:solidFill>
                  <a:srgbClr val="262626"/>
                </a:solidFill>
              </a:rPr>
              <a:t>How much of your revenue goes to wages? (</a:t>
            </a:r>
            <a:r>
              <a:rPr lang="en-US" i="1" dirty="0" err="1">
                <a:solidFill>
                  <a:srgbClr val="262626"/>
                </a:solidFill>
              </a:rPr>
              <a:t>HospitalityNet</a:t>
            </a:r>
            <a:r>
              <a:rPr lang="en-US" i="1" dirty="0">
                <a:solidFill>
                  <a:srgbClr val="262626"/>
                </a:solidFill>
              </a:rPr>
              <a:t>, 2022)</a:t>
            </a:r>
          </a:p>
          <a:p>
            <a:endParaRPr lang="en-US" i="1" dirty="0">
              <a:solidFill>
                <a:srgbClr val="262626"/>
              </a:solidFill>
            </a:endParaRPr>
          </a:p>
          <a:p>
            <a:r>
              <a:rPr lang="en-US" b="1" i="1" dirty="0">
                <a:solidFill>
                  <a:srgbClr val="62A844"/>
                </a:solidFill>
              </a:rPr>
              <a:t>Together with room KPIs, these numbers guide both financial and sustainability decisions across Europe</a:t>
            </a:r>
            <a:r>
              <a:rPr lang="en-US" i="1" dirty="0">
                <a:solidFill>
                  <a:srgbClr val="262626"/>
                </a:solidFill>
              </a:rPr>
              <a:t>.</a:t>
            </a:r>
            <a:endParaRPr lang="en-US" dirty="0">
              <a:solidFill>
                <a:srgbClr val="262626"/>
              </a:solidFill>
            </a:endParaRPr>
          </a:p>
        </p:txBody>
      </p:sp>
      <p:pic>
        <p:nvPicPr>
          <p:cNvPr id="9" name="Graphic 8">
            <a:extLst>
              <a:ext uri="{FF2B5EF4-FFF2-40B4-BE49-F238E27FC236}">
                <a16:creationId xmlns:a16="http://schemas.microsoft.com/office/drawing/2014/main" id="{5CC986C8-EAB9-C770-2100-2D690131BDAC}"/>
              </a:ext>
            </a:extLst>
          </p:cNvPr>
          <p:cNvPicPr>
            <a:picLocks noChangeAspect="1"/>
          </p:cNvPicPr>
          <p:nvPr/>
        </p:nvPicPr>
        <p:blipFill>
          <a:blip>
            <a:extLst>
              <a:ext uri="{96DAC541-7B7A-43D3-8B79-37D633B846F1}">
                <asvg:svgBlip xmlns:asvg="http://schemas.microsoft.com/office/drawing/2016/SVG/main" r:embed="rId4"/>
              </a:ext>
            </a:extLst>
          </a:blip>
          <a:srcRect l="32264" t="48938" r="39869" b="38542"/>
          <a:stretch>
            <a:fillRect/>
          </a:stretch>
        </p:blipFill>
        <p:spPr>
          <a:xfrm>
            <a:off x="8106261" y="0"/>
            <a:ext cx="4085739" cy="2599113"/>
          </a:xfrm>
          <a:prstGeom prst="rect">
            <a:avLst/>
          </a:prstGeom>
        </p:spPr>
      </p:pic>
    </p:spTree>
    <p:extLst>
      <p:ext uri="{BB962C8B-B14F-4D97-AF65-F5344CB8AC3E}">
        <p14:creationId xmlns:p14="http://schemas.microsoft.com/office/powerpoint/2010/main" val="522431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ADD83-CBF9-98FB-D5D0-9EC895FABA1C}"/>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8674FE2B-6707-21DE-88C9-C356DACCA72A}"/>
              </a:ext>
            </a:extLst>
          </p:cNvPr>
          <p:cNvSpPr txBox="1">
            <a:spLocks/>
          </p:cNvSpPr>
          <p:nvPr/>
        </p:nvSpPr>
        <p:spPr>
          <a:xfrm>
            <a:off x="564154" y="354068"/>
            <a:ext cx="610487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Sustainability KPI’s</a:t>
            </a:r>
          </a:p>
          <a:p>
            <a:pPr marL="0" indent="0">
              <a:lnSpc>
                <a:spcPts val="3520"/>
              </a:lnSpc>
              <a:spcBef>
                <a:spcPts val="0"/>
              </a:spcBef>
              <a:buNone/>
            </a:pPr>
            <a:r>
              <a:rPr lang="en-US" sz="3400" b="1" dirty="0">
                <a:solidFill>
                  <a:srgbClr val="262626"/>
                </a:solidFill>
                <a:cs typeface="Times New Roman" panose="02020603050405020304" pitchFamily="18" charset="0"/>
              </a:rPr>
              <a:t>Green KPI: Food Waste per Cover</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4" name="Straight Connector 3">
            <a:extLst>
              <a:ext uri="{FF2B5EF4-FFF2-40B4-BE49-F238E27FC236}">
                <a16:creationId xmlns:a16="http://schemas.microsoft.com/office/drawing/2014/main" id="{5455E77E-F3AC-1801-FE56-50A39DAE9F54}"/>
              </a:ext>
            </a:extLst>
          </p:cNvPr>
          <p:cNvCxnSpPr>
            <a:cxnSpLocks/>
          </p:cNvCxnSpPr>
          <p:nvPr/>
        </p:nvCxnSpPr>
        <p:spPr>
          <a:xfrm>
            <a:off x="0" y="1469506"/>
            <a:ext cx="6238754"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30">
            <a:extLst>
              <a:ext uri="{FF2B5EF4-FFF2-40B4-BE49-F238E27FC236}">
                <a16:creationId xmlns:a16="http://schemas.microsoft.com/office/drawing/2014/main" id="{5C6ECAEC-53A7-ED49-71CB-84B0353AD049}"/>
              </a:ext>
            </a:extLst>
          </p:cNvPr>
          <p:cNvSpPr/>
          <p:nvPr/>
        </p:nvSpPr>
        <p:spPr>
          <a:xfrm flipH="1">
            <a:off x="586944" y="1817957"/>
            <a:ext cx="6238755" cy="4924425"/>
          </a:xfrm>
          <a:prstGeom prst="rect">
            <a:avLst/>
          </a:prstGeom>
        </p:spPr>
        <p:txBody>
          <a:bodyPr wrap="square" numCol="1">
            <a:spAutoFit/>
          </a:bodyPr>
          <a:lstStyle/>
          <a:p>
            <a:r>
              <a:rPr lang="en-US" sz="2000" dirty="0">
                <a:solidFill>
                  <a:srgbClr val="262626"/>
                </a:solidFill>
              </a:rPr>
              <a:t>A practical green KPI that measures how much food your kitchen wastes per guest served.</a:t>
            </a:r>
          </a:p>
          <a:p>
            <a:br>
              <a:rPr lang="en-US" b="1" dirty="0">
                <a:solidFill>
                  <a:srgbClr val="262626"/>
                </a:solidFill>
              </a:rPr>
            </a:br>
            <a:r>
              <a:rPr lang="en-US" sz="2000" b="1" dirty="0">
                <a:solidFill>
                  <a:srgbClr val="0289AE"/>
                </a:solidFill>
              </a:rPr>
              <a:t>FORMULA:</a:t>
            </a:r>
            <a:endParaRPr lang="en-US" sz="2000" b="1" dirty="0">
              <a:solidFill>
                <a:srgbClr val="262626"/>
              </a:solidFill>
            </a:endParaRPr>
          </a:p>
          <a:p>
            <a:pPr marL="285750" indent="-285750">
              <a:buClr>
                <a:srgbClr val="62A844"/>
              </a:buClr>
              <a:buFont typeface="Arial" panose="020B0604020202020204" pitchFamily="34" charset="0"/>
              <a:buChar char="•"/>
            </a:pPr>
            <a:r>
              <a:rPr lang="en-US" b="1" dirty="0">
                <a:solidFill>
                  <a:srgbClr val="262626"/>
                </a:solidFill>
              </a:rPr>
              <a:t>Food Waste per Cover = Total food waste (grams) ÷ Number of covers served</a:t>
            </a:r>
            <a:endParaRPr lang="en-US" dirty="0">
              <a:solidFill>
                <a:srgbClr val="262626"/>
              </a:solidFill>
            </a:endParaRPr>
          </a:p>
          <a:p>
            <a:br>
              <a:rPr lang="en-US" b="1" dirty="0">
                <a:solidFill>
                  <a:srgbClr val="262626"/>
                </a:solidFill>
              </a:rPr>
            </a:br>
            <a:r>
              <a:rPr lang="en-US" sz="2000" b="1" dirty="0">
                <a:solidFill>
                  <a:srgbClr val="0289AE"/>
                </a:solidFill>
              </a:rPr>
              <a:t>EUROPEAN BENCHMARKS:</a:t>
            </a:r>
            <a:endParaRPr lang="en-US" sz="2000" dirty="0">
              <a:solidFill>
                <a:srgbClr val="0289AE"/>
              </a:solidFill>
            </a:endParaRPr>
          </a:p>
          <a:p>
            <a:pPr marL="285750" indent="-285750">
              <a:buClr>
                <a:srgbClr val="62A844"/>
              </a:buClr>
              <a:buFont typeface="Arial" panose="020B0604020202020204" pitchFamily="34" charset="0"/>
              <a:buChar char="•"/>
            </a:pPr>
            <a:r>
              <a:rPr lang="en-US" b="1" dirty="0">
                <a:solidFill>
                  <a:srgbClr val="262626"/>
                </a:solidFill>
              </a:rPr>
              <a:t>2019 Baseline:</a:t>
            </a:r>
            <a:r>
              <a:rPr lang="en-US" dirty="0">
                <a:solidFill>
                  <a:srgbClr val="262626"/>
                </a:solidFill>
              </a:rPr>
              <a:t> ~143 grams per cover</a:t>
            </a:r>
          </a:p>
          <a:p>
            <a:pPr marL="285750" indent="-285750">
              <a:buClr>
                <a:srgbClr val="62A844"/>
              </a:buClr>
              <a:buFont typeface="Arial" panose="020B0604020202020204" pitchFamily="34" charset="0"/>
              <a:buChar char="•"/>
            </a:pPr>
            <a:r>
              <a:rPr lang="en-US" b="1" dirty="0">
                <a:solidFill>
                  <a:srgbClr val="262626"/>
                </a:solidFill>
              </a:rPr>
              <a:t>2021 Average:</a:t>
            </a:r>
            <a:r>
              <a:rPr lang="en-US" dirty="0">
                <a:solidFill>
                  <a:srgbClr val="262626"/>
                </a:solidFill>
              </a:rPr>
              <a:t> ~108 grams per cover</a:t>
            </a:r>
          </a:p>
          <a:p>
            <a:pPr marL="285750" indent="-285750">
              <a:buClr>
                <a:srgbClr val="62A844"/>
              </a:buClr>
              <a:buFont typeface="Arial" panose="020B0604020202020204" pitchFamily="34" charset="0"/>
              <a:buChar char="•"/>
            </a:pPr>
            <a:r>
              <a:rPr lang="en-US" b="1" dirty="0">
                <a:solidFill>
                  <a:srgbClr val="262626"/>
                </a:solidFill>
              </a:rPr>
              <a:t>Reduction:</a:t>
            </a:r>
            <a:r>
              <a:rPr lang="en-US" dirty="0">
                <a:solidFill>
                  <a:srgbClr val="262626"/>
                </a:solidFill>
              </a:rPr>
              <a:t> More than 20% lower (</a:t>
            </a:r>
            <a:r>
              <a:rPr lang="en-US" i="1" dirty="0">
                <a:solidFill>
                  <a:srgbClr val="262626"/>
                </a:solidFill>
              </a:rPr>
              <a:t>International Food Waste Coalition IFWC, 2022)</a:t>
            </a:r>
            <a:br>
              <a:rPr lang="en-US" i="1" dirty="0">
                <a:solidFill>
                  <a:srgbClr val="262626"/>
                </a:solidFill>
              </a:rPr>
            </a:br>
            <a:endParaRPr lang="en-US" i="1" dirty="0">
              <a:solidFill>
                <a:srgbClr val="262626"/>
              </a:solidFill>
            </a:endParaRPr>
          </a:p>
          <a:p>
            <a:pPr>
              <a:buClr>
                <a:srgbClr val="62A844"/>
              </a:buClr>
            </a:pPr>
            <a:r>
              <a:rPr lang="en-US" b="1" dirty="0">
                <a:solidFill>
                  <a:srgbClr val="62A844"/>
                </a:solidFill>
              </a:rPr>
              <a:t>Hotels tracking this KPI report 20–25% reductions through menu changes, buffet redesigns and better stock control (</a:t>
            </a:r>
            <a:r>
              <a:rPr lang="en-US" b="1" dirty="0" err="1">
                <a:solidFill>
                  <a:srgbClr val="62A844"/>
                </a:solidFill>
              </a:rPr>
              <a:t>HospitalityNet</a:t>
            </a:r>
            <a:r>
              <a:rPr lang="en-US" b="1" dirty="0">
                <a:solidFill>
                  <a:srgbClr val="62A844"/>
                </a:solidFill>
              </a:rPr>
              <a:t>, 2023; The PLEDGE on Food Waste).</a:t>
            </a:r>
          </a:p>
          <a:p>
            <a:pPr algn="just"/>
            <a:endParaRPr lang="en-US" dirty="0">
              <a:solidFill>
                <a:srgbClr val="262626"/>
              </a:solidFill>
            </a:endParaRPr>
          </a:p>
        </p:txBody>
      </p:sp>
      <p:pic>
        <p:nvPicPr>
          <p:cNvPr id="6" name="Graphic 5">
            <a:extLst>
              <a:ext uri="{FF2B5EF4-FFF2-40B4-BE49-F238E27FC236}">
                <a16:creationId xmlns:a16="http://schemas.microsoft.com/office/drawing/2014/main" id="{A5C8AEC6-28F5-64D2-F394-2CB6D0FD8881}"/>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a:off x="8106261" y="0"/>
            <a:ext cx="4085739" cy="2599113"/>
          </a:xfrm>
          <a:prstGeom prst="rect">
            <a:avLst/>
          </a:prstGeom>
        </p:spPr>
      </p:pic>
      <p:sp>
        <p:nvSpPr>
          <p:cNvPr id="12" name="Rounded Rectangle 11">
            <a:extLst>
              <a:ext uri="{FF2B5EF4-FFF2-40B4-BE49-F238E27FC236}">
                <a16:creationId xmlns:a16="http://schemas.microsoft.com/office/drawing/2014/main" id="{0361622D-7003-435F-12FA-7766AF95CF55}"/>
              </a:ext>
            </a:extLst>
          </p:cNvPr>
          <p:cNvSpPr/>
          <p:nvPr/>
        </p:nvSpPr>
        <p:spPr>
          <a:xfrm>
            <a:off x="6637057" y="6173548"/>
            <a:ext cx="4813614"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E40CEC4-59E5-2B8C-E21F-5CB099827011}"/>
              </a:ext>
            </a:extLst>
          </p:cNvPr>
          <p:cNvSpPr txBox="1"/>
          <p:nvPr/>
        </p:nvSpPr>
        <p:spPr>
          <a:xfrm>
            <a:off x="6763056" y="6236826"/>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14" name="TextBox 13">
            <a:extLst>
              <a:ext uri="{FF2B5EF4-FFF2-40B4-BE49-F238E27FC236}">
                <a16:creationId xmlns:a16="http://schemas.microsoft.com/office/drawing/2014/main" id="{DFB57342-73FB-0FEC-E6B3-C6AFBA795CE4}"/>
              </a:ext>
            </a:extLst>
          </p:cNvPr>
          <p:cNvSpPr txBox="1"/>
          <p:nvPr/>
        </p:nvSpPr>
        <p:spPr>
          <a:xfrm>
            <a:off x="7519057" y="6236826"/>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C1 M</a:t>
            </a:r>
            <a:r>
              <a:rPr lang="en-IE" sz="1400" b="1" dirty="0">
                <a:solidFill>
                  <a:srgbClr val="262626"/>
                </a:solidFill>
                <a:latin typeface="Calibri" panose="020F0502020204030204" pitchFamily="34" charset="0"/>
                <a:cs typeface="Calibri" panose="020F0502020204030204" pitchFamily="34" charset="0"/>
              </a:rPr>
              <a:t>2</a:t>
            </a:r>
            <a:endParaRPr sz="1400" b="1" i="0" dirty="0">
              <a:solidFill>
                <a:srgbClr val="262626"/>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010EC11F-7BA7-C20C-E6CC-5F1808490BCD}"/>
              </a:ext>
            </a:extLst>
          </p:cNvPr>
          <p:cNvSpPr txBox="1"/>
          <p:nvPr/>
        </p:nvSpPr>
        <p:spPr>
          <a:xfrm>
            <a:off x="8113056" y="6236826"/>
            <a:ext cx="3492000" cy="215444"/>
          </a:xfrm>
          <a:prstGeom prst="rect">
            <a:avLst/>
          </a:prstGeom>
          <a:noFill/>
        </p:spPr>
        <p:txBody>
          <a:bodyPr wrap="square" lIns="0" tIns="0" rIns="0" bIns="0" anchor="ctr">
            <a:spAutoFit/>
          </a:bodyPr>
          <a:lstStyle/>
          <a:p>
            <a:r>
              <a:rPr lang="en-IE" sz="1400" b="0" i="0" dirty="0">
                <a:solidFill>
                  <a:srgbClr val="262626"/>
                </a:solidFill>
                <a:latin typeface="Calibri" panose="020F0502020204030204" pitchFamily="34" charset="0"/>
                <a:cs typeface="Calibri" panose="020F0502020204030204" pitchFamily="34" charset="0"/>
              </a:rPr>
              <a:t>- Circular Economy and Resource Efficiency</a:t>
            </a:r>
          </a:p>
        </p:txBody>
      </p:sp>
      <p:pic>
        <p:nvPicPr>
          <p:cNvPr id="17" name="Picture 16">
            <a:extLst>
              <a:ext uri="{FF2B5EF4-FFF2-40B4-BE49-F238E27FC236}">
                <a16:creationId xmlns:a16="http://schemas.microsoft.com/office/drawing/2014/main" id="{E7403118-750E-BD87-711C-E7893B265E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5699" y="2031390"/>
            <a:ext cx="4190449" cy="3752182"/>
          </a:xfrm>
          <a:prstGeom prst="rect">
            <a:avLst/>
          </a:prstGeom>
        </p:spPr>
      </p:pic>
    </p:spTree>
    <p:extLst>
      <p:ext uri="{BB962C8B-B14F-4D97-AF65-F5344CB8AC3E}">
        <p14:creationId xmlns:p14="http://schemas.microsoft.com/office/powerpoint/2010/main" val="870014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EFECBF-29AA-A8AA-4F51-242715091795}"/>
              </a:ext>
            </a:extLst>
          </p:cNvPr>
          <p:cNvSpPr txBox="1"/>
          <p:nvPr/>
        </p:nvSpPr>
        <p:spPr>
          <a:xfrm>
            <a:off x="12873667" y="885654"/>
            <a:ext cx="10560293" cy="684803"/>
          </a:xfrm>
          <a:prstGeom prst="rect">
            <a:avLst/>
          </a:prstGeom>
          <a:noFill/>
        </p:spPr>
        <p:txBody>
          <a:bodyPr wrap="square" rtlCol="0">
            <a:spAutoFit/>
          </a:bodyPr>
          <a:lstStyle/>
          <a:p>
            <a:endParaRPr lang="en-US" sz="1000" dirty="0"/>
          </a:p>
          <a:p>
            <a:endParaRPr lang="en-US" sz="1050" dirty="0"/>
          </a:p>
          <a:p>
            <a:endParaRPr lang="en-GB" dirty="0"/>
          </a:p>
        </p:txBody>
      </p:sp>
      <p:sp>
        <p:nvSpPr>
          <p:cNvPr id="4" name="Freeform 3">
            <a:extLst>
              <a:ext uri="{FF2B5EF4-FFF2-40B4-BE49-F238E27FC236}">
                <a16:creationId xmlns:a16="http://schemas.microsoft.com/office/drawing/2014/main" id="{FEA9A40E-7953-21C0-C221-D98F92DF102C}"/>
              </a:ext>
            </a:extLst>
          </p:cNvPr>
          <p:cNvSpPr/>
          <p:nvPr/>
        </p:nvSpPr>
        <p:spPr>
          <a:xfrm>
            <a:off x="0" y="8449"/>
            <a:ext cx="12192000" cy="167121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C4A854BE-D047-4E1C-DBE3-781A97284AB9}"/>
              </a:ext>
            </a:extLst>
          </p:cNvPr>
          <p:cNvSpPr txBox="1"/>
          <p:nvPr/>
        </p:nvSpPr>
        <p:spPr>
          <a:xfrm>
            <a:off x="375235" y="2217337"/>
            <a:ext cx="7256957" cy="3477875"/>
          </a:xfrm>
          <a:prstGeom prst="rect">
            <a:avLst/>
          </a:prstGeom>
          <a:noFill/>
        </p:spPr>
        <p:txBody>
          <a:bodyPr wrap="square" lIns="91440" tIns="45720" rIns="91440" bIns="45720" rtlCol="0" anchor="t">
            <a:spAutoFit/>
          </a:bodyPr>
          <a:lstStyle/>
          <a:p>
            <a:pPr algn="just">
              <a:buNone/>
            </a:pPr>
            <a:r>
              <a:rPr lang="en-US" sz="2000" b="1" dirty="0">
                <a:solidFill>
                  <a:srgbClr val="0289AE"/>
                </a:solidFill>
              </a:rPr>
              <a:t>International Food Waste Coalition. (2022). </a:t>
            </a:r>
            <a:r>
              <a:rPr lang="en-US" sz="2000" b="1" i="1" dirty="0">
                <a:solidFill>
                  <a:srgbClr val="0289AE"/>
                </a:solidFill>
              </a:rPr>
              <a:t>European hospitality and food service sector reports 20% reduction in food waste</a:t>
            </a:r>
            <a:r>
              <a:rPr lang="en-US" sz="2000" b="1" dirty="0">
                <a:solidFill>
                  <a:srgbClr val="0289AE"/>
                </a:solidFill>
              </a:rPr>
              <a:t>.</a:t>
            </a:r>
          </a:p>
          <a:p>
            <a:pPr algn="just">
              <a:buNone/>
            </a:pPr>
            <a:endParaRPr lang="en-US" dirty="0">
              <a:solidFill>
                <a:srgbClr val="262626"/>
              </a:solidFill>
            </a:endParaRPr>
          </a:p>
          <a:p>
            <a:pPr>
              <a:buNone/>
            </a:pPr>
            <a:r>
              <a:rPr lang="en-US" dirty="0">
                <a:solidFill>
                  <a:srgbClr val="262626"/>
                </a:solidFill>
                <a:hlinkClick r:id="rId3">
                  <a:extLst>
                    <a:ext uri="{A12FA001-AC4F-418D-AE19-62706E023703}">
                      <ahyp:hlinkClr xmlns:ahyp="http://schemas.microsoft.com/office/drawing/2018/hyperlinkcolor" val="tx"/>
                    </a:ext>
                  </a:extLst>
                </a:hlinkClick>
              </a:rPr>
              <a:t>EU HaFS sector reports 20% reduction in food waste | IFWC - WRAP EU</a:t>
            </a:r>
            <a:endParaRPr lang="en-US" dirty="0">
              <a:solidFill>
                <a:srgbClr val="262626"/>
              </a:solidFill>
            </a:endParaRPr>
          </a:p>
          <a:p>
            <a:pPr>
              <a:buNone/>
            </a:pPr>
            <a:endParaRPr lang="en-US" dirty="0">
              <a:solidFill>
                <a:srgbClr val="262626"/>
              </a:solidFill>
            </a:endParaRPr>
          </a:p>
          <a:p>
            <a:pPr algn="just">
              <a:buNone/>
            </a:pPr>
            <a:r>
              <a:rPr lang="en-US" dirty="0">
                <a:solidFill>
                  <a:srgbClr val="262626"/>
                </a:solidFill>
              </a:rPr>
              <a:t>This article presents real data from hotels and contract caterers across Europe. It shows how average food waste fell from around 143 grams per cover in 2019 to about 108 grams per cover in 2021, a reduction of more than 20%, when sites measured waste carefully and changed menus, forecasting and service. When you read it, note how often the results are expressed as grams per cover and think about how your own workplace could track the same KPI</a:t>
            </a:r>
          </a:p>
        </p:txBody>
      </p:sp>
      <p:sp>
        <p:nvSpPr>
          <p:cNvPr id="13" name="Graphic 4">
            <a:extLst>
              <a:ext uri="{FF2B5EF4-FFF2-40B4-BE49-F238E27FC236}">
                <a16:creationId xmlns:a16="http://schemas.microsoft.com/office/drawing/2014/main" id="{177D7F77-FFFC-D5C3-0E99-4B469721F965}"/>
              </a:ext>
            </a:extLst>
          </p:cNvPr>
          <p:cNvSpPr/>
          <p:nvPr/>
        </p:nvSpPr>
        <p:spPr>
          <a:xfrm rot="5400000">
            <a:off x="1314218" y="849090"/>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p>
        </p:txBody>
      </p:sp>
      <p:pic>
        <p:nvPicPr>
          <p:cNvPr id="14" name="Graphic 13">
            <a:extLst>
              <a:ext uri="{FF2B5EF4-FFF2-40B4-BE49-F238E27FC236}">
                <a16:creationId xmlns:a16="http://schemas.microsoft.com/office/drawing/2014/main" id="{70F523AD-4C02-78E5-DD3B-1AEE5A4EC2AC}"/>
              </a:ext>
            </a:extLst>
          </p:cNvPr>
          <p:cNvPicPr>
            <a:picLocks noChangeAspect="1"/>
          </p:cNvPicPr>
          <p:nvPr/>
        </p:nvPicPr>
        <p:blipFill>
          <a:blip>
            <a:extLst>
              <a:ext uri="{96DAC541-7B7A-43D3-8B79-37D633B846F1}">
                <asvg:svgBlip xmlns:asvg="http://schemas.microsoft.com/office/drawing/2016/SVG/main" r:embed="rId4"/>
              </a:ext>
            </a:extLst>
          </a:blip>
          <a:srcRect l="32264" t="48938" r="39869" b="41747"/>
          <a:stretch>
            <a:fillRect/>
          </a:stretch>
        </p:blipFill>
        <p:spPr>
          <a:xfrm>
            <a:off x="8681738" y="0"/>
            <a:ext cx="3531079" cy="1671210"/>
          </a:xfrm>
          <a:prstGeom prst="rect">
            <a:avLst/>
          </a:prstGeom>
        </p:spPr>
      </p:pic>
      <p:pic>
        <p:nvPicPr>
          <p:cNvPr id="15" name="Picture 14" descr="iPhone6_mockup_front_white.png">
            <a:extLst>
              <a:ext uri="{FF2B5EF4-FFF2-40B4-BE49-F238E27FC236}">
                <a16:creationId xmlns:a16="http://schemas.microsoft.com/office/drawing/2014/main" id="{DE824AF3-AB73-4F19-3132-D641435565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59292" y="226918"/>
            <a:ext cx="4094254" cy="6404164"/>
          </a:xfrm>
          <a:prstGeom prst="rect">
            <a:avLst/>
          </a:prstGeom>
        </p:spPr>
      </p:pic>
      <p:pic>
        <p:nvPicPr>
          <p:cNvPr id="18" name="Picture Placeholder 7">
            <a:hlinkClick r:id="rId3"/>
            <a:extLst>
              <a:ext uri="{FF2B5EF4-FFF2-40B4-BE49-F238E27FC236}">
                <a16:creationId xmlns:a16="http://schemas.microsoft.com/office/drawing/2014/main" id="{C227AC0F-06B9-6F3D-309C-F6BA14EA6110}"/>
              </a:ext>
            </a:extLst>
          </p:cNvPr>
          <p:cNvPicPr>
            <a:picLocks noChangeAspect="1"/>
          </p:cNvPicPr>
          <p:nvPr/>
        </p:nvPicPr>
        <p:blipFill>
          <a:blip r:embed="rId6" cstate="email">
            <a:extLst>
              <a:ext uri="{28A0092B-C50C-407E-A947-70E740481C1C}">
                <a14:useLocalDpi xmlns:a14="http://schemas.microsoft.com/office/drawing/2010/main"/>
              </a:ext>
            </a:extLst>
          </a:blip>
          <a:srcRect l="5952" r="5952"/>
          <a:stretch/>
        </p:blipFill>
        <p:spPr>
          <a:xfrm>
            <a:off x="8434831" y="1171575"/>
            <a:ext cx="2543175" cy="4514850"/>
          </a:xfrm>
          <a:prstGeom prst="rect">
            <a:avLst/>
          </a:prstGeom>
          <a:solidFill>
            <a:srgbClr val="FFFFFF">
              <a:lumMod val="85000"/>
            </a:srgbClr>
          </a:solidFill>
        </p:spPr>
      </p:pic>
      <p:grpSp>
        <p:nvGrpSpPr>
          <p:cNvPr id="19" name="Group 18">
            <a:extLst>
              <a:ext uri="{FF2B5EF4-FFF2-40B4-BE49-F238E27FC236}">
                <a16:creationId xmlns:a16="http://schemas.microsoft.com/office/drawing/2014/main" id="{B6BE2B6B-DDEE-3C27-6797-73C01883D3CF}"/>
              </a:ext>
            </a:extLst>
          </p:cNvPr>
          <p:cNvGrpSpPr/>
          <p:nvPr/>
        </p:nvGrpSpPr>
        <p:grpSpPr>
          <a:xfrm rot="21145702">
            <a:off x="10430355" y="3252971"/>
            <a:ext cx="1456095" cy="1406604"/>
            <a:chOff x="7777737" y="4274827"/>
            <a:chExt cx="1456095" cy="1406604"/>
          </a:xfrm>
        </p:grpSpPr>
        <p:sp>
          <p:nvSpPr>
            <p:cNvPr id="20" name="Oval 19">
              <a:extLst>
                <a:ext uri="{FF2B5EF4-FFF2-40B4-BE49-F238E27FC236}">
                  <a16:creationId xmlns:a16="http://schemas.microsoft.com/office/drawing/2014/main" id="{A555C00F-4C91-C5F7-9DB4-0E645AEAC3E6}"/>
                </a:ext>
              </a:extLst>
            </p:cNvPr>
            <p:cNvSpPr/>
            <p:nvPr/>
          </p:nvSpPr>
          <p:spPr>
            <a:xfrm>
              <a:off x="7777737" y="4274827"/>
              <a:ext cx="1406604" cy="1406604"/>
            </a:xfrm>
            <a:prstGeom prst="ellipse">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B6417C0-D30C-0553-4B53-520EE32AA6F8}"/>
                </a:ext>
              </a:extLst>
            </p:cNvPr>
            <p:cNvSpPr txBox="1"/>
            <p:nvPr/>
          </p:nvSpPr>
          <p:spPr>
            <a:xfrm>
              <a:off x="7777737" y="4652326"/>
              <a:ext cx="1456095" cy="759182"/>
            </a:xfrm>
            <a:prstGeom prst="rect">
              <a:avLst/>
            </a:prstGeom>
            <a:noFill/>
          </p:spPr>
          <p:txBody>
            <a:bodyPr wrap="square" lIns="91440" tIns="45720" rIns="91440" bIns="45720" rtlCol="0" anchor="t">
              <a:spAutoFit/>
            </a:bodyPr>
            <a:lstStyle/>
            <a:p>
              <a:pPr algn="ctr">
                <a:lnSpc>
                  <a:spcPts val="2580"/>
                </a:lnSpc>
              </a:pPr>
              <a:r>
                <a:rPr lang="en-IE" sz="2400" b="1" dirty="0">
                  <a:solidFill>
                    <a:schemeClr val="bg1"/>
                  </a:solidFill>
                </a:rPr>
                <a:t>CLICK TO </a:t>
              </a:r>
              <a:r>
                <a:rPr lang="en-IE" sz="2400" b="1" dirty="0">
                  <a:solidFill>
                    <a:schemeClr val="bg1"/>
                  </a:solidFill>
                  <a:hlinkClick r:id="rId3">
                    <a:extLst>
                      <a:ext uri="{A12FA001-AC4F-418D-AE19-62706E023703}">
                        <ahyp:hlinkClr xmlns:ahyp="http://schemas.microsoft.com/office/drawing/2018/hyperlinkcolor" val="tx"/>
                      </a:ext>
                    </a:extLst>
                  </a:hlinkClick>
                </a:rPr>
                <a:t>VIEW</a:t>
              </a:r>
              <a:endParaRPr lang="de-DE" sz="2400" b="1" dirty="0">
                <a:solidFill>
                  <a:schemeClr val="bg1"/>
                </a:solidFill>
              </a:endParaRPr>
            </a:p>
          </p:txBody>
        </p:sp>
      </p:grpSp>
      <p:sp>
        <p:nvSpPr>
          <p:cNvPr id="22" name="TextBox 21">
            <a:extLst>
              <a:ext uri="{FF2B5EF4-FFF2-40B4-BE49-F238E27FC236}">
                <a16:creationId xmlns:a16="http://schemas.microsoft.com/office/drawing/2014/main" id="{00A2AD78-E139-2F6F-D2D0-888ACF9F637E}"/>
              </a:ext>
            </a:extLst>
          </p:cNvPr>
          <p:cNvSpPr txBox="1"/>
          <p:nvPr/>
        </p:nvSpPr>
        <p:spPr>
          <a:xfrm>
            <a:off x="375236" y="500071"/>
            <a:ext cx="6623206" cy="1015663"/>
          </a:xfrm>
          <a:prstGeom prst="rect">
            <a:avLst/>
          </a:prstGeom>
          <a:noFill/>
        </p:spPr>
        <p:txBody>
          <a:bodyPr wrap="square">
            <a:spAutoFit/>
          </a:bodyPr>
          <a:lstStyle/>
          <a:p>
            <a:pPr>
              <a:lnSpc>
                <a:spcPts val="3580"/>
              </a:lnSpc>
            </a:pPr>
            <a:r>
              <a:rPr lang="en-US" sz="3400" b="1" dirty="0">
                <a:solidFill>
                  <a:schemeClr val="bg1"/>
                </a:solidFill>
                <a:cs typeface="Times New Roman" panose="02020603050405020304" pitchFamily="18" charset="0"/>
              </a:rPr>
              <a:t>Further Reading - Food Waste per Cover in European Hospitality</a:t>
            </a:r>
          </a:p>
        </p:txBody>
      </p:sp>
    </p:spTree>
    <p:extLst>
      <p:ext uri="{BB962C8B-B14F-4D97-AF65-F5344CB8AC3E}">
        <p14:creationId xmlns:p14="http://schemas.microsoft.com/office/powerpoint/2010/main" val="1232276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1">
            <a:extLst>
              <a:ext uri="{FF2B5EF4-FFF2-40B4-BE49-F238E27FC236}">
                <a16:creationId xmlns:a16="http://schemas.microsoft.com/office/drawing/2014/main" id="{13CCEE66-B7F2-3EE6-5FC3-C51B8709F92B}"/>
              </a:ext>
            </a:extLst>
          </p:cNvPr>
          <p:cNvSpPr txBox="1">
            <a:spLocks/>
          </p:cNvSpPr>
          <p:nvPr/>
        </p:nvSpPr>
        <p:spPr>
          <a:xfrm>
            <a:off x="564154" y="354068"/>
            <a:ext cx="4178534"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KPIs in Real European Hotel Reports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21C4C6E1-ADB3-22D6-EB57-95E241483EF1}"/>
              </a:ext>
            </a:extLst>
          </p:cNvPr>
          <p:cNvCxnSpPr>
            <a:cxnSpLocks/>
          </p:cNvCxnSpPr>
          <p:nvPr/>
        </p:nvCxnSpPr>
        <p:spPr>
          <a:xfrm>
            <a:off x="0" y="1469506"/>
            <a:ext cx="6238754"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21" name="Rectangle 30">
            <a:extLst>
              <a:ext uri="{FF2B5EF4-FFF2-40B4-BE49-F238E27FC236}">
                <a16:creationId xmlns:a16="http://schemas.microsoft.com/office/drawing/2014/main" id="{FBDDC461-A086-51B5-DDF3-EE9039929677}"/>
              </a:ext>
            </a:extLst>
          </p:cNvPr>
          <p:cNvSpPr/>
          <p:nvPr/>
        </p:nvSpPr>
        <p:spPr>
          <a:xfrm flipH="1">
            <a:off x="586944" y="1817957"/>
            <a:ext cx="6238755" cy="4093428"/>
          </a:xfrm>
          <a:prstGeom prst="rect">
            <a:avLst/>
          </a:prstGeom>
        </p:spPr>
        <p:txBody>
          <a:bodyPr wrap="square" numCol="1">
            <a:spAutoFit/>
          </a:bodyPr>
          <a:lstStyle/>
          <a:p>
            <a:pPr>
              <a:buClr>
                <a:srgbClr val="62A844"/>
              </a:buClr>
            </a:pPr>
            <a:r>
              <a:rPr lang="en-US" sz="2000" dirty="0">
                <a:solidFill>
                  <a:srgbClr val="262626"/>
                </a:solidFill>
              </a:rPr>
              <a:t>Across Europe, hotel benchmarking reports use the same KPIs you are learning in this unit.</a:t>
            </a:r>
          </a:p>
          <a:p>
            <a:pPr>
              <a:buClr>
                <a:srgbClr val="62A844"/>
              </a:buClr>
            </a:pPr>
            <a:br>
              <a:rPr lang="en-US" b="1" dirty="0">
                <a:solidFill>
                  <a:srgbClr val="262626"/>
                </a:solidFill>
              </a:rPr>
            </a:br>
            <a:r>
              <a:rPr lang="en-US" sz="2000" b="1" dirty="0">
                <a:solidFill>
                  <a:srgbClr val="0289AE"/>
                </a:solidFill>
              </a:rPr>
              <a:t>STR Europe Hotel Performance Updates</a:t>
            </a:r>
            <a:endParaRPr lang="en-US" sz="2000" b="1" dirty="0">
              <a:solidFill>
                <a:srgbClr val="262626"/>
              </a:solidFill>
            </a:endParaRPr>
          </a:p>
          <a:p>
            <a:pPr marL="285750" indent="-285750">
              <a:buClr>
                <a:srgbClr val="62A844"/>
              </a:buClr>
              <a:buFont typeface="Arial" panose="020B0604020202020204" pitchFamily="34" charset="0"/>
              <a:buChar char="•"/>
            </a:pPr>
            <a:r>
              <a:rPr lang="en-US" i="1" dirty="0">
                <a:solidFill>
                  <a:srgbClr val="262626"/>
                </a:solidFill>
              </a:rPr>
              <a:t>Shows occupancy, ADR and RevPAR for major European cities and regions over time</a:t>
            </a:r>
            <a:r>
              <a:rPr lang="en-US" dirty="0">
                <a:solidFill>
                  <a:srgbClr val="262626"/>
                </a:solidFill>
              </a:rPr>
              <a:t>.</a:t>
            </a:r>
            <a:endParaRPr lang="en-US" b="1" dirty="0">
              <a:solidFill>
                <a:srgbClr val="262626"/>
              </a:solidFill>
            </a:endParaRPr>
          </a:p>
          <a:p>
            <a:pPr marL="285750" indent="-285750">
              <a:buClr>
                <a:srgbClr val="62A844"/>
              </a:buClr>
              <a:buFont typeface="Arial" panose="020B0604020202020204" pitchFamily="34" charset="0"/>
              <a:buChar char="•"/>
            </a:pPr>
            <a:r>
              <a:rPr lang="en-US" b="1" dirty="0">
                <a:solidFill>
                  <a:srgbClr val="262626"/>
                </a:solidFill>
              </a:rPr>
              <a:t>Savills Market Reports - </a:t>
            </a:r>
            <a:r>
              <a:rPr lang="en-US" i="1" dirty="0">
                <a:solidFill>
                  <a:srgbClr val="262626"/>
                </a:solidFill>
              </a:rPr>
              <a:t>Summarizes thousands of bookings and daily records into clear trends</a:t>
            </a:r>
            <a:br>
              <a:rPr lang="en-US" i="1" dirty="0">
                <a:solidFill>
                  <a:srgbClr val="262626"/>
                </a:solidFill>
              </a:rPr>
            </a:br>
            <a:endParaRPr lang="en-US" dirty="0">
              <a:solidFill>
                <a:srgbClr val="262626"/>
              </a:solidFill>
            </a:endParaRPr>
          </a:p>
          <a:p>
            <a:pPr>
              <a:buClr>
                <a:srgbClr val="62A844"/>
              </a:buClr>
            </a:pPr>
            <a:r>
              <a:rPr lang="en-US" sz="2000" b="1" dirty="0">
                <a:solidFill>
                  <a:srgbClr val="0289AE"/>
                </a:solidFill>
              </a:rPr>
              <a:t>HOW HOTELIERS USE THEM:</a:t>
            </a:r>
            <a:endParaRPr lang="en-US" sz="2000" b="1" dirty="0">
              <a:solidFill>
                <a:srgbClr val="262626"/>
              </a:solidFill>
            </a:endParaRPr>
          </a:p>
          <a:p>
            <a:pPr marL="342900" indent="-342900">
              <a:buClr>
                <a:srgbClr val="62A844"/>
              </a:buClr>
              <a:buFont typeface="Arial" panose="020B0604020202020204" pitchFamily="34" charset="0"/>
              <a:buChar char="•"/>
            </a:pPr>
            <a:r>
              <a:rPr lang="en-US" dirty="0">
                <a:solidFill>
                  <a:srgbClr val="262626"/>
                </a:solidFill>
              </a:rPr>
              <a:t>When </a:t>
            </a:r>
            <a:r>
              <a:rPr lang="en-US" b="1" dirty="0">
                <a:solidFill>
                  <a:srgbClr val="262626"/>
                </a:solidFill>
              </a:rPr>
              <a:t>occupancy + ADR increase</a:t>
            </a:r>
            <a:r>
              <a:rPr lang="en-US" dirty="0">
                <a:solidFill>
                  <a:srgbClr val="262626"/>
                </a:solidFill>
              </a:rPr>
              <a:t> → Revenue managers may raise rates or invest in digital marketing</a:t>
            </a:r>
          </a:p>
          <a:p>
            <a:pPr marL="285750" indent="-285750">
              <a:buClr>
                <a:srgbClr val="62A844"/>
              </a:buClr>
              <a:buFont typeface="Arial" panose="020B0604020202020204" pitchFamily="34" charset="0"/>
              <a:buChar char="•"/>
            </a:pPr>
            <a:r>
              <a:rPr lang="en-US" dirty="0">
                <a:solidFill>
                  <a:srgbClr val="262626"/>
                </a:solidFill>
              </a:rPr>
              <a:t>When </a:t>
            </a:r>
            <a:r>
              <a:rPr lang="en-US" b="1" dirty="0">
                <a:solidFill>
                  <a:srgbClr val="262626"/>
                </a:solidFill>
              </a:rPr>
              <a:t>RevPAR drops</a:t>
            </a:r>
            <a:r>
              <a:rPr lang="en-US" dirty="0">
                <a:solidFill>
                  <a:srgbClr val="262626"/>
                </a:solidFill>
              </a:rPr>
              <a:t> → Review pricing, distribution channels or promotions (</a:t>
            </a:r>
            <a:r>
              <a:rPr lang="en-US" i="1" dirty="0">
                <a:solidFill>
                  <a:srgbClr val="262626"/>
                </a:solidFill>
              </a:rPr>
              <a:t>STR, 2024; Savills, 2024).</a:t>
            </a:r>
            <a:endParaRPr lang="en-US" dirty="0">
              <a:solidFill>
                <a:srgbClr val="262626"/>
              </a:solidFill>
            </a:endParaRPr>
          </a:p>
        </p:txBody>
      </p:sp>
      <p:pic>
        <p:nvPicPr>
          <p:cNvPr id="22" name="Graphic 21">
            <a:extLst>
              <a:ext uri="{FF2B5EF4-FFF2-40B4-BE49-F238E27FC236}">
                <a16:creationId xmlns:a16="http://schemas.microsoft.com/office/drawing/2014/main" id="{181A294F-6570-EAC0-AC58-D3D21B700C9D}"/>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a:off x="8106261" y="0"/>
            <a:ext cx="4085739" cy="2599113"/>
          </a:xfrm>
          <a:prstGeom prst="rect">
            <a:avLst/>
          </a:prstGeom>
        </p:spPr>
      </p:pic>
      <p:sp>
        <p:nvSpPr>
          <p:cNvPr id="23" name="Rounded Rectangle 22">
            <a:extLst>
              <a:ext uri="{FF2B5EF4-FFF2-40B4-BE49-F238E27FC236}">
                <a16:creationId xmlns:a16="http://schemas.microsoft.com/office/drawing/2014/main" id="{5CB48F5A-4DFC-3215-4E44-50C541EAC51B}"/>
              </a:ext>
            </a:extLst>
          </p:cNvPr>
          <p:cNvSpPr/>
          <p:nvPr/>
        </p:nvSpPr>
        <p:spPr>
          <a:xfrm>
            <a:off x="7965985" y="5923848"/>
            <a:ext cx="2921471"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6D699F37-0140-AE0C-098C-978C1B7072C8}"/>
              </a:ext>
            </a:extLst>
          </p:cNvPr>
          <p:cNvSpPr txBox="1"/>
          <p:nvPr/>
        </p:nvSpPr>
        <p:spPr>
          <a:xfrm>
            <a:off x="8091984" y="5987126"/>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25" name="TextBox 24">
            <a:extLst>
              <a:ext uri="{FF2B5EF4-FFF2-40B4-BE49-F238E27FC236}">
                <a16:creationId xmlns:a16="http://schemas.microsoft.com/office/drawing/2014/main" id="{FE14C3C0-E268-5786-4FBB-303AFF59A066}"/>
              </a:ext>
            </a:extLst>
          </p:cNvPr>
          <p:cNvSpPr txBox="1"/>
          <p:nvPr/>
        </p:nvSpPr>
        <p:spPr>
          <a:xfrm>
            <a:off x="8847985" y="5987126"/>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i="0" dirty="0">
                <a:solidFill>
                  <a:srgbClr val="262626"/>
                </a:solidFill>
                <a:latin typeface="Calibri" panose="020F0502020204030204" pitchFamily="34" charset="0"/>
                <a:cs typeface="Calibri" panose="020F0502020204030204" pitchFamily="34" charset="0"/>
              </a:rPr>
              <a:t>2</a:t>
            </a:r>
            <a:r>
              <a:rPr sz="1400" b="1" i="0" dirty="0">
                <a:solidFill>
                  <a:srgbClr val="262626"/>
                </a:solidFill>
                <a:latin typeface="Calibri" panose="020F0502020204030204" pitchFamily="34" charset="0"/>
                <a:cs typeface="Calibri" panose="020F0502020204030204" pitchFamily="34" charset="0"/>
              </a:rPr>
              <a:t> M</a:t>
            </a:r>
            <a:r>
              <a:rPr lang="en-IE" sz="1400" b="1" i="0"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8A2B7591-3D27-BE36-1698-7137DFF1EFEA}"/>
              </a:ext>
            </a:extLst>
          </p:cNvPr>
          <p:cNvSpPr txBox="1"/>
          <p:nvPr/>
        </p:nvSpPr>
        <p:spPr>
          <a:xfrm>
            <a:off x="9441984" y="5987126"/>
            <a:ext cx="3492000" cy="215444"/>
          </a:xfrm>
          <a:prstGeom prst="rect">
            <a:avLst/>
          </a:prstGeom>
          <a:noFill/>
        </p:spPr>
        <p:txBody>
          <a:bodyPr wrap="square" lIns="0" tIns="0" rIns="0" bIns="0" anchor="ctr">
            <a:spAutoFit/>
          </a:bodyPr>
          <a:lstStyle/>
          <a:p>
            <a:r>
              <a:rPr lang="en-IE" sz="1400" b="0" i="0" dirty="0">
                <a:solidFill>
                  <a:srgbClr val="262626"/>
                </a:solidFill>
                <a:latin typeface="Calibri" panose="020F0502020204030204" pitchFamily="34" charset="0"/>
                <a:cs typeface="Calibri" panose="020F0502020204030204" pitchFamily="34" charset="0"/>
              </a:rPr>
              <a:t>-  AI in Hospitality</a:t>
            </a:r>
          </a:p>
        </p:txBody>
      </p:sp>
      <p:pic>
        <p:nvPicPr>
          <p:cNvPr id="29" name="Picture 28">
            <a:extLst>
              <a:ext uri="{FF2B5EF4-FFF2-40B4-BE49-F238E27FC236}">
                <a16:creationId xmlns:a16="http://schemas.microsoft.com/office/drawing/2014/main" id="{1DF26B4C-47BE-17EA-0E17-1F048E9BDC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6423" y="2276079"/>
            <a:ext cx="4222034" cy="3611347"/>
          </a:xfrm>
          <a:prstGeom prst="rect">
            <a:avLst/>
          </a:prstGeom>
        </p:spPr>
      </p:pic>
    </p:spTree>
    <p:extLst>
      <p:ext uri="{BB962C8B-B14F-4D97-AF65-F5344CB8AC3E}">
        <p14:creationId xmlns:p14="http://schemas.microsoft.com/office/powerpoint/2010/main" val="52223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4CCB4-A28D-ACF0-E1D2-27E51FC33AF6}"/>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A852F915-44D5-D8ED-1FFB-0D849A9529FC}"/>
              </a:ext>
            </a:extLst>
          </p:cNvPr>
          <p:cNvSpPr txBox="1">
            <a:spLocks/>
          </p:cNvSpPr>
          <p:nvPr/>
        </p:nvSpPr>
        <p:spPr>
          <a:xfrm>
            <a:off x="341709" y="259604"/>
            <a:ext cx="1013355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62A844"/>
                </a:solidFill>
              </a:rPr>
              <a:t>				   </a:t>
            </a:r>
            <a:r>
              <a:rPr lang="en-IE" sz="2400" b="1" dirty="0">
                <a:solidFill>
                  <a:srgbClr val="62A844"/>
                </a:solidFill>
              </a:rPr>
              <a:t>Hotel Luise</a:t>
            </a:r>
            <a:endParaRPr lang="en-GB" sz="2400" b="1" dirty="0">
              <a:solidFill>
                <a:srgbClr val="62A844"/>
              </a:solidFill>
            </a:endParaRP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4C489DBB-471F-97A5-353C-5680687FBD4D}"/>
              </a:ext>
            </a:extLst>
          </p:cNvPr>
          <p:cNvCxnSpPr>
            <a:cxnSpLocks/>
          </p:cNvCxnSpPr>
          <p:nvPr/>
        </p:nvCxnSpPr>
        <p:spPr>
          <a:xfrm>
            <a:off x="440914" y="817323"/>
            <a:ext cx="7609840"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E1A8FB9-4170-ECC9-8069-27EDF6C599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914" y="48536"/>
            <a:ext cx="3640268" cy="725359"/>
          </a:xfrm>
          <a:prstGeom prst="rect">
            <a:avLst/>
          </a:prstGeom>
        </p:spPr>
      </p:pic>
      <p:sp>
        <p:nvSpPr>
          <p:cNvPr id="9" name="TextBox 8">
            <a:extLst>
              <a:ext uri="{FF2B5EF4-FFF2-40B4-BE49-F238E27FC236}">
                <a16:creationId xmlns:a16="http://schemas.microsoft.com/office/drawing/2014/main" id="{85A397CB-3393-67A9-8224-ACA6173939B2}"/>
              </a:ext>
            </a:extLst>
          </p:cNvPr>
          <p:cNvSpPr txBox="1"/>
          <p:nvPr/>
        </p:nvSpPr>
        <p:spPr>
          <a:xfrm>
            <a:off x="152842" y="1139220"/>
            <a:ext cx="7370463" cy="5078313"/>
          </a:xfrm>
          <a:prstGeom prst="rect">
            <a:avLst/>
          </a:prstGeom>
          <a:noFill/>
        </p:spPr>
        <p:txBody>
          <a:bodyPr wrap="square">
            <a:spAutoFit/>
          </a:bodyPr>
          <a:lstStyle/>
          <a:p>
            <a:r>
              <a:rPr lang="en-GB" b="1" dirty="0">
                <a:solidFill>
                  <a:srgbClr val="262626"/>
                </a:solidFill>
              </a:rPr>
              <a:t>Hotel Luise demonstrates how hospitality businesses can transform operational data into meaningful KPIs that support continuous improvement.</a:t>
            </a:r>
          </a:p>
          <a:p>
            <a:endParaRPr lang="en-GB" dirty="0">
              <a:solidFill>
                <a:srgbClr val="262626"/>
              </a:solidFill>
            </a:endParaRPr>
          </a:p>
          <a:p>
            <a:r>
              <a:rPr lang="en-GB" dirty="0">
                <a:solidFill>
                  <a:srgbClr val="262626"/>
                </a:solidFill>
              </a:rPr>
              <a:t>The hotel has developed a strong reputation for measuring and monitoring environmental performance across energy, water, waste and resource consumption. Rather than focusing on raw data alone, management uses carefully selected indicators that allow progress to be tracked over time and compared against targets and industry benchmarks.</a:t>
            </a:r>
          </a:p>
          <a:p>
            <a:endParaRPr lang="en-GB" dirty="0">
              <a:solidFill>
                <a:srgbClr val="262626"/>
              </a:solidFill>
            </a:endParaRPr>
          </a:p>
          <a:p>
            <a:r>
              <a:rPr lang="en-GB" dirty="0">
                <a:solidFill>
                  <a:srgbClr val="262626"/>
                </a:solidFill>
              </a:rPr>
              <a:t>This structured approach helps staff understand performance, identify inefficiencies and prioritise actions that deliver measurable results. Data is therefore used not simply for reporting but as a practical management tool that supports strategic and operational decision-making.</a:t>
            </a:r>
          </a:p>
          <a:p>
            <a:endParaRPr lang="en-GB" dirty="0"/>
          </a:p>
          <a:p>
            <a:r>
              <a:rPr lang="en-GB" b="1" dirty="0">
                <a:solidFill>
                  <a:srgbClr val="62A844"/>
                </a:solidFill>
              </a:rPr>
              <a:t>Key Learning: </a:t>
            </a:r>
            <a:r>
              <a:rPr lang="en-GB" dirty="0">
                <a:solidFill>
                  <a:srgbClr val="262626"/>
                </a:solidFill>
              </a:rPr>
              <a:t>KPIs convert complex operational data into simple measures that support monitoring, communication and improvement.</a:t>
            </a:r>
          </a:p>
          <a:p>
            <a:pPr>
              <a:buNone/>
            </a:pPr>
            <a:endParaRPr lang="en-GB" dirty="0">
              <a:solidFill>
                <a:srgbClr val="262626"/>
              </a:solidFill>
            </a:endParaRPr>
          </a:p>
        </p:txBody>
      </p:sp>
      <p:pic>
        <p:nvPicPr>
          <p:cNvPr id="6" name="Picture 5">
            <a:extLst>
              <a:ext uri="{FF2B5EF4-FFF2-40B4-BE49-F238E27FC236}">
                <a16:creationId xmlns:a16="http://schemas.microsoft.com/office/drawing/2014/main" id="{7FE4EB10-C3A0-5534-0210-9A2004D9AB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51549" y="582279"/>
            <a:ext cx="4156061" cy="6016117"/>
          </a:xfrm>
          <a:prstGeom prst="rect">
            <a:avLst/>
          </a:prstGeom>
        </p:spPr>
      </p:pic>
    </p:spTree>
    <p:extLst>
      <p:ext uri="{BB962C8B-B14F-4D97-AF65-F5344CB8AC3E}">
        <p14:creationId xmlns:p14="http://schemas.microsoft.com/office/powerpoint/2010/main" val="40690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7943A-596C-0251-5581-99B00819D2BE}"/>
            </a:ext>
          </a:extLst>
        </p:cNvPr>
        <p:cNvGrpSpPr/>
        <p:nvPr/>
      </p:nvGrpSpPr>
      <p:grpSpPr>
        <a:xfrm>
          <a:off x="0" y="0"/>
          <a:ext cx="0" cy="0"/>
          <a:chOff x="0" y="0"/>
          <a:chExt cx="0" cy="0"/>
        </a:xfrm>
      </p:grpSpPr>
      <p:sp>
        <p:nvSpPr>
          <p:cNvPr id="3" name="Text Placeholder 11">
            <a:extLst>
              <a:ext uri="{FF2B5EF4-FFF2-40B4-BE49-F238E27FC236}">
                <a16:creationId xmlns:a16="http://schemas.microsoft.com/office/drawing/2014/main" id="{E71BDDA7-1A86-33B2-248C-E7A553238405}"/>
              </a:ext>
            </a:extLst>
          </p:cNvPr>
          <p:cNvSpPr txBox="1">
            <a:spLocks/>
          </p:cNvSpPr>
          <p:nvPr/>
        </p:nvSpPr>
        <p:spPr>
          <a:xfrm>
            <a:off x="564153" y="354068"/>
            <a:ext cx="7289927"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From Raw Data to Clear Key Numbers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5" name="Straight Connector 4">
            <a:extLst>
              <a:ext uri="{FF2B5EF4-FFF2-40B4-BE49-F238E27FC236}">
                <a16:creationId xmlns:a16="http://schemas.microsoft.com/office/drawing/2014/main" id="{36BA1E14-48F3-5DFA-6A40-34F10338E87C}"/>
              </a:ext>
            </a:extLst>
          </p:cNvPr>
          <p:cNvCxnSpPr>
            <a:cxnSpLocks/>
          </p:cNvCxnSpPr>
          <p:nvPr/>
        </p:nvCxnSpPr>
        <p:spPr>
          <a:xfrm>
            <a:off x="0" y="1108863"/>
            <a:ext cx="7854080"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6" name="Rectangle 30">
            <a:extLst>
              <a:ext uri="{FF2B5EF4-FFF2-40B4-BE49-F238E27FC236}">
                <a16:creationId xmlns:a16="http://schemas.microsoft.com/office/drawing/2014/main" id="{4B86F5C5-E272-109F-52AC-12BFC09BA588}"/>
              </a:ext>
            </a:extLst>
          </p:cNvPr>
          <p:cNvSpPr/>
          <p:nvPr/>
        </p:nvSpPr>
        <p:spPr>
          <a:xfrm flipH="1">
            <a:off x="586943" y="1408546"/>
            <a:ext cx="8666785" cy="5201424"/>
          </a:xfrm>
          <a:prstGeom prst="rect">
            <a:avLst/>
          </a:prstGeom>
        </p:spPr>
        <p:txBody>
          <a:bodyPr wrap="square" numCol="1">
            <a:spAutoFit/>
          </a:bodyPr>
          <a:lstStyle/>
          <a:p>
            <a:r>
              <a:rPr lang="en-US" sz="2000" dirty="0">
                <a:solidFill>
                  <a:srgbClr val="262626"/>
                </a:solidFill>
              </a:rPr>
              <a:t>Raw data — bookings, covers, receipts — sits as long lists until it is grouped. Hotel analytics and business-intelligence tools are designed to group and </a:t>
            </a:r>
            <a:r>
              <a:rPr lang="en-US" sz="2000" dirty="0" err="1">
                <a:solidFill>
                  <a:srgbClr val="262626"/>
                </a:solidFill>
              </a:rPr>
              <a:t>summarise</a:t>
            </a:r>
            <a:r>
              <a:rPr lang="en-US" sz="2000" dirty="0">
                <a:solidFill>
                  <a:srgbClr val="262626"/>
                </a:solidFill>
              </a:rPr>
              <a:t> these records into key performance indicators, or KPIs, that are easier to understand (Mews, 2025; STR, 2024).</a:t>
            </a:r>
            <a:br>
              <a:rPr lang="en-US" sz="2000" dirty="0">
                <a:solidFill>
                  <a:srgbClr val="262626"/>
                </a:solidFill>
              </a:rPr>
            </a:br>
            <a:endParaRPr lang="en-US" sz="2000" dirty="0">
              <a:solidFill>
                <a:srgbClr val="262626"/>
              </a:solidFill>
            </a:endParaRPr>
          </a:p>
          <a:p>
            <a:r>
              <a:rPr lang="en-US" sz="2000" b="1" dirty="0">
                <a:solidFill>
                  <a:srgbClr val="0289AE"/>
                </a:solidFill>
              </a:rPr>
              <a:t>EXAMPLE:</a:t>
            </a:r>
            <a:r>
              <a:rPr lang="en-US" sz="2000" dirty="0">
                <a:solidFill>
                  <a:srgbClr val="0289AE"/>
                </a:solidFill>
              </a:rPr>
              <a:t> </a:t>
            </a:r>
            <a:r>
              <a:rPr lang="en-US" sz="2000" b="1" dirty="0">
                <a:solidFill>
                  <a:srgbClr val="0289AE"/>
                </a:solidFill>
              </a:rPr>
              <a:t>Raw Data</a:t>
            </a:r>
            <a:br>
              <a:rPr lang="en-US" sz="2000" dirty="0">
                <a:solidFill>
                  <a:srgbClr val="262626"/>
                </a:solidFill>
              </a:rPr>
            </a:br>
            <a:endParaRPr lang="en-US" sz="2000" dirty="0">
              <a:solidFill>
                <a:srgbClr val="262626"/>
              </a:solidFill>
            </a:endParaRPr>
          </a:p>
          <a:p>
            <a:br>
              <a:rPr lang="en-US" sz="2000" dirty="0">
                <a:solidFill>
                  <a:srgbClr val="262626"/>
                </a:solidFill>
              </a:rPr>
            </a:br>
            <a:endParaRPr lang="en-US" sz="2000" dirty="0">
              <a:solidFill>
                <a:srgbClr val="262626"/>
              </a:solidFill>
            </a:endParaRPr>
          </a:p>
          <a:p>
            <a:endParaRPr lang="en-US" sz="2000" dirty="0">
              <a:solidFill>
                <a:srgbClr val="262626"/>
              </a:solidFill>
            </a:endParaRPr>
          </a:p>
          <a:p>
            <a:endParaRPr lang="en-US" sz="2000" dirty="0">
              <a:solidFill>
                <a:srgbClr val="262626"/>
              </a:solidFill>
            </a:endParaRPr>
          </a:p>
          <a:p>
            <a:endParaRPr lang="en-US" sz="2000" b="1" dirty="0">
              <a:solidFill>
                <a:srgbClr val="262626"/>
              </a:solidFill>
            </a:endParaRPr>
          </a:p>
          <a:p>
            <a:r>
              <a:rPr lang="en-US" sz="2000" b="1" dirty="0">
                <a:solidFill>
                  <a:srgbClr val="0289AE"/>
                </a:solidFill>
              </a:rPr>
              <a:t>Summarized into KPIs</a:t>
            </a:r>
            <a:r>
              <a:rPr lang="en-US" sz="2000" dirty="0">
                <a:solidFill>
                  <a:srgbClr val="0289AE"/>
                </a:solidFill>
              </a:rPr>
              <a:t> </a:t>
            </a:r>
          </a:p>
          <a:p>
            <a:pPr marL="342900" indent="-342900">
              <a:buClr>
                <a:srgbClr val="62A844"/>
              </a:buClr>
              <a:buFont typeface="Arial" panose="020B0604020202020204" pitchFamily="34" charset="0"/>
              <a:buChar char="•"/>
            </a:pPr>
            <a:r>
              <a:rPr lang="en-US" b="1" dirty="0">
                <a:solidFill>
                  <a:srgbClr val="262626"/>
                </a:solidFill>
              </a:rPr>
              <a:t>Occupancy: 80%</a:t>
            </a:r>
            <a:r>
              <a:rPr lang="en-US" dirty="0">
                <a:solidFill>
                  <a:srgbClr val="262626"/>
                </a:solidFill>
              </a:rPr>
              <a:t> | </a:t>
            </a:r>
            <a:r>
              <a:rPr lang="en-US" b="1" dirty="0">
                <a:solidFill>
                  <a:srgbClr val="262626"/>
                </a:solidFill>
              </a:rPr>
              <a:t>ADR: €100</a:t>
            </a:r>
            <a:r>
              <a:rPr lang="en-US" dirty="0">
                <a:solidFill>
                  <a:srgbClr val="262626"/>
                </a:solidFill>
              </a:rPr>
              <a:t> | </a:t>
            </a:r>
            <a:r>
              <a:rPr lang="en-US" b="1" dirty="0">
                <a:solidFill>
                  <a:srgbClr val="262626"/>
                </a:solidFill>
              </a:rPr>
              <a:t>RevPAR: €80</a:t>
            </a:r>
            <a:endParaRPr lang="en-US" dirty="0">
              <a:solidFill>
                <a:srgbClr val="262626"/>
              </a:solidFill>
            </a:endParaRPr>
          </a:p>
          <a:p>
            <a:pPr marL="342900" indent="-342900">
              <a:buClr>
                <a:srgbClr val="62A844"/>
              </a:buClr>
              <a:buFont typeface="Arial" panose="020B0604020202020204" pitchFamily="34" charset="0"/>
              <a:buChar char="•"/>
            </a:pPr>
            <a:r>
              <a:rPr lang="en-US" b="1" dirty="0">
                <a:solidFill>
                  <a:srgbClr val="262626"/>
                </a:solidFill>
              </a:rPr>
              <a:t>Why this Matters:</a:t>
            </a:r>
            <a:endParaRPr lang="en-US" dirty="0">
              <a:solidFill>
                <a:srgbClr val="262626"/>
              </a:solidFill>
            </a:endParaRPr>
          </a:p>
          <a:p>
            <a:pPr marL="342900" indent="-342900">
              <a:buClr>
                <a:srgbClr val="62A844"/>
              </a:buClr>
              <a:buFont typeface="Arial" panose="020B0604020202020204" pitchFamily="34" charset="0"/>
              <a:buChar char="•"/>
            </a:pPr>
            <a:r>
              <a:rPr lang="en-US" b="1" dirty="0">
                <a:solidFill>
                  <a:srgbClr val="262626"/>
                </a:solidFill>
              </a:rPr>
              <a:t>80% occupancy</a:t>
            </a:r>
            <a:r>
              <a:rPr lang="en-US" dirty="0">
                <a:solidFill>
                  <a:srgbClr val="262626"/>
                </a:solidFill>
              </a:rPr>
              <a:t> tells a clear story</a:t>
            </a:r>
          </a:p>
          <a:p>
            <a:pPr marL="342900" indent="-342900">
              <a:buClr>
                <a:srgbClr val="62A844"/>
              </a:buClr>
              <a:buFont typeface="Arial" panose="020B0604020202020204" pitchFamily="34" charset="0"/>
              <a:buChar char="•"/>
            </a:pPr>
            <a:r>
              <a:rPr lang="en-US" b="1" dirty="0">
                <a:solidFill>
                  <a:srgbClr val="262626"/>
                </a:solidFill>
              </a:rPr>
              <a:t>€20 per cover</a:t>
            </a:r>
            <a:r>
              <a:rPr lang="en-US" dirty="0">
                <a:solidFill>
                  <a:srgbClr val="262626"/>
                </a:solidFill>
              </a:rPr>
              <a:t> is instantly meaningful</a:t>
            </a:r>
          </a:p>
        </p:txBody>
      </p:sp>
      <p:graphicFrame>
        <p:nvGraphicFramePr>
          <p:cNvPr id="9" name="Table 8">
            <a:extLst>
              <a:ext uri="{FF2B5EF4-FFF2-40B4-BE49-F238E27FC236}">
                <a16:creationId xmlns:a16="http://schemas.microsoft.com/office/drawing/2014/main" id="{8C0C4C3E-BAC7-802B-4864-86C02E7F890A}"/>
              </a:ext>
            </a:extLst>
          </p:cNvPr>
          <p:cNvGraphicFramePr>
            <a:graphicFrameLocks noGrp="1"/>
          </p:cNvGraphicFramePr>
          <p:nvPr>
            <p:extLst>
              <p:ext uri="{D42A27DB-BD31-4B8C-83A1-F6EECF244321}">
                <p14:modId xmlns:p14="http://schemas.microsoft.com/office/powerpoint/2010/main" val="164788664"/>
              </p:ext>
            </p:extLst>
          </p:nvPr>
        </p:nvGraphicFramePr>
        <p:xfrm>
          <a:off x="683444" y="3411360"/>
          <a:ext cx="10015036" cy="1426832"/>
        </p:xfrm>
        <a:graphic>
          <a:graphicData uri="http://schemas.openxmlformats.org/drawingml/2006/table">
            <a:tbl>
              <a:tblPr firstRow="1" bandRow="1">
                <a:tableStyleId>{5C22544A-7EE6-4342-B048-85BDC9FD1C3A}</a:tableStyleId>
              </a:tblPr>
              <a:tblGrid>
                <a:gridCol w="2041468">
                  <a:extLst>
                    <a:ext uri="{9D8B030D-6E8A-4147-A177-3AD203B41FA5}">
                      <a16:colId xmlns:a16="http://schemas.microsoft.com/office/drawing/2014/main" val="2505351864"/>
                    </a:ext>
                  </a:extLst>
                </a:gridCol>
                <a:gridCol w="2966050">
                  <a:extLst>
                    <a:ext uri="{9D8B030D-6E8A-4147-A177-3AD203B41FA5}">
                      <a16:colId xmlns:a16="http://schemas.microsoft.com/office/drawing/2014/main" val="2696485396"/>
                    </a:ext>
                  </a:extLst>
                </a:gridCol>
                <a:gridCol w="2503759">
                  <a:extLst>
                    <a:ext uri="{9D8B030D-6E8A-4147-A177-3AD203B41FA5}">
                      <a16:colId xmlns:a16="http://schemas.microsoft.com/office/drawing/2014/main" val="3896593286"/>
                    </a:ext>
                  </a:extLst>
                </a:gridCol>
                <a:gridCol w="2503759">
                  <a:extLst>
                    <a:ext uri="{9D8B030D-6E8A-4147-A177-3AD203B41FA5}">
                      <a16:colId xmlns:a16="http://schemas.microsoft.com/office/drawing/2014/main" val="4059277725"/>
                    </a:ext>
                  </a:extLst>
                </a:gridCol>
              </a:tblGrid>
              <a:tr h="329552">
                <a:tc>
                  <a:txBody>
                    <a:bodyPr/>
                    <a:lstStyle/>
                    <a:p>
                      <a:pPr algn="l"/>
                      <a:r>
                        <a:rPr lang="en-US" sz="2000" dirty="0">
                          <a:solidFill>
                            <a:schemeClr val="bg1"/>
                          </a:solidFill>
                          <a:highlight>
                            <a:srgbClr val="62A844"/>
                          </a:highlight>
                        </a:rPr>
                        <a:t>  Date</a:t>
                      </a:r>
                      <a:r>
                        <a:rPr lang="en-US" sz="2000" dirty="0">
                          <a:solidFill>
                            <a:srgbClr val="62A844"/>
                          </a:solidFill>
                          <a:highlight>
                            <a:srgbClr val="62A844"/>
                          </a:highlight>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dirty="0">
                          <a:solidFill>
                            <a:schemeClr val="bg1"/>
                          </a:solidFill>
                          <a:highlight>
                            <a:srgbClr val="62A844"/>
                          </a:highlight>
                        </a:rPr>
                        <a:t>  Number of Rooms</a:t>
                      </a:r>
                      <a:r>
                        <a:rPr lang="en-US" sz="2000" dirty="0">
                          <a:solidFill>
                            <a:srgbClr val="62A844"/>
                          </a:solidFill>
                          <a:highlight>
                            <a:srgbClr val="62A844"/>
                          </a:highlight>
                        </a:rPr>
                        <a:t>..</a:t>
                      </a:r>
                      <a:endParaRPr lang="en-US" sz="2000" dirty="0">
                        <a:solidFill>
                          <a:schemeClr val="bg1"/>
                        </a:solidFill>
                        <a:highlight>
                          <a:srgbClr val="62A844"/>
                        </a:highligh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dirty="0">
                          <a:solidFill>
                            <a:schemeClr val="bg1"/>
                          </a:solidFill>
                          <a:highlight>
                            <a:srgbClr val="62A844"/>
                          </a:highlight>
                        </a:rPr>
                        <a:t>  Rooms Sold</a:t>
                      </a:r>
                      <a:r>
                        <a:rPr lang="en-US" sz="2000" dirty="0">
                          <a:solidFill>
                            <a:srgbClr val="62A844"/>
                          </a:solidFill>
                          <a:highlight>
                            <a:srgbClr val="62A844"/>
                          </a:highlight>
                        </a:rPr>
                        <a:t>..</a:t>
                      </a:r>
                      <a:endParaRPr lang="en-US" sz="2000" dirty="0">
                        <a:solidFill>
                          <a:schemeClr val="bg1"/>
                        </a:solidFill>
                        <a:highlight>
                          <a:srgbClr val="62A844"/>
                        </a:highligh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dirty="0">
                          <a:solidFill>
                            <a:schemeClr val="bg1"/>
                          </a:solidFill>
                          <a:highlight>
                            <a:srgbClr val="62A844"/>
                          </a:highlight>
                        </a:rPr>
                        <a:t>   Rooms Revenue</a:t>
                      </a:r>
                      <a:r>
                        <a:rPr lang="en-US" sz="2000" dirty="0">
                          <a:solidFill>
                            <a:srgbClr val="62A844"/>
                          </a:solidFill>
                          <a:highlight>
                            <a:srgbClr val="62A844"/>
                          </a:highlight>
                        </a:rPr>
                        <a:t>..</a:t>
                      </a:r>
                      <a:endParaRPr lang="en-US" sz="2000" dirty="0">
                        <a:solidFill>
                          <a:schemeClr val="bg1"/>
                        </a:solidFill>
                        <a:highlight>
                          <a:srgbClr val="62A844"/>
                        </a:highligh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72243"/>
                  </a:ext>
                </a:extLst>
              </a:tr>
              <a:tr h="329552">
                <a:tc>
                  <a:txBody>
                    <a:bodyPr/>
                    <a:lstStyle/>
                    <a:p>
                      <a:pPr algn="l"/>
                      <a:r>
                        <a:rPr lang="en-US" dirty="0">
                          <a:solidFill>
                            <a:srgbClr val="262626"/>
                          </a:solidFill>
                        </a:rPr>
                        <a:t>01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noFill/>
                  </a:tcPr>
                </a:tc>
                <a:tc>
                  <a:txBody>
                    <a:bodyPr/>
                    <a:lstStyle/>
                    <a:p>
                      <a:pPr algn="l"/>
                      <a:r>
                        <a:rPr lang="en-US" dirty="0">
                          <a:solidFill>
                            <a:srgbClr val="262626"/>
                          </a:solidFill>
                        </a:rPr>
                        <a:t>50 Rooms</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noFill/>
                  </a:tcPr>
                </a:tc>
                <a:tc>
                  <a:txBody>
                    <a:bodyPr/>
                    <a:lstStyle/>
                    <a:p>
                      <a:pPr algn="l"/>
                      <a:r>
                        <a:rPr lang="en-US" dirty="0">
                          <a:solidFill>
                            <a:srgbClr val="262626"/>
                          </a:solidFill>
                        </a:rPr>
                        <a:t>40 Sold</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noFill/>
                  </a:tcPr>
                </a:tc>
                <a:tc>
                  <a:txBody>
                    <a:bodyPr/>
                    <a:lstStyle/>
                    <a:p>
                      <a:pPr algn="l"/>
                      <a:r>
                        <a:rPr lang="en-US" sz="1800" dirty="0">
                          <a:solidFill>
                            <a:srgbClr val="262626"/>
                          </a:solidFill>
                        </a:rPr>
                        <a:t>€4,000</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noFill/>
                  </a:tcPr>
                </a:tc>
                <a:extLst>
                  <a:ext uri="{0D108BD9-81ED-4DB2-BD59-A6C34878D82A}">
                    <a16:rowId xmlns:a16="http://schemas.microsoft.com/office/drawing/2014/main" val="96140204"/>
                  </a:ext>
                </a:extLst>
              </a:tr>
              <a:tr h="329552">
                <a:tc>
                  <a:txBody>
                    <a:bodyPr/>
                    <a:lstStyle/>
                    <a:p>
                      <a:pPr algn="l"/>
                      <a:r>
                        <a:rPr lang="en-US" dirty="0">
                          <a:solidFill>
                            <a:srgbClr val="262626"/>
                          </a:solidFill>
                        </a:rPr>
                        <a:t>02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62626"/>
                          </a:solidFill>
                        </a:rPr>
                        <a:t>50 Rooms</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noFill/>
                  </a:tcPr>
                </a:tc>
                <a:tc>
                  <a:txBody>
                    <a:bodyPr/>
                    <a:lstStyle/>
                    <a:p>
                      <a:pPr algn="l"/>
                      <a:r>
                        <a:rPr lang="en-US" dirty="0">
                          <a:solidFill>
                            <a:srgbClr val="262626"/>
                          </a:solidFill>
                        </a:rPr>
                        <a:t>42</a:t>
                      </a:r>
                      <a:r>
                        <a:rPr lang="en-US" baseline="0" dirty="0">
                          <a:solidFill>
                            <a:srgbClr val="262626"/>
                          </a:solidFill>
                        </a:rPr>
                        <a:t> Sold</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noFill/>
                  </a:tcPr>
                </a:tc>
                <a:tc>
                  <a:txBody>
                    <a:bodyPr/>
                    <a:lstStyle/>
                    <a:p>
                      <a:pPr algn="l"/>
                      <a:r>
                        <a:rPr lang="en-US" sz="1800" dirty="0">
                          <a:solidFill>
                            <a:srgbClr val="262626"/>
                          </a:solidFill>
                        </a:rPr>
                        <a:t>€4,200</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noFill/>
                  </a:tcPr>
                </a:tc>
                <a:extLst>
                  <a:ext uri="{0D108BD9-81ED-4DB2-BD59-A6C34878D82A}">
                    <a16:rowId xmlns:a16="http://schemas.microsoft.com/office/drawing/2014/main" val="3733978051"/>
                  </a:ext>
                </a:extLst>
              </a:tr>
              <a:tr h="329552">
                <a:tc>
                  <a:txBody>
                    <a:bodyPr/>
                    <a:lstStyle/>
                    <a:p>
                      <a:pPr algn="l"/>
                      <a:r>
                        <a:rPr lang="en-US" dirty="0">
                          <a:solidFill>
                            <a:srgbClr val="262626"/>
                          </a:solidFill>
                        </a:rPr>
                        <a:t>03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62626"/>
                          </a:solidFill>
                        </a:rPr>
                        <a:t>50 Rooms</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noFill/>
                  </a:tcPr>
                </a:tc>
                <a:tc>
                  <a:txBody>
                    <a:bodyPr/>
                    <a:lstStyle/>
                    <a:p>
                      <a:pPr algn="l"/>
                      <a:r>
                        <a:rPr lang="en-US" dirty="0">
                          <a:solidFill>
                            <a:srgbClr val="262626"/>
                          </a:solidFill>
                        </a:rPr>
                        <a:t>38</a:t>
                      </a:r>
                      <a:r>
                        <a:rPr lang="en-US" baseline="0" dirty="0">
                          <a:solidFill>
                            <a:srgbClr val="262626"/>
                          </a:solidFill>
                        </a:rPr>
                        <a:t> Sold</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noFill/>
                  </a:tcPr>
                </a:tc>
                <a:tc>
                  <a:txBody>
                    <a:bodyPr/>
                    <a:lstStyle/>
                    <a:p>
                      <a:pPr algn="l"/>
                      <a:r>
                        <a:rPr lang="en-US" sz="1800" dirty="0">
                          <a:solidFill>
                            <a:srgbClr val="262626"/>
                          </a:solidFill>
                        </a:rPr>
                        <a:t>€3,800</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noFill/>
                  </a:tcPr>
                </a:tc>
                <a:extLst>
                  <a:ext uri="{0D108BD9-81ED-4DB2-BD59-A6C34878D82A}">
                    <a16:rowId xmlns:a16="http://schemas.microsoft.com/office/drawing/2014/main" val="1709910993"/>
                  </a:ext>
                </a:extLst>
              </a:tr>
            </a:tbl>
          </a:graphicData>
        </a:graphic>
      </p:graphicFrame>
      <p:pic>
        <p:nvPicPr>
          <p:cNvPr id="10" name="Graphic 9">
            <a:extLst>
              <a:ext uri="{FF2B5EF4-FFF2-40B4-BE49-F238E27FC236}">
                <a16:creationId xmlns:a16="http://schemas.microsoft.com/office/drawing/2014/main" id="{FC988AE7-D435-D83C-6AD9-D2AB71D39C5F}"/>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a:off x="7707271" y="0"/>
            <a:ext cx="4484730" cy="2852928"/>
          </a:xfrm>
          <a:prstGeom prst="rect">
            <a:avLst/>
          </a:prstGeom>
        </p:spPr>
      </p:pic>
    </p:spTree>
    <p:extLst>
      <p:ext uri="{BB962C8B-B14F-4D97-AF65-F5344CB8AC3E}">
        <p14:creationId xmlns:p14="http://schemas.microsoft.com/office/powerpoint/2010/main" val="2168587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C8B24-3702-E9D2-5B26-0468AFF2528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E0B03328-434D-1432-FF84-D42031F06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9226" y="2441108"/>
            <a:ext cx="4852823" cy="3635560"/>
          </a:xfrm>
          <a:prstGeom prst="rect">
            <a:avLst/>
          </a:prstGeom>
        </p:spPr>
      </p:pic>
      <p:sp>
        <p:nvSpPr>
          <p:cNvPr id="2" name="Text Placeholder 11">
            <a:extLst>
              <a:ext uri="{FF2B5EF4-FFF2-40B4-BE49-F238E27FC236}">
                <a16:creationId xmlns:a16="http://schemas.microsoft.com/office/drawing/2014/main" id="{75218C1A-7BB8-4110-40F8-9C49ADA39FB3}"/>
              </a:ext>
            </a:extLst>
          </p:cNvPr>
          <p:cNvSpPr txBox="1">
            <a:spLocks/>
          </p:cNvSpPr>
          <p:nvPr/>
        </p:nvSpPr>
        <p:spPr>
          <a:xfrm>
            <a:off x="564153" y="354068"/>
            <a:ext cx="7289927"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Why Data Quality Matters</a:t>
            </a:r>
          </a:p>
          <a:p>
            <a:pPr marL="0" indent="0">
              <a:lnSpc>
                <a:spcPts val="3520"/>
              </a:lnSpc>
              <a:spcBef>
                <a:spcPts val="0"/>
              </a:spcBef>
              <a:buNone/>
            </a:pPr>
            <a:endParaRPr lang="en-US" sz="3400" b="1" dirty="0">
              <a:solidFill>
                <a:srgbClr val="262626"/>
              </a:solidFill>
              <a:cs typeface="Times New Roman" panose="02020603050405020304" pitchFamily="18" charset="0"/>
            </a:endParaRP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BBD955EE-2A88-C92F-4953-478BD1A5B5CE}"/>
              </a:ext>
            </a:extLst>
          </p:cNvPr>
          <p:cNvCxnSpPr>
            <a:cxnSpLocks/>
          </p:cNvCxnSpPr>
          <p:nvPr/>
        </p:nvCxnSpPr>
        <p:spPr>
          <a:xfrm>
            <a:off x="0" y="1108863"/>
            <a:ext cx="5644896"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30">
            <a:extLst>
              <a:ext uri="{FF2B5EF4-FFF2-40B4-BE49-F238E27FC236}">
                <a16:creationId xmlns:a16="http://schemas.microsoft.com/office/drawing/2014/main" id="{169D7861-D63A-94CE-3FF0-CE9D84776A62}"/>
              </a:ext>
            </a:extLst>
          </p:cNvPr>
          <p:cNvSpPr/>
          <p:nvPr/>
        </p:nvSpPr>
        <p:spPr>
          <a:xfrm flipH="1">
            <a:off x="586942" y="1457314"/>
            <a:ext cx="6959905" cy="4462760"/>
          </a:xfrm>
          <a:prstGeom prst="rect">
            <a:avLst/>
          </a:prstGeom>
        </p:spPr>
        <p:txBody>
          <a:bodyPr wrap="square" numCol="1">
            <a:spAutoFit/>
          </a:bodyPr>
          <a:lstStyle/>
          <a:p>
            <a:r>
              <a:rPr lang="en-US" sz="2200" b="1" dirty="0">
                <a:solidFill>
                  <a:srgbClr val="0289AE"/>
                </a:solidFill>
              </a:rPr>
              <a:t>THE GOLDEN RULE: "Garbage in, garbage out"</a:t>
            </a:r>
            <a:endParaRPr lang="en-US" sz="2200" dirty="0">
              <a:solidFill>
                <a:srgbClr val="0289AE"/>
              </a:solidFill>
            </a:endParaRPr>
          </a:p>
          <a:p>
            <a:br>
              <a:rPr lang="en-US" sz="2000" i="1" dirty="0">
                <a:solidFill>
                  <a:srgbClr val="262626"/>
                </a:solidFill>
              </a:rPr>
            </a:br>
            <a:r>
              <a:rPr lang="en-US" sz="2000" i="1" dirty="0">
                <a:solidFill>
                  <a:srgbClr val="262626"/>
                </a:solidFill>
              </a:rPr>
              <a:t>If the numbers going into your system are incomplete or wrong, the reports and decisions that come out will also be wrong.</a:t>
            </a:r>
            <a:br>
              <a:rPr lang="en-US" i="1" dirty="0">
                <a:solidFill>
                  <a:srgbClr val="262626"/>
                </a:solidFill>
              </a:rPr>
            </a:br>
            <a:endParaRPr lang="en-US" dirty="0">
              <a:solidFill>
                <a:srgbClr val="262626"/>
              </a:solidFill>
            </a:endParaRPr>
          </a:p>
          <a:p>
            <a:r>
              <a:rPr lang="en-US" sz="2000" b="1" dirty="0">
                <a:solidFill>
                  <a:srgbClr val="0289AE"/>
                </a:solidFill>
              </a:rPr>
              <a:t>Common Data Problems:</a:t>
            </a:r>
            <a:endParaRPr lang="en-US" sz="2000" dirty="0">
              <a:solidFill>
                <a:srgbClr val="0289AE"/>
              </a:solidFill>
            </a:endParaRPr>
          </a:p>
          <a:p>
            <a:pPr marL="342900" indent="-342900">
              <a:buClr>
                <a:srgbClr val="62A844"/>
              </a:buClr>
              <a:buFont typeface="Arial" panose="020B0604020202020204" pitchFamily="34" charset="0"/>
              <a:buChar char="•"/>
            </a:pPr>
            <a:r>
              <a:rPr lang="en-US" b="1" dirty="0">
                <a:solidFill>
                  <a:srgbClr val="262626"/>
                </a:solidFill>
              </a:rPr>
              <a:t>Missing values</a:t>
            </a:r>
            <a:r>
              <a:rPr lang="en-US" dirty="0">
                <a:solidFill>
                  <a:srgbClr val="262626"/>
                </a:solidFill>
              </a:rPr>
              <a:t> – Blank cells where numbers should be</a:t>
            </a:r>
          </a:p>
          <a:p>
            <a:pPr marL="342900" indent="-342900">
              <a:buClr>
                <a:srgbClr val="62A844"/>
              </a:buClr>
              <a:buFont typeface="Arial" panose="020B0604020202020204" pitchFamily="34" charset="0"/>
              <a:buChar char="•"/>
            </a:pPr>
            <a:r>
              <a:rPr lang="en-US" b="1" dirty="0">
                <a:solidFill>
                  <a:srgbClr val="262626"/>
                </a:solidFill>
              </a:rPr>
              <a:t>Duplicate entries</a:t>
            </a:r>
            <a:r>
              <a:rPr lang="en-US" dirty="0">
                <a:solidFill>
                  <a:srgbClr val="262626"/>
                </a:solidFill>
              </a:rPr>
              <a:t> – Same date or booking appears twice</a:t>
            </a:r>
          </a:p>
          <a:p>
            <a:pPr marL="342900" indent="-342900">
              <a:buClr>
                <a:srgbClr val="62A844"/>
              </a:buClr>
              <a:buFont typeface="Arial" panose="020B0604020202020204" pitchFamily="34" charset="0"/>
              <a:buChar char="•"/>
            </a:pPr>
            <a:r>
              <a:rPr lang="en-US" b="1" dirty="0">
                <a:solidFill>
                  <a:srgbClr val="262626"/>
                </a:solidFill>
              </a:rPr>
              <a:t>Impossible results</a:t>
            </a:r>
            <a:r>
              <a:rPr lang="en-US" dirty="0">
                <a:solidFill>
                  <a:srgbClr val="262626"/>
                </a:solidFill>
              </a:rPr>
              <a:t> – Occupancy above 100%, negative covers</a:t>
            </a:r>
          </a:p>
          <a:p>
            <a:pPr marL="342900" indent="-342900">
              <a:buClr>
                <a:srgbClr val="62A844"/>
              </a:buClr>
              <a:buFont typeface="Arial" panose="020B0604020202020204" pitchFamily="34" charset="0"/>
              <a:buChar char="•"/>
            </a:pPr>
            <a:r>
              <a:rPr lang="en-US" b="1" dirty="0">
                <a:solidFill>
                  <a:srgbClr val="262626"/>
                </a:solidFill>
              </a:rPr>
              <a:t>Gaps in dates</a:t>
            </a:r>
            <a:r>
              <a:rPr lang="en-US" dirty="0">
                <a:solidFill>
                  <a:srgbClr val="262626"/>
                </a:solidFill>
              </a:rPr>
              <a:t> – Days missing from the sequence</a:t>
            </a:r>
          </a:p>
          <a:p>
            <a:pPr algn="just"/>
            <a:endParaRPr lang="en-US" dirty="0">
              <a:solidFill>
                <a:srgbClr val="262626"/>
              </a:solidFill>
            </a:endParaRPr>
          </a:p>
          <a:p>
            <a:pPr>
              <a:buClr>
                <a:srgbClr val="62A844"/>
              </a:buClr>
            </a:pPr>
            <a:r>
              <a:rPr lang="en-US" sz="2000" b="1" dirty="0">
                <a:solidFill>
                  <a:srgbClr val="0289AE"/>
                </a:solidFill>
              </a:rPr>
              <a:t>Why it Matters:</a:t>
            </a:r>
            <a:endParaRPr lang="en-US" sz="2000" b="1" dirty="0">
              <a:solidFill>
                <a:srgbClr val="262626"/>
              </a:solidFill>
            </a:endParaRPr>
          </a:p>
          <a:p>
            <a:pPr marL="342900" indent="-342900">
              <a:buClr>
                <a:srgbClr val="62A844"/>
              </a:buClr>
              <a:buFont typeface="Arial" panose="020B0604020202020204" pitchFamily="34" charset="0"/>
              <a:buChar char="•"/>
            </a:pPr>
            <a:r>
              <a:rPr lang="en-US" dirty="0">
                <a:solidFill>
                  <a:srgbClr val="262626"/>
                </a:solidFill>
              </a:rPr>
              <a:t>If your occupancy, ADR, RevPAR or food waste KPIs are based on bad data, they will give a </a:t>
            </a:r>
            <a:r>
              <a:rPr lang="en-US" b="1" dirty="0">
                <a:solidFill>
                  <a:srgbClr val="262626"/>
                </a:solidFill>
              </a:rPr>
              <a:t>false picture of performance (</a:t>
            </a:r>
            <a:r>
              <a:rPr lang="en-US" i="1" dirty="0" err="1">
                <a:solidFill>
                  <a:srgbClr val="262626"/>
                </a:solidFill>
              </a:rPr>
              <a:t>HospitalityNet</a:t>
            </a:r>
            <a:r>
              <a:rPr lang="en-US" i="1" dirty="0">
                <a:solidFill>
                  <a:srgbClr val="262626"/>
                </a:solidFill>
              </a:rPr>
              <a:t>, 2023; Alvarez &amp; Marsal, 2022; Attune IT, 2024)</a:t>
            </a:r>
            <a:endParaRPr lang="en-US" dirty="0">
              <a:solidFill>
                <a:srgbClr val="262626"/>
              </a:solidFill>
            </a:endParaRPr>
          </a:p>
        </p:txBody>
      </p:sp>
      <p:pic>
        <p:nvPicPr>
          <p:cNvPr id="8" name="Graphic 7">
            <a:extLst>
              <a:ext uri="{FF2B5EF4-FFF2-40B4-BE49-F238E27FC236}">
                <a16:creationId xmlns:a16="http://schemas.microsoft.com/office/drawing/2014/main" id="{4741DB4C-AC46-B29C-B629-FDAE4F5A0D40}"/>
              </a:ext>
            </a:extLst>
          </p:cNvPr>
          <p:cNvPicPr>
            <a:picLocks noChangeAspect="1"/>
          </p:cNvPicPr>
          <p:nvPr/>
        </p:nvPicPr>
        <p:blipFill>
          <a:blip>
            <a:extLst>
              <a:ext uri="{96DAC541-7B7A-43D3-8B79-37D633B846F1}">
                <asvg:svgBlip xmlns:asvg="http://schemas.microsoft.com/office/drawing/2016/SVG/main" r:embed="rId4"/>
              </a:ext>
            </a:extLst>
          </a:blip>
          <a:srcRect l="32264" t="48938" r="39869" b="38542"/>
          <a:stretch>
            <a:fillRect/>
          </a:stretch>
        </p:blipFill>
        <p:spPr>
          <a:xfrm>
            <a:off x="8106261" y="0"/>
            <a:ext cx="4085739" cy="2599113"/>
          </a:xfrm>
          <a:prstGeom prst="rect">
            <a:avLst/>
          </a:prstGeom>
        </p:spPr>
      </p:pic>
    </p:spTree>
    <p:extLst>
      <p:ext uri="{BB962C8B-B14F-4D97-AF65-F5344CB8AC3E}">
        <p14:creationId xmlns:p14="http://schemas.microsoft.com/office/powerpoint/2010/main" val="265021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E47D6B-E3EF-729A-C08D-FF9B50DFC7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9114" y="1955760"/>
            <a:ext cx="5639592" cy="4813795"/>
          </a:xfrm>
          <a:prstGeom prst="rect">
            <a:avLst/>
          </a:prstGeom>
        </p:spPr>
      </p:pic>
      <p:sp>
        <p:nvSpPr>
          <p:cNvPr id="3" name="Text Placeholder 11">
            <a:extLst>
              <a:ext uri="{FF2B5EF4-FFF2-40B4-BE49-F238E27FC236}">
                <a16:creationId xmlns:a16="http://schemas.microsoft.com/office/drawing/2014/main" id="{20A13D79-738A-F946-854C-12F7718B111C}"/>
              </a:ext>
            </a:extLst>
          </p:cNvPr>
          <p:cNvSpPr txBox="1">
            <a:spLocks/>
          </p:cNvSpPr>
          <p:nvPr/>
        </p:nvSpPr>
        <p:spPr>
          <a:xfrm>
            <a:off x="429115" y="354068"/>
            <a:ext cx="4252613"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Reviewing a Small Hotel Dataset</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4" name="Straight Connector 3">
            <a:extLst>
              <a:ext uri="{FF2B5EF4-FFF2-40B4-BE49-F238E27FC236}">
                <a16:creationId xmlns:a16="http://schemas.microsoft.com/office/drawing/2014/main" id="{832F5569-10BA-253F-F83F-6D76723464A1}"/>
              </a:ext>
            </a:extLst>
          </p:cNvPr>
          <p:cNvCxnSpPr>
            <a:cxnSpLocks/>
          </p:cNvCxnSpPr>
          <p:nvPr/>
        </p:nvCxnSpPr>
        <p:spPr>
          <a:xfrm>
            <a:off x="0" y="1463780"/>
            <a:ext cx="5888736"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6" name="Rectangle 30">
            <a:extLst>
              <a:ext uri="{FF2B5EF4-FFF2-40B4-BE49-F238E27FC236}">
                <a16:creationId xmlns:a16="http://schemas.microsoft.com/office/drawing/2014/main" id="{467F39EC-98AE-DD19-7173-4B09C315A66C}"/>
              </a:ext>
            </a:extLst>
          </p:cNvPr>
          <p:cNvSpPr/>
          <p:nvPr/>
        </p:nvSpPr>
        <p:spPr>
          <a:xfrm flipH="1">
            <a:off x="586946" y="1813033"/>
            <a:ext cx="4350813" cy="3508653"/>
          </a:xfrm>
          <a:prstGeom prst="rect">
            <a:avLst/>
          </a:prstGeom>
        </p:spPr>
        <p:txBody>
          <a:bodyPr wrap="square">
            <a:spAutoFit/>
          </a:bodyPr>
          <a:lstStyle/>
          <a:p>
            <a:r>
              <a:rPr lang="en-US" sz="2000" dirty="0">
                <a:solidFill>
                  <a:srgbClr val="262626"/>
                </a:solidFill>
              </a:rPr>
              <a:t>Now apply these ideas to a short table of figures from a small hotel.</a:t>
            </a:r>
          </a:p>
          <a:p>
            <a:endParaRPr lang="en-US" b="1" dirty="0">
              <a:solidFill>
                <a:srgbClr val="262626"/>
              </a:solidFill>
            </a:endParaRPr>
          </a:p>
          <a:p>
            <a:r>
              <a:rPr lang="en-US" sz="2000" b="1" dirty="0">
                <a:solidFill>
                  <a:srgbClr val="0289AE"/>
                </a:solidFill>
              </a:rPr>
              <a:t>WHAT YOU'LL DO:</a:t>
            </a:r>
            <a:endParaRPr lang="en-US" sz="2000" dirty="0">
              <a:solidFill>
                <a:srgbClr val="0289AE"/>
              </a:solidFill>
            </a:endParaRPr>
          </a:p>
          <a:p>
            <a:pPr marL="285750" indent="-285750">
              <a:buClr>
                <a:srgbClr val="62A844"/>
              </a:buClr>
              <a:buFont typeface="Arial" panose="020B0604020202020204" pitchFamily="34" charset="0"/>
              <a:buChar char="•"/>
            </a:pPr>
            <a:r>
              <a:rPr lang="en-US" b="1" dirty="0">
                <a:solidFill>
                  <a:srgbClr val="262626"/>
                </a:solidFill>
              </a:rPr>
              <a:t>Scan the table</a:t>
            </a:r>
            <a:r>
              <a:rPr lang="en-US" dirty="0">
                <a:solidFill>
                  <a:srgbClr val="262626"/>
                </a:solidFill>
              </a:rPr>
              <a:t> – Look for missing information, unrealistic values, repeated dates</a:t>
            </a:r>
          </a:p>
          <a:p>
            <a:pPr marL="285750" indent="-285750">
              <a:buClr>
                <a:srgbClr val="62A844"/>
              </a:buClr>
              <a:buFont typeface="Arial" panose="020B0604020202020204" pitchFamily="34" charset="0"/>
              <a:buChar char="•"/>
            </a:pPr>
            <a:r>
              <a:rPr lang="en-US" b="1" dirty="0">
                <a:solidFill>
                  <a:srgbClr val="262626"/>
                </a:solidFill>
              </a:rPr>
              <a:t>Discuss in pairs</a:t>
            </a:r>
            <a:r>
              <a:rPr lang="en-US" dirty="0">
                <a:solidFill>
                  <a:srgbClr val="262626"/>
                </a:solidFill>
              </a:rPr>
              <a:t> – Would you trust this data for pricing or staffing decisions?</a:t>
            </a:r>
          </a:p>
          <a:p>
            <a:pPr marL="285750" indent="-285750">
              <a:buClr>
                <a:srgbClr val="62A844"/>
              </a:buClr>
              <a:buFont typeface="Arial" panose="020B0604020202020204" pitchFamily="34" charset="0"/>
              <a:buChar char="•"/>
            </a:pPr>
            <a:r>
              <a:rPr lang="en-US" b="1" dirty="0">
                <a:solidFill>
                  <a:srgbClr val="262626"/>
                </a:solidFill>
              </a:rPr>
              <a:t>List your checks</a:t>
            </a:r>
            <a:r>
              <a:rPr lang="en-US" dirty="0">
                <a:solidFill>
                  <a:srgbClr val="262626"/>
                </a:solidFill>
              </a:rPr>
              <a:t> – What further checks would you ask for?</a:t>
            </a:r>
          </a:p>
          <a:p>
            <a:endParaRPr lang="en-US" b="1" dirty="0">
              <a:solidFill>
                <a:srgbClr val="262626"/>
              </a:solidFill>
            </a:endParaRPr>
          </a:p>
        </p:txBody>
      </p:sp>
      <p:pic>
        <p:nvPicPr>
          <p:cNvPr id="11" name="Picture 10">
            <a:extLst>
              <a:ext uri="{FF2B5EF4-FFF2-40B4-BE49-F238E27FC236}">
                <a16:creationId xmlns:a16="http://schemas.microsoft.com/office/drawing/2014/main" id="{1599AD97-9CCC-4A47-39F1-90FEC3296DD3}"/>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8723428" y="4894375"/>
            <a:ext cx="705320" cy="427311"/>
          </a:xfrm>
          <a:prstGeom prst="rect">
            <a:avLst/>
          </a:prstGeom>
        </p:spPr>
      </p:pic>
      <p:sp>
        <p:nvSpPr>
          <p:cNvPr id="13" name="Rectangle 30">
            <a:extLst>
              <a:ext uri="{FF2B5EF4-FFF2-40B4-BE49-F238E27FC236}">
                <a16:creationId xmlns:a16="http://schemas.microsoft.com/office/drawing/2014/main" id="{7B1ABF15-255A-75C5-BD2F-4B1C7FE0DFDD}"/>
              </a:ext>
            </a:extLst>
          </p:cNvPr>
          <p:cNvSpPr/>
          <p:nvPr/>
        </p:nvSpPr>
        <p:spPr>
          <a:xfrm flipH="1">
            <a:off x="6180717" y="729588"/>
            <a:ext cx="5117008" cy="1231106"/>
          </a:xfrm>
          <a:prstGeom prst="rect">
            <a:avLst/>
          </a:prstGeom>
        </p:spPr>
        <p:txBody>
          <a:bodyPr wrap="square">
            <a:spAutoFit/>
          </a:bodyPr>
          <a:lstStyle/>
          <a:p>
            <a:pPr algn="ctr">
              <a:buClr>
                <a:srgbClr val="62A844"/>
              </a:buClr>
            </a:pPr>
            <a:r>
              <a:rPr lang="en-US" sz="2000" b="1" dirty="0">
                <a:solidFill>
                  <a:srgbClr val="0289AE"/>
                </a:solidFill>
              </a:rPr>
              <a:t>KEY PRINCIPLE:</a:t>
            </a:r>
            <a:br>
              <a:rPr lang="en-US" dirty="0">
                <a:solidFill>
                  <a:srgbClr val="262626"/>
                </a:solidFill>
              </a:rPr>
            </a:br>
            <a:r>
              <a:rPr lang="en-US" i="1" dirty="0">
                <a:solidFill>
                  <a:srgbClr val="262626"/>
                </a:solidFill>
              </a:rPr>
              <a:t>"Garbage in, garbage out" applies to every report. Learning to question data quality is a key skill for modern hospitality staff (Johansson, 2024).</a:t>
            </a:r>
            <a:endParaRPr lang="en-US" dirty="0">
              <a:solidFill>
                <a:srgbClr val="262626"/>
              </a:solidFill>
            </a:endParaRPr>
          </a:p>
        </p:txBody>
      </p:sp>
      <p:sp>
        <p:nvSpPr>
          <p:cNvPr id="14" name="Rounded Rectangle 13">
            <a:extLst>
              <a:ext uri="{FF2B5EF4-FFF2-40B4-BE49-F238E27FC236}">
                <a16:creationId xmlns:a16="http://schemas.microsoft.com/office/drawing/2014/main" id="{949ADD8F-F704-9BAE-9158-DD8696518FDA}"/>
              </a:ext>
            </a:extLst>
          </p:cNvPr>
          <p:cNvSpPr/>
          <p:nvPr/>
        </p:nvSpPr>
        <p:spPr>
          <a:xfrm>
            <a:off x="5991242" y="459144"/>
            <a:ext cx="5495958" cy="1832901"/>
          </a:xfrm>
          <a:prstGeom prst="roundRect">
            <a:avLst>
              <a:gd name="adj" fmla="val 8566"/>
            </a:avLst>
          </a:prstGeom>
          <a:no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84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5E6E7EF-FBD4-B13B-4444-323DAF8B98B5}"/>
              </a:ext>
            </a:extLst>
          </p:cNvPr>
          <p:cNvSpPr/>
          <p:nvPr/>
        </p:nvSpPr>
        <p:spPr>
          <a:xfrm>
            <a:off x="0" y="-18001"/>
            <a:ext cx="12192000" cy="1420653"/>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TextBox 27">
            <a:extLst>
              <a:ext uri="{FF2B5EF4-FFF2-40B4-BE49-F238E27FC236}">
                <a16:creationId xmlns:a16="http://schemas.microsoft.com/office/drawing/2014/main" id="{90AD0D50-9F6D-0272-B8FB-271DAEC16E23}"/>
              </a:ext>
            </a:extLst>
          </p:cNvPr>
          <p:cNvSpPr txBox="1"/>
          <p:nvPr/>
        </p:nvSpPr>
        <p:spPr>
          <a:xfrm>
            <a:off x="576000" y="312221"/>
            <a:ext cx="10952172" cy="738664"/>
          </a:xfrm>
          <a:prstGeom prst="rect">
            <a:avLst/>
          </a:prstGeom>
          <a:noFill/>
        </p:spPr>
        <p:txBody>
          <a:bodyPr wrap="square" lIns="0" tIns="0" rIns="0" bIns="0" anchor="t">
            <a:spAutoFit/>
          </a:bodyPr>
          <a:lstStyle/>
          <a:p>
            <a:r>
              <a:rPr lang="en-IE" sz="1600" b="1" dirty="0">
                <a:solidFill>
                  <a:schemeClr val="bg1"/>
                </a:solidFill>
              </a:rPr>
              <a:t>Cluster 2 – </a:t>
            </a:r>
            <a:r>
              <a:rPr lang="en-US" sz="1600" dirty="0">
                <a:solidFill>
                  <a:schemeClr val="bg1"/>
                </a:solidFill>
                <a:cs typeface="Times New Roman" panose="02020603050405020304" pitchFamily="18" charset="0"/>
              </a:rPr>
              <a:t>Digital transformation in Hospitality</a:t>
            </a:r>
            <a:r>
              <a:rPr lang="en-IE" sz="1600" b="1" dirty="0">
                <a:solidFill>
                  <a:schemeClr val="bg1"/>
                </a:solidFill>
              </a:rPr>
              <a:t>|   Module 2 -  </a:t>
            </a:r>
            <a:r>
              <a:rPr lang="en-US" sz="1600" b="1" dirty="0">
                <a:solidFill>
                  <a:schemeClr val="bg1"/>
                </a:solidFill>
                <a:cs typeface="Times New Roman" panose="02020603050405020304" pitchFamily="18" charset="0"/>
              </a:rPr>
              <a:t>Data Analytics in Hospitality</a:t>
            </a:r>
          </a:p>
          <a:p>
            <a:endParaRPr lang="en-IE" sz="1600" b="1" dirty="0">
              <a:solidFill>
                <a:schemeClr val="bg1"/>
              </a:solidFill>
            </a:endParaRPr>
          </a:p>
          <a:p>
            <a:r>
              <a:rPr lang="en-IE" sz="1600" b="1" dirty="0">
                <a:solidFill>
                  <a:schemeClr val="bg1"/>
                </a:solidFill>
              </a:rPr>
              <a:t>  </a:t>
            </a:r>
            <a:endParaRPr lang="en-US" sz="2400" b="1" dirty="0">
              <a:solidFill>
                <a:schemeClr val="bg1"/>
              </a:solidFill>
              <a:cs typeface="Times New Roman" panose="02020603050405020304" pitchFamily="18" charset="0"/>
            </a:endParaRPr>
          </a:p>
        </p:txBody>
      </p:sp>
      <p:sp>
        <p:nvSpPr>
          <p:cNvPr id="29" name="TextBox 28">
            <a:extLst>
              <a:ext uri="{FF2B5EF4-FFF2-40B4-BE49-F238E27FC236}">
                <a16:creationId xmlns:a16="http://schemas.microsoft.com/office/drawing/2014/main" id="{D8B11F99-7B2A-6182-03C8-9D14E27ED1F3}"/>
              </a:ext>
            </a:extLst>
          </p:cNvPr>
          <p:cNvSpPr txBox="1"/>
          <p:nvPr/>
        </p:nvSpPr>
        <p:spPr>
          <a:xfrm>
            <a:off x="576000" y="655653"/>
            <a:ext cx="10692000" cy="553998"/>
          </a:xfrm>
          <a:prstGeom prst="rect">
            <a:avLst/>
          </a:prstGeom>
          <a:noFill/>
        </p:spPr>
        <p:txBody>
          <a:bodyPr wrap="square" lIns="0" tIns="0" rIns="0" bIns="0" anchor="t">
            <a:spAutoFit/>
          </a:bodyPr>
          <a:lstStyle/>
          <a:p>
            <a:pPr algn="l"/>
            <a:r>
              <a:rPr sz="3600" b="1" i="0" dirty="0">
                <a:solidFill>
                  <a:schemeClr val="bg1"/>
                </a:solidFill>
                <a:latin typeface="Calibri"/>
              </a:rPr>
              <a:t>Why this module matters to your business</a:t>
            </a:r>
          </a:p>
        </p:txBody>
      </p:sp>
      <p:sp>
        <p:nvSpPr>
          <p:cNvPr id="30" name="TextBox 29">
            <a:extLst>
              <a:ext uri="{FF2B5EF4-FFF2-40B4-BE49-F238E27FC236}">
                <a16:creationId xmlns:a16="http://schemas.microsoft.com/office/drawing/2014/main" id="{F4DE2CE2-DFA7-083A-8AF0-54CD1DB195EC}"/>
              </a:ext>
            </a:extLst>
          </p:cNvPr>
          <p:cNvSpPr txBox="1"/>
          <p:nvPr/>
        </p:nvSpPr>
        <p:spPr>
          <a:xfrm>
            <a:off x="576000" y="1541042"/>
            <a:ext cx="8852050" cy="1107996"/>
          </a:xfrm>
          <a:prstGeom prst="rect">
            <a:avLst/>
          </a:prstGeom>
          <a:noFill/>
        </p:spPr>
        <p:txBody>
          <a:bodyPr wrap="square" lIns="0" tIns="0" rIns="0" bIns="0" anchor="t">
            <a:spAutoFit/>
          </a:bodyPr>
          <a:lstStyle/>
          <a:p>
            <a:r>
              <a:rPr lang="en-GB" i="1" dirty="0"/>
              <a:t>Every hospitality business generates data every day through bookings, sales, staffing, energy use, food waste, guest feedback, and operational activities. There are lots of numbers. The  challenge is it is knowing which numbers matter and how to use them to support better. </a:t>
            </a:r>
            <a:r>
              <a:rPr lang="en-GB" dirty="0"/>
              <a:t>decision</a:t>
            </a:r>
            <a:endParaRPr b="0" i="1" dirty="0">
              <a:solidFill>
                <a:srgbClr val="000000"/>
              </a:solidFill>
              <a:latin typeface="Calibri"/>
            </a:endParaRPr>
          </a:p>
        </p:txBody>
      </p:sp>
      <p:sp>
        <p:nvSpPr>
          <p:cNvPr id="31" name="Rectangle 30">
            <a:extLst>
              <a:ext uri="{FF2B5EF4-FFF2-40B4-BE49-F238E27FC236}">
                <a16:creationId xmlns:a16="http://schemas.microsoft.com/office/drawing/2014/main" id="{032490F0-BA0E-6731-E1F2-EADA1B15D19E}"/>
              </a:ext>
            </a:extLst>
          </p:cNvPr>
          <p:cNvSpPr/>
          <p:nvPr/>
        </p:nvSpPr>
        <p:spPr>
          <a:xfrm>
            <a:off x="576000" y="2420650"/>
            <a:ext cx="3348000" cy="2700000"/>
          </a:xfrm>
          <a:prstGeom prst="rect">
            <a:avLst/>
          </a:prstGeom>
          <a:solidFill>
            <a:srgbClr val="FFFFFF"/>
          </a:solidFill>
          <a:ln w="9525">
            <a:solidFill>
              <a:srgbClr val="CED9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ectangle 31">
            <a:extLst>
              <a:ext uri="{FF2B5EF4-FFF2-40B4-BE49-F238E27FC236}">
                <a16:creationId xmlns:a16="http://schemas.microsoft.com/office/drawing/2014/main" id="{2C14F9B1-40D7-D3EC-2E8F-52D6951DA84D}"/>
              </a:ext>
            </a:extLst>
          </p:cNvPr>
          <p:cNvSpPr/>
          <p:nvPr/>
        </p:nvSpPr>
        <p:spPr>
          <a:xfrm>
            <a:off x="576000" y="2420650"/>
            <a:ext cx="3348000" cy="125999"/>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TextBox 32">
            <a:extLst>
              <a:ext uri="{FF2B5EF4-FFF2-40B4-BE49-F238E27FC236}">
                <a16:creationId xmlns:a16="http://schemas.microsoft.com/office/drawing/2014/main" id="{D5B6B4BC-3F8C-E98F-F3C1-0960ACD3C519}"/>
              </a:ext>
            </a:extLst>
          </p:cNvPr>
          <p:cNvSpPr txBox="1"/>
          <p:nvPr/>
        </p:nvSpPr>
        <p:spPr>
          <a:xfrm>
            <a:off x="792000" y="2672649"/>
            <a:ext cx="1080000" cy="553998"/>
          </a:xfrm>
          <a:prstGeom prst="rect">
            <a:avLst/>
          </a:prstGeom>
          <a:noFill/>
        </p:spPr>
        <p:txBody>
          <a:bodyPr wrap="square" lIns="0" tIns="0" rIns="0" bIns="0" anchor="t">
            <a:spAutoFit/>
          </a:bodyPr>
          <a:lstStyle/>
          <a:p>
            <a:pPr algn="l"/>
            <a:r>
              <a:rPr sz="3600" b="1" i="0" dirty="0">
                <a:solidFill>
                  <a:srgbClr val="0289AE"/>
                </a:solidFill>
                <a:latin typeface="Calibri"/>
              </a:rPr>
              <a:t>01</a:t>
            </a:r>
          </a:p>
        </p:txBody>
      </p:sp>
      <p:sp>
        <p:nvSpPr>
          <p:cNvPr id="34" name="TextBox 33">
            <a:extLst>
              <a:ext uri="{FF2B5EF4-FFF2-40B4-BE49-F238E27FC236}">
                <a16:creationId xmlns:a16="http://schemas.microsoft.com/office/drawing/2014/main" id="{06AE4A38-D46B-33BB-0D2A-AE75D6C02F34}"/>
              </a:ext>
            </a:extLst>
          </p:cNvPr>
          <p:cNvSpPr txBox="1"/>
          <p:nvPr/>
        </p:nvSpPr>
        <p:spPr>
          <a:xfrm>
            <a:off x="792000" y="3248649"/>
            <a:ext cx="2916000" cy="666849"/>
          </a:xfrm>
          <a:prstGeom prst="rect">
            <a:avLst/>
          </a:prstGeom>
          <a:noFill/>
        </p:spPr>
        <p:txBody>
          <a:bodyPr wrap="square" lIns="0" tIns="0" rIns="0" bIns="0" anchor="t">
            <a:spAutoFit/>
          </a:bodyPr>
          <a:lstStyle/>
          <a:p>
            <a:pPr>
              <a:lnSpc>
                <a:spcPts val="2580"/>
              </a:lnSpc>
            </a:pPr>
            <a:r>
              <a:rPr lang="en-GB" sz="2400" b="1" dirty="0">
                <a:solidFill>
                  <a:srgbClr val="62A844"/>
                </a:solidFill>
              </a:rPr>
              <a:t>Turn data into practical insights</a:t>
            </a:r>
            <a:endParaRPr sz="2400" b="1" i="0" dirty="0">
              <a:solidFill>
                <a:srgbClr val="62A844"/>
              </a:solidFill>
              <a:latin typeface="Calibri"/>
            </a:endParaRPr>
          </a:p>
        </p:txBody>
      </p:sp>
      <p:sp>
        <p:nvSpPr>
          <p:cNvPr id="35" name="TextBox 34">
            <a:extLst>
              <a:ext uri="{FF2B5EF4-FFF2-40B4-BE49-F238E27FC236}">
                <a16:creationId xmlns:a16="http://schemas.microsoft.com/office/drawing/2014/main" id="{A51CFEDB-A4EF-0544-47A4-7C9A5175BAF2}"/>
              </a:ext>
            </a:extLst>
          </p:cNvPr>
          <p:cNvSpPr txBox="1"/>
          <p:nvPr/>
        </p:nvSpPr>
        <p:spPr>
          <a:xfrm>
            <a:off x="792000" y="4094651"/>
            <a:ext cx="2916000" cy="823559"/>
          </a:xfrm>
          <a:prstGeom prst="rect">
            <a:avLst/>
          </a:prstGeom>
          <a:noFill/>
        </p:spPr>
        <p:txBody>
          <a:bodyPr wrap="square" lIns="0" tIns="0" rIns="0" bIns="0" anchor="t">
            <a:spAutoFit/>
          </a:bodyPr>
          <a:lstStyle/>
          <a:p>
            <a:pPr>
              <a:lnSpc>
                <a:spcPts val="1580"/>
              </a:lnSpc>
            </a:pPr>
            <a:r>
              <a:rPr lang="en-GB" sz="1600" dirty="0">
                <a:solidFill>
                  <a:srgbClr val="262626"/>
                </a:solidFill>
              </a:rPr>
              <a:t>Understand the key numbers that drive hospitality performance and learn how to transform raw data into meaningful information..</a:t>
            </a:r>
            <a:endParaRPr sz="1500" b="0" i="0" dirty="0">
              <a:solidFill>
                <a:srgbClr val="262626"/>
              </a:solidFill>
              <a:latin typeface="Calibri"/>
            </a:endParaRPr>
          </a:p>
        </p:txBody>
      </p:sp>
      <p:sp>
        <p:nvSpPr>
          <p:cNvPr id="36" name="Rectangle 35">
            <a:extLst>
              <a:ext uri="{FF2B5EF4-FFF2-40B4-BE49-F238E27FC236}">
                <a16:creationId xmlns:a16="http://schemas.microsoft.com/office/drawing/2014/main" id="{B7DEC51C-1BD9-EA40-C308-26AAF0A94E3B}"/>
              </a:ext>
            </a:extLst>
          </p:cNvPr>
          <p:cNvSpPr/>
          <p:nvPr/>
        </p:nvSpPr>
        <p:spPr>
          <a:xfrm>
            <a:off x="4248000" y="2420650"/>
            <a:ext cx="3348000" cy="2700000"/>
          </a:xfrm>
          <a:prstGeom prst="rect">
            <a:avLst/>
          </a:prstGeom>
          <a:solidFill>
            <a:srgbClr val="FFFFFF"/>
          </a:solidFill>
          <a:ln w="9525">
            <a:solidFill>
              <a:srgbClr val="CED9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Rectangle 36">
            <a:extLst>
              <a:ext uri="{FF2B5EF4-FFF2-40B4-BE49-F238E27FC236}">
                <a16:creationId xmlns:a16="http://schemas.microsoft.com/office/drawing/2014/main" id="{258FB775-BBC3-EC26-119B-AEC4DFE649DD}"/>
              </a:ext>
            </a:extLst>
          </p:cNvPr>
          <p:cNvSpPr/>
          <p:nvPr/>
        </p:nvSpPr>
        <p:spPr>
          <a:xfrm>
            <a:off x="4248000" y="2420650"/>
            <a:ext cx="3348000" cy="125999"/>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8" name="TextBox 37">
            <a:extLst>
              <a:ext uri="{FF2B5EF4-FFF2-40B4-BE49-F238E27FC236}">
                <a16:creationId xmlns:a16="http://schemas.microsoft.com/office/drawing/2014/main" id="{52A52125-2C6F-0D6A-AE39-64001639D3F0}"/>
              </a:ext>
            </a:extLst>
          </p:cNvPr>
          <p:cNvSpPr txBox="1"/>
          <p:nvPr/>
        </p:nvSpPr>
        <p:spPr>
          <a:xfrm>
            <a:off x="4464000" y="2672649"/>
            <a:ext cx="1080000" cy="553998"/>
          </a:xfrm>
          <a:prstGeom prst="rect">
            <a:avLst/>
          </a:prstGeom>
          <a:noFill/>
        </p:spPr>
        <p:txBody>
          <a:bodyPr wrap="square" lIns="0" tIns="0" rIns="0" bIns="0" anchor="t">
            <a:spAutoFit/>
          </a:bodyPr>
          <a:lstStyle/>
          <a:p>
            <a:pPr algn="l"/>
            <a:r>
              <a:rPr sz="3600" b="1" i="0">
                <a:solidFill>
                  <a:srgbClr val="0289AE"/>
                </a:solidFill>
                <a:latin typeface="Calibri"/>
              </a:rPr>
              <a:t>02</a:t>
            </a:r>
          </a:p>
        </p:txBody>
      </p:sp>
      <p:sp>
        <p:nvSpPr>
          <p:cNvPr id="39" name="TextBox 38">
            <a:extLst>
              <a:ext uri="{FF2B5EF4-FFF2-40B4-BE49-F238E27FC236}">
                <a16:creationId xmlns:a16="http://schemas.microsoft.com/office/drawing/2014/main" id="{A05FD912-01B2-6F4A-451C-149DFAE260C2}"/>
              </a:ext>
            </a:extLst>
          </p:cNvPr>
          <p:cNvSpPr txBox="1"/>
          <p:nvPr/>
        </p:nvSpPr>
        <p:spPr>
          <a:xfrm>
            <a:off x="4464000" y="3248649"/>
            <a:ext cx="3008500" cy="666849"/>
          </a:xfrm>
          <a:prstGeom prst="rect">
            <a:avLst/>
          </a:prstGeom>
          <a:noFill/>
        </p:spPr>
        <p:txBody>
          <a:bodyPr wrap="square" lIns="0" tIns="0" rIns="0" bIns="0" anchor="t">
            <a:spAutoFit/>
          </a:bodyPr>
          <a:lstStyle/>
          <a:p>
            <a:pPr algn="l">
              <a:lnSpc>
                <a:spcPts val="2580"/>
              </a:lnSpc>
            </a:pPr>
            <a:r>
              <a:rPr lang="en-IE" sz="2400" b="1" i="0" dirty="0">
                <a:solidFill>
                  <a:srgbClr val="62A844"/>
                </a:solidFill>
                <a:latin typeface="Calibri"/>
              </a:rPr>
              <a:t>Make </a:t>
            </a:r>
            <a:r>
              <a:rPr lang="en-IE" sz="2400" b="1" dirty="0">
                <a:solidFill>
                  <a:srgbClr val="62A844"/>
                </a:solidFill>
                <a:latin typeface="Calibri"/>
              </a:rPr>
              <a:t>informed </a:t>
            </a:r>
            <a:r>
              <a:rPr lang="en-IE" sz="2400" b="1" i="0" dirty="0">
                <a:solidFill>
                  <a:srgbClr val="62A844"/>
                </a:solidFill>
                <a:latin typeface="Calibri"/>
              </a:rPr>
              <a:t>decisions </a:t>
            </a:r>
            <a:endParaRPr sz="2400" b="1" i="0" dirty="0">
              <a:solidFill>
                <a:srgbClr val="62A844"/>
              </a:solidFill>
              <a:latin typeface="Calibri"/>
            </a:endParaRPr>
          </a:p>
        </p:txBody>
      </p:sp>
      <p:sp>
        <p:nvSpPr>
          <p:cNvPr id="40" name="TextBox 39">
            <a:extLst>
              <a:ext uri="{FF2B5EF4-FFF2-40B4-BE49-F238E27FC236}">
                <a16:creationId xmlns:a16="http://schemas.microsoft.com/office/drawing/2014/main" id="{83E45EC4-6137-98BB-77BC-4A941C0C469D}"/>
              </a:ext>
            </a:extLst>
          </p:cNvPr>
          <p:cNvSpPr txBox="1"/>
          <p:nvPr/>
        </p:nvSpPr>
        <p:spPr>
          <a:xfrm>
            <a:off x="4423743" y="3925459"/>
            <a:ext cx="2916000" cy="823559"/>
          </a:xfrm>
          <a:prstGeom prst="rect">
            <a:avLst/>
          </a:prstGeom>
          <a:noFill/>
        </p:spPr>
        <p:txBody>
          <a:bodyPr wrap="square" lIns="0" tIns="0" rIns="0" bIns="0" anchor="t">
            <a:spAutoFit/>
          </a:bodyPr>
          <a:lstStyle/>
          <a:p>
            <a:pPr>
              <a:lnSpc>
                <a:spcPts val="1580"/>
              </a:lnSpc>
            </a:pPr>
            <a:r>
              <a:rPr lang="en-GB" sz="1600" dirty="0">
                <a:solidFill>
                  <a:srgbClr val="262626"/>
                </a:solidFill>
              </a:rPr>
              <a:t>Use KPIs, dashboards, and simple analysis techniques to support pricing, staffing, sustainability, and operational planning.</a:t>
            </a:r>
            <a:endParaRPr sz="1500" b="0" i="0" dirty="0">
              <a:solidFill>
                <a:srgbClr val="262626"/>
              </a:solidFill>
              <a:latin typeface="Calibri"/>
            </a:endParaRPr>
          </a:p>
        </p:txBody>
      </p:sp>
      <p:sp>
        <p:nvSpPr>
          <p:cNvPr id="41" name="Rectangle 40">
            <a:extLst>
              <a:ext uri="{FF2B5EF4-FFF2-40B4-BE49-F238E27FC236}">
                <a16:creationId xmlns:a16="http://schemas.microsoft.com/office/drawing/2014/main" id="{79AE562B-EF8D-2247-0211-3717EFB752AD}"/>
              </a:ext>
            </a:extLst>
          </p:cNvPr>
          <p:cNvSpPr/>
          <p:nvPr/>
        </p:nvSpPr>
        <p:spPr>
          <a:xfrm>
            <a:off x="7920000" y="2420650"/>
            <a:ext cx="3348000" cy="2700000"/>
          </a:xfrm>
          <a:prstGeom prst="rect">
            <a:avLst/>
          </a:prstGeom>
          <a:solidFill>
            <a:srgbClr val="FFFFFF"/>
          </a:solidFill>
          <a:ln w="9525">
            <a:solidFill>
              <a:srgbClr val="CED9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2" name="Rectangle 41">
            <a:extLst>
              <a:ext uri="{FF2B5EF4-FFF2-40B4-BE49-F238E27FC236}">
                <a16:creationId xmlns:a16="http://schemas.microsoft.com/office/drawing/2014/main" id="{A7FB6DF3-E1EE-7B75-5F9B-760C223B30C2}"/>
              </a:ext>
            </a:extLst>
          </p:cNvPr>
          <p:cNvSpPr/>
          <p:nvPr/>
        </p:nvSpPr>
        <p:spPr>
          <a:xfrm>
            <a:off x="7920000" y="2420650"/>
            <a:ext cx="3348000" cy="125999"/>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3" name="TextBox 42">
            <a:extLst>
              <a:ext uri="{FF2B5EF4-FFF2-40B4-BE49-F238E27FC236}">
                <a16:creationId xmlns:a16="http://schemas.microsoft.com/office/drawing/2014/main" id="{652DC228-5F2A-A6D3-328E-A3325181A137}"/>
              </a:ext>
            </a:extLst>
          </p:cNvPr>
          <p:cNvSpPr txBox="1"/>
          <p:nvPr/>
        </p:nvSpPr>
        <p:spPr>
          <a:xfrm>
            <a:off x="8136000" y="2672649"/>
            <a:ext cx="1080000" cy="553998"/>
          </a:xfrm>
          <a:prstGeom prst="rect">
            <a:avLst/>
          </a:prstGeom>
          <a:noFill/>
        </p:spPr>
        <p:txBody>
          <a:bodyPr wrap="square" lIns="0" tIns="0" rIns="0" bIns="0" anchor="t">
            <a:spAutoFit/>
          </a:bodyPr>
          <a:lstStyle/>
          <a:p>
            <a:pPr algn="l"/>
            <a:r>
              <a:rPr sz="3600" b="1" i="0" dirty="0">
                <a:solidFill>
                  <a:srgbClr val="0289AE"/>
                </a:solidFill>
                <a:latin typeface="Calibri"/>
              </a:rPr>
              <a:t>03</a:t>
            </a:r>
          </a:p>
        </p:txBody>
      </p:sp>
      <p:sp>
        <p:nvSpPr>
          <p:cNvPr id="44" name="TextBox 43">
            <a:extLst>
              <a:ext uri="{FF2B5EF4-FFF2-40B4-BE49-F238E27FC236}">
                <a16:creationId xmlns:a16="http://schemas.microsoft.com/office/drawing/2014/main" id="{FE98743E-1D6C-305D-F152-3CEDBF2E2F11}"/>
              </a:ext>
            </a:extLst>
          </p:cNvPr>
          <p:cNvSpPr txBox="1"/>
          <p:nvPr/>
        </p:nvSpPr>
        <p:spPr>
          <a:xfrm>
            <a:off x="8135999" y="3248649"/>
            <a:ext cx="3084091" cy="666849"/>
          </a:xfrm>
          <a:prstGeom prst="rect">
            <a:avLst/>
          </a:prstGeom>
          <a:noFill/>
        </p:spPr>
        <p:txBody>
          <a:bodyPr wrap="square" lIns="0" tIns="0" rIns="0" bIns="0" anchor="t">
            <a:spAutoFit/>
          </a:bodyPr>
          <a:lstStyle/>
          <a:p>
            <a:pPr>
              <a:lnSpc>
                <a:spcPts val="2580"/>
              </a:lnSpc>
            </a:pPr>
            <a:r>
              <a:rPr lang="en-IE" sz="2400" b="1" dirty="0">
                <a:solidFill>
                  <a:srgbClr val="62A844"/>
                </a:solidFill>
              </a:rPr>
              <a:t>Build a data-driven culture</a:t>
            </a:r>
            <a:endParaRPr sz="2400" b="1" i="0" dirty="0">
              <a:solidFill>
                <a:srgbClr val="62A844"/>
              </a:solidFill>
              <a:latin typeface="Calibri"/>
            </a:endParaRPr>
          </a:p>
        </p:txBody>
      </p:sp>
      <p:sp>
        <p:nvSpPr>
          <p:cNvPr id="45" name="TextBox 44">
            <a:extLst>
              <a:ext uri="{FF2B5EF4-FFF2-40B4-BE49-F238E27FC236}">
                <a16:creationId xmlns:a16="http://schemas.microsoft.com/office/drawing/2014/main" id="{02FD200A-362F-67B2-F9EE-20AFDF776FDF}"/>
              </a:ext>
            </a:extLst>
          </p:cNvPr>
          <p:cNvSpPr txBox="1"/>
          <p:nvPr/>
        </p:nvSpPr>
        <p:spPr>
          <a:xfrm>
            <a:off x="413998" y="5745307"/>
            <a:ext cx="10211959" cy="246221"/>
          </a:xfrm>
          <a:prstGeom prst="rect">
            <a:avLst/>
          </a:prstGeom>
          <a:noFill/>
        </p:spPr>
        <p:txBody>
          <a:bodyPr wrap="square" lIns="0" tIns="0" rIns="0" bIns="0" anchor="t">
            <a:spAutoFit/>
          </a:bodyPr>
          <a:lstStyle/>
          <a:p>
            <a:r>
              <a:rPr lang="en-GB" sz="1600"/>
              <a:t>Develop routines that help teams use evidence consistently, monitor progress, and improve performance over time.</a:t>
            </a:r>
            <a:endParaRPr lang="en-GB" sz="1600" dirty="0">
              <a:solidFill>
                <a:schemeClr val="bg2"/>
              </a:solidFill>
            </a:endParaRPr>
          </a:p>
        </p:txBody>
      </p:sp>
      <p:sp>
        <p:nvSpPr>
          <p:cNvPr id="46" name="Rectangle 45">
            <a:extLst>
              <a:ext uri="{FF2B5EF4-FFF2-40B4-BE49-F238E27FC236}">
                <a16:creationId xmlns:a16="http://schemas.microsoft.com/office/drawing/2014/main" id="{6FDC6AEE-213A-880B-6B40-7D3639C96D47}"/>
              </a:ext>
            </a:extLst>
          </p:cNvPr>
          <p:cNvSpPr/>
          <p:nvPr/>
        </p:nvSpPr>
        <p:spPr>
          <a:xfrm>
            <a:off x="413998" y="5622862"/>
            <a:ext cx="10800000" cy="905150"/>
          </a:xfrm>
          <a:prstGeom prst="rect">
            <a:avLst/>
          </a:prstGeom>
          <a:solidFill>
            <a:srgbClr val="0289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47" name="TextBox 46">
            <a:extLst>
              <a:ext uri="{FF2B5EF4-FFF2-40B4-BE49-F238E27FC236}">
                <a16:creationId xmlns:a16="http://schemas.microsoft.com/office/drawing/2014/main" id="{2EE53A5C-6A97-12D6-685A-893F2B6D4571}"/>
              </a:ext>
            </a:extLst>
          </p:cNvPr>
          <p:cNvSpPr txBox="1"/>
          <p:nvPr/>
        </p:nvSpPr>
        <p:spPr>
          <a:xfrm>
            <a:off x="576000" y="5274647"/>
            <a:ext cx="10800000" cy="307777"/>
          </a:xfrm>
          <a:prstGeom prst="rect">
            <a:avLst/>
          </a:prstGeom>
          <a:noFill/>
        </p:spPr>
        <p:txBody>
          <a:bodyPr wrap="square" lIns="0" tIns="0" rIns="0" bIns="0" anchor="t">
            <a:spAutoFit/>
          </a:bodyPr>
          <a:lstStyle/>
          <a:p>
            <a:pPr algn="l"/>
            <a:r>
              <a:rPr sz="2000" b="1" i="0" dirty="0">
                <a:solidFill>
                  <a:srgbClr val="262626"/>
                </a:solidFill>
                <a:latin typeface="Calibri"/>
              </a:rPr>
              <a:t>Meet the businesses you will learn from in this module</a:t>
            </a:r>
          </a:p>
        </p:txBody>
      </p:sp>
      <p:pic>
        <p:nvPicPr>
          <p:cNvPr id="51" name="Graphic 50">
            <a:extLst>
              <a:ext uri="{FF2B5EF4-FFF2-40B4-BE49-F238E27FC236}">
                <a16:creationId xmlns:a16="http://schemas.microsoft.com/office/drawing/2014/main" id="{B0D12D90-4DDE-0E97-8765-0B4174D66386}"/>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9271124" y="138925"/>
            <a:ext cx="3112653" cy="2798801"/>
          </a:xfrm>
          <a:prstGeom prst="rect">
            <a:avLst/>
          </a:prstGeom>
        </p:spPr>
      </p:pic>
      <p:sp>
        <p:nvSpPr>
          <p:cNvPr id="2" name="TextBox 1">
            <a:extLst>
              <a:ext uri="{FF2B5EF4-FFF2-40B4-BE49-F238E27FC236}">
                <a16:creationId xmlns:a16="http://schemas.microsoft.com/office/drawing/2014/main" id="{88CBADB5-E6D5-8340-7100-574492728B69}"/>
              </a:ext>
            </a:extLst>
          </p:cNvPr>
          <p:cNvSpPr txBox="1"/>
          <p:nvPr/>
        </p:nvSpPr>
        <p:spPr>
          <a:xfrm>
            <a:off x="576000" y="5720262"/>
            <a:ext cx="10516618" cy="646331"/>
          </a:xfrm>
          <a:prstGeom prst="rect">
            <a:avLst/>
          </a:prstGeom>
          <a:noFill/>
        </p:spPr>
        <p:txBody>
          <a:bodyPr wrap="square" rtlCol="0">
            <a:spAutoFit/>
          </a:bodyPr>
          <a:lstStyle/>
          <a:p>
            <a:r>
              <a:rPr lang="en-GB" i="1" dirty="0">
                <a:solidFill>
                  <a:schemeClr val="bg2"/>
                </a:solidFill>
              </a:rPr>
              <a:t>Coco Hotel (Denmark), Hotel Luise (Germany), Sham Hanifa Group (Ireland)</a:t>
            </a:r>
          </a:p>
          <a:p>
            <a:endParaRPr lang="en-IE" dirty="0"/>
          </a:p>
        </p:txBody>
      </p:sp>
      <p:sp>
        <p:nvSpPr>
          <p:cNvPr id="3" name="TextBox 2">
            <a:extLst>
              <a:ext uri="{FF2B5EF4-FFF2-40B4-BE49-F238E27FC236}">
                <a16:creationId xmlns:a16="http://schemas.microsoft.com/office/drawing/2014/main" id="{0ADA2822-F818-E305-C62D-3B1B27B33C6E}"/>
              </a:ext>
            </a:extLst>
          </p:cNvPr>
          <p:cNvSpPr txBox="1"/>
          <p:nvPr/>
        </p:nvSpPr>
        <p:spPr>
          <a:xfrm>
            <a:off x="8030341" y="3931765"/>
            <a:ext cx="3084091" cy="1077218"/>
          </a:xfrm>
          <a:prstGeom prst="rect">
            <a:avLst/>
          </a:prstGeom>
          <a:noFill/>
        </p:spPr>
        <p:txBody>
          <a:bodyPr wrap="square" rtlCol="0">
            <a:spAutoFit/>
          </a:bodyPr>
          <a:lstStyle/>
          <a:p>
            <a:r>
              <a:rPr lang="en-GB" sz="1600" dirty="0">
                <a:solidFill>
                  <a:srgbClr val="262626"/>
                </a:solidFill>
              </a:rPr>
              <a:t>Develop routines that help teams use evidence consistently, monitor progress, and improve performance over time.</a:t>
            </a:r>
            <a:endParaRPr lang="en-IE" sz="1600" dirty="0">
              <a:solidFill>
                <a:srgbClr val="26262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0E84E-05A9-D6A9-2D2F-D83BDE39A82E}"/>
            </a:ext>
          </a:extLst>
        </p:cNvPr>
        <p:cNvGrpSpPr/>
        <p:nvPr/>
      </p:nvGrpSpPr>
      <p:grpSpPr>
        <a:xfrm>
          <a:off x="0" y="0"/>
          <a:ext cx="0" cy="0"/>
          <a:chOff x="0" y="0"/>
          <a:chExt cx="0" cy="0"/>
        </a:xfrm>
      </p:grpSpPr>
      <p:sp>
        <p:nvSpPr>
          <p:cNvPr id="3" name="Text Placeholder 11">
            <a:extLst>
              <a:ext uri="{FF2B5EF4-FFF2-40B4-BE49-F238E27FC236}">
                <a16:creationId xmlns:a16="http://schemas.microsoft.com/office/drawing/2014/main" id="{10ED03EB-2803-E0CE-7D71-8FA6ABB693C8}"/>
              </a:ext>
            </a:extLst>
          </p:cNvPr>
          <p:cNvSpPr txBox="1">
            <a:spLocks/>
          </p:cNvSpPr>
          <p:nvPr/>
        </p:nvSpPr>
        <p:spPr>
          <a:xfrm>
            <a:off x="429115" y="354068"/>
            <a:ext cx="6093605"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Hotel Data - Example Table</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4" name="Straight Connector 3">
            <a:extLst>
              <a:ext uri="{FF2B5EF4-FFF2-40B4-BE49-F238E27FC236}">
                <a16:creationId xmlns:a16="http://schemas.microsoft.com/office/drawing/2014/main" id="{CAB717B5-5BFE-6780-C342-8DC18B9CC564}"/>
              </a:ext>
            </a:extLst>
          </p:cNvPr>
          <p:cNvCxnSpPr>
            <a:cxnSpLocks/>
          </p:cNvCxnSpPr>
          <p:nvPr/>
        </p:nvCxnSpPr>
        <p:spPr>
          <a:xfrm>
            <a:off x="0" y="1110212"/>
            <a:ext cx="5888736"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30">
            <a:extLst>
              <a:ext uri="{FF2B5EF4-FFF2-40B4-BE49-F238E27FC236}">
                <a16:creationId xmlns:a16="http://schemas.microsoft.com/office/drawing/2014/main" id="{1110E33C-EF4C-DAC4-6ECE-A18E7983A92D}"/>
              </a:ext>
            </a:extLst>
          </p:cNvPr>
          <p:cNvSpPr/>
          <p:nvPr/>
        </p:nvSpPr>
        <p:spPr>
          <a:xfrm flipH="1">
            <a:off x="586945" y="5150593"/>
            <a:ext cx="10629694" cy="1600438"/>
          </a:xfrm>
          <a:prstGeom prst="rect">
            <a:avLst/>
          </a:prstGeom>
        </p:spPr>
        <p:txBody>
          <a:bodyPr wrap="square">
            <a:spAutoFit/>
          </a:bodyPr>
          <a:lstStyle/>
          <a:p>
            <a:pPr marL="342900" indent="-342900">
              <a:buClr>
                <a:srgbClr val="62A844"/>
              </a:buClr>
              <a:buFont typeface="Arial" panose="020B0604020202020204" pitchFamily="34" charset="0"/>
              <a:buChar char="•"/>
            </a:pPr>
            <a:r>
              <a:rPr lang="en-US" sz="2000" dirty="0">
                <a:solidFill>
                  <a:srgbClr val="262626"/>
                </a:solidFill>
              </a:rPr>
              <a:t>This table is a small extract from a hotel occupancy report. Each row shows one day, with the number of rooms available, the number of rooms sold and the occupancy percentage. </a:t>
            </a:r>
          </a:p>
          <a:p>
            <a:pPr marL="342900" indent="-342900">
              <a:buClr>
                <a:srgbClr val="62A844"/>
              </a:buClr>
              <a:buFont typeface="Arial" panose="020B0604020202020204" pitchFamily="34" charset="0"/>
              <a:buChar char="•"/>
            </a:pPr>
            <a:r>
              <a:rPr lang="en-US" sz="2000" dirty="0">
                <a:solidFill>
                  <a:srgbClr val="262626"/>
                </a:solidFill>
              </a:rPr>
              <a:t>Take a moment to read through the dates and figures carefully and decide whether anything looks strange, missing or impossible. You will use this table in the next activity on checking data quality.</a:t>
            </a:r>
          </a:p>
          <a:p>
            <a:pPr marL="285750" indent="-285750">
              <a:buClr>
                <a:srgbClr val="62A844"/>
              </a:buClr>
              <a:buFont typeface="Arial" panose="020B0604020202020204" pitchFamily="34" charset="0"/>
              <a:buChar char="•"/>
            </a:pPr>
            <a:endParaRPr lang="en-US" b="1" dirty="0">
              <a:solidFill>
                <a:srgbClr val="262626"/>
              </a:solidFill>
            </a:endParaRPr>
          </a:p>
        </p:txBody>
      </p:sp>
      <p:pic>
        <p:nvPicPr>
          <p:cNvPr id="7" name="Graphic 6">
            <a:extLst>
              <a:ext uri="{FF2B5EF4-FFF2-40B4-BE49-F238E27FC236}">
                <a16:creationId xmlns:a16="http://schemas.microsoft.com/office/drawing/2014/main" id="{2A3E6C81-E9C8-1E07-0AAA-D4C40EA66D94}"/>
              </a:ext>
            </a:extLst>
          </p:cNvPr>
          <p:cNvPicPr>
            <a:picLocks noChangeAspect="1"/>
          </p:cNvPicPr>
          <p:nvPr/>
        </p:nvPicPr>
        <p:blipFill>
          <a:blip>
            <a:extLst>
              <a:ext uri="{96DAC541-7B7A-43D3-8B79-37D633B846F1}">
                <asvg:svgBlip xmlns:asvg="http://schemas.microsoft.com/office/drawing/2016/SVG/main" r:embed="rId2"/>
              </a:ext>
            </a:extLst>
          </a:blip>
          <a:srcRect l="32264" t="48938" r="39869" b="38542"/>
          <a:stretch>
            <a:fillRect/>
          </a:stretch>
        </p:blipFill>
        <p:spPr>
          <a:xfrm>
            <a:off x="7189803" y="0"/>
            <a:ext cx="5002198" cy="3182112"/>
          </a:xfrm>
          <a:prstGeom prst="rect">
            <a:avLst/>
          </a:prstGeom>
        </p:spPr>
      </p:pic>
      <p:graphicFrame>
        <p:nvGraphicFramePr>
          <p:cNvPr id="8" name="Table 7">
            <a:extLst>
              <a:ext uri="{FF2B5EF4-FFF2-40B4-BE49-F238E27FC236}">
                <a16:creationId xmlns:a16="http://schemas.microsoft.com/office/drawing/2014/main" id="{58324DB0-5F95-5539-F1EC-07A433E30AB3}"/>
              </a:ext>
            </a:extLst>
          </p:cNvPr>
          <p:cNvGraphicFramePr>
            <a:graphicFrameLocks noGrp="1"/>
          </p:cNvGraphicFramePr>
          <p:nvPr>
            <p:extLst>
              <p:ext uri="{D42A27DB-BD31-4B8C-83A1-F6EECF244321}">
                <p14:modId xmlns:p14="http://schemas.microsoft.com/office/powerpoint/2010/main" val="92387066"/>
              </p:ext>
            </p:extLst>
          </p:nvPr>
        </p:nvGraphicFramePr>
        <p:xfrm>
          <a:off x="750034" y="1469506"/>
          <a:ext cx="9552208" cy="3381678"/>
        </p:xfrm>
        <a:graphic>
          <a:graphicData uri="http://schemas.openxmlformats.org/drawingml/2006/table">
            <a:tbl>
              <a:tblPr firstRow="1" bandRow="1">
                <a:tableStyleId>{5C22544A-7EE6-4342-B048-85BDC9FD1C3A}</a:tableStyleId>
              </a:tblPr>
              <a:tblGrid>
                <a:gridCol w="2388052">
                  <a:extLst>
                    <a:ext uri="{9D8B030D-6E8A-4147-A177-3AD203B41FA5}">
                      <a16:colId xmlns:a16="http://schemas.microsoft.com/office/drawing/2014/main" val="680679557"/>
                    </a:ext>
                  </a:extLst>
                </a:gridCol>
                <a:gridCol w="2388052">
                  <a:extLst>
                    <a:ext uri="{9D8B030D-6E8A-4147-A177-3AD203B41FA5}">
                      <a16:colId xmlns:a16="http://schemas.microsoft.com/office/drawing/2014/main" val="1147250444"/>
                    </a:ext>
                  </a:extLst>
                </a:gridCol>
                <a:gridCol w="2388052">
                  <a:extLst>
                    <a:ext uri="{9D8B030D-6E8A-4147-A177-3AD203B41FA5}">
                      <a16:colId xmlns:a16="http://schemas.microsoft.com/office/drawing/2014/main" val="2722129362"/>
                    </a:ext>
                  </a:extLst>
                </a:gridCol>
                <a:gridCol w="2388052">
                  <a:extLst>
                    <a:ext uri="{9D8B030D-6E8A-4147-A177-3AD203B41FA5}">
                      <a16:colId xmlns:a16="http://schemas.microsoft.com/office/drawing/2014/main" val="396478292"/>
                    </a:ext>
                  </a:extLst>
                </a:gridCol>
              </a:tblGrid>
              <a:tr h="375742">
                <a:tc>
                  <a:txBody>
                    <a:bodyPr/>
                    <a:lstStyle/>
                    <a:p>
                      <a:pPr algn="l"/>
                      <a:r>
                        <a:rPr lang="en-US" sz="2000" dirty="0">
                          <a:solidFill>
                            <a:schemeClr val="bg1"/>
                          </a:solidFill>
                          <a:highlight>
                            <a:srgbClr val="62A844"/>
                          </a:highlight>
                        </a:rPr>
                        <a:t>  Date</a:t>
                      </a:r>
                      <a:r>
                        <a:rPr lang="en-US" sz="2000" dirty="0">
                          <a:solidFill>
                            <a:srgbClr val="62A844"/>
                          </a:solidFill>
                          <a:highlight>
                            <a:srgbClr val="62A844"/>
                          </a:highlight>
                        </a:rPr>
                        <a:t>..</a:t>
                      </a:r>
                      <a:endParaRPr lang="en-US" sz="2000" dirty="0">
                        <a:solidFill>
                          <a:schemeClr val="bg1"/>
                        </a:solidFill>
                        <a:highlight>
                          <a:srgbClr val="62A844"/>
                        </a:highlight>
                      </a:endParaRP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dirty="0">
                          <a:solidFill>
                            <a:schemeClr val="bg1"/>
                          </a:solidFill>
                          <a:highlight>
                            <a:srgbClr val="62A844"/>
                          </a:highlight>
                        </a:rPr>
                        <a:t>  Rooms Available</a:t>
                      </a:r>
                      <a:r>
                        <a:rPr lang="en-US" sz="2000" dirty="0">
                          <a:solidFill>
                            <a:srgbClr val="62A844"/>
                          </a:solidFill>
                          <a:highlight>
                            <a:srgbClr val="62A844"/>
                          </a:highlight>
                        </a:rPr>
                        <a:t>..</a:t>
                      </a:r>
                      <a:endParaRPr lang="en-US" sz="2000" dirty="0">
                        <a:solidFill>
                          <a:schemeClr val="bg1"/>
                        </a:solidFill>
                        <a:highlight>
                          <a:srgbClr val="62A844"/>
                        </a:highlight>
                      </a:endParaRP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dirty="0">
                          <a:solidFill>
                            <a:schemeClr val="bg1"/>
                          </a:solidFill>
                          <a:highlight>
                            <a:srgbClr val="62A844"/>
                          </a:highlight>
                        </a:rPr>
                        <a:t>  Rooms Sold</a:t>
                      </a:r>
                      <a:r>
                        <a:rPr lang="en-US" sz="2000" dirty="0">
                          <a:solidFill>
                            <a:srgbClr val="62A844"/>
                          </a:solidFill>
                          <a:highlight>
                            <a:srgbClr val="62A844"/>
                          </a:highlight>
                        </a:rPr>
                        <a:t>..</a:t>
                      </a:r>
                      <a:endParaRPr lang="en-US" sz="2000" dirty="0">
                        <a:solidFill>
                          <a:schemeClr val="bg1"/>
                        </a:solidFill>
                        <a:highlight>
                          <a:srgbClr val="62A844"/>
                        </a:highlight>
                      </a:endParaRP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dirty="0">
                          <a:solidFill>
                            <a:schemeClr val="bg1"/>
                          </a:solidFill>
                          <a:highlight>
                            <a:srgbClr val="62A844"/>
                          </a:highlight>
                        </a:rPr>
                        <a:t>  Occupancy</a:t>
                      </a:r>
                      <a:r>
                        <a:rPr lang="en-US" sz="2000" baseline="0" dirty="0">
                          <a:solidFill>
                            <a:schemeClr val="bg1"/>
                          </a:solidFill>
                          <a:highlight>
                            <a:srgbClr val="62A844"/>
                          </a:highlight>
                        </a:rPr>
                        <a:t> %</a:t>
                      </a:r>
                      <a:r>
                        <a:rPr lang="en-US" sz="2000" dirty="0">
                          <a:solidFill>
                            <a:srgbClr val="62A844"/>
                          </a:solidFill>
                          <a:highlight>
                            <a:srgbClr val="62A844"/>
                          </a:highlight>
                        </a:rPr>
                        <a:t>..</a:t>
                      </a:r>
                      <a:endParaRPr lang="en-US" sz="2000" dirty="0">
                        <a:solidFill>
                          <a:schemeClr val="bg1"/>
                        </a:solidFill>
                        <a:highlight>
                          <a:srgbClr val="62A844"/>
                        </a:highlight>
                      </a:endParaRP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672882"/>
                  </a:ext>
                </a:extLst>
              </a:tr>
              <a:tr h="375742">
                <a:tc>
                  <a:txBody>
                    <a:bodyPr/>
                    <a:lstStyle/>
                    <a:p>
                      <a:pPr algn="ctr"/>
                      <a:r>
                        <a:rPr lang="en-US" dirty="0">
                          <a:solidFill>
                            <a:srgbClr val="262626"/>
                          </a:solidFill>
                        </a:rPr>
                        <a:t>01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40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80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465963457"/>
                  </a:ext>
                </a:extLst>
              </a:tr>
              <a:tr h="375742">
                <a:tc>
                  <a:txBody>
                    <a:bodyPr/>
                    <a:lstStyle/>
                    <a:p>
                      <a:pPr algn="ctr"/>
                      <a:r>
                        <a:rPr lang="en-US" dirty="0">
                          <a:solidFill>
                            <a:srgbClr val="262626"/>
                          </a:solidFill>
                        </a:rPr>
                        <a:t>02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42</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84</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2071525015"/>
                  </a:ext>
                </a:extLst>
              </a:tr>
              <a:tr h="375742">
                <a:tc>
                  <a:txBody>
                    <a:bodyPr/>
                    <a:lstStyle/>
                    <a:p>
                      <a:pPr algn="ctr"/>
                      <a:r>
                        <a:rPr lang="en-US" dirty="0">
                          <a:solidFill>
                            <a:srgbClr val="262626"/>
                          </a:solidFill>
                        </a:rPr>
                        <a:t>03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2385673210"/>
                  </a:ext>
                </a:extLst>
              </a:tr>
              <a:tr h="375742">
                <a:tc>
                  <a:txBody>
                    <a:bodyPr/>
                    <a:lstStyle/>
                    <a:p>
                      <a:pPr algn="ctr"/>
                      <a:r>
                        <a:rPr lang="en-US" dirty="0">
                          <a:solidFill>
                            <a:srgbClr val="262626"/>
                          </a:solidFill>
                        </a:rPr>
                        <a:t>04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51</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102</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3594041073"/>
                  </a:ext>
                </a:extLst>
              </a:tr>
              <a:tr h="375742">
                <a:tc>
                  <a:txBody>
                    <a:bodyPr/>
                    <a:lstStyle/>
                    <a:p>
                      <a:pPr algn="ctr"/>
                      <a:r>
                        <a:rPr lang="en-US" dirty="0">
                          <a:solidFill>
                            <a:srgbClr val="262626"/>
                          </a:solidFill>
                        </a:rPr>
                        <a:t>05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35</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70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3907620117"/>
                  </a:ext>
                </a:extLst>
              </a:tr>
              <a:tr h="375742">
                <a:tc>
                  <a:txBody>
                    <a:bodyPr/>
                    <a:lstStyle/>
                    <a:p>
                      <a:pPr algn="ctr"/>
                      <a:r>
                        <a:rPr lang="en-US" dirty="0">
                          <a:solidFill>
                            <a:srgbClr val="262626"/>
                          </a:solidFill>
                        </a:rPr>
                        <a:t>07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39</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78</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4262951254"/>
                  </a:ext>
                </a:extLst>
              </a:tr>
              <a:tr h="375742">
                <a:tc>
                  <a:txBody>
                    <a:bodyPr/>
                    <a:lstStyle/>
                    <a:p>
                      <a:pPr algn="ctr"/>
                      <a:r>
                        <a:rPr lang="en-US" dirty="0">
                          <a:solidFill>
                            <a:srgbClr val="262626"/>
                          </a:solidFill>
                        </a:rPr>
                        <a:t>07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39</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78</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532008536"/>
                  </a:ext>
                </a:extLst>
              </a:tr>
              <a:tr h="375742">
                <a:tc>
                  <a:txBody>
                    <a:bodyPr/>
                    <a:lstStyle/>
                    <a:p>
                      <a:pPr algn="ctr"/>
                      <a:r>
                        <a:rPr lang="en-US" dirty="0">
                          <a:solidFill>
                            <a:srgbClr val="262626"/>
                          </a:solidFill>
                        </a:rPr>
                        <a:t>08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20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40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1852841143"/>
                  </a:ext>
                </a:extLst>
              </a:tr>
            </a:tbl>
          </a:graphicData>
        </a:graphic>
      </p:graphicFrame>
    </p:spTree>
    <p:extLst>
      <p:ext uri="{BB962C8B-B14F-4D97-AF65-F5344CB8AC3E}">
        <p14:creationId xmlns:p14="http://schemas.microsoft.com/office/powerpoint/2010/main" val="1639819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63F1185A-76CD-7BDE-5BC5-B3295B7B472A}"/>
              </a:ext>
            </a:extLst>
          </p:cNvPr>
          <p:cNvGrpSpPr/>
          <p:nvPr/>
        </p:nvGrpSpPr>
        <p:grpSpPr>
          <a:xfrm>
            <a:off x="575719" y="3065803"/>
            <a:ext cx="3154092" cy="2585809"/>
            <a:chOff x="399136" y="3026873"/>
            <a:chExt cx="3154092" cy="2909845"/>
          </a:xfrm>
        </p:grpSpPr>
        <p:sp>
          <p:nvSpPr>
            <p:cNvPr id="52" name="Rounded Rectangle 51">
              <a:extLst>
                <a:ext uri="{FF2B5EF4-FFF2-40B4-BE49-F238E27FC236}">
                  <a16:creationId xmlns:a16="http://schemas.microsoft.com/office/drawing/2014/main" id="{E2044AB3-8CE4-A53E-A3DA-90214F2C84A8}"/>
                </a:ext>
              </a:extLst>
            </p:cNvPr>
            <p:cNvSpPr/>
            <p:nvPr/>
          </p:nvSpPr>
          <p:spPr>
            <a:xfrm>
              <a:off x="399136" y="3026873"/>
              <a:ext cx="2831333" cy="2736230"/>
            </a:xfrm>
            <a:prstGeom prst="roundRect">
              <a:avLst>
                <a:gd name="adj" fmla="val 11766"/>
              </a:avLst>
            </a:prstGeom>
            <a:noFill/>
            <a:ln w="146050">
              <a:solidFill>
                <a:srgbClr val="0289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A791EA5-CA65-9501-1B16-7E4F8036CE4F}"/>
                </a:ext>
              </a:extLst>
            </p:cNvPr>
            <p:cNvSpPr/>
            <p:nvPr/>
          </p:nvSpPr>
          <p:spPr>
            <a:xfrm>
              <a:off x="2365406" y="3791964"/>
              <a:ext cx="1187822" cy="21447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C72BC58D-C432-3C2D-3F04-DC40FCDCC1DF}"/>
              </a:ext>
            </a:extLst>
          </p:cNvPr>
          <p:cNvGrpSpPr/>
          <p:nvPr/>
        </p:nvGrpSpPr>
        <p:grpSpPr>
          <a:xfrm rot="16200000">
            <a:off x="2941544" y="3576965"/>
            <a:ext cx="2768227" cy="2953416"/>
            <a:chOff x="399136" y="3026873"/>
            <a:chExt cx="3115122" cy="2953416"/>
          </a:xfrm>
        </p:grpSpPr>
        <p:sp>
          <p:nvSpPr>
            <p:cNvPr id="63" name="Rounded Rectangle 62">
              <a:extLst>
                <a:ext uri="{FF2B5EF4-FFF2-40B4-BE49-F238E27FC236}">
                  <a16:creationId xmlns:a16="http://schemas.microsoft.com/office/drawing/2014/main" id="{245FB78F-4285-7A87-DA56-AF70320AC969}"/>
                </a:ext>
              </a:extLst>
            </p:cNvPr>
            <p:cNvSpPr/>
            <p:nvPr/>
          </p:nvSpPr>
          <p:spPr>
            <a:xfrm>
              <a:off x="399136" y="3026873"/>
              <a:ext cx="2831333" cy="2736230"/>
            </a:xfrm>
            <a:prstGeom prst="roundRect">
              <a:avLst>
                <a:gd name="adj" fmla="val 11766"/>
              </a:avLst>
            </a:prstGeom>
            <a:noFill/>
            <a:ln w="146050">
              <a:solidFill>
                <a:srgbClr val="0667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475C0482-039C-DDC2-11B3-C4695AC9273E}"/>
                </a:ext>
              </a:extLst>
            </p:cNvPr>
            <p:cNvSpPr/>
            <p:nvPr/>
          </p:nvSpPr>
          <p:spPr>
            <a:xfrm rot="16200000">
              <a:off x="1847970" y="4314001"/>
              <a:ext cx="1187822" cy="21447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8BA2FA79-7175-9647-FA70-28C974E98768}"/>
              </a:ext>
            </a:extLst>
          </p:cNvPr>
          <p:cNvGrpSpPr/>
          <p:nvPr/>
        </p:nvGrpSpPr>
        <p:grpSpPr>
          <a:xfrm>
            <a:off x="5307040" y="3065803"/>
            <a:ext cx="3154092" cy="2585809"/>
            <a:chOff x="399136" y="3026873"/>
            <a:chExt cx="3154092" cy="2909845"/>
          </a:xfrm>
        </p:grpSpPr>
        <p:sp>
          <p:nvSpPr>
            <p:cNvPr id="56" name="Rounded Rectangle 55">
              <a:extLst>
                <a:ext uri="{FF2B5EF4-FFF2-40B4-BE49-F238E27FC236}">
                  <a16:creationId xmlns:a16="http://schemas.microsoft.com/office/drawing/2014/main" id="{42E8A9B1-DF77-7198-5A6D-CB9175D749C3}"/>
                </a:ext>
              </a:extLst>
            </p:cNvPr>
            <p:cNvSpPr/>
            <p:nvPr/>
          </p:nvSpPr>
          <p:spPr>
            <a:xfrm>
              <a:off x="399136" y="3026873"/>
              <a:ext cx="2831333" cy="2736230"/>
            </a:xfrm>
            <a:prstGeom prst="roundRect">
              <a:avLst>
                <a:gd name="adj" fmla="val 11766"/>
              </a:avLst>
            </a:prstGeom>
            <a:noFill/>
            <a:ln w="146050">
              <a:solidFill>
                <a:srgbClr val="62A8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77B4C65-4AFD-6C60-3C42-5F9CE4F13DED}"/>
                </a:ext>
              </a:extLst>
            </p:cNvPr>
            <p:cNvSpPr/>
            <p:nvPr/>
          </p:nvSpPr>
          <p:spPr>
            <a:xfrm>
              <a:off x="2365406" y="3791964"/>
              <a:ext cx="1187822" cy="21447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Google Shape;253;p20">
            <a:extLst>
              <a:ext uri="{FF2B5EF4-FFF2-40B4-BE49-F238E27FC236}">
                <a16:creationId xmlns:a16="http://schemas.microsoft.com/office/drawing/2014/main" id="{9A08D161-B931-4955-930B-39B64C06D72C}"/>
              </a:ext>
            </a:extLst>
          </p:cNvPr>
          <p:cNvSpPr/>
          <p:nvPr/>
        </p:nvSpPr>
        <p:spPr>
          <a:xfrm>
            <a:off x="7135905" y="5289421"/>
            <a:ext cx="299846" cy="392537"/>
          </a:xfrm>
          <a:custGeom>
            <a:avLst/>
            <a:gdLst/>
            <a:ahLst/>
            <a:cxnLst/>
            <a:rect l="l" t="t" r="r" b="b"/>
            <a:pathLst>
              <a:path w="2329" h="3006" extrusionOk="0">
                <a:moveTo>
                  <a:pt x="1" y="0"/>
                </a:moveTo>
                <a:lnTo>
                  <a:pt x="1" y="3006"/>
                </a:lnTo>
                <a:lnTo>
                  <a:pt x="2329" y="1503"/>
                </a:lnTo>
                <a:lnTo>
                  <a:pt x="1" y="0"/>
                </a:lnTo>
                <a:close/>
              </a:path>
            </a:pathLst>
          </a:custGeom>
          <a:solidFill>
            <a:srgbClr val="62A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 Placeholder 11">
            <a:extLst>
              <a:ext uri="{FF2B5EF4-FFF2-40B4-BE49-F238E27FC236}">
                <a16:creationId xmlns:a16="http://schemas.microsoft.com/office/drawing/2014/main" id="{AC0CAE62-E561-6E9C-593B-FE0F1F4B43D3}"/>
              </a:ext>
            </a:extLst>
          </p:cNvPr>
          <p:cNvSpPr txBox="1">
            <a:spLocks/>
          </p:cNvSpPr>
          <p:nvPr/>
        </p:nvSpPr>
        <p:spPr>
          <a:xfrm>
            <a:off x="564154" y="354068"/>
            <a:ext cx="3008102"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Checking The Hotel Data </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1F8BD8BB-F2B2-4201-A2E2-53D5621AD49C}"/>
              </a:ext>
            </a:extLst>
          </p:cNvPr>
          <p:cNvCxnSpPr>
            <a:cxnSpLocks/>
          </p:cNvCxnSpPr>
          <p:nvPr/>
        </p:nvCxnSpPr>
        <p:spPr>
          <a:xfrm>
            <a:off x="0" y="1469506"/>
            <a:ext cx="5991242"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F82DB87D-AC34-AE76-09BB-8F07A14C48F6}"/>
              </a:ext>
            </a:extLst>
          </p:cNvPr>
          <p:cNvPicPr>
            <a:picLocks noChangeAspect="1"/>
          </p:cNvPicPr>
          <p:nvPr/>
        </p:nvPicPr>
        <p:blipFill>
          <a:blip>
            <a:extLst>
              <a:ext uri="{96DAC541-7B7A-43D3-8B79-37D633B846F1}">
                <asvg:svgBlip xmlns:asvg="http://schemas.microsoft.com/office/drawing/2016/SVG/main" r:embed="rId2"/>
              </a:ext>
            </a:extLst>
          </a:blip>
          <a:srcRect l="32264" t="48938" r="39869" b="38542"/>
          <a:stretch>
            <a:fillRect/>
          </a:stretch>
        </p:blipFill>
        <p:spPr>
          <a:xfrm>
            <a:off x="7464333" y="0"/>
            <a:ext cx="4727667" cy="3007471"/>
          </a:xfrm>
          <a:prstGeom prst="rect">
            <a:avLst/>
          </a:prstGeom>
        </p:spPr>
      </p:pic>
      <p:sp>
        <p:nvSpPr>
          <p:cNvPr id="12" name="Rounded Rectangle 11">
            <a:extLst>
              <a:ext uri="{FF2B5EF4-FFF2-40B4-BE49-F238E27FC236}">
                <a16:creationId xmlns:a16="http://schemas.microsoft.com/office/drawing/2014/main" id="{2833E33F-799A-877B-0A30-0EDB23436543}"/>
              </a:ext>
            </a:extLst>
          </p:cNvPr>
          <p:cNvSpPr/>
          <p:nvPr/>
        </p:nvSpPr>
        <p:spPr>
          <a:xfrm>
            <a:off x="4340353" y="459144"/>
            <a:ext cx="7146848" cy="2251639"/>
          </a:xfrm>
          <a:prstGeom prst="roundRect">
            <a:avLst>
              <a:gd name="adj" fmla="val 8566"/>
            </a:avLst>
          </a:prstGeom>
          <a:solidFill>
            <a:schemeClr val="bg1"/>
          </a:solid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253;p20">
            <a:extLst>
              <a:ext uri="{FF2B5EF4-FFF2-40B4-BE49-F238E27FC236}">
                <a16:creationId xmlns:a16="http://schemas.microsoft.com/office/drawing/2014/main" id="{0E6BAFB2-71E5-CAB7-6315-D98476D1FA95}"/>
              </a:ext>
            </a:extLst>
          </p:cNvPr>
          <p:cNvSpPr/>
          <p:nvPr/>
        </p:nvSpPr>
        <p:spPr>
          <a:xfrm>
            <a:off x="2404584" y="5289421"/>
            <a:ext cx="299846" cy="392537"/>
          </a:xfrm>
          <a:custGeom>
            <a:avLst/>
            <a:gdLst/>
            <a:ahLst/>
            <a:cxnLst/>
            <a:rect l="l" t="t" r="r" b="b"/>
            <a:pathLst>
              <a:path w="2329" h="3006" extrusionOk="0">
                <a:moveTo>
                  <a:pt x="1" y="0"/>
                </a:moveTo>
                <a:lnTo>
                  <a:pt x="1" y="3006"/>
                </a:lnTo>
                <a:lnTo>
                  <a:pt x="2329" y="1503"/>
                </a:lnTo>
                <a:lnTo>
                  <a:pt x="1" y="0"/>
                </a:lnTo>
                <a:close/>
              </a:path>
            </a:pathLst>
          </a:custGeom>
          <a:solidFill>
            <a:srgbClr val="028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roup 64">
            <a:extLst>
              <a:ext uri="{FF2B5EF4-FFF2-40B4-BE49-F238E27FC236}">
                <a16:creationId xmlns:a16="http://schemas.microsoft.com/office/drawing/2014/main" id="{9F949D83-08C8-936B-E79B-0C30960E24A5}"/>
              </a:ext>
            </a:extLst>
          </p:cNvPr>
          <p:cNvGrpSpPr/>
          <p:nvPr/>
        </p:nvGrpSpPr>
        <p:grpSpPr>
          <a:xfrm rot="16200000">
            <a:off x="7808918" y="3576965"/>
            <a:ext cx="2768227" cy="2953416"/>
            <a:chOff x="399136" y="3026873"/>
            <a:chExt cx="3115122" cy="2953416"/>
          </a:xfrm>
        </p:grpSpPr>
        <p:sp>
          <p:nvSpPr>
            <p:cNvPr id="66" name="Rounded Rectangle 65">
              <a:extLst>
                <a:ext uri="{FF2B5EF4-FFF2-40B4-BE49-F238E27FC236}">
                  <a16:creationId xmlns:a16="http://schemas.microsoft.com/office/drawing/2014/main" id="{A7B5A899-1E63-53D9-C416-B15FD5601F32}"/>
                </a:ext>
              </a:extLst>
            </p:cNvPr>
            <p:cNvSpPr/>
            <p:nvPr/>
          </p:nvSpPr>
          <p:spPr>
            <a:xfrm>
              <a:off x="399136" y="3026873"/>
              <a:ext cx="2831333" cy="2736230"/>
            </a:xfrm>
            <a:prstGeom prst="roundRect">
              <a:avLst>
                <a:gd name="adj" fmla="val 11766"/>
              </a:avLst>
            </a:prstGeom>
            <a:noFill/>
            <a:ln w="146050">
              <a:solidFill>
                <a:srgbClr val="3D82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D76DF30-B38B-CD12-23DB-F46DECB4FF86}"/>
                </a:ext>
              </a:extLst>
            </p:cNvPr>
            <p:cNvSpPr/>
            <p:nvPr/>
          </p:nvSpPr>
          <p:spPr>
            <a:xfrm rot="16200000">
              <a:off x="1847970" y="4314001"/>
              <a:ext cx="1187822" cy="21447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Google Shape;253;p20">
            <a:extLst>
              <a:ext uri="{FF2B5EF4-FFF2-40B4-BE49-F238E27FC236}">
                <a16:creationId xmlns:a16="http://schemas.microsoft.com/office/drawing/2014/main" id="{F86DB2A9-6B32-1349-D122-B49266298831}"/>
              </a:ext>
            </a:extLst>
          </p:cNvPr>
          <p:cNvSpPr/>
          <p:nvPr/>
        </p:nvSpPr>
        <p:spPr>
          <a:xfrm>
            <a:off x="9459394" y="3746453"/>
            <a:ext cx="299846" cy="392537"/>
          </a:xfrm>
          <a:custGeom>
            <a:avLst/>
            <a:gdLst/>
            <a:ahLst/>
            <a:cxnLst/>
            <a:rect l="l" t="t" r="r" b="b"/>
            <a:pathLst>
              <a:path w="2329" h="3006" extrusionOk="0">
                <a:moveTo>
                  <a:pt x="1" y="0"/>
                </a:moveTo>
                <a:lnTo>
                  <a:pt x="1" y="3006"/>
                </a:lnTo>
                <a:lnTo>
                  <a:pt x="2329" y="1503"/>
                </a:lnTo>
                <a:lnTo>
                  <a:pt x="1" y="0"/>
                </a:lnTo>
                <a:close/>
              </a:path>
            </a:pathLst>
          </a:custGeom>
          <a:solidFill>
            <a:srgbClr val="3D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53;p20">
            <a:extLst>
              <a:ext uri="{FF2B5EF4-FFF2-40B4-BE49-F238E27FC236}">
                <a16:creationId xmlns:a16="http://schemas.microsoft.com/office/drawing/2014/main" id="{F3726CD7-6653-7582-53DC-CD7A074B45B6}"/>
              </a:ext>
            </a:extLst>
          </p:cNvPr>
          <p:cNvSpPr/>
          <p:nvPr/>
        </p:nvSpPr>
        <p:spPr>
          <a:xfrm>
            <a:off x="4614543" y="3746453"/>
            <a:ext cx="299846" cy="392537"/>
          </a:xfrm>
          <a:custGeom>
            <a:avLst/>
            <a:gdLst/>
            <a:ahLst/>
            <a:cxnLst/>
            <a:rect l="l" t="t" r="r" b="b"/>
            <a:pathLst>
              <a:path w="2329" h="3006" extrusionOk="0">
                <a:moveTo>
                  <a:pt x="1" y="0"/>
                </a:moveTo>
                <a:lnTo>
                  <a:pt x="1" y="3006"/>
                </a:lnTo>
                <a:lnTo>
                  <a:pt x="2329" y="1503"/>
                </a:lnTo>
                <a:lnTo>
                  <a:pt x="1" y="0"/>
                </a:lnTo>
                <a:close/>
              </a:path>
            </a:pathLst>
          </a:custGeom>
          <a:solidFill>
            <a:srgbClr val="06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TextBox 28">
            <a:extLst>
              <a:ext uri="{FF2B5EF4-FFF2-40B4-BE49-F238E27FC236}">
                <a16:creationId xmlns:a16="http://schemas.microsoft.com/office/drawing/2014/main" id="{A34D8848-A609-5AF3-030D-1D3BDE4E0652}"/>
              </a:ext>
            </a:extLst>
          </p:cNvPr>
          <p:cNvSpPr txBox="1"/>
          <p:nvPr/>
        </p:nvSpPr>
        <p:spPr>
          <a:xfrm>
            <a:off x="888491" y="3362491"/>
            <a:ext cx="1804387" cy="1980029"/>
          </a:xfrm>
          <a:prstGeom prst="rect">
            <a:avLst/>
          </a:prstGeom>
          <a:noFill/>
        </p:spPr>
        <p:txBody>
          <a:bodyPr wrap="square">
            <a:spAutoFit/>
          </a:bodyPr>
          <a:lstStyle/>
          <a:p>
            <a:r>
              <a:rPr lang="de-DE" sz="2400" b="1" dirty="0">
                <a:solidFill>
                  <a:srgbClr val="0289AE"/>
                </a:solidFill>
                <a:latin typeface="Calibri" panose="020F0502020204030204" pitchFamily="34" charset="0"/>
                <a:ea typeface="Mulish"/>
                <a:cs typeface="Calibri" panose="020F0502020204030204" pitchFamily="34" charset="0"/>
                <a:sym typeface="Mulish"/>
              </a:rPr>
              <a:t>03 May </a:t>
            </a:r>
          </a:p>
          <a:p>
            <a:endParaRPr lang="de-DE" sz="1400" b="1" dirty="0">
              <a:solidFill>
                <a:srgbClr val="0289AE"/>
              </a:solidFill>
              <a:latin typeface="Calibri" panose="020F0502020204030204" pitchFamily="34" charset="0"/>
              <a:ea typeface="Mulish"/>
              <a:cs typeface="Calibri" panose="020F0502020204030204" pitchFamily="34" charset="0"/>
              <a:sym typeface="Mulish"/>
            </a:endParaRPr>
          </a:p>
          <a:p>
            <a:pPr>
              <a:lnSpc>
                <a:spcPts val="1960"/>
              </a:lnSpc>
            </a:pPr>
            <a:r>
              <a:rPr lang="de-DE" dirty="0" err="1">
                <a:solidFill>
                  <a:srgbClr val="262626"/>
                </a:solidFill>
                <a:latin typeface="Calibri" panose="020F0502020204030204" pitchFamily="34" charset="0"/>
                <a:ea typeface="Mulish"/>
                <a:cs typeface="Calibri" panose="020F0502020204030204" pitchFamily="34" charset="0"/>
                <a:sym typeface="Mulish"/>
              </a:rPr>
              <a:t>No</a:t>
            </a:r>
            <a:r>
              <a:rPr lang="de-DE" dirty="0">
                <a:solidFill>
                  <a:srgbClr val="262626"/>
                </a:solidFill>
                <a:latin typeface="Calibri" panose="020F0502020204030204" pitchFamily="34" charset="0"/>
                <a:ea typeface="Mulish"/>
                <a:cs typeface="Calibri" panose="020F0502020204030204" pitchFamily="34" charset="0"/>
                <a:sym typeface="Mulish"/>
              </a:rPr>
              <a:t> </a:t>
            </a:r>
            <a:r>
              <a:rPr lang="de-DE" dirty="0" err="1">
                <a:solidFill>
                  <a:srgbClr val="262626"/>
                </a:solidFill>
                <a:latin typeface="Calibri" panose="020F0502020204030204" pitchFamily="34" charset="0"/>
                <a:ea typeface="Mulish"/>
                <a:cs typeface="Calibri" panose="020F0502020204030204" pitchFamily="34" charset="0"/>
                <a:sym typeface="Mulish"/>
              </a:rPr>
              <a:t>values</a:t>
            </a:r>
            <a:r>
              <a:rPr lang="de-DE" dirty="0">
                <a:solidFill>
                  <a:srgbClr val="262626"/>
                </a:solidFill>
                <a:latin typeface="Calibri" panose="020F0502020204030204" pitchFamily="34" charset="0"/>
                <a:ea typeface="Mulish"/>
                <a:cs typeface="Calibri" panose="020F0502020204030204" pitchFamily="34" charset="0"/>
                <a:sym typeface="Mulish"/>
              </a:rPr>
              <a:t> </a:t>
            </a:r>
            <a:r>
              <a:rPr lang="de-DE" dirty="0" err="1">
                <a:solidFill>
                  <a:srgbClr val="262626"/>
                </a:solidFill>
                <a:latin typeface="Calibri" panose="020F0502020204030204" pitchFamily="34" charset="0"/>
                <a:ea typeface="Mulish"/>
                <a:cs typeface="Calibri" panose="020F0502020204030204" pitchFamily="34" charset="0"/>
                <a:sym typeface="Mulish"/>
              </a:rPr>
              <a:t>for</a:t>
            </a:r>
            <a:r>
              <a:rPr lang="de-DE" dirty="0">
                <a:solidFill>
                  <a:srgbClr val="262626"/>
                </a:solidFill>
                <a:latin typeface="Calibri" panose="020F0502020204030204" pitchFamily="34" charset="0"/>
                <a:ea typeface="Mulish"/>
                <a:cs typeface="Calibri" panose="020F0502020204030204" pitchFamily="34" charset="0"/>
                <a:sym typeface="Mulish"/>
              </a:rPr>
              <a:t> </a:t>
            </a:r>
            <a:r>
              <a:rPr lang="de-DE" dirty="0" err="1">
                <a:solidFill>
                  <a:srgbClr val="262626"/>
                </a:solidFill>
                <a:latin typeface="Calibri" panose="020F0502020204030204" pitchFamily="34" charset="0"/>
                <a:ea typeface="Mulish"/>
                <a:cs typeface="Calibri" panose="020F0502020204030204" pitchFamily="34" charset="0"/>
                <a:sym typeface="Mulish"/>
              </a:rPr>
              <a:t>rooms</a:t>
            </a:r>
            <a:r>
              <a:rPr lang="de-DE" dirty="0">
                <a:solidFill>
                  <a:srgbClr val="262626"/>
                </a:solidFill>
                <a:latin typeface="Calibri" panose="020F0502020204030204" pitchFamily="34" charset="0"/>
                <a:ea typeface="Mulish"/>
                <a:cs typeface="Calibri" panose="020F0502020204030204" pitchFamily="34" charset="0"/>
                <a:sym typeface="Mulish"/>
              </a:rPr>
              <a:t> </a:t>
            </a:r>
            <a:r>
              <a:rPr lang="de-DE" dirty="0" err="1">
                <a:solidFill>
                  <a:srgbClr val="262626"/>
                </a:solidFill>
                <a:latin typeface="Calibri" panose="020F0502020204030204" pitchFamily="34" charset="0"/>
                <a:ea typeface="Mulish"/>
                <a:cs typeface="Calibri" panose="020F0502020204030204" pitchFamily="34" charset="0"/>
                <a:sym typeface="Mulish"/>
              </a:rPr>
              <a:t>sold</a:t>
            </a:r>
            <a:r>
              <a:rPr lang="de-DE" dirty="0">
                <a:solidFill>
                  <a:srgbClr val="262626"/>
                </a:solidFill>
                <a:latin typeface="Calibri" panose="020F0502020204030204" pitchFamily="34" charset="0"/>
                <a:ea typeface="Mulish"/>
                <a:cs typeface="Calibri" panose="020F0502020204030204" pitchFamily="34" charset="0"/>
                <a:sym typeface="Mulish"/>
              </a:rPr>
              <a:t> </a:t>
            </a:r>
            <a:r>
              <a:rPr lang="de-DE" dirty="0" err="1">
                <a:solidFill>
                  <a:srgbClr val="262626"/>
                </a:solidFill>
                <a:latin typeface="Calibri" panose="020F0502020204030204" pitchFamily="34" charset="0"/>
                <a:ea typeface="Mulish"/>
                <a:cs typeface="Calibri" panose="020F0502020204030204" pitchFamily="34" charset="0"/>
                <a:sym typeface="Mulish"/>
              </a:rPr>
              <a:t>or</a:t>
            </a:r>
            <a:r>
              <a:rPr lang="de-DE" dirty="0">
                <a:solidFill>
                  <a:srgbClr val="262626"/>
                </a:solidFill>
                <a:latin typeface="Calibri" panose="020F0502020204030204" pitchFamily="34" charset="0"/>
                <a:ea typeface="Mulish"/>
                <a:cs typeface="Calibri" panose="020F0502020204030204" pitchFamily="34" charset="0"/>
                <a:sym typeface="Mulish"/>
              </a:rPr>
              <a:t> </a:t>
            </a:r>
            <a:r>
              <a:rPr lang="de-DE" dirty="0" err="1">
                <a:solidFill>
                  <a:srgbClr val="262626"/>
                </a:solidFill>
                <a:latin typeface="Calibri" panose="020F0502020204030204" pitchFamily="34" charset="0"/>
                <a:ea typeface="Mulish"/>
                <a:cs typeface="Calibri" panose="020F0502020204030204" pitchFamily="34" charset="0"/>
                <a:sym typeface="Mulish"/>
              </a:rPr>
              <a:t>occupancy</a:t>
            </a:r>
            <a:r>
              <a:rPr lang="de-DE" dirty="0">
                <a:solidFill>
                  <a:srgbClr val="262626"/>
                </a:solidFill>
                <a:latin typeface="Calibri" panose="020F0502020204030204" pitchFamily="34" charset="0"/>
                <a:ea typeface="Mulish"/>
                <a:cs typeface="Calibri" panose="020F0502020204030204" pitchFamily="34" charset="0"/>
                <a:sym typeface="Mulish"/>
              </a:rPr>
              <a:t> (</a:t>
            </a:r>
            <a:r>
              <a:rPr lang="de-DE" dirty="0" err="1">
                <a:solidFill>
                  <a:srgbClr val="262626"/>
                </a:solidFill>
                <a:latin typeface="Calibri" panose="020F0502020204030204" pitchFamily="34" charset="0"/>
                <a:ea typeface="Mulish"/>
                <a:cs typeface="Calibri" panose="020F0502020204030204" pitchFamily="34" charset="0"/>
                <a:sym typeface="Mulish"/>
              </a:rPr>
              <a:t>incomplete</a:t>
            </a:r>
            <a:r>
              <a:rPr lang="de-DE" dirty="0">
                <a:solidFill>
                  <a:srgbClr val="262626"/>
                </a:solidFill>
                <a:latin typeface="Calibri" panose="020F0502020204030204" pitchFamily="34" charset="0"/>
                <a:ea typeface="Mulish"/>
                <a:cs typeface="Calibri" panose="020F0502020204030204" pitchFamily="34" charset="0"/>
                <a:sym typeface="Mulish"/>
              </a:rPr>
              <a:t> </a:t>
            </a:r>
            <a:r>
              <a:rPr lang="de-DE" dirty="0" err="1">
                <a:solidFill>
                  <a:srgbClr val="262626"/>
                </a:solidFill>
                <a:latin typeface="Calibri" panose="020F0502020204030204" pitchFamily="34" charset="0"/>
                <a:ea typeface="Mulish"/>
                <a:cs typeface="Calibri" panose="020F0502020204030204" pitchFamily="34" charset="0"/>
                <a:sym typeface="Mulish"/>
              </a:rPr>
              <a:t>row</a:t>
            </a:r>
            <a:r>
              <a:rPr lang="de-DE" dirty="0">
                <a:solidFill>
                  <a:srgbClr val="262626"/>
                </a:solidFill>
                <a:latin typeface="Calibri" panose="020F0502020204030204" pitchFamily="34" charset="0"/>
                <a:ea typeface="Mulish"/>
                <a:cs typeface="Calibri" panose="020F0502020204030204" pitchFamily="34" charset="0"/>
                <a:sym typeface="Mulish"/>
              </a:rPr>
              <a:t>)</a:t>
            </a:r>
          </a:p>
          <a:p>
            <a:endParaRPr lang="de-DE" dirty="0">
              <a:solidFill>
                <a:srgbClr val="262626"/>
              </a:solidFill>
              <a:latin typeface="Calibri" panose="020F0502020204030204" pitchFamily="34" charset="0"/>
              <a:ea typeface="Open Sans"/>
              <a:cs typeface="Calibri" panose="020F0502020204030204" pitchFamily="34" charset="0"/>
              <a:sym typeface="Open Sans"/>
            </a:endParaRPr>
          </a:p>
        </p:txBody>
      </p:sp>
      <p:sp>
        <p:nvSpPr>
          <p:cNvPr id="71" name="TextBox 28">
            <a:extLst>
              <a:ext uri="{FF2B5EF4-FFF2-40B4-BE49-F238E27FC236}">
                <a16:creationId xmlns:a16="http://schemas.microsoft.com/office/drawing/2014/main" id="{39794A22-9177-CB5E-08F4-FEFBDBCAB5A8}"/>
              </a:ext>
            </a:extLst>
          </p:cNvPr>
          <p:cNvSpPr txBox="1"/>
          <p:nvPr/>
        </p:nvSpPr>
        <p:spPr>
          <a:xfrm>
            <a:off x="3053250" y="4283083"/>
            <a:ext cx="2303203" cy="1467068"/>
          </a:xfrm>
          <a:prstGeom prst="rect">
            <a:avLst/>
          </a:prstGeom>
          <a:noFill/>
        </p:spPr>
        <p:txBody>
          <a:bodyPr wrap="square">
            <a:spAutoFit/>
          </a:bodyPr>
          <a:lstStyle/>
          <a:p>
            <a:r>
              <a:rPr lang="en-US" sz="2400" b="1" dirty="0">
                <a:solidFill>
                  <a:srgbClr val="06677F"/>
                </a:solidFill>
                <a:latin typeface="Calibri" panose="020F0502020204030204" pitchFamily="34" charset="0"/>
                <a:ea typeface="Mulish"/>
                <a:cs typeface="Calibri" panose="020F0502020204030204" pitchFamily="34" charset="0"/>
                <a:sym typeface="Mulish"/>
              </a:rPr>
              <a:t>Missing Day </a:t>
            </a:r>
          </a:p>
          <a:p>
            <a:endParaRPr lang="en-US" sz="1400" b="1" dirty="0">
              <a:solidFill>
                <a:srgbClr val="06677F"/>
              </a:solidFill>
              <a:latin typeface="Calibri" panose="020F0502020204030204" pitchFamily="34" charset="0"/>
              <a:ea typeface="Mulish"/>
              <a:cs typeface="Calibri" panose="020F0502020204030204" pitchFamily="34" charset="0"/>
              <a:sym typeface="Mulish"/>
            </a:endParaRPr>
          </a:p>
          <a:p>
            <a:pPr>
              <a:lnSpc>
                <a:spcPts val="1960"/>
              </a:lnSpc>
            </a:pPr>
            <a:r>
              <a:rPr lang="en-US" dirty="0">
                <a:solidFill>
                  <a:srgbClr val="262626"/>
                </a:solidFill>
                <a:latin typeface="Calibri" panose="020F0502020204030204" pitchFamily="34" charset="0"/>
                <a:ea typeface="Mulish"/>
                <a:cs typeface="Calibri" panose="020F0502020204030204" pitchFamily="34" charset="0"/>
                <a:sym typeface="Mulish"/>
              </a:rPr>
              <a:t>No line for 06 May (date gap in report)</a:t>
            </a:r>
          </a:p>
          <a:p>
            <a:endParaRPr lang="en-US" dirty="0">
              <a:solidFill>
                <a:srgbClr val="262626"/>
              </a:solidFill>
              <a:latin typeface="Calibri" panose="020F0502020204030204" pitchFamily="34" charset="0"/>
              <a:ea typeface="Open Sans"/>
              <a:cs typeface="Calibri" panose="020F0502020204030204" pitchFamily="34" charset="0"/>
              <a:sym typeface="Open Sans"/>
            </a:endParaRPr>
          </a:p>
        </p:txBody>
      </p:sp>
      <p:sp>
        <p:nvSpPr>
          <p:cNvPr id="72" name="TextBox 28">
            <a:extLst>
              <a:ext uri="{FF2B5EF4-FFF2-40B4-BE49-F238E27FC236}">
                <a16:creationId xmlns:a16="http://schemas.microsoft.com/office/drawing/2014/main" id="{75992D14-E99E-86C1-6291-06A61C0006F8}"/>
              </a:ext>
            </a:extLst>
          </p:cNvPr>
          <p:cNvSpPr txBox="1"/>
          <p:nvPr/>
        </p:nvSpPr>
        <p:spPr>
          <a:xfrm>
            <a:off x="5555087" y="3362491"/>
            <a:ext cx="2304405" cy="1723549"/>
          </a:xfrm>
          <a:prstGeom prst="rect">
            <a:avLst/>
          </a:prstGeom>
          <a:noFill/>
        </p:spPr>
        <p:txBody>
          <a:bodyPr wrap="square">
            <a:spAutoFit/>
          </a:bodyPr>
          <a:lstStyle/>
          <a:p>
            <a:r>
              <a:rPr lang="de-DE" sz="2400" b="1" dirty="0">
                <a:solidFill>
                  <a:srgbClr val="62A844"/>
                </a:solidFill>
                <a:latin typeface="Calibri" panose="020F0502020204030204" pitchFamily="34" charset="0"/>
                <a:ea typeface="Mulish"/>
                <a:cs typeface="Calibri" panose="020F0502020204030204" pitchFamily="34" charset="0"/>
                <a:sym typeface="Mulish"/>
              </a:rPr>
              <a:t>04 May </a:t>
            </a:r>
          </a:p>
          <a:p>
            <a:endParaRPr lang="de-DE" sz="1400" b="1" dirty="0">
              <a:solidFill>
                <a:srgbClr val="62A844"/>
              </a:solidFill>
              <a:latin typeface="Calibri" panose="020F0502020204030204" pitchFamily="34" charset="0"/>
              <a:ea typeface="Mulish"/>
              <a:cs typeface="Calibri" panose="020F0502020204030204" pitchFamily="34" charset="0"/>
              <a:sym typeface="Mulish"/>
            </a:endParaRPr>
          </a:p>
          <a:p>
            <a:pPr>
              <a:lnSpc>
                <a:spcPts val="1960"/>
              </a:lnSpc>
            </a:pPr>
            <a:r>
              <a:rPr lang="de-DE" dirty="0" err="1">
                <a:solidFill>
                  <a:srgbClr val="262626"/>
                </a:solidFill>
                <a:latin typeface="Calibri" panose="020F0502020204030204" pitchFamily="34" charset="0"/>
                <a:ea typeface="Mulish"/>
                <a:cs typeface="Calibri" panose="020F0502020204030204" pitchFamily="34" charset="0"/>
                <a:sym typeface="Mulish"/>
              </a:rPr>
              <a:t>Occupancy</a:t>
            </a:r>
            <a:r>
              <a:rPr lang="de-DE" dirty="0">
                <a:solidFill>
                  <a:srgbClr val="262626"/>
                </a:solidFill>
                <a:latin typeface="Calibri" panose="020F0502020204030204" pitchFamily="34" charset="0"/>
                <a:ea typeface="Mulish"/>
                <a:cs typeface="Calibri" panose="020F0502020204030204" pitchFamily="34" charset="0"/>
                <a:sym typeface="Mulish"/>
              </a:rPr>
              <a:t> 102% (impossible </a:t>
            </a:r>
            <a:r>
              <a:rPr lang="de-DE" dirty="0" err="1">
                <a:solidFill>
                  <a:srgbClr val="262626"/>
                </a:solidFill>
                <a:latin typeface="Calibri" panose="020F0502020204030204" pitchFamily="34" charset="0"/>
                <a:ea typeface="Mulish"/>
                <a:cs typeface="Calibri" panose="020F0502020204030204" pitchFamily="34" charset="0"/>
                <a:sym typeface="Mulish"/>
              </a:rPr>
              <a:t>with</a:t>
            </a:r>
            <a:r>
              <a:rPr lang="de-DE" dirty="0">
                <a:solidFill>
                  <a:srgbClr val="262626"/>
                </a:solidFill>
                <a:latin typeface="Calibri" panose="020F0502020204030204" pitchFamily="34" charset="0"/>
                <a:ea typeface="Mulish"/>
                <a:cs typeface="Calibri" panose="020F0502020204030204" pitchFamily="34" charset="0"/>
                <a:sym typeface="Mulish"/>
              </a:rPr>
              <a:t> 50 </a:t>
            </a:r>
            <a:r>
              <a:rPr lang="de-DE" dirty="0" err="1">
                <a:solidFill>
                  <a:srgbClr val="262626"/>
                </a:solidFill>
                <a:latin typeface="Calibri" panose="020F0502020204030204" pitchFamily="34" charset="0"/>
                <a:ea typeface="Mulish"/>
                <a:cs typeface="Calibri" panose="020F0502020204030204" pitchFamily="34" charset="0"/>
                <a:sym typeface="Mulish"/>
              </a:rPr>
              <a:t>rooms</a:t>
            </a:r>
            <a:r>
              <a:rPr lang="de-DE" dirty="0">
                <a:solidFill>
                  <a:srgbClr val="262626"/>
                </a:solidFill>
                <a:latin typeface="Calibri" panose="020F0502020204030204" pitchFamily="34" charset="0"/>
                <a:ea typeface="Mulish"/>
                <a:cs typeface="Calibri" panose="020F0502020204030204" pitchFamily="34" charset="0"/>
                <a:sym typeface="Mulish"/>
              </a:rPr>
              <a:t> – </a:t>
            </a:r>
            <a:r>
              <a:rPr lang="de-DE" dirty="0" err="1">
                <a:solidFill>
                  <a:srgbClr val="262626"/>
                </a:solidFill>
                <a:latin typeface="Calibri" panose="020F0502020204030204" pitchFamily="34" charset="0"/>
                <a:ea typeface="Mulish"/>
                <a:cs typeface="Calibri" panose="020F0502020204030204" pitchFamily="34" charset="0"/>
                <a:sym typeface="Mulish"/>
              </a:rPr>
              <a:t>data</a:t>
            </a:r>
            <a:r>
              <a:rPr lang="de-DE" dirty="0">
                <a:solidFill>
                  <a:srgbClr val="262626"/>
                </a:solidFill>
                <a:latin typeface="Calibri" panose="020F0502020204030204" pitchFamily="34" charset="0"/>
                <a:ea typeface="Mulish"/>
                <a:cs typeface="Calibri" panose="020F0502020204030204" pitchFamily="34" charset="0"/>
                <a:sym typeface="Mulish"/>
              </a:rPr>
              <a:t> </a:t>
            </a:r>
            <a:r>
              <a:rPr lang="de-DE" dirty="0" err="1">
                <a:solidFill>
                  <a:srgbClr val="262626"/>
                </a:solidFill>
                <a:latin typeface="Calibri" panose="020F0502020204030204" pitchFamily="34" charset="0"/>
                <a:ea typeface="Mulish"/>
                <a:cs typeface="Calibri" panose="020F0502020204030204" pitchFamily="34" charset="0"/>
                <a:sym typeface="Mulish"/>
              </a:rPr>
              <a:t>error</a:t>
            </a:r>
            <a:r>
              <a:rPr lang="de-DE" dirty="0">
                <a:solidFill>
                  <a:srgbClr val="262626"/>
                </a:solidFill>
                <a:latin typeface="Calibri" panose="020F0502020204030204" pitchFamily="34" charset="0"/>
                <a:ea typeface="Mulish"/>
                <a:cs typeface="Calibri" panose="020F0502020204030204" pitchFamily="34" charset="0"/>
                <a:sym typeface="Mulish"/>
              </a:rPr>
              <a:t>)</a:t>
            </a:r>
          </a:p>
          <a:p>
            <a:endParaRPr lang="de-DE" dirty="0">
              <a:solidFill>
                <a:srgbClr val="262626"/>
              </a:solidFill>
              <a:latin typeface="Calibri" panose="020F0502020204030204" pitchFamily="34" charset="0"/>
              <a:ea typeface="Open Sans"/>
              <a:cs typeface="Calibri" panose="020F0502020204030204" pitchFamily="34" charset="0"/>
              <a:sym typeface="Open Sans"/>
            </a:endParaRPr>
          </a:p>
        </p:txBody>
      </p:sp>
      <p:sp>
        <p:nvSpPr>
          <p:cNvPr id="73" name="TextBox 28">
            <a:extLst>
              <a:ext uri="{FF2B5EF4-FFF2-40B4-BE49-F238E27FC236}">
                <a16:creationId xmlns:a16="http://schemas.microsoft.com/office/drawing/2014/main" id="{5BF0B3D8-B080-CFBF-D5E1-D6C525EF7176}"/>
              </a:ext>
            </a:extLst>
          </p:cNvPr>
          <p:cNvSpPr txBox="1"/>
          <p:nvPr/>
        </p:nvSpPr>
        <p:spPr>
          <a:xfrm>
            <a:off x="8024728" y="4283083"/>
            <a:ext cx="1965908" cy="1723549"/>
          </a:xfrm>
          <a:prstGeom prst="rect">
            <a:avLst/>
          </a:prstGeom>
          <a:noFill/>
        </p:spPr>
        <p:txBody>
          <a:bodyPr wrap="square">
            <a:spAutoFit/>
          </a:bodyPr>
          <a:lstStyle/>
          <a:p>
            <a:r>
              <a:rPr lang="en-US" sz="2400" b="1" dirty="0">
                <a:solidFill>
                  <a:srgbClr val="3D8241"/>
                </a:solidFill>
                <a:latin typeface="Calibri" panose="020F0502020204030204" pitchFamily="34" charset="0"/>
                <a:ea typeface="Mulish"/>
                <a:cs typeface="Calibri" panose="020F0502020204030204" pitchFamily="34" charset="0"/>
                <a:sym typeface="Mulish"/>
              </a:rPr>
              <a:t>07 May  </a:t>
            </a:r>
          </a:p>
          <a:p>
            <a:endParaRPr lang="en-US" sz="1400" b="1" dirty="0">
              <a:solidFill>
                <a:srgbClr val="3D8241"/>
              </a:solidFill>
              <a:latin typeface="Calibri" panose="020F0502020204030204" pitchFamily="34" charset="0"/>
              <a:ea typeface="Mulish"/>
              <a:cs typeface="Calibri" panose="020F0502020204030204" pitchFamily="34" charset="0"/>
              <a:sym typeface="Mulish"/>
            </a:endParaRPr>
          </a:p>
          <a:p>
            <a:pPr>
              <a:lnSpc>
                <a:spcPts val="1960"/>
              </a:lnSpc>
            </a:pPr>
            <a:r>
              <a:rPr lang="en-US" dirty="0">
                <a:solidFill>
                  <a:srgbClr val="262626"/>
                </a:solidFill>
                <a:latin typeface="Calibri" panose="020F0502020204030204" pitchFamily="34" charset="0"/>
                <a:ea typeface="Mulish"/>
                <a:cs typeface="Calibri" panose="020F0502020204030204" pitchFamily="34" charset="0"/>
                <a:sym typeface="Mulish"/>
              </a:rPr>
              <a:t>Appears twice with same figures (duplicate entry)</a:t>
            </a:r>
          </a:p>
          <a:p>
            <a:endParaRPr lang="en-US" dirty="0">
              <a:solidFill>
                <a:srgbClr val="262626"/>
              </a:solidFill>
              <a:latin typeface="Calibri" panose="020F0502020204030204" pitchFamily="34" charset="0"/>
              <a:ea typeface="Open Sans"/>
              <a:cs typeface="Calibri" panose="020F0502020204030204" pitchFamily="34" charset="0"/>
              <a:sym typeface="Open Sans"/>
            </a:endParaRPr>
          </a:p>
        </p:txBody>
      </p:sp>
      <p:sp>
        <p:nvSpPr>
          <p:cNvPr id="75" name="TextBox 74">
            <a:extLst>
              <a:ext uri="{FF2B5EF4-FFF2-40B4-BE49-F238E27FC236}">
                <a16:creationId xmlns:a16="http://schemas.microsoft.com/office/drawing/2014/main" id="{0581643D-59D9-8728-336D-36ABFD8920C8}"/>
              </a:ext>
            </a:extLst>
          </p:cNvPr>
          <p:cNvSpPr txBox="1"/>
          <p:nvPr/>
        </p:nvSpPr>
        <p:spPr>
          <a:xfrm>
            <a:off x="564154" y="1852921"/>
            <a:ext cx="1977835" cy="830997"/>
          </a:xfrm>
          <a:prstGeom prst="rect">
            <a:avLst/>
          </a:prstGeom>
          <a:noFill/>
        </p:spPr>
        <p:txBody>
          <a:bodyPr wrap="square">
            <a:spAutoFit/>
          </a:bodyPr>
          <a:lstStyle/>
          <a:p>
            <a:r>
              <a:rPr lang="en-US" sz="2400" b="1" dirty="0">
                <a:solidFill>
                  <a:srgbClr val="262626"/>
                </a:solidFill>
              </a:rPr>
              <a:t>WHAT WE FOUND:</a:t>
            </a:r>
            <a:endParaRPr lang="en-US" sz="2400" dirty="0">
              <a:solidFill>
                <a:srgbClr val="262626"/>
              </a:solidFill>
            </a:endParaRPr>
          </a:p>
        </p:txBody>
      </p:sp>
      <p:sp>
        <p:nvSpPr>
          <p:cNvPr id="76" name="Freeform 75">
            <a:extLst>
              <a:ext uri="{FF2B5EF4-FFF2-40B4-BE49-F238E27FC236}">
                <a16:creationId xmlns:a16="http://schemas.microsoft.com/office/drawing/2014/main" id="{77B65765-0C68-C94D-2C12-1193D0A4D047}"/>
              </a:ext>
            </a:extLst>
          </p:cNvPr>
          <p:cNvSpPr/>
          <p:nvPr/>
        </p:nvSpPr>
        <p:spPr>
          <a:xfrm rot="13933277" flipH="1">
            <a:off x="2131370" y="2042514"/>
            <a:ext cx="974348" cy="553926"/>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0289AE"/>
          </a:solidFill>
          <a:ln w="5398" cap="flat">
            <a:noFill/>
            <a:prstDash val="solid"/>
            <a:miter/>
          </a:ln>
        </p:spPr>
        <p:txBody>
          <a:bodyPr rtlCol="0" anchor="ctr"/>
          <a:lstStyle/>
          <a:p>
            <a:endParaRPr lang="en-US"/>
          </a:p>
        </p:txBody>
      </p:sp>
      <p:sp>
        <p:nvSpPr>
          <p:cNvPr id="77" name="Rectangle 30">
            <a:extLst>
              <a:ext uri="{FF2B5EF4-FFF2-40B4-BE49-F238E27FC236}">
                <a16:creationId xmlns:a16="http://schemas.microsoft.com/office/drawing/2014/main" id="{744E633C-AB2B-88B8-79BB-803A85723576}"/>
              </a:ext>
            </a:extLst>
          </p:cNvPr>
          <p:cNvSpPr/>
          <p:nvPr/>
        </p:nvSpPr>
        <p:spPr>
          <a:xfrm flipH="1">
            <a:off x="4554910" y="780554"/>
            <a:ext cx="3553186" cy="1631216"/>
          </a:xfrm>
          <a:prstGeom prst="rect">
            <a:avLst/>
          </a:prstGeom>
        </p:spPr>
        <p:txBody>
          <a:bodyPr wrap="square">
            <a:spAutoFit/>
          </a:bodyPr>
          <a:lstStyle/>
          <a:p>
            <a:pPr algn="ctr"/>
            <a:r>
              <a:rPr lang="en-US" sz="2000" b="1" dirty="0">
                <a:solidFill>
                  <a:srgbClr val="0289AE"/>
                </a:solidFill>
              </a:rPr>
              <a:t>CONCLUSION:</a:t>
            </a:r>
          </a:p>
          <a:p>
            <a:pPr algn="ctr"/>
            <a:br>
              <a:rPr lang="en-US" sz="800" dirty="0">
                <a:solidFill>
                  <a:srgbClr val="262626"/>
                </a:solidFill>
              </a:rPr>
            </a:br>
            <a:r>
              <a:rPr lang="en-US" i="1" dirty="0">
                <a:solidFill>
                  <a:srgbClr val="262626"/>
                </a:solidFill>
              </a:rPr>
              <a:t>Because of these problems, this table should </a:t>
            </a:r>
            <a:r>
              <a:rPr lang="en-US" b="1" i="1" dirty="0">
                <a:solidFill>
                  <a:srgbClr val="262626"/>
                </a:solidFill>
              </a:rPr>
              <a:t>not</a:t>
            </a:r>
            <a:r>
              <a:rPr lang="en-US" i="1" dirty="0">
                <a:solidFill>
                  <a:srgbClr val="262626"/>
                </a:solidFill>
              </a:rPr>
              <a:t> be used for pricing or staffing decisions until the data have been checked and corrected.</a:t>
            </a:r>
            <a:endParaRPr lang="en-US" dirty="0">
              <a:solidFill>
                <a:srgbClr val="262626"/>
              </a:solidFill>
            </a:endParaRPr>
          </a:p>
        </p:txBody>
      </p:sp>
      <p:sp>
        <p:nvSpPr>
          <p:cNvPr id="78" name="Rectangle 30">
            <a:extLst>
              <a:ext uri="{FF2B5EF4-FFF2-40B4-BE49-F238E27FC236}">
                <a16:creationId xmlns:a16="http://schemas.microsoft.com/office/drawing/2014/main" id="{63034CD5-FD36-A180-5420-DF3E6C08BB77}"/>
              </a:ext>
            </a:extLst>
          </p:cNvPr>
          <p:cNvSpPr/>
          <p:nvPr/>
        </p:nvSpPr>
        <p:spPr>
          <a:xfrm flipH="1">
            <a:off x="8357290" y="780554"/>
            <a:ext cx="2941751" cy="1631216"/>
          </a:xfrm>
          <a:prstGeom prst="rect">
            <a:avLst/>
          </a:prstGeom>
        </p:spPr>
        <p:txBody>
          <a:bodyPr wrap="square">
            <a:spAutoFit/>
          </a:bodyPr>
          <a:lstStyle/>
          <a:p>
            <a:pPr algn="ctr"/>
            <a:r>
              <a:rPr lang="en-US" sz="2000" b="1" dirty="0">
                <a:solidFill>
                  <a:srgbClr val="0289AE"/>
                </a:solidFill>
              </a:rPr>
              <a:t>KEY SKILL:</a:t>
            </a:r>
          </a:p>
          <a:p>
            <a:pPr algn="ctr"/>
            <a:br>
              <a:rPr lang="en-US" sz="800" dirty="0">
                <a:solidFill>
                  <a:srgbClr val="262626"/>
                </a:solidFill>
              </a:rPr>
            </a:br>
            <a:r>
              <a:rPr lang="en-US" i="1" dirty="0">
                <a:solidFill>
                  <a:srgbClr val="262626"/>
                </a:solidFill>
              </a:rPr>
              <a:t>This is the kind of quick check you should make whenever you work with a new table of numbers (Johansson, 2024).</a:t>
            </a:r>
          </a:p>
        </p:txBody>
      </p:sp>
      <p:cxnSp>
        <p:nvCxnSpPr>
          <p:cNvPr id="79" name="Straight Connector 78">
            <a:extLst>
              <a:ext uri="{FF2B5EF4-FFF2-40B4-BE49-F238E27FC236}">
                <a16:creationId xmlns:a16="http://schemas.microsoft.com/office/drawing/2014/main" id="{9A22282D-CBBE-BFC3-498A-B74DA6744D17}"/>
              </a:ext>
            </a:extLst>
          </p:cNvPr>
          <p:cNvCxnSpPr>
            <a:cxnSpLocks/>
          </p:cNvCxnSpPr>
          <p:nvPr/>
        </p:nvCxnSpPr>
        <p:spPr>
          <a:xfrm flipV="1">
            <a:off x="8226120" y="459144"/>
            <a:ext cx="0" cy="2251639"/>
          </a:xfrm>
          <a:prstGeom prst="line">
            <a:avLst/>
          </a:prstGeom>
          <a:ln w="28575">
            <a:solidFill>
              <a:srgbClr val="62A84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476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8D007-EDC4-F4FF-DFC0-69D3044BC142}"/>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50A37D58-62A6-A3B5-CDAD-2774184DD232}"/>
              </a:ext>
            </a:extLst>
          </p:cNvPr>
          <p:cNvGrpSpPr/>
          <p:nvPr/>
        </p:nvGrpSpPr>
        <p:grpSpPr>
          <a:xfrm rot="5400000">
            <a:off x="2674617" y="2864199"/>
            <a:ext cx="6206499" cy="1307163"/>
            <a:chOff x="567177" y="3017553"/>
            <a:chExt cx="8491023" cy="1788312"/>
          </a:xfrm>
        </p:grpSpPr>
        <p:sp>
          <p:nvSpPr>
            <p:cNvPr id="6" name="Arc 5">
              <a:extLst>
                <a:ext uri="{FF2B5EF4-FFF2-40B4-BE49-F238E27FC236}">
                  <a16:creationId xmlns:a16="http://schemas.microsoft.com/office/drawing/2014/main" id="{CFF711F5-8A0C-0B20-F611-7330BEFA2102}"/>
                </a:ext>
              </a:extLst>
            </p:cNvPr>
            <p:cNvSpPr/>
            <p:nvPr/>
          </p:nvSpPr>
          <p:spPr>
            <a:xfrm rot="5400000">
              <a:off x="523781" y="3060949"/>
              <a:ext cx="1788312" cy="1701520"/>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a:extLst>
                <a:ext uri="{FF2B5EF4-FFF2-40B4-BE49-F238E27FC236}">
                  <a16:creationId xmlns:a16="http://schemas.microsoft.com/office/drawing/2014/main" id="{A615E843-1F1F-B89F-D4B6-4E0898DF0C60}"/>
                </a:ext>
              </a:extLst>
            </p:cNvPr>
            <p:cNvSpPr/>
            <p:nvPr/>
          </p:nvSpPr>
          <p:spPr>
            <a:xfrm rot="16200000">
              <a:off x="2225302" y="3060949"/>
              <a:ext cx="1788312" cy="1701520"/>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9">
              <a:extLst>
                <a:ext uri="{FF2B5EF4-FFF2-40B4-BE49-F238E27FC236}">
                  <a16:creationId xmlns:a16="http://schemas.microsoft.com/office/drawing/2014/main" id="{B6749EFF-38F0-7495-AA78-C636DDCE5052}"/>
                </a:ext>
              </a:extLst>
            </p:cNvPr>
            <p:cNvSpPr/>
            <p:nvPr/>
          </p:nvSpPr>
          <p:spPr>
            <a:xfrm rot="16200000" flipV="1">
              <a:off x="2225303" y="3060949"/>
              <a:ext cx="1788312" cy="1701520"/>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10">
              <a:extLst>
                <a:ext uri="{FF2B5EF4-FFF2-40B4-BE49-F238E27FC236}">
                  <a16:creationId xmlns:a16="http://schemas.microsoft.com/office/drawing/2014/main" id="{526C3C25-E702-C65E-08F8-BB04441ACCAE}"/>
                </a:ext>
              </a:extLst>
            </p:cNvPr>
            <p:cNvSpPr/>
            <p:nvPr/>
          </p:nvSpPr>
          <p:spPr>
            <a:xfrm rot="5400000" flipV="1">
              <a:off x="3926823" y="3060949"/>
              <a:ext cx="1788312" cy="1701520"/>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12">
              <a:extLst>
                <a:ext uri="{FF2B5EF4-FFF2-40B4-BE49-F238E27FC236}">
                  <a16:creationId xmlns:a16="http://schemas.microsoft.com/office/drawing/2014/main" id="{6A242EE3-296A-0D1A-E20B-B53A0F4060E2}"/>
                </a:ext>
              </a:extLst>
            </p:cNvPr>
            <p:cNvSpPr/>
            <p:nvPr/>
          </p:nvSpPr>
          <p:spPr>
            <a:xfrm rot="5400000">
              <a:off x="3912861" y="3060949"/>
              <a:ext cx="1788312" cy="1701520"/>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Arc 13">
              <a:extLst>
                <a:ext uri="{FF2B5EF4-FFF2-40B4-BE49-F238E27FC236}">
                  <a16:creationId xmlns:a16="http://schemas.microsoft.com/office/drawing/2014/main" id="{D2D8C044-3085-3176-133F-95DF22EB3EAD}"/>
                </a:ext>
              </a:extLst>
            </p:cNvPr>
            <p:cNvSpPr/>
            <p:nvPr/>
          </p:nvSpPr>
          <p:spPr>
            <a:xfrm rot="16200000">
              <a:off x="5614381" y="3060949"/>
              <a:ext cx="1788312" cy="1701520"/>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23">
              <a:extLst>
                <a:ext uri="{FF2B5EF4-FFF2-40B4-BE49-F238E27FC236}">
                  <a16:creationId xmlns:a16="http://schemas.microsoft.com/office/drawing/2014/main" id="{8DB4563B-0997-77F9-A4D3-9B254293B513}"/>
                </a:ext>
              </a:extLst>
            </p:cNvPr>
            <p:cNvSpPr/>
            <p:nvPr/>
          </p:nvSpPr>
          <p:spPr>
            <a:xfrm rot="5400000" flipV="1">
              <a:off x="529018" y="3060949"/>
              <a:ext cx="1788312" cy="1701520"/>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24">
              <a:extLst>
                <a:ext uri="{FF2B5EF4-FFF2-40B4-BE49-F238E27FC236}">
                  <a16:creationId xmlns:a16="http://schemas.microsoft.com/office/drawing/2014/main" id="{F0B719E2-0867-E05E-2C41-264D380A5499}"/>
                </a:ext>
              </a:extLst>
            </p:cNvPr>
            <p:cNvSpPr/>
            <p:nvPr/>
          </p:nvSpPr>
          <p:spPr>
            <a:xfrm rot="16200000" flipV="1">
              <a:off x="5603911" y="3060949"/>
              <a:ext cx="1788312" cy="1701520"/>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28">
              <a:extLst>
                <a:ext uri="{FF2B5EF4-FFF2-40B4-BE49-F238E27FC236}">
                  <a16:creationId xmlns:a16="http://schemas.microsoft.com/office/drawing/2014/main" id="{63EB124D-AD08-97F0-E3C4-E2B6693C7526}"/>
                </a:ext>
              </a:extLst>
            </p:cNvPr>
            <p:cNvSpPr/>
            <p:nvPr/>
          </p:nvSpPr>
          <p:spPr>
            <a:xfrm rot="5400000" flipV="1">
              <a:off x="7313284" y="3060949"/>
              <a:ext cx="1788312" cy="1701520"/>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30">
              <a:extLst>
                <a:ext uri="{FF2B5EF4-FFF2-40B4-BE49-F238E27FC236}">
                  <a16:creationId xmlns:a16="http://schemas.microsoft.com/office/drawing/2014/main" id="{BCF94CA0-1B84-416A-2F71-DE0FE00ADDC4}"/>
                </a:ext>
              </a:extLst>
            </p:cNvPr>
            <p:cNvSpPr/>
            <p:nvPr/>
          </p:nvSpPr>
          <p:spPr>
            <a:xfrm rot="5400000">
              <a:off x="7299323" y="3060949"/>
              <a:ext cx="1788312" cy="1701520"/>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54">
              <a:extLst>
                <a:ext uri="{FF2B5EF4-FFF2-40B4-BE49-F238E27FC236}">
                  <a16:creationId xmlns:a16="http://schemas.microsoft.com/office/drawing/2014/main" id="{F8742A61-2A01-058B-945A-00474850B2D2}"/>
                </a:ext>
              </a:extLst>
            </p:cNvPr>
            <p:cNvSpPr/>
            <p:nvPr/>
          </p:nvSpPr>
          <p:spPr>
            <a:xfrm>
              <a:off x="736025" y="3193518"/>
              <a:ext cx="1366675" cy="1436383"/>
            </a:xfrm>
            <a:prstGeom prst="ellipse">
              <a:avLst/>
            </a:prstGeom>
            <a:solidFill>
              <a:srgbClr val="0289AE"/>
            </a:solidFill>
            <a:ln w="127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180000" rtlCol="0" anchor="b"/>
            <a:lstStyle/>
            <a:p>
              <a:pPr algn="ctr">
                <a:lnSpc>
                  <a:spcPts val="1320"/>
                </a:lnSpc>
              </a:pPr>
              <a:endParaRPr lang="en-US" sz="900" b="1" dirty="0">
                <a:latin typeface="Century Gothic" panose="020B0502020202020204" pitchFamily="34" charset="0"/>
              </a:endParaRPr>
            </a:p>
          </p:txBody>
        </p:sp>
        <p:grpSp>
          <p:nvGrpSpPr>
            <p:cNvPr id="19" name="Group 36">
              <a:extLst>
                <a:ext uri="{FF2B5EF4-FFF2-40B4-BE49-F238E27FC236}">
                  <a16:creationId xmlns:a16="http://schemas.microsoft.com/office/drawing/2014/main" id="{B76046EA-BDA7-89BE-498B-3455ADC0B23D}"/>
                </a:ext>
              </a:extLst>
            </p:cNvPr>
            <p:cNvGrpSpPr/>
            <p:nvPr/>
          </p:nvGrpSpPr>
          <p:grpSpPr>
            <a:xfrm>
              <a:off x="2426200" y="3193517"/>
              <a:ext cx="1374297" cy="1436383"/>
              <a:chOff x="932116" y="1340592"/>
              <a:chExt cx="403343" cy="401106"/>
            </a:xfrm>
            <a:solidFill>
              <a:schemeClr val="accent1"/>
            </a:solidFill>
          </p:grpSpPr>
          <p:sp>
            <p:nvSpPr>
              <p:cNvPr id="30" name="Oval 52">
                <a:extLst>
                  <a:ext uri="{FF2B5EF4-FFF2-40B4-BE49-F238E27FC236}">
                    <a16:creationId xmlns:a16="http://schemas.microsoft.com/office/drawing/2014/main" id="{D7E0D642-4F9B-759E-E890-2A32C8ED3B35}"/>
                  </a:ext>
                </a:extLst>
              </p:cNvPr>
              <p:cNvSpPr/>
              <p:nvPr/>
            </p:nvSpPr>
            <p:spPr>
              <a:xfrm>
                <a:off x="932116" y="1340592"/>
                <a:ext cx="401106" cy="401106"/>
              </a:xfrm>
              <a:prstGeom prst="ellipse">
                <a:avLst/>
              </a:prstGeom>
              <a:solidFill>
                <a:srgbClr val="06677F"/>
              </a:solidFill>
              <a:ln w="127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180000" rtlCol="0" anchor="b"/>
              <a:lstStyle/>
              <a:p>
                <a:pPr algn="ctr">
                  <a:lnSpc>
                    <a:spcPts val="1320"/>
                  </a:lnSpc>
                </a:pPr>
                <a:endParaRPr lang="en-US" sz="900" b="1">
                  <a:latin typeface="Century Gothic" panose="020B0502020202020204" pitchFamily="34" charset="0"/>
                </a:endParaRPr>
              </a:p>
            </p:txBody>
          </p:sp>
          <p:sp>
            <p:nvSpPr>
              <p:cNvPr id="31" name="Donut 92">
                <a:extLst>
                  <a:ext uri="{FF2B5EF4-FFF2-40B4-BE49-F238E27FC236}">
                    <a16:creationId xmlns:a16="http://schemas.microsoft.com/office/drawing/2014/main" id="{CC7A67BC-AE24-28C8-742B-4CCACCD0DBB6}"/>
                  </a:ext>
                </a:extLst>
              </p:cNvPr>
              <p:cNvSpPr/>
              <p:nvPr/>
            </p:nvSpPr>
            <p:spPr>
              <a:xfrm rot="10800000">
                <a:off x="934353" y="1340592"/>
                <a:ext cx="401106" cy="401106"/>
              </a:xfrm>
              <a:prstGeom prst="donut">
                <a:avLst>
                  <a:gd name="adj" fmla="val 9078"/>
                </a:avLst>
              </a:prstGeom>
              <a:solidFill>
                <a:srgbClr val="06677F"/>
              </a:solidFill>
              <a:ln w="127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180000" rtlCol="0" anchor="b"/>
              <a:lstStyle/>
              <a:p>
                <a:pPr algn="ctr">
                  <a:lnSpc>
                    <a:spcPts val="1320"/>
                  </a:lnSpc>
                </a:pPr>
                <a:endParaRPr lang="en-US" sz="900" b="1">
                  <a:latin typeface="Century Gothic" panose="020B0502020202020204" pitchFamily="34" charset="0"/>
                </a:endParaRPr>
              </a:p>
            </p:txBody>
          </p:sp>
        </p:grpSp>
        <p:sp>
          <p:nvSpPr>
            <p:cNvPr id="20" name="Oval 50">
              <a:extLst>
                <a:ext uri="{FF2B5EF4-FFF2-40B4-BE49-F238E27FC236}">
                  <a16:creationId xmlns:a16="http://schemas.microsoft.com/office/drawing/2014/main" id="{D8D0D82C-384E-3202-3DA0-5A932079705D}"/>
                </a:ext>
              </a:extLst>
            </p:cNvPr>
            <p:cNvSpPr/>
            <p:nvPr/>
          </p:nvSpPr>
          <p:spPr>
            <a:xfrm>
              <a:off x="4121612" y="3193517"/>
              <a:ext cx="1366675" cy="1436383"/>
            </a:xfrm>
            <a:prstGeom prst="ellipse">
              <a:avLst/>
            </a:prstGeom>
            <a:solidFill>
              <a:srgbClr val="62A844"/>
            </a:solidFill>
            <a:ln w="127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180000" rtlCol="0" anchor="b"/>
            <a:lstStyle/>
            <a:p>
              <a:pPr algn="ctr">
                <a:lnSpc>
                  <a:spcPts val="1320"/>
                </a:lnSpc>
              </a:pPr>
              <a:endParaRPr lang="en-US" sz="900" b="1">
                <a:latin typeface="Century Gothic" panose="020B0502020202020204" pitchFamily="34" charset="0"/>
              </a:endParaRPr>
            </a:p>
          </p:txBody>
        </p:sp>
        <p:sp>
          <p:nvSpPr>
            <p:cNvPr id="21" name="Oval 48">
              <a:extLst>
                <a:ext uri="{FF2B5EF4-FFF2-40B4-BE49-F238E27FC236}">
                  <a16:creationId xmlns:a16="http://schemas.microsoft.com/office/drawing/2014/main" id="{28E23605-E012-14F5-BCFA-51C0570E2183}"/>
                </a:ext>
              </a:extLst>
            </p:cNvPr>
            <p:cNvSpPr/>
            <p:nvPr/>
          </p:nvSpPr>
          <p:spPr>
            <a:xfrm>
              <a:off x="5817024" y="3193517"/>
              <a:ext cx="1366675" cy="1436383"/>
            </a:xfrm>
            <a:prstGeom prst="ellipse">
              <a:avLst/>
            </a:prstGeom>
            <a:solidFill>
              <a:srgbClr val="3D8241"/>
            </a:solidFill>
            <a:ln w="127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180000" rtlCol="0" anchor="b"/>
            <a:lstStyle/>
            <a:p>
              <a:pPr algn="ctr">
                <a:lnSpc>
                  <a:spcPts val="1320"/>
                </a:lnSpc>
              </a:pPr>
              <a:endParaRPr lang="en-US" sz="900" b="1">
                <a:latin typeface="Century Gothic" panose="020B0502020202020204" pitchFamily="34" charset="0"/>
              </a:endParaRPr>
            </a:p>
          </p:txBody>
        </p:sp>
        <p:sp>
          <p:nvSpPr>
            <p:cNvPr id="22" name="Oval 46">
              <a:extLst>
                <a:ext uri="{FF2B5EF4-FFF2-40B4-BE49-F238E27FC236}">
                  <a16:creationId xmlns:a16="http://schemas.microsoft.com/office/drawing/2014/main" id="{84EA801E-1966-3998-3322-2318DDC5CC46}"/>
                </a:ext>
              </a:extLst>
            </p:cNvPr>
            <p:cNvSpPr/>
            <p:nvPr/>
          </p:nvSpPr>
          <p:spPr>
            <a:xfrm>
              <a:off x="7512436" y="3193517"/>
              <a:ext cx="1366675" cy="1436383"/>
            </a:xfrm>
            <a:prstGeom prst="ellipse">
              <a:avLst/>
            </a:prstGeom>
            <a:solidFill>
              <a:srgbClr val="EABB22"/>
            </a:solidFill>
            <a:ln w="127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180000" rtlCol="0" anchor="b"/>
            <a:lstStyle/>
            <a:p>
              <a:pPr algn="ctr">
                <a:lnSpc>
                  <a:spcPts val="1320"/>
                </a:lnSpc>
              </a:pPr>
              <a:endParaRPr lang="en-US" sz="900" b="1" dirty="0">
                <a:latin typeface="Century Gothic" panose="020B0502020202020204" pitchFamily="34" charset="0"/>
              </a:endParaRPr>
            </a:p>
          </p:txBody>
        </p:sp>
      </p:grpSp>
      <p:grpSp>
        <p:nvGrpSpPr>
          <p:cNvPr id="71" name="Group 70">
            <a:extLst>
              <a:ext uri="{FF2B5EF4-FFF2-40B4-BE49-F238E27FC236}">
                <a16:creationId xmlns:a16="http://schemas.microsoft.com/office/drawing/2014/main" id="{E944EE85-240B-81AB-2A1A-0E86EB6D6C42}"/>
              </a:ext>
            </a:extLst>
          </p:cNvPr>
          <p:cNvGrpSpPr/>
          <p:nvPr/>
        </p:nvGrpSpPr>
        <p:grpSpPr>
          <a:xfrm>
            <a:off x="6302827" y="996684"/>
            <a:ext cx="924467" cy="5002484"/>
            <a:chOff x="5426259" y="996684"/>
            <a:chExt cx="1172621" cy="5002484"/>
          </a:xfrm>
        </p:grpSpPr>
        <p:cxnSp>
          <p:nvCxnSpPr>
            <p:cNvPr id="45" name="Straight Connector 57">
              <a:extLst>
                <a:ext uri="{FF2B5EF4-FFF2-40B4-BE49-F238E27FC236}">
                  <a16:creationId xmlns:a16="http://schemas.microsoft.com/office/drawing/2014/main" id="{9EFC8227-A841-264B-7449-D03548DB6208}"/>
                </a:ext>
              </a:extLst>
            </p:cNvPr>
            <p:cNvCxnSpPr>
              <a:cxnSpLocks/>
            </p:cNvCxnSpPr>
            <p:nvPr/>
          </p:nvCxnSpPr>
          <p:spPr>
            <a:xfrm flipH="1">
              <a:off x="5426259" y="996684"/>
              <a:ext cx="1123230" cy="0"/>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57">
              <a:extLst>
                <a:ext uri="{FF2B5EF4-FFF2-40B4-BE49-F238E27FC236}">
                  <a16:creationId xmlns:a16="http://schemas.microsoft.com/office/drawing/2014/main" id="{47C38C5D-3717-15DD-2B95-CDAF78487914}"/>
                </a:ext>
              </a:extLst>
            </p:cNvPr>
            <p:cNvCxnSpPr>
              <a:cxnSpLocks/>
            </p:cNvCxnSpPr>
            <p:nvPr/>
          </p:nvCxnSpPr>
          <p:spPr>
            <a:xfrm flipH="1">
              <a:off x="5554880" y="2247305"/>
              <a:ext cx="1044000" cy="0"/>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57">
              <a:extLst>
                <a:ext uri="{FF2B5EF4-FFF2-40B4-BE49-F238E27FC236}">
                  <a16:creationId xmlns:a16="http://schemas.microsoft.com/office/drawing/2014/main" id="{FD382D92-EC51-BD5B-B6BB-FBCE68949476}"/>
                </a:ext>
              </a:extLst>
            </p:cNvPr>
            <p:cNvCxnSpPr>
              <a:cxnSpLocks/>
            </p:cNvCxnSpPr>
            <p:nvPr/>
          </p:nvCxnSpPr>
          <p:spPr>
            <a:xfrm flipH="1">
              <a:off x="5426259" y="3497926"/>
              <a:ext cx="1123230" cy="0"/>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57">
              <a:extLst>
                <a:ext uri="{FF2B5EF4-FFF2-40B4-BE49-F238E27FC236}">
                  <a16:creationId xmlns:a16="http://schemas.microsoft.com/office/drawing/2014/main" id="{57D3DE86-4DB9-B39A-E8E7-05FBF86EC263}"/>
                </a:ext>
              </a:extLst>
            </p:cNvPr>
            <p:cNvCxnSpPr>
              <a:cxnSpLocks/>
            </p:cNvCxnSpPr>
            <p:nvPr/>
          </p:nvCxnSpPr>
          <p:spPr>
            <a:xfrm flipH="1">
              <a:off x="5554880" y="4748547"/>
              <a:ext cx="1044000" cy="0"/>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7">
              <a:extLst>
                <a:ext uri="{FF2B5EF4-FFF2-40B4-BE49-F238E27FC236}">
                  <a16:creationId xmlns:a16="http://schemas.microsoft.com/office/drawing/2014/main" id="{23AE3CFC-B95A-E8AE-7CE9-393430807FC1}"/>
                </a:ext>
              </a:extLst>
            </p:cNvPr>
            <p:cNvCxnSpPr>
              <a:cxnSpLocks/>
            </p:cNvCxnSpPr>
            <p:nvPr/>
          </p:nvCxnSpPr>
          <p:spPr>
            <a:xfrm flipH="1">
              <a:off x="5426259" y="5999168"/>
              <a:ext cx="1123230" cy="0"/>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0692CAF5-8507-D6ED-FE6B-4306F77F4F13}"/>
              </a:ext>
            </a:extLst>
          </p:cNvPr>
          <p:cNvSpPr txBox="1"/>
          <p:nvPr/>
        </p:nvSpPr>
        <p:spPr>
          <a:xfrm>
            <a:off x="7289756" y="810295"/>
            <a:ext cx="4151564" cy="900631"/>
          </a:xfrm>
          <a:prstGeom prst="rect">
            <a:avLst/>
          </a:prstGeom>
          <a:noFill/>
        </p:spPr>
        <p:txBody>
          <a:bodyPr wrap="square">
            <a:spAutoFit/>
          </a:bodyPr>
          <a:lstStyle/>
          <a:p>
            <a:pPr>
              <a:lnSpc>
                <a:spcPts val="2100"/>
              </a:lnSpc>
            </a:pPr>
            <a:r>
              <a:rPr lang="en-US" sz="2000" b="1" dirty="0">
                <a:solidFill>
                  <a:srgbClr val="0289AE"/>
                </a:solidFill>
              </a:rPr>
              <a:t>What hospitality data is</a:t>
            </a:r>
            <a:r>
              <a:rPr lang="en-US" sz="2000" dirty="0">
                <a:solidFill>
                  <a:srgbClr val="0289AE"/>
                </a:solidFill>
              </a:rPr>
              <a:t> </a:t>
            </a:r>
            <a:r>
              <a:rPr lang="en-US" sz="2000" dirty="0">
                <a:solidFill>
                  <a:srgbClr val="262626"/>
                </a:solidFill>
              </a:rPr>
              <a:t>– Information you can count, measure or sort from PMS, POS, </a:t>
            </a:r>
            <a:r>
              <a:rPr lang="en-US" sz="2000" dirty="0" err="1">
                <a:solidFill>
                  <a:srgbClr val="262626"/>
                </a:solidFill>
              </a:rPr>
              <a:t>rotas</a:t>
            </a:r>
            <a:r>
              <a:rPr lang="en-US" sz="2000" dirty="0">
                <a:solidFill>
                  <a:srgbClr val="262626"/>
                </a:solidFill>
              </a:rPr>
              <a:t> and waste logs</a:t>
            </a:r>
          </a:p>
        </p:txBody>
      </p:sp>
      <p:sp>
        <p:nvSpPr>
          <p:cNvPr id="54" name="Text Placeholder 11">
            <a:extLst>
              <a:ext uri="{FF2B5EF4-FFF2-40B4-BE49-F238E27FC236}">
                <a16:creationId xmlns:a16="http://schemas.microsoft.com/office/drawing/2014/main" id="{011790A9-3323-38FA-2B69-24394B185DE0}"/>
              </a:ext>
            </a:extLst>
          </p:cNvPr>
          <p:cNvSpPr txBox="1">
            <a:spLocks/>
          </p:cNvSpPr>
          <p:nvPr/>
        </p:nvSpPr>
        <p:spPr>
          <a:xfrm>
            <a:off x="567177" y="525832"/>
            <a:ext cx="3966765"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latin typeface="Calibri" panose="020F0502020204030204" pitchFamily="34" charset="0"/>
                <a:cs typeface="Calibri" panose="020F0502020204030204" pitchFamily="34" charset="0"/>
              </a:rPr>
              <a:t>Unit 1 Summary - What You Learned:</a:t>
            </a:r>
            <a:br>
              <a:rPr lang="en-US" sz="3400" b="1" dirty="0">
                <a:solidFill>
                  <a:srgbClr val="262626"/>
                </a:solidFill>
                <a:latin typeface="Calibri" panose="020F0502020204030204" pitchFamily="34" charset="0"/>
                <a:cs typeface="Calibri" panose="020F0502020204030204" pitchFamily="34" charset="0"/>
              </a:rPr>
            </a:br>
            <a:endParaRPr lang="en-US" sz="3400" b="1" dirty="0">
              <a:solidFill>
                <a:srgbClr val="262626"/>
              </a:solidFill>
              <a:latin typeface="Calibri" panose="020F0502020204030204" pitchFamily="34" charset="0"/>
              <a:cs typeface="Calibri" panose="020F0502020204030204" pitchFamily="34" charset="0"/>
            </a:endParaRPr>
          </a:p>
          <a:p>
            <a:pPr marL="0" indent="0">
              <a:lnSpc>
                <a:spcPts val="3520"/>
              </a:lnSpc>
              <a:spcBef>
                <a:spcPts val="0"/>
              </a:spcBef>
              <a:buNone/>
            </a:pPr>
            <a:endParaRPr lang="en-US" sz="3400" b="1" dirty="0">
              <a:solidFill>
                <a:srgbClr val="262626"/>
              </a:solidFill>
              <a:latin typeface="Calibri" panose="020F0502020204030204" pitchFamily="34" charset="0"/>
              <a:cs typeface="Calibri" panose="020F0502020204030204" pitchFamily="34" charset="0"/>
            </a:endParaRPr>
          </a:p>
          <a:p>
            <a:pPr marL="0" indent="0">
              <a:lnSpc>
                <a:spcPts val="3520"/>
              </a:lnSpc>
              <a:spcBef>
                <a:spcPts val="0"/>
              </a:spcBef>
              <a:buNone/>
            </a:pPr>
            <a:endParaRPr lang="en-US" sz="3400" b="1" dirty="0">
              <a:solidFill>
                <a:srgbClr val="262626"/>
              </a:solidFill>
              <a:latin typeface="Calibri" panose="020F0502020204030204" pitchFamily="34" charset="0"/>
              <a:cs typeface="Calibri" panose="020F0502020204030204" pitchFamily="34" charset="0"/>
            </a:endParaRPr>
          </a:p>
          <a:p>
            <a:pPr marL="0" indent="0">
              <a:lnSpc>
                <a:spcPts val="3520"/>
              </a:lnSpc>
              <a:spcBef>
                <a:spcPts val="0"/>
              </a:spcBef>
              <a:buNone/>
            </a:pPr>
            <a:endParaRPr lang="en-US" sz="3400" b="1" dirty="0">
              <a:solidFill>
                <a:srgbClr val="262626"/>
              </a:solidFill>
              <a:latin typeface="Calibri" panose="020F0502020204030204" pitchFamily="34" charset="0"/>
              <a:cs typeface="Calibri" panose="020F0502020204030204" pitchFamily="34" charset="0"/>
            </a:endParaRPr>
          </a:p>
        </p:txBody>
      </p:sp>
      <p:cxnSp>
        <p:nvCxnSpPr>
          <p:cNvPr id="55" name="Straight Connector 54">
            <a:extLst>
              <a:ext uri="{FF2B5EF4-FFF2-40B4-BE49-F238E27FC236}">
                <a16:creationId xmlns:a16="http://schemas.microsoft.com/office/drawing/2014/main" id="{26B2CAD5-DC58-9C7F-E0F8-9FE47774E505}"/>
              </a:ext>
            </a:extLst>
          </p:cNvPr>
          <p:cNvCxnSpPr>
            <a:cxnSpLocks/>
          </p:cNvCxnSpPr>
          <p:nvPr/>
        </p:nvCxnSpPr>
        <p:spPr>
          <a:xfrm>
            <a:off x="0" y="1762364"/>
            <a:ext cx="4815840"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DB8D233-651D-ECE0-338E-483923EAD627}"/>
              </a:ext>
            </a:extLst>
          </p:cNvPr>
          <p:cNvSpPr txBox="1"/>
          <p:nvPr/>
        </p:nvSpPr>
        <p:spPr>
          <a:xfrm>
            <a:off x="7339147" y="2052551"/>
            <a:ext cx="4151564" cy="900631"/>
          </a:xfrm>
          <a:prstGeom prst="rect">
            <a:avLst/>
          </a:prstGeom>
          <a:noFill/>
        </p:spPr>
        <p:txBody>
          <a:bodyPr wrap="square">
            <a:spAutoFit/>
          </a:bodyPr>
          <a:lstStyle/>
          <a:p>
            <a:pPr>
              <a:lnSpc>
                <a:spcPts val="2100"/>
              </a:lnSpc>
            </a:pPr>
            <a:r>
              <a:rPr lang="en-US" sz="2000" b="1" dirty="0">
                <a:solidFill>
                  <a:srgbClr val="06677F"/>
                </a:solidFill>
              </a:rPr>
              <a:t>Key KPIs</a:t>
            </a:r>
            <a:r>
              <a:rPr lang="en-US" sz="2000" dirty="0">
                <a:solidFill>
                  <a:srgbClr val="06677F"/>
                </a:solidFill>
              </a:rPr>
              <a:t> </a:t>
            </a:r>
            <a:r>
              <a:rPr lang="en-US" sz="2000" dirty="0">
                <a:solidFill>
                  <a:srgbClr val="262626"/>
                </a:solidFill>
              </a:rPr>
              <a:t>– Occupancy %, ADR, RevPAR, average spend per cover, food waste per cover</a:t>
            </a:r>
          </a:p>
        </p:txBody>
      </p:sp>
      <p:sp>
        <p:nvSpPr>
          <p:cNvPr id="61" name="TextBox 60">
            <a:extLst>
              <a:ext uri="{FF2B5EF4-FFF2-40B4-BE49-F238E27FC236}">
                <a16:creationId xmlns:a16="http://schemas.microsoft.com/office/drawing/2014/main" id="{2D0EA688-BD60-540D-EBD6-D614EEB8FD95}"/>
              </a:ext>
            </a:extLst>
          </p:cNvPr>
          <p:cNvSpPr txBox="1"/>
          <p:nvPr/>
        </p:nvSpPr>
        <p:spPr>
          <a:xfrm>
            <a:off x="7339147" y="3286233"/>
            <a:ext cx="4151564" cy="900631"/>
          </a:xfrm>
          <a:prstGeom prst="rect">
            <a:avLst/>
          </a:prstGeom>
          <a:noFill/>
        </p:spPr>
        <p:txBody>
          <a:bodyPr wrap="square">
            <a:spAutoFit/>
          </a:bodyPr>
          <a:lstStyle/>
          <a:p>
            <a:pPr>
              <a:lnSpc>
                <a:spcPts val="2100"/>
              </a:lnSpc>
            </a:pPr>
            <a:r>
              <a:rPr lang="en-US" sz="2000" b="1" dirty="0">
                <a:solidFill>
                  <a:srgbClr val="62A844"/>
                </a:solidFill>
              </a:rPr>
              <a:t>Real-world application</a:t>
            </a:r>
            <a:r>
              <a:rPr lang="en-US" sz="2000" dirty="0">
                <a:solidFill>
                  <a:srgbClr val="62A844"/>
                </a:solidFill>
              </a:rPr>
              <a:t> </a:t>
            </a:r>
            <a:r>
              <a:rPr lang="en-US" sz="2000" dirty="0">
                <a:solidFill>
                  <a:srgbClr val="262626"/>
                </a:solidFill>
              </a:rPr>
              <a:t>– European hotel reports use these same KPIs to shape pricing and operations</a:t>
            </a:r>
          </a:p>
        </p:txBody>
      </p:sp>
      <p:sp>
        <p:nvSpPr>
          <p:cNvPr id="63" name="TextBox 62">
            <a:extLst>
              <a:ext uri="{FF2B5EF4-FFF2-40B4-BE49-F238E27FC236}">
                <a16:creationId xmlns:a16="http://schemas.microsoft.com/office/drawing/2014/main" id="{461817A0-5D18-B698-F2ED-265238112324}"/>
              </a:ext>
            </a:extLst>
          </p:cNvPr>
          <p:cNvSpPr txBox="1"/>
          <p:nvPr/>
        </p:nvSpPr>
        <p:spPr>
          <a:xfrm>
            <a:off x="7377389" y="4550868"/>
            <a:ext cx="4151564" cy="900631"/>
          </a:xfrm>
          <a:prstGeom prst="rect">
            <a:avLst/>
          </a:prstGeom>
          <a:noFill/>
        </p:spPr>
        <p:txBody>
          <a:bodyPr wrap="square">
            <a:spAutoFit/>
          </a:bodyPr>
          <a:lstStyle/>
          <a:p>
            <a:pPr>
              <a:lnSpc>
                <a:spcPts val="2100"/>
              </a:lnSpc>
            </a:pPr>
            <a:r>
              <a:rPr lang="en-US" sz="2000" b="1" dirty="0">
                <a:solidFill>
                  <a:srgbClr val="3D8241"/>
                </a:solidFill>
              </a:rPr>
              <a:t>Data quality matters</a:t>
            </a:r>
            <a:r>
              <a:rPr lang="en-US" sz="2000" dirty="0">
                <a:solidFill>
                  <a:srgbClr val="3D8241"/>
                </a:solidFill>
              </a:rPr>
              <a:t> </a:t>
            </a:r>
            <a:r>
              <a:rPr lang="en-US" sz="2000" dirty="0">
                <a:solidFill>
                  <a:srgbClr val="262626"/>
                </a:solidFill>
              </a:rPr>
              <a:t>– "Garbage in, garbage out" – missing values, duplicates, impossible numbers</a:t>
            </a:r>
          </a:p>
        </p:txBody>
      </p:sp>
      <p:sp>
        <p:nvSpPr>
          <p:cNvPr id="65" name="TextBox 64">
            <a:extLst>
              <a:ext uri="{FF2B5EF4-FFF2-40B4-BE49-F238E27FC236}">
                <a16:creationId xmlns:a16="http://schemas.microsoft.com/office/drawing/2014/main" id="{D20F2135-E1AE-B2C6-DF09-6B9748AB9615}"/>
              </a:ext>
            </a:extLst>
          </p:cNvPr>
          <p:cNvSpPr txBox="1"/>
          <p:nvPr/>
        </p:nvSpPr>
        <p:spPr>
          <a:xfrm>
            <a:off x="7377389" y="5804297"/>
            <a:ext cx="4247434" cy="631327"/>
          </a:xfrm>
          <a:prstGeom prst="rect">
            <a:avLst/>
          </a:prstGeom>
          <a:noFill/>
        </p:spPr>
        <p:txBody>
          <a:bodyPr wrap="square">
            <a:spAutoFit/>
          </a:bodyPr>
          <a:lstStyle/>
          <a:p>
            <a:pPr>
              <a:lnSpc>
                <a:spcPts val="2100"/>
              </a:lnSpc>
            </a:pPr>
            <a:r>
              <a:rPr lang="en-US" sz="2000" b="1" dirty="0">
                <a:solidFill>
                  <a:srgbClr val="EABB22"/>
                </a:solidFill>
              </a:rPr>
              <a:t>Error checking</a:t>
            </a:r>
            <a:r>
              <a:rPr lang="en-US" sz="2000" dirty="0">
                <a:solidFill>
                  <a:srgbClr val="EABB22"/>
                </a:solidFill>
              </a:rPr>
              <a:t> </a:t>
            </a:r>
            <a:r>
              <a:rPr lang="en-US" sz="2000" dirty="0">
                <a:solidFill>
                  <a:srgbClr val="262626"/>
                </a:solidFill>
              </a:rPr>
              <a:t>– Practice spotting issues in real hotel data tables</a:t>
            </a:r>
          </a:p>
        </p:txBody>
      </p:sp>
      <p:sp>
        <p:nvSpPr>
          <p:cNvPr id="67" name="TextBox 26">
            <a:extLst>
              <a:ext uri="{FF2B5EF4-FFF2-40B4-BE49-F238E27FC236}">
                <a16:creationId xmlns:a16="http://schemas.microsoft.com/office/drawing/2014/main" id="{933A657C-1477-783F-D6DA-C6815BDD0E90}"/>
              </a:ext>
            </a:extLst>
          </p:cNvPr>
          <p:cNvSpPr txBox="1"/>
          <p:nvPr/>
        </p:nvSpPr>
        <p:spPr bwMode="auto">
          <a:xfrm>
            <a:off x="5434339" y="1949792"/>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sp>
        <p:nvSpPr>
          <p:cNvPr id="68" name="TextBox 26">
            <a:extLst>
              <a:ext uri="{FF2B5EF4-FFF2-40B4-BE49-F238E27FC236}">
                <a16:creationId xmlns:a16="http://schemas.microsoft.com/office/drawing/2014/main" id="{2A81EABD-9557-7FFF-0110-FE70ACDD5356}"/>
              </a:ext>
            </a:extLst>
          </p:cNvPr>
          <p:cNvSpPr txBox="1"/>
          <p:nvPr/>
        </p:nvSpPr>
        <p:spPr bwMode="auto">
          <a:xfrm>
            <a:off x="5434339" y="3197111"/>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sp>
        <p:nvSpPr>
          <p:cNvPr id="69" name="TextBox 26">
            <a:extLst>
              <a:ext uri="{FF2B5EF4-FFF2-40B4-BE49-F238E27FC236}">
                <a16:creationId xmlns:a16="http://schemas.microsoft.com/office/drawing/2014/main" id="{7AEF9B54-A5C3-D2FA-7D69-8E3730BC2F9C}"/>
              </a:ext>
            </a:extLst>
          </p:cNvPr>
          <p:cNvSpPr txBox="1"/>
          <p:nvPr/>
        </p:nvSpPr>
        <p:spPr bwMode="auto">
          <a:xfrm>
            <a:off x="5434339" y="4444430"/>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04</a:t>
            </a:r>
          </a:p>
        </p:txBody>
      </p:sp>
      <p:sp>
        <p:nvSpPr>
          <p:cNvPr id="70" name="TextBox 26">
            <a:extLst>
              <a:ext uri="{FF2B5EF4-FFF2-40B4-BE49-F238E27FC236}">
                <a16:creationId xmlns:a16="http://schemas.microsoft.com/office/drawing/2014/main" id="{FDB87FCB-D527-0815-BC72-7EBB4F85ED94}"/>
              </a:ext>
            </a:extLst>
          </p:cNvPr>
          <p:cNvSpPr txBox="1"/>
          <p:nvPr/>
        </p:nvSpPr>
        <p:spPr bwMode="auto">
          <a:xfrm>
            <a:off x="5434339" y="5691749"/>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05</a:t>
            </a:r>
          </a:p>
        </p:txBody>
      </p:sp>
      <p:sp>
        <p:nvSpPr>
          <p:cNvPr id="73" name="Rectangle 30">
            <a:extLst>
              <a:ext uri="{FF2B5EF4-FFF2-40B4-BE49-F238E27FC236}">
                <a16:creationId xmlns:a16="http://schemas.microsoft.com/office/drawing/2014/main" id="{54857EF8-14E4-9530-6DB1-32461616C71F}"/>
              </a:ext>
            </a:extLst>
          </p:cNvPr>
          <p:cNvSpPr/>
          <p:nvPr/>
        </p:nvSpPr>
        <p:spPr>
          <a:xfrm flipH="1">
            <a:off x="591181" y="2052551"/>
            <a:ext cx="4034839" cy="1631216"/>
          </a:xfrm>
          <a:prstGeom prst="rect">
            <a:avLst/>
          </a:prstGeom>
        </p:spPr>
        <p:txBody>
          <a:bodyPr wrap="square">
            <a:spAutoFit/>
          </a:bodyPr>
          <a:lstStyle/>
          <a:p>
            <a:r>
              <a:rPr lang="en-US" sz="2000" b="1" dirty="0">
                <a:solidFill>
                  <a:srgbClr val="0289AE"/>
                </a:solidFill>
              </a:rPr>
              <a:t>ECOSMART CONNECTION:</a:t>
            </a:r>
            <a:br>
              <a:rPr lang="en-US" b="1" dirty="0">
                <a:solidFill>
                  <a:srgbClr val="262626"/>
                </a:solidFill>
              </a:rPr>
            </a:br>
            <a:br>
              <a:rPr lang="en-US" sz="800" dirty="0">
                <a:solidFill>
                  <a:srgbClr val="262626"/>
                </a:solidFill>
              </a:rPr>
            </a:br>
            <a:r>
              <a:rPr lang="en-US" i="1" dirty="0">
                <a:solidFill>
                  <a:srgbClr val="262626"/>
                </a:solidFill>
              </a:rPr>
              <a:t>Better use of data supports </a:t>
            </a:r>
            <a:r>
              <a:rPr lang="en-US" b="1" i="1" dirty="0">
                <a:solidFill>
                  <a:srgbClr val="262626"/>
                </a:solidFill>
              </a:rPr>
              <a:t>smarter resource use</a:t>
            </a:r>
            <a:r>
              <a:rPr lang="en-US" i="1" dirty="0">
                <a:solidFill>
                  <a:srgbClr val="262626"/>
                </a:solidFill>
              </a:rPr>
              <a:t> and </a:t>
            </a:r>
            <a:r>
              <a:rPr lang="en-US" b="1" i="1" dirty="0">
                <a:solidFill>
                  <a:srgbClr val="262626"/>
                </a:solidFill>
              </a:rPr>
              <a:t>improved guest experience</a:t>
            </a:r>
            <a:r>
              <a:rPr lang="en-US" i="1" dirty="0">
                <a:solidFill>
                  <a:srgbClr val="262626"/>
                </a:solidFill>
              </a:rPr>
              <a:t> (</a:t>
            </a:r>
            <a:r>
              <a:rPr lang="es-ES" dirty="0">
                <a:solidFill>
                  <a:srgbClr val="262626"/>
                </a:solidFill>
              </a:rPr>
              <a:t>Mews, 2025; STR, 2024; UNESCO-UNEVOC, 2024)</a:t>
            </a:r>
            <a:endParaRPr lang="en-US" dirty="0">
              <a:solidFill>
                <a:srgbClr val="262626"/>
              </a:solidFill>
            </a:endParaRPr>
          </a:p>
        </p:txBody>
      </p:sp>
      <p:pic>
        <p:nvPicPr>
          <p:cNvPr id="74" name="Graphic 73">
            <a:extLst>
              <a:ext uri="{FF2B5EF4-FFF2-40B4-BE49-F238E27FC236}">
                <a16:creationId xmlns:a16="http://schemas.microsoft.com/office/drawing/2014/main" id="{7E224E9F-118D-45C5-1DF6-7CDF00D380FC}"/>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rot="10800000">
            <a:off x="13469" y="3973953"/>
            <a:ext cx="4539904" cy="2888027"/>
          </a:xfrm>
          <a:prstGeom prst="rect">
            <a:avLst/>
          </a:prstGeom>
        </p:spPr>
      </p:pic>
      <p:sp>
        <p:nvSpPr>
          <p:cNvPr id="78" name="TextBox 26">
            <a:extLst>
              <a:ext uri="{FF2B5EF4-FFF2-40B4-BE49-F238E27FC236}">
                <a16:creationId xmlns:a16="http://schemas.microsoft.com/office/drawing/2014/main" id="{E83768EA-115D-284C-C4C6-0664D0A780DC}"/>
              </a:ext>
            </a:extLst>
          </p:cNvPr>
          <p:cNvSpPr txBox="1"/>
          <p:nvPr/>
        </p:nvSpPr>
        <p:spPr bwMode="auto">
          <a:xfrm>
            <a:off x="5434339" y="702473"/>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spTree>
    <p:extLst>
      <p:ext uri="{BB962C8B-B14F-4D97-AF65-F5344CB8AC3E}">
        <p14:creationId xmlns:p14="http://schemas.microsoft.com/office/powerpoint/2010/main" val="661360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5B8F3-05C3-78E5-07E6-6ABABC6F93C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B809B6B-54CC-F236-8106-D5B3E6881A4C}"/>
              </a:ext>
            </a:extLst>
          </p:cNvPr>
          <p:cNvSpPr/>
          <p:nvPr/>
        </p:nvSpPr>
        <p:spPr>
          <a:xfrm flipH="1" flipV="1">
            <a:off x="0" y="0"/>
            <a:ext cx="12185500" cy="1538260"/>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cs typeface="Calibri" panose="020F0502020204030204" pitchFamily="34" charset="0"/>
            </a:endParaRPr>
          </a:p>
        </p:txBody>
      </p:sp>
      <p:pic>
        <p:nvPicPr>
          <p:cNvPr id="11" name="Graphic 10">
            <a:extLst>
              <a:ext uri="{FF2B5EF4-FFF2-40B4-BE49-F238E27FC236}">
                <a16:creationId xmlns:a16="http://schemas.microsoft.com/office/drawing/2014/main" id="{31C961C0-E537-711E-74C0-0F4D78E824BF}"/>
              </a:ext>
            </a:extLst>
          </p:cNvPr>
          <p:cNvPicPr>
            <a:picLocks noChangeAspect="1"/>
          </p:cNvPicPr>
          <p:nvPr/>
        </p:nvPicPr>
        <p:blipFill>
          <a:blip>
            <a:extLst>
              <a:ext uri="{96DAC541-7B7A-43D3-8B79-37D633B846F1}">
                <asvg:svgBlip xmlns:asvg="http://schemas.microsoft.com/office/drawing/2016/SVG/main" r:embed="rId3"/>
              </a:ext>
            </a:extLst>
          </a:blip>
          <a:srcRect l="32264" t="48938" r="39869" b="39981"/>
          <a:stretch>
            <a:fillRect/>
          </a:stretch>
        </p:blipFill>
        <p:spPr>
          <a:xfrm>
            <a:off x="7355540" y="10568"/>
            <a:ext cx="4821213" cy="2714449"/>
          </a:xfrm>
          <a:prstGeom prst="rect">
            <a:avLst/>
          </a:prstGeom>
        </p:spPr>
      </p:pic>
      <p:sp>
        <p:nvSpPr>
          <p:cNvPr id="2" name="Text Placeholder 11">
            <a:extLst>
              <a:ext uri="{FF2B5EF4-FFF2-40B4-BE49-F238E27FC236}">
                <a16:creationId xmlns:a16="http://schemas.microsoft.com/office/drawing/2014/main" id="{4FC2FDF1-2A9E-C85E-8EB8-34122F1CE232}"/>
              </a:ext>
            </a:extLst>
          </p:cNvPr>
          <p:cNvSpPr txBox="1">
            <a:spLocks/>
          </p:cNvSpPr>
          <p:nvPr/>
        </p:nvSpPr>
        <p:spPr>
          <a:xfrm>
            <a:off x="624811" y="421380"/>
            <a:ext cx="6347083" cy="210091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chemeClr val="bg1"/>
                </a:solidFill>
                <a:cs typeface="Times New Roman" panose="02020603050405020304" pitchFamily="18" charset="0"/>
              </a:rPr>
              <a:t>Further Listening: Data-Driven Revenue in Hospitality</a:t>
            </a:r>
          </a:p>
          <a:p>
            <a:pPr marL="0" indent="0">
              <a:lnSpc>
                <a:spcPts val="3520"/>
              </a:lnSpc>
              <a:spcBef>
                <a:spcPts val="0"/>
              </a:spcBef>
              <a:buNone/>
            </a:pPr>
            <a:endParaRPr lang="en-US" sz="3400" b="1" dirty="0">
              <a:solidFill>
                <a:schemeClr val="bg1"/>
              </a:solidFill>
              <a:cs typeface="Times New Roman" panose="02020603050405020304" pitchFamily="18" charset="0"/>
            </a:endParaRPr>
          </a:p>
        </p:txBody>
      </p:sp>
      <p:sp>
        <p:nvSpPr>
          <p:cNvPr id="4" name="Rectangle 30">
            <a:extLst>
              <a:ext uri="{FF2B5EF4-FFF2-40B4-BE49-F238E27FC236}">
                <a16:creationId xmlns:a16="http://schemas.microsoft.com/office/drawing/2014/main" id="{A56414F0-65DB-BC1A-DDD1-EF91EEC52A89}"/>
              </a:ext>
            </a:extLst>
          </p:cNvPr>
          <p:cNvSpPr/>
          <p:nvPr/>
        </p:nvSpPr>
        <p:spPr>
          <a:xfrm flipH="1">
            <a:off x="586940" y="1838697"/>
            <a:ext cx="5986062" cy="3724096"/>
          </a:xfrm>
          <a:prstGeom prst="rect">
            <a:avLst/>
          </a:prstGeom>
        </p:spPr>
        <p:txBody>
          <a:bodyPr wrap="square">
            <a:spAutoFit/>
          </a:bodyPr>
          <a:lstStyle/>
          <a:p>
            <a:pPr>
              <a:buNone/>
            </a:pPr>
            <a:r>
              <a:rPr lang="en-US" sz="2200" dirty="0">
                <a:solidFill>
                  <a:srgbClr val="262626"/>
                </a:solidFill>
              </a:rPr>
              <a:t>Expedia Group. (2023). </a:t>
            </a:r>
            <a:r>
              <a:rPr lang="en-US" sz="2200" i="1" dirty="0">
                <a:solidFill>
                  <a:srgbClr val="262626"/>
                </a:solidFill>
              </a:rPr>
              <a:t>Traditional to Tech-Driven: A Look at Revenue Management</a:t>
            </a:r>
            <a:r>
              <a:rPr lang="en-US" sz="2200" dirty="0">
                <a:solidFill>
                  <a:srgbClr val="262626"/>
                </a:solidFill>
              </a:rPr>
              <a:t>. Powering Travel by Expedia Group.</a:t>
            </a:r>
            <a:br>
              <a:rPr lang="en-US" sz="2200" dirty="0">
                <a:solidFill>
                  <a:srgbClr val="262626"/>
                </a:solidFill>
              </a:rPr>
            </a:br>
            <a:endParaRPr lang="en-US" sz="2200" dirty="0">
              <a:solidFill>
                <a:srgbClr val="262626"/>
              </a:solidFill>
            </a:endParaRPr>
          </a:p>
          <a:p>
            <a:pPr>
              <a:buNone/>
            </a:pPr>
            <a:endParaRPr lang="en-US" sz="2200" dirty="0">
              <a:solidFill>
                <a:srgbClr val="262626"/>
              </a:solidFill>
            </a:endParaRPr>
          </a:p>
          <a:p>
            <a:pPr>
              <a:buNone/>
            </a:pPr>
            <a:r>
              <a:rPr lang="en-US" b="1" i="1" dirty="0">
                <a:solidFill>
                  <a:srgbClr val="262626"/>
                </a:solidFill>
                <a:hlinkClick r:id="rId4">
                  <a:extLst>
                    <a:ext uri="{A12FA001-AC4F-418D-AE19-62706E023703}">
                      <ahyp:hlinkClr xmlns:ahyp="http://schemas.microsoft.com/office/drawing/2018/hyperlinkcolor" val="tx"/>
                    </a:ext>
                  </a:extLst>
                </a:hlinkClick>
              </a:rPr>
              <a:t>https://open.Spotify.com/episode/1nxut1HJcLcCrIUUgsdKyO</a:t>
            </a:r>
            <a:endParaRPr lang="en-US" b="1" i="1" dirty="0">
              <a:solidFill>
                <a:srgbClr val="262626"/>
              </a:solidFill>
            </a:endParaRPr>
          </a:p>
          <a:p>
            <a:pPr>
              <a:buNone/>
            </a:pPr>
            <a:endParaRPr lang="en-US" dirty="0">
              <a:solidFill>
                <a:srgbClr val="262626"/>
              </a:solidFill>
            </a:endParaRPr>
          </a:p>
          <a:p>
            <a:pPr>
              <a:buNone/>
            </a:pPr>
            <a:r>
              <a:rPr lang="en-US" dirty="0">
                <a:solidFill>
                  <a:srgbClr val="262626"/>
                </a:solidFill>
              </a:rPr>
              <a:t>This podcast episode discusses how hotels use data and KPIs such as occupancy, Average Daily Rate and RevPAR to set prices and manage demand. It offers a practical look at how revenue teams move from instinct-based decisions to data-informed strategies in modern hospitality</a:t>
            </a:r>
            <a:endParaRPr lang="en-US" i="1" dirty="0">
              <a:solidFill>
                <a:srgbClr val="262626"/>
              </a:solidFill>
            </a:endParaRPr>
          </a:p>
        </p:txBody>
      </p:sp>
      <p:pic>
        <p:nvPicPr>
          <p:cNvPr id="15" name="Picture 14">
            <a:extLst>
              <a:ext uri="{FF2B5EF4-FFF2-40B4-BE49-F238E27FC236}">
                <a16:creationId xmlns:a16="http://schemas.microsoft.com/office/drawing/2014/main" id="{BA3BF307-F59D-3942-CD73-5B63E0FE3CA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761" t="12298" r="29196" b="16922"/>
          <a:stretch>
            <a:fillRect/>
          </a:stretch>
        </p:blipFill>
        <p:spPr>
          <a:xfrm>
            <a:off x="5834250" y="1023960"/>
            <a:ext cx="6347083" cy="4885527"/>
          </a:xfrm>
          <a:prstGeom prst="rect">
            <a:avLst/>
          </a:prstGeom>
        </p:spPr>
      </p:pic>
      <p:pic>
        <p:nvPicPr>
          <p:cNvPr id="16" name="Picture 15">
            <a:hlinkClick r:id="rId4"/>
            <a:extLst>
              <a:ext uri="{FF2B5EF4-FFF2-40B4-BE49-F238E27FC236}">
                <a16:creationId xmlns:a16="http://schemas.microsoft.com/office/drawing/2014/main" id="{39467135-0A8F-4F2D-AA32-CE202FA02E3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44" r="9096"/>
          <a:stretch>
            <a:fillRect/>
          </a:stretch>
        </p:blipFill>
        <p:spPr>
          <a:xfrm>
            <a:off x="7370786" y="1435259"/>
            <a:ext cx="4821214" cy="3724096"/>
          </a:xfrm>
          <a:prstGeom prst="rect">
            <a:avLst/>
          </a:prstGeom>
        </p:spPr>
      </p:pic>
      <p:grpSp>
        <p:nvGrpSpPr>
          <p:cNvPr id="17" name="Group 16">
            <a:extLst>
              <a:ext uri="{FF2B5EF4-FFF2-40B4-BE49-F238E27FC236}">
                <a16:creationId xmlns:a16="http://schemas.microsoft.com/office/drawing/2014/main" id="{C656426E-96CA-8E4A-F440-1CABC54E3469}"/>
              </a:ext>
            </a:extLst>
          </p:cNvPr>
          <p:cNvGrpSpPr/>
          <p:nvPr/>
        </p:nvGrpSpPr>
        <p:grpSpPr>
          <a:xfrm rot="21145702">
            <a:off x="9649466" y="5087643"/>
            <a:ext cx="1456095" cy="1406604"/>
            <a:chOff x="7777737" y="4274827"/>
            <a:chExt cx="1456095" cy="1406604"/>
          </a:xfrm>
        </p:grpSpPr>
        <p:sp>
          <p:nvSpPr>
            <p:cNvPr id="18" name="Oval 17">
              <a:extLst>
                <a:ext uri="{FF2B5EF4-FFF2-40B4-BE49-F238E27FC236}">
                  <a16:creationId xmlns:a16="http://schemas.microsoft.com/office/drawing/2014/main" id="{241262E5-40AF-54B3-F652-E4B713905AD4}"/>
                </a:ext>
              </a:extLst>
            </p:cNvPr>
            <p:cNvSpPr/>
            <p:nvPr/>
          </p:nvSpPr>
          <p:spPr>
            <a:xfrm>
              <a:off x="7777737" y="4274827"/>
              <a:ext cx="1406604" cy="1406604"/>
            </a:xfrm>
            <a:prstGeom prst="ellipse">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A6E7F74-7BBC-DB54-5C0C-AC38A8DC3CDC}"/>
                </a:ext>
              </a:extLst>
            </p:cNvPr>
            <p:cNvSpPr txBox="1"/>
            <p:nvPr/>
          </p:nvSpPr>
          <p:spPr>
            <a:xfrm>
              <a:off x="7777737" y="4652326"/>
              <a:ext cx="1456095" cy="759182"/>
            </a:xfrm>
            <a:prstGeom prst="rect">
              <a:avLst/>
            </a:prstGeom>
            <a:noFill/>
          </p:spPr>
          <p:txBody>
            <a:bodyPr wrap="square" lIns="91440" tIns="45720" rIns="91440" bIns="45720" rtlCol="0" anchor="t">
              <a:spAutoFit/>
            </a:bodyPr>
            <a:lstStyle/>
            <a:p>
              <a:pPr algn="ctr">
                <a:lnSpc>
                  <a:spcPts val="2580"/>
                </a:lnSpc>
              </a:pPr>
              <a:r>
                <a:rPr lang="en-IE" sz="2400" b="1" dirty="0">
                  <a:solidFill>
                    <a:schemeClr val="bg1"/>
                  </a:solidFill>
                </a:rPr>
                <a:t>CLICK TO </a:t>
              </a:r>
              <a:r>
                <a:rPr lang="en-IE" sz="2400" b="1" dirty="0">
                  <a:solidFill>
                    <a:schemeClr val="bg1"/>
                  </a:solidFill>
                  <a:hlinkClick r:id="rId4">
                    <a:extLst>
                      <a:ext uri="{A12FA001-AC4F-418D-AE19-62706E023703}">
                        <ahyp:hlinkClr xmlns:ahyp="http://schemas.microsoft.com/office/drawing/2018/hyperlinkcolor" val="tx"/>
                      </a:ext>
                    </a:extLst>
                  </a:hlinkClick>
                </a:rPr>
                <a:t>VIEW</a:t>
              </a:r>
              <a:endParaRPr lang="de-DE" sz="2400" b="1" dirty="0">
                <a:solidFill>
                  <a:schemeClr val="bg1"/>
                </a:solidFill>
              </a:endParaRPr>
            </a:p>
          </p:txBody>
        </p:sp>
      </p:grpSp>
    </p:spTree>
    <p:extLst>
      <p:ext uri="{BB962C8B-B14F-4D97-AF65-F5344CB8AC3E}">
        <p14:creationId xmlns:p14="http://schemas.microsoft.com/office/powerpoint/2010/main" val="2874436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3E832-DF68-C736-5EC3-6A4EE06A2DB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349724C-4BE9-2474-2C73-B66F57256451}"/>
              </a:ext>
            </a:extLst>
          </p:cNvPr>
          <p:cNvSpPr>
            <a:spLocks noGrp="1"/>
          </p:cNvSpPr>
          <p:nvPr>
            <p:ph type="body" sz="quarter" idx="16"/>
          </p:nvPr>
        </p:nvSpPr>
        <p:spPr>
          <a:xfrm>
            <a:off x="4223368" y="1073150"/>
            <a:ext cx="7473332" cy="5873750"/>
          </a:xfrm>
        </p:spPr>
        <p:txBody>
          <a:bodyPr>
            <a:normAutofit/>
          </a:bodyPr>
          <a:lstStyle/>
          <a:p>
            <a:pPr fontAlgn="t">
              <a:lnSpc>
                <a:spcPts val="4960"/>
              </a:lnSpc>
              <a:spcBef>
                <a:spcPts val="0"/>
              </a:spcBef>
            </a:pPr>
            <a:r>
              <a:rPr lang="en-IE" sz="5200" b="1" dirty="0"/>
              <a:t>Working with Hospitality Data in Spreadsheets</a:t>
            </a:r>
          </a:p>
          <a:p>
            <a:pPr fontAlgn="t">
              <a:lnSpc>
                <a:spcPts val="4960"/>
              </a:lnSpc>
              <a:spcBef>
                <a:spcPts val="0"/>
              </a:spcBef>
            </a:pPr>
            <a:endParaRPr lang="en-IE" b="1" dirty="0"/>
          </a:p>
          <a:p>
            <a:endParaRPr lang="en-US" sz="2200" dirty="0">
              <a:cs typeface="Times New Roman" panose="02020603050405020304" pitchFamily="18" charset="0"/>
            </a:endParaRPr>
          </a:p>
          <a:p>
            <a:pPr>
              <a:lnSpc>
                <a:spcPts val="2580"/>
              </a:lnSpc>
              <a:spcBef>
                <a:spcPts val="0"/>
              </a:spcBef>
            </a:pPr>
            <a:r>
              <a:rPr lang="en-IE" sz="2400" dirty="0"/>
              <a:t>In this unit you move from concepts to systematic data work. You use spreadsheets to structure hospitality datasets, apply core calculations and present results clearly.  By turning long tables of figures into key numbers and visuals, you strengthen the digital skills needed for evidence-based and sustainable decisions in Eco Smart Hospitality.</a:t>
            </a:r>
          </a:p>
          <a:p>
            <a:endParaRPr lang="en-IE" sz="2400" dirty="0"/>
          </a:p>
          <a:p>
            <a:endParaRPr lang="en-IE" sz="2400" dirty="0"/>
          </a:p>
          <a:p>
            <a:endParaRPr lang="en-GB" sz="2200" dirty="0">
              <a:cs typeface="Times New Roman" panose="02020603050405020304" pitchFamily="18" charset="0"/>
            </a:endParaRPr>
          </a:p>
        </p:txBody>
      </p:sp>
      <p:sp>
        <p:nvSpPr>
          <p:cNvPr id="5" name="Text Placeholder 4">
            <a:extLst>
              <a:ext uri="{FF2B5EF4-FFF2-40B4-BE49-F238E27FC236}">
                <a16:creationId xmlns:a16="http://schemas.microsoft.com/office/drawing/2014/main" id="{FAF5A92F-DF2A-5831-2DA4-E02DF8DDD3F2}"/>
              </a:ext>
            </a:extLst>
          </p:cNvPr>
          <p:cNvSpPr>
            <a:spLocks noGrp="1"/>
          </p:cNvSpPr>
          <p:nvPr>
            <p:ph type="body" sz="quarter" idx="17"/>
          </p:nvPr>
        </p:nvSpPr>
        <p:spPr>
          <a:xfrm>
            <a:off x="1866660" y="1672487"/>
            <a:ext cx="2066906" cy="582221"/>
          </a:xfrm>
        </p:spPr>
        <p:txBody>
          <a:bodyPr/>
          <a:lstStyle/>
          <a:p>
            <a:r>
              <a:rPr lang="en-US" sz="12000" b="1" dirty="0">
                <a:cs typeface="Times New Roman" panose="02020603050405020304" pitchFamily="18" charset="0"/>
              </a:rPr>
              <a:t>02</a:t>
            </a:r>
          </a:p>
        </p:txBody>
      </p:sp>
      <p:sp>
        <p:nvSpPr>
          <p:cNvPr id="3" name="TextBox 2">
            <a:extLst>
              <a:ext uri="{FF2B5EF4-FFF2-40B4-BE49-F238E27FC236}">
                <a16:creationId xmlns:a16="http://schemas.microsoft.com/office/drawing/2014/main" id="{01CC3DAA-4ACE-DDE6-2CA1-4FF9F3C03032}"/>
              </a:ext>
            </a:extLst>
          </p:cNvPr>
          <p:cNvSpPr txBox="1"/>
          <p:nvPr/>
        </p:nvSpPr>
        <p:spPr>
          <a:xfrm>
            <a:off x="206375" y="2254708"/>
            <a:ext cx="2206625" cy="923330"/>
          </a:xfrm>
          <a:prstGeom prst="rect">
            <a:avLst/>
          </a:prstGeom>
          <a:noFill/>
        </p:spPr>
        <p:txBody>
          <a:bodyPr wrap="square">
            <a:spAutoFit/>
          </a:bodyPr>
          <a:lstStyle/>
          <a:p>
            <a:r>
              <a:rPr lang="en-IE" sz="5400" b="1" dirty="0">
                <a:solidFill>
                  <a:srgbClr val="0289AE"/>
                </a:solidFill>
              </a:rPr>
              <a:t>UNIT</a:t>
            </a:r>
            <a:endParaRPr lang="en-US" sz="5400" dirty="0">
              <a:solidFill>
                <a:srgbClr val="0289AE"/>
              </a:solidFill>
            </a:endParaRPr>
          </a:p>
        </p:txBody>
      </p:sp>
    </p:spTree>
    <p:extLst>
      <p:ext uri="{BB962C8B-B14F-4D97-AF65-F5344CB8AC3E}">
        <p14:creationId xmlns:p14="http://schemas.microsoft.com/office/powerpoint/2010/main" val="3854738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672F6-4AD5-6EDC-7677-9E9DCDF2DC3F}"/>
            </a:ext>
          </a:extLst>
        </p:cNvPr>
        <p:cNvGrpSpPr/>
        <p:nvPr/>
      </p:nvGrpSpPr>
      <p:grpSpPr>
        <a:xfrm>
          <a:off x="0" y="0"/>
          <a:ext cx="0" cy="0"/>
          <a:chOff x="0" y="0"/>
          <a:chExt cx="0" cy="0"/>
        </a:xfrm>
      </p:grpSpPr>
      <p:pic>
        <p:nvPicPr>
          <p:cNvPr id="7" name="Graphic 6">
            <a:extLst>
              <a:ext uri="{FF2B5EF4-FFF2-40B4-BE49-F238E27FC236}">
                <a16:creationId xmlns:a16="http://schemas.microsoft.com/office/drawing/2014/main" id="{B1663719-B120-58B9-012C-449312EF0AAB}"/>
              </a:ext>
            </a:extLst>
          </p:cNvPr>
          <p:cNvPicPr>
            <a:picLocks noChangeAspect="1"/>
          </p:cNvPicPr>
          <p:nvPr/>
        </p:nvPicPr>
        <p:blipFill>
          <a:blip>
            <a:extLst>
              <a:ext uri="{96DAC541-7B7A-43D3-8B79-37D633B846F1}">
                <asvg:svgBlip xmlns:asvg="http://schemas.microsoft.com/office/drawing/2016/SVG/main" r:embed="rId3"/>
              </a:ext>
            </a:extLst>
          </a:blip>
          <a:srcRect l="49952" t="41010" r="28995" b="44546"/>
          <a:stretch/>
        </p:blipFill>
        <p:spPr>
          <a:xfrm rot="7493268">
            <a:off x="18494722" y="-2497889"/>
            <a:ext cx="5325749" cy="5173579"/>
          </a:xfrm>
          <a:prstGeom prst="rect">
            <a:avLst/>
          </a:prstGeom>
        </p:spPr>
      </p:pic>
      <p:sp>
        <p:nvSpPr>
          <p:cNvPr id="4" name="Text Placeholder 11">
            <a:extLst>
              <a:ext uri="{FF2B5EF4-FFF2-40B4-BE49-F238E27FC236}">
                <a16:creationId xmlns:a16="http://schemas.microsoft.com/office/drawing/2014/main" id="{176B0E92-81FF-11BA-8930-C62E6A0D4730}"/>
              </a:ext>
            </a:extLst>
          </p:cNvPr>
          <p:cNvSpPr txBox="1">
            <a:spLocks/>
          </p:cNvSpPr>
          <p:nvPr/>
        </p:nvSpPr>
        <p:spPr>
          <a:xfrm>
            <a:off x="429115" y="463310"/>
            <a:ext cx="4252613"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Working with hospitality datasets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6" name="Straight Connector 5">
            <a:extLst>
              <a:ext uri="{FF2B5EF4-FFF2-40B4-BE49-F238E27FC236}">
                <a16:creationId xmlns:a16="http://schemas.microsoft.com/office/drawing/2014/main" id="{D61FBF16-F799-06C8-D28F-B15DE6C7DD4B}"/>
              </a:ext>
            </a:extLst>
          </p:cNvPr>
          <p:cNvCxnSpPr>
            <a:cxnSpLocks/>
          </p:cNvCxnSpPr>
          <p:nvPr/>
        </p:nvCxnSpPr>
        <p:spPr>
          <a:xfrm>
            <a:off x="0" y="1573022"/>
            <a:ext cx="5888736"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30">
            <a:extLst>
              <a:ext uri="{FF2B5EF4-FFF2-40B4-BE49-F238E27FC236}">
                <a16:creationId xmlns:a16="http://schemas.microsoft.com/office/drawing/2014/main" id="{7A28E6D5-BD2E-1D53-FD1C-429F5C2CC176}"/>
              </a:ext>
            </a:extLst>
          </p:cNvPr>
          <p:cNvSpPr/>
          <p:nvPr/>
        </p:nvSpPr>
        <p:spPr>
          <a:xfrm flipH="1">
            <a:off x="586944" y="2997356"/>
            <a:ext cx="9867600" cy="2492990"/>
          </a:xfrm>
          <a:prstGeom prst="rect">
            <a:avLst/>
          </a:prstGeom>
        </p:spPr>
        <p:txBody>
          <a:bodyPr wrap="square" numCol="2" spcCol="252000">
            <a:spAutoFit/>
          </a:bodyPr>
          <a:lstStyle/>
          <a:p>
            <a:pPr>
              <a:buClr>
                <a:srgbClr val="62A844"/>
              </a:buClr>
            </a:pPr>
            <a:r>
              <a:rPr lang="en-US" sz="2000" b="1" dirty="0">
                <a:solidFill>
                  <a:srgbClr val="0289AE"/>
                </a:solidFill>
              </a:rPr>
              <a:t>SPREADSHEETS ARE A STANDARD </a:t>
            </a:r>
          </a:p>
          <a:p>
            <a:pPr>
              <a:buClr>
                <a:srgbClr val="62A844"/>
              </a:buClr>
            </a:pPr>
            <a:r>
              <a:rPr lang="en-US" sz="2000" b="1" dirty="0">
                <a:solidFill>
                  <a:srgbClr val="0289AE"/>
                </a:solidFill>
              </a:rPr>
              <a:t>TOOL FOR ANALYZING:</a:t>
            </a:r>
          </a:p>
          <a:p>
            <a:pPr>
              <a:buClr>
                <a:srgbClr val="62A844"/>
              </a:buClr>
            </a:pPr>
            <a:endParaRPr lang="en-US" sz="800" b="1" dirty="0">
              <a:solidFill>
                <a:srgbClr val="0289AE"/>
              </a:solidFill>
            </a:endParaRPr>
          </a:p>
          <a:p>
            <a:pPr marL="285750" indent="-285750">
              <a:buClr>
                <a:srgbClr val="62A844"/>
              </a:buClr>
              <a:buFont typeface="Arial" panose="020B0604020202020204" pitchFamily="34" charset="0"/>
              <a:buChar char="•"/>
            </a:pPr>
            <a:r>
              <a:rPr lang="en-US" dirty="0">
                <a:solidFill>
                  <a:srgbClr val="262626"/>
                </a:solidFill>
              </a:rPr>
              <a:t>PMS and POS exports</a:t>
            </a:r>
          </a:p>
          <a:p>
            <a:pPr marL="285750" indent="-285750">
              <a:buClr>
                <a:srgbClr val="62A844"/>
              </a:buClr>
              <a:buFont typeface="Arial" panose="020B0604020202020204" pitchFamily="34" charset="0"/>
              <a:buChar char="•"/>
            </a:pPr>
            <a:r>
              <a:rPr lang="en-US" dirty="0">
                <a:solidFill>
                  <a:srgbClr val="262626"/>
                </a:solidFill>
              </a:rPr>
              <a:t>Daily revenue reports</a:t>
            </a:r>
          </a:p>
          <a:p>
            <a:pPr marL="285750" indent="-285750">
              <a:buClr>
                <a:srgbClr val="62A844"/>
              </a:buClr>
              <a:buFont typeface="Arial" panose="020B0604020202020204" pitchFamily="34" charset="0"/>
              <a:buChar char="•"/>
            </a:pPr>
            <a:r>
              <a:rPr lang="en-US" dirty="0">
                <a:solidFill>
                  <a:srgbClr val="262626"/>
                </a:solidFill>
              </a:rPr>
              <a:t>Rota and staff data</a:t>
            </a:r>
          </a:p>
          <a:p>
            <a:pPr marL="285750" indent="-285750">
              <a:buClr>
                <a:srgbClr val="62A844"/>
              </a:buClr>
              <a:buFont typeface="Arial" panose="020B0604020202020204" pitchFamily="34" charset="0"/>
              <a:buChar char="•"/>
            </a:pPr>
            <a:r>
              <a:rPr lang="en-US" dirty="0">
                <a:solidFill>
                  <a:srgbClr val="262626"/>
                </a:solidFill>
              </a:rPr>
              <a:t>Sustainability logs</a:t>
            </a:r>
          </a:p>
          <a:p>
            <a:pPr marL="285750" indent="-285750">
              <a:buClr>
                <a:srgbClr val="62A844"/>
              </a:buClr>
              <a:buFont typeface="Arial" panose="020B0604020202020204" pitchFamily="34" charset="0"/>
              <a:buChar char="•"/>
            </a:pPr>
            <a:endParaRPr lang="en-US" dirty="0">
              <a:solidFill>
                <a:srgbClr val="262626"/>
              </a:solidFill>
            </a:endParaRPr>
          </a:p>
          <a:p>
            <a:pPr algn="just">
              <a:buClr>
                <a:srgbClr val="62A844"/>
              </a:buClr>
            </a:pPr>
            <a:endParaRPr lang="en-US" dirty="0">
              <a:solidFill>
                <a:srgbClr val="262626"/>
              </a:solidFill>
            </a:endParaRPr>
          </a:p>
          <a:p>
            <a:pPr>
              <a:buClr>
                <a:srgbClr val="62A844"/>
              </a:buClr>
            </a:pPr>
            <a:r>
              <a:rPr lang="en-US" sz="2000" b="1" dirty="0">
                <a:solidFill>
                  <a:srgbClr val="0289AE"/>
                </a:solidFill>
              </a:rPr>
              <a:t>WHAT YOU'LL LEARN:</a:t>
            </a:r>
          </a:p>
          <a:p>
            <a:pPr>
              <a:buClr>
                <a:srgbClr val="62A844"/>
              </a:buClr>
            </a:pPr>
            <a:endParaRPr lang="en-US" sz="800" dirty="0">
              <a:solidFill>
                <a:srgbClr val="0289AE"/>
              </a:solidFill>
            </a:endParaRPr>
          </a:p>
          <a:p>
            <a:pPr marL="285750" indent="-285750">
              <a:buClr>
                <a:srgbClr val="62A844"/>
              </a:buClr>
              <a:buFont typeface="Arial" panose="020B0604020202020204" pitchFamily="34" charset="0"/>
              <a:buChar char="•"/>
            </a:pPr>
            <a:r>
              <a:rPr lang="en-US" b="1" dirty="0">
                <a:solidFill>
                  <a:srgbClr val="262626"/>
                </a:solidFill>
              </a:rPr>
              <a:t>Read the structure</a:t>
            </a:r>
            <a:r>
              <a:rPr lang="en-US" dirty="0">
                <a:solidFill>
                  <a:srgbClr val="262626"/>
                </a:solidFill>
              </a:rPr>
              <a:t> – Understand what each field represents</a:t>
            </a:r>
          </a:p>
          <a:p>
            <a:pPr marL="285750" indent="-285750">
              <a:buClr>
                <a:srgbClr val="62A844"/>
              </a:buClr>
              <a:buFont typeface="Arial" panose="020B0604020202020204" pitchFamily="34" charset="0"/>
              <a:buChar char="•"/>
            </a:pPr>
            <a:r>
              <a:rPr lang="en-US" b="1" dirty="0">
                <a:solidFill>
                  <a:srgbClr val="262626"/>
                </a:solidFill>
              </a:rPr>
              <a:t>Prepare the data</a:t>
            </a:r>
            <a:r>
              <a:rPr lang="en-US" dirty="0">
                <a:solidFill>
                  <a:srgbClr val="262626"/>
                </a:solidFill>
              </a:rPr>
              <a:t> – Clean and organize for KPI calculations</a:t>
            </a:r>
          </a:p>
          <a:p>
            <a:pPr marL="285750" indent="-285750">
              <a:buClr>
                <a:srgbClr val="62A844"/>
              </a:buClr>
              <a:buFont typeface="Arial" panose="020B0604020202020204" pitchFamily="34" charset="0"/>
              <a:buChar char="•"/>
            </a:pPr>
            <a:r>
              <a:rPr lang="en-US" b="1" dirty="0">
                <a:solidFill>
                  <a:srgbClr val="262626"/>
                </a:solidFill>
              </a:rPr>
              <a:t>Connect to Unit 1</a:t>
            </a:r>
            <a:r>
              <a:rPr lang="en-US" dirty="0">
                <a:solidFill>
                  <a:srgbClr val="262626"/>
                </a:solidFill>
              </a:rPr>
              <a:t> – Calculate KPIs you already know: occupancy, ADR, RevPAR, average spend per cover</a:t>
            </a:r>
          </a:p>
        </p:txBody>
      </p:sp>
      <p:sp>
        <p:nvSpPr>
          <p:cNvPr id="16" name="Rounded Rectangle 15">
            <a:extLst>
              <a:ext uri="{FF2B5EF4-FFF2-40B4-BE49-F238E27FC236}">
                <a16:creationId xmlns:a16="http://schemas.microsoft.com/office/drawing/2014/main" id="{72FE0CBC-78BC-A8DD-062B-0BB2B2B06AFB}"/>
              </a:ext>
            </a:extLst>
          </p:cNvPr>
          <p:cNvSpPr/>
          <p:nvPr/>
        </p:nvSpPr>
        <p:spPr>
          <a:xfrm>
            <a:off x="7965985" y="5923848"/>
            <a:ext cx="2921471"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8F705325-A9A6-4C6B-1C9B-A817FB43D559}"/>
              </a:ext>
            </a:extLst>
          </p:cNvPr>
          <p:cNvSpPr txBox="1"/>
          <p:nvPr/>
        </p:nvSpPr>
        <p:spPr>
          <a:xfrm>
            <a:off x="8091984" y="5987126"/>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18" name="TextBox 17">
            <a:extLst>
              <a:ext uri="{FF2B5EF4-FFF2-40B4-BE49-F238E27FC236}">
                <a16:creationId xmlns:a16="http://schemas.microsoft.com/office/drawing/2014/main" id="{BCB2BD6B-F3C4-331A-B752-AC65F276D1EE}"/>
              </a:ext>
            </a:extLst>
          </p:cNvPr>
          <p:cNvSpPr txBox="1"/>
          <p:nvPr/>
        </p:nvSpPr>
        <p:spPr>
          <a:xfrm>
            <a:off x="8847985" y="5987126"/>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i="0" dirty="0">
                <a:solidFill>
                  <a:srgbClr val="262626"/>
                </a:solidFill>
                <a:latin typeface="Calibri" panose="020F0502020204030204" pitchFamily="34" charset="0"/>
                <a:cs typeface="Calibri" panose="020F0502020204030204" pitchFamily="34" charset="0"/>
              </a:rPr>
              <a:t>2</a:t>
            </a:r>
            <a:r>
              <a:rPr sz="1400" b="1" i="0" dirty="0">
                <a:solidFill>
                  <a:srgbClr val="262626"/>
                </a:solidFill>
                <a:latin typeface="Calibri" panose="020F0502020204030204" pitchFamily="34" charset="0"/>
                <a:cs typeface="Calibri" panose="020F0502020204030204" pitchFamily="34" charset="0"/>
              </a:rPr>
              <a:t> M</a:t>
            </a:r>
            <a:r>
              <a:rPr lang="en-IE" sz="1400" b="1" i="0"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8FBD8178-C12E-D492-913D-B7E234405048}"/>
              </a:ext>
            </a:extLst>
          </p:cNvPr>
          <p:cNvSpPr txBox="1"/>
          <p:nvPr/>
        </p:nvSpPr>
        <p:spPr>
          <a:xfrm>
            <a:off x="9441984" y="5987126"/>
            <a:ext cx="3492000" cy="215444"/>
          </a:xfrm>
          <a:prstGeom prst="rect">
            <a:avLst/>
          </a:prstGeom>
          <a:noFill/>
        </p:spPr>
        <p:txBody>
          <a:bodyPr wrap="square" lIns="0" tIns="0" rIns="0" bIns="0" anchor="ctr">
            <a:spAutoFit/>
          </a:bodyPr>
          <a:lstStyle/>
          <a:p>
            <a:r>
              <a:rPr lang="en-IE" sz="1400" b="0" i="0" dirty="0">
                <a:solidFill>
                  <a:srgbClr val="262626"/>
                </a:solidFill>
                <a:latin typeface="Calibri" panose="020F0502020204030204" pitchFamily="34" charset="0"/>
                <a:cs typeface="Calibri" panose="020F0502020204030204" pitchFamily="34" charset="0"/>
              </a:rPr>
              <a:t>-  AI in Hospitality</a:t>
            </a:r>
          </a:p>
        </p:txBody>
      </p:sp>
      <p:pic>
        <p:nvPicPr>
          <p:cNvPr id="24" name="Graphic 23">
            <a:extLst>
              <a:ext uri="{FF2B5EF4-FFF2-40B4-BE49-F238E27FC236}">
                <a16:creationId xmlns:a16="http://schemas.microsoft.com/office/drawing/2014/main" id="{26DE82B9-1AD7-E3B9-5CBC-3DEB77038937}"/>
              </a:ext>
            </a:extLst>
          </p:cNvPr>
          <p:cNvPicPr>
            <a:picLocks noChangeAspect="1"/>
          </p:cNvPicPr>
          <p:nvPr/>
        </p:nvPicPr>
        <p:blipFill>
          <a:blip>
            <a:extLst>
              <a:ext uri="{96DAC541-7B7A-43D3-8B79-37D633B846F1}">
                <asvg:svgBlip xmlns:asvg="http://schemas.microsoft.com/office/drawing/2016/SVG/main" r:embed="rId4"/>
              </a:ext>
            </a:extLst>
          </a:blip>
          <a:srcRect l="32264" t="48938" r="39869" b="38542"/>
          <a:stretch>
            <a:fillRect/>
          </a:stretch>
        </p:blipFill>
        <p:spPr>
          <a:xfrm>
            <a:off x="6442347" y="0"/>
            <a:ext cx="5749653" cy="3657600"/>
          </a:xfrm>
          <a:prstGeom prst="rect">
            <a:avLst/>
          </a:prstGeom>
        </p:spPr>
      </p:pic>
      <p:sp>
        <p:nvSpPr>
          <p:cNvPr id="25" name="Rounded Rectangle 24">
            <a:extLst>
              <a:ext uri="{FF2B5EF4-FFF2-40B4-BE49-F238E27FC236}">
                <a16:creationId xmlns:a16="http://schemas.microsoft.com/office/drawing/2014/main" id="{92C86C5D-5FD8-9F21-C417-208B095D95DB}"/>
              </a:ext>
            </a:extLst>
          </p:cNvPr>
          <p:cNvSpPr/>
          <p:nvPr/>
        </p:nvSpPr>
        <p:spPr>
          <a:xfrm>
            <a:off x="5906022" y="689126"/>
            <a:ext cx="5495958" cy="1479384"/>
          </a:xfrm>
          <a:prstGeom prst="roundRect">
            <a:avLst>
              <a:gd name="adj" fmla="val 8566"/>
            </a:avLst>
          </a:prstGeom>
          <a:solidFill>
            <a:schemeClr val="bg1"/>
          </a:solid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0">
            <a:extLst>
              <a:ext uri="{FF2B5EF4-FFF2-40B4-BE49-F238E27FC236}">
                <a16:creationId xmlns:a16="http://schemas.microsoft.com/office/drawing/2014/main" id="{7C48B284-D97B-48AF-DB42-DC4EBDC92EAA}"/>
              </a:ext>
            </a:extLst>
          </p:cNvPr>
          <p:cNvSpPr/>
          <p:nvPr/>
        </p:nvSpPr>
        <p:spPr>
          <a:xfrm flipH="1">
            <a:off x="6095497" y="838830"/>
            <a:ext cx="5117008" cy="1077218"/>
          </a:xfrm>
          <a:prstGeom prst="rect">
            <a:avLst/>
          </a:prstGeom>
        </p:spPr>
        <p:txBody>
          <a:bodyPr wrap="square">
            <a:spAutoFit/>
          </a:bodyPr>
          <a:lstStyle/>
          <a:p>
            <a:pPr algn="ctr"/>
            <a:r>
              <a:rPr lang="en-US" sz="2000" b="1" dirty="0">
                <a:solidFill>
                  <a:srgbClr val="0289AE"/>
                </a:solidFill>
              </a:rPr>
              <a:t>KEY INSIGHT:</a:t>
            </a:r>
          </a:p>
          <a:p>
            <a:pPr algn="ctr"/>
            <a:br>
              <a:rPr lang="en-US" sz="800" dirty="0"/>
            </a:br>
            <a:r>
              <a:rPr lang="en-US" i="1" dirty="0">
                <a:solidFill>
                  <a:srgbClr val="262626"/>
                </a:solidFill>
              </a:rPr>
              <a:t>Spreadsheet skills turn raw data into </a:t>
            </a:r>
            <a:r>
              <a:rPr lang="en-US" b="1" i="1" dirty="0">
                <a:solidFill>
                  <a:srgbClr val="262626"/>
                </a:solidFill>
              </a:rPr>
              <a:t>actionable insights</a:t>
            </a:r>
            <a:r>
              <a:rPr lang="en-US" i="1" dirty="0">
                <a:solidFill>
                  <a:srgbClr val="262626"/>
                </a:solidFill>
              </a:rPr>
              <a:t> for your business (</a:t>
            </a:r>
            <a:r>
              <a:rPr lang="en-US" dirty="0">
                <a:solidFill>
                  <a:srgbClr val="262626"/>
                </a:solidFill>
              </a:rPr>
              <a:t>UNESCO-UNEVOC, 2024).</a:t>
            </a:r>
          </a:p>
        </p:txBody>
      </p:sp>
    </p:spTree>
    <p:extLst>
      <p:ext uri="{BB962C8B-B14F-4D97-AF65-F5344CB8AC3E}">
        <p14:creationId xmlns:p14="http://schemas.microsoft.com/office/powerpoint/2010/main" val="3771733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6529016-3151-8E2A-6E2E-73DEDFABFED0}"/>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a:off x="6442347" y="0"/>
            <a:ext cx="5749653" cy="3657600"/>
          </a:xfrm>
          <a:prstGeom prst="rect">
            <a:avLst/>
          </a:prstGeom>
        </p:spPr>
      </p:pic>
      <p:sp>
        <p:nvSpPr>
          <p:cNvPr id="10" name="Rounded Rectangle 9">
            <a:extLst>
              <a:ext uri="{FF2B5EF4-FFF2-40B4-BE49-F238E27FC236}">
                <a16:creationId xmlns:a16="http://schemas.microsoft.com/office/drawing/2014/main" id="{870AC350-9271-0D1D-592C-82F12771ED4E}"/>
              </a:ext>
            </a:extLst>
          </p:cNvPr>
          <p:cNvSpPr/>
          <p:nvPr/>
        </p:nvSpPr>
        <p:spPr>
          <a:xfrm>
            <a:off x="5906022" y="847208"/>
            <a:ext cx="5495958" cy="1233143"/>
          </a:xfrm>
          <a:prstGeom prst="roundRect">
            <a:avLst>
              <a:gd name="adj" fmla="val 8566"/>
            </a:avLst>
          </a:prstGeom>
          <a:solidFill>
            <a:schemeClr val="bg1"/>
          </a:solid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8B1D246-AAE5-902A-E526-BCEF57AFF332}"/>
              </a:ext>
            </a:extLst>
          </p:cNvPr>
          <p:cNvSpPr txBox="1"/>
          <p:nvPr/>
        </p:nvSpPr>
        <p:spPr>
          <a:xfrm>
            <a:off x="12896382" y="271582"/>
            <a:ext cx="10599174" cy="6586418"/>
          </a:xfrm>
          <a:prstGeom prst="rect">
            <a:avLst/>
          </a:prstGeom>
          <a:noFill/>
        </p:spPr>
        <p:txBody>
          <a:bodyPr wrap="square">
            <a:spAutoFit/>
          </a:bodyPr>
          <a:lstStyle/>
          <a:p>
            <a:pPr algn="ctr"/>
            <a:r>
              <a:rPr lang="en-US" sz="2800" b="1" dirty="0"/>
              <a:t>Activity: exploring a room-nights dataset</a:t>
            </a:r>
          </a:p>
          <a:p>
            <a:br>
              <a:rPr lang="en-US" sz="2200" dirty="0"/>
            </a:br>
            <a:r>
              <a:rPr lang="en-US" sz="2200" dirty="0">
                <a:solidFill>
                  <a:srgbClr val="262626"/>
                </a:solidFill>
              </a:rPr>
              <a:t>You receive a small room-nights dataset exported from a Property Management System for a </a:t>
            </a:r>
            <a:r>
              <a:rPr lang="en-US" sz="2200" b="1" dirty="0">
                <a:solidFill>
                  <a:srgbClr val="262626"/>
                </a:solidFill>
              </a:rPr>
              <a:t>14-day period</a:t>
            </a:r>
            <a:r>
              <a:rPr lang="en-US" sz="2200" dirty="0">
                <a:solidFill>
                  <a:srgbClr val="262626"/>
                </a:solidFill>
              </a:rPr>
              <a:t>.</a:t>
            </a:r>
            <a:br>
              <a:rPr lang="en-US" sz="2200" dirty="0"/>
            </a:br>
            <a:endParaRPr lang="en-US" sz="2200" dirty="0"/>
          </a:p>
          <a:p>
            <a:r>
              <a:rPr lang="en-US" sz="2200" b="1" dirty="0"/>
              <a:t>THE DATASET INCLUDES:</a:t>
            </a:r>
            <a:endParaRPr lang="en-US" sz="2200" dirty="0"/>
          </a:p>
          <a:p>
            <a:pPr marL="285750" indent="-285750">
              <a:buFont typeface="Wingdings" panose="05000000000000000000" pitchFamily="2" charset="2"/>
              <a:buChar char="q"/>
            </a:pPr>
            <a:r>
              <a:rPr lang="en-US" sz="2000" b="1" dirty="0">
                <a:solidFill>
                  <a:srgbClr val="262626"/>
                </a:solidFill>
              </a:rPr>
              <a:t>Date</a:t>
            </a:r>
            <a:r>
              <a:rPr lang="en-US" sz="2000" dirty="0">
                <a:solidFill>
                  <a:srgbClr val="262626"/>
                </a:solidFill>
              </a:rPr>
              <a:t> – When the stay occurred</a:t>
            </a:r>
          </a:p>
          <a:p>
            <a:pPr marL="285750" indent="-285750">
              <a:buFont typeface="Wingdings" panose="05000000000000000000" pitchFamily="2" charset="2"/>
              <a:buChar char="q"/>
            </a:pPr>
            <a:r>
              <a:rPr lang="en-US" sz="2000" b="1" dirty="0">
                <a:solidFill>
                  <a:srgbClr val="262626"/>
                </a:solidFill>
              </a:rPr>
              <a:t>Rooms Available</a:t>
            </a:r>
            <a:r>
              <a:rPr lang="en-US" sz="2000" dirty="0">
                <a:solidFill>
                  <a:srgbClr val="262626"/>
                </a:solidFill>
              </a:rPr>
              <a:t> – Total rooms in the property</a:t>
            </a:r>
          </a:p>
          <a:p>
            <a:pPr marL="285750" indent="-285750">
              <a:buFont typeface="Wingdings" panose="05000000000000000000" pitchFamily="2" charset="2"/>
              <a:buChar char="q"/>
            </a:pPr>
            <a:r>
              <a:rPr lang="en-US" sz="2000" b="1" dirty="0">
                <a:solidFill>
                  <a:srgbClr val="262626"/>
                </a:solidFill>
              </a:rPr>
              <a:t>Rooms Sold</a:t>
            </a:r>
            <a:r>
              <a:rPr lang="en-US" sz="2000" dirty="0">
                <a:solidFill>
                  <a:srgbClr val="262626"/>
                </a:solidFill>
              </a:rPr>
              <a:t> – Rooms occupied each night</a:t>
            </a:r>
          </a:p>
          <a:p>
            <a:pPr marL="285750" indent="-285750">
              <a:buFont typeface="Wingdings" panose="05000000000000000000" pitchFamily="2" charset="2"/>
              <a:buChar char="q"/>
            </a:pPr>
            <a:r>
              <a:rPr lang="en-US" sz="2000" b="1" dirty="0">
                <a:solidFill>
                  <a:srgbClr val="262626"/>
                </a:solidFill>
              </a:rPr>
              <a:t>Room Revenue (€)</a:t>
            </a:r>
            <a:r>
              <a:rPr lang="en-US" sz="2000" dirty="0">
                <a:solidFill>
                  <a:srgbClr val="262626"/>
                </a:solidFill>
              </a:rPr>
              <a:t> – Total revenue from rooms</a:t>
            </a:r>
          </a:p>
          <a:p>
            <a:pPr marL="285750" indent="-285750">
              <a:buFont typeface="Wingdings" panose="05000000000000000000" pitchFamily="2" charset="2"/>
              <a:buChar char="q"/>
            </a:pPr>
            <a:r>
              <a:rPr lang="en-US" sz="2000" b="1" dirty="0">
                <a:solidFill>
                  <a:srgbClr val="262626"/>
                </a:solidFill>
              </a:rPr>
              <a:t>ADR</a:t>
            </a:r>
            <a:r>
              <a:rPr lang="en-US" sz="2000" dirty="0">
                <a:solidFill>
                  <a:srgbClr val="262626"/>
                </a:solidFill>
              </a:rPr>
              <a:t> – Average Daily Rate (already calculated)</a:t>
            </a:r>
          </a:p>
          <a:p>
            <a:br>
              <a:rPr lang="en-US" sz="2200" b="1" dirty="0"/>
            </a:br>
            <a:r>
              <a:rPr lang="en-US" sz="2200" b="1" dirty="0"/>
              <a:t>YOUR TASK:</a:t>
            </a:r>
            <a:endParaRPr lang="en-US" sz="2200" dirty="0"/>
          </a:p>
          <a:p>
            <a:pPr marL="285750" indent="-285750">
              <a:buFont typeface="Wingdings" panose="05000000000000000000" pitchFamily="2" charset="2"/>
              <a:buChar char="§"/>
            </a:pPr>
            <a:r>
              <a:rPr lang="en-US" sz="2000" b="1" dirty="0">
                <a:solidFill>
                  <a:srgbClr val="262626"/>
                </a:solidFill>
              </a:rPr>
              <a:t>Identify</a:t>
            </a:r>
            <a:r>
              <a:rPr lang="en-US" sz="2000" dirty="0">
                <a:solidFill>
                  <a:srgbClr val="262626"/>
                </a:solidFill>
              </a:rPr>
              <a:t> what each column represents</a:t>
            </a:r>
          </a:p>
          <a:p>
            <a:pPr marL="285750" indent="-285750">
              <a:buFont typeface="Wingdings" panose="05000000000000000000" pitchFamily="2" charset="2"/>
              <a:buChar char="§"/>
            </a:pPr>
            <a:r>
              <a:rPr lang="en-US" sz="2000" b="1" dirty="0">
                <a:solidFill>
                  <a:srgbClr val="262626"/>
                </a:solidFill>
              </a:rPr>
              <a:t>Check</a:t>
            </a:r>
            <a:r>
              <a:rPr lang="en-US" sz="2000" dirty="0">
                <a:solidFill>
                  <a:srgbClr val="262626"/>
                </a:solidFill>
              </a:rPr>
              <a:t> whether dates run in order with no gaps</a:t>
            </a:r>
          </a:p>
          <a:p>
            <a:pPr marL="285750" indent="-285750">
              <a:buFont typeface="Wingdings" panose="05000000000000000000" pitchFamily="2" charset="2"/>
              <a:buChar char="§"/>
            </a:pPr>
            <a:r>
              <a:rPr lang="en-US" sz="2000" b="1" dirty="0">
                <a:solidFill>
                  <a:srgbClr val="262626"/>
                </a:solidFill>
              </a:rPr>
              <a:t>Highlight</a:t>
            </a:r>
            <a:r>
              <a:rPr lang="en-US" sz="2000" dirty="0">
                <a:solidFill>
                  <a:srgbClr val="262626"/>
                </a:solidFill>
              </a:rPr>
              <a:t> which columns you would use to calculate: Occupancy %, ADR (verify the calculation), RevPAR</a:t>
            </a:r>
            <a:br>
              <a:rPr lang="en-US" sz="2000" dirty="0">
                <a:solidFill>
                  <a:srgbClr val="262626"/>
                </a:solidFill>
              </a:rPr>
            </a:br>
            <a:endParaRPr lang="en-US" sz="2000" dirty="0">
              <a:solidFill>
                <a:srgbClr val="262626"/>
              </a:solidFill>
            </a:endParaRPr>
          </a:p>
          <a:p>
            <a:r>
              <a:rPr lang="en-US" sz="2200" i="1" dirty="0">
                <a:solidFill>
                  <a:srgbClr val="262626"/>
                </a:solidFill>
              </a:rPr>
              <a:t>Explain why you chose those specific columns for each KPI (Adapted from Mews, 2025).</a:t>
            </a:r>
            <a:endParaRPr lang="en-US" sz="2200" dirty="0">
              <a:solidFill>
                <a:srgbClr val="262626"/>
              </a:solidFill>
            </a:endParaRPr>
          </a:p>
          <a:p>
            <a:pPr algn="just">
              <a:buNone/>
            </a:pPr>
            <a:endParaRPr lang="en-US" dirty="0">
              <a:solidFill>
                <a:srgbClr val="262626"/>
              </a:solidFill>
            </a:endParaRPr>
          </a:p>
        </p:txBody>
      </p:sp>
      <p:sp>
        <p:nvSpPr>
          <p:cNvPr id="2" name="Text Placeholder 11">
            <a:extLst>
              <a:ext uri="{FF2B5EF4-FFF2-40B4-BE49-F238E27FC236}">
                <a16:creationId xmlns:a16="http://schemas.microsoft.com/office/drawing/2014/main" id="{7D058454-993C-12C4-752D-4B7E65C3E586}"/>
              </a:ext>
            </a:extLst>
          </p:cNvPr>
          <p:cNvSpPr txBox="1">
            <a:spLocks/>
          </p:cNvSpPr>
          <p:nvPr/>
        </p:nvSpPr>
        <p:spPr>
          <a:xfrm>
            <a:off x="429115" y="354068"/>
            <a:ext cx="4252613"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Activity: Exploring A Room-Nights Dataset</a:t>
            </a:r>
          </a:p>
          <a:p>
            <a:pPr marL="0" indent="0">
              <a:lnSpc>
                <a:spcPts val="3520"/>
              </a:lnSpc>
              <a:spcBef>
                <a:spcPts val="0"/>
              </a:spcBef>
              <a:buNone/>
            </a:pPr>
            <a:endParaRPr lang="en-US" sz="3400" b="1" dirty="0">
              <a:solidFill>
                <a:srgbClr val="262626"/>
              </a:solidFill>
              <a:cs typeface="Times New Roman" panose="02020603050405020304" pitchFamily="18" charset="0"/>
            </a:endParaRP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1F968BEC-30D1-3C3B-BBE4-8F28EEA7E2AD}"/>
              </a:ext>
            </a:extLst>
          </p:cNvPr>
          <p:cNvCxnSpPr>
            <a:cxnSpLocks/>
          </p:cNvCxnSpPr>
          <p:nvPr/>
        </p:nvCxnSpPr>
        <p:spPr>
          <a:xfrm>
            <a:off x="0" y="1463780"/>
            <a:ext cx="5888736"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A9F0AFD4-1C50-3F99-3A09-6C95211D4C50}"/>
              </a:ext>
            </a:extLst>
          </p:cNvPr>
          <p:cNvSpPr/>
          <p:nvPr/>
        </p:nvSpPr>
        <p:spPr>
          <a:xfrm flipH="1">
            <a:off x="586945" y="1813033"/>
            <a:ext cx="4704383" cy="1323439"/>
          </a:xfrm>
          <a:prstGeom prst="rect">
            <a:avLst/>
          </a:prstGeom>
        </p:spPr>
        <p:txBody>
          <a:bodyPr wrap="square">
            <a:spAutoFit/>
          </a:bodyPr>
          <a:lstStyle/>
          <a:p>
            <a:r>
              <a:rPr lang="en-US" sz="2000" dirty="0">
                <a:solidFill>
                  <a:srgbClr val="262626"/>
                </a:solidFill>
              </a:rPr>
              <a:t>You receive a small room-nights dataset exported from a Property Management System for a </a:t>
            </a:r>
            <a:r>
              <a:rPr lang="en-US" sz="2000" b="1" dirty="0">
                <a:solidFill>
                  <a:srgbClr val="262626"/>
                </a:solidFill>
              </a:rPr>
              <a:t>14-day period</a:t>
            </a:r>
            <a:r>
              <a:rPr lang="en-US" sz="2000" dirty="0">
                <a:solidFill>
                  <a:srgbClr val="262626"/>
                </a:solidFill>
              </a:rPr>
              <a:t>.</a:t>
            </a:r>
            <a:br>
              <a:rPr lang="en-US" sz="2000" dirty="0">
                <a:solidFill>
                  <a:srgbClr val="262626"/>
                </a:solidFill>
              </a:rPr>
            </a:br>
            <a:endParaRPr lang="en-US" sz="2000" dirty="0">
              <a:solidFill>
                <a:srgbClr val="262626"/>
              </a:solidFill>
            </a:endParaRPr>
          </a:p>
        </p:txBody>
      </p:sp>
      <p:sp>
        <p:nvSpPr>
          <p:cNvPr id="9" name="Rectangle 30">
            <a:extLst>
              <a:ext uri="{FF2B5EF4-FFF2-40B4-BE49-F238E27FC236}">
                <a16:creationId xmlns:a16="http://schemas.microsoft.com/office/drawing/2014/main" id="{41F6AFAC-CBA1-7D29-BD90-D4265162526E}"/>
              </a:ext>
            </a:extLst>
          </p:cNvPr>
          <p:cNvSpPr/>
          <p:nvPr/>
        </p:nvSpPr>
        <p:spPr>
          <a:xfrm flipH="1">
            <a:off x="6095497" y="1140613"/>
            <a:ext cx="5117008" cy="646331"/>
          </a:xfrm>
          <a:prstGeom prst="rect">
            <a:avLst/>
          </a:prstGeom>
        </p:spPr>
        <p:txBody>
          <a:bodyPr wrap="square">
            <a:spAutoFit/>
          </a:bodyPr>
          <a:lstStyle/>
          <a:p>
            <a:pPr algn="ctr"/>
            <a:r>
              <a:rPr lang="en-US" i="1" dirty="0">
                <a:solidFill>
                  <a:srgbClr val="262626"/>
                </a:solidFill>
              </a:rPr>
              <a:t>Explain why you chose those specific columns for each KPI (Adapted from Mews, 2025).</a:t>
            </a:r>
            <a:endParaRPr lang="en-US" dirty="0">
              <a:solidFill>
                <a:srgbClr val="262626"/>
              </a:solidFill>
            </a:endParaRPr>
          </a:p>
        </p:txBody>
      </p:sp>
      <p:sp>
        <p:nvSpPr>
          <p:cNvPr id="11" name="Rectangle 30">
            <a:extLst>
              <a:ext uri="{FF2B5EF4-FFF2-40B4-BE49-F238E27FC236}">
                <a16:creationId xmlns:a16="http://schemas.microsoft.com/office/drawing/2014/main" id="{56DD11CA-35F6-17C9-F837-A3DD2B41C0F5}"/>
              </a:ext>
            </a:extLst>
          </p:cNvPr>
          <p:cNvSpPr/>
          <p:nvPr/>
        </p:nvSpPr>
        <p:spPr>
          <a:xfrm flipH="1">
            <a:off x="586941" y="3136472"/>
            <a:ext cx="9867600" cy="2462213"/>
          </a:xfrm>
          <a:prstGeom prst="rect">
            <a:avLst/>
          </a:prstGeom>
        </p:spPr>
        <p:txBody>
          <a:bodyPr wrap="square" numCol="2" spcCol="360000">
            <a:spAutoFit/>
          </a:bodyPr>
          <a:lstStyle/>
          <a:p>
            <a:pPr>
              <a:buClr>
                <a:srgbClr val="62A844"/>
              </a:buClr>
            </a:pPr>
            <a:r>
              <a:rPr lang="en-US" sz="2000" b="1" dirty="0">
                <a:solidFill>
                  <a:srgbClr val="0289AE"/>
                </a:solidFill>
              </a:rPr>
              <a:t>THE DATASET INCLUDES:</a:t>
            </a:r>
          </a:p>
          <a:p>
            <a:pPr>
              <a:buClr>
                <a:srgbClr val="62A844"/>
              </a:buClr>
            </a:pPr>
            <a:endParaRPr lang="en-US" sz="800" dirty="0">
              <a:solidFill>
                <a:srgbClr val="0289AE"/>
              </a:solidFill>
            </a:endParaRPr>
          </a:p>
          <a:p>
            <a:pPr marL="285750" indent="-285750">
              <a:buClr>
                <a:srgbClr val="62A844"/>
              </a:buClr>
              <a:buFont typeface="Arial" panose="020B0604020202020204" pitchFamily="34" charset="0"/>
              <a:buChar char="•"/>
            </a:pPr>
            <a:r>
              <a:rPr lang="en-US" b="1" dirty="0">
                <a:solidFill>
                  <a:srgbClr val="262626"/>
                </a:solidFill>
              </a:rPr>
              <a:t>Date</a:t>
            </a:r>
            <a:r>
              <a:rPr lang="en-US" dirty="0">
                <a:solidFill>
                  <a:srgbClr val="262626"/>
                </a:solidFill>
              </a:rPr>
              <a:t> – When the stay occurred</a:t>
            </a:r>
          </a:p>
          <a:p>
            <a:pPr marL="285750" indent="-285750">
              <a:buClr>
                <a:srgbClr val="62A844"/>
              </a:buClr>
              <a:buFont typeface="Arial" panose="020B0604020202020204" pitchFamily="34" charset="0"/>
              <a:buChar char="•"/>
            </a:pPr>
            <a:r>
              <a:rPr lang="en-US" b="1" dirty="0">
                <a:solidFill>
                  <a:srgbClr val="262626"/>
                </a:solidFill>
              </a:rPr>
              <a:t>Rooms Available</a:t>
            </a:r>
            <a:r>
              <a:rPr lang="en-US" dirty="0">
                <a:solidFill>
                  <a:srgbClr val="262626"/>
                </a:solidFill>
              </a:rPr>
              <a:t> – Total rooms in the property</a:t>
            </a:r>
          </a:p>
          <a:p>
            <a:pPr marL="285750" indent="-285750">
              <a:buClr>
                <a:srgbClr val="62A844"/>
              </a:buClr>
              <a:buFont typeface="Arial" panose="020B0604020202020204" pitchFamily="34" charset="0"/>
              <a:buChar char="•"/>
            </a:pPr>
            <a:r>
              <a:rPr lang="en-US" b="1" dirty="0">
                <a:solidFill>
                  <a:srgbClr val="262626"/>
                </a:solidFill>
              </a:rPr>
              <a:t>Rooms Sold</a:t>
            </a:r>
            <a:r>
              <a:rPr lang="en-US" dirty="0">
                <a:solidFill>
                  <a:srgbClr val="262626"/>
                </a:solidFill>
              </a:rPr>
              <a:t> – Rooms occupied each night</a:t>
            </a:r>
          </a:p>
          <a:p>
            <a:pPr marL="285750" indent="-285750">
              <a:buClr>
                <a:srgbClr val="62A844"/>
              </a:buClr>
              <a:buFont typeface="Arial" panose="020B0604020202020204" pitchFamily="34" charset="0"/>
              <a:buChar char="•"/>
            </a:pPr>
            <a:r>
              <a:rPr lang="en-US" b="1" dirty="0">
                <a:solidFill>
                  <a:srgbClr val="262626"/>
                </a:solidFill>
              </a:rPr>
              <a:t>Room Revenue (€)</a:t>
            </a:r>
            <a:r>
              <a:rPr lang="en-US" dirty="0">
                <a:solidFill>
                  <a:srgbClr val="262626"/>
                </a:solidFill>
              </a:rPr>
              <a:t> – Total revenue from rooms</a:t>
            </a:r>
          </a:p>
          <a:p>
            <a:pPr marL="285750" indent="-285750">
              <a:buClr>
                <a:srgbClr val="62A844"/>
              </a:buClr>
              <a:buFont typeface="Arial" panose="020B0604020202020204" pitchFamily="34" charset="0"/>
              <a:buChar char="•"/>
            </a:pPr>
            <a:r>
              <a:rPr lang="en-US" b="1" dirty="0">
                <a:solidFill>
                  <a:srgbClr val="262626"/>
                </a:solidFill>
              </a:rPr>
              <a:t>ADR</a:t>
            </a:r>
            <a:r>
              <a:rPr lang="en-US" dirty="0">
                <a:solidFill>
                  <a:srgbClr val="262626"/>
                </a:solidFill>
              </a:rPr>
              <a:t> – Average Daily Rate (already calculated)</a:t>
            </a:r>
          </a:p>
          <a:p>
            <a:pPr>
              <a:buClr>
                <a:srgbClr val="62A844"/>
              </a:buClr>
            </a:pPr>
            <a:endParaRPr lang="en-US" b="1" dirty="0">
              <a:solidFill>
                <a:srgbClr val="262626"/>
              </a:solidFill>
            </a:endParaRPr>
          </a:p>
          <a:p>
            <a:pPr>
              <a:buClr>
                <a:srgbClr val="62A844"/>
              </a:buClr>
            </a:pPr>
            <a:endParaRPr lang="en-US" b="1" dirty="0">
              <a:solidFill>
                <a:srgbClr val="262626"/>
              </a:solidFill>
            </a:endParaRPr>
          </a:p>
          <a:p>
            <a:pPr>
              <a:buClr>
                <a:srgbClr val="62A844"/>
              </a:buClr>
            </a:pPr>
            <a:r>
              <a:rPr lang="en-US" b="1" dirty="0">
                <a:solidFill>
                  <a:srgbClr val="0289AE"/>
                </a:solidFill>
              </a:rPr>
              <a:t>YOUR TASK:</a:t>
            </a:r>
          </a:p>
          <a:p>
            <a:pPr>
              <a:buClr>
                <a:srgbClr val="62A844"/>
              </a:buClr>
            </a:pPr>
            <a:endParaRPr lang="en-US" sz="800" dirty="0">
              <a:solidFill>
                <a:srgbClr val="0289AE"/>
              </a:solidFill>
            </a:endParaRPr>
          </a:p>
          <a:p>
            <a:pPr marL="285750" indent="-285750">
              <a:buClr>
                <a:srgbClr val="62A844"/>
              </a:buClr>
              <a:buFont typeface="Arial" panose="020B0604020202020204" pitchFamily="34" charset="0"/>
              <a:buChar char="•"/>
            </a:pPr>
            <a:r>
              <a:rPr lang="en-US" b="1" dirty="0">
                <a:solidFill>
                  <a:srgbClr val="262626"/>
                </a:solidFill>
              </a:rPr>
              <a:t>Identify</a:t>
            </a:r>
            <a:r>
              <a:rPr lang="en-US" dirty="0">
                <a:solidFill>
                  <a:srgbClr val="262626"/>
                </a:solidFill>
              </a:rPr>
              <a:t> what each column represents</a:t>
            </a:r>
          </a:p>
          <a:p>
            <a:pPr marL="285750" indent="-285750">
              <a:buClr>
                <a:srgbClr val="62A844"/>
              </a:buClr>
              <a:buFont typeface="Arial" panose="020B0604020202020204" pitchFamily="34" charset="0"/>
              <a:buChar char="•"/>
            </a:pPr>
            <a:r>
              <a:rPr lang="en-US" b="1" dirty="0">
                <a:solidFill>
                  <a:srgbClr val="262626"/>
                </a:solidFill>
              </a:rPr>
              <a:t>Check</a:t>
            </a:r>
            <a:r>
              <a:rPr lang="en-US" dirty="0">
                <a:solidFill>
                  <a:srgbClr val="262626"/>
                </a:solidFill>
              </a:rPr>
              <a:t> whether dates run in order with no gaps</a:t>
            </a:r>
          </a:p>
          <a:p>
            <a:pPr marL="285750" indent="-285750">
              <a:buClr>
                <a:srgbClr val="62A844"/>
              </a:buClr>
              <a:buFont typeface="Arial" panose="020B0604020202020204" pitchFamily="34" charset="0"/>
              <a:buChar char="•"/>
            </a:pPr>
            <a:r>
              <a:rPr lang="en-US" b="1" dirty="0">
                <a:solidFill>
                  <a:srgbClr val="262626"/>
                </a:solidFill>
              </a:rPr>
              <a:t>Highlight</a:t>
            </a:r>
            <a:r>
              <a:rPr lang="en-US" dirty="0">
                <a:solidFill>
                  <a:srgbClr val="262626"/>
                </a:solidFill>
              </a:rPr>
              <a:t> which columns you would use to calculate: Occupancy %, ADR (verify the calculation), RevPAR</a:t>
            </a:r>
          </a:p>
        </p:txBody>
      </p:sp>
    </p:spTree>
    <p:extLst>
      <p:ext uri="{BB962C8B-B14F-4D97-AF65-F5344CB8AC3E}">
        <p14:creationId xmlns:p14="http://schemas.microsoft.com/office/powerpoint/2010/main" val="1456877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C1A82-E8D1-30B3-57C1-013AAF1508C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76ED67C-58AD-6155-ACC6-0CE87FF7A9ED}"/>
              </a:ext>
            </a:extLst>
          </p:cNvPr>
          <p:cNvSpPr txBox="1"/>
          <p:nvPr/>
        </p:nvSpPr>
        <p:spPr>
          <a:xfrm>
            <a:off x="13590444" y="344933"/>
            <a:ext cx="8913924" cy="5693866"/>
          </a:xfrm>
          <a:prstGeom prst="rect">
            <a:avLst/>
          </a:prstGeom>
          <a:noFill/>
        </p:spPr>
        <p:txBody>
          <a:bodyPr wrap="square">
            <a:spAutoFit/>
          </a:bodyPr>
          <a:lstStyle/>
          <a:p>
            <a:pPr algn="ctr"/>
            <a:r>
              <a:rPr lang="en-US" sz="2800" b="1" dirty="0"/>
              <a:t>Sorting and filtering for insight</a:t>
            </a:r>
          </a:p>
          <a:p>
            <a:endParaRPr lang="en-US" sz="2800" b="1" dirty="0"/>
          </a:p>
          <a:p>
            <a:r>
              <a:rPr lang="en-US" sz="2200" dirty="0">
                <a:solidFill>
                  <a:srgbClr val="262626"/>
                </a:solidFill>
              </a:rPr>
              <a:t>Sort and filter functions let you move quickly from a full dataset to the </a:t>
            </a:r>
            <a:r>
              <a:rPr lang="en-US" sz="2200" b="1" dirty="0">
                <a:solidFill>
                  <a:srgbClr val="262626"/>
                </a:solidFill>
              </a:rPr>
              <a:t>subset that matters</a:t>
            </a:r>
            <a:r>
              <a:rPr lang="en-US" sz="2200" dirty="0">
                <a:solidFill>
                  <a:srgbClr val="262626"/>
                </a:solidFill>
              </a:rPr>
              <a:t> for your question.</a:t>
            </a:r>
            <a:br>
              <a:rPr lang="en-US" sz="2200" dirty="0">
                <a:solidFill>
                  <a:srgbClr val="262626"/>
                </a:solidFill>
              </a:rPr>
            </a:br>
            <a:endParaRPr lang="en-US" sz="2200" dirty="0">
              <a:solidFill>
                <a:srgbClr val="262626"/>
              </a:solidFill>
            </a:endParaRPr>
          </a:p>
          <a:p>
            <a:r>
              <a:rPr lang="en-US" sz="2200" b="1" dirty="0"/>
              <a:t>SORTING:</a:t>
            </a:r>
            <a:endParaRPr lang="en-US" sz="2200" dirty="0"/>
          </a:p>
          <a:p>
            <a:r>
              <a:rPr lang="en-US" sz="2200" b="1" dirty="0">
                <a:solidFill>
                  <a:srgbClr val="262626"/>
                </a:solidFill>
              </a:rPr>
              <a:t>Sort by date</a:t>
            </a:r>
            <a:r>
              <a:rPr lang="en-US" sz="2200" dirty="0">
                <a:solidFill>
                  <a:srgbClr val="262626"/>
                </a:solidFill>
              </a:rPr>
              <a:t> – Review performance week by week</a:t>
            </a:r>
          </a:p>
          <a:p>
            <a:r>
              <a:rPr lang="en-US" sz="2200" b="1" dirty="0">
                <a:solidFill>
                  <a:srgbClr val="262626"/>
                </a:solidFill>
              </a:rPr>
              <a:t>Sort by revenue</a:t>
            </a:r>
            <a:r>
              <a:rPr lang="en-US" sz="2200" dirty="0">
                <a:solidFill>
                  <a:srgbClr val="262626"/>
                </a:solidFill>
              </a:rPr>
              <a:t> – Identify top-performing days, dishes or room types</a:t>
            </a:r>
            <a:br>
              <a:rPr lang="en-US" sz="2200" dirty="0">
                <a:solidFill>
                  <a:srgbClr val="262626"/>
                </a:solidFill>
              </a:rPr>
            </a:br>
            <a:endParaRPr lang="en-US" sz="2200" dirty="0">
              <a:solidFill>
                <a:srgbClr val="262626"/>
              </a:solidFill>
            </a:endParaRPr>
          </a:p>
          <a:p>
            <a:r>
              <a:rPr lang="en-US" sz="2200" b="1" dirty="0"/>
              <a:t>FILTERING:</a:t>
            </a:r>
          </a:p>
          <a:p>
            <a:r>
              <a:rPr lang="en-US" sz="2200" b="1" dirty="0">
                <a:solidFill>
                  <a:srgbClr val="262626"/>
                </a:solidFill>
              </a:rPr>
              <a:t>Filter by day</a:t>
            </a:r>
            <a:r>
              <a:rPr lang="en-US" sz="2200" dirty="0">
                <a:solidFill>
                  <a:srgbClr val="262626"/>
                </a:solidFill>
              </a:rPr>
              <a:t> – Show only Fridays and Saturdays</a:t>
            </a:r>
          </a:p>
          <a:p>
            <a:r>
              <a:rPr lang="en-US" sz="2200" b="1" dirty="0">
                <a:solidFill>
                  <a:srgbClr val="262626"/>
                </a:solidFill>
              </a:rPr>
              <a:t>Filter by outlet</a:t>
            </a:r>
            <a:r>
              <a:rPr lang="en-US" sz="2200" dirty="0">
                <a:solidFill>
                  <a:srgbClr val="262626"/>
                </a:solidFill>
              </a:rPr>
              <a:t> – Focus on breakfast service only</a:t>
            </a:r>
          </a:p>
          <a:p>
            <a:r>
              <a:rPr lang="en-US" sz="2200" b="1" dirty="0">
                <a:solidFill>
                  <a:srgbClr val="262626"/>
                </a:solidFill>
              </a:rPr>
              <a:t>Filter by room type</a:t>
            </a:r>
            <a:r>
              <a:rPr lang="en-US" sz="2200" dirty="0">
                <a:solidFill>
                  <a:srgbClr val="262626"/>
                </a:solidFill>
              </a:rPr>
              <a:t> – Compare suites vs. standard rooms</a:t>
            </a:r>
          </a:p>
          <a:p>
            <a:br>
              <a:rPr lang="en-US" sz="2200" dirty="0">
                <a:solidFill>
                  <a:srgbClr val="262626"/>
                </a:solidFill>
              </a:rPr>
            </a:br>
            <a:r>
              <a:rPr lang="en-US" sz="2200" i="1" dirty="0">
                <a:solidFill>
                  <a:srgbClr val="262626"/>
                </a:solidFill>
              </a:rPr>
              <a:t>Used together, sort and filter provide </a:t>
            </a:r>
            <a:r>
              <a:rPr lang="en-US" sz="2200" b="1" i="1" dirty="0">
                <a:solidFill>
                  <a:srgbClr val="262626"/>
                </a:solidFill>
              </a:rPr>
              <a:t>fast, low-tech analysis</a:t>
            </a:r>
            <a:r>
              <a:rPr lang="en-US" sz="2200" i="1" dirty="0">
                <a:solidFill>
                  <a:srgbClr val="262626"/>
                </a:solidFill>
              </a:rPr>
              <a:t> that supports pricing, staffing and sustainability decisions- without specialist software.</a:t>
            </a:r>
            <a:endParaRPr lang="en-US" sz="2200" dirty="0">
              <a:solidFill>
                <a:srgbClr val="262626"/>
              </a:solidFill>
            </a:endParaRPr>
          </a:p>
        </p:txBody>
      </p:sp>
      <p:pic>
        <p:nvPicPr>
          <p:cNvPr id="3" name="Picture 2">
            <a:extLst>
              <a:ext uri="{FF2B5EF4-FFF2-40B4-BE49-F238E27FC236}">
                <a16:creationId xmlns:a16="http://schemas.microsoft.com/office/drawing/2014/main" id="{E1185CAA-7913-1000-5989-32F161A16693}"/>
              </a:ext>
            </a:extLst>
          </p:cNvPr>
          <p:cNvPicPr>
            <a:picLocks noChangeAspect="1"/>
          </p:cNvPicPr>
          <p:nvPr/>
        </p:nvPicPr>
        <p:blipFill>
          <a:blip r:embed="rId3"/>
          <a:stretch>
            <a:fillRect/>
          </a:stretch>
        </p:blipFill>
        <p:spPr>
          <a:xfrm>
            <a:off x="9612770" y="3281035"/>
            <a:ext cx="1537879" cy="26763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Graphic 1">
            <a:extLst>
              <a:ext uri="{FF2B5EF4-FFF2-40B4-BE49-F238E27FC236}">
                <a16:creationId xmlns:a16="http://schemas.microsoft.com/office/drawing/2014/main" id="{6EE8AF6A-79E4-25F1-1A19-7758BEF88EAA}"/>
              </a:ext>
            </a:extLst>
          </p:cNvPr>
          <p:cNvPicPr>
            <a:picLocks noChangeAspect="1"/>
          </p:cNvPicPr>
          <p:nvPr/>
        </p:nvPicPr>
        <p:blipFill>
          <a:blip>
            <a:extLst>
              <a:ext uri="{96DAC541-7B7A-43D3-8B79-37D633B846F1}">
                <asvg:svgBlip xmlns:asvg="http://schemas.microsoft.com/office/drawing/2016/SVG/main" r:embed="rId4"/>
              </a:ext>
            </a:extLst>
          </a:blip>
          <a:srcRect l="32264" t="48938" r="39869" b="38542"/>
          <a:stretch>
            <a:fillRect/>
          </a:stretch>
        </p:blipFill>
        <p:spPr>
          <a:xfrm>
            <a:off x="6442347" y="0"/>
            <a:ext cx="5749653" cy="3657600"/>
          </a:xfrm>
          <a:prstGeom prst="rect">
            <a:avLst/>
          </a:prstGeom>
        </p:spPr>
      </p:pic>
      <p:sp>
        <p:nvSpPr>
          <p:cNvPr id="4" name="Rounded Rectangle 3">
            <a:extLst>
              <a:ext uri="{FF2B5EF4-FFF2-40B4-BE49-F238E27FC236}">
                <a16:creationId xmlns:a16="http://schemas.microsoft.com/office/drawing/2014/main" id="{CD1EA903-8BE3-A43E-B9EA-B882A0040542}"/>
              </a:ext>
            </a:extLst>
          </p:cNvPr>
          <p:cNvSpPr/>
          <p:nvPr/>
        </p:nvSpPr>
        <p:spPr>
          <a:xfrm>
            <a:off x="5906022" y="734772"/>
            <a:ext cx="5495958" cy="1335157"/>
          </a:xfrm>
          <a:prstGeom prst="roundRect">
            <a:avLst>
              <a:gd name="adj" fmla="val 8566"/>
            </a:avLst>
          </a:prstGeom>
          <a:solidFill>
            <a:schemeClr val="bg1"/>
          </a:solid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D40ED09E-7658-D6FF-A20B-72B37CA43F81}"/>
              </a:ext>
            </a:extLst>
          </p:cNvPr>
          <p:cNvSpPr txBox="1">
            <a:spLocks/>
          </p:cNvSpPr>
          <p:nvPr/>
        </p:nvSpPr>
        <p:spPr>
          <a:xfrm>
            <a:off x="429115" y="354068"/>
            <a:ext cx="4252613"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Sorting and Filtering For Insight</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7" name="Straight Connector 6">
            <a:extLst>
              <a:ext uri="{FF2B5EF4-FFF2-40B4-BE49-F238E27FC236}">
                <a16:creationId xmlns:a16="http://schemas.microsoft.com/office/drawing/2014/main" id="{322A0FDC-1193-CCD4-7A4E-978706E83164}"/>
              </a:ext>
            </a:extLst>
          </p:cNvPr>
          <p:cNvCxnSpPr>
            <a:cxnSpLocks/>
          </p:cNvCxnSpPr>
          <p:nvPr/>
        </p:nvCxnSpPr>
        <p:spPr>
          <a:xfrm>
            <a:off x="0" y="1463780"/>
            <a:ext cx="5888736"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30">
            <a:extLst>
              <a:ext uri="{FF2B5EF4-FFF2-40B4-BE49-F238E27FC236}">
                <a16:creationId xmlns:a16="http://schemas.microsoft.com/office/drawing/2014/main" id="{3F086ED5-CBB9-A3BF-868E-328F71E28AC7}"/>
              </a:ext>
            </a:extLst>
          </p:cNvPr>
          <p:cNvSpPr/>
          <p:nvPr/>
        </p:nvSpPr>
        <p:spPr>
          <a:xfrm flipH="1">
            <a:off x="586944" y="1813033"/>
            <a:ext cx="5033567" cy="1015663"/>
          </a:xfrm>
          <a:prstGeom prst="rect">
            <a:avLst/>
          </a:prstGeom>
        </p:spPr>
        <p:txBody>
          <a:bodyPr wrap="square">
            <a:spAutoFit/>
          </a:bodyPr>
          <a:lstStyle/>
          <a:p>
            <a:r>
              <a:rPr lang="en-US" sz="2000" dirty="0">
                <a:solidFill>
                  <a:srgbClr val="262626"/>
                </a:solidFill>
              </a:rPr>
              <a:t>Sort and filter functions let you move quickly from a full dataset to the </a:t>
            </a:r>
            <a:r>
              <a:rPr lang="en-US" sz="2000" b="1" dirty="0">
                <a:solidFill>
                  <a:srgbClr val="262626"/>
                </a:solidFill>
              </a:rPr>
              <a:t>subset that matters</a:t>
            </a:r>
            <a:r>
              <a:rPr lang="en-US" sz="2000" dirty="0">
                <a:solidFill>
                  <a:srgbClr val="262626"/>
                </a:solidFill>
              </a:rPr>
              <a:t> for your question.</a:t>
            </a:r>
          </a:p>
        </p:txBody>
      </p:sp>
      <p:sp>
        <p:nvSpPr>
          <p:cNvPr id="9" name="Rectangle 30">
            <a:extLst>
              <a:ext uri="{FF2B5EF4-FFF2-40B4-BE49-F238E27FC236}">
                <a16:creationId xmlns:a16="http://schemas.microsoft.com/office/drawing/2014/main" id="{41ACACDE-A8A7-3FAA-B248-C504B1AD8A0A}"/>
              </a:ext>
            </a:extLst>
          </p:cNvPr>
          <p:cNvSpPr/>
          <p:nvPr/>
        </p:nvSpPr>
        <p:spPr>
          <a:xfrm flipH="1">
            <a:off x="6095497" y="900658"/>
            <a:ext cx="5117008" cy="923330"/>
          </a:xfrm>
          <a:prstGeom prst="rect">
            <a:avLst/>
          </a:prstGeom>
        </p:spPr>
        <p:txBody>
          <a:bodyPr wrap="square">
            <a:spAutoFit/>
          </a:bodyPr>
          <a:lstStyle/>
          <a:p>
            <a:pPr algn="ctr"/>
            <a:r>
              <a:rPr lang="en-US" i="1" dirty="0">
                <a:solidFill>
                  <a:srgbClr val="262626"/>
                </a:solidFill>
              </a:rPr>
              <a:t>Used together, sort and filter provide </a:t>
            </a:r>
            <a:r>
              <a:rPr lang="en-US" b="1" i="1" dirty="0">
                <a:solidFill>
                  <a:srgbClr val="262626"/>
                </a:solidFill>
              </a:rPr>
              <a:t>fast, low-tech analysis</a:t>
            </a:r>
            <a:r>
              <a:rPr lang="en-US" i="1" dirty="0">
                <a:solidFill>
                  <a:srgbClr val="262626"/>
                </a:solidFill>
              </a:rPr>
              <a:t> that supports pricing, staffing and sustainability decisions- without specialist software</a:t>
            </a:r>
            <a:endParaRPr lang="en-US" dirty="0">
              <a:solidFill>
                <a:srgbClr val="262626"/>
              </a:solidFill>
            </a:endParaRPr>
          </a:p>
        </p:txBody>
      </p:sp>
      <p:sp>
        <p:nvSpPr>
          <p:cNvPr id="10" name="Rectangle 30">
            <a:extLst>
              <a:ext uri="{FF2B5EF4-FFF2-40B4-BE49-F238E27FC236}">
                <a16:creationId xmlns:a16="http://schemas.microsoft.com/office/drawing/2014/main" id="{546D4B76-2ACC-14B6-7456-8309E7ED5FB7}"/>
              </a:ext>
            </a:extLst>
          </p:cNvPr>
          <p:cNvSpPr/>
          <p:nvPr/>
        </p:nvSpPr>
        <p:spPr>
          <a:xfrm flipH="1">
            <a:off x="586941" y="3772128"/>
            <a:ext cx="8678979" cy="2185214"/>
          </a:xfrm>
          <a:prstGeom prst="rect">
            <a:avLst/>
          </a:prstGeom>
        </p:spPr>
        <p:txBody>
          <a:bodyPr wrap="square" numCol="2" spcCol="360000">
            <a:spAutoFit/>
          </a:bodyPr>
          <a:lstStyle/>
          <a:p>
            <a:pPr>
              <a:buClr>
                <a:srgbClr val="62A844"/>
              </a:buClr>
            </a:pPr>
            <a:r>
              <a:rPr lang="en-US" sz="2000" b="1" dirty="0">
                <a:solidFill>
                  <a:srgbClr val="0289AE"/>
                </a:solidFill>
              </a:rPr>
              <a:t>SORTING:</a:t>
            </a:r>
          </a:p>
          <a:p>
            <a:pPr>
              <a:buClr>
                <a:srgbClr val="62A844"/>
              </a:buClr>
            </a:pPr>
            <a:endParaRPr lang="en-US" sz="800" dirty="0">
              <a:solidFill>
                <a:srgbClr val="262626"/>
              </a:solidFill>
            </a:endParaRPr>
          </a:p>
          <a:p>
            <a:pPr marL="285750" indent="-285750">
              <a:buClr>
                <a:srgbClr val="62A844"/>
              </a:buClr>
              <a:buFont typeface="Arial" panose="020B0604020202020204" pitchFamily="34" charset="0"/>
              <a:buChar char="•"/>
            </a:pPr>
            <a:r>
              <a:rPr lang="en-US" b="1" dirty="0">
                <a:solidFill>
                  <a:srgbClr val="262626"/>
                </a:solidFill>
              </a:rPr>
              <a:t>Sort by date</a:t>
            </a:r>
            <a:r>
              <a:rPr lang="en-US" dirty="0">
                <a:solidFill>
                  <a:srgbClr val="262626"/>
                </a:solidFill>
              </a:rPr>
              <a:t> – Review performance week by week</a:t>
            </a:r>
          </a:p>
          <a:p>
            <a:pPr marL="285750" indent="-285750">
              <a:buClr>
                <a:srgbClr val="62A844"/>
              </a:buClr>
              <a:buFont typeface="Arial" panose="020B0604020202020204" pitchFamily="34" charset="0"/>
              <a:buChar char="•"/>
            </a:pPr>
            <a:r>
              <a:rPr lang="en-US" b="1" dirty="0">
                <a:solidFill>
                  <a:srgbClr val="262626"/>
                </a:solidFill>
              </a:rPr>
              <a:t>Sort by revenue</a:t>
            </a:r>
            <a:r>
              <a:rPr lang="en-US" dirty="0">
                <a:solidFill>
                  <a:srgbClr val="262626"/>
                </a:solidFill>
              </a:rPr>
              <a:t> – Identify top-performing days, dishes or room types</a:t>
            </a:r>
            <a:br>
              <a:rPr lang="en-US" dirty="0">
                <a:solidFill>
                  <a:srgbClr val="262626"/>
                </a:solidFill>
              </a:rPr>
            </a:br>
            <a:endParaRPr lang="en-US" dirty="0">
              <a:solidFill>
                <a:srgbClr val="262626"/>
              </a:solidFill>
            </a:endParaRPr>
          </a:p>
          <a:p>
            <a:pPr marL="285750" indent="-285750">
              <a:buClr>
                <a:srgbClr val="62A844"/>
              </a:buClr>
              <a:buFont typeface="Arial" panose="020B0604020202020204" pitchFamily="34" charset="0"/>
              <a:buChar char="•"/>
            </a:pPr>
            <a:endParaRPr lang="en-US" dirty="0">
              <a:solidFill>
                <a:srgbClr val="262626"/>
              </a:solidFill>
            </a:endParaRPr>
          </a:p>
          <a:p>
            <a:pPr>
              <a:buClr>
                <a:srgbClr val="62A844"/>
              </a:buClr>
            </a:pPr>
            <a:r>
              <a:rPr lang="en-US" sz="2000" b="1" dirty="0">
                <a:solidFill>
                  <a:srgbClr val="0289AE"/>
                </a:solidFill>
              </a:rPr>
              <a:t>FILTERING:</a:t>
            </a:r>
          </a:p>
          <a:p>
            <a:pPr>
              <a:buClr>
                <a:srgbClr val="62A844"/>
              </a:buClr>
            </a:pPr>
            <a:endParaRPr lang="en-US" sz="800" b="1" dirty="0">
              <a:solidFill>
                <a:srgbClr val="262626"/>
              </a:solidFill>
            </a:endParaRPr>
          </a:p>
          <a:p>
            <a:pPr marL="285750" indent="-285750">
              <a:buClr>
                <a:srgbClr val="62A844"/>
              </a:buClr>
              <a:buFont typeface="Arial" panose="020B0604020202020204" pitchFamily="34" charset="0"/>
              <a:buChar char="•"/>
            </a:pPr>
            <a:r>
              <a:rPr lang="en-US" b="1" dirty="0">
                <a:solidFill>
                  <a:srgbClr val="262626"/>
                </a:solidFill>
              </a:rPr>
              <a:t>Filter by day</a:t>
            </a:r>
            <a:r>
              <a:rPr lang="en-US" dirty="0">
                <a:solidFill>
                  <a:srgbClr val="262626"/>
                </a:solidFill>
              </a:rPr>
              <a:t> – Show only Fridays and Saturdays</a:t>
            </a:r>
          </a:p>
          <a:p>
            <a:pPr marL="285750" indent="-285750">
              <a:buClr>
                <a:srgbClr val="62A844"/>
              </a:buClr>
              <a:buFont typeface="Arial" panose="020B0604020202020204" pitchFamily="34" charset="0"/>
              <a:buChar char="•"/>
            </a:pPr>
            <a:r>
              <a:rPr lang="en-US" b="1" dirty="0">
                <a:solidFill>
                  <a:srgbClr val="262626"/>
                </a:solidFill>
              </a:rPr>
              <a:t>Filter by outlet</a:t>
            </a:r>
            <a:r>
              <a:rPr lang="en-US" dirty="0">
                <a:solidFill>
                  <a:srgbClr val="262626"/>
                </a:solidFill>
              </a:rPr>
              <a:t> – Focus on breakfast service only</a:t>
            </a:r>
          </a:p>
          <a:p>
            <a:pPr marL="285750" indent="-285750">
              <a:buClr>
                <a:srgbClr val="62A844"/>
              </a:buClr>
              <a:buFont typeface="Arial" panose="020B0604020202020204" pitchFamily="34" charset="0"/>
              <a:buChar char="•"/>
            </a:pPr>
            <a:r>
              <a:rPr lang="en-US" b="1" dirty="0">
                <a:solidFill>
                  <a:srgbClr val="262626"/>
                </a:solidFill>
              </a:rPr>
              <a:t>Filter by room type</a:t>
            </a:r>
            <a:r>
              <a:rPr lang="en-US" dirty="0">
                <a:solidFill>
                  <a:srgbClr val="262626"/>
                </a:solidFill>
              </a:rPr>
              <a:t> – Compare suites vs. standard rooms</a:t>
            </a:r>
          </a:p>
        </p:txBody>
      </p:sp>
    </p:spTree>
    <p:extLst>
      <p:ext uri="{BB962C8B-B14F-4D97-AF65-F5344CB8AC3E}">
        <p14:creationId xmlns:p14="http://schemas.microsoft.com/office/powerpoint/2010/main" val="3593392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25890-E0E9-6DDC-E93A-12AE18B9391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E86635C-D628-7A27-763D-501135CD6FF5}"/>
              </a:ext>
            </a:extLst>
          </p:cNvPr>
          <p:cNvSpPr/>
          <p:nvPr/>
        </p:nvSpPr>
        <p:spPr>
          <a:xfrm flipH="1" flipV="1">
            <a:off x="0" y="1696428"/>
            <a:ext cx="12185500" cy="2314740"/>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07973835"/>
              </p:ext>
            </p:extLst>
          </p:nvPr>
        </p:nvGraphicFramePr>
        <p:xfrm>
          <a:off x="733748" y="4769638"/>
          <a:ext cx="9190539" cy="1483360"/>
        </p:xfrm>
        <a:graphic>
          <a:graphicData uri="http://schemas.openxmlformats.org/drawingml/2006/table">
            <a:tbl>
              <a:tblPr firstRow="1" bandRow="1">
                <a:tableStyleId>{073A0DAA-6AF3-43AB-8588-CEC1D06C72B9}</a:tableStyleId>
              </a:tblPr>
              <a:tblGrid>
                <a:gridCol w="3405687">
                  <a:extLst>
                    <a:ext uri="{9D8B030D-6E8A-4147-A177-3AD203B41FA5}">
                      <a16:colId xmlns:a16="http://schemas.microsoft.com/office/drawing/2014/main" val="2163749029"/>
                    </a:ext>
                  </a:extLst>
                </a:gridCol>
                <a:gridCol w="5784852">
                  <a:extLst>
                    <a:ext uri="{9D8B030D-6E8A-4147-A177-3AD203B41FA5}">
                      <a16:colId xmlns:a16="http://schemas.microsoft.com/office/drawing/2014/main" val="4041103717"/>
                    </a:ext>
                  </a:extLst>
                </a:gridCol>
              </a:tblGrid>
              <a:tr h="370840">
                <a:tc>
                  <a:txBody>
                    <a:bodyPr/>
                    <a:lstStyle/>
                    <a:p>
                      <a:pPr algn="l"/>
                      <a:r>
                        <a:rPr lang="en-US" dirty="0">
                          <a:solidFill>
                            <a:schemeClr val="bg1"/>
                          </a:solidFill>
                          <a:highlight>
                            <a:srgbClr val="62A844"/>
                          </a:highlight>
                        </a:rPr>
                        <a:t>  KPI</a:t>
                      </a:r>
                      <a:r>
                        <a:rPr lang="en-US" dirty="0">
                          <a:solidFill>
                            <a:srgbClr val="62A844"/>
                          </a:solidFill>
                          <a:highlight>
                            <a:srgbClr val="62A844"/>
                          </a:highlight>
                        </a:rPr>
                        <a:t>..</a:t>
                      </a: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dirty="0">
                          <a:solidFill>
                            <a:schemeClr val="bg1"/>
                          </a:solidFill>
                          <a:highlight>
                            <a:srgbClr val="62A844"/>
                          </a:highlight>
                        </a:rPr>
                        <a:t>  FORMULA</a:t>
                      </a:r>
                      <a:r>
                        <a:rPr lang="en-US" dirty="0">
                          <a:solidFill>
                            <a:srgbClr val="62A844"/>
                          </a:solidFill>
                          <a:highlight>
                            <a:srgbClr val="62A844"/>
                          </a:highlight>
                        </a:rPr>
                        <a:t>..</a:t>
                      </a:r>
                      <a:endParaRPr lang="en-US" dirty="0">
                        <a:solidFill>
                          <a:schemeClr val="bg1"/>
                        </a:solidFill>
                        <a:highlight>
                          <a:srgbClr val="62A844"/>
                        </a:highlight>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4335637"/>
                  </a:ext>
                </a:extLst>
              </a:tr>
              <a:tr h="370840">
                <a:tc>
                  <a:txBody>
                    <a:bodyPr/>
                    <a:lstStyle/>
                    <a:p>
                      <a:pPr algn="l"/>
                      <a:r>
                        <a:rPr lang="en-US" sz="1800" kern="1200" dirty="0">
                          <a:solidFill>
                            <a:srgbClr val="262626"/>
                          </a:solidFill>
                          <a:effectLst/>
                        </a:rPr>
                        <a:t>Occupancy %</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sz="1800" kern="1200" dirty="0">
                          <a:solidFill>
                            <a:srgbClr val="262626"/>
                          </a:solidFill>
                          <a:effectLst/>
                        </a:rPr>
                        <a:t>Rooms sold ÷ Rooms available × 100</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2773522215"/>
                  </a:ext>
                </a:extLst>
              </a:tr>
              <a:tr h="370840">
                <a:tc>
                  <a:txBody>
                    <a:bodyPr/>
                    <a:lstStyle/>
                    <a:p>
                      <a:pPr algn="l"/>
                      <a:r>
                        <a:rPr lang="en-US" sz="1800" kern="1200" dirty="0">
                          <a:solidFill>
                            <a:srgbClr val="262626"/>
                          </a:solidFill>
                          <a:effectLst/>
                        </a:rPr>
                        <a:t>ADR</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sz="1800" kern="1200" dirty="0">
                          <a:solidFill>
                            <a:srgbClr val="262626"/>
                          </a:solidFill>
                          <a:effectLst/>
                        </a:rPr>
                        <a:t>Room revenue ÷ Rooms sold</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335276967"/>
                  </a:ext>
                </a:extLst>
              </a:tr>
              <a:tr h="370840">
                <a:tc>
                  <a:txBody>
                    <a:bodyPr/>
                    <a:lstStyle/>
                    <a:p>
                      <a:pPr algn="l"/>
                      <a:r>
                        <a:rPr lang="en-US" sz="1800" kern="1200" dirty="0">
                          <a:solidFill>
                            <a:srgbClr val="262626"/>
                          </a:solidFill>
                          <a:effectLst/>
                        </a:rPr>
                        <a:t>RevPAR</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sz="1800" kern="1200" dirty="0">
                          <a:solidFill>
                            <a:srgbClr val="262626"/>
                          </a:solidFill>
                          <a:effectLst/>
                        </a:rPr>
                        <a:t>Room revenue ÷ Rooms available</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963450101"/>
                  </a:ext>
                </a:extLst>
              </a:tr>
            </a:tbl>
          </a:graphicData>
        </a:graphic>
      </p:graphicFrame>
      <p:pic>
        <p:nvPicPr>
          <p:cNvPr id="3" name="Graphic 2">
            <a:extLst>
              <a:ext uri="{FF2B5EF4-FFF2-40B4-BE49-F238E27FC236}">
                <a16:creationId xmlns:a16="http://schemas.microsoft.com/office/drawing/2014/main" id="{30215A93-3B88-0C46-B060-29570C899FC3}"/>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a:off x="6871461" y="0"/>
            <a:ext cx="5320539" cy="3384622"/>
          </a:xfrm>
          <a:prstGeom prst="rect">
            <a:avLst/>
          </a:prstGeom>
        </p:spPr>
      </p:pic>
      <p:sp>
        <p:nvSpPr>
          <p:cNvPr id="4" name="Text Placeholder 11">
            <a:extLst>
              <a:ext uri="{FF2B5EF4-FFF2-40B4-BE49-F238E27FC236}">
                <a16:creationId xmlns:a16="http://schemas.microsoft.com/office/drawing/2014/main" id="{42F2F59A-A370-24E5-0EF0-61E828D95475}"/>
              </a:ext>
            </a:extLst>
          </p:cNvPr>
          <p:cNvSpPr txBox="1">
            <a:spLocks/>
          </p:cNvSpPr>
          <p:nvPr/>
        </p:nvSpPr>
        <p:spPr>
          <a:xfrm>
            <a:off x="647194" y="354068"/>
            <a:ext cx="5320539"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Core calculations: totals, averages and percentages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sp>
        <p:nvSpPr>
          <p:cNvPr id="7" name="Rectangle 30">
            <a:extLst>
              <a:ext uri="{FF2B5EF4-FFF2-40B4-BE49-F238E27FC236}">
                <a16:creationId xmlns:a16="http://schemas.microsoft.com/office/drawing/2014/main" id="{79F241E0-3026-EB3B-DCC8-2F452A42A2FC}"/>
              </a:ext>
            </a:extLst>
          </p:cNvPr>
          <p:cNvSpPr/>
          <p:nvPr/>
        </p:nvSpPr>
        <p:spPr>
          <a:xfrm flipH="1">
            <a:off x="647194" y="1840992"/>
            <a:ext cx="3083558" cy="1107996"/>
          </a:xfrm>
          <a:prstGeom prst="rect">
            <a:avLst/>
          </a:prstGeom>
        </p:spPr>
        <p:txBody>
          <a:bodyPr wrap="square">
            <a:spAutoFit/>
          </a:bodyPr>
          <a:lstStyle/>
          <a:p>
            <a:r>
              <a:rPr lang="en-US" sz="2200" dirty="0">
                <a:solidFill>
                  <a:schemeClr val="bg1"/>
                </a:solidFill>
              </a:rPr>
              <a:t>Most hospitality KPIs are built from a small set of basic calculations.</a:t>
            </a:r>
          </a:p>
        </p:txBody>
      </p:sp>
      <p:sp>
        <p:nvSpPr>
          <p:cNvPr id="9" name="Rectangle 30">
            <a:extLst>
              <a:ext uri="{FF2B5EF4-FFF2-40B4-BE49-F238E27FC236}">
                <a16:creationId xmlns:a16="http://schemas.microsoft.com/office/drawing/2014/main" id="{B6BA5A6A-98F6-3EB7-E45F-9672D35DDAF0}"/>
              </a:ext>
            </a:extLst>
          </p:cNvPr>
          <p:cNvSpPr/>
          <p:nvPr/>
        </p:nvSpPr>
        <p:spPr>
          <a:xfrm flipH="1">
            <a:off x="4655462" y="1445121"/>
            <a:ext cx="6402682" cy="2995692"/>
          </a:xfrm>
          <a:prstGeom prst="rect">
            <a:avLst/>
          </a:prstGeom>
        </p:spPr>
        <p:txBody>
          <a:bodyPr wrap="square">
            <a:spAutoFit/>
          </a:bodyPr>
          <a:lstStyle/>
          <a:p>
            <a:r>
              <a:rPr lang="en-US" sz="2200" b="1" dirty="0">
                <a:solidFill>
                  <a:schemeClr val="bg1"/>
                </a:solidFill>
                <a:highlight>
                  <a:srgbClr val="0289AE"/>
                </a:highlight>
              </a:rPr>
              <a:t>  </a:t>
            </a:r>
            <a:r>
              <a:rPr lang="en-US" sz="2000" b="1" dirty="0">
                <a:solidFill>
                  <a:schemeClr val="bg1"/>
                </a:solidFill>
                <a:highlight>
                  <a:srgbClr val="0289AE"/>
                </a:highlight>
              </a:rPr>
              <a:t>THE THREE KEY FORMULAS:</a:t>
            </a:r>
            <a:r>
              <a:rPr lang="en-US" sz="2000" b="1" dirty="0">
                <a:solidFill>
                  <a:srgbClr val="0289AE"/>
                </a:solidFill>
                <a:highlight>
                  <a:srgbClr val="0289AE"/>
                </a:highlight>
              </a:rPr>
              <a:t>..</a:t>
            </a:r>
          </a:p>
          <a:p>
            <a:endParaRPr lang="en-US" sz="800" b="1" dirty="0">
              <a:solidFill>
                <a:srgbClr val="0289AE"/>
              </a:solidFill>
              <a:highlight>
                <a:srgbClr val="0289AE"/>
              </a:highlight>
            </a:endParaRPr>
          </a:p>
          <a:p>
            <a:pPr marL="342900" indent="-342900">
              <a:lnSpc>
                <a:spcPts val="1960"/>
              </a:lnSpc>
              <a:buFont typeface="Arial" panose="020B0604020202020204" pitchFamily="34" charset="0"/>
              <a:buChar char="•"/>
            </a:pPr>
            <a:r>
              <a:rPr lang="en-US" b="1" dirty="0">
                <a:solidFill>
                  <a:schemeClr val="bg1"/>
                </a:solidFill>
              </a:rPr>
              <a:t>TOTAL </a:t>
            </a:r>
            <a:r>
              <a:rPr lang="en-US" dirty="0">
                <a:solidFill>
                  <a:schemeClr val="bg1"/>
                </a:solidFill>
              </a:rPr>
              <a:t>=SUM(range)</a:t>
            </a:r>
            <a:br>
              <a:rPr lang="en-US" dirty="0">
                <a:solidFill>
                  <a:schemeClr val="bg1"/>
                </a:solidFill>
              </a:rPr>
            </a:br>
            <a:r>
              <a:rPr lang="en-US" i="1" dirty="0">
                <a:solidFill>
                  <a:schemeClr val="bg1"/>
                </a:solidFill>
              </a:rPr>
              <a:t>Example: Total rooms sold over 14 days</a:t>
            </a:r>
            <a:endParaRPr lang="en-US" dirty="0">
              <a:solidFill>
                <a:schemeClr val="bg1"/>
              </a:solidFill>
            </a:endParaRPr>
          </a:p>
          <a:p>
            <a:pPr marL="342900" indent="-342900">
              <a:lnSpc>
                <a:spcPts val="1960"/>
              </a:lnSpc>
              <a:buFont typeface="Arial" panose="020B0604020202020204" pitchFamily="34" charset="0"/>
              <a:buChar char="•"/>
            </a:pPr>
            <a:r>
              <a:rPr lang="en-US" b="1" dirty="0">
                <a:solidFill>
                  <a:schemeClr val="bg1"/>
                </a:solidFill>
              </a:rPr>
              <a:t>AVERAGE </a:t>
            </a:r>
            <a:r>
              <a:rPr lang="en-US" dirty="0">
                <a:solidFill>
                  <a:schemeClr val="bg1"/>
                </a:solidFill>
              </a:rPr>
              <a:t>=AVERAGE(range)</a:t>
            </a:r>
            <a:br>
              <a:rPr lang="en-US" dirty="0">
                <a:solidFill>
                  <a:schemeClr val="bg1"/>
                </a:solidFill>
              </a:rPr>
            </a:br>
            <a:r>
              <a:rPr lang="en-US" i="1" dirty="0">
                <a:solidFill>
                  <a:schemeClr val="bg1"/>
                </a:solidFill>
              </a:rPr>
              <a:t>Example: Average rooms sold per day</a:t>
            </a:r>
            <a:endParaRPr lang="en-US" dirty="0">
              <a:solidFill>
                <a:schemeClr val="bg1"/>
              </a:solidFill>
            </a:endParaRPr>
          </a:p>
          <a:p>
            <a:pPr marL="342900" indent="-342900">
              <a:lnSpc>
                <a:spcPts val="1960"/>
              </a:lnSpc>
              <a:buFont typeface="Arial" panose="020B0604020202020204" pitchFamily="34" charset="0"/>
              <a:buChar char="•"/>
            </a:pPr>
            <a:r>
              <a:rPr lang="en-US" b="1" dirty="0">
                <a:solidFill>
                  <a:schemeClr val="bg1"/>
                </a:solidFill>
              </a:rPr>
              <a:t>PERCENTAGE </a:t>
            </a:r>
            <a:r>
              <a:rPr lang="en-US" dirty="0">
                <a:solidFill>
                  <a:schemeClr val="bg1"/>
                </a:solidFill>
              </a:rPr>
              <a:t>= (Part ÷ Whole) × 100</a:t>
            </a:r>
            <a:br>
              <a:rPr lang="en-US" dirty="0">
                <a:solidFill>
                  <a:schemeClr val="bg1"/>
                </a:solidFill>
              </a:rPr>
            </a:br>
            <a:r>
              <a:rPr lang="en-US" dirty="0">
                <a:solidFill>
                  <a:schemeClr val="bg1"/>
                </a:solidFill>
              </a:rPr>
              <a:t>Example: Occupancy % = Rooms sold ÷ Rooms available × 100  (</a:t>
            </a:r>
            <a:r>
              <a:rPr lang="en-US" i="1" dirty="0">
                <a:solidFill>
                  <a:schemeClr val="bg1"/>
                </a:solidFill>
              </a:rPr>
              <a:t>Mews, 2025; STR, 2024)</a:t>
            </a:r>
            <a:endParaRPr lang="en-US" dirty="0">
              <a:solidFill>
                <a:schemeClr val="bg1"/>
              </a:solidFill>
            </a:endParaRPr>
          </a:p>
          <a:p>
            <a:pPr algn="ctr"/>
            <a:br>
              <a:rPr lang="en-US" sz="2200" b="1" dirty="0">
                <a:solidFill>
                  <a:schemeClr val="bg1"/>
                </a:solidFill>
              </a:rPr>
            </a:br>
            <a:endParaRPr lang="en-US" sz="2000" dirty="0">
              <a:solidFill>
                <a:schemeClr val="bg1"/>
              </a:solidFill>
            </a:endParaRPr>
          </a:p>
        </p:txBody>
      </p:sp>
      <p:sp>
        <p:nvSpPr>
          <p:cNvPr id="11" name="TextBox 10">
            <a:extLst>
              <a:ext uri="{FF2B5EF4-FFF2-40B4-BE49-F238E27FC236}">
                <a16:creationId xmlns:a16="http://schemas.microsoft.com/office/drawing/2014/main" id="{2425F6D3-3DF5-F07D-140C-315CED98D3A1}"/>
              </a:ext>
            </a:extLst>
          </p:cNvPr>
          <p:cNvSpPr txBox="1"/>
          <p:nvPr/>
        </p:nvSpPr>
        <p:spPr>
          <a:xfrm>
            <a:off x="647194" y="4238090"/>
            <a:ext cx="11003280" cy="400110"/>
          </a:xfrm>
          <a:prstGeom prst="rect">
            <a:avLst/>
          </a:prstGeom>
          <a:noFill/>
        </p:spPr>
        <p:txBody>
          <a:bodyPr wrap="square">
            <a:spAutoFit/>
          </a:bodyPr>
          <a:lstStyle/>
          <a:p>
            <a:r>
              <a:rPr lang="en-US" sz="2000" b="1" dirty="0">
                <a:solidFill>
                  <a:srgbClr val="0289AE"/>
                </a:solidFill>
              </a:rPr>
              <a:t>KPIs YOU CAN NOW CALCULATE</a:t>
            </a:r>
            <a:endParaRPr lang="en-US" sz="2000" dirty="0">
              <a:solidFill>
                <a:srgbClr val="0289AE"/>
              </a:solidFill>
            </a:endParaRPr>
          </a:p>
        </p:txBody>
      </p:sp>
      <p:cxnSp>
        <p:nvCxnSpPr>
          <p:cNvPr id="12" name="Straight Connector 11">
            <a:extLst>
              <a:ext uri="{FF2B5EF4-FFF2-40B4-BE49-F238E27FC236}">
                <a16:creationId xmlns:a16="http://schemas.microsoft.com/office/drawing/2014/main" id="{972E57EF-AAEC-530C-113E-E666E64708E9}"/>
              </a:ext>
            </a:extLst>
          </p:cNvPr>
          <p:cNvCxnSpPr>
            <a:cxnSpLocks/>
          </p:cNvCxnSpPr>
          <p:nvPr/>
        </p:nvCxnSpPr>
        <p:spPr>
          <a:xfrm flipV="1">
            <a:off x="3983304" y="1696428"/>
            <a:ext cx="0" cy="2251639"/>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59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0534F-6FE8-D29B-E5E9-F9654348411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CBE6F44-F9D3-0D17-5B73-BDAE1625073E}"/>
              </a:ext>
            </a:extLst>
          </p:cNvPr>
          <p:cNvSpPr/>
          <p:nvPr/>
        </p:nvSpPr>
        <p:spPr>
          <a:xfrm flipH="1" flipV="1">
            <a:off x="0" y="0"/>
            <a:ext cx="12185500" cy="1682496"/>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cs typeface="Calibri" panose="020F0502020204030204" pitchFamily="34" charset="0"/>
            </a:endParaRPr>
          </a:p>
        </p:txBody>
      </p:sp>
      <p:pic>
        <p:nvPicPr>
          <p:cNvPr id="11" name="Graphic 10">
            <a:extLst>
              <a:ext uri="{FF2B5EF4-FFF2-40B4-BE49-F238E27FC236}">
                <a16:creationId xmlns:a16="http://schemas.microsoft.com/office/drawing/2014/main" id="{5D35D465-DAE6-CC82-449C-7138E1E93683}"/>
              </a:ext>
            </a:extLst>
          </p:cNvPr>
          <p:cNvPicPr>
            <a:picLocks noChangeAspect="1"/>
          </p:cNvPicPr>
          <p:nvPr/>
        </p:nvPicPr>
        <p:blipFill>
          <a:blip>
            <a:extLst>
              <a:ext uri="{96DAC541-7B7A-43D3-8B79-37D633B846F1}">
                <asvg:svgBlip xmlns:asvg="http://schemas.microsoft.com/office/drawing/2016/SVG/main" r:embed="rId3"/>
              </a:ext>
            </a:extLst>
          </a:blip>
          <a:srcRect l="32264" t="48938" r="39869" b="39981"/>
          <a:stretch>
            <a:fillRect/>
          </a:stretch>
        </p:blipFill>
        <p:spPr>
          <a:xfrm>
            <a:off x="7355540" y="10568"/>
            <a:ext cx="4821213" cy="2714449"/>
          </a:xfrm>
          <a:prstGeom prst="rect">
            <a:avLst/>
          </a:prstGeom>
        </p:spPr>
      </p:pic>
      <p:sp>
        <p:nvSpPr>
          <p:cNvPr id="2" name="Text Placeholder 11">
            <a:extLst>
              <a:ext uri="{FF2B5EF4-FFF2-40B4-BE49-F238E27FC236}">
                <a16:creationId xmlns:a16="http://schemas.microsoft.com/office/drawing/2014/main" id="{A73A6375-27BB-B445-5966-C4AEF7336824}"/>
              </a:ext>
            </a:extLst>
          </p:cNvPr>
          <p:cNvSpPr txBox="1">
            <a:spLocks/>
          </p:cNvSpPr>
          <p:nvPr/>
        </p:nvSpPr>
        <p:spPr>
          <a:xfrm>
            <a:off x="624811" y="421380"/>
            <a:ext cx="6347083" cy="2100917"/>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chemeClr val="bg1"/>
                </a:solidFill>
                <a:cs typeface="Times New Roman" panose="02020603050405020304" pitchFamily="18" charset="0"/>
              </a:rPr>
              <a:t>Further Listening: Becoming a Data-Driven Tourism Destination</a:t>
            </a:r>
          </a:p>
          <a:p>
            <a:pPr marL="0" indent="0">
              <a:lnSpc>
                <a:spcPts val="3520"/>
              </a:lnSpc>
              <a:spcBef>
                <a:spcPts val="0"/>
              </a:spcBef>
              <a:buNone/>
            </a:pPr>
            <a:endParaRPr lang="en-US" sz="3400" b="1" dirty="0">
              <a:solidFill>
                <a:schemeClr val="bg1"/>
              </a:solidFill>
              <a:cs typeface="Times New Roman" panose="02020603050405020304" pitchFamily="18" charset="0"/>
            </a:endParaRPr>
          </a:p>
        </p:txBody>
      </p:sp>
      <p:sp>
        <p:nvSpPr>
          <p:cNvPr id="4" name="Rectangle 30">
            <a:extLst>
              <a:ext uri="{FF2B5EF4-FFF2-40B4-BE49-F238E27FC236}">
                <a16:creationId xmlns:a16="http://schemas.microsoft.com/office/drawing/2014/main" id="{DC08760D-C811-A5F6-46A7-5078C9AA0988}"/>
              </a:ext>
            </a:extLst>
          </p:cNvPr>
          <p:cNvSpPr/>
          <p:nvPr/>
        </p:nvSpPr>
        <p:spPr>
          <a:xfrm flipH="1">
            <a:off x="586940" y="2285076"/>
            <a:ext cx="5350564" cy="3262432"/>
          </a:xfrm>
          <a:prstGeom prst="rect">
            <a:avLst/>
          </a:prstGeom>
        </p:spPr>
        <p:txBody>
          <a:bodyPr wrap="square">
            <a:spAutoFit/>
          </a:bodyPr>
          <a:lstStyle/>
          <a:p>
            <a:r>
              <a:rPr lang="en-US" sz="2200" dirty="0">
                <a:solidFill>
                  <a:srgbClr val="0289AE"/>
                </a:solidFill>
                <a:hlinkClick r:id="rId4">
                  <a:extLst>
                    <a:ext uri="{A12FA001-AC4F-418D-AE19-62706E023703}">
                      <ahyp:hlinkClr xmlns:ahyp="http://schemas.microsoft.com/office/drawing/2018/hyperlinkcolor" val="tx"/>
                    </a:ext>
                  </a:extLst>
                </a:hlinkClick>
              </a:rPr>
              <a:t>Part 2: Selecting the Right Da… - Leading Tourism's Transition - Apple Podcasts</a:t>
            </a:r>
            <a:endParaRPr lang="en-US" sz="2200" dirty="0">
              <a:solidFill>
                <a:srgbClr val="0289AE"/>
              </a:solidFill>
            </a:endParaRPr>
          </a:p>
          <a:p>
            <a:endParaRPr lang="en-US" dirty="0">
              <a:solidFill>
                <a:srgbClr val="262626"/>
              </a:solidFill>
            </a:endParaRPr>
          </a:p>
          <a:p>
            <a:r>
              <a:rPr lang="en-US" dirty="0">
                <a:solidFill>
                  <a:srgbClr val="262626"/>
                </a:solidFill>
              </a:rPr>
              <a:t>This episode explores how European destinations choose which data to focus on, how they keep information manageable, and what </a:t>
            </a:r>
            <a:r>
              <a:rPr lang="en-US" dirty="0" err="1">
                <a:solidFill>
                  <a:srgbClr val="262626"/>
                </a:solidFill>
              </a:rPr>
              <a:t>organisational</a:t>
            </a:r>
            <a:r>
              <a:rPr lang="en-US" dirty="0">
                <a:solidFill>
                  <a:srgbClr val="262626"/>
                </a:solidFill>
              </a:rPr>
              <a:t> changes are needed to become truly data-driven. The speakers discuss practical examples of using visitor, booking and digital </a:t>
            </a:r>
            <a:r>
              <a:rPr lang="en-US" dirty="0" err="1">
                <a:solidFill>
                  <a:srgbClr val="262626"/>
                </a:solidFill>
              </a:rPr>
              <a:t>behaviour</a:t>
            </a:r>
            <a:r>
              <a:rPr lang="en-US" dirty="0">
                <a:solidFill>
                  <a:srgbClr val="262626"/>
                </a:solidFill>
              </a:rPr>
              <a:t> data, and show collaboration between teams with data shared beyond any single specialist unit</a:t>
            </a:r>
            <a:endParaRPr lang="en-US" i="1" dirty="0">
              <a:solidFill>
                <a:srgbClr val="262626"/>
              </a:solidFill>
            </a:endParaRPr>
          </a:p>
        </p:txBody>
      </p:sp>
      <p:pic>
        <p:nvPicPr>
          <p:cNvPr id="15" name="Picture 14">
            <a:extLst>
              <a:ext uri="{FF2B5EF4-FFF2-40B4-BE49-F238E27FC236}">
                <a16:creationId xmlns:a16="http://schemas.microsoft.com/office/drawing/2014/main" id="{CC6730F5-BB43-F403-0AC4-186C4376483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761" t="12298" r="29196" b="16922"/>
          <a:stretch>
            <a:fillRect/>
          </a:stretch>
        </p:blipFill>
        <p:spPr>
          <a:xfrm>
            <a:off x="5834250" y="1023960"/>
            <a:ext cx="6347083" cy="4885527"/>
          </a:xfrm>
          <a:prstGeom prst="rect">
            <a:avLst/>
          </a:prstGeom>
        </p:spPr>
      </p:pic>
      <p:pic>
        <p:nvPicPr>
          <p:cNvPr id="6" name="Picture 5">
            <a:hlinkClick r:id="rId4"/>
            <a:extLst>
              <a:ext uri="{FF2B5EF4-FFF2-40B4-BE49-F238E27FC236}">
                <a16:creationId xmlns:a16="http://schemas.microsoft.com/office/drawing/2014/main" id="{05BD7A53-F833-73CE-EA85-DE2D0D43950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61" t="1704" r="11422" b="1382"/>
          <a:stretch>
            <a:fillRect/>
          </a:stretch>
        </p:blipFill>
        <p:spPr>
          <a:xfrm>
            <a:off x="7346792" y="1471837"/>
            <a:ext cx="4821213" cy="3632643"/>
          </a:xfrm>
          <a:prstGeom prst="rect">
            <a:avLst/>
          </a:prstGeom>
        </p:spPr>
      </p:pic>
      <p:grpSp>
        <p:nvGrpSpPr>
          <p:cNvPr id="7" name="Group 6">
            <a:extLst>
              <a:ext uri="{FF2B5EF4-FFF2-40B4-BE49-F238E27FC236}">
                <a16:creationId xmlns:a16="http://schemas.microsoft.com/office/drawing/2014/main" id="{FB6ACBF6-93B5-DEEA-F151-A240D6F967D8}"/>
              </a:ext>
            </a:extLst>
          </p:cNvPr>
          <p:cNvGrpSpPr/>
          <p:nvPr/>
        </p:nvGrpSpPr>
        <p:grpSpPr>
          <a:xfrm rot="21145702">
            <a:off x="9649466" y="5087643"/>
            <a:ext cx="1456095" cy="1406604"/>
            <a:chOff x="7777737" y="4274827"/>
            <a:chExt cx="1456095" cy="1406604"/>
          </a:xfrm>
        </p:grpSpPr>
        <p:sp>
          <p:nvSpPr>
            <p:cNvPr id="8" name="Oval 7">
              <a:extLst>
                <a:ext uri="{FF2B5EF4-FFF2-40B4-BE49-F238E27FC236}">
                  <a16:creationId xmlns:a16="http://schemas.microsoft.com/office/drawing/2014/main" id="{9FEA8C7C-F9DF-0177-4057-6311E4DE6B79}"/>
                </a:ext>
              </a:extLst>
            </p:cNvPr>
            <p:cNvSpPr/>
            <p:nvPr/>
          </p:nvSpPr>
          <p:spPr>
            <a:xfrm>
              <a:off x="7777737" y="4274827"/>
              <a:ext cx="1406604" cy="1406604"/>
            </a:xfrm>
            <a:prstGeom prst="ellipse">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79FEA8-ABB9-AD92-F33C-3AE869FF607E}"/>
                </a:ext>
              </a:extLst>
            </p:cNvPr>
            <p:cNvSpPr txBox="1"/>
            <p:nvPr/>
          </p:nvSpPr>
          <p:spPr>
            <a:xfrm>
              <a:off x="7777737" y="4652326"/>
              <a:ext cx="1456095" cy="759182"/>
            </a:xfrm>
            <a:prstGeom prst="rect">
              <a:avLst/>
            </a:prstGeom>
            <a:noFill/>
          </p:spPr>
          <p:txBody>
            <a:bodyPr wrap="square" lIns="91440" tIns="45720" rIns="91440" bIns="45720" rtlCol="0" anchor="t">
              <a:spAutoFit/>
            </a:bodyPr>
            <a:lstStyle/>
            <a:p>
              <a:pPr algn="ctr">
                <a:lnSpc>
                  <a:spcPts val="2580"/>
                </a:lnSpc>
              </a:pPr>
              <a:r>
                <a:rPr lang="en-IE" sz="2400" b="1" dirty="0">
                  <a:solidFill>
                    <a:schemeClr val="bg1"/>
                  </a:solidFill>
                </a:rPr>
                <a:t>CLICK TO </a:t>
              </a:r>
              <a:r>
                <a:rPr lang="en-IE" sz="2400" b="1" dirty="0">
                  <a:solidFill>
                    <a:schemeClr val="bg1"/>
                  </a:solidFill>
                  <a:hlinkClick r:id="rId4">
                    <a:extLst>
                      <a:ext uri="{A12FA001-AC4F-418D-AE19-62706E023703}">
                        <ahyp:hlinkClr xmlns:ahyp="http://schemas.microsoft.com/office/drawing/2018/hyperlinkcolor" val="tx"/>
                      </a:ext>
                    </a:extLst>
                  </a:hlinkClick>
                </a:rPr>
                <a:t>VIEW</a:t>
              </a:r>
              <a:endParaRPr lang="de-DE" sz="2400" b="1" dirty="0">
                <a:solidFill>
                  <a:schemeClr val="bg1"/>
                </a:solidFill>
              </a:endParaRPr>
            </a:p>
          </p:txBody>
        </p:sp>
      </p:grpSp>
    </p:spTree>
    <p:extLst>
      <p:ext uri="{BB962C8B-B14F-4D97-AF65-F5344CB8AC3E}">
        <p14:creationId xmlns:p14="http://schemas.microsoft.com/office/powerpoint/2010/main" val="1183131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5E6E7EF-FBD4-B13B-4444-323DAF8B98B5}"/>
              </a:ext>
            </a:extLst>
          </p:cNvPr>
          <p:cNvSpPr/>
          <p:nvPr/>
        </p:nvSpPr>
        <p:spPr>
          <a:xfrm>
            <a:off x="0" y="-18001"/>
            <a:ext cx="12192000" cy="1420653"/>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TextBox 28">
            <a:extLst>
              <a:ext uri="{FF2B5EF4-FFF2-40B4-BE49-F238E27FC236}">
                <a16:creationId xmlns:a16="http://schemas.microsoft.com/office/drawing/2014/main" id="{D8B11F99-7B2A-6182-03C8-9D14E27ED1F3}"/>
              </a:ext>
            </a:extLst>
          </p:cNvPr>
          <p:cNvSpPr txBox="1"/>
          <p:nvPr/>
        </p:nvSpPr>
        <p:spPr>
          <a:xfrm>
            <a:off x="576000" y="518838"/>
            <a:ext cx="10692000" cy="1231106"/>
          </a:xfrm>
          <a:prstGeom prst="rect">
            <a:avLst/>
          </a:prstGeom>
          <a:noFill/>
        </p:spPr>
        <p:txBody>
          <a:bodyPr wrap="square" lIns="0" tIns="0" rIns="0" bIns="0" anchor="t">
            <a:spAutoFit/>
          </a:bodyPr>
          <a:lstStyle/>
          <a:p>
            <a:r>
              <a:rPr lang="en-IE" sz="4000" b="1" i="0" dirty="0">
                <a:solidFill>
                  <a:schemeClr val="bg1"/>
                </a:solidFill>
                <a:latin typeface="Calibri"/>
              </a:rPr>
              <a:t>Where this module fits</a:t>
            </a:r>
          </a:p>
          <a:p>
            <a:endParaRPr lang="en-IE" sz="4000" b="1" i="0" dirty="0">
              <a:solidFill>
                <a:schemeClr val="bg1"/>
              </a:solidFill>
              <a:latin typeface="Calibri"/>
            </a:endParaRPr>
          </a:p>
        </p:txBody>
      </p:sp>
      <p:pic>
        <p:nvPicPr>
          <p:cNvPr id="51" name="Graphic 50">
            <a:extLst>
              <a:ext uri="{FF2B5EF4-FFF2-40B4-BE49-F238E27FC236}">
                <a16:creationId xmlns:a16="http://schemas.microsoft.com/office/drawing/2014/main" id="{B0D12D90-4DDE-0E97-8765-0B4174D66386}"/>
              </a:ext>
            </a:extLst>
          </p:cNvPr>
          <p:cNvPicPr>
            <a:picLocks noChangeAspect="1"/>
          </p:cNvPicPr>
          <p:nvPr/>
        </p:nvPicPr>
        <p:blipFill>
          <a:blip>
            <a:extLst>
              <a:ext uri="{96DAC541-7B7A-43D3-8B79-37D633B846F1}">
                <asvg:svgBlip xmlns:asvg="http://schemas.microsoft.com/office/drawing/2016/SVG/main" r:embed="rId3"/>
              </a:ext>
            </a:extLst>
          </a:blip>
          <a:srcRect l="31584" t="38697" r="39868" b="43173"/>
          <a:stretch/>
        </p:blipFill>
        <p:spPr>
          <a:xfrm rot="16200000">
            <a:off x="9271124" y="138925"/>
            <a:ext cx="3112653" cy="2798801"/>
          </a:xfrm>
          <a:prstGeom prst="rect">
            <a:avLst/>
          </a:prstGeom>
        </p:spPr>
      </p:pic>
      <p:sp>
        <p:nvSpPr>
          <p:cNvPr id="3" name="TextBox 2">
            <a:extLst>
              <a:ext uri="{FF2B5EF4-FFF2-40B4-BE49-F238E27FC236}">
                <a16:creationId xmlns:a16="http://schemas.microsoft.com/office/drawing/2014/main" id="{54342AD4-5ABF-FBEB-4EF3-937A52B0C8E5}"/>
              </a:ext>
            </a:extLst>
          </p:cNvPr>
          <p:cNvSpPr txBox="1"/>
          <p:nvPr/>
        </p:nvSpPr>
        <p:spPr>
          <a:xfrm>
            <a:off x="540000" y="260741"/>
            <a:ext cx="9197227" cy="492443"/>
          </a:xfrm>
          <a:prstGeom prst="rect">
            <a:avLst/>
          </a:prstGeom>
          <a:noFill/>
        </p:spPr>
        <p:txBody>
          <a:bodyPr wrap="square" lIns="0" tIns="0" rIns="0" bIns="0" anchor="t">
            <a:spAutoFit/>
          </a:bodyPr>
          <a:lstStyle/>
          <a:p>
            <a:r>
              <a:rPr lang="en-IE" sz="1600" b="1" dirty="0">
                <a:solidFill>
                  <a:schemeClr val="bg1"/>
                </a:solidFill>
              </a:rPr>
              <a:t>Cluster 2 – </a:t>
            </a:r>
            <a:r>
              <a:rPr lang="en-US" sz="1600" dirty="0">
                <a:solidFill>
                  <a:schemeClr val="bg1"/>
                </a:solidFill>
                <a:cs typeface="Times New Roman" panose="02020603050405020304" pitchFamily="18" charset="0"/>
              </a:rPr>
              <a:t>Digital transformation in Hospitality</a:t>
            </a:r>
            <a:r>
              <a:rPr lang="en-IE" sz="1600" b="1" dirty="0">
                <a:solidFill>
                  <a:schemeClr val="bg1"/>
                </a:solidFill>
              </a:rPr>
              <a:t>|   Module 2 -  </a:t>
            </a:r>
            <a:r>
              <a:rPr lang="en-US" sz="1600" b="1" dirty="0">
                <a:solidFill>
                  <a:schemeClr val="bg1"/>
                </a:solidFill>
                <a:cs typeface="Times New Roman" panose="02020603050405020304" pitchFamily="18" charset="0"/>
              </a:rPr>
              <a:t>Data Analytics in Hospitality</a:t>
            </a:r>
          </a:p>
          <a:p>
            <a:endParaRPr lang="en-IE" sz="1600" b="1" dirty="0">
              <a:solidFill>
                <a:schemeClr val="bg1"/>
              </a:solidFill>
            </a:endParaRPr>
          </a:p>
        </p:txBody>
      </p:sp>
      <p:sp>
        <p:nvSpPr>
          <p:cNvPr id="4" name="Rectangle 3">
            <a:extLst>
              <a:ext uri="{FF2B5EF4-FFF2-40B4-BE49-F238E27FC236}">
                <a16:creationId xmlns:a16="http://schemas.microsoft.com/office/drawing/2014/main" id="{84AFD1AE-0EC8-5461-EEE8-B120DD7A4531}"/>
              </a:ext>
            </a:extLst>
          </p:cNvPr>
          <p:cNvSpPr/>
          <p:nvPr/>
        </p:nvSpPr>
        <p:spPr>
          <a:xfrm>
            <a:off x="397267" y="1468047"/>
            <a:ext cx="3742733" cy="1291465"/>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a:extLst>
              <a:ext uri="{FF2B5EF4-FFF2-40B4-BE49-F238E27FC236}">
                <a16:creationId xmlns:a16="http://schemas.microsoft.com/office/drawing/2014/main" id="{91B2E93A-B112-6C57-8EE9-B7AD6B863D38}"/>
              </a:ext>
            </a:extLst>
          </p:cNvPr>
          <p:cNvSpPr txBox="1"/>
          <p:nvPr/>
        </p:nvSpPr>
        <p:spPr>
          <a:xfrm>
            <a:off x="504000" y="1477153"/>
            <a:ext cx="3636000" cy="1477328"/>
          </a:xfrm>
          <a:prstGeom prst="rect">
            <a:avLst/>
          </a:prstGeom>
          <a:noFill/>
        </p:spPr>
        <p:txBody>
          <a:bodyPr wrap="square" lIns="0" tIns="0" rIns="0" bIns="0" anchor="ctr">
            <a:spAutoFit/>
          </a:bodyPr>
          <a:lstStyle/>
          <a:p>
            <a:r>
              <a:rPr lang="en-IE" sz="1600" i="0" dirty="0" err="1">
                <a:solidFill>
                  <a:schemeClr val="bg1"/>
                </a:solidFill>
                <a:latin typeface="Calibri"/>
              </a:rPr>
              <a:t>Role:T</a:t>
            </a:r>
            <a:r>
              <a:rPr lang="en-GB" sz="1600" i="0" dirty="0">
                <a:solidFill>
                  <a:schemeClr val="bg1"/>
                </a:solidFill>
                <a:latin typeface="Calibri"/>
              </a:rPr>
              <a:t>he programme's core resource for transforming hospitality data into actionable insight, enabling evidence-based decisions, performance improvement, operational efficiency and more sustainable business management.</a:t>
            </a:r>
            <a:r>
              <a:rPr lang="en-IE" sz="1600" i="0" dirty="0">
                <a:solidFill>
                  <a:schemeClr val="bg1"/>
                </a:solidFill>
                <a:latin typeface="Calibri"/>
              </a:rPr>
              <a:t> </a:t>
            </a:r>
          </a:p>
        </p:txBody>
      </p:sp>
      <p:sp>
        <p:nvSpPr>
          <p:cNvPr id="7" name="Rectangle 6">
            <a:extLst>
              <a:ext uri="{FF2B5EF4-FFF2-40B4-BE49-F238E27FC236}">
                <a16:creationId xmlns:a16="http://schemas.microsoft.com/office/drawing/2014/main" id="{D4BDA831-F85D-8614-44C9-2C91665BFF37}"/>
              </a:ext>
            </a:extLst>
          </p:cNvPr>
          <p:cNvSpPr/>
          <p:nvPr/>
        </p:nvSpPr>
        <p:spPr>
          <a:xfrm>
            <a:off x="540000" y="2889382"/>
            <a:ext cx="3564000" cy="108000"/>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a:extLst>
              <a:ext uri="{FF2B5EF4-FFF2-40B4-BE49-F238E27FC236}">
                <a16:creationId xmlns:a16="http://schemas.microsoft.com/office/drawing/2014/main" id="{66033DA3-EA77-9A0B-7C8C-FA4661183A54}"/>
              </a:ext>
            </a:extLst>
          </p:cNvPr>
          <p:cNvSpPr/>
          <p:nvPr/>
        </p:nvSpPr>
        <p:spPr>
          <a:xfrm>
            <a:off x="522000" y="3101533"/>
            <a:ext cx="3564000" cy="1534038"/>
          </a:xfrm>
          <a:prstGeom prst="rect">
            <a:avLst/>
          </a:prstGeom>
          <a:solidFill>
            <a:schemeClr val="bg1"/>
          </a:solidFill>
          <a:ln w="28575">
            <a:solidFill>
              <a:srgbClr val="62A84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a:extLst>
              <a:ext uri="{FF2B5EF4-FFF2-40B4-BE49-F238E27FC236}">
                <a16:creationId xmlns:a16="http://schemas.microsoft.com/office/drawing/2014/main" id="{8CB9C2A7-0A58-80C2-B05C-7C7C94D824F4}"/>
              </a:ext>
            </a:extLst>
          </p:cNvPr>
          <p:cNvSpPr txBox="1"/>
          <p:nvPr/>
        </p:nvSpPr>
        <p:spPr>
          <a:xfrm>
            <a:off x="568992" y="3867085"/>
            <a:ext cx="3434015" cy="218008"/>
          </a:xfrm>
          <a:prstGeom prst="rect">
            <a:avLst/>
          </a:prstGeom>
          <a:noFill/>
        </p:spPr>
        <p:txBody>
          <a:bodyPr wrap="square" lIns="0" tIns="0" rIns="0" bIns="0" anchor="t">
            <a:spAutoFit/>
          </a:bodyPr>
          <a:lstStyle/>
          <a:p>
            <a:pPr marL="182563" indent="-182563">
              <a:lnSpc>
                <a:spcPts val="1720"/>
              </a:lnSpc>
              <a:buClr>
                <a:srgbClr val="62A844"/>
              </a:buClr>
              <a:buFont typeface="Arial" panose="020B0604020202020204" pitchFamily="34" charset="0"/>
              <a:buChar char="•"/>
            </a:pPr>
            <a:r>
              <a:rPr lang="en-IE" sz="1600" dirty="0">
                <a:solidFill>
                  <a:srgbClr val="262626"/>
                </a:solidFill>
              </a:rPr>
              <a:t>C2 M1 – Digital Tools for Hospitality</a:t>
            </a:r>
            <a:endParaRPr sz="1600" b="0" i="0" dirty="0">
              <a:solidFill>
                <a:srgbClr val="262626"/>
              </a:solidFill>
              <a:latin typeface="Calibri"/>
            </a:endParaRPr>
          </a:p>
        </p:txBody>
      </p:sp>
      <p:sp>
        <p:nvSpPr>
          <p:cNvPr id="19" name="TextBox 18">
            <a:extLst>
              <a:ext uri="{FF2B5EF4-FFF2-40B4-BE49-F238E27FC236}">
                <a16:creationId xmlns:a16="http://schemas.microsoft.com/office/drawing/2014/main" id="{55356714-4BA8-D154-EE1D-9780C0EF6FB0}"/>
              </a:ext>
            </a:extLst>
          </p:cNvPr>
          <p:cNvSpPr txBox="1"/>
          <p:nvPr/>
        </p:nvSpPr>
        <p:spPr>
          <a:xfrm>
            <a:off x="612000" y="3171239"/>
            <a:ext cx="3276000" cy="597408"/>
          </a:xfrm>
          <a:prstGeom prst="rect">
            <a:avLst/>
          </a:prstGeom>
          <a:noFill/>
        </p:spPr>
        <p:txBody>
          <a:bodyPr wrap="square" lIns="0" tIns="0" rIns="0" bIns="0" anchor="t">
            <a:spAutoFit/>
          </a:bodyPr>
          <a:lstStyle/>
          <a:p>
            <a:pPr>
              <a:lnSpc>
                <a:spcPts val="2300"/>
              </a:lnSpc>
            </a:pPr>
            <a:r>
              <a:rPr lang="en-GB" sz="2400" b="1" dirty="0"/>
              <a:t>Comes after / assumes familiarity with</a:t>
            </a:r>
            <a:endParaRPr lang="en-IE" sz="2400" b="1" i="0" dirty="0">
              <a:solidFill>
                <a:srgbClr val="0289AE"/>
              </a:solidFill>
              <a:latin typeface="Calibri"/>
            </a:endParaRPr>
          </a:p>
        </p:txBody>
      </p:sp>
      <p:pic>
        <p:nvPicPr>
          <p:cNvPr id="12" name="Picture 11">
            <a:extLst>
              <a:ext uri="{FF2B5EF4-FFF2-40B4-BE49-F238E27FC236}">
                <a16:creationId xmlns:a16="http://schemas.microsoft.com/office/drawing/2014/main" id="{C53F5F1D-69B9-7677-AE53-2AE29D9CD6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3169" y="1879426"/>
            <a:ext cx="3564000" cy="710162"/>
          </a:xfrm>
          <a:prstGeom prst="rect">
            <a:avLst/>
          </a:prstGeom>
        </p:spPr>
      </p:pic>
      <p:sp>
        <p:nvSpPr>
          <p:cNvPr id="2" name="Rectangle 1">
            <a:extLst>
              <a:ext uri="{FF2B5EF4-FFF2-40B4-BE49-F238E27FC236}">
                <a16:creationId xmlns:a16="http://schemas.microsoft.com/office/drawing/2014/main" id="{CA2B3507-66DA-F814-6737-EACA125FB5FC}"/>
              </a:ext>
            </a:extLst>
          </p:cNvPr>
          <p:cNvSpPr/>
          <p:nvPr/>
        </p:nvSpPr>
        <p:spPr>
          <a:xfrm>
            <a:off x="540000" y="4766549"/>
            <a:ext cx="3564000" cy="108000"/>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Rectangle 7">
            <a:extLst>
              <a:ext uri="{FF2B5EF4-FFF2-40B4-BE49-F238E27FC236}">
                <a16:creationId xmlns:a16="http://schemas.microsoft.com/office/drawing/2014/main" id="{BF96C20E-26D1-52D3-2C77-27FFBBE8FBFB}"/>
              </a:ext>
            </a:extLst>
          </p:cNvPr>
          <p:cNvSpPr/>
          <p:nvPr/>
        </p:nvSpPr>
        <p:spPr>
          <a:xfrm>
            <a:off x="522000" y="4978700"/>
            <a:ext cx="4850888" cy="1781554"/>
          </a:xfrm>
          <a:prstGeom prst="rect">
            <a:avLst/>
          </a:prstGeom>
          <a:solidFill>
            <a:schemeClr val="bg1"/>
          </a:solidFill>
          <a:ln w="28575">
            <a:solidFill>
              <a:srgbClr val="62A844"/>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a:extLst>
              <a:ext uri="{FF2B5EF4-FFF2-40B4-BE49-F238E27FC236}">
                <a16:creationId xmlns:a16="http://schemas.microsoft.com/office/drawing/2014/main" id="{682B9716-8B56-878C-BC7D-560D6D7773A4}"/>
              </a:ext>
            </a:extLst>
          </p:cNvPr>
          <p:cNvSpPr txBox="1"/>
          <p:nvPr/>
        </p:nvSpPr>
        <p:spPr>
          <a:xfrm>
            <a:off x="611999" y="5416256"/>
            <a:ext cx="4760889" cy="1308050"/>
          </a:xfrm>
          <a:prstGeom prst="rect">
            <a:avLst/>
          </a:prstGeom>
          <a:noFill/>
        </p:spPr>
        <p:txBody>
          <a:bodyPr wrap="square" lIns="0" tIns="0" rIns="0" bIns="0" anchor="t">
            <a:spAutoFit/>
          </a:bodyPr>
          <a:lstStyle/>
          <a:p>
            <a:pPr marL="182563" indent="-182563">
              <a:lnSpc>
                <a:spcPts val="1720"/>
              </a:lnSpc>
              <a:buClr>
                <a:srgbClr val="62A844"/>
              </a:buClr>
              <a:buFont typeface="Arial" panose="020B0604020202020204" pitchFamily="34" charset="0"/>
              <a:buChar char="•"/>
            </a:pPr>
            <a:r>
              <a:rPr lang="en-GB" sz="1600" dirty="0">
                <a:solidFill>
                  <a:srgbClr val="262626"/>
                </a:solidFill>
              </a:rPr>
              <a:t>C1 M2 – Sustainability Performance Monitoring (energy, waste and resource KPIs)</a:t>
            </a:r>
          </a:p>
          <a:p>
            <a:pPr marL="182563" indent="-182563">
              <a:lnSpc>
                <a:spcPts val="1720"/>
              </a:lnSpc>
              <a:buClr>
                <a:srgbClr val="62A844"/>
              </a:buClr>
              <a:buFont typeface="Arial" panose="020B0604020202020204" pitchFamily="34" charset="0"/>
              <a:buChar char="•"/>
            </a:pPr>
            <a:r>
              <a:rPr lang="en-GB" sz="1600" dirty="0">
                <a:solidFill>
                  <a:srgbClr val="262626"/>
                </a:solidFill>
              </a:rPr>
              <a:t>C3 M1 – Strategic Planning and Business Performance</a:t>
            </a:r>
          </a:p>
          <a:p>
            <a:pPr marL="182563" indent="-182563">
              <a:lnSpc>
                <a:spcPts val="1720"/>
              </a:lnSpc>
              <a:buClr>
                <a:srgbClr val="62A844"/>
              </a:buClr>
              <a:buFont typeface="Arial" panose="020B0604020202020204" pitchFamily="34" charset="0"/>
              <a:buChar char="•"/>
            </a:pPr>
            <a:r>
              <a:rPr lang="en-GB" sz="1600" dirty="0">
                <a:solidFill>
                  <a:srgbClr val="262626"/>
                </a:solidFill>
              </a:rPr>
              <a:t>C3 M2 – Marketing Analytics and Customer Insights</a:t>
            </a:r>
          </a:p>
          <a:p>
            <a:pPr marL="182563" indent="-182563">
              <a:lnSpc>
                <a:spcPts val="1720"/>
              </a:lnSpc>
              <a:buClr>
                <a:srgbClr val="62A844"/>
              </a:buClr>
              <a:buFont typeface="Arial" panose="020B0604020202020204" pitchFamily="34" charset="0"/>
              <a:buChar char="•"/>
            </a:pPr>
            <a:r>
              <a:rPr lang="en-GB" sz="1600" dirty="0">
                <a:solidFill>
                  <a:srgbClr val="262626"/>
                </a:solidFill>
              </a:rPr>
              <a:t>C3 M3 – Innovation and Continuous Improvement</a:t>
            </a:r>
            <a:br>
              <a:rPr lang="en-GB" sz="1600" dirty="0"/>
            </a:br>
            <a:endParaRPr sz="1600" b="0" i="0" dirty="0">
              <a:solidFill>
                <a:srgbClr val="262626"/>
              </a:solidFill>
              <a:latin typeface="Calibri"/>
            </a:endParaRPr>
          </a:p>
        </p:txBody>
      </p:sp>
      <p:sp>
        <p:nvSpPr>
          <p:cNvPr id="14" name="TextBox 13">
            <a:extLst>
              <a:ext uri="{FF2B5EF4-FFF2-40B4-BE49-F238E27FC236}">
                <a16:creationId xmlns:a16="http://schemas.microsoft.com/office/drawing/2014/main" id="{E7AC9750-6C09-6118-D9BA-ED6D3EEF2E32}"/>
              </a:ext>
            </a:extLst>
          </p:cNvPr>
          <p:cNvSpPr txBox="1"/>
          <p:nvPr/>
        </p:nvSpPr>
        <p:spPr>
          <a:xfrm>
            <a:off x="612000" y="5048406"/>
            <a:ext cx="3276000" cy="302455"/>
          </a:xfrm>
          <a:prstGeom prst="rect">
            <a:avLst/>
          </a:prstGeom>
          <a:noFill/>
        </p:spPr>
        <p:txBody>
          <a:bodyPr wrap="square" lIns="0" tIns="0" rIns="0" bIns="0" anchor="t">
            <a:spAutoFit/>
          </a:bodyPr>
          <a:lstStyle/>
          <a:p>
            <a:pPr>
              <a:lnSpc>
                <a:spcPts val="2300"/>
              </a:lnSpc>
            </a:pPr>
            <a:r>
              <a:rPr lang="en-IE" sz="2400" b="1" i="0" dirty="0">
                <a:solidFill>
                  <a:srgbClr val="0289AE"/>
                </a:solidFill>
                <a:latin typeface="Calibri"/>
              </a:rPr>
              <a:t>Extends or connects to</a:t>
            </a:r>
          </a:p>
        </p:txBody>
      </p:sp>
      <p:pic>
        <p:nvPicPr>
          <p:cNvPr id="17" name="Picture 16">
            <a:extLst>
              <a:ext uri="{FF2B5EF4-FFF2-40B4-BE49-F238E27FC236}">
                <a16:creationId xmlns:a16="http://schemas.microsoft.com/office/drawing/2014/main" id="{F813DBC3-9628-29FC-6443-236C92BA3F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4795" y="2644750"/>
            <a:ext cx="3256797" cy="1915499"/>
          </a:xfrm>
          <a:prstGeom prst="rect">
            <a:avLst/>
          </a:prstGeom>
        </p:spPr>
      </p:pic>
      <p:pic>
        <p:nvPicPr>
          <p:cNvPr id="20" name="Picture 19">
            <a:extLst>
              <a:ext uri="{FF2B5EF4-FFF2-40B4-BE49-F238E27FC236}">
                <a16:creationId xmlns:a16="http://schemas.microsoft.com/office/drawing/2014/main" id="{393E8E79-EF3A-885F-283D-211117A81A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44954" y="4648246"/>
            <a:ext cx="4673350" cy="2064137"/>
          </a:xfrm>
          <a:prstGeom prst="rect">
            <a:avLst/>
          </a:prstGeom>
        </p:spPr>
      </p:pic>
      <p:pic>
        <p:nvPicPr>
          <p:cNvPr id="22" name="Picture 21">
            <a:extLst>
              <a:ext uri="{FF2B5EF4-FFF2-40B4-BE49-F238E27FC236}">
                <a16:creationId xmlns:a16="http://schemas.microsoft.com/office/drawing/2014/main" id="{A2DB56FD-4315-8606-1092-F2DDBB68221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83994" y="2600780"/>
            <a:ext cx="3075294" cy="196926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D4A84-AB9A-8D7B-97D9-5CBCC163ADD7}"/>
            </a:ext>
          </a:extLst>
        </p:cNvPr>
        <p:cNvGrpSpPr/>
        <p:nvPr/>
      </p:nvGrpSpPr>
      <p:grpSpPr>
        <a:xfrm>
          <a:off x="0" y="0"/>
          <a:ext cx="0" cy="0"/>
          <a:chOff x="0" y="0"/>
          <a:chExt cx="0" cy="0"/>
        </a:xfrm>
      </p:grpSpPr>
      <p:sp>
        <p:nvSpPr>
          <p:cNvPr id="6" name="Text Placeholder 11">
            <a:extLst>
              <a:ext uri="{FF2B5EF4-FFF2-40B4-BE49-F238E27FC236}">
                <a16:creationId xmlns:a16="http://schemas.microsoft.com/office/drawing/2014/main" id="{DAB9D981-14E7-F5C4-F348-BBC79860BB94}"/>
              </a:ext>
            </a:extLst>
          </p:cNvPr>
          <p:cNvSpPr txBox="1">
            <a:spLocks/>
          </p:cNvSpPr>
          <p:nvPr/>
        </p:nvSpPr>
        <p:spPr>
          <a:xfrm>
            <a:off x="429115" y="307476"/>
            <a:ext cx="4447685"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Activity: calculating KPIs in a spreadsheet</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7" name="Straight Connector 6">
            <a:extLst>
              <a:ext uri="{FF2B5EF4-FFF2-40B4-BE49-F238E27FC236}">
                <a16:creationId xmlns:a16="http://schemas.microsoft.com/office/drawing/2014/main" id="{CA16B821-C17C-06B4-AE7A-2B6F53E13111}"/>
              </a:ext>
            </a:extLst>
          </p:cNvPr>
          <p:cNvCxnSpPr>
            <a:cxnSpLocks/>
          </p:cNvCxnSpPr>
          <p:nvPr/>
        </p:nvCxnSpPr>
        <p:spPr>
          <a:xfrm>
            <a:off x="0" y="1626948"/>
            <a:ext cx="5004000"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30">
            <a:extLst>
              <a:ext uri="{FF2B5EF4-FFF2-40B4-BE49-F238E27FC236}">
                <a16:creationId xmlns:a16="http://schemas.microsoft.com/office/drawing/2014/main" id="{EFDB0B19-CB35-7458-B19D-94B48F3BA544}"/>
              </a:ext>
            </a:extLst>
          </p:cNvPr>
          <p:cNvSpPr/>
          <p:nvPr/>
        </p:nvSpPr>
        <p:spPr>
          <a:xfrm flipH="1">
            <a:off x="5328839" y="563009"/>
            <a:ext cx="6131641" cy="646331"/>
          </a:xfrm>
          <a:prstGeom prst="rect">
            <a:avLst/>
          </a:prstGeom>
        </p:spPr>
        <p:txBody>
          <a:bodyPr wrap="square">
            <a:spAutoFit/>
          </a:bodyPr>
          <a:lstStyle/>
          <a:p>
            <a:r>
              <a:rPr lang="en-US" i="1" dirty="0">
                <a:solidFill>
                  <a:srgbClr val="262626"/>
                </a:solidFill>
              </a:rPr>
              <a:t>This exercise consolidates your understanding of how familiar KPIs are produced from simple spreadsheet operations.</a:t>
            </a:r>
          </a:p>
        </p:txBody>
      </p:sp>
      <p:sp>
        <p:nvSpPr>
          <p:cNvPr id="10" name="Rectangle 9">
            <a:extLst>
              <a:ext uri="{FF2B5EF4-FFF2-40B4-BE49-F238E27FC236}">
                <a16:creationId xmlns:a16="http://schemas.microsoft.com/office/drawing/2014/main" id="{3EFC05BD-15DA-6625-992B-0C015B5F74A1}"/>
              </a:ext>
            </a:extLst>
          </p:cNvPr>
          <p:cNvSpPr/>
          <p:nvPr/>
        </p:nvSpPr>
        <p:spPr>
          <a:xfrm flipH="1" flipV="1">
            <a:off x="0" y="1332315"/>
            <a:ext cx="12192000" cy="2205025"/>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cs typeface="Calibri" panose="020F0502020204030204" pitchFamily="34" charset="0"/>
            </a:endParaRPr>
          </a:p>
        </p:txBody>
      </p:sp>
      <p:sp>
        <p:nvSpPr>
          <p:cNvPr id="11" name="Rectangle 30">
            <a:extLst>
              <a:ext uri="{FF2B5EF4-FFF2-40B4-BE49-F238E27FC236}">
                <a16:creationId xmlns:a16="http://schemas.microsoft.com/office/drawing/2014/main" id="{C63884C4-A0E9-E615-40DF-3EB2F7C161F0}"/>
              </a:ext>
            </a:extLst>
          </p:cNvPr>
          <p:cNvSpPr/>
          <p:nvPr/>
        </p:nvSpPr>
        <p:spPr>
          <a:xfrm flipH="1">
            <a:off x="449391" y="1626949"/>
            <a:ext cx="3696858" cy="1378326"/>
          </a:xfrm>
          <a:prstGeom prst="rect">
            <a:avLst/>
          </a:prstGeom>
        </p:spPr>
        <p:txBody>
          <a:bodyPr wrap="square">
            <a:spAutoFit/>
          </a:bodyPr>
          <a:lstStyle/>
          <a:p>
            <a:pPr>
              <a:lnSpc>
                <a:spcPts val="2040"/>
              </a:lnSpc>
            </a:pPr>
            <a:r>
              <a:rPr lang="en-US" sz="2000" dirty="0">
                <a:solidFill>
                  <a:schemeClr val="bg1"/>
                </a:solidFill>
              </a:rPr>
              <a:t>You now apply these calculations to a short dataset containing rooms available, rooms sold and room revenue for one week. </a:t>
            </a:r>
          </a:p>
          <a:p>
            <a:pPr>
              <a:lnSpc>
                <a:spcPts val="2040"/>
              </a:lnSpc>
            </a:pPr>
            <a:endParaRPr lang="en-US" sz="2000" dirty="0">
              <a:solidFill>
                <a:schemeClr val="bg1"/>
              </a:solidFill>
            </a:endParaRPr>
          </a:p>
        </p:txBody>
      </p:sp>
      <p:cxnSp>
        <p:nvCxnSpPr>
          <p:cNvPr id="13" name="Straight Connector 12">
            <a:extLst>
              <a:ext uri="{FF2B5EF4-FFF2-40B4-BE49-F238E27FC236}">
                <a16:creationId xmlns:a16="http://schemas.microsoft.com/office/drawing/2014/main" id="{4251AAE4-93F9-C9A4-FD5F-9948E7FFA3CD}"/>
              </a:ext>
            </a:extLst>
          </p:cNvPr>
          <p:cNvCxnSpPr>
            <a:cxnSpLocks/>
          </p:cNvCxnSpPr>
          <p:nvPr/>
        </p:nvCxnSpPr>
        <p:spPr>
          <a:xfrm flipV="1">
            <a:off x="4575124" y="1332315"/>
            <a:ext cx="0" cy="2255431"/>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4CDC7066-41A6-A7A6-A6CE-6ADA3AE91568}"/>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a:off x="6457336" y="1332315"/>
            <a:ext cx="5749653" cy="3657600"/>
          </a:xfrm>
          <a:prstGeom prst="rect">
            <a:avLst/>
          </a:prstGeom>
        </p:spPr>
      </p:pic>
      <p:graphicFrame>
        <p:nvGraphicFramePr>
          <p:cNvPr id="18" name="Table 17">
            <a:extLst>
              <a:ext uri="{FF2B5EF4-FFF2-40B4-BE49-F238E27FC236}">
                <a16:creationId xmlns:a16="http://schemas.microsoft.com/office/drawing/2014/main" id="{E845F8A9-9C38-7454-0675-BDD5A1B18200}"/>
              </a:ext>
            </a:extLst>
          </p:cNvPr>
          <p:cNvGraphicFramePr>
            <a:graphicFrameLocks noGrp="1"/>
          </p:cNvGraphicFramePr>
          <p:nvPr>
            <p:extLst>
              <p:ext uri="{D42A27DB-BD31-4B8C-83A1-F6EECF244321}">
                <p14:modId xmlns:p14="http://schemas.microsoft.com/office/powerpoint/2010/main" val="4041829702"/>
              </p:ext>
            </p:extLst>
          </p:nvPr>
        </p:nvGraphicFramePr>
        <p:xfrm>
          <a:off x="706137" y="3641911"/>
          <a:ext cx="10401780" cy="2941240"/>
        </p:xfrm>
        <a:graphic>
          <a:graphicData uri="http://schemas.openxmlformats.org/drawingml/2006/table">
            <a:tbl>
              <a:tblPr firstRow="1" bandRow="1">
                <a:tableStyleId>{5C22544A-7EE6-4342-B048-85BDC9FD1C3A}</a:tableStyleId>
              </a:tblPr>
              <a:tblGrid>
                <a:gridCol w="2600445">
                  <a:extLst>
                    <a:ext uri="{9D8B030D-6E8A-4147-A177-3AD203B41FA5}">
                      <a16:colId xmlns:a16="http://schemas.microsoft.com/office/drawing/2014/main" val="3242732468"/>
                    </a:ext>
                  </a:extLst>
                </a:gridCol>
                <a:gridCol w="2600445">
                  <a:extLst>
                    <a:ext uri="{9D8B030D-6E8A-4147-A177-3AD203B41FA5}">
                      <a16:colId xmlns:a16="http://schemas.microsoft.com/office/drawing/2014/main" val="1719394237"/>
                    </a:ext>
                  </a:extLst>
                </a:gridCol>
                <a:gridCol w="2600445">
                  <a:extLst>
                    <a:ext uri="{9D8B030D-6E8A-4147-A177-3AD203B41FA5}">
                      <a16:colId xmlns:a16="http://schemas.microsoft.com/office/drawing/2014/main" val="3146094472"/>
                    </a:ext>
                  </a:extLst>
                </a:gridCol>
                <a:gridCol w="2600445">
                  <a:extLst>
                    <a:ext uri="{9D8B030D-6E8A-4147-A177-3AD203B41FA5}">
                      <a16:colId xmlns:a16="http://schemas.microsoft.com/office/drawing/2014/main" val="2317698190"/>
                    </a:ext>
                  </a:extLst>
                </a:gridCol>
              </a:tblGrid>
              <a:tr h="370840">
                <a:tc>
                  <a:txBody>
                    <a:bodyPr/>
                    <a:lstStyle/>
                    <a:p>
                      <a:pPr algn="l"/>
                      <a:r>
                        <a:rPr lang="en-US" sz="2000" dirty="0">
                          <a:solidFill>
                            <a:schemeClr val="bg1"/>
                          </a:solidFill>
                          <a:highlight>
                            <a:srgbClr val="0289AE"/>
                          </a:highlight>
                        </a:rPr>
                        <a:t>  Date</a:t>
                      </a:r>
                      <a:r>
                        <a:rPr lang="en-US" sz="2000" dirty="0">
                          <a:solidFill>
                            <a:srgbClr val="0289AE"/>
                          </a:solidFill>
                          <a:highlight>
                            <a:srgbClr val="0289AE"/>
                          </a:highlight>
                        </a:rPr>
                        <a:t>..</a:t>
                      </a: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dirty="0">
                          <a:solidFill>
                            <a:schemeClr val="bg1"/>
                          </a:solidFill>
                          <a:highlight>
                            <a:srgbClr val="0289AE"/>
                          </a:highlight>
                        </a:rPr>
                        <a:t>  Rooms</a:t>
                      </a:r>
                      <a:r>
                        <a:rPr lang="en-US" sz="2000" baseline="0" dirty="0">
                          <a:solidFill>
                            <a:schemeClr val="bg1"/>
                          </a:solidFill>
                          <a:highlight>
                            <a:srgbClr val="0289AE"/>
                          </a:highlight>
                        </a:rPr>
                        <a:t> Available</a:t>
                      </a:r>
                      <a:r>
                        <a:rPr lang="en-US" sz="2000" dirty="0">
                          <a:solidFill>
                            <a:srgbClr val="0289AE"/>
                          </a:solidFill>
                          <a:highlight>
                            <a:srgbClr val="0289AE"/>
                          </a:highlight>
                        </a:rPr>
                        <a:t>..</a:t>
                      </a:r>
                      <a:endParaRPr lang="en-US" sz="2000" dirty="0">
                        <a:solidFill>
                          <a:schemeClr val="bg1"/>
                        </a:solidFill>
                        <a:highlight>
                          <a:srgbClr val="0289AE"/>
                        </a:highlight>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dirty="0">
                          <a:solidFill>
                            <a:schemeClr val="bg1"/>
                          </a:solidFill>
                          <a:highlight>
                            <a:srgbClr val="0289AE"/>
                          </a:highlight>
                        </a:rPr>
                        <a:t>  Rooms</a:t>
                      </a:r>
                      <a:r>
                        <a:rPr lang="en-US" sz="2000" baseline="0" dirty="0">
                          <a:solidFill>
                            <a:schemeClr val="bg1"/>
                          </a:solidFill>
                          <a:highlight>
                            <a:srgbClr val="0289AE"/>
                          </a:highlight>
                        </a:rPr>
                        <a:t> Sold</a:t>
                      </a:r>
                      <a:r>
                        <a:rPr lang="en-US" sz="2000" dirty="0">
                          <a:solidFill>
                            <a:srgbClr val="0289AE"/>
                          </a:solidFill>
                          <a:highlight>
                            <a:srgbClr val="0289AE"/>
                          </a:highlight>
                        </a:rPr>
                        <a:t>..</a:t>
                      </a:r>
                      <a:endParaRPr lang="en-US" sz="2000" dirty="0">
                        <a:solidFill>
                          <a:schemeClr val="bg1"/>
                        </a:solidFill>
                        <a:highlight>
                          <a:srgbClr val="0289AE"/>
                        </a:highlight>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dirty="0">
                          <a:solidFill>
                            <a:schemeClr val="bg1"/>
                          </a:solidFill>
                          <a:highlight>
                            <a:srgbClr val="0289AE"/>
                          </a:highlight>
                        </a:rPr>
                        <a:t>  Revenue</a:t>
                      </a:r>
                      <a:r>
                        <a:rPr lang="en-US" sz="2000" dirty="0">
                          <a:solidFill>
                            <a:srgbClr val="0289AE"/>
                          </a:solidFill>
                          <a:highlight>
                            <a:srgbClr val="0289AE"/>
                          </a:highlight>
                        </a:rPr>
                        <a:t>..</a:t>
                      </a:r>
                      <a:endParaRPr lang="en-US" sz="2000" dirty="0">
                        <a:solidFill>
                          <a:schemeClr val="bg1"/>
                        </a:solidFill>
                        <a:highlight>
                          <a:srgbClr val="0289AE"/>
                        </a:highlight>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2547268"/>
                  </a:ext>
                </a:extLst>
              </a:tr>
              <a:tr h="367200">
                <a:tc>
                  <a:txBody>
                    <a:bodyPr/>
                    <a:lstStyle/>
                    <a:p>
                      <a:pPr algn="l"/>
                      <a:r>
                        <a:rPr lang="en-US" dirty="0">
                          <a:solidFill>
                            <a:srgbClr val="262626"/>
                          </a:solidFill>
                        </a:rPr>
                        <a:t>01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35</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sz="1800" b="0" i="0" kern="1200" dirty="0">
                          <a:solidFill>
                            <a:srgbClr val="262626"/>
                          </a:solidFill>
                          <a:effectLst/>
                          <a:latin typeface="+mn-lt"/>
                          <a:ea typeface="+mn-ea"/>
                          <a:cs typeface="+mn-cs"/>
                        </a:rPr>
                        <a:t>€3,500</a:t>
                      </a:r>
                      <a:endParaRPr lang="en-US" b="1"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2913113340"/>
                  </a:ext>
                </a:extLst>
              </a:tr>
              <a:tr h="367200">
                <a:tc>
                  <a:txBody>
                    <a:bodyPr/>
                    <a:lstStyle/>
                    <a:p>
                      <a:pPr algn="l"/>
                      <a:r>
                        <a:rPr lang="en-US" dirty="0">
                          <a:solidFill>
                            <a:srgbClr val="262626"/>
                          </a:solidFill>
                        </a:rPr>
                        <a:t>02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32</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sz="1800" b="0" i="0" kern="1200" dirty="0">
                          <a:solidFill>
                            <a:srgbClr val="262626"/>
                          </a:solidFill>
                          <a:effectLst/>
                          <a:latin typeface="+mn-lt"/>
                          <a:ea typeface="+mn-ea"/>
                          <a:cs typeface="+mn-cs"/>
                        </a:rPr>
                        <a:t>€3,200</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1389327246"/>
                  </a:ext>
                </a:extLst>
              </a:tr>
              <a:tr h="367200">
                <a:tc>
                  <a:txBody>
                    <a:bodyPr/>
                    <a:lstStyle/>
                    <a:p>
                      <a:pPr algn="l"/>
                      <a:r>
                        <a:rPr lang="en-US" dirty="0">
                          <a:solidFill>
                            <a:srgbClr val="262626"/>
                          </a:solidFill>
                        </a:rPr>
                        <a:t>03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38</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sz="1800" b="0" i="0" kern="1200" dirty="0">
                          <a:solidFill>
                            <a:srgbClr val="262626"/>
                          </a:solidFill>
                          <a:effectLst/>
                          <a:latin typeface="+mn-lt"/>
                          <a:ea typeface="+mn-ea"/>
                          <a:cs typeface="+mn-cs"/>
                        </a:rPr>
                        <a:t>€3,800</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1782008432"/>
                  </a:ext>
                </a:extLst>
              </a:tr>
              <a:tr h="367200">
                <a:tc>
                  <a:txBody>
                    <a:bodyPr/>
                    <a:lstStyle/>
                    <a:p>
                      <a:pPr algn="l"/>
                      <a:r>
                        <a:rPr lang="en-US" dirty="0">
                          <a:solidFill>
                            <a:srgbClr val="262626"/>
                          </a:solidFill>
                        </a:rPr>
                        <a:t>04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42</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sz="1800" b="0" i="0" kern="1200" dirty="0">
                          <a:solidFill>
                            <a:srgbClr val="262626"/>
                          </a:solidFill>
                          <a:effectLst/>
                          <a:latin typeface="+mn-lt"/>
                          <a:ea typeface="+mn-ea"/>
                          <a:cs typeface="+mn-cs"/>
                        </a:rPr>
                        <a:t>€4,200</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3503880472"/>
                  </a:ext>
                </a:extLst>
              </a:tr>
              <a:tr h="367200">
                <a:tc>
                  <a:txBody>
                    <a:bodyPr/>
                    <a:lstStyle/>
                    <a:p>
                      <a:pPr algn="l"/>
                      <a:r>
                        <a:rPr lang="en-US" dirty="0">
                          <a:solidFill>
                            <a:srgbClr val="262626"/>
                          </a:solidFill>
                        </a:rPr>
                        <a:t>05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48</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sz="1800" b="0" i="0" kern="1200" dirty="0">
                          <a:solidFill>
                            <a:srgbClr val="262626"/>
                          </a:solidFill>
                          <a:effectLst/>
                          <a:latin typeface="+mn-lt"/>
                          <a:ea typeface="+mn-ea"/>
                          <a:cs typeface="+mn-cs"/>
                        </a:rPr>
                        <a:t>€4,800</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2224385643"/>
                  </a:ext>
                </a:extLst>
              </a:tr>
              <a:tr h="367200">
                <a:tc>
                  <a:txBody>
                    <a:bodyPr/>
                    <a:lstStyle/>
                    <a:p>
                      <a:pPr algn="l"/>
                      <a:r>
                        <a:rPr lang="en-US" dirty="0">
                          <a:solidFill>
                            <a:srgbClr val="262626"/>
                          </a:solidFill>
                        </a:rPr>
                        <a:t>06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52</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sz="1800" b="0" i="0" kern="1200" dirty="0">
                          <a:solidFill>
                            <a:srgbClr val="262626"/>
                          </a:solidFill>
                          <a:effectLst/>
                          <a:latin typeface="+mn-lt"/>
                          <a:ea typeface="+mn-ea"/>
                          <a:cs typeface="+mn-cs"/>
                        </a:rPr>
                        <a:t>€5,200</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463813717"/>
                  </a:ext>
                </a:extLst>
              </a:tr>
              <a:tr h="367200">
                <a:tc>
                  <a:txBody>
                    <a:bodyPr/>
                    <a:lstStyle/>
                    <a:p>
                      <a:pPr algn="l"/>
                      <a:r>
                        <a:rPr lang="en-US" dirty="0">
                          <a:solidFill>
                            <a:srgbClr val="262626"/>
                          </a:solidFill>
                        </a:rPr>
                        <a:t>07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40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sz="1800" b="0" i="0" kern="1200" dirty="0">
                          <a:solidFill>
                            <a:srgbClr val="262626"/>
                          </a:solidFill>
                          <a:effectLst/>
                          <a:latin typeface="+mn-lt"/>
                          <a:ea typeface="+mn-ea"/>
                          <a:cs typeface="+mn-cs"/>
                        </a:rPr>
                        <a:t>€4,000</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3711700270"/>
                  </a:ext>
                </a:extLst>
              </a:tr>
            </a:tbl>
          </a:graphicData>
        </a:graphic>
      </p:graphicFrame>
      <p:sp>
        <p:nvSpPr>
          <p:cNvPr id="21" name="Rectangle 30">
            <a:extLst>
              <a:ext uri="{FF2B5EF4-FFF2-40B4-BE49-F238E27FC236}">
                <a16:creationId xmlns:a16="http://schemas.microsoft.com/office/drawing/2014/main" id="{D2999D01-C585-FC28-D6D5-8944FB0CB3C1}"/>
              </a:ext>
            </a:extLst>
          </p:cNvPr>
          <p:cNvSpPr/>
          <p:nvPr/>
        </p:nvSpPr>
        <p:spPr>
          <a:xfrm flipH="1">
            <a:off x="4328163" y="1332315"/>
            <a:ext cx="7863837" cy="2785378"/>
          </a:xfrm>
          <a:prstGeom prst="rect">
            <a:avLst/>
          </a:prstGeom>
        </p:spPr>
        <p:txBody>
          <a:bodyPr wrap="square">
            <a:spAutoFit/>
          </a:bodyPr>
          <a:lstStyle/>
          <a:p>
            <a:pPr>
              <a:spcBef>
                <a:spcPts val="600"/>
              </a:spcBef>
              <a:tabLst>
                <a:tab pos="1016000" algn="l"/>
              </a:tabLst>
            </a:pPr>
            <a:endParaRPr lang="en-US" sz="800" b="1" dirty="0">
              <a:solidFill>
                <a:srgbClr val="0289AE"/>
              </a:solidFill>
              <a:highlight>
                <a:srgbClr val="0289AE"/>
              </a:highlight>
            </a:endParaRPr>
          </a:p>
          <a:p>
            <a:pPr>
              <a:lnSpc>
                <a:spcPts val="1960"/>
              </a:lnSpc>
              <a:spcBef>
                <a:spcPts val="600"/>
              </a:spcBef>
              <a:tabLst>
                <a:tab pos="1016000" algn="l"/>
              </a:tabLst>
            </a:pPr>
            <a:r>
              <a:rPr lang="en-US" b="1" dirty="0">
                <a:solidFill>
                  <a:schemeClr val="bg1"/>
                </a:solidFill>
                <a:highlight>
                  <a:srgbClr val="0289AE"/>
                </a:highlight>
              </a:rPr>
              <a:t> Step 1: </a:t>
            </a:r>
            <a:r>
              <a:rPr lang="en-US" dirty="0">
                <a:solidFill>
                  <a:schemeClr val="bg1"/>
                </a:solidFill>
              </a:rPr>
              <a:t>	Use a total formula to check that the number of rooms 	 	available is constant  across the period. </a:t>
            </a:r>
          </a:p>
          <a:p>
            <a:pPr>
              <a:lnSpc>
                <a:spcPts val="1960"/>
              </a:lnSpc>
              <a:spcBef>
                <a:spcPts val="600"/>
              </a:spcBef>
              <a:tabLst>
                <a:tab pos="1016000" algn="l"/>
              </a:tabLst>
            </a:pPr>
            <a:r>
              <a:rPr lang="en-US" b="1" dirty="0">
                <a:solidFill>
                  <a:schemeClr val="bg1"/>
                </a:solidFill>
                <a:highlight>
                  <a:srgbClr val="0289AE"/>
                </a:highlight>
              </a:rPr>
              <a:t> Step 2: </a:t>
            </a:r>
            <a:r>
              <a:rPr lang="en-US" dirty="0">
                <a:solidFill>
                  <a:schemeClr val="bg1"/>
                </a:solidFill>
              </a:rPr>
              <a:t>	Calculate daily occupancy %, ADR and RevPAR in three new columns. </a:t>
            </a:r>
          </a:p>
          <a:p>
            <a:pPr>
              <a:lnSpc>
                <a:spcPts val="1960"/>
              </a:lnSpc>
              <a:spcBef>
                <a:spcPts val="600"/>
              </a:spcBef>
              <a:tabLst>
                <a:tab pos="1016000" algn="l"/>
              </a:tabLst>
            </a:pPr>
            <a:r>
              <a:rPr lang="en-US" b="1" dirty="0">
                <a:solidFill>
                  <a:schemeClr val="bg1"/>
                </a:solidFill>
                <a:highlight>
                  <a:srgbClr val="0289AE"/>
                </a:highlight>
              </a:rPr>
              <a:t> Step 3: </a:t>
            </a:r>
            <a:r>
              <a:rPr lang="en-US" dirty="0">
                <a:solidFill>
                  <a:schemeClr val="bg1"/>
                </a:solidFill>
              </a:rPr>
              <a:t>	Compute the 7-day average for each KPI. </a:t>
            </a:r>
          </a:p>
          <a:p>
            <a:pPr>
              <a:lnSpc>
                <a:spcPts val="1960"/>
              </a:lnSpc>
              <a:spcBef>
                <a:spcPts val="600"/>
              </a:spcBef>
              <a:tabLst>
                <a:tab pos="1016000" algn="l"/>
              </a:tabLst>
            </a:pPr>
            <a:r>
              <a:rPr lang="en-US" b="1" dirty="0">
                <a:solidFill>
                  <a:schemeClr val="bg1"/>
                </a:solidFill>
                <a:highlight>
                  <a:srgbClr val="0289AE"/>
                </a:highlight>
              </a:rPr>
              <a:t> Step 4: </a:t>
            </a:r>
            <a:r>
              <a:rPr lang="en-US" dirty="0">
                <a:solidFill>
                  <a:schemeClr val="bg1"/>
                </a:solidFill>
              </a:rPr>
              <a:t>	Finally, compare the days with the highest and lowest RevPAR and 	discuss what could explain the difference. </a:t>
            </a:r>
          </a:p>
          <a:p>
            <a:pPr algn="ctr">
              <a:spcBef>
                <a:spcPts val="600"/>
              </a:spcBef>
              <a:tabLst>
                <a:tab pos="1016000" algn="l"/>
              </a:tabLst>
            </a:pPr>
            <a:br>
              <a:rPr lang="en-US" sz="2200" b="1" dirty="0">
                <a:solidFill>
                  <a:schemeClr val="bg1"/>
                </a:solidFill>
              </a:rPr>
            </a:br>
            <a:endParaRPr lang="en-US" sz="2000" dirty="0">
              <a:solidFill>
                <a:schemeClr val="bg1"/>
              </a:solidFill>
            </a:endParaRPr>
          </a:p>
        </p:txBody>
      </p:sp>
    </p:spTree>
    <p:extLst>
      <p:ext uri="{BB962C8B-B14F-4D97-AF65-F5344CB8AC3E}">
        <p14:creationId xmlns:p14="http://schemas.microsoft.com/office/powerpoint/2010/main" val="594634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CF1B-C194-2A4E-DFA8-1FDFBF273F1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E1BA814-FAB6-1BD4-2B3C-1D189DC012E9}"/>
              </a:ext>
            </a:extLst>
          </p:cNvPr>
          <p:cNvPicPr>
            <a:picLocks noChangeAspect="1"/>
          </p:cNvPicPr>
          <p:nvPr/>
        </p:nvPicPr>
        <p:blipFill>
          <a:blip r:embed="rId3" cstate="email">
            <a:extLst>
              <a:ext uri="{28A0092B-C50C-407E-A947-70E740481C1C}">
                <a14:useLocalDpi xmlns:a14="http://schemas.microsoft.com/office/drawing/2010/main"/>
              </a:ext>
            </a:extLst>
          </a:blip>
          <a:srcRect r="8044"/>
          <a:stretch>
            <a:fillRect/>
          </a:stretch>
        </p:blipFill>
        <p:spPr>
          <a:xfrm flipH="1">
            <a:off x="6882729" y="3195975"/>
            <a:ext cx="6483202" cy="3322267"/>
          </a:xfrm>
          <a:prstGeom prst="rect">
            <a:avLst/>
          </a:prstGeom>
        </p:spPr>
      </p:pic>
      <p:pic>
        <p:nvPicPr>
          <p:cNvPr id="4" name="Graphic 3">
            <a:extLst>
              <a:ext uri="{FF2B5EF4-FFF2-40B4-BE49-F238E27FC236}">
                <a16:creationId xmlns:a16="http://schemas.microsoft.com/office/drawing/2014/main" id="{ED75C314-DF59-2FAD-A4B7-410B01468EE4}"/>
              </a:ext>
            </a:extLst>
          </p:cNvPr>
          <p:cNvPicPr>
            <a:picLocks noChangeAspect="1"/>
          </p:cNvPicPr>
          <p:nvPr/>
        </p:nvPicPr>
        <p:blipFill>
          <a:blip>
            <a:extLst>
              <a:ext uri="{96DAC541-7B7A-43D3-8B79-37D633B846F1}">
                <asvg:svgBlip xmlns:asvg="http://schemas.microsoft.com/office/drawing/2016/SVG/main" r:embed="rId4"/>
              </a:ext>
            </a:extLst>
          </a:blip>
          <a:srcRect l="32264" t="48938" r="39869" b="38542"/>
          <a:stretch>
            <a:fillRect/>
          </a:stretch>
        </p:blipFill>
        <p:spPr>
          <a:xfrm>
            <a:off x="6442347" y="0"/>
            <a:ext cx="5749653" cy="3657600"/>
          </a:xfrm>
          <a:prstGeom prst="rect">
            <a:avLst/>
          </a:prstGeom>
        </p:spPr>
      </p:pic>
      <p:sp>
        <p:nvSpPr>
          <p:cNvPr id="5" name="Rounded Rectangle 4">
            <a:extLst>
              <a:ext uri="{FF2B5EF4-FFF2-40B4-BE49-F238E27FC236}">
                <a16:creationId xmlns:a16="http://schemas.microsoft.com/office/drawing/2014/main" id="{3B6EFEBC-5D7C-FEEE-E8F9-6868FCEAC15E}"/>
              </a:ext>
            </a:extLst>
          </p:cNvPr>
          <p:cNvSpPr/>
          <p:nvPr/>
        </p:nvSpPr>
        <p:spPr>
          <a:xfrm>
            <a:off x="5064199" y="501506"/>
            <a:ext cx="6337781" cy="1335157"/>
          </a:xfrm>
          <a:prstGeom prst="roundRect">
            <a:avLst>
              <a:gd name="adj" fmla="val 8566"/>
            </a:avLst>
          </a:prstGeom>
          <a:solidFill>
            <a:schemeClr val="bg1"/>
          </a:solid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B1D952EA-954C-E1C9-E2C1-B2A6B891EEF1}"/>
              </a:ext>
            </a:extLst>
          </p:cNvPr>
          <p:cNvSpPr txBox="1">
            <a:spLocks/>
          </p:cNvSpPr>
          <p:nvPr/>
        </p:nvSpPr>
        <p:spPr>
          <a:xfrm>
            <a:off x="429115" y="354068"/>
            <a:ext cx="3508901"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Data Quality Checks In Practice</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7" name="Straight Connector 6">
            <a:extLst>
              <a:ext uri="{FF2B5EF4-FFF2-40B4-BE49-F238E27FC236}">
                <a16:creationId xmlns:a16="http://schemas.microsoft.com/office/drawing/2014/main" id="{395D3A67-8538-EC75-BB47-5F4C4C493C25}"/>
              </a:ext>
            </a:extLst>
          </p:cNvPr>
          <p:cNvCxnSpPr>
            <a:cxnSpLocks/>
          </p:cNvCxnSpPr>
          <p:nvPr/>
        </p:nvCxnSpPr>
        <p:spPr>
          <a:xfrm>
            <a:off x="0" y="1463780"/>
            <a:ext cx="5004000"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30">
            <a:extLst>
              <a:ext uri="{FF2B5EF4-FFF2-40B4-BE49-F238E27FC236}">
                <a16:creationId xmlns:a16="http://schemas.microsoft.com/office/drawing/2014/main" id="{88558527-037F-D98E-CAF5-6C11748D0602}"/>
              </a:ext>
            </a:extLst>
          </p:cNvPr>
          <p:cNvSpPr/>
          <p:nvPr/>
        </p:nvSpPr>
        <p:spPr>
          <a:xfrm flipH="1">
            <a:off x="5358263" y="667392"/>
            <a:ext cx="5749653" cy="923330"/>
          </a:xfrm>
          <a:prstGeom prst="rect">
            <a:avLst/>
          </a:prstGeom>
        </p:spPr>
        <p:txBody>
          <a:bodyPr wrap="square">
            <a:spAutoFit/>
          </a:bodyPr>
          <a:lstStyle/>
          <a:p>
            <a:pPr algn="ctr"/>
            <a:r>
              <a:rPr lang="en-US" i="1" dirty="0">
                <a:solidFill>
                  <a:srgbClr val="262626"/>
                </a:solidFill>
              </a:rPr>
              <a:t>Embedding these checks into your workflow reduces the risk of </a:t>
            </a:r>
            <a:r>
              <a:rPr lang="en-US" b="1" i="1" dirty="0">
                <a:solidFill>
                  <a:srgbClr val="262626"/>
                </a:solidFill>
              </a:rPr>
              <a:t>"garbage in, garbage out"</a:t>
            </a:r>
            <a:r>
              <a:rPr lang="en-US" i="1" dirty="0">
                <a:solidFill>
                  <a:srgbClr val="262626"/>
                </a:solidFill>
              </a:rPr>
              <a:t> and supports </a:t>
            </a:r>
            <a:r>
              <a:rPr lang="en-US" b="1" i="1" dirty="0">
                <a:solidFill>
                  <a:srgbClr val="262626"/>
                </a:solidFill>
              </a:rPr>
              <a:t>trustworthy KPIs</a:t>
            </a:r>
            <a:r>
              <a:rPr lang="en-US" i="1" dirty="0">
                <a:solidFill>
                  <a:srgbClr val="262626"/>
                </a:solidFill>
              </a:rPr>
              <a:t> (</a:t>
            </a:r>
            <a:r>
              <a:rPr lang="en-US" i="1" dirty="0" err="1">
                <a:solidFill>
                  <a:srgbClr val="262626"/>
                </a:solidFill>
              </a:rPr>
              <a:t>HospitalityNet</a:t>
            </a:r>
            <a:r>
              <a:rPr lang="en-US" i="1" dirty="0">
                <a:solidFill>
                  <a:srgbClr val="262626"/>
                </a:solidFill>
              </a:rPr>
              <a:t>, 2023; Attune IT, 2024).</a:t>
            </a:r>
            <a:endParaRPr lang="en-US" dirty="0">
              <a:solidFill>
                <a:srgbClr val="262626"/>
              </a:solidFill>
            </a:endParaRPr>
          </a:p>
        </p:txBody>
      </p:sp>
      <p:sp>
        <p:nvSpPr>
          <p:cNvPr id="10" name="Rectangle 30">
            <a:extLst>
              <a:ext uri="{FF2B5EF4-FFF2-40B4-BE49-F238E27FC236}">
                <a16:creationId xmlns:a16="http://schemas.microsoft.com/office/drawing/2014/main" id="{5A4797EA-4F7D-A352-5713-586245B58E23}"/>
              </a:ext>
            </a:extLst>
          </p:cNvPr>
          <p:cNvSpPr/>
          <p:nvPr/>
        </p:nvSpPr>
        <p:spPr>
          <a:xfrm flipH="1">
            <a:off x="586938" y="1930660"/>
            <a:ext cx="7033061" cy="3754874"/>
          </a:xfrm>
          <a:prstGeom prst="rect">
            <a:avLst/>
          </a:prstGeom>
        </p:spPr>
        <p:txBody>
          <a:bodyPr wrap="square" numCol="1" spcCol="360000">
            <a:spAutoFit/>
          </a:bodyPr>
          <a:lstStyle/>
          <a:p>
            <a:pPr>
              <a:buClr>
                <a:srgbClr val="62A844"/>
              </a:buClr>
            </a:pPr>
            <a:r>
              <a:rPr lang="en-US" sz="2000" dirty="0">
                <a:solidFill>
                  <a:srgbClr val="262626"/>
                </a:solidFill>
              </a:rPr>
              <a:t>Before relying on any analysis, carry out quick data-quality checks.</a:t>
            </a:r>
          </a:p>
          <a:p>
            <a:pPr>
              <a:buClr>
                <a:srgbClr val="62A844"/>
              </a:buClr>
            </a:pPr>
            <a:br>
              <a:rPr lang="en-US" b="1" dirty="0">
                <a:solidFill>
                  <a:srgbClr val="262626"/>
                </a:solidFill>
              </a:rPr>
            </a:br>
            <a:r>
              <a:rPr lang="en-US" sz="2000" b="1" dirty="0">
                <a:solidFill>
                  <a:srgbClr val="0289AE"/>
                </a:solidFill>
              </a:rPr>
              <a:t>YOUR CHECKLIST:</a:t>
            </a:r>
          </a:p>
          <a:p>
            <a:pPr>
              <a:buClr>
                <a:srgbClr val="62A844"/>
              </a:buClr>
            </a:pPr>
            <a:endParaRPr lang="en-US" sz="800" dirty="0">
              <a:solidFill>
                <a:srgbClr val="0289AE"/>
              </a:solidFill>
            </a:endParaRPr>
          </a:p>
          <a:p>
            <a:pPr marL="285750" indent="-285750">
              <a:buClr>
                <a:srgbClr val="62A844"/>
              </a:buClr>
              <a:buFont typeface="Arial" panose="020B0604020202020204" pitchFamily="34" charset="0"/>
              <a:buChar char="•"/>
            </a:pPr>
            <a:r>
              <a:rPr lang="en-US" b="1" dirty="0">
                <a:solidFill>
                  <a:srgbClr val="262626"/>
                </a:solidFill>
              </a:rPr>
              <a:t>Sort by date</a:t>
            </a:r>
            <a:r>
              <a:rPr lang="en-US" dirty="0">
                <a:solidFill>
                  <a:srgbClr val="262626"/>
                </a:solidFill>
              </a:rPr>
              <a:t> – Confirm no days are missing</a:t>
            </a:r>
          </a:p>
          <a:p>
            <a:pPr marL="285750" indent="-285750">
              <a:buClr>
                <a:srgbClr val="62A844"/>
              </a:buClr>
              <a:buFont typeface="Arial" panose="020B0604020202020204" pitchFamily="34" charset="0"/>
              <a:buChar char="•"/>
            </a:pPr>
            <a:r>
              <a:rPr lang="en-US" b="1" dirty="0">
                <a:solidFill>
                  <a:srgbClr val="262626"/>
                </a:solidFill>
              </a:rPr>
              <a:t>Check blank cells</a:t>
            </a:r>
            <a:r>
              <a:rPr lang="en-US" dirty="0">
                <a:solidFill>
                  <a:srgbClr val="262626"/>
                </a:solidFill>
              </a:rPr>
              <a:t> – Look for empty values in critical columns (rooms sold, total revenue)</a:t>
            </a:r>
          </a:p>
          <a:p>
            <a:pPr marL="285750" indent="-285750">
              <a:buClr>
                <a:srgbClr val="62A844"/>
              </a:buClr>
              <a:buFont typeface="Arial" panose="020B0604020202020204" pitchFamily="34" charset="0"/>
              <a:buChar char="•"/>
            </a:pPr>
            <a:r>
              <a:rPr lang="en-US" b="1" dirty="0">
                <a:solidFill>
                  <a:srgbClr val="262626"/>
                </a:solidFill>
              </a:rPr>
              <a:t>Scan for impossible values</a:t>
            </a:r>
            <a:r>
              <a:rPr lang="en-US" dirty="0">
                <a:solidFill>
                  <a:srgbClr val="262626"/>
                </a:solidFill>
              </a:rPr>
              <a:t> – Occupancy above 100%, negative covers</a:t>
            </a:r>
          </a:p>
          <a:p>
            <a:pPr marL="285750" indent="-285750">
              <a:buClr>
                <a:srgbClr val="62A844"/>
              </a:buClr>
              <a:buFont typeface="Arial" panose="020B0604020202020204" pitchFamily="34" charset="0"/>
              <a:buChar char="•"/>
            </a:pPr>
            <a:r>
              <a:rPr lang="en-US" b="1" dirty="0">
                <a:solidFill>
                  <a:srgbClr val="262626"/>
                </a:solidFill>
              </a:rPr>
              <a:t>Look for duplicates</a:t>
            </a:r>
            <a:r>
              <a:rPr lang="en-US" dirty="0">
                <a:solidFill>
                  <a:srgbClr val="262626"/>
                </a:solidFill>
              </a:rPr>
              <a:t> – Same date and figures appearing twice</a:t>
            </a:r>
          </a:p>
          <a:p>
            <a:pPr>
              <a:buClr>
                <a:srgbClr val="62A844"/>
              </a:buClr>
            </a:pPr>
            <a:br>
              <a:rPr lang="en-US" b="1" dirty="0">
                <a:solidFill>
                  <a:srgbClr val="262626"/>
                </a:solidFill>
              </a:rPr>
            </a:br>
            <a:r>
              <a:rPr lang="en-US" sz="2000" b="1" dirty="0">
                <a:solidFill>
                  <a:srgbClr val="0289AE"/>
                </a:solidFill>
              </a:rPr>
              <a:t>WHAT TO DO IF YOU FIND ERRORS:</a:t>
            </a:r>
          </a:p>
          <a:p>
            <a:pPr>
              <a:buClr>
                <a:srgbClr val="62A844"/>
              </a:buClr>
            </a:pPr>
            <a:endParaRPr lang="en-US" sz="800" dirty="0">
              <a:solidFill>
                <a:srgbClr val="0289AE"/>
              </a:solidFill>
            </a:endParaRPr>
          </a:p>
          <a:p>
            <a:pPr marL="285750" indent="-285750">
              <a:buClr>
                <a:srgbClr val="62A844"/>
              </a:buClr>
              <a:buFont typeface="Arial" panose="020B0604020202020204" pitchFamily="34" charset="0"/>
              <a:buChar char="•"/>
            </a:pPr>
            <a:r>
              <a:rPr lang="en-US" b="1" dirty="0">
                <a:solidFill>
                  <a:srgbClr val="262626"/>
                </a:solidFill>
              </a:rPr>
              <a:t>Correct them</a:t>
            </a:r>
            <a:r>
              <a:rPr lang="en-US" dirty="0">
                <a:solidFill>
                  <a:srgbClr val="262626"/>
                </a:solidFill>
              </a:rPr>
              <a:t> – Check against original PMS or POS report</a:t>
            </a:r>
          </a:p>
          <a:p>
            <a:pPr marL="285750" indent="-285750">
              <a:buClr>
                <a:srgbClr val="62A844"/>
              </a:buClr>
              <a:buFont typeface="Arial" panose="020B0604020202020204" pitchFamily="34" charset="0"/>
              <a:buChar char="•"/>
            </a:pPr>
            <a:r>
              <a:rPr lang="en-US" b="1" dirty="0">
                <a:solidFill>
                  <a:srgbClr val="262626"/>
                </a:solidFill>
              </a:rPr>
              <a:t>Exclude the row</a:t>
            </a:r>
            <a:r>
              <a:rPr lang="en-US" dirty="0">
                <a:solidFill>
                  <a:srgbClr val="262626"/>
                </a:solidFill>
              </a:rPr>
              <a:t> – Remove bad data from your calculation</a:t>
            </a:r>
          </a:p>
        </p:txBody>
      </p:sp>
    </p:spTree>
    <p:extLst>
      <p:ext uri="{BB962C8B-B14F-4D97-AF65-F5344CB8AC3E}">
        <p14:creationId xmlns:p14="http://schemas.microsoft.com/office/powerpoint/2010/main" val="3292588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AF27A-6F6E-1ABB-7AA8-05E0B4F8D275}"/>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08C213A2-A907-DD3B-6888-4399239235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6178" y="2121680"/>
            <a:ext cx="6117848" cy="3454785"/>
          </a:xfrm>
          <a:prstGeom prst="rect">
            <a:avLst/>
          </a:prstGeom>
        </p:spPr>
      </p:pic>
      <p:sp>
        <p:nvSpPr>
          <p:cNvPr id="3" name="Rounded Rectangle 2">
            <a:extLst>
              <a:ext uri="{FF2B5EF4-FFF2-40B4-BE49-F238E27FC236}">
                <a16:creationId xmlns:a16="http://schemas.microsoft.com/office/drawing/2014/main" id="{778DE927-C3A6-3F24-9858-92FE00EE9F95}"/>
              </a:ext>
            </a:extLst>
          </p:cNvPr>
          <p:cNvSpPr/>
          <p:nvPr/>
        </p:nvSpPr>
        <p:spPr>
          <a:xfrm>
            <a:off x="5721784" y="501506"/>
            <a:ext cx="5680196" cy="1335157"/>
          </a:xfrm>
          <a:prstGeom prst="roundRect">
            <a:avLst>
              <a:gd name="adj" fmla="val 8566"/>
            </a:avLst>
          </a:prstGeom>
          <a:solidFill>
            <a:schemeClr val="bg1"/>
          </a:solid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1">
            <a:extLst>
              <a:ext uri="{FF2B5EF4-FFF2-40B4-BE49-F238E27FC236}">
                <a16:creationId xmlns:a16="http://schemas.microsoft.com/office/drawing/2014/main" id="{4D3AD2C8-D7B0-CE4D-A987-8611D1E4900F}"/>
              </a:ext>
            </a:extLst>
          </p:cNvPr>
          <p:cNvSpPr txBox="1">
            <a:spLocks/>
          </p:cNvSpPr>
          <p:nvPr/>
        </p:nvSpPr>
        <p:spPr>
          <a:xfrm>
            <a:off x="429115" y="354068"/>
            <a:ext cx="391730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err="1">
                <a:solidFill>
                  <a:srgbClr val="262626"/>
                </a:solidFill>
                <a:cs typeface="Times New Roman" panose="02020603050405020304" pitchFamily="18" charset="0"/>
              </a:rPr>
              <a:t>Visualising</a:t>
            </a:r>
            <a:r>
              <a:rPr lang="en-US" sz="3400" b="1" dirty="0">
                <a:solidFill>
                  <a:srgbClr val="262626"/>
                </a:solidFill>
                <a:cs typeface="Times New Roman" panose="02020603050405020304" pitchFamily="18" charset="0"/>
              </a:rPr>
              <a:t> KPIs with Simple Charts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10" name="Straight Connector 9">
            <a:extLst>
              <a:ext uri="{FF2B5EF4-FFF2-40B4-BE49-F238E27FC236}">
                <a16:creationId xmlns:a16="http://schemas.microsoft.com/office/drawing/2014/main" id="{7F21F409-C9E9-C95A-E316-EEF148C89F79}"/>
              </a:ext>
            </a:extLst>
          </p:cNvPr>
          <p:cNvCxnSpPr>
            <a:cxnSpLocks/>
          </p:cNvCxnSpPr>
          <p:nvPr/>
        </p:nvCxnSpPr>
        <p:spPr>
          <a:xfrm>
            <a:off x="0" y="1463780"/>
            <a:ext cx="5721784"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30">
            <a:extLst>
              <a:ext uri="{FF2B5EF4-FFF2-40B4-BE49-F238E27FC236}">
                <a16:creationId xmlns:a16="http://schemas.microsoft.com/office/drawing/2014/main" id="{6726398D-7349-9415-A302-A0B9A6502D09}"/>
              </a:ext>
            </a:extLst>
          </p:cNvPr>
          <p:cNvSpPr/>
          <p:nvPr/>
        </p:nvSpPr>
        <p:spPr>
          <a:xfrm flipH="1">
            <a:off x="5882729" y="731471"/>
            <a:ext cx="5305255" cy="923330"/>
          </a:xfrm>
          <a:prstGeom prst="rect">
            <a:avLst/>
          </a:prstGeom>
        </p:spPr>
        <p:txBody>
          <a:bodyPr wrap="square">
            <a:spAutoFit/>
          </a:bodyPr>
          <a:lstStyle/>
          <a:p>
            <a:pPr algn="ctr"/>
            <a:r>
              <a:rPr lang="en-US" i="1" dirty="0">
                <a:solidFill>
                  <a:srgbClr val="262626"/>
                </a:solidFill>
              </a:rPr>
              <a:t>European data guides highlight visualization as </a:t>
            </a:r>
            <a:r>
              <a:rPr lang="en-US" b="1" i="1" dirty="0">
                <a:solidFill>
                  <a:srgbClr val="262626"/>
                </a:solidFill>
              </a:rPr>
              <a:t>essential</a:t>
            </a:r>
            <a:r>
              <a:rPr lang="en-US" i="1" dirty="0">
                <a:solidFill>
                  <a:srgbClr val="262626"/>
                </a:solidFill>
              </a:rPr>
              <a:t> for making data usable in day-to-day decisions (European Tourism Data Guides)</a:t>
            </a:r>
            <a:endParaRPr lang="en-US" dirty="0">
              <a:solidFill>
                <a:srgbClr val="262626"/>
              </a:solidFill>
            </a:endParaRPr>
          </a:p>
        </p:txBody>
      </p:sp>
      <p:sp>
        <p:nvSpPr>
          <p:cNvPr id="12" name="Rectangle 30">
            <a:extLst>
              <a:ext uri="{FF2B5EF4-FFF2-40B4-BE49-F238E27FC236}">
                <a16:creationId xmlns:a16="http://schemas.microsoft.com/office/drawing/2014/main" id="{1BCCAB37-AB49-B297-52E4-8C208B676BA1}"/>
              </a:ext>
            </a:extLst>
          </p:cNvPr>
          <p:cNvSpPr/>
          <p:nvPr/>
        </p:nvSpPr>
        <p:spPr>
          <a:xfrm flipH="1">
            <a:off x="586936" y="1930660"/>
            <a:ext cx="7194951" cy="4401205"/>
          </a:xfrm>
          <a:prstGeom prst="rect">
            <a:avLst/>
          </a:prstGeom>
        </p:spPr>
        <p:txBody>
          <a:bodyPr wrap="square" numCol="1" spcCol="360000">
            <a:spAutoFit/>
          </a:bodyPr>
          <a:lstStyle/>
          <a:p>
            <a:pPr>
              <a:buClr>
                <a:srgbClr val="62A844"/>
              </a:buClr>
            </a:pPr>
            <a:r>
              <a:rPr lang="en-US" sz="2000" dirty="0">
                <a:solidFill>
                  <a:srgbClr val="262626"/>
                </a:solidFill>
              </a:rPr>
              <a:t>Charts provide a </a:t>
            </a:r>
            <a:r>
              <a:rPr lang="en-US" sz="2000" b="1" dirty="0">
                <a:solidFill>
                  <a:srgbClr val="262626"/>
                </a:solidFill>
              </a:rPr>
              <a:t>compact way</a:t>
            </a:r>
            <a:r>
              <a:rPr lang="en-US" sz="2000" dirty="0">
                <a:solidFill>
                  <a:srgbClr val="262626"/>
                </a:solidFill>
              </a:rPr>
              <a:t> to communicate patterns in hospitality data.</a:t>
            </a:r>
          </a:p>
          <a:p>
            <a:pPr>
              <a:buClr>
                <a:srgbClr val="62A844"/>
              </a:buClr>
            </a:pPr>
            <a:br>
              <a:rPr lang="en-US" b="1" dirty="0">
                <a:solidFill>
                  <a:srgbClr val="262626"/>
                </a:solidFill>
              </a:rPr>
            </a:br>
            <a:r>
              <a:rPr lang="en-US" sz="2000" b="1" dirty="0">
                <a:solidFill>
                  <a:srgbClr val="0289AE"/>
                </a:solidFill>
              </a:rPr>
              <a:t>WHAT YOU CAN CREATE:</a:t>
            </a:r>
            <a:endParaRPr lang="en-US" sz="2000" dirty="0">
              <a:solidFill>
                <a:srgbClr val="0289AE"/>
              </a:solidFill>
            </a:endParaRPr>
          </a:p>
          <a:p>
            <a:pPr marL="285750" indent="-285750">
              <a:buClr>
                <a:srgbClr val="62A844"/>
              </a:buClr>
              <a:buFont typeface="Arial" panose="020B0604020202020204" pitchFamily="34" charset="0"/>
              <a:buChar char="•"/>
            </a:pPr>
            <a:r>
              <a:rPr lang="en-US" b="1" dirty="0">
                <a:solidFill>
                  <a:srgbClr val="262626"/>
                </a:solidFill>
              </a:rPr>
              <a:t>Line Chart</a:t>
            </a:r>
            <a:r>
              <a:rPr lang="en-US" dirty="0">
                <a:solidFill>
                  <a:srgbClr val="262626"/>
                </a:solidFill>
              </a:rPr>
              <a:t> – Show trends over time (e.g., occupancy % by day)</a:t>
            </a:r>
          </a:p>
          <a:p>
            <a:pPr marL="285750" indent="-285750">
              <a:buClr>
                <a:srgbClr val="62A844"/>
              </a:buClr>
              <a:buFont typeface="Arial" panose="020B0604020202020204" pitchFamily="34" charset="0"/>
              <a:buChar char="•"/>
            </a:pPr>
            <a:r>
              <a:rPr lang="en-US" b="1" dirty="0">
                <a:solidFill>
                  <a:srgbClr val="262626"/>
                </a:solidFill>
              </a:rPr>
              <a:t>Column Chart</a:t>
            </a:r>
            <a:r>
              <a:rPr lang="en-US" dirty="0">
                <a:solidFill>
                  <a:srgbClr val="262626"/>
                </a:solidFill>
              </a:rPr>
              <a:t> – Compare categories (e.g., ADR by room type)</a:t>
            </a:r>
          </a:p>
          <a:p>
            <a:pPr>
              <a:buClr>
                <a:srgbClr val="62A844"/>
              </a:buClr>
            </a:pPr>
            <a:br>
              <a:rPr lang="en-US" b="1" dirty="0">
                <a:solidFill>
                  <a:srgbClr val="262626"/>
                </a:solidFill>
              </a:rPr>
            </a:br>
            <a:r>
              <a:rPr lang="en-US" sz="2000" b="1" dirty="0">
                <a:solidFill>
                  <a:srgbClr val="0289AE"/>
                </a:solidFill>
              </a:rPr>
              <a:t>BEST PRACTICES:</a:t>
            </a:r>
            <a:endParaRPr lang="en-US" sz="2000" dirty="0">
              <a:solidFill>
                <a:srgbClr val="0289AE"/>
              </a:solidFill>
            </a:endParaRPr>
          </a:p>
          <a:p>
            <a:pPr marL="285750" indent="-285750">
              <a:buClr>
                <a:srgbClr val="62A844"/>
              </a:buClr>
              <a:buFont typeface="Arial" panose="020B0604020202020204" pitchFamily="34" charset="0"/>
              <a:buChar char="•"/>
            </a:pPr>
            <a:r>
              <a:rPr lang="en-US" dirty="0">
                <a:solidFill>
                  <a:srgbClr val="262626"/>
                </a:solidFill>
              </a:rPr>
              <a:t>Clear </a:t>
            </a:r>
            <a:r>
              <a:rPr lang="en-US" b="1" dirty="0">
                <a:solidFill>
                  <a:srgbClr val="262626"/>
                </a:solidFill>
              </a:rPr>
              <a:t>title</a:t>
            </a:r>
            <a:r>
              <a:rPr lang="en-US" dirty="0">
                <a:solidFill>
                  <a:srgbClr val="262626"/>
                </a:solidFill>
              </a:rPr>
              <a:t> – What does the chart show?</a:t>
            </a:r>
          </a:p>
          <a:p>
            <a:pPr marL="285750" indent="-285750">
              <a:buClr>
                <a:srgbClr val="62A844"/>
              </a:buClr>
              <a:buFont typeface="Arial" panose="020B0604020202020204" pitchFamily="34" charset="0"/>
              <a:buChar char="•"/>
            </a:pPr>
            <a:r>
              <a:rPr lang="en-US" dirty="0">
                <a:solidFill>
                  <a:srgbClr val="262626"/>
                </a:solidFill>
              </a:rPr>
              <a:t>Labeled </a:t>
            </a:r>
            <a:r>
              <a:rPr lang="en-US" b="1" dirty="0">
                <a:solidFill>
                  <a:srgbClr val="262626"/>
                </a:solidFill>
              </a:rPr>
              <a:t>axes</a:t>
            </a:r>
            <a:r>
              <a:rPr lang="en-US" dirty="0">
                <a:solidFill>
                  <a:srgbClr val="262626"/>
                </a:solidFill>
              </a:rPr>
              <a:t> – What are the units? (€, %, grams)</a:t>
            </a:r>
          </a:p>
          <a:p>
            <a:pPr marL="285750" indent="-285750">
              <a:buClr>
                <a:srgbClr val="62A844"/>
              </a:buClr>
              <a:buFont typeface="Arial" panose="020B0604020202020204" pitchFamily="34" charset="0"/>
              <a:buChar char="•"/>
            </a:pPr>
            <a:r>
              <a:rPr lang="en-US" dirty="0">
                <a:solidFill>
                  <a:srgbClr val="262626"/>
                </a:solidFill>
              </a:rPr>
              <a:t>Consistent </a:t>
            </a:r>
            <a:r>
              <a:rPr lang="en-US" b="1" dirty="0">
                <a:solidFill>
                  <a:srgbClr val="262626"/>
                </a:solidFill>
              </a:rPr>
              <a:t>scale</a:t>
            </a:r>
            <a:r>
              <a:rPr lang="en-US" dirty="0">
                <a:solidFill>
                  <a:srgbClr val="262626"/>
                </a:solidFill>
              </a:rPr>
              <a:t> – Easy to read at a glance</a:t>
            </a:r>
          </a:p>
          <a:p>
            <a:pPr>
              <a:buClr>
                <a:srgbClr val="62A844"/>
              </a:buClr>
            </a:pPr>
            <a:br>
              <a:rPr lang="en-US" b="1" dirty="0">
                <a:solidFill>
                  <a:srgbClr val="262626"/>
                </a:solidFill>
              </a:rPr>
            </a:br>
            <a:r>
              <a:rPr lang="en-US" sz="2000" b="1" dirty="0">
                <a:solidFill>
                  <a:srgbClr val="0289AE"/>
                </a:solidFill>
              </a:rPr>
              <a:t>EXAMPLE:</a:t>
            </a:r>
            <a:br>
              <a:rPr lang="en-US" dirty="0">
                <a:solidFill>
                  <a:srgbClr val="262626"/>
                </a:solidFill>
              </a:rPr>
            </a:br>
            <a:r>
              <a:rPr lang="en-US" dirty="0">
                <a:solidFill>
                  <a:srgbClr val="262626"/>
                </a:solidFill>
              </a:rPr>
              <a:t>A chart showing </a:t>
            </a:r>
            <a:r>
              <a:rPr lang="en-US" b="1" dirty="0">
                <a:solidFill>
                  <a:srgbClr val="262626"/>
                </a:solidFill>
              </a:rPr>
              <a:t>food waste falling from 140g to 108g per cover</a:t>
            </a:r>
            <a:r>
              <a:rPr lang="en-US" dirty="0">
                <a:solidFill>
                  <a:srgbClr val="262626"/>
                </a:solidFill>
              </a:rPr>
              <a:t> or </a:t>
            </a:r>
            <a:r>
              <a:rPr lang="en-US" b="1" dirty="0">
                <a:solidFill>
                  <a:srgbClr val="262626"/>
                </a:solidFill>
              </a:rPr>
              <a:t>occupancy rising from 65% to 80%</a:t>
            </a:r>
            <a:r>
              <a:rPr lang="en-US" dirty="0">
                <a:solidFill>
                  <a:srgbClr val="262626"/>
                </a:solidFill>
              </a:rPr>
              <a:t> can be understood in seconds.</a:t>
            </a:r>
          </a:p>
        </p:txBody>
      </p:sp>
      <p:sp>
        <p:nvSpPr>
          <p:cNvPr id="13" name="Rounded Rectangle 12">
            <a:extLst>
              <a:ext uri="{FF2B5EF4-FFF2-40B4-BE49-F238E27FC236}">
                <a16:creationId xmlns:a16="http://schemas.microsoft.com/office/drawing/2014/main" id="{8871E117-20A8-732A-F595-04A4F1DAF707}"/>
              </a:ext>
            </a:extLst>
          </p:cNvPr>
          <p:cNvSpPr/>
          <p:nvPr/>
        </p:nvSpPr>
        <p:spPr>
          <a:xfrm>
            <a:off x="8571103" y="5847807"/>
            <a:ext cx="2921471"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A5A6819-2DEF-1E83-054F-899F07BF7721}"/>
              </a:ext>
            </a:extLst>
          </p:cNvPr>
          <p:cNvSpPr txBox="1"/>
          <p:nvPr/>
        </p:nvSpPr>
        <p:spPr>
          <a:xfrm>
            <a:off x="8697102" y="5911085"/>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15" name="TextBox 14">
            <a:extLst>
              <a:ext uri="{FF2B5EF4-FFF2-40B4-BE49-F238E27FC236}">
                <a16:creationId xmlns:a16="http://schemas.microsoft.com/office/drawing/2014/main" id="{87A52047-6441-F61F-5002-E4AE9E6A56EE}"/>
              </a:ext>
            </a:extLst>
          </p:cNvPr>
          <p:cNvSpPr txBox="1"/>
          <p:nvPr/>
        </p:nvSpPr>
        <p:spPr>
          <a:xfrm>
            <a:off x="9453103" y="5911085"/>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i="0" dirty="0">
                <a:solidFill>
                  <a:srgbClr val="262626"/>
                </a:solidFill>
                <a:latin typeface="Calibri" panose="020F0502020204030204" pitchFamily="34" charset="0"/>
                <a:cs typeface="Calibri" panose="020F0502020204030204" pitchFamily="34" charset="0"/>
              </a:rPr>
              <a:t>2</a:t>
            </a:r>
            <a:r>
              <a:rPr sz="1400" b="1" i="0" dirty="0">
                <a:solidFill>
                  <a:srgbClr val="262626"/>
                </a:solidFill>
                <a:latin typeface="Calibri" panose="020F0502020204030204" pitchFamily="34" charset="0"/>
                <a:cs typeface="Calibri" panose="020F0502020204030204" pitchFamily="34" charset="0"/>
              </a:rPr>
              <a:t> M</a:t>
            </a:r>
            <a:r>
              <a:rPr lang="en-IE" sz="1400" b="1" i="0"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487FF5E9-3626-9CFF-5458-F5B0EA6C2E7D}"/>
              </a:ext>
            </a:extLst>
          </p:cNvPr>
          <p:cNvSpPr txBox="1"/>
          <p:nvPr/>
        </p:nvSpPr>
        <p:spPr>
          <a:xfrm>
            <a:off x="10047102" y="5911085"/>
            <a:ext cx="3492000" cy="215444"/>
          </a:xfrm>
          <a:prstGeom prst="rect">
            <a:avLst/>
          </a:prstGeom>
          <a:noFill/>
        </p:spPr>
        <p:txBody>
          <a:bodyPr wrap="square" lIns="0" tIns="0" rIns="0" bIns="0" anchor="ctr">
            <a:spAutoFit/>
          </a:bodyPr>
          <a:lstStyle/>
          <a:p>
            <a:r>
              <a:rPr lang="en-IE" sz="1400" b="0" i="0" dirty="0">
                <a:solidFill>
                  <a:srgbClr val="262626"/>
                </a:solidFill>
                <a:latin typeface="Calibri" panose="020F0502020204030204" pitchFamily="34" charset="0"/>
                <a:cs typeface="Calibri" panose="020F0502020204030204" pitchFamily="34" charset="0"/>
              </a:rPr>
              <a:t>-  AI in Hospitality</a:t>
            </a:r>
          </a:p>
        </p:txBody>
      </p:sp>
    </p:spTree>
    <p:extLst>
      <p:ext uri="{BB962C8B-B14F-4D97-AF65-F5344CB8AC3E}">
        <p14:creationId xmlns:p14="http://schemas.microsoft.com/office/powerpoint/2010/main" val="3672919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D4A84-AB9A-8D7B-97D9-5CBCC163ADD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E117A54-0BBC-2E46-F61B-A33CB497D4AB}"/>
              </a:ext>
            </a:extLst>
          </p:cNvPr>
          <p:cNvSpPr/>
          <p:nvPr/>
        </p:nvSpPr>
        <p:spPr>
          <a:xfrm flipH="1" flipV="1">
            <a:off x="0" y="-21630"/>
            <a:ext cx="12192000" cy="1613647"/>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cs typeface="Calibri" panose="020F0502020204030204" pitchFamily="34" charset="0"/>
            </a:endParaRPr>
          </a:p>
        </p:txBody>
      </p:sp>
      <p:sp>
        <p:nvSpPr>
          <p:cNvPr id="2" name="Text Placeholder 11">
            <a:extLst>
              <a:ext uri="{FF2B5EF4-FFF2-40B4-BE49-F238E27FC236}">
                <a16:creationId xmlns:a16="http://schemas.microsoft.com/office/drawing/2014/main" id="{097C7CBF-2990-36CC-8E53-E321DCFD5C7F}"/>
              </a:ext>
            </a:extLst>
          </p:cNvPr>
          <p:cNvSpPr txBox="1">
            <a:spLocks/>
          </p:cNvSpPr>
          <p:nvPr/>
        </p:nvSpPr>
        <p:spPr>
          <a:xfrm>
            <a:off x="429115" y="285847"/>
            <a:ext cx="476145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chemeClr val="bg1"/>
                </a:solidFill>
                <a:cs typeface="Times New Roman" panose="02020603050405020304" pitchFamily="18" charset="0"/>
              </a:rPr>
              <a:t>Short Worksheet: Working with Hotel Data</a:t>
            </a:r>
          </a:p>
          <a:p>
            <a:pPr marL="0" indent="0">
              <a:lnSpc>
                <a:spcPts val="3520"/>
              </a:lnSpc>
              <a:spcBef>
                <a:spcPts val="0"/>
              </a:spcBef>
              <a:buNone/>
            </a:pPr>
            <a:endParaRPr lang="en-US" sz="3400" b="1" dirty="0">
              <a:solidFill>
                <a:schemeClr val="bg1"/>
              </a:solidFill>
              <a:cs typeface="Times New Roman" panose="02020603050405020304" pitchFamily="18" charset="0"/>
            </a:endParaRPr>
          </a:p>
        </p:txBody>
      </p:sp>
      <p:pic>
        <p:nvPicPr>
          <p:cNvPr id="7" name="Graphic 6">
            <a:extLst>
              <a:ext uri="{FF2B5EF4-FFF2-40B4-BE49-F238E27FC236}">
                <a16:creationId xmlns:a16="http://schemas.microsoft.com/office/drawing/2014/main" id="{24524717-E9C3-DAED-8F0B-D8EEF1C2ED69}"/>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a:off x="6442347" y="0"/>
            <a:ext cx="5749653" cy="3657600"/>
          </a:xfrm>
          <a:prstGeom prst="rect">
            <a:avLst/>
          </a:prstGeom>
        </p:spPr>
      </p:pic>
      <p:graphicFrame>
        <p:nvGraphicFramePr>
          <p:cNvPr id="9" name="Table 8">
            <a:extLst>
              <a:ext uri="{FF2B5EF4-FFF2-40B4-BE49-F238E27FC236}">
                <a16:creationId xmlns:a16="http://schemas.microsoft.com/office/drawing/2014/main" id="{47115EBB-6FC3-2CEE-636F-34ED95118132}"/>
              </a:ext>
            </a:extLst>
          </p:cNvPr>
          <p:cNvGraphicFramePr>
            <a:graphicFrameLocks noGrp="1"/>
          </p:cNvGraphicFramePr>
          <p:nvPr>
            <p:extLst>
              <p:ext uri="{D42A27DB-BD31-4B8C-83A1-F6EECF244321}">
                <p14:modId xmlns:p14="http://schemas.microsoft.com/office/powerpoint/2010/main" val="1970977334"/>
              </p:ext>
            </p:extLst>
          </p:nvPr>
        </p:nvGraphicFramePr>
        <p:xfrm>
          <a:off x="595334" y="1921123"/>
          <a:ext cx="10686748" cy="4093311"/>
        </p:xfrm>
        <a:graphic>
          <a:graphicData uri="http://schemas.openxmlformats.org/drawingml/2006/table">
            <a:tbl>
              <a:tblPr firstRow="1" bandRow="1">
                <a:tableStyleId>{5C22544A-7EE6-4342-B048-85BDC9FD1C3A}</a:tableStyleId>
              </a:tblPr>
              <a:tblGrid>
                <a:gridCol w="2671687">
                  <a:extLst>
                    <a:ext uri="{9D8B030D-6E8A-4147-A177-3AD203B41FA5}">
                      <a16:colId xmlns:a16="http://schemas.microsoft.com/office/drawing/2014/main" val="3242732468"/>
                    </a:ext>
                  </a:extLst>
                </a:gridCol>
                <a:gridCol w="2671687">
                  <a:extLst>
                    <a:ext uri="{9D8B030D-6E8A-4147-A177-3AD203B41FA5}">
                      <a16:colId xmlns:a16="http://schemas.microsoft.com/office/drawing/2014/main" val="1719394237"/>
                    </a:ext>
                  </a:extLst>
                </a:gridCol>
                <a:gridCol w="2671687">
                  <a:extLst>
                    <a:ext uri="{9D8B030D-6E8A-4147-A177-3AD203B41FA5}">
                      <a16:colId xmlns:a16="http://schemas.microsoft.com/office/drawing/2014/main" val="3146094472"/>
                    </a:ext>
                  </a:extLst>
                </a:gridCol>
                <a:gridCol w="2671687">
                  <a:extLst>
                    <a:ext uri="{9D8B030D-6E8A-4147-A177-3AD203B41FA5}">
                      <a16:colId xmlns:a16="http://schemas.microsoft.com/office/drawing/2014/main" val="2317698190"/>
                    </a:ext>
                  </a:extLst>
                </a:gridCol>
              </a:tblGrid>
              <a:tr h="565311">
                <a:tc>
                  <a:txBody>
                    <a:bodyPr/>
                    <a:lstStyle/>
                    <a:p>
                      <a:pPr algn="l"/>
                      <a:r>
                        <a:rPr lang="en-US" sz="2000" dirty="0">
                          <a:solidFill>
                            <a:schemeClr val="bg1"/>
                          </a:solidFill>
                          <a:highlight>
                            <a:srgbClr val="0289AE"/>
                          </a:highlight>
                        </a:rPr>
                        <a:t>  Date</a:t>
                      </a:r>
                      <a:r>
                        <a:rPr lang="en-US" sz="2000" dirty="0">
                          <a:solidFill>
                            <a:srgbClr val="0289AE"/>
                          </a:solidFill>
                          <a:highlight>
                            <a:srgbClr val="0289AE"/>
                          </a:highlight>
                        </a:rPr>
                        <a:t>..</a:t>
                      </a: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dirty="0">
                          <a:solidFill>
                            <a:schemeClr val="bg1"/>
                          </a:solidFill>
                          <a:highlight>
                            <a:srgbClr val="0289AE"/>
                          </a:highlight>
                        </a:rPr>
                        <a:t>  Rooms</a:t>
                      </a:r>
                      <a:r>
                        <a:rPr lang="en-US" sz="2000" baseline="0" dirty="0">
                          <a:solidFill>
                            <a:schemeClr val="bg1"/>
                          </a:solidFill>
                          <a:highlight>
                            <a:srgbClr val="0289AE"/>
                          </a:highlight>
                        </a:rPr>
                        <a:t> Available</a:t>
                      </a:r>
                      <a:r>
                        <a:rPr lang="en-US" sz="2000" dirty="0">
                          <a:solidFill>
                            <a:srgbClr val="0289AE"/>
                          </a:solidFill>
                          <a:highlight>
                            <a:srgbClr val="0289AE"/>
                          </a:highlight>
                        </a:rPr>
                        <a:t>..</a:t>
                      </a:r>
                      <a:endParaRPr lang="en-US" sz="2000" dirty="0">
                        <a:solidFill>
                          <a:schemeClr val="bg1"/>
                        </a:solidFill>
                        <a:highlight>
                          <a:srgbClr val="0289AE"/>
                        </a:highlight>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dirty="0">
                          <a:solidFill>
                            <a:schemeClr val="bg1"/>
                          </a:solidFill>
                          <a:highlight>
                            <a:srgbClr val="0289AE"/>
                          </a:highlight>
                        </a:rPr>
                        <a:t>  Rooms</a:t>
                      </a:r>
                      <a:r>
                        <a:rPr lang="en-US" sz="2000" baseline="0" dirty="0">
                          <a:solidFill>
                            <a:schemeClr val="bg1"/>
                          </a:solidFill>
                          <a:highlight>
                            <a:srgbClr val="0289AE"/>
                          </a:highlight>
                        </a:rPr>
                        <a:t> Sold</a:t>
                      </a:r>
                      <a:r>
                        <a:rPr lang="en-US" sz="2000" dirty="0">
                          <a:solidFill>
                            <a:srgbClr val="0289AE"/>
                          </a:solidFill>
                          <a:highlight>
                            <a:srgbClr val="0289AE"/>
                          </a:highlight>
                        </a:rPr>
                        <a:t>..</a:t>
                      </a:r>
                      <a:endParaRPr lang="en-US" sz="2000" dirty="0">
                        <a:solidFill>
                          <a:schemeClr val="bg1"/>
                        </a:solidFill>
                        <a:highlight>
                          <a:srgbClr val="0289AE"/>
                        </a:highlight>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dirty="0">
                          <a:solidFill>
                            <a:schemeClr val="bg1"/>
                          </a:solidFill>
                          <a:highlight>
                            <a:srgbClr val="0289AE"/>
                          </a:highlight>
                        </a:rPr>
                        <a:t>  Revenue</a:t>
                      </a:r>
                      <a:r>
                        <a:rPr lang="en-US" sz="2000" dirty="0">
                          <a:solidFill>
                            <a:srgbClr val="0289AE"/>
                          </a:solidFill>
                          <a:highlight>
                            <a:srgbClr val="0289AE"/>
                          </a:highlight>
                        </a:rPr>
                        <a:t>..</a:t>
                      </a:r>
                      <a:endParaRPr lang="en-US" sz="2000" dirty="0">
                        <a:solidFill>
                          <a:schemeClr val="bg1"/>
                        </a:solidFill>
                        <a:highlight>
                          <a:srgbClr val="0289AE"/>
                        </a:highlight>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2547268"/>
                  </a:ext>
                </a:extLst>
              </a:tr>
              <a:tr h="504000">
                <a:tc>
                  <a:txBody>
                    <a:bodyPr/>
                    <a:lstStyle/>
                    <a:p>
                      <a:pPr algn="ctr"/>
                      <a:r>
                        <a:rPr lang="en-US" dirty="0">
                          <a:solidFill>
                            <a:srgbClr val="262626"/>
                          </a:solidFill>
                        </a:rPr>
                        <a:t>01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35</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sz="1800" b="0" i="0" kern="1200" dirty="0">
                          <a:solidFill>
                            <a:srgbClr val="262626"/>
                          </a:solidFill>
                          <a:effectLst/>
                          <a:latin typeface="+mn-lt"/>
                          <a:ea typeface="+mn-ea"/>
                          <a:cs typeface="+mn-cs"/>
                        </a:rPr>
                        <a:t>€3,500</a:t>
                      </a:r>
                      <a:endParaRPr lang="en-US" b="1"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2913113340"/>
                  </a:ext>
                </a:extLst>
              </a:tr>
              <a:tr h="504000">
                <a:tc>
                  <a:txBody>
                    <a:bodyPr/>
                    <a:lstStyle/>
                    <a:p>
                      <a:pPr algn="ctr"/>
                      <a:r>
                        <a:rPr lang="en-US" dirty="0">
                          <a:solidFill>
                            <a:srgbClr val="262626"/>
                          </a:solidFill>
                        </a:rPr>
                        <a:t>02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32</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sz="1800" b="0" i="0" kern="1200" dirty="0">
                          <a:solidFill>
                            <a:srgbClr val="262626"/>
                          </a:solidFill>
                          <a:effectLst/>
                          <a:latin typeface="+mn-lt"/>
                          <a:ea typeface="+mn-ea"/>
                          <a:cs typeface="+mn-cs"/>
                        </a:rPr>
                        <a:t>€3,200</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1389327246"/>
                  </a:ext>
                </a:extLst>
              </a:tr>
              <a:tr h="504000">
                <a:tc>
                  <a:txBody>
                    <a:bodyPr/>
                    <a:lstStyle/>
                    <a:p>
                      <a:pPr algn="ctr"/>
                      <a:r>
                        <a:rPr lang="en-US" dirty="0">
                          <a:solidFill>
                            <a:srgbClr val="262626"/>
                          </a:solidFill>
                        </a:rPr>
                        <a:t>03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38</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sz="1800" b="0" i="0" kern="1200" dirty="0">
                          <a:solidFill>
                            <a:srgbClr val="262626"/>
                          </a:solidFill>
                          <a:effectLst/>
                          <a:latin typeface="+mn-lt"/>
                          <a:ea typeface="+mn-ea"/>
                          <a:cs typeface="+mn-cs"/>
                        </a:rPr>
                        <a:t>€3,800</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1782008432"/>
                  </a:ext>
                </a:extLst>
              </a:tr>
              <a:tr h="504000">
                <a:tc>
                  <a:txBody>
                    <a:bodyPr/>
                    <a:lstStyle/>
                    <a:p>
                      <a:pPr algn="ctr"/>
                      <a:r>
                        <a:rPr lang="en-US" dirty="0">
                          <a:solidFill>
                            <a:srgbClr val="262626"/>
                          </a:solidFill>
                        </a:rPr>
                        <a:t>04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42</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sz="1800" b="0" i="0" kern="1200" dirty="0">
                          <a:solidFill>
                            <a:srgbClr val="262626"/>
                          </a:solidFill>
                          <a:effectLst/>
                          <a:latin typeface="+mn-lt"/>
                          <a:ea typeface="+mn-ea"/>
                          <a:cs typeface="+mn-cs"/>
                        </a:rPr>
                        <a:t>€4,200</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3503880472"/>
                  </a:ext>
                </a:extLst>
              </a:tr>
              <a:tr h="504000">
                <a:tc>
                  <a:txBody>
                    <a:bodyPr/>
                    <a:lstStyle/>
                    <a:p>
                      <a:pPr algn="ctr"/>
                      <a:r>
                        <a:rPr lang="en-US" dirty="0">
                          <a:solidFill>
                            <a:srgbClr val="262626"/>
                          </a:solidFill>
                        </a:rPr>
                        <a:t>05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48</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sz="1800" b="0" i="0" kern="1200" dirty="0">
                          <a:solidFill>
                            <a:srgbClr val="262626"/>
                          </a:solidFill>
                          <a:effectLst/>
                          <a:latin typeface="+mn-lt"/>
                          <a:ea typeface="+mn-ea"/>
                          <a:cs typeface="+mn-cs"/>
                        </a:rPr>
                        <a:t>€4,800</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2224385643"/>
                  </a:ext>
                </a:extLst>
              </a:tr>
              <a:tr h="504000">
                <a:tc>
                  <a:txBody>
                    <a:bodyPr/>
                    <a:lstStyle/>
                    <a:p>
                      <a:pPr algn="ctr"/>
                      <a:r>
                        <a:rPr lang="en-US" dirty="0">
                          <a:solidFill>
                            <a:srgbClr val="262626"/>
                          </a:solidFill>
                        </a:rPr>
                        <a:t>06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52</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sz="1800" b="0" i="0" kern="1200" dirty="0">
                          <a:solidFill>
                            <a:srgbClr val="262626"/>
                          </a:solidFill>
                          <a:effectLst/>
                          <a:latin typeface="+mn-lt"/>
                          <a:ea typeface="+mn-ea"/>
                          <a:cs typeface="+mn-cs"/>
                        </a:rPr>
                        <a:t>€5,200</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463813717"/>
                  </a:ext>
                </a:extLst>
              </a:tr>
              <a:tr h="504000">
                <a:tc>
                  <a:txBody>
                    <a:bodyPr/>
                    <a:lstStyle/>
                    <a:p>
                      <a:pPr algn="ctr"/>
                      <a:r>
                        <a:rPr lang="en-US" dirty="0">
                          <a:solidFill>
                            <a:srgbClr val="262626"/>
                          </a:solidFill>
                        </a:rPr>
                        <a:t>07 May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dirty="0">
                          <a:solidFill>
                            <a:srgbClr val="262626"/>
                          </a:solidFill>
                        </a:rPr>
                        <a:t>40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ctr"/>
                      <a:r>
                        <a:rPr lang="en-US" sz="1800" b="0" i="0" kern="1200" dirty="0">
                          <a:solidFill>
                            <a:srgbClr val="262626"/>
                          </a:solidFill>
                          <a:effectLst/>
                          <a:latin typeface="+mn-lt"/>
                          <a:ea typeface="+mn-ea"/>
                          <a:cs typeface="+mn-cs"/>
                        </a:rPr>
                        <a:t>€4,000</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3711700270"/>
                  </a:ext>
                </a:extLst>
              </a:tr>
            </a:tbl>
          </a:graphicData>
        </a:graphic>
      </p:graphicFrame>
    </p:spTree>
    <p:extLst>
      <p:ext uri="{BB962C8B-B14F-4D97-AF65-F5344CB8AC3E}">
        <p14:creationId xmlns:p14="http://schemas.microsoft.com/office/powerpoint/2010/main" val="3575353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53588-0590-135F-FD35-09A0F66CD005}"/>
            </a:ext>
          </a:extLst>
        </p:cNvPr>
        <p:cNvGrpSpPr/>
        <p:nvPr/>
      </p:nvGrpSpPr>
      <p:grpSpPr>
        <a:xfrm>
          <a:off x="0" y="0"/>
          <a:ext cx="0" cy="0"/>
          <a:chOff x="0" y="0"/>
          <a:chExt cx="0" cy="0"/>
        </a:xfrm>
      </p:grpSpPr>
      <p:pic>
        <p:nvPicPr>
          <p:cNvPr id="41" name="Graphic 40">
            <a:extLst>
              <a:ext uri="{FF2B5EF4-FFF2-40B4-BE49-F238E27FC236}">
                <a16:creationId xmlns:a16="http://schemas.microsoft.com/office/drawing/2014/main" id="{29D120CF-B52D-4E8B-47B7-36189CE52000}"/>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rot="16200000" flipH="1">
            <a:off x="-1034848" y="2181686"/>
            <a:ext cx="5749653" cy="3657600"/>
          </a:xfrm>
          <a:prstGeom prst="rect">
            <a:avLst/>
          </a:prstGeom>
        </p:spPr>
      </p:pic>
      <p:sp>
        <p:nvSpPr>
          <p:cNvPr id="36" name="Rounded Rectangle 35">
            <a:extLst>
              <a:ext uri="{FF2B5EF4-FFF2-40B4-BE49-F238E27FC236}">
                <a16:creationId xmlns:a16="http://schemas.microsoft.com/office/drawing/2014/main" id="{BCCBFC4C-5562-D309-312F-10415417C9DB}"/>
              </a:ext>
            </a:extLst>
          </p:cNvPr>
          <p:cNvSpPr/>
          <p:nvPr/>
        </p:nvSpPr>
        <p:spPr>
          <a:xfrm>
            <a:off x="600933" y="4010487"/>
            <a:ext cx="3540273" cy="2338154"/>
          </a:xfrm>
          <a:prstGeom prst="roundRect">
            <a:avLst>
              <a:gd name="adj" fmla="val 5343"/>
            </a:avLst>
          </a:prstGeom>
          <a:solidFill>
            <a:schemeClr val="bg1"/>
          </a:solidFill>
          <a:ln>
            <a:solidFill>
              <a:srgbClr val="26262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27DB25BB-7B97-15AD-F89A-9DD0FF53DB01}"/>
              </a:ext>
            </a:extLst>
          </p:cNvPr>
          <p:cNvSpPr/>
          <p:nvPr/>
        </p:nvSpPr>
        <p:spPr>
          <a:xfrm>
            <a:off x="618344" y="1857297"/>
            <a:ext cx="3540273" cy="1789315"/>
          </a:xfrm>
          <a:prstGeom prst="roundRect">
            <a:avLst>
              <a:gd name="adj" fmla="val 5343"/>
            </a:avLst>
          </a:prstGeom>
          <a:solidFill>
            <a:schemeClr val="bg1"/>
          </a:solidFill>
          <a:ln>
            <a:solidFill>
              <a:srgbClr val="26262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2EBFB1B-DCB5-66AC-FFE8-CFCF119FC44C}"/>
              </a:ext>
            </a:extLst>
          </p:cNvPr>
          <p:cNvGrpSpPr/>
          <p:nvPr/>
        </p:nvGrpSpPr>
        <p:grpSpPr>
          <a:xfrm rot="16200000" flipH="1">
            <a:off x="2566086" y="2775570"/>
            <a:ext cx="6206499" cy="1307163"/>
            <a:chOff x="567177" y="3017553"/>
            <a:chExt cx="8491023" cy="1788312"/>
          </a:xfrm>
        </p:grpSpPr>
        <p:sp>
          <p:nvSpPr>
            <p:cNvPr id="6" name="Arc 5">
              <a:extLst>
                <a:ext uri="{FF2B5EF4-FFF2-40B4-BE49-F238E27FC236}">
                  <a16:creationId xmlns:a16="http://schemas.microsoft.com/office/drawing/2014/main" id="{DB4FB9AC-00CC-8DCE-6129-DAF2D45210E0}"/>
                </a:ext>
              </a:extLst>
            </p:cNvPr>
            <p:cNvSpPr/>
            <p:nvPr/>
          </p:nvSpPr>
          <p:spPr>
            <a:xfrm rot="5400000">
              <a:off x="523781" y="3060949"/>
              <a:ext cx="1788312" cy="1701520"/>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a:extLst>
                <a:ext uri="{FF2B5EF4-FFF2-40B4-BE49-F238E27FC236}">
                  <a16:creationId xmlns:a16="http://schemas.microsoft.com/office/drawing/2014/main" id="{83FDB316-F380-99FE-11E2-C10C807CE552}"/>
                </a:ext>
              </a:extLst>
            </p:cNvPr>
            <p:cNvSpPr/>
            <p:nvPr/>
          </p:nvSpPr>
          <p:spPr>
            <a:xfrm rot="16200000">
              <a:off x="2225302" y="3060949"/>
              <a:ext cx="1788312" cy="1701520"/>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9">
              <a:extLst>
                <a:ext uri="{FF2B5EF4-FFF2-40B4-BE49-F238E27FC236}">
                  <a16:creationId xmlns:a16="http://schemas.microsoft.com/office/drawing/2014/main" id="{06DBFCBC-EFCD-A2DF-B1BF-32F50B87E52E}"/>
                </a:ext>
              </a:extLst>
            </p:cNvPr>
            <p:cNvSpPr/>
            <p:nvPr/>
          </p:nvSpPr>
          <p:spPr>
            <a:xfrm rot="16200000" flipV="1">
              <a:off x="2225303" y="3060949"/>
              <a:ext cx="1788312" cy="1701520"/>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10">
              <a:extLst>
                <a:ext uri="{FF2B5EF4-FFF2-40B4-BE49-F238E27FC236}">
                  <a16:creationId xmlns:a16="http://schemas.microsoft.com/office/drawing/2014/main" id="{A5018A88-9109-0CBA-A7A4-5E81BF752B0C}"/>
                </a:ext>
              </a:extLst>
            </p:cNvPr>
            <p:cNvSpPr/>
            <p:nvPr/>
          </p:nvSpPr>
          <p:spPr>
            <a:xfrm rot="5400000" flipV="1">
              <a:off x="3926823" y="3060949"/>
              <a:ext cx="1788312" cy="1701520"/>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12">
              <a:extLst>
                <a:ext uri="{FF2B5EF4-FFF2-40B4-BE49-F238E27FC236}">
                  <a16:creationId xmlns:a16="http://schemas.microsoft.com/office/drawing/2014/main" id="{B82C7112-CA13-7CFF-5E30-1239E84B1CED}"/>
                </a:ext>
              </a:extLst>
            </p:cNvPr>
            <p:cNvSpPr/>
            <p:nvPr/>
          </p:nvSpPr>
          <p:spPr>
            <a:xfrm rot="5400000">
              <a:off x="3912861" y="3060949"/>
              <a:ext cx="1788312" cy="1701520"/>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Arc 13">
              <a:extLst>
                <a:ext uri="{FF2B5EF4-FFF2-40B4-BE49-F238E27FC236}">
                  <a16:creationId xmlns:a16="http://schemas.microsoft.com/office/drawing/2014/main" id="{5063D90B-8BAD-DAC7-59D2-148487A82B16}"/>
                </a:ext>
              </a:extLst>
            </p:cNvPr>
            <p:cNvSpPr/>
            <p:nvPr/>
          </p:nvSpPr>
          <p:spPr>
            <a:xfrm rot="16200000">
              <a:off x="5614381" y="3060949"/>
              <a:ext cx="1788312" cy="1701520"/>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23">
              <a:extLst>
                <a:ext uri="{FF2B5EF4-FFF2-40B4-BE49-F238E27FC236}">
                  <a16:creationId xmlns:a16="http://schemas.microsoft.com/office/drawing/2014/main" id="{4956150D-2D17-B9F2-A109-95306DFF5D2A}"/>
                </a:ext>
              </a:extLst>
            </p:cNvPr>
            <p:cNvSpPr/>
            <p:nvPr/>
          </p:nvSpPr>
          <p:spPr>
            <a:xfrm rot="5400000" flipV="1">
              <a:off x="529018" y="3060949"/>
              <a:ext cx="1788312" cy="1701520"/>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24">
              <a:extLst>
                <a:ext uri="{FF2B5EF4-FFF2-40B4-BE49-F238E27FC236}">
                  <a16:creationId xmlns:a16="http://schemas.microsoft.com/office/drawing/2014/main" id="{A48DAE6E-E979-421D-0BA3-FE35AE541248}"/>
                </a:ext>
              </a:extLst>
            </p:cNvPr>
            <p:cNvSpPr/>
            <p:nvPr/>
          </p:nvSpPr>
          <p:spPr>
            <a:xfrm rot="16200000" flipV="1">
              <a:off x="5603911" y="3060949"/>
              <a:ext cx="1788312" cy="1701520"/>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28">
              <a:extLst>
                <a:ext uri="{FF2B5EF4-FFF2-40B4-BE49-F238E27FC236}">
                  <a16:creationId xmlns:a16="http://schemas.microsoft.com/office/drawing/2014/main" id="{04F01503-F234-87C3-5E6A-D7A7B7A4230F}"/>
                </a:ext>
              </a:extLst>
            </p:cNvPr>
            <p:cNvSpPr/>
            <p:nvPr/>
          </p:nvSpPr>
          <p:spPr>
            <a:xfrm rot="5400000" flipV="1">
              <a:off x="7313284" y="3060949"/>
              <a:ext cx="1788312" cy="1701520"/>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30">
              <a:extLst>
                <a:ext uri="{FF2B5EF4-FFF2-40B4-BE49-F238E27FC236}">
                  <a16:creationId xmlns:a16="http://schemas.microsoft.com/office/drawing/2014/main" id="{5473E4F8-FA1E-32C2-0AAF-89F853EB42A2}"/>
                </a:ext>
              </a:extLst>
            </p:cNvPr>
            <p:cNvSpPr/>
            <p:nvPr/>
          </p:nvSpPr>
          <p:spPr>
            <a:xfrm rot="5400000">
              <a:off x="7299323" y="3060949"/>
              <a:ext cx="1788312" cy="1701520"/>
            </a:xfrm>
            <a:prstGeom prst="arc">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54">
              <a:extLst>
                <a:ext uri="{FF2B5EF4-FFF2-40B4-BE49-F238E27FC236}">
                  <a16:creationId xmlns:a16="http://schemas.microsoft.com/office/drawing/2014/main" id="{88C7A7ED-6D8D-105F-5874-8C8A18C0323E}"/>
                </a:ext>
              </a:extLst>
            </p:cNvPr>
            <p:cNvSpPr/>
            <p:nvPr/>
          </p:nvSpPr>
          <p:spPr>
            <a:xfrm>
              <a:off x="736025" y="3193518"/>
              <a:ext cx="1366675" cy="1436383"/>
            </a:xfrm>
            <a:prstGeom prst="ellipse">
              <a:avLst/>
            </a:prstGeom>
            <a:solidFill>
              <a:srgbClr val="0289AE"/>
            </a:solidFill>
            <a:ln w="127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180000" rtlCol="0" anchor="b"/>
            <a:lstStyle/>
            <a:p>
              <a:pPr algn="ctr">
                <a:lnSpc>
                  <a:spcPts val="1320"/>
                </a:lnSpc>
              </a:pPr>
              <a:endParaRPr lang="en-US" sz="900" b="1" dirty="0">
                <a:latin typeface="Century Gothic" panose="020B0502020202020204" pitchFamily="34" charset="0"/>
              </a:endParaRPr>
            </a:p>
          </p:txBody>
        </p:sp>
        <p:grpSp>
          <p:nvGrpSpPr>
            <p:cNvPr id="19" name="Group 36">
              <a:extLst>
                <a:ext uri="{FF2B5EF4-FFF2-40B4-BE49-F238E27FC236}">
                  <a16:creationId xmlns:a16="http://schemas.microsoft.com/office/drawing/2014/main" id="{BD95CD25-79A9-90F8-2AF0-F4A942D7E460}"/>
                </a:ext>
              </a:extLst>
            </p:cNvPr>
            <p:cNvGrpSpPr/>
            <p:nvPr/>
          </p:nvGrpSpPr>
          <p:grpSpPr>
            <a:xfrm>
              <a:off x="2426200" y="3193517"/>
              <a:ext cx="1374297" cy="1436383"/>
              <a:chOff x="932116" y="1340592"/>
              <a:chExt cx="403343" cy="401106"/>
            </a:xfrm>
            <a:solidFill>
              <a:schemeClr val="accent1"/>
            </a:solidFill>
          </p:grpSpPr>
          <p:sp>
            <p:nvSpPr>
              <p:cNvPr id="30" name="Oval 52">
                <a:extLst>
                  <a:ext uri="{FF2B5EF4-FFF2-40B4-BE49-F238E27FC236}">
                    <a16:creationId xmlns:a16="http://schemas.microsoft.com/office/drawing/2014/main" id="{4619FA35-5485-4744-7EF8-7CD2288C5F6B}"/>
                  </a:ext>
                </a:extLst>
              </p:cNvPr>
              <p:cNvSpPr/>
              <p:nvPr/>
            </p:nvSpPr>
            <p:spPr>
              <a:xfrm>
                <a:off x="932116" y="1340592"/>
                <a:ext cx="401106" cy="401106"/>
              </a:xfrm>
              <a:prstGeom prst="ellipse">
                <a:avLst/>
              </a:prstGeom>
              <a:solidFill>
                <a:srgbClr val="06677F"/>
              </a:solidFill>
              <a:ln w="127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180000" rtlCol="0" anchor="b"/>
              <a:lstStyle/>
              <a:p>
                <a:pPr algn="ctr">
                  <a:lnSpc>
                    <a:spcPts val="1320"/>
                  </a:lnSpc>
                </a:pPr>
                <a:endParaRPr lang="en-US" sz="900" b="1">
                  <a:latin typeface="Century Gothic" panose="020B0502020202020204" pitchFamily="34" charset="0"/>
                </a:endParaRPr>
              </a:p>
            </p:txBody>
          </p:sp>
          <p:sp>
            <p:nvSpPr>
              <p:cNvPr id="31" name="Donut 92">
                <a:extLst>
                  <a:ext uri="{FF2B5EF4-FFF2-40B4-BE49-F238E27FC236}">
                    <a16:creationId xmlns:a16="http://schemas.microsoft.com/office/drawing/2014/main" id="{B92F9535-5B59-C98C-A9CD-CDE18D32C367}"/>
                  </a:ext>
                </a:extLst>
              </p:cNvPr>
              <p:cNvSpPr/>
              <p:nvPr/>
            </p:nvSpPr>
            <p:spPr>
              <a:xfrm rot="10800000">
                <a:off x="934353" y="1340592"/>
                <a:ext cx="401106" cy="401106"/>
              </a:xfrm>
              <a:prstGeom prst="donut">
                <a:avLst>
                  <a:gd name="adj" fmla="val 9078"/>
                </a:avLst>
              </a:prstGeom>
              <a:solidFill>
                <a:srgbClr val="06677F"/>
              </a:solidFill>
              <a:ln w="127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180000" rtlCol="0" anchor="b"/>
              <a:lstStyle/>
              <a:p>
                <a:pPr algn="ctr">
                  <a:lnSpc>
                    <a:spcPts val="1320"/>
                  </a:lnSpc>
                </a:pPr>
                <a:endParaRPr lang="en-US" sz="900" b="1">
                  <a:latin typeface="Century Gothic" panose="020B0502020202020204" pitchFamily="34" charset="0"/>
                </a:endParaRPr>
              </a:p>
            </p:txBody>
          </p:sp>
        </p:grpSp>
        <p:sp>
          <p:nvSpPr>
            <p:cNvPr id="20" name="Oval 50">
              <a:extLst>
                <a:ext uri="{FF2B5EF4-FFF2-40B4-BE49-F238E27FC236}">
                  <a16:creationId xmlns:a16="http://schemas.microsoft.com/office/drawing/2014/main" id="{1153AAB3-64C4-EEE1-5F34-A0EB3705E776}"/>
                </a:ext>
              </a:extLst>
            </p:cNvPr>
            <p:cNvSpPr/>
            <p:nvPr/>
          </p:nvSpPr>
          <p:spPr>
            <a:xfrm>
              <a:off x="4121612" y="3193517"/>
              <a:ext cx="1366675" cy="1436383"/>
            </a:xfrm>
            <a:prstGeom prst="ellipse">
              <a:avLst/>
            </a:prstGeom>
            <a:solidFill>
              <a:srgbClr val="62A844"/>
            </a:solidFill>
            <a:ln w="127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180000" rtlCol="0" anchor="b"/>
            <a:lstStyle/>
            <a:p>
              <a:pPr algn="ctr">
                <a:lnSpc>
                  <a:spcPts val="1320"/>
                </a:lnSpc>
              </a:pPr>
              <a:endParaRPr lang="en-US" sz="900" b="1">
                <a:latin typeface="Century Gothic" panose="020B0502020202020204" pitchFamily="34" charset="0"/>
              </a:endParaRPr>
            </a:p>
          </p:txBody>
        </p:sp>
        <p:sp>
          <p:nvSpPr>
            <p:cNvPr id="21" name="Oval 48">
              <a:extLst>
                <a:ext uri="{FF2B5EF4-FFF2-40B4-BE49-F238E27FC236}">
                  <a16:creationId xmlns:a16="http://schemas.microsoft.com/office/drawing/2014/main" id="{2CF86050-708A-DB56-CF2F-459CACAD519B}"/>
                </a:ext>
              </a:extLst>
            </p:cNvPr>
            <p:cNvSpPr/>
            <p:nvPr/>
          </p:nvSpPr>
          <p:spPr>
            <a:xfrm>
              <a:off x="5817024" y="3193517"/>
              <a:ext cx="1366675" cy="1436383"/>
            </a:xfrm>
            <a:prstGeom prst="ellipse">
              <a:avLst/>
            </a:prstGeom>
            <a:solidFill>
              <a:srgbClr val="3D8241"/>
            </a:solidFill>
            <a:ln w="127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180000" rtlCol="0" anchor="b"/>
            <a:lstStyle/>
            <a:p>
              <a:pPr algn="ctr">
                <a:lnSpc>
                  <a:spcPts val="1320"/>
                </a:lnSpc>
              </a:pPr>
              <a:endParaRPr lang="en-US" sz="900" b="1">
                <a:latin typeface="Century Gothic" panose="020B0502020202020204" pitchFamily="34" charset="0"/>
              </a:endParaRPr>
            </a:p>
          </p:txBody>
        </p:sp>
        <p:sp>
          <p:nvSpPr>
            <p:cNvPr id="22" name="Oval 46">
              <a:extLst>
                <a:ext uri="{FF2B5EF4-FFF2-40B4-BE49-F238E27FC236}">
                  <a16:creationId xmlns:a16="http://schemas.microsoft.com/office/drawing/2014/main" id="{CC9AAA42-ABA1-FF1E-F231-73670DA42334}"/>
                </a:ext>
              </a:extLst>
            </p:cNvPr>
            <p:cNvSpPr/>
            <p:nvPr/>
          </p:nvSpPr>
          <p:spPr>
            <a:xfrm>
              <a:off x="7512436" y="3193517"/>
              <a:ext cx="1366675" cy="1436383"/>
            </a:xfrm>
            <a:prstGeom prst="ellipse">
              <a:avLst/>
            </a:prstGeom>
            <a:solidFill>
              <a:srgbClr val="EABB22"/>
            </a:solidFill>
            <a:ln w="127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180000" rtlCol="0" anchor="b"/>
            <a:lstStyle/>
            <a:p>
              <a:pPr algn="ctr">
                <a:lnSpc>
                  <a:spcPts val="1320"/>
                </a:lnSpc>
              </a:pPr>
              <a:endParaRPr lang="en-US" sz="900" b="1" dirty="0">
                <a:latin typeface="Century Gothic" panose="020B0502020202020204" pitchFamily="34" charset="0"/>
              </a:endParaRPr>
            </a:p>
          </p:txBody>
        </p:sp>
      </p:grpSp>
      <p:cxnSp>
        <p:nvCxnSpPr>
          <p:cNvPr id="45" name="Straight Connector 57">
            <a:extLst>
              <a:ext uri="{FF2B5EF4-FFF2-40B4-BE49-F238E27FC236}">
                <a16:creationId xmlns:a16="http://schemas.microsoft.com/office/drawing/2014/main" id="{39489055-3E41-3D0B-A464-BD65D194CC39}"/>
              </a:ext>
            </a:extLst>
          </p:cNvPr>
          <p:cNvCxnSpPr>
            <a:cxnSpLocks/>
          </p:cNvCxnSpPr>
          <p:nvPr/>
        </p:nvCxnSpPr>
        <p:spPr>
          <a:xfrm flipH="1">
            <a:off x="6194296" y="1217060"/>
            <a:ext cx="885528" cy="0"/>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57">
            <a:extLst>
              <a:ext uri="{FF2B5EF4-FFF2-40B4-BE49-F238E27FC236}">
                <a16:creationId xmlns:a16="http://schemas.microsoft.com/office/drawing/2014/main" id="{254BC620-A2C3-4824-B6E0-6ED5FF6356CA}"/>
              </a:ext>
            </a:extLst>
          </p:cNvPr>
          <p:cNvCxnSpPr>
            <a:cxnSpLocks/>
          </p:cNvCxnSpPr>
          <p:nvPr/>
        </p:nvCxnSpPr>
        <p:spPr>
          <a:xfrm flipH="1">
            <a:off x="4153520" y="2178906"/>
            <a:ext cx="823065" cy="0"/>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57">
            <a:extLst>
              <a:ext uri="{FF2B5EF4-FFF2-40B4-BE49-F238E27FC236}">
                <a16:creationId xmlns:a16="http://schemas.microsoft.com/office/drawing/2014/main" id="{DCE251B4-7E43-84CF-9EB2-9DAC1AF281CD}"/>
              </a:ext>
            </a:extLst>
          </p:cNvPr>
          <p:cNvCxnSpPr>
            <a:cxnSpLocks/>
          </p:cNvCxnSpPr>
          <p:nvPr/>
        </p:nvCxnSpPr>
        <p:spPr>
          <a:xfrm flipH="1">
            <a:off x="4175876" y="4659918"/>
            <a:ext cx="823065" cy="0"/>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4DBAA4F-2945-F88E-6A5E-8023AA007E1A}"/>
              </a:ext>
            </a:extLst>
          </p:cNvPr>
          <p:cNvSpPr txBox="1"/>
          <p:nvPr/>
        </p:nvSpPr>
        <p:spPr>
          <a:xfrm>
            <a:off x="7252263" y="1066100"/>
            <a:ext cx="3373134" cy="900631"/>
          </a:xfrm>
          <a:prstGeom prst="rect">
            <a:avLst/>
          </a:prstGeom>
          <a:noFill/>
        </p:spPr>
        <p:txBody>
          <a:bodyPr wrap="square">
            <a:spAutoFit/>
          </a:bodyPr>
          <a:lstStyle/>
          <a:p>
            <a:pPr>
              <a:lnSpc>
                <a:spcPts val="2100"/>
              </a:lnSpc>
            </a:pPr>
            <a:r>
              <a:rPr lang="en-US" sz="2000" b="1" dirty="0">
                <a:solidFill>
                  <a:srgbClr val="0289AE"/>
                </a:solidFill>
              </a:rPr>
              <a:t>Enter the data - </a:t>
            </a:r>
            <a:r>
              <a:rPr lang="en-US" sz="2000" dirty="0">
                <a:solidFill>
                  <a:srgbClr val="262626"/>
                </a:solidFill>
              </a:rPr>
              <a:t>Copy the table into a spreadsheet.</a:t>
            </a:r>
          </a:p>
          <a:p>
            <a:pPr>
              <a:lnSpc>
                <a:spcPts val="2100"/>
              </a:lnSpc>
            </a:pPr>
            <a:endParaRPr lang="en-US" sz="2000" dirty="0">
              <a:solidFill>
                <a:srgbClr val="262626"/>
              </a:solidFill>
            </a:endParaRPr>
          </a:p>
        </p:txBody>
      </p:sp>
      <p:sp>
        <p:nvSpPr>
          <p:cNvPr id="61" name="TextBox 60">
            <a:extLst>
              <a:ext uri="{FF2B5EF4-FFF2-40B4-BE49-F238E27FC236}">
                <a16:creationId xmlns:a16="http://schemas.microsoft.com/office/drawing/2014/main" id="{90864E87-D9E6-9329-6368-AC0C32EDC74A}"/>
              </a:ext>
            </a:extLst>
          </p:cNvPr>
          <p:cNvSpPr txBox="1"/>
          <p:nvPr/>
        </p:nvSpPr>
        <p:spPr>
          <a:xfrm>
            <a:off x="7252263" y="2466834"/>
            <a:ext cx="4082962" cy="2985817"/>
          </a:xfrm>
          <a:prstGeom prst="rect">
            <a:avLst/>
          </a:prstGeom>
          <a:noFill/>
        </p:spPr>
        <p:txBody>
          <a:bodyPr wrap="square">
            <a:spAutoFit/>
          </a:bodyPr>
          <a:lstStyle/>
          <a:p>
            <a:pPr>
              <a:lnSpc>
                <a:spcPts val="2100"/>
              </a:lnSpc>
              <a:buClr>
                <a:srgbClr val="62A844"/>
              </a:buClr>
            </a:pPr>
            <a:r>
              <a:rPr lang="en-US" sz="2000" b="1" dirty="0">
                <a:solidFill>
                  <a:srgbClr val="62A844"/>
                </a:solidFill>
              </a:rPr>
              <a:t>Calculate KPIs</a:t>
            </a:r>
          </a:p>
          <a:p>
            <a:pPr>
              <a:buClr>
                <a:srgbClr val="62A844"/>
              </a:buClr>
            </a:pPr>
            <a:br>
              <a:rPr lang="en-US" sz="800" b="1" dirty="0">
                <a:solidFill>
                  <a:srgbClr val="62A844"/>
                </a:solidFill>
              </a:rPr>
            </a:br>
            <a:r>
              <a:rPr lang="en-US" sz="2000" dirty="0">
                <a:solidFill>
                  <a:srgbClr val="262626"/>
                </a:solidFill>
              </a:rPr>
              <a:t>Add three new columns and calculate for each day:</a:t>
            </a:r>
          </a:p>
          <a:p>
            <a:pPr marL="457200" indent="-457200">
              <a:lnSpc>
                <a:spcPts val="2100"/>
              </a:lnSpc>
              <a:buClr>
                <a:srgbClr val="62A844"/>
              </a:buClr>
              <a:buFont typeface="+mj-lt"/>
              <a:buAutoNum type="arabicPeriod"/>
            </a:pPr>
            <a:r>
              <a:rPr lang="en-US" sz="2000" b="1" dirty="0">
                <a:solidFill>
                  <a:srgbClr val="262626"/>
                </a:solidFill>
              </a:rPr>
              <a:t>Occupancy % </a:t>
            </a:r>
            <a:r>
              <a:rPr lang="en-US" sz="2000" dirty="0">
                <a:solidFill>
                  <a:srgbClr val="262626"/>
                </a:solidFill>
              </a:rPr>
              <a:t>= Rooms sold ÷ Rooms available × 100</a:t>
            </a:r>
          </a:p>
          <a:p>
            <a:pPr marL="457200" indent="-457200">
              <a:lnSpc>
                <a:spcPts val="2100"/>
              </a:lnSpc>
              <a:buClr>
                <a:srgbClr val="62A844"/>
              </a:buClr>
              <a:buFont typeface="+mj-lt"/>
              <a:buAutoNum type="arabicPeriod"/>
            </a:pPr>
            <a:r>
              <a:rPr lang="en-US" sz="2000" b="1" dirty="0">
                <a:solidFill>
                  <a:srgbClr val="262626"/>
                </a:solidFill>
              </a:rPr>
              <a:t>ADR (€) </a:t>
            </a:r>
            <a:r>
              <a:rPr lang="en-US" sz="2000" dirty="0">
                <a:solidFill>
                  <a:srgbClr val="262626"/>
                </a:solidFill>
              </a:rPr>
              <a:t>= Room revenue (€) ÷ Rooms sold</a:t>
            </a:r>
          </a:p>
          <a:p>
            <a:pPr marL="457200" indent="-457200">
              <a:lnSpc>
                <a:spcPts val="2100"/>
              </a:lnSpc>
              <a:buClr>
                <a:srgbClr val="62A844"/>
              </a:buClr>
              <a:buFont typeface="+mj-lt"/>
              <a:buAutoNum type="arabicPeriod"/>
            </a:pPr>
            <a:r>
              <a:rPr lang="en-US" sz="2000" b="1" dirty="0">
                <a:solidFill>
                  <a:srgbClr val="262626"/>
                </a:solidFill>
              </a:rPr>
              <a:t>RevPAR (€</a:t>
            </a:r>
            <a:r>
              <a:rPr lang="en-US" sz="2000" dirty="0">
                <a:solidFill>
                  <a:srgbClr val="262626"/>
                </a:solidFill>
              </a:rPr>
              <a:t>) = Room revenue (€) ÷ Rooms available</a:t>
            </a:r>
          </a:p>
          <a:p>
            <a:pPr>
              <a:lnSpc>
                <a:spcPts val="2100"/>
              </a:lnSpc>
            </a:pPr>
            <a:endParaRPr lang="en-US" sz="2000" dirty="0">
              <a:solidFill>
                <a:srgbClr val="262626"/>
              </a:solidFill>
            </a:endParaRPr>
          </a:p>
        </p:txBody>
      </p:sp>
      <p:sp>
        <p:nvSpPr>
          <p:cNvPr id="67" name="TextBox 26">
            <a:extLst>
              <a:ext uri="{FF2B5EF4-FFF2-40B4-BE49-F238E27FC236}">
                <a16:creationId xmlns:a16="http://schemas.microsoft.com/office/drawing/2014/main" id="{AFF82CCC-8F19-5111-F436-E2FEFBF38530}"/>
              </a:ext>
            </a:extLst>
          </p:cNvPr>
          <p:cNvSpPr txBox="1"/>
          <p:nvPr/>
        </p:nvSpPr>
        <p:spPr bwMode="auto">
          <a:xfrm>
            <a:off x="5325808" y="1861163"/>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02</a:t>
            </a:r>
          </a:p>
        </p:txBody>
      </p:sp>
      <p:sp>
        <p:nvSpPr>
          <p:cNvPr id="68" name="TextBox 26">
            <a:extLst>
              <a:ext uri="{FF2B5EF4-FFF2-40B4-BE49-F238E27FC236}">
                <a16:creationId xmlns:a16="http://schemas.microsoft.com/office/drawing/2014/main" id="{01B6CEC5-3810-D676-F365-F96687899B0F}"/>
              </a:ext>
            </a:extLst>
          </p:cNvPr>
          <p:cNvSpPr txBox="1"/>
          <p:nvPr/>
        </p:nvSpPr>
        <p:spPr bwMode="auto">
          <a:xfrm>
            <a:off x="5325808" y="3108482"/>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03</a:t>
            </a:r>
          </a:p>
        </p:txBody>
      </p:sp>
      <p:sp>
        <p:nvSpPr>
          <p:cNvPr id="69" name="TextBox 26">
            <a:extLst>
              <a:ext uri="{FF2B5EF4-FFF2-40B4-BE49-F238E27FC236}">
                <a16:creationId xmlns:a16="http://schemas.microsoft.com/office/drawing/2014/main" id="{14FD76F0-B397-1112-2260-7ECD30F40E26}"/>
              </a:ext>
            </a:extLst>
          </p:cNvPr>
          <p:cNvSpPr txBox="1"/>
          <p:nvPr/>
        </p:nvSpPr>
        <p:spPr bwMode="auto">
          <a:xfrm>
            <a:off x="5325808" y="4355801"/>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04</a:t>
            </a:r>
          </a:p>
        </p:txBody>
      </p:sp>
      <p:sp>
        <p:nvSpPr>
          <p:cNvPr id="70" name="TextBox 26">
            <a:extLst>
              <a:ext uri="{FF2B5EF4-FFF2-40B4-BE49-F238E27FC236}">
                <a16:creationId xmlns:a16="http://schemas.microsoft.com/office/drawing/2014/main" id="{7614E72F-C7A4-21B6-A9B4-F9CD21E91278}"/>
              </a:ext>
            </a:extLst>
          </p:cNvPr>
          <p:cNvSpPr txBox="1"/>
          <p:nvPr/>
        </p:nvSpPr>
        <p:spPr bwMode="auto">
          <a:xfrm>
            <a:off x="5325808" y="5603120"/>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05</a:t>
            </a:r>
          </a:p>
        </p:txBody>
      </p:sp>
      <p:sp>
        <p:nvSpPr>
          <p:cNvPr id="78" name="TextBox 26">
            <a:extLst>
              <a:ext uri="{FF2B5EF4-FFF2-40B4-BE49-F238E27FC236}">
                <a16:creationId xmlns:a16="http://schemas.microsoft.com/office/drawing/2014/main" id="{215DBA07-58DE-CEDB-47A2-A4FB6105BD2B}"/>
              </a:ext>
            </a:extLst>
          </p:cNvPr>
          <p:cNvSpPr txBox="1"/>
          <p:nvPr/>
        </p:nvSpPr>
        <p:spPr bwMode="auto">
          <a:xfrm>
            <a:off x="5325808" y="613844"/>
            <a:ext cx="710713" cy="851261"/>
          </a:xfrm>
          <a:prstGeom prst="rect">
            <a:avLst/>
          </a:prstGeom>
          <a:noFill/>
        </p:spPr>
        <p:txBody>
          <a:bodyPr wrap="square">
            <a:spAutoFit/>
          </a:bodyPr>
          <a:lstStyle/>
          <a:p>
            <a:pPr algn="ctr">
              <a:lnSpc>
                <a:spcPct val="150000"/>
              </a:lnSpc>
              <a:defRPr/>
            </a:pPr>
            <a:r>
              <a:rPr lang="en-US" sz="5500" b="1" spc="-150" baseline="30000" dirty="0">
                <a:solidFill>
                  <a:schemeClr val="bg1"/>
                </a:solidFill>
                <a:latin typeface="Calibri" panose="020F0502020204030204" pitchFamily="34" charset="0"/>
                <a:ea typeface="Roboto Cn" pitchFamily="2" charset="0"/>
                <a:cs typeface="Calibri" panose="020F0502020204030204" pitchFamily="34" charset="0"/>
              </a:rPr>
              <a:t>01</a:t>
            </a:r>
          </a:p>
        </p:txBody>
      </p:sp>
      <p:sp>
        <p:nvSpPr>
          <p:cNvPr id="3" name="TextBox 2">
            <a:extLst>
              <a:ext uri="{FF2B5EF4-FFF2-40B4-BE49-F238E27FC236}">
                <a16:creationId xmlns:a16="http://schemas.microsoft.com/office/drawing/2014/main" id="{68B5A6E3-EB7D-EF1A-91F5-96203EF8BA42}"/>
              </a:ext>
            </a:extLst>
          </p:cNvPr>
          <p:cNvSpPr txBox="1"/>
          <p:nvPr/>
        </p:nvSpPr>
        <p:spPr>
          <a:xfrm>
            <a:off x="17561860" y="363915"/>
            <a:ext cx="10660134" cy="6494085"/>
          </a:xfrm>
          <a:prstGeom prst="rect">
            <a:avLst/>
          </a:prstGeom>
          <a:noFill/>
        </p:spPr>
        <p:txBody>
          <a:bodyPr wrap="square">
            <a:spAutoFit/>
          </a:bodyPr>
          <a:lstStyle/>
          <a:p>
            <a:pPr>
              <a:buNone/>
            </a:pPr>
            <a:r>
              <a:rPr lang="en-US" sz="2800" b="1" dirty="0"/>
              <a:t>Your task</a:t>
            </a:r>
          </a:p>
          <a:p>
            <a:pPr>
              <a:buNone/>
            </a:pPr>
            <a:endParaRPr lang="en-US" sz="2000" b="1" dirty="0"/>
          </a:p>
          <a:p>
            <a:pPr>
              <a:buFont typeface="+mj-lt"/>
              <a:buAutoNum type="arabicPeriod"/>
            </a:pPr>
            <a:r>
              <a:rPr lang="en-US" b="1" dirty="0">
                <a:solidFill>
                  <a:srgbClr val="262626"/>
                </a:solidFill>
              </a:rPr>
              <a:t>Enter the data</a:t>
            </a:r>
            <a:br>
              <a:rPr lang="en-US" dirty="0">
                <a:solidFill>
                  <a:srgbClr val="262626"/>
                </a:solidFill>
              </a:rPr>
            </a:br>
            <a:r>
              <a:rPr lang="en-US" dirty="0">
                <a:solidFill>
                  <a:srgbClr val="262626"/>
                </a:solidFill>
              </a:rPr>
              <a:t>Copy the table into a spreadsheet.</a:t>
            </a:r>
          </a:p>
          <a:p>
            <a:pPr>
              <a:buFont typeface="+mj-lt"/>
              <a:buAutoNum type="arabicPeriod"/>
            </a:pPr>
            <a:endParaRPr lang="en-US" dirty="0">
              <a:solidFill>
                <a:srgbClr val="262626"/>
              </a:solidFill>
            </a:endParaRPr>
          </a:p>
          <a:p>
            <a:pPr>
              <a:buFont typeface="+mj-lt"/>
              <a:buAutoNum type="arabicPeriod"/>
            </a:pPr>
            <a:r>
              <a:rPr lang="en-US" b="1" dirty="0">
                <a:solidFill>
                  <a:srgbClr val="262626"/>
                </a:solidFill>
              </a:rPr>
              <a:t>Check the data</a:t>
            </a:r>
            <a:endParaRPr lang="en-US" dirty="0">
              <a:solidFill>
                <a:srgbClr val="262626"/>
              </a:solidFill>
            </a:endParaRPr>
          </a:p>
          <a:p>
            <a:pPr marL="742950" lvl="1" indent="-285750">
              <a:buFont typeface="+mj-lt"/>
              <a:buAutoNum type="arabicPeriod"/>
            </a:pPr>
            <a:r>
              <a:rPr lang="en-US" dirty="0">
                <a:solidFill>
                  <a:srgbClr val="262626"/>
                </a:solidFill>
              </a:rPr>
              <a:t>Are the dates in order with no gaps?</a:t>
            </a:r>
          </a:p>
          <a:p>
            <a:pPr marL="742950" lvl="1" indent="-285750">
              <a:buFont typeface="+mj-lt"/>
              <a:buAutoNum type="arabicPeriod"/>
            </a:pPr>
            <a:r>
              <a:rPr lang="en-US" dirty="0">
                <a:solidFill>
                  <a:srgbClr val="262626"/>
                </a:solidFill>
              </a:rPr>
              <a:t>Is </a:t>
            </a:r>
            <a:r>
              <a:rPr lang="en-US" i="1" dirty="0">
                <a:solidFill>
                  <a:srgbClr val="262626"/>
                </a:solidFill>
              </a:rPr>
              <a:t>Rooms available</a:t>
            </a:r>
            <a:r>
              <a:rPr lang="en-US" dirty="0">
                <a:solidFill>
                  <a:srgbClr val="262626"/>
                </a:solidFill>
              </a:rPr>
              <a:t> the same each day?</a:t>
            </a:r>
          </a:p>
          <a:p>
            <a:pPr marL="742950" lvl="1" indent="-285750">
              <a:buFont typeface="+mj-lt"/>
              <a:buAutoNum type="arabicPeriod"/>
            </a:pPr>
            <a:endParaRPr lang="en-US" dirty="0">
              <a:solidFill>
                <a:srgbClr val="262626"/>
              </a:solidFill>
            </a:endParaRPr>
          </a:p>
          <a:p>
            <a:pPr>
              <a:buFont typeface="+mj-lt"/>
              <a:buAutoNum type="arabicPeriod"/>
            </a:pPr>
            <a:r>
              <a:rPr lang="en-US" b="1" dirty="0">
                <a:solidFill>
                  <a:srgbClr val="262626"/>
                </a:solidFill>
              </a:rPr>
              <a:t>Calculate KPIs</a:t>
            </a:r>
            <a:br>
              <a:rPr lang="en-US" dirty="0">
                <a:solidFill>
                  <a:srgbClr val="262626"/>
                </a:solidFill>
              </a:rPr>
            </a:br>
            <a:r>
              <a:rPr lang="en-US" dirty="0">
                <a:solidFill>
                  <a:srgbClr val="262626"/>
                </a:solidFill>
              </a:rPr>
              <a:t>Add three new columns and calculate for each day:</a:t>
            </a:r>
          </a:p>
          <a:p>
            <a:pPr marL="742950" lvl="1" indent="-285750">
              <a:buFont typeface="+mj-lt"/>
              <a:buAutoNum type="arabicPeriod"/>
            </a:pPr>
            <a:r>
              <a:rPr lang="en-US" b="1" dirty="0">
                <a:solidFill>
                  <a:srgbClr val="262626"/>
                </a:solidFill>
              </a:rPr>
              <a:t>Occupancy %</a:t>
            </a:r>
            <a:r>
              <a:rPr lang="en-US" dirty="0">
                <a:solidFill>
                  <a:srgbClr val="262626"/>
                </a:solidFill>
              </a:rPr>
              <a:t> = Rooms sold ÷ Rooms available × 100</a:t>
            </a:r>
          </a:p>
          <a:p>
            <a:pPr marL="742950" lvl="1" indent="-285750">
              <a:buFont typeface="+mj-lt"/>
              <a:buAutoNum type="arabicPeriod"/>
            </a:pPr>
            <a:r>
              <a:rPr lang="en-US" b="1" dirty="0">
                <a:solidFill>
                  <a:srgbClr val="262626"/>
                </a:solidFill>
              </a:rPr>
              <a:t>ADR (€)</a:t>
            </a:r>
            <a:r>
              <a:rPr lang="en-US" dirty="0">
                <a:solidFill>
                  <a:srgbClr val="262626"/>
                </a:solidFill>
              </a:rPr>
              <a:t> = Room revenue (€) ÷ Rooms sold</a:t>
            </a:r>
          </a:p>
          <a:p>
            <a:pPr marL="742950" lvl="1" indent="-285750">
              <a:buFont typeface="+mj-lt"/>
              <a:buAutoNum type="arabicPeriod"/>
            </a:pPr>
            <a:r>
              <a:rPr lang="en-US" b="1" dirty="0">
                <a:solidFill>
                  <a:srgbClr val="262626"/>
                </a:solidFill>
              </a:rPr>
              <a:t>RevPAR (€)</a:t>
            </a:r>
            <a:r>
              <a:rPr lang="en-US" dirty="0">
                <a:solidFill>
                  <a:srgbClr val="262626"/>
                </a:solidFill>
              </a:rPr>
              <a:t> = Room revenue (€) ÷ Rooms available</a:t>
            </a:r>
          </a:p>
          <a:p>
            <a:pPr marL="742950" lvl="1" indent="-285750">
              <a:buFont typeface="+mj-lt"/>
              <a:buAutoNum type="arabicPeriod"/>
            </a:pPr>
            <a:endParaRPr lang="en-US" dirty="0">
              <a:solidFill>
                <a:srgbClr val="262626"/>
              </a:solidFill>
            </a:endParaRPr>
          </a:p>
          <a:p>
            <a:pPr>
              <a:buFont typeface="+mj-lt"/>
              <a:buAutoNum type="arabicPeriod"/>
            </a:pPr>
            <a:r>
              <a:rPr lang="en-US" b="1" dirty="0">
                <a:solidFill>
                  <a:srgbClr val="262626"/>
                </a:solidFill>
              </a:rPr>
              <a:t>Answer three questions</a:t>
            </a:r>
            <a:endParaRPr lang="en-US" dirty="0">
              <a:solidFill>
                <a:srgbClr val="262626"/>
              </a:solidFill>
            </a:endParaRPr>
          </a:p>
          <a:p>
            <a:pPr marL="742950" lvl="1" indent="-285750">
              <a:buFont typeface="+mj-lt"/>
              <a:buAutoNum type="arabicPeriod"/>
            </a:pPr>
            <a:r>
              <a:rPr lang="en-US" dirty="0">
                <a:solidFill>
                  <a:srgbClr val="262626"/>
                </a:solidFill>
              </a:rPr>
              <a:t>On which date is </a:t>
            </a:r>
            <a:r>
              <a:rPr lang="en-US" b="1" dirty="0">
                <a:solidFill>
                  <a:srgbClr val="262626"/>
                </a:solidFill>
              </a:rPr>
              <a:t>occupancy %</a:t>
            </a:r>
            <a:r>
              <a:rPr lang="en-US" dirty="0">
                <a:solidFill>
                  <a:srgbClr val="262626"/>
                </a:solidFill>
              </a:rPr>
              <a:t> highest?</a:t>
            </a:r>
          </a:p>
          <a:p>
            <a:pPr marL="742950" lvl="1" indent="-285750">
              <a:buFont typeface="+mj-lt"/>
              <a:buAutoNum type="arabicPeriod"/>
            </a:pPr>
            <a:r>
              <a:rPr lang="en-US" dirty="0">
                <a:solidFill>
                  <a:srgbClr val="262626"/>
                </a:solidFill>
              </a:rPr>
              <a:t>On which date is </a:t>
            </a:r>
            <a:r>
              <a:rPr lang="en-US" b="1" dirty="0">
                <a:solidFill>
                  <a:srgbClr val="262626"/>
                </a:solidFill>
              </a:rPr>
              <a:t>RevPAR (€)</a:t>
            </a:r>
            <a:r>
              <a:rPr lang="en-US" dirty="0">
                <a:solidFill>
                  <a:srgbClr val="262626"/>
                </a:solidFill>
              </a:rPr>
              <a:t> highest?</a:t>
            </a:r>
          </a:p>
          <a:p>
            <a:pPr marL="742950" lvl="1" indent="-285750">
              <a:buFont typeface="+mj-lt"/>
              <a:buAutoNum type="arabicPeriod"/>
            </a:pPr>
            <a:r>
              <a:rPr lang="en-US" dirty="0">
                <a:solidFill>
                  <a:srgbClr val="262626"/>
                </a:solidFill>
              </a:rPr>
              <a:t>What is the </a:t>
            </a:r>
            <a:r>
              <a:rPr lang="en-US" b="1" dirty="0">
                <a:solidFill>
                  <a:srgbClr val="262626"/>
                </a:solidFill>
              </a:rPr>
              <a:t>7-day average occupancy %</a:t>
            </a:r>
            <a:r>
              <a:rPr lang="en-US" dirty="0">
                <a:solidFill>
                  <a:srgbClr val="262626"/>
                </a:solidFill>
              </a:rPr>
              <a:t>?</a:t>
            </a:r>
          </a:p>
          <a:p>
            <a:pPr marL="742950" lvl="1" indent="-285750">
              <a:buFont typeface="+mj-lt"/>
              <a:buAutoNum type="arabicPeriod"/>
            </a:pPr>
            <a:endParaRPr lang="en-US" dirty="0">
              <a:solidFill>
                <a:srgbClr val="262626"/>
              </a:solidFill>
            </a:endParaRPr>
          </a:p>
          <a:p>
            <a:pPr>
              <a:buFont typeface="+mj-lt"/>
              <a:buAutoNum type="arabicPeriod"/>
            </a:pPr>
            <a:r>
              <a:rPr lang="en-US" b="1" dirty="0">
                <a:solidFill>
                  <a:srgbClr val="262626"/>
                </a:solidFill>
              </a:rPr>
              <a:t>Create one chart</a:t>
            </a:r>
            <a:br>
              <a:rPr lang="en-US" dirty="0">
                <a:solidFill>
                  <a:srgbClr val="262626"/>
                </a:solidFill>
              </a:rPr>
            </a:br>
            <a:r>
              <a:rPr lang="en-US" dirty="0">
                <a:solidFill>
                  <a:srgbClr val="262626"/>
                </a:solidFill>
              </a:rPr>
              <a:t>Make a simple </a:t>
            </a:r>
            <a:r>
              <a:rPr lang="en-US" b="1" dirty="0">
                <a:solidFill>
                  <a:srgbClr val="262626"/>
                </a:solidFill>
              </a:rPr>
              <a:t>line chart</a:t>
            </a:r>
            <a:r>
              <a:rPr lang="en-US" dirty="0">
                <a:solidFill>
                  <a:srgbClr val="262626"/>
                </a:solidFill>
              </a:rPr>
              <a:t> showing </a:t>
            </a:r>
            <a:r>
              <a:rPr lang="en-US" b="1" dirty="0">
                <a:solidFill>
                  <a:srgbClr val="262626"/>
                </a:solidFill>
              </a:rPr>
              <a:t>Occupancy %</a:t>
            </a:r>
            <a:r>
              <a:rPr lang="en-US" dirty="0">
                <a:solidFill>
                  <a:srgbClr val="262626"/>
                </a:solidFill>
              </a:rPr>
              <a:t> by </a:t>
            </a:r>
            <a:r>
              <a:rPr lang="en-US" b="1" dirty="0">
                <a:solidFill>
                  <a:srgbClr val="262626"/>
                </a:solidFill>
              </a:rPr>
              <a:t>Date</a:t>
            </a:r>
            <a:r>
              <a:rPr lang="en-US" dirty="0">
                <a:solidFill>
                  <a:srgbClr val="262626"/>
                </a:solidFill>
              </a:rPr>
              <a:t>, with a clear title and axis labels.</a:t>
            </a:r>
          </a:p>
        </p:txBody>
      </p:sp>
      <p:sp>
        <p:nvSpPr>
          <p:cNvPr id="2" name="Text Placeholder 11">
            <a:extLst>
              <a:ext uri="{FF2B5EF4-FFF2-40B4-BE49-F238E27FC236}">
                <a16:creationId xmlns:a16="http://schemas.microsoft.com/office/drawing/2014/main" id="{7D8E06A8-0289-2B86-E010-57E35BF64D12}"/>
              </a:ext>
            </a:extLst>
          </p:cNvPr>
          <p:cNvSpPr txBox="1">
            <a:spLocks/>
          </p:cNvSpPr>
          <p:nvPr/>
        </p:nvSpPr>
        <p:spPr>
          <a:xfrm>
            <a:off x="573704" y="554920"/>
            <a:ext cx="2122234"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latin typeface="Calibri" panose="020F0502020204030204" pitchFamily="34" charset="0"/>
                <a:cs typeface="Calibri" panose="020F0502020204030204" pitchFamily="34" charset="0"/>
              </a:rPr>
              <a:t>Your Task</a:t>
            </a:r>
          </a:p>
          <a:p>
            <a:pPr marL="0" indent="0">
              <a:lnSpc>
                <a:spcPts val="3520"/>
              </a:lnSpc>
              <a:spcBef>
                <a:spcPts val="0"/>
              </a:spcBef>
              <a:buNone/>
            </a:pPr>
            <a:endParaRPr lang="en-US" sz="3400" b="1" dirty="0">
              <a:solidFill>
                <a:srgbClr val="262626"/>
              </a:solidFill>
              <a:latin typeface="Calibri" panose="020F0502020204030204" pitchFamily="34" charset="0"/>
              <a:cs typeface="Calibri" panose="020F0502020204030204" pitchFamily="34" charset="0"/>
            </a:endParaRPr>
          </a:p>
          <a:p>
            <a:pPr marL="0" indent="0">
              <a:lnSpc>
                <a:spcPts val="3520"/>
              </a:lnSpc>
              <a:spcBef>
                <a:spcPts val="0"/>
              </a:spcBef>
              <a:buNone/>
            </a:pPr>
            <a:endParaRPr lang="en-US" sz="3400" b="1" dirty="0">
              <a:solidFill>
                <a:srgbClr val="262626"/>
              </a:solidFill>
              <a:latin typeface="Calibri" panose="020F0502020204030204" pitchFamily="34" charset="0"/>
              <a:cs typeface="Calibri" panose="020F0502020204030204" pitchFamily="34" charset="0"/>
            </a:endParaRPr>
          </a:p>
          <a:p>
            <a:pPr marL="0" indent="0">
              <a:lnSpc>
                <a:spcPts val="3520"/>
              </a:lnSpc>
              <a:spcBef>
                <a:spcPts val="0"/>
              </a:spcBef>
              <a:buNone/>
            </a:pPr>
            <a:endParaRPr lang="en-US" sz="3400" b="1" dirty="0">
              <a:solidFill>
                <a:srgbClr val="262626"/>
              </a:solidFill>
              <a:latin typeface="Calibri" panose="020F0502020204030204" pitchFamily="34" charset="0"/>
              <a:cs typeface="Calibri" panose="020F0502020204030204" pitchFamily="34" charset="0"/>
            </a:endParaRPr>
          </a:p>
        </p:txBody>
      </p:sp>
      <p:cxnSp>
        <p:nvCxnSpPr>
          <p:cNvPr id="17" name="Straight Connector 57">
            <a:extLst>
              <a:ext uri="{FF2B5EF4-FFF2-40B4-BE49-F238E27FC236}">
                <a16:creationId xmlns:a16="http://schemas.microsoft.com/office/drawing/2014/main" id="{2B795F49-624B-83FC-45B5-DB8DE4D50F70}"/>
              </a:ext>
            </a:extLst>
          </p:cNvPr>
          <p:cNvCxnSpPr>
            <a:cxnSpLocks/>
          </p:cNvCxnSpPr>
          <p:nvPr/>
        </p:nvCxnSpPr>
        <p:spPr>
          <a:xfrm flipH="1">
            <a:off x="6322917" y="5780506"/>
            <a:ext cx="823065" cy="0"/>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57">
            <a:extLst>
              <a:ext uri="{FF2B5EF4-FFF2-40B4-BE49-F238E27FC236}">
                <a16:creationId xmlns:a16="http://schemas.microsoft.com/office/drawing/2014/main" id="{FFAE2508-5F45-72C3-449A-CF5635BF5273}"/>
              </a:ext>
            </a:extLst>
          </p:cNvPr>
          <p:cNvCxnSpPr>
            <a:cxnSpLocks/>
          </p:cNvCxnSpPr>
          <p:nvPr/>
        </p:nvCxnSpPr>
        <p:spPr>
          <a:xfrm flipH="1">
            <a:off x="6256759" y="3216600"/>
            <a:ext cx="823065" cy="0"/>
          </a:xfrm>
          <a:prstGeom prst="line">
            <a:avLst/>
          </a:prstGeom>
          <a:ln w="12700">
            <a:solidFill>
              <a:srgbClr val="262626"/>
            </a:solidFill>
            <a:prstDash val="dash"/>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3E38995F-A4AD-E31D-D32C-2971D52B0B79}"/>
              </a:ext>
            </a:extLst>
          </p:cNvPr>
          <p:cNvSpPr/>
          <p:nvPr/>
        </p:nvSpPr>
        <p:spPr>
          <a:xfrm>
            <a:off x="7122753" y="2388880"/>
            <a:ext cx="4314884" cy="2818182"/>
          </a:xfrm>
          <a:prstGeom prst="roundRect">
            <a:avLst>
              <a:gd name="adj" fmla="val 4232"/>
            </a:avLst>
          </a:prstGeom>
          <a:noFill/>
          <a:ln>
            <a:solidFill>
              <a:srgbClr val="26262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C109B601-D6AB-B84A-B087-3A9B7E804C83}"/>
              </a:ext>
            </a:extLst>
          </p:cNvPr>
          <p:cNvSpPr/>
          <p:nvPr/>
        </p:nvSpPr>
        <p:spPr>
          <a:xfrm>
            <a:off x="7098059" y="976613"/>
            <a:ext cx="4314884" cy="884550"/>
          </a:xfrm>
          <a:prstGeom prst="roundRect">
            <a:avLst>
              <a:gd name="adj" fmla="val 9703"/>
            </a:avLst>
          </a:prstGeom>
          <a:noFill/>
          <a:ln>
            <a:solidFill>
              <a:srgbClr val="26262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17C3D48E-B377-2050-7B06-DA9B6BF4FABF}"/>
              </a:ext>
            </a:extLst>
          </p:cNvPr>
          <p:cNvSpPr/>
          <p:nvPr/>
        </p:nvSpPr>
        <p:spPr>
          <a:xfrm rot="13342587" flipH="1">
            <a:off x="2557419" y="659064"/>
            <a:ext cx="974348" cy="553926"/>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0289AE"/>
          </a:solidFill>
          <a:ln w="5398" cap="flat">
            <a:noFill/>
            <a:prstDash val="solid"/>
            <a:miter/>
          </a:ln>
        </p:spPr>
        <p:txBody>
          <a:bodyPr rtlCol="0" anchor="ctr"/>
          <a:lstStyle/>
          <a:p>
            <a:endParaRPr lang="en-US"/>
          </a:p>
        </p:txBody>
      </p:sp>
      <p:sp>
        <p:nvSpPr>
          <p:cNvPr id="34" name="TextBox 33">
            <a:extLst>
              <a:ext uri="{FF2B5EF4-FFF2-40B4-BE49-F238E27FC236}">
                <a16:creationId xmlns:a16="http://schemas.microsoft.com/office/drawing/2014/main" id="{06707E08-4C59-D00D-634F-1ECC2B030969}"/>
              </a:ext>
            </a:extLst>
          </p:cNvPr>
          <p:cNvSpPr txBox="1"/>
          <p:nvPr/>
        </p:nvSpPr>
        <p:spPr>
          <a:xfrm>
            <a:off x="747047" y="2021812"/>
            <a:ext cx="3277852" cy="1831655"/>
          </a:xfrm>
          <a:prstGeom prst="rect">
            <a:avLst/>
          </a:prstGeom>
          <a:noFill/>
        </p:spPr>
        <p:txBody>
          <a:bodyPr wrap="square">
            <a:spAutoFit/>
          </a:bodyPr>
          <a:lstStyle/>
          <a:p>
            <a:pPr>
              <a:lnSpc>
                <a:spcPts val="2100"/>
              </a:lnSpc>
            </a:pPr>
            <a:r>
              <a:rPr lang="en-US" sz="2000" b="1" dirty="0">
                <a:solidFill>
                  <a:srgbClr val="06677F"/>
                </a:solidFill>
              </a:rPr>
              <a:t>Check the data</a:t>
            </a:r>
          </a:p>
          <a:p>
            <a:endParaRPr lang="en-US" sz="800" b="1" dirty="0">
              <a:solidFill>
                <a:srgbClr val="06677F"/>
              </a:solidFill>
            </a:endParaRPr>
          </a:p>
          <a:p>
            <a:pPr marL="457200" indent="-457200">
              <a:lnSpc>
                <a:spcPts val="2100"/>
              </a:lnSpc>
              <a:buClr>
                <a:srgbClr val="06677F"/>
              </a:buClr>
              <a:buFont typeface="+mj-lt"/>
              <a:buAutoNum type="arabicPeriod"/>
            </a:pPr>
            <a:r>
              <a:rPr lang="en-US" sz="2000" dirty="0">
                <a:solidFill>
                  <a:srgbClr val="262626"/>
                </a:solidFill>
              </a:rPr>
              <a:t>Are the dates in order with no gaps?</a:t>
            </a:r>
          </a:p>
          <a:p>
            <a:pPr marL="457200" indent="-457200">
              <a:lnSpc>
                <a:spcPts val="2100"/>
              </a:lnSpc>
              <a:buClr>
                <a:srgbClr val="06677F"/>
              </a:buClr>
              <a:buFont typeface="+mj-lt"/>
              <a:buAutoNum type="arabicPeriod"/>
            </a:pPr>
            <a:r>
              <a:rPr lang="en-US" sz="2000" dirty="0">
                <a:solidFill>
                  <a:srgbClr val="262626"/>
                </a:solidFill>
              </a:rPr>
              <a:t>Is Rooms available the same each day?</a:t>
            </a:r>
          </a:p>
          <a:p>
            <a:pPr>
              <a:lnSpc>
                <a:spcPts val="2100"/>
              </a:lnSpc>
            </a:pPr>
            <a:endParaRPr lang="en-US" sz="2000" dirty="0">
              <a:solidFill>
                <a:srgbClr val="262626"/>
              </a:solidFill>
            </a:endParaRPr>
          </a:p>
        </p:txBody>
      </p:sp>
      <p:sp>
        <p:nvSpPr>
          <p:cNvPr id="35" name="TextBox 34">
            <a:extLst>
              <a:ext uri="{FF2B5EF4-FFF2-40B4-BE49-F238E27FC236}">
                <a16:creationId xmlns:a16="http://schemas.microsoft.com/office/drawing/2014/main" id="{29F295E9-D183-7D83-7AB8-D4EDA2406EE0}"/>
              </a:ext>
            </a:extLst>
          </p:cNvPr>
          <p:cNvSpPr txBox="1"/>
          <p:nvPr/>
        </p:nvSpPr>
        <p:spPr>
          <a:xfrm>
            <a:off x="747047" y="4158845"/>
            <a:ext cx="3277852" cy="2370264"/>
          </a:xfrm>
          <a:prstGeom prst="rect">
            <a:avLst/>
          </a:prstGeom>
          <a:noFill/>
        </p:spPr>
        <p:txBody>
          <a:bodyPr wrap="square">
            <a:spAutoFit/>
          </a:bodyPr>
          <a:lstStyle/>
          <a:p>
            <a:pPr>
              <a:lnSpc>
                <a:spcPts val="2100"/>
              </a:lnSpc>
            </a:pPr>
            <a:r>
              <a:rPr lang="en-US" sz="2000" b="1" dirty="0">
                <a:solidFill>
                  <a:srgbClr val="3D8241"/>
                </a:solidFill>
              </a:rPr>
              <a:t>Answer three questions</a:t>
            </a:r>
          </a:p>
          <a:p>
            <a:endParaRPr lang="en-US" sz="800" b="1" dirty="0">
              <a:solidFill>
                <a:srgbClr val="3D8241"/>
              </a:solidFill>
            </a:endParaRPr>
          </a:p>
          <a:p>
            <a:pPr marL="457200" indent="-457200">
              <a:lnSpc>
                <a:spcPts val="2100"/>
              </a:lnSpc>
              <a:buClr>
                <a:srgbClr val="3D8241"/>
              </a:buClr>
              <a:buFont typeface="+mj-lt"/>
              <a:buAutoNum type="arabicPeriod"/>
            </a:pPr>
            <a:r>
              <a:rPr lang="en-US" sz="2000" dirty="0">
                <a:solidFill>
                  <a:srgbClr val="262626"/>
                </a:solidFill>
              </a:rPr>
              <a:t>On which date is </a:t>
            </a:r>
            <a:r>
              <a:rPr lang="en-US" sz="2000" b="1" dirty="0">
                <a:solidFill>
                  <a:srgbClr val="262626"/>
                </a:solidFill>
              </a:rPr>
              <a:t>occupancy % </a:t>
            </a:r>
            <a:r>
              <a:rPr lang="en-US" sz="2000" dirty="0">
                <a:solidFill>
                  <a:srgbClr val="262626"/>
                </a:solidFill>
              </a:rPr>
              <a:t>highest?</a:t>
            </a:r>
          </a:p>
          <a:p>
            <a:pPr marL="457200" indent="-457200">
              <a:lnSpc>
                <a:spcPts val="2100"/>
              </a:lnSpc>
              <a:buClr>
                <a:srgbClr val="3D8241"/>
              </a:buClr>
              <a:buFont typeface="+mj-lt"/>
              <a:buAutoNum type="arabicPeriod"/>
            </a:pPr>
            <a:r>
              <a:rPr lang="en-US" sz="2000" dirty="0">
                <a:solidFill>
                  <a:srgbClr val="262626"/>
                </a:solidFill>
              </a:rPr>
              <a:t>On which date is </a:t>
            </a:r>
            <a:r>
              <a:rPr lang="en-US" sz="2000" b="1" dirty="0">
                <a:solidFill>
                  <a:srgbClr val="262626"/>
                </a:solidFill>
              </a:rPr>
              <a:t>RevPAR (€) </a:t>
            </a:r>
            <a:r>
              <a:rPr lang="en-US" sz="2000" dirty="0">
                <a:solidFill>
                  <a:srgbClr val="262626"/>
                </a:solidFill>
              </a:rPr>
              <a:t>highest?</a:t>
            </a:r>
          </a:p>
          <a:p>
            <a:pPr marL="457200" indent="-457200">
              <a:lnSpc>
                <a:spcPts val="2100"/>
              </a:lnSpc>
              <a:buClr>
                <a:srgbClr val="3D8241"/>
              </a:buClr>
              <a:buFont typeface="+mj-lt"/>
              <a:buAutoNum type="arabicPeriod"/>
            </a:pPr>
            <a:r>
              <a:rPr lang="en-US" sz="2000" dirty="0">
                <a:solidFill>
                  <a:srgbClr val="262626"/>
                </a:solidFill>
              </a:rPr>
              <a:t>What is the </a:t>
            </a:r>
            <a:r>
              <a:rPr lang="en-US" sz="2000" b="1" dirty="0">
                <a:solidFill>
                  <a:srgbClr val="262626"/>
                </a:solidFill>
              </a:rPr>
              <a:t>7-day average occupancy %?</a:t>
            </a:r>
          </a:p>
          <a:p>
            <a:pPr>
              <a:lnSpc>
                <a:spcPts val="2100"/>
              </a:lnSpc>
            </a:pPr>
            <a:endParaRPr lang="en-US" sz="2000" dirty="0">
              <a:solidFill>
                <a:srgbClr val="262626"/>
              </a:solidFill>
            </a:endParaRPr>
          </a:p>
        </p:txBody>
      </p:sp>
      <p:sp>
        <p:nvSpPr>
          <p:cNvPr id="39" name="Rounded Rectangle 38">
            <a:extLst>
              <a:ext uri="{FF2B5EF4-FFF2-40B4-BE49-F238E27FC236}">
                <a16:creationId xmlns:a16="http://schemas.microsoft.com/office/drawing/2014/main" id="{84355CC1-4975-51AA-CD40-24CAEB080E28}"/>
              </a:ext>
            </a:extLst>
          </p:cNvPr>
          <p:cNvSpPr/>
          <p:nvPr/>
        </p:nvSpPr>
        <p:spPr>
          <a:xfrm>
            <a:off x="7137011" y="5481902"/>
            <a:ext cx="4320674" cy="1093695"/>
          </a:xfrm>
          <a:prstGeom prst="roundRect">
            <a:avLst>
              <a:gd name="adj" fmla="val 10519"/>
            </a:avLst>
          </a:prstGeom>
          <a:solidFill>
            <a:schemeClr val="bg1"/>
          </a:solidFill>
          <a:ln>
            <a:solidFill>
              <a:srgbClr val="26262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F0CB8368-EC50-B7CE-987C-45968D483761}"/>
              </a:ext>
            </a:extLst>
          </p:cNvPr>
          <p:cNvSpPr txBox="1"/>
          <p:nvPr/>
        </p:nvSpPr>
        <p:spPr>
          <a:xfrm>
            <a:off x="7252263" y="5603120"/>
            <a:ext cx="4082962" cy="1169936"/>
          </a:xfrm>
          <a:prstGeom prst="rect">
            <a:avLst/>
          </a:prstGeom>
          <a:noFill/>
        </p:spPr>
        <p:txBody>
          <a:bodyPr wrap="square">
            <a:spAutoFit/>
          </a:bodyPr>
          <a:lstStyle/>
          <a:p>
            <a:pPr>
              <a:lnSpc>
                <a:spcPts val="2100"/>
              </a:lnSpc>
            </a:pPr>
            <a:r>
              <a:rPr lang="en-US" sz="2000" b="1" dirty="0">
                <a:solidFill>
                  <a:srgbClr val="EABB22"/>
                </a:solidFill>
              </a:rPr>
              <a:t>Create one chart </a:t>
            </a:r>
            <a:r>
              <a:rPr lang="en-US" sz="2000" b="1" dirty="0">
                <a:solidFill>
                  <a:srgbClr val="262626"/>
                </a:solidFill>
              </a:rPr>
              <a:t>- </a:t>
            </a:r>
            <a:r>
              <a:rPr lang="en-US" sz="2000" dirty="0">
                <a:solidFill>
                  <a:srgbClr val="262626"/>
                </a:solidFill>
              </a:rPr>
              <a:t>Make a simple </a:t>
            </a:r>
            <a:r>
              <a:rPr lang="en-US" sz="2000" b="1" dirty="0">
                <a:solidFill>
                  <a:srgbClr val="262626"/>
                </a:solidFill>
              </a:rPr>
              <a:t>line chart </a:t>
            </a:r>
            <a:r>
              <a:rPr lang="en-US" sz="2000" dirty="0">
                <a:solidFill>
                  <a:srgbClr val="262626"/>
                </a:solidFill>
              </a:rPr>
              <a:t>showing </a:t>
            </a:r>
            <a:r>
              <a:rPr lang="en-US" sz="2000" b="1" dirty="0">
                <a:solidFill>
                  <a:srgbClr val="262626"/>
                </a:solidFill>
              </a:rPr>
              <a:t>Occupancy % by Date</a:t>
            </a:r>
            <a:r>
              <a:rPr lang="en-US" sz="2000" dirty="0">
                <a:solidFill>
                  <a:srgbClr val="262626"/>
                </a:solidFill>
              </a:rPr>
              <a:t>, with a clear title and axis labels.</a:t>
            </a:r>
          </a:p>
          <a:p>
            <a:pPr>
              <a:lnSpc>
                <a:spcPts val="2100"/>
              </a:lnSpc>
            </a:pPr>
            <a:endParaRPr lang="en-US" sz="2000" dirty="0">
              <a:solidFill>
                <a:srgbClr val="262626"/>
              </a:solidFill>
            </a:endParaRPr>
          </a:p>
        </p:txBody>
      </p:sp>
    </p:spTree>
    <p:extLst>
      <p:ext uri="{BB962C8B-B14F-4D97-AF65-F5344CB8AC3E}">
        <p14:creationId xmlns:p14="http://schemas.microsoft.com/office/powerpoint/2010/main" val="2295185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C46E40EB-D27B-7C96-DB44-57A512B237B3}"/>
              </a:ext>
            </a:extLst>
          </p:cNvPr>
          <p:cNvSpPr txBox="1">
            <a:spLocks/>
          </p:cNvSpPr>
          <p:nvPr/>
        </p:nvSpPr>
        <p:spPr>
          <a:xfrm>
            <a:off x="429115" y="1648211"/>
            <a:ext cx="391730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Unit 2 Summary</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ECE0DDE6-7910-6FEE-A3CB-14733B87CB0D}"/>
              </a:ext>
            </a:extLst>
          </p:cNvPr>
          <p:cNvCxnSpPr>
            <a:cxnSpLocks/>
          </p:cNvCxnSpPr>
          <p:nvPr/>
        </p:nvCxnSpPr>
        <p:spPr>
          <a:xfrm>
            <a:off x="0" y="2408299"/>
            <a:ext cx="3913094"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9578A93D-845B-DE19-E3BB-5B218F7DC101}"/>
              </a:ext>
            </a:extLst>
          </p:cNvPr>
          <p:cNvSpPr/>
          <p:nvPr/>
        </p:nvSpPr>
        <p:spPr>
          <a:xfrm flipH="1">
            <a:off x="586933" y="2898848"/>
            <a:ext cx="10627913" cy="4247317"/>
          </a:xfrm>
          <a:prstGeom prst="rect">
            <a:avLst/>
          </a:prstGeom>
        </p:spPr>
        <p:txBody>
          <a:bodyPr wrap="square" numCol="2" spcCol="360000">
            <a:spAutoFit/>
          </a:bodyPr>
          <a:lstStyle/>
          <a:p>
            <a:r>
              <a:rPr lang="en-US" sz="2000" b="1" dirty="0">
                <a:solidFill>
                  <a:srgbClr val="0289AE"/>
                </a:solidFill>
              </a:rPr>
              <a:t>WHAT YOU LEARNED:</a:t>
            </a:r>
            <a:br>
              <a:rPr lang="en-US" b="1" dirty="0">
                <a:solidFill>
                  <a:srgbClr val="262626"/>
                </a:solidFill>
              </a:rPr>
            </a:br>
            <a:endParaRPr lang="en-US" sz="800" dirty="0">
              <a:solidFill>
                <a:srgbClr val="262626"/>
              </a:solidFill>
            </a:endParaRPr>
          </a:p>
          <a:p>
            <a:pPr marL="285750" indent="-285750">
              <a:buClr>
                <a:srgbClr val="62A844"/>
              </a:buClr>
              <a:buFont typeface="Arial" panose="020B0604020202020204" pitchFamily="34" charset="0"/>
              <a:buChar char="•"/>
            </a:pPr>
            <a:r>
              <a:rPr lang="en-US" b="1" dirty="0">
                <a:solidFill>
                  <a:srgbClr val="262626"/>
                </a:solidFill>
              </a:rPr>
              <a:t>Spreadsheet Skills</a:t>
            </a:r>
            <a:r>
              <a:rPr lang="en-US" dirty="0">
                <a:solidFill>
                  <a:srgbClr val="262626"/>
                </a:solidFill>
              </a:rPr>
              <a:t> – Navigate, sort, filter and organize hospitality datasets</a:t>
            </a:r>
          </a:p>
          <a:p>
            <a:pPr marL="285750" indent="-285750">
              <a:buClr>
                <a:srgbClr val="62A844"/>
              </a:buClr>
              <a:buFont typeface="Arial" panose="020B0604020202020204" pitchFamily="34" charset="0"/>
              <a:buChar char="•"/>
            </a:pPr>
            <a:r>
              <a:rPr lang="en-US" b="1" dirty="0">
                <a:solidFill>
                  <a:srgbClr val="262626"/>
                </a:solidFill>
              </a:rPr>
              <a:t>Core Calculations</a:t>
            </a:r>
            <a:r>
              <a:rPr lang="en-US" dirty="0">
                <a:solidFill>
                  <a:srgbClr val="262626"/>
                </a:solidFill>
              </a:rPr>
              <a:t> – Totals, averages, percentages for KPIs like occupancy %, ADR, RevPAR</a:t>
            </a:r>
          </a:p>
          <a:p>
            <a:pPr marL="285750" indent="-285750">
              <a:buClr>
                <a:srgbClr val="62A844"/>
              </a:buClr>
              <a:buFont typeface="Arial" panose="020B0604020202020204" pitchFamily="34" charset="0"/>
              <a:buChar char="•"/>
            </a:pPr>
            <a:r>
              <a:rPr lang="en-US" b="1" dirty="0">
                <a:solidFill>
                  <a:srgbClr val="262626"/>
                </a:solidFill>
              </a:rPr>
              <a:t>Data Quality Checks</a:t>
            </a:r>
            <a:r>
              <a:rPr lang="en-US" dirty="0">
                <a:solidFill>
                  <a:srgbClr val="262626"/>
                </a:solidFill>
              </a:rPr>
              <a:t> – Find missing values, outliers, duplicates before analyzing</a:t>
            </a:r>
          </a:p>
          <a:p>
            <a:pPr marL="285750" indent="-285750">
              <a:buClr>
                <a:srgbClr val="62A844"/>
              </a:buClr>
              <a:buFont typeface="Arial" panose="020B0604020202020204" pitchFamily="34" charset="0"/>
              <a:buChar char="•"/>
            </a:pPr>
            <a:r>
              <a:rPr lang="en-US" b="1" dirty="0">
                <a:solidFill>
                  <a:srgbClr val="262626"/>
                </a:solidFill>
              </a:rPr>
              <a:t>Visualization</a:t>
            </a:r>
            <a:r>
              <a:rPr lang="en-US" dirty="0">
                <a:solidFill>
                  <a:srgbClr val="262626"/>
                </a:solidFill>
              </a:rPr>
              <a:t> – Create clear line and column charts to communicate trends</a:t>
            </a:r>
          </a:p>
          <a:p>
            <a:pPr marL="285750" indent="-285750">
              <a:buClr>
                <a:srgbClr val="62A844"/>
              </a:buClr>
              <a:buFont typeface="Arial" panose="020B0604020202020204" pitchFamily="34" charset="0"/>
              <a:buChar char="•"/>
            </a:pPr>
            <a:r>
              <a:rPr lang="en-US" b="1" dirty="0">
                <a:solidFill>
                  <a:srgbClr val="262626"/>
                </a:solidFill>
              </a:rPr>
              <a:t>Connect to Unit 1</a:t>
            </a:r>
            <a:r>
              <a:rPr lang="en-US" dirty="0">
                <a:solidFill>
                  <a:srgbClr val="262626"/>
                </a:solidFill>
              </a:rPr>
              <a:t> – Turn raw data into the KPIs you learned earlier</a:t>
            </a:r>
            <a:br>
              <a:rPr lang="en-US" dirty="0">
                <a:solidFill>
                  <a:srgbClr val="262626"/>
                </a:solidFill>
              </a:rPr>
            </a:br>
            <a:endParaRPr lang="en-US" dirty="0">
              <a:solidFill>
                <a:srgbClr val="262626"/>
              </a:solidFill>
            </a:endParaRPr>
          </a:p>
          <a:p>
            <a:endParaRPr lang="en-US" dirty="0">
              <a:solidFill>
                <a:srgbClr val="262626"/>
              </a:solidFill>
            </a:endParaRPr>
          </a:p>
          <a:p>
            <a:endParaRPr lang="en-US" dirty="0">
              <a:solidFill>
                <a:srgbClr val="262626"/>
              </a:solidFill>
            </a:endParaRPr>
          </a:p>
          <a:p>
            <a:r>
              <a:rPr lang="en-US" sz="2000" b="1" dirty="0">
                <a:solidFill>
                  <a:srgbClr val="0289AE"/>
                </a:solidFill>
              </a:rPr>
              <a:t>ECOSMART CONNECTION:</a:t>
            </a:r>
          </a:p>
          <a:p>
            <a:br>
              <a:rPr lang="en-US" sz="800" dirty="0">
                <a:solidFill>
                  <a:srgbClr val="262626"/>
                </a:solidFill>
              </a:rPr>
            </a:br>
            <a:r>
              <a:rPr lang="en-US" i="1" dirty="0">
                <a:solidFill>
                  <a:srgbClr val="262626"/>
                </a:solidFill>
              </a:rPr>
              <a:t>These spreadsheet skills form the </a:t>
            </a:r>
            <a:r>
              <a:rPr lang="en-US" b="1" i="1" dirty="0">
                <a:solidFill>
                  <a:srgbClr val="262626"/>
                </a:solidFill>
              </a:rPr>
              <a:t>technical foundation</a:t>
            </a:r>
            <a:r>
              <a:rPr lang="en-US" i="1" dirty="0">
                <a:solidFill>
                  <a:srgbClr val="262626"/>
                </a:solidFill>
              </a:rPr>
              <a:t> for using data to support pricing, staffing and sustainability decisions.</a:t>
            </a:r>
            <a:endParaRPr lang="en-US" dirty="0">
              <a:solidFill>
                <a:srgbClr val="262626"/>
              </a:solidFill>
            </a:endParaRPr>
          </a:p>
          <a:p>
            <a:pPr algn="just">
              <a:buNone/>
            </a:pPr>
            <a:endParaRPr lang="en-US" dirty="0">
              <a:solidFill>
                <a:srgbClr val="262626"/>
              </a:solidFill>
            </a:endParaRPr>
          </a:p>
          <a:p>
            <a:pPr algn="just">
              <a:buNone/>
            </a:pPr>
            <a:r>
              <a:rPr lang="en-US" dirty="0">
                <a:solidFill>
                  <a:srgbClr val="262626"/>
                </a:solidFill>
              </a:rPr>
              <a:t>Together, these competences form the technical foundation for Unit 3, where you will use data-driven scenarios to compare pricing, staffing and environmental options and evaluate their impact on Eco Smart Hospitality operations.</a:t>
            </a:r>
          </a:p>
        </p:txBody>
      </p:sp>
      <p:pic>
        <p:nvPicPr>
          <p:cNvPr id="6" name="Graphic 5">
            <a:extLst>
              <a:ext uri="{FF2B5EF4-FFF2-40B4-BE49-F238E27FC236}">
                <a16:creationId xmlns:a16="http://schemas.microsoft.com/office/drawing/2014/main" id="{79EF3B7E-BA7F-86F1-AF0D-31E1D40284E9}"/>
              </a:ext>
            </a:extLst>
          </p:cNvPr>
          <p:cNvPicPr>
            <a:picLocks noChangeAspect="1"/>
          </p:cNvPicPr>
          <p:nvPr/>
        </p:nvPicPr>
        <p:blipFill>
          <a:blip>
            <a:extLst>
              <a:ext uri="{96DAC541-7B7A-43D3-8B79-37D633B846F1}">
                <asvg:svgBlip xmlns:asvg="http://schemas.microsoft.com/office/drawing/2016/SVG/main" r:embed="rId2"/>
              </a:ext>
            </a:extLst>
          </a:blip>
          <a:srcRect l="32264" t="48938" r="39869" b="38542"/>
          <a:stretch>
            <a:fillRect/>
          </a:stretch>
        </p:blipFill>
        <p:spPr>
          <a:xfrm>
            <a:off x="6442347" y="0"/>
            <a:ext cx="5749653" cy="3657600"/>
          </a:xfrm>
          <a:prstGeom prst="rect">
            <a:avLst/>
          </a:prstGeom>
        </p:spPr>
      </p:pic>
    </p:spTree>
    <p:extLst>
      <p:ext uri="{BB962C8B-B14F-4D97-AF65-F5344CB8AC3E}">
        <p14:creationId xmlns:p14="http://schemas.microsoft.com/office/powerpoint/2010/main" val="3393880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BC4AC-5805-5C6E-3182-EBE6B7901A3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BACC388-F288-C7BD-50B0-5D35F1981733}"/>
              </a:ext>
            </a:extLst>
          </p:cNvPr>
          <p:cNvSpPr/>
          <p:nvPr/>
        </p:nvSpPr>
        <p:spPr>
          <a:xfrm>
            <a:off x="7177472" y="1"/>
            <a:ext cx="4225633" cy="391308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1">
            <a:extLst>
              <a:ext uri="{FF2B5EF4-FFF2-40B4-BE49-F238E27FC236}">
                <a16:creationId xmlns:a16="http://schemas.microsoft.com/office/drawing/2014/main" id="{7A22D019-6D7E-0485-4BC0-D470A46B15FB}"/>
              </a:ext>
            </a:extLst>
          </p:cNvPr>
          <p:cNvSpPr txBox="1">
            <a:spLocks/>
          </p:cNvSpPr>
          <p:nvPr/>
        </p:nvSpPr>
        <p:spPr>
          <a:xfrm>
            <a:off x="429115" y="525832"/>
            <a:ext cx="535072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Further Reading: Digital Skills And Spreadsheets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4" name="Straight Connector 3">
            <a:extLst>
              <a:ext uri="{FF2B5EF4-FFF2-40B4-BE49-F238E27FC236}">
                <a16:creationId xmlns:a16="http://schemas.microsoft.com/office/drawing/2014/main" id="{5DB91214-223E-4FEA-DD7D-F5EAC4F68453}"/>
              </a:ext>
            </a:extLst>
          </p:cNvPr>
          <p:cNvCxnSpPr>
            <a:cxnSpLocks/>
          </p:cNvCxnSpPr>
          <p:nvPr/>
        </p:nvCxnSpPr>
        <p:spPr>
          <a:xfrm>
            <a:off x="0" y="1612713"/>
            <a:ext cx="6373906"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6" name="Rectangle 30">
            <a:extLst>
              <a:ext uri="{FF2B5EF4-FFF2-40B4-BE49-F238E27FC236}">
                <a16:creationId xmlns:a16="http://schemas.microsoft.com/office/drawing/2014/main" id="{5C77F550-041B-2FA3-9BF3-400803AC710F}"/>
              </a:ext>
            </a:extLst>
          </p:cNvPr>
          <p:cNvSpPr/>
          <p:nvPr/>
        </p:nvSpPr>
        <p:spPr>
          <a:xfrm flipH="1">
            <a:off x="509096" y="1754988"/>
            <a:ext cx="5845010" cy="1323439"/>
          </a:xfrm>
          <a:prstGeom prst="rect">
            <a:avLst/>
          </a:prstGeom>
        </p:spPr>
        <p:txBody>
          <a:bodyPr wrap="square">
            <a:spAutoFit/>
          </a:bodyPr>
          <a:lstStyle/>
          <a:p>
            <a:pPr>
              <a:buNone/>
            </a:pPr>
            <a:r>
              <a:rPr lang="en-US" sz="2000" dirty="0">
                <a:solidFill>
                  <a:srgbClr val="262626"/>
                </a:solidFill>
              </a:rPr>
              <a:t>For further context, you are invited to read selected pages from the UK </a:t>
            </a:r>
            <a:r>
              <a:rPr lang="en-US" sz="2000" i="1" dirty="0">
                <a:solidFill>
                  <a:srgbClr val="262626"/>
                </a:solidFill>
              </a:rPr>
              <a:t>Essential Digital Skills Framework</a:t>
            </a:r>
            <a:r>
              <a:rPr lang="en-US" sz="2000" dirty="0">
                <a:solidFill>
                  <a:srgbClr val="262626"/>
                </a:solidFill>
              </a:rPr>
              <a:t> and the UNESCO-UNEVOC report </a:t>
            </a:r>
            <a:r>
              <a:rPr lang="en-US" sz="2000" i="1" dirty="0">
                <a:solidFill>
                  <a:srgbClr val="262626"/>
                </a:solidFill>
              </a:rPr>
              <a:t>Green and digital skills for hospitality and tourism</a:t>
            </a:r>
            <a:r>
              <a:rPr lang="en-US" sz="2000" dirty="0">
                <a:solidFill>
                  <a:srgbClr val="262626"/>
                </a:solidFill>
              </a:rPr>
              <a:t>. </a:t>
            </a:r>
          </a:p>
        </p:txBody>
      </p:sp>
      <p:pic>
        <p:nvPicPr>
          <p:cNvPr id="11" name="Graphic 10">
            <a:extLst>
              <a:ext uri="{FF2B5EF4-FFF2-40B4-BE49-F238E27FC236}">
                <a16:creationId xmlns:a16="http://schemas.microsoft.com/office/drawing/2014/main" id="{0B8345A9-DFF8-398F-0870-782D4FDBAC63}"/>
              </a:ext>
            </a:extLst>
          </p:cNvPr>
          <p:cNvPicPr>
            <a:picLocks noChangeAspect="1"/>
          </p:cNvPicPr>
          <p:nvPr/>
        </p:nvPicPr>
        <p:blipFill>
          <a:blip>
            <a:extLst>
              <a:ext uri="{96DAC541-7B7A-43D3-8B79-37D633B846F1}">
                <asvg:svgBlip xmlns:asvg="http://schemas.microsoft.com/office/drawing/2016/SVG/main" r:embed="rId2"/>
              </a:ext>
            </a:extLst>
          </a:blip>
          <a:srcRect l="32264" t="48938" r="39869" b="38542"/>
          <a:stretch>
            <a:fillRect/>
          </a:stretch>
        </p:blipFill>
        <p:spPr>
          <a:xfrm>
            <a:off x="8106261" y="0"/>
            <a:ext cx="4085739" cy="2599113"/>
          </a:xfrm>
          <a:prstGeom prst="rect">
            <a:avLst/>
          </a:prstGeom>
        </p:spPr>
      </p:pic>
      <p:pic>
        <p:nvPicPr>
          <p:cNvPr id="14" name="Picture 13">
            <a:extLst>
              <a:ext uri="{FF2B5EF4-FFF2-40B4-BE49-F238E27FC236}">
                <a16:creationId xmlns:a16="http://schemas.microsoft.com/office/drawing/2014/main" id="{4C9F3A27-7D46-989C-3B5A-BDA2AE70F0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0897" y="113160"/>
            <a:ext cx="6166060" cy="4607094"/>
          </a:xfrm>
          <a:prstGeom prst="rect">
            <a:avLst/>
          </a:prstGeom>
        </p:spPr>
      </p:pic>
      <p:grpSp>
        <p:nvGrpSpPr>
          <p:cNvPr id="21" name="Group 20">
            <a:extLst>
              <a:ext uri="{FF2B5EF4-FFF2-40B4-BE49-F238E27FC236}">
                <a16:creationId xmlns:a16="http://schemas.microsoft.com/office/drawing/2014/main" id="{E15C0D12-E7DA-8BF3-5707-63D166B8A01E}"/>
              </a:ext>
            </a:extLst>
          </p:cNvPr>
          <p:cNvGrpSpPr/>
          <p:nvPr/>
        </p:nvGrpSpPr>
        <p:grpSpPr>
          <a:xfrm rot="21145702">
            <a:off x="6571934" y="2725697"/>
            <a:ext cx="1456095" cy="1406604"/>
            <a:chOff x="7777737" y="4274827"/>
            <a:chExt cx="1456095" cy="1406604"/>
          </a:xfrm>
        </p:grpSpPr>
        <p:sp>
          <p:nvSpPr>
            <p:cNvPr id="22" name="Oval 21">
              <a:extLst>
                <a:ext uri="{FF2B5EF4-FFF2-40B4-BE49-F238E27FC236}">
                  <a16:creationId xmlns:a16="http://schemas.microsoft.com/office/drawing/2014/main" id="{E33ABD81-81F8-9BE8-1A30-879061FDD086}"/>
                </a:ext>
              </a:extLst>
            </p:cNvPr>
            <p:cNvSpPr/>
            <p:nvPr/>
          </p:nvSpPr>
          <p:spPr>
            <a:xfrm>
              <a:off x="7777737" y="4274827"/>
              <a:ext cx="1406604" cy="1406604"/>
            </a:xfrm>
            <a:prstGeom prst="ellipse">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E898576-93D4-0265-5EB6-9917F847C749}"/>
                </a:ext>
              </a:extLst>
            </p:cNvPr>
            <p:cNvSpPr txBox="1"/>
            <p:nvPr/>
          </p:nvSpPr>
          <p:spPr>
            <a:xfrm>
              <a:off x="7777737" y="4652326"/>
              <a:ext cx="1456095" cy="759182"/>
            </a:xfrm>
            <a:prstGeom prst="rect">
              <a:avLst/>
            </a:prstGeom>
            <a:noFill/>
          </p:spPr>
          <p:txBody>
            <a:bodyPr wrap="square" lIns="91440" tIns="45720" rIns="91440" bIns="45720" rtlCol="0" anchor="t">
              <a:spAutoFit/>
            </a:bodyPr>
            <a:lstStyle/>
            <a:p>
              <a:pPr algn="ctr">
                <a:lnSpc>
                  <a:spcPts val="2580"/>
                </a:lnSpc>
              </a:pPr>
              <a:r>
                <a:rPr lang="en-IE" sz="2400" b="1" dirty="0">
                  <a:solidFill>
                    <a:schemeClr val="bg1"/>
                  </a:solidFill>
                </a:rPr>
                <a:t>CLICK TO </a:t>
              </a:r>
              <a:r>
                <a:rPr lang="en-IE" sz="2400" b="1" dirty="0">
                  <a:solidFill>
                    <a:schemeClr val="bg1"/>
                  </a:solidFill>
                  <a:hlinkClick r:id="rId4">
                    <a:extLst>
                      <a:ext uri="{A12FA001-AC4F-418D-AE19-62706E023703}">
                        <ahyp:hlinkClr xmlns:ahyp="http://schemas.microsoft.com/office/drawing/2018/hyperlinkcolor" val="tx"/>
                      </a:ext>
                    </a:extLst>
                  </a:hlinkClick>
                </a:rPr>
                <a:t>VIEW</a:t>
              </a:r>
              <a:endParaRPr lang="de-DE" sz="2400" b="1" dirty="0">
                <a:solidFill>
                  <a:schemeClr val="bg1"/>
                </a:solidFill>
              </a:endParaRPr>
            </a:p>
          </p:txBody>
        </p:sp>
      </p:grpSp>
      <p:sp>
        <p:nvSpPr>
          <p:cNvPr id="24" name="Rectangle 23">
            <a:extLst>
              <a:ext uri="{FF2B5EF4-FFF2-40B4-BE49-F238E27FC236}">
                <a16:creationId xmlns:a16="http://schemas.microsoft.com/office/drawing/2014/main" id="{1A0F4D22-9533-793C-A404-A2379BB253F6}"/>
              </a:ext>
            </a:extLst>
          </p:cNvPr>
          <p:cNvSpPr/>
          <p:nvPr/>
        </p:nvSpPr>
        <p:spPr>
          <a:xfrm>
            <a:off x="509096" y="3913094"/>
            <a:ext cx="4225633" cy="2944906"/>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0">
            <a:extLst>
              <a:ext uri="{FF2B5EF4-FFF2-40B4-BE49-F238E27FC236}">
                <a16:creationId xmlns:a16="http://schemas.microsoft.com/office/drawing/2014/main" id="{8ECD21E0-15BE-F46C-6EFE-900A3D2683B1}"/>
              </a:ext>
            </a:extLst>
          </p:cNvPr>
          <p:cNvSpPr/>
          <p:nvPr/>
        </p:nvSpPr>
        <p:spPr>
          <a:xfrm flipH="1">
            <a:off x="5198782" y="4626675"/>
            <a:ext cx="6246638" cy="1631216"/>
          </a:xfrm>
          <a:prstGeom prst="rect">
            <a:avLst/>
          </a:prstGeom>
        </p:spPr>
        <p:txBody>
          <a:bodyPr wrap="square">
            <a:spAutoFit/>
          </a:bodyPr>
          <a:lstStyle/>
          <a:p>
            <a:pPr algn="just">
              <a:buNone/>
            </a:pPr>
            <a:r>
              <a:rPr lang="en-US" sz="2000" dirty="0">
                <a:solidFill>
                  <a:srgbClr val="262626"/>
                </a:solidFill>
              </a:rPr>
              <a:t>Both documents identify the ability to use spreadsheets to </a:t>
            </a:r>
            <a:r>
              <a:rPr lang="en-US" sz="2000" dirty="0" err="1">
                <a:solidFill>
                  <a:srgbClr val="262626"/>
                </a:solidFill>
              </a:rPr>
              <a:t>organise</a:t>
            </a:r>
            <a:r>
              <a:rPr lang="en-US" sz="2000" dirty="0">
                <a:solidFill>
                  <a:srgbClr val="262626"/>
                </a:solidFill>
              </a:rPr>
              <a:t>, </a:t>
            </a:r>
            <a:r>
              <a:rPr lang="en-US" sz="2000" dirty="0" err="1">
                <a:solidFill>
                  <a:srgbClr val="262626"/>
                </a:solidFill>
              </a:rPr>
              <a:t>analyse</a:t>
            </a:r>
            <a:r>
              <a:rPr lang="en-US" sz="2000" dirty="0">
                <a:solidFill>
                  <a:srgbClr val="262626"/>
                </a:solidFill>
              </a:rPr>
              <a:t> and present data as a key workplace competence in tourism and hospitality. As you read, note one example where spreadsheet skills are linked to service quality or sustainability in the sector.</a:t>
            </a:r>
          </a:p>
        </p:txBody>
      </p:sp>
      <p:pic>
        <p:nvPicPr>
          <p:cNvPr id="31" name="Graphic 30">
            <a:extLst>
              <a:ext uri="{FF2B5EF4-FFF2-40B4-BE49-F238E27FC236}">
                <a16:creationId xmlns:a16="http://schemas.microsoft.com/office/drawing/2014/main" id="{DB423309-B7D9-DCC9-7809-7A6D5B77C633}"/>
              </a:ext>
            </a:extLst>
          </p:cNvPr>
          <p:cNvPicPr>
            <a:picLocks noChangeAspect="1"/>
          </p:cNvPicPr>
          <p:nvPr/>
        </p:nvPicPr>
        <p:blipFill>
          <a:blip>
            <a:extLst>
              <a:ext uri="{96DAC541-7B7A-43D3-8B79-37D633B846F1}">
                <asvg:svgBlip xmlns:asvg="http://schemas.microsoft.com/office/drawing/2016/SVG/main" r:embed="rId2"/>
              </a:ext>
            </a:extLst>
          </a:blip>
          <a:srcRect l="32264" t="48938" r="39869" b="38542"/>
          <a:stretch>
            <a:fillRect/>
          </a:stretch>
        </p:blipFill>
        <p:spPr>
          <a:xfrm rot="10800000">
            <a:off x="45043" y="4271544"/>
            <a:ext cx="4085739" cy="2599113"/>
          </a:xfrm>
          <a:prstGeom prst="rect">
            <a:avLst/>
          </a:prstGeom>
        </p:spPr>
      </p:pic>
      <p:grpSp>
        <p:nvGrpSpPr>
          <p:cNvPr id="39" name="Group 38">
            <a:extLst>
              <a:ext uri="{FF2B5EF4-FFF2-40B4-BE49-F238E27FC236}">
                <a16:creationId xmlns:a16="http://schemas.microsoft.com/office/drawing/2014/main" id="{053ECF62-5B92-AEE8-BE50-CB040E38FBB8}"/>
              </a:ext>
            </a:extLst>
          </p:cNvPr>
          <p:cNvGrpSpPr/>
          <p:nvPr/>
        </p:nvGrpSpPr>
        <p:grpSpPr>
          <a:xfrm>
            <a:off x="-32124" y="3334874"/>
            <a:ext cx="4413009" cy="3396816"/>
            <a:chOff x="-32124" y="3108055"/>
            <a:chExt cx="4707683" cy="3623635"/>
          </a:xfrm>
        </p:grpSpPr>
        <p:pic>
          <p:nvPicPr>
            <p:cNvPr id="34" name="Picture 33">
              <a:extLst>
                <a:ext uri="{FF2B5EF4-FFF2-40B4-BE49-F238E27FC236}">
                  <a16:creationId xmlns:a16="http://schemas.microsoft.com/office/drawing/2014/main" id="{C0DFA0EA-E9CC-6E4C-23F7-4404051EE86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761" t="12298" r="29196" b="16922"/>
            <a:stretch>
              <a:fillRect/>
            </a:stretch>
          </p:blipFill>
          <p:spPr>
            <a:xfrm flipH="1">
              <a:off x="-32124" y="3108055"/>
              <a:ext cx="4707683" cy="3623635"/>
            </a:xfrm>
            <a:prstGeom prst="rect">
              <a:avLst/>
            </a:prstGeom>
          </p:spPr>
        </p:pic>
        <p:pic>
          <p:nvPicPr>
            <p:cNvPr id="35" name="Picture 34">
              <a:hlinkClick r:id="rId6"/>
              <a:extLst>
                <a:ext uri="{FF2B5EF4-FFF2-40B4-BE49-F238E27FC236}">
                  <a16:creationId xmlns:a16="http://schemas.microsoft.com/office/drawing/2014/main" id="{98D49C1B-CA65-A887-2B41-889761FC89A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658" r="3658"/>
            <a:stretch>
              <a:fillRect/>
            </a:stretch>
          </p:blipFill>
          <p:spPr>
            <a:xfrm>
              <a:off x="-32124" y="3416279"/>
              <a:ext cx="3588040" cy="2732644"/>
            </a:xfrm>
            <a:prstGeom prst="rect">
              <a:avLst/>
            </a:prstGeom>
          </p:spPr>
        </p:pic>
      </p:grpSp>
      <p:grpSp>
        <p:nvGrpSpPr>
          <p:cNvPr id="36" name="Group 35">
            <a:extLst>
              <a:ext uri="{FF2B5EF4-FFF2-40B4-BE49-F238E27FC236}">
                <a16:creationId xmlns:a16="http://schemas.microsoft.com/office/drawing/2014/main" id="{B736DB57-2E5C-DF00-0867-CE1FCFCF5E1D}"/>
              </a:ext>
            </a:extLst>
          </p:cNvPr>
          <p:cNvGrpSpPr/>
          <p:nvPr/>
        </p:nvGrpSpPr>
        <p:grpSpPr>
          <a:xfrm rot="21145702">
            <a:off x="2856358" y="4189695"/>
            <a:ext cx="1456095" cy="1406604"/>
            <a:chOff x="7777737" y="4274827"/>
            <a:chExt cx="1456095" cy="1406604"/>
          </a:xfrm>
        </p:grpSpPr>
        <p:sp>
          <p:nvSpPr>
            <p:cNvPr id="37" name="Oval 36">
              <a:extLst>
                <a:ext uri="{FF2B5EF4-FFF2-40B4-BE49-F238E27FC236}">
                  <a16:creationId xmlns:a16="http://schemas.microsoft.com/office/drawing/2014/main" id="{7624F780-F46F-FD09-A7D6-8637A90E64AD}"/>
                </a:ext>
              </a:extLst>
            </p:cNvPr>
            <p:cNvSpPr/>
            <p:nvPr/>
          </p:nvSpPr>
          <p:spPr>
            <a:xfrm>
              <a:off x="7777737" y="4274827"/>
              <a:ext cx="1406604" cy="1406604"/>
            </a:xfrm>
            <a:prstGeom prst="ellipse">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A661E36-2C6A-A052-E766-AC1911D9765E}"/>
                </a:ext>
              </a:extLst>
            </p:cNvPr>
            <p:cNvSpPr txBox="1"/>
            <p:nvPr/>
          </p:nvSpPr>
          <p:spPr>
            <a:xfrm>
              <a:off x="7777737" y="4652326"/>
              <a:ext cx="1456095" cy="759182"/>
            </a:xfrm>
            <a:prstGeom prst="rect">
              <a:avLst/>
            </a:prstGeom>
            <a:noFill/>
          </p:spPr>
          <p:txBody>
            <a:bodyPr wrap="square" lIns="91440" tIns="45720" rIns="91440" bIns="45720" rtlCol="0" anchor="t">
              <a:spAutoFit/>
            </a:bodyPr>
            <a:lstStyle/>
            <a:p>
              <a:pPr algn="ctr">
                <a:lnSpc>
                  <a:spcPts val="2580"/>
                </a:lnSpc>
              </a:pPr>
              <a:r>
                <a:rPr lang="en-IE" sz="2400" b="1" dirty="0">
                  <a:solidFill>
                    <a:schemeClr val="bg1"/>
                  </a:solidFill>
                </a:rPr>
                <a:t>CLICK TO </a:t>
              </a:r>
              <a:r>
                <a:rPr lang="en-IE" sz="2400" b="1" dirty="0">
                  <a:solidFill>
                    <a:schemeClr val="bg1"/>
                  </a:solidFill>
                  <a:hlinkClick r:id="rId6">
                    <a:extLst>
                      <a:ext uri="{A12FA001-AC4F-418D-AE19-62706E023703}">
                        <ahyp:hlinkClr xmlns:ahyp="http://schemas.microsoft.com/office/drawing/2018/hyperlinkcolor" val="tx"/>
                      </a:ext>
                    </a:extLst>
                  </a:hlinkClick>
                </a:rPr>
                <a:t>VIEW</a:t>
              </a:r>
              <a:endParaRPr lang="de-DE" sz="2400" b="1" dirty="0">
                <a:solidFill>
                  <a:schemeClr val="bg1"/>
                </a:solidFill>
              </a:endParaRPr>
            </a:p>
          </p:txBody>
        </p:sp>
      </p:grpSp>
    </p:spTree>
    <p:extLst>
      <p:ext uri="{BB962C8B-B14F-4D97-AF65-F5344CB8AC3E}">
        <p14:creationId xmlns:p14="http://schemas.microsoft.com/office/powerpoint/2010/main" val="853794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F84E0-C06B-824F-EB4C-7ADDF46A482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456A9F0-5D98-305B-80EB-06382F1F9185}"/>
              </a:ext>
            </a:extLst>
          </p:cNvPr>
          <p:cNvSpPr>
            <a:spLocks noGrp="1"/>
          </p:cNvSpPr>
          <p:nvPr>
            <p:ph type="body" sz="quarter" idx="16"/>
          </p:nvPr>
        </p:nvSpPr>
        <p:spPr>
          <a:xfrm>
            <a:off x="4223368" y="1073150"/>
            <a:ext cx="7473332" cy="5873750"/>
          </a:xfrm>
        </p:spPr>
        <p:txBody>
          <a:bodyPr>
            <a:normAutofit/>
          </a:bodyPr>
          <a:lstStyle/>
          <a:p>
            <a:pPr fontAlgn="t">
              <a:lnSpc>
                <a:spcPts val="4960"/>
              </a:lnSpc>
              <a:spcBef>
                <a:spcPts val="0"/>
              </a:spcBef>
            </a:pPr>
            <a:r>
              <a:rPr lang="en-IE" sz="5200" b="1" dirty="0"/>
              <a:t>Using Data for Pricing, Staffing and Sustainability</a:t>
            </a:r>
          </a:p>
          <a:p>
            <a:pPr fontAlgn="t">
              <a:lnSpc>
                <a:spcPts val="4960"/>
              </a:lnSpc>
              <a:spcBef>
                <a:spcPts val="0"/>
              </a:spcBef>
            </a:pPr>
            <a:endParaRPr lang="en-IE" b="1" dirty="0"/>
          </a:p>
          <a:p>
            <a:endParaRPr lang="en-US" sz="2200" dirty="0">
              <a:cs typeface="Times New Roman" panose="02020603050405020304" pitchFamily="18" charset="0"/>
            </a:endParaRPr>
          </a:p>
          <a:p>
            <a:pPr>
              <a:lnSpc>
                <a:spcPts val="2580"/>
              </a:lnSpc>
              <a:spcBef>
                <a:spcPts val="0"/>
              </a:spcBef>
            </a:pPr>
            <a:r>
              <a:rPr lang="en-IE" sz="2400" dirty="0"/>
              <a:t>In this unit you use the KPIs and spreadsheet skills from Units 1 and 2 to support real decisions in hospitality.  You work with scenarios that link occupancy, revenue, labour hours and food waste, and you compare options for prices, rotas and sustainability actions. The focus is on interpreting data, weighing trade-offs and explaining your recommendations clearly to colleagues and managers.</a:t>
            </a:r>
          </a:p>
          <a:p>
            <a:pPr>
              <a:lnSpc>
                <a:spcPts val="2580"/>
              </a:lnSpc>
              <a:spcBef>
                <a:spcPts val="0"/>
              </a:spcBef>
            </a:pPr>
            <a:endParaRPr lang="en-IE" sz="2400" dirty="0"/>
          </a:p>
          <a:p>
            <a:endParaRPr lang="en-IE" sz="2400" dirty="0"/>
          </a:p>
          <a:p>
            <a:endParaRPr lang="en-GB" sz="2200" dirty="0">
              <a:cs typeface="Times New Roman" panose="02020603050405020304" pitchFamily="18" charset="0"/>
            </a:endParaRPr>
          </a:p>
        </p:txBody>
      </p:sp>
      <p:sp>
        <p:nvSpPr>
          <p:cNvPr id="5" name="Text Placeholder 4">
            <a:extLst>
              <a:ext uri="{FF2B5EF4-FFF2-40B4-BE49-F238E27FC236}">
                <a16:creationId xmlns:a16="http://schemas.microsoft.com/office/drawing/2014/main" id="{C0ACE272-12DC-137F-EB92-B1AE55867EC4}"/>
              </a:ext>
            </a:extLst>
          </p:cNvPr>
          <p:cNvSpPr>
            <a:spLocks noGrp="1"/>
          </p:cNvSpPr>
          <p:nvPr>
            <p:ph type="body" sz="quarter" idx="17"/>
          </p:nvPr>
        </p:nvSpPr>
        <p:spPr>
          <a:xfrm>
            <a:off x="1866660" y="1672487"/>
            <a:ext cx="2066906" cy="582221"/>
          </a:xfrm>
        </p:spPr>
        <p:txBody>
          <a:bodyPr/>
          <a:lstStyle/>
          <a:p>
            <a:r>
              <a:rPr lang="en-US" sz="12000" b="1" dirty="0">
                <a:cs typeface="Times New Roman" panose="02020603050405020304" pitchFamily="18" charset="0"/>
              </a:rPr>
              <a:t>03</a:t>
            </a:r>
          </a:p>
        </p:txBody>
      </p:sp>
      <p:sp>
        <p:nvSpPr>
          <p:cNvPr id="3" name="TextBox 2">
            <a:extLst>
              <a:ext uri="{FF2B5EF4-FFF2-40B4-BE49-F238E27FC236}">
                <a16:creationId xmlns:a16="http://schemas.microsoft.com/office/drawing/2014/main" id="{ABA88EF1-0F6D-D1E6-A93F-716006BE7832}"/>
              </a:ext>
            </a:extLst>
          </p:cNvPr>
          <p:cNvSpPr txBox="1"/>
          <p:nvPr/>
        </p:nvSpPr>
        <p:spPr>
          <a:xfrm>
            <a:off x="206375" y="2254708"/>
            <a:ext cx="2206625" cy="923330"/>
          </a:xfrm>
          <a:prstGeom prst="rect">
            <a:avLst/>
          </a:prstGeom>
          <a:noFill/>
        </p:spPr>
        <p:txBody>
          <a:bodyPr wrap="square">
            <a:spAutoFit/>
          </a:bodyPr>
          <a:lstStyle/>
          <a:p>
            <a:r>
              <a:rPr lang="en-IE" sz="5400" b="1" dirty="0">
                <a:solidFill>
                  <a:srgbClr val="0289AE"/>
                </a:solidFill>
              </a:rPr>
              <a:t>UNIT</a:t>
            </a:r>
            <a:endParaRPr lang="en-US" sz="5400" dirty="0">
              <a:solidFill>
                <a:srgbClr val="0289AE"/>
              </a:solidFill>
            </a:endParaRPr>
          </a:p>
        </p:txBody>
      </p:sp>
    </p:spTree>
    <p:extLst>
      <p:ext uri="{BB962C8B-B14F-4D97-AF65-F5344CB8AC3E}">
        <p14:creationId xmlns:p14="http://schemas.microsoft.com/office/powerpoint/2010/main" val="824146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F5DAE1B-3CD7-75FE-2501-4CBC9A4DFF74}"/>
              </a:ext>
            </a:extLst>
          </p:cNvPr>
          <p:cNvSpPr/>
          <p:nvPr/>
        </p:nvSpPr>
        <p:spPr>
          <a:xfrm>
            <a:off x="8229" y="4004887"/>
            <a:ext cx="12183771" cy="2853114"/>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74FFAD47-71CC-0CD5-DA27-90CD8C0903A5}"/>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rot="10800000">
            <a:off x="-1" y="3659924"/>
            <a:ext cx="4975412" cy="3165072"/>
          </a:xfrm>
          <a:prstGeom prst="rect">
            <a:avLst/>
          </a:prstGeom>
        </p:spPr>
      </p:pic>
      <p:sp>
        <p:nvSpPr>
          <p:cNvPr id="2" name="Text Placeholder 11">
            <a:extLst>
              <a:ext uri="{FF2B5EF4-FFF2-40B4-BE49-F238E27FC236}">
                <a16:creationId xmlns:a16="http://schemas.microsoft.com/office/drawing/2014/main" id="{FF879482-4124-FA19-63E7-CB2AA9AE9106}"/>
              </a:ext>
            </a:extLst>
          </p:cNvPr>
          <p:cNvSpPr txBox="1">
            <a:spLocks/>
          </p:cNvSpPr>
          <p:nvPr/>
        </p:nvSpPr>
        <p:spPr>
          <a:xfrm>
            <a:off x="429115" y="525832"/>
            <a:ext cx="535072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Reading Patterns in KPIs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086FAA70-BD13-3E55-947E-0CEC00411EC2}"/>
              </a:ext>
            </a:extLst>
          </p:cNvPr>
          <p:cNvCxnSpPr>
            <a:cxnSpLocks/>
          </p:cNvCxnSpPr>
          <p:nvPr/>
        </p:nvCxnSpPr>
        <p:spPr>
          <a:xfrm>
            <a:off x="0" y="1249642"/>
            <a:ext cx="6373906"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7BD3B953-18BA-6857-50ED-081FCC1BE3C9}"/>
              </a:ext>
            </a:extLst>
          </p:cNvPr>
          <p:cNvSpPr/>
          <p:nvPr/>
        </p:nvSpPr>
        <p:spPr>
          <a:xfrm flipH="1">
            <a:off x="509094" y="1391917"/>
            <a:ext cx="7028109" cy="2246769"/>
          </a:xfrm>
          <a:prstGeom prst="rect">
            <a:avLst/>
          </a:prstGeom>
        </p:spPr>
        <p:txBody>
          <a:bodyPr wrap="square">
            <a:spAutoFit/>
          </a:bodyPr>
          <a:lstStyle/>
          <a:p>
            <a:r>
              <a:rPr lang="en-US" sz="2000" dirty="0">
                <a:solidFill>
                  <a:srgbClr val="262626"/>
                </a:solidFill>
              </a:rPr>
              <a:t>Hotel reports use time series of occupancy %, ADR and RevPAR to show how performance changes by day of week and season. </a:t>
            </a:r>
            <a:br>
              <a:rPr lang="en-US" sz="2000" dirty="0">
                <a:solidFill>
                  <a:srgbClr val="262626"/>
                </a:solidFill>
              </a:rPr>
            </a:br>
            <a:br>
              <a:rPr lang="en-US" sz="2000" dirty="0">
                <a:solidFill>
                  <a:srgbClr val="262626"/>
                </a:solidFill>
              </a:rPr>
            </a:br>
            <a:r>
              <a:rPr lang="en-US" sz="2000" dirty="0">
                <a:solidFill>
                  <a:srgbClr val="262626"/>
                </a:solidFill>
              </a:rPr>
              <a:t>These three KPIs are widely </a:t>
            </a:r>
            <a:r>
              <a:rPr lang="en-US" sz="2000" dirty="0" err="1">
                <a:solidFill>
                  <a:srgbClr val="262626"/>
                </a:solidFill>
              </a:rPr>
              <a:t>recognised</a:t>
            </a:r>
            <a:r>
              <a:rPr lang="en-US" sz="2000" dirty="0">
                <a:solidFill>
                  <a:srgbClr val="262626"/>
                </a:solidFill>
              </a:rPr>
              <a:t> as the core top-line indicators for hotels. In this unit you read short tables and charts for these KPIs, plus average spend per cover and grams of food waste per cover, and identify peaks, lows and “shoulder” periods.</a:t>
            </a:r>
          </a:p>
        </p:txBody>
      </p:sp>
      <p:sp>
        <p:nvSpPr>
          <p:cNvPr id="16" name="Rounded Rectangle 15">
            <a:extLst>
              <a:ext uri="{FF2B5EF4-FFF2-40B4-BE49-F238E27FC236}">
                <a16:creationId xmlns:a16="http://schemas.microsoft.com/office/drawing/2014/main" id="{4C19D172-46AA-CC8C-F914-4FC83081AA98}"/>
              </a:ext>
            </a:extLst>
          </p:cNvPr>
          <p:cNvSpPr/>
          <p:nvPr/>
        </p:nvSpPr>
        <p:spPr>
          <a:xfrm>
            <a:off x="7712017" y="3294692"/>
            <a:ext cx="4154895"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01D9DB7-86BA-B7EA-E57E-2EA48D66B7CA}"/>
              </a:ext>
            </a:extLst>
          </p:cNvPr>
          <p:cNvSpPr txBox="1"/>
          <p:nvPr/>
        </p:nvSpPr>
        <p:spPr>
          <a:xfrm>
            <a:off x="7838016" y="3357970"/>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18" name="TextBox 17">
            <a:extLst>
              <a:ext uri="{FF2B5EF4-FFF2-40B4-BE49-F238E27FC236}">
                <a16:creationId xmlns:a16="http://schemas.microsoft.com/office/drawing/2014/main" id="{43B660C2-AD57-3EED-E3E9-49AE469FFFD3}"/>
              </a:ext>
            </a:extLst>
          </p:cNvPr>
          <p:cNvSpPr txBox="1"/>
          <p:nvPr/>
        </p:nvSpPr>
        <p:spPr>
          <a:xfrm>
            <a:off x="8594017" y="3357970"/>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dirty="0">
                <a:solidFill>
                  <a:srgbClr val="262626"/>
                </a:solidFill>
                <a:latin typeface="Calibri" panose="020F0502020204030204" pitchFamily="34" charset="0"/>
                <a:cs typeface="Calibri" panose="020F0502020204030204" pitchFamily="34" charset="0"/>
              </a:rPr>
              <a:t>3</a:t>
            </a:r>
            <a:r>
              <a:rPr sz="1400" b="1" i="0" dirty="0">
                <a:solidFill>
                  <a:srgbClr val="262626"/>
                </a:solidFill>
                <a:latin typeface="Calibri" panose="020F0502020204030204" pitchFamily="34" charset="0"/>
                <a:cs typeface="Calibri" panose="020F0502020204030204" pitchFamily="34" charset="0"/>
              </a:rPr>
              <a:t> M</a:t>
            </a:r>
            <a:r>
              <a:rPr lang="en-IE" sz="1400" b="1" i="0"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8206ABBE-47E2-4464-2516-8DA5E22ECC60}"/>
              </a:ext>
            </a:extLst>
          </p:cNvPr>
          <p:cNvSpPr txBox="1"/>
          <p:nvPr/>
        </p:nvSpPr>
        <p:spPr>
          <a:xfrm>
            <a:off x="9188016" y="3357970"/>
            <a:ext cx="3492000" cy="215444"/>
          </a:xfrm>
          <a:prstGeom prst="rect">
            <a:avLst/>
          </a:prstGeom>
          <a:noFill/>
        </p:spPr>
        <p:txBody>
          <a:bodyPr wrap="square" lIns="0" tIns="0" rIns="0" bIns="0" anchor="ctr">
            <a:spAutoFit/>
          </a:bodyPr>
          <a:lstStyle/>
          <a:p>
            <a:r>
              <a:rPr lang="en-IE" sz="1400" b="0" i="0" dirty="0">
                <a:solidFill>
                  <a:srgbClr val="262626"/>
                </a:solidFill>
                <a:latin typeface="Calibri" panose="020F0502020204030204" pitchFamily="34" charset="0"/>
                <a:cs typeface="Calibri" panose="020F0502020204030204" pitchFamily="34" charset="0"/>
              </a:rPr>
              <a:t>- Leading Green and Digital Change</a:t>
            </a:r>
          </a:p>
        </p:txBody>
      </p:sp>
      <p:pic>
        <p:nvPicPr>
          <p:cNvPr id="20" name="Graphic 19">
            <a:extLst>
              <a:ext uri="{FF2B5EF4-FFF2-40B4-BE49-F238E27FC236}">
                <a16:creationId xmlns:a16="http://schemas.microsoft.com/office/drawing/2014/main" id="{7F93EB3B-D5D2-6E38-F7F0-009FE567C022}"/>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a:off x="6442347" y="0"/>
            <a:ext cx="5749653" cy="3657600"/>
          </a:xfrm>
          <a:prstGeom prst="rect">
            <a:avLst/>
          </a:prstGeom>
        </p:spPr>
      </p:pic>
      <p:grpSp>
        <p:nvGrpSpPr>
          <p:cNvPr id="26" name="Graphic 2">
            <a:extLst>
              <a:ext uri="{FF2B5EF4-FFF2-40B4-BE49-F238E27FC236}">
                <a16:creationId xmlns:a16="http://schemas.microsoft.com/office/drawing/2014/main" id="{58AB9205-7AB7-4D88-D155-5B1CA9738970}"/>
              </a:ext>
            </a:extLst>
          </p:cNvPr>
          <p:cNvGrpSpPr/>
          <p:nvPr/>
        </p:nvGrpSpPr>
        <p:grpSpPr>
          <a:xfrm>
            <a:off x="982442" y="5078708"/>
            <a:ext cx="1198372" cy="1197197"/>
            <a:chOff x="10376768" y="2334933"/>
            <a:chExt cx="920484" cy="919581"/>
          </a:xfrm>
          <a:solidFill>
            <a:schemeClr val="bg1"/>
          </a:solidFill>
        </p:grpSpPr>
        <p:sp>
          <p:nvSpPr>
            <p:cNvPr id="27" name="Freeform 26">
              <a:extLst>
                <a:ext uri="{FF2B5EF4-FFF2-40B4-BE49-F238E27FC236}">
                  <a16:creationId xmlns:a16="http://schemas.microsoft.com/office/drawing/2014/main" id="{966AB35B-27CB-A55D-97F6-D9F219C532A8}"/>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98078D54-883F-E6BE-DE51-2C40FBD01753}"/>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9" name="Rounded Rectangle 28">
            <a:extLst>
              <a:ext uri="{FF2B5EF4-FFF2-40B4-BE49-F238E27FC236}">
                <a16:creationId xmlns:a16="http://schemas.microsoft.com/office/drawing/2014/main" id="{0267B2F6-3363-D584-994E-A5B7815D0BB9}"/>
              </a:ext>
            </a:extLst>
          </p:cNvPr>
          <p:cNvSpPr/>
          <p:nvPr/>
        </p:nvSpPr>
        <p:spPr>
          <a:xfrm>
            <a:off x="4560681" y="4706471"/>
            <a:ext cx="6936039" cy="1641579"/>
          </a:xfrm>
          <a:prstGeom prst="roundRect">
            <a:avLst>
              <a:gd name="adj" fmla="val 8566"/>
            </a:avLst>
          </a:prstGeom>
          <a:solidFill>
            <a:schemeClr val="bg1"/>
          </a:solid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0">
            <a:extLst>
              <a:ext uri="{FF2B5EF4-FFF2-40B4-BE49-F238E27FC236}">
                <a16:creationId xmlns:a16="http://schemas.microsoft.com/office/drawing/2014/main" id="{9B7D5D58-B752-2F47-BBB4-F7233DE834DD}"/>
              </a:ext>
            </a:extLst>
          </p:cNvPr>
          <p:cNvSpPr/>
          <p:nvPr/>
        </p:nvSpPr>
        <p:spPr>
          <a:xfrm flipH="1">
            <a:off x="4822899" y="4511863"/>
            <a:ext cx="6974634" cy="1908215"/>
          </a:xfrm>
          <a:prstGeom prst="rect">
            <a:avLst/>
          </a:prstGeom>
        </p:spPr>
        <p:txBody>
          <a:bodyPr wrap="square">
            <a:spAutoFit/>
          </a:bodyPr>
          <a:lstStyle/>
          <a:p>
            <a:r>
              <a:rPr lang="en-US" sz="2400" b="1" dirty="0">
                <a:solidFill>
                  <a:schemeClr val="bg1"/>
                </a:solidFill>
                <a:highlight>
                  <a:srgbClr val="0289AE"/>
                </a:highlight>
              </a:rPr>
              <a:t>  ACTIVITY</a:t>
            </a:r>
            <a:r>
              <a:rPr lang="en-US" sz="2400" b="1" dirty="0">
                <a:solidFill>
                  <a:srgbClr val="0289AE"/>
                </a:solidFill>
                <a:highlight>
                  <a:srgbClr val="0289AE"/>
                </a:highlight>
              </a:rPr>
              <a:t>..:</a:t>
            </a:r>
          </a:p>
          <a:p>
            <a:endParaRPr lang="en-US" sz="800" dirty="0"/>
          </a:p>
          <a:p>
            <a:br>
              <a:rPr lang="en-US" sz="800" dirty="0"/>
            </a:br>
            <a:r>
              <a:rPr lang="en-US" sz="2000" dirty="0">
                <a:solidFill>
                  <a:srgbClr val="262626"/>
                </a:solidFill>
              </a:rPr>
              <a:t>Look at a 14-day chart of occupancy % and ADR. Write one sentence describing what happens at weekends and one sentence describing any notable drops or spikes.</a:t>
            </a:r>
          </a:p>
          <a:p>
            <a:endParaRPr lang="en-US" dirty="0">
              <a:solidFill>
                <a:srgbClr val="262626"/>
              </a:solidFill>
            </a:endParaRPr>
          </a:p>
        </p:txBody>
      </p:sp>
    </p:spTree>
    <p:extLst>
      <p:ext uri="{BB962C8B-B14F-4D97-AF65-F5344CB8AC3E}">
        <p14:creationId xmlns:p14="http://schemas.microsoft.com/office/powerpoint/2010/main" val="1054268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1F4AB05B-6FEE-2221-CDCC-DBAA45D87E6E}"/>
              </a:ext>
            </a:extLst>
          </p:cNvPr>
          <p:cNvSpPr txBox="1">
            <a:spLocks/>
          </p:cNvSpPr>
          <p:nvPr/>
        </p:nvSpPr>
        <p:spPr>
          <a:xfrm>
            <a:off x="527727" y="354068"/>
            <a:ext cx="337192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Reading Patterns in KPIs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9" name="Straight Connector 8">
            <a:extLst>
              <a:ext uri="{FF2B5EF4-FFF2-40B4-BE49-F238E27FC236}">
                <a16:creationId xmlns:a16="http://schemas.microsoft.com/office/drawing/2014/main" id="{2927829A-3938-F923-EC9B-15BF0F71969A}"/>
              </a:ext>
            </a:extLst>
          </p:cNvPr>
          <p:cNvCxnSpPr>
            <a:cxnSpLocks/>
          </p:cNvCxnSpPr>
          <p:nvPr/>
        </p:nvCxnSpPr>
        <p:spPr>
          <a:xfrm>
            <a:off x="0" y="1463780"/>
            <a:ext cx="3899647"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30">
            <a:extLst>
              <a:ext uri="{FF2B5EF4-FFF2-40B4-BE49-F238E27FC236}">
                <a16:creationId xmlns:a16="http://schemas.microsoft.com/office/drawing/2014/main" id="{D4B7181C-2A8A-0DEB-E52E-0A04FDDB52B7}"/>
              </a:ext>
            </a:extLst>
          </p:cNvPr>
          <p:cNvSpPr/>
          <p:nvPr/>
        </p:nvSpPr>
        <p:spPr>
          <a:xfrm flipH="1">
            <a:off x="527727" y="1623954"/>
            <a:ext cx="2855511" cy="984885"/>
          </a:xfrm>
          <a:prstGeom prst="rect">
            <a:avLst/>
          </a:prstGeom>
        </p:spPr>
        <p:txBody>
          <a:bodyPr wrap="square" numCol="1" spcCol="360000">
            <a:spAutoFit/>
          </a:bodyPr>
          <a:lstStyle/>
          <a:p>
            <a:pPr>
              <a:buClr>
                <a:srgbClr val="62A844"/>
              </a:buClr>
            </a:pPr>
            <a:r>
              <a:rPr lang="en-US" sz="2000" dirty="0">
                <a:solidFill>
                  <a:srgbClr val="262626"/>
                </a:solidFill>
              </a:rPr>
              <a:t>14-day chart of occupancy % and ADR</a:t>
            </a:r>
          </a:p>
          <a:p>
            <a:pPr>
              <a:buClr>
                <a:srgbClr val="62A844"/>
              </a:buClr>
            </a:pPr>
            <a:endParaRPr lang="en-US" dirty="0">
              <a:solidFill>
                <a:srgbClr val="262626"/>
              </a:solidFill>
            </a:endParaRPr>
          </a:p>
        </p:txBody>
      </p:sp>
      <p:pic>
        <p:nvPicPr>
          <p:cNvPr id="11" name="Graphic 10">
            <a:extLst>
              <a:ext uri="{FF2B5EF4-FFF2-40B4-BE49-F238E27FC236}">
                <a16:creationId xmlns:a16="http://schemas.microsoft.com/office/drawing/2014/main" id="{B0FEB62A-6180-87BC-A3F6-7317A31E4D80}"/>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rot="10800000">
            <a:off x="-1" y="2998951"/>
            <a:ext cx="6096000" cy="3877925"/>
          </a:xfrm>
          <a:prstGeom prst="rect">
            <a:avLst/>
          </a:prstGeom>
        </p:spPr>
      </p:pic>
      <p:grpSp>
        <p:nvGrpSpPr>
          <p:cNvPr id="14" name="Group 13">
            <a:extLst>
              <a:ext uri="{FF2B5EF4-FFF2-40B4-BE49-F238E27FC236}">
                <a16:creationId xmlns:a16="http://schemas.microsoft.com/office/drawing/2014/main" id="{2186C154-EEE7-2EDF-5951-1A25EC932B35}"/>
              </a:ext>
            </a:extLst>
          </p:cNvPr>
          <p:cNvGrpSpPr/>
          <p:nvPr/>
        </p:nvGrpSpPr>
        <p:grpSpPr>
          <a:xfrm>
            <a:off x="2785684" y="94128"/>
            <a:ext cx="9401121" cy="6410773"/>
            <a:chOff x="2647648" y="0"/>
            <a:chExt cx="9539157" cy="6504902"/>
          </a:xfrm>
        </p:grpSpPr>
        <p:pic>
          <p:nvPicPr>
            <p:cNvPr id="6" name="Picture 5">
              <a:extLst>
                <a:ext uri="{FF2B5EF4-FFF2-40B4-BE49-F238E27FC236}">
                  <a16:creationId xmlns:a16="http://schemas.microsoft.com/office/drawing/2014/main" id="{B7853BAC-D30A-3602-0B7E-7DD6D332F0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61" t="12298" r="19980" b="16922"/>
            <a:stretch>
              <a:fillRect/>
            </a:stretch>
          </p:blipFill>
          <p:spPr>
            <a:xfrm>
              <a:off x="2647648" y="0"/>
              <a:ext cx="9539157" cy="6504902"/>
            </a:xfrm>
            <a:prstGeom prst="rect">
              <a:avLst/>
            </a:prstGeom>
          </p:spPr>
        </p:pic>
        <p:sp>
          <p:nvSpPr>
            <p:cNvPr id="13" name="Rectangle 12">
              <a:extLst>
                <a:ext uri="{FF2B5EF4-FFF2-40B4-BE49-F238E27FC236}">
                  <a16:creationId xmlns:a16="http://schemas.microsoft.com/office/drawing/2014/main" id="{2069F410-C9ED-57D1-93B6-7859819D4FBB}"/>
                </a:ext>
              </a:extLst>
            </p:cNvPr>
            <p:cNvSpPr/>
            <p:nvPr/>
          </p:nvSpPr>
          <p:spPr>
            <a:xfrm>
              <a:off x="4625294" y="579206"/>
              <a:ext cx="7561511" cy="49216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DF19A4F5-FE27-103F-D92A-2366F922E6F2}"/>
              </a:ext>
            </a:extLst>
          </p:cNvPr>
          <p:cNvPicPr>
            <a:picLocks noChangeAspect="1"/>
          </p:cNvPicPr>
          <p:nvPr/>
        </p:nvPicPr>
        <p:blipFill>
          <a:blip r:embed="rId5" cstate="email">
            <a:extLst>
              <a:ext uri="{28A0092B-C50C-407E-A947-70E740481C1C}">
                <a14:useLocalDpi xmlns:a14="http://schemas.microsoft.com/office/drawing/2010/main"/>
              </a:ext>
            </a:extLst>
          </a:blip>
          <a:srcRect l="4174" t="-1877"/>
          <a:stretch>
            <a:fillRect/>
          </a:stretch>
        </p:blipFill>
        <p:spPr>
          <a:xfrm>
            <a:off x="4940716" y="1241114"/>
            <a:ext cx="7101228" cy="4001484"/>
          </a:xfrm>
          <a:prstGeom prst="rect">
            <a:avLst/>
          </a:prstGeom>
        </p:spPr>
      </p:pic>
    </p:spTree>
    <p:extLst>
      <p:ext uri="{BB962C8B-B14F-4D97-AF65-F5344CB8AC3E}">
        <p14:creationId xmlns:p14="http://schemas.microsoft.com/office/powerpoint/2010/main" val="2277167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33597-17A7-6EFA-9463-E305EF5FF41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3C8951C5-80D3-8EF5-559E-3B8C6E6C21B3}"/>
              </a:ext>
            </a:extLst>
          </p:cNvPr>
          <p:cNvSpPr/>
          <p:nvPr/>
        </p:nvSpPr>
        <p:spPr>
          <a:xfrm flipH="1" flipV="1">
            <a:off x="0" y="-11486"/>
            <a:ext cx="12185500" cy="1129023"/>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0" name="Text Placeholder 2">
            <a:extLst>
              <a:ext uri="{FF2B5EF4-FFF2-40B4-BE49-F238E27FC236}">
                <a16:creationId xmlns:a16="http://schemas.microsoft.com/office/drawing/2014/main" id="{8129A0DF-DA4E-4610-D9D3-4699A070C6EE}"/>
              </a:ext>
            </a:extLst>
          </p:cNvPr>
          <p:cNvSpPr txBox="1">
            <a:spLocks/>
          </p:cNvSpPr>
          <p:nvPr/>
        </p:nvSpPr>
        <p:spPr>
          <a:xfrm>
            <a:off x="579277" y="1563461"/>
            <a:ext cx="2011524" cy="2831124"/>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b="1" dirty="0">
                <a:solidFill>
                  <a:srgbClr val="0289AE"/>
                </a:solidFill>
              </a:rPr>
              <a:t>What You Will Achieve:</a:t>
            </a:r>
          </a:p>
          <a:p>
            <a:pPr marL="0" indent="0">
              <a:buNone/>
            </a:pPr>
            <a:endParaRPr lang="en-US" sz="2500" b="1" dirty="0">
              <a:solidFill>
                <a:srgbClr val="0289AE"/>
              </a:solidFill>
            </a:endParaRPr>
          </a:p>
        </p:txBody>
      </p:sp>
      <p:sp>
        <p:nvSpPr>
          <p:cNvPr id="14" name="Graphic 4">
            <a:extLst>
              <a:ext uri="{FF2B5EF4-FFF2-40B4-BE49-F238E27FC236}">
                <a16:creationId xmlns:a16="http://schemas.microsoft.com/office/drawing/2014/main" id="{2F5F693F-1D36-7999-3A79-2FB84E8BEA9A}"/>
              </a:ext>
            </a:extLst>
          </p:cNvPr>
          <p:cNvSpPr/>
          <p:nvPr/>
        </p:nvSpPr>
        <p:spPr>
          <a:xfrm rot="5400000">
            <a:off x="1314218" y="276245"/>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p>
        </p:txBody>
      </p:sp>
      <p:pic>
        <p:nvPicPr>
          <p:cNvPr id="15" name="Graphic 14">
            <a:extLst>
              <a:ext uri="{FF2B5EF4-FFF2-40B4-BE49-F238E27FC236}">
                <a16:creationId xmlns:a16="http://schemas.microsoft.com/office/drawing/2014/main" id="{1A8D13BD-4CEA-01D7-B9B1-5B109881C65E}"/>
              </a:ext>
            </a:extLst>
          </p:cNvPr>
          <p:cNvPicPr>
            <a:picLocks noChangeAspect="1"/>
          </p:cNvPicPr>
          <p:nvPr/>
        </p:nvPicPr>
        <p:blipFill>
          <a:blip>
            <a:extLst>
              <a:ext uri="{96DAC541-7B7A-43D3-8B79-37D633B846F1}">
                <asvg:svgBlip xmlns:asvg="http://schemas.microsoft.com/office/drawing/2016/SVG/main" r:embed="rId2"/>
              </a:ext>
            </a:extLst>
          </a:blip>
          <a:srcRect l="32264" t="48938" r="39869" b="41747"/>
          <a:stretch>
            <a:fillRect/>
          </a:stretch>
        </p:blipFill>
        <p:spPr>
          <a:xfrm>
            <a:off x="8660921" y="-553671"/>
            <a:ext cx="3531079" cy="1671210"/>
          </a:xfrm>
          <a:prstGeom prst="rect">
            <a:avLst/>
          </a:prstGeom>
        </p:spPr>
      </p:pic>
      <p:sp>
        <p:nvSpPr>
          <p:cNvPr id="16" name="Text Placeholder 11">
            <a:extLst>
              <a:ext uri="{FF2B5EF4-FFF2-40B4-BE49-F238E27FC236}">
                <a16:creationId xmlns:a16="http://schemas.microsoft.com/office/drawing/2014/main" id="{B44ED0CF-8901-584D-D8B6-323F9E11B180}"/>
              </a:ext>
            </a:extLst>
          </p:cNvPr>
          <p:cNvSpPr txBox="1">
            <a:spLocks/>
          </p:cNvSpPr>
          <p:nvPr/>
        </p:nvSpPr>
        <p:spPr>
          <a:xfrm>
            <a:off x="579276" y="281934"/>
            <a:ext cx="6928403" cy="98810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bg1"/>
                </a:solidFill>
                <a:cs typeface="Times New Roman" panose="02020603050405020304" pitchFamily="18" charset="0"/>
              </a:rPr>
              <a:t>Learning Objectives</a:t>
            </a:r>
          </a:p>
        </p:txBody>
      </p:sp>
      <p:sp>
        <p:nvSpPr>
          <p:cNvPr id="17" name="Text Placeholder 2">
            <a:extLst>
              <a:ext uri="{FF2B5EF4-FFF2-40B4-BE49-F238E27FC236}">
                <a16:creationId xmlns:a16="http://schemas.microsoft.com/office/drawing/2014/main" id="{E8664189-7583-9064-A80F-0D293C5970EC}"/>
              </a:ext>
            </a:extLst>
          </p:cNvPr>
          <p:cNvSpPr txBox="1">
            <a:spLocks/>
          </p:cNvSpPr>
          <p:nvPr/>
        </p:nvSpPr>
        <p:spPr>
          <a:xfrm>
            <a:off x="3275831" y="1563460"/>
            <a:ext cx="8336893" cy="491353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200"/>
              </a:spcBef>
              <a:buClr>
                <a:srgbClr val="62A844"/>
              </a:buClr>
            </a:pPr>
            <a:r>
              <a:rPr lang="en-US" sz="2200" b="1" dirty="0">
                <a:solidFill>
                  <a:srgbClr val="262626"/>
                </a:solidFill>
              </a:rPr>
              <a:t>Unit 1 – Understand Data &amp; KPIs: </a:t>
            </a:r>
            <a:r>
              <a:rPr lang="en-US" sz="2200" dirty="0">
                <a:solidFill>
                  <a:srgbClr val="262626"/>
                </a:solidFill>
              </a:rPr>
              <a:t>Identify key hospitality numbers (occupancy, ADR, RevPAR, food waste per cover) and where they come from</a:t>
            </a:r>
          </a:p>
          <a:p>
            <a:pPr marL="342900" indent="-342900">
              <a:spcBef>
                <a:spcPts val="1200"/>
              </a:spcBef>
              <a:buClr>
                <a:srgbClr val="62A844"/>
              </a:buClr>
            </a:pPr>
            <a:r>
              <a:rPr lang="en-US" sz="2200" b="1" dirty="0">
                <a:solidFill>
                  <a:srgbClr val="262626"/>
                </a:solidFill>
              </a:rPr>
              <a:t>Unit 2 – Work with Spreadsheets: </a:t>
            </a:r>
            <a:r>
              <a:rPr lang="en-US" sz="2200" dirty="0">
                <a:solidFill>
                  <a:srgbClr val="262626"/>
                </a:solidFill>
              </a:rPr>
              <a:t>Use sort, filter, formulas and charts to turn raw data into clear insights</a:t>
            </a:r>
          </a:p>
          <a:p>
            <a:pPr marL="342900" indent="-342900">
              <a:spcBef>
                <a:spcPts val="1200"/>
              </a:spcBef>
              <a:buClr>
                <a:srgbClr val="62A844"/>
              </a:buClr>
            </a:pPr>
            <a:r>
              <a:rPr lang="en-US" sz="2200" b="1" dirty="0">
                <a:solidFill>
                  <a:srgbClr val="262626"/>
                </a:solidFill>
              </a:rPr>
              <a:t>Unit 3 – Apply Data to Decisions: </a:t>
            </a:r>
            <a:r>
              <a:rPr lang="en-US" sz="2200" dirty="0">
                <a:solidFill>
                  <a:srgbClr val="262626"/>
                </a:solidFill>
              </a:rPr>
              <a:t>Compare pricing, staffing and sustainability options using real scenarios</a:t>
            </a:r>
          </a:p>
          <a:p>
            <a:pPr marL="342900" indent="-342900">
              <a:spcBef>
                <a:spcPts val="1200"/>
              </a:spcBef>
              <a:buClr>
                <a:srgbClr val="62A844"/>
              </a:buClr>
            </a:pPr>
            <a:r>
              <a:rPr lang="en-US" sz="2200" b="1" dirty="0">
                <a:solidFill>
                  <a:srgbClr val="262626"/>
                </a:solidFill>
              </a:rPr>
              <a:t>Unit 4 – Build a Data Culture: </a:t>
            </a:r>
            <a:r>
              <a:rPr lang="en-US" sz="2200" dirty="0">
                <a:solidFill>
                  <a:srgbClr val="262626"/>
                </a:solidFill>
              </a:rPr>
              <a:t>Create simple routines that make data-informed practice normal in your team</a:t>
            </a:r>
          </a:p>
          <a:p>
            <a:pPr marL="355600" indent="0">
              <a:spcBef>
                <a:spcPts val="1200"/>
              </a:spcBef>
              <a:buClr>
                <a:srgbClr val="62A844"/>
              </a:buClr>
              <a:buNone/>
            </a:pPr>
            <a:br>
              <a:rPr lang="en-US" sz="2200" dirty="0">
                <a:solidFill>
                  <a:srgbClr val="262626"/>
                </a:solidFill>
              </a:rPr>
            </a:br>
            <a:r>
              <a:rPr lang="en-US" sz="2200" b="1" dirty="0">
                <a:solidFill>
                  <a:srgbClr val="262626"/>
                </a:solidFill>
              </a:rPr>
              <a:t>Overall Outcome: </a:t>
            </a:r>
            <a:r>
              <a:rPr lang="en-US" sz="2200" dirty="0">
                <a:solidFill>
                  <a:srgbClr val="262626"/>
                </a:solidFill>
              </a:rPr>
              <a:t>By the end, you'll have practical data skills and a simple action plan for your business</a:t>
            </a:r>
          </a:p>
          <a:p>
            <a:pPr marL="342900" indent="-342900">
              <a:spcBef>
                <a:spcPts val="1200"/>
              </a:spcBef>
              <a:buClr>
                <a:srgbClr val="62A844"/>
              </a:buClr>
            </a:pPr>
            <a:endParaRPr lang="en-US" sz="2200" dirty="0">
              <a:solidFill>
                <a:srgbClr val="262626"/>
              </a:solidFill>
            </a:endParaRPr>
          </a:p>
        </p:txBody>
      </p:sp>
      <p:sp>
        <p:nvSpPr>
          <p:cNvPr id="2" name="Freeform 1">
            <a:extLst>
              <a:ext uri="{FF2B5EF4-FFF2-40B4-BE49-F238E27FC236}">
                <a16:creationId xmlns:a16="http://schemas.microsoft.com/office/drawing/2014/main" id="{A2578FAE-62D8-717E-B68E-0FECCA34D4E3}"/>
              </a:ext>
            </a:extLst>
          </p:cNvPr>
          <p:cNvSpPr/>
          <p:nvPr/>
        </p:nvSpPr>
        <p:spPr>
          <a:xfrm>
            <a:off x="1633841" y="2772712"/>
            <a:ext cx="1154401" cy="656288"/>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62A844"/>
          </a:solidFill>
          <a:ln w="5398" cap="flat">
            <a:noFill/>
            <a:prstDash val="solid"/>
            <a:miter/>
          </a:ln>
        </p:spPr>
        <p:txBody>
          <a:bodyPr rtlCol="0" anchor="ctr"/>
          <a:lstStyle/>
          <a:p>
            <a:endParaRPr lang="en-US"/>
          </a:p>
        </p:txBody>
      </p:sp>
    </p:spTree>
    <p:extLst>
      <p:ext uri="{BB962C8B-B14F-4D97-AF65-F5344CB8AC3E}">
        <p14:creationId xmlns:p14="http://schemas.microsoft.com/office/powerpoint/2010/main" val="110821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42D30-13C9-DA07-EE8C-19E9E527456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8228BD3-95C0-1E75-81BD-81FE658D915E}"/>
              </a:ext>
            </a:extLst>
          </p:cNvPr>
          <p:cNvSpPr/>
          <p:nvPr/>
        </p:nvSpPr>
        <p:spPr>
          <a:xfrm>
            <a:off x="8229" y="4311275"/>
            <a:ext cx="12183771" cy="2546726"/>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7E25AD83-F91F-5FEB-60EC-BCAC696D734D}"/>
              </a:ext>
            </a:extLst>
          </p:cNvPr>
          <p:cNvPicPr>
            <a:picLocks noChangeAspect="1"/>
          </p:cNvPicPr>
          <p:nvPr/>
        </p:nvPicPr>
        <p:blipFill>
          <a:blip>
            <a:extLst>
              <a:ext uri="{96DAC541-7B7A-43D3-8B79-37D633B846F1}">
                <asvg:svgBlip xmlns:asvg="http://schemas.microsoft.com/office/drawing/2016/SVG/main" r:embed="rId3"/>
              </a:ext>
            </a:extLst>
          </a:blip>
          <a:srcRect l="32264" t="48938" r="39869" b="41959"/>
          <a:stretch>
            <a:fillRect/>
          </a:stretch>
        </p:blipFill>
        <p:spPr>
          <a:xfrm rot="10800000">
            <a:off x="-1" y="4311275"/>
            <a:ext cx="5434638" cy="2513720"/>
          </a:xfrm>
          <a:prstGeom prst="rect">
            <a:avLst/>
          </a:prstGeom>
        </p:spPr>
      </p:pic>
      <p:sp>
        <p:nvSpPr>
          <p:cNvPr id="6" name="Text Placeholder 11">
            <a:extLst>
              <a:ext uri="{FF2B5EF4-FFF2-40B4-BE49-F238E27FC236}">
                <a16:creationId xmlns:a16="http://schemas.microsoft.com/office/drawing/2014/main" id="{6AAB2F30-E8EE-9CB6-052A-3995D37F9C98}"/>
              </a:ext>
            </a:extLst>
          </p:cNvPr>
          <p:cNvSpPr txBox="1">
            <a:spLocks/>
          </p:cNvSpPr>
          <p:nvPr/>
        </p:nvSpPr>
        <p:spPr>
          <a:xfrm>
            <a:off x="429114" y="304813"/>
            <a:ext cx="6373905"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Using KPIs for Pricing Decisions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7" name="Straight Connector 6">
            <a:extLst>
              <a:ext uri="{FF2B5EF4-FFF2-40B4-BE49-F238E27FC236}">
                <a16:creationId xmlns:a16="http://schemas.microsoft.com/office/drawing/2014/main" id="{6915E082-83AE-3BD3-F678-4BB2E2C6203C}"/>
              </a:ext>
            </a:extLst>
          </p:cNvPr>
          <p:cNvCxnSpPr>
            <a:cxnSpLocks/>
          </p:cNvCxnSpPr>
          <p:nvPr/>
        </p:nvCxnSpPr>
        <p:spPr>
          <a:xfrm>
            <a:off x="0" y="1028623"/>
            <a:ext cx="6373906"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30">
            <a:extLst>
              <a:ext uri="{FF2B5EF4-FFF2-40B4-BE49-F238E27FC236}">
                <a16:creationId xmlns:a16="http://schemas.microsoft.com/office/drawing/2014/main" id="{187A4EE3-6F01-4532-9BD7-F9AA68FA74AA}"/>
              </a:ext>
            </a:extLst>
          </p:cNvPr>
          <p:cNvSpPr/>
          <p:nvPr/>
        </p:nvSpPr>
        <p:spPr>
          <a:xfrm flipH="1">
            <a:off x="429114" y="1170898"/>
            <a:ext cx="7028109" cy="1323439"/>
          </a:xfrm>
          <a:prstGeom prst="rect">
            <a:avLst/>
          </a:prstGeom>
        </p:spPr>
        <p:txBody>
          <a:bodyPr wrap="square">
            <a:spAutoFit/>
          </a:bodyPr>
          <a:lstStyle/>
          <a:p>
            <a:r>
              <a:rPr lang="en-US" sz="2000" dirty="0">
                <a:solidFill>
                  <a:srgbClr val="262626"/>
                </a:solidFill>
              </a:rPr>
              <a:t>Occupancy %, ADR and RevPAR together show whether your current prices are too low, too high, or in line with demand.</a:t>
            </a:r>
            <a:br>
              <a:rPr lang="en-US" sz="2000" dirty="0">
                <a:solidFill>
                  <a:srgbClr val="262626"/>
                </a:solidFill>
              </a:rPr>
            </a:br>
            <a:endParaRPr lang="en-US" sz="2000" dirty="0">
              <a:solidFill>
                <a:srgbClr val="262626"/>
              </a:solidFill>
            </a:endParaRPr>
          </a:p>
          <a:p>
            <a:endParaRPr lang="en-US" sz="2000" dirty="0">
              <a:solidFill>
                <a:srgbClr val="262626"/>
              </a:solidFill>
            </a:endParaRPr>
          </a:p>
        </p:txBody>
      </p:sp>
      <p:pic>
        <p:nvPicPr>
          <p:cNvPr id="13" name="Graphic 12">
            <a:extLst>
              <a:ext uri="{FF2B5EF4-FFF2-40B4-BE49-F238E27FC236}">
                <a16:creationId xmlns:a16="http://schemas.microsoft.com/office/drawing/2014/main" id="{16D6FF8C-98E4-C1EA-E95E-BF586A3B700C}"/>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a:off x="6442347" y="0"/>
            <a:ext cx="5749653" cy="3657600"/>
          </a:xfrm>
          <a:prstGeom prst="rect">
            <a:avLst/>
          </a:prstGeom>
        </p:spPr>
      </p:pic>
      <p:grpSp>
        <p:nvGrpSpPr>
          <p:cNvPr id="14" name="Graphic 2">
            <a:extLst>
              <a:ext uri="{FF2B5EF4-FFF2-40B4-BE49-F238E27FC236}">
                <a16:creationId xmlns:a16="http://schemas.microsoft.com/office/drawing/2014/main" id="{DE0FD68C-B237-F83A-48E2-E5F0B99D6224}"/>
              </a:ext>
            </a:extLst>
          </p:cNvPr>
          <p:cNvGrpSpPr/>
          <p:nvPr/>
        </p:nvGrpSpPr>
        <p:grpSpPr>
          <a:xfrm>
            <a:off x="666199" y="4967929"/>
            <a:ext cx="1198372" cy="1197197"/>
            <a:chOff x="10376768" y="2334933"/>
            <a:chExt cx="920484" cy="919581"/>
          </a:xfrm>
          <a:solidFill>
            <a:schemeClr val="bg1"/>
          </a:solidFill>
        </p:grpSpPr>
        <p:sp>
          <p:nvSpPr>
            <p:cNvPr id="15" name="Freeform 14">
              <a:extLst>
                <a:ext uri="{FF2B5EF4-FFF2-40B4-BE49-F238E27FC236}">
                  <a16:creationId xmlns:a16="http://schemas.microsoft.com/office/drawing/2014/main" id="{1230127B-0926-A22A-20EF-446E97535F14}"/>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D435BFC-F33C-D8DC-E4BA-49982F5083BD}"/>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7" name="Rounded Rectangle 16">
            <a:extLst>
              <a:ext uri="{FF2B5EF4-FFF2-40B4-BE49-F238E27FC236}">
                <a16:creationId xmlns:a16="http://schemas.microsoft.com/office/drawing/2014/main" id="{02B28403-6F57-B7CA-C21E-EBE991D3F474}"/>
              </a:ext>
            </a:extLst>
          </p:cNvPr>
          <p:cNvSpPr/>
          <p:nvPr/>
        </p:nvSpPr>
        <p:spPr>
          <a:xfrm>
            <a:off x="2260323" y="4772580"/>
            <a:ext cx="9486526" cy="1641579"/>
          </a:xfrm>
          <a:prstGeom prst="roundRect">
            <a:avLst>
              <a:gd name="adj" fmla="val 8566"/>
            </a:avLst>
          </a:prstGeom>
          <a:solidFill>
            <a:schemeClr val="bg1"/>
          </a:solid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30">
            <a:extLst>
              <a:ext uri="{FF2B5EF4-FFF2-40B4-BE49-F238E27FC236}">
                <a16:creationId xmlns:a16="http://schemas.microsoft.com/office/drawing/2014/main" id="{7FFCA174-AA5C-2A86-9E73-EE509E9B5572}"/>
              </a:ext>
            </a:extLst>
          </p:cNvPr>
          <p:cNvSpPr/>
          <p:nvPr/>
        </p:nvSpPr>
        <p:spPr>
          <a:xfrm flipH="1">
            <a:off x="2522541" y="4577972"/>
            <a:ext cx="9240768" cy="2215991"/>
          </a:xfrm>
          <a:prstGeom prst="rect">
            <a:avLst/>
          </a:prstGeom>
        </p:spPr>
        <p:txBody>
          <a:bodyPr wrap="square">
            <a:spAutoFit/>
          </a:bodyPr>
          <a:lstStyle/>
          <a:p>
            <a:r>
              <a:rPr lang="en-US" sz="2400" b="1" dirty="0">
                <a:solidFill>
                  <a:schemeClr val="bg1"/>
                </a:solidFill>
                <a:highlight>
                  <a:srgbClr val="0289AE"/>
                </a:highlight>
              </a:rPr>
              <a:t>  ACTIVITY</a:t>
            </a:r>
            <a:r>
              <a:rPr lang="en-US" sz="2400" b="1" dirty="0">
                <a:solidFill>
                  <a:srgbClr val="0289AE"/>
                </a:solidFill>
                <a:highlight>
                  <a:srgbClr val="0289AE"/>
                </a:highlight>
              </a:rPr>
              <a:t>..:</a:t>
            </a:r>
          </a:p>
          <a:p>
            <a:endParaRPr lang="en-US" sz="800" dirty="0"/>
          </a:p>
          <a:p>
            <a:br>
              <a:rPr lang="en-US" sz="800" dirty="0"/>
            </a:br>
            <a:r>
              <a:rPr lang="en-US" sz="2000" dirty="0">
                <a:solidFill>
                  <a:srgbClr val="262626"/>
                </a:solidFill>
              </a:rPr>
              <a:t>Using last week’s dataset, increase weekend ADR by €5 in a copy of the sheet. Recalculate RevPAR (€) and total room revenue (€). In one sentence, say whether you would keep the higher weekend rate and why </a:t>
            </a:r>
            <a:r>
              <a:rPr lang="en-US" sz="2000" i="1" dirty="0">
                <a:solidFill>
                  <a:srgbClr val="262626"/>
                </a:solidFill>
              </a:rPr>
              <a:t>(Based on STR, 2024; OTA Insight, 2023).</a:t>
            </a:r>
          </a:p>
          <a:p>
            <a:endParaRPr lang="en-US" sz="2000" i="1" dirty="0">
              <a:solidFill>
                <a:srgbClr val="262626"/>
              </a:solidFill>
            </a:endParaRPr>
          </a:p>
          <a:p>
            <a:endParaRPr lang="en-US" dirty="0">
              <a:solidFill>
                <a:srgbClr val="262626"/>
              </a:solidFill>
            </a:endParaRPr>
          </a:p>
        </p:txBody>
      </p:sp>
      <p:sp>
        <p:nvSpPr>
          <p:cNvPr id="20" name="TextBox 19">
            <a:extLst>
              <a:ext uri="{FF2B5EF4-FFF2-40B4-BE49-F238E27FC236}">
                <a16:creationId xmlns:a16="http://schemas.microsoft.com/office/drawing/2014/main" id="{0DD071EA-7039-05CF-F9DE-E3D126613244}"/>
              </a:ext>
            </a:extLst>
          </p:cNvPr>
          <p:cNvSpPr txBox="1"/>
          <p:nvPr/>
        </p:nvSpPr>
        <p:spPr>
          <a:xfrm>
            <a:off x="429114" y="2215479"/>
            <a:ext cx="2140611" cy="1058623"/>
          </a:xfrm>
          <a:prstGeom prst="rect">
            <a:avLst/>
          </a:prstGeom>
          <a:noFill/>
        </p:spPr>
        <p:txBody>
          <a:bodyPr wrap="square">
            <a:spAutoFit/>
          </a:bodyPr>
          <a:lstStyle/>
          <a:p>
            <a:pPr>
              <a:lnSpc>
                <a:spcPts val="2500"/>
              </a:lnSpc>
            </a:pPr>
            <a:r>
              <a:rPr lang="en-US" sz="2500" b="1" dirty="0">
                <a:solidFill>
                  <a:srgbClr val="262626"/>
                </a:solidFill>
              </a:rPr>
              <a:t>WHAT THE NUMBERS            TELL YOU:</a:t>
            </a:r>
            <a:endParaRPr lang="en-US" sz="2500" dirty="0">
              <a:solidFill>
                <a:srgbClr val="262626"/>
              </a:solidFill>
            </a:endParaRPr>
          </a:p>
        </p:txBody>
      </p:sp>
      <p:graphicFrame>
        <p:nvGraphicFramePr>
          <p:cNvPr id="21" name="Table 20">
            <a:extLst>
              <a:ext uri="{FF2B5EF4-FFF2-40B4-BE49-F238E27FC236}">
                <a16:creationId xmlns:a16="http://schemas.microsoft.com/office/drawing/2014/main" id="{E5A9855A-54DD-EBEB-1EDF-E48825EC47B4}"/>
              </a:ext>
            </a:extLst>
          </p:cNvPr>
          <p:cNvGraphicFramePr>
            <a:graphicFrameLocks noGrp="1"/>
          </p:cNvGraphicFramePr>
          <p:nvPr>
            <p:extLst>
              <p:ext uri="{D42A27DB-BD31-4B8C-83A1-F6EECF244321}">
                <p14:modId xmlns:p14="http://schemas.microsoft.com/office/powerpoint/2010/main" val="2479946310"/>
              </p:ext>
            </p:extLst>
          </p:nvPr>
        </p:nvGraphicFramePr>
        <p:xfrm>
          <a:off x="2638166" y="2113711"/>
          <a:ext cx="9193161" cy="1826614"/>
        </p:xfrm>
        <a:graphic>
          <a:graphicData uri="http://schemas.openxmlformats.org/drawingml/2006/table">
            <a:tbl>
              <a:tblPr firstRow="1" bandRow="1">
                <a:tableStyleId>{5C22544A-7EE6-4342-B048-85BDC9FD1C3A}</a:tableStyleId>
              </a:tblPr>
              <a:tblGrid>
                <a:gridCol w="3064387">
                  <a:extLst>
                    <a:ext uri="{9D8B030D-6E8A-4147-A177-3AD203B41FA5}">
                      <a16:colId xmlns:a16="http://schemas.microsoft.com/office/drawing/2014/main" val="3055828441"/>
                    </a:ext>
                  </a:extLst>
                </a:gridCol>
                <a:gridCol w="3064387">
                  <a:extLst>
                    <a:ext uri="{9D8B030D-6E8A-4147-A177-3AD203B41FA5}">
                      <a16:colId xmlns:a16="http://schemas.microsoft.com/office/drawing/2014/main" val="2788462651"/>
                    </a:ext>
                  </a:extLst>
                </a:gridCol>
                <a:gridCol w="3064387">
                  <a:extLst>
                    <a:ext uri="{9D8B030D-6E8A-4147-A177-3AD203B41FA5}">
                      <a16:colId xmlns:a16="http://schemas.microsoft.com/office/drawing/2014/main" val="1703868494"/>
                    </a:ext>
                  </a:extLst>
                </a:gridCol>
              </a:tblGrid>
              <a:tr h="343254">
                <a:tc>
                  <a:txBody>
                    <a:bodyPr/>
                    <a:lstStyle/>
                    <a:p>
                      <a:pPr algn="l"/>
                      <a:r>
                        <a:rPr lang="en-US" sz="2000" b="1" i="0" kern="1200" dirty="0">
                          <a:solidFill>
                            <a:schemeClr val="bg1"/>
                          </a:solidFill>
                          <a:effectLst/>
                          <a:highlight>
                            <a:srgbClr val="0289AE"/>
                          </a:highlight>
                          <a:latin typeface="+mn-lt"/>
                          <a:ea typeface="+mn-ea"/>
                          <a:cs typeface="+mn-cs"/>
                        </a:rPr>
                        <a:t>  Scenario</a:t>
                      </a:r>
                      <a:r>
                        <a:rPr lang="en-US" sz="2000" b="1" i="0" kern="1200" dirty="0">
                          <a:solidFill>
                            <a:srgbClr val="0289AE"/>
                          </a:solidFill>
                          <a:effectLst/>
                          <a:highlight>
                            <a:srgbClr val="0289AE"/>
                          </a:highlight>
                          <a:latin typeface="+mn-lt"/>
                          <a:ea typeface="+mn-ea"/>
                          <a:cs typeface="+mn-cs"/>
                        </a:rPr>
                        <a:t>..</a:t>
                      </a:r>
                      <a:endParaRPr lang="en-US" sz="2000" dirty="0">
                        <a:solidFill>
                          <a:srgbClr val="0289AE"/>
                        </a:solidFill>
                        <a:highlight>
                          <a:srgbClr val="0289AE"/>
                        </a:highlight>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1" i="0" kern="1200" dirty="0">
                          <a:solidFill>
                            <a:schemeClr val="bg1"/>
                          </a:solidFill>
                          <a:effectLst/>
                          <a:highlight>
                            <a:srgbClr val="0289AE"/>
                          </a:highlight>
                          <a:latin typeface="+mn-lt"/>
                          <a:ea typeface="+mn-ea"/>
                          <a:cs typeface="+mn-cs"/>
                        </a:rPr>
                        <a:t>  What It Means</a:t>
                      </a:r>
                      <a:r>
                        <a:rPr lang="en-US" sz="2000" b="1" i="0" kern="1200" dirty="0">
                          <a:solidFill>
                            <a:srgbClr val="0289AE"/>
                          </a:solidFill>
                          <a:effectLst/>
                          <a:highlight>
                            <a:srgbClr val="0289AE"/>
                          </a:highlight>
                          <a:latin typeface="+mn-lt"/>
                          <a:ea typeface="+mn-ea"/>
                          <a:cs typeface="+mn-cs"/>
                        </a:rPr>
                        <a:t>..</a:t>
                      </a:r>
                      <a:endParaRPr lang="en-US" sz="2000" dirty="0">
                        <a:solidFill>
                          <a:schemeClr val="bg1"/>
                        </a:solidFill>
                        <a:highlight>
                          <a:srgbClr val="0289AE"/>
                        </a:highlight>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1" i="0" kern="1200" dirty="0">
                          <a:solidFill>
                            <a:schemeClr val="bg1"/>
                          </a:solidFill>
                          <a:effectLst/>
                          <a:highlight>
                            <a:srgbClr val="0289AE"/>
                          </a:highlight>
                          <a:latin typeface="+mn-lt"/>
                          <a:ea typeface="+mn-ea"/>
                          <a:cs typeface="+mn-cs"/>
                        </a:rPr>
                        <a:t>  Action</a:t>
                      </a:r>
                      <a:r>
                        <a:rPr lang="en-US" sz="2000" b="1" i="0" kern="1200" dirty="0">
                          <a:solidFill>
                            <a:srgbClr val="0289AE"/>
                          </a:solidFill>
                          <a:effectLst/>
                          <a:highlight>
                            <a:srgbClr val="0289AE"/>
                          </a:highlight>
                          <a:latin typeface="+mn-lt"/>
                          <a:ea typeface="+mn-ea"/>
                          <a:cs typeface="+mn-cs"/>
                        </a:rPr>
                        <a:t>..</a:t>
                      </a:r>
                      <a:endParaRPr lang="en-US" sz="2000" dirty="0">
                        <a:solidFill>
                          <a:schemeClr val="bg1"/>
                        </a:solidFill>
                        <a:highlight>
                          <a:srgbClr val="0289AE"/>
                        </a:highlight>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1047594"/>
                  </a:ext>
                </a:extLst>
              </a:tr>
              <a:tr h="370840">
                <a:tc>
                  <a:txBody>
                    <a:bodyPr/>
                    <a:lstStyle/>
                    <a:p>
                      <a:pPr algn="l"/>
                      <a:r>
                        <a:rPr lang="en-US" sz="1800" b="0" i="0" kern="1200" dirty="0">
                          <a:solidFill>
                            <a:srgbClr val="262626"/>
                          </a:solidFill>
                          <a:effectLst/>
                          <a:latin typeface="+mn-lt"/>
                          <a:ea typeface="+mn-ea"/>
                          <a:cs typeface="+mn-cs"/>
                        </a:rPr>
                        <a:t>High Occupancy + High ADR</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sz="1800" b="0" i="0" kern="1200" dirty="0">
                          <a:solidFill>
                            <a:srgbClr val="262626"/>
                          </a:solidFill>
                          <a:effectLst/>
                          <a:latin typeface="+mn-lt"/>
                          <a:ea typeface="+mn-ea"/>
                          <a:cs typeface="+mn-cs"/>
                        </a:rPr>
                        <a:t>Strong demand</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sz="1800" b="0" i="0" kern="1200" dirty="0">
                          <a:solidFill>
                            <a:srgbClr val="262626"/>
                          </a:solidFill>
                          <a:effectLst/>
                          <a:latin typeface="+mn-lt"/>
                          <a:ea typeface="+mn-ea"/>
                          <a:cs typeface="+mn-cs"/>
                        </a:rPr>
                        <a:t>Test modest rate increase</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2528953155"/>
                  </a:ext>
                </a:extLst>
              </a:tr>
              <a:tr h="370840">
                <a:tc>
                  <a:txBody>
                    <a:bodyPr/>
                    <a:lstStyle/>
                    <a:p>
                      <a:pPr algn="l"/>
                      <a:r>
                        <a:rPr lang="en-US" sz="1800" b="0" i="0" kern="1200" dirty="0">
                          <a:solidFill>
                            <a:srgbClr val="262626"/>
                          </a:solidFill>
                          <a:effectLst/>
                          <a:latin typeface="+mn-lt"/>
                          <a:ea typeface="+mn-ea"/>
                          <a:cs typeface="+mn-cs"/>
                        </a:rPr>
                        <a:t>Low Occupancy + Low ADR</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sz="1800" b="0" i="0" kern="1200" dirty="0">
                          <a:solidFill>
                            <a:srgbClr val="262626"/>
                          </a:solidFill>
                          <a:effectLst/>
                          <a:latin typeface="+mn-lt"/>
                          <a:ea typeface="+mn-ea"/>
                          <a:cs typeface="+mn-cs"/>
                        </a:rPr>
                        <a:t>Weak demand</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sz="1800" b="0" i="0" kern="1200" dirty="0">
                          <a:solidFill>
                            <a:srgbClr val="262626"/>
                          </a:solidFill>
                          <a:effectLst/>
                          <a:latin typeface="+mn-lt"/>
                          <a:ea typeface="+mn-ea"/>
                          <a:cs typeface="+mn-cs"/>
                        </a:rPr>
                        <a:t>Targeted offers or packages</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3265032611"/>
                  </a:ext>
                </a:extLst>
              </a:tr>
              <a:tr h="370840">
                <a:tc>
                  <a:txBody>
                    <a:bodyPr/>
                    <a:lstStyle/>
                    <a:p>
                      <a:pPr algn="l"/>
                      <a:r>
                        <a:rPr lang="en-US" sz="1800" b="0" i="0" kern="1200" dirty="0">
                          <a:solidFill>
                            <a:srgbClr val="262626"/>
                          </a:solidFill>
                          <a:effectLst/>
                          <a:latin typeface="+mn-lt"/>
                          <a:ea typeface="+mn-ea"/>
                          <a:cs typeface="+mn-cs"/>
                        </a:rPr>
                        <a:t>High Occupancy + Low ADR</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sz="1800" b="0" i="0" kern="1200" dirty="0">
                          <a:solidFill>
                            <a:srgbClr val="262626"/>
                          </a:solidFill>
                          <a:effectLst/>
                          <a:latin typeface="+mn-lt"/>
                          <a:ea typeface="+mn-ea"/>
                          <a:cs typeface="+mn-cs"/>
                        </a:rPr>
                        <a:t>Prices may be too low</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sz="1800" b="0" i="0" kern="1200" dirty="0">
                          <a:solidFill>
                            <a:srgbClr val="262626"/>
                          </a:solidFill>
                          <a:effectLst/>
                          <a:latin typeface="+mn-lt"/>
                          <a:ea typeface="+mn-ea"/>
                          <a:cs typeface="+mn-cs"/>
                        </a:rPr>
                        <a:t>Consider raising rates</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3498124434"/>
                  </a:ext>
                </a:extLst>
              </a:tr>
              <a:tr h="370840">
                <a:tc>
                  <a:txBody>
                    <a:bodyPr/>
                    <a:lstStyle/>
                    <a:p>
                      <a:pPr algn="l"/>
                      <a:r>
                        <a:rPr lang="en-US" sz="1800" b="0" i="0" kern="1200" dirty="0">
                          <a:solidFill>
                            <a:srgbClr val="262626"/>
                          </a:solidFill>
                          <a:effectLst/>
                          <a:latin typeface="+mn-lt"/>
                          <a:ea typeface="+mn-ea"/>
                          <a:cs typeface="+mn-cs"/>
                        </a:rPr>
                        <a:t>Low Occupancy + High ADR</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sz="1800" b="0" i="0" kern="1200" dirty="0">
                          <a:solidFill>
                            <a:srgbClr val="262626"/>
                          </a:solidFill>
                          <a:effectLst/>
                          <a:latin typeface="+mn-lt"/>
                          <a:ea typeface="+mn-ea"/>
                          <a:cs typeface="+mn-cs"/>
                        </a:rPr>
                        <a:t>Prices may be too high</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sz="1800" b="0" i="0" kern="1200" dirty="0">
                          <a:solidFill>
                            <a:srgbClr val="262626"/>
                          </a:solidFill>
                          <a:effectLst/>
                          <a:latin typeface="+mn-lt"/>
                          <a:ea typeface="+mn-ea"/>
                          <a:cs typeface="+mn-cs"/>
                        </a:rPr>
                        <a:t>Review value proposition</a:t>
                      </a:r>
                      <a:endParaRPr lang="en-US" dirty="0">
                        <a:solidFill>
                          <a:srgbClr val="262626"/>
                        </a:solidFill>
                      </a:endParaRP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455775039"/>
                  </a:ext>
                </a:extLst>
              </a:tr>
            </a:tbl>
          </a:graphicData>
        </a:graphic>
      </p:graphicFrame>
      <p:sp>
        <p:nvSpPr>
          <p:cNvPr id="22" name="Freeform 21">
            <a:extLst>
              <a:ext uri="{FF2B5EF4-FFF2-40B4-BE49-F238E27FC236}">
                <a16:creationId xmlns:a16="http://schemas.microsoft.com/office/drawing/2014/main" id="{A422A9F5-BB97-E0F2-9AD5-E975A5945585}"/>
              </a:ext>
            </a:extLst>
          </p:cNvPr>
          <p:cNvSpPr/>
          <p:nvPr/>
        </p:nvSpPr>
        <p:spPr>
          <a:xfrm rot="21210277">
            <a:off x="1497537" y="3198747"/>
            <a:ext cx="926896" cy="526949"/>
          </a:xfrm>
          <a:custGeom>
            <a:avLst/>
            <a:gdLst>
              <a:gd name="connsiteX0" fmla="*/ 67754 w 1037030"/>
              <a:gd name="connsiteY0" fmla="*/ 214644 h 589562"/>
              <a:gd name="connsiteX1" fmla="*/ 67214 w 1037030"/>
              <a:gd name="connsiteY1" fmla="*/ 213026 h 589562"/>
              <a:gd name="connsiteX2" fmla="*/ 67754 w 1037030"/>
              <a:gd name="connsiteY2" fmla="*/ 214644 h 589562"/>
              <a:gd name="connsiteX3" fmla="*/ 237775 w 1037030"/>
              <a:gd name="connsiteY3" fmla="*/ 295000 h 589562"/>
              <a:gd name="connsiteX4" fmla="*/ 239394 w 1037030"/>
              <a:gd name="connsiteY4" fmla="*/ 284753 h 589562"/>
              <a:gd name="connsiteX5" fmla="*/ 239394 w 1037030"/>
              <a:gd name="connsiteY5" fmla="*/ 282596 h 589562"/>
              <a:gd name="connsiteX6" fmla="*/ 239394 w 1037030"/>
              <a:gd name="connsiteY6" fmla="*/ 282596 h 589562"/>
              <a:gd name="connsiteX7" fmla="*/ 240474 w 1037030"/>
              <a:gd name="connsiteY7" fmla="*/ 278821 h 589562"/>
              <a:gd name="connsiteX8" fmla="*/ 248030 w 1037030"/>
              <a:gd name="connsiteY8" fmla="*/ 257249 h 589562"/>
              <a:gd name="connsiteX9" fmla="*/ 249649 w 1037030"/>
              <a:gd name="connsiteY9" fmla="*/ 253474 h 589562"/>
              <a:gd name="connsiteX10" fmla="*/ 249649 w 1037030"/>
              <a:gd name="connsiteY10" fmla="*/ 252395 h 589562"/>
              <a:gd name="connsiteX11" fmla="*/ 256126 w 1037030"/>
              <a:gd name="connsiteY11" fmla="*/ 242148 h 589562"/>
              <a:gd name="connsiteX12" fmla="*/ 258825 w 1037030"/>
              <a:gd name="connsiteY12" fmla="*/ 239452 h 589562"/>
              <a:gd name="connsiteX13" fmla="*/ 259905 w 1037030"/>
              <a:gd name="connsiteY13" fmla="*/ 238373 h 589562"/>
              <a:gd name="connsiteX14" fmla="*/ 263683 w 1037030"/>
              <a:gd name="connsiteY14" fmla="*/ 234598 h 589562"/>
              <a:gd name="connsiteX15" fmla="*/ 265842 w 1037030"/>
              <a:gd name="connsiteY15" fmla="*/ 232980 h 589562"/>
              <a:gd name="connsiteX16" fmla="*/ 268541 w 1037030"/>
              <a:gd name="connsiteY16" fmla="*/ 231362 h 589562"/>
              <a:gd name="connsiteX17" fmla="*/ 273398 w 1037030"/>
              <a:gd name="connsiteY17" fmla="*/ 229205 h 589562"/>
              <a:gd name="connsiteX18" fmla="*/ 274478 w 1037030"/>
              <a:gd name="connsiteY18" fmla="*/ 229205 h 589562"/>
              <a:gd name="connsiteX19" fmla="*/ 278256 w 1037030"/>
              <a:gd name="connsiteY19" fmla="*/ 228126 h 589562"/>
              <a:gd name="connsiteX20" fmla="*/ 283114 w 1037030"/>
              <a:gd name="connsiteY20" fmla="*/ 227048 h 589562"/>
              <a:gd name="connsiteX21" fmla="*/ 284193 w 1037030"/>
              <a:gd name="connsiteY21" fmla="*/ 227048 h 589562"/>
              <a:gd name="connsiteX22" fmla="*/ 283114 w 1037030"/>
              <a:gd name="connsiteY22" fmla="*/ 227048 h 589562"/>
              <a:gd name="connsiteX23" fmla="*/ 284193 w 1037030"/>
              <a:gd name="connsiteY23" fmla="*/ 227048 h 589562"/>
              <a:gd name="connsiteX24" fmla="*/ 286352 w 1037030"/>
              <a:gd name="connsiteY24" fmla="*/ 227048 h 589562"/>
              <a:gd name="connsiteX25" fmla="*/ 292290 w 1037030"/>
              <a:gd name="connsiteY25" fmla="*/ 227048 h 589562"/>
              <a:gd name="connsiteX26" fmla="*/ 297147 w 1037030"/>
              <a:gd name="connsiteY26" fmla="*/ 228666 h 589562"/>
              <a:gd name="connsiteX27" fmla="*/ 300926 w 1037030"/>
              <a:gd name="connsiteY27" fmla="*/ 231362 h 589562"/>
              <a:gd name="connsiteX28" fmla="*/ 300926 w 1037030"/>
              <a:gd name="connsiteY28" fmla="*/ 231362 h 589562"/>
              <a:gd name="connsiteX29" fmla="*/ 303624 w 1037030"/>
              <a:gd name="connsiteY29" fmla="*/ 234598 h 589562"/>
              <a:gd name="connsiteX30" fmla="*/ 305783 w 1037030"/>
              <a:gd name="connsiteY30" fmla="*/ 239452 h 589562"/>
              <a:gd name="connsiteX31" fmla="*/ 305783 w 1037030"/>
              <a:gd name="connsiteY31" fmla="*/ 239991 h 589562"/>
              <a:gd name="connsiteX32" fmla="*/ 306323 w 1037030"/>
              <a:gd name="connsiteY32" fmla="*/ 242688 h 589562"/>
              <a:gd name="connsiteX33" fmla="*/ 307403 w 1037030"/>
              <a:gd name="connsiteY33" fmla="*/ 247002 h 589562"/>
              <a:gd name="connsiteX34" fmla="*/ 307403 w 1037030"/>
              <a:gd name="connsiteY34" fmla="*/ 250238 h 589562"/>
              <a:gd name="connsiteX35" fmla="*/ 307403 w 1037030"/>
              <a:gd name="connsiteY35" fmla="*/ 247002 h 589562"/>
              <a:gd name="connsiteX36" fmla="*/ 307403 w 1037030"/>
              <a:gd name="connsiteY36" fmla="*/ 256710 h 589562"/>
              <a:gd name="connsiteX37" fmla="*/ 306863 w 1037030"/>
              <a:gd name="connsiteY37" fmla="*/ 262103 h 589562"/>
              <a:gd name="connsiteX38" fmla="*/ 306863 w 1037030"/>
              <a:gd name="connsiteY38" fmla="*/ 263181 h 589562"/>
              <a:gd name="connsiteX39" fmla="*/ 304704 w 1037030"/>
              <a:gd name="connsiteY39" fmla="*/ 271271 h 589562"/>
              <a:gd name="connsiteX40" fmla="*/ 300386 w 1037030"/>
              <a:gd name="connsiteY40" fmla="*/ 280978 h 589562"/>
              <a:gd name="connsiteX41" fmla="*/ 301465 w 1037030"/>
              <a:gd name="connsiteY41" fmla="*/ 278282 h 589562"/>
              <a:gd name="connsiteX42" fmla="*/ 300386 w 1037030"/>
              <a:gd name="connsiteY42" fmla="*/ 279900 h 589562"/>
              <a:gd name="connsiteX43" fmla="*/ 298227 w 1037030"/>
              <a:gd name="connsiteY43" fmla="*/ 283675 h 589562"/>
              <a:gd name="connsiteX44" fmla="*/ 292290 w 1037030"/>
              <a:gd name="connsiteY44" fmla="*/ 292304 h 589562"/>
              <a:gd name="connsiteX45" fmla="*/ 289591 w 1037030"/>
              <a:gd name="connsiteY45" fmla="*/ 295540 h 589562"/>
              <a:gd name="connsiteX46" fmla="*/ 287972 w 1037030"/>
              <a:gd name="connsiteY46" fmla="*/ 297697 h 589562"/>
              <a:gd name="connsiteX47" fmla="*/ 290131 w 1037030"/>
              <a:gd name="connsiteY47" fmla="*/ 295000 h 589562"/>
              <a:gd name="connsiteX48" fmla="*/ 283114 w 1037030"/>
              <a:gd name="connsiteY48" fmla="*/ 302011 h 589562"/>
              <a:gd name="connsiteX49" fmla="*/ 276097 w 1037030"/>
              <a:gd name="connsiteY49" fmla="*/ 307944 h 589562"/>
              <a:gd name="connsiteX50" fmla="*/ 272319 w 1037030"/>
              <a:gd name="connsiteY50" fmla="*/ 310640 h 589562"/>
              <a:gd name="connsiteX51" fmla="*/ 270160 w 1037030"/>
              <a:gd name="connsiteY51" fmla="*/ 312258 h 589562"/>
              <a:gd name="connsiteX52" fmla="*/ 272859 w 1037030"/>
              <a:gd name="connsiteY52" fmla="*/ 310640 h 589562"/>
              <a:gd name="connsiteX53" fmla="*/ 256126 w 1037030"/>
              <a:gd name="connsiteY53" fmla="*/ 319808 h 589562"/>
              <a:gd name="connsiteX54" fmla="*/ 246951 w 1037030"/>
              <a:gd name="connsiteY54" fmla="*/ 323583 h 589562"/>
              <a:gd name="connsiteX55" fmla="*/ 242633 w 1037030"/>
              <a:gd name="connsiteY55" fmla="*/ 325201 h 589562"/>
              <a:gd name="connsiteX56" fmla="*/ 242633 w 1037030"/>
              <a:gd name="connsiteY56" fmla="*/ 325201 h 589562"/>
              <a:gd name="connsiteX57" fmla="*/ 235616 w 1037030"/>
              <a:gd name="connsiteY57" fmla="*/ 327359 h 589562"/>
              <a:gd name="connsiteX58" fmla="*/ 235616 w 1037030"/>
              <a:gd name="connsiteY58" fmla="*/ 324662 h 589562"/>
              <a:gd name="connsiteX59" fmla="*/ 235616 w 1037030"/>
              <a:gd name="connsiteY59" fmla="*/ 314955 h 589562"/>
              <a:gd name="connsiteX60" fmla="*/ 236695 w 1037030"/>
              <a:gd name="connsiteY60" fmla="*/ 294461 h 589562"/>
              <a:gd name="connsiteX61" fmla="*/ 25113 w 1037030"/>
              <a:gd name="connsiteY61" fmla="*/ 249699 h 589562"/>
              <a:gd name="connsiteX62" fmla="*/ 79628 w 1037030"/>
              <a:gd name="connsiteY62" fmla="*/ 328976 h 589562"/>
              <a:gd name="connsiteX63" fmla="*/ 165448 w 1037030"/>
              <a:gd name="connsiteY63" fmla="*/ 378593 h 589562"/>
              <a:gd name="connsiteX64" fmla="*/ 194055 w 1037030"/>
              <a:gd name="connsiteY64" fmla="*/ 382907 h 589562"/>
              <a:gd name="connsiteX65" fmla="*/ 286352 w 1037030"/>
              <a:gd name="connsiteY65" fmla="*/ 518812 h 589562"/>
              <a:gd name="connsiteX66" fmla="*/ 467169 w 1037030"/>
              <a:gd name="connsiteY66" fmla="*/ 588922 h 589562"/>
              <a:gd name="connsiteX67" fmla="*/ 674433 w 1037030"/>
              <a:gd name="connsiteY67" fmla="*/ 545238 h 589562"/>
              <a:gd name="connsiteX68" fmla="*/ 848232 w 1037030"/>
              <a:gd name="connsiteY68" fmla="*/ 419041 h 589562"/>
              <a:gd name="connsiteX69" fmla="*/ 983709 w 1037030"/>
              <a:gd name="connsiteY69" fmla="*/ 257249 h 589562"/>
              <a:gd name="connsiteX70" fmla="*/ 982630 w 1037030"/>
              <a:gd name="connsiteY70" fmla="*/ 336527 h 589562"/>
              <a:gd name="connsiteX71" fmla="*/ 980471 w 1037030"/>
              <a:gd name="connsiteY71" fmla="*/ 378053 h 589562"/>
              <a:gd name="connsiteX72" fmla="*/ 986948 w 1037030"/>
              <a:gd name="connsiteY72" fmla="*/ 396929 h 589562"/>
              <a:gd name="connsiteX73" fmla="*/ 1004760 w 1037030"/>
              <a:gd name="connsiteY73" fmla="*/ 406097 h 589562"/>
              <a:gd name="connsiteX74" fmla="*/ 1023651 w 1037030"/>
              <a:gd name="connsiteY74" fmla="*/ 399626 h 589562"/>
              <a:gd name="connsiteX75" fmla="*/ 1032827 w 1037030"/>
              <a:gd name="connsiteY75" fmla="*/ 381828 h 589562"/>
              <a:gd name="connsiteX76" fmla="*/ 1035525 w 1037030"/>
              <a:gd name="connsiteY76" fmla="*/ 235137 h 589562"/>
              <a:gd name="connsiteX77" fmla="*/ 1033906 w 1037030"/>
              <a:gd name="connsiteY77" fmla="*/ 197386 h 589562"/>
              <a:gd name="connsiteX78" fmla="*/ 1035525 w 1037030"/>
              <a:gd name="connsiteY78" fmla="*/ 194150 h 589562"/>
              <a:gd name="connsiteX79" fmla="*/ 1034446 w 1037030"/>
              <a:gd name="connsiteY79" fmla="*/ 173656 h 589562"/>
              <a:gd name="connsiteX80" fmla="*/ 1019333 w 1037030"/>
              <a:gd name="connsiteY80" fmla="*/ 160713 h 589562"/>
              <a:gd name="connsiteX81" fmla="*/ 998822 w 1037030"/>
              <a:gd name="connsiteY81" fmla="*/ 161792 h 589562"/>
              <a:gd name="connsiteX82" fmla="*/ 908144 w 1037030"/>
              <a:gd name="connsiteY82" fmla="*/ 203318 h 589562"/>
              <a:gd name="connsiteX83" fmla="*/ 884395 w 1037030"/>
              <a:gd name="connsiteY83" fmla="*/ 211947 h 589562"/>
              <a:gd name="connsiteX84" fmla="*/ 786161 w 1037030"/>
              <a:gd name="connsiteY84" fmla="*/ 237834 h 589562"/>
              <a:gd name="connsiteX85" fmla="*/ 769429 w 1037030"/>
              <a:gd name="connsiteY85" fmla="*/ 248620 h 589562"/>
              <a:gd name="connsiteX86" fmla="*/ 765111 w 1037030"/>
              <a:gd name="connsiteY86" fmla="*/ 268574 h 589562"/>
              <a:gd name="connsiteX87" fmla="*/ 775906 w 1037030"/>
              <a:gd name="connsiteY87" fmla="*/ 285293 h 589562"/>
              <a:gd name="connsiteX88" fmla="*/ 795876 w 1037030"/>
              <a:gd name="connsiteY88" fmla="*/ 289607 h 589562"/>
              <a:gd name="connsiteX89" fmla="*/ 917860 w 1037030"/>
              <a:gd name="connsiteY89" fmla="*/ 255092 h 589562"/>
              <a:gd name="connsiteX90" fmla="*/ 849851 w 1037030"/>
              <a:gd name="connsiteY90" fmla="*/ 339223 h 589562"/>
              <a:gd name="connsiteX91" fmla="*/ 846073 w 1037030"/>
              <a:gd name="connsiteY91" fmla="*/ 343538 h 589562"/>
              <a:gd name="connsiteX92" fmla="*/ 844994 w 1037030"/>
              <a:gd name="connsiteY92" fmla="*/ 344616 h 589562"/>
              <a:gd name="connsiteX93" fmla="*/ 835818 w 1037030"/>
              <a:gd name="connsiteY93" fmla="*/ 354863 h 589562"/>
              <a:gd name="connsiteX94" fmla="*/ 818546 w 1037030"/>
              <a:gd name="connsiteY94" fmla="*/ 373200 h 589562"/>
              <a:gd name="connsiteX95" fmla="*/ 781843 w 1037030"/>
              <a:gd name="connsiteY95" fmla="*/ 408254 h 589562"/>
              <a:gd name="connsiteX96" fmla="*/ 742981 w 1037030"/>
              <a:gd name="connsiteY96" fmla="*/ 440613 h 589562"/>
              <a:gd name="connsiteX97" fmla="*/ 723010 w 1037030"/>
              <a:gd name="connsiteY97" fmla="*/ 455174 h 589562"/>
              <a:gd name="connsiteX98" fmla="*/ 713295 w 1037030"/>
              <a:gd name="connsiteY98" fmla="*/ 461646 h 589562"/>
              <a:gd name="connsiteX99" fmla="*/ 712215 w 1037030"/>
              <a:gd name="connsiteY99" fmla="*/ 462185 h 589562"/>
              <a:gd name="connsiteX100" fmla="*/ 706818 w 1037030"/>
              <a:gd name="connsiteY100" fmla="*/ 465960 h 589562"/>
              <a:gd name="connsiteX101" fmla="*/ 619378 w 1037030"/>
              <a:gd name="connsiteY101" fmla="*/ 510183 h 589562"/>
              <a:gd name="connsiteX102" fmla="*/ 608043 w 1037030"/>
              <a:gd name="connsiteY102" fmla="*/ 514498 h 589562"/>
              <a:gd name="connsiteX103" fmla="*/ 604265 w 1037030"/>
              <a:gd name="connsiteY103" fmla="*/ 515576 h 589562"/>
              <a:gd name="connsiteX104" fmla="*/ 601566 w 1037030"/>
              <a:gd name="connsiteY104" fmla="*/ 516655 h 589562"/>
              <a:gd name="connsiteX105" fmla="*/ 578357 w 1037030"/>
              <a:gd name="connsiteY105" fmla="*/ 523666 h 589562"/>
              <a:gd name="connsiteX106" fmla="*/ 530859 w 1037030"/>
              <a:gd name="connsiteY106" fmla="*/ 533373 h 589562"/>
              <a:gd name="connsiteX107" fmla="*/ 507110 w 1037030"/>
              <a:gd name="connsiteY107" fmla="*/ 536070 h 589562"/>
              <a:gd name="connsiteX108" fmla="*/ 507110 w 1037030"/>
              <a:gd name="connsiteY108" fmla="*/ 536070 h 589562"/>
              <a:gd name="connsiteX109" fmla="*/ 501713 w 1037030"/>
              <a:gd name="connsiteY109" fmla="*/ 536070 h 589562"/>
              <a:gd name="connsiteX110" fmla="*/ 489298 w 1037030"/>
              <a:gd name="connsiteY110" fmla="*/ 536070 h 589562"/>
              <a:gd name="connsiteX111" fmla="*/ 441800 w 1037030"/>
              <a:gd name="connsiteY111" fmla="*/ 532834 h 589562"/>
              <a:gd name="connsiteX112" fmla="*/ 431005 w 1037030"/>
              <a:gd name="connsiteY112" fmla="*/ 531216 h 589562"/>
              <a:gd name="connsiteX113" fmla="*/ 427227 w 1037030"/>
              <a:gd name="connsiteY113" fmla="*/ 530677 h 589562"/>
              <a:gd name="connsiteX114" fmla="*/ 423989 w 1037030"/>
              <a:gd name="connsiteY114" fmla="*/ 530138 h 589562"/>
              <a:gd name="connsiteX115" fmla="*/ 402399 w 1037030"/>
              <a:gd name="connsiteY115" fmla="*/ 524205 h 589562"/>
              <a:gd name="connsiteX116" fmla="*/ 382968 w 1037030"/>
              <a:gd name="connsiteY116" fmla="*/ 517194 h 589562"/>
              <a:gd name="connsiteX117" fmla="*/ 373252 w 1037030"/>
              <a:gd name="connsiteY117" fmla="*/ 512880 h 589562"/>
              <a:gd name="connsiteX118" fmla="*/ 368934 w 1037030"/>
              <a:gd name="connsiteY118" fmla="*/ 510722 h 589562"/>
              <a:gd name="connsiteX119" fmla="*/ 366235 w 1037030"/>
              <a:gd name="connsiteY119" fmla="*/ 509644 h 589562"/>
              <a:gd name="connsiteX120" fmla="*/ 368394 w 1037030"/>
              <a:gd name="connsiteY120" fmla="*/ 510722 h 589562"/>
              <a:gd name="connsiteX121" fmla="*/ 359219 w 1037030"/>
              <a:gd name="connsiteY121" fmla="*/ 505869 h 589562"/>
              <a:gd name="connsiteX122" fmla="*/ 349503 w 1037030"/>
              <a:gd name="connsiteY122" fmla="*/ 499936 h 589562"/>
              <a:gd name="connsiteX123" fmla="*/ 332231 w 1037030"/>
              <a:gd name="connsiteY123" fmla="*/ 488072 h 589562"/>
              <a:gd name="connsiteX124" fmla="*/ 315499 w 1037030"/>
              <a:gd name="connsiteY124" fmla="*/ 475128 h 589562"/>
              <a:gd name="connsiteX125" fmla="*/ 312260 w 1037030"/>
              <a:gd name="connsiteY125" fmla="*/ 472432 h 589562"/>
              <a:gd name="connsiteX126" fmla="*/ 311721 w 1037030"/>
              <a:gd name="connsiteY126" fmla="*/ 471892 h 589562"/>
              <a:gd name="connsiteX127" fmla="*/ 304164 w 1037030"/>
              <a:gd name="connsiteY127" fmla="*/ 464881 h 589562"/>
              <a:gd name="connsiteX128" fmla="*/ 276097 w 1037030"/>
              <a:gd name="connsiteY128" fmla="*/ 432523 h 589562"/>
              <a:gd name="connsiteX129" fmla="*/ 270700 w 1037030"/>
              <a:gd name="connsiteY129" fmla="*/ 424973 h 589562"/>
              <a:gd name="connsiteX130" fmla="*/ 267461 w 1037030"/>
              <a:gd name="connsiteY130" fmla="*/ 420119 h 589562"/>
              <a:gd name="connsiteX131" fmla="*/ 257206 w 1037030"/>
              <a:gd name="connsiteY131" fmla="*/ 402322 h 589562"/>
              <a:gd name="connsiteX132" fmla="*/ 248570 w 1037030"/>
              <a:gd name="connsiteY132" fmla="*/ 383446 h 589562"/>
              <a:gd name="connsiteX133" fmla="*/ 246951 w 1037030"/>
              <a:gd name="connsiteY133" fmla="*/ 378593 h 589562"/>
              <a:gd name="connsiteX134" fmla="*/ 337089 w 1037030"/>
              <a:gd name="connsiteY134" fmla="*/ 320348 h 589562"/>
              <a:gd name="connsiteX135" fmla="*/ 356520 w 1037030"/>
              <a:gd name="connsiteY135" fmla="*/ 224890 h 589562"/>
              <a:gd name="connsiteX136" fmla="*/ 315499 w 1037030"/>
              <a:gd name="connsiteY136" fmla="*/ 178510 h 589562"/>
              <a:gd name="connsiteX137" fmla="*/ 261524 w 1037030"/>
              <a:gd name="connsiteY137" fmla="*/ 176353 h 589562"/>
              <a:gd name="connsiteX138" fmla="*/ 183260 w 1037030"/>
              <a:gd name="connsiteY138" fmla="*/ 328437 h 589562"/>
              <a:gd name="connsiteX139" fmla="*/ 181641 w 1037030"/>
              <a:gd name="connsiteY139" fmla="*/ 328437 h 589562"/>
              <a:gd name="connsiteX140" fmla="*/ 176783 w 1037030"/>
              <a:gd name="connsiteY140" fmla="*/ 327359 h 589562"/>
              <a:gd name="connsiteX141" fmla="*/ 156812 w 1037030"/>
              <a:gd name="connsiteY141" fmla="*/ 320348 h 589562"/>
              <a:gd name="connsiteX142" fmla="*/ 153574 w 1037030"/>
              <a:gd name="connsiteY142" fmla="*/ 318730 h 589562"/>
              <a:gd name="connsiteX143" fmla="*/ 151955 w 1037030"/>
              <a:gd name="connsiteY143" fmla="*/ 318190 h 589562"/>
              <a:gd name="connsiteX144" fmla="*/ 151955 w 1037030"/>
              <a:gd name="connsiteY144" fmla="*/ 318190 h 589562"/>
              <a:gd name="connsiteX145" fmla="*/ 149796 w 1037030"/>
              <a:gd name="connsiteY145" fmla="*/ 317112 h 589562"/>
              <a:gd name="connsiteX146" fmla="*/ 150875 w 1037030"/>
              <a:gd name="connsiteY146" fmla="*/ 317651 h 589562"/>
              <a:gd name="connsiteX147" fmla="*/ 142239 w 1037030"/>
              <a:gd name="connsiteY147" fmla="*/ 312797 h 589562"/>
              <a:gd name="connsiteX148" fmla="*/ 124967 w 1037030"/>
              <a:gd name="connsiteY148" fmla="*/ 300393 h 589562"/>
              <a:gd name="connsiteX149" fmla="*/ 121189 w 1037030"/>
              <a:gd name="connsiteY149" fmla="*/ 297157 h 589562"/>
              <a:gd name="connsiteX150" fmla="*/ 121189 w 1037030"/>
              <a:gd name="connsiteY150" fmla="*/ 297157 h 589562"/>
              <a:gd name="connsiteX151" fmla="*/ 113632 w 1037030"/>
              <a:gd name="connsiteY151" fmla="*/ 289607 h 589562"/>
              <a:gd name="connsiteX152" fmla="*/ 99599 w 1037030"/>
              <a:gd name="connsiteY152" fmla="*/ 273428 h 589562"/>
              <a:gd name="connsiteX153" fmla="*/ 93662 w 1037030"/>
              <a:gd name="connsiteY153" fmla="*/ 265338 h 589562"/>
              <a:gd name="connsiteX154" fmla="*/ 90423 w 1037030"/>
              <a:gd name="connsiteY154" fmla="*/ 261024 h 589562"/>
              <a:gd name="connsiteX155" fmla="*/ 90423 w 1037030"/>
              <a:gd name="connsiteY155" fmla="*/ 260485 h 589562"/>
              <a:gd name="connsiteX156" fmla="*/ 70452 w 1037030"/>
              <a:gd name="connsiteY156" fmla="*/ 222194 h 589562"/>
              <a:gd name="connsiteX157" fmla="*/ 66674 w 1037030"/>
              <a:gd name="connsiteY157" fmla="*/ 212486 h 589562"/>
              <a:gd name="connsiteX158" fmla="*/ 66674 w 1037030"/>
              <a:gd name="connsiteY158" fmla="*/ 212486 h 589562"/>
              <a:gd name="connsiteX159" fmla="*/ 64515 w 1037030"/>
              <a:gd name="connsiteY159" fmla="*/ 206015 h 589562"/>
              <a:gd name="connsiteX160" fmla="*/ 58038 w 1037030"/>
              <a:gd name="connsiteY160" fmla="*/ 180667 h 589562"/>
              <a:gd name="connsiteX161" fmla="*/ 53720 w 1037030"/>
              <a:gd name="connsiteY161" fmla="*/ 153702 h 589562"/>
              <a:gd name="connsiteX162" fmla="*/ 52641 w 1037030"/>
              <a:gd name="connsiteY162" fmla="*/ 141298 h 589562"/>
              <a:gd name="connsiteX163" fmla="*/ 52641 w 1037030"/>
              <a:gd name="connsiteY163" fmla="*/ 139680 h 589562"/>
              <a:gd name="connsiteX164" fmla="*/ 52641 w 1037030"/>
              <a:gd name="connsiteY164" fmla="*/ 132669 h 589562"/>
              <a:gd name="connsiteX165" fmla="*/ 53720 w 1037030"/>
              <a:gd name="connsiteY165" fmla="*/ 79817 h 589562"/>
              <a:gd name="connsiteX166" fmla="*/ 59657 w 1037030"/>
              <a:gd name="connsiteY166" fmla="*/ 28044 h 589562"/>
              <a:gd name="connsiteX167" fmla="*/ 35369 w 1037030"/>
              <a:gd name="connsiteY167" fmla="*/ 0 h 589562"/>
              <a:gd name="connsiteX168" fmla="*/ 7302 w 1037030"/>
              <a:gd name="connsiteY168" fmla="*/ 24269 h 589562"/>
              <a:gd name="connsiteX169" fmla="*/ 25653 w 1037030"/>
              <a:gd name="connsiteY169" fmla="*/ 250777 h 5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37030" h="589562">
                <a:moveTo>
                  <a:pt x="67754" y="214644"/>
                </a:moveTo>
                <a:cubicBezTo>
                  <a:pt x="67754" y="214104"/>
                  <a:pt x="67754" y="213565"/>
                  <a:pt x="67214" y="213026"/>
                </a:cubicBezTo>
                <a:cubicBezTo>
                  <a:pt x="67214" y="214104"/>
                  <a:pt x="67754" y="215183"/>
                  <a:pt x="67754" y="214644"/>
                </a:cubicBezTo>
                <a:close/>
                <a:moveTo>
                  <a:pt x="237775" y="295000"/>
                </a:moveTo>
                <a:cubicBezTo>
                  <a:pt x="237775" y="291764"/>
                  <a:pt x="238854" y="287989"/>
                  <a:pt x="239394" y="284753"/>
                </a:cubicBezTo>
                <a:cubicBezTo>
                  <a:pt x="239394" y="284214"/>
                  <a:pt x="239394" y="283135"/>
                  <a:pt x="239394" y="282596"/>
                </a:cubicBezTo>
                <a:cubicBezTo>
                  <a:pt x="239394" y="282596"/>
                  <a:pt x="239394" y="282596"/>
                  <a:pt x="239394" y="282596"/>
                </a:cubicBezTo>
                <a:cubicBezTo>
                  <a:pt x="239394" y="281518"/>
                  <a:pt x="239934" y="279900"/>
                  <a:pt x="240474" y="278821"/>
                </a:cubicBezTo>
                <a:cubicBezTo>
                  <a:pt x="242093" y="271271"/>
                  <a:pt x="244792" y="264260"/>
                  <a:pt x="248030" y="257249"/>
                </a:cubicBezTo>
                <a:cubicBezTo>
                  <a:pt x="248570" y="256170"/>
                  <a:pt x="249110" y="254552"/>
                  <a:pt x="249649" y="253474"/>
                </a:cubicBezTo>
                <a:cubicBezTo>
                  <a:pt x="249649" y="253474"/>
                  <a:pt x="249649" y="252934"/>
                  <a:pt x="249649" y="252395"/>
                </a:cubicBezTo>
                <a:cubicBezTo>
                  <a:pt x="251808" y="249159"/>
                  <a:pt x="253967" y="245384"/>
                  <a:pt x="256126" y="242148"/>
                </a:cubicBezTo>
                <a:cubicBezTo>
                  <a:pt x="256666" y="241070"/>
                  <a:pt x="257746" y="239991"/>
                  <a:pt x="258825" y="239452"/>
                </a:cubicBezTo>
                <a:cubicBezTo>
                  <a:pt x="258825" y="239452"/>
                  <a:pt x="259365" y="238912"/>
                  <a:pt x="259905" y="238373"/>
                </a:cubicBezTo>
                <a:cubicBezTo>
                  <a:pt x="260984" y="237294"/>
                  <a:pt x="262603" y="236216"/>
                  <a:pt x="263683" y="234598"/>
                </a:cubicBezTo>
                <a:cubicBezTo>
                  <a:pt x="264223" y="234059"/>
                  <a:pt x="265302" y="233519"/>
                  <a:pt x="265842" y="232980"/>
                </a:cubicBezTo>
                <a:cubicBezTo>
                  <a:pt x="266921" y="232980"/>
                  <a:pt x="268001" y="231362"/>
                  <a:pt x="268541" y="231362"/>
                </a:cubicBezTo>
                <a:cubicBezTo>
                  <a:pt x="270160" y="230284"/>
                  <a:pt x="271779" y="229744"/>
                  <a:pt x="273398" y="229205"/>
                </a:cubicBezTo>
                <a:cubicBezTo>
                  <a:pt x="273398" y="229205"/>
                  <a:pt x="273938" y="229205"/>
                  <a:pt x="274478" y="229205"/>
                </a:cubicBezTo>
                <a:cubicBezTo>
                  <a:pt x="275557" y="229205"/>
                  <a:pt x="277716" y="228126"/>
                  <a:pt x="278256" y="228126"/>
                </a:cubicBezTo>
                <a:cubicBezTo>
                  <a:pt x="279875" y="228126"/>
                  <a:pt x="281495" y="227587"/>
                  <a:pt x="283114" y="227048"/>
                </a:cubicBezTo>
                <a:cubicBezTo>
                  <a:pt x="283114" y="227048"/>
                  <a:pt x="283654" y="227048"/>
                  <a:pt x="284193" y="227048"/>
                </a:cubicBezTo>
                <a:cubicBezTo>
                  <a:pt x="284193" y="227048"/>
                  <a:pt x="283654" y="227048"/>
                  <a:pt x="283114" y="227048"/>
                </a:cubicBezTo>
                <a:cubicBezTo>
                  <a:pt x="283114" y="227048"/>
                  <a:pt x="283654" y="227048"/>
                  <a:pt x="284193" y="227048"/>
                </a:cubicBezTo>
                <a:cubicBezTo>
                  <a:pt x="286352" y="227048"/>
                  <a:pt x="288511" y="227048"/>
                  <a:pt x="286352" y="227048"/>
                </a:cubicBezTo>
                <a:cubicBezTo>
                  <a:pt x="288511" y="227048"/>
                  <a:pt x="290670" y="227048"/>
                  <a:pt x="292290" y="227048"/>
                </a:cubicBezTo>
                <a:cubicBezTo>
                  <a:pt x="293909" y="227048"/>
                  <a:pt x="295528" y="228126"/>
                  <a:pt x="297147" y="228666"/>
                </a:cubicBezTo>
                <a:cubicBezTo>
                  <a:pt x="298227" y="229744"/>
                  <a:pt x="299846" y="230284"/>
                  <a:pt x="300926" y="231362"/>
                </a:cubicBezTo>
                <a:cubicBezTo>
                  <a:pt x="300926" y="231362"/>
                  <a:pt x="300926" y="231362"/>
                  <a:pt x="300926" y="231362"/>
                </a:cubicBezTo>
                <a:cubicBezTo>
                  <a:pt x="302005" y="232441"/>
                  <a:pt x="302545" y="233519"/>
                  <a:pt x="303624" y="234598"/>
                </a:cubicBezTo>
                <a:cubicBezTo>
                  <a:pt x="304704" y="236216"/>
                  <a:pt x="305244" y="237834"/>
                  <a:pt x="305783" y="239452"/>
                </a:cubicBezTo>
                <a:cubicBezTo>
                  <a:pt x="305783" y="239452"/>
                  <a:pt x="305783" y="239452"/>
                  <a:pt x="305783" y="239991"/>
                </a:cubicBezTo>
                <a:cubicBezTo>
                  <a:pt x="305783" y="241070"/>
                  <a:pt x="305783" y="241609"/>
                  <a:pt x="306323" y="242688"/>
                </a:cubicBezTo>
                <a:cubicBezTo>
                  <a:pt x="306323" y="244305"/>
                  <a:pt x="306863" y="245923"/>
                  <a:pt x="307403" y="247002"/>
                </a:cubicBezTo>
                <a:cubicBezTo>
                  <a:pt x="307403" y="248081"/>
                  <a:pt x="307403" y="249159"/>
                  <a:pt x="307403" y="250238"/>
                </a:cubicBezTo>
                <a:cubicBezTo>
                  <a:pt x="307403" y="249699"/>
                  <a:pt x="307403" y="248620"/>
                  <a:pt x="307403" y="247002"/>
                </a:cubicBezTo>
                <a:cubicBezTo>
                  <a:pt x="307403" y="250238"/>
                  <a:pt x="307403" y="253474"/>
                  <a:pt x="307403" y="256710"/>
                </a:cubicBezTo>
                <a:cubicBezTo>
                  <a:pt x="307403" y="258327"/>
                  <a:pt x="307403" y="260485"/>
                  <a:pt x="306863" y="262103"/>
                </a:cubicBezTo>
                <a:cubicBezTo>
                  <a:pt x="306863" y="262103"/>
                  <a:pt x="306863" y="262642"/>
                  <a:pt x="306863" y="263181"/>
                </a:cubicBezTo>
                <a:cubicBezTo>
                  <a:pt x="306323" y="265878"/>
                  <a:pt x="305244" y="268574"/>
                  <a:pt x="304704" y="271271"/>
                </a:cubicBezTo>
                <a:cubicBezTo>
                  <a:pt x="303624" y="273967"/>
                  <a:pt x="302545" y="278821"/>
                  <a:pt x="300386" y="280978"/>
                </a:cubicBezTo>
                <a:cubicBezTo>
                  <a:pt x="300386" y="280978"/>
                  <a:pt x="303624" y="274507"/>
                  <a:pt x="301465" y="278282"/>
                </a:cubicBezTo>
                <a:cubicBezTo>
                  <a:pt x="301465" y="278821"/>
                  <a:pt x="300926" y="279360"/>
                  <a:pt x="300386" y="279900"/>
                </a:cubicBezTo>
                <a:cubicBezTo>
                  <a:pt x="299846" y="280978"/>
                  <a:pt x="298767" y="282596"/>
                  <a:pt x="298227" y="283675"/>
                </a:cubicBezTo>
                <a:cubicBezTo>
                  <a:pt x="296608" y="286371"/>
                  <a:pt x="294449" y="289607"/>
                  <a:pt x="292290" y="292304"/>
                </a:cubicBezTo>
                <a:cubicBezTo>
                  <a:pt x="291210" y="293382"/>
                  <a:pt x="290670" y="294461"/>
                  <a:pt x="289591" y="295540"/>
                </a:cubicBezTo>
                <a:cubicBezTo>
                  <a:pt x="289591" y="296079"/>
                  <a:pt x="288511" y="296618"/>
                  <a:pt x="287972" y="297697"/>
                </a:cubicBezTo>
                <a:cubicBezTo>
                  <a:pt x="286352" y="299854"/>
                  <a:pt x="290670" y="294461"/>
                  <a:pt x="290131" y="295000"/>
                </a:cubicBezTo>
                <a:cubicBezTo>
                  <a:pt x="288511" y="297697"/>
                  <a:pt x="285273" y="299854"/>
                  <a:pt x="283114" y="302011"/>
                </a:cubicBezTo>
                <a:cubicBezTo>
                  <a:pt x="280955" y="304168"/>
                  <a:pt x="278256" y="306326"/>
                  <a:pt x="276097" y="307944"/>
                </a:cubicBezTo>
                <a:cubicBezTo>
                  <a:pt x="275018" y="309022"/>
                  <a:pt x="273938" y="309561"/>
                  <a:pt x="272319" y="310640"/>
                </a:cubicBezTo>
                <a:cubicBezTo>
                  <a:pt x="271779" y="310640"/>
                  <a:pt x="270700" y="311719"/>
                  <a:pt x="270160" y="312258"/>
                </a:cubicBezTo>
                <a:cubicBezTo>
                  <a:pt x="267461" y="314415"/>
                  <a:pt x="272319" y="311179"/>
                  <a:pt x="272859" y="310640"/>
                </a:cubicBezTo>
                <a:cubicBezTo>
                  <a:pt x="268001" y="314415"/>
                  <a:pt x="261524" y="317651"/>
                  <a:pt x="256126" y="319808"/>
                </a:cubicBezTo>
                <a:cubicBezTo>
                  <a:pt x="253428" y="321426"/>
                  <a:pt x="250189" y="322505"/>
                  <a:pt x="246951" y="323583"/>
                </a:cubicBezTo>
                <a:cubicBezTo>
                  <a:pt x="245331" y="324123"/>
                  <a:pt x="244252" y="324662"/>
                  <a:pt x="242633" y="325201"/>
                </a:cubicBezTo>
                <a:cubicBezTo>
                  <a:pt x="251269" y="321966"/>
                  <a:pt x="244252" y="324662"/>
                  <a:pt x="242633" y="325201"/>
                </a:cubicBezTo>
                <a:cubicBezTo>
                  <a:pt x="240474" y="325741"/>
                  <a:pt x="237775" y="326280"/>
                  <a:pt x="235616" y="327359"/>
                </a:cubicBezTo>
                <a:cubicBezTo>
                  <a:pt x="235616" y="326280"/>
                  <a:pt x="235616" y="325201"/>
                  <a:pt x="235616" y="324662"/>
                </a:cubicBezTo>
                <a:cubicBezTo>
                  <a:pt x="235616" y="321426"/>
                  <a:pt x="235616" y="318190"/>
                  <a:pt x="235616" y="314955"/>
                </a:cubicBezTo>
                <a:cubicBezTo>
                  <a:pt x="235616" y="307944"/>
                  <a:pt x="235616" y="301472"/>
                  <a:pt x="236695" y="294461"/>
                </a:cubicBezTo>
                <a:close/>
                <a:moveTo>
                  <a:pt x="25113" y="249699"/>
                </a:moveTo>
                <a:cubicBezTo>
                  <a:pt x="38067" y="279360"/>
                  <a:pt x="56419" y="306865"/>
                  <a:pt x="79628" y="328976"/>
                </a:cubicBezTo>
                <a:cubicBezTo>
                  <a:pt x="103917" y="351627"/>
                  <a:pt x="133063" y="370503"/>
                  <a:pt x="165448" y="378593"/>
                </a:cubicBezTo>
                <a:cubicBezTo>
                  <a:pt x="174624" y="380750"/>
                  <a:pt x="184340" y="382368"/>
                  <a:pt x="194055" y="382907"/>
                </a:cubicBezTo>
                <a:cubicBezTo>
                  <a:pt x="210248" y="436298"/>
                  <a:pt x="244252" y="482679"/>
                  <a:pt x="286352" y="518812"/>
                </a:cubicBezTo>
                <a:cubicBezTo>
                  <a:pt x="337089" y="561957"/>
                  <a:pt x="400779" y="585147"/>
                  <a:pt x="467169" y="588922"/>
                </a:cubicBezTo>
                <a:cubicBezTo>
                  <a:pt x="538416" y="593236"/>
                  <a:pt x="610202" y="575439"/>
                  <a:pt x="674433" y="545238"/>
                </a:cubicBezTo>
                <a:cubicBezTo>
                  <a:pt x="739742" y="514498"/>
                  <a:pt x="797496" y="470275"/>
                  <a:pt x="848232" y="419041"/>
                </a:cubicBezTo>
                <a:cubicBezTo>
                  <a:pt x="897889" y="369424"/>
                  <a:pt x="941609" y="313876"/>
                  <a:pt x="983709" y="257249"/>
                </a:cubicBezTo>
                <a:cubicBezTo>
                  <a:pt x="983709" y="283675"/>
                  <a:pt x="983709" y="310101"/>
                  <a:pt x="982630" y="336527"/>
                </a:cubicBezTo>
                <a:cubicBezTo>
                  <a:pt x="982630" y="350549"/>
                  <a:pt x="981550" y="364031"/>
                  <a:pt x="980471" y="378053"/>
                </a:cubicBezTo>
                <a:cubicBezTo>
                  <a:pt x="980471" y="385064"/>
                  <a:pt x="982630" y="392075"/>
                  <a:pt x="986948" y="396929"/>
                </a:cubicBezTo>
                <a:cubicBezTo>
                  <a:pt x="991266" y="401783"/>
                  <a:pt x="998283" y="405558"/>
                  <a:pt x="1004760" y="406097"/>
                </a:cubicBezTo>
                <a:cubicBezTo>
                  <a:pt x="1011776" y="406097"/>
                  <a:pt x="1018793" y="404479"/>
                  <a:pt x="1023651" y="399626"/>
                </a:cubicBezTo>
                <a:cubicBezTo>
                  <a:pt x="1028509" y="394772"/>
                  <a:pt x="1032287" y="388839"/>
                  <a:pt x="1032827" y="381828"/>
                </a:cubicBezTo>
                <a:cubicBezTo>
                  <a:pt x="1036065" y="333291"/>
                  <a:pt x="1036605" y="284214"/>
                  <a:pt x="1035525" y="235137"/>
                </a:cubicBezTo>
                <a:cubicBezTo>
                  <a:pt x="1035525" y="222733"/>
                  <a:pt x="1034446" y="209790"/>
                  <a:pt x="1033906" y="197386"/>
                </a:cubicBezTo>
                <a:cubicBezTo>
                  <a:pt x="1034446" y="196307"/>
                  <a:pt x="1034986" y="195229"/>
                  <a:pt x="1035525" y="194150"/>
                </a:cubicBezTo>
                <a:cubicBezTo>
                  <a:pt x="1037684" y="188218"/>
                  <a:pt x="1037684" y="179589"/>
                  <a:pt x="1034446" y="173656"/>
                </a:cubicBezTo>
                <a:cubicBezTo>
                  <a:pt x="1031207" y="167724"/>
                  <a:pt x="1026350" y="162331"/>
                  <a:pt x="1019333" y="160713"/>
                </a:cubicBezTo>
                <a:cubicBezTo>
                  <a:pt x="1012856" y="158556"/>
                  <a:pt x="1005299" y="158556"/>
                  <a:pt x="998822" y="161792"/>
                </a:cubicBezTo>
                <a:cubicBezTo>
                  <a:pt x="969676" y="177432"/>
                  <a:pt x="939450" y="191454"/>
                  <a:pt x="908144" y="203318"/>
                </a:cubicBezTo>
                <a:cubicBezTo>
                  <a:pt x="900048" y="206554"/>
                  <a:pt x="892492" y="209251"/>
                  <a:pt x="884395" y="211947"/>
                </a:cubicBezTo>
                <a:cubicBezTo>
                  <a:pt x="852010" y="222733"/>
                  <a:pt x="819086" y="231362"/>
                  <a:pt x="786161" y="237834"/>
                </a:cubicBezTo>
                <a:cubicBezTo>
                  <a:pt x="779684" y="238912"/>
                  <a:pt x="773207" y="243227"/>
                  <a:pt x="769429" y="248620"/>
                </a:cubicBezTo>
                <a:cubicBezTo>
                  <a:pt x="765650" y="254013"/>
                  <a:pt x="763491" y="262103"/>
                  <a:pt x="765111" y="268574"/>
                </a:cubicBezTo>
                <a:cubicBezTo>
                  <a:pt x="766730" y="275046"/>
                  <a:pt x="770508" y="281518"/>
                  <a:pt x="775906" y="285293"/>
                </a:cubicBezTo>
                <a:cubicBezTo>
                  <a:pt x="781843" y="289068"/>
                  <a:pt x="788860" y="290686"/>
                  <a:pt x="795876" y="289607"/>
                </a:cubicBezTo>
                <a:cubicBezTo>
                  <a:pt x="837437" y="281518"/>
                  <a:pt x="878458" y="270192"/>
                  <a:pt x="917860" y="255092"/>
                </a:cubicBezTo>
                <a:cubicBezTo>
                  <a:pt x="896270" y="283675"/>
                  <a:pt x="873600" y="311719"/>
                  <a:pt x="849851" y="339223"/>
                </a:cubicBezTo>
                <a:cubicBezTo>
                  <a:pt x="848772" y="340841"/>
                  <a:pt x="847153" y="341920"/>
                  <a:pt x="846073" y="343538"/>
                </a:cubicBezTo>
                <a:cubicBezTo>
                  <a:pt x="850931" y="337605"/>
                  <a:pt x="846073" y="343538"/>
                  <a:pt x="844994" y="344616"/>
                </a:cubicBezTo>
                <a:cubicBezTo>
                  <a:pt x="841755" y="347852"/>
                  <a:pt x="839056" y="351088"/>
                  <a:pt x="835818" y="354863"/>
                </a:cubicBezTo>
                <a:cubicBezTo>
                  <a:pt x="829881" y="360796"/>
                  <a:pt x="824483" y="367267"/>
                  <a:pt x="818546" y="373200"/>
                </a:cubicBezTo>
                <a:cubicBezTo>
                  <a:pt x="806671" y="385064"/>
                  <a:pt x="794797" y="396929"/>
                  <a:pt x="781843" y="408254"/>
                </a:cubicBezTo>
                <a:cubicBezTo>
                  <a:pt x="769429" y="419580"/>
                  <a:pt x="756475" y="430366"/>
                  <a:pt x="742981" y="440613"/>
                </a:cubicBezTo>
                <a:cubicBezTo>
                  <a:pt x="736504" y="445467"/>
                  <a:pt x="730027" y="450320"/>
                  <a:pt x="723010" y="455174"/>
                </a:cubicBezTo>
                <a:cubicBezTo>
                  <a:pt x="719772" y="457331"/>
                  <a:pt x="716533" y="459488"/>
                  <a:pt x="713295" y="461646"/>
                </a:cubicBezTo>
                <a:cubicBezTo>
                  <a:pt x="713295" y="461646"/>
                  <a:pt x="712755" y="461646"/>
                  <a:pt x="712215" y="462185"/>
                </a:cubicBezTo>
                <a:cubicBezTo>
                  <a:pt x="710596" y="463264"/>
                  <a:pt x="708437" y="464342"/>
                  <a:pt x="706818" y="465960"/>
                </a:cubicBezTo>
                <a:cubicBezTo>
                  <a:pt x="679290" y="483757"/>
                  <a:pt x="650144" y="498318"/>
                  <a:pt x="619378" y="510183"/>
                </a:cubicBezTo>
                <a:cubicBezTo>
                  <a:pt x="615600" y="511801"/>
                  <a:pt x="611822" y="512880"/>
                  <a:pt x="608043" y="514498"/>
                </a:cubicBezTo>
                <a:cubicBezTo>
                  <a:pt x="606964" y="514498"/>
                  <a:pt x="605884" y="515576"/>
                  <a:pt x="604265" y="515576"/>
                </a:cubicBezTo>
                <a:cubicBezTo>
                  <a:pt x="603186" y="515576"/>
                  <a:pt x="602106" y="516116"/>
                  <a:pt x="601566" y="516655"/>
                </a:cubicBezTo>
                <a:cubicBezTo>
                  <a:pt x="594010" y="519351"/>
                  <a:pt x="586453" y="521509"/>
                  <a:pt x="578357" y="523666"/>
                </a:cubicBezTo>
                <a:cubicBezTo>
                  <a:pt x="562704" y="527980"/>
                  <a:pt x="546512" y="531216"/>
                  <a:pt x="530859" y="533373"/>
                </a:cubicBezTo>
                <a:cubicBezTo>
                  <a:pt x="522763" y="534452"/>
                  <a:pt x="515206" y="535531"/>
                  <a:pt x="507110" y="536070"/>
                </a:cubicBezTo>
                <a:cubicBezTo>
                  <a:pt x="507110" y="536070"/>
                  <a:pt x="507110" y="536070"/>
                  <a:pt x="507110" y="536070"/>
                </a:cubicBezTo>
                <a:cubicBezTo>
                  <a:pt x="505491" y="536070"/>
                  <a:pt x="503332" y="536070"/>
                  <a:pt x="501713" y="536070"/>
                </a:cubicBezTo>
                <a:cubicBezTo>
                  <a:pt x="497395" y="536070"/>
                  <a:pt x="493077" y="536070"/>
                  <a:pt x="489298" y="536070"/>
                </a:cubicBezTo>
                <a:cubicBezTo>
                  <a:pt x="473646" y="536070"/>
                  <a:pt x="457453" y="534991"/>
                  <a:pt x="441800" y="532834"/>
                </a:cubicBezTo>
                <a:cubicBezTo>
                  <a:pt x="438022" y="532834"/>
                  <a:pt x="434244" y="531755"/>
                  <a:pt x="431005" y="531216"/>
                </a:cubicBezTo>
                <a:cubicBezTo>
                  <a:pt x="429926" y="531216"/>
                  <a:pt x="428307" y="531216"/>
                  <a:pt x="427227" y="530677"/>
                </a:cubicBezTo>
                <a:cubicBezTo>
                  <a:pt x="426148" y="530677"/>
                  <a:pt x="425068" y="530677"/>
                  <a:pt x="423989" y="530138"/>
                </a:cubicBezTo>
                <a:cubicBezTo>
                  <a:pt x="416972" y="528520"/>
                  <a:pt x="409415" y="526362"/>
                  <a:pt x="402399" y="524205"/>
                </a:cubicBezTo>
                <a:cubicBezTo>
                  <a:pt x="395922" y="522048"/>
                  <a:pt x="389445" y="519891"/>
                  <a:pt x="382968" y="517194"/>
                </a:cubicBezTo>
                <a:cubicBezTo>
                  <a:pt x="379729" y="516116"/>
                  <a:pt x="376491" y="514498"/>
                  <a:pt x="373252" y="512880"/>
                </a:cubicBezTo>
                <a:cubicBezTo>
                  <a:pt x="371633" y="512340"/>
                  <a:pt x="370553" y="511262"/>
                  <a:pt x="368934" y="510722"/>
                </a:cubicBezTo>
                <a:cubicBezTo>
                  <a:pt x="367855" y="510722"/>
                  <a:pt x="367315" y="509644"/>
                  <a:pt x="366235" y="509644"/>
                </a:cubicBezTo>
                <a:cubicBezTo>
                  <a:pt x="362997" y="508026"/>
                  <a:pt x="367855" y="510722"/>
                  <a:pt x="368394" y="510722"/>
                </a:cubicBezTo>
                <a:cubicBezTo>
                  <a:pt x="365696" y="510183"/>
                  <a:pt x="361917" y="506947"/>
                  <a:pt x="359219" y="505869"/>
                </a:cubicBezTo>
                <a:cubicBezTo>
                  <a:pt x="355980" y="504251"/>
                  <a:pt x="352742" y="502094"/>
                  <a:pt x="349503" y="499936"/>
                </a:cubicBezTo>
                <a:cubicBezTo>
                  <a:pt x="343566" y="496161"/>
                  <a:pt x="337629" y="492386"/>
                  <a:pt x="332231" y="488072"/>
                </a:cubicBezTo>
                <a:cubicBezTo>
                  <a:pt x="326294" y="483757"/>
                  <a:pt x="320896" y="479443"/>
                  <a:pt x="315499" y="475128"/>
                </a:cubicBezTo>
                <a:cubicBezTo>
                  <a:pt x="314419" y="474050"/>
                  <a:pt x="313340" y="472971"/>
                  <a:pt x="312260" y="472432"/>
                </a:cubicBezTo>
                <a:cubicBezTo>
                  <a:pt x="312260" y="472432"/>
                  <a:pt x="312260" y="472432"/>
                  <a:pt x="311721" y="471892"/>
                </a:cubicBezTo>
                <a:cubicBezTo>
                  <a:pt x="309022" y="469735"/>
                  <a:pt x="306863" y="467039"/>
                  <a:pt x="304164" y="464881"/>
                </a:cubicBezTo>
                <a:cubicBezTo>
                  <a:pt x="293909" y="454635"/>
                  <a:pt x="284733" y="444388"/>
                  <a:pt x="276097" y="432523"/>
                </a:cubicBezTo>
                <a:cubicBezTo>
                  <a:pt x="274478" y="429827"/>
                  <a:pt x="272319" y="427669"/>
                  <a:pt x="270700" y="424973"/>
                </a:cubicBezTo>
                <a:cubicBezTo>
                  <a:pt x="269620" y="423355"/>
                  <a:pt x="268541" y="421737"/>
                  <a:pt x="267461" y="420119"/>
                </a:cubicBezTo>
                <a:cubicBezTo>
                  <a:pt x="263683" y="414187"/>
                  <a:pt x="260444" y="408254"/>
                  <a:pt x="257206" y="402322"/>
                </a:cubicBezTo>
                <a:cubicBezTo>
                  <a:pt x="253967" y="396390"/>
                  <a:pt x="251269" y="389918"/>
                  <a:pt x="248570" y="383446"/>
                </a:cubicBezTo>
                <a:cubicBezTo>
                  <a:pt x="248030" y="381828"/>
                  <a:pt x="247490" y="380210"/>
                  <a:pt x="246951" y="378593"/>
                </a:cubicBezTo>
                <a:cubicBezTo>
                  <a:pt x="282574" y="369964"/>
                  <a:pt x="314959" y="350549"/>
                  <a:pt x="337089" y="320348"/>
                </a:cubicBezTo>
                <a:cubicBezTo>
                  <a:pt x="356520" y="293922"/>
                  <a:pt x="367315" y="256710"/>
                  <a:pt x="356520" y="224890"/>
                </a:cubicBezTo>
                <a:cubicBezTo>
                  <a:pt x="349503" y="203858"/>
                  <a:pt x="336009" y="187678"/>
                  <a:pt x="315499" y="178510"/>
                </a:cubicBezTo>
                <a:cubicBezTo>
                  <a:pt x="299306" y="170960"/>
                  <a:pt x="278256" y="170960"/>
                  <a:pt x="261524" y="176353"/>
                </a:cubicBezTo>
                <a:cubicBezTo>
                  <a:pt x="198913" y="196307"/>
                  <a:pt x="179482" y="266956"/>
                  <a:pt x="183260" y="328437"/>
                </a:cubicBezTo>
                <a:cubicBezTo>
                  <a:pt x="182720" y="328437"/>
                  <a:pt x="182181" y="328437"/>
                  <a:pt x="181641" y="328437"/>
                </a:cubicBezTo>
                <a:cubicBezTo>
                  <a:pt x="180022" y="328437"/>
                  <a:pt x="178402" y="327898"/>
                  <a:pt x="176783" y="327359"/>
                </a:cubicBezTo>
                <a:cubicBezTo>
                  <a:pt x="169766" y="325201"/>
                  <a:pt x="163289" y="323044"/>
                  <a:pt x="156812" y="320348"/>
                </a:cubicBezTo>
                <a:cubicBezTo>
                  <a:pt x="155733" y="320348"/>
                  <a:pt x="154653" y="319269"/>
                  <a:pt x="153574" y="318730"/>
                </a:cubicBezTo>
                <a:cubicBezTo>
                  <a:pt x="153574" y="318730"/>
                  <a:pt x="152494" y="318730"/>
                  <a:pt x="151955" y="318190"/>
                </a:cubicBezTo>
                <a:cubicBezTo>
                  <a:pt x="151955" y="318190"/>
                  <a:pt x="151955" y="318190"/>
                  <a:pt x="151955" y="318190"/>
                </a:cubicBezTo>
                <a:cubicBezTo>
                  <a:pt x="151415" y="318190"/>
                  <a:pt x="150335" y="317651"/>
                  <a:pt x="149796" y="317112"/>
                </a:cubicBezTo>
                <a:cubicBezTo>
                  <a:pt x="149796" y="317112"/>
                  <a:pt x="150875" y="317112"/>
                  <a:pt x="150875" y="317651"/>
                </a:cubicBezTo>
                <a:cubicBezTo>
                  <a:pt x="148176" y="316033"/>
                  <a:pt x="144938" y="314415"/>
                  <a:pt x="142239" y="312797"/>
                </a:cubicBezTo>
                <a:cubicBezTo>
                  <a:pt x="136302" y="309022"/>
                  <a:pt x="130365" y="304708"/>
                  <a:pt x="124967" y="300393"/>
                </a:cubicBezTo>
                <a:cubicBezTo>
                  <a:pt x="123888" y="299315"/>
                  <a:pt x="122268" y="298236"/>
                  <a:pt x="121189" y="297157"/>
                </a:cubicBezTo>
                <a:cubicBezTo>
                  <a:pt x="121189" y="297157"/>
                  <a:pt x="121189" y="297157"/>
                  <a:pt x="121189" y="297157"/>
                </a:cubicBezTo>
                <a:cubicBezTo>
                  <a:pt x="118490" y="294461"/>
                  <a:pt x="115791" y="292304"/>
                  <a:pt x="113632" y="289607"/>
                </a:cubicBezTo>
                <a:cubicBezTo>
                  <a:pt x="108775" y="284753"/>
                  <a:pt x="103917" y="279360"/>
                  <a:pt x="99599" y="273428"/>
                </a:cubicBezTo>
                <a:cubicBezTo>
                  <a:pt x="97440" y="270731"/>
                  <a:pt x="95281" y="268035"/>
                  <a:pt x="93662" y="265338"/>
                </a:cubicBezTo>
                <a:cubicBezTo>
                  <a:pt x="92582" y="263720"/>
                  <a:pt x="91503" y="262642"/>
                  <a:pt x="90423" y="261024"/>
                </a:cubicBezTo>
                <a:cubicBezTo>
                  <a:pt x="90423" y="261024"/>
                  <a:pt x="90423" y="261024"/>
                  <a:pt x="90423" y="260485"/>
                </a:cubicBezTo>
                <a:cubicBezTo>
                  <a:pt x="82867" y="248081"/>
                  <a:pt x="75850" y="235137"/>
                  <a:pt x="70452" y="222194"/>
                </a:cubicBezTo>
                <a:cubicBezTo>
                  <a:pt x="69373" y="218958"/>
                  <a:pt x="67754" y="215722"/>
                  <a:pt x="66674" y="212486"/>
                </a:cubicBezTo>
                <a:cubicBezTo>
                  <a:pt x="66674" y="212486"/>
                  <a:pt x="66674" y="212486"/>
                  <a:pt x="66674" y="212486"/>
                </a:cubicBezTo>
                <a:cubicBezTo>
                  <a:pt x="66134" y="210329"/>
                  <a:pt x="65055" y="208172"/>
                  <a:pt x="64515" y="206015"/>
                </a:cubicBezTo>
                <a:cubicBezTo>
                  <a:pt x="61816" y="197386"/>
                  <a:pt x="59657" y="189296"/>
                  <a:pt x="58038" y="180667"/>
                </a:cubicBezTo>
                <a:cubicBezTo>
                  <a:pt x="56419" y="172039"/>
                  <a:pt x="54800" y="162870"/>
                  <a:pt x="53720" y="153702"/>
                </a:cubicBezTo>
                <a:cubicBezTo>
                  <a:pt x="53720" y="149388"/>
                  <a:pt x="52641" y="145613"/>
                  <a:pt x="52641" y="141298"/>
                </a:cubicBezTo>
                <a:cubicBezTo>
                  <a:pt x="52641" y="140759"/>
                  <a:pt x="52641" y="140219"/>
                  <a:pt x="52641" y="139680"/>
                </a:cubicBezTo>
                <a:cubicBezTo>
                  <a:pt x="52641" y="137523"/>
                  <a:pt x="52641" y="134826"/>
                  <a:pt x="52641" y="132669"/>
                </a:cubicBezTo>
                <a:cubicBezTo>
                  <a:pt x="52101" y="114872"/>
                  <a:pt x="52641" y="97075"/>
                  <a:pt x="53720" y="79817"/>
                </a:cubicBezTo>
                <a:cubicBezTo>
                  <a:pt x="54800" y="62559"/>
                  <a:pt x="56959" y="45302"/>
                  <a:pt x="59657" y="28044"/>
                </a:cubicBezTo>
                <a:cubicBezTo>
                  <a:pt x="61816" y="14561"/>
                  <a:pt x="48862" y="539"/>
                  <a:pt x="35369" y="0"/>
                </a:cubicBezTo>
                <a:cubicBezTo>
                  <a:pt x="20256" y="0"/>
                  <a:pt x="9461" y="9707"/>
                  <a:pt x="7302" y="24269"/>
                </a:cubicBezTo>
                <a:cubicBezTo>
                  <a:pt x="-4033" y="99772"/>
                  <a:pt x="-5113" y="179589"/>
                  <a:pt x="25653" y="250777"/>
                </a:cubicBezTo>
                <a:close/>
              </a:path>
            </a:pathLst>
          </a:custGeom>
          <a:solidFill>
            <a:srgbClr val="0289AE"/>
          </a:solidFill>
          <a:ln w="5398" cap="flat">
            <a:noFill/>
            <a:prstDash val="solid"/>
            <a:miter/>
          </a:ln>
        </p:spPr>
        <p:txBody>
          <a:bodyPr rtlCol="0" anchor="ctr"/>
          <a:lstStyle/>
          <a:p>
            <a:endParaRPr lang="en-US"/>
          </a:p>
        </p:txBody>
      </p:sp>
    </p:spTree>
    <p:extLst>
      <p:ext uri="{BB962C8B-B14F-4D97-AF65-F5344CB8AC3E}">
        <p14:creationId xmlns:p14="http://schemas.microsoft.com/office/powerpoint/2010/main" val="1998589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6B3837-27A3-413A-2F5C-87BB459C6191}"/>
              </a:ext>
            </a:extLst>
          </p:cNvPr>
          <p:cNvPicPr>
            <a:picLocks noChangeAspect="1"/>
          </p:cNvPicPr>
          <p:nvPr/>
        </p:nvPicPr>
        <p:blipFill>
          <a:blip r:embed="rId3" cstate="email">
            <a:extLst>
              <a:ext uri="{28A0092B-C50C-407E-A947-70E740481C1C}">
                <a14:useLocalDpi xmlns:a14="http://schemas.microsoft.com/office/drawing/2010/main"/>
              </a:ext>
            </a:extLst>
          </a:blip>
          <a:srcRect l="33428" r="37263"/>
          <a:stretch>
            <a:fillRect/>
          </a:stretch>
        </p:blipFill>
        <p:spPr>
          <a:xfrm>
            <a:off x="6096000" y="3204995"/>
            <a:ext cx="3416969" cy="3540572"/>
          </a:xfrm>
          <a:prstGeom prst="rect">
            <a:avLst/>
          </a:prstGeom>
        </p:spPr>
      </p:pic>
      <p:pic>
        <p:nvPicPr>
          <p:cNvPr id="3" name="Graphic 2">
            <a:extLst>
              <a:ext uri="{FF2B5EF4-FFF2-40B4-BE49-F238E27FC236}">
                <a16:creationId xmlns:a16="http://schemas.microsoft.com/office/drawing/2014/main" id="{5069E01C-84BC-3D99-3D55-A30198CF9149}"/>
              </a:ext>
            </a:extLst>
          </p:cNvPr>
          <p:cNvPicPr>
            <a:picLocks noChangeAspect="1"/>
          </p:cNvPicPr>
          <p:nvPr/>
        </p:nvPicPr>
        <p:blipFill>
          <a:blip>
            <a:extLst>
              <a:ext uri="{96DAC541-7B7A-43D3-8B79-37D633B846F1}">
                <asvg:svgBlip xmlns:asvg="http://schemas.microsoft.com/office/drawing/2016/SVG/main" r:embed="rId4"/>
              </a:ext>
            </a:extLst>
          </a:blip>
          <a:srcRect l="32264" t="48938" r="39869" b="38542"/>
          <a:stretch>
            <a:fillRect/>
          </a:stretch>
        </p:blipFill>
        <p:spPr>
          <a:xfrm>
            <a:off x="6442347" y="0"/>
            <a:ext cx="5749653" cy="3657600"/>
          </a:xfrm>
          <a:prstGeom prst="rect">
            <a:avLst/>
          </a:prstGeom>
        </p:spPr>
      </p:pic>
      <p:sp>
        <p:nvSpPr>
          <p:cNvPr id="5" name="Text Placeholder 11">
            <a:extLst>
              <a:ext uri="{FF2B5EF4-FFF2-40B4-BE49-F238E27FC236}">
                <a16:creationId xmlns:a16="http://schemas.microsoft.com/office/drawing/2014/main" id="{DFD0FA00-013C-2B7A-2A63-347250C92022}"/>
              </a:ext>
            </a:extLst>
          </p:cNvPr>
          <p:cNvSpPr txBox="1">
            <a:spLocks/>
          </p:cNvSpPr>
          <p:nvPr/>
        </p:nvSpPr>
        <p:spPr>
          <a:xfrm>
            <a:off x="429115" y="354068"/>
            <a:ext cx="3508901"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Using KPIs for Staffing Decisions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6" name="Straight Connector 5">
            <a:extLst>
              <a:ext uri="{FF2B5EF4-FFF2-40B4-BE49-F238E27FC236}">
                <a16:creationId xmlns:a16="http://schemas.microsoft.com/office/drawing/2014/main" id="{84D6C187-6648-3B21-C8EC-CD29D624AFE6}"/>
              </a:ext>
            </a:extLst>
          </p:cNvPr>
          <p:cNvCxnSpPr>
            <a:cxnSpLocks/>
          </p:cNvCxnSpPr>
          <p:nvPr/>
        </p:nvCxnSpPr>
        <p:spPr>
          <a:xfrm>
            <a:off x="0" y="1463780"/>
            <a:ext cx="5004000"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30">
            <a:extLst>
              <a:ext uri="{FF2B5EF4-FFF2-40B4-BE49-F238E27FC236}">
                <a16:creationId xmlns:a16="http://schemas.microsoft.com/office/drawing/2014/main" id="{9E6DF22E-0322-422D-4995-CF3E608EE498}"/>
              </a:ext>
            </a:extLst>
          </p:cNvPr>
          <p:cNvSpPr/>
          <p:nvPr/>
        </p:nvSpPr>
        <p:spPr>
          <a:xfrm flipH="1">
            <a:off x="586938" y="1930660"/>
            <a:ext cx="7033061" cy="3477875"/>
          </a:xfrm>
          <a:prstGeom prst="rect">
            <a:avLst/>
          </a:prstGeom>
        </p:spPr>
        <p:txBody>
          <a:bodyPr wrap="square" numCol="1" spcCol="360000">
            <a:spAutoFit/>
          </a:bodyPr>
          <a:lstStyle/>
          <a:p>
            <a:r>
              <a:rPr lang="en-US" sz="2200" dirty="0">
                <a:solidFill>
                  <a:srgbClr val="262626"/>
                </a:solidFill>
              </a:rPr>
              <a:t>Linking </a:t>
            </a:r>
            <a:r>
              <a:rPr lang="en-US" sz="2200" b="1" dirty="0">
                <a:solidFill>
                  <a:srgbClr val="262626"/>
                </a:solidFill>
              </a:rPr>
              <a:t>rooms sold or covers</a:t>
            </a:r>
            <a:r>
              <a:rPr lang="en-US" sz="2200" dirty="0">
                <a:solidFill>
                  <a:srgbClr val="262626"/>
                </a:solidFill>
              </a:rPr>
              <a:t> to </a:t>
            </a:r>
            <a:r>
              <a:rPr lang="en-US" sz="2200" b="1" dirty="0" err="1">
                <a:solidFill>
                  <a:srgbClr val="262626"/>
                </a:solidFill>
              </a:rPr>
              <a:t>labour</a:t>
            </a:r>
            <a:r>
              <a:rPr lang="en-US" sz="2200" b="1" dirty="0">
                <a:solidFill>
                  <a:srgbClr val="262626"/>
                </a:solidFill>
              </a:rPr>
              <a:t> hours</a:t>
            </a:r>
            <a:r>
              <a:rPr lang="en-US" sz="2200" dirty="0">
                <a:solidFill>
                  <a:srgbClr val="262626"/>
                </a:solidFill>
              </a:rPr>
              <a:t> helps you judge whether staffing levels match demand.</a:t>
            </a:r>
            <a:br>
              <a:rPr lang="en-US" sz="2000" dirty="0">
                <a:solidFill>
                  <a:srgbClr val="262626"/>
                </a:solidFill>
              </a:rPr>
            </a:br>
            <a:endParaRPr lang="en-US" sz="2000" dirty="0">
              <a:solidFill>
                <a:srgbClr val="262626"/>
              </a:solidFill>
            </a:endParaRPr>
          </a:p>
          <a:p>
            <a:endParaRPr lang="en-US" sz="2000" dirty="0">
              <a:solidFill>
                <a:srgbClr val="262626"/>
              </a:solidFill>
            </a:endParaRPr>
          </a:p>
          <a:p>
            <a:r>
              <a:rPr lang="en-US" sz="2000" b="1" dirty="0">
                <a:solidFill>
                  <a:srgbClr val="0289AE"/>
                </a:solidFill>
              </a:rPr>
              <a:t>KEY METRICS:</a:t>
            </a:r>
            <a:br>
              <a:rPr lang="en-US" sz="2000" b="1" dirty="0">
                <a:solidFill>
                  <a:srgbClr val="262626"/>
                </a:solidFill>
              </a:rPr>
            </a:br>
            <a:endParaRPr lang="en-US" sz="800" b="1" dirty="0">
              <a:solidFill>
                <a:srgbClr val="262626"/>
              </a:solidFill>
            </a:endParaRPr>
          </a:p>
          <a:p>
            <a:pPr marL="285750" indent="-285750">
              <a:buClr>
                <a:srgbClr val="62A844"/>
              </a:buClr>
              <a:buFont typeface="Arial" panose="020B0604020202020204" pitchFamily="34" charset="0"/>
              <a:buChar char="•"/>
            </a:pPr>
            <a:r>
              <a:rPr lang="en-US" b="1" dirty="0">
                <a:solidFill>
                  <a:srgbClr val="262626"/>
                </a:solidFill>
              </a:rPr>
              <a:t>Rooms Sold per </a:t>
            </a:r>
            <a:r>
              <a:rPr lang="en-US" b="1" dirty="0" err="1">
                <a:solidFill>
                  <a:srgbClr val="262626"/>
                </a:solidFill>
              </a:rPr>
              <a:t>Labour</a:t>
            </a:r>
            <a:r>
              <a:rPr lang="en-US" b="1" dirty="0">
                <a:solidFill>
                  <a:srgbClr val="262626"/>
                </a:solidFill>
              </a:rPr>
              <a:t> Hour </a:t>
            </a:r>
            <a:br>
              <a:rPr lang="en-US" b="1" dirty="0">
                <a:solidFill>
                  <a:srgbClr val="262626"/>
                </a:solidFill>
              </a:rPr>
            </a:br>
            <a:r>
              <a:rPr lang="en-US" dirty="0">
                <a:solidFill>
                  <a:srgbClr val="262626"/>
                </a:solidFill>
              </a:rPr>
              <a:t>= Total rooms sold ÷ Total </a:t>
            </a:r>
            <a:r>
              <a:rPr lang="en-US" dirty="0" err="1">
                <a:solidFill>
                  <a:srgbClr val="262626"/>
                </a:solidFill>
              </a:rPr>
              <a:t>labour</a:t>
            </a:r>
            <a:r>
              <a:rPr lang="en-US" dirty="0">
                <a:solidFill>
                  <a:srgbClr val="262626"/>
                </a:solidFill>
              </a:rPr>
              <a:t> hours</a:t>
            </a:r>
            <a:br>
              <a:rPr lang="en-US" dirty="0">
                <a:solidFill>
                  <a:srgbClr val="262626"/>
                </a:solidFill>
              </a:rPr>
            </a:br>
            <a:r>
              <a:rPr lang="en-US" i="1" dirty="0">
                <a:solidFill>
                  <a:srgbClr val="262626"/>
                </a:solidFill>
              </a:rPr>
              <a:t>How productive is your team?</a:t>
            </a:r>
          </a:p>
          <a:p>
            <a:pPr marL="285750" indent="-285750">
              <a:buClr>
                <a:srgbClr val="62A844"/>
              </a:buClr>
              <a:buFont typeface="Arial" panose="020B0604020202020204" pitchFamily="34" charset="0"/>
              <a:buChar char="•"/>
            </a:pPr>
            <a:r>
              <a:rPr lang="en-US" b="1" dirty="0" err="1">
                <a:solidFill>
                  <a:srgbClr val="262626"/>
                </a:solidFill>
              </a:rPr>
              <a:t>Labour</a:t>
            </a:r>
            <a:r>
              <a:rPr lang="en-US" b="1" dirty="0">
                <a:solidFill>
                  <a:srgbClr val="262626"/>
                </a:solidFill>
              </a:rPr>
              <a:t> Cost Percentage</a:t>
            </a:r>
            <a:r>
              <a:rPr lang="en-US" dirty="0">
                <a:solidFill>
                  <a:srgbClr val="262626"/>
                </a:solidFill>
              </a:rPr>
              <a:t> </a:t>
            </a:r>
            <a:br>
              <a:rPr lang="en-US" dirty="0">
                <a:solidFill>
                  <a:srgbClr val="262626"/>
                </a:solidFill>
              </a:rPr>
            </a:br>
            <a:r>
              <a:rPr lang="en-US" dirty="0">
                <a:solidFill>
                  <a:srgbClr val="262626"/>
                </a:solidFill>
              </a:rPr>
              <a:t>= Total staff costs ÷ Total sales × 100</a:t>
            </a:r>
            <a:br>
              <a:rPr lang="en-US" dirty="0">
                <a:solidFill>
                  <a:srgbClr val="262626"/>
                </a:solidFill>
              </a:rPr>
            </a:br>
            <a:r>
              <a:rPr lang="en-US" i="1" dirty="0">
                <a:solidFill>
                  <a:srgbClr val="262626"/>
                </a:solidFill>
              </a:rPr>
              <a:t>How much of revenue goes to wages?</a:t>
            </a:r>
            <a:endParaRPr lang="en-US" dirty="0">
              <a:solidFill>
                <a:srgbClr val="262626"/>
              </a:solidFill>
            </a:endParaRPr>
          </a:p>
        </p:txBody>
      </p:sp>
    </p:spTree>
    <p:extLst>
      <p:ext uri="{BB962C8B-B14F-4D97-AF65-F5344CB8AC3E}">
        <p14:creationId xmlns:p14="http://schemas.microsoft.com/office/powerpoint/2010/main" val="2522826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668CF6-C1A1-B6D1-49E8-ECB0C757CCF1}"/>
              </a:ext>
            </a:extLst>
          </p:cNvPr>
          <p:cNvSpPr/>
          <p:nvPr/>
        </p:nvSpPr>
        <p:spPr>
          <a:xfrm>
            <a:off x="8229" y="4272874"/>
            <a:ext cx="12183771" cy="2585127"/>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E86AABA1-9282-1A09-0999-E03CE8FDC11D}"/>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rot="10800000">
            <a:off x="-1" y="3659924"/>
            <a:ext cx="4975412" cy="3165072"/>
          </a:xfrm>
          <a:prstGeom prst="rect">
            <a:avLst/>
          </a:prstGeom>
        </p:spPr>
      </p:pic>
      <p:sp>
        <p:nvSpPr>
          <p:cNvPr id="5" name="Text Placeholder 11">
            <a:extLst>
              <a:ext uri="{FF2B5EF4-FFF2-40B4-BE49-F238E27FC236}">
                <a16:creationId xmlns:a16="http://schemas.microsoft.com/office/drawing/2014/main" id="{ABBE3A41-4EB1-FCF9-A0B5-40D3973BB5EC}"/>
              </a:ext>
            </a:extLst>
          </p:cNvPr>
          <p:cNvSpPr txBox="1">
            <a:spLocks/>
          </p:cNvSpPr>
          <p:nvPr/>
        </p:nvSpPr>
        <p:spPr>
          <a:xfrm>
            <a:off x="429115" y="324681"/>
            <a:ext cx="696747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Using KPIs for Staffing Decisions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6" name="Straight Connector 5">
            <a:extLst>
              <a:ext uri="{FF2B5EF4-FFF2-40B4-BE49-F238E27FC236}">
                <a16:creationId xmlns:a16="http://schemas.microsoft.com/office/drawing/2014/main" id="{A5152F88-3FFA-F663-BA33-47CAE484B148}"/>
              </a:ext>
            </a:extLst>
          </p:cNvPr>
          <p:cNvCxnSpPr>
            <a:cxnSpLocks/>
          </p:cNvCxnSpPr>
          <p:nvPr/>
        </p:nvCxnSpPr>
        <p:spPr>
          <a:xfrm>
            <a:off x="0" y="1048491"/>
            <a:ext cx="6804212"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BF597EC0-BDB7-8D83-1A4B-714DA340A7EC}"/>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a:off x="6442347" y="0"/>
            <a:ext cx="5749653" cy="3657600"/>
          </a:xfrm>
          <a:prstGeom prst="rect">
            <a:avLst/>
          </a:prstGeom>
        </p:spPr>
      </p:pic>
      <p:grpSp>
        <p:nvGrpSpPr>
          <p:cNvPr id="14" name="Graphic 2">
            <a:extLst>
              <a:ext uri="{FF2B5EF4-FFF2-40B4-BE49-F238E27FC236}">
                <a16:creationId xmlns:a16="http://schemas.microsoft.com/office/drawing/2014/main" id="{7683516F-6357-49F0-2645-DE397367BE94}"/>
              </a:ext>
            </a:extLst>
          </p:cNvPr>
          <p:cNvGrpSpPr/>
          <p:nvPr/>
        </p:nvGrpSpPr>
        <p:grpSpPr>
          <a:xfrm>
            <a:off x="982442" y="5078708"/>
            <a:ext cx="1198372" cy="1197197"/>
            <a:chOff x="10376768" y="2334933"/>
            <a:chExt cx="920484" cy="919581"/>
          </a:xfrm>
          <a:solidFill>
            <a:schemeClr val="bg1"/>
          </a:solidFill>
        </p:grpSpPr>
        <p:sp>
          <p:nvSpPr>
            <p:cNvPr id="15" name="Freeform 14">
              <a:extLst>
                <a:ext uri="{FF2B5EF4-FFF2-40B4-BE49-F238E27FC236}">
                  <a16:creationId xmlns:a16="http://schemas.microsoft.com/office/drawing/2014/main" id="{3C25D3AA-DA3B-2DB5-F20C-D2C02D489AA2}"/>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DB52CB50-28D2-6443-FDB9-2089114E9BB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7" name="Rounded Rectangle 16">
            <a:extLst>
              <a:ext uri="{FF2B5EF4-FFF2-40B4-BE49-F238E27FC236}">
                <a16:creationId xmlns:a16="http://schemas.microsoft.com/office/drawing/2014/main" id="{C8663F64-8717-0A23-5D0B-39672B56D596}"/>
              </a:ext>
            </a:extLst>
          </p:cNvPr>
          <p:cNvSpPr/>
          <p:nvPr/>
        </p:nvSpPr>
        <p:spPr>
          <a:xfrm>
            <a:off x="4076587" y="4706471"/>
            <a:ext cx="7623090" cy="1898273"/>
          </a:xfrm>
          <a:prstGeom prst="roundRect">
            <a:avLst>
              <a:gd name="adj" fmla="val 8566"/>
            </a:avLst>
          </a:prstGeom>
          <a:solidFill>
            <a:schemeClr val="bg1"/>
          </a:solid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30">
            <a:extLst>
              <a:ext uri="{FF2B5EF4-FFF2-40B4-BE49-F238E27FC236}">
                <a16:creationId xmlns:a16="http://schemas.microsoft.com/office/drawing/2014/main" id="{541A199C-C307-5C21-EF12-98A37221F8DC}"/>
              </a:ext>
            </a:extLst>
          </p:cNvPr>
          <p:cNvSpPr/>
          <p:nvPr/>
        </p:nvSpPr>
        <p:spPr>
          <a:xfrm flipH="1">
            <a:off x="4338805" y="4511863"/>
            <a:ext cx="7360872" cy="2092881"/>
          </a:xfrm>
          <a:prstGeom prst="rect">
            <a:avLst/>
          </a:prstGeom>
        </p:spPr>
        <p:txBody>
          <a:bodyPr wrap="square">
            <a:spAutoFit/>
          </a:bodyPr>
          <a:lstStyle/>
          <a:p>
            <a:r>
              <a:rPr lang="en-US" sz="2400" b="1" dirty="0">
                <a:solidFill>
                  <a:schemeClr val="bg1"/>
                </a:solidFill>
                <a:highlight>
                  <a:srgbClr val="0289AE"/>
                </a:highlight>
              </a:rPr>
              <a:t>  ACTIVITY</a:t>
            </a:r>
            <a:r>
              <a:rPr lang="en-US" sz="2400" b="1" dirty="0">
                <a:solidFill>
                  <a:srgbClr val="0289AE"/>
                </a:solidFill>
                <a:highlight>
                  <a:srgbClr val="0289AE"/>
                </a:highlight>
              </a:rPr>
              <a:t>..:</a:t>
            </a:r>
          </a:p>
          <a:p>
            <a:endParaRPr lang="en-US" sz="800" dirty="0"/>
          </a:p>
          <a:p>
            <a:pPr marL="457200" indent="-457200">
              <a:buClr>
                <a:srgbClr val="62A844"/>
              </a:buClr>
              <a:buFont typeface="+mj-lt"/>
              <a:buAutoNum type="arabicPeriod"/>
            </a:pPr>
            <a:r>
              <a:rPr lang="en-US" sz="2000" dirty="0">
                <a:solidFill>
                  <a:srgbClr val="262626"/>
                </a:solidFill>
              </a:rPr>
              <a:t>Calculate </a:t>
            </a:r>
            <a:r>
              <a:rPr lang="en-US" sz="2000" b="1" dirty="0">
                <a:solidFill>
                  <a:srgbClr val="262626"/>
                </a:solidFill>
              </a:rPr>
              <a:t>rooms sold per </a:t>
            </a:r>
            <a:r>
              <a:rPr lang="en-US" sz="2000" b="1" dirty="0" err="1">
                <a:solidFill>
                  <a:srgbClr val="262626"/>
                </a:solidFill>
              </a:rPr>
              <a:t>labour</a:t>
            </a:r>
            <a:r>
              <a:rPr lang="en-US" sz="2000" b="1" dirty="0">
                <a:solidFill>
                  <a:srgbClr val="262626"/>
                </a:solidFill>
              </a:rPr>
              <a:t> hour</a:t>
            </a:r>
            <a:r>
              <a:rPr lang="en-US" sz="2000" dirty="0">
                <a:solidFill>
                  <a:srgbClr val="262626"/>
                </a:solidFill>
              </a:rPr>
              <a:t> for each day</a:t>
            </a:r>
          </a:p>
          <a:p>
            <a:pPr marL="457200" indent="-457200">
              <a:buClr>
                <a:srgbClr val="62A844"/>
              </a:buClr>
              <a:buFont typeface="+mj-lt"/>
              <a:buAutoNum type="arabicPeriod"/>
            </a:pPr>
            <a:r>
              <a:rPr lang="en-US" sz="2000" dirty="0">
                <a:solidFill>
                  <a:srgbClr val="262626"/>
                </a:solidFill>
              </a:rPr>
              <a:t>Identify </a:t>
            </a:r>
            <a:r>
              <a:rPr lang="en-US" sz="2000" b="1" dirty="0">
                <a:solidFill>
                  <a:srgbClr val="262626"/>
                </a:solidFill>
              </a:rPr>
              <a:t>one day</a:t>
            </a:r>
            <a:r>
              <a:rPr lang="en-US" sz="2000" dirty="0">
                <a:solidFill>
                  <a:srgbClr val="262626"/>
                </a:solidFill>
              </a:rPr>
              <a:t> that looks over-staffed</a:t>
            </a:r>
          </a:p>
          <a:p>
            <a:pPr marL="457200" indent="-457200">
              <a:buClr>
                <a:srgbClr val="62A844"/>
              </a:buClr>
              <a:buFont typeface="+mj-lt"/>
              <a:buAutoNum type="arabicPeriod"/>
            </a:pPr>
            <a:r>
              <a:rPr lang="en-US" sz="2000" dirty="0">
                <a:solidFill>
                  <a:srgbClr val="262626"/>
                </a:solidFill>
              </a:rPr>
              <a:t>Identify </a:t>
            </a:r>
            <a:r>
              <a:rPr lang="en-US" sz="2000" b="1" dirty="0">
                <a:solidFill>
                  <a:srgbClr val="262626"/>
                </a:solidFill>
              </a:rPr>
              <a:t>one day</a:t>
            </a:r>
            <a:r>
              <a:rPr lang="en-US" sz="2000" dirty="0">
                <a:solidFill>
                  <a:srgbClr val="262626"/>
                </a:solidFill>
              </a:rPr>
              <a:t> that looks under-staffed</a:t>
            </a:r>
          </a:p>
          <a:p>
            <a:pPr marL="457200" indent="-457200">
              <a:buClr>
                <a:srgbClr val="62A844"/>
              </a:buClr>
              <a:buFont typeface="+mj-lt"/>
              <a:buAutoNum type="arabicPeriod"/>
            </a:pPr>
            <a:r>
              <a:rPr lang="en-US" sz="2000" dirty="0">
                <a:solidFill>
                  <a:srgbClr val="262626"/>
                </a:solidFill>
              </a:rPr>
              <a:t>Write </a:t>
            </a:r>
            <a:r>
              <a:rPr lang="en-US" sz="2000" b="1" dirty="0">
                <a:solidFill>
                  <a:srgbClr val="262626"/>
                </a:solidFill>
              </a:rPr>
              <a:t>one suggested </a:t>
            </a:r>
            <a:r>
              <a:rPr lang="en-US" sz="2000" b="1" dirty="0" err="1">
                <a:solidFill>
                  <a:srgbClr val="262626"/>
                </a:solidFill>
              </a:rPr>
              <a:t>rota</a:t>
            </a:r>
            <a:r>
              <a:rPr lang="en-US" sz="2000" b="1" dirty="0">
                <a:solidFill>
                  <a:srgbClr val="262626"/>
                </a:solidFill>
              </a:rPr>
              <a:t> adjustment</a:t>
            </a:r>
            <a:r>
              <a:rPr lang="en-US" sz="2000" dirty="0">
                <a:solidFill>
                  <a:srgbClr val="262626"/>
                </a:solidFill>
              </a:rPr>
              <a:t> (</a:t>
            </a:r>
            <a:r>
              <a:rPr lang="en-US" sz="2000" i="1" dirty="0" err="1">
                <a:solidFill>
                  <a:srgbClr val="262626"/>
                </a:solidFill>
              </a:rPr>
              <a:t>HospitalityNet</a:t>
            </a:r>
            <a:r>
              <a:rPr lang="en-US" sz="2000" i="1" dirty="0">
                <a:solidFill>
                  <a:srgbClr val="262626"/>
                </a:solidFill>
              </a:rPr>
              <a:t>, 2022)</a:t>
            </a:r>
            <a:endParaRPr lang="en-US" sz="2000" dirty="0">
              <a:solidFill>
                <a:srgbClr val="262626"/>
              </a:solidFill>
            </a:endParaRPr>
          </a:p>
          <a:p>
            <a:endParaRPr lang="en-US" dirty="0">
              <a:solidFill>
                <a:srgbClr val="262626"/>
              </a:solidFill>
            </a:endParaRPr>
          </a:p>
        </p:txBody>
      </p:sp>
      <p:graphicFrame>
        <p:nvGraphicFramePr>
          <p:cNvPr id="20" name="Table 19">
            <a:extLst>
              <a:ext uri="{FF2B5EF4-FFF2-40B4-BE49-F238E27FC236}">
                <a16:creationId xmlns:a16="http://schemas.microsoft.com/office/drawing/2014/main" id="{80894E86-0196-728C-D948-167EFA390A3A}"/>
              </a:ext>
            </a:extLst>
          </p:cNvPr>
          <p:cNvGraphicFramePr>
            <a:graphicFrameLocks noGrp="1"/>
          </p:cNvGraphicFramePr>
          <p:nvPr>
            <p:extLst>
              <p:ext uri="{D42A27DB-BD31-4B8C-83A1-F6EECF244321}">
                <p14:modId xmlns:p14="http://schemas.microsoft.com/office/powerpoint/2010/main" val="2577665773"/>
              </p:ext>
            </p:extLst>
          </p:nvPr>
        </p:nvGraphicFramePr>
        <p:xfrm>
          <a:off x="496681" y="1125163"/>
          <a:ext cx="8889366" cy="2966034"/>
        </p:xfrm>
        <a:graphic>
          <a:graphicData uri="http://schemas.openxmlformats.org/drawingml/2006/table">
            <a:tbl>
              <a:tblPr firstRow="1" bandRow="1">
                <a:tableStyleId>{5C22544A-7EE6-4342-B048-85BDC9FD1C3A}</a:tableStyleId>
              </a:tblPr>
              <a:tblGrid>
                <a:gridCol w="2963122">
                  <a:extLst>
                    <a:ext uri="{9D8B030D-6E8A-4147-A177-3AD203B41FA5}">
                      <a16:colId xmlns:a16="http://schemas.microsoft.com/office/drawing/2014/main" val="40861162"/>
                    </a:ext>
                  </a:extLst>
                </a:gridCol>
                <a:gridCol w="2963122">
                  <a:extLst>
                    <a:ext uri="{9D8B030D-6E8A-4147-A177-3AD203B41FA5}">
                      <a16:colId xmlns:a16="http://schemas.microsoft.com/office/drawing/2014/main" val="901577131"/>
                    </a:ext>
                  </a:extLst>
                </a:gridCol>
                <a:gridCol w="2963122">
                  <a:extLst>
                    <a:ext uri="{9D8B030D-6E8A-4147-A177-3AD203B41FA5}">
                      <a16:colId xmlns:a16="http://schemas.microsoft.com/office/drawing/2014/main" val="3544481678"/>
                    </a:ext>
                  </a:extLst>
                </a:gridCol>
              </a:tblGrid>
              <a:tr h="395634">
                <a:tc>
                  <a:txBody>
                    <a:bodyPr/>
                    <a:lstStyle/>
                    <a:p>
                      <a:pPr algn="l"/>
                      <a:r>
                        <a:rPr lang="en-US" sz="2000" dirty="0">
                          <a:solidFill>
                            <a:schemeClr val="bg1"/>
                          </a:solidFill>
                          <a:highlight>
                            <a:srgbClr val="0289AE"/>
                          </a:highlight>
                        </a:rPr>
                        <a:t>  Day</a:t>
                      </a:r>
                      <a:r>
                        <a:rPr lang="en-US" sz="2000" dirty="0">
                          <a:solidFill>
                            <a:srgbClr val="0289AE"/>
                          </a:solidFill>
                          <a:highlight>
                            <a:srgbClr val="0289AE"/>
                          </a:highlight>
                        </a:rPr>
                        <a:t>..</a:t>
                      </a: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1" i="0" kern="1200" dirty="0">
                          <a:solidFill>
                            <a:schemeClr val="bg1"/>
                          </a:solidFill>
                          <a:effectLst/>
                          <a:highlight>
                            <a:srgbClr val="0289AE"/>
                          </a:highlight>
                          <a:latin typeface="+mn-lt"/>
                          <a:ea typeface="+mn-ea"/>
                          <a:cs typeface="+mn-cs"/>
                        </a:rPr>
                        <a:t>  Rooms Sold</a:t>
                      </a:r>
                      <a:r>
                        <a:rPr lang="en-US" sz="2000" dirty="0">
                          <a:solidFill>
                            <a:srgbClr val="0289AE"/>
                          </a:solidFill>
                          <a:highlight>
                            <a:srgbClr val="0289AE"/>
                          </a:highlight>
                        </a:rPr>
                        <a:t>..</a:t>
                      </a:r>
                      <a:endParaRPr lang="en-US" sz="2000" dirty="0">
                        <a:solidFill>
                          <a:schemeClr val="bg1"/>
                        </a:solidFill>
                        <a:highlight>
                          <a:srgbClr val="0289AE"/>
                        </a:highlight>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1" i="0" kern="1200" dirty="0">
                          <a:solidFill>
                            <a:schemeClr val="bg1"/>
                          </a:solidFill>
                          <a:effectLst/>
                          <a:highlight>
                            <a:srgbClr val="0289AE"/>
                          </a:highlight>
                          <a:latin typeface="+mn-lt"/>
                          <a:ea typeface="+mn-ea"/>
                          <a:cs typeface="+mn-cs"/>
                        </a:rPr>
                        <a:t>  </a:t>
                      </a:r>
                      <a:r>
                        <a:rPr lang="en-US" sz="2000" b="1" i="0" kern="1200" dirty="0" err="1">
                          <a:solidFill>
                            <a:schemeClr val="bg1"/>
                          </a:solidFill>
                          <a:effectLst/>
                          <a:highlight>
                            <a:srgbClr val="0289AE"/>
                          </a:highlight>
                          <a:latin typeface="+mn-lt"/>
                          <a:ea typeface="+mn-ea"/>
                          <a:cs typeface="+mn-cs"/>
                        </a:rPr>
                        <a:t>Labour</a:t>
                      </a:r>
                      <a:r>
                        <a:rPr lang="en-US" sz="2000" b="1" i="0" kern="1200" dirty="0">
                          <a:solidFill>
                            <a:schemeClr val="bg1"/>
                          </a:solidFill>
                          <a:effectLst/>
                          <a:highlight>
                            <a:srgbClr val="0289AE"/>
                          </a:highlight>
                          <a:latin typeface="+mn-lt"/>
                          <a:ea typeface="+mn-ea"/>
                          <a:cs typeface="+mn-cs"/>
                        </a:rPr>
                        <a:t> Hours</a:t>
                      </a:r>
                      <a:r>
                        <a:rPr lang="en-US" sz="2000" dirty="0">
                          <a:solidFill>
                            <a:srgbClr val="0289AE"/>
                          </a:solidFill>
                          <a:highlight>
                            <a:srgbClr val="0289AE"/>
                          </a:highlight>
                        </a:rPr>
                        <a:t>..</a:t>
                      </a:r>
                      <a:endParaRPr lang="en-US" sz="2000" dirty="0">
                        <a:solidFill>
                          <a:schemeClr val="bg1"/>
                        </a:solidFill>
                        <a:highlight>
                          <a:srgbClr val="0289AE"/>
                        </a:highlight>
                      </a:endParaRPr>
                    </a:p>
                  </a:txBody>
                  <a:tcPr marL="0" marR="0" marT="0" marB="0" anchor="b">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262626"/>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6780157"/>
                  </a:ext>
                </a:extLst>
              </a:tr>
              <a:tr h="367200">
                <a:tc>
                  <a:txBody>
                    <a:bodyPr/>
                    <a:lstStyle/>
                    <a:p>
                      <a:pPr algn="l"/>
                      <a:r>
                        <a:rPr lang="en-US" dirty="0">
                          <a:solidFill>
                            <a:srgbClr val="262626"/>
                          </a:solidFill>
                        </a:rPr>
                        <a:t>Monday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35</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40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2906022214"/>
                  </a:ext>
                </a:extLst>
              </a:tr>
              <a:tr h="367200">
                <a:tc>
                  <a:txBody>
                    <a:bodyPr/>
                    <a:lstStyle/>
                    <a:p>
                      <a:pPr algn="l"/>
                      <a:r>
                        <a:rPr lang="en-US" dirty="0">
                          <a:solidFill>
                            <a:srgbClr val="262626"/>
                          </a:solidFill>
                        </a:rPr>
                        <a:t>Tuesday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32</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38</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4226925972"/>
                  </a:ext>
                </a:extLst>
              </a:tr>
              <a:tr h="367200">
                <a:tc>
                  <a:txBody>
                    <a:bodyPr/>
                    <a:lstStyle/>
                    <a:p>
                      <a:pPr algn="l"/>
                      <a:r>
                        <a:rPr lang="en-US" dirty="0">
                          <a:solidFill>
                            <a:srgbClr val="262626"/>
                          </a:solidFill>
                        </a:rPr>
                        <a:t>Wednesday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38</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42</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735097395"/>
                  </a:ext>
                </a:extLst>
              </a:tr>
              <a:tr h="367200">
                <a:tc>
                  <a:txBody>
                    <a:bodyPr/>
                    <a:lstStyle/>
                    <a:p>
                      <a:pPr algn="l"/>
                      <a:r>
                        <a:rPr lang="en-US" dirty="0">
                          <a:solidFill>
                            <a:srgbClr val="262626"/>
                          </a:solidFill>
                        </a:rPr>
                        <a:t>Thursday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42</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44</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3431759431"/>
                  </a:ext>
                </a:extLst>
              </a:tr>
              <a:tr h="367200">
                <a:tc>
                  <a:txBody>
                    <a:bodyPr/>
                    <a:lstStyle/>
                    <a:p>
                      <a:pPr algn="l"/>
                      <a:r>
                        <a:rPr lang="en-US" dirty="0">
                          <a:solidFill>
                            <a:srgbClr val="262626"/>
                          </a:solidFill>
                        </a:rPr>
                        <a:t>Friday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48</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50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2223387182"/>
                  </a:ext>
                </a:extLst>
              </a:tr>
              <a:tr h="367200">
                <a:tc>
                  <a:txBody>
                    <a:bodyPr/>
                    <a:lstStyle/>
                    <a:p>
                      <a:pPr algn="l"/>
                      <a:r>
                        <a:rPr lang="en-US" dirty="0">
                          <a:solidFill>
                            <a:srgbClr val="262626"/>
                          </a:solidFill>
                        </a:rPr>
                        <a:t>Saturday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52</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55</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2561636628"/>
                  </a:ext>
                </a:extLst>
              </a:tr>
              <a:tr h="367200">
                <a:tc>
                  <a:txBody>
                    <a:bodyPr/>
                    <a:lstStyle/>
                    <a:p>
                      <a:pPr algn="l"/>
                      <a:r>
                        <a:rPr lang="en-US" dirty="0">
                          <a:solidFill>
                            <a:srgbClr val="262626"/>
                          </a:solidFill>
                        </a:rPr>
                        <a:t>Sunday</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40</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tc>
                  <a:txBody>
                    <a:bodyPr/>
                    <a:lstStyle/>
                    <a:p>
                      <a:pPr algn="l"/>
                      <a:r>
                        <a:rPr lang="en-US" dirty="0">
                          <a:solidFill>
                            <a:srgbClr val="262626"/>
                          </a:solidFill>
                        </a:rPr>
                        <a:t>45</a:t>
                      </a:r>
                    </a:p>
                  </a:txBody>
                  <a:tcPr>
                    <a:lnL w="12700" cap="flat" cmpd="sng" algn="ctr">
                      <a:solidFill>
                        <a:srgbClr val="262626"/>
                      </a:solidFill>
                      <a:prstDash val="sysDot"/>
                      <a:round/>
                      <a:headEnd type="none" w="med" len="med"/>
                      <a:tailEnd type="none" w="med" len="med"/>
                    </a:lnL>
                    <a:lnR w="12700" cap="flat" cmpd="sng" algn="ctr">
                      <a:solidFill>
                        <a:srgbClr val="262626"/>
                      </a:solidFill>
                      <a:prstDash val="sysDot"/>
                      <a:round/>
                      <a:headEnd type="none" w="med" len="med"/>
                      <a:tailEnd type="none" w="med" len="med"/>
                    </a:lnR>
                    <a:lnT w="12700" cap="flat" cmpd="sng" algn="ctr">
                      <a:solidFill>
                        <a:srgbClr val="262626"/>
                      </a:solidFill>
                      <a:prstDash val="sysDot"/>
                      <a:round/>
                      <a:headEnd type="none" w="med" len="med"/>
                      <a:tailEnd type="none" w="med" len="med"/>
                    </a:lnT>
                    <a:lnB w="12700" cap="flat" cmpd="sng" algn="ctr">
                      <a:solidFill>
                        <a:srgbClr val="262626"/>
                      </a:solidFill>
                      <a:prstDash val="sysDot"/>
                      <a:round/>
                      <a:headEnd type="none" w="med" len="med"/>
                      <a:tailEnd type="none" w="med" len="med"/>
                    </a:lnB>
                    <a:solidFill>
                      <a:schemeClr val="bg1"/>
                    </a:solidFill>
                  </a:tcPr>
                </a:tc>
                <a:extLst>
                  <a:ext uri="{0D108BD9-81ED-4DB2-BD59-A6C34878D82A}">
                    <a16:rowId xmlns:a16="http://schemas.microsoft.com/office/drawing/2014/main" val="3082728941"/>
                  </a:ext>
                </a:extLst>
              </a:tr>
            </a:tbl>
          </a:graphicData>
        </a:graphic>
      </p:graphicFrame>
    </p:spTree>
    <p:extLst>
      <p:ext uri="{BB962C8B-B14F-4D97-AF65-F5344CB8AC3E}">
        <p14:creationId xmlns:p14="http://schemas.microsoft.com/office/powerpoint/2010/main" val="1921870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1A791-025B-AD81-22F5-7BAF33F039EE}"/>
            </a:ext>
          </a:extLst>
        </p:cNvPr>
        <p:cNvGrpSpPr/>
        <p:nvPr/>
      </p:nvGrpSpPr>
      <p:grpSpPr>
        <a:xfrm>
          <a:off x="0" y="0"/>
          <a:ext cx="0" cy="0"/>
          <a:chOff x="0" y="0"/>
          <a:chExt cx="0" cy="0"/>
        </a:xfrm>
      </p:grpSpPr>
      <p:pic>
        <p:nvPicPr>
          <p:cNvPr id="17" name="Graphic 16">
            <a:extLst>
              <a:ext uri="{FF2B5EF4-FFF2-40B4-BE49-F238E27FC236}">
                <a16:creationId xmlns:a16="http://schemas.microsoft.com/office/drawing/2014/main" id="{067D79F9-067E-FDF0-221C-82D765A4BB27}"/>
              </a:ext>
            </a:extLst>
          </p:cNvPr>
          <p:cNvPicPr>
            <a:picLocks noChangeAspect="1"/>
          </p:cNvPicPr>
          <p:nvPr/>
        </p:nvPicPr>
        <p:blipFill>
          <a:blip>
            <a:extLst>
              <a:ext uri="{96DAC541-7B7A-43D3-8B79-37D633B846F1}">
                <asvg:svgBlip xmlns:asvg="http://schemas.microsoft.com/office/drawing/2016/SVG/main" r:embed="rId3"/>
              </a:ext>
            </a:extLst>
          </a:blip>
          <a:srcRect l="30156" t="39853" r="41977" b="47627"/>
          <a:stretch>
            <a:fillRect/>
          </a:stretch>
        </p:blipFill>
        <p:spPr>
          <a:xfrm>
            <a:off x="7169867" y="3635298"/>
            <a:ext cx="5066005" cy="3222702"/>
          </a:xfrm>
          <a:prstGeom prst="rect">
            <a:avLst/>
          </a:prstGeom>
        </p:spPr>
      </p:pic>
      <p:sp>
        <p:nvSpPr>
          <p:cNvPr id="8" name="Rounded Rectangle 7"/>
          <p:cNvSpPr/>
          <p:nvPr/>
        </p:nvSpPr>
        <p:spPr>
          <a:xfrm>
            <a:off x="16691701" y="6426001"/>
            <a:ext cx="5040000"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 Placeholder 11">
            <a:extLst>
              <a:ext uri="{FF2B5EF4-FFF2-40B4-BE49-F238E27FC236}">
                <a16:creationId xmlns:a16="http://schemas.microsoft.com/office/drawing/2014/main" id="{DB7F2488-66C2-F196-2414-2EDCF76F1652}"/>
              </a:ext>
            </a:extLst>
          </p:cNvPr>
          <p:cNvSpPr txBox="1">
            <a:spLocks/>
          </p:cNvSpPr>
          <p:nvPr/>
        </p:nvSpPr>
        <p:spPr>
          <a:xfrm>
            <a:off x="429114" y="354068"/>
            <a:ext cx="4721383"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Using Data for Sustainability Decisions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5" name="Straight Connector 4">
            <a:extLst>
              <a:ext uri="{FF2B5EF4-FFF2-40B4-BE49-F238E27FC236}">
                <a16:creationId xmlns:a16="http://schemas.microsoft.com/office/drawing/2014/main" id="{557D1696-7B10-054D-6B52-0B579CEB499C}"/>
              </a:ext>
            </a:extLst>
          </p:cNvPr>
          <p:cNvCxnSpPr>
            <a:cxnSpLocks/>
          </p:cNvCxnSpPr>
          <p:nvPr/>
        </p:nvCxnSpPr>
        <p:spPr>
          <a:xfrm>
            <a:off x="0" y="1463780"/>
            <a:ext cx="5721784"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30">
            <a:extLst>
              <a:ext uri="{FF2B5EF4-FFF2-40B4-BE49-F238E27FC236}">
                <a16:creationId xmlns:a16="http://schemas.microsoft.com/office/drawing/2014/main" id="{48C3EF23-2519-8ADE-E3A0-20EB28555BBF}"/>
              </a:ext>
            </a:extLst>
          </p:cNvPr>
          <p:cNvSpPr/>
          <p:nvPr/>
        </p:nvSpPr>
        <p:spPr>
          <a:xfrm flipH="1">
            <a:off x="586935" y="1930660"/>
            <a:ext cx="11054938" cy="4708981"/>
          </a:xfrm>
          <a:prstGeom prst="rect">
            <a:avLst/>
          </a:prstGeom>
        </p:spPr>
        <p:txBody>
          <a:bodyPr wrap="square" numCol="3" spcCol="360000">
            <a:spAutoFit/>
          </a:bodyPr>
          <a:lstStyle/>
          <a:p>
            <a:pPr>
              <a:buClr>
                <a:srgbClr val="62A844"/>
              </a:buClr>
            </a:pPr>
            <a:r>
              <a:rPr lang="en-US" sz="2000" b="1" dirty="0">
                <a:solidFill>
                  <a:srgbClr val="0289AE"/>
                </a:solidFill>
              </a:rPr>
              <a:t>KEY SUSTAINABILITY KPIs</a:t>
            </a:r>
            <a:r>
              <a:rPr lang="en-US" b="1" dirty="0"/>
              <a:t>:</a:t>
            </a:r>
          </a:p>
          <a:p>
            <a:pPr>
              <a:buClr>
                <a:srgbClr val="62A844"/>
              </a:buClr>
            </a:pPr>
            <a:endParaRPr lang="en-US" sz="800" dirty="0"/>
          </a:p>
          <a:p>
            <a:pPr marL="285750" indent="-285750">
              <a:buClr>
                <a:srgbClr val="62A844"/>
              </a:buClr>
              <a:buFont typeface="Arial" panose="020B0604020202020204" pitchFamily="34" charset="0"/>
              <a:buChar char="•"/>
            </a:pPr>
            <a:r>
              <a:rPr lang="en-US" b="1" dirty="0">
                <a:solidFill>
                  <a:srgbClr val="262626"/>
                </a:solidFill>
              </a:rPr>
              <a:t>Food Waste per Cover</a:t>
            </a:r>
            <a:r>
              <a:rPr lang="en-US" dirty="0">
                <a:solidFill>
                  <a:srgbClr val="262626"/>
                </a:solidFill>
              </a:rPr>
              <a:t> = Total food waste (grams) ÷ Number of covers served</a:t>
            </a:r>
            <a:br>
              <a:rPr lang="en-US" dirty="0">
                <a:solidFill>
                  <a:srgbClr val="262626"/>
                </a:solidFill>
              </a:rPr>
            </a:br>
            <a:r>
              <a:rPr lang="en-US" i="1" dirty="0">
                <a:solidFill>
                  <a:srgbClr val="262626"/>
                </a:solidFill>
              </a:rPr>
              <a:t>Tracks kitchen waste reduction over time</a:t>
            </a:r>
            <a:endParaRPr lang="en-US" dirty="0">
              <a:solidFill>
                <a:srgbClr val="262626"/>
              </a:solidFill>
            </a:endParaRPr>
          </a:p>
          <a:p>
            <a:pPr marL="285750" indent="-285750">
              <a:buClr>
                <a:srgbClr val="62A844"/>
              </a:buClr>
              <a:buFont typeface="Arial" panose="020B0604020202020204" pitchFamily="34" charset="0"/>
              <a:buChar char="•"/>
            </a:pPr>
            <a:r>
              <a:rPr lang="en-US" b="1" dirty="0">
                <a:solidFill>
                  <a:srgbClr val="262626"/>
                </a:solidFill>
              </a:rPr>
              <a:t>Energy per Occupied Room</a:t>
            </a:r>
            <a:r>
              <a:rPr lang="en-US" dirty="0">
                <a:solidFill>
                  <a:srgbClr val="262626"/>
                </a:solidFill>
              </a:rPr>
              <a:t> = Total energy use (kWh) ÷ Rooms sold</a:t>
            </a:r>
            <a:br>
              <a:rPr lang="en-US" dirty="0">
                <a:solidFill>
                  <a:srgbClr val="262626"/>
                </a:solidFill>
              </a:rPr>
            </a:br>
            <a:r>
              <a:rPr lang="en-US" i="1" dirty="0">
                <a:solidFill>
                  <a:srgbClr val="262626"/>
                </a:solidFill>
              </a:rPr>
              <a:t>Measures efficiency improvements</a:t>
            </a:r>
            <a:endParaRPr lang="en-US" dirty="0">
              <a:solidFill>
                <a:srgbClr val="262626"/>
              </a:solidFill>
            </a:endParaRPr>
          </a:p>
          <a:p>
            <a:pPr>
              <a:buClr>
                <a:srgbClr val="62A844"/>
              </a:buClr>
            </a:pPr>
            <a:endParaRPr lang="en-US" sz="2000" b="1" dirty="0">
              <a:solidFill>
                <a:srgbClr val="0289AE"/>
              </a:solidFill>
            </a:endParaRPr>
          </a:p>
          <a:p>
            <a:pPr>
              <a:buClr>
                <a:srgbClr val="62A844"/>
              </a:buClr>
            </a:pPr>
            <a:endParaRPr lang="en-US" sz="2000" b="1" dirty="0">
              <a:solidFill>
                <a:srgbClr val="0289AE"/>
              </a:solidFill>
            </a:endParaRPr>
          </a:p>
          <a:p>
            <a:pPr>
              <a:buClr>
                <a:srgbClr val="62A844"/>
              </a:buClr>
            </a:pPr>
            <a:endParaRPr lang="en-US" sz="2000" b="1" dirty="0">
              <a:solidFill>
                <a:srgbClr val="0289AE"/>
              </a:solidFill>
            </a:endParaRPr>
          </a:p>
          <a:p>
            <a:pPr>
              <a:buClr>
                <a:srgbClr val="62A844"/>
              </a:buClr>
            </a:pPr>
            <a:endParaRPr lang="en-US" sz="2000" b="1" dirty="0">
              <a:solidFill>
                <a:srgbClr val="0289AE"/>
              </a:solidFill>
            </a:endParaRPr>
          </a:p>
          <a:p>
            <a:pPr>
              <a:buClr>
                <a:srgbClr val="62A844"/>
              </a:buClr>
            </a:pPr>
            <a:r>
              <a:rPr lang="en-US" sz="2000" b="1" dirty="0">
                <a:solidFill>
                  <a:srgbClr val="0289AE"/>
                </a:solidFill>
              </a:rPr>
              <a:t>EUROPEAN RESULTS:</a:t>
            </a:r>
            <a:endParaRPr lang="en-US" sz="2000" dirty="0">
              <a:solidFill>
                <a:srgbClr val="0289AE"/>
              </a:solidFill>
            </a:endParaRPr>
          </a:p>
          <a:p>
            <a:pPr>
              <a:buClr>
                <a:srgbClr val="62A844"/>
              </a:buClr>
            </a:pPr>
            <a:endParaRPr lang="en-US" sz="800" b="1" dirty="0">
              <a:solidFill>
                <a:srgbClr val="262626"/>
              </a:solidFill>
            </a:endParaRPr>
          </a:p>
          <a:p>
            <a:pPr>
              <a:buClr>
                <a:srgbClr val="62A844"/>
              </a:buClr>
            </a:pPr>
            <a:r>
              <a:rPr lang="en-US" b="1" dirty="0">
                <a:solidFill>
                  <a:srgbClr val="262626"/>
                </a:solidFill>
              </a:rPr>
              <a:t>Food Waste Reduction </a:t>
            </a:r>
            <a:r>
              <a:rPr lang="en-US" dirty="0">
                <a:solidFill>
                  <a:srgbClr val="262626"/>
                </a:solidFill>
              </a:rPr>
              <a:t>- Hotels tracking food waste per cover achieved </a:t>
            </a:r>
            <a:r>
              <a:rPr lang="en-US" b="1" dirty="0">
                <a:solidFill>
                  <a:srgbClr val="262626"/>
                </a:solidFill>
              </a:rPr>
              <a:t>20–25% reductions</a:t>
            </a:r>
            <a:r>
              <a:rPr lang="en-US" dirty="0">
                <a:solidFill>
                  <a:srgbClr val="262626"/>
                </a:solidFill>
              </a:rPr>
              <a:t> through:</a:t>
            </a:r>
          </a:p>
          <a:p>
            <a:pPr marL="285750" indent="-285750">
              <a:buClr>
                <a:srgbClr val="62A844"/>
              </a:buClr>
              <a:buFont typeface="Arial" panose="020B0604020202020204" pitchFamily="34" charset="0"/>
              <a:buChar char="•"/>
            </a:pPr>
            <a:r>
              <a:rPr lang="en-US" dirty="0">
                <a:solidFill>
                  <a:srgbClr val="262626"/>
                </a:solidFill>
              </a:rPr>
              <a:t>Menu changes</a:t>
            </a:r>
          </a:p>
          <a:p>
            <a:pPr marL="285750" indent="-285750">
              <a:buClr>
                <a:srgbClr val="62A844"/>
              </a:buClr>
              <a:buFont typeface="Arial" panose="020B0604020202020204" pitchFamily="34" charset="0"/>
              <a:buChar char="•"/>
            </a:pPr>
            <a:r>
              <a:rPr lang="en-US" dirty="0">
                <a:solidFill>
                  <a:srgbClr val="262626"/>
                </a:solidFill>
              </a:rPr>
              <a:t>Buffet redesigns</a:t>
            </a:r>
          </a:p>
          <a:p>
            <a:pPr marL="285750" indent="-285750">
              <a:buClr>
                <a:srgbClr val="62A844"/>
              </a:buClr>
              <a:buFont typeface="Arial" panose="020B0604020202020204" pitchFamily="34" charset="0"/>
              <a:buChar char="•"/>
            </a:pPr>
            <a:r>
              <a:rPr lang="en-US" dirty="0">
                <a:solidFill>
                  <a:srgbClr val="262626"/>
                </a:solidFill>
              </a:rPr>
              <a:t>Better stock control (</a:t>
            </a:r>
            <a:r>
              <a:rPr lang="en-US" i="1" dirty="0">
                <a:solidFill>
                  <a:srgbClr val="262626"/>
                </a:solidFill>
              </a:rPr>
              <a:t>IFWC, 2022; </a:t>
            </a:r>
            <a:r>
              <a:rPr lang="en-US" i="1" dirty="0" err="1">
                <a:solidFill>
                  <a:srgbClr val="262626"/>
                </a:solidFill>
              </a:rPr>
              <a:t>HospitalityNet</a:t>
            </a:r>
            <a:r>
              <a:rPr lang="en-US" i="1" dirty="0">
                <a:solidFill>
                  <a:srgbClr val="262626"/>
                </a:solidFill>
              </a:rPr>
              <a:t>, 2023)</a:t>
            </a:r>
            <a:endParaRPr lang="en-US" dirty="0">
              <a:solidFill>
                <a:srgbClr val="262626"/>
              </a:solidFill>
            </a:endParaRPr>
          </a:p>
          <a:p>
            <a:pPr>
              <a:buClr>
                <a:srgbClr val="62A844"/>
              </a:buClr>
            </a:pPr>
            <a:endParaRPr lang="en-US" b="1" dirty="0"/>
          </a:p>
          <a:p>
            <a:pPr>
              <a:buClr>
                <a:srgbClr val="62A844"/>
              </a:buClr>
            </a:pPr>
            <a:endParaRPr lang="en-US" b="1" dirty="0"/>
          </a:p>
          <a:p>
            <a:pPr>
              <a:buClr>
                <a:srgbClr val="62A844"/>
              </a:buClr>
            </a:pPr>
            <a:endParaRPr lang="en-US" b="1" dirty="0"/>
          </a:p>
          <a:p>
            <a:pPr>
              <a:buClr>
                <a:srgbClr val="62A844"/>
              </a:buClr>
            </a:pPr>
            <a:endParaRPr lang="en-US" b="1" dirty="0"/>
          </a:p>
          <a:p>
            <a:pPr>
              <a:buClr>
                <a:srgbClr val="62A844"/>
              </a:buClr>
            </a:pPr>
            <a:endParaRPr lang="en-US" b="1" dirty="0"/>
          </a:p>
          <a:p>
            <a:pPr>
              <a:buClr>
                <a:srgbClr val="62A844"/>
              </a:buClr>
            </a:pPr>
            <a:endParaRPr lang="en-US" b="1" dirty="0"/>
          </a:p>
          <a:p>
            <a:pPr>
              <a:buClr>
                <a:srgbClr val="62A844"/>
              </a:buClr>
            </a:pPr>
            <a:endParaRPr lang="en-US" b="1" dirty="0"/>
          </a:p>
          <a:p>
            <a:pPr>
              <a:buClr>
                <a:srgbClr val="62A844"/>
              </a:buClr>
            </a:pPr>
            <a:r>
              <a:rPr lang="en-US" sz="2000" b="1" dirty="0">
                <a:solidFill>
                  <a:srgbClr val="0289AE"/>
                </a:solidFill>
              </a:rPr>
              <a:t>ENERGY SAVINGS</a:t>
            </a:r>
            <a:r>
              <a:rPr lang="en-US" sz="2000" dirty="0">
                <a:solidFill>
                  <a:srgbClr val="0289AE"/>
                </a:solidFill>
              </a:rPr>
              <a:t>- </a:t>
            </a:r>
          </a:p>
          <a:p>
            <a:pPr>
              <a:buClr>
                <a:srgbClr val="62A844"/>
              </a:buClr>
            </a:pPr>
            <a:endParaRPr lang="en-US" sz="800" dirty="0">
              <a:solidFill>
                <a:srgbClr val="262626"/>
              </a:solidFill>
            </a:endParaRPr>
          </a:p>
          <a:p>
            <a:pPr>
              <a:buClr>
                <a:srgbClr val="62A844"/>
              </a:buClr>
            </a:pPr>
            <a:r>
              <a:rPr lang="en-US" dirty="0">
                <a:solidFill>
                  <a:srgbClr val="262626"/>
                </a:solidFill>
              </a:rPr>
              <a:t>Monitoring kWh per occupied room before and after:</a:t>
            </a:r>
          </a:p>
          <a:p>
            <a:pPr marL="285750" indent="-285750">
              <a:buClr>
                <a:srgbClr val="62A844"/>
              </a:buClr>
              <a:buFont typeface="Arial" panose="020B0604020202020204" pitchFamily="34" charset="0"/>
              <a:buChar char="•"/>
            </a:pPr>
            <a:r>
              <a:rPr lang="en-US" dirty="0">
                <a:solidFill>
                  <a:srgbClr val="262626"/>
                </a:solidFill>
              </a:rPr>
              <a:t>LED lighting</a:t>
            </a:r>
          </a:p>
          <a:p>
            <a:pPr marL="285750" indent="-285750">
              <a:buClr>
                <a:srgbClr val="62A844"/>
              </a:buClr>
              <a:buFont typeface="Arial" panose="020B0604020202020204" pitchFamily="34" charset="0"/>
              <a:buChar char="•"/>
            </a:pPr>
            <a:r>
              <a:rPr lang="en-US" dirty="0">
                <a:solidFill>
                  <a:srgbClr val="262626"/>
                </a:solidFill>
              </a:rPr>
              <a:t>Improved housekeeping routines</a:t>
            </a:r>
          </a:p>
          <a:p>
            <a:pPr marL="285750" indent="-285750">
              <a:buClr>
                <a:srgbClr val="62A844"/>
              </a:buClr>
              <a:buFont typeface="Arial" panose="020B0604020202020204" pitchFamily="34" charset="0"/>
              <a:buChar char="•"/>
            </a:pPr>
            <a:r>
              <a:rPr lang="en-US" dirty="0">
                <a:solidFill>
                  <a:srgbClr val="262626"/>
                </a:solidFill>
              </a:rPr>
              <a:t>Smart building controls (</a:t>
            </a:r>
            <a:r>
              <a:rPr lang="en-US" i="1" dirty="0">
                <a:solidFill>
                  <a:srgbClr val="262626"/>
                </a:solidFill>
              </a:rPr>
              <a:t>UNWTO, 2020)</a:t>
            </a:r>
            <a:endParaRPr lang="en-US" dirty="0">
              <a:solidFill>
                <a:srgbClr val="262626"/>
              </a:solidFill>
            </a:endParaRPr>
          </a:p>
        </p:txBody>
      </p:sp>
      <p:sp>
        <p:nvSpPr>
          <p:cNvPr id="13" name="Rounded Rectangle 12">
            <a:extLst>
              <a:ext uri="{FF2B5EF4-FFF2-40B4-BE49-F238E27FC236}">
                <a16:creationId xmlns:a16="http://schemas.microsoft.com/office/drawing/2014/main" id="{60593880-DE50-40CE-60FE-033115567745}"/>
              </a:ext>
            </a:extLst>
          </p:cNvPr>
          <p:cNvSpPr/>
          <p:nvPr/>
        </p:nvSpPr>
        <p:spPr>
          <a:xfrm>
            <a:off x="586935" y="5992736"/>
            <a:ext cx="4744805"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AE7E6017-A9BC-BBF8-A01A-C5276BA57FCB}"/>
              </a:ext>
            </a:extLst>
          </p:cNvPr>
          <p:cNvSpPr txBox="1"/>
          <p:nvPr/>
        </p:nvSpPr>
        <p:spPr>
          <a:xfrm>
            <a:off x="712934" y="6056014"/>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15" name="TextBox 14">
            <a:extLst>
              <a:ext uri="{FF2B5EF4-FFF2-40B4-BE49-F238E27FC236}">
                <a16:creationId xmlns:a16="http://schemas.microsoft.com/office/drawing/2014/main" id="{768A2EB2-5DF9-341E-FBF7-116F1C62BCD2}"/>
              </a:ext>
            </a:extLst>
          </p:cNvPr>
          <p:cNvSpPr txBox="1"/>
          <p:nvPr/>
        </p:nvSpPr>
        <p:spPr>
          <a:xfrm>
            <a:off x="1468935" y="6056014"/>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dirty="0">
                <a:solidFill>
                  <a:srgbClr val="262626"/>
                </a:solidFill>
                <a:latin typeface="Calibri" panose="020F0502020204030204" pitchFamily="34" charset="0"/>
                <a:cs typeface="Calibri" panose="020F0502020204030204" pitchFamily="34" charset="0"/>
              </a:rPr>
              <a:t>1</a:t>
            </a:r>
            <a:r>
              <a:rPr sz="1400" b="1" i="0" dirty="0">
                <a:solidFill>
                  <a:srgbClr val="262626"/>
                </a:solidFill>
                <a:latin typeface="Calibri" panose="020F0502020204030204" pitchFamily="34" charset="0"/>
                <a:cs typeface="Calibri" panose="020F0502020204030204" pitchFamily="34" charset="0"/>
              </a:rPr>
              <a:t> M</a:t>
            </a:r>
            <a:r>
              <a:rPr lang="en-IE" sz="1400" b="1" dirty="0">
                <a:solidFill>
                  <a:srgbClr val="262626"/>
                </a:solidFill>
                <a:latin typeface="Calibri" panose="020F0502020204030204" pitchFamily="34" charset="0"/>
                <a:cs typeface="Calibri" panose="020F0502020204030204" pitchFamily="34" charset="0"/>
              </a:rPr>
              <a:t>2</a:t>
            </a:r>
            <a:endParaRPr sz="1400" b="1" i="0" dirty="0">
              <a:solidFill>
                <a:srgbClr val="262626"/>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A8484D11-A063-B375-9B7F-2065062C7935}"/>
              </a:ext>
            </a:extLst>
          </p:cNvPr>
          <p:cNvSpPr txBox="1"/>
          <p:nvPr/>
        </p:nvSpPr>
        <p:spPr>
          <a:xfrm>
            <a:off x="2062934" y="6056014"/>
            <a:ext cx="3492000" cy="215444"/>
          </a:xfrm>
          <a:prstGeom prst="rect">
            <a:avLst/>
          </a:prstGeom>
          <a:noFill/>
        </p:spPr>
        <p:txBody>
          <a:bodyPr wrap="square" lIns="0" tIns="0" rIns="0" bIns="0" anchor="ctr">
            <a:spAutoFit/>
          </a:bodyPr>
          <a:lstStyle/>
          <a:p>
            <a:r>
              <a:rPr lang="en-IE" sz="1400" b="0" i="0" dirty="0">
                <a:solidFill>
                  <a:srgbClr val="262626"/>
                </a:solidFill>
                <a:latin typeface="Calibri" panose="020F0502020204030204" pitchFamily="34" charset="0"/>
                <a:cs typeface="Calibri" panose="020F0502020204030204" pitchFamily="34" charset="0"/>
              </a:rPr>
              <a:t>-  Circular Economy and Resource Efficiency</a:t>
            </a:r>
          </a:p>
        </p:txBody>
      </p:sp>
      <p:cxnSp>
        <p:nvCxnSpPr>
          <p:cNvPr id="18" name="Straight Connector 17">
            <a:extLst>
              <a:ext uri="{FF2B5EF4-FFF2-40B4-BE49-F238E27FC236}">
                <a16:creationId xmlns:a16="http://schemas.microsoft.com/office/drawing/2014/main" id="{E57B947C-C2FF-B10A-BFDB-5138D11EBE91}"/>
              </a:ext>
            </a:extLst>
          </p:cNvPr>
          <p:cNvCxnSpPr>
            <a:cxnSpLocks/>
          </p:cNvCxnSpPr>
          <p:nvPr/>
        </p:nvCxnSpPr>
        <p:spPr>
          <a:xfrm flipV="1">
            <a:off x="4195322" y="1930660"/>
            <a:ext cx="0" cy="3431240"/>
          </a:xfrm>
          <a:prstGeom prst="line">
            <a:avLst/>
          </a:prstGeom>
          <a:ln w="19050">
            <a:solidFill>
              <a:srgbClr val="62A844"/>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A2C77CF-A0BB-A421-E880-1F517D63E764}"/>
              </a:ext>
            </a:extLst>
          </p:cNvPr>
          <p:cNvCxnSpPr>
            <a:cxnSpLocks/>
          </p:cNvCxnSpPr>
          <p:nvPr/>
        </p:nvCxnSpPr>
        <p:spPr>
          <a:xfrm flipV="1">
            <a:off x="7938268" y="1930660"/>
            <a:ext cx="0" cy="3431240"/>
          </a:xfrm>
          <a:prstGeom prst="line">
            <a:avLst/>
          </a:prstGeom>
          <a:ln w="19050">
            <a:solidFill>
              <a:srgbClr val="62A84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476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7A5B6-8CC8-4606-D577-1615B378E93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57B32E0-852B-CB24-A3D4-2688333FD342}"/>
              </a:ext>
            </a:extLst>
          </p:cNvPr>
          <p:cNvSpPr/>
          <p:nvPr/>
        </p:nvSpPr>
        <p:spPr>
          <a:xfrm>
            <a:off x="8229" y="3915358"/>
            <a:ext cx="12183771" cy="2942643"/>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873DF6E0-41EF-79AA-4022-6CA659740243}"/>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rot="10800000">
            <a:off x="-1" y="3659924"/>
            <a:ext cx="4975412" cy="3165072"/>
          </a:xfrm>
          <a:prstGeom prst="rect">
            <a:avLst/>
          </a:prstGeom>
        </p:spPr>
      </p:pic>
      <p:sp>
        <p:nvSpPr>
          <p:cNvPr id="5" name="Text Placeholder 11">
            <a:extLst>
              <a:ext uri="{FF2B5EF4-FFF2-40B4-BE49-F238E27FC236}">
                <a16:creationId xmlns:a16="http://schemas.microsoft.com/office/drawing/2014/main" id="{195054D3-21E4-C4F9-F1B8-38EBA039FB54}"/>
              </a:ext>
            </a:extLst>
          </p:cNvPr>
          <p:cNvSpPr txBox="1">
            <a:spLocks/>
          </p:cNvSpPr>
          <p:nvPr/>
        </p:nvSpPr>
        <p:spPr>
          <a:xfrm>
            <a:off x="429115" y="341940"/>
            <a:ext cx="535072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Comparing “What If” Scenarios in Spreadsheets</a:t>
            </a:r>
          </a:p>
          <a:p>
            <a:pPr marL="0" indent="0">
              <a:lnSpc>
                <a:spcPts val="3520"/>
              </a:lnSpc>
              <a:spcBef>
                <a:spcPts val="0"/>
              </a:spcBef>
              <a:buNone/>
            </a:pPr>
            <a:endParaRPr lang="en-US" sz="3400" b="1" dirty="0">
              <a:solidFill>
                <a:srgbClr val="262626"/>
              </a:solidFill>
              <a:cs typeface="Times New Roman" panose="02020603050405020304" pitchFamily="18" charset="0"/>
            </a:endParaRP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6" name="Straight Connector 5">
            <a:extLst>
              <a:ext uri="{FF2B5EF4-FFF2-40B4-BE49-F238E27FC236}">
                <a16:creationId xmlns:a16="http://schemas.microsoft.com/office/drawing/2014/main" id="{9E1EB68D-E1B9-C7BB-3797-648B18B46BA5}"/>
              </a:ext>
            </a:extLst>
          </p:cNvPr>
          <p:cNvCxnSpPr>
            <a:cxnSpLocks/>
          </p:cNvCxnSpPr>
          <p:nvPr/>
        </p:nvCxnSpPr>
        <p:spPr>
          <a:xfrm>
            <a:off x="0" y="1387131"/>
            <a:ext cx="6373906"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30">
            <a:extLst>
              <a:ext uri="{FF2B5EF4-FFF2-40B4-BE49-F238E27FC236}">
                <a16:creationId xmlns:a16="http://schemas.microsoft.com/office/drawing/2014/main" id="{1C54A2ED-894B-06C9-8891-CE30A4839C5F}"/>
              </a:ext>
            </a:extLst>
          </p:cNvPr>
          <p:cNvSpPr/>
          <p:nvPr/>
        </p:nvSpPr>
        <p:spPr>
          <a:xfrm flipH="1">
            <a:off x="429115" y="1593761"/>
            <a:ext cx="3173906" cy="1169936"/>
          </a:xfrm>
          <a:prstGeom prst="rect">
            <a:avLst/>
          </a:prstGeom>
        </p:spPr>
        <p:txBody>
          <a:bodyPr wrap="square">
            <a:spAutoFit/>
          </a:bodyPr>
          <a:lstStyle/>
          <a:p>
            <a:pPr>
              <a:lnSpc>
                <a:spcPts val="2100"/>
              </a:lnSpc>
            </a:pPr>
            <a:r>
              <a:rPr lang="en-US" sz="2000" dirty="0">
                <a:solidFill>
                  <a:srgbClr val="262626"/>
                </a:solidFill>
              </a:rPr>
              <a:t>Testing different options </a:t>
            </a:r>
            <a:r>
              <a:rPr lang="en-US" sz="2000" b="1" dirty="0">
                <a:solidFill>
                  <a:srgbClr val="262626"/>
                </a:solidFill>
              </a:rPr>
              <a:t>before</a:t>
            </a:r>
            <a:r>
              <a:rPr lang="en-US" sz="2000" dirty="0">
                <a:solidFill>
                  <a:srgbClr val="262626"/>
                </a:solidFill>
              </a:rPr>
              <a:t> you make a change by copying a dataset and adjusting one or two inputs.</a:t>
            </a:r>
          </a:p>
        </p:txBody>
      </p:sp>
      <p:pic>
        <p:nvPicPr>
          <p:cNvPr id="12" name="Graphic 11">
            <a:extLst>
              <a:ext uri="{FF2B5EF4-FFF2-40B4-BE49-F238E27FC236}">
                <a16:creationId xmlns:a16="http://schemas.microsoft.com/office/drawing/2014/main" id="{B17CE92A-B0AD-A45F-A764-1850FF4367F9}"/>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a:off x="6602067" y="0"/>
            <a:ext cx="5589933" cy="3555995"/>
          </a:xfrm>
          <a:prstGeom prst="rect">
            <a:avLst/>
          </a:prstGeom>
        </p:spPr>
      </p:pic>
      <p:grpSp>
        <p:nvGrpSpPr>
          <p:cNvPr id="13" name="Graphic 2">
            <a:extLst>
              <a:ext uri="{FF2B5EF4-FFF2-40B4-BE49-F238E27FC236}">
                <a16:creationId xmlns:a16="http://schemas.microsoft.com/office/drawing/2014/main" id="{E8337094-3D17-7324-0AA7-6720D138BF9D}"/>
              </a:ext>
            </a:extLst>
          </p:cNvPr>
          <p:cNvGrpSpPr/>
          <p:nvPr/>
        </p:nvGrpSpPr>
        <p:grpSpPr>
          <a:xfrm>
            <a:off x="982442" y="5078708"/>
            <a:ext cx="1198372" cy="1197197"/>
            <a:chOff x="10376768" y="2334933"/>
            <a:chExt cx="920484" cy="919581"/>
          </a:xfrm>
          <a:solidFill>
            <a:schemeClr val="bg1"/>
          </a:solidFill>
        </p:grpSpPr>
        <p:sp>
          <p:nvSpPr>
            <p:cNvPr id="14" name="Freeform 13">
              <a:extLst>
                <a:ext uri="{FF2B5EF4-FFF2-40B4-BE49-F238E27FC236}">
                  <a16:creationId xmlns:a16="http://schemas.microsoft.com/office/drawing/2014/main" id="{3FF588CA-C3DE-6F1D-592D-032E306FD3EC}"/>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380C51F-18A6-415D-BDFE-4AB0C7E48E75}"/>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6" name="Rounded Rectangle 15">
            <a:extLst>
              <a:ext uri="{FF2B5EF4-FFF2-40B4-BE49-F238E27FC236}">
                <a16:creationId xmlns:a16="http://schemas.microsoft.com/office/drawing/2014/main" id="{3E104942-551A-78D7-10C4-C072163F8695}"/>
              </a:ext>
            </a:extLst>
          </p:cNvPr>
          <p:cNvSpPr/>
          <p:nvPr/>
        </p:nvSpPr>
        <p:spPr>
          <a:xfrm>
            <a:off x="2961233" y="4318546"/>
            <a:ext cx="8723906" cy="2287913"/>
          </a:xfrm>
          <a:prstGeom prst="roundRect">
            <a:avLst>
              <a:gd name="adj" fmla="val 8566"/>
            </a:avLst>
          </a:prstGeom>
          <a:solidFill>
            <a:schemeClr val="bg1"/>
          </a:solid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0">
            <a:extLst>
              <a:ext uri="{FF2B5EF4-FFF2-40B4-BE49-F238E27FC236}">
                <a16:creationId xmlns:a16="http://schemas.microsoft.com/office/drawing/2014/main" id="{7604ABB4-8603-4AC5-DC15-D487EFF9E9AA}"/>
              </a:ext>
            </a:extLst>
          </p:cNvPr>
          <p:cNvSpPr/>
          <p:nvPr/>
        </p:nvSpPr>
        <p:spPr>
          <a:xfrm flipH="1">
            <a:off x="3223451" y="4123938"/>
            <a:ext cx="8113830" cy="2523768"/>
          </a:xfrm>
          <a:prstGeom prst="rect">
            <a:avLst/>
          </a:prstGeom>
        </p:spPr>
        <p:txBody>
          <a:bodyPr wrap="square">
            <a:spAutoFit/>
          </a:bodyPr>
          <a:lstStyle/>
          <a:p>
            <a:r>
              <a:rPr lang="en-US" sz="2400" b="1" dirty="0">
                <a:solidFill>
                  <a:schemeClr val="bg1"/>
                </a:solidFill>
                <a:highlight>
                  <a:srgbClr val="0289AE"/>
                </a:highlight>
              </a:rPr>
              <a:t>  ACTIVITY</a:t>
            </a:r>
            <a:r>
              <a:rPr lang="en-US" sz="2400" b="1" dirty="0">
                <a:solidFill>
                  <a:srgbClr val="0289AE"/>
                </a:solidFill>
                <a:highlight>
                  <a:srgbClr val="0289AE"/>
                </a:highlight>
              </a:rPr>
              <a:t>..:</a:t>
            </a:r>
          </a:p>
          <a:p>
            <a:endParaRPr lang="en-US" sz="800" dirty="0"/>
          </a:p>
          <a:p>
            <a:pPr algn="just"/>
            <a:br>
              <a:rPr lang="en-US" sz="800" dirty="0"/>
            </a:br>
            <a:r>
              <a:rPr lang="en-US" sz="2000" dirty="0">
                <a:solidFill>
                  <a:srgbClr val="262626"/>
                </a:solidFill>
              </a:rPr>
              <a:t>In a copy of your KPI sheet, model two scenarios:</a:t>
            </a:r>
          </a:p>
          <a:p>
            <a:pPr marL="342900" indent="-342900" algn="just">
              <a:buClr>
                <a:srgbClr val="62A844"/>
              </a:buClr>
              <a:buFont typeface="Arial" panose="020B0604020202020204" pitchFamily="34" charset="0"/>
              <a:buChar char="•"/>
            </a:pPr>
            <a:r>
              <a:rPr lang="en-US" sz="2000" dirty="0">
                <a:solidFill>
                  <a:srgbClr val="262626"/>
                </a:solidFill>
              </a:rPr>
              <a:t>a €5 weekend rate increase;</a:t>
            </a:r>
          </a:p>
          <a:p>
            <a:pPr marL="342900" indent="-342900">
              <a:buClr>
                <a:srgbClr val="62A844"/>
              </a:buClr>
              <a:buFont typeface="Arial" panose="020B0604020202020204" pitchFamily="34" charset="0"/>
              <a:buChar char="•"/>
            </a:pPr>
            <a:r>
              <a:rPr lang="en-US" sz="2000" dirty="0">
                <a:solidFill>
                  <a:srgbClr val="262626"/>
                </a:solidFill>
              </a:rPr>
              <a:t>a change that reduces waste by 15 % but slightly lowers covers.</a:t>
            </a:r>
            <a:br>
              <a:rPr lang="en-US" sz="2000" dirty="0">
                <a:solidFill>
                  <a:srgbClr val="262626"/>
                </a:solidFill>
              </a:rPr>
            </a:br>
            <a:r>
              <a:rPr lang="en-US" sz="2000" dirty="0">
                <a:solidFill>
                  <a:srgbClr val="262626"/>
                </a:solidFill>
              </a:rPr>
              <a:t>For each scenario, record total revenue (€) and grams of waste per cover. In a short note, say which scenario you prefer and why.</a:t>
            </a:r>
          </a:p>
          <a:p>
            <a:endParaRPr lang="en-US" dirty="0">
              <a:solidFill>
                <a:srgbClr val="262626"/>
              </a:solidFill>
            </a:endParaRPr>
          </a:p>
        </p:txBody>
      </p:sp>
      <p:sp>
        <p:nvSpPr>
          <p:cNvPr id="18" name="Rectangle 30">
            <a:extLst>
              <a:ext uri="{FF2B5EF4-FFF2-40B4-BE49-F238E27FC236}">
                <a16:creationId xmlns:a16="http://schemas.microsoft.com/office/drawing/2014/main" id="{0E4AD459-7434-F87B-23EC-57C8FDD9A33C}"/>
              </a:ext>
            </a:extLst>
          </p:cNvPr>
          <p:cNvSpPr/>
          <p:nvPr/>
        </p:nvSpPr>
        <p:spPr>
          <a:xfrm flipH="1">
            <a:off x="3853459" y="1593761"/>
            <a:ext cx="6061462" cy="2185214"/>
          </a:xfrm>
          <a:prstGeom prst="rect">
            <a:avLst/>
          </a:prstGeom>
        </p:spPr>
        <p:txBody>
          <a:bodyPr wrap="square">
            <a:spAutoFit/>
          </a:bodyPr>
          <a:lstStyle/>
          <a:p>
            <a:r>
              <a:rPr lang="en-US" sz="2000" b="1" dirty="0">
                <a:solidFill>
                  <a:srgbClr val="0289AE"/>
                </a:solidFill>
              </a:rPr>
              <a:t>COMMON SCENARIOS:</a:t>
            </a:r>
          </a:p>
          <a:p>
            <a:endParaRPr lang="en-US" sz="800" dirty="0">
              <a:solidFill>
                <a:srgbClr val="0289AE"/>
              </a:solidFill>
            </a:endParaRPr>
          </a:p>
          <a:p>
            <a:pPr marL="285750" indent="-285750">
              <a:buClr>
                <a:srgbClr val="62A844"/>
              </a:buClr>
              <a:buFont typeface="Arial" panose="020B0604020202020204" pitchFamily="34" charset="0"/>
              <a:buChar char="•"/>
            </a:pPr>
            <a:r>
              <a:rPr lang="en-US" b="1" dirty="0">
                <a:solidFill>
                  <a:srgbClr val="262626"/>
                </a:solidFill>
              </a:rPr>
              <a:t>Pricing Scenario</a:t>
            </a:r>
            <a:r>
              <a:rPr lang="en-US" dirty="0">
                <a:solidFill>
                  <a:srgbClr val="262626"/>
                </a:solidFill>
              </a:rPr>
              <a:t> – Increase weekend rates by €5</a:t>
            </a:r>
            <a:br>
              <a:rPr lang="en-US" dirty="0">
                <a:solidFill>
                  <a:srgbClr val="262626"/>
                </a:solidFill>
              </a:rPr>
            </a:br>
            <a:r>
              <a:rPr lang="en-US" i="1" dirty="0">
                <a:solidFill>
                  <a:srgbClr val="262626"/>
                </a:solidFill>
              </a:rPr>
              <a:t>Impact: Total revenue, RevPAR</a:t>
            </a:r>
            <a:endParaRPr lang="en-US" dirty="0">
              <a:solidFill>
                <a:srgbClr val="262626"/>
              </a:solidFill>
            </a:endParaRPr>
          </a:p>
          <a:p>
            <a:pPr marL="285750" indent="-285750">
              <a:buClr>
                <a:srgbClr val="62A844"/>
              </a:buClr>
              <a:buFont typeface="Arial" panose="020B0604020202020204" pitchFamily="34" charset="0"/>
              <a:buChar char="•"/>
            </a:pPr>
            <a:r>
              <a:rPr lang="en-US" b="1" dirty="0">
                <a:solidFill>
                  <a:srgbClr val="262626"/>
                </a:solidFill>
              </a:rPr>
              <a:t>Staffing Scenario</a:t>
            </a:r>
            <a:r>
              <a:rPr lang="en-US" dirty="0">
                <a:solidFill>
                  <a:srgbClr val="262626"/>
                </a:solidFill>
              </a:rPr>
              <a:t> – Adjust </a:t>
            </a:r>
            <a:r>
              <a:rPr lang="en-US" dirty="0" err="1">
                <a:solidFill>
                  <a:srgbClr val="262626"/>
                </a:solidFill>
              </a:rPr>
              <a:t>rota</a:t>
            </a:r>
            <a:r>
              <a:rPr lang="en-US" dirty="0">
                <a:solidFill>
                  <a:srgbClr val="262626"/>
                </a:solidFill>
              </a:rPr>
              <a:t> by ±10 hours on quiet days</a:t>
            </a:r>
            <a:br>
              <a:rPr lang="en-US" dirty="0">
                <a:solidFill>
                  <a:srgbClr val="262626"/>
                </a:solidFill>
              </a:rPr>
            </a:br>
            <a:r>
              <a:rPr lang="en-US" i="1" dirty="0">
                <a:solidFill>
                  <a:srgbClr val="262626"/>
                </a:solidFill>
              </a:rPr>
              <a:t>Impact: </a:t>
            </a:r>
            <a:r>
              <a:rPr lang="en-US" i="1" dirty="0" err="1">
                <a:solidFill>
                  <a:srgbClr val="262626"/>
                </a:solidFill>
              </a:rPr>
              <a:t>Labour</a:t>
            </a:r>
            <a:r>
              <a:rPr lang="en-US" i="1" dirty="0">
                <a:solidFill>
                  <a:srgbClr val="262626"/>
                </a:solidFill>
              </a:rPr>
              <a:t> cost %, rooms sold per hour</a:t>
            </a:r>
            <a:endParaRPr lang="en-US" dirty="0">
              <a:solidFill>
                <a:srgbClr val="262626"/>
              </a:solidFill>
            </a:endParaRPr>
          </a:p>
          <a:p>
            <a:pPr marL="285750" indent="-285750">
              <a:buClr>
                <a:srgbClr val="62A844"/>
              </a:buClr>
              <a:buFont typeface="Arial" panose="020B0604020202020204" pitchFamily="34" charset="0"/>
              <a:buChar char="•"/>
            </a:pPr>
            <a:r>
              <a:rPr lang="en-US" b="1" dirty="0">
                <a:solidFill>
                  <a:srgbClr val="262626"/>
                </a:solidFill>
              </a:rPr>
              <a:t>Sustainability Scenario</a:t>
            </a:r>
            <a:r>
              <a:rPr lang="en-US" dirty="0">
                <a:solidFill>
                  <a:srgbClr val="262626"/>
                </a:solidFill>
              </a:rPr>
              <a:t> – Reduce food waste by 15%</a:t>
            </a:r>
            <a:br>
              <a:rPr lang="en-US" dirty="0">
                <a:solidFill>
                  <a:srgbClr val="262626"/>
                </a:solidFill>
              </a:rPr>
            </a:br>
            <a:r>
              <a:rPr lang="en-US" i="1" dirty="0">
                <a:solidFill>
                  <a:srgbClr val="262626"/>
                </a:solidFill>
              </a:rPr>
              <a:t>Impact: Waste per cover (g), cost savings</a:t>
            </a:r>
            <a:endParaRPr lang="en-US" dirty="0">
              <a:solidFill>
                <a:srgbClr val="262626"/>
              </a:solidFill>
            </a:endParaRPr>
          </a:p>
        </p:txBody>
      </p:sp>
    </p:spTree>
    <p:extLst>
      <p:ext uri="{BB962C8B-B14F-4D97-AF65-F5344CB8AC3E}">
        <p14:creationId xmlns:p14="http://schemas.microsoft.com/office/powerpoint/2010/main" val="3320722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04DAB-171F-B009-8CF0-1184B66317C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306051-DE7A-5FCB-4C80-D6311CCCC400}"/>
              </a:ext>
            </a:extLst>
          </p:cNvPr>
          <p:cNvSpPr txBox="1"/>
          <p:nvPr/>
        </p:nvSpPr>
        <p:spPr>
          <a:xfrm>
            <a:off x="12873667" y="885654"/>
            <a:ext cx="10560293" cy="684803"/>
          </a:xfrm>
          <a:prstGeom prst="rect">
            <a:avLst/>
          </a:prstGeom>
          <a:noFill/>
        </p:spPr>
        <p:txBody>
          <a:bodyPr wrap="square" rtlCol="0">
            <a:spAutoFit/>
          </a:bodyPr>
          <a:lstStyle/>
          <a:p>
            <a:endParaRPr lang="en-US" sz="1000" dirty="0"/>
          </a:p>
          <a:p>
            <a:endParaRPr lang="en-US" sz="1050" dirty="0"/>
          </a:p>
          <a:p>
            <a:endParaRPr lang="en-GB" dirty="0"/>
          </a:p>
        </p:txBody>
      </p:sp>
      <p:sp>
        <p:nvSpPr>
          <p:cNvPr id="4" name="Freeform 3">
            <a:extLst>
              <a:ext uri="{FF2B5EF4-FFF2-40B4-BE49-F238E27FC236}">
                <a16:creationId xmlns:a16="http://schemas.microsoft.com/office/drawing/2014/main" id="{91E3F380-2039-299E-57AA-673CB09A9453}"/>
              </a:ext>
            </a:extLst>
          </p:cNvPr>
          <p:cNvSpPr/>
          <p:nvPr/>
        </p:nvSpPr>
        <p:spPr>
          <a:xfrm>
            <a:off x="0" y="8449"/>
            <a:ext cx="12192000" cy="167121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62A844"/>
          </a:solidFill>
          <a:ln w="3060"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58FFE01A-D8D3-DFCE-2668-8F8D280F73D0}"/>
              </a:ext>
            </a:extLst>
          </p:cNvPr>
          <p:cNvSpPr txBox="1"/>
          <p:nvPr/>
        </p:nvSpPr>
        <p:spPr>
          <a:xfrm>
            <a:off x="375235" y="2217337"/>
            <a:ext cx="7256957" cy="2646878"/>
          </a:xfrm>
          <a:prstGeom prst="rect">
            <a:avLst/>
          </a:prstGeom>
          <a:noFill/>
        </p:spPr>
        <p:txBody>
          <a:bodyPr wrap="square" lIns="91440" tIns="45720" rIns="91440" bIns="45720" rtlCol="0" anchor="t">
            <a:spAutoFit/>
          </a:bodyPr>
          <a:lstStyle/>
          <a:p>
            <a:r>
              <a:rPr lang="en-GB" sz="2200" i="1" u="sng" dirty="0">
                <a:solidFill>
                  <a:srgbClr val="0289AE"/>
                </a:solidFill>
              </a:rPr>
              <a:t>https://</a:t>
            </a:r>
            <a:r>
              <a:rPr lang="en-GB" sz="2200" i="1" u="sng" dirty="0" err="1">
                <a:solidFill>
                  <a:srgbClr val="0289AE"/>
                </a:solidFill>
              </a:rPr>
              <a:t>www.hospitalitynet.org</a:t>
            </a:r>
            <a:r>
              <a:rPr lang="en-GB" sz="2200" i="1" u="sng" dirty="0">
                <a:solidFill>
                  <a:srgbClr val="0289AE"/>
                </a:solidFill>
              </a:rPr>
              <a:t>/opinion/4111430.html</a:t>
            </a:r>
            <a:endParaRPr lang="en-US" sz="2200" i="1" u="sng" dirty="0">
              <a:solidFill>
                <a:srgbClr val="0289AE"/>
              </a:solidFill>
            </a:endParaRPr>
          </a:p>
          <a:p>
            <a:pPr>
              <a:buNone/>
            </a:pPr>
            <a:endParaRPr lang="en-US" dirty="0">
              <a:solidFill>
                <a:srgbClr val="262626"/>
              </a:solidFill>
            </a:endParaRPr>
          </a:p>
          <a:p>
            <a:pPr>
              <a:buNone/>
            </a:pPr>
            <a:r>
              <a:rPr lang="en-US" dirty="0">
                <a:solidFill>
                  <a:srgbClr val="262626"/>
                </a:solidFill>
              </a:rPr>
              <a:t>This article compares hotels with active revenue-management and data-driven pricing against their peers, using performance data from European and other markets. It shows how differences in occupancy %, ADR and RevPAR can add up to 15–40 % higher room revenue when hotels monitor demand, position their prices strategically and review results regularly. A related European study found that strategic price positioning (ADR) is often a stronger driver of RevPAR than occupancy alone (Loria, 2015).</a:t>
            </a:r>
          </a:p>
        </p:txBody>
      </p:sp>
      <p:sp>
        <p:nvSpPr>
          <p:cNvPr id="13" name="Graphic 4">
            <a:extLst>
              <a:ext uri="{FF2B5EF4-FFF2-40B4-BE49-F238E27FC236}">
                <a16:creationId xmlns:a16="http://schemas.microsoft.com/office/drawing/2014/main" id="{E200C09D-56EB-F47F-5269-45C8E162193C}"/>
              </a:ext>
            </a:extLst>
          </p:cNvPr>
          <p:cNvSpPr/>
          <p:nvPr/>
        </p:nvSpPr>
        <p:spPr>
          <a:xfrm rot="5400000">
            <a:off x="1314218" y="849090"/>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p>
        </p:txBody>
      </p:sp>
      <p:pic>
        <p:nvPicPr>
          <p:cNvPr id="14" name="Graphic 13">
            <a:extLst>
              <a:ext uri="{FF2B5EF4-FFF2-40B4-BE49-F238E27FC236}">
                <a16:creationId xmlns:a16="http://schemas.microsoft.com/office/drawing/2014/main" id="{0E801A63-C4E8-D9D9-495A-791B82EACF28}"/>
              </a:ext>
            </a:extLst>
          </p:cNvPr>
          <p:cNvPicPr>
            <a:picLocks noChangeAspect="1"/>
          </p:cNvPicPr>
          <p:nvPr/>
        </p:nvPicPr>
        <p:blipFill>
          <a:blip>
            <a:extLst>
              <a:ext uri="{96DAC541-7B7A-43D3-8B79-37D633B846F1}">
                <asvg:svgBlip xmlns:asvg="http://schemas.microsoft.com/office/drawing/2016/SVG/main" r:embed="rId3"/>
              </a:ext>
            </a:extLst>
          </a:blip>
          <a:srcRect l="32264" t="48938" r="39869" b="41747"/>
          <a:stretch>
            <a:fillRect/>
          </a:stretch>
        </p:blipFill>
        <p:spPr>
          <a:xfrm>
            <a:off x="8681738" y="0"/>
            <a:ext cx="3531079" cy="1671210"/>
          </a:xfrm>
          <a:prstGeom prst="rect">
            <a:avLst/>
          </a:prstGeom>
        </p:spPr>
      </p:pic>
      <p:pic>
        <p:nvPicPr>
          <p:cNvPr id="15" name="Picture 14" descr="iPhone6_mockup_front_white.png">
            <a:extLst>
              <a:ext uri="{FF2B5EF4-FFF2-40B4-BE49-F238E27FC236}">
                <a16:creationId xmlns:a16="http://schemas.microsoft.com/office/drawing/2014/main" id="{7DA1CCA6-1216-BE19-C4C5-7A0450659E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9292" y="226918"/>
            <a:ext cx="4094254" cy="6404164"/>
          </a:xfrm>
          <a:prstGeom prst="rect">
            <a:avLst/>
          </a:prstGeom>
        </p:spPr>
      </p:pic>
      <p:sp>
        <p:nvSpPr>
          <p:cNvPr id="22" name="TextBox 21">
            <a:extLst>
              <a:ext uri="{FF2B5EF4-FFF2-40B4-BE49-F238E27FC236}">
                <a16:creationId xmlns:a16="http://schemas.microsoft.com/office/drawing/2014/main" id="{A74EB072-1A86-614F-1180-FD570947AD42}"/>
              </a:ext>
            </a:extLst>
          </p:cNvPr>
          <p:cNvSpPr txBox="1"/>
          <p:nvPr/>
        </p:nvSpPr>
        <p:spPr>
          <a:xfrm>
            <a:off x="375236" y="500071"/>
            <a:ext cx="6623206" cy="1508105"/>
          </a:xfrm>
          <a:prstGeom prst="rect">
            <a:avLst/>
          </a:prstGeom>
          <a:noFill/>
        </p:spPr>
        <p:txBody>
          <a:bodyPr wrap="square">
            <a:spAutoFit/>
          </a:bodyPr>
          <a:lstStyle/>
          <a:p>
            <a:pPr>
              <a:lnSpc>
                <a:spcPts val="3580"/>
              </a:lnSpc>
            </a:pPr>
            <a:r>
              <a:rPr lang="en-US" sz="3600" b="1" dirty="0">
                <a:solidFill>
                  <a:schemeClr val="bg1"/>
                </a:solidFill>
              </a:rPr>
              <a:t>Further Reading: Data-Driven Revenue in European Hotels</a:t>
            </a:r>
          </a:p>
          <a:p>
            <a:pPr>
              <a:lnSpc>
                <a:spcPts val="3580"/>
              </a:lnSpc>
            </a:pPr>
            <a:endParaRPr lang="en-US" sz="3400" b="1" dirty="0">
              <a:solidFill>
                <a:schemeClr val="bg1"/>
              </a:solidFill>
              <a:cs typeface="Times New Roman" panose="02020603050405020304" pitchFamily="18" charset="0"/>
            </a:endParaRPr>
          </a:p>
        </p:txBody>
      </p:sp>
      <p:pic>
        <p:nvPicPr>
          <p:cNvPr id="3" name="Picture 2">
            <a:hlinkClick r:id="rId5"/>
            <a:extLst>
              <a:ext uri="{FF2B5EF4-FFF2-40B4-BE49-F238E27FC236}">
                <a16:creationId xmlns:a16="http://schemas.microsoft.com/office/drawing/2014/main" id="{B3D3DE56-1789-17D9-01CA-5BECBF90153C}"/>
              </a:ext>
            </a:extLst>
          </p:cNvPr>
          <p:cNvPicPr>
            <a:picLocks noChangeAspect="1"/>
          </p:cNvPicPr>
          <p:nvPr/>
        </p:nvPicPr>
        <p:blipFill>
          <a:blip r:embed="rId6" cstate="email">
            <a:extLst>
              <a:ext uri="{28A0092B-C50C-407E-A947-70E740481C1C}">
                <a14:useLocalDpi xmlns:a14="http://schemas.microsoft.com/office/drawing/2010/main"/>
              </a:ext>
            </a:extLst>
          </a:blip>
          <a:srcRect r="52361" b="36760"/>
          <a:stretch>
            <a:fillRect/>
          </a:stretch>
        </p:blipFill>
        <p:spPr>
          <a:xfrm>
            <a:off x="8449967" y="1226634"/>
            <a:ext cx="2469500" cy="4382011"/>
          </a:xfrm>
          <a:prstGeom prst="rect">
            <a:avLst/>
          </a:prstGeom>
        </p:spPr>
      </p:pic>
      <p:grpSp>
        <p:nvGrpSpPr>
          <p:cNvPr id="6" name="Group 5">
            <a:extLst>
              <a:ext uri="{FF2B5EF4-FFF2-40B4-BE49-F238E27FC236}">
                <a16:creationId xmlns:a16="http://schemas.microsoft.com/office/drawing/2014/main" id="{2F2D69B5-4E21-CE9E-D2E7-FF579445BC4B}"/>
              </a:ext>
            </a:extLst>
          </p:cNvPr>
          <p:cNvGrpSpPr/>
          <p:nvPr/>
        </p:nvGrpSpPr>
        <p:grpSpPr>
          <a:xfrm rot="21145702">
            <a:off x="10430355" y="3252971"/>
            <a:ext cx="1456095" cy="1406604"/>
            <a:chOff x="7777737" y="4274827"/>
            <a:chExt cx="1456095" cy="1406604"/>
          </a:xfrm>
        </p:grpSpPr>
        <p:sp>
          <p:nvSpPr>
            <p:cNvPr id="7" name="Oval 6">
              <a:extLst>
                <a:ext uri="{FF2B5EF4-FFF2-40B4-BE49-F238E27FC236}">
                  <a16:creationId xmlns:a16="http://schemas.microsoft.com/office/drawing/2014/main" id="{3B543157-1D7F-6D83-E077-90AE5A45F735}"/>
                </a:ext>
              </a:extLst>
            </p:cNvPr>
            <p:cNvSpPr/>
            <p:nvPr/>
          </p:nvSpPr>
          <p:spPr>
            <a:xfrm>
              <a:off x="7777737" y="4274827"/>
              <a:ext cx="1406604" cy="1406604"/>
            </a:xfrm>
            <a:prstGeom prst="ellipse">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F5425FE-C98E-AA27-EB70-79C06D33E71C}"/>
                </a:ext>
              </a:extLst>
            </p:cNvPr>
            <p:cNvSpPr txBox="1"/>
            <p:nvPr/>
          </p:nvSpPr>
          <p:spPr>
            <a:xfrm>
              <a:off x="7777737" y="4652326"/>
              <a:ext cx="1456095" cy="759182"/>
            </a:xfrm>
            <a:prstGeom prst="rect">
              <a:avLst/>
            </a:prstGeom>
            <a:noFill/>
          </p:spPr>
          <p:txBody>
            <a:bodyPr wrap="square" lIns="91440" tIns="45720" rIns="91440" bIns="45720" rtlCol="0" anchor="t">
              <a:spAutoFit/>
            </a:bodyPr>
            <a:lstStyle/>
            <a:p>
              <a:pPr algn="ctr">
                <a:lnSpc>
                  <a:spcPts val="2580"/>
                </a:lnSpc>
              </a:pPr>
              <a:r>
                <a:rPr lang="en-IE" sz="2400" b="1" dirty="0">
                  <a:solidFill>
                    <a:schemeClr val="bg1"/>
                  </a:solidFill>
                </a:rPr>
                <a:t>CLICK TO </a:t>
              </a:r>
              <a:r>
                <a:rPr lang="en-IE" sz="2400" b="1" dirty="0">
                  <a:solidFill>
                    <a:schemeClr val="bg1"/>
                  </a:solidFill>
                  <a:hlinkClick r:id="rId5">
                    <a:extLst>
                      <a:ext uri="{A12FA001-AC4F-418D-AE19-62706E023703}">
                        <ahyp:hlinkClr xmlns:ahyp="http://schemas.microsoft.com/office/drawing/2018/hyperlinkcolor" val="tx"/>
                      </a:ext>
                    </a:extLst>
                  </a:hlinkClick>
                </a:rPr>
                <a:t>VIEW</a:t>
              </a:r>
              <a:endParaRPr lang="de-DE" sz="2400" b="1" dirty="0">
                <a:solidFill>
                  <a:schemeClr val="bg1"/>
                </a:solidFill>
              </a:endParaRPr>
            </a:p>
          </p:txBody>
        </p:sp>
      </p:grpSp>
    </p:spTree>
    <p:extLst>
      <p:ext uri="{BB962C8B-B14F-4D97-AF65-F5344CB8AC3E}">
        <p14:creationId xmlns:p14="http://schemas.microsoft.com/office/powerpoint/2010/main" val="3192000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7475B-BB57-E92F-3252-833F3B748C5B}"/>
            </a:ext>
          </a:extLst>
        </p:cNvPr>
        <p:cNvGrpSpPr/>
        <p:nvPr/>
      </p:nvGrpSpPr>
      <p:grpSpPr>
        <a:xfrm>
          <a:off x="0" y="0"/>
          <a:ext cx="0" cy="0"/>
          <a:chOff x="0" y="0"/>
          <a:chExt cx="0" cy="0"/>
        </a:xfrm>
      </p:grpSpPr>
      <p:sp>
        <p:nvSpPr>
          <p:cNvPr id="14" name="Text Placeholder 11">
            <a:extLst>
              <a:ext uri="{FF2B5EF4-FFF2-40B4-BE49-F238E27FC236}">
                <a16:creationId xmlns:a16="http://schemas.microsoft.com/office/drawing/2014/main" id="{A8F1CA95-941E-C94D-DE3A-58392D6654E6}"/>
              </a:ext>
            </a:extLst>
          </p:cNvPr>
          <p:cNvSpPr txBox="1">
            <a:spLocks/>
          </p:cNvSpPr>
          <p:nvPr/>
        </p:nvSpPr>
        <p:spPr>
          <a:xfrm>
            <a:off x="429116" y="609471"/>
            <a:ext cx="3591555"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Group Activity: Integrated Decision Scenario</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34E68E55-1B5D-D9B8-6E9D-10693D4017A3}"/>
              </a:ext>
            </a:extLst>
          </p:cNvPr>
          <p:cNvCxnSpPr>
            <a:cxnSpLocks/>
          </p:cNvCxnSpPr>
          <p:nvPr/>
        </p:nvCxnSpPr>
        <p:spPr>
          <a:xfrm>
            <a:off x="-27709" y="2166574"/>
            <a:ext cx="3840292"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16" name="TextBox 97">
            <a:extLst>
              <a:ext uri="{FF2B5EF4-FFF2-40B4-BE49-F238E27FC236}">
                <a16:creationId xmlns:a16="http://schemas.microsoft.com/office/drawing/2014/main" id="{8E501615-C084-6860-E7E0-B7EBB23049A2}"/>
              </a:ext>
            </a:extLst>
          </p:cNvPr>
          <p:cNvSpPr txBox="1"/>
          <p:nvPr/>
        </p:nvSpPr>
        <p:spPr>
          <a:xfrm>
            <a:off x="483467" y="2549209"/>
            <a:ext cx="3537204" cy="2616998"/>
          </a:xfrm>
          <a:prstGeom prst="rect">
            <a:avLst/>
          </a:prstGeom>
          <a:solidFill>
            <a:schemeClr val="bg1"/>
          </a:solidFill>
        </p:spPr>
        <p:txBody>
          <a:bodyPr wrap="square">
            <a:spAutoFit/>
          </a:bodyPr>
          <a:lstStyle/>
          <a:p>
            <a:pPr>
              <a:lnSpc>
                <a:spcPts val="2140"/>
              </a:lnSpc>
              <a:defRPr/>
            </a:pPr>
            <a:r>
              <a:rPr lang="en-US" sz="2000" dirty="0">
                <a:solidFill>
                  <a:srgbClr val="262626"/>
                </a:solidFill>
              </a:rPr>
              <a:t>Your team receives a 7-day dataset that includes:</a:t>
            </a:r>
          </a:p>
          <a:p>
            <a:pPr>
              <a:defRPr/>
            </a:pPr>
            <a:endParaRPr lang="en-US" sz="800" dirty="0">
              <a:solidFill>
                <a:srgbClr val="262626"/>
              </a:solidFill>
            </a:endParaRPr>
          </a:p>
          <a:p>
            <a:pPr marL="285750" indent="-285750">
              <a:lnSpc>
                <a:spcPts val="2140"/>
              </a:lnSpc>
              <a:buClr>
                <a:srgbClr val="62A844"/>
              </a:buClr>
              <a:buFont typeface="Arial" panose="020B0604020202020204" pitchFamily="34" charset="0"/>
              <a:buChar char="•"/>
              <a:defRPr/>
            </a:pPr>
            <a:r>
              <a:rPr lang="en-US" sz="2000" dirty="0">
                <a:solidFill>
                  <a:srgbClr val="262626"/>
                </a:solidFill>
              </a:rPr>
              <a:t>Room KPIs (occupancy, ADR, RevPAR)</a:t>
            </a:r>
          </a:p>
          <a:p>
            <a:pPr marL="285750" indent="-285750">
              <a:lnSpc>
                <a:spcPts val="2140"/>
              </a:lnSpc>
              <a:buClr>
                <a:srgbClr val="62A844"/>
              </a:buClr>
              <a:buFont typeface="Arial" panose="020B0604020202020204" pitchFamily="34" charset="0"/>
              <a:buChar char="•"/>
              <a:defRPr/>
            </a:pPr>
            <a:r>
              <a:rPr lang="en-US" sz="2000" dirty="0">
                <a:solidFill>
                  <a:srgbClr val="262626"/>
                </a:solidFill>
              </a:rPr>
              <a:t>Restaurant covers and average spend</a:t>
            </a:r>
          </a:p>
          <a:p>
            <a:pPr marL="285750" indent="-285750">
              <a:lnSpc>
                <a:spcPts val="2140"/>
              </a:lnSpc>
              <a:buClr>
                <a:srgbClr val="62A844"/>
              </a:buClr>
              <a:buFont typeface="Arial" panose="020B0604020202020204" pitchFamily="34" charset="0"/>
              <a:buChar char="•"/>
              <a:defRPr/>
            </a:pPr>
            <a:r>
              <a:rPr lang="en-US" sz="2000" dirty="0" err="1">
                <a:solidFill>
                  <a:srgbClr val="262626"/>
                </a:solidFill>
              </a:rPr>
              <a:t>Labour</a:t>
            </a:r>
            <a:r>
              <a:rPr lang="en-US" sz="2000" dirty="0">
                <a:solidFill>
                  <a:srgbClr val="262626"/>
                </a:solidFill>
              </a:rPr>
              <a:t> hours by department</a:t>
            </a:r>
          </a:p>
          <a:p>
            <a:pPr marL="285750" indent="-285750">
              <a:lnSpc>
                <a:spcPts val="2140"/>
              </a:lnSpc>
              <a:buClr>
                <a:srgbClr val="62A844"/>
              </a:buClr>
              <a:buFont typeface="Arial" panose="020B0604020202020204" pitchFamily="34" charset="0"/>
              <a:buChar char="•"/>
              <a:defRPr/>
            </a:pPr>
            <a:r>
              <a:rPr lang="en-US" sz="2000" dirty="0">
                <a:solidFill>
                  <a:srgbClr val="262626"/>
                </a:solidFill>
              </a:rPr>
              <a:t>Food waste per cover (grams)</a:t>
            </a:r>
          </a:p>
          <a:p>
            <a:pPr>
              <a:lnSpc>
                <a:spcPts val="2140"/>
              </a:lnSpc>
              <a:defRPr/>
            </a:pPr>
            <a:endParaRPr lang="en-US" sz="2000" baseline="30000" dirty="0">
              <a:solidFill>
                <a:srgbClr val="262626"/>
              </a:solidFill>
              <a:latin typeface="+mj-lt"/>
              <a:ea typeface="Roboto Cn" pitchFamily="2" charset="0"/>
            </a:endParaRPr>
          </a:p>
        </p:txBody>
      </p:sp>
      <p:sp>
        <p:nvSpPr>
          <p:cNvPr id="17" name="TextBox 34">
            <a:extLst>
              <a:ext uri="{FF2B5EF4-FFF2-40B4-BE49-F238E27FC236}">
                <a16:creationId xmlns:a16="http://schemas.microsoft.com/office/drawing/2014/main" id="{33F42BCD-6661-BD11-32AD-E5DB0596B81C}"/>
              </a:ext>
            </a:extLst>
          </p:cNvPr>
          <p:cNvSpPr txBox="1"/>
          <p:nvPr/>
        </p:nvSpPr>
        <p:spPr>
          <a:xfrm>
            <a:off x="7011599" y="5256204"/>
            <a:ext cx="4456174" cy="1310615"/>
          </a:xfrm>
          <a:prstGeom prst="rect">
            <a:avLst/>
          </a:prstGeom>
          <a:noFill/>
        </p:spPr>
        <p:txBody>
          <a:bodyPr wrap="square" numCol="1" spcCol="216000">
            <a:spAutoFit/>
          </a:bodyPr>
          <a:lstStyle>
            <a:defPPr>
              <a:defRPr lang="en-US"/>
            </a:defPPr>
            <a:lvl1pPr lvl="0" eaLnBrk="0" fontAlgn="base" hangingPunct="0">
              <a:spcBef>
                <a:spcPct val="0"/>
              </a:spcBef>
              <a:spcAft>
                <a:spcPct val="0"/>
              </a:spcAft>
              <a:buFontTx/>
              <a:buChar char="•"/>
              <a:defRPr sz="1600">
                <a:latin typeface="Arial" panose="020B0604020202020204" pitchFamily="34" charset="0"/>
              </a:defRPr>
            </a:lvl1pPr>
          </a:lstStyle>
          <a:p>
            <a:pPr marL="342900" indent="-342900">
              <a:lnSpc>
                <a:spcPts val="1940"/>
              </a:lnSpc>
              <a:buClr>
                <a:srgbClr val="EABB22"/>
              </a:buClr>
            </a:pPr>
            <a:r>
              <a:rPr lang="de-DE" altLang="de-DE" sz="1800" dirty="0" err="1">
                <a:solidFill>
                  <a:srgbClr val="262626"/>
                </a:solidFill>
                <a:latin typeface="Calibri" panose="020F0502020204030204" pitchFamily="34" charset="0"/>
                <a:cs typeface="Calibri" panose="020F0502020204030204" pitchFamily="34" charset="0"/>
              </a:rPr>
              <a:t>Which</a:t>
            </a:r>
            <a:r>
              <a:rPr lang="de-DE" altLang="de-DE" sz="1800" dirty="0">
                <a:solidFill>
                  <a:srgbClr val="262626"/>
                </a:solidFill>
                <a:latin typeface="Calibri" panose="020F0502020204030204" pitchFamily="34" charset="0"/>
                <a:cs typeface="Calibri" panose="020F0502020204030204" pitchFamily="34" charset="0"/>
              </a:rPr>
              <a:t> </a:t>
            </a:r>
            <a:r>
              <a:rPr lang="de-DE" altLang="de-DE" sz="1800" dirty="0" err="1">
                <a:solidFill>
                  <a:srgbClr val="262626"/>
                </a:solidFill>
                <a:latin typeface="Calibri" panose="020F0502020204030204" pitchFamily="34" charset="0"/>
                <a:cs typeface="Calibri" panose="020F0502020204030204" pitchFamily="34" charset="0"/>
              </a:rPr>
              <a:t>option</a:t>
            </a:r>
            <a:r>
              <a:rPr lang="de-DE" altLang="de-DE" sz="1800" dirty="0">
                <a:solidFill>
                  <a:srgbClr val="262626"/>
                </a:solidFill>
                <a:latin typeface="Calibri" panose="020F0502020204030204" pitchFamily="34" charset="0"/>
                <a:cs typeface="Calibri" panose="020F0502020204030204" pitchFamily="34" charset="0"/>
              </a:rPr>
              <a:t> </a:t>
            </a:r>
            <a:r>
              <a:rPr lang="de-DE" altLang="de-DE" sz="1800" dirty="0" err="1">
                <a:solidFill>
                  <a:srgbClr val="262626"/>
                </a:solidFill>
                <a:latin typeface="Calibri" panose="020F0502020204030204" pitchFamily="34" charset="0"/>
                <a:cs typeface="Calibri" panose="020F0502020204030204" pitchFamily="34" charset="0"/>
              </a:rPr>
              <a:t>you</a:t>
            </a:r>
            <a:r>
              <a:rPr lang="de-DE" altLang="de-DE" sz="1800" dirty="0">
                <a:solidFill>
                  <a:srgbClr val="262626"/>
                </a:solidFill>
                <a:latin typeface="Calibri" panose="020F0502020204030204" pitchFamily="34" charset="0"/>
                <a:cs typeface="Calibri" panose="020F0502020204030204" pitchFamily="34" charset="0"/>
              </a:rPr>
              <a:t> </a:t>
            </a:r>
            <a:r>
              <a:rPr lang="de-DE" altLang="de-DE" sz="1800" dirty="0" err="1">
                <a:solidFill>
                  <a:srgbClr val="262626"/>
                </a:solidFill>
                <a:latin typeface="Calibri" panose="020F0502020204030204" pitchFamily="34" charset="0"/>
                <a:cs typeface="Calibri" panose="020F0502020204030204" pitchFamily="34" charset="0"/>
              </a:rPr>
              <a:t>choose</a:t>
            </a:r>
            <a:endParaRPr lang="de-DE" altLang="de-DE" sz="1800" dirty="0">
              <a:solidFill>
                <a:srgbClr val="262626"/>
              </a:solidFill>
              <a:latin typeface="Calibri" panose="020F0502020204030204" pitchFamily="34" charset="0"/>
              <a:cs typeface="Calibri" panose="020F0502020204030204" pitchFamily="34" charset="0"/>
            </a:endParaRPr>
          </a:p>
          <a:p>
            <a:pPr marL="342900" indent="-342900">
              <a:lnSpc>
                <a:spcPts val="1940"/>
              </a:lnSpc>
              <a:buClr>
                <a:srgbClr val="EABB22"/>
              </a:buClr>
            </a:pPr>
            <a:r>
              <a:rPr lang="de-DE" altLang="de-DE" sz="1800" dirty="0">
                <a:solidFill>
                  <a:srgbClr val="262626"/>
                </a:solidFill>
                <a:latin typeface="Calibri" panose="020F0502020204030204" pitchFamily="34" charset="0"/>
                <a:cs typeface="Calibri" panose="020F0502020204030204" pitchFamily="34" charset="0"/>
              </a:rPr>
              <a:t>The </a:t>
            </a:r>
            <a:r>
              <a:rPr lang="de-DE" altLang="de-DE" sz="1800" dirty="0" err="1">
                <a:solidFill>
                  <a:srgbClr val="262626"/>
                </a:solidFill>
                <a:latin typeface="Calibri" panose="020F0502020204030204" pitchFamily="34" charset="0"/>
                <a:cs typeface="Calibri" panose="020F0502020204030204" pitchFamily="34" charset="0"/>
              </a:rPr>
              <a:t>main</a:t>
            </a:r>
            <a:r>
              <a:rPr lang="de-DE" altLang="de-DE" sz="1800" dirty="0">
                <a:solidFill>
                  <a:srgbClr val="262626"/>
                </a:solidFill>
                <a:latin typeface="Calibri" panose="020F0502020204030204" pitchFamily="34" charset="0"/>
                <a:cs typeface="Calibri" panose="020F0502020204030204" pitchFamily="34" charset="0"/>
              </a:rPr>
              <a:t> </a:t>
            </a:r>
            <a:r>
              <a:rPr lang="de-DE" altLang="de-DE" sz="1800" dirty="0" err="1">
                <a:solidFill>
                  <a:srgbClr val="262626"/>
                </a:solidFill>
                <a:latin typeface="Calibri" panose="020F0502020204030204" pitchFamily="34" charset="0"/>
                <a:cs typeface="Calibri" panose="020F0502020204030204" pitchFamily="34" charset="0"/>
              </a:rPr>
              <a:t>numbers</a:t>
            </a:r>
            <a:r>
              <a:rPr lang="de-DE" altLang="de-DE" sz="1800" dirty="0">
                <a:solidFill>
                  <a:srgbClr val="262626"/>
                </a:solidFill>
                <a:latin typeface="Calibri" panose="020F0502020204030204" pitchFamily="34" charset="0"/>
                <a:cs typeface="Calibri" panose="020F0502020204030204" pitchFamily="34" charset="0"/>
              </a:rPr>
              <a:t> </a:t>
            </a:r>
            <a:r>
              <a:rPr lang="de-DE" altLang="de-DE" sz="1800" dirty="0" err="1">
                <a:solidFill>
                  <a:srgbClr val="262626"/>
                </a:solidFill>
                <a:latin typeface="Calibri" panose="020F0502020204030204" pitchFamily="34" charset="0"/>
                <a:cs typeface="Calibri" panose="020F0502020204030204" pitchFamily="34" charset="0"/>
              </a:rPr>
              <a:t>that</a:t>
            </a:r>
            <a:r>
              <a:rPr lang="de-DE" altLang="de-DE" sz="1800" dirty="0">
                <a:solidFill>
                  <a:srgbClr val="262626"/>
                </a:solidFill>
                <a:latin typeface="Calibri" panose="020F0502020204030204" pitchFamily="34" charset="0"/>
                <a:cs typeface="Calibri" panose="020F0502020204030204" pitchFamily="34" charset="0"/>
              </a:rPr>
              <a:t> support </a:t>
            </a:r>
            <a:r>
              <a:rPr lang="de-DE" altLang="de-DE" sz="1800" dirty="0" err="1">
                <a:solidFill>
                  <a:srgbClr val="262626"/>
                </a:solidFill>
                <a:latin typeface="Calibri" panose="020F0502020204030204" pitchFamily="34" charset="0"/>
                <a:cs typeface="Calibri" panose="020F0502020204030204" pitchFamily="34" charset="0"/>
              </a:rPr>
              <a:t>it</a:t>
            </a:r>
            <a:endParaRPr lang="de-DE" altLang="de-DE" sz="1800" dirty="0">
              <a:solidFill>
                <a:srgbClr val="262626"/>
              </a:solidFill>
              <a:latin typeface="Calibri" panose="020F0502020204030204" pitchFamily="34" charset="0"/>
              <a:cs typeface="Calibri" panose="020F0502020204030204" pitchFamily="34" charset="0"/>
            </a:endParaRPr>
          </a:p>
          <a:p>
            <a:pPr marL="342900" indent="-342900">
              <a:lnSpc>
                <a:spcPts val="1940"/>
              </a:lnSpc>
              <a:buClr>
                <a:srgbClr val="EABB22"/>
              </a:buClr>
            </a:pPr>
            <a:r>
              <a:rPr lang="de-DE" altLang="de-DE" sz="1800" dirty="0" err="1">
                <a:solidFill>
                  <a:srgbClr val="262626"/>
                </a:solidFill>
                <a:latin typeface="Calibri" panose="020F0502020204030204" pitchFamily="34" charset="0"/>
                <a:cs typeface="Calibri" panose="020F0502020204030204" pitchFamily="34" charset="0"/>
              </a:rPr>
              <a:t>One</a:t>
            </a:r>
            <a:r>
              <a:rPr lang="de-DE" altLang="de-DE" sz="1800" dirty="0">
                <a:solidFill>
                  <a:srgbClr val="262626"/>
                </a:solidFill>
                <a:latin typeface="Calibri" panose="020F0502020204030204" pitchFamily="34" charset="0"/>
                <a:cs typeface="Calibri" panose="020F0502020204030204" pitchFamily="34" charset="0"/>
              </a:rPr>
              <a:t> </a:t>
            </a:r>
            <a:r>
              <a:rPr lang="de-DE" altLang="de-DE" sz="1800" dirty="0" err="1">
                <a:solidFill>
                  <a:srgbClr val="262626"/>
                </a:solidFill>
                <a:latin typeface="Calibri" panose="020F0502020204030204" pitchFamily="34" charset="0"/>
                <a:cs typeface="Calibri" panose="020F0502020204030204" pitchFamily="34" charset="0"/>
              </a:rPr>
              <a:t>risk</a:t>
            </a:r>
            <a:r>
              <a:rPr lang="de-DE" altLang="de-DE" sz="1800" dirty="0">
                <a:solidFill>
                  <a:srgbClr val="262626"/>
                </a:solidFill>
                <a:latin typeface="Calibri" panose="020F0502020204030204" pitchFamily="34" charset="0"/>
                <a:cs typeface="Calibri" panose="020F0502020204030204" pitchFamily="34" charset="0"/>
              </a:rPr>
              <a:t> </a:t>
            </a:r>
            <a:r>
              <a:rPr lang="de-DE" altLang="de-DE" sz="1800" dirty="0" err="1">
                <a:solidFill>
                  <a:srgbClr val="262626"/>
                </a:solidFill>
                <a:latin typeface="Calibri" panose="020F0502020204030204" pitchFamily="34" charset="0"/>
                <a:cs typeface="Calibri" panose="020F0502020204030204" pitchFamily="34" charset="0"/>
              </a:rPr>
              <a:t>or</a:t>
            </a:r>
            <a:r>
              <a:rPr lang="de-DE" altLang="de-DE" sz="1800" dirty="0">
                <a:solidFill>
                  <a:srgbClr val="262626"/>
                </a:solidFill>
                <a:latin typeface="Calibri" panose="020F0502020204030204" pitchFamily="34" charset="0"/>
                <a:cs typeface="Calibri" panose="020F0502020204030204" pitchFamily="34" charset="0"/>
              </a:rPr>
              <a:t> </a:t>
            </a:r>
            <a:r>
              <a:rPr lang="de-DE" altLang="de-DE" sz="1800" dirty="0" err="1">
                <a:solidFill>
                  <a:srgbClr val="262626"/>
                </a:solidFill>
                <a:latin typeface="Calibri" panose="020F0502020204030204" pitchFamily="34" charset="0"/>
                <a:cs typeface="Calibri" panose="020F0502020204030204" pitchFamily="34" charset="0"/>
              </a:rPr>
              <a:t>assumption</a:t>
            </a:r>
            <a:r>
              <a:rPr lang="de-DE" altLang="de-DE" sz="1800" dirty="0">
                <a:solidFill>
                  <a:srgbClr val="262626"/>
                </a:solidFill>
                <a:latin typeface="Calibri" panose="020F0502020204030204" pitchFamily="34" charset="0"/>
                <a:cs typeface="Calibri" panose="020F0502020204030204" pitchFamily="34" charset="0"/>
              </a:rPr>
              <a:t> </a:t>
            </a:r>
            <a:r>
              <a:rPr lang="de-DE" altLang="de-DE" sz="1800" dirty="0" err="1">
                <a:solidFill>
                  <a:srgbClr val="262626"/>
                </a:solidFill>
                <a:latin typeface="Calibri" panose="020F0502020204030204" pitchFamily="34" charset="0"/>
                <a:cs typeface="Calibri" panose="020F0502020204030204" pitchFamily="34" charset="0"/>
              </a:rPr>
              <a:t>managers</a:t>
            </a:r>
            <a:r>
              <a:rPr lang="de-DE" altLang="de-DE" sz="1800" dirty="0">
                <a:solidFill>
                  <a:srgbClr val="262626"/>
                </a:solidFill>
                <a:latin typeface="Calibri" panose="020F0502020204030204" pitchFamily="34" charset="0"/>
                <a:cs typeface="Calibri" panose="020F0502020204030204" pitchFamily="34" charset="0"/>
              </a:rPr>
              <a:t> </a:t>
            </a:r>
            <a:r>
              <a:rPr lang="de-DE" altLang="de-DE" sz="1800" dirty="0" err="1">
                <a:solidFill>
                  <a:srgbClr val="262626"/>
                </a:solidFill>
                <a:latin typeface="Calibri" panose="020F0502020204030204" pitchFamily="34" charset="0"/>
                <a:cs typeface="Calibri" panose="020F0502020204030204" pitchFamily="34" charset="0"/>
              </a:rPr>
              <a:t>should</a:t>
            </a:r>
            <a:r>
              <a:rPr lang="de-DE" altLang="de-DE" sz="1800" dirty="0">
                <a:solidFill>
                  <a:srgbClr val="262626"/>
                </a:solidFill>
                <a:latin typeface="Calibri" panose="020F0502020204030204" pitchFamily="34" charset="0"/>
                <a:cs typeface="Calibri" panose="020F0502020204030204" pitchFamily="34" charset="0"/>
              </a:rPr>
              <a:t> </a:t>
            </a:r>
            <a:r>
              <a:rPr lang="de-DE" altLang="de-DE" sz="1800" dirty="0" err="1">
                <a:solidFill>
                  <a:srgbClr val="262626"/>
                </a:solidFill>
                <a:latin typeface="Calibri" panose="020F0502020204030204" pitchFamily="34" charset="0"/>
                <a:cs typeface="Calibri" panose="020F0502020204030204" pitchFamily="34" charset="0"/>
              </a:rPr>
              <a:t>know</a:t>
            </a:r>
            <a:r>
              <a:rPr lang="de-DE" altLang="de-DE" sz="1800" dirty="0">
                <a:solidFill>
                  <a:srgbClr val="262626"/>
                </a:solidFill>
                <a:latin typeface="Calibri" panose="020F0502020204030204" pitchFamily="34" charset="0"/>
                <a:cs typeface="Calibri" panose="020F0502020204030204" pitchFamily="34" charset="0"/>
              </a:rPr>
              <a:t> (</a:t>
            </a:r>
            <a:r>
              <a:rPr lang="de-DE" altLang="de-DE" sz="1800" i="1" dirty="0" err="1">
                <a:solidFill>
                  <a:srgbClr val="262626"/>
                </a:solidFill>
                <a:latin typeface="Calibri" panose="020F0502020204030204" pitchFamily="34" charset="0"/>
                <a:cs typeface="Calibri" panose="020F0502020204030204" pitchFamily="34" charset="0"/>
              </a:rPr>
              <a:t>Based</a:t>
            </a:r>
            <a:r>
              <a:rPr lang="de-DE" altLang="de-DE" sz="1800" i="1" dirty="0">
                <a:solidFill>
                  <a:srgbClr val="262626"/>
                </a:solidFill>
                <a:latin typeface="Calibri" panose="020F0502020204030204" pitchFamily="34" charset="0"/>
                <a:cs typeface="Calibri" panose="020F0502020204030204" pitchFamily="34" charset="0"/>
              </a:rPr>
              <a:t> on IFWC, 2022; STR, 2024)</a:t>
            </a:r>
          </a:p>
          <a:p>
            <a:pPr marL="342900" indent="-342900">
              <a:lnSpc>
                <a:spcPts val="1940"/>
              </a:lnSpc>
              <a:buClr>
                <a:srgbClr val="EABB22"/>
              </a:buClr>
            </a:pPr>
            <a:endParaRPr lang="de-DE" altLang="de-DE" sz="1800" dirty="0">
              <a:solidFill>
                <a:srgbClr val="262626"/>
              </a:solidFill>
              <a:latin typeface="Calibri" panose="020F0502020204030204" pitchFamily="34" charset="0"/>
              <a:cs typeface="Calibri" panose="020F0502020204030204" pitchFamily="34" charset="0"/>
            </a:endParaRPr>
          </a:p>
        </p:txBody>
      </p:sp>
      <p:sp>
        <p:nvSpPr>
          <p:cNvPr id="18" name="TextBox 35">
            <a:extLst>
              <a:ext uri="{FF2B5EF4-FFF2-40B4-BE49-F238E27FC236}">
                <a16:creationId xmlns:a16="http://schemas.microsoft.com/office/drawing/2014/main" id="{15845D36-27B0-05B4-43DF-EB9C44005393}"/>
              </a:ext>
            </a:extLst>
          </p:cNvPr>
          <p:cNvSpPr txBox="1"/>
          <p:nvPr/>
        </p:nvSpPr>
        <p:spPr>
          <a:xfrm>
            <a:off x="7011599" y="2422896"/>
            <a:ext cx="4319999" cy="439992"/>
          </a:xfrm>
          <a:prstGeom prst="rect">
            <a:avLst/>
          </a:prstGeom>
          <a:noFill/>
        </p:spPr>
        <p:txBody>
          <a:bodyPr wrap="square">
            <a:spAutoFit/>
          </a:bodyPr>
          <a:lstStyle/>
          <a:p>
            <a:pPr>
              <a:lnSpc>
                <a:spcPts val="2720"/>
              </a:lnSpc>
              <a:defRPr/>
            </a:pPr>
            <a:r>
              <a:rPr lang="en-US" sz="2600" b="1" dirty="0">
                <a:solidFill>
                  <a:srgbClr val="62A844"/>
                </a:solidFill>
                <a:latin typeface="Calibri" panose="020F0502020204030204" pitchFamily="34" charset="0"/>
                <a:ea typeface="Roboto Cn" pitchFamily="2" charset="0"/>
                <a:cs typeface="Calibri" panose="020F0502020204030204" pitchFamily="34" charset="0"/>
              </a:rPr>
              <a:t>Design Two "What If" Options</a:t>
            </a:r>
          </a:p>
        </p:txBody>
      </p:sp>
      <p:sp>
        <p:nvSpPr>
          <p:cNvPr id="19" name="TextBox 37">
            <a:extLst>
              <a:ext uri="{FF2B5EF4-FFF2-40B4-BE49-F238E27FC236}">
                <a16:creationId xmlns:a16="http://schemas.microsoft.com/office/drawing/2014/main" id="{0A18D5A1-22C9-075A-52AF-C0FC0C365E4D}"/>
              </a:ext>
            </a:extLst>
          </p:cNvPr>
          <p:cNvSpPr txBox="1"/>
          <p:nvPr/>
        </p:nvSpPr>
        <p:spPr>
          <a:xfrm>
            <a:off x="7011599" y="2988560"/>
            <a:ext cx="4855152" cy="1066959"/>
          </a:xfrm>
          <a:prstGeom prst="rect">
            <a:avLst/>
          </a:prstGeom>
          <a:noFill/>
        </p:spPr>
        <p:txBody>
          <a:bodyPr wrap="square" numCol="1" spcCol="216000">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marL="0" indent="0">
              <a:lnSpc>
                <a:spcPts val="1940"/>
              </a:lnSpc>
              <a:buClr>
                <a:srgbClr val="62A844"/>
              </a:buClr>
              <a:buNone/>
            </a:pPr>
            <a:r>
              <a:rPr lang="en-US" sz="1800" b="1" dirty="0">
                <a:solidFill>
                  <a:srgbClr val="262626"/>
                </a:solidFill>
                <a:latin typeface="Calibri" panose="020F0502020204030204" pitchFamily="34" charset="0"/>
                <a:cs typeface="Calibri" panose="020F0502020204030204" pitchFamily="34" charset="0"/>
              </a:rPr>
              <a:t>In your spreadsheet, test:</a:t>
            </a:r>
          </a:p>
          <a:p>
            <a:pPr>
              <a:lnSpc>
                <a:spcPts val="1940"/>
              </a:lnSpc>
              <a:buClr>
                <a:srgbClr val="62A844"/>
              </a:buClr>
            </a:pPr>
            <a:r>
              <a:rPr lang="en-US" sz="1800" dirty="0">
                <a:solidFill>
                  <a:srgbClr val="262626"/>
                </a:solidFill>
                <a:latin typeface="Calibri" panose="020F0502020204030204" pitchFamily="34" charset="0"/>
                <a:cs typeface="Calibri" panose="020F0502020204030204" pitchFamily="34" charset="0"/>
              </a:rPr>
              <a:t>Option A: Midweek package</a:t>
            </a:r>
          </a:p>
          <a:p>
            <a:pPr>
              <a:lnSpc>
                <a:spcPts val="1940"/>
              </a:lnSpc>
              <a:buClr>
                <a:srgbClr val="62A844"/>
              </a:buClr>
            </a:pPr>
            <a:r>
              <a:rPr lang="en-US" sz="1800" dirty="0">
                <a:solidFill>
                  <a:srgbClr val="262626"/>
                </a:solidFill>
                <a:latin typeface="Calibri" panose="020F0502020204030204" pitchFamily="34" charset="0"/>
                <a:cs typeface="Calibri" panose="020F0502020204030204" pitchFamily="34" charset="0"/>
              </a:rPr>
              <a:t>Option B: Rota change or new portioning rule</a:t>
            </a:r>
          </a:p>
          <a:p>
            <a:pPr marL="0" indent="0">
              <a:lnSpc>
                <a:spcPts val="1940"/>
              </a:lnSpc>
              <a:buClr>
                <a:srgbClr val="62A844"/>
              </a:buClr>
              <a:buNone/>
            </a:pPr>
            <a:endParaRPr lang="en-US" sz="1800" dirty="0">
              <a:solidFill>
                <a:srgbClr val="262626"/>
              </a:solidFill>
              <a:latin typeface="Calibri" panose="020F0502020204030204" pitchFamily="34" charset="0"/>
              <a:cs typeface="Calibri" panose="020F0502020204030204" pitchFamily="34" charset="0"/>
            </a:endParaRPr>
          </a:p>
        </p:txBody>
      </p:sp>
      <p:sp>
        <p:nvSpPr>
          <p:cNvPr id="20" name="TextBox 39">
            <a:extLst>
              <a:ext uri="{FF2B5EF4-FFF2-40B4-BE49-F238E27FC236}">
                <a16:creationId xmlns:a16="http://schemas.microsoft.com/office/drawing/2014/main" id="{9DE48BE2-FEEF-0E7D-C1B5-D6DA5888C063}"/>
              </a:ext>
            </a:extLst>
          </p:cNvPr>
          <p:cNvSpPr txBox="1"/>
          <p:nvPr/>
        </p:nvSpPr>
        <p:spPr>
          <a:xfrm>
            <a:off x="7011599" y="4365848"/>
            <a:ext cx="4951562" cy="786241"/>
          </a:xfrm>
          <a:prstGeom prst="rect">
            <a:avLst/>
          </a:prstGeom>
          <a:noFill/>
        </p:spPr>
        <p:txBody>
          <a:bodyPr wrap="square">
            <a:spAutoFit/>
          </a:bodyPr>
          <a:lstStyle/>
          <a:p>
            <a:pPr>
              <a:lnSpc>
                <a:spcPts val="2720"/>
              </a:lnSpc>
              <a:defRPr/>
            </a:pPr>
            <a:r>
              <a:rPr lang="en-US" sz="2600" b="1" dirty="0">
                <a:solidFill>
                  <a:srgbClr val="EABB22"/>
                </a:solidFill>
                <a:latin typeface="Calibri" panose="020F0502020204030204" pitchFamily="34" charset="0"/>
                <a:ea typeface="Roboto Cn" pitchFamily="2" charset="0"/>
                <a:cs typeface="Calibri" panose="020F0502020204030204" pitchFamily="34" charset="0"/>
              </a:rPr>
              <a:t>Prepare A Recommendation </a:t>
            </a:r>
          </a:p>
          <a:p>
            <a:pPr>
              <a:lnSpc>
                <a:spcPts val="2720"/>
              </a:lnSpc>
              <a:defRPr/>
            </a:pPr>
            <a:r>
              <a:rPr lang="en-US" sz="2200" dirty="0">
                <a:solidFill>
                  <a:srgbClr val="EABB22"/>
                </a:solidFill>
                <a:latin typeface="Calibri" panose="020F0502020204030204" pitchFamily="34" charset="0"/>
                <a:ea typeface="Roboto Cn" pitchFamily="2" charset="0"/>
                <a:cs typeface="Calibri" panose="020F0502020204030204" pitchFamily="34" charset="0"/>
              </a:rPr>
              <a:t>(3–4 Sentences)</a:t>
            </a:r>
          </a:p>
        </p:txBody>
      </p:sp>
      <p:grpSp>
        <p:nvGrpSpPr>
          <p:cNvPr id="37" name="Group 36">
            <a:extLst>
              <a:ext uri="{FF2B5EF4-FFF2-40B4-BE49-F238E27FC236}">
                <a16:creationId xmlns:a16="http://schemas.microsoft.com/office/drawing/2014/main" id="{671E4F8C-0CD3-FC1C-DABC-D1B1F2B92B7E}"/>
              </a:ext>
            </a:extLst>
          </p:cNvPr>
          <p:cNvGrpSpPr/>
          <p:nvPr/>
        </p:nvGrpSpPr>
        <p:grpSpPr>
          <a:xfrm>
            <a:off x="4433553" y="356403"/>
            <a:ext cx="7110260" cy="5826345"/>
            <a:chOff x="4285715" y="386543"/>
            <a:chExt cx="7382313" cy="6049273"/>
          </a:xfrm>
        </p:grpSpPr>
        <p:grpSp>
          <p:nvGrpSpPr>
            <p:cNvPr id="2" name="Gruppieren 30">
              <a:extLst>
                <a:ext uri="{FF2B5EF4-FFF2-40B4-BE49-F238E27FC236}">
                  <a16:creationId xmlns:a16="http://schemas.microsoft.com/office/drawing/2014/main" id="{9BB5C6D0-BBF7-0A1B-70DE-04B0391D6B4B}"/>
                </a:ext>
              </a:extLst>
            </p:cNvPr>
            <p:cNvGrpSpPr/>
            <p:nvPr/>
          </p:nvGrpSpPr>
          <p:grpSpPr>
            <a:xfrm>
              <a:off x="4285715" y="386543"/>
              <a:ext cx="2506690" cy="6049273"/>
              <a:chOff x="9515475" y="838200"/>
              <a:chExt cx="4584700" cy="12065000"/>
            </a:xfrm>
          </p:grpSpPr>
          <p:sp>
            <p:nvSpPr>
              <p:cNvPr id="3" name="Oval 10">
                <a:extLst>
                  <a:ext uri="{FF2B5EF4-FFF2-40B4-BE49-F238E27FC236}">
                    <a16:creationId xmlns:a16="http://schemas.microsoft.com/office/drawing/2014/main" id="{9E5681B9-8C7B-F97B-5BBC-D6B13F218C73}"/>
                  </a:ext>
                </a:extLst>
              </p:cNvPr>
              <p:cNvSpPr/>
              <p:nvPr/>
            </p:nvSpPr>
            <p:spPr>
              <a:xfrm flipH="1">
                <a:off x="9515475" y="4578350"/>
                <a:ext cx="4564063" cy="4564063"/>
              </a:xfrm>
              <a:prstGeom prst="ellipse">
                <a:avLst/>
              </a:prstGeom>
              <a:solidFill>
                <a:srgbClr val="62A844">
                  <a:alpha val="7120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9" name="Oval 14">
                <a:extLst>
                  <a:ext uri="{FF2B5EF4-FFF2-40B4-BE49-F238E27FC236}">
                    <a16:creationId xmlns:a16="http://schemas.microsoft.com/office/drawing/2014/main" id="{399F40BA-9234-B5EE-BFDE-FDDC01BC01B5}"/>
                  </a:ext>
                </a:extLst>
              </p:cNvPr>
              <p:cNvSpPr/>
              <p:nvPr/>
            </p:nvSpPr>
            <p:spPr>
              <a:xfrm>
                <a:off x="9536113" y="8340725"/>
                <a:ext cx="4564062" cy="4562475"/>
              </a:xfrm>
              <a:prstGeom prst="ellipse">
                <a:avLst/>
              </a:prstGeom>
              <a:solidFill>
                <a:srgbClr val="EABB22">
                  <a:alpha val="427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0" name="Oval 3">
                <a:extLst>
                  <a:ext uri="{FF2B5EF4-FFF2-40B4-BE49-F238E27FC236}">
                    <a16:creationId xmlns:a16="http://schemas.microsoft.com/office/drawing/2014/main" id="{622D5C5B-9A43-7187-FDCA-1C28FAA3C782}"/>
                  </a:ext>
                </a:extLst>
              </p:cNvPr>
              <p:cNvSpPr/>
              <p:nvPr/>
            </p:nvSpPr>
            <p:spPr>
              <a:xfrm>
                <a:off x="9536113" y="838200"/>
                <a:ext cx="4564062" cy="4564063"/>
              </a:xfrm>
              <a:prstGeom prst="ellipse">
                <a:avLst/>
              </a:prstGeom>
              <a:solidFill>
                <a:srgbClr val="0289AE">
                  <a:alpha val="581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1" name="Freeform: Shape 8">
                <a:extLst>
                  <a:ext uri="{FF2B5EF4-FFF2-40B4-BE49-F238E27FC236}">
                    <a16:creationId xmlns:a16="http://schemas.microsoft.com/office/drawing/2014/main" id="{AE35DB63-171B-45D7-2341-7522F44DC742}"/>
                  </a:ext>
                </a:extLst>
              </p:cNvPr>
              <p:cNvSpPr/>
              <p:nvPr/>
            </p:nvSpPr>
            <p:spPr>
              <a:xfrm>
                <a:off x="9536113" y="838200"/>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2" name="Freeform: Shape 11">
                <a:extLst>
                  <a:ext uri="{FF2B5EF4-FFF2-40B4-BE49-F238E27FC236}">
                    <a16:creationId xmlns:a16="http://schemas.microsoft.com/office/drawing/2014/main" id="{7B6497F9-8F80-B205-6357-7B4B7D5E0A03}"/>
                  </a:ext>
                </a:extLst>
              </p:cNvPr>
              <p:cNvSpPr/>
              <p:nvPr/>
            </p:nvSpPr>
            <p:spPr>
              <a:xfrm flipH="1">
                <a:off x="11807825" y="4578350"/>
                <a:ext cx="2271713"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13" name="Freeform: Shape 15">
                <a:extLst>
                  <a:ext uri="{FF2B5EF4-FFF2-40B4-BE49-F238E27FC236}">
                    <a16:creationId xmlns:a16="http://schemas.microsoft.com/office/drawing/2014/main" id="{A01C4EEA-DDD4-CA53-AC8F-51A10187F74C}"/>
                  </a:ext>
                </a:extLst>
              </p:cNvPr>
              <p:cNvSpPr/>
              <p:nvPr/>
            </p:nvSpPr>
            <p:spPr>
              <a:xfrm>
                <a:off x="9536113" y="8340725"/>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EAB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grpSp>
        <p:cxnSp>
          <p:nvCxnSpPr>
            <p:cNvPr id="22" name="Straight Connector 33">
              <a:extLst>
                <a:ext uri="{FF2B5EF4-FFF2-40B4-BE49-F238E27FC236}">
                  <a16:creationId xmlns:a16="http://schemas.microsoft.com/office/drawing/2014/main" id="{E4E115AA-111A-C846-B8EE-6769CD4C921A}"/>
                </a:ext>
              </a:extLst>
            </p:cNvPr>
            <p:cNvCxnSpPr>
              <a:cxnSpLocks/>
            </p:cNvCxnSpPr>
            <p:nvPr/>
          </p:nvCxnSpPr>
          <p:spPr>
            <a:xfrm>
              <a:off x="5800028" y="3010135"/>
              <a:ext cx="5868000"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E405A29-73CB-A57A-9D75-A71207DA7F97}"/>
                </a:ext>
              </a:extLst>
            </p:cNvPr>
            <p:cNvCxnSpPr>
              <a:cxnSpLocks/>
            </p:cNvCxnSpPr>
            <p:nvPr/>
          </p:nvCxnSpPr>
          <p:spPr>
            <a:xfrm>
              <a:off x="5709057" y="942673"/>
              <a:ext cx="5868000" cy="0"/>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97442C4-D212-2064-0F93-E3D5757304C9}"/>
                </a:ext>
              </a:extLst>
            </p:cNvPr>
            <p:cNvCxnSpPr>
              <a:cxnSpLocks/>
            </p:cNvCxnSpPr>
            <p:nvPr/>
          </p:nvCxnSpPr>
          <p:spPr>
            <a:xfrm>
              <a:off x="5539060" y="5352197"/>
              <a:ext cx="5868000" cy="0"/>
            </a:xfrm>
            <a:prstGeom prst="line">
              <a:avLst/>
            </a:prstGeom>
            <a:ln w="25400">
              <a:solidFill>
                <a:srgbClr val="EABB22"/>
              </a:solidFill>
              <a:prstDash val="sysDot"/>
            </a:ln>
          </p:spPr>
          <p:style>
            <a:lnRef idx="1">
              <a:schemeClr val="accent1"/>
            </a:lnRef>
            <a:fillRef idx="0">
              <a:schemeClr val="accent1"/>
            </a:fillRef>
            <a:effectRef idx="0">
              <a:schemeClr val="accent1"/>
            </a:effectRef>
            <a:fontRef idx="minor">
              <a:schemeClr val="tx1"/>
            </a:fontRef>
          </p:style>
        </p:cxnSp>
        <p:sp>
          <p:nvSpPr>
            <p:cNvPr id="25" name="Oval 9">
              <a:extLst>
                <a:ext uri="{FF2B5EF4-FFF2-40B4-BE49-F238E27FC236}">
                  <a16:creationId xmlns:a16="http://schemas.microsoft.com/office/drawing/2014/main" id="{D9A7FF01-A552-6C21-CD0F-5A4C1B2CEEE1}"/>
                </a:ext>
              </a:extLst>
            </p:cNvPr>
            <p:cNvSpPr/>
            <p:nvPr/>
          </p:nvSpPr>
          <p:spPr>
            <a:xfrm>
              <a:off x="4735321" y="788502"/>
              <a:ext cx="1617891" cy="1483664"/>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6" name="Oval 16">
              <a:extLst>
                <a:ext uri="{FF2B5EF4-FFF2-40B4-BE49-F238E27FC236}">
                  <a16:creationId xmlns:a16="http://schemas.microsoft.com/office/drawing/2014/main" id="{D272FEF0-758A-D8D5-F80D-710F91F03FD1}"/>
                </a:ext>
              </a:extLst>
            </p:cNvPr>
            <p:cNvSpPr/>
            <p:nvPr/>
          </p:nvSpPr>
          <p:spPr>
            <a:xfrm>
              <a:off x="4735321" y="4550194"/>
              <a:ext cx="1617891" cy="1483664"/>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7" name="Oval 12">
              <a:extLst>
                <a:ext uri="{FF2B5EF4-FFF2-40B4-BE49-F238E27FC236}">
                  <a16:creationId xmlns:a16="http://schemas.microsoft.com/office/drawing/2014/main" id="{7FCEE433-36F7-A73A-7F73-8CAC0BF892B2}"/>
                </a:ext>
              </a:extLst>
            </p:cNvPr>
            <p:cNvSpPr/>
            <p:nvPr/>
          </p:nvSpPr>
          <p:spPr>
            <a:xfrm flipH="1">
              <a:off x="4735321" y="2664572"/>
              <a:ext cx="1617891" cy="1483664"/>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28" name="TextBox 19">
              <a:extLst>
                <a:ext uri="{FF2B5EF4-FFF2-40B4-BE49-F238E27FC236}">
                  <a16:creationId xmlns:a16="http://schemas.microsoft.com/office/drawing/2014/main" id="{ADDECFC5-04AC-9209-CE8C-C09F7EFF1B5F}"/>
                </a:ext>
              </a:extLst>
            </p:cNvPr>
            <p:cNvSpPr txBox="1"/>
            <p:nvPr/>
          </p:nvSpPr>
          <p:spPr bwMode="auto">
            <a:xfrm>
              <a:off x="4735322" y="1137977"/>
              <a:ext cx="1607476" cy="1354350"/>
            </a:xfrm>
            <a:prstGeom prst="rect">
              <a:avLst/>
            </a:prstGeom>
            <a:noFill/>
          </p:spPr>
          <p:txBody>
            <a:bodyPr wrap="square">
              <a:spAutoFit/>
            </a:bodyPr>
            <a:lstStyle/>
            <a:p>
              <a:pPr algn="ctr">
                <a:lnSpc>
                  <a:spcPct val="150000"/>
                </a:lnSpc>
                <a:defRPr/>
              </a:pPr>
              <a:r>
                <a:rPr lang="en-US" sz="7200" b="1" spc="600" baseline="30000" dirty="0">
                  <a:solidFill>
                    <a:srgbClr val="0289AE"/>
                  </a:solidFill>
                  <a:latin typeface="Calibri" panose="020F0502020204030204" pitchFamily="34" charset="0"/>
                  <a:ea typeface="Roboto Cn" pitchFamily="2" charset="0"/>
                  <a:cs typeface="Calibri" panose="020F0502020204030204" pitchFamily="34" charset="0"/>
                </a:rPr>
                <a:t>01</a:t>
              </a:r>
            </a:p>
          </p:txBody>
        </p:sp>
        <p:sp>
          <p:nvSpPr>
            <p:cNvPr id="29" name="TextBox 23">
              <a:extLst>
                <a:ext uri="{FF2B5EF4-FFF2-40B4-BE49-F238E27FC236}">
                  <a16:creationId xmlns:a16="http://schemas.microsoft.com/office/drawing/2014/main" id="{8BC9F48A-76AE-D748-74E6-A1A9F5FEBD03}"/>
                </a:ext>
              </a:extLst>
            </p:cNvPr>
            <p:cNvSpPr txBox="1"/>
            <p:nvPr/>
          </p:nvSpPr>
          <p:spPr bwMode="auto">
            <a:xfrm>
              <a:off x="4779588" y="3029171"/>
              <a:ext cx="1617891" cy="1245555"/>
            </a:xfrm>
            <a:prstGeom prst="rect">
              <a:avLst/>
            </a:prstGeom>
            <a:noFill/>
          </p:spPr>
          <p:txBody>
            <a:bodyPr wrap="square">
              <a:spAutoFit/>
            </a:bodyPr>
            <a:lstStyle/>
            <a:p>
              <a:pPr algn="ctr">
                <a:lnSpc>
                  <a:spcPct val="150000"/>
                </a:lnSpc>
                <a:defRPr/>
              </a:pPr>
              <a:r>
                <a:rPr lang="en-US" sz="7200" b="1" spc="600" baseline="30000" dirty="0">
                  <a:solidFill>
                    <a:srgbClr val="62A844"/>
                  </a:solidFill>
                  <a:latin typeface="Calibri" panose="020F0502020204030204" pitchFamily="34" charset="0"/>
                  <a:ea typeface="Roboto Cn" pitchFamily="2" charset="0"/>
                  <a:cs typeface="Calibri" panose="020F0502020204030204" pitchFamily="34" charset="0"/>
                </a:rPr>
                <a:t>02</a:t>
              </a:r>
            </a:p>
          </p:txBody>
        </p:sp>
        <p:sp>
          <p:nvSpPr>
            <p:cNvPr id="30" name="TextBox 29">
              <a:extLst>
                <a:ext uri="{FF2B5EF4-FFF2-40B4-BE49-F238E27FC236}">
                  <a16:creationId xmlns:a16="http://schemas.microsoft.com/office/drawing/2014/main" id="{830A7EA3-0924-3206-A8EE-7E19234F7EED}"/>
                </a:ext>
              </a:extLst>
            </p:cNvPr>
            <p:cNvSpPr txBox="1"/>
            <p:nvPr/>
          </p:nvSpPr>
          <p:spPr bwMode="auto">
            <a:xfrm>
              <a:off x="4735322" y="4920365"/>
              <a:ext cx="1553660" cy="1295034"/>
            </a:xfrm>
            <a:prstGeom prst="rect">
              <a:avLst/>
            </a:prstGeom>
            <a:noFill/>
          </p:spPr>
          <p:txBody>
            <a:bodyPr wrap="square">
              <a:spAutoFit/>
            </a:bodyPr>
            <a:lstStyle/>
            <a:p>
              <a:pPr algn="ctr">
                <a:lnSpc>
                  <a:spcPct val="150000"/>
                </a:lnSpc>
                <a:defRPr/>
              </a:pPr>
              <a:r>
                <a:rPr lang="en-US" sz="7200" b="1" spc="600" baseline="30000" dirty="0">
                  <a:solidFill>
                    <a:srgbClr val="EABB22"/>
                  </a:solidFill>
                  <a:latin typeface="Calibri" panose="020F0502020204030204" pitchFamily="34" charset="0"/>
                  <a:ea typeface="Roboto Cn" pitchFamily="2" charset="0"/>
                  <a:cs typeface="Calibri" panose="020F0502020204030204" pitchFamily="34" charset="0"/>
                </a:rPr>
                <a:t>03</a:t>
              </a:r>
            </a:p>
          </p:txBody>
        </p:sp>
      </p:grpSp>
      <p:sp>
        <p:nvSpPr>
          <p:cNvPr id="31" name="TextBox 36">
            <a:extLst>
              <a:ext uri="{FF2B5EF4-FFF2-40B4-BE49-F238E27FC236}">
                <a16:creationId xmlns:a16="http://schemas.microsoft.com/office/drawing/2014/main" id="{F004C3B7-0FB6-CE9D-7223-FF8058383269}"/>
              </a:ext>
            </a:extLst>
          </p:cNvPr>
          <p:cNvSpPr txBox="1"/>
          <p:nvPr/>
        </p:nvSpPr>
        <p:spPr>
          <a:xfrm>
            <a:off x="7011599" y="1005665"/>
            <a:ext cx="4673499" cy="823302"/>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a:lnSpc>
                <a:spcPts val="1940"/>
              </a:lnSpc>
              <a:buClr>
                <a:srgbClr val="0289AE"/>
              </a:buClr>
            </a:pPr>
            <a:r>
              <a:rPr lang="de-DE" altLang="de-DE" sz="1800" dirty="0" err="1">
                <a:solidFill>
                  <a:srgbClr val="262626"/>
                </a:solidFill>
                <a:latin typeface="Calibri" panose="020F0502020204030204" pitchFamily="34" charset="0"/>
                <a:cs typeface="Calibri" panose="020F0502020204030204" pitchFamily="34" charset="0"/>
              </a:rPr>
              <a:t>Examples</a:t>
            </a:r>
            <a:r>
              <a:rPr lang="de-DE" altLang="de-DE" sz="1800" dirty="0">
                <a:solidFill>
                  <a:srgbClr val="262626"/>
                </a:solidFill>
                <a:latin typeface="Calibri" panose="020F0502020204030204" pitchFamily="34" charset="0"/>
                <a:cs typeface="Calibri" panose="020F0502020204030204" pitchFamily="34" charset="0"/>
              </a:rPr>
              <a:t>: Weak </a:t>
            </a:r>
            <a:r>
              <a:rPr lang="de-DE" altLang="de-DE" sz="1800" dirty="0" err="1">
                <a:solidFill>
                  <a:srgbClr val="262626"/>
                </a:solidFill>
                <a:latin typeface="Calibri" panose="020F0502020204030204" pitchFamily="34" charset="0"/>
                <a:cs typeface="Calibri" panose="020F0502020204030204" pitchFamily="34" charset="0"/>
              </a:rPr>
              <a:t>midweek</a:t>
            </a:r>
            <a:r>
              <a:rPr lang="de-DE" altLang="de-DE" sz="1800" dirty="0">
                <a:solidFill>
                  <a:srgbClr val="262626"/>
                </a:solidFill>
                <a:latin typeface="Calibri" panose="020F0502020204030204" pitchFamily="34" charset="0"/>
                <a:cs typeface="Calibri" panose="020F0502020204030204" pitchFamily="34" charset="0"/>
              </a:rPr>
              <a:t> </a:t>
            </a:r>
            <a:r>
              <a:rPr lang="de-DE" altLang="de-DE" sz="1800" dirty="0" err="1">
                <a:solidFill>
                  <a:srgbClr val="262626"/>
                </a:solidFill>
                <a:latin typeface="Calibri" panose="020F0502020204030204" pitchFamily="34" charset="0"/>
                <a:cs typeface="Calibri" panose="020F0502020204030204" pitchFamily="34" charset="0"/>
              </a:rPr>
              <a:t>RevPAR</a:t>
            </a:r>
            <a:r>
              <a:rPr lang="de-DE" altLang="de-DE" sz="1800" dirty="0">
                <a:solidFill>
                  <a:srgbClr val="262626"/>
                </a:solidFill>
                <a:latin typeface="Calibri" panose="020F0502020204030204" pitchFamily="34" charset="0"/>
                <a:cs typeface="Calibri" panose="020F0502020204030204" pitchFamily="34" charset="0"/>
              </a:rPr>
              <a:t>, high </a:t>
            </a:r>
            <a:r>
              <a:rPr lang="de-DE" altLang="de-DE" sz="1800" dirty="0" err="1">
                <a:solidFill>
                  <a:srgbClr val="262626"/>
                </a:solidFill>
                <a:latin typeface="Calibri" panose="020F0502020204030204" pitchFamily="34" charset="0"/>
                <a:cs typeface="Calibri" panose="020F0502020204030204" pitchFamily="34" charset="0"/>
              </a:rPr>
              <a:t>waste</a:t>
            </a:r>
            <a:r>
              <a:rPr lang="de-DE" altLang="de-DE" sz="1800" dirty="0">
                <a:solidFill>
                  <a:srgbClr val="262626"/>
                </a:solidFill>
                <a:latin typeface="Calibri" panose="020F0502020204030204" pitchFamily="34" charset="0"/>
                <a:cs typeface="Calibri" panose="020F0502020204030204" pitchFamily="34" charset="0"/>
              </a:rPr>
              <a:t> at Sunday brunch</a:t>
            </a:r>
          </a:p>
          <a:p>
            <a:pPr>
              <a:lnSpc>
                <a:spcPts val="1940"/>
              </a:lnSpc>
              <a:buClr>
                <a:srgbClr val="0289AE"/>
              </a:buClr>
            </a:pPr>
            <a:endParaRPr lang="de-DE" altLang="de-DE" sz="1800" dirty="0">
              <a:solidFill>
                <a:srgbClr val="262626"/>
              </a:solidFill>
              <a:latin typeface="Calibri" panose="020F0502020204030204" pitchFamily="34" charset="0"/>
              <a:cs typeface="Calibri" panose="020F0502020204030204" pitchFamily="34" charset="0"/>
            </a:endParaRPr>
          </a:p>
        </p:txBody>
      </p:sp>
      <p:sp>
        <p:nvSpPr>
          <p:cNvPr id="32" name="TextBox 38">
            <a:extLst>
              <a:ext uri="{FF2B5EF4-FFF2-40B4-BE49-F238E27FC236}">
                <a16:creationId xmlns:a16="http://schemas.microsoft.com/office/drawing/2014/main" id="{CA4106CF-CD81-9C53-2235-D320E5CF7CC5}"/>
              </a:ext>
            </a:extLst>
          </p:cNvPr>
          <p:cNvSpPr txBox="1"/>
          <p:nvPr/>
        </p:nvSpPr>
        <p:spPr>
          <a:xfrm>
            <a:off x="7011599" y="427341"/>
            <a:ext cx="4320000" cy="439992"/>
          </a:xfrm>
          <a:prstGeom prst="rect">
            <a:avLst/>
          </a:prstGeom>
          <a:noFill/>
        </p:spPr>
        <p:txBody>
          <a:bodyPr wrap="square">
            <a:spAutoFit/>
          </a:bodyPr>
          <a:lstStyle/>
          <a:p>
            <a:pPr>
              <a:lnSpc>
                <a:spcPts val="2720"/>
              </a:lnSpc>
              <a:defRPr/>
            </a:pPr>
            <a:r>
              <a:rPr lang="en-US" sz="2600" b="1" dirty="0">
                <a:solidFill>
                  <a:srgbClr val="0289AE"/>
                </a:solidFill>
                <a:latin typeface="Calibri" panose="020F0502020204030204" pitchFamily="34" charset="0"/>
                <a:ea typeface="Roboto Cn" pitchFamily="2" charset="0"/>
                <a:cs typeface="Calibri" panose="020F0502020204030204" pitchFamily="34" charset="0"/>
              </a:rPr>
              <a:t>Identify Two Key Issues</a:t>
            </a:r>
          </a:p>
        </p:txBody>
      </p:sp>
      <p:sp>
        <p:nvSpPr>
          <p:cNvPr id="33" name="Rounded Rectangle 32">
            <a:extLst>
              <a:ext uri="{FF2B5EF4-FFF2-40B4-BE49-F238E27FC236}">
                <a16:creationId xmlns:a16="http://schemas.microsoft.com/office/drawing/2014/main" id="{BD8D5F14-9E8D-A76F-7006-0AE3F7297883}"/>
              </a:ext>
            </a:extLst>
          </p:cNvPr>
          <p:cNvSpPr/>
          <p:nvPr/>
        </p:nvSpPr>
        <p:spPr>
          <a:xfrm>
            <a:off x="394389" y="6146748"/>
            <a:ext cx="4221287"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D0CB2B49-D501-0A0A-4081-7EEBF3655E67}"/>
              </a:ext>
            </a:extLst>
          </p:cNvPr>
          <p:cNvSpPr txBox="1"/>
          <p:nvPr/>
        </p:nvSpPr>
        <p:spPr>
          <a:xfrm>
            <a:off x="520388" y="6210026"/>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35" name="TextBox 34">
            <a:extLst>
              <a:ext uri="{FF2B5EF4-FFF2-40B4-BE49-F238E27FC236}">
                <a16:creationId xmlns:a16="http://schemas.microsoft.com/office/drawing/2014/main" id="{C365BE6E-1151-6FC8-321F-6FE6BE77DED9}"/>
              </a:ext>
            </a:extLst>
          </p:cNvPr>
          <p:cNvSpPr txBox="1"/>
          <p:nvPr/>
        </p:nvSpPr>
        <p:spPr>
          <a:xfrm>
            <a:off x="1276389" y="6210026"/>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i="0" dirty="0">
                <a:solidFill>
                  <a:srgbClr val="262626"/>
                </a:solidFill>
                <a:latin typeface="Calibri" panose="020F0502020204030204" pitchFamily="34" charset="0"/>
                <a:cs typeface="Calibri" panose="020F0502020204030204" pitchFamily="34" charset="0"/>
              </a:rPr>
              <a:t>3</a:t>
            </a:r>
            <a:r>
              <a:rPr sz="1400" b="1" i="0" dirty="0">
                <a:solidFill>
                  <a:srgbClr val="262626"/>
                </a:solidFill>
                <a:latin typeface="Calibri" panose="020F0502020204030204" pitchFamily="34" charset="0"/>
                <a:cs typeface="Calibri" panose="020F0502020204030204" pitchFamily="34" charset="0"/>
              </a:rPr>
              <a:t> M</a:t>
            </a:r>
            <a:r>
              <a:rPr lang="en-IE" sz="1400" b="1"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8487DDD0-B308-6B84-F04A-2158BF7FF4EA}"/>
              </a:ext>
            </a:extLst>
          </p:cNvPr>
          <p:cNvSpPr txBox="1"/>
          <p:nvPr/>
        </p:nvSpPr>
        <p:spPr>
          <a:xfrm>
            <a:off x="1870388" y="6210026"/>
            <a:ext cx="3492000" cy="215444"/>
          </a:xfrm>
          <a:prstGeom prst="rect">
            <a:avLst/>
          </a:prstGeom>
          <a:noFill/>
        </p:spPr>
        <p:txBody>
          <a:bodyPr wrap="square" lIns="0" tIns="0" rIns="0" bIns="0" anchor="ctr">
            <a:spAutoFit/>
          </a:bodyPr>
          <a:lstStyle/>
          <a:p>
            <a:r>
              <a:rPr lang="en-IE" sz="1400" b="0" i="0" dirty="0">
                <a:solidFill>
                  <a:srgbClr val="262626"/>
                </a:solidFill>
                <a:latin typeface="Calibri" panose="020F0502020204030204" pitchFamily="34" charset="0"/>
                <a:cs typeface="Calibri" panose="020F0502020204030204" pitchFamily="34" charset="0"/>
              </a:rPr>
              <a:t>- Leading Green and Digital Change</a:t>
            </a:r>
          </a:p>
        </p:txBody>
      </p:sp>
    </p:spTree>
    <p:extLst>
      <p:ext uri="{BB962C8B-B14F-4D97-AF65-F5344CB8AC3E}">
        <p14:creationId xmlns:p14="http://schemas.microsoft.com/office/powerpoint/2010/main" val="3241270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7888B-87CC-F4F7-CB71-2DF54039814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B708CBE-D81A-EC08-2430-506248F89378}"/>
              </a:ext>
            </a:extLst>
          </p:cNvPr>
          <p:cNvSpPr/>
          <p:nvPr/>
        </p:nvSpPr>
        <p:spPr>
          <a:xfrm>
            <a:off x="8229" y="4417328"/>
            <a:ext cx="12183771" cy="2440672"/>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54EB5E4-1646-112E-EB3B-0B6FC308D3FE}"/>
              </a:ext>
            </a:extLst>
          </p:cNvPr>
          <p:cNvPicPr>
            <a:picLocks noChangeAspect="1"/>
          </p:cNvPicPr>
          <p:nvPr/>
        </p:nvPicPr>
        <p:blipFill>
          <a:blip>
            <a:extLst>
              <a:ext uri="{96DAC541-7B7A-43D3-8B79-37D633B846F1}">
                <asvg:svgBlip xmlns:asvg="http://schemas.microsoft.com/office/drawing/2016/SVG/main" r:embed="rId3"/>
              </a:ext>
            </a:extLst>
          </a:blip>
          <a:srcRect l="32264" t="48938" r="39869" b="41538"/>
          <a:stretch>
            <a:fillRect/>
          </a:stretch>
        </p:blipFill>
        <p:spPr>
          <a:xfrm rot="10800000">
            <a:off x="-1" y="4417328"/>
            <a:ext cx="4975412" cy="2407667"/>
          </a:xfrm>
          <a:prstGeom prst="rect">
            <a:avLst/>
          </a:prstGeom>
        </p:spPr>
      </p:pic>
      <p:sp>
        <p:nvSpPr>
          <p:cNvPr id="9" name="Text Placeholder 11">
            <a:extLst>
              <a:ext uri="{FF2B5EF4-FFF2-40B4-BE49-F238E27FC236}">
                <a16:creationId xmlns:a16="http://schemas.microsoft.com/office/drawing/2014/main" id="{EC05D0CF-89F4-3E96-2498-1588891CF81F}"/>
              </a:ext>
            </a:extLst>
          </p:cNvPr>
          <p:cNvSpPr txBox="1">
            <a:spLocks/>
          </p:cNvSpPr>
          <p:nvPr/>
        </p:nvSpPr>
        <p:spPr>
          <a:xfrm>
            <a:off x="429115" y="341940"/>
            <a:ext cx="535072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Communicating Data -Informed Recommendations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10" name="Straight Connector 9">
            <a:extLst>
              <a:ext uri="{FF2B5EF4-FFF2-40B4-BE49-F238E27FC236}">
                <a16:creationId xmlns:a16="http://schemas.microsoft.com/office/drawing/2014/main" id="{1CEFF4B5-F995-BAB6-D78C-AC3E39AD3D43}"/>
              </a:ext>
            </a:extLst>
          </p:cNvPr>
          <p:cNvCxnSpPr>
            <a:cxnSpLocks/>
          </p:cNvCxnSpPr>
          <p:nvPr/>
        </p:nvCxnSpPr>
        <p:spPr>
          <a:xfrm>
            <a:off x="0" y="1387131"/>
            <a:ext cx="6373906"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30">
            <a:extLst>
              <a:ext uri="{FF2B5EF4-FFF2-40B4-BE49-F238E27FC236}">
                <a16:creationId xmlns:a16="http://schemas.microsoft.com/office/drawing/2014/main" id="{F55F92E2-6757-43C0-7F83-E554FEBBB430}"/>
              </a:ext>
            </a:extLst>
          </p:cNvPr>
          <p:cNvSpPr/>
          <p:nvPr/>
        </p:nvSpPr>
        <p:spPr>
          <a:xfrm flipH="1">
            <a:off x="429115" y="1593761"/>
            <a:ext cx="3173906" cy="2247154"/>
          </a:xfrm>
          <a:prstGeom prst="rect">
            <a:avLst/>
          </a:prstGeom>
        </p:spPr>
        <p:txBody>
          <a:bodyPr wrap="square">
            <a:spAutoFit/>
          </a:bodyPr>
          <a:lstStyle/>
          <a:p>
            <a:pPr>
              <a:lnSpc>
                <a:spcPts val="2100"/>
              </a:lnSpc>
            </a:pPr>
            <a:r>
              <a:rPr lang="en-US" sz="2000" dirty="0">
                <a:solidFill>
                  <a:srgbClr val="262626"/>
                </a:solidFill>
              </a:rPr>
              <a:t>Decision makers rarely need every detail from your spreadsheet. They need a </a:t>
            </a:r>
            <a:r>
              <a:rPr lang="en-US" sz="2000" b="1" dirty="0">
                <a:solidFill>
                  <a:srgbClr val="262626"/>
                </a:solidFill>
              </a:rPr>
              <a:t>clear statement </a:t>
            </a:r>
            <a:r>
              <a:rPr lang="en-US" sz="2000" dirty="0">
                <a:solidFill>
                  <a:srgbClr val="262626"/>
                </a:solidFill>
              </a:rPr>
              <a:t>of the problem, key numbers, and a </a:t>
            </a:r>
            <a:r>
              <a:rPr lang="en-US" sz="2000" b="1" dirty="0">
                <a:solidFill>
                  <a:srgbClr val="262626"/>
                </a:solidFill>
              </a:rPr>
              <a:t>concise recommendation.</a:t>
            </a:r>
          </a:p>
          <a:p>
            <a:pPr>
              <a:lnSpc>
                <a:spcPts val="2100"/>
              </a:lnSpc>
            </a:pPr>
            <a:br>
              <a:rPr lang="en-US" sz="2000" b="1" dirty="0">
                <a:solidFill>
                  <a:srgbClr val="262626"/>
                </a:solidFill>
              </a:rPr>
            </a:br>
            <a:endParaRPr lang="en-US" sz="2000" b="1" dirty="0">
              <a:solidFill>
                <a:srgbClr val="262626"/>
              </a:solidFill>
            </a:endParaRPr>
          </a:p>
        </p:txBody>
      </p:sp>
      <p:pic>
        <p:nvPicPr>
          <p:cNvPr id="12" name="Graphic 11">
            <a:extLst>
              <a:ext uri="{FF2B5EF4-FFF2-40B4-BE49-F238E27FC236}">
                <a16:creationId xmlns:a16="http://schemas.microsoft.com/office/drawing/2014/main" id="{5DFCE77E-D290-034B-81A8-561D0CFC6161}"/>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a:off x="7106653" y="1"/>
            <a:ext cx="5085347" cy="3235006"/>
          </a:xfrm>
          <a:prstGeom prst="rect">
            <a:avLst/>
          </a:prstGeom>
        </p:spPr>
      </p:pic>
      <p:grpSp>
        <p:nvGrpSpPr>
          <p:cNvPr id="13" name="Graphic 2">
            <a:extLst>
              <a:ext uri="{FF2B5EF4-FFF2-40B4-BE49-F238E27FC236}">
                <a16:creationId xmlns:a16="http://schemas.microsoft.com/office/drawing/2014/main" id="{311F7317-4759-2875-0667-53999C7E4093}"/>
              </a:ext>
            </a:extLst>
          </p:cNvPr>
          <p:cNvGrpSpPr/>
          <p:nvPr/>
        </p:nvGrpSpPr>
        <p:grpSpPr>
          <a:xfrm>
            <a:off x="982442" y="5078708"/>
            <a:ext cx="1198372" cy="1197197"/>
            <a:chOff x="10376768" y="2334933"/>
            <a:chExt cx="920484" cy="919581"/>
          </a:xfrm>
          <a:solidFill>
            <a:schemeClr val="bg1"/>
          </a:solidFill>
        </p:grpSpPr>
        <p:sp>
          <p:nvSpPr>
            <p:cNvPr id="14" name="Freeform 13">
              <a:extLst>
                <a:ext uri="{FF2B5EF4-FFF2-40B4-BE49-F238E27FC236}">
                  <a16:creationId xmlns:a16="http://schemas.microsoft.com/office/drawing/2014/main" id="{4ACEE817-BD23-DEE9-9177-4F002D91E86C}"/>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F12F2D5A-9323-D14A-E9F8-25FF0821FCFB}"/>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6" name="Rounded Rectangle 15">
            <a:extLst>
              <a:ext uri="{FF2B5EF4-FFF2-40B4-BE49-F238E27FC236}">
                <a16:creationId xmlns:a16="http://schemas.microsoft.com/office/drawing/2014/main" id="{180CFB2E-2B50-F953-A04B-708D10923240}"/>
              </a:ext>
            </a:extLst>
          </p:cNvPr>
          <p:cNvSpPr/>
          <p:nvPr/>
        </p:nvSpPr>
        <p:spPr>
          <a:xfrm>
            <a:off x="2961233" y="4762343"/>
            <a:ext cx="8723906" cy="1762685"/>
          </a:xfrm>
          <a:prstGeom prst="roundRect">
            <a:avLst>
              <a:gd name="adj" fmla="val 8566"/>
            </a:avLst>
          </a:prstGeom>
          <a:solidFill>
            <a:schemeClr val="bg1"/>
          </a:solid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0">
            <a:extLst>
              <a:ext uri="{FF2B5EF4-FFF2-40B4-BE49-F238E27FC236}">
                <a16:creationId xmlns:a16="http://schemas.microsoft.com/office/drawing/2014/main" id="{540AA0D3-70BA-2B5C-D28E-CCF422525540}"/>
              </a:ext>
            </a:extLst>
          </p:cNvPr>
          <p:cNvSpPr/>
          <p:nvPr/>
        </p:nvSpPr>
        <p:spPr>
          <a:xfrm flipH="1">
            <a:off x="3223451" y="4567734"/>
            <a:ext cx="3226374" cy="2392963"/>
          </a:xfrm>
          <a:prstGeom prst="rect">
            <a:avLst/>
          </a:prstGeom>
        </p:spPr>
        <p:txBody>
          <a:bodyPr wrap="square">
            <a:spAutoFit/>
          </a:bodyPr>
          <a:lstStyle/>
          <a:p>
            <a:r>
              <a:rPr lang="en-US" sz="2400" b="1" dirty="0">
                <a:solidFill>
                  <a:schemeClr val="bg1"/>
                </a:solidFill>
                <a:highlight>
                  <a:srgbClr val="0289AE"/>
                </a:highlight>
              </a:rPr>
              <a:t>  ACTIVITY</a:t>
            </a:r>
            <a:r>
              <a:rPr lang="en-US" sz="2400" b="1" dirty="0">
                <a:solidFill>
                  <a:srgbClr val="0289AE"/>
                </a:solidFill>
                <a:highlight>
                  <a:srgbClr val="0289AE"/>
                </a:highlight>
              </a:rPr>
              <a:t>..:</a:t>
            </a:r>
          </a:p>
          <a:p>
            <a:pPr>
              <a:lnSpc>
                <a:spcPts val="2100"/>
              </a:lnSpc>
            </a:pPr>
            <a:br>
              <a:rPr lang="en-US" sz="800" dirty="0"/>
            </a:br>
            <a:r>
              <a:rPr lang="en-US" sz="2000" dirty="0">
                <a:solidFill>
                  <a:srgbClr val="262626"/>
                </a:solidFill>
              </a:rPr>
              <a:t>Using the scenario you worked on, write a </a:t>
            </a:r>
            <a:r>
              <a:rPr lang="en-US" sz="2000" b="1" dirty="0">
                <a:solidFill>
                  <a:srgbClr val="262626"/>
                </a:solidFill>
              </a:rPr>
              <a:t>short email</a:t>
            </a:r>
            <a:r>
              <a:rPr lang="en-US" sz="2000" dirty="0">
                <a:solidFill>
                  <a:srgbClr val="262626"/>
                </a:solidFill>
              </a:rPr>
              <a:t> to a fictitious General Manager including:</a:t>
            </a:r>
          </a:p>
          <a:p>
            <a:pPr algn="just"/>
            <a:endParaRPr lang="en-US" sz="2000" dirty="0">
              <a:solidFill>
                <a:srgbClr val="262626"/>
              </a:solidFill>
            </a:endParaRPr>
          </a:p>
          <a:p>
            <a:endParaRPr lang="en-US" dirty="0">
              <a:solidFill>
                <a:srgbClr val="262626"/>
              </a:solidFill>
            </a:endParaRPr>
          </a:p>
        </p:txBody>
      </p:sp>
      <p:sp>
        <p:nvSpPr>
          <p:cNvPr id="18" name="Rectangle 30">
            <a:extLst>
              <a:ext uri="{FF2B5EF4-FFF2-40B4-BE49-F238E27FC236}">
                <a16:creationId xmlns:a16="http://schemas.microsoft.com/office/drawing/2014/main" id="{B5470959-09DB-785D-0787-2327B8A62ADD}"/>
              </a:ext>
            </a:extLst>
          </p:cNvPr>
          <p:cNvSpPr/>
          <p:nvPr/>
        </p:nvSpPr>
        <p:spPr>
          <a:xfrm flipH="1">
            <a:off x="3853459" y="1593761"/>
            <a:ext cx="6563756" cy="2462213"/>
          </a:xfrm>
          <a:prstGeom prst="rect">
            <a:avLst/>
          </a:prstGeom>
        </p:spPr>
        <p:txBody>
          <a:bodyPr wrap="square">
            <a:spAutoFit/>
          </a:bodyPr>
          <a:lstStyle/>
          <a:p>
            <a:r>
              <a:rPr lang="en-US" sz="2000" b="1" dirty="0">
                <a:solidFill>
                  <a:srgbClr val="0289AE"/>
                </a:solidFill>
              </a:rPr>
              <a:t>THE FORMULA:</a:t>
            </a:r>
          </a:p>
          <a:p>
            <a:endParaRPr lang="en-US" sz="800" dirty="0">
              <a:solidFill>
                <a:srgbClr val="0289AE"/>
              </a:solidFill>
            </a:endParaRPr>
          </a:p>
          <a:p>
            <a:pPr marL="342900" indent="-342900">
              <a:buClr>
                <a:srgbClr val="62A844"/>
              </a:buClr>
              <a:buFont typeface="Arial" panose="020B0604020202020204" pitchFamily="34" charset="0"/>
              <a:buChar char="•"/>
            </a:pPr>
            <a:r>
              <a:rPr lang="en-US" b="1" dirty="0">
                <a:solidFill>
                  <a:srgbClr val="262626"/>
                </a:solidFill>
              </a:rPr>
              <a:t>Situation</a:t>
            </a:r>
            <a:r>
              <a:rPr lang="en-US" dirty="0">
                <a:solidFill>
                  <a:srgbClr val="262626"/>
                </a:solidFill>
              </a:rPr>
              <a:t> – One sentence describing what's happening</a:t>
            </a:r>
          </a:p>
          <a:p>
            <a:pPr marL="342900" indent="-342900">
              <a:buClr>
                <a:srgbClr val="62A844"/>
              </a:buClr>
              <a:buFont typeface="Arial" panose="020B0604020202020204" pitchFamily="34" charset="0"/>
              <a:buChar char="•"/>
            </a:pPr>
            <a:r>
              <a:rPr lang="en-US" b="1" dirty="0">
                <a:solidFill>
                  <a:srgbClr val="262626"/>
                </a:solidFill>
              </a:rPr>
              <a:t>Key Numbers</a:t>
            </a:r>
            <a:r>
              <a:rPr lang="en-US" dirty="0">
                <a:solidFill>
                  <a:srgbClr val="262626"/>
                </a:solidFill>
              </a:rPr>
              <a:t> – 2–3 numbers that tell the story</a:t>
            </a:r>
            <a:br>
              <a:rPr lang="en-US" dirty="0">
                <a:solidFill>
                  <a:srgbClr val="262626"/>
                </a:solidFill>
              </a:rPr>
            </a:br>
            <a:r>
              <a:rPr lang="en-US" i="1" dirty="0">
                <a:solidFill>
                  <a:srgbClr val="262626"/>
                </a:solidFill>
              </a:rPr>
              <a:t>Example: "Occupancy rises from 72% to 81%" or "Waste falls from 140g to 108g per cover"</a:t>
            </a:r>
            <a:endParaRPr lang="en-US" dirty="0">
              <a:solidFill>
                <a:srgbClr val="262626"/>
              </a:solidFill>
            </a:endParaRPr>
          </a:p>
          <a:p>
            <a:pPr marL="342900" indent="-342900">
              <a:buClr>
                <a:srgbClr val="62A844"/>
              </a:buClr>
              <a:buFont typeface="Arial" panose="020B0604020202020204" pitchFamily="34" charset="0"/>
              <a:buChar char="•"/>
            </a:pPr>
            <a:r>
              <a:rPr lang="en-US" b="1" dirty="0">
                <a:solidFill>
                  <a:srgbClr val="262626"/>
                </a:solidFill>
              </a:rPr>
              <a:t>Recommendation</a:t>
            </a:r>
            <a:r>
              <a:rPr lang="en-US" dirty="0">
                <a:solidFill>
                  <a:srgbClr val="262626"/>
                </a:solidFill>
              </a:rPr>
              <a:t> – One clear action to take</a:t>
            </a:r>
          </a:p>
          <a:p>
            <a:pPr marL="342900" indent="-342900">
              <a:buClr>
                <a:srgbClr val="62A844"/>
              </a:buClr>
              <a:buFont typeface="Arial" panose="020B0604020202020204" pitchFamily="34" charset="0"/>
              <a:buChar char="•"/>
            </a:pPr>
            <a:r>
              <a:rPr lang="en-US" b="1" dirty="0">
                <a:solidFill>
                  <a:srgbClr val="262626"/>
                </a:solidFill>
              </a:rPr>
              <a:t>Assumption</a:t>
            </a:r>
            <a:r>
              <a:rPr lang="en-US" dirty="0">
                <a:solidFill>
                  <a:srgbClr val="262626"/>
                </a:solidFill>
              </a:rPr>
              <a:t> – One thing you're assuming to be true</a:t>
            </a:r>
          </a:p>
          <a:p>
            <a:pPr marL="285750" indent="-285750">
              <a:buClr>
                <a:srgbClr val="62A844"/>
              </a:buClr>
              <a:buFont typeface="Arial" panose="020B0604020202020204" pitchFamily="34" charset="0"/>
              <a:buChar char="•"/>
            </a:pPr>
            <a:endParaRPr lang="en-US" dirty="0">
              <a:solidFill>
                <a:srgbClr val="262626"/>
              </a:solidFill>
            </a:endParaRPr>
          </a:p>
        </p:txBody>
      </p:sp>
      <p:sp>
        <p:nvSpPr>
          <p:cNvPr id="19" name="Rounded Rectangle 18">
            <a:extLst>
              <a:ext uri="{FF2B5EF4-FFF2-40B4-BE49-F238E27FC236}">
                <a16:creationId xmlns:a16="http://schemas.microsoft.com/office/drawing/2014/main" id="{D84007B7-6128-CBF4-C0B6-DD28B2052F5F}"/>
              </a:ext>
            </a:extLst>
          </p:cNvPr>
          <p:cNvSpPr/>
          <p:nvPr/>
        </p:nvSpPr>
        <p:spPr>
          <a:xfrm>
            <a:off x="7352873" y="3983881"/>
            <a:ext cx="4221287"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72F87078-FE06-5DA4-D08D-2E4886E30B1B}"/>
              </a:ext>
            </a:extLst>
          </p:cNvPr>
          <p:cNvSpPr txBox="1"/>
          <p:nvPr/>
        </p:nvSpPr>
        <p:spPr>
          <a:xfrm>
            <a:off x="7478872" y="4047159"/>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21" name="TextBox 20">
            <a:extLst>
              <a:ext uri="{FF2B5EF4-FFF2-40B4-BE49-F238E27FC236}">
                <a16:creationId xmlns:a16="http://schemas.microsoft.com/office/drawing/2014/main" id="{699C2702-58B1-EEFD-4A88-B4CA0E33CA49}"/>
              </a:ext>
            </a:extLst>
          </p:cNvPr>
          <p:cNvSpPr txBox="1"/>
          <p:nvPr/>
        </p:nvSpPr>
        <p:spPr>
          <a:xfrm>
            <a:off x="8234873" y="4047159"/>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i="0" dirty="0">
                <a:solidFill>
                  <a:srgbClr val="262626"/>
                </a:solidFill>
                <a:latin typeface="Calibri" panose="020F0502020204030204" pitchFamily="34" charset="0"/>
                <a:cs typeface="Calibri" panose="020F0502020204030204" pitchFamily="34" charset="0"/>
              </a:rPr>
              <a:t>3</a:t>
            </a:r>
            <a:r>
              <a:rPr sz="1400" b="1" i="0" dirty="0">
                <a:solidFill>
                  <a:srgbClr val="262626"/>
                </a:solidFill>
                <a:latin typeface="Calibri" panose="020F0502020204030204" pitchFamily="34" charset="0"/>
                <a:cs typeface="Calibri" panose="020F0502020204030204" pitchFamily="34" charset="0"/>
              </a:rPr>
              <a:t> M</a:t>
            </a:r>
            <a:r>
              <a:rPr lang="en-IE" sz="1400" b="1" dirty="0">
                <a:solidFill>
                  <a:srgbClr val="262626"/>
                </a:solidFill>
                <a:latin typeface="Calibri" panose="020F0502020204030204" pitchFamily="34" charset="0"/>
                <a:cs typeface="Calibri" panose="020F0502020204030204" pitchFamily="34" charset="0"/>
              </a:rPr>
              <a:t>2</a:t>
            </a:r>
            <a:endParaRPr sz="1400" b="1" i="0" dirty="0">
              <a:solidFill>
                <a:srgbClr val="262626"/>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28A6E619-23BE-2415-9178-2F4FA15AA45C}"/>
              </a:ext>
            </a:extLst>
          </p:cNvPr>
          <p:cNvSpPr txBox="1"/>
          <p:nvPr/>
        </p:nvSpPr>
        <p:spPr>
          <a:xfrm>
            <a:off x="8828872" y="4047159"/>
            <a:ext cx="3492000" cy="215444"/>
          </a:xfrm>
          <a:prstGeom prst="rect">
            <a:avLst/>
          </a:prstGeom>
          <a:noFill/>
        </p:spPr>
        <p:txBody>
          <a:bodyPr wrap="square" lIns="0" tIns="0" rIns="0" bIns="0" anchor="ctr">
            <a:spAutoFit/>
          </a:bodyPr>
          <a:lstStyle/>
          <a:p>
            <a:r>
              <a:rPr lang="en-IE" sz="1400" b="0" i="0" dirty="0">
                <a:solidFill>
                  <a:srgbClr val="262626"/>
                </a:solidFill>
                <a:latin typeface="Calibri" panose="020F0502020204030204" pitchFamily="34" charset="0"/>
                <a:cs typeface="Calibri" panose="020F0502020204030204" pitchFamily="34" charset="0"/>
              </a:rPr>
              <a:t>- Digital Marketing for Sustainability</a:t>
            </a:r>
          </a:p>
        </p:txBody>
      </p:sp>
      <p:sp>
        <p:nvSpPr>
          <p:cNvPr id="23" name="Rectangle 30">
            <a:extLst>
              <a:ext uri="{FF2B5EF4-FFF2-40B4-BE49-F238E27FC236}">
                <a16:creationId xmlns:a16="http://schemas.microsoft.com/office/drawing/2014/main" id="{9BF19D15-23BD-343F-E3DF-38E705956003}"/>
              </a:ext>
            </a:extLst>
          </p:cNvPr>
          <p:cNvSpPr/>
          <p:nvPr/>
        </p:nvSpPr>
        <p:spPr>
          <a:xfrm flipH="1">
            <a:off x="6703255" y="5191696"/>
            <a:ext cx="4728453" cy="1169936"/>
          </a:xfrm>
          <a:prstGeom prst="rect">
            <a:avLst/>
          </a:prstGeom>
        </p:spPr>
        <p:txBody>
          <a:bodyPr wrap="square">
            <a:spAutoFit/>
          </a:bodyPr>
          <a:lstStyle/>
          <a:p>
            <a:pPr marL="342900" indent="-342900">
              <a:lnSpc>
                <a:spcPts val="2100"/>
              </a:lnSpc>
              <a:buClr>
                <a:srgbClr val="62A844"/>
              </a:buClr>
              <a:buFont typeface="Arial" panose="020B0604020202020204" pitchFamily="34" charset="0"/>
              <a:buChar char="•"/>
            </a:pPr>
            <a:r>
              <a:rPr lang="en-US" sz="2000" dirty="0">
                <a:solidFill>
                  <a:srgbClr val="262626"/>
                </a:solidFill>
              </a:rPr>
              <a:t>One sentence describing the situation</a:t>
            </a:r>
          </a:p>
          <a:p>
            <a:pPr marL="342900" indent="-342900">
              <a:lnSpc>
                <a:spcPts val="2100"/>
              </a:lnSpc>
              <a:buClr>
                <a:srgbClr val="62A844"/>
              </a:buClr>
              <a:buFont typeface="Arial" panose="020B0604020202020204" pitchFamily="34" charset="0"/>
              <a:buChar char="•"/>
            </a:pPr>
            <a:r>
              <a:rPr lang="en-US" sz="2000" dirty="0">
                <a:solidFill>
                  <a:srgbClr val="262626"/>
                </a:solidFill>
              </a:rPr>
              <a:t>Two key numbers</a:t>
            </a:r>
          </a:p>
          <a:p>
            <a:pPr marL="342900" indent="-342900">
              <a:lnSpc>
                <a:spcPts val="2100"/>
              </a:lnSpc>
              <a:buClr>
                <a:srgbClr val="62A844"/>
              </a:buClr>
              <a:buFont typeface="Arial" panose="020B0604020202020204" pitchFamily="34" charset="0"/>
              <a:buChar char="•"/>
            </a:pPr>
            <a:r>
              <a:rPr lang="en-US" sz="2000" dirty="0">
                <a:solidFill>
                  <a:srgbClr val="262626"/>
                </a:solidFill>
              </a:rPr>
              <a:t>One clear recommendation</a:t>
            </a:r>
          </a:p>
          <a:p>
            <a:pPr marL="342900" indent="-342900">
              <a:lnSpc>
                <a:spcPts val="2100"/>
              </a:lnSpc>
              <a:buClr>
                <a:srgbClr val="62A844"/>
              </a:buClr>
              <a:buFont typeface="Arial" panose="020B0604020202020204" pitchFamily="34" charset="0"/>
              <a:buChar char="•"/>
            </a:pPr>
            <a:r>
              <a:rPr lang="en-US" sz="2000" dirty="0">
                <a:solidFill>
                  <a:srgbClr val="262626"/>
                </a:solidFill>
              </a:rPr>
              <a:t>One assumption</a:t>
            </a:r>
          </a:p>
        </p:txBody>
      </p:sp>
    </p:spTree>
    <p:extLst>
      <p:ext uri="{BB962C8B-B14F-4D97-AF65-F5344CB8AC3E}">
        <p14:creationId xmlns:p14="http://schemas.microsoft.com/office/powerpoint/2010/main" val="4065006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6DBE4-88E9-420E-DC12-AEA6F504E1D3}"/>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68FB7517-152E-D028-20A6-E53DF0787DCA}"/>
              </a:ext>
            </a:extLst>
          </p:cNvPr>
          <p:cNvSpPr txBox="1">
            <a:spLocks/>
          </p:cNvSpPr>
          <p:nvPr/>
        </p:nvSpPr>
        <p:spPr>
          <a:xfrm>
            <a:off x="341709" y="259604"/>
            <a:ext cx="1013355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62A844"/>
                </a:solidFill>
              </a:rPr>
              <a:t>				   </a:t>
            </a:r>
            <a:r>
              <a:rPr lang="en-IE" sz="2400" b="1" dirty="0">
                <a:solidFill>
                  <a:srgbClr val="62A844"/>
                </a:solidFill>
              </a:rPr>
              <a:t>Sham Hanifa Group</a:t>
            </a:r>
            <a:endParaRPr lang="en-GB" sz="2400" b="1" dirty="0">
              <a:solidFill>
                <a:srgbClr val="62A844"/>
              </a:solidFill>
            </a:endParaRP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CABB4F4A-896B-06F0-63E6-5ABF9D011556}"/>
              </a:ext>
            </a:extLst>
          </p:cNvPr>
          <p:cNvCxnSpPr>
            <a:cxnSpLocks/>
          </p:cNvCxnSpPr>
          <p:nvPr/>
        </p:nvCxnSpPr>
        <p:spPr>
          <a:xfrm>
            <a:off x="440914" y="817323"/>
            <a:ext cx="7609840"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25C0692-0811-524E-8EF1-9B12C41957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914" y="48536"/>
            <a:ext cx="3640268" cy="725359"/>
          </a:xfrm>
          <a:prstGeom prst="rect">
            <a:avLst/>
          </a:prstGeom>
        </p:spPr>
      </p:pic>
      <p:sp>
        <p:nvSpPr>
          <p:cNvPr id="9" name="TextBox 8">
            <a:extLst>
              <a:ext uri="{FF2B5EF4-FFF2-40B4-BE49-F238E27FC236}">
                <a16:creationId xmlns:a16="http://schemas.microsoft.com/office/drawing/2014/main" id="{7734EB6E-A398-3F10-2D3F-8F43931F5BB0}"/>
              </a:ext>
            </a:extLst>
          </p:cNvPr>
          <p:cNvSpPr txBox="1"/>
          <p:nvPr/>
        </p:nvSpPr>
        <p:spPr>
          <a:xfrm>
            <a:off x="152842" y="1139220"/>
            <a:ext cx="7370463" cy="4801314"/>
          </a:xfrm>
          <a:prstGeom prst="rect">
            <a:avLst/>
          </a:prstGeom>
          <a:noFill/>
        </p:spPr>
        <p:txBody>
          <a:bodyPr wrap="square">
            <a:spAutoFit/>
          </a:bodyPr>
          <a:lstStyle/>
          <a:p>
            <a:r>
              <a:rPr lang="en-GB" dirty="0">
                <a:solidFill>
                  <a:srgbClr val="262626"/>
                </a:solidFill>
              </a:rPr>
              <a:t>Sham Hanifa Group demonstrates how hospitality managers can use data to make practical decisions that improve operational and financial performance.</a:t>
            </a:r>
          </a:p>
          <a:p>
            <a:endParaRPr lang="en-GB" dirty="0">
              <a:solidFill>
                <a:srgbClr val="262626"/>
              </a:solidFill>
            </a:endParaRPr>
          </a:p>
          <a:p>
            <a:r>
              <a:rPr lang="en-GB" dirty="0">
                <a:solidFill>
                  <a:srgbClr val="262626"/>
                </a:solidFill>
              </a:rPr>
              <a:t>Across its hospitality operations, the business uses information from reservations, sales patterns, customer demand, stock levels and food waste monitoring to support planning and resource allocation. Data helps managers anticipate demand, optimise purchasing decisions, schedule staff effectively and reduce avoidable waste.</a:t>
            </a:r>
          </a:p>
          <a:p>
            <a:endParaRPr lang="en-GB" dirty="0">
              <a:solidFill>
                <a:srgbClr val="262626"/>
              </a:solidFill>
            </a:endParaRPr>
          </a:p>
          <a:p>
            <a:r>
              <a:rPr lang="en-GB" dirty="0">
                <a:solidFill>
                  <a:srgbClr val="262626"/>
                </a:solidFill>
              </a:rPr>
              <a:t>The case highlights that successful data-driven organisations do not necessarily rely on complex technology. Instead, they consistently use relevant information to support decisions and improve business performance over time.</a:t>
            </a:r>
          </a:p>
          <a:p>
            <a:endParaRPr lang="en-GB" dirty="0"/>
          </a:p>
          <a:p>
            <a:r>
              <a:rPr lang="en-GB" b="1" dirty="0">
                <a:solidFill>
                  <a:srgbClr val="62A844"/>
                </a:solidFill>
              </a:rPr>
              <a:t>Key Learning: </a:t>
            </a:r>
            <a:r>
              <a:rPr lang="en-GB" dirty="0">
                <a:solidFill>
                  <a:srgbClr val="262626"/>
                </a:solidFill>
              </a:rPr>
              <a:t>The value of data is realised when information is translated into practical actions that improve business outcomes.</a:t>
            </a:r>
          </a:p>
          <a:p>
            <a:pPr>
              <a:buNone/>
            </a:pPr>
            <a:endParaRPr lang="en-GB" dirty="0">
              <a:solidFill>
                <a:srgbClr val="262626"/>
              </a:solidFill>
            </a:endParaRPr>
          </a:p>
        </p:txBody>
      </p:sp>
      <p:pic>
        <p:nvPicPr>
          <p:cNvPr id="5" name="Picture 4">
            <a:extLst>
              <a:ext uri="{FF2B5EF4-FFF2-40B4-BE49-F238E27FC236}">
                <a16:creationId xmlns:a16="http://schemas.microsoft.com/office/drawing/2014/main" id="{9B7E6C03-4583-4A38-0C44-46F506B7C8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4890" y="231755"/>
            <a:ext cx="4514268" cy="6394490"/>
          </a:xfrm>
          <a:prstGeom prst="rect">
            <a:avLst/>
          </a:prstGeom>
        </p:spPr>
      </p:pic>
    </p:spTree>
    <p:extLst>
      <p:ext uri="{BB962C8B-B14F-4D97-AF65-F5344CB8AC3E}">
        <p14:creationId xmlns:p14="http://schemas.microsoft.com/office/powerpoint/2010/main" val="39477764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12065-8D8F-7279-619D-B1AE220A1DE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584E34C-924C-C28F-9CF9-D49F5F61AFE3}"/>
              </a:ext>
            </a:extLst>
          </p:cNvPr>
          <p:cNvSpPr/>
          <p:nvPr/>
        </p:nvSpPr>
        <p:spPr>
          <a:xfrm flipH="1" flipV="1">
            <a:off x="0" y="9127"/>
            <a:ext cx="12185500" cy="1527692"/>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cs typeface="Calibri" panose="020F0502020204030204" pitchFamily="34" charset="0"/>
            </a:endParaRPr>
          </a:p>
        </p:txBody>
      </p:sp>
      <p:pic>
        <p:nvPicPr>
          <p:cNvPr id="11" name="Graphic 10">
            <a:extLst>
              <a:ext uri="{FF2B5EF4-FFF2-40B4-BE49-F238E27FC236}">
                <a16:creationId xmlns:a16="http://schemas.microsoft.com/office/drawing/2014/main" id="{BAF6167C-5034-8278-8D43-997492327C51}"/>
              </a:ext>
            </a:extLst>
          </p:cNvPr>
          <p:cNvPicPr>
            <a:picLocks noChangeAspect="1"/>
          </p:cNvPicPr>
          <p:nvPr/>
        </p:nvPicPr>
        <p:blipFill>
          <a:blip>
            <a:extLst>
              <a:ext uri="{96DAC541-7B7A-43D3-8B79-37D633B846F1}">
                <asvg:svgBlip xmlns:asvg="http://schemas.microsoft.com/office/drawing/2016/SVG/main" r:embed="rId3"/>
              </a:ext>
            </a:extLst>
          </a:blip>
          <a:srcRect l="32264" t="48938" r="39869" b="39981"/>
          <a:stretch>
            <a:fillRect/>
          </a:stretch>
        </p:blipFill>
        <p:spPr>
          <a:xfrm>
            <a:off x="7355540" y="10568"/>
            <a:ext cx="4821213" cy="2714449"/>
          </a:xfrm>
          <a:prstGeom prst="rect">
            <a:avLst/>
          </a:prstGeom>
        </p:spPr>
      </p:pic>
      <p:sp>
        <p:nvSpPr>
          <p:cNvPr id="2" name="Text Placeholder 11">
            <a:extLst>
              <a:ext uri="{FF2B5EF4-FFF2-40B4-BE49-F238E27FC236}">
                <a16:creationId xmlns:a16="http://schemas.microsoft.com/office/drawing/2014/main" id="{138B7268-0CC0-5E20-7553-0281D706273E}"/>
              </a:ext>
            </a:extLst>
          </p:cNvPr>
          <p:cNvSpPr txBox="1">
            <a:spLocks/>
          </p:cNvSpPr>
          <p:nvPr/>
        </p:nvSpPr>
        <p:spPr>
          <a:xfrm>
            <a:off x="429115" y="421381"/>
            <a:ext cx="6073285"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chemeClr val="bg1"/>
                </a:solidFill>
                <a:cs typeface="Times New Roman" panose="02020603050405020304" pitchFamily="18" charset="0"/>
              </a:rPr>
              <a:t>Further viewing: Turning data into booking success in Europe</a:t>
            </a:r>
          </a:p>
          <a:p>
            <a:pPr marL="0" indent="0">
              <a:lnSpc>
                <a:spcPts val="3520"/>
              </a:lnSpc>
              <a:spcBef>
                <a:spcPts val="0"/>
              </a:spcBef>
              <a:buNone/>
            </a:pPr>
            <a:endParaRPr lang="en-US" sz="3400" b="1" dirty="0">
              <a:solidFill>
                <a:schemeClr val="bg1"/>
              </a:solidFill>
              <a:cs typeface="Times New Roman" panose="02020603050405020304" pitchFamily="18" charset="0"/>
            </a:endParaRPr>
          </a:p>
        </p:txBody>
      </p:sp>
      <p:sp>
        <p:nvSpPr>
          <p:cNvPr id="4" name="Rectangle 30">
            <a:extLst>
              <a:ext uri="{FF2B5EF4-FFF2-40B4-BE49-F238E27FC236}">
                <a16:creationId xmlns:a16="http://schemas.microsoft.com/office/drawing/2014/main" id="{6AB0F5C2-33DF-D929-847F-4AA5DEE495A0}"/>
              </a:ext>
            </a:extLst>
          </p:cNvPr>
          <p:cNvSpPr/>
          <p:nvPr/>
        </p:nvSpPr>
        <p:spPr>
          <a:xfrm flipH="1">
            <a:off x="586940" y="1838697"/>
            <a:ext cx="6220259" cy="4308872"/>
          </a:xfrm>
          <a:prstGeom prst="rect">
            <a:avLst/>
          </a:prstGeom>
        </p:spPr>
        <p:txBody>
          <a:bodyPr wrap="square">
            <a:spAutoFit/>
          </a:bodyPr>
          <a:lstStyle/>
          <a:p>
            <a:pPr>
              <a:lnSpc>
                <a:spcPts val="2440"/>
              </a:lnSpc>
            </a:pPr>
            <a:r>
              <a:rPr lang="en-US" sz="2200" dirty="0" err="1">
                <a:solidFill>
                  <a:srgbClr val="262626"/>
                </a:solidFill>
              </a:rPr>
              <a:t>Sojern</a:t>
            </a:r>
            <a:r>
              <a:rPr lang="en-US" sz="2200" dirty="0">
                <a:solidFill>
                  <a:srgbClr val="262626"/>
                </a:solidFill>
              </a:rPr>
              <a:t> (2022). </a:t>
            </a:r>
            <a:r>
              <a:rPr lang="en-US" sz="2200" i="1" dirty="0">
                <a:solidFill>
                  <a:srgbClr val="262626"/>
                </a:solidFill>
              </a:rPr>
              <a:t>How Hoteliers Can Turn Data into Direct Booking Success: A UK&amp;I Perspective.</a:t>
            </a:r>
            <a:r>
              <a:rPr lang="en-US" sz="2200" dirty="0">
                <a:solidFill>
                  <a:srgbClr val="262626"/>
                </a:solidFill>
              </a:rPr>
              <a:t> Webinar.</a:t>
            </a:r>
          </a:p>
          <a:p>
            <a:endParaRPr lang="en-US" dirty="0">
              <a:solidFill>
                <a:srgbClr val="262626"/>
              </a:solidFill>
            </a:endParaRPr>
          </a:p>
          <a:p>
            <a:r>
              <a:rPr lang="en-US" dirty="0">
                <a:solidFill>
                  <a:srgbClr val="262626"/>
                </a:solidFill>
              </a:rPr>
              <a:t>In this webinar, a European digital marketing expert shows how hotels in the UK and Ireland use data on search trends, booking windows and channel mix to adjust prices and campaigns. The session illustrates how a small set of KPIs is used to guide real decisions and keep teams focused on the signals that matter.</a:t>
            </a:r>
          </a:p>
          <a:p>
            <a:endParaRPr lang="en-US" dirty="0">
              <a:solidFill>
                <a:srgbClr val="262626"/>
              </a:solidFill>
            </a:endParaRPr>
          </a:p>
          <a:p>
            <a:r>
              <a:rPr lang="en-US" sz="2000" b="1" dirty="0">
                <a:solidFill>
                  <a:srgbClr val="0289AE"/>
                </a:solidFill>
              </a:rPr>
              <a:t>Viewing task: As you watch, note</a:t>
            </a:r>
          </a:p>
          <a:p>
            <a:pPr marL="342900" indent="-342900">
              <a:buClr>
                <a:srgbClr val="62A844"/>
              </a:buClr>
              <a:buFont typeface="+mj-lt"/>
              <a:buAutoNum type="arabicPeriod"/>
            </a:pPr>
            <a:r>
              <a:rPr lang="en-US" dirty="0">
                <a:solidFill>
                  <a:srgbClr val="262626"/>
                </a:solidFill>
              </a:rPr>
              <a:t>one data source mentioned, and</a:t>
            </a:r>
          </a:p>
          <a:p>
            <a:pPr marL="342900" indent="-342900">
              <a:buClr>
                <a:srgbClr val="62A844"/>
              </a:buClr>
              <a:buFont typeface="+mj-lt"/>
              <a:buAutoNum type="arabicPeriod"/>
            </a:pPr>
            <a:r>
              <a:rPr lang="en-US" dirty="0">
                <a:solidFill>
                  <a:srgbClr val="262626"/>
                </a:solidFill>
              </a:rPr>
              <a:t>one concrete action a hotelier takes based on that data.</a:t>
            </a:r>
            <a:br>
              <a:rPr lang="en-US" dirty="0">
                <a:solidFill>
                  <a:srgbClr val="262626"/>
                </a:solidFill>
              </a:rPr>
            </a:br>
            <a:endParaRPr lang="en-US" dirty="0">
              <a:solidFill>
                <a:srgbClr val="262626"/>
              </a:solidFill>
            </a:endParaRPr>
          </a:p>
          <a:p>
            <a:r>
              <a:rPr lang="en-US" i="1" dirty="0">
                <a:solidFill>
                  <a:srgbClr val="262626"/>
                </a:solidFill>
              </a:rPr>
              <a:t>Be ready to share how this relates to the pricing or scenario work in Unit 3.</a:t>
            </a:r>
          </a:p>
        </p:txBody>
      </p:sp>
      <p:pic>
        <p:nvPicPr>
          <p:cNvPr id="15" name="Picture 14">
            <a:extLst>
              <a:ext uri="{FF2B5EF4-FFF2-40B4-BE49-F238E27FC236}">
                <a16:creationId xmlns:a16="http://schemas.microsoft.com/office/drawing/2014/main" id="{495C61A0-F1FB-C48B-3594-D64E7A95676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61" t="12298" r="29196" b="16922"/>
          <a:stretch>
            <a:fillRect/>
          </a:stretch>
        </p:blipFill>
        <p:spPr>
          <a:xfrm>
            <a:off x="5834250" y="710431"/>
            <a:ext cx="6347083" cy="4885527"/>
          </a:xfrm>
          <a:prstGeom prst="rect">
            <a:avLst/>
          </a:prstGeom>
        </p:spPr>
      </p:pic>
      <p:pic>
        <p:nvPicPr>
          <p:cNvPr id="5" name="Picture 4">
            <a:hlinkClick r:id="rId5"/>
            <a:extLst>
              <a:ext uri="{FF2B5EF4-FFF2-40B4-BE49-F238E27FC236}">
                <a16:creationId xmlns:a16="http://schemas.microsoft.com/office/drawing/2014/main" id="{6B4BA13B-1422-72C7-A1DD-00C41AB5AA4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9303" t="2549" r="191" b="17207"/>
          <a:stretch>
            <a:fillRect/>
          </a:stretch>
        </p:blipFill>
        <p:spPr>
          <a:xfrm>
            <a:off x="7350960" y="1084171"/>
            <a:ext cx="4825792" cy="3825322"/>
          </a:xfrm>
          <a:prstGeom prst="rect">
            <a:avLst/>
          </a:prstGeom>
        </p:spPr>
      </p:pic>
      <p:grpSp>
        <p:nvGrpSpPr>
          <p:cNvPr id="12" name="Group 11">
            <a:extLst>
              <a:ext uri="{FF2B5EF4-FFF2-40B4-BE49-F238E27FC236}">
                <a16:creationId xmlns:a16="http://schemas.microsoft.com/office/drawing/2014/main" id="{27E188CE-7C6B-1169-EFB6-18E39199EE52}"/>
              </a:ext>
            </a:extLst>
          </p:cNvPr>
          <p:cNvGrpSpPr/>
          <p:nvPr/>
        </p:nvGrpSpPr>
        <p:grpSpPr>
          <a:xfrm rot="21145702">
            <a:off x="6614165" y="2237890"/>
            <a:ext cx="1456095" cy="1406604"/>
            <a:chOff x="7777737" y="4274827"/>
            <a:chExt cx="1456095" cy="1406604"/>
          </a:xfrm>
        </p:grpSpPr>
        <p:sp>
          <p:nvSpPr>
            <p:cNvPr id="13" name="Oval 12">
              <a:extLst>
                <a:ext uri="{FF2B5EF4-FFF2-40B4-BE49-F238E27FC236}">
                  <a16:creationId xmlns:a16="http://schemas.microsoft.com/office/drawing/2014/main" id="{DD4760A3-2FB9-451C-0A0B-68A80A5A8FB5}"/>
                </a:ext>
              </a:extLst>
            </p:cNvPr>
            <p:cNvSpPr/>
            <p:nvPr/>
          </p:nvSpPr>
          <p:spPr>
            <a:xfrm>
              <a:off x="7777737" y="4274827"/>
              <a:ext cx="1406604" cy="1406604"/>
            </a:xfrm>
            <a:prstGeom prst="ellipse">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52C5516-6B0F-EFA2-2499-63058CEB87CA}"/>
                </a:ext>
              </a:extLst>
            </p:cNvPr>
            <p:cNvSpPr txBox="1"/>
            <p:nvPr/>
          </p:nvSpPr>
          <p:spPr>
            <a:xfrm>
              <a:off x="7777737" y="4652326"/>
              <a:ext cx="1456095" cy="759182"/>
            </a:xfrm>
            <a:prstGeom prst="rect">
              <a:avLst/>
            </a:prstGeom>
            <a:noFill/>
          </p:spPr>
          <p:txBody>
            <a:bodyPr wrap="square" lIns="91440" tIns="45720" rIns="91440" bIns="45720" rtlCol="0" anchor="t">
              <a:spAutoFit/>
            </a:bodyPr>
            <a:lstStyle/>
            <a:p>
              <a:pPr algn="ctr">
                <a:lnSpc>
                  <a:spcPts val="2580"/>
                </a:lnSpc>
              </a:pPr>
              <a:r>
                <a:rPr lang="en-IE" sz="2400" b="1" dirty="0">
                  <a:solidFill>
                    <a:schemeClr val="bg1"/>
                  </a:solidFill>
                </a:rPr>
                <a:t>CLICK TO </a:t>
              </a:r>
              <a:r>
                <a:rPr lang="en-IE" sz="2400" b="1" dirty="0">
                  <a:solidFill>
                    <a:schemeClr val="bg1"/>
                  </a:solidFill>
                  <a:hlinkClick r:id="rId5">
                    <a:extLst>
                      <a:ext uri="{A12FA001-AC4F-418D-AE19-62706E023703}">
                        <ahyp:hlinkClr xmlns:ahyp="http://schemas.microsoft.com/office/drawing/2018/hyperlinkcolor" val="tx"/>
                      </a:ext>
                    </a:extLst>
                  </a:hlinkClick>
                </a:rPr>
                <a:t>VIEW</a:t>
              </a:r>
              <a:endParaRPr lang="de-DE" sz="2400" b="1" dirty="0">
                <a:solidFill>
                  <a:schemeClr val="bg1"/>
                </a:solidFill>
              </a:endParaRPr>
            </a:p>
          </p:txBody>
        </p:sp>
      </p:grpSp>
    </p:spTree>
    <p:extLst>
      <p:ext uri="{BB962C8B-B14F-4D97-AF65-F5344CB8AC3E}">
        <p14:creationId xmlns:p14="http://schemas.microsoft.com/office/powerpoint/2010/main" val="3629410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07FBA8BB-3A2A-D5A2-6B6E-E238D3C19ECC}"/>
              </a:ext>
            </a:extLst>
          </p:cNvPr>
          <p:cNvSpPr txBox="1"/>
          <p:nvPr/>
        </p:nvSpPr>
        <p:spPr>
          <a:xfrm>
            <a:off x="540000" y="1568474"/>
            <a:ext cx="10800000" cy="307777"/>
          </a:xfrm>
          <a:prstGeom prst="rect">
            <a:avLst/>
          </a:prstGeom>
          <a:noFill/>
        </p:spPr>
        <p:txBody>
          <a:bodyPr wrap="square" lIns="0" tIns="0" rIns="0" bIns="0" anchor="t">
            <a:spAutoFit/>
          </a:bodyPr>
          <a:lstStyle/>
          <a:p>
            <a:pPr algn="l"/>
            <a:r>
              <a:rPr sz="2000" b="0" i="1" dirty="0">
                <a:solidFill>
                  <a:srgbClr val="262626"/>
                </a:solidFill>
                <a:latin typeface="Calibri"/>
              </a:rPr>
              <a:t>Seven terms used across the </a:t>
            </a:r>
            <a:r>
              <a:rPr sz="2000" b="0" i="1" dirty="0" err="1">
                <a:solidFill>
                  <a:srgbClr val="262626"/>
                </a:solidFill>
                <a:latin typeface="Calibri"/>
              </a:rPr>
              <a:t>programme</a:t>
            </a:r>
            <a:r>
              <a:rPr sz="2000" b="0" i="1" dirty="0">
                <a:solidFill>
                  <a:srgbClr val="262626"/>
                </a:solidFill>
                <a:latin typeface="Calibri"/>
              </a:rPr>
              <a:t>. Same definitions in every module.</a:t>
            </a:r>
          </a:p>
        </p:txBody>
      </p:sp>
      <p:sp>
        <p:nvSpPr>
          <p:cNvPr id="44" name="Rectangle 43">
            <a:extLst>
              <a:ext uri="{FF2B5EF4-FFF2-40B4-BE49-F238E27FC236}">
                <a16:creationId xmlns:a16="http://schemas.microsoft.com/office/drawing/2014/main" id="{6919B249-1F8C-F1AC-6E92-F4203127C8B1}"/>
              </a:ext>
            </a:extLst>
          </p:cNvPr>
          <p:cNvSpPr/>
          <p:nvPr/>
        </p:nvSpPr>
        <p:spPr>
          <a:xfrm>
            <a:off x="468000" y="2020529"/>
            <a:ext cx="10908000" cy="427148"/>
          </a:xfrm>
          <a:prstGeom prst="rect">
            <a:avLst/>
          </a:prstGeom>
          <a:solidFill>
            <a:srgbClr val="0289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200">
              <a:latin typeface="Calibri" panose="020F0502020204030204" pitchFamily="34" charset="0"/>
              <a:cs typeface="Calibri" panose="020F0502020204030204" pitchFamily="34" charset="0"/>
            </a:endParaRPr>
          </a:p>
        </p:txBody>
      </p:sp>
      <p:sp>
        <p:nvSpPr>
          <p:cNvPr id="48" name="Rectangle 47">
            <a:extLst>
              <a:ext uri="{FF2B5EF4-FFF2-40B4-BE49-F238E27FC236}">
                <a16:creationId xmlns:a16="http://schemas.microsoft.com/office/drawing/2014/main" id="{2862810D-576D-EEFE-56DB-96E19BDB5988}"/>
              </a:ext>
            </a:extLst>
          </p:cNvPr>
          <p:cNvSpPr/>
          <p:nvPr/>
        </p:nvSpPr>
        <p:spPr>
          <a:xfrm>
            <a:off x="468000" y="2447676"/>
            <a:ext cx="10908000" cy="503999"/>
          </a:xfrm>
          <a:prstGeom prst="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200">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8D37495D-8960-81BB-BF6C-7C80E8467DEA}"/>
              </a:ext>
            </a:extLst>
          </p:cNvPr>
          <p:cNvSpPr txBox="1"/>
          <p:nvPr/>
        </p:nvSpPr>
        <p:spPr>
          <a:xfrm>
            <a:off x="540000" y="2576565"/>
            <a:ext cx="1476000" cy="246221"/>
          </a:xfrm>
          <a:prstGeom prst="rect">
            <a:avLst/>
          </a:prstGeom>
          <a:noFill/>
        </p:spPr>
        <p:txBody>
          <a:bodyPr wrap="square" lIns="0" tIns="0" rIns="0" bIns="0" anchor="ctr">
            <a:spAutoFit/>
          </a:bodyPr>
          <a:lstStyle/>
          <a:p>
            <a:pPr algn="l"/>
            <a:r>
              <a:rPr sz="1600" b="1" i="0" dirty="0">
                <a:solidFill>
                  <a:srgbClr val="62A844"/>
                </a:solidFill>
                <a:latin typeface="Calibri" panose="020F0502020204030204" pitchFamily="34" charset="0"/>
                <a:cs typeface="Calibri" panose="020F0502020204030204" pitchFamily="34" charset="0"/>
              </a:rPr>
              <a:t>Greenwashing</a:t>
            </a:r>
          </a:p>
        </p:txBody>
      </p:sp>
      <p:sp>
        <p:nvSpPr>
          <p:cNvPr id="50" name="TextBox 49">
            <a:extLst>
              <a:ext uri="{FF2B5EF4-FFF2-40B4-BE49-F238E27FC236}">
                <a16:creationId xmlns:a16="http://schemas.microsoft.com/office/drawing/2014/main" id="{3E863F19-DF01-9E78-8985-7CBD5A7B8C64}"/>
              </a:ext>
            </a:extLst>
          </p:cNvPr>
          <p:cNvSpPr txBox="1"/>
          <p:nvPr/>
        </p:nvSpPr>
        <p:spPr>
          <a:xfrm>
            <a:off x="2232000" y="2507316"/>
            <a:ext cx="6984000" cy="384721"/>
          </a:xfrm>
          <a:prstGeom prst="rect">
            <a:avLst/>
          </a:prstGeom>
          <a:noFill/>
        </p:spPr>
        <p:txBody>
          <a:bodyPr wrap="square" lIns="0" tIns="0" rIns="0" bIns="0" anchor="ctr">
            <a:spAutoFit/>
          </a:bodyPr>
          <a:lstStyle/>
          <a:p>
            <a:pPr algn="l">
              <a:lnSpc>
                <a:spcPts val="1480"/>
              </a:lnSpc>
            </a:pPr>
            <a:r>
              <a:rPr sz="1300" b="0" i="0" dirty="0">
                <a:solidFill>
                  <a:srgbClr val="1C1C1C"/>
                </a:solidFill>
                <a:latin typeface="Calibri" panose="020F0502020204030204" pitchFamily="34" charset="0"/>
                <a:cs typeface="Calibri" panose="020F0502020204030204" pitchFamily="34" charset="0"/>
              </a:rPr>
              <a:t>Making sustainability claims that are exaggerated, unverifiable, or unsupported – intentionally or by omission.</a:t>
            </a:r>
          </a:p>
        </p:txBody>
      </p:sp>
      <p:sp>
        <p:nvSpPr>
          <p:cNvPr id="51" name="TextBox 50">
            <a:extLst>
              <a:ext uri="{FF2B5EF4-FFF2-40B4-BE49-F238E27FC236}">
                <a16:creationId xmlns:a16="http://schemas.microsoft.com/office/drawing/2014/main" id="{B78BA18F-975B-7FBA-A8E0-076DAC5F441F}"/>
              </a:ext>
            </a:extLst>
          </p:cNvPr>
          <p:cNvSpPr txBox="1"/>
          <p:nvPr/>
        </p:nvSpPr>
        <p:spPr>
          <a:xfrm>
            <a:off x="9774900" y="2591954"/>
            <a:ext cx="2016000" cy="215444"/>
          </a:xfrm>
          <a:prstGeom prst="rect">
            <a:avLst/>
          </a:prstGeom>
          <a:noFill/>
        </p:spPr>
        <p:txBody>
          <a:bodyPr wrap="square" lIns="0" tIns="0" rIns="0" bIns="0" anchor="ctr">
            <a:spAutoFit/>
          </a:bodyPr>
          <a:lstStyle/>
          <a:p>
            <a:pPr algn="l"/>
            <a:r>
              <a:rPr sz="1400" b="0" i="1">
                <a:solidFill>
                  <a:srgbClr val="555555"/>
                </a:solidFill>
                <a:latin typeface="Calibri" panose="020F0502020204030204" pitchFamily="34" charset="0"/>
                <a:cs typeface="Calibri" panose="020F0502020204030204" pitchFamily="34" charset="0"/>
              </a:rPr>
              <a:t>C3 M2</a:t>
            </a:r>
          </a:p>
        </p:txBody>
      </p:sp>
      <p:sp>
        <p:nvSpPr>
          <p:cNvPr id="52" name="TextBox 51">
            <a:extLst>
              <a:ext uri="{FF2B5EF4-FFF2-40B4-BE49-F238E27FC236}">
                <a16:creationId xmlns:a16="http://schemas.microsoft.com/office/drawing/2014/main" id="{ABF3863A-FF99-8A1F-B187-32D1E505F2AF}"/>
              </a:ext>
            </a:extLst>
          </p:cNvPr>
          <p:cNvSpPr txBox="1"/>
          <p:nvPr/>
        </p:nvSpPr>
        <p:spPr>
          <a:xfrm>
            <a:off x="540000" y="3080564"/>
            <a:ext cx="1476000" cy="246221"/>
          </a:xfrm>
          <a:prstGeom prst="rect">
            <a:avLst/>
          </a:prstGeom>
          <a:noFill/>
        </p:spPr>
        <p:txBody>
          <a:bodyPr wrap="square" lIns="0" tIns="0" rIns="0" bIns="0" anchor="ctr">
            <a:spAutoFit/>
          </a:bodyPr>
          <a:lstStyle/>
          <a:p>
            <a:pPr algn="l"/>
            <a:r>
              <a:rPr sz="1600" b="1" i="0">
                <a:solidFill>
                  <a:srgbClr val="62A844"/>
                </a:solidFill>
                <a:latin typeface="Calibri" panose="020F0502020204030204" pitchFamily="34" charset="0"/>
                <a:cs typeface="Calibri" panose="020F0502020204030204" pitchFamily="34" charset="0"/>
              </a:rPr>
              <a:t>ESG</a:t>
            </a:r>
          </a:p>
        </p:txBody>
      </p:sp>
      <p:sp>
        <p:nvSpPr>
          <p:cNvPr id="53" name="TextBox 52">
            <a:extLst>
              <a:ext uri="{FF2B5EF4-FFF2-40B4-BE49-F238E27FC236}">
                <a16:creationId xmlns:a16="http://schemas.microsoft.com/office/drawing/2014/main" id="{D357BDF8-51BE-4B56-0657-B9F127E518B8}"/>
              </a:ext>
            </a:extLst>
          </p:cNvPr>
          <p:cNvSpPr txBox="1"/>
          <p:nvPr/>
        </p:nvSpPr>
        <p:spPr>
          <a:xfrm>
            <a:off x="2232000" y="3011314"/>
            <a:ext cx="6984000" cy="384721"/>
          </a:xfrm>
          <a:prstGeom prst="rect">
            <a:avLst/>
          </a:prstGeom>
          <a:noFill/>
        </p:spPr>
        <p:txBody>
          <a:bodyPr wrap="square" lIns="0" tIns="0" rIns="0" bIns="0" anchor="ctr">
            <a:spAutoFit/>
          </a:bodyPr>
          <a:lstStyle/>
          <a:p>
            <a:pPr algn="l">
              <a:lnSpc>
                <a:spcPts val="1480"/>
              </a:lnSpc>
            </a:pPr>
            <a:r>
              <a:rPr sz="1300" b="0" i="0" dirty="0">
                <a:solidFill>
                  <a:srgbClr val="1C1C1C"/>
                </a:solidFill>
                <a:latin typeface="Calibri" panose="020F0502020204030204" pitchFamily="34" charset="0"/>
                <a:cs typeface="Calibri" panose="020F0502020204030204" pitchFamily="34" charset="0"/>
              </a:rPr>
              <a:t>Environmental, Social &amp; Governance – the three pillars used to assess a business's non-financial performance and its broader impact.</a:t>
            </a:r>
          </a:p>
        </p:txBody>
      </p:sp>
      <p:sp>
        <p:nvSpPr>
          <p:cNvPr id="54" name="TextBox 53">
            <a:extLst>
              <a:ext uri="{FF2B5EF4-FFF2-40B4-BE49-F238E27FC236}">
                <a16:creationId xmlns:a16="http://schemas.microsoft.com/office/drawing/2014/main" id="{80A952C2-04B0-09E9-BC8D-A2158CDF4607}"/>
              </a:ext>
            </a:extLst>
          </p:cNvPr>
          <p:cNvSpPr txBox="1"/>
          <p:nvPr/>
        </p:nvSpPr>
        <p:spPr>
          <a:xfrm>
            <a:off x="9774900" y="3095953"/>
            <a:ext cx="2016000" cy="215444"/>
          </a:xfrm>
          <a:prstGeom prst="rect">
            <a:avLst/>
          </a:prstGeom>
          <a:noFill/>
        </p:spPr>
        <p:txBody>
          <a:bodyPr wrap="square" lIns="0" tIns="0" rIns="0" bIns="0" anchor="ctr">
            <a:spAutoFit/>
          </a:bodyPr>
          <a:lstStyle/>
          <a:p>
            <a:pPr algn="l"/>
            <a:r>
              <a:rPr sz="1400" b="0" i="1">
                <a:solidFill>
                  <a:srgbClr val="555555"/>
                </a:solidFill>
                <a:latin typeface="Calibri" panose="020F0502020204030204" pitchFamily="34" charset="0"/>
                <a:cs typeface="Calibri" panose="020F0502020204030204" pitchFamily="34" charset="0"/>
              </a:rPr>
              <a:t>C3 M1</a:t>
            </a:r>
          </a:p>
        </p:txBody>
      </p:sp>
      <p:sp>
        <p:nvSpPr>
          <p:cNvPr id="55" name="Rectangle 54">
            <a:extLst>
              <a:ext uri="{FF2B5EF4-FFF2-40B4-BE49-F238E27FC236}">
                <a16:creationId xmlns:a16="http://schemas.microsoft.com/office/drawing/2014/main" id="{37A1C817-5231-9CEB-B4BC-806DEC3905E8}"/>
              </a:ext>
            </a:extLst>
          </p:cNvPr>
          <p:cNvSpPr/>
          <p:nvPr/>
        </p:nvSpPr>
        <p:spPr>
          <a:xfrm>
            <a:off x="468000" y="3455674"/>
            <a:ext cx="10908000" cy="503999"/>
          </a:xfrm>
          <a:prstGeom prst="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200">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3F8A4F40-0AC4-DBE2-F0D4-39A75EBA0C09}"/>
              </a:ext>
            </a:extLst>
          </p:cNvPr>
          <p:cNvSpPr txBox="1"/>
          <p:nvPr/>
        </p:nvSpPr>
        <p:spPr>
          <a:xfrm>
            <a:off x="540000" y="3584563"/>
            <a:ext cx="1476000" cy="246221"/>
          </a:xfrm>
          <a:prstGeom prst="rect">
            <a:avLst/>
          </a:prstGeom>
          <a:noFill/>
        </p:spPr>
        <p:txBody>
          <a:bodyPr wrap="square" lIns="0" tIns="0" rIns="0" bIns="0" anchor="ctr">
            <a:spAutoFit/>
          </a:bodyPr>
          <a:lstStyle/>
          <a:p>
            <a:pPr algn="l"/>
            <a:r>
              <a:rPr sz="1600" b="1" i="0">
                <a:solidFill>
                  <a:srgbClr val="62A844"/>
                </a:solidFill>
                <a:latin typeface="Calibri" panose="020F0502020204030204" pitchFamily="34" charset="0"/>
                <a:cs typeface="Calibri" panose="020F0502020204030204" pitchFamily="34" charset="0"/>
              </a:rPr>
              <a:t>Nudge</a:t>
            </a:r>
          </a:p>
        </p:txBody>
      </p:sp>
      <p:sp>
        <p:nvSpPr>
          <p:cNvPr id="57" name="TextBox 56">
            <a:extLst>
              <a:ext uri="{FF2B5EF4-FFF2-40B4-BE49-F238E27FC236}">
                <a16:creationId xmlns:a16="http://schemas.microsoft.com/office/drawing/2014/main" id="{23703233-6E94-FA37-101B-9D0B39AAD819}"/>
              </a:ext>
            </a:extLst>
          </p:cNvPr>
          <p:cNvSpPr txBox="1"/>
          <p:nvPr/>
        </p:nvSpPr>
        <p:spPr>
          <a:xfrm>
            <a:off x="2232000" y="3515313"/>
            <a:ext cx="6984000" cy="384721"/>
          </a:xfrm>
          <a:prstGeom prst="rect">
            <a:avLst/>
          </a:prstGeom>
          <a:noFill/>
        </p:spPr>
        <p:txBody>
          <a:bodyPr wrap="square" lIns="0" tIns="0" rIns="0" bIns="0" anchor="ctr">
            <a:spAutoFit/>
          </a:bodyPr>
          <a:lstStyle/>
          <a:p>
            <a:pPr>
              <a:lnSpc>
                <a:spcPts val="1480"/>
              </a:lnSpc>
            </a:pPr>
            <a:r>
              <a:rPr lang="en-IE" sz="1300" b="0" i="0" dirty="0">
                <a:solidFill>
                  <a:srgbClr val="1C1C1C"/>
                </a:solidFill>
                <a:latin typeface="Calibri" panose="020F0502020204030204" pitchFamily="34" charset="0"/>
                <a:cs typeface="Calibri" panose="020F0502020204030204" pitchFamily="34" charset="0"/>
              </a:rPr>
              <a:t>A small change in how a choice is presented (a default, a reminder, the physical set-up) that shifts behaviour without restricting choice.</a:t>
            </a:r>
          </a:p>
        </p:txBody>
      </p:sp>
      <p:sp>
        <p:nvSpPr>
          <p:cNvPr id="58" name="TextBox 57">
            <a:extLst>
              <a:ext uri="{FF2B5EF4-FFF2-40B4-BE49-F238E27FC236}">
                <a16:creationId xmlns:a16="http://schemas.microsoft.com/office/drawing/2014/main" id="{553D6E73-6195-8D6C-8098-49461CFD902C}"/>
              </a:ext>
            </a:extLst>
          </p:cNvPr>
          <p:cNvSpPr txBox="1"/>
          <p:nvPr/>
        </p:nvSpPr>
        <p:spPr>
          <a:xfrm>
            <a:off x="9774900" y="3599952"/>
            <a:ext cx="2016000" cy="215444"/>
          </a:xfrm>
          <a:prstGeom prst="rect">
            <a:avLst/>
          </a:prstGeom>
          <a:noFill/>
        </p:spPr>
        <p:txBody>
          <a:bodyPr wrap="square" lIns="0" tIns="0" rIns="0" bIns="0" anchor="ctr">
            <a:spAutoFit/>
          </a:bodyPr>
          <a:lstStyle/>
          <a:p>
            <a:pPr algn="l"/>
            <a:r>
              <a:rPr sz="1400" b="0" i="1">
                <a:solidFill>
                  <a:srgbClr val="555555"/>
                </a:solidFill>
                <a:latin typeface="Calibri" panose="020F0502020204030204" pitchFamily="34" charset="0"/>
                <a:cs typeface="Calibri" panose="020F0502020204030204" pitchFamily="34" charset="0"/>
              </a:rPr>
              <a:t>C1 M3</a:t>
            </a:r>
          </a:p>
        </p:txBody>
      </p:sp>
      <p:sp>
        <p:nvSpPr>
          <p:cNvPr id="59" name="TextBox 58">
            <a:extLst>
              <a:ext uri="{FF2B5EF4-FFF2-40B4-BE49-F238E27FC236}">
                <a16:creationId xmlns:a16="http://schemas.microsoft.com/office/drawing/2014/main" id="{337B4D55-D10D-6359-0494-0ADB71DE78BC}"/>
              </a:ext>
            </a:extLst>
          </p:cNvPr>
          <p:cNvSpPr txBox="1"/>
          <p:nvPr/>
        </p:nvSpPr>
        <p:spPr>
          <a:xfrm>
            <a:off x="540000" y="4088562"/>
            <a:ext cx="1476000" cy="246221"/>
          </a:xfrm>
          <a:prstGeom prst="rect">
            <a:avLst/>
          </a:prstGeom>
          <a:noFill/>
        </p:spPr>
        <p:txBody>
          <a:bodyPr wrap="square" lIns="0" tIns="0" rIns="0" bIns="0" anchor="ctr">
            <a:spAutoFit/>
          </a:bodyPr>
          <a:lstStyle/>
          <a:p>
            <a:pPr algn="l"/>
            <a:r>
              <a:rPr sz="1600" b="1" i="0">
                <a:solidFill>
                  <a:srgbClr val="62A844"/>
                </a:solidFill>
                <a:latin typeface="Calibri" panose="020F0502020204030204" pitchFamily="34" charset="0"/>
                <a:cs typeface="Calibri" panose="020F0502020204030204" pitchFamily="34" charset="0"/>
              </a:rPr>
              <a:t>Twin transition</a:t>
            </a:r>
          </a:p>
        </p:txBody>
      </p:sp>
      <p:sp>
        <p:nvSpPr>
          <p:cNvPr id="60" name="TextBox 59">
            <a:extLst>
              <a:ext uri="{FF2B5EF4-FFF2-40B4-BE49-F238E27FC236}">
                <a16:creationId xmlns:a16="http://schemas.microsoft.com/office/drawing/2014/main" id="{F92C47C3-7239-554E-952E-D53C135BFE5E}"/>
              </a:ext>
            </a:extLst>
          </p:cNvPr>
          <p:cNvSpPr txBox="1"/>
          <p:nvPr/>
        </p:nvSpPr>
        <p:spPr>
          <a:xfrm>
            <a:off x="2232000" y="4019313"/>
            <a:ext cx="6984000" cy="384721"/>
          </a:xfrm>
          <a:prstGeom prst="rect">
            <a:avLst/>
          </a:prstGeom>
          <a:noFill/>
        </p:spPr>
        <p:txBody>
          <a:bodyPr wrap="square" lIns="0" tIns="0" rIns="0" bIns="0" anchor="ctr">
            <a:spAutoFit/>
          </a:bodyPr>
          <a:lstStyle/>
          <a:p>
            <a:pPr algn="l">
              <a:lnSpc>
                <a:spcPts val="1480"/>
              </a:lnSpc>
            </a:pPr>
            <a:r>
              <a:rPr sz="1300" b="0" i="0">
                <a:solidFill>
                  <a:srgbClr val="1C1C1C"/>
                </a:solidFill>
                <a:latin typeface="Calibri" panose="020F0502020204030204" pitchFamily="34" charset="0"/>
                <a:cs typeface="Calibri" panose="020F0502020204030204" pitchFamily="34" charset="0"/>
              </a:rPr>
              <a:t>Advancing digital transformation and the green transition together so that each reinforces the other in SMEs.</a:t>
            </a:r>
          </a:p>
        </p:txBody>
      </p:sp>
      <p:sp>
        <p:nvSpPr>
          <p:cNvPr id="61" name="TextBox 60">
            <a:extLst>
              <a:ext uri="{FF2B5EF4-FFF2-40B4-BE49-F238E27FC236}">
                <a16:creationId xmlns:a16="http://schemas.microsoft.com/office/drawing/2014/main" id="{408C6F8D-EAEA-F45E-D65E-8C43188B7E82}"/>
              </a:ext>
            </a:extLst>
          </p:cNvPr>
          <p:cNvSpPr txBox="1"/>
          <p:nvPr/>
        </p:nvSpPr>
        <p:spPr>
          <a:xfrm>
            <a:off x="9774900" y="4103951"/>
            <a:ext cx="2016000" cy="215444"/>
          </a:xfrm>
          <a:prstGeom prst="rect">
            <a:avLst/>
          </a:prstGeom>
          <a:noFill/>
        </p:spPr>
        <p:txBody>
          <a:bodyPr wrap="square" lIns="0" tIns="0" rIns="0" bIns="0" anchor="ctr">
            <a:spAutoFit/>
          </a:bodyPr>
          <a:lstStyle/>
          <a:p>
            <a:pPr algn="l"/>
            <a:r>
              <a:rPr sz="1400" b="0" i="1">
                <a:solidFill>
                  <a:srgbClr val="555555"/>
                </a:solidFill>
                <a:latin typeface="Calibri" panose="020F0502020204030204" pitchFamily="34" charset="0"/>
                <a:cs typeface="Calibri" panose="020F0502020204030204" pitchFamily="34" charset="0"/>
              </a:rPr>
              <a:t>C3 M1</a:t>
            </a:r>
          </a:p>
        </p:txBody>
      </p:sp>
      <p:sp>
        <p:nvSpPr>
          <p:cNvPr id="62" name="Rectangle 61">
            <a:extLst>
              <a:ext uri="{FF2B5EF4-FFF2-40B4-BE49-F238E27FC236}">
                <a16:creationId xmlns:a16="http://schemas.microsoft.com/office/drawing/2014/main" id="{1F065190-8AE8-D8B4-0325-03ED0ADE6C2A}"/>
              </a:ext>
            </a:extLst>
          </p:cNvPr>
          <p:cNvSpPr/>
          <p:nvPr/>
        </p:nvSpPr>
        <p:spPr>
          <a:xfrm>
            <a:off x="468000" y="4463672"/>
            <a:ext cx="10908000" cy="503999"/>
          </a:xfrm>
          <a:prstGeom prst="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200">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BADCD283-99DD-2F64-5699-22F0096DD3F4}"/>
              </a:ext>
            </a:extLst>
          </p:cNvPr>
          <p:cNvSpPr txBox="1"/>
          <p:nvPr/>
        </p:nvSpPr>
        <p:spPr>
          <a:xfrm>
            <a:off x="540000" y="4592561"/>
            <a:ext cx="1476000" cy="246221"/>
          </a:xfrm>
          <a:prstGeom prst="rect">
            <a:avLst/>
          </a:prstGeom>
          <a:noFill/>
        </p:spPr>
        <p:txBody>
          <a:bodyPr wrap="square" lIns="0" tIns="0" rIns="0" bIns="0" anchor="ctr">
            <a:spAutoFit/>
          </a:bodyPr>
          <a:lstStyle/>
          <a:p>
            <a:pPr algn="l"/>
            <a:r>
              <a:rPr sz="1600" b="1" i="0">
                <a:solidFill>
                  <a:srgbClr val="62A844"/>
                </a:solidFill>
                <a:latin typeface="Calibri" panose="020F0502020204030204" pitchFamily="34" charset="0"/>
                <a:cs typeface="Calibri" panose="020F0502020204030204" pitchFamily="34" charset="0"/>
              </a:rPr>
              <a:t>KPI</a:t>
            </a:r>
          </a:p>
        </p:txBody>
      </p:sp>
      <p:sp>
        <p:nvSpPr>
          <p:cNvPr id="64" name="TextBox 63">
            <a:extLst>
              <a:ext uri="{FF2B5EF4-FFF2-40B4-BE49-F238E27FC236}">
                <a16:creationId xmlns:a16="http://schemas.microsoft.com/office/drawing/2014/main" id="{74C72A43-F303-250A-D93E-B009A5C33A4A}"/>
              </a:ext>
            </a:extLst>
          </p:cNvPr>
          <p:cNvSpPr txBox="1"/>
          <p:nvPr/>
        </p:nvSpPr>
        <p:spPr>
          <a:xfrm>
            <a:off x="2232000" y="4523312"/>
            <a:ext cx="6984000" cy="384721"/>
          </a:xfrm>
          <a:prstGeom prst="rect">
            <a:avLst/>
          </a:prstGeom>
          <a:noFill/>
        </p:spPr>
        <p:txBody>
          <a:bodyPr wrap="square" lIns="0" tIns="0" rIns="0" bIns="0" anchor="ctr">
            <a:spAutoFit/>
          </a:bodyPr>
          <a:lstStyle/>
          <a:p>
            <a:pPr algn="l">
              <a:lnSpc>
                <a:spcPts val="1480"/>
              </a:lnSpc>
            </a:pPr>
            <a:r>
              <a:rPr sz="1300" b="0" i="0">
                <a:solidFill>
                  <a:srgbClr val="1C1C1C"/>
                </a:solidFill>
                <a:latin typeface="Calibri" panose="020F0502020204030204" pitchFamily="34" charset="0"/>
                <a:cs typeface="Calibri" panose="020F0502020204030204" pitchFamily="34" charset="0"/>
              </a:rPr>
              <a:t>Key Performance Indicator – a measurable value that shows how effectively a business is achieving a defined objective.</a:t>
            </a:r>
          </a:p>
        </p:txBody>
      </p:sp>
      <p:sp>
        <p:nvSpPr>
          <p:cNvPr id="65" name="TextBox 64">
            <a:extLst>
              <a:ext uri="{FF2B5EF4-FFF2-40B4-BE49-F238E27FC236}">
                <a16:creationId xmlns:a16="http://schemas.microsoft.com/office/drawing/2014/main" id="{D9B3F70F-34FC-0179-451D-C31062F402E0}"/>
              </a:ext>
            </a:extLst>
          </p:cNvPr>
          <p:cNvSpPr txBox="1"/>
          <p:nvPr/>
        </p:nvSpPr>
        <p:spPr>
          <a:xfrm>
            <a:off x="9774900" y="4607950"/>
            <a:ext cx="2016000" cy="215444"/>
          </a:xfrm>
          <a:prstGeom prst="rect">
            <a:avLst/>
          </a:prstGeom>
          <a:noFill/>
        </p:spPr>
        <p:txBody>
          <a:bodyPr wrap="square" lIns="0" tIns="0" rIns="0" bIns="0" anchor="ctr">
            <a:spAutoFit/>
          </a:bodyPr>
          <a:lstStyle/>
          <a:p>
            <a:pPr algn="l"/>
            <a:r>
              <a:rPr sz="1400" b="0" i="1">
                <a:solidFill>
                  <a:srgbClr val="555555"/>
                </a:solidFill>
                <a:latin typeface="Calibri" panose="020F0502020204030204" pitchFamily="34" charset="0"/>
                <a:cs typeface="Calibri" panose="020F0502020204030204" pitchFamily="34" charset="0"/>
              </a:rPr>
              <a:t>C2 M2</a:t>
            </a:r>
          </a:p>
        </p:txBody>
      </p:sp>
      <p:sp>
        <p:nvSpPr>
          <p:cNvPr id="66" name="TextBox 65">
            <a:extLst>
              <a:ext uri="{FF2B5EF4-FFF2-40B4-BE49-F238E27FC236}">
                <a16:creationId xmlns:a16="http://schemas.microsoft.com/office/drawing/2014/main" id="{D22486A3-2885-3FAB-FF85-4F3C4FC1214C}"/>
              </a:ext>
            </a:extLst>
          </p:cNvPr>
          <p:cNvSpPr txBox="1"/>
          <p:nvPr/>
        </p:nvSpPr>
        <p:spPr>
          <a:xfrm>
            <a:off x="540000" y="5096560"/>
            <a:ext cx="1476000" cy="246221"/>
          </a:xfrm>
          <a:prstGeom prst="rect">
            <a:avLst/>
          </a:prstGeom>
          <a:noFill/>
        </p:spPr>
        <p:txBody>
          <a:bodyPr wrap="square" lIns="0" tIns="0" rIns="0" bIns="0" anchor="ctr">
            <a:spAutoFit/>
          </a:bodyPr>
          <a:lstStyle/>
          <a:p>
            <a:pPr algn="l"/>
            <a:r>
              <a:rPr sz="1600" b="1" i="0">
                <a:solidFill>
                  <a:srgbClr val="62A844"/>
                </a:solidFill>
                <a:latin typeface="Calibri" panose="020F0502020204030204" pitchFamily="34" charset="0"/>
                <a:cs typeface="Calibri" panose="020F0502020204030204" pitchFamily="34" charset="0"/>
              </a:rPr>
              <a:t>Circular economy</a:t>
            </a:r>
          </a:p>
        </p:txBody>
      </p:sp>
      <p:sp>
        <p:nvSpPr>
          <p:cNvPr id="67" name="TextBox 66">
            <a:extLst>
              <a:ext uri="{FF2B5EF4-FFF2-40B4-BE49-F238E27FC236}">
                <a16:creationId xmlns:a16="http://schemas.microsoft.com/office/drawing/2014/main" id="{DFEE83F1-6AA3-82CD-D265-880FD1D49EAE}"/>
              </a:ext>
            </a:extLst>
          </p:cNvPr>
          <p:cNvSpPr txBox="1"/>
          <p:nvPr/>
        </p:nvSpPr>
        <p:spPr>
          <a:xfrm>
            <a:off x="2232000" y="5027310"/>
            <a:ext cx="6984000" cy="384721"/>
          </a:xfrm>
          <a:prstGeom prst="rect">
            <a:avLst/>
          </a:prstGeom>
          <a:noFill/>
        </p:spPr>
        <p:txBody>
          <a:bodyPr wrap="square" lIns="0" tIns="0" rIns="0" bIns="0" anchor="ctr">
            <a:spAutoFit/>
          </a:bodyPr>
          <a:lstStyle/>
          <a:p>
            <a:pPr algn="l">
              <a:lnSpc>
                <a:spcPts val="1480"/>
              </a:lnSpc>
            </a:pPr>
            <a:r>
              <a:rPr sz="1300" b="0" i="0" dirty="0">
                <a:solidFill>
                  <a:srgbClr val="1C1C1C"/>
                </a:solidFill>
                <a:latin typeface="Calibri" panose="020F0502020204030204" pitchFamily="34" charset="0"/>
                <a:cs typeface="Calibri" panose="020F0502020204030204" pitchFamily="34" charset="0"/>
              </a:rPr>
              <a:t>An approach designed to keep materials and products in use for as long as possible through reducing, reusing, repairing, refurbishing and recycling – so that waste becomes a resource.</a:t>
            </a:r>
          </a:p>
        </p:txBody>
      </p:sp>
      <p:sp>
        <p:nvSpPr>
          <p:cNvPr id="68" name="TextBox 67">
            <a:extLst>
              <a:ext uri="{FF2B5EF4-FFF2-40B4-BE49-F238E27FC236}">
                <a16:creationId xmlns:a16="http://schemas.microsoft.com/office/drawing/2014/main" id="{9B92B941-9A06-4154-563A-4794D05C2593}"/>
              </a:ext>
            </a:extLst>
          </p:cNvPr>
          <p:cNvSpPr txBox="1"/>
          <p:nvPr/>
        </p:nvSpPr>
        <p:spPr>
          <a:xfrm>
            <a:off x="9774900" y="5111949"/>
            <a:ext cx="2016000" cy="215444"/>
          </a:xfrm>
          <a:prstGeom prst="rect">
            <a:avLst/>
          </a:prstGeom>
          <a:noFill/>
        </p:spPr>
        <p:txBody>
          <a:bodyPr wrap="square" lIns="0" tIns="0" rIns="0" bIns="0" anchor="ctr">
            <a:spAutoFit/>
          </a:bodyPr>
          <a:lstStyle/>
          <a:p>
            <a:pPr algn="l"/>
            <a:r>
              <a:rPr sz="1400" b="0" i="1">
                <a:solidFill>
                  <a:srgbClr val="555555"/>
                </a:solidFill>
                <a:latin typeface="Calibri" panose="020F0502020204030204" pitchFamily="34" charset="0"/>
                <a:cs typeface="Calibri" panose="020F0502020204030204" pitchFamily="34" charset="0"/>
              </a:rPr>
              <a:t>C1 M2</a:t>
            </a:r>
          </a:p>
        </p:txBody>
      </p:sp>
      <p:sp>
        <p:nvSpPr>
          <p:cNvPr id="69" name="Rectangle 68">
            <a:extLst>
              <a:ext uri="{FF2B5EF4-FFF2-40B4-BE49-F238E27FC236}">
                <a16:creationId xmlns:a16="http://schemas.microsoft.com/office/drawing/2014/main" id="{7E0CDA54-3AEF-95E0-9FA4-46DF41464F28}"/>
              </a:ext>
            </a:extLst>
          </p:cNvPr>
          <p:cNvSpPr/>
          <p:nvPr/>
        </p:nvSpPr>
        <p:spPr>
          <a:xfrm>
            <a:off x="468000" y="5471670"/>
            <a:ext cx="10908000" cy="503999"/>
          </a:xfrm>
          <a:prstGeom prst="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200">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4CC72C5E-6EF8-B031-127D-F7C7D428E46E}"/>
              </a:ext>
            </a:extLst>
          </p:cNvPr>
          <p:cNvSpPr txBox="1"/>
          <p:nvPr/>
        </p:nvSpPr>
        <p:spPr>
          <a:xfrm>
            <a:off x="540000" y="5600559"/>
            <a:ext cx="1476000" cy="246221"/>
          </a:xfrm>
          <a:prstGeom prst="rect">
            <a:avLst/>
          </a:prstGeom>
          <a:noFill/>
        </p:spPr>
        <p:txBody>
          <a:bodyPr wrap="square" lIns="0" tIns="0" rIns="0" bIns="0" anchor="ctr">
            <a:spAutoFit/>
          </a:bodyPr>
          <a:lstStyle/>
          <a:p>
            <a:pPr algn="l"/>
            <a:r>
              <a:rPr sz="1600" b="1" i="0">
                <a:solidFill>
                  <a:srgbClr val="62A844"/>
                </a:solidFill>
                <a:latin typeface="Calibri" panose="020F0502020204030204" pitchFamily="34" charset="0"/>
                <a:cs typeface="Calibri" panose="020F0502020204030204" pitchFamily="34" charset="0"/>
              </a:rPr>
              <a:t>Guest journey</a:t>
            </a:r>
          </a:p>
        </p:txBody>
      </p:sp>
      <p:sp>
        <p:nvSpPr>
          <p:cNvPr id="71" name="TextBox 70">
            <a:extLst>
              <a:ext uri="{FF2B5EF4-FFF2-40B4-BE49-F238E27FC236}">
                <a16:creationId xmlns:a16="http://schemas.microsoft.com/office/drawing/2014/main" id="{38AF8727-F06A-5C3F-68AD-D984D9B703E9}"/>
              </a:ext>
            </a:extLst>
          </p:cNvPr>
          <p:cNvSpPr txBox="1"/>
          <p:nvPr/>
        </p:nvSpPr>
        <p:spPr>
          <a:xfrm>
            <a:off x="2232000" y="5531309"/>
            <a:ext cx="6984000" cy="384721"/>
          </a:xfrm>
          <a:prstGeom prst="rect">
            <a:avLst/>
          </a:prstGeom>
          <a:noFill/>
        </p:spPr>
        <p:txBody>
          <a:bodyPr wrap="square" lIns="0" tIns="0" rIns="0" bIns="0" anchor="ctr">
            <a:spAutoFit/>
          </a:bodyPr>
          <a:lstStyle/>
          <a:p>
            <a:pPr algn="l">
              <a:lnSpc>
                <a:spcPts val="1480"/>
              </a:lnSpc>
            </a:pPr>
            <a:r>
              <a:rPr sz="1300" b="0" i="0" dirty="0">
                <a:solidFill>
                  <a:srgbClr val="1C1C1C"/>
                </a:solidFill>
                <a:latin typeface="Calibri" panose="020F0502020204030204" pitchFamily="34" charset="0"/>
                <a:cs typeface="Calibri" panose="020F0502020204030204" pitchFamily="34" charset="0"/>
              </a:rPr>
              <a:t>The full sequence of a guest's interactions with a business, from awareness through booking, stay and post-stay engagement – used to design sustainability and digital touchpoints coherently.</a:t>
            </a:r>
          </a:p>
        </p:txBody>
      </p:sp>
      <p:sp>
        <p:nvSpPr>
          <p:cNvPr id="72" name="TextBox 71">
            <a:extLst>
              <a:ext uri="{FF2B5EF4-FFF2-40B4-BE49-F238E27FC236}">
                <a16:creationId xmlns:a16="http://schemas.microsoft.com/office/drawing/2014/main" id="{4A0EAD9D-4B88-B023-1A93-40D24FC6816B}"/>
              </a:ext>
            </a:extLst>
          </p:cNvPr>
          <p:cNvSpPr txBox="1"/>
          <p:nvPr/>
        </p:nvSpPr>
        <p:spPr>
          <a:xfrm>
            <a:off x="9774900" y="5615948"/>
            <a:ext cx="2016000" cy="215444"/>
          </a:xfrm>
          <a:prstGeom prst="rect">
            <a:avLst/>
          </a:prstGeom>
          <a:noFill/>
        </p:spPr>
        <p:txBody>
          <a:bodyPr wrap="square" lIns="0" tIns="0" rIns="0" bIns="0" anchor="ctr">
            <a:spAutoFit/>
          </a:bodyPr>
          <a:lstStyle/>
          <a:p>
            <a:pPr algn="l"/>
            <a:r>
              <a:rPr sz="1400" b="0" i="1" dirty="0">
                <a:solidFill>
                  <a:srgbClr val="555555"/>
                </a:solidFill>
                <a:latin typeface="Calibri" panose="020F0502020204030204" pitchFamily="34" charset="0"/>
                <a:cs typeface="Calibri" panose="020F0502020204030204" pitchFamily="34" charset="0"/>
              </a:rPr>
              <a:t>C1 M3</a:t>
            </a:r>
          </a:p>
        </p:txBody>
      </p:sp>
      <p:sp>
        <p:nvSpPr>
          <p:cNvPr id="79" name="Rectangle 78">
            <a:extLst>
              <a:ext uri="{FF2B5EF4-FFF2-40B4-BE49-F238E27FC236}">
                <a16:creationId xmlns:a16="http://schemas.microsoft.com/office/drawing/2014/main" id="{7D5A05A6-0B57-0EF6-4E29-148FB7F12ECC}"/>
              </a:ext>
            </a:extLst>
          </p:cNvPr>
          <p:cNvSpPr/>
          <p:nvPr/>
        </p:nvSpPr>
        <p:spPr>
          <a:xfrm flipH="1" flipV="1">
            <a:off x="0" y="0"/>
            <a:ext cx="12185500" cy="1342825"/>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80" name="Graphic 4">
            <a:extLst>
              <a:ext uri="{FF2B5EF4-FFF2-40B4-BE49-F238E27FC236}">
                <a16:creationId xmlns:a16="http://schemas.microsoft.com/office/drawing/2014/main" id="{BC4B6BB3-D7F5-D822-D851-626C0F52BC76}"/>
              </a:ext>
            </a:extLst>
          </p:cNvPr>
          <p:cNvSpPr/>
          <p:nvPr/>
        </p:nvSpPr>
        <p:spPr>
          <a:xfrm rot="5400000">
            <a:off x="1314218" y="5015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p>
        </p:txBody>
      </p:sp>
      <p:pic>
        <p:nvPicPr>
          <p:cNvPr id="81" name="Graphic 80">
            <a:extLst>
              <a:ext uri="{FF2B5EF4-FFF2-40B4-BE49-F238E27FC236}">
                <a16:creationId xmlns:a16="http://schemas.microsoft.com/office/drawing/2014/main" id="{60EE09C8-1789-41F8-540B-A46D2D5356B4}"/>
              </a:ext>
            </a:extLst>
          </p:cNvPr>
          <p:cNvPicPr>
            <a:picLocks noChangeAspect="1"/>
          </p:cNvPicPr>
          <p:nvPr/>
        </p:nvPicPr>
        <p:blipFill>
          <a:blip>
            <a:extLst>
              <a:ext uri="{96DAC541-7B7A-43D3-8B79-37D633B846F1}">
                <asvg:svgBlip xmlns:asvg="http://schemas.microsoft.com/office/drawing/2016/SVG/main" r:embed="rId2"/>
              </a:ext>
            </a:extLst>
          </a:blip>
          <a:srcRect l="32264" t="48938" r="39869" b="41747"/>
          <a:stretch>
            <a:fillRect/>
          </a:stretch>
        </p:blipFill>
        <p:spPr>
          <a:xfrm>
            <a:off x="8660921" y="-328384"/>
            <a:ext cx="3531079" cy="1671210"/>
          </a:xfrm>
          <a:prstGeom prst="rect">
            <a:avLst/>
          </a:prstGeom>
        </p:spPr>
      </p:pic>
      <p:sp>
        <p:nvSpPr>
          <p:cNvPr id="82" name="Text Placeholder 11">
            <a:extLst>
              <a:ext uri="{FF2B5EF4-FFF2-40B4-BE49-F238E27FC236}">
                <a16:creationId xmlns:a16="http://schemas.microsoft.com/office/drawing/2014/main" id="{E686BB53-CC7E-1F96-7824-760E0F18889F}"/>
              </a:ext>
            </a:extLst>
          </p:cNvPr>
          <p:cNvSpPr txBox="1">
            <a:spLocks/>
          </p:cNvSpPr>
          <p:nvPr/>
        </p:nvSpPr>
        <p:spPr>
          <a:xfrm>
            <a:off x="579276" y="507221"/>
            <a:ext cx="6928403" cy="98810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bg1"/>
                </a:solidFill>
                <a:cs typeface="Times New Roman" panose="02020603050405020304" pitchFamily="18" charset="0"/>
              </a:rPr>
              <a:t>Shared Glossary</a:t>
            </a:r>
          </a:p>
        </p:txBody>
      </p:sp>
      <p:sp>
        <p:nvSpPr>
          <p:cNvPr id="83" name="TextBox 82">
            <a:extLst>
              <a:ext uri="{FF2B5EF4-FFF2-40B4-BE49-F238E27FC236}">
                <a16:creationId xmlns:a16="http://schemas.microsoft.com/office/drawing/2014/main" id="{905C3AE5-7030-4A73-3C62-BFDCFEF53C39}"/>
              </a:ext>
            </a:extLst>
          </p:cNvPr>
          <p:cNvSpPr txBox="1"/>
          <p:nvPr/>
        </p:nvSpPr>
        <p:spPr>
          <a:xfrm>
            <a:off x="540000" y="2122367"/>
            <a:ext cx="1476000" cy="246221"/>
          </a:xfrm>
          <a:prstGeom prst="rect">
            <a:avLst/>
          </a:prstGeom>
          <a:noFill/>
        </p:spPr>
        <p:txBody>
          <a:bodyPr wrap="square" lIns="0" tIns="0" rIns="0" bIns="0" anchor="ctr">
            <a:spAutoFit/>
          </a:bodyPr>
          <a:lstStyle/>
          <a:p>
            <a:pPr algn="l"/>
            <a:r>
              <a:rPr sz="1600" b="1" i="0">
                <a:solidFill>
                  <a:srgbClr val="FFFFFF"/>
                </a:solidFill>
                <a:latin typeface="Calibri" panose="020F0502020204030204" pitchFamily="34" charset="0"/>
                <a:cs typeface="Calibri" panose="020F0502020204030204" pitchFamily="34" charset="0"/>
              </a:rPr>
              <a:t>Term</a:t>
            </a:r>
          </a:p>
        </p:txBody>
      </p:sp>
      <p:sp>
        <p:nvSpPr>
          <p:cNvPr id="84" name="TextBox 83">
            <a:extLst>
              <a:ext uri="{FF2B5EF4-FFF2-40B4-BE49-F238E27FC236}">
                <a16:creationId xmlns:a16="http://schemas.microsoft.com/office/drawing/2014/main" id="{F522218D-71C8-CF58-91CE-B7E0DF67D88F}"/>
              </a:ext>
            </a:extLst>
          </p:cNvPr>
          <p:cNvSpPr txBox="1"/>
          <p:nvPr/>
        </p:nvSpPr>
        <p:spPr>
          <a:xfrm>
            <a:off x="2232000" y="2122367"/>
            <a:ext cx="6984000" cy="246221"/>
          </a:xfrm>
          <a:prstGeom prst="rect">
            <a:avLst/>
          </a:prstGeom>
          <a:noFill/>
        </p:spPr>
        <p:txBody>
          <a:bodyPr wrap="square" lIns="0" tIns="0" rIns="0" bIns="0" anchor="ctr">
            <a:spAutoFit/>
          </a:bodyPr>
          <a:lstStyle/>
          <a:p>
            <a:pPr algn="l"/>
            <a:r>
              <a:rPr sz="1600" b="1" i="0">
                <a:solidFill>
                  <a:srgbClr val="FFFFFF"/>
                </a:solidFill>
                <a:latin typeface="Calibri" panose="020F0502020204030204" pitchFamily="34" charset="0"/>
                <a:cs typeface="Calibri" panose="020F0502020204030204" pitchFamily="34" charset="0"/>
              </a:rPr>
              <a:t>Canonical definition</a:t>
            </a:r>
          </a:p>
        </p:txBody>
      </p:sp>
      <p:sp>
        <p:nvSpPr>
          <p:cNvPr id="85" name="TextBox 84">
            <a:extLst>
              <a:ext uri="{FF2B5EF4-FFF2-40B4-BE49-F238E27FC236}">
                <a16:creationId xmlns:a16="http://schemas.microsoft.com/office/drawing/2014/main" id="{1EC027A6-AFAE-956D-9389-B528CF1E4025}"/>
              </a:ext>
            </a:extLst>
          </p:cNvPr>
          <p:cNvSpPr txBox="1"/>
          <p:nvPr/>
        </p:nvSpPr>
        <p:spPr>
          <a:xfrm>
            <a:off x="9774900" y="2122367"/>
            <a:ext cx="2016000" cy="246221"/>
          </a:xfrm>
          <a:prstGeom prst="rect">
            <a:avLst/>
          </a:prstGeom>
          <a:noFill/>
        </p:spPr>
        <p:txBody>
          <a:bodyPr wrap="square" lIns="0" tIns="0" rIns="0" bIns="0" anchor="ctr">
            <a:spAutoFit/>
          </a:bodyPr>
          <a:lstStyle/>
          <a:p>
            <a:pPr algn="l"/>
            <a:r>
              <a:rPr sz="1600" b="1" i="0">
                <a:solidFill>
                  <a:srgbClr val="FFFFFF"/>
                </a:solidFill>
                <a:latin typeface="Calibri" panose="020F0502020204030204" pitchFamily="34" charset="0"/>
                <a:cs typeface="Calibri" panose="020F0502020204030204" pitchFamily="34" charset="0"/>
              </a:rPr>
              <a:t>Full treatment in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3C308-8EE9-0EE6-7CA7-8C868D194F57}"/>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C5E06D70-5FDD-329C-2055-20BC55DFBB4A}"/>
              </a:ext>
            </a:extLst>
          </p:cNvPr>
          <p:cNvSpPr txBox="1">
            <a:spLocks/>
          </p:cNvSpPr>
          <p:nvPr/>
        </p:nvSpPr>
        <p:spPr>
          <a:xfrm>
            <a:off x="429115" y="1648211"/>
            <a:ext cx="391730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Unit 3 Summary</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DACEE75F-F160-7A59-60A0-B3E4C211AD65}"/>
              </a:ext>
            </a:extLst>
          </p:cNvPr>
          <p:cNvCxnSpPr>
            <a:cxnSpLocks/>
          </p:cNvCxnSpPr>
          <p:nvPr/>
        </p:nvCxnSpPr>
        <p:spPr>
          <a:xfrm>
            <a:off x="0" y="2408299"/>
            <a:ext cx="3913094"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EC649B55-43A1-885D-9585-919FEBE55A12}"/>
              </a:ext>
            </a:extLst>
          </p:cNvPr>
          <p:cNvSpPr/>
          <p:nvPr/>
        </p:nvSpPr>
        <p:spPr>
          <a:xfrm flipH="1">
            <a:off x="586932" y="2763649"/>
            <a:ext cx="6056936" cy="4431983"/>
          </a:xfrm>
          <a:prstGeom prst="rect">
            <a:avLst/>
          </a:prstGeom>
        </p:spPr>
        <p:txBody>
          <a:bodyPr wrap="square" numCol="1" spcCol="360000">
            <a:spAutoFit/>
          </a:bodyPr>
          <a:lstStyle/>
          <a:p>
            <a:r>
              <a:rPr lang="en-US" sz="2000" b="1" dirty="0">
                <a:solidFill>
                  <a:srgbClr val="0289AE"/>
                </a:solidFill>
              </a:rPr>
              <a:t>WHAT YOU LEARNED:</a:t>
            </a:r>
            <a:br>
              <a:rPr lang="en-US" b="1" dirty="0">
                <a:solidFill>
                  <a:srgbClr val="262626"/>
                </a:solidFill>
              </a:rPr>
            </a:br>
            <a:endParaRPr lang="en-US" sz="800" dirty="0">
              <a:solidFill>
                <a:srgbClr val="262626"/>
              </a:solidFill>
            </a:endParaRPr>
          </a:p>
          <a:p>
            <a:pPr marL="285750" indent="-285750">
              <a:lnSpc>
                <a:spcPts val="1960"/>
              </a:lnSpc>
              <a:buClr>
                <a:srgbClr val="62A844"/>
              </a:buClr>
              <a:buFont typeface="Arial" panose="020B0604020202020204" pitchFamily="34" charset="0"/>
              <a:buChar char="•"/>
            </a:pPr>
            <a:r>
              <a:rPr lang="en-US" b="1" dirty="0">
                <a:solidFill>
                  <a:srgbClr val="262626"/>
                </a:solidFill>
              </a:rPr>
              <a:t>Read Patterns</a:t>
            </a:r>
            <a:r>
              <a:rPr lang="en-US" dirty="0">
                <a:solidFill>
                  <a:srgbClr val="262626"/>
                </a:solidFill>
              </a:rPr>
              <a:t> – Interpret time series of occupancy %, ADR, RevPAR, average spend, and food waste per cover</a:t>
            </a:r>
          </a:p>
          <a:p>
            <a:pPr marL="285750" indent="-285750">
              <a:lnSpc>
                <a:spcPts val="1960"/>
              </a:lnSpc>
              <a:buClr>
                <a:srgbClr val="62A844"/>
              </a:buClr>
              <a:buFont typeface="Arial" panose="020B0604020202020204" pitchFamily="34" charset="0"/>
              <a:buChar char="•"/>
            </a:pPr>
            <a:r>
              <a:rPr lang="en-US" b="1" dirty="0">
                <a:solidFill>
                  <a:srgbClr val="262626"/>
                </a:solidFill>
              </a:rPr>
              <a:t>Pricing Decisions</a:t>
            </a:r>
            <a:r>
              <a:rPr lang="en-US" dirty="0">
                <a:solidFill>
                  <a:srgbClr val="262626"/>
                </a:solidFill>
              </a:rPr>
              <a:t> – Test rate changes and model impact on revenue</a:t>
            </a:r>
          </a:p>
          <a:p>
            <a:pPr marL="285750" indent="-285750">
              <a:lnSpc>
                <a:spcPts val="1960"/>
              </a:lnSpc>
              <a:buClr>
                <a:srgbClr val="62A844"/>
              </a:buClr>
              <a:buFont typeface="Arial" panose="020B0604020202020204" pitchFamily="34" charset="0"/>
              <a:buChar char="•"/>
            </a:pPr>
            <a:r>
              <a:rPr lang="en-US" b="1" dirty="0">
                <a:solidFill>
                  <a:srgbClr val="262626"/>
                </a:solidFill>
              </a:rPr>
              <a:t>Staffing Decisions</a:t>
            </a:r>
            <a:r>
              <a:rPr lang="en-US" dirty="0">
                <a:solidFill>
                  <a:srgbClr val="262626"/>
                </a:solidFill>
              </a:rPr>
              <a:t> – Link rooms sold to </a:t>
            </a:r>
            <a:r>
              <a:rPr lang="en-US" dirty="0" err="1">
                <a:solidFill>
                  <a:srgbClr val="262626"/>
                </a:solidFill>
              </a:rPr>
              <a:t>labour</a:t>
            </a:r>
            <a:r>
              <a:rPr lang="en-US" dirty="0">
                <a:solidFill>
                  <a:srgbClr val="262626"/>
                </a:solidFill>
              </a:rPr>
              <a:t> hours, calculate </a:t>
            </a:r>
            <a:r>
              <a:rPr lang="en-US" dirty="0" err="1">
                <a:solidFill>
                  <a:srgbClr val="262626"/>
                </a:solidFill>
              </a:rPr>
              <a:t>labour</a:t>
            </a:r>
            <a:r>
              <a:rPr lang="en-US" dirty="0">
                <a:solidFill>
                  <a:srgbClr val="262626"/>
                </a:solidFill>
              </a:rPr>
              <a:t> cost %</a:t>
            </a:r>
          </a:p>
          <a:p>
            <a:pPr marL="285750" indent="-285750">
              <a:lnSpc>
                <a:spcPts val="1960"/>
              </a:lnSpc>
              <a:buClr>
                <a:srgbClr val="62A844"/>
              </a:buClr>
              <a:buFont typeface="Arial" panose="020B0604020202020204" pitchFamily="34" charset="0"/>
              <a:buChar char="•"/>
            </a:pPr>
            <a:r>
              <a:rPr lang="en-US" b="1" dirty="0">
                <a:solidFill>
                  <a:srgbClr val="262626"/>
                </a:solidFill>
              </a:rPr>
              <a:t>Sustainability Decisions</a:t>
            </a:r>
            <a:r>
              <a:rPr lang="en-US" dirty="0">
                <a:solidFill>
                  <a:srgbClr val="262626"/>
                </a:solidFill>
              </a:rPr>
              <a:t> – Track food waste per cover and energy per occupied room</a:t>
            </a:r>
          </a:p>
          <a:p>
            <a:pPr marL="285750" indent="-285750">
              <a:lnSpc>
                <a:spcPts val="1960"/>
              </a:lnSpc>
              <a:buClr>
                <a:srgbClr val="62A844"/>
              </a:buClr>
              <a:buFont typeface="Arial" panose="020B0604020202020204" pitchFamily="34" charset="0"/>
              <a:buChar char="•"/>
            </a:pPr>
            <a:r>
              <a:rPr lang="en-US" b="1" dirty="0">
                <a:solidFill>
                  <a:srgbClr val="262626"/>
                </a:solidFill>
              </a:rPr>
              <a:t>Scenario Analysis</a:t>
            </a:r>
            <a:r>
              <a:rPr lang="en-US" dirty="0">
                <a:solidFill>
                  <a:srgbClr val="262626"/>
                </a:solidFill>
              </a:rPr>
              <a:t> – Compare "what if" options before making changes</a:t>
            </a:r>
          </a:p>
          <a:p>
            <a:pPr marL="285750" indent="-285750">
              <a:lnSpc>
                <a:spcPts val="1960"/>
              </a:lnSpc>
              <a:buClr>
                <a:srgbClr val="62A844"/>
              </a:buClr>
              <a:buFont typeface="Arial" panose="020B0604020202020204" pitchFamily="34" charset="0"/>
              <a:buChar char="•"/>
            </a:pPr>
            <a:r>
              <a:rPr lang="en-US" b="1" dirty="0">
                <a:solidFill>
                  <a:srgbClr val="262626"/>
                </a:solidFill>
              </a:rPr>
              <a:t>Communicate Recommendations</a:t>
            </a:r>
            <a:r>
              <a:rPr lang="en-US" dirty="0">
                <a:solidFill>
                  <a:srgbClr val="262626"/>
                </a:solidFill>
              </a:rPr>
              <a:t> – Turn analysis into short, data-informed messages</a:t>
            </a:r>
          </a:p>
          <a:p>
            <a:pPr marL="342900" indent="-342900">
              <a:buClr>
                <a:srgbClr val="62A844"/>
              </a:buClr>
              <a:buFont typeface="Arial" panose="020B0604020202020204" pitchFamily="34" charset="0"/>
              <a:buChar char="•"/>
            </a:pPr>
            <a:endParaRPr lang="en-US" dirty="0">
              <a:solidFill>
                <a:srgbClr val="262626"/>
              </a:solidFill>
            </a:endParaRPr>
          </a:p>
          <a:p>
            <a:br>
              <a:rPr lang="en-US" b="1" dirty="0">
                <a:solidFill>
                  <a:srgbClr val="262626"/>
                </a:solidFill>
              </a:rPr>
            </a:br>
            <a:endParaRPr lang="en-US" dirty="0">
              <a:solidFill>
                <a:srgbClr val="262626"/>
              </a:solidFill>
            </a:endParaRPr>
          </a:p>
        </p:txBody>
      </p:sp>
      <p:pic>
        <p:nvPicPr>
          <p:cNvPr id="6" name="Graphic 5">
            <a:extLst>
              <a:ext uri="{FF2B5EF4-FFF2-40B4-BE49-F238E27FC236}">
                <a16:creationId xmlns:a16="http://schemas.microsoft.com/office/drawing/2014/main" id="{1205E535-32D9-A949-0807-F728CCE0988B}"/>
              </a:ext>
            </a:extLst>
          </p:cNvPr>
          <p:cNvPicPr>
            <a:picLocks noChangeAspect="1"/>
          </p:cNvPicPr>
          <p:nvPr/>
        </p:nvPicPr>
        <p:blipFill>
          <a:blip>
            <a:extLst>
              <a:ext uri="{96DAC541-7B7A-43D3-8B79-37D633B846F1}">
                <asvg:svgBlip xmlns:asvg="http://schemas.microsoft.com/office/drawing/2016/SVG/main" r:embed="rId2"/>
              </a:ext>
            </a:extLst>
          </a:blip>
          <a:srcRect l="32264" t="48938" r="39869" b="38542"/>
          <a:stretch>
            <a:fillRect/>
          </a:stretch>
        </p:blipFill>
        <p:spPr>
          <a:xfrm>
            <a:off x="6342927" y="-1"/>
            <a:ext cx="5849073" cy="3720845"/>
          </a:xfrm>
          <a:prstGeom prst="rect">
            <a:avLst/>
          </a:prstGeom>
        </p:spPr>
      </p:pic>
      <p:sp>
        <p:nvSpPr>
          <p:cNvPr id="5" name="Rectangle 30">
            <a:extLst>
              <a:ext uri="{FF2B5EF4-FFF2-40B4-BE49-F238E27FC236}">
                <a16:creationId xmlns:a16="http://schemas.microsoft.com/office/drawing/2014/main" id="{8707D32F-EBF0-6929-F2B6-18466B0A27A7}"/>
              </a:ext>
            </a:extLst>
          </p:cNvPr>
          <p:cNvSpPr/>
          <p:nvPr/>
        </p:nvSpPr>
        <p:spPr>
          <a:xfrm flipH="1">
            <a:off x="7301752" y="2763649"/>
            <a:ext cx="4007224" cy="1908215"/>
          </a:xfrm>
          <a:prstGeom prst="rect">
            <a:avLst/>
          </a:prstGeom>
        </p:spPr>
        <p:txBody>
          <a:bodyPr wrap="square" numCol="1" spcCol="360000">
            <a:spAutoFit/>
          </a:bodyPr>
          <a:lstStyle/>
          <a:p>
            <a:r>
              <a:rPr lang="en-US" sz="2000" b="1" dirty="0">
                <a:solidFill>
                  <a:srgbClr val="0289AE"/>
                </a:solidFill>
              </a:rPr>
              <a:t>ECOSMART CONNECTION:</a:t>
            </a:r>
          </a:p>
          <a:p>
            <a:br>
              <a:rPr lang="en-US" sz="800" dirty="0">
                <a:solidFill>
                  <a:srgbClr val="262626"/>
                </a:solidFill>
              </a:rPr>
            </a:br>
            <a:r>
              <a:rPr lang="en-US" dirty="0">
                <a:solidFill>
                  <a:srgbClr val="262626"/>
                </a:solidFill>
              </a:rPr>
              <a:t>These skills help you use digital tools and KPIs to describe performance and to shape sustainable, well-justified decisions (IFWC, 2022; STR, 2024; UNWTO, 2020).</a:t>
            </a:r>
          </a:p>
        </p:txBody>
      </p:sp>
    </p:spTree>
    <p:extLst>
      <p:ext uri="{BB962C8B-B14F-4D97-AF65-F5344CB8AC3E}">
        <p14:creationId xmlns:p14="http://schemas.microsoft.com/office/powerpoint/2010/main" val="151286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4BD14-15B7-663B-693B-38C4BCD006E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60F90C0-1E2F-D0E6-9287-75FD5742A27E}"/>
              </a:ext>
            </a:extLst>
          </p:cNvPr>
          <p:cNvSpPr>
            <a:spLocks noGrp="1"/>
          </p:cNvSpPr>
          <p:nvPr>
            <p:ph type="body" sz="quarter" idx="16"/>
          </p:nvPr>
        </p:nvSpPr>
        <p:spPr>
          <a:xfrm>
            <a:off x="4261468" y="920750"/>
            <a:ext cx="7473332" cy="5873750"/>
          </a:xfrm>
        </p:spPr>
        <p:txBody>
          <a:bodyPr>
            <a:normAutofit/>
          </a:bodyPr>
          <a:lstStyle/>
          <a:p>
            <a:pPr fontAlgn="t">
              <a:lnSpc>
                <a:spcPts val="4960"/>
              </a:lnSpc>
              <a:spcBef>
                <a:spcPts val="0"/>
              </a:spcBef>
            </a:pPr>
            <a:r>
              <a:rPr lang="en-IE" sz="5200" b="1" dirty="0"/>
              <a:t>Building a Data Culture in Eco Smart Hospitality</a:t>
            </a:r>
          </a:p>
          <a:p>
            <a:pPr fontAlgn="t">
              <a:lnSpc>
                <a:spcPts val="4960"/>
              </a:lnSpc>
              <a:spcBef>
                <a:spcPts val="0"/>
              </a:spcBef>
            </a:pPr>
            <a:endParaRPr lang="en-IE" b="1" dirty="0"/>
          </a:p>
          <a:p>
            <a:endParaRPr lang="en-US" sz="500" dirty="0">
              <a:cs typeface="Times New Roman" panose="02020603050405020304" pitchFamily="18" charset="0"/>
            </a:endParaRPr>
          </a:p>
          <a:p>
            <a:pPr>
              <a:lnSpc>
                <a:spcPts val="2480"/>
              </a:lnSpc>
              <a:spcBef>
                <a:spcPts val="0"/>
              </a:spcBef>
            </a:pPr>
            <a:r>
              <a:rPr lang="en-IE" sz="2400" dirty="0"/>
              <a:t>In this unit you move from single spreadsheets or reports to how data flows across a whole hospitality workplace. You explore what a “data culture” means in hotels, restaurants and cafés, how green and digital skills fit together, and how simple routines can make data-informed practice an everyday norm. Drawing on recent European work on hospitality and tourism skills and data use, you identify concrete steps to strengthen data, collaboration and sustainability in your own context.</a:t>
            </a:r>
          </a:p>
          <a:p>
            <a:endParaRPr lang="en-GB" sz="2200" dirty="0">
              <a:cs typeface="Times New Roman" panose="02020603050405020304" pitchFamily="18" charset="0"/>
            </a:endParaRPr>
          </a:p>
        </p:txBody>
      </p:sp>
      <p:sp>
        <p:nvSpPr>
          <p:cNvPr id="5" name="Text Placeholder 4">
            <a:extLst>
              <a:ext uri="{FF2B5EF4-FFF2-40B4-BE49-F238E27FC236}">
                <a16:creationId xmlns:a16="http://schemas.microsoft.com/office/drawing/2014/main" id="{F943F7FB-F4B5-FA2D-6CEE-F3CB0C8023A6}"/>
              </a:ext>
            </a:extLst>
          </p:cNvPr>
          <p:cNvSpPr>
            <a:spLocks noGrp="1"/>
          </p:cNvSpPr>
          <p:nvPr>
            <p:ph type="body" sz="quarter" idx="17"/>
          </p:nvPr>
        </p:nvSpPr>
        <p:spPr>
          <a:xfrm>
            <a:off x="1866660" y="1672487"/>
            <a:ext cx="2066906" cy="582221"/>
          </a:xfrm>
        </p:spPr>
        <p:txBody>
          <a:bodyPr/>
          <a:lstStyle/>
          <a:p>
            <a:r>
              <a:rPr lang="en-US" sz="12000" b="1" dirty="0">
                <a:cs typeface="Times New Roman" panose="02020603050405020304" pitchFamily="18" charset="0"/>
              </a:rPr>
              <a:t>04</a:t>
            </a:r>
          </a:p>
        </p:txBody>
      </p:sp>
      <p:sp>
        <p:nvSpPr>
          <p:cNvPr id="3" name="TextBox 2">
            <a:extLst>
              <a:ext uri="{FF2B5EF4-FFF2-40B4-BE49-F238E27FC236}">
                <a16:creationId xmlns:a16="http://schemas.microsoft.com/office/drawing/2014/main" id="{433C8ABE-C94D-D1E6-C153-5E65E664075C}"/>
              </a:ext>
            </a:extLst>
          </p:cNvPr>
          <p:cNvSpPr txBox="1"/>
          <p:nvPr/>
        </p:nvSpPr>
        <p:spPr>
          <a:xfrm>
            <a:off x="206375" y="2254708"/>
            <a:ext cx="2206625" cy="923330"/>
          </a:xfrm>
          <a:prstGeom prst="rect">
            <a:avLst/>
          </a:prstGeom>
          <a:noFill/>
        </p:spPr>
        <p:txBody>
          <a:bodyPr wrap="square">
            <a:spAutoFit/>
          </a:bodyPr>
          <a:lstStyle/>
          <a:p>
            <a:r>
              <a:rPr lang="en-IE" sz="5400" b="1" dirty="0">
                <a:solidFill>
                  <a:srgbClr val="0289AE"/>
                </a:solidFill>
              </a:rPr>
              <a:t>UNIT</a:t>
            </a:r>
            <a:endParaRPr lang="en-US" sz="5400" dirty="0">
              <a:solidFill>
                <a:srgbClr val="0289AE"/>
              </a:solidFill>
            </a:endParaRPr>
          </a:p>
        </p:txBody>
      </p:sp>
      <p:sp>
        <p:nvSpPr>
          <p:cNvPr id="2" name="Rounded Rectangle 1">
            <a:extLst>
              <a:ext uri="{FF2B5EF4-FFF2-40B4-BE49-F238E27FC236}">
                <a16:creationId xmlns:a16="http://schemas.microsoft.com/office/drawing/2014/main" id="{D6761026-4BCE-E510-2C6F-DE051AB62820}"/>
              </a:ext>
            </a:extLst>
          </p:cNvPr>
          <p:cNvSpPr/>
          <p:nvPr/>
        </p:nvSpPr>
        <p:spPr>
          <a:xfrm>
            <a:off x="7373655" y="6324960"/>
            <a:ext cx="4157946"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AD46333-780F-7452-CD7B-BD609FDF20D6}"/>
              </a:ext>
            </a:extLst>
          </p:cNvPr>
          <p:cNvSpPr txBox="1"/>
          <p:nvPr/>
        </p:nvSpPr>
        <p:spPr>
          <a:xfrm>
            <a:off x="7499654" y="6388238"/>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7" name="TextBox 6">
            <a:extLst>
              <a:ext uri="{FF2B5EF4-FFF2-40B4-BE49-F238E27FC236}">
                <a16:creationId xmlns:a16="http://schemas.microsoft.com/office/drawing/2014/main" id="{59395AE6-9279-2733-F094-05E2B58ACBDD}"/>
              </a:ext>
            </a:extLst>
          </p:cNvPr>
          <p:cNvSpPr txBox="1"/>
          <p:nvPr/>
        </p:nvSpPr>
        <p:spPr>
          <a:xfrm>
            <a:off x="8255655" y="6388238"/>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i="0" dirty="0">
                <a:solidFill>
                  <a:srgbClr val="262626"/>
                </a:solidFill>
                <a:latin typeface="Calibri" panose="020F0502020204030204" pitchFamily="34" charset="0"/>
                <a:cs typeface="Calibri" panose="020F0502020204030204" pitchFamily="34" charset="0"/>
              </a:rPr>
              <a:t>3</a:t>
            </a:r>
            <a:r>
              <a:rPr sz="1400" b="1" i="0" dirty="0">
                <a:solidFill>
                  <a:srgbClr val="262626"/>
                </a:solidFill>
                <a:latin typeface="Calibri" panose="020F0502020204030204" pitchFamily="34" charset="0"/>
                <a:cs typeface="Calibri" panose="020F0502020204030204" pitchFamily="34" charset="0"/>
              </a:rPr>
              <a:t> M</a:t>
            </a:r>
            <a:r>
              <a:rPr lang="en-IE" sz="1400" b="1"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583B814-1998-FA94-E8BF-CCB78AA17D58}"/>
              </a:ext>
            </a:extLst>
          </p:cNvPr>
          <p:cNvSpPr txBox="1"/>
          <p:nvPr/>
        </p:nvSpPr>
        <p:spPr>
          <a:xfrm>
            <a:off x="8849654" y="6388238"/>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Leading Green and Digital Change</a:t>
            </a:r>
          </a:p>
        </p:txBody>
      </p:sp>
    </p:spTree>
    <p:extLst>
      <p:ext uri="{BB962C8B-B14F-4D97-AF65-F5344CB8AC3E}">
        <p14:creationId xmlns:p14="http://schemas.microsoft.com/office/powerpoint/2010/main" val="3367976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ABC047-9775-8958-6DF3-C002325F8C99}"/>
              </a:ext>
            </a:extLst>
          </p:cNvPr>
          <p:cNvSpPr/>
          <p:nvPr/>
        </p:nvSpPr>
        <p:spPr>
          <a:xfrm>
            <a:off x="8229" y="4417328"/>
            <a:ext cx="12183771" cy="2440672"/>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872BAFD5-D849-4087-13D4-0AFE46AF702A}"/>
              </a:ext>
            </a:extLst>
          </p:cNvPr>
          <p:cNvPicPr>
            <a:picLocks noChangeAspect="1"/>
          </p:cNvPicPr>
          <p:nvPr/>
        </p:nvPicPr>
        <p:blipFill>
          <a:blip>
            <a:extLst>
              <a:ext uri="{96DAC541-7B7A-43D3-8B79-37D633B846F1}">
                <asvg:svgBlip xmlns:asvg="http://schemas.microsoft.com/office/drawing/2016/SVG/main" r:embed="rId3"/>
              </a:ext>
            </a:extLst>
          </a:blip>
          <a:srcRect l="32264" t="48938" r="39869" b="41538"/>
          <a:stretch>
            <a:fillRect/>
          </a:stretch>
        </p:blipFill>
        <p:spPr>
          <a:xfrm rot="10800000">
            <a:off x="-1" y="4417328"/>
            <a:ext cx="4975412" cy="2407667"/>
          </a:xfrm>
          <a:prstGeom prst="rect">
            <a:avLst/>
          </a:prstGeom>
        </p:spPr>
      </p:pic>
      <p:sp>
        <p:nvSpPr>
          <p:cNvPr id="4" name="Text Placeholder 11">
            <a:extLst>
              <a:ext uri="{FF2B5EF4-FFF2-40B4-BE49-F238E27FC236}">
                <a16:creationId xmlns:a16="http://schemas.microsoft.com/office/drawing/2014/main" id="{9134F65C-4C1D-AC1A-234E-B2ED7A7591B0}"/>
              </a:ext>
            </a:extLst>
          </p:cNvPr>
          <p:cNvSpPr txBox="1">
            <a:spLocks/>
          </p:cNvSpPr>
          <p:nvPr/>
        </p:nvSpPr>
        <p:spPr>
          <a:xfrm>
            <a:off x="429115" y="341940"/>
            <a:ext cx="454629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What is a Data Culture in Hospitality?</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6" name="Straight Connector 5">
            <a:extLst>
              <a:ext uri="{FF2B5EF4-FFF2-40B4-BE49-F238E27FC236}">
                <a16:creationId xmlns:a16="http://schemas.microsoft.com/office/drawing/2014/main" id="{DCC7EFD7-F23B-EAD6-23E3-2DA646B8E1AB}"/>
              </a:ext>
            </a:extLst>
          </p:cNvPr>
          <p:cNvCxnSpPr>
            <a:cxnSpLocks/>
          </p:cNvCxnSpPr>
          <p:nvPr/>
        </p:nvCxnSpPr>
        <p:spPr>
          <a:xfrm>
            <a:off x="0" y="1387131"/>
            <a:ext cx="6373906"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30">
            <a:extLst>
              <a:ext uri="{FF2B5EF4-FFF2-40B4-BE49-F238E27FC236}">
                <a16:creationId xmlns:a16="http://schemas.microsoft.com/office/drawing/2014/main" id="{D477C475-4C22-98AF-8FDD-7E33F3E8DA1F}"/>
              </a:ext>
            </a:extLst>
          </p:cNvPr>
          <p:cNvSpPr/>
          <p:nvPr/>
        </p:nvSpPr>
        <p:spPr>
          <a:xfrm flipH="1">
            <a:off x="429115" y="1593761"/>
            <a:ext cx="2794335" cy="1708545"/>
          </a:xfrm>
          <a:prstGeom prst="rect">
            <a:avLst/>
          </a:prstGeom>
        </p:spPr>
        <p:txBody>
          <a:bodyPr wrap="square">
            <a:spAutoFit/>
          </a:bodyPr>
          <a:lstStyle/>
          <a:p>
            <a:pPr>
              <a:lnSpc>
                <a:spcPts val="2100"/>
              </a:lnSpc>
            </a:pPr>
            <a:r>
              <a:rPr lang="en-US" sz="2000" dirty="0">
                <a:solidFill>
                  <a:srgbClr val="262626"/>
                </a:solidFill>
              </a:rPr>
              <a:t>A data culture is the shared </a:t>
            </a:r>
            <a:r>
              <a:rPr lang="en-US" sz="2000" dirty="0" err="1">
                <a:solidFill>
                  <a:srgbClr val="262626"/>
                </a:solidFill>
              </a:rPr>
              <a:t>behaviour</a:t>
            </a:r>
            <a:r>
              <a:rPr lang="en-US" sz="2000" dirty="0">
                <a:solidFill>
                  <a:srgbClr val="262626"/>
                </a:solidFill>
              </a:rPr>
              <a:t>, attitudes and routines that make using data part of everyday work for every role.</a:t>
            </a:r>
            <a:endParaRPr lang="en-US" sz="2000" b="1" dirty="0">
              <a:solidFill>
                <a:srgbClr val="262626"/>
              </a:solidFill>
            </a:endParaRPr>
          </a:p>
        </p:txBody>
      </p:sp>
      <p:pic>
        <p:nvPicPr>
          <p:cNvPr id="8" name="Graphic 7">
            <a:extLst>
              <a:ext uri="{FF2B5EF4-FFF2-40B4-BE49-F238E27FC236}">
                <a16:creationId xmlns:a16="http://schemas.microsoft.com/office/drawing/2014/main" id="{8B596F0D-F767-700B-3954-4C5531D604DF}"/>
              </a:ext>
            </a:extLst>
          </p:cNvPr>
          <p:cNvPicPr>
            <a:picLocks noChangeAspect="1"/>
          </p:cNvPicPr>
          <p:nvPr/>
        </p:nvPicPr>
        <p:blipFill>
          <a:blip>
            <a:extLst>
              <a:ext uri="{96DAC541-7B7A-43D3-8B79-37D633B846F1}">
                <asvg:svgBlip xmlns:asvg="http://schemas.microsoft.com/office/drawing/2016/SVG/main" r:embed="rId3"/>
              </a:ext>
            </a:extLst>
          </a:blip>
          <a:srcRect l="32264" t="48938" r="39869" b="38542"/>
          <a:stretch>
            <a:fillRect/>
          </a:stretch>
        </p:blipFill>
        <p:spPr>
          <a:xfrm>
            <a:off x="7106653" y="1"/>
            <a:ext cx="5085347" cy="3235006"/>
          </a:xfrm>
          <a:prstGeom prst="rect">
            <a:avLst/>
          </a:prstGeom>
        </p:spPr>
      </p:pic>
      <p:grpSp>
        <p:nvGrpSpPr>
          <p:cNvPr id="9" name="Graphic 2">
            <a:extLst>
              <a:ext uri="{FF2B5EF4-FFF2-40B4-BE49-F238E27FC236}">
                <a16:creationId xmlns:a16="http://schemas.microsoft.com/office/drawing/2014/main" id="{08CCAF4F-B09C-1780-0D24-970619B58C85}"/>
              </a:ext>
            </a:extLst>
          </p:cNvPr>
          <p:cNvGrpSpPr/>
          <p:nvPr/>
        </p:nvGrpSpPr>
        <p:grpSpPr>
          <a:xfrm>
            <a:off x="982442" y="5078708"/>
            <a:ext cx="1198372" cy="1197197"/>
            <a:chOff x="10376768" y="2334933"/>
            <a:chExt cx="920484" cy="919581"/>
          </a:xfrm>
          <a:solidFill>
            <a:schemeClr val="bg1"/>
          </a:solidFill>
        </p:grpSpPr>
        <p:sp>
          <p:nvSpPr>
            <p:cNvPr id="10" name="Freeform 9">
              <a:extLst>
                <a:ext uri="{FF2B5EF4-FFF2-40B4-BE49-F238E27FC236}">
                  <a16:creationId xmlns:a16="http://schemas.microsoft.com/office/drawing/2014/main" id="{EB6B695F-A42A-4190-45AC-8D14B8FECB5D}"/>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B442B7DD-751E-3BAD-6CF7-856AC3109764}"/>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2" name="Rounded Rectangle 11">
            <a:extLst>
              <a:ext uri="{FF2B5EF4-FFF2-40B4-BE49-F238E27FC236}">
                <a16:creationId xmlns:a16="http://schemas.microsoft.com/office/drawing/2014/main" id="{91B5868B-9784-2C6E-70BB-EB87D0B3BFA8}"/>
              </a:ext>
            </a:extLst>
          </p:cNvPr>
          <p:cNvSpPr/>
          <p:nvPr/>
        </p:nvSpPr>
        <p:spPr>
          <a:xfrm>
            <a:off x="2961233" y="4762343"/>
            <a:ext cx="8723906" cy="1762685"/>
          </a:xfrm>
          <a:prstGeom prst="roundRect">
            <a:avLst>
              <a:gd name="adj" fmla="val 8566"/>
            </a:avLst>
          </a:prstGeom>
          <a:solidFill>
            <a:schemeClr val="bg1"/>
          </a:solid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0">
            <a:extLst>
              <a:ext uri="{FF2B5EF4-FFF2-40B4-BE49-F238E27FC236}">
                <a16:creationId xmlns:a16="http://schemas.microsoft.com/office/drawing/2014/main" id="{E2083CB3-BAF5-D890-BEFE-C62437F0681C}"/>
              </a:ext>
            </a:extLst>
          </p:cNvPr>
          <p:cNvSpPr/>
          <p:nvPr/>
        </p:nvSpPr>
        <p:spPr>
          <a:xfrm flipH="1">
            <a:off x="3223450" y="4567734"/>
            <a:ext cx="8350709" cy="2354491"/>
          </a:xfrm>
          <a:prstGeom prst="rect">
            <a:avLst/>
          </a:prstGeom>
        </p:spPr>
        <p:txBody>
          <a:bodyPr wrap="square">
            <a:spAutoFit/>
          </a:bodyPr>
          <a:lstStyle/>
          <a:p>
            <a:r>
              <a:rPr lang="en-US" sz="2400" b="1" dirty="0">
                <a:solidFill>
                  <a:schemeClr val="bg1"/>
                </a:solidFill>
                <a:highlight>
                  <a:srgbClr val="0289AE"/>
                </a:highlight>
              </a:rPr>
              <a:t>  ACTIVITY</a:t>
            </a:r>
            <a:r>
              <a:rPr lang="en-US" sz="2400" b="1" dirty="0">
                <a:solidFill>
                  <a:srgbClr val="0289AE"/>
                </a:solidFill>
                <a:highlight>
                  <a:srgbClr val="0289AE"/>
                </a:highlight>
              </a:rPr>
              <a:t>..:</a:t>
            </a:r>
          </a:p>
          <a:p>
            <a:pPr>
              <a:lnSpc>
                <a:spcPts val="2100"/>
              </a:lnSpc>
            </a:pPr>
            <a:br>
              <a:rPr lang="en-US" sz="800" dirty="0"/>
            </a:br>
            <a:r>
              <a:rPr lang="en-US" sz="2000" dirty="0">
                <a:solidFill>
                  <a:srgbClr val="262626"/>
                </a:solidFill>
              </a:rPr>
              <a:t>In 2–3 sentences, describe how decisions are usually made in your workplace. To what extent do people refer to occupancy %, average spend, </a:t>
            </a:r>
            <a:r>
              <a:rPr lang="en-US" sz="2000" dirty="0" err="1">
                <a:solidFill>
                  <a:srgbClr val="262626"/>
                </a:solidFill>
              </a:rPr>
              <a:t>labour</a:t>
            </a:r>
            <a:r>
              <a:rPr lang="en-US" sz="2000" dirty="0">
                <a:solidFill>
                  <a:srgbClr val="262626"/>
                </a:solidFill>
              </a:rPr>
              <a:t> cost % or waste per cover, and to what extent do they rely mainly on habit and experience? </a:t>
            </a:r>
          </a:p>
          <a:p>
            <a:pPr>
              <a:lnSpc>
                <a:spcPts val="2100"/>
              </a:lnSpc>
            </a:pPr>
            <a:endParaRPr lang="en-US" sz="2000" dirty="0">
              <a:solidFill>
                <a:srgbClr val="262626"/>
              </a:solidFill>
            </a:endParaRPr>
          </a:p>
          <a:p>
            <a:endParaRPr lang="en-US" dirty="0">
              <a:solidFill>
                <a:srgbClr val="262626"/>
              </a:solidFill>
            </a:endParaRPr>
          </a:p>
        </p:txBody>
      </p:sp>
      <p:sp>
        <p:nvSpPr>
          <p:cNvPr id="14" name="Rectangle 30">
            <a:extLst>
              <a:ext uri="{FF2B5EF4-FFF2-40B4-BE49-F238E27FC236}">
                <a16:creationId xmlns:a16="http://schemas.microsoft.com/office/drawing/2014/main" id="{39010EF4-3377-24D3-EF97-03021062B9AA}"/>
              </a:ext>
            </a:extLst>
          </p:cNvPr>
          <p:cNvSpPr/>
          <p:nvPr/>
        </p:nvSpPr>
        <p:spPr>
          <a:xfrm flipH="1">
            <a:off x="3470190" y="1593761"/>
            <a:ext cx="5608593" cy="3016210"/>
          </a:xfrm>
          <a:prstGeom prst="rect">
            <a:avLst/>
          </a:prstGeom>
        </p:spPr>
        <p:txBody>
          <a:bodyPr wrap="square">
            <a:spAutoFit/>
          </a:bodyPr>
          <a:lstStyle/>
          <a:p>
            <a:r>
              <a:rPr lang="en-US" sz="2000" b="1" dirty="0">
                <a:solidFill>
                  <a:srgbClr val="0289AE"/>
                </a:solidFill>
              </a:rPr>
              <a:t>WHAT IT LOOKS LIKE IN PRACTICE:</a:t>
            </a:r>
          </a:p>
          <a:p>
            <a:endParaRPr lang="en-US" sz="800" dirty="0">
              <a:solidFill>
                <a:srgbClr val="0289AE"/>
              </a:solidFill>
            </a:endParaRPr>
          </a:p>
          <a:p>
            <a:pPr marL="285750" indent="-285750">
              <a:buClr>
                <a:srgbClr val="62A844"/>
              </a:buClr>
              <a:buFont typeface="Arial" panose="020B0604020202020204" pitchFamily="34" charset="0"/>
              <a:buChar char="•"/>
            </a:pPr>
            <a:r>
              <a:rPr lang="en-US" b="1" dirty="0">
                <a:solidFill>
                  <a:srgbClr val="262626"/>
                </a:solidFill>
              </a:rPr>
              <a:t>Teams regularly look at KPIs</a:t>
            </a:r>
            <a:r>
              <a:rPr lang="en-US" dirty="0">
                <a:solidFill>
                  <a:srgbClr val="262626"/>
                </a:solidFill>
              </a:rPr>
              <a:t> – Occupancy, ADR, food waste per cover</a:t>
            </a:r>
          </a:p>
          <a:p>
            <a:pPr marL="285750" indent="-285750">
              <a:buClr>
                <a:srgbClr val="62A844"/>
              </a:buClr>
              <a:buFont typeface="Arial" panose="020B0604020202020204" pitchFamily="34" charset="0"/>
              <a:buChar char="•"/>
            </a:pPr>
            <a:r>
              <a:rPr lang="en-US" b="1" dirty="0">
                <a:solidFill>
                  <a:srgbClr val="262626"/>
                </a:solidFill>
              </a:rPr>
              <a:t>Discuss trends openly</a:t>
            </a:r>
            <a:r>
              <a:rPr lang="en-US" dirty="0">
                <a:solidFill>
                  <a:srgbClr val="262626"/>
                </a:solidFill>
              </a:rPr>
              <a:t> – What's working? What's not?</a:t>
            </a:r>
          </a:p>
          <a:p>
            <a:pPr marL="285750" indent="-285750">
              <a:buClr>
                <a:srgbClr val="62A844"/>
              </a:buClr>
              <a:buFont typeface="Arial" panose="020B0604020202020204" pitchFamily="34" charset="0"/>
              <a:buChar char="•"/>
            </a:pPr>
            <a:r>
              <a:rPr lang="en-US" b="1" dirty="0">
                <a:solidFill>
                  <a:srgbClr val="262626"/>
                </a:solidFill>
              </a:rPr>
              <a:t>Use evidence to decide</a:t>
            </a:r>
            <a:r>
              <a:rPr lang="en-US" dirty="0">
                <a:solidFill>
                  <a:srgbClr val="262626"/>
                </a:solidFill>
              </a:rPr>
              <a:t> – Pricing, staffing, sustainability actions</a:t>
            </a:r>
          </a:p>
          <a:p>
            <a:pPr marL="285750" indent="-285750">
              <a:buClr>
                <a:srgbClr val="62A844"/>
              </a:buClr>
              <a:buFont typeface="Arial" panose="020B0604020202020204" pitchFamily="34" charset="0"/>
              <a:buChar char="•"/>
            </a:pPr>
            <a:r>
              <a:rPr lang="en-US" b="1" dirty="0">
                <a:solidFill>
                  <a:srgbClr val="262626"/>
                </a:solidFill>
              </a:rPr>
              <a:t>Everyone participates – every role, every shift (Revfine, 2025)</a:t>
            </a:r>
            <a:endParaRPr lang="en-US" dirty="0">
              <a:solidFill>
                <a:srgbClr val="262626"/>
              </a:solidFill>
            </a:endParaRPr>
          </a:p>
          <a:p>
            <a:pPr marL="342900" indent="-342900">
              <a:buClr>
                <a:srgbClr val="62A844"/>
              </a:buClr>
              <a:buFont typeface="Arial" panose="020B0604020202020204" pitchFamily="34" charset="0"/>
              <a:buChar char="•"/>
            </a:pPr>
            <a:endParaRPr lang="en-US" dirty="0">
              <a:solidFill>
                <a:srgbClr val="262626"/>
              </a:solidFill>
            </a:endParaRPr>
          </a:p>
          <a:p>
            <a:pPr marL="285750" indent="-285750">
              <a:buClr>
                <a:srgbClr val="62A844"/>
              </a:buClr>
              <a:buFont typeface="Arial" panose="020B0604020202020204" pitchFamily="34" charset="0"/>
              <a:buChar char="•"/>
            </a:pPr>
            <a:endParaRPr lang="en-US" dirty="0">
              <a:solidFill>
                <a:srgbClr val="262626"/>
              </a:solidFill>
            </a:endParaRPr>
          </a:p>
        </p:txBody>
      </p:sp>
    </p:spTree>
    <p:extLst>
      <p:ext uri="{BB962C8B-B14F-4D97-AF65-F5344CB8AC3E}">
        <p14:creationId xmlns:p14="http://schemas.microsoft.com/office/powerpoint/2010/main" val="923790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C80CF6-C82E-2921-B185-7EE2A8EAD49B}"/>
              </a:ext>
            </a:extLst>
          </p:cNvPr>
          <p:cNvSpPr/>
          <p:nvPr/>
        </p:nvSpPr>
        <p:spPr>
          <a:xfrm>
            <a:off x="8229" y="4417328"/>
            <a:ext cx="12183771" cy="2440672"/>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CC511C0A-587B-C3AE-0CED-0EEB03E7F431}"/>
              </a:ext>
            </a:extLst>
          </p:cNvPr>
          <p:cNvPicPr>
            <a:picLocks noChangeAspect="1"/>
          </p:cNvPicPr>
          <p:nvPr/>
        </p:nvPicPr>
        <p:blipFill>
          <a:blip>
            <a:extLst>
              <a:ext uri="{96DAC541-7B7A-43D3-8B79-37D633B846F1}">
                <asvg:svgBlip xmlns:asvg="http://schemas.microsoft.com/office/drawing/2016/SVG/main" r:embed="rId3"/>
              </a:ext>
            </a:extLst>
          </a:blip>
          <a:srcRect l="32264" t="48938" r="39869" b="41538"/>
          <a:stretch>
            <a:fillRect/>
          </a:stretch>
        </p:blipFill>
        <p:spPr>
          <a:xfrm rot="10800000">
            <a:off x="-1" y="4417328"/>
            <a:ext cx="4975412" cy="2407667"/>
          </a:xfrm>
          <a:prstGeom prst="rect">
            <a:avLst/>
          </a:prstGeom>
        </p:spPr>
      </p:pic>
      <p:sp>
        <p:nvSpPr>
          <p:cNvPr id="4" name="Text Placeholder 11">
            <a:extLst>
              <a:ext uri="{FF2B5EF4-FFF2-40B4-BE49-F238E27FC236}">
                <a16:creationId xmlns:a16="http://schemas.microsoft.com/office/drawing/2014/main" id="{5CDC482C-114F-A962-4FB1-F6F88D359441}"/>
              </a:ext>
            </a:extLst>
          </p:cNvPr>
          <p:cNvSpPr txBox="1">
            <a:spLocks/>
          </p:cNvSpPr>
          <p:nvPr/>
        </p:nvSpPr>
        <p:spPr>
          <a:xfrm>
            <a:off x="429115" y="341940"/>
            <a:ext cx="454629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Green and Digital Skills in Eco Smart Hospitality</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6" name="Straight Connector 5">
            <a:extLst>
              <a:ext uri="{FF2B5EF4-FFF2-40B4-BE49-F238E27FC236}">
                <a16:creationId xmlns:a16="http://schemas.microsoft.com/office/drawing/2014/main" id="{722EB30A-3B1F-1A5A-4645-E3C0FE271FFC}"/>
              </a:ext>
            </a:extLst>
          </p:cNvPr>
          <p:cNvCxnSpPr>
            <a:cxnSpLocks/>
          </p:cNvCxnSpPr>
          <p:nvPr/>
        </p:nvCxnSpPr>
        <p:spPr>
          <a:xfrm>
            <a:off x="0" y="1387131"/>
            <a:ext cx="6373906"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30">
            <a:extLst>
              <a:ext uri="{FF2B5EF4-FFF2-40B4-BE49-F238E27FC236}">
                <a16:creationId xmlns:a16="http://schemas.microsoft.com/office/drawing/2014/main" id="{B4CF6454-4397-7068-4AED-A48515088589}"/>
              </a:ext>
            </a:extLst>
          </p:cNvPr>
          <p:cNvSpPr/>
          <p:nvPr/>
        </p:nvSpPr>
        <p:spPr>
          <a:xfrm flipH="1">
            <a:off x="429114" y="1593761"/>
            <a:ext cx="9336970" cy="631327"/>
          </a:xfrm>
          <a:prstGeom prst="rect">
            <a:avLst/>
          </a:prstGeom>
        </p:spPr>
        <p:txBody>
          <a:bodyPr wrap="square">
            <a:spAutoFit/>
          </a:bodyPr>
          <a:lstStyle/>
          <a:p>
            <a:pPr>
              <a:lnSpc>
                <a:spcPts val="2100"/>
              </a:lnSpc>
            </a:pPr>
            <a:r>
              <a:rPr lang="en-US" sz="2200" dirty="0">
                <a:solidFill>
                  <a:srgbClr val="262626"/>
                </a:solidFill>
              </a:rPr>
              <a:t>Green and digital skills are </a:t>
            </a:r>
            <a:r>
              <a:rPr lang="en-US" sz="2200" b="1" dirty="0">
                <a:solidFill>
                  <a:srgbClr val="262626"/>
                </a:solidFill>
              </a:rPr>
              <a:t>closely linked </a:t>
            </a:r>
            <a:r>
              <a:rPr lang="en-US" sz="2200" dirty="0">
                <a:solidFill>
                  <a:srgbClr val="262626"/>
                </a:solidFill>
              </a:rPr>
              <a:t>in a modern hospitality workplace.</a:t>
            </a:r>
          </a:p>
          <a:p>
            <a:pPr>
              <a:lnSpc>
                <a:spcPts val="2100"/>
              </a:lnSpc>
            </a:pPr>
            <a:endParaRPr lang="en-US" sz="2000" b="1" dirty="0">
              <a:solidFill>
                <a:srgbClr val="262626"/>
              </a:solidFill>
            </a:endParaRPr>
          </a:p>
        </p:txBody>
      </p:sp>
      <p:pic>
        <p:nvPicPr>
          <p:cNvPr id="8" name="Graphic 7">
            <a:extLst>
              <a:ext uri="{FF2B5EF4-FFF2-40B4-BE49-F238E27FC236}">
                <a16:creationId xmlns:a16="http://schemas.microsoft.com/office/drawing/2014/main" id="{0CFB14BC-6DB2-51E3-1729-CBBB3558E60A}"/>
              </a:ext>
            </a:extLst>
          </p:cNvPr>
          <p:cNvPicPr>
            <a:picLocks noChangeAspect="1"/>
          </p:cNvPicPr>
          <p:nvPr/>
        </p:nvPicPr>
        <p:blipFill>
          <a:blip>
            <a:extLst>
              <a:ext uri="{96DAC541-7B7A-43D3-8B79-37D633B846F1}">
                <asvg:svgBlip xmlns:asvg="http://schemas.microsoft.com/office/drawing/2016/SVG/main" r:embed="rId3"/>
              </a:ext>
            </a:extLst>
          </a:blip>
          <a:srcRect l="28488" t="43716" r="43645" b="39771"/>
          <a:stretch>
            <a:fillRect/>
          </a:stretch>
        </p:blipFill>
        <p:spPr>
          <a:xfrm>
            <a:off x="7106653" y="-29847"/>
            <a:ext cx="5085347" cy="4266689"/>
          </a:xfrm>
          <a:prstGeom prst="rect">
            <a:avLst/>
          </a:prstGeom>
        </p:spPr>
      </p:pic>
      <p:grpSp>
        <p:nvGrpSpPr>
          <p:cNvPr id="9" name="Graphic 2">
            <a:extLst>
              <a:ext uri="{FF2B5EF4-FFF2-40B4-BE49-F238E27FC236}">
                <a16:creationId xmlns:a16="http://schemas.microsoft.com/office/drawing/2014/main" id="{CBC7ACF5-75BF-E484-C4D9-A48B8F13D2BA}"/>
              </a:ext>
            </a:extLst>
          </p:cNvPr>
          <p:cNvGrpSpPr/>
          <p:nvPr/>
        </p:nvGrpSpPr>
        <p:grpSpPr>
          <a:xfrm>
            <a:off x="982442" y="5078708"/>
            <a:ext cx="1198372" cy="1197197"/>
            <a:chOff x="10376768" y="2334933"/>
            <a:chExt cx="920484" cy="919581"/>
          </a:xfrm>
          <a:solidFill>
            <a:schemeClr val="bg1"/>
          </a:solidFill>
        </p:grpSpPr>
        <p:sp>
          <p:nvSpPr>
            <p:cNvPr id="10" name="Freeform 9">
              <a:extLst>
                <a:ext uri="{FF2B5EF4-FFF2-40B4-BE49-F238E27FC236}">
                  <a16:creationId xmlns:a16="http://schemas.microsoft.com/office/drawing/2014/main" id="{0BFB8DC5-5F1E-CD3A-F375-96F95C42CD18}"/>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36C858F5-89FD-0EAB-1775-1960ACD442F4}"/>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2" name="Rounded Rectangle 11">
            <a:extLst>
              <a:ext uri="{FF2B5EF4-FFF2-40B4-BE49-F238E27FC236}">
                <a16:creationId xmlns:a16="http://schemas.microsoft.com/office/drawing/2014/main" id="{CCE10F11-48EA-F524-08C9-483F34AF2AB0}"/>
              </a:ext>
            </a:extLst>
          </p:cNvPr>
          <p:cNvSpPr/>
          <p:nvPr/>
        </p:nvSpPr>
        <p:spPr>
          <a:xfrm>
            <a:off x="2961233" y="4762343"/>
            <a:ext cx="8723906" cy="1570159"/>
          </a:xfrm>
          <a:prstGeom prst="roundRect">
            <a:avLst>
              <a:gd name="adj" fmla="val 8566"/>
            </a:avLst>
          </a:prstGeom>
          <a:solidFill>
            <a:schemeClr val="bg1"/>
          </a:solid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0">
            <a:extLst>
              <a:ext uri="{FF2B5EF4-FFF2-40B4-BE49-F238E27FC236}">
                <a16:creationId xmlns:a16="http://schemas.microsoft.com/office/drawing/2014/main" id="{3647A4A1-87B8-7278-A525-D22EE81F84EF}"/>
              </a:ext>
            </a:extLst>
          </p:cNvPr>
          <p:cNvSpPr/>
          <p:nvPr/>
        </p:nvSpPr>
        <p:spPr>
          <a:xfrm flipH="1">
            <a:off x="3223450" y="4567734"/>
            <a:ext cx="8350709" cy="1815882"/>
          </a:xfrm>
          <a:prstGeom prst="rect">
            <a:avLst/>
          </a:prstGeom>
        </p:spPr>
        <p:txBody>
          <a:bodyPr wrap="square">
            <a:spAutoFit/>
          </a:bodyPr>
          <a:lstStyle/>
          <a:p>
            <a:r>
              <a:rPr lang="en-US" sz="2400" b="1" dirty="0">
                <a:solidFill>
                  <a:schemeClr val="bg1"/>
                </a:solidFill>
                <a:highlight>
                  <a:srgbClr val="0289AE"/>
                </a:highlight>
              </a:rPr>
              <a:t>  ACTIVITY</a:t>
            </a:r>
            <a:r>
              <a:rPr lang="en-US" sz="2400" b="1" dirty="0">
                <a:solidFill>
                  <a:srgbClr val="0289AE"/>
                </a:solidFill>
                <a:highlight>
                  <a:srgbClr val="0289AE"/>
                </a:highlight>
              </a:rPr>
              <a:t>..:</a:t>
            </a:r>
          </a:p>
          <a:p>
            <a:pPr>
              <a:lnSpc>
                <a:spcPts val="2100"/>
              </a:lnSpc>
            </a:pPr>
            <a:br>
              <a:rPr lang="en-US" sz="800" dirty="0"/>
            </a:br>
            <a:r>
              <a:rPr lang="en-US" sz="2000" dirty="0">
                <a:solidFill>
                  <a:srgbClr val="262626"/>
                </a:solidFill>
              </a:rPr>
              <a:t>List three data-related skills that already exist in your team (for example using spreadsheets, reading KPI dashboards, recording waste) and three skills that need to be strengthened to support Eco Smart goals in your workplace.</a:t>
            </a:r>
          </a:p>
          <a:p>
            <a:endParaRPr lang="en-US" dirty="0">
              <a:solidFill>
                <a:srgbClr val="262626"/>
              </a:solidFill>
            </a:endParaRPr>
          </a:p>
        </p:txBody>
      </p:sp>
      <p:sp>
        <p:nvSpPr>
          <p:cNvPr id="14" name="Rectangle 30">
            <a:extLst>
              <a:ext uri="{FF2B5EF4-FFF2-40B4-BE49-F238E27FC236}">
                <a16:creationId xmlns:a16="http://schemas.microsoft.com/office/drawing/2014/main" id="{C68D59FD-F05B-56B3-EECC-4023E340C89B}"/>
              </a:ext>
            </a:extLst>
          </p:cNvPr>
          <p:cNvSpPr/>
          <p:nvPr/>
        </p:nvSpPr>
        <p:spPr>
          <a:xfrm flipH="1">
            <a:off x="420653" y="2040455"/>
            <a:ext cx="5058136" cy="1938992"/>
          </a:xfrm>
          <a:prstGeom prst="rect">
            <a:avLst/>
          </a:prstGeom>
        </p:spPr>
        <p:txBody>
          <a:bodyPr wrap="square">
            <a:spAutoFit/>
          </a:bodyPr>
          <a:lstStyle/>
          <a:p>
            <a:r>
              <a:rPr lang="en-US" sz="2000" b="1" dirty="0">
                <a:solidFill>
                  <a:srgbClr val="0289AE"/>
                </a:solidFill>
              </a:rPr>
              <a:t>WHAT UNESCO-UNEVOC SAYS - </a:t>
            </a:r>
            <a:r>
              <a:rPr lang="en-US" sz="2000" dirty="0">
                <a:solidFill>
                  <a:srgbClr val="262626"/>
                </a:solidFill>
              </a:rPr>
              <a:t>Staff at all levels increasingly need to:</a:t>
            </a:r>
            <a:endParaRPr lang="en-US" sz="2000" b="1" dirty="0">
              <a:solidFill>
                <a:srgbClr val="0289AE"/>
              </a:solidFill>
            </a:endParaRPr>
          </a:p>
          <a:p>
            <a:endParaRPr lang="en-US" sz="800" dirty="0">
              <a:solidFill>
                <a:srgbClr val="0289AE"/>
              </a:solidFill>
            </a:endParaRPr>
          </a:p>
          <a:p>
            <a:pPr marL="342900" indent="-342900">
              <a:buClr>
                <a:srgbClr val="62A844"/>
              </a:buClr>
              <a:buFont typeface="Arial" panose="020B0604020202020204" pitchFamily="34" charset="0"/>
              <a:buChar char="•"/>
            </a:pPr>
            <a:r>
              <a:rPr lang="en-US" dirty="0">
                <a:solidFill>
                  <a:srgbClr val="262626"/>
                </a:solidFill>
              </a:rPr>
              <a:t>Handle operational data</a:t>
            </a:r>
          </a:p>
          <a:p>
            <a:pPr marL="342900" indent="-342900">
              <a:buClr>
                <a:srgbClr val="62A844"/>
              </a:buClr>
              <a:buFont typeface="Arial" panose="020B0604020202020204" pitchFamily="34" charset="0"/>
              <a:buChar char="•"/>
            </a:pPr>
            <a:r>
              <a:rPr lang="en-US" dirty="0">
                <a:solidFill>
                  <a:srgbClr val="262626"/>
                </a:solidFill>
              </a:rPr>
              <a:t>Use basic digital tools</a:t>
            </a:r>
          </a:p>
          <a:p>
            <a:pPr marL="342900" indent="-342900">
              <a:buClr>
                <a:srgbClr val="62A844"/>
              </a:buClr>
              <a:buFont typeface="Arial" panose="020B0604020202020204" pitchFamily="34" charset="0"/>
              <a:buChar char="•"/>
            </a:pPr>
            <a:r>
              <a:rPr lang="en-US" dirty="0">
                <a:solidFill>
                  <a:srgbClr val="262626"/>
                </a:solidFill>
              </a:rPr>
              <a:t>Understand indicators like </a:t>
            </a:r>
            <a:r>
              <a:rPr lang="en-US" b="1" dirty="0">
                <a:solidFill>
                  <a:srgbClr val="262626"/>
                </a:solidFill>
              </a:rPr>
              <a:t>energy per occupied room</a:t>
            </a:r>
            <a:r>
              <a:rPr lang="en-US" dirty="0">
                <a:solidFill>
                  <a:srgbClr val="262626"/>
                </a:solidFill>
              </a:rPr>
              <a:t> or </a:t>
            </a:r>
            <a:r>
              <a:rPr lang="en-US" b="1" dirty="0">
                <a:solidFill>
                  <a:srgbClr val="262626"/>
                </a:solidFill>
              </a:rPr>
              <a:t>grams of food waste per cover</a:t>
            </a:r>
            <a:endParaRPr lang="en-US" dirty="0">
              <a:solidFill>
                <a:srgbClr val="262626"/>
              </a:solidFill>
            </a:endParaRPr>
          </a:p>
        </p:txBody>
      </p:sp>
      <p:sp>
        <p:nvSpPr>
          <p:cNvPr id="15" name="Rectangle 30">
            <a:extLst>
              <a:ext uri="{FF2B5EF4-FFF2-40B4-BE49-F238E27FC236}">
                <a16:creationId xmlns:a16="http://schemas.microsoft.com/office/drawing/2014/main" id="{787AA7F2-E4B5-0C68-0FFB-4E380BC0E8D7}"/>
              </a:ext>
            </a:extLst>
          </p:cNvPr>
          <p:cNvSpPr/>
          <p:nvPr/>
        </p:nvSpPr>
        <p:spPr>
          <a:xfrm flipH="1">
            <a:off x="5755830" y="2040455"/>
            <a:ext cx="3640998" cy="2185214"/>
          </a:xfrm>
          <a:prstGeom prst="rect">
            <a:avLst/>
          </a:prstGeom>
        </p:spPr>
        <p:txBody>
          <a:bodyPr wrap="square">
            <a:spAutoFit/>
          </a:bodyPr>
          <a:lstStyle/>
          <a:p>
            <a:r>
              <a:rPr lang="en-US" sz="2000" b="1" dirty="0">
                <a:solidFill>
                  <a:srgbClr val="0289AE"/>
                </a:solidFill>
              </a:rPr>
              <a:t>WHY IT MATTERS:</a:t>
            </a:r>
          </a:p>
          <a:p>
            <a:endParaRPr lang="en-US" sz="800" dirty="0">
              <a:solidFill>
                <a:srgbClr val="0289AE"/>
              </a:solidFill>
            </a:endParaRPr>
          </a:p>
          <a:p>
            <a:r>
              <a:rPr lang="en-US" dirty="0">
                <a:solidFill>
                  <a:srgbClr val="262626"/>
                </a:solidFill>
              </a:rPr>
              <a:t>These skills support the </a:t>
            </a:r>
            <a:r>
              <a:rPr lang="en-US" b="1" dirty="0">
                <a:solidFill>
                  <a:srgbClr val="262626"/>
                </a:solidFill>
              </a:rPr>
              <a:t>twin green and digital transition</a:t>
            </a:r>
            <a:r>
              <a:rPr lang="en-US" dirty="0">
                <a:solidFill>
                  <a:srgbClr val="262626"/>
                </a:solidFill>
              </a:rPr>
              <a:t>- and are part of </a:t>
            </a:r>
            <a:r>
              <a:rPr lang="en-US" b="1" dirty="0">
                <a:solidFill>
                  <a:srgbClr val="262626"/>
                </a:solidFill>
              </a:rPr>
              <a:t>core professional competence</a:t>
            </a:r>
            <a:r>
              <a:rPr lang="en-US" dirty="0">
                <a:solidFill>
                  <a:srgbClr val="262626"/>
                </a:solidFill>
              </a:rPr>
              <a:t>, not an extra task for specialists (UNESCO-UNEVOC, 2024).</a:t>
            </a:r>
          </a:p>
          <a:p>
            <a:pPr marL="285750" indent="-285750">
              <a:buClr>
                <a:srgbClr val="62A844"/>
              </a:buClr>
              <a:buFont typeface="Arial" panose="020B0604020202020204" pitchFamily="34" charset="0"/>
              <a:buChar char="•"/>
            </a:pPr>
            <a:endParaRPr lang="en-US" dirty="0">
              <a:solidFill>
                <a:srgbClr val="262626"/>
              </a:solidFill>
            </a:endParaRPr>
          </a:p>
        </p:txBody>
      </p:sp>
    </p:spTree>
    <p:extLst>
      <p:ext uri="{BB962C8B-B14F-4D97-AF65-F5344CB8AC3E}">
        <p14:creationId xmlns:p14="http://schemas.microsoft.com/office/powerpoint/2010/main" val="484405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A2FA8B-D994-CCD4-3143-45CB7A5E58AE}"/>
              </a:ext>
            </a:extLst>
          </p:cNvPr>
          <p:cNvSpPr/>
          <p:nvPr/>
        </p:nvSpPr>
        <p:spPr>
          <a:xfrm>
            <a:off x="8229" y="3926545"/>
            <a:ext cx="12183771" cy="2931455"/>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35F04DEB-6822-E70F-FEBE-D6C3EE2FADA4}"/>
              </a:ext>
            </a:extLst>
          </p:cNvPr>
          <p:cNvPicPr>
            <a:picLocks noChangeAspect="1"/>
          </p:cNvPicPr>
          <p:nvPr/>
        </p:nvPicPr>
        <p:blipFill>
          <a:blip>
            <a:extLst>
              <a:ext uri="{96DAC541-7B7A-43D3-8B79-37D633B846F1}">
                <asvg:svgBlip xmlns:asvg="http://schemas.microsoft.com/office/drawing/2016/SVG/main" r:embed="rId3"/>
              </a:ext>
            </a:extLst>
          </a:blip>
          <a:srcRect l="32264" t="48938" r="39869" b="41538"/>
          <a:stretch>
            <a:fillRect/>
          </a:stretch>
        </p:blipFill>
        <p:spPr>
          <a:xfrm rot="10800000">
            <a:off x="-1" y="4417328"/>
            <a:ext cx="4975412" cy="2407667"/>
          </a:xfrm>
          <a:prstGeom prst="rect">
            <a:avLst/>
          </a:prstGeom>
        </p:spPr>
      </p:pic>
      <p:sp>
        <p:nvSpPr>
          <p:cNvPr id="4" name="Text Placeholder 11">
            <a:extLst>
              <a:ext uri="{FF2B5EF4-FFF2-40B4-BE49-F238E27FC236}">
                <a16:creationId xmlns:a16="http://schemas.microsoft.com/office/drawing/2014/main" id="{84E019C2-FF64-A805-8931-4543BD50BBF3}"/>
              </a:ext>
            </a:extLst>
          </p:cNvPr>
          <p:cNvSpPr txBox="1">
            <a:spLocks/>
          </p:cNvSpPr>
          <p:nvPr/>
        </p:nvSpPr>
        <p:spPr>
          <a:xfrm>
            <a:off x="429115" y="341940"/>
            <a:ext cx="4546296"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Mapping Data Flows in a Hospitality Business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10" name="Straight Connector 9">
            <a:extLst>
              <a:ext uri="{FF2B5EF4-FFF2-40B4-BE49-F238E27FC236}">
                <a16:creationId xmlns:a16="http://schemas.microsoft.com/office/drawing/2014/main" id="{D59ED615-2C33-F066-5B9D-05CEF4694EC3}"/>
              </a:ext>
            </a:extLst>
          </p:cNvPr>
          <p:cNvCxnSpPr>
            <a:cxnSpLocks/>
          </p:cNvCxnSpPr>
          <p:nvPr/>
        </p:nvCxnSpPr>
        <p:spPr>
          <a:xfrm>
            <a:off x="0" y="1387131"/>
            <a:ext cx="6373906"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30">
            <a:extLst>
              <a:ext uri="{FF2B5EF4-FFF2-40B4-BE49-F238E27FC236}">
                <a16:creationId xmlns:a16="http://schemas.microsoft.com/office/drawing/2014/main" id="{DCF8FC29-F5E7-16E3-8F94-8ADD151AB9B2}"/>
              </a:ext>
            </a:extLst>
          </p:cNvPr>
          <p:cNvSpPr/>
          <p:nvPr/>
        </p:nvSpPr>
        <p:spPr>
          <a:xfrm flipH="1">
            <a:off x="429114" y="1593761"/>
            <a:ext cx="2794337" cy="1439240"/>
          </a:xfrm>
          <a:prstGeom prst="rect">
            <a:avLst/>
          </a:prstGeom>
        </p:spPr>
        <p:txBody>
          <a:bodyPr wrap="square">
            <a:spAutoFit/>
          </a:bodyPr>
          <a:lstStyle/>
          <a:p>
            <a:pPr>
              <a:lnSpc>
                <a:spcPts val="2100"/>
              </a:lnSpc>
            </a:pPr>
            <a:r>
              <a:rPr lang="en-US" sz="2200" dirty="0">
                <a:solidFill>
                  <a:srgbClr val="262626"/>
                </a:solidFill>
              </a:rPr>
              <a:t>In a typical hotel or restaurant, data move between several core systems and teams</a:t>
            </a:r>
          </a:p>
          <a:p>
            <a:pPr>
              <a:lnSpc>
                <a:spcPts val="2100"/>
              </a:lnSpc>
            </a:pPr>
            <a:endParaRPr lang="en-US" sz="2000" b="1" dirty="0">
              <a:solidFill>
                <a:srgbClr val="262626"/>
              </a:solidFill>
            </a:endParaRPr>
          </a:p>
        </p:txBody>
      </p:sp>
      <p:pic>
        <p:nvPicPr>
          <p:cNvPr id="12" name="Graphic 11">
            <a:extLst>
              <a:ext uri="{FF2B5EF4-FFF2-40B4-BE49-F238E27FC236}">
                <a16:creationId xmlns:a16="http://schemas.microsoft.com/office/drawing/2014/main" id="{5341719C-6EF1-096D-5658-AF54B2E6B1D5}"/>
              </a:ext>
            </a:extLst>
          </p:cNvPr>
          <p:cNvPicPr>
            <a:picLocks noChangeAspect="1"/>
          </p:cNvPicPr>
          <p:nvPr/>
        </p:nvPicPr>
        <p:blipFill>
          <a:blip>
            <a:extLst>
              <a:ext uri="{96DAC541-7B7A-43D3-8B79-37D633B846F1}">
                <asvg:svgBlip xmlns:asvg="http://schemas.microsoft.com/office/drawing/2016/SVG/main" r:embed="rId3"/>
              </a:ext>
            </a:extLst>
          </a:blip>
          <a:srcRect l="30548" t="53508" r="41585" b="29979"/>
          <a:stretch>
            <a:fillRect/>
          </a:stretch>
        </p:blipFill>
        <p:spPr>
          <a:xfrm>
            <a:off x="7106653" y="-29847"/>
            <a:ext cx="5085347" cy="4266689"/>
          </a:xfrm>
          <a:prstGeom prst="rect">
            <a:avLst/>
          </a:prstGeom>
        </p:spPr>
      </p:pic>
      <p:grpSp>
        <p:nvGrpSpPr>
          <p:cNvPr id="13" name="Graphic 2">
            <a:extLst>
              <a:ext uri="{FF2B5EF4-FFF2-40B4-BE49-F238E27FC236}">
                <a16:creationId xmlns:a16="http://schemas.microsoft.com/office/drawing/2014/main" id="{38DAB800-4FAB-E87E-3331-D7414702AEE5}"/>
              </a:ext>
            </a:extLst>
          </p:cNvPr>
          <p:cNvGrpSpPr/>
          <p:nvPr/>
        </p:nvGrpSpPr>
        <p:grpSpPr>
          <a:xfrm>
            <a:off x="982442" y="5078708"/>
            <a:ext cx="1198372" cy="1197197"/>
            <a:chOff x="10376768" y="2334933"/>
            <a:chExt cx="920484" cy="919581"/>
          </a:xfrm>
          <a:solidFill>
            <a:schemeClr val="bg1"/>
          </a:solidFill>
        </p:grpSpPr>
        <p:sp>
          <p:nvSpPr>
            <p:cNvPr id="14" name="Freeform 13">
              <a:extLst>
                <a:ext uri="{FF2B5EF4-FFF2-40B4-BE49-F238E27FC236}">
                  <a16:creationId xmlns:a16="http://schemas.microsoft.com/office/drawing/2014/main" id="{E6E07C0D-B3AE-59E2-73EA-14AC7F93D1D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04BBBA69-3AB9-1E35-954B-9E981DA1FC82}"/>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6" name="Rounded Rectangle 15">
            <a:extLst>
              <a:ext uri="{FF2B5EF4-FFF2-40B4-BE49-F238E27FC236}">
                <a16:creationId xmlns:a16="http://schemas.microsoft.com/office/drawing/2014/main" id="{D77F2673-4A1F-43A9-327D-DBB680369539}"/>
              </a:ext>
            </a:extLst>
          </p:cNvPr>
          <p:cNvSpPr/>
          <p:nvPr/>
        </p:nvSpPr>
        <p:spPr>
          <a:xfrm>
            <a:off x="2961233" y="4273402"/>
            <a:ext cx="8723906" cy="2298901"/>
          </a:xfrm>
          <a:prstGeom prst="roundRect">
            <a:avLst>
              <a:gd name="adj" fmla="val 8566"/>
            </a:avLst>
          </a:prstGeom>
          <a:solidFill>
            <a:schemeClr val="bg1"/>
          </a:solid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30">
            <a:extLst>
              <a:ext uri="{FF2B5EF4-FFF2-40B4-BE49-F238E27FC236}">
                <a16:creationId xmlns:a16="http://schemas.microsoft.com/office/drawing/2014/main" id="{AD125068-A2DF-FBD1-DA95-8AEFEECE5728}"/>
              </a:ext>
            </a:extLst>
          </p:cNvPr>
          <p:cNvSpPr/>
          <p:nvPr/>
        </p:nvSpPr>
        <p:spPr>
          <a:xfrm flipH="1">
            <a:off x="3612964" y="1581741"/>
            <a:ext cx="8284362" cy="1908215"/>
          </a:xfrm>
          <a:prstGeom prst="rect">
            <a:avLst/>
          </a:prstGeom>
        </p:spPr>
        <p:txBody>
          <a:bodyPr wrap="square">
            <a:spAutoFit/>
          </a:bodyPr>
          <a:lstStyle/>
          <a:p>
            <a:pPr>
              <a:lnSpc>
                <a:spcPts val="1960"/>
              </a:lnSpc>
            </a:pPr>
            <a:r>
              <a:rPr lang="en-US" dirty="0">
                <a:solidFill>
                  <a:srgbClr val="262626"/>
                </a:solidFill>
              </a:rPr>
              <a:t>Bookings and stay details flow from the PMS to revenue and front-office staff; transaction data flow from the POS to finance and F&amp;B managers; </a:t>
            </a:r>
            <a:r>
              <a:rPr lang="en-US" dirty="0" err="1">
                <a:solidFill>
                  <a:srgbClr val="262626"/>
                </a:solidFill>
              </a:rPr>
              <a:t>rota</a:t>
            </a:r>
            <a:r>
              <a:rPr lang="en-US" dirty="0">
                <a:solidFill>
                  <a:srgbClr val="262626"/>
                </a:solidFill>
              </a:rPr>
              <a:t> and HR systems track </a:t>
            </a:r>
            <a:r>
              <a:rPr lang="en-US" dirty="0" err="1">
                <a:solidFill>
                  <a:srgbClr val="262626"/>
                </a:solidFill>
              </a:rPr>
              <a:t>labour</a:t>
            </a:r>
            <a:r>
              <a:rPr lang="en-US" dirty="0">
                <a:solidFill>
                  <a:srgbClr val="262626"/>
                </a:solidFill>
              </a:rPr>
              <a:t> hours; and manual logs or meters capture energy, water and food-waste data that feed into sustainability reporting.  Industry overviews show that integrating PMS, POS and other systems is essential for building a reliable, shared view of performance across departments. (Mews, 2025; </a:t>
            </a:r>
            <a:r>
              <a:rPr lang="en-US" dirty="0" err="1">
                <a:solidFill>
                  <a:srgbClr val="262626"/>
                </a:solidFill>
              </a:rPr>
              <a:t>AltexSoft</a:t>
            </a:r>
            <a:r>
              <a:rPr lang="en-US" dirty="0">
                <a:solidFill>
                  <a:srgbClr val="262626"/>
                </a:solidFill>
              </a:rPr>
              <a:t>, 2023).</a:t>
            </a:r>
          </a:p>
          <a:p>
            <a:endParaRPr lang="en-US" dirty="0">
              <a:solidFill>
                <a:srgbClr val="262626"/>
              </a:solidFill>
            </a:endParaRPr>
          </a:p>
        </p:txBody>
      </p:sp>
      <p:sp>
        <p:nvSpPr>
          <p:cNvPr id="20" name="Rectangle 30">
            <a:extLst>
              <a:ext uri="{FF2B5EF4-FFF2-40B4-BE49-F238E27FC236}">
                <a16:creationId xmlns:a16="http://schemas.microsoft.com/office/drawing/2014/main" id="{7CF56CBE-6156-2C83-2D80-587044C0F723}"/>
              </a:ext>
            </a:extLst>
          </p:cNvPr>
          <p:cNvSpPr/>
          <p:nvPr/>
        </p:nvSpPr>
        <p:spPr>
          <a:xfrm flipH="1">
            <a:off x="3223450" y="4078793"/>
            <a:ext cx="8294152" cy="3616375"/>
          </a:xfrm>
          <a:prstGeom prst="rect">
            <a:avLst/>
          </a:prstGeom>
        </p:spPr>
        <p:txBody>
          <a:bodyPr wrap="square">
            <a:spAutoFit/>
          </a:bodyPr>
          <a:lstStyle/>
          <a:p>
            <a:r>
              <a:rPr lang="en-US" sz="2400" b="1" dirty="0">
                <a:solidFill>
                  <a:schemeClr val="bg1"/>
                </a:solidFill>
                <a:highlight>
                  <a:srgbClr val="0289AE"/>
                </a:highlight>
              </a:rPr>
              <a:t>  ACTIVITY</a:t>
            </a:r>
            <a:r>
              <a:rPr lang="en-US" sz="2400" b="1" dirty="0">
                <a:solidFill>
                  <a:srgbClr val="0289AE"/>
                </a:solidFill>
                <a:highlight>
                  <a:srgbClr val="0289AE"/>
                </a:highlight>
              </a:rPr>
              <a:t>..:</a:t>
            </a:r>
          </a:p>
          <a:p>
            <a:pPr>
              <a:lnSpc>
                <a:spcPts val="2100"/>
              </a:lnSpc>
            </a:pPr>
            <a:br>
              <a:rPr lang="en-US" sz="800" b="1" dirty="0"/>
            </a:br>
            <a:r>
              <a:rPr lang="en-US" sz="2000" b="1" dirty="0">
                <a:solidFill>
                  <a:srgbClr val="262626"/>
                </a:solidFill>
              </a:rPr>
              <a:t>Choose a hotel, restaurant or café. Sketch a simple diagram showing:</a:t>
            </a:r>
          </a:p>
          <a:p>
            <a:pPr marL="342900" indent="-342900">
              <a:lnSpc>
                <a:spcPts val="2100"/>
              </a:lnSpc>
              <a:buClr>
                <a:srgbClr val="62A844"/>
              </a:buClr>
              <a:buFont typeface="Arial" panose="020B0604020202020204" pitchFamily="34" charset="0"/>
              <a:buChar char="•"/>
            </a:pPr>
            <a:r>
              <a:rPr lang="en-US" sz="2000" dirty="0">
                <a:solidFill>
                  <a:srgbClr val="262626"/>
                </a:solidFill>
              </a:rPr>
              <a:t>where data are created (reception, restaurant, bar, kitchen, housekeeping),</a:t>
            </a:r>
          </a:p>
          <a:p>
            <a:pPr marL="342900" indent="-342900">
              <a:lnSpc>
                <a:spcPts val="2100"/>
              </a:lnSpc>
              <a:buClr>
                <a:srgbClr val="62A844"/>
              </a:buClr>
              <a:buFont typeface="Arial" panose="020B0604020202020204" pitchFamily="34" charset="0"/>
              <a:buChar char="•"/>
            </a:pPr>
            <a:r>
              <a:rPr lang="en-US" sz="2000" dirty="0">
                <a:solidFill>
                  <a:srgbClr val="262626"/>
                </a:solidFill>
              </a:rPr>
              <a:t>which systems they go into (PMS, POS, </a:t>
            </a:r>
            <a:r>
              <a:rPr lang="en-US" sz="2000" dirty="0" err="1">
                <a:solidFill>
                  <a:srgbClr val="262626"/>
                </a:solidFill>
              </a:rPr>
              <a:t>rota</a:t>
            </a:r>
            <a:r>
              <a:rPr lang="en-US" sz="2000" dirty="0">
                <a:solidFill>
                  <a:srgbClr val="262626"/>
                </a:solidFill>
              </a:rPr>
              <a:t>/HR, waste logs),</a:t>
            </a:r>
          </a:p>
          <a:p>
            <a:pPr marL="342900" indent="-342900">
              <a:lnSpc>
                <a:spcPts val="2100"/>
              </a:lnSpc>
              <a:buClr>
                <a:srgbClr val="62A844"/>
              </a:buClr>
              <a:buFont typeface="Arial" panose="020B0604020202020204" pitchFamily="34" charset="0"/>
              <a:buChar char="•"/>
            </a:pPr>
            <a:r>
              <a:rPr lang="en-US" sz="2000" dirty="0">
                <a:solidFill>
                  <a:srgbClr val="262626"/>
                </a:solidFill>
              </a:rPr>
              <a:t>who uses the resulting KPIs.</a:t>
            </a:r>
          </a:p>
          <a:p>
            <a:pPr marL="342900" indent="-342900">
              <a:buClr>
                <a:srgbClr val="62A844"/>
              </a:buClr>
              <a:buFont typeface="Arial" panose="020B0604020202020204" pitchFamily="34" charset="0"/>
              <a:buChar char="•"/>
            </a:pPr>
            <a:endParaRPr lang="en-US" sz="800" dirty="0">
              <a:solidFill>
                <a:srgbClr val="262626"/>
              </a:solidFill>
            </a:endParaRPr>
          </a:p>
          <a:p>
            <a:pPr>
              <a:lnSpc>
                <a:spcPts val="2100"/>
              </a:lnSpc>
              <a:buClr>
                <a:srgbClr val="62A844"/>
              </a:buClr>
            </a:pPr>
            <a:r>
              <a:rPr lang="en-US" sz="2000" i="1" dirty="0">
                <a:solidFill>
                  <a:srgbClr val="262626"/>
                </a:solidFill>
              </a:rPr>
              <a:t>Mark one or two question marks where data are missing or not yet shared.</a:t>
            </a:r>
          </a:p>
          <a:p>
            <a:pPr marL="342900" indent="-342900">
              <a:lnSpc>
                <a:spcPts val="2100"/>
              </a:lnSpc>
              <a:buClr>
                <a:srgbClr val="62A844"/>
              </a:buClr>
              <a:buFont typeface="Arial" panose="020B0604020202020204" pitchFamily="34" charset="0"/>
              <a:buChar char="•"/>
            </a:pPr>
            <a:endParaRPr lang="en-US" sz="2000" dirty="0">
              <a:solidFill>
                <a:srgbClr val="262626"/>
              </a:solidFill>
            </a:endParaRPr>
          </a:p>
          <a:p>
            <a:pPr marL="342900" indent="-342900">
              <a:lnSpc>
                <a:spcPts val="2100"/>
              </a:lnSpc>
              <a:buClr>
                <a:srgbClr val="62A844"/>
              </a:buClr>
              <a:buFont typeface="Arial" panose="020B0604020202020204" pitchFamily="34" charset="0"/>
              <a:buChar char="•"/>
            </a:pPr>
            <a:endParaRPr lang="en-US" sz="2000" dirty="0">
              <a:solidFill>
                <a:srgbClr val="262626"/>
              </a:solidFill>
            </a:endParaRPr>
          </a:p>
          <a:p>
            <a:pPr>
              <a:lnSpc>
                <a:spcPts val="2100"/>
              </a:lnSpc>
            </a:pPr>
            <a:endParaRPr lang="en-US" sz="2000" dirty="0">
              <a:solidFill>
                <a:srgbClr val="262626"/>
              </a:solidFill>
            </a:endParaRPr>
          </a:p>
          <a:p>
            <a:pPr>
              <a:lnSpc>
                <a:spcPts val="2100"/>
              </a:lnSpc>
            </a:pPr>
            <a:endParaRPr lang="en-US" sz="2000" dirty="0">
              <a:solidFill>
                <a:srgbClr val="262626"/>
              </a:solidFill>
            </a:endParaRPr>
          </a:p>
          <a:p>
            <a:endParaRPr lang="en-US" dirty="0">
              <a:solidFill>
                <a:srgbClr val="262626"/>
              </a:solidFill>
            </a:endParaRPr>
          </a:p>
        </p:txBody>
      </p:sp>
      <p:sp>
        <p:nvSpPr>
          <p:cNvPr id="22" name="Rounded Rectangle 21">
            <a:extLst>
              <a:ext uri="{FF2B5EF4-FFF2-40B4-BE49-F238E27FC236}">
                <a16:creationId xmlns:a16="http://schemas.microsoft.com/office/drawing/2014/main" id="{585A5B5C-C29E-6340-72A8-9415D9A6CE4E}"/>
              </a:ext>
            </a:extLst>
          </p:cNvPr>
          <p:cNvSpPr/>
          <p:nvPr/>
        </p:nvSpPr>
        <p:spPr>
          <a:xfrm>
            <a:off x="6717140" y="3367852"/>
            <a:ext cx="4967999"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56042AFF-F2F8-79EC-8F83-A4F87B7A151E}"/>
              </a:ext>
            </a:extLst>
          </p:cNvPr>
          <p:cNvSpPr txBox="1"/>
          <p:nvPr/>
        </p:nvSpPr>
        <p:spPr>
          <a:xfrm>
            <a:off x="6843139" y="3431130"/>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24" name="TextBox 23">
            <a:extLst>
              <a:ext uri="{FF2B5EF4-FFF2-40B4-BE49-F238E27FC236}">
                <a16:creationId xmlns:a16="http://schemas.microsoft.com/office/drawing/2014/main" id="{B76BC42E-0568-21B2-3E9D-D62732B73CC5}"/>
              </a:ext>
            </a:extLst>
          </p:cNvPr>
          <p:cNvSpPr txBox="1"/>
          <p:nvPr/>
        </p:nvSpPr>
        <p:spPr>
          <a:xfrm>
            <a:off x="7599140" y="3431130"/>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dirty="0">
                <a:solidFill>
                  <a:srgbClr val="262626"/>
                </a:solidFill>
                <a:latin typeface="Calibri" panose="020F0502020204030204" pitchFamily="34" charset="0"/>
                <a:cs typeface="Calibri" panose="020F0502020204030204" pitchFamily="34" charset="0"/>
              </a:rPr>
              <a:t>1</a:t>
            </a:r>
            <a:r>
              <a:rPr sz="1400" b="1" i="0" dirty="0">
                <a:solidFill>
                  <a:srgbClr val="262626"/>
                </a:solidFill>
                <a:latin typeface="Calibri" panose="020F0502020204030204" pitchFamily="34" charset="0"/>
                <a:cs typeface="Calibri" panose="020F0502020204030204" pitchFamily="34" charset="0"/>
              </a:rPr>
              <a:t> M</a:t>
            </a:r>
            <a:r>
              <a:rPr lang="en-IE" sz="1400" b="1"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0377F8C6-D2AD-AA1D-0C5B-72A743A2124C}"/>
              </a:ext>
            </a:extLst>
          </p:cNvPr>
          <p:cNvSpPr txBox="1"/>
          <p:nvPr/>
        </p:nvSpPr>
        <p:spPr>
          <a:xfrm>
            <a:off x="8193139" y="3431130"/>
            <a:ext cx="3492000" cy="215444"/>
          </a:xfrm>
          <a:prstGeom prst="rect">
            <a:avLst/>
          </a:prstGeom>
          <a:noFill/>
        </p:spPr>
        <p:txBody>
          <a:bodyPr wrap="square" lIns="0" tIns="0" rIns="0" bIns="0" anchor="ctr">
            <a:spAutoFit/>
          </a:bodyPr>
          <a:lstStyle/>
          <a:p>
            <a:r>
              <a:rPr lang="en-IE" sz="1400" b="0" i="0" dirty="0">
                <a:solidFill>
                  <a:srgbClr val="262626"/>
                </a:solidFill>
                <a:latin typeface="Calibri" panose="020F0502020204030204" pitchFamily="34" charset="0"/>
                <a:cs typeface="Calibri" panose="020F0502020204030204" pitchFamily="34" charset="0"/>
              </a:rPr>
              <a:t>- Integrating Sustainability in Daily Operations</a:t>
            </a:r>
          </a:p>
        </p:txBody>
      </p:sp>
    </p:spTree>
    <p:extLst>
      <p:ext uri="{BB962C8B-B14F-4D97-AF65-F5344CB8AC3E}">
        <p14:creationId xmlns:p14="http://schemas.microsoft.com/office/powerpoint/2010/main" val="7766831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A74726-066A-D088-F187-E98F8AE71318}"/>
              </a:ext>
            </a:extLst>
          </p:cNvPr>
          <p:cNvSpPr/>
          <p:nvPr/>
        </p:nvSpPr>
        <p:spPr>
          <a:xfrm>
            <a:off x="8229" y="4066647"/>
            <a:ext cx="12183771" cy="2791353"/>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24A3A0FC-7968-FEF1-EEAC-F04A04FB07C5}"/>
              </a:ext>
            </a:extLst>
          </p:cNvPr>
          <p:cNvPicPr>
            <a:picLocks noChangeAspect="1"/>
          </p:cNvPicPr>
          <p:nvPr/>
        </p:nvPicPr>
        <p:blipFill>
          <a:blip>
            <a:extLst>
              <a:ext uri="{96DAC541-7B7A-43D3-8B79-37D633B846F1}">
                <asvg:svgBlip xmlns:asvg="http://schemas.microsoft.com/office/drawing/2016/SVG/main" r:embed="rId3"/>
              </a:ext>
            </a:extLst>
          </a:blip>
          <a:srcRect l="32264" t="48938" r="39869" b="41538"/>
          <a:stretch>
            <a:fillRect/>
          </a:stretch>
        </p:blipFill>
        <p:spPr>
          <a:xfrm rot="10800000">
            <a:off x="-1" y="4066647"/>
            <a:ext cx="5700090" cy="2758348"/>
          </a:xfrm>
          <a:prstGeom prst="rect">
            <a:avLst/>
          </a:prstGeom>
        </p:spPr>
      </p:pic>
      <p:sp>
        <p:nvSpPr>
          <p:cNvPr id="4" name="Text Placeholder 11">
            <a:extLst>
              <a:ext uri="{FF2B5EF4-FFF2-40B4-BE49-F238E27FC236}">
                <a16:creationId xmlns:a16="http://schemas.microsoft.com/office/drawing/2014/main" id="{40838596-24E8-7B86-39E2-0B2215756CA0}"/>
              </a:ext>
            </a:extLst>
          </p:cNvPr>
          <p:cNvSpPr txBox="1">
            <a:spLocks/>
          </p:cNvSpPr>
          <p:nvPr/>
        </p:nvSpPr>
        <p:spPr>
          <a:xfrm>
            <a:off x="429115" y="341940"/>
            <a:ext cx="741852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Barriers and Enablers For Using Data</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10" name="Straight Connector 9">
            <a:extLst>
              <a:ext uri="{FF2B5EF4-FFF2-40B4-BE49-F238E27FC236}">
                <a16:creationId xmlns:a16="http://schemas.microsoft.com/office/drawing/2014/main" id="{1F69108E-6E26-8833-8FCE-E771F2CC1518}"/>
              </a:ext>
            </a:extLst>
          </p:cNvPr>
          <p:cNvCxnSpPr>
            <a:cxnSpLocks/>
          </p:cNvCxnSpPr>
          <p:nvPr/>
        </p:nvCxnSpPr>
        <p:spPr>
          <a:xfrm>
            <a:off x="0" y="1049307"/>
            <a:ext cx="7548943"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30">
            <a:extLst>
              <a:ext uri="{FF2B5EF4-FFF2-40B4-BE49-F238E27FC236}">
                <a16:creationId xmlns:a16="http://schemas.microsoft.com/office/drawing/2014/main" id="{44D9FB16-D4DC-3244-9AC6-213C436072C1}"/>
              </a:ext>
            </a:extLst>
          </p:cNvPr>
          <p:cNvSpPr/>
          <p:nvPr/>
        </p:nvSpPr>
        <p:spPr>
          <a:xfrm flipH="1">
            <a:off x="429112" y="1182362"/>
            <a:ext cx="3979887" cy="2739211"/>
          </a:xfrm>
          <a:prstGeom prst="rect">
            <a:avLst/>
          </a:prstGeom>
        </p:spPr>
        <p:txBody>
          <a:bodyPr wrap="square">
            <a:spAutoFit/>
          </a:bodyPr>
          <a:lstStyle/>
          <a:p>
            <a:pPr>
              <a:buClr>
                <a:srgbClr val="62A844"/>
              </a:buClr>
            </a:pPr>
            <a:r>
              <a:rPr lang="en-US" sz="2000" b="1" dirty="0">
                <a:solidFill>
                  <a:srgbClr val="0289AE"/>
                </a:solidFill>
              </a:rPr>
              <a:t>COMMON BARRIERS:</a:t>
            </a:r>
          </a:p>
          <a:p>
            <a:pPr>
              <a:buClr>
                <a:srgbClr val="62A844"/>
              </a:buClr>
            </a:pPr>
            <a:endParaRPr lang="en-US" sz="800" dirty="0">
              <a:solidFill>
                <a:srgbClr val="0289AE"/>
              </a:solidFill>
            </a:endParaRPr>
          </a:p>
          <a:p>
            <a:pPr marL="342900" indent="-342900">
              <a:buClr>
                <a:srgbClr val="62A844"/>
              </a:buClr>
              <a:buFont typeface="Arial" panose="020B0604020202020204" pitchFamily="34" charset="0"/>
              <a:buChar char="•"/>
            </a:pPr>
            <a:r>
              <a:rPr lang="en-US" b="1" dirty="0">
                <a:solidFill>
                  <a:srgbClr val="262626"/>
                </a:solidFill>
              </a:rPr>
              <a:t>Limited time</a:t>
            </a:r>
            <a:r>
              <a:rPr lang="en-US" dirty="0">
                <a:solidFill>
                  <a:srgbClr val="262626"/>
                </a:solidFill>
              </a:rPr>
              <a:t> – Too busy with daily operations to analyze data</a:t>
            </a:r>
          </a:p>
          <a:p>
            <a:pPr marL="342900" indent="-342900">
              <a:buClr>
                <a:srgbClr val="62A844"/>
              </a:buClr>
              <a:buFont typeface="Arial" panose="020B0604020202020204" pitchFamily="34" charset="0"/>
              <a:buChar char="•"/>
            </a:pPr>
            <a:r>
              <a:rPr lang="en-US" b="1" dirty="0">
                <a:solidFill>
                  <a:srgbClr val="262626"/>
                </a:solidFill>
              </a:rPr>
              <a:t>Uneven data literacy</a:t>
            </a:r>
            <a:r>
              <a:rPr lang="en-US" dirty="0">
                <a:solidFill>
                  <a:srgbClr val="262626"/>
                </a:solidFill>
              </a:rPr>
              <a:t> – Some staff confident, others unsure</a:t>
            </a:r>
          </a:p>
          <a:p>
            <a:pPr marL="342900" indent="-342900">
              <a:buClr>
                <a:srgbClr val="62A844"/>
              </a:buClr>
              <a:buFont typeface="Arial" panose="020B0604020202020204" pitchFamily="34" charset="0"/>
              <a:buChar char="•"/>
            </a:pPr>
            <a:r>
              <a:rPr lang="en-US" b="1" dirty="0">
                <a:solidFill>
                  <a:srgbClr val="262626"/>
                </a:solidFill>
              </a:rPr>
              <a:t>Unclear ownership</a:t>
            </a:r>
            <a:r>
              <a:rPr lang="en-US" dirty="0">
                <a:solidFill>
                  <a:srgbClr val="262626"/>
                </a:solidFill>
              </a:rPr>
              <a:t> – No one person responsible for reports</a:t>
            </a:r>
          </a:p>
          <a:p>
            <a:pPr marL="342900" indent="-342900">
              <a:buClr>
                <a:srgbClr val="62A844"/>
              </a:buClr>
              <a:buFont typeface="Arial" panose="020B0604020202020204" pitchFamily="34" charset="0"/>
              <a:buChar char="•"/>
            </a:pPr>
            <a:r>
              <a:rPr lang="en-US" b="1" dirty="0">
                <a:solidFill>
                  <a:srgbClr val="262626"/>
                </a:solidFill>
              </a:rPr>
              <a:t>Lack of trust</a:t>
            </a:r>
            <a:r>
              <a:rPr lang="en-US" dirty="0">
                <a:solidFill>
                  <a:srgbClr val="262626"/>
                </a:solidFill>
              </a:rPr>
              <a:t> – Numbers hard to trace back to source</a:t>
            </a:r>
            <a:endParaRPr lang="en-US" b="1" dirty="0">
              <a:solidFill>
                <a:srgbClr val="262626"/>
              </a:solidFill>
            </a:endParaRPr>
          </a:p>
        </p:txBody>
      </p:sp>
      <p:pic>
        <p:nvPicPr>
          <p:cNvPr id="12" name="Graphic 11">
            <a:extLst>
              <a:ext uri="{FF2B5EF4-FFF2-40B4-BE49-F238E27FC236}">
                <a16:creationId xmlns:a16="http://schemas.microsoft.com/office/drawing/2014/main" id="{A1C8FC5C-DAF3-10FA-1417-48A9AF12729E}"/>
              </a:ext>
            </a:extLst>
          </p:cNvPr>
          <p:cNvPicPr>
            <a:picLocks noChangeAspect="1"/>
          </p:cNvPicPr>
          <p:nvPr/>
        </p:nvPicPr>
        <p:blipFill>
          <a:blip>
            <a:extLst>
              <a:ext uri="{96DAC541-7B7A-43D3-8B79-37D633B846F1}">
                <asvg:svgBlip xmlns:asvg="http://schemas.microsoft.com/office/drawing/2016/SVG/main" r:embed="rId3"/>
              </a:ext>
            </a:extLst>
          </a:blip>
          <a:srcRect l="30548" t="53508" r="41585" b="29979"/>
          <a:stretch>
            <a:fillRect/>
          </a:stretch>
        </p:blipFill>
        <p:spPr>
          <a:xfrm>
            <a:off x="7106653" y="-29847"/>
            <a:ext cx="5085347" cy="4266689"/>
          </a:xfrm>
          <a:prstGeom prst="rect">
            <a:avLst/>
          </a:prstGeom>
        </p:spPr>
      </p:pic>
      <p:grpSp>
        <p:nvGrpSpPr>
          <p:cNvPr id="13" name="Graphic 2">
            <a:extLst>
              <a:ext uri="{FF2B5EF4-FFF2-40B4-BE49-F238E27FC236}">
                <a16:creationId xmlns:a16="http://schemas.microsoft.com/office/drawing/2014/main" id="{8043F2D5-9661-FABB-EC69-E2EE4BE69D61}"/>
              </a:ext>
            </a:extLst>
          </p:cNvPr>
          <p:cNvGrpSpPr/>
          <p:nvPr/>
        </p:nvGrpSpPr>
        <p:grpSpPr>
          <a:xfrm>
            <a:off x="982442" y="5078708"/>
            <a:ext cx="1198372" cy="1197197"/>
            <a:chOff x="10376768" y="2334933"/>
            <a:chExt cx="920484" cy="919581"/>
          </a:xfrm>
          <a:solidFill>
            <a:schemeClr val="bg1"/>
          </a:solidFill>
        </p:grpSpPr>
        <p:sp>
          <p:nvSpPr>
            <p:cNvPr id="14" name="Freeform 13">
              <a:extLst>
                <a:ext uri="{FF2B5EF4-FFF2-40B4-BE49-F238E27FC236}">
                  <a16:creationId xmlns:a16="http://schemas.microsoft.com/office/drawing/2014/main" id="{659481C9-38F0-65E7-3121-DD8CD3979A94}"/>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74C45B60-AD50-6A40-3D78-9F1AB48B7885}"/>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6" name="Rounded Rectangle 15">
            <a:extLst>
              <a:ext uri="{FF2B5EF4-FFF2-40B4-BE49-F238E27FC236}">
                <a16:creationId xmlns:a16="http://schemas.microsoft.com/office/drawing/2014/main" id="{59067209-C119-B2C5-FB79-1AF7B5988695}"/>
              </a:ext>
            </a:extLst>
          </p:cNvPr>
          <p:cNvSpPr/>
          <p:nvPr/>
        </p:nvSpPr>
        <p:spPr>
          <a:xfrm>
            <a:off x="2961233" y="4431134"/>
            <a:ext cx="8723906" cy="2159882"/>
          </a:xfrm>
          <a:prstGeom prst="roundRect">
            <a:avLst>
              <a:gd name="adj" fmla="val 8566"/>
            </a:avLst>
          </a:prstGeom>
          <a:solidFill>
            <a:schemeClr val="bg1"/>
          </a:solid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0">
            <a:extLst>
              <a:ext uri="{FF2B5EF4-FFF2-40B4-BE49-F238E27FC236}">
                <a16:creationId xmlns:a16="http://schemas.microsoft.com/office/drawing/2014/main" id="{39FED494-E446-EB90-1D11-8DB3504E518A}"/>
              </a:ext>
            </a:extLst>
          </p:cNvPr>
          <p:cNvSpPr/>
          <p:nvPr/>
        </p:nvSpPr>
        <p:spPr>
          <a:xfrm flipH="1">
            <a:off x="5085348" y="1182362"/>
            <a:ext cx="6811978" cy="1908215"/>
          </a:xfrm>
          <a:prstGeom prst="rect">
            <a:avLst/>
          </a:prstGeom>
        </p:spPr>
        <p:txBody>
          <a:bodyPr wrap="square">
            <a:spAutoFit/>
          </a:bodyPr>
          <a:lstStyle/>
          <a:p>
            <a:pPr>
              <a:buClr>
                <a:srgbClr val="62A844"/>
              </a:buClr>
            </a:pPr>
            <a:r>
              <a:rPr lang="en-US" sz="2000" b="1" dirty="0">
                <a:solidFill>
                  <a:srgbClr val="0289AE"/>
                </a:solidFill>
              </a:rPr>
              <a:t>KEY ENABLERS:</a:t>
            </a:r>
          </a:p>
          <a:p>
            <a:pPr>
              <a:buClr>
                <a:srgbClr val="62A844"/>
              </a:buClr>
            </a:pPr>
            <a:endParaRPr lang="en-US" sz="800" dirty="0">
              <a:solidFill>
                <a:srgbClr val="0289AE"/>
              </a:solidFill>
            </a:endParaRPr>
          </a:p>
          <a:p>
            <a:pPr marL="342900" indent="-342900">
              <a:buClr>
                <a:srgbClr val="62A844"/>
              </a:buClr>
              <a:buFont typeface="Arial" panose="020B0604020202020204" pitchFamily="34" charset="0"/>
              <a:buChar char="•"/>
            </a:pPr>
            <a:r>
              <a:rPr lang="en-US" b="1" dirty="0">
                <a:solidFill>
                  <a:srgbClr val="262626"/>
                </a:solidFill>
              </a:rPr>
              <a:t>Visible leadership support</a:t>
            </a:r>
            <a:r>
              <a:rPr lang="en-US" dirty="0">
                <a:solidFill>
                  <a:srgbClr val="262626"/>
                </a:solidFill>
              </a:rPr>
              <a:t> – Managers model data use</a:t>
            </a:r>
          </a:p>
          <a:p>
            <a:pPr marL="342900" indent="-342900">
              <a:buClr>
                <a:srgbClr val="62A844"/>
              </a:buClr>
              <a:buFont typeface="Arial" panose="020B0604020202020204" pitchFamily="34" charset="0"/>
              <a:buChar char="•"/>
            </a:pPr>
            <a:r>
              <a:rPr lang="en-US" b="1" dirty="0">
                <a:solidFill>
                  <a:srgbClr val="262626"/>
                </a:solidFill>
              </a:rPr>
              <a:t>Simple shared dashboards</a:t>
            </a:r>
            <a:r>
              <a:rPr lang="en-US" dirty="0">
                <a:solidFill>
                  <a:srgbClr val="262626"/>
                </a:solidFill>
              </a:rPr>
              <a:t> – Easy to access and understand</a:t>
            </a:r>
          </a:p>
          <a:p>
            <a:pPr marL="342900" indent="-342900">
              <a:buClr>
                <a:srgbClr val="62A844"/>
              </a:buClr>
              <a:buFont typeface="Arial" panose="020B0604020202020204" pitchFamily="34" charset="0"/>
              <a:buChar char="•"/>
            </a:pPr>
            <a:r>
              <a:rPr lang="en-US" b="1" dirty="0">
                <a:solidFill>
                  <a:srgbClr val="262626"/>
                </a:solidFill>
              </a:rPr>
              <a:t>Regular cross-department meetings</a:t>
            </a:r>
            <a:r>
              <a:rPr lang="en-US" dirty="0">
                <a:solidFill>
                  <a:srgbClr val="262626"/>
                </a:solidFill>
              </a:rPr>
              <a:t> – Discuss KPIs together</a:t>
            </a:r>
          </a:p>
          <a:p>
            <a:pPr marL="342900" indent="-342900">
              <a:buClr>
                <a:srgbClr val="62A844"/>
              </a:buClr>
              <a:buFont typeface="Arial" panose="020B0604020202020204" pitchFamily="34" charset="0"/>
              <a:buChar char="•"/>
            </a:pPr>
            <a:r>
              <a:rPr lang="en-US" b="1" dirty="0">
                <a:solidFill>
                  <a:srgbClr val="262626"/>
                </a:solidFill>
              </a:rPr>
              <a:t>Clear routines</a:t>
            </a:r>
            <a:r>
              <a:rPr lang="en-US" dirty="0">
                <a:solidFill>
                  <a:srgbClr val="262626"/>
                </a:solidFill>
              </a:rPr>
              <a:t> – Daily huddles, weekly reviews (</a:t>
            </a:r>
            <a:r>
              <a:rPr lang="en-US" i="1" dirty="0">
                <a:solidFill>
                  <a:srgbClr val="262626"/>
                </a:solidFill>
              </a:rPr>
              <a:t>Revfine, 2025; </a:t>
            </a:r>
            <a:r>
              <a:rPr lang="en-US" i="1" dirty="0" err="1">
                <a:solidFill>
                  <a:srgbClr val="262626"/>
                </a:solidFill>
              </a:rPr>
              <a:t>HospitalityNet</a:t>
            </a:r>
            <a:r>
              <a:rPr lang="en-US" i="1" dirty="0">
                <a:solidFill>
                  <a:srgbClr val="262626"/>
                </a:solidFill>
              </a:rPr>
              <a:t>, 2023)</a:t>
            </a:r>
            <a:endParaRPr lang="en-US" dirty="0">
              <a:solidFill>
                <a:srgbClr val="262626"/>
              </a:solidFill>
            </a:endParaRPr>
          </a:p>
        </p:txBody>
      </p:sp>
      <p:sp>
        <p:nvSpPr>
          <p:cNvPr id="18" name="Rectangle 30">
            <a:extLst>
              <a:ext uri="{FF2B5EF4-FFF2-40B4-BE49-F238E27FC236}">
                <a16:creationId xmlns:a16="http://schemas.microsoft.com/office/drawing/2014/main" id="{491062B4-0B98-DBB4-F2AA-78AE6A3181E3}"/>
              </a:ext>
            </a:extLst>
          </p:cNvPr>
          <p:cNvSpPr/>
          <p:nvPr/>
        </p:nvSpPr>
        <p:spPr>
          <a:xfrm flipH="1">
            <a:off x="3223450" y="4236524"/>
            <a:ext cx="8294152" cy="2354491"/>
          </a:xfrm>
          <a:prstGeom prst="rect">
            <a:avLst/>
          </a:prstGeom>
        </p:spPr>
        <p:txBody>
          <a:bodyPr wrap="square">
            <a:spAutoFit/>
          </a:bodyPr>
          <a:lstStyle/>
          <a:p>
            <a:r>
              <a:rPr lang="en-US" sz="2400" b="1" dirty="0">
                <a:solidFill>
                  <a:schemeClr val="bg1"/>
                </a:solidFill>
                <a:highlight>
                  <a:srgbClr val="0289AE"/>
                </a:highlight>
              </a:rPr>
              <a:t>  ACTIVITY</a:t>
            </a:r>
            <a:r>
              <a:rPr lang="en-US" sz="2400" b="1" dirty="0">
                <a:solidFill>
                  <a:srgbClr val="0289AE"/>
                </a:solidFill>
                <a:highlight>
                  <a:srgbClr val="0289AE"/>
                </a:highlight>
              </a:rPr>
              <a:t>..:</a:t>
            </a:r>
          </a:p>
          <a:p>
            <a:pPr>
              <a:lnSpc>
                <a:spcPts val="2100"/>
              </a:lnSpc>
            </a:pPr>
            <a:br>
              <a:rPr lang="en-US" sz="800" b="1" dirty="0"/>
            </a:br>
            <a:r>
              <a:rPr lang="en-US" sz="2000" dirty="0">
                <a:solidFill>
                  <a:srgbClr val="262626"/>
                </a:solidFill>
              </a:rPr>
              <a:t>Identify two barriers that make it hard to use data in your workplace (for example, no time to review reports, unclear KPIs, complex systems) and two existing strengths (for example, a weekly meeting, a motivated colleague, a clear waste-recording routine). Write one sentence on how you could reduce one barrier or build on one strength</a:t>
            </a:r>
          </a:p>
          <a:p>
            <a:endParaRPr lang="en-US" dirty="0">
              <a:solidFill>
                <a:srgbClr val="262626"/>
              </a:solidFill>
            </a:endParaRPr>
          </a:p>
        </p:txBody>
      </p:sp>
      <p:sp>
        <p:nvSpPr>
          <p:cNvPr id="19" name="Rounded Rectangle 18">
            <a:extLst>
              <a:ext uri="{FF2B5EF4-FFF2-40B4-BE49-F238E27FC236}">
                <a16:creationId xmlns:a16="http://schemas.microsoft.com/office/drawing/2014/main" id="{827B5ACC-814E-02F4-4448-DFF1ABEE2641}"/>
              </a:ext>
            </a:extLst>
          </p:cNvPr>
          <p:cNvSpPr/>
          <p:nvPr/>
        </p:nvSpPr>
        <p:spPr>
          <a:xfrm>
            <a:off x="7422945" y="3377502"/>
            <a:ext cx="4191652"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8AFE4542-191A-1EFF-3E6F-4E8D72B9CD85}"/>
              </a:ext>
            </a:extLst>
          </p:cNvPr>
          <p:cNvSpPr txBox="1"/>
          <p:nvPr/>
        </p:nvSpPr>
        <p:spPr>
          <a:xfrm>
            <a:off x="7548943" y="3440780"/>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21" name="TextBox 20">
            <a:extLst>
              <a:ext uri="{FF2B5EF4-FFF2-40B4-BE49-F238E27FC236}">
                <a16:creationId xmlns:a16="http://schemas.microsoft.com/office/drawing/2014/main" id="{9041CB66-AA27-2169-D897-4AFA44A7424B}"/>
              </a:ext>
            </a:extLst>
          </p:cNvPr>
          <p:cNvSpPr txBox="1"/>
          <p:nvPr/>
        </p:nvSpPr>
        <p:spPr>
          <a:xfrm>
            <a:off x="8304944" y="3440780"/>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i="0" dirty="0">
                <a:solidFill>
                  <a:srgbClr val="262626"/>
                </a:solidFill>
                <a:latin typeface="Calibri" panose="020F0502020204030204" pitchFamily="34" charset="0"/>
                <a:cs typeface="Calibri" panose="020F0502020204030204" pitchFamily="34" charset="0"/>
              </a:rPr>
              <a:t>3</a:t>
            </a:r>
            <a:r>
              <a:rPr sz="1400" b="1" i="0" dirty="0">
                <a:solidFill>
                  <a:srgbClr val="262626"/>
                </a:solidFill>
                <a:latin typeface="Calibri" panose="020F0502020204030204" pitchFamily="34" charset="0"/>
                <a:cs typeface="Calibri" panose="020F0502020204030204" pitchFamily="34" charset="0"/>
              </a:rPr>
              <a:t> M</a:t>
            </a:r>
            <a:r>
              <a:rPr lang="en-IE" sz="1400" b="1"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1EBB16A6-D38D-6D18-6C37-69B9A3B5197D}"/>
              </a:ext>
            </a:extLst>
          </p:cNvPr>
          <p:cNvSpPr txBox="1"/>
          <p:nvPr/>
        </p:nvSpPr>
        <p:spPr>
          <a:xfrm>
            <a:off x="8898943" y="3440780"/>
            <a:ext cx="3492000" cy="215444"/>
          </a:xfrm>
          <a:prstGeom prst="rect">
            <a:avLst/>
          </a:prstGeom>
          <a:noFill/>
        </p:spPr>
        <p:txBody>
          <a:bodyPr wrap="square" lIns="0" tIns="0" rIns="0" bIns="0" anchor="ctr">
            <a:spAutoFit/>
          </a:bodyPr>
          <a:lstStyle/>
          <a:p>
            <a:r>
              <a:rPr lang="en-IE" sz="1400" b="0" i="0" dirty="0">
                <a:solidFill>
                  <a:srgbClr val="262626"/>
                </a:solidFill>
                <a:latin typeface="Calibri" panose="020F0502020204030204" pitchFamily="34" charset="0"/>
                <a:cs typeface="Calibri" panose="020F0502020204030204" pitchFamily="34" charset="0"/>
              </a:rPr>
              <a:t>- Leading Green and Digital Change</a:t>
            </a:r>
          </a:p>
        </p:txBody>
      </p:sp>
    </p:spTree>
    <p:extLst>
      <p:ext uri="{BB962C8B-B14F-4D97-AF65-F5344CB8AC3E}">
        <p14:creationId xmlns:p14="http://schemas.microsoft.com/office/powerpoint/2010/main" val="42323870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E65DA1F-DE30-23AD-CC3E-F67D4D96BE96}"/>
              </a:ext>
            </a:extLst>
          </p:cNvPr>
          <p:cNvSpPr/>
          <p:nvPr/>
        </p:nvSpPr>
        <p:spPr>
          <a:xfrm>
            <a:off x="8229" y="4236842"/>
            <a:ext cx="12183771" cy="2621158"/>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A1C681DA-A796-125E-3F9C-708F2919BB62}"/>
              </a:ext>
            </a:extLst>
          </p:cNvPr>
          <p:cNvPicPr>
            <a:picLocks noChangeAspect="1"/>
          </p:cNvPicPr>
          <p:nvPr/>
        </p:nvPicPr>
        <p:blipFill>
          <a:blip>
            <a:extLst>
              <a:ext uri="{96DAC541-7B7A-43D3-8B79-37D633B846F1}">
                <asvg:svgBlip xmlns:asvg="http://schemas.microsoft.com/office/drawing/2016/SVG/main" r:embed="rId3"/>
              </a:ext>
            </a:extLst>
          </a:blip>
          <a:srcRect l="32264" t="48938" r="39869" b="41538"/>
          <a:stretch>
            <a:fillRect/>
          </a:stretch>
        </p:blipFill>
        <p:spPr>
          <a:xfrm rot="10800000">
            <a:off x="-1" y="4236841"/>
            <a:ext cx="5348384" cy="2588153"/>
          </a:xfrm>
          <a:prstGeom prst="rect">
            <a:avLst/>
          </a:prstGeom>
        </p:spPr>
      </p:pic>
      <p:sp>
        <p:nvSpPr>
          <p:cNvPr id="22" name="Text Placeholder 11">
            <a:extLst>
              <a:ext uri="{FF2B5EF4-FFF2-40B4-BE49-F238E27FC236}">
                <a16:creationId xmlns:a16="http://schemas.microsoft.com/office/drawing/2014/main" id="{686D6D03-3BB8-9A1E-7402-6BB1A709444E}"/>
              </a:ext>
            </a:extLst>
          </p:cNvPr>
          <p:cNvSpPr txBox="1">
            <a:spLocks/>
          </p:cNvSpPr>
          <p:nvPr/>
        </p:nvSpPr>
        <p:spPr>
          <a:xfrm>
            <a:off x="429115" y="341940"/>
            <a:ext cx="741852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Simple routines and roles for KPIs</a:t>
            </a:r>
          </a:p>
          <a:p>
            <a:pPr marL="0" indent="0">
              <a:lnSpc>
                <a:spcPts val="3520"/>
              </a:lnSpc>
              <a:spcBef>
                <a:spcPts val="0"/>
              </a:spcBef>
              <a:buNone/>
            </a:pPr>
            <a:endParaRPr lang="en-US" sz="3400" b="1" dirty="0">
              <a:solidFill>
                <a:srgbClr val="262626"/>
              </a:solidFill>
              <a:cs typeface="Times New Roman" panose="02020603050405020304" pitchFamily="18" charset="0"/>
            </a:endParaRP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5D5952FC-59F8-4220-D3BF-C61E6E23A659}"/>
              </a:ext>
            </a:extLst>
          </p:cNvPr>
          <p:cNvCxnSpPr>
            <a:cxnSpLocks/>
          </p:cNvCxnSpPr>
          <p:nvPr/>
        </p:nvCxnSpPr>
        <p:spPr>
          <a:xfrm>
            <a:off x="0" y="1049307"/>
            <a:ext cx="7548943"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A10CDC3C-6023-5818-66BB-3F470ABA6A19}"/>
              </a:ext>
            </a:extLst>
          </p:cNvPr>
          <p:cNvSpPr/>
          <p:nvPr/>
        </p:nvSpPr>
        <p:spPr>
          <a:xfrm flipH="1">
            <a:off x="429109" y="1785070"/>
            <a:ext cx="5932905" cy="2185214"/>
          </a:xfrm>
          <a:prstGeom prst="rect">
            <a:avLst/>
          </a:prstGeom>
        </p:spPr>
        <p:txBody>
          <a:bodyPr wrap="square">
            <a:spAutoFit/>
          </a:bodyPr>
          <a:lstStyle/>
          <a:p>
            <a:pPr>
              <a:buClr>
                <a:srgbClr val="62A844"/>
              </a:buClr>
            </a:pPr>
            <a:r>
              <a:rPr lang="en-US" sz="2000" b="1" dirty="0">
                <a:solidFill>
                  <a:srgbClr val="0289AE"/>
                </a:solidFill>
              </a:rPr>
              <a:t>ROUTINE IDEAS:</a:t>
            </a:r>
          </a:p>
          <a:p>
            <a:pPr>
              <a:buClr>
                <a:srgbClr val="62A844"/>
              </a:buClr>
            </a:pPr>
            <a:endParaRPr lang="en-US" sz="800" dirty="0">
              <a:solidFill>
                <a:srgbClr val="0289AE"/>
              </a:solidFill>
            </a:endParaRPr>
          </a:p>
          <a:p>
            <a:pPr marL="285750" indent="-285750">
              <a:buClr>
                <a:srgbClr val="62A844"/>
              </a:buClr>
              <a:buFont typeface="Arial" panose="020B0604020202020204" pitchFamily="34" charset="0"/>
              <a:buChar char="•"/>
            </a:pPr>
            <a:r>
              <a:rPr lang="en-US" b="1" dirty="0">
                <a:solidFill>
                  <a:srgbClr val="262626"/>
                </a:solidFill>
              </a:rPr>
              <a:t>Daily Huddle (5–10 min)</a:t>
            </a:r>
            <a:r>
              <a:rPr lang="en-US" dirty="0">
                <a:solidFill>
                  <a:srgbClr val="262626"/>
                </a:solidFill>
              </a:rPr>
              <a:t>- Review </a:t>
            </a:r>
            <a:r>
              <a:rPr lang="en-US" b="1" dirty="0">
                <a:solidFill>
                  <a:srgbClr val="262626"/>
                </a:solidFill>
              </a:rPr>
              <a:t>3 key KPIs</a:t>
            </a:r>
            <a:r>
              <a:rPr lang="en-US" dirty="0">
                <a:solidFill>
                  <a:srgbClr val="262626"/>
                </a:solidFill>
              </a:rPr>
              <a:t> from yesterday: occupancy, ADR, waste per cover</a:t>
            </a:r>
          </a:p>
          <a:p>
            <a:pPr marL="285750" indent="-285750">
              <a:buClr>
                <a:srgbClr val="62A844"/>
              </a:buClr>
              <a:buFont typeface="Arial" panose="020B0604020202020204" pitchFamily="34" charset="0"/>
              <a:buChar char="•"/>
            </a:pPr>
            <a:r>
              <a:rPr lang="en-US" b="1" dirty="0">
                <a:solidFill>
                  <a:srgbClr val="262626"/>
                </a:solidFill>
              </a:rPr>
              <a:t>Weekly Waste Review (15 min)</a:t>
            </a:r>
            <a:r>
              <a:rPr lang="en-US" dirty="0">
                <a:solidFill>
                  <a:srgbClr val="262626"/>
                </a:solidFill>
              </a:rPr>
              <a:t>- Kitchen team reviews food waste data, plans adjustments</a:t>
            </a:r>
          </a:p>
          <a:p>
            <a:pPr marL="285750" indent="-285750">
              <a:buClr>
                <a:srgbClr val="62A844"/>
              </a:buClr>
              <a:buFont typeface="Arial" panose="020B0604020202020204" pitchFamily="34" charset="0"/>
              <a:buChar char="•"/>
            </a:pPr>
            <a:r>
              <a:rPr lang="en-US" b="1" dirty="0">
                <a:solidFill>
                  <a:srgbClr val="262626"/>
                </a:solidFill>
              </a:rPr>
              <a:t>Monthly Cross-Department Meeting (30 min)</a:t>
            </a:r>
            <a:r>
              <a:rPr lang="en-US" dirty="0">
                <a:solidFill>
                  <a:srgbClr val="262626"/>
                </a:solidFill>
              </a:rPr>
              <a:t>- Look at occupancy, revenue and sustainability indicators together</a:t>
            </a:r>
          </a:p>
        </p:txBody>
      </p:sp>
      <p:pic>
        <p:nvPicPr>
          <p:cNvPr id="25" name="Graphic 24">
            <a:extLst>
              <a:ext uri="{FF2B5EF4-FFF2-40B4-BE49-F238E27FC236}">
                <a16:creationId xmlns:a16="http://schemas.microsoft.com/office/drawing/2014/main" id="{ACE97C8F-548A-1335-2981-5A30307C71AD}"/>
              </a:ext>
            </a:extLst>
          </p:cNvPr>
          <p:cNvPicPr>
            <a:picLocks noChangeAspect="1"/>
          </p:cNvPicPr>
          <p:nvPr/>
        </p:nvPicPr>
        <p:blipFill>
          <a:blip>
            <a:extLst>
              <a:ext uri="{96DAC541-7B7A-43D3-8B79-37D633B846F1}">
                <asvg:svgBlip xmlns:asvg="http://schemas.microsoft.com/office/drawing/2016/SVG/main" r:embed="rId3"/>
              </a:ext>
            </a:extLst>
          </a:blip>
          <a:srcRect l="30548" t="53508" r="41585" b="29979"/>
          <a:stretch>
            <a:fillRect/>
          </a:stretch>
        </p:blipFill>
        <p:spPr>
          <a:xfrm>
            <a:off x="7106653" y="-29847"/>
            <a:ext cx="5085347" cy="4266689"/>
          </a:xfrm>
          <a:prstGeom prst="rect">
            <a:avLst/>
          </a:prstGeom>
        </p:spPr>
      </p:pic>
      <p:grpSp>
        <p:nvGrpSpPr>
          <p:cNvPr id="26" name="Graphic 2">
            <a:extLst>
              <a:ext uri="{FF2B5EF4-FFF2-40B4-BE49-F238E27FC236}">
                <a16:creationId xmlns:a16="http://schemas.microsoft.com/office/drawing/2014/main" id="{DBE21B21-DAD0-13FE-8471-865F0BF913EC}"/>
              </a:ext>
            </a:extLst>
          </p:cNvPr>
          <p:cNvGrpSpPr/>
          <p:nvPr/>
        </p:nvGrpSpPr>
        <p:grpSpPr>
          <a:xfrm>
            <a:off x="982442" y="5078708"/>
            <a:ext cx="1198372" cy="1197197"/>
            <a:chOff x="10376768" y="2334933"/>
            <a:chExt cx="920484" cy="919581"/>
          </a:xfrm>
          <a:solidFill>
            <a:schemeClr val="bg1"/>
          </a:solidFill>
        </p:grpSpPr>
        <p:sp>
          <p:nvSpPr>
            <p:cNvPr id="27" name="Freeform 26">
              <a:extLst>
                <a:ext uri="{FF2B5EF4-FFF2-40B4-BE49-F238E27FC236}">
                  <a16:creationId xmlns:a16="http://schemas.microsoft.com/office/drawing/2014/main" id="{8BD839C5-F498-5AE5-6AD0-BAF2059057EE}"/>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CD04AE95-9DBB-2C71-7130-8CBB94568842}"/>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9" name="Rounded Rectangle 28">
            <a:extLst>
              <a:ext uri="{FF2B5EF4-FFF2-40B4-BE49-F238E27FC236}">
                <a16:creationId xmlns:a16="http://schemas.microsoft.com/office/drawing/2014/main" id="{61B2A394-D35F-1832-84DA-C6C5E8B32BED}"/>
              </a:ext>
            </a:extLst>
          </p:cNvPr>
          <p:cNvSpPr/>
          <p:nvPr/>
        </p:nvSpPr>
        <p:spPr>
          <a:xfrm>
            <a:off x="2779779" y="4696801"/>
            <a:ext cx="9064863" cy="1861637"/>
          </a:xfrm>
          <a:prstGeom prst="roundRect">
            <a:avLst>
              <a:gd name="adj" fmla="val 8566"/>
            </a:avLst>
          </a:prstGeom>
          <a:solidFill>
            <a:schemeClr val="bg1"/>
          </a:solid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0">
            <a:extLst>
              <a:ext uri="{FF2B5EF4-FFF2-40B4-BE49-F238E27FC236}">
                <a16:creationId xmlns:a16="http://schemas.microsoft.com/office/drawing/2014/main" id="{0027F44D-E0AF-76BF-C617-0F71EFEA1108}"/>
              </a:ext>
            </a:extLst>
          </p:cNvPr>
          <p:cNvSpPr/>
          <p:nvPr/>
        </p:nvSpPr>
        <p:spPr>
          <a:xfrm flipH="1">
            <a:off x="7422944" y="1785070"/>
            <a:ext cx="4024418" cy="1631216"/>
          </a:xfrm>
          <a:prstGeom prst="rect">
            <a:avLst/>
          </a:prstGeom>
        </p:spPr>
        <p:txBody>
          <a:bodyPr wrap="square">
            <a:spAutoFit/>
          </a:bodyPr>
          <a:lstStyle/>
          <a:p>
            <a:pPr>
              <a:buClr>
                <a:srgbClr val="62A844"/>
              </a:buClr>
            </a:pPr>
            <a:r>
              <a:rPr lang="en-US" sz="2000" b="1" dirty="0">
                <a:solidFill>
                  <a:srgbClr val="0289AE"/>
                </a:solidFill>
              </a:rPr>
              <a:t>CLEAR ROLES:</a:t>
            </a:r>
          </a:p>
          <a:p>
            <a:pPr>
              <a:buClr>
                <a:srgbClr val="62A844"/>
              </a:buClr>
            </a:pPr>
            <a:endParaRPr lang="en-US" sz="800" b="1" dirty="0">
              <a:solidFill>
                <a:srgbClr val="0289AE"/>
              </a:solidFill>
            </a:endParaRPr>
          </a:p>
          <a:p>
            <a:pPr marL="285750" indent="-285750">
              <a:buClr>
                <a:srgbClr val="62A844"/>
              </a:buClr>
              <a:buFont typeface="Arial" panose="020B0604020202020204" pitchFamily="34" charset="0"/>
              <a:buChar char="•"/>
            </a:pPr>
            <a:r>
              <a:rPr lang="en-US" b="1" dirty="0">
                <a:solidFill>
                  <a:srgbClr val="262626"/>
                </a:solidFill>
              </a:rPr>
              <a:t>Data Champion</a:t>
            </a:r>
            <a:r>
              <a:rPr lang="en-US" dirty="0">
                <a:solidFill>
                  <a:srgbClr val="262626"/>
                </a:solidFill>
              </a:rPr>
              <a:t> – Someone responsible for updating the KPI sheet</a:t>
            </a:r>
          </a:p>
          <a:p>
            <a:pPr marL="285750" indent="-285750">
              <a:buClr>
                <a:srgbClr val="62A844"/>
              </a:buClr>
              <a:buFont typeface="Arial" panose="020B0604020202020204" pitchFamily="34" charset="0"/>
              <a:buChar char="•"/>
            </a:pPr>
            <a:r>
              <a:rPr lang="en-US" b="1" dirty="0">
                <a:solidFill>
                  <a:srgbClr val="262626"/>
                </a:solidFill>
              </a:rPr>
              <a:t>Communicator</a:t>
            </a:r>
            <a:r>
              <a:rPr lang="en-US" dirty="0">
                <a:solidFill>
                  <a:srgbClr val="262626"/>
                </a:solidFill>
              </a:rPr>
              <a:t> – Someone who brings main messages to the team</a:t>
            </a:r>
          </a:p>
        </p:txBody>
      </p:sp>
      <p:sp>
        <p:nvSpPr>
          <p:cNvPr id="31" name="Rectangle 30">
            <a:extLst>
              <a:ext uri="{FF2B5EF4-FFF2-40B4-BE49-F238E27FC236}">
                <a16:creationId xmlns:a16="http://schemas.microsoft.com/office/drawing/2014/main" id="{99E26C88-A0C1-D046-B5AD-0C20D7E7F0E4}"/>
              </a:ext>
            </a:extLst>
          </p:cNvPr>
          <p:cNvSpPr/>
          <p:nvPr/>
        </p:nvSpPr>
        <p:spPr>
          <a:xfrm flipH="1">
            <a:off x="3041997" y="4502191"/>
            <a:ext cx="8647316" cy="2354491"/>
          </a:xfrm>
          <a:prstGeom prst="rect">
            <a:avLst/>
          </a:prstGeom>
        </p:spPr>
        <p:txBody>
          <a:bodyPr wrap="square">
            <a:spAutoFit/>
          </a:bodyPr>
          <a:lstStyle/>
          <a:p>
            <a:r>
              <a:rPr lang="en-US" sz="2400" b="1" dirty="0">
                <a:solidFill>
                  <a:schemeClr val="bg1"/>
                </a:solidFill>
                <a:highlight>
                  <a:srgbClr val="0289AE"/>
                </a:highlight>
              </a:rPr>
              <a:t>  ACTIVITY</a:t>
            </a:r>
            <a:r>
              <a:rPr lang="en-US" sz="2400" b="1" dirty="0">
                <a:solidFill>
                  <a:srgbClr val="0289AE"/>
                </a:solidFill>
                <a:highlight>
                  <a:srgbClr val="0289AE"/>
                </a:highlight>
              </a:rPr>
              <a:t>..:</a:t>
            </a:r>
          </a:p>
          <a:p>
            <a:pPr>
              <a:lnSpc>
                <a:spcPts val="2100"/>
              </a:lnSpc>
            </a:pPr>
            <a:br>
              <a:rPr lang="en-US" sz="800" b="1" dirty="0"/>
            </a:br>
            <a:r>
              <a:rPr lang="en-US" sz="2000" dirty="0">
                <a:solidFill>
                  <a:srgbClr val="262626"/>
                </a:solidFill>
              </a:rPr>
              <a:t>Design one realistic KPI routine for your context. For example, “Every Monday morning, the duty manager and head of department review last week’s occupancy %, RevPAR and food waste per cover for 15 minutes.” Write down who participates, which 2–3 KPIs are reviewed and how long the routine should last.</a:t>
            </a:r>
          </a:p>
          <a:p>
            <a:pPr>
              <a:lnSpc>
                <a:spcPts val="2100"/>
              </a:lnSpc>
            </a:pPr>
            <a:endParaRPr lang="en-US" sz="2000" dirty="0">
              <a:solidFill>
                <a:srgbClr val="262626"/>
              </a:solidFill>
            </a:endParaRPr>
          </a:p>
          <a:p>
            <a:endParaRPr lang="en-US" dirty="0">
              <a:solidFill>
                <a:srgbClr val="262626"/>
              </a:solidFill>
            </a:endParaRPr>
          </a:p>
        </p:txBody>
      </p:sp>
      <p:sp>
        <p:nvSpPr>
          <p:cNvPr id="37" name="TextBox 36">
            <a:extLst>
              <a:ext uri="{FF2B5EF4-FFF2-40B4-BE49-F238E27FC236}">
                <a16:creationId xmlns:a16="http://schemas.microsoft.com/office/drawing/2014/main" id="{4729E2B0-7A2E-7932-2F7C-F93F0F4343D4}"/>
              </a:ext>
            </a:extLst>
          </p:cNvPr>
          <p:cNvSpPr txBox="1"/>
          <p:nvPr/>
        </p:nvSpPr>
        <p:spPr>
          <a:xfrm>
            <a:off x="429110" y="1149064"/>
            <a:ext cx="11788814" cy="430887"/>
          </a:xfrm>
          <a:prstGeom prst="rect">
            <a:avLst/>
          </a:prstGeom>
          <a:noFill/>
        </p:spPr>
        <p:txBody>
          <a:bodyPr wrap="square">
            <a:spAutoFit/>
          </a:bodyPr>
          <a:lstStyle/>
          <a:p>
            <a:r>
              <a:rPr lang="en-US" sz="2200" dirty="0">
                <a:solidFill>
                  <a:srgbClr val="262626"/>
                </a:solidFill>
              </a:rPr>
              <a:t>A strong data culture is built through </a:t>
            </a:r>
            <a:r>
              <a:rPr lang="en-US" sz="2200" b="1" dirty="0">
                <a:solidFill>
                  <a:srgbClr val="262626"/>
                </a:solidFill>
              </a:rPr>
              <a:t>simple, repeated routines</a:t>
            </a:r>
            <a:r>
              <a:rPr lang="en-US" sz="2200" dirty="0">
                <a:solidFill>
                  <a:srgbClr val="262626"/>
                </a:solidFill>
              </a:rPr>
              <a:t>- not one-off projects.</a:t>
            </a:r>
          </a:p>
        </p:txBody>
      </p:sp>
    </p:spTree>
    <p:extLst>
      <p:ext uri="{BB962C8B-B14F-4D97-AF65-F5344CB8AC3E}">
        <p14:creationId xmlns:p14="http://schemas.microsoft.com/office/powerpoint/2010/main" val="1955214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184A76-A3C7-3DF5-D3C6-6A7E108953ED}"/>
              </a:ext>
            </a:extLst>
          </p:cNvPr>
          <p:cNvSpPr txBox="1"/>
          <p:nvPr/>
        </p:nvSpPr>
        <p:spPr>
          <a:xfrm>
            <a:off x="12644264" y="259644"/>
            <a:ext cx="10939112" cy="5878532"/>
          </a:xfrm>
          <a:prstGeom prst="rect">
            <a:avLst/>
          </a:prstGeom>
          <a:noFill/>
        </p:spPr>
        <p:txBody>
          <a:bodyPr wrap="square">
            <a:spAutoFit/>
          </a:bodyPr>
          <a:lstStyle/>
          <a:p>
            <a:pPr algn="ctr">
              <a:buNone/>
            </a:pPr>
            <a:r>
              <a:rPr lang="en-US" sz="2800" b="1" dirty="0"/>
              <a:t>Planning Eco Smart data actions</a:t>
            </a:r>
          </a:p>
          <a:p>
            <a:pPr>
              <a:buNone/>
            </a:pPr>
            <a:endParaRPr lang="en-US" b="1" dirty="0"/>
          </a:p>
          <a:p>
            <a:pPr>
              <a:buNone/>
            </a:pPr>
            <a:r>
              <a:rPr lang="en-US" sz="2200" dirty="0">
                <a:solidFill>
                  <a:srgbClr val="262626"/>
                </a:solidFill>
              </a:rPr>
              <a:t>European reports on tourism data and skills emphasise the value of small, practical actions that build over time. </a:t>
            </a:r>
            <a:br>
              <a:rPr lang="en-US" sz="2200" dirty="0">
                <a:solidFill>
                  <a:srgbClr val="262626"/>
                </a:solidFill>
              </a:rPr>
            </a:br>
            <a:br>
              <a:rPr lang="en-US" sz="2200" dirty="0">
                <a:solidFill>
                  <a:srgbClr val="262626"/>
                </a:solidFill>
              </a:rPr>
            </a:br>
            <a:r>
              <a:rPr lang="en-US" sz="2200" dirty="0">
                <a:solidFill>
                  <a:srgbClr val="262626"/>
                </a:solidFill>
              </a:rPr>
              <a:t>In Eco Smart Hospitality, this might mean starting with one or two priority KPIs and one team that is ready to experiment. An action plan helps you decide what to start, who is involved and when you will review progress.</a:t>
            </a:r>
          </a:p>
          <a:p>
            <a:pPr algn="just">
              <a:buNone/>
            </a:pPr>
            <a:endParaRPr lang="en-US" sz="2200" dirty="0">
              <a:solidFill>
                <a:srgbClr val="262626"/>
              </a:solidFill>
            </a:endParaRPr>
          </a:p>
          <a:p>
            <a:pPr algn="just">
              <a:buNone/>
            </a:pPr>
            <a:r>
              <a:rPr lang="en-US" sz="2200" b="1" u="sng" dirty="0"/>
              <a:t>Activity: </a:t>
            </a:r>
          </a:p>
          <a:p>
            <a:pPr algn="just">
              <a:buNone/>
            </a:pPr>
            <a:endParaRPr lang="en-US" sz="2200" u="sng" dirty="0">
              <a:solidFill>
                <a:srgbClr val="262626"/>
              </a:solidFill>
            </a:endParaRPr>
          </a:p>
          <a:p>
            <a:pPr algn="just">
              <a:buNone/>
            </a:pPr>
            <a:r>
              <a:rPr lang="en-US" sz="2200" dirty="0">
                <a:solidFill>
                  <a:srgbClr val="262626"/>
                </a:solidFill>
              </a:rPr>
              <a:t>Draft a short Eco Smart data action plan with three elements:</a:t>
            </a:r>
          </a:p>
          <a:p>
            <a:pPr marL="285750" indent="-285750" algn="just">
              <a:buFont typeface="Wingdings" panose="05000000000000000000" pitchFamily="2" charset="2"/>
              <a:buChar char="Ø"/>
            </a:pPr>
            <a:r>
              <a:rPr lang="en-US" sz="2200" dirty="0">
                <a:solidFill>
                  <a:srgbClr val="262626"/>
                </a:solidFill>
              </a:rPr>
              <a:t>One KPI focus (for example food waste per cover, labour cost % or occupancy % and ADR by day of week).</a:t>
            </a:r>
          </a:p>
          <a:p>
            <a:pPr marL="285750" indent="-285750" algn="just">
              <a:buFont typeface="Wingdings" panose="05000000000000000000" pitchFamily="2" charset="2"/>
              <a:buChar char="Ø"/>
            </a:pPr>
            <a:r>
              <a:rPr lang="en-US" sz="2200" dirty="0">
                <a:solidFill>
                  <a:srgbClr val="262626"/>
                </a:solidFill>
              </a:rPr>
              <a:t>One new or improved routine linked to this KPI.</a:t>
            </a:r>
          </a:p>
          <a:p>
            <a:pPr marL="285750" indent="-285750" algn="just">
              <a:buFont typeface="Wingdings" panose="05000000000000000000" pitchFamily="2" charset="2"/>
              <a:buChar char="Ø"/>
            </a:pPr>
            <a:r>
              <a:rPr lang="en-US" sz="2200" dirty="0">
                <a:solidFill>
                  <a:srgbClr val="262626"/>
                </a:solidFill>
              </a:rPr>
              <a:t>One review point (for example after 4 weeks) where you will check data and decide whether to continue, adjust or extend the routine</a:t>
            </a:r>
            <a:r>
              <a:rPr lang="en-US" sz="2200" dirty="0"/>
              <a:t>.</a:t>
            </a:r>
          </a:p>
        </p:txBody>
      </p:sp>
      <p:sp>
        <p:nvSpPr>
          <p:cNvPr id="2" name="Rectangle 1">
            <a:extLst>
              <a:ext uri="{FF2B5EF4-FFF2-40B4-BE49-F238E27FC236}">
                <a16:creationId xmlns:a16="http://schemas.microsoft.com/office/drawing/2014/main" id="{6DFA909E-9CC4-E22F-27F1-5CD2FC769E62}"/>
              </a:ext>
            </a:extLst>
          </p:cNvPr>
          <p:cNvSpPr/>
          <p:nvPr/>
        </p:nvSpPr>
        <p:spPr>
          <a:xfrm>
            <a:off x="8229" y="3669498"/>
            <a:ext cx="12183771" cy="3188501"/>
          </a:xfrm>
          <a:prstGeom prst="rect">
            <a:avLst/>
          </a:prstGeom>
          <a:solidFill>
            <a:srgbClr val="62A8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E4A0B257-8B79-6DDB-D750-C6B4F75FB4DE}"/>
              </a:ext>
            </a:extLst>
          </p:cNvPr>
          <p:cNvPicPr>
            <a:picLocks noChangeAspect="1"/>
          </p:cNvPicPr>
          <p:nvPr/>
        </p:nvPicPr>
        <p:blipFill>
          <a:blip>
            <a:extLst>
              <a:ext uri="{96DAC541-7B7A-43D3-8B79-37D633B846F1}">
                <asvg:svgBlip xmlns:asvg="http://schemas.microsoft.com/office/drawing/2016/SVG/main" r:embed="rId3"/>
              </a:ext>
            </a:extLst>
          </a:blip>
          <a:srcRect l="32264" t="48938" r="39869" b="41538"/>
          <a:stretch>
            <a:fillRect/>
          </a:stretch>
        </p:blipFill>
        <p:spPr>
          <a:xfrm rot="10800000">
            <a:off x="-1" y="4236841"/>
            <a:ext cx="5348384" cy="2588153"/>
          </a:xfrm>
          <a:prstGeom prst="rect">
            <a:avLst/>
          </a:prstGeom>
        </p:spPr>
      </p:pic>
      <p:sp>
        <p:nvSpPr>
          <p:cNvPr id="4" name="Text Placeholder 11">
            <a:extLst>
              <a:ext uri="{FF2B5EF4-FFF2-40B4-BE49-F238E27FC236}">
                <a16:creationId xmlns:a16="http://schemas.microsoft.com/office/drawing/2014/main" id="{8A8B6D02-CAE9-2823-DEB0-EF156130CD3A}"/>
              </a:ext>
            </a:extLst>
          </p:cNvPr>
          <p:cNvSpPr txBox="1">
            <a:spLocks/>
          </p:cNvSpPr>
          <p:nvPr/>
        </p:nvSpPr>
        <p:spPr>
          <a:xfrm>
            <a:off x="429115" y="341940"/>
            <a:ext cx="4351229"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Planning Eco Smart Data Actions</a:t>
            </a:r>
          </a:p>
          <a:p>
            <a:pPr marL="0" indent="0">
              <a:lnSpc>
                <a:spcPts val="3520"/>
              </a:lnSpc>
              <a:spcBef>
                <a:spcPts val="0"/>
              </a:spcBef>
              <a:buNone/>
            </a:pPr>
            <a:endParaRPr lang="en-US" sz="3400" b="1" dirty="0">
              <a:solidFill>
                <a:srgbClr val="262626"/>
              </a:solidFill>
              <a:cs typeface="Times New Roman" panose="02020603050405020304" pitchFamily="18" charset="0"/>
            </a:endParaRPr>
          </a:p>
          <a:p>
            <a:pPr marL="0" indent="0">
              <a:lnSpc>
                <a:spcPts val="3520"/>
              </a:lnSpc>
              <a:spcBef>
                <a:spcPts val="0"/>
              </a:spcBef>
              <a:buNone/>
            </a:pPr>
            <a:endParaRPr lang="en-US" sz="3400" b="1" dirty="0">
              <a:solidFill>
                <a:srgbClr val="262626"/>
              </a:solidFill>
              <a:cs typeface="Times New Roman" panose="02020603050405020304" pitchFamily="18" charset="0"/>
            </a:endParaRP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6" name="Straight Connector 5">
            <a:extLst>
              <a:ext uri="{FF2B5EF4-FFF2-40B4-BE49-F238E27FC236}">
                <a16:creationId xmlns:a16="http://schemas.microsoft.com/office/drawing/2014/main" id="{DB378582-8DF7-25E5-D85C-8F22BB1F6797}"/>
              </a:ext>
            </a:extLst>
          </p:cNvPr>
          <p:cNvCxnSpPr>
            <a:cxnSpLocks/>
          </p:cNvCxnSpPr>
          <p:nvPr/>
        </p:nvCxnSpPr>
        <p:spPr>
          <a:xfrm>
            <a:off x="0" y="1442906"/>
            <a:ext cx="5081286"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85876637-9A0F-249D-BBD6-84CFB36EB653}"/>
              </a:ext>
            </a:extLst>
          </p:cNvPr>
          <p:cNvPicPr>
            <a:picLocks noChangeAspect="1"/>
          </p:cNvPicPr>
          <p:nvPr/>
        </p:nvPicPr>
        <p:blipFill>
          <a:blip>
            <a:extLst>
              <a:ext uri="{96DAC541-7B7A-43D3-8B79-37D633B846F1}">
                <asvg:svgBlip xmlns:asvg="http://schemas.microsoft.com/office/drawing/2016/SVG/main" r:embed="rId3"/>
              </a:ext>
            </a:extLst>
          </a:blip>
          <a:srcRect l="30276" t="43877" r="41857" b="39610"/>
          <a:stretch>
            <a:fillRect/>
          </a:stretch>
        </p:blipFill>
        <p:spPr>
          <a:xfrm>
            <a:off x="7106653" y="-29847"/>
            <a:ext cx="5085347" cy="4266689"/>
          </a:xfrm>
          <a:prstGeom prst="rect">
            <a:avLst/>
          </a:prstGeom>
        </p:spPr>
      </p:pic>
      <p:grpSp>
        <p:nvGrpSpPr>
          <p:cNvPr id="9" name="Graphic 2">
            <a:extLst>
              <a:ext uri="{FF2B5EF4-FFF2-40B4-BE49-F238E27FC236}">
                <a16:creationId xmlns:a16="http://schemas.microsoft.com/office/drawing/2014/main" id="{92898C35-719E-145D-3612-CEB68C30D684}"/>
              </a:ext>
            </a:extLst>
          </p:cNvPr>
          <p:cNvGrpSpPr/>
          <p:nvPr/>
        </p:nvGrpSpPr>
        <p:grpSpPr>
          <a:xfrm>
            <a:off x="982442" y="5078708"/>
            <a:ext cx="1198372" cy="1197197"/>
            <a:chOff x="10376768" y="2334933"/>
            <a:chExt cx="920484" cy="919581"/>
          </a:xfrm>
          <a:solidFill>
            <a:schemeClr val="bg1"/>
          </a:solidFill>
        </p:grpSpPr>
        <p:sp>
          <p:nvSpPr>
            <p:cNvPr id="10" name="Freeform 9">
              <a:extLst>
                <a:ext uri="{FF2B5EF4-FFF2-40B4-BE49-F238E27FC236}">
                  <a16:creationId xmlns:a16="http://schemas.microsoft.com/office/drawing/2014/main" id="{18D0CE1D-5A01-08C8-F1B0-D8C1F9C731BC}"/>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96026C0D-2C3D-B2F1-554E-97A975CBF527}"/>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2" name="Rounded Rectangle 11">
            <a:extLst>
              <a:ext uri="{FF2B5EF4-FFF2-40B4-BE49-F238E27FC236}">
                <a16:creationId xmlns:a16="http://schemas.microsoft.com/office/drawing/2014/main" id="{E896D0A4-D68F-19EE-04BE-518A511D342E}"/>
              </a:ext>
            </a:extLst>
          </p:cNvPr>
          <p:cNvSpPr/>
          <p:nvPr/>
        </p:nvSpPr>
        <p:spPr>
          <a:xfrm>
            <a:off x="2779779" y="4058552"/>
            <a:ext cx="9064863" cy="2557982"/>
          </a:xfrm>
          <a:prstGeom prst="roundRect">
            <a:avLst>
              <a:gd name="adj" fmla="val 8566"/>
            </a:avLst>
          </a:prstGeom>
          <a:solidFill>
            <a:schemeClr val="bg1"/>
          </a:solidFill>
          <a:ln w="28575">
            <a:solidFill>
              <a:srgbClr val="62A8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899376-A467-E159-B901-AB8ADA4624A2}"/>
              </a:ext>
            </a:extLst>
          </p:cNvPr>
          <p:cNvSpPr/>
          <p:nvPr/>
        </p:nvSpPr>
        <p:spPr>
          <a:xfrm flipH="1">
            <a:off x="3041997" y="3863942"/>
            <a:ext cx="8647316" cy="3100849"/>
          </a:xfrm>
          <a:prstGeom prst="rect">
            <a:avLst/>
          </a:prstGeom>
        </p:spPr>
        <p:txBody>
          <a:bodyPr wrap="square">
            <a:spAutoFit/>
          </a:bodyPr>
          <a:lstStyle/>
          <a:p>
            <a:r>
              <a:rPr lang="en-US" sz="2400" b="1" dirty="0">
                <a:solidFill>
                  <a:schemeClr val="bg1"/>
                </a:solidFill>
                <a:highlight>
                  <a:srgbClr val="0289AE"/>
                </a:highlight>
              </a:rPr>
              <a:t>  ACTIVITY</a:t>
            </a:r>
            <a:r>
              <a:rPr lang="en-US" sz="2400" b="1" dirty="0">
                <a:solidFill>
                  <a:srgbClr val="0289AE"/>
                </a:solidFill>
                <a:highlight>
                  <a:srgbClr val="0289AE"/>
                </a:highlight>
              </a:rPr>
              <a:t>..:</a:t>
            </a:r>
          </a:p>
          <a:p>
            <a:pPr algn="just">
              <a:buNone/>
            </a:pPr>
            <a:br>
              <a:rPr lang="en-US" sz="800" b="1" dirty="0"/>
            </a:br>
            <a:r>
              <a:rPr lang="en-US" sz="2000" b="1" dirty="0">
                <a:solidFill>
                  <a:srgbClr val="262626"/>
                </a:solidFill>
              </a:rPr>
              <a:t>Draft a short Eco Smart data action plan with three elements:</a:t>
            </a:r>
          </a:p>
          <a:p>
            <a:pPr algn="just">
              <a:buNone/>
            </a:pPr>
            <a:endParaRPr lang="en-US" sz="800" b="1" dirty="0">
              <a:solidFill>
                <a:srgbClr val="262626"/>
              </a:solidFill>
            </a:endParaRPr>
          </a:p>
          <a:p>
            <a:pPr marL="342900" indent="-342900" algn="just">
              <a:buClr>
                <a:srgbClr val="62A844"/>
              </a:buClr>
              <a:buFont typeface="Arial" panose="020B0604020202020204" pitchFamily="34" charset="0"/>
              <a:buChar char="•"/>
            </a:pPr>
            <a:r>
              <a:rPr lang="en-US" sz="2000" dirty="0">
                <a:solidFill>
                  <a:srgbClr val="262626"/>
                </a:solidFill>
              </a:rPr>
              <a:t>One KPI focus (for example food waste per cover, </a:t>
            </a:r>
            <a:r>
              <a:rPr lang="en-US" sz="2000" dirty="0" err="1">
                <a:solidFill>
                  <a:srgbClr val="262626"/>
                </a:solidFill>
              </a:rPr>
              <a:t>labour</a:t>
            </a:r>
            <a:r>
              <a:rPr lang="en-US" sz="2000" dirty="0">
                <a:solidFill>
                  <a:srgbClr val="262626"/>
                </a:solidFill>
              </a:rPr>
              <a:t> cost % or occupancy % and ADR by day of week).</a:t>
            </a:r>
          </a:p>
          <a:p>
            <a:pPr marL="342900" indent="-342900" algn="just">
              <a:buClr>
                <a:srgbClr val="62A844"/>
              </a:buClr>
              <a:buFont typeface="Arial" panose="020B0604020202020204" pitchFamily="34" charset="0"/>
              <a:buChar char="•"/>
            </a:pPr>
            <a:r>
              <a:rPr lang="en-US" sz="2000" dirty="0">
                <a:solidFill>
                  <a:srgbClr val="262626"/>
                </a:solidFill>
              </a:rPr>
              <a:t>One new or improved routine linked to this KPI.</a:t>
            </a:r>
          </a:p>
          <a:p>
            <a:pPr marL="342900" indent="-342900" algn="just">
              <a:buClr>
                <a:srgbClr val="62A844"/>
              </a:buClr>
              <a:buFont typeface="Arial" panose="020B0604020202020204" pitchFamily="34" charset="0"/>
              <a:buChar char="•"/>
            </a:pPr>
            <a:r>
              <a:rPr lang="en-US" sz="2000" dirty="0">
                <a:solidFill>
                  <a:srgbClr val="262626"/>
                </a:solidFill>
              </a:rPr>
              <a:t>One review point (for example after 4 weeks) where you will check data and decide whether to continue, adjust or extend the routine</a:t>
            </a:r>
            <a:r>
              <a:rPr lang="en-US" sz="2000" dirty="0"/>
              <a:t>.</a:t>
            </a:r>
          </a:p>
          <a:p>
            <a:pPr marL="342900" indent="-342900">
              <a:lnSpc>
                <a:spcPts val="2100"/>
              </a:lnSpc>
              <a:buClr>
                <a:srgbClr val="62A844"/>
              </a:buClr>
              <a:buFont typeface="Arial" panose="020B0604020202020204" pitchFamily="34" charset="0"/>
              <a:buChar char="•"/>
            </a:pPr>
            <a:endParaRPr lang="en-US" sz="2000" dirty="0">
              <a:solidFill>
                <a:srgbClr val="262626"/>
              </a:solidFill>
            </a:endParaRPr>
          </a:p>
          <a:p>
            <a:endParaRPr lang="en-US" dirty="0">
              <a:solidFill>
                <a:srgbClr val="262626"/>
              </a:solidFill>
            </a:endParaRPr>
          </a:p>
        </p:txBody>
      </p:sp>
      <p:sp>
        <p:nvSpPr>
          <p:cNvPr id="15" name="TextBox 14">
            <a:extLst>
              <a:ext uri="{FF2B5EF4-FFF2-40B4-BE49-F238E27FC236}">
                <a16:creationId xmlns:a16="http://schemas.microsoft.com/office/drawing/2014/main" id="{2DE1A70B-AC60-41B1-51C9-DBAE0F63154C}"/>
              </a:ext>
            </a:extLst>
          </p:cNvPr>
          <p:cNvSpPr txBox="1"/>
          <p:nvPr/>
        </p:nvSpPr>
        <p:spPr>
          <a:xfrm>
            <a:off x="429110" y="1524917"/>
            <a:ext cx="7731042" cy="1877437"/>
          </a:xfrm>
          <a:prstGeom prst="rect">
            <a:avLst/>
          </a:prstGeom>
          <a:noFill/>
        </p:spPr>
        <p:txBody>
          <a:bodyPr wrap="square">
            <a:spAutoFit/>
          </a:bodyPr>
          <a:lstStyle/>
          <a:p>
            <a:pPr>
              <a:buNone/>
            </a:pPr>
            <a:r>
              <a:rPr lang="en-US" sz="2200" dirty="0">
                <a:solidFill>
                  <a:srgbClr val="262626"/>
                </a:solidFill>
              </a:rPr>
              <a:t>European reports on tourism data and skills </a:t>
            </a:r>
            <a:r>
              <a:rPr lang="en-US" sz="2200" dirty="0" err="1">
                <a:solidFill>
                  <a:srgbClr val="262626"/>
                </a:solidFill>
              </a:rPr>
              <a:t>emphasise</a:t>
            </a:r>
            <a:r>
              <a:rPr lang="en-US" sz="2200" dirty="0">
                <a:solidFill>
                  <a:srgbClr val="262626"/>
                </a:solidFill>
              </a:rPr>
              <a:t> the value of small, practical actions that build over time. </a:t>
            </a:r>
            <a:br>
              <a:rPr lang="en-US" dirty="0">
                <a:solidFill>
                  <a:srgbClr val="262626"/>
                </a:solidFill>
              </a:rPr>
            </a:br>
            <a:br>
              <a:rPr lang="en-US" dirty="0">
                <a:solidFill>
                  <a:srgbClr val="262626"/>
                </a:solidFill>
              </a:rPr>
            </a:br>
            <a:r>
              <a:rPr lang="en-US" dirty="0">
                <a:solidFill>
                  <a:srgbClr val="262626"/>
                </a:solidFill>
              </a:rPr>
              <a:t>In Eco Smart Hospitality, this might mean starting with one or two priority KPIs and one team that is ready to experiment. An action plan helps you decide what to start, who is involved and when you will review progress.</a:t>
            </a:r>
          </a:p>
        </p:txBody>
      </p:sp>
    </p:spTree>
    <p:extLst>
      <p:ext uri="{BB962C8B-B14F-4D97-AF65-F5344CB8AC3E}">
        <p14:creationId xmlns:p14="http://schemas.microsoft.com/office/powerpoint/2010/main" val="40855578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3D842-20AC-EC93-046F-11F667BCC2B1}"/>
            </a:ext>
          </a:extLst>
        </p:cNvPr>
        <p:cNvGrpSpPr/>
        <p:nvPr/>
      </p:nvGrpSpPr>
      <p:grpSpPr>
        <a:xfrm>
          <a:off x="0" y="0"/>
          <a:ext cx="0" cy="0"/>
          <a:chOff x="0" y="0"/>
          <a:chExt cx="0" cy="0"/>
        </a:xfrm>
      </p:grpSpPr>
      <p:sp>
        <p:nvSpPr>
          <p:cNvPr id="2" name="Text Placeholder 11">
            <a:extLst>
              <a:ext uri="{FF2B5EF4-FFF2-40B4-BE49-F238E27FC236}">
                <a16:creationId xmlns:a16="http://schemas.microsoft.com/office/drawing/2014/main" id="{1C624777-2BCB-CD7C-069C-3150BE015BCA}"/>
              </a:ext>
            </a:extLst>
          </p:cNvPr>
          <p:cNvSpPr txBox="1">
            <a:spLocks/>
          </p:cNvSpPr>
          <p:nvPr/>
        </p:nvSpPr>
        <p:spPr>
          <a:xfrm>
            <a:off x="429115" y="1648211"/>
            <a:ext cx="3917300"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Unit 4 Summary</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0E6FF8A0-3847-195F-27A8-58CD0B65782F}"/>
              </a:ext>
            </a:extLst>
          </p:cNvPr>
          <p:cNvCxnSpPr>
            <a:cxnSpLocks/>
          </p:cNvCxnSpPr>
          <p:nvPr/>
        </p:nvCxnSpPr>
        <p:spPr>
          <a:xfrm>
            <a:off x="0" y="2408299"/>
            <a:ext cx="3913094"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89808269-FE32-3F38-5D76-9608FB910F69}"/>
              </a:ext>
            </a:extLst>
          </p:cNvPr>
          <p:cNvSpPr/>
          <p:nvPr/>
        </p:nvSpPr>
        <p:spPr>
          <a:xfrm flipH="1">
            <a:off x="586932" y="3186581"/>
            <a:ext cx="6392092" cy="3847207"/>
          </a:xfrm>
          <a:prstGeom prst="rect">
            <a:avLst/>
          </a:prstGeom>
        </p:spPr>
        <p:txBody>
          <a:bodyPr wrap="square" numCol="1" spcCol="360000">
            <a:spAutoFit/>
          </a:bodyPr>
          <a:lstStyle/>
          <a:p>
            <a:r>
              <a:rPr lang="en-US" sz="2000" b="1" dirty="0">
                <a:solidFill>
                  <a:srgbClr val="0289AE"/>
                </a:solidFill>
              </a:rPr>
              <a:t>WHAT YOU LEARNED:</a:t>
            </a:r>
            <a:br>
              <a:rPr lang="en-US" b="1" dirty="0">
                <a:solidFill>
                  <a:srgbClr val="262626"/>
                </a:solidFill>
              </a:rPr>
            </a:br>
            <a:endParaRPr lang="en-US" sz="800" dirty="0">
              <a:solidFill>
                <a:srgbClr val="262626"/>
              </a:solidFill>
            </a:endParaRPr>
          </a:p>
          <a:p>
            <a:pPr marL="342900" indent="-342900">
              <a:buClr>
                <a:srgbClr val="62A844"/>
              </a:buClr>
              <a:buFont typeface="Arial" panose="020B0604020202020204" pitchFamily="34" charset="0"/>
              <a:buChar char="•"/>
            </a:pPr>
            <a:r>
              <a:rPr lang="en-US" b="1" dirty="0">
                <a:solidFill>
                  <a:srgbClr val="262626"/>
                </a:solidFill>
              </a:rPr>
              <a:t>Data Culture Defined</a:t>
            </a:r>
            <a:r>
              <a:rPr lang="en-US" dirty="0">
                <a:solidFill>
                  <a:srgbClr val="262626"/>
                </a:solidFill>
              </a:rPr>
              <a:t> – Shared </a:t>
            </a:r>
            <a:r>
              <a:rPr lang="en-US" dirty="0" err="1">
                <a:solidFill>
                  <a:srgbClr val="262626"/>
                </a:solidFill>
              </a:rPr>
              <a:t>behaviours</a:t>
            </a:r>
            <a:r>
              <a:rPr lang="en-US" dirty="0">
                <a:solidFill>
                  <a:srgbClr val="262626"/>
                </a:solidFill>
              </a:rPr>
              <a:t> and routines that make data part of everyday work</a:t>
            </a:r>
          </a:p>
          <a:p>
            <a:pPr marL="342900" indent="-342900">
              <a:buClr>
                <a:srgbClr val="62A844"/>
              </a:buClr>
              <a:buFont typeface="Arial" panose="020B0604020202020204" pitchFamily="34" charset="0"/>
              <a:buChar char="•"/>
            </a:pPr>
            <a:r>
              <a:rPr lang="en-US" b="1" dirty="0">
                <a:solidFill>
                  <a:srgbClr val="262626"/>
                </a:solidFill>
              </a:rPr>
              <a:t>Green + Digital Skills</a:t>
            </a:r>
            <a:r>
              <a:rPr lang="en-US" dirty="0">
                <a:solidFill>
                  <a:srgbClr val="262626"/>
                </a:solidFill>
              </a:rPr>
              <a:t> – Connected skills needed for the twin transition</a:t>
            </a:r>
          </a:p>
          <a:p>
            <a:pPr marL="342900" indent="-342900">
              <a:buClr>
                <a:srgbClr val="62A844"/>
              </a:buClr>
              <a:buFont typeface="Arial" panose="020B0604020202020204" pitchFamily="34" charset="0"/>
              <a:buChar char="•"/>
            </a:pPr>
            <a:r>
              <a:rPr lang="en-US" b="1" dirty="0">
                <a:solidFill>
                  <a:srgbClr val="262626"/>
                </a:solidFill>
              </a:rPr>
              <a:t>Map Data Flows</a:t>
            </a:r>
            <a:r>
              <a:rPr lang="en-US" dirty="0">
                <a:solidFill>
                  <a:srgbClr val="262626"/>
                </a:solidFill>
              </a:rPr>
              <a:t> – Understanding where data comes from and who uses it</a:t>
            </a:r>
          </a:p>
          <a:p>
            <a:pPr marL="342900" indent="-342900">
              <a:buClr>
                <a:srgbClr val="62A844"/>
              </a:buClr>
              <a:buFont typeface="Arial" panose="020B0604020202020204" pitchFamily="34" charset="0"/>
              <a:buChar char="•"/>
            </a:pPr>
            <a:r>
              <a:rPr lang="en-US" b="1" dirty="0">
                <a:solidFill>
                  <a:srgbClr val="262626"/>
                </a:solidFill>
              </a:rPr>
              <a:t>Barriers &amp; Enablers</a:t>
            </a:r>
            <a:r>
              <a:rPr lang="en-US" dirty="0">
                <a:solidFill>
                  <a:srgbClr val="262626"/>
                </a:solidFill>
              </a:rPr>
              <a:t> – What stops data use, what helps it grow</a:t>
            </a:r>
          </a:p>
          <a:p>
            <a:pPr marL="342900" indent="-342900">
              <a:buClr>
                <a:srgbClr val="62A844"/>
              </a:buClr>
              <a:buFont typeface="Arial" panose="020B0604020202020204" pitchFamily="34" charset="0"/>
              <a:buChar char="•"/>
            </a:pPr>
            <a:r>
              <a:rPr lang="en-US" b="1" dirty="0">
                <a:solidFill>
                  <a:srgbClr val="262626"/>
                </a:solidFill>
              </a:rPr>
              <a:t>Simple Routines</a:t>
            </a:r>
            <a:r>
              <a:rPr lang="en-US" dirty="0">
                <a:solidFill>
                  <a:srgbClr val="262626"/>
                </a:solidFill>
              </a:rPr>
              <a:t> – Daily huddles, weekly reviews, clear roles</a:t>
            </a:r>
          </a:p>
          <a:p>
            <a:pPr marL="342900" indent="-342900">
              <a:buClr>
                <a:srgbClr val="62A844"/>
              </a:buClr>
              <a:buFont typeface="Arial" panose="020B0604020202020204" pitchFamily="34" charset="0"/>
              <a:buChar char="•"/>
            </a:pPr>
            <a:r>
              <a:rPr lang="en-US" b="1" dirty="0">
                <a:solidFill>
                  <a:srgbClr val="262626"/>
                </a:solidFill>
              </a:rPr>
              <a:t>Your Action Plan</a:t>
            </a:r>
            <a:r>
              <a:rPr lang="en-US" dirty="0">
                <a:solidFill>
                  <a:srgbClr val="262626"/>
                </a:solidFill>
              </a:rPr>
              <a:t> – Practical steps to strengthen data use in your workplace</a:t>
            </a:r>
          </a:p>
          <a:p>
            <a:br>
              <a:rPr lang="en-US" b="1" dirty="0">
                <a:solidFill>
                  <a:srgbClr val="262626"/>
                </a:solidFill>
              </a:rPr>
            </a:br>
            <a:endParaRPr lang="en-US" dirty="0">
              <a:solidFill>
                <a:srgbClr val="262626"/>
              </a:solidFill>
            </a:endParaRPr>
          </a:p>
        </p:txBody>
      </p:sp>
      <p:pic>
        <p:nvPicPr>
          <p:cNvPr id="6" name="Graphic 5">
            <a:extLst>
              <a:ext uri="{FF2B5EF4-FFF2-40B4-BE49-F238E27FC236}">
                <a16:creationId xmlns:a16="http://schemas.microsoft.com/office/drawing/2014/main" id="{824887ED-ECD9-6C8F-7007-0C87D2F1EC8F}"/>
              </a:ext>
            </a:extLst>
          </p:cNvPr>
          <p:cNvPicPr>
            <a:picLocks noChangeAspect="1"/>
          </p:cNvPicPr>
          <p:nvPr/>
        </p:nvPicPr>
        <p:blipFill>
          <a:blip>
            <a:extLst>
              <a:ext uri="{96DAC541-7B7A-43D3-8B79-37D633B846F1}">
                <asvg:svgBlip xmlns:asvg="http://schemas.microsoft.com/office/drawing/2016/SVG/main" r:embed="rId2"/>
              </a:ext>
            </a:extLst>
          </a:blip>
          <a:srcRect l="32264" t="48938" r="39869" b="38542"/>
          <a:stretch>
            <a:fillRect/>
          </a:stretch>
        </p:blipFill>
        <p:spPr>
          <a:xfrm>
            <a:off x="6442347" y="0"/>
            <a:ext cx="5749653" cy="3657600"/>
          </a:xfrm>
          <a:prstGeom prst="rect">
            <a:avLst/>
          </a:prstGeom>
        </p:spPr>
      </p:pic>
      <p:sp>
        <p:nvSpPr>
          <p:cNvPr id="5" name="Rectangle 30">
            <a:extLst>
              <a:ext uri="{FF2B5EF4-FFF2-40B4-BE49-F238E27FC236}">
                <a16:creationId xmlns:a16="http://schemas.microsoft.com/office/drawing/2014/main" id="{009F3F28-5DEE-3FE1-B93B-04B0A076B8DE}"/>
              </a:ext>
            </a:extLst>
          </p:cNvPr>
          <p:cNvSpPr/>
          <p:nvPr/>
        </p:nvSpPr>
        <p:spPr>
          <a:xfrm flipH="1">
            <a:off x="7301752" y="3186581"/>
            <a:ext cx="4007224" cy="2462213"/>
          </a:xfrm>
          <a:prstGeom prst="rect">
            <a:avLst/>
          </a:prstGeom>
        </p:spPr>
        <p:txBody>
          <a:bodyPr wrap="square" numCol="1" spcCol="360000">
            <a:spAutoFit/>
          </a:bodyPr>
          <a:lstStyle/>
          <a:p>
            <a:r>
              <a:rPr lang="en-US" sz="2000" b="1" dirty="0">
                <a:solidFill>
                  <a:srgbClr val="0289AE"/>
                </a:solidFill>
              </a:rPr>
              <a:t>ECOSMART CONNECTION:</a:t>
            </a:r>
          </a:p>
          <a:p>
            <a:br>
              <a:rPr lang="en-US" sz="800" dirty="0">
                <a:solidFill>
                  <a:srgbClr val="262626"/>
                </a:solidFill>
              </a:rPr>
            </a:br>
            <a:r>
              <a:rPr lang="en-US" i="1" dirty="0">
                <a:solidFill>
                  <a:srgbClr val="262626"/>
                </a:solidFill>
              </a:rPr>
              <a:t>Together with Units 1–3, you now have a </a:t>
            </a:r>
            <a:r>
              <a:rPr lang="en-US" b="1" i="1" dirty="0">
                <a:solidFill>
                  <a:srgbClr val="262626"/>
                </a:solidFill>
              </a:rPr>
              <a:t>complete pathway</a:t>
            </a:r>
            <a:r>
              <a:rPr lang="en-US" i="1" dirty="0">
                <a:solidFill>
                  <a:srgbClr val="262626"/>
                </a:solidFill>
              </a:rPr>
              <a:t>: understanding data and KPIs, working with them in spreadsheets, applying them to decisions, and embedding them into your team's culture (</a:t>
            </a:r>
            <a:r>
              <a:rPr lang="en-US" dirty="0">
                <a:solidFill>
                  <a:srgbClr val="262626"/>
                </a:solidFill>
              </a:rPr>
              <a:t>UNESCO-UNEVOC, 2024; Revfine, 2025)</a:t>
            </a:r>
          </a:p>
        </p:txBody>
      </p:sp>
    </p:spTree>
    <p:extLst>
      <p:ext uri="{BB962C8B-B14F-4D97-AF65-F5344CB8AC3E}">
        <p14:creationId xmlns:p14="http://schemas.microsoft.com/office/powerpoint/2010/main" val="2025680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E4898-037B-A7E4-0FF9-C91BFE34BFD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C534344-2487-4059-5B74-A440EDEF7B54}"/>
              </a:ext>
            </a:extLst>
          </p:cNvPr>
          <p:cNvSpPr/>
          <p:nvPr/>
        </p:nvSpPr>
        <p:spPr>
          <a:xfrm flipH="1" flipV="1">
            <a:off x="0" y="9127"/>
            <a:ext cx="12185500" cy="1527692"/>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cs typeface="Calibri" panose="020F0502020204030204" pitchFamily="34" charset="0"/>
            </a:endParaRPr>
          </a:p>
        </p:txBody>
      </p:sp>
      <p:pic>
        <p:nvPicPr>
          <p:cNvPr id="11" name="Graphic 10">
            <a:extLst>
              <a:ext uri="{FF2B5EF4-FFF2-40B4-BE49-F238E27FC236}">
                <a16:creationId xmlns:a16="http://schemas.microsoft.com/office/drawing/2014/main" id="{5825CAA2-0CE5-9083-3A5B-E0E3CD2B2E46}"/>
              </a:ext>
            </a:extLst>
          </p:cNvPr>
          <p:cNvPicPr>
            <a:picLocks noChangeAspect="1"/>
          </p:cNvPicPr>
          <p:nvPr/>
        </p:nvPicPr>
        <p:blipFill>
          <a:blip>
            <a:extLst>
              <a:ext uri="{96DAC541-7B7A-43D3-8B79-37D633B846F1}">
                <asvg:svgBlip xmlns:asvg="http://schemas.microsoft.com/office/drawing/2016/SVG/main" r:embed="rId3"/>
              </a:ext>
            </a:extLst>
          </a:blip>
          <a:srcRect l="32264" t="48938" r="39869" b="39981"/>
          <a:stretch>
            <a:fillRect/>
          </a:stretch>
        </p:blipFill>
        <p:spPr>
          <a:xfrm>
            <a:off x="7355540" y="10568"/>
            <a:ext cx="4821213" cy="2714449"/>
          </a:xfrm>
          <a:prstGeom prst="rect">
            <a:avLst/>
          </a:prstGeom>
        </p:spPr>
      </p:pic>
      <p:sp>
        <p:nvSpPr>
          <p:cNvPr id="2" name="Text Placeholder 11">
            <a:extLst>
              <a:ext uri="{FF2B5EF4-FFF2-40B4-BE49-F238E27FC236}">
                <a16:creationId xmlns:a16="http://schemas.microsoft.com/office/drawing/2014/main" id="{C3C1EC79-E949-A1B2-49BD-14296CE7045A}"/>
              </a:ext>
            </a:extLst>
          </p:cNvPr>
          <p:cNvSpPr txBox="1">
            <a:spLocks/>
          </p:cNvSpPr>
          <p:nvPr/>
        </p:nvSpPr>
        <p:spPr>
          <a:xfrm>
            <a:off x="429115" y="421381"/>
            <a:ext cx="5666885"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chemeClr val="bg1"/>
                </a:solidFill>
                <a:cs typeface="Times New Roman" panose="02020603050405020304" pitchFamily="18" charset="0"/>
              </a:rPr>
              <a:t>Further Reading: Creating a Data-Driven Culture in Hotels</a:t>
            </a:r>
          </a:p>
          <a:p>
            <a:pPr marL="0" indent="0">
              <a:lnSpc>
                <a:spcPts val="3520"/>
              </a:lnSpc>
              <a:spcBef>
                <a:spcPts val="0"/>
              </a:spcBef>
              <a:buNone/>
            </a:pPr>
            <a:endParaRPr lang="en-US" sz="3400" b="1" dirty="0">
              <a:solidFill>
                <a:schemeClr val="bg1"/>
              </a:solidFill>
              <a:cs typeface="Times New Roman" panose="02020603050405020304" pitchFamily="18" charset="0"/>
            </a:endParaRPr>
          </a:p>
        </p:txBody>
      </p:sp>
      <p:sp>
        <p:nvSpPr>
          <p:cNvPr id="4" name="Rectangle 30">
            <a:extLst>
              <a:ext uri="{FF2B5EF4-FFF2-40B4-BE49-F238E27FC236}">
                <a16:creationId xmlns:a16="http://schemas.microsoft.com/office/drawing/2014/main" id="{6CA0262B-2FBD-0713-6E1C-BD69DD1B7CC4}"/>
              </a:ext>
            </a:extLst>
          </p:cNvPr>
          <p:cNvSpPr/>
          <p:nvPr/>
        </p:nvSpPr>
        <p:spPr>
          <a:xfrm flipH="1">
            <a:off x="586941" y="1838697"/>
            <a:ext cx="5666886" cy="4503797"/>
          </a:xfrm>
          <a:prstGeom prst="rect">
            <a:avLst/>
          </a:prstGeom>
        </p:spPr>
        <p:txBody>
          <a:bodyPr wrap="square">
            <a:spAutoFit/>
          </a:bodyPr>
          <a:lstStyle/>
          <a:p>
            <a:pPr>
              <a:lnSpc>
                <a:spcPts val="2160"/>
              </a:lnSpc>
              <a:buClr>
                <a:srgbClr val="62A844"/>
              </a:buClr>
            </a:pPr>
            <a:r>
              <a:rPr lang="en-US" sz="2200" i="1" dirty="0">
                <a:solidFill>
                  <a:srgbClr val="262626"/>
                </a:solidFill>
              </a:rPr>
              <a:t>Revfine (2025). Creating a Data-Driven Culture in Hotels: What it Takes Beyond a BI Platform.</a:t>
            </a:r>
          </a:p>
          <a:p>
            <a:pPr>
              <a:lnSpc>
                <a:spcPts val="1960"/>
              </a:lnSpc>
              <a:buClr>
                <a:srgbClr val="62A844"/>
              </a:buClr>
            </a:pPr>
            <a:endParaRPr lang="en-US" dirty="0">
              <a:solidFill>
                <a:srgbClr val="262626"/>
              </a:solidFill>
            </a:endParaRPr>
          </a:p>
          <a:p>
            <a:pPr>
              <a:lnSpc>
                <a:spcPts val="1960"/>
              </a:lnSpc>
              <a:buClr>
                <a:srgbClr val="62A844"/>
              </a:buClr>
            </a:pPr>
            <a:r>
              <a:rPr lang="en-US" dirty="0">
                <a:solidFill>
                  <a:srgbClr val="262626"/>
                </a:solidFill>
              </a:rPr>
              <a:t>This article discusses why many hotels still struggle to make data-informed decisions even after investing in business-intelligence tools. It explains how leadership </a:t>
            </a:r>
            <a:r>
              <a:rPr lang="en-US" dirty="0" err="1">
                <a:solidFill>
                  <a:srgbClr val="262626"/>
                </a:solidFill>
              </a:rPr>
              <a:t>behaviour</a:t>
            </a:r>
            <a:r>
              <a:rPr lang="en-US" dirty="0">
                <a:solidFill>
                  <a:srgbClr val="262626"/>
                </a:solidFill>
              </a:rPr>
              <a:t>, cross-functional collaboration and simple, shared KPIs can help turn data into action, and offers practical steps to develop a stronger data culture across revenue, operations and marketing teams.</a:t>
            </a:r>
          </a:p>
          <a:p>
            <a:pPr>
              <a:lnSpc>
                <a:spcPts val="1960"/>
              </a:lnSpc>
              <a:buClr>
                <a:srgbClr val="62A844"/>
              </a:buClr>
            </a:pPr>
            <a:endParaRPr lang="en-US" dirty="0">
              <a:solidFill>
                <a:srgbClr val="262626"/>
              </a:solidFill>
            </a:endParaRPr>
          </a:p>
          <a:p>
            <a:pPr>
              <a:lnSpc>
                <a:spcPts val="1960"/>
              </a:lnSpc>
              <a:buClr>
                <a:srgbClr val="62A844"/>
              </a:buClr>
            </a:pPr>
            <a:r>
              <a:rPr lang="en-US" dirty="0">
                <a:solidFill>
                  <a:srgbClr val="262626"/>
                </a:solidFill>
              </a:rPr>
              <a:t>Reading task: As you read, note one idea you could apply directly in your workplace (for example a regular KPI meeting, a shared dashboard or a clearer owner for certain reports) and be ready to share how it supports your Unit 4 action plan.</a:t>
            </a:r>
          </a:p>
          <a:p>
            <a:pPr>
              <a:lnSpc>
                <a:spcPts val="1960"/>
              </a:lnSpc>
              <a:buClr>
                <a:srgbClr val="62A844"/>
              </a:buClr>
            </a:pPr>
            <a:endParaRPr lang="en-US" dirty="0">
              <a:solidFill>
                <a:srgbClr val="262626"/>
              </a:solidFill>
            </a:endParaRPr>
          </a:p>
        </p:txBody>
      </p:sp>
      <p:pic>
        <p:nvPicPr>
          <p:cNvPr id="15" name="Picture 14">
            <a:extLst>
              <a:ext uri="{FF2B5EF4-FFF2-40B4-BE49-F238E27FC236}">
                <a16:creationId xmlns:a16="http://schemas.microsoft.com/office/drawing/2014/main" id="{8189EA8C-65E5-C2FD-70BE-96565F5BAE4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61" t="12298" r="29196" b="16922"/>
          <a:stretch>
            <a:fillRect/>
          </a:stretch>
        </p:blipFill>
        <p:spPr>
          <a:xfrm>
            <a:off x="5834250" y="876353"/>
            <a:ext cx="6347083" cy="4885527"/>
          </a:xfrm>
          <a:prstGeom prst="rect">
            <a:avLst/>
          </a:prstGeom>
        </p:spPr>
      </p:pic>
      <p:pic>
        <p:nvPicPr>
          <p:cNvPr id="6" name="Picture Placeholder 5">
            <a:hlinkClick r:id="rId5"/>
            <a:extLst>
              <a:ext uri="{FF2B5EF4-FFF2-40B4-BE49-F238E27FC236}">
                <a16:creationId xmlns:a16="http://schemas.microsoft.com/office/drawing/2014/main" id="{ADACC806-31EC-7B99-A24A-3463453B8015}"/>
              </a:ext>
            </a:extLst>
          </p:cNvPr>
          <p:cNvPicPr>
            <a:picLocks noChangeAspect="1"/>
          </p:cNvPicPr>
          <p:nvPr/>
        </p:nvPicPr>
        <p:blipFill>
          <a:blip r:embed="rId6" cstate="email">
            <a:extLst>
              <a:ext uri="{28A0092B-C50C-407E-A947-70E740481C1C}">
                <a14:useLocalDpi xmlns:a14="http://schemas.microsoft.com/office/drawing/2010/main"/>
              </a:ext>
            </a:extLst>
          </a:blip>
          <a:srcRect t="3793" b="3793"/>
          <a:stretch/>
        </p:blipFill>
        <p:spPr>
          <a:xfrm>
            <a:off x="7366000" y="1252514"/>
            <a:ext cx="4815333" cy="3913188"/>
          </a:xfrm>
          <a:prstGeom prst="rect">
            <a:avLst/>
          </a:prstGeom>
          <a:solidFill>
            <a:srgbClr val="FFFFFF">
              <a:lumMod val="85000"/>
            </a:srgbClr>
          </a:solidFill>
        </p:spPr>
      </p:pic>
      <p:grpSp>
        <p:nvGrpSpPr>
          <p:cNvPr id="7" name="Group 6">
            <a:extLst>
              <a:ext uri="{FF2B5EF4-FFF2-40B4-BE49-F238E27FC236}">
                <a16:creationId xmlns:a16="http://schemas.microsoft.com/office/drawing/2014/main" id="{D2E416A5-6417-810F-189B-1E44601F6D29}"/>
              </a:ext>
            </a:extLst>
          </p:cNvPr>
          <p:cNvGrpSpPr/>
          <p:nvPr/>
        </p:nvGrpSpPr>
        <p:grpSpPr>
          <a:xfrm rot="21145702">
            <a:off x="7441863" y="5058577"/>
            <a:ext cx="1456095" cy="1406604"/>
            <a:chOff x="7777737" y="4274827"/>
            <a:chExt cx="1456095" cy="1406604"/>
          </a:xfrm>
        </p:grpSpPr>
        <p:sp>
          <p:nvSpPr>
            <p:cNvPr id="8" name="Oval 7">
              <a:extLst>
                <a:ext uri="{FF2B5EF4-FFF2-40B4-BE49-F238E27FC236}">
                  <a16:creationId xmlns:a16="http://schemas.microsoft.com/office/drawing/2014/main" id="{91EBD49A-3C05-CDF9-2CC5-BD2B3A63E1B7}"/>
                </a:ext>
              </a:extLst>
            </p:cNvPr>
            <p:cNvSpPr/>
            <p:nvPr/>
          </p:nvSpPr>
          <p:spPr>
            <a:xfrm>
              <a:off x="7777737" y="4274827"/>
              <a:ext cx="1406604" cy="1406604"/>
            </a:xfrm>
            <a:prstGeom prst="ellipse">
              <a:avLst/>
            </a:prstGeom>
            <a:solidFill>
              <a:srgbClr val="0289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BBA8BA3-BE33-9C84-C5E3-E76E43B298BA}"/>
                </a:ext>
              </a:extLst>
            </p:cNvPr>
            <p:cNvSpPr txBox="1"/>
            <p:nvPr/>
          </p:nvSpPr>
          <p:spPr>
            <a:xfrm>
              <a:off x="7777737" y="4652326"/>
              <a:ext cx="1456095" cy="759182"/>
            </a:xfrm>
            <a:prstGeom prst="rect">
              <a:avLst/>
            </a:prstGeom>
            <a:noFill/>
          </p:spPr>
          <p:txBody>
            <a:bodyPr wrap="square" lIns="91440" tIns="45720" rIns="91440" bIns="45720" rtlCol="0" anchor="t">
              <a:spAutoFit/>
            </a:bodyPr>
            <a:lstStyle/>
            <a:p>
              <a:pPr algn="ctr">
                <a:lnSpc>
                  <a:spcPts val="2580"/>
                </a:lnSpc>
              </a:pPr>
              <a:r>
                <a:rPr lang="en-IE" sz="2400" b="1" dirty="0">
                  <a:solidFill>
                    <a:schemeClr val="bg1"/>
                  </a:solidFill>
                </a:rPr>
                <a:t>CLICK TO </a:t>
              </a:r>
              <a:r>
                <a:rPr lang="en-IE" sz="2400" b="1" dirty="0">
                  <a:solidFill>
                    <a:schemeClr val="bg1"/>
                  </a:solidFill>
                  <a:hlinkClick r:id="rId5">
                    <a:extLst>
                      <a:ext uri="{A12FA001-AC4F-418D-AE19-62706E023703}">
                        <ahyp:hlinkClr xmlns:ahyp="http://schemas.microsoft.com/office/drawing/2018/hyperlinkcolor" val="tx"/>
                      </a:ext>
                    </a:extLst>
                  </a:hlinkClick>
                </a:rPr>
                <a:t>VIEW</a:t>
              </a:r>
              <a:endParaRPr lang="de-DE" sz="2400" b="1" dirty="0">
                <a:solidFill>
                  <a:schemeClr val="bg1"/>
                </a:solidFill>
              </a:endParaRPr>
            </a:p>
          </p:txBody>
        </p:sp>
      </p:grpSp>
    </p:spTree>
    <p:extLst>
      <p:ext uri="{BB962C8B-B14F-4D97-AF65-F5344CB8AC3E}">
        <p14:creationId xmlns:p14="http://schemas.microsoft.com/office/powerpoint/2010/main" val="2778793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303E4-AA5A-43EC-1893-EB045DA7CAE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46A0546-7E32-1A0D-1EED-24B528423571}"/>
              </a:ext>
            </a:extLst>
          </p:cNvPr>
          <p:cNvSpPr>
            <a:spLocks noGrp="1"/>
          </p:cNvSpPr>
          <p:nvPr>
            <p:ph type="body" sz="quarter" idx="16"/>
          </p:nvPr>
        </p:nvSpPr>
        <p:spPr>
          <a:xfrm>
            <a:off x="4223369" y="1073150"/>
            <a:ext cx="7465048" cy="4711700"/>
          </a:xfrm>
        </p:spPr>
        <p:txBody>
          <a:bodyPr>
            <a:normAutofit/>
          </a:bodyPr>
          <a:lstStyle/>
          <a:p>
            <a:pPr fontAlgn="t">
              <a:lnSpc>
                <a:spcPts val="4960"/>
              </a:lnSpc>
              <a:spcBef>
                <a:spcPts val="0"/>
              </a:spcBef>
            </a:pPr>
            <a:r>
              <a:rPr lang="en-IE" b="1" dirty="0"/>
              <a:t>Hospitality Data Foundations and KPIs</a:t>
            </a:r>
          </a:p>
          <a:p>
            <a:endParaRPr lang="en-US" sz="2200" dirty="0">
              <a:cs typeface="Times New Roman" panose="02020603050405020304" pitchFamily="18" charset="0"/>
            </a:endParaRPr>
          </a:p>
          <a:p>
            <a:endParaRPr lang="en-US" sz="2200" dirty="0">
              <a:cs typeface="Times New Roman" panose="02020603050405020304" pitchFamily="18" charset="0"/>
            </a:endParaRPr>
          </a:p>
          <a:p>
            <a:r>
              <a:rPr lang="en-IE" sz="2400" dirty="0"/>
              <a:t>Foundations and key concepts of data in the European hospitality sector. Introduces the main types of operational data and key performance indicators that support smarter, more sustainable decisions in hotels, restaurants and cafés.</a:t>
            </a:r>
          </a:p>
          <a:p>
            <a:endParaRPr lang="en-IE" sz="2400" dirty="0"/>
          </a:p>
          <a:p>
            <a:endParaRPr lang="en-GB" sz="2200" dirty="0">
              <a:cs typeface="Times New Roman" panose="02020603050405020304" pitchFamily="18" charset="0"/>
            </a:endParaRPr>
          </a:p>
        </p:txBody>
      </p:sp>
      <p:sp>
        <p:nvSpPr>
          <p:cNvPr id="6" name="Text Placeholder 4">
            <a:extLst>
              <a:ext uri="{FF2B5EF4-FFF2-40B4-BE49-F238E27FC236}">
                <a16:creationId xmlns:a16="http://schemas.microsoft.com/office/drawing/2014/main" id="{1A62B4DE-A136-5132-B867-A8B08E136F52}"/>
              </a:ext>
            </a:extLst>
          </p:cNvPr>
          <p:cNvSpPr>
            <a:spLocks noGrp="1"/>
          </p:cNvSpPr>
          <p:nvPr>
            <p:ph type="body" sz="quarter" idx="17"/>
          </p:nvPr>
        </p:nvSpPr>
        <p:spPr>
          <a:xfrm>
            <a:off x="1866660" y="1672487"/>
            <a:ext cx="2066906" cy="582221"/>
          </a:xfrm>
        </p:spPr>
        <p:txBody>
          <a:bodyPr/>
          <a:lstStyle/>
          <a:p>
            <a:r>
              <a:rPr lang="en-US" sz="12000" b="1" dirty="0">
                <a:cs typeface="Times New Roman" panose="02020603050405020304" pitchFamily="18" charset="0"/>
              </a:rPr>
              <a:t>01</a:t>
            </a:r>
          </a:p>
        </p:txBody>
      </p:sp>
      <p:sp>
        <p:nvSpPr>
          <p:cNvPr id="7" name="TextBox 6">
            <a:extLst>
              <a:ext uri="{FF2B5EF4-FFF2-40B4-BE49-F238E27FC236}">
                <a16:creationId xmlns:a16="http://schemas.microsoft.com/office/drawing/2014/main" id="{282E5AAD-FDB1-0327-83B1-0953CAF0BEEA}"/>
              </a:ext>
            </a:extLst>
          </p:cNvPr>
          <p:cNvSpPr txBox="1"/>
          <p:nvPr/>
        </p:nvSpPr>
        <p:spPr>
          <a:xfrm>
            <a:off x="206375" y="2254708"/>
            <a:ext cx="2206625" cy="923330"/>
          </a:xfrm>
          <a:prstGeom prst="rect">
            <a:avLst/>
          </a:prstGeom>
          <a:noFill/>
        </p:spPr>
        <p:txBody>
          <a:bodyPr wrap="square">
            <a:spAutoFit/>
          </a:bodyPr>
          <a:lstStyle/>
          <a:p>
            <a:r>
              <a:rPr lang="en-IE" sz="5400" b="1" dirty="0">
                <a:solidFill>
                  <a:srgbClr val="0289AE"/>
                </a:solidFill>
              </a:rPr>
              <a:t>UNIT</a:t>
            </a:r>
            <a:endParaRPr lang="en-US" sz="5400" dirty="0">
              <a:solidFill>
                <a:srgbClr val="0289AE"/>
              </a:solidFill>
            </a:endParaRPr>
          </a:p>
        </p:txBody>
      </p:sp>
    </p:spTree>
    <p:extLst>
      <p:ext uri="{BB962C8B-B14F-4D97-AF65-F5344CB8AC3E}">
        <p14:creationId xmlns:p14="http://schemas.microsoft.com/office/powerpoint/2010/main" val="19738587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5394" y="2543046"/>
            <a:ext cx="5040000" cy="1476000"/>
          </a:xfrm>
          <a:prstGeom prst="rect">
            <a:avLst/>
          </a:prstGeom>
          <a:solidFill>
            <a:srgbClr val="FFFFFF"/>
          </a:solidFill>
          <a:ln w="9525">
            <a:solidFill>
              <a:srgbClr val="CED9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8" name="Rectangle 7"/>
          <p:cNvSpPr/>
          <p:nvPr/>
        </p:nvSpPr>
        <p:spPr>
          <a:xfrm>
            <a:off x="525394" y="2543045"/>
            <a:ext cx="144000" cy="1476000"/>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9" name="TextBox 8"/>
          <p:cNvSpPr txBox="1"/>
          <p:nvPr/>
        </p:nvSpPr>
        <p:spPr>
          <a:xfrm>
            <a:off x="813394" y="2651046"/>
            <a:ext cx="4980000" cy="246221"/>
          </a:xfrm>
          <a:prstGeom prst="rect">
            <a:avLst/>
          </a:prstGeom>
          <a:noFill/>
        </p:spPr>
        <p:txBody>
          <a:bodyPr wrap="square" lIns="0" tIns="0" rIns="0" bIns="0" anchor="t">
            <a:spAutoFit/>
          </a:bodyPr>
          <a:lstStyle/>
          <a:p>
            <a:r>
              <a:rPr lang="en-IE" sz="1600" b="1" i="0" dirty="0">
                <a:solidFill>
                  <a:srgbClr val="0289AE"/>
                </a:solidFill>
                <a:latin typeface="Calibri" panose="020F0502020204030204" pitchFamily="34" charset="0"/>
                <a:cs typeface="Calibri" panose="020F0502020204030204" pitchFamily="34" charset="0"/>
              </a:rPr>
              <a:t>Coco Hotel –</a:t>
            </a:r>
            <a:r>
              <a:rPr lang="en-IE" sz="1600" i="1" dirty="0">
                <a:solidFill>
                  <a:srgbClr val="262626"/>
                </a:solidFill>
                <a:latin typeface="Calibri" panose="020F0502020204030204" pitchFamily="34" charset="0"/>
                <a:cs typeface="Calibri" panose="020F0502020204030204" pitchFamily="34" charset="0"/>
              </a:rPr>
              <a:t> Denmark </a:t>
            </a:r>
          </a:p>
        </p:txBody>
      </p:sp>
      <p:sp>
        <p:nvSpPr>
          <p:cNvPr id="11" name="TextBox 10"/>
          <p:cNvSpPr txBox="1"/>
          <p:nvPr/>
        </p:nvSpPr>
        <p:spPr>
          <a:xfrm>
            <a:off x="813394" y="3007391"/>
            <a:ext cx="4596000" cy="359073"/>
          </a:xfrm>
          <a:prstGeom prst="rect">
            <a:avLst/>
          </a:prstGeom>
          <a:noFill/>
        </p:spPr>
        <p:txBody>
          <a:bodyPr wrap="square" lIns="0" tIns="0" rIns="0" bIns="0" anchor="t">
            <a:spAutoFit/>
          </a:bodyPr>
          <a:lstStyle/>
          <a:p>
            <a:pPr>
              <a:lnSpc>
                <a:spcPts val="1440"/>
              </a:lnSpc>
            </a:pPr>
            <a:r>
              <a:rPr lang="en-GB" sz="1300" dirty="0">
                <a:solidFill>
                  <a:srgbClr val="262626"/>
                </a:solidFill>
              </a:rPr>
              <a:t>Using operational, guest and sustainability data to improve decision-making, performance monitoring and business intelligence.</a:t>
            </a:r>
            <a:endParaRPr lang="en-IE" sz="1300" b="0" i="0" dirty="0">
              <a:solidFill>
                <a:srgbClr val="262626"/>
              </a:solidFill>
              <a:latin typeface="Calibri" panose="020F0502020204030204" pitchFamily="34" charset="0"/>
              <a:cs typeface="Calibri" panose="020F0502020204030204" pitchFamily="34" charset="0"/>
            </a:endParaRPr>
          </a:p>
        </p:txBody>
      </p:sp>
      <p:sp>
        <p:nvSpPr>
          <p:cNvPr id="12" name="Rectangle 11"/>
          <p:cNvSpPr/>
          <p:nvPr/>
        </p:nvSpPr>
        <p:spPr>
          <a:xfrm>
            <a:off x="813394" y="3588430"/>
            <a:ext cx="4316390" cy="270000"/>
          </a:xfrm>
          <a:prstGeom prst="rect">
            <a:avLst/>
          </a:prstGeom>
          <a:solidFill>
            <a:srgbClr val="62A844">
              <a:alpha val="36863"/>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14" name="Rectangle 13"/>
          <p:cNvSpPr/>
          <p:nvPr/>
        </p:nvSpPr>
        <p:spPr>
          <a:xfrm>
            <a:off x="6280697" y="2543046"/>
            <a:ext cx="5040000" cy="1476000"/>
          </a:xfrm>
          <a:prstGeom prst="rect">
            <a:avLst/>
          </a:prstGeom>
          <a:solidFill>
            <a:srgbClr val="FFFFFF"/>
          </a:solidFill>
          <a:ln w="9525">
            <a:solidFill>
              <a:srgbClr val="CED9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15" name="Rectangle 14"/>
          <p:cNvSpPr/>
          <p:nvPr/>
        </p:nvSpPr>
        <p:spPr>
          <a:xfrm>
            <a:off x="6280697" y="2543045"/>
            <a:ext cx="144000" cy="1476000"/>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16" name="TextBox 15"/>
          <p:cNvSpPr txBox="1"/>
          <p:nvPr/>
        </p:nvSpPr>
        <p:spPr>
          <a:xfrm>
            <a:off x="6568697" y="2651046"/>
            <a:ext cx="4980000" cy="492443"/>
          </a:xfrm>
          <a:prstGeom prst="rect">
            <a:avLst/>
          </a:prstGeom>
          <a:noFill/>
        </p:spPr>
        <p:txBody>
          <a:bodyPr wrap="square" lIns="0" tIns="0" rIns="0" bIns="0" anchor="t">
            <a:spAutoFit/>
          </a:bodyPr>
          <a:lstStyle/>
          <a:p>
            <a:r>
              <a:rPr lang="en-IE" sz="1600" b="1" dirty="0">
                <a:solidFill>
                  <a:srgbClr val="0289AE"/>
                </a:solidFill>
                <a:latin typeface="Calibri" panose="020F0502020204030204" pitchFamily="34" charset="0"/>
                <a:cs typeface="Calibri" panose="020F0502020204030204" pitchFamily="34" charset="0"/>
              </a:rPr>
              <a:t>Hotel Luise –</a:t>
            </a:r>
            <a:r>
              <a:rPr lang="en-IE" sz="1600" i="1" dirty="0">
                <a:solidFill>
                  <a:srgbClr val="262626"/>
                </a:solidFill>
                <a:latin typeface="Calibri" panose="020F0502020204030204" pitchFamily="34" charset="0"/>
                <a:cs typeface="Calibri" panose="020F0502020204030204" pitchFamily="34" charset="0"/>
              </a:rPr>
              <a:t> Germany</a:t>
            </a:r>
          </a:p>
          <a:p>
            <a:pPr algn="l"/>
            <a:endParaRPr sz="1600" b="1" i="0" dirty="0">
              <a:solidFill>
                <a:srgbClr val="0289AE"/>
              </a:solidFill>
              <a:latin typeface="Calibri" panose="020F0502020204030204" pitchFamily="34" charset="0"/>
              <a:cs typeface="Calibri" panose="020F0502020204030204" pitchFamily="34" charset="0"/>
            </a:endParaRPr>
          </a:p>
        </p:txBody>
      </p:sp>
      <p:sp>
        <p:nvSpPr>
          <p:cNvPr id="18" name="TextBox 17"/>
          <p:cNvSpPr txBox="1"/>
          <p:nvPr/>
        </p:nvSpPr>
        <p:spPr>
          <a:xfrm>
            <a:off x="6568697" y="3007391"/>
            <a:ext cx="4236960" cy="359073"/>
          </a:xfrm>
          <a:prstGeom prst="rect">
            <a:avLst/>
          </a:prstGeom>
          <a:noFill/>
        </p:spPr>
        <p:txBody>
          <a:bodyPr wrap="square" lIns="0" tIns="0" rIns="0" bIns="0" anchor="t">
            <a:spAutoFit/>
          </a:bodyPr>
          <a:lstStyle/>
          <a:p>
            <a:pPr>
              <a:lnSpc>
                <a:spcPts val="1440"/>
              </a:lnSpc>
            </a:pPr>
            <a:r>
              <a:rPr lang="en-GB" sz="1200" dirty="0">
                <a:solidFill>
                  <a:srgbClr val="262626"/>
                </a:solidFill>
              </a:rPr>
              <a:t>Transforming energy, water and waste data into meaningful KPIs that support continuous improvement and benchmarking.</a:t>
            </a:r>
            <a:endParaRPr sz="1200" b="0" i="0" dirty="0">
              <a:solidFill>
                <a:srgbClr val="262626"/>
              </a:solidFill>
              <a:latin typeface="Calibri" panose="020F0502020204030204" pitchFamily="34" charset="0"/>
              <a:cs typeface="Calibri" panose="020F0502020204030204" pitchFamily="34" charset="0"/>
            </a:endParaRPr>
          </a:p>
        </p:txBody>
      </p:sp>
      <p:sp>
        <p:nvSpPr>
          <p:cNvPr id="19" name="Rectangle 18"/>
          <p:cNvSpPr/>
          <p:nvPr/>
        </p:nvSpPr>
        <p:spPr>
          <a:xfrm>
            <a:off x="6568697" y="3588430"/>
            <a:ext cx="4176000" cy="270000"/>
          </a:xfrm>
          <a:prstGeom prst="rect">
            <a:avLst/>
          </a:prstGeom>
          <a:solidFill>
            <a:srgbClr val="62A844">
              <a:alpha val="36863"/>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A674710B-0B65-B27F-2774-01DCFEAF97F6}"/>
              </a:ext>
            </a:extLst>
          </p:cNvPr>
          <p:cNvSpPr/>
          <p:nvPr/>
        </p:nvSpPr>
        <p:spPr>
          <a:xfrm flipH="1" flipV="1">
            <a:off x="0" y="-2629"/>
            <a:ext cx="12185500" cy="1291490"/>
          </a:xfrm>
          <a:prstGeom prst="rect">
            <a:avLst/>
          </a:pr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cs typeface="Calibri" panose="020F0502020204030204" pitchFamily="34" charset="0"/>
            </a:endParaRPr>
          </a:p>
        </p:txBody>
      </p:sp>
      <p:sp>
        <p:nvSpPr>
          <p:cNvPr id="53" name="Graphic 4">
            <a:extLst>
              <a:ext uri="{FF2B5EF4-FFF2-40B4-BE49-F238E27FC236}">
                <a16:creationId xmlns:a16="http://schemas.microsoft.com/office/drawing/2014/main" id="{30D998EF-0B55-3BDD-53D1-BC1C903495FF}"/>
              </a:ext>
            </a:extLst>
          </p:cNvPr>
          <p:cNvSpPr/>
          <p:nvPr/>
        </p:nvSpPr>
        <p:spPr>
          <a:xfrm rot="5400000">
            <a:off x="1314218" y="45975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0289AE"/>
          </a:solidFill>
          <a:ln w="2370" cap="flat">
            <a:solidFill>
              <a:srgbClr val="009AC1"/>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54" name="Graphic 53">
            <a:extLst>
              <a:ext uri="{FF2B5EF4-FFF2-40B4-BE49-F238E27FC236}">
                <a16:creationId xmlns:a16="http://schemas.microsoft.com/office/drawing/2014/main" id="{0D59586C-CFB7-EDB3-5910-12C251C48014}"/>
              </a:ext>
            </a:extLst>
          </p:cNvPr>
          <p:cNvPicPr>
            <a:picLocks noChangeAspect="1"/>
          </p:cNvPicPr>
          <p:nvPr/>
        </p:nvPicPr>
        <p:blipFill>
          <a:blip>
            <a:extLst>
              <a:ext uri="{96DAC541-7B7A-43D3-8B79-37D633B846F1}">
                <asvg:svgBlip xmlns:asvg="http://schemas.microsoft.com/office/drawing/2016/SVG/main" r:embed="rId3"/>
              </a:ext>
            </a:extLst>
          </a:blip>
          <a:srcRect l="32264" t="48938" r="39869" b="39981"/>
          <a:stretch>
            <a:fillRect/>
          </a:stretch>
        </p:blipFill>
        <p:spPr>
          <a:xfrm>
            <a:off x="7355540" y="21551"/>
            <a:ext cx="4821213" cy="2714449"/>
          </a:xfrm>
          <a:prstGeom prst="rect">
            <a:avLst/>
          </a:prstGeom>
        </p:spPr>
      </p:pic>
      <p:sp>
        <p:nvSpPr>
          <p:cNvPr id="55" name="Text Placeholder 11">
            <a:extLst>
              <a:ext uri="{FF2B5EF4-FFF2-40B4-BE49-F238E27FC236}">
                <a16:creationId xmlns:a16="http://schemas.microsoft.com/office/drawing/2014/main" id="{F7B6976D-DEBF-4A31-EECD-8D0EE7C95798}"/>
              </a:ext>
            </a:extLst>
          </p:cNvPr>
          <p:cNvSpPr txBox="1">
            <a:spLocks/>
          </p:cNvSpPr>
          <p:nvPr/>
        </p:nvSpPr>
        <p:spPr>
          <a:xfrm>
            <a:off x="579276" y="666106"/>
            <a:ext cx="6928403" cy="98810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bg1"/>
                </a:solidFill>
                <a:latin typeface="Calibri" panose="020F0502020204030204" pitchFamily="34" charset="0"/>
                <a:cs typeface="Calibri" panose="020F0502020204030204" pitchFamily="34" charset="0"/>
              </a:rPr>
              <a:t>Download the full case studies</a:t>
            </a:r>
          </a:p>
        </p:txBody>
      </p:sp>
      <p:sp>
        <p:nvSpPr>
          <p:cNvPr id="56" name="TextBox 55">
            <a:extLst>
              <a:ext uri="{FF2B5EF4-FFF2-40B4-BE49-F238E27FC236}">
                <a16:creationId xmlns:a16="http://schemas.microsoft.com/office/drawing/2014/main" id="{179BC40F-B196-AEAF-D5A4-1BB9E7F619BD}"/>
              </a:ext>
            </a:extLst>
          </p:cNvPr>
          <p:cNvSpPr txBox="1"/>
          <p:nvPr/>
        </p:nvSpPr>
        <p:spPr>
          <a:xfrm>
            <a:off x="720000" y="432661"/>
            <a:ext cx="7920000" cy="215444"/>
          </a:xfrm>
          <a:prstGeom prst="rect">
            <a:avLst/>
          </a:prstGeom>
          <a:noFill/>
        </p:spPr>
        <p:txBody>
          <a:bodyPr wrap="square" lIns="0" tIns="0" rIns="0" bIns="0" anchor="t">
            <a:spAutoFit/>
          </a:bodyPr>
          <a:lstStyle/>
          <a:p>
            <a:r>
              <a:rPr lang="en-IE" sz="1400" b="1" dirty="0">
                <a:solidFill>
                  <a:schemeClr val="bg1"/>
                </a:solidFill>
              </a:rPr>
              <a:t>C2 M2 · Case study pack</a:t>
            </a:r>
          </a:p>
        </p:txBody>
      </p:sp>
      <p:sp>
        <p:nvSpPr>
          <p:cNvPr id="57" name="TextBox 56">
            <a:extLst>
              <a:ext uri="{FF2B5EF4-FFF2-40B4-BE49-F238E27FC236}">
                <a16:creationId xmlns:a16="http://schemas.microsoft.com/office/drawing/2014/main" id="{2AB7CC2A-02C6-E872-5733-001903472508}"/>
              </a:ext>
            </a:extLst>
          </p:cNvPr>
          <p:cNvSpPr txBox="1"/>
          <p:nvPr/>
        </p:nvSpPr>
        <p:spPr>
          <a:xfrm>
            <a:off x="895554" y="3644750"/>
            <a:ext cx="4692000" cy="400110"/>
          </a:xfrm>
          <a:prstGeom prst="rect">
            <a:avLst/>
          </a:prstGeom>
          <a:noFill/>
        </p:spPr>
        <p:txBody>
          <a:bodyPr wrap="square" lIns="0" tIns="0" rIns="0" bIns="0" anchor="t">
            <a:spAutoFit/>
          </a:bodyPr>
          <a:lstStyle/>
          <a:p>
            <a:r>
              <a:rPr lang="en-IE" sz="1300" b="1" dirty="0">
                <a:solidFill>
                  <a:srgbClr val="262626"/>
                </a:solidFill>
              </a:rPr>
              <a:t>Download the full case study  ·  {{CASE_URL_COCOHOTEL}}</a:t>
            </a:r>
          </a:p>
          <a:p>
            <a:endParaRPr lang="en-IE" sz="1300" b="1" dirty="0">
              <a:solidFill>
                <a:srgbClr val="262626"/>
              </a:solidFill>
            </a:endParaRPr>
          </a:p>
        </p:txBody>
      </p:sp>
      <p:sp>
        <p:nvSpPr>
          <p:cNvPr id="58" name="TextBox 57">
            <a:extLst>
              <a:ext uri="{FF2B5EF4-FFF2-40B4-BE49-F238E27FC236}">
                <a16:creationId xmlns:a16="http://schemas.microsoft.com/office/drawing/2014/main" id="{A7A22A32-7576-79B5-CF18-7DEE597C65F3}"/>
              </a:ext>
            </a:extLst>
          </p:cNvPr>
          <p:cNvSpPr txBox="1"/>
          <p:nvPr/>
        </p:nvSpPr>
        <p:spPr>
          <a:xfrm>
            <a:off x="6650857" y="3644750"/>
            <a:ext cx="4692000" cy="400110"/>
          </a:xfrm>
          <a:prstGeom prst="rect">
            <a:avLst/>
          </a:prstGeom>
          <a:noFill/>
        </p:spPr>
        <p:txBody>
          <a:bodyPr wrap="square" lIns="0" tIns="0" rIns="0" bIns="0" anchor="t">
            <a:spAutoFit/>
          </a:bodyPr>
          <a:lstStyle/>
          <a:p>
            <a:r>
              <a:rPr lang="en-IE" sz="1300" b="1" dirty="0">
                <a:solidFill>
                  <a:srgbClr val="262626"/>
                </a:solidFill>
              </a:rPr>
              <a:t>Download the full case study  ·  {{CASE_URL_HOTELLUISE}}</a:t>
            </a:r>
          </a:p>
          <a:p>
            <a:endParaRPr lang="en-IE" sz="1300" b="1" dirty="0">
              <a:solidFill>
                <a:srgbClr val="262626"/>
              </a:solidFill>
            </a:endParaRPr>
          </a:p>
        </p:txBody>
      </p:sp>
      <p:sp>
        <p:nvSpPr>
          <p:cNvPr id="24" name="TextBox 23">
            <a:extLst>
              <a:ext uri="{FF2B5EF4-FFF2-40B4-BE49-F238E27FC236}">
                <a16:creationId xmlns:a16="http://schemas.microsoft.com/office/drawing/2014/main" id="{2B56BE17-6E95-D0B0-9F54-866B4BBDD80D}"/>
              </a:ext>
            </a:extLst>
          </p:cNvPr>
          <p:cNvSpPr txBox="1"/>
          <p:nvPr/>
        </p:nvSpPr>
        <p:spPr>
          <a:xfrm>
            <a:off x="576000" y="1761910"/>
            <a:ext cx="11302594" cy="553998"/>
          </a:xfrm>
          <a:prstGeom prst="rect">
            <a:avLst/>
          </a:prstGeom>
          <a:noFill/>
        </p:spPr>
        <p:txBody>
          <a:bodyPr wrap="square" lIns="0" tIns="0" rIns="0" bIns="0" anchor="t">
            <a:spAutoFit/>
          </a:bodyPr>
          <a:lstStyle/>
          <a:p>
            <a:r>
              <a:rPr lang="en-IE" b="0" i="1" dirty="0">
                <a:solidFill>
                  <a:srgbClr val="262626"/>
                </a:solidFill>
                <a:latin typeface="Calibri" panose="020F0502020204030204" pitchFamily="34" charset="0"/>
                <a:cs typeface="Calibri" panose="020F0502020204030204" pitchFamily="34" charset="0"/>
              </a:rPr>
              <a:t>Every business featured in this module has a full case study. Use the links below to open each one.</a:t>
            </a:r>
          </a:p>
          <a:p>
            <a:endParaRPr lang="en-IE" b="0" i="1" dirty="0">
              <a:solidFill>
                <a:srgbClr val="262626"/>
              </a:solidFill>
              <a:latin typeface="Calibri" panose="020F0502020204030204" pitchFamily="34" charset="0"/>
              <a:cs typeface="Calibri" panose="020F0502020204030204" pitchFamily="34" charset="0"/>
            </a:endParaRPr>
          </a:p>
        </p:txBody>
      </p:sp>
      <p:sp>
        <p:nvSpPr>
          <p:cNvPr id="75" name="Rectangle 74">
            <a:extLst>
              <a:ext uri="{FF2B5EF4-FFF2-40B4-BE49-F238E27FC236}">
                <a16:creationId xmlns:a16="http://schemas.microsoft.com/office/drawing/2014/main" id="{29F92629-65B5-DA8B-6B01-4B084DC67E7E}"/>
              </a:ext>
            </a:extLst>
          </p:cNvPr>
          <p:cNvSpPr/>
          <p:nvPr/>
        </p:nvSpPr>
        <p:spPr>
          <a:xfrm>
            <a:off x="525394" y="4193439"/>
            <a:ext cx="5040000" cy="1476000"/>
          </a:xfrm>
          <a:prstGeom prst="rect">
            <a:avLst/>
          </a:prstGeom>
          <a:solidFill>
            <a:srgbClr val="FFFFFF"/>
          </a:solidFill>
          <a:ln w="9525">
            <a:solidFill>
              <a:srgbClr val="CED9C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F07769D7-DD54-C073-DB33-54FFA37F17BB}"/>
              </a:ext>
            </a:extLst>
          </p:cNvPr>
          <p:cNvSpPr/>
          <p:nvPr/>
        </p:nvSpPr>
        <p:spPr>
          <a:xfrm>
            <a:off x="525394" y="4193438"/>
            <a:ext cx="144000" cy="1476000"/>
          </a:xfrm>
          <a:prstGeom prst="rect">
            <a:avLst/>
          </a:prstGeom>
          <a:solidFill>
            <a:srgbClr val="62A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77" name="TextBox 76">
            <a:extLst>
              <a:ext uri="{FF2B5EF4-FFF2-40B4-BE49-F238E27FC236}">
                <a16:creationId xmlns:a16="http://schemas.microsoft.com/office/drawing/2014/main" id="{5CF19AE3-A34F-8662-48E5-8F7A44A11CA0}"/>
              </a:ext>
            </a:extLst>
          </p:cNvPr>
          <p:cNvSpPr txBox="1"/>
          <p:nvPr/>
        </p:nvSpPr>
        <p:spPr>
          <a:xfrm>
            <a:off x="813394" y="4301439"/>
            <a:ext cx="4980000" cy="492443"/>
          </a:xfrm>
          <a:prstGeom prst="rect">
            <a:avLst/>
          </a:prstGeom>
          <a:noFill/>
        </p:spPr>
        <p:txBody>
          <a:bodyPr wrap="square" lIns="0" tIns="0" rIns="0" bIns="0" anchor="t">
            <a:spAutoFit/>
          </a:bodyPr>
          <a:lstStyle/>
          <a:p>
            <a:r>
              <a:rPr lang="en-IE" sz="1600" b="1" i="0" dirty="0">
                <a:solidFill>
                  <a:srgbClr val="0289AE"/>
                </a:solidFill>
                <a:latin typeface="Calibri" panose="020F0502020204030204" pitchFamily="34" charset="0"/>
                <a:cs typeface="Calibri" panose="020F0502020204030204" pitchFamily="34" charset="0"/>
              </a:rPr>
              <a:t>Sham Hanifa Group–</a:t>
            </a:r>
            <a:r>
              <a:rPr lang="en-IE" sz="1600" i="1" dirty="0">
                <a:solidFill>
                  <a:srgbClr val="262626"/>
                </a:solidFill>
                <a:latin typeface="Calibri" panose="020F0502020204030204" pitchFamily="34" charset="0"/>
                <a:cs typeface="Calibri" panose="020F0502020204030204" pitchFamily="34" charset="0"/>
              </a:rPr>
              <a:t>  Ireland</a:t>
            </a:r>
          </a:p>
          <a:p>
            <a:pPr algn="l"/>
            <a:endParaRPr sz="1600" b="1" i="0" dirty="0">
              <a:solidFill>
                <a:srgbClr val="0289AE"/>
              </a:solidFill>
              <a:latin typeface="Calibri" panose="020F0502020204030204" pitchFamily="34" charset="0"/>
              <a:cs typeface="Calibri" panose="020F0502020204030204" pitchFamily="34" charset="0"/>
            </a:endParaRPr>
          </a:p>
        </p:txBody>
      </p:sp>
      <p:sp>
        <p:nvSpPr>
          <p:cNvPr id="78" name="TextBox 77">
            <a:extLst>
              <a:ext uri="{FF2B5EF4-FFF2-40B4-BE49-F238E27FC236}">
                <a16:creationId xmlns:a16="http://schemas.microsoft.com/office/drawing/2014/main" id="{E79CB6BA-3694-A034-AE33-1931D0CCEA0B}"/>
              </a:ext>
            </a:extLst>
          </p:cNvPr>
          <p:cNvSpPr txBox="1"/>
          <p:nvPr/>
        </p:nvSpPr>
        <p:spPr>
          <a:xfrm>
            <a:off x="813394" y="4657784"/>
            <a:ext cx="4596000" cy="359073"/>
          </a:xfrm>
          <a:prstGeom prst="rect">
            <a:avLst/>
          </a:prstGeom>
          <a:noFill/>
        </p:spPr>
        <p:txBody>
          <a:bodyPr wrap="square" lIns="0" tIns="0" rIns="0" bIns="0" anchor="t">
            <a:spAutoFit/>
          </a:bodyPr>
          <a:lstStyle/>
          <a:p>
            <a:pPr>
              <a:lnSpc>
                <a:spcPts val="1440"/>
              </a:lnSpc>
            </a:pPr>
            <a:r>
              <a:rPr lang="en-GB" sz="1200" dirty="0">
                <a:solidFill>
                  <a:srgbClr val="262626"/>
                </a:solidFill>
              </a:rPr>
              <a:t>Using sales, reservations and operational data to support forecasting, reduce waste and improve everyday management decisions.</a:t>
            </a:r>
            <a:endParaRPr lang="en-IE" sz="1200" b="0" i="0" dirty="0">
              <a:solidFill>
                <a:srgbClr val="262626"/>
              </a:solidFill>
              <a:latin typeface="Calibri" panose="020F0502020204030204" pitchFamily="34" charset="0"/>
              <a:cs typeface="Calibri" panose="020F0502020204030204" pitchFamily="34" charset="0"/>
            </a:endParaRPr>
          </a:p>
        </p:txBody>
      </p:sp>
      <p:sp>
        <p:nvSpPr>
          <p:cNvPr id="79" name="Rectangle 78">
            <a:extLst>
              <a:ext uri="{FF2B5EF4-FFF2-40B4-BE49-F238E27FC236}">
                <a16:creationId xmlns:a16="http://schemas.microsoft.com/office/drawing/2014/main" id="{FC026415-AE9B-EFAC-5578-421F45672DEE}"/>
              </a:ext>
            </a:extLst>
          </p:cNvPr>
          <p:cNvSpPr/>
          <p:nvPr/>
        </p:nvSpPr>
        <p:spPr>
          <a:xfrm>
            <a:off x="813394" y="5238823"/>
            <a:ext cx="4316390" cy="270000"/>
          </a:xfrm>
          <a:prstGeom prst="rect">
            <a:avLst/>
          </a:prstGeom>
          <a:solidFill>
            <a:srgbClr val="62A844">
              <a:alpha val="36863"/>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Calibri" panose="020F0502020204030204" pitchFamily="34" charset="0"/>
              <a:cs typeface="Calibri" panose="020F0502020204030204" pitchFamily="34" charset="0"/>
            </a:endParaRPr>
          </a:p>
        </p:txBody>
      </p:sp>
      <p:sp>
        <p:nvSpPr>
          <p:cNvPr id="80" name="TextBox 79">
            <a:extLst>
              <a:ext uri="{FF2B5EF4-FFF2-40B4-BE49-F238E27FC236}">
                <a16:creationId xmlns:a16="http://schemas.microsoft.com/office/drawing/2014/main" id="{0613D3CB-CEBB-9239-D851-25AB33EF59BF}"/>
              </a:ext>
            </a:extLst>
          </p:cNvPr>
          <p:cNvSpPr txBox="1"/>
          <p:nvPr/>
        </p:nvSpPr>
        <p:spPr>
          <a:xfrm>
            <a:off x="895554" y="5295143"/>
            <a:ext cx="4692000" cy="200055"/>
          </a:xfrm>
          <a:prstGeom prst="rect">
            <a:avLst/>
          </a:prstGeom>
          <a:noFill/>
        </p:spPr>
        <p:txBody>
          <a:bodyPr wrap="square" lIns="0" tIns="0" rIns="0" bIns="0" anchor="t">
            <a:spAutoFit/>
          </a:bodyPr>
          <a:lstStyle/>
          <a:p>
            <a:r>
              <a:rPr lang="en-IE" sz="1300" b="1" dirty="0">
                <a:solidFill>
                  <a:srgbClr val="262626"/>
                </a:solidFill>
              </a:rPr>
              <a:t>Download the full case study  ·  {{CASE_URL_SHAMHANIFA}}</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63F5366-F7F9-CB65-EFAB-9436949AC54B}"/>
              </a:ext>
            </a:extLst>
          </p:cNvPr>
          <p:cNvSpPr txBox="1"/>
          <p:nvPr/>
        </p:nvSpPr>
        <p:spPr>
          <a:xfrm>
            <a:off x="5683169" y="787874"/>
            <a:ext cx="6024421" cy="3990836"/>
          </a:xfrm>
          <a:prstGeom prst="rect">
            <a:avLst/>
          </a:prstGeom>
          <a:noFill/>
        </p:spPr>
        <p:txBody>
          <a:bodyPr wrap="square" rtlCol="0">
            <a:spAutoFit/>
          </a:bodyPr>
          <a:lstStyle/>
          <a:p>
            <a:pPr algn="ctr"/>
            <a:r>
              <a:rPr lang="en-US" sz="3600" b="1" dirty="0">
                <a:solidFill>
                  <a:schemeClr val="bg1"/>
                </a:solidFill>
                <a:cs typeface="Times New Roman" panose="02020603050405020304" pitchFamily="18" charset="0"/>
              </a:rPr>
              <a:t>Thank You for Engaging </a:t>
            </a:r>
          </a:p>
          <a:p>
            <a:pPr algn="ctr"/>
            <a:endParaRPr lang="en-US" sz="2200" b="1" dirty="0">
              <a:solidFill>
                <a:schemeClr val="bg1"/>
              </a:solidFill>
              <a:cs typeface="Times New Roman" panose="02020603050405020304" pitchFamily="18" charset="0"/>
            </a:endParaRPr>
          </a:p>
          <a:p>
            <a:pPr algn="ctr"/>
            <a:endParaRPr lang="en-US" sz="2200" b="1" dirty="0">
              <a:solidFill>
                <a:schemeClr val="bg1"/>
              </a:solidFill>
              <a:cs typeface="Times New Roman" panose="02020603050405020304" pitchFamily="18" charset="0"/>
            </a:endParaRPr>
          </a:p>
          <a:p>
            <a:pPr algn="ctr">
              <a:lnSpc>
                <a:spcPts val="2580"/>
              </a:lnSpc>
            </a:pPr>
            <a:r>
              <a:rPr lang="en-US" sz="2400" dirty="0">
                <a:solidFill>
                  <a:schemeClr val="bg1"/>
                </a:solidFill>
                <a:cs typeface="Times New Roman" panose="02020603050405020304" pitchFamily="18" charset="0"/>
              </a:rPr>
              <a:t>We hope this module has enriched your knowledge and sharpened your practice.</a:t>
            </a:r>
            <a:br>
              <a:rPr lang="en-US" sz="2400" dirty="0">
                <a:solidFill>
                  <a:schemeClr val="bg1"/>
                </a:solidFill>
                <a:cs typeface="Times New Roman" panose="02020603050405020304" pitchFamily="18" charset="0"/>
              </a:rPr>
            </a:br>
            <a:r>
              <a:rPr lang="en-US" sz="2400" dirty="0">
                <a:solidFill>
                  <a:schemeClr val="bg1"/>
                </a:solidFill>
                <a:cs typeface="Times New Roman" panose="02020603050405020304" pitchFamily="18" charset="0"/>
              </a:rPr>
              <a:t>Thank you for your commitment to hospitality that is intelligent, sustainable, and human </a:t>
            </a:r>
            <a:r>
              <a:rPr lang="en-US" sz="2400" dirty="0" err="1">
                <a:solidFill>
                  <a:schemeClr val="bg1"/>
                </a:solidFill>
                <a:cs typeface="Times New Roman" panose="02020603050405020304" pitchFamily="18" charset="0"/>
              </a:rPr>
              <a:t>centred</a:t>
            </a:r>
            <a:r>
              <a:rPr lang="en-US" sz="2400" dirty="0">
                <a:solidFill>
                  <a:schemeClr val="bg1"/>
                </a:solidFill>
                <a:cs typeface="Times New Roman" panose="02020603050405020304" pitchFamily="18" charset="0"/>
              </a:rPr>
              <a:t>.  Carry these insights into your work, lead with ethics and empathy, and let technology serve people with care.</a:t>
            </a:r>
          </a:p>
          <a:p>
            <a:pPr algn="ctr">
              <a:lnSpc>
                <a:spcPts val="2580"/>
              </a:lnSpc>
            </a:pPr>
            <a:endParaRPr lang="en-GB" sz="2400" dirty="0">
              <a:solidFill>
                <a:schemeClr val="bg1"/>
              </a:solidFill>
              <a:cs typeface="Times New Roman" panose="02020603050405020304" pitchFamily="18" charset="0"/>
            </a:endParaRPr>
          </a:p>
        </p:txBody>
      </p:sp>
      <p:pic>
        <p:nvPicPr>
          <p:cNvPr id="10" name="Picture 9">
            <a:extLst>
              <a:ext uri="{FF2B5EF4-FFF2-40B4-BE49-F238E27FC236}">
                <a16:creationId xmlns:a16="http://schemas.microsoft.com/office/drawing/2014/main" id="{3F48199E-AB42-2BE6-083E-CED89758DD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2337" y="627673"/>
            <a:ext cx="4125188" cy="2499202"/>
          </a:xfrm>
          <a:prstGeom prst="rect">
            <a:avLst/>
          </a:prstGeom>
        </p:spPr>
      </p:pic>
      <p:pic>
        <p:nvPicPr>
          <p:cNvPr id="11" name="Picture 10">
            <a:extLst>
              <a:ext uri="{FF2B5EF4-FFF2-40B4-BE49-F238E27FC236}">
                <a16:creationId xmlns:a16="http://schemas.microsoft.com/office/drawing/2014/main" id="{34416DB7-F888-9CB1-E2B1-2B5B4B9AE6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6214" y="5846608"/>
            <a:ext cx="6024421" cy="606937"/>
          </a:xfrm>
          <a:prstGeom prst="rect">
            <a:avLst/>
          </a:prstGeom>
        </p:spPr>
      </p:pic>
      <p:sp>
        <p:nvSpPr>
          <p:cNvPr id="13" name="Text Placeholder 2">
            <a:extLst>
              <a:ext uri="{FF2B5EF4-FFF2-40B4-BE49-F238E27FC236}">
                <a16:creationId xmlns:a16="http://schemas.microsoft.com/office/drawing/2014/main" id="{C250D63B-60D5-992F-A81F-18121CBAE278}"/>
              </a:ext>
            </a:extLst>
          </p:cNvPr>
          <p:cNvSpPr txBox="1">
            <a:spLocks/>
          </p:cNvSpPr>
          <p:nvPr/>
        </p:nvSpPr>
        <p:spPr>
          <a:xfrm flipH="1">
            <a:off x="-71237" y="4675239"/>
            <a:ext cx="5754406" cy="711462"/>
          </a:xfrm>
          <a:prstGeom prst="rect">
            <a:avLst/>
          </a:prstGeom>
          <a:solidFill>
            <a:srgbClr val="0289AE"/>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       </a:t>
            </a:r>
            <a:r>
              <a:rPr lang="en-US" dirty="0">
                <a:solidFill>
                  <a:schemeClr val="bg1"/>
                </a:solidFill>
                <a:hlinkClick r:id="rId4">
                  <a:extLst>
                    <a:ext uri="{A12FA001-AC4F-418D-AE19-62706E023703}">
                      <ahyp:hlinkClr xmlns:ahyp="http://schemas.microsoft.com/office/drawing/2018/hyperlinkcolor" val="tx"/>
                    </a:ext>
                  </a:extLst>
                </a:hlinkClick>
              </a:rPr>
              <a:t> www.</a:t>
            </a:r>
            <a:r>
              <a:rPr lang="en-US" b="1" dirty="0">
                <a:solidFill>
                  <a:schemeClr val="bg1"/>
                </a:solidFill>
                <a:hlinkClick r:id="rId4">
                  <a:extLst>
                    <a:ext uri="{A12FA001-AC4F-418D-AE19-62706E023703}">
                      <ahyp:hlinkClr xmlns:ahyp="http://schemas.microsoft.com/office/drawing/2018/hyperlinkcolor" val="tx"/>
                    </a:ext>
                  </a:extLst>
                </a:hlinkClick>
              </a:rPr>
              <a:t>ecosmartproject</a:t>
            </a:r>
            <a:r>
              <a:rPr lang="en-US" dirty="0">
                <a:solidFill>
                  <a:schemeClr val="bg1"/>
                </a:solidFill>
                <a:hlinkClick r:id="rId4">
                  <a:extLst>
                    <a:ext uri="{A12FA001-AC4F-418D-AE19-62706E023703}">
                      <ahyp:hlinkClr xmlns:ahyp="http://schemas.microsoft.com/office/drawing/2018/hyperlinkcolor" val="tx"/>
                    </a:ext>
                  </a:extLst>
                </a:hlinkClick>
              </a:rPr>
              <a:t>.eu</a:t>
            </a:r>
            <a:endParaRPr lang="en-US" dirty="0">
              <a:solidFill>
                <a:schemeClr val="bg1"/>
              </a:solidFill>
            </a:endParaRPr>
          </a:p>
        </p:txBody>
      </p:sp>
    </p:spTree>
    <p:extLst>
      <p:ext uri="{BB962C8B-B14F-4D97-AF65-F5344CB8AC3E}">
        <p14:creationId xmlns:p14="http://schemas.microsoft.com/office/powerpoint/2010/main" val="77811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4F663-635F-FAD9-E9F8-2BAF906953B9}"/>
            </a:ext>
          </a:extLst>
        </p:cNvPr>
        <p:cNvGrpSpPr/>
        <p:nvPr/>
      </p:nvGrpSpPr>
      <p:grpSpPr>
        <a:xfrm>
          <a:off x="0" y="0"/>
          <a:ext cx="0" cy="0"/>
          <a:chOff x="0" y="0"/>
          <a:chExt cx="0" cy="0"/>
        </a:xfrm>
      </p:grpSpPr>
      <p:pic>
        <p:nvPicPr>
          <p:cNvPr id="11" name="Graphic 10">
            <a:extLst>
              <a:ext uri="{FF2B5EF4-FFF2-40B4-BE49-F238E27FC236}">
                <a16:creationId xmlns:a16="http://schemas.microsoft.com/office/drawing/2014/main" id="{2B8ECF69-21DA-766D-4244-B52325F0F333}"/>
              </a:ext>
            </a:extLst>
          </p:cNvPr>
          <p:cNvPicPr>
            <a:picLocks noChangeAspect="1"/>
          </p:cNvPicPr>
          <p:nvPr/>
        </p:nvPicPr>
        <p:blipFill>
          <a:blip>
            <a:extLst>
              <a:ext uri="{96DAC541-7B7A-43D3-8B79-37D633B846F1}">
                <asvg:svgBlip xmlns:asvg="http://schemas.microsoft.com/office/drawing/2016/SVG/main" r:embed="rId3"/>
              </a:ext>
            </a:extLst>
          </a:blip>
          <a:srcRect l="32264" t="48938" r="39869" b="41747"/>
          <a:stretch>
            <a:fillRect/>
          </a:stretch>
        </p:blipFill>
        <p:spPr>
          <a:xfrm>
            <a:off x="5437432" y="0"/>
            <a:ext cx="6754568" cy="3196842"/>
          </a:xfrm>
          <a:prstGeom prst="rect">
            <a:avLst/>
          </a:prstGeom>
        </p:spPr>
      </p:pic>
      <p:sp>
        <p:nvSpPr>
          <p:cNvPr id="2" name="Text Placeholder 11">
            <a:extLst>
              <a:ext uri="{FF2B5EF4-FFF2-40B4-BE49-F238E27FC236}">
                <a16:creationId xmlns:a16="http://schemas.microsoft.com/office/drawing/2014/main" id="{B4352F07-3373-AB51-4031-504047B3F11B}"/>
              </a:ext>
            </a:extLst>
          </p:cNvPr>
          <p:cNvSpPr txBox="1">
            <a:spLocks/>
          </p:cNvSpPr>
          <p:nvPr/>
        </p:nvSpPr>
        <p:spPr>
          <a:xfrm>
            <a:off x="623260" y="421381"/>
            <a:ext cx="4984549"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Hospitality Data Foundations &amp; KPIs</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3" name="Straight Connector 2">
            <a:extLst>
              <a:ext uri="{FF2B5EF4-FFF2-40B4-BE49-F238E27FC236}">
                <a16:creationId xmlns:a16="http://schemas.microsoft.com/office/drawing/2014/main" id="{9E8A0E17-3B32-9DD2-585D-CDF19B8916E5}"/>
              </a:ext>
            </a:extLst>
          </p:cNvPr>
          <p:cNvCxnSpPr>
            <a:cxnSpLocks/>
          </p:cNvCxnSpPr>
          <p:nvPr/>
        </p:nvCxnSpPr>
        <p:spPr>
          <a:xfrm>
            <a:off x="0" y="1536819"/>
            <a:ext cx="5683827"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0">
            <a:extLst>
              <a:ext uri="{FF2B5EF4-FFF2-40B4-BE49-F238E27FC236}">
                <a16:creationId xmlns:a16="http://schemas.microsoft.com/office/drawing/2014/main" id="{936A8B41-8B79-E4EA-358E-C343D2B85022}"/>
              </a:ext>
            </a:extLst>
          </p:cNvPr>
          <p:cNvSpPr/>
          <p:nvPr/>
        </p:nvSpPr>
        <p:spPr>
          <a:xfrm flipH="1">
            <a:off x="586940" y="1838697"/>
            <a:ext cx="5683826" cy="4201150"/>
          </a:xfrm>
          <a:prstGeom prst="rect">
            <a:avLst/>
          </a:prstGeom>
        </p:spPr>
        <p:txBody>
          <a:bodyPr wrap="square">
            <a:spAutoFit/>
          </a:bodyPr>
          <a:lstStyle/>
          <a:p>
            <a:r>
              <a:rPr lang="en-US" sz="2000" dirty="0">
                <a:solidFill>
                  <a:srgbClr val="262626"/>
                </a:solidFill>
              </a:rPr>
              <a:t>What numbers really matter in your business - and where do they come from?</a:t>
            </a:r>
            <a:br>
              <a:rPr lang="en-US" sz="2000" dirty="0">
                <a:solidFill>
                  <a:srgbClr val="262626"/>
                </a:solidFill>
              </a:rPr>
            </a:br>
            <a:br>
              <a:rPr lang="en-US" dirty="0">
                <a:solidFill>
                  <a:srgbClr val="262626"/>
                </a:solidFill>
              </a:rPr>
            </a:br>
            <a:r>
              <a:rPr lang="en-US" sz="1900" dirty="0">
                <a:solidFill>
                  <a:srgbClr val="262626"/>
                </a:solidFill>
              </a:rPr>
              <a:t>Understanding your data is the first step to making smarter, more sustainable decisions. </a:t>
            </a:r>
            <a:br>
              <a:rPr lang="en-US" sz="1900" dirty="0">
                <a:solidFill>
                  <a:srgbClr val="262626"/>
                </a:solidFill>
              </a:rPr>
            </a:br>
            <a:endParaRPr lang="en-US" sz="1900" dirty="0">
              <a:solidFill>
                <a:srgbClr val="262626"/>
              </a:solidFill>
            </a:endParaRPr>
          </a:p>
          <a:p>
            <a:pPr marL="285750" indent="-285750">
              <a:buClr>
                <a:srgbClr val="62A844"/>
              </a:buClr>
              <a:buFont typeface="Arial" panose="020B0604020202020204" pitchFamily="34" charset="0"/>
              <a:buChar char="•"/>
            </a:pPr>
            <a:r>
              <a:rPr lang="en-US" sz="1900" b="1" dirty="0">
                <a:solidFill>
                  <a:srgbClr val="262626"/>
                </a:solidFill>
              </a:rPr>
              <a:t>What is hospitality data?</a:t>
            </a:r>
            <a:r>
              <a:rPr lang="en-US" sz="1900" dirty="0">
                <a:solidFill>
                  <a:srgbClr val="262626"/>
                </a:solidFill>
              </a:rPr>
              <a:t> – PMS, POS, </a:t>
            </a:r>
            <a:r>
              <a:rPr lang="en-US" sz="1900" dirty="0" err="1">
                <a:solidFill>
                  <a:srgbClr val="262626"/>
                </a:solidFill>
              </a:rPr>
              <a:t>rotas</a:t>
            </a:r>
            <a:r>
              <a:rPr lang="en-US" sz="1900" dirty="0">
                <a:solidFill>
                  <a:srgbClr val="262626"/>
                </a:solidFill>
              </a:rPr>
              <a:t>, waste logs </a:t>
            </a:r>
          </a:p>
          <a:p>
            <a:pPr marL="285750" indent="-285750">
              <a:buClr>
                <a:srgbClr val="62A844"/>
              </a:buClr>
              <a:buFont typeface="Arial" panose="020B0604020202020204" pitchFamily="34" charset="0"/>
              <a:buChar char="•"/>
            </a:pPr>
            <a:r>
              <a:rPr lang="en-US" sz="1900" b="1" dirty="0">
                <a:solidFill>
                  <a:srgbClr val="262626"/>
                </a:solidFill>
              </a:rPr>
              <a:t>Key KPIs</a:t>
            </a:r>
            <a:r>
              <a:rPr lang="en-US" sz="1900" dirty="0">
                <a:solidFill>
                  <a:srgbClr val="262626"/>
                </a:solidFill>
              </a:rPr>
              <a:t> – Occupancy, ADR, RevPAR, average spend, food waste per cover </a:t>
            </a:r>
          </a:p>
          <a:p>
            <a:pPr marL="285750" indent="-285750">
              <a:buClr>
                <a:srgbClr val="62A844"/>
              </a:buClr>
              <a:buFont typeface="Arial" panose="020B0604020202020204" pitchFamily="34" charset="0"/>
              <a:buChar char="•"/>
            </a:pPr>
            <a:r>
              <a:rPr lang="en-US" sz="1900" b="1" dirty="0">
                <a:solidFill>
                  <a:srgbClr val="262626"/>
                </a:solidFill>
              </a:rPr>
              <a:t>Data quality</a:t>
            </a:r>
            <a:r>
              <a:rPr lang="en-US" sz="1900" dirty="0">
                <a:solidFill>
                  <a:srgbClr val="262626"/>
                </a:solidFill>
              </a:rPr>
              <a:t> – Why "garbage in, garbage out" matters</a:t>
            </a:r>
          </a:p>
          <a:p>
            <a:pPr marL="285750" indent="-285750">
              <a:buClr>
                <a:srgbClr val="62A844"/>
              </a:buClr>
              <a:buFont typeface="Arial" panose="020B0604020202020204" pitchFamily="34" charset="0"/>
              <a:buChar char="•"/>
            </a:pPr>
            <a:r>
              <a:rPr lang="en-US" sz="1900" b="1" dirty="0">
                <a:solidFill>
                  <a:srgbClr val="262626"/>
                </a:solidFill>
              </a:rPr>
              <a:t>Spotting errors</a:t>
            </a:r>
            <a:r>
              <a:rPr lang="en-US" sz="1900" dirty="0">
                <a:solidFill>
                  <a:srgbClr val="262626"/>
                </a:solidFill>
              </a:rPr>
              <a:t> – Missing values, duplicates, impossible numbers</a:t>
            </a:r>
          </a:p>
        </p:txBody>
      </p:sp>
      <p:pic>
        <p:nvPicPr>
          <p:cNvPr id="15" name="Picture 14">
            <a:extLst>
              <a:ext uri="{FF2B5EF4-FFF2-40B4-BE49-F238E27FC236}">
                <a16:creationId xmlns:a16="http://schemas.microsoft.com/office/drawing/2014/main" id="{CEB25D17-6071-18AE-59A4-16E3B9881FB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61" t="12298" r="29196" b="16922"/>
          <a:stretch>
            <a:fillRect/>
          </a:stretch>
        </p:blipFill>
        <p:spPr>
          <a:xfrm>
            <a:off x="5834250" y="1096245"/>
            <a:ext cx="6347083" cy="4885527"/>
          </a:xfrm>
          <a:prstGeom prst="rect">
            <a:avLst/>
          </a:prstGeom>
        </p:spPr>
      </p:pic>
      <p:pic>
        <p:nvPicPr>
          <p:cNvPr id="5" name="Picture Placeholder 5">
            <a:extLst>
              <a:ext uri="{FF2B5EF4-FFF2-40B4-BE49-F238E27FC236}">
                <a16:creationId xmlns:a16="http://schemas.microsoft.com/office/drawing/2014/main" id="{DAD36926-F33B-046C-9EBF-67473DBC38D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4264" b="24264"/>
          <a:stretch>
            <a:fillRect/>
          </a:stretch>
        </p:blipFill>
        <p:spPr>
          <a:xfrm>
            <a:off x="7327899" y="1447800"/>
            <a:ext cx="4853433" cy="3835400"/>
          </a:xfrm>
          <a:prstGeom prst="rect">
            <a:avLst/>
          </a:prstGeom>
        </p:spPr>
      </p:pic>
    </p:spTree>
    <p:extLst>
      <p:ext uri="{BB962C8B-B14F-4D97-AF65-F5344CB8AC3E}">
        <p14:creationId xmlns:p14="http://schemas.microsoft.com/office/powerpoint/2010/main" val="174019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3A7B9C-3666-93E7-ACB8-CFD71E92A7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159" y="1953546"/>
            <a:ext cx="6321649" cy="4211098"/>
          </a:xfrm>
          <a:prstGeom prst="rect">
            <a:avLst/>
          </a:prstGeom>
        </p:spPr>
      </p:pic>
      <p:sp>
        <p:nvSpPr>
          <p:cNvPr id="4" name="Text Placeholder 11">
            <a:extLst>
              <a:ext uri="{FF2B5EF4-FFF2-40B4-BE49-F238E27FC236}">
                <a16:creationId xmlns:a16="http://schemas.microsoft.com/office/drawing/2014/main" id="{E834EF2E-3722-0AF3-7766-2287A5580059}"/>
              </a:ext>
            </a:extLst>
          </p:cNvPr>
          <p:cNvSpPr txBox="1">
            <a:spLocks/>
          </p:cNvSpPr>
          <p:nvPr/>
        </p:nvSpPr>
        <p:spPr>
          <a:xfrm>
            <a:off x="429115" y="354068"/>
            <a:ext cx="7453244"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What is Data in Hospitality?</a:t>
            </a:r>
          </a:p>
        </p:txBody>
      </p:sp>
      <p:cxnSp>
        <p:nvCxnSpPr>
          <p:cNvPr id="6" name="Straight Connector 5">
            <a:extLst>
              <a:ext uri="{FF2B5EF4-FFF2-40B4-BE49-F238E27FC236}">
                <a16:creationId xmlns:a16="http://schemas.microsoft.com/office/drawing/2014/main" id="{A9080C0E-F54C-35C4-5ECA-49A6D882BC45}"/>
              </a:ext>
            </a:extLst>
          </p:cNvPr>
          <p:cNvCxnSpPr>
            <a:cxnSpLocks/>
          </p:cNvCxnSpPr>
          <p:nvPr/>
        </p:nvCxnSpPr>
        <p:spPr>
          <a:xfrm>
            <a:off x="0" y="1069820"/>
            <a:ext cx="7396223"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30">
            <a:extLst>
              <a:ext uri="{FF2B5EF4-FFF2-40B4-BE49-F238E27FC236}">
                <a16:creationId xmlns:a16="http://schemas.microsoft.com/office/drawing/2014/main" id="{E4135426-9180-9E05-B78B-781CB2A16BEE}"/>
              </a:ext>
            </a:extLst>
          </p:cNvPr>
          <p:cNvSpPr/>
          <p:nvPr/>
        </p:nvSpPr>
        <p:spPr>
          <a:xfrm flipH="1">
            <a:off x="586945" y="1322367"/>
            <a:ext cx="5246696" cy="4430059"/>
          </a:xfrm>
          <a:prstGeom prst="rect">
            <a:avLst/>
          </a:prstGeom>
        </p:spPr>
        <p:txBody>
          <a:bodyPr wrap="square">
            <a:spAutoFit/>
          </a:bodyPr>
          <a:lstStyle/>
          <a:p>
            <a:pPr algn="just">
              <a:lnSpc>
                <a:spcPts val="1960"/>
              </a:lnSpc>
            </a:pPr>
            <a:r>
              <a:rPr lang="en-US" sz="2000" dirty="0">
                <a:solidFill>
                  <a:srgbClr val="262626"/>
                </a:solidFill>
              </a:rPr>
              <a:t>Hospitality data is information you can </a:t>
            </a:r>
            <a:r>
              <a:rPr lang="en-US" sz="2000" b="1" dirty="0">
                <a:solidFill>
                  <a:srgbClr val="262626"/>
                </a:solidFill>
              </a:rPr>
              <a:t>count, measure or sort</a:t>
            </a:r>
            <a:r>
              <a:rPr lang="en-US" sz="2000" dirty="0">
                <a:solidFill>
                  <a:srgbClr val="262626"/>
                </a:solidFill>
              </a:rPr>
              <a:t> in a hotel, restaurant or café. You see it every day in tables, reports and digital systems (Freedman, 2025).</a:t>
            </a:r>
          </a:p>
          <a:p>
            <a:pPr>
              <a:lnSpc>
                <a:spcPts val="1760"/>
              </a:lnSpc>
            </a:pPr>
            <a:endParaRPr lang="en-US" b="1" dirty="0">
              <a:solidFill>
                <a:srgbClr val="262626"/>
              </a:solidFill>
            </a:endParaRPr>
          </a:p>
          <a:p>
            <a:pPr>
              <a:lnSpc>
                <a:spcPts val="1760"/>
              </a:lnSpc>
            </a:pPr>
            <a:endParaRPr lang="en-US" b="1" dirty="0">
              <a:solidFill>
                <a:srgbClr val="262626"/>
              </a:solidFill>
            </a:endParaRPr>
          </a:p>
          <a:p>
            <a:pPr>
              <a:lnSpc>
                <a:spcPts val="1760"/>
              </a:lnSpc>
            </a:pPr>
            <a:r>
              <a:rPr lang="en-US" b="1" dirty="0">
                <a:solidFill>
                  <a:srgbClr val="0289AE"/>
                </a:solidFill>
              </a:rPr>
              <a:t>EVERYDAY EXAMPLES</a:t>
            </a:r>
          </a:p>
          <a:p>
            <a:endParaRPr lang="en-US" sz="500" b="1" dirty="0">
              <a:solidFill>
                <a:srgbClr val="262626"/>
              </a:solidFill>
            </a:endParaRPr>
          </a:p>
          <a:p>
            <a:pPr marL="285750" indent="-285750">
              <a:lnSpc>
                <a:spcPts val="1760"/>
              </a:lnSpc>
              <a:buClr>
                <a:srgbClr val="62A844"/>
              </a:buClr>
              <a:buFont typeface="Arial" panose="020B0604020202020204" pitchFamily="34" charset="0"/>
              <a:buChar char="•"/>
            </a:pPr>
            <a:r>
              <a:rPr lang="en-US" b="1" dirty="0">
                <a:solidFill>
                  <a:srgbClr val="262626"/>
                </a:solidFill>
              </a:rPr>
              <a:t>Arrivals &amp; departures</a:t>
            </a:r>
            <a:r>
              <a:rPr lang="en-US" dirty="0">
                <a:solidFill>
                  <a:srgbClr val="262626"/>
                </a:solidFill>
              </a:rPr>
              <a:t> – Who is coming and going</a:t>
            </a:r>
          </a:p>
          <a:p>
            <a:pPr marL="285750" indent="-285750">
              <a:lnSpc>
                <a:spcPts val="1760"/>
              </a:lnSpc>
              <a:buClr>
                <a:srgbClr val="62A844"/>
              </a:buClr>
              <a:buFont typeface="Arial" panose="020B0604020202020204" pitchFamily="34" charset="0"/>
              <a:buChar char="•"/>
            </a:pPr>
            <a:r>
              <a:rPr lang="en-US" b="1" dirty="0">
                <a:solidFill>
                  <a:srgbClr val="262626"/>
                </a:solidFill>
              </a:rPr>
              <a:t>Rooms or tables booked</a:t>
            </a:r>
            <a:r>
              <a:rPr lang="en-US" dirty="0">
                <a:solidFill>
                  <a:srgbClr val="262626"/>
                </a:solidFill>
              </a:rPr>
              <a:t> – How full are you?</a:t>
            </a:r>
          </a:p>
          <a:p>
            <a:pPr marL="285750" indent="-285750">
              <a:lnSpc>
                <a:spcPts val="1760"/>
              </a:lnSpc>
              <a:buClr>
                <a:srgbClr val="62A844"/>
              </a:buClr>
              <a:buFont typeface="Arial" panose="020B0604020202020204" pitchFamily="34" charset="0"/>
              <a:buChar char="•"/>
            </a:pPr>
            <a:r>
              <a:rPr lang="en-US" b="1" dirty="0">
                <a:solidFill>
                  <a:srgbClr val="262626"/>
                </a:solidFill>
              </a:rPr>
              <a:t>Covers served</a:t>
            </a:r>
            <a:r>
              <a:rPr lang="en-US" dirty="0">
                <a:solidFill>
                  <a:srgbClr val="262626"/>
                </a:solidFill>
              </a:rPr>
              <a:t> – How many guests did you feed?</a:t>
            </a:r>
          </a:p>
          <a:p>
            <a:pPr marL="285750" indent="-285750">
              <a:lnSpc>
                <a:spcPts val="1760"/>
              </a:lnSpc>
              <a:buClr>
                <a:srgbClr val="62A844"/>
              </a:buClr>
              <a:buFont typeface="Arial" panose="020B0604020202020204" pitchFamily="34" charset="0"/>
              <a:buChar char="•"/>
            </a:pPr>
            <a:r>
              <a:rPr lang="en-US" b="1" dirty="0">
                <a:solidFill>
                  <a:srgbClr val="262626"/>
                </a:solidFill>
              </a:rPr>
              <a:t>Daily sales ($)</a:t>
            </a:r>
            <a:r>
              <a:rPr lang="en-US" dirty="0">
                <a:solidFill>
                  <a:srgbClr val="262626"/>
                </a:solidFill>
              </a:rPr>
              <a:t> – What came through the till?</a:t>
            </a:r>
          </a:p>
          <a:p>
            <a:pPr marL="285750" indent="-285750">
              <a:lnSpc>
                <a:spcPts val="1760"/>
              </a:lnSpc>
              <a:buClr>
                <a:srgbClr val="62A844"/>
              </a:buClr>
              <a:buFont typeface="Arial" panose="020B0604020202020204" pitchFamily="34" charset="0"/>
              <a:buChar char="•"/>
            </a:pPr>
            <a:r>
              <a:rPr lang="en-US" b="1" dirty="0" err="1">
                <a:solidFill>
                  <a:srgbClr val="262626"/>
                </a:solidFill>
              </a:rPr>
              <a:t>Rotas</a:t>
            </a:r>
            <a:r>
              <a:rPr lang="en-US" b="1" dirty="0">
                <a:solidFill>
                  <a:srgbClr val="262626"/>
                </a:solidFill>
              </a:rPr>
              <a:t> &amp; staff hours</a:t>
            </a:r>
            <a:r>
              <a:rPr lang="en-US" dirty="0">
                <a:solidFill>
                  <a:srgbClr val="262626"/>
                </a:solidFill>
              </a:rPr>
              <a:t> – Who worked and when</a:t>
            </a:r>
          </a:p>
          <a:p>
            <a:pPr>
              <a:lnSpc>
                <a:spcPts val="1760"/>
              </a:lnSpc>
            </a:pPr>
            <a:endParaRPr lang="en-US" i="1" dirty="0">
              <a:solidFill>
                <a:srgbClr val="262626"/>
              </a:solidFill>
            </a:endParaRPr>
          </a:p>
          <a:p>
            <a:pPr>
              <a:lnSpc>
                <a:spcPts val="1760"/>
              </a:lnSpc>
            </a:pPr>
            <a:endParaRPr lang="en-US" i="1" dirty="0">
              <a:solidFill>
                <a:srgbClr val="262626"/>
              </a:solidFill>
            </a:endParaRPr>
          </a:p>
          <a:p>
            <a:pPr>
              <a:lnSpc>
                <a:spcPts val="1760"/>
              </a:lnSpc>
            </a:pPr>
            <a:endParaRPr lang="en-US" i="1" dirty="0">
              <a:solidFill>
                <a:srgbClr val="262626"/>
              </a:solidFill>
            </a:endParaRPr>
          </a:p>
          <a:p>
            <a:pPr>
              <a:lnSpc>
                <a:spcPts val="1760"/>
              </a:lnSpc>
            </a:pPr>
            <a:r>
              <a:rPr lang="en-US" i="1" dirty="0">
                <a:solidFill>
                  <a:srgbClr val="262626"/>
                </a:solidFill>
              </a:rPr>
              <a:t>When you start treating these familiar figures as </a:t>
            </a:r>
            <a:r>
              <a:rPr lang="en-US" b="1" i="1" dirty="0">
                <a:solidFill>
                  <a:srgbClr val="262626"/>
                </a:solidFill>
              </a:rPr>
              <a:t>data</a:t>
            </a:r>
            <a:r>
              <a:rPr lang="en-US" i="1" dirty="0">
                <a:solidFill>
                  <a:srgbClr val="262626"/>
                </a:solidFill>
              </a:rPr>
              <a:t>, it becomes easier to analyze them and make smarter, more sustainable decisions for your business</a:t>
            </a:r>
            <a:endParaRPr lang="en-US" b="1" dirty="0">
              <a:solidFill>
                <a:srgbClr val="262626"/>
              </a:solidFill>
            </a:endParaRPr>
          </a:p>
        </p:txBody>
      </p:sp>
      <p:sp>
        <p:nvSpPr>
          <p:cNvPr id="8" name="Rounded Rectangle 7">
            <a:extLst>
              <a:ext uri="{FF2B5EF4-FFF2-40B4-BE49-F238E27FC236}">
                <a16:creationId xmlns:a16="http://schemas.microsoft.com/office/drawing/2014/main" id="{69BA0418-D871-4C93-8003-7C63B1F43970}"/>
              </a:ext>
            </a:extLst>
          </p:cNvPr>
          <p:cNvSpPr/>
          <p:nvPr/>
        </p:nvSpPr>
        <p:spPr>
          <a:xfrm>
            <a:off x="6096000" y="5993644"/>
            <a:ext cx="4964056" cy="306000"/>
          </a:xfrm>
          <a:prstGeom prst="roundRect">
            <a:avLst>
              <a:gd name="adj" fmla="val 50000"/>
            </a:avLst>
          </a:prstGeom>
          <a:solidFill>
            <a:srgbClr val="F5F5F5"/>
          </a:solidFill>
          <a:ln w="9525">
            <a:solidFill>
              <a:srgbClr val="97B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40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CDD5C34-9254-2205-BD69-267501FB8BB5}"/>
              </a:ext>
            </a:extLst>
          </p:cNvPr>
          <p:cNvSpPr txBox="1"/>
          <p:nvPr/>
        </p:nvSpPr>
        <p:spPr>
          <a:xfrm>
            <a:off x="6222000" y="6056922"/>
            <a:ext cx="756000" cy="215444"/>
          </a:xfrm>
          <a:prstGeom prst="rect">
            <a:avLst/>
          </a:prstGeom>
          <a:noFill/>
        </p:spPr>
        <p:txBody>
          <a:bodyPr wrap="square" lIns="0" tIns="0" rIns="0" bIns="0" anchor="ctr">
            <a:spAutoFit/>
          </a:bodyPr>
          <a:lstStyle/>
          <a:p>
            <a:pPr algn="l"/>
            <a:r>
              <a:rPr sz="1400" b="1" i="0" dirty="0">
                <a:solidFill>
                  <a:srgbClr val="0289AE"/>
                </a:solidFill>
                <a:latin typeface="Calibri" panose="020F0502020204030204" pitchFamily="34" charset="0"/>
                <a:cs typeface="Calibri" panose="020F0502020204030204" pitchFamily="34" charset="0"/>
              </a:rPr>
              <a:t>See also ›</a:t>
            </a:r>
          </a:p>
        </p:txBody>
      </p:sp>
      <p:sp>
        <p:nvSpPr>
          <p:cNvPr id="10" name="TextBox 9">
            <a:extLst>
              <a:ext uri="{FF2B5EF4-FFF2-40B4-BE49-F238E27FC236}">
                <a16:creationId xmlns:a16="http://schemas.microsoft.com/office/drawing/2014/main" id="{3333757F-9E1D-2DB3-68E7-FDB60E960059}"/>
              </a:ext>
            </a:extLst>
          </p:cNvPr>
          <p:cNvSpPr txBox="1"/>
          <p:nvPr/>
        </p:nvSpPr>
        <p:spPr>
          <a:xfrm>
            <a:off x="6978001" y="6056922"/>
            <a:ext cx="612000" cy="215444"/>
          </a:xfrm>
          <a:prstGeom prst="rect">
            <a:avLst/>
          </a:prstGeom>
          <a:noFill/>
        </p:spPr>
        <p:txBody>
          <a:bodyPr wrap="square" lIns="0" tIns="0" rIns="0" bIns="0" anchor="ctr">
            <a:spAutoFit/>
          </a:bodyPr>
          <a:lstStyle/>
          <a:p>
            <a:pPr algn="l"/>
            <a:r>
              <a:rPr sz="1400" b="1" i="0" dirty="0">
                <a:solidFill>
                  <a:srgbClr val="262626"/>
                </a:solidFill>
                <a:latin typeface="Calibri" panose="020F0502020204030204" pitchFamily="34" charset="0"/>
                <a:cs typeface="Calibri" panose="020F0502020204030204" pitchFamily="34" charset="0"/>
              </a:rPr>
              <a:t>C</a:t>
            </a:r>
            <a:r>
              <a:rPr lang="en-IE" sz="1400" b="1" i="0" dirty="0">
                <a:solidFill>
                  <a:srgbClr val="262626"/>
                </a:solidFill>
                <a:latin typeface="Calibri" panose="020F0502020204030204" pitchFamily="34" charset="0"/>
                <a:cs typeface="Calibri" panose="020F0502020204030204" pitchFamily="34" charset="0"/>
              </a:rPr>
              <a:t>1</a:t>
            </a:r>
            <a:r>
              <a:rPr sz="1400" b="1" i="0" dirty="0">
                <a:solidFill>
                  <a:srgbClr val="262626"/>
                </a:solidFill>
                <a:latin typeface="Calibri" panose="020F0502020204030204" pitchFamily="34" charset="0"/>
                <a:cs typeface="Calibri" panose="020F0502020204030204" pitchFamily="34" charset="0"/>
              </a:rPr>
              <a:t> M</a:t>
            </a:r>
            <a:r>
              <a:rPr lang="en-IE" sz="1400" b="1" dirty="0">
                <a:solidFill>
                  <a:srgbClr val="262626"/>
                </a:solidFill>
                <a:latin typeface="Calibri" panose="020F0502020204030204" pitchFamily="34" charset="0"/>
                <a:cs typeface="Calibri" panose="020F0502020204030204" pitchFamily="34" charset="0"/>
              </a:rPr>
              <a:t>1</a:t>
            </a:r>
            <a:endParaRPr sz="1400" b="1" i="0" dirty="0">
              <a:solidFill>
                <a:srgbClr val="262626"/>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D8FF2A4A-A036-8DA4-B86F-2AD4C6DC7727}"/>
              </a:ext>
            </a:extLst>
          </p:cNvPr>
          <p:cNvSpPr txBox="1"/>
          <p:nvPr/>
        </p:nvSpPr>
        <p:spPr>
          <a:xfrm>
            <a:off x="7572000" y="6056922"/>
            <a:ext cx="3492000" cy="215444"/>
          </a:xfrm>
          <a:prstGeom prst="rect">
            <a:avLst/>
          </a:prstGeom>
          <a:noFill/>
        </p:spPr>
        <p:txBody>
          <a:bodyPr wrap="square" lIns="0" tIns="0" rIns="0" bIns="0" anchor="ctr">
            <a:spAutoFit/>
          </a:bodyPr>
          <a:lstStyle/>
          <a:p>
            <a:r>
              <a:rPr lang="en-IE" sz="1400" dirty="0">
                <a:solidFill>
                  <a:srgbClr val="262626"/>
                </a:solidFill>
                <a:latin typeface="Calibri" panose="020F0502020204030204" pitchFamily="34" charset="0"/>
                <a:cs typeface="Calibri" panose="020F0502020204030204" pitchFamily="34" charset="0"/>
              </a:rPr>
              <a:t>- ·Integrating Sustainability in Daily Operations</a:t>
            </a:r>
          </a:p>
        </p:txBody>
      </p:sp>
      <p:sp>
        <p:nvSpPr>
          <p:cNvPr id="18" name="TextBox 17">
            <a:extLst>
              <a:ext uri="{FF2B5EF4-FFF2-40B4-BE49-F238E27FC236}">
                <a16:creationId xmlns:a16="http://schemas.microsoft.com/office/drawing/2014/main" id="{0BDDA0C8-F122-5299-7F80-94F5E2DD03FE}"/>
              </a:ext>
            </a:extLst>
          </p:cNvPr>
          <p:cNvSpPr txBox="1"/>
          <p:nvPr/>
        </p:nvSpPr>
        <p:spPr>
          <a:xfrm flipH="1">
            <a:off x="586945" y="5961978"/>
            <a:ext cx="2007016" cy="369332"/>
          </a:xfrm>
          <a:prstGeom prst="rect">
            <a:avLst/>
          </a:prstGeom>
          <a:noFill/>
        </p:spPr>
        <p:txBody>
          <a:bodyPr wrap="square" rtlCol="0">
            <a:spAutoFit/>
          </a:bodyPr>
          <a:lstStyle/>
          <a:p>
            <a:r>
              <a:rPr lang="en-US" i="1" dirty="0">
                <a:solidFill>
                  <a:srgbClr val="0289AE"/>
                </a:solidFill>
                <a:hlinkClick r:id="rId4">
                  <a:extLst>
                    <a:ext uri="{A12FA001-AC4F-418D-AE19-62706E023703}">
                      <ahyp:hlinkClr xmlns:ahyp="http://schemas.microsoft.com/office/drawing/2018/hyperlinkcolor" val="tx"/>
                    </a:ext>
                  </a:extLst>
                </a:hlinkClick>
              </a:rPr>
              <a:t>Data in Hospitality </a:t>
            </a:r>
            <a:endParaRPr lang="en-US" i="1" dirty="0">
              <a:solidFill>
                <a:srgbClr val="0289AE"/>
              </a:solidFill>
            </a:endParaRPr>
          </a:p>
        </p:txBody>
      </p:sp>
    </p:spTree>
    <p:extLst>
      <p:ext uri="{BB962C8B-B14F-4D97-AF65-F5344CB8AC3E}">
        <p14:creationId xmlns:p14="http://schemas.microsoft.com/office/powerpoint/2010/main" val="3933563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uppieren 30">
            <a:extLst>
              <a:ext uri="{FF2B5EF4-FFF2-40B4-BE49-F238E27FC236}">
                <a16:creationId xmlns:a16="http://schemas.microsoft.com/office/drawing/2014/main" id="{D87B7F54-97DB-0D8A-181A-68C6C68271A1}"/>
              </a:ext>
            </a:extLst>
          </p:cNvPr>
          <p:cNvGrpSpPr/>
          <p:nvPr/>
        </p:nvGrpSpPr>
        <p:grpSpPr>
          <a:xfrm>
            <a:off x="4799474" y="530935"/>
            <a:ext cx="6863435" cy="6049273"/>
            <a:chOff x="9515475" y="838200"/>
            <a:chExt cx="12553120" cy="12065000"/>
          </a:xfrm>
        </p:grpSpPr>
        <p:sp>
          <p:nvSpPr>
            <p:cNvPr id="45" name="Oval 10">
              <a:extLst>
                <a:ext uri="{FF2B5EF4-FFF2-40B4-BE49-F238E27FC236}">
                  <a16:creationId xmlns:a16="http://schemas.microsoft.com/office/drawing/2014/main" id="{743E8B26-6D75-5974-D366-ED77FB5B4F29}"/>
                </a:ext>
              </a:extLst>
            </p:cNvPr>
            <p:cNvSpPr/>
            <p:nvPr/>
          </p:nvSpPr>
          <p:spPr>
            <a:xfrm flipH="1">
              <a:off x="9515475" y="4578350"/>
              <a:ext cx="4564063" cy="4564063"/>
            </a:xfrm>
            <a:prstGeom prst="ellipse">
              <a:avLst/>
            </a:prstGeom>
            <a:solidFill>
              <a:srgbClr val="62A844">
                <a:alpha val="7120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cxnSp>
          <p:nvCxnSpPr>
            <p:cNvPr id="46" name="Straight Connector 33">
              <a:extLst>
                <a:ext uri="{FF2B5EF4-FFF2-40B4-BE49-F238E27FC236}">
                  <a16:creationId xmlns:a16="http://schemas.microsoft.com/office/drawing/2014/main" id="{D55CE49D-0A4D-4F28-B3AF-78B4616B5610}"/>
                </a:ext>
              </a:extLst>
            </p:cNvPr>
            <p:cNvCxnSpPr>
              <a:cxnSpLocks/>
            </p:cNvCxnSpPr>
            <p:nvPr/>
          </p:nvCxnSpPr>
          <p:spPr>
            <a:xfrm>
              <a:off x="13245571" y="5862588"/>
              <a:ext cx="8823024" cy="0"/>
            </a:xfrm>
            <a:prstGeom prst="line">
              <a:avLst/>
            </a:prstGeom>
            <a:ln w="25400">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47" name="Oval 14">
              <a:extLst>
                <a:ext uri="{FF2B5EF4-FFF2-40B4-BE49-F238E27FC236}">
                  <a16:creationId xmlns:a16="http://schemas.microsoft.com/office/drawing/2014/main" id="{2D67C365-A5C0-00AF-9281-3BD718255D8E}"/>
                </a:ext>
              </a:extLst>
            </p:cNvPr>
            <p:cNvSpPr/>
            <p:nvPr/>
          </p:nvSpPr>
          <p:spPr>
            <a:xfrm>
              <a:off x="9536113" y="8340725"/>
              <a:ext cx="4564062" cy="4562475"/>
            </a:xfrm>
            <a:prstGeom prst="ellipse">
              <a:avLst/>
            </a:prstGeom>
            <a:solidFill>
              <a:srgbClr val="EABB22">
                <a:alpha val="427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48" name="Oval 3">
              <a:extLst>
                <a:ext uri="{FF2B5EF4-FFF2-40B4-BE49-F238E27FC236}">
                  <a16:creationId xmlns:a16="http://schemas.microsoft.com/office/drawing/2014/main" id="{0B66BDCE-D92D-01FF-9D21-9861BFB22422}"/>
                </a:ext>
              </a:extLst>
            </p:cNvPr>
            <p:cNvSpPr/>
            <p:nvPr/>
          </p:nvSpPr>
          <p:spPr>
            <a:xfrm>
              <a:off x="9536113" y="838200"/>
              <a:ext cx="4564062" cy="4564063"/>
            </a:xfrm>
            <a:prstGeom prst="ellipse">
              <a:avLst/>
            </a:prstGeom>
            <a:solidFill>
              <a:srgbClr val="0289AE">
                <a:alpha val="581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cxnSp>
          <p:nvCxnSpPr>
            <p:cNvPr id="49" name="Straight Connector 29">
              <a:extLst>
                <a:ext uri="{FF2B5EF4-FFF2-40B4-BE49-F238E27FC236}">
                  <a16:creationId xmlns:a16="http://schemas.microsoft.com/office/drawing/2014/main" id="{7B3C9227-3C61-67C6-2550-C45A30D206D1}"/>
                </a:ext>
              </a:extLst>
            </p:cNvPr>
            <p:cNvCxnSpPr>
              <a:cxnSpLocks/>
            </p:cNvCxnSpPr>
            <p:nvPr/>
          </p:nvCxnSpPr>
          <p:spPr>
            <a:xfrm>
              <a:off x="12768265" y="9996488"/>
              <a:ext cx="8823024" cy="0"/>
            </a:xfrm>
            <a:prstGeom prst="line">
              <a:avLst/>
            </a:prstGeom>
            <a:ln w="25400">
              <a:solidFill>
                <a:srgbClr val="EABB22"/>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28">
              <a:extLst>
                <a:ext uri="{FF2B5EF4-FFF2-40B4-BE49-F238E27FC236}">
                  <a16:creationId xmlns:a16="http://schemas.microsoft.com/office/drawing/2014/main" id="{B7D3DEC9-6097-77E8-F8A7-5CB77C7112CD}"/>
                </a:ext>
              </a:extLst>
            </p:cNvPr>
            <p:cNvCxnSpPr>
              <a:cxnSpLocks/>
            </p:cNvCxnSpPr>
            <p:nvPr/>
          </p:nvCxnSpPr>
          <p:spPr>
            <a:xfrm>
              <a:off x="13079187" y="2376489"/>
              <a:ext cx="8823024" cy="0"/>
            </a:xfrm>
            <a:prstGeom prst="line">
              <a:avLst/>
            </a:prstGeom>
            <a:ln w="25400">
              <a:solidFill>
                <a:srgbClr val="0289AE"/>
              </a:solidFill>
              <a:prstDash val="sysDot"/>
            </a:ln>
          </p:spPr>
          <p:style>
            <a:lnRef idx="1">
              <a:schemeClr val="accent1"/>
            </a:lnRef>
            <a:fillRef idx="0">
              <a:schemeClr val="accent1"/>
            </a:fillRef>
            <a:effectRef idx="0">
              <a:schemeClr val="accent1"/>
            </a:effectRef>
            <a:fontRef idx="minor">
              <a:schemeClr val="tx1"/>
            </a:fontRef>
          </p:style>
        </p:cxnSp>
        <p:sp>
          <p:nvSpPr>
            <p:cNvPr id="51" name="Freeform: Shape 8">
              <a:extLst>
                <a:ext uri="{FF2B5EF4-FFF2-40B4-BE49-F238E27FC236}">
                  <a16:creationId xmlns:a16="http://schemas.microsoft.com/office/drawing/2014/main" id="{C103775F-10A7-994F-8EA8-FCBD000F5696}"/>
                </a:ext>
              </a:extLst>
            </p:cNvPr>
            <p:cNvSpPr/>
            <p:nvPr/>
          </p:nvSpPr>
          <p:spPr>
            <a:xfrm>
              <a:off x="9536113" y="838200"/>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0289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52" name="Freeform: Shape 11">
              <a:extLst>
                <a:ext uri="{FF2B5EF4-FFF2-40B4-BE49-F238E27FC236}">
                  <a16:creationId xmlns:a16="http://schemas.microsoft.com/office/drawing/2014/main" id="{CC003E9F-E47E-D742-F5DE-C4D270161D47}"/>
                </a:ext>
              </a:extLst>
            </p:cNvPr>
            <p:cNvSpPr/>
            <p:nvPr/>
          </p:nvSpPr>
          <p:spPr>
            <a:xfrm flipH="1">
              <a:off x="11807825" y="4578350"/>
              <a:ext cx="2271713"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62A8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53" name="Oval 9">
              <a:extLst>
                <a:ext uri="{FF2B5EF4-FFF2-40B4-BE49-F238E27FC236}">
                  <a16:creationId xmlns:a16="http://schemas.microsoft.com/office/drawing/2014/main" id="{AF53DBD2-9C07-EEAE-DAA1-AA0062C300AD}"/>
                </a:ext>
              </a:extLst>
            </p:cNvPr>
            <p:cNvSpPr/>
            <p:nvPr/>
          </p:nvSpPr>
          <p:spPr>
            <a:xfrm>
              <a:off x="10337800" y="1639888"/>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54" name="Freeform: Shape 15">
              <a:extLst>
                <a:ext uri="{FF2B5EF4-FFF2-40B4-BE49-F238E27FC236}">
                  <a16:creationId xmlns:a16="http://schemas.microsoft.com/office/drawing/2014/main" id="{DF863B38-096D-606C-8861-3641168E4ED9}"/>
                </a:ext>
              </a:extLst>
            </p:cNvPr>
            <p:cNvSpPr/>
            <p:nvPr/>
          </p:nvSpPr>
          <p:spPr>
            <a:xfrm>
              <a:off x="9536113" y="8340725"/>
              <a:ext cx="2271712" cy="4562475"/>
            </a:xfrm>
            <a:custGeom>
              <a:avLst/>
              <a:gdLst>
                <a:gd name="connsiteX0" fmla="*/ 1791607 w 1791607"/>
                <a:gd name="connsiteY0" fmla="*/ 0 h 3599152"/>
                <a:gd name="connsiteX1" fmla="*/ 1791607 w 1791607"/>
                <a:gd name="connsiteY1" fmla="*/ 3599152 h 3599152"/>
                <a:gd name="connsiteX2" fmla="*/ 1615960 w 1791607"/>
                <a:gd name="connsiteY2" fmla="*/ 3590283 h 3599152"/>
                <a:gd name="connsiteX3" fmla="*/ 0 w 1791607"/>
                <a:gd name="connsiteY3" fmla="*/ 1799576 h 3599152"/>
                <a:gd name="connsiteX4" fmla="*/ 1615960 w 1791607"/>
                <a:gd name="connsiteY4" fmla="*/ 8869 h 35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07" h="3599152">
                  <a:moveTo>
                    <a:pt x="1791607" y="0"/>
                  </a:moveTo>
                  <a:lnTo>
                    <a:pt x="1791607" y="3599152"/>
                  </a:lnTo>
                  <a:lnTo>
                    <a:pt x="1615960" y="3590283"/>
                  </a:lnTo>
                  <a:cubicBezTo>
                    <a:pt x="708299" y="3498105"/>
                    <a:pt x="0" y="2731557"/>
                    <a:pt x="0" y="1799576"/>
                  </a:cubicBezTo>
                  <a:cubicBezTo>
                    <a:pt x="0" y="867595"/>
                    <a:pt x="708299" y="101047"/>
                    <a:pt x="1615960" y="8869"/>
                  </a:cubicBezTo>
                  <a:close/>
                </a:path>
              </a:pathLst>
            </a:custGeom>
            <a:solidFill>
              <a:srgbClr val="EAB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55" name="Oval 16">
              <a:extLst>
                <a:ext uri="{FF2B5EF4-FFF2-40B4-BE49-F238E27FC236}">
                  <a16:creationId xmlns:a16="http://schemas.microsoft.com/office/drawing/2014/main" id="{8ACAD4C1-F43F-3E48-D7D1-433E628F5BB4}"/>
                </a:ext>
              </a:extLst>
            </p:cNvPr>
            <p:cNvSpPr/>
            <p:nvPr/>
          </p:nvSpPr>
          <p:spPr>
            <a:xfrm>
              <a:off x="10337800" y="9142413"/>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56" name="Oval 12">
              <a:extLst>
                <a:ext uri="{FF2B5EF4-FFF2-40B4-BE49-F238E27FC236}">
                  <a16:creationId xmlns:a16="http://schemas.microsoft.com/office/drawing/2014/main" id="{78C4AA03-B0D4-71A2-DA40-974A629B53DC}"/>
                </a:ext>
              </a:extLst>
            </p:cNvPr>
            <p:cNvSpPr/>
            <p:nvPr/>
          </p:nvSpPr>
          <p:spPr>
            <a:xfrm flipH="1">
              <a:off x="10337800" y="5381625"/>
              <a:ext cx="2959100" cy="2959100"/>
            </a:xfrm>
            <a:prstGeom prst="ellipse">
              <a:avLst/>
            </a:prstGeom>
            <a:solidFill>
              <a:schemeClr val="bg1"/>
            </a:solidFill>
            <a:ln>
              <a:noFill/>
            </a:ln>
            <a:effectLst>
              <a:outerShdw blurRad="469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50"/>
            </a:p>
          </p:txBody>
        </p:sp>
        <p:sp>
          <p:nvSpPr>
            <p:cNvPr id="57" name="TextBox 19">
              <a:extLst>
                <a:ext uri="{FF2B5EF4-FFF2-40B4-BE49-F238E27FC236}">
                  <a16:creationId xmlns:a16="http://schemas.microsoft.com/office/drawing/2014/main" id="{2185A062-EC3E-7588-7FFF-5C7BA57F636F}"/>
                </a:ext>
              </a:extLst>
            </p:cNvPr>
            <p:cNvSpPr txBox="1"/>
            <p:nvPr/>
          </p:nvSpPr>
          <p:spPr bwMode="auto">
            <a:xfrm>
              <a:off x="10337801" y="2336901"/>
              <a:ext cx="2940050" cy="2701190"/>
            </a:xfrm>
            <a:prstGeom prst="rect">
              <a:avLst/>
            </a:prstGeom>
            <a:noFill/>
          </p:spPr>
          <p:txBody>
            <a:bodyPr wrap="square">
              <a:spAutoFit/>
            </a:bodyPr>
            <a:lstStyle/>
            <a:p>
              <a:pPr algn="ctr">
                <a:lnSpc>
                  <a:spcPct val="150000"/>
                </a:lnSpc>
                <a:defRPr/>
              </a:pPr>
              <a:r>
                <a:rPr lang="en-US" sz="7200" b="1" spc="600" baseline="30000" dirty="0">
                  <a:solidFill>
                    <a:srgbClr val="0289AE"/>
                  </a:solidFill>
                  <a:latin typeface="Calibri" panose="020F0502020204030204" pitchFamily="34" charset="0"/>
                  <a:ea typeface="Roboto Cn" pitchFamily="2" charset="0"/>
                  <a:cs typeface="Calibri" panose="020F0502020204030204" pitchFamily="34" charset="0"/>
                </a:rPr>
                <a:t>01</a:t>
              </a:r>
            </a:p>
          </p:txBody>
        </p:sp>
        <p:sp>
          <p:nvSpPr>
            <p:cNvPr id="58" name="TextBox 23">
              <a:extLst>
                <a:ext uri="{FF2B5EF4-FFF2-40B4-BE49-F238E27FC236}">
                  <a16:creationId xmlns:a16="http://schemas.microsoft.com/office/drawing/2014/main" id="{8B603831-1FDE-1B3E-0F32-10C603F729BC}"/>
                </a:ext>
              </a:extLst>
            </p:cNvPr>
            <p:cNvSpPr txBox="1"/>
            <p:nvPr/>
          </p:nvSpPr>
          <p:spPr bwMode="auto">
            <a:xfrm>
              <a:off x="10418763" y="6108802"/>
              <a:ext cx="2959100" cy="2484202"/>
            </a:xfrm>
            <a:prstGeom prst="rect">
              <a:avLst/>
            </a:prstGeom>
            <a:noFill/>
          </p:spPr>
          <p:txBody>
            <a:bodyPr wrap="square">
              <a:spAutoFit/>
            </a:bodyPr>
            <a:lstStyle/>
            <a:p>
              <a:pPr algn="ctr">
                <a:lnSpc>
                  <a:spcPct val="150000"/>
                </a:lnSpc>
                <a:defRPr/>
              </a:pPr>
              <a:r>
                <a:rPr lang="en-US" sz="7200" b="1" spc="600" baseline="30000" dirty="0">
                  <a:solidFill>
                    <a:srgbClr val="62A844"/>
                  </a:solidFill>
                  <a:latin typeface="Calibri" panose="020F0502020204030204" pitchFamily="34" charset="0"/>
                  <a:ea typeface="Roboto Cn" pitchFamily="2" charset="0"/>
                  <a:cs typeface="Calibri" panose="020F0502020204030204" pitchFamily="34" charset="0"/>
                </a:rPr>
                <a:t>02</a:t>
              </a:r>
            </a:p>
          </p:txBody>
        </p:sp>
        <p:sp>
          <p:nvSpPr>
            <p:cNvPr id="59" name="TextBox 26">
              <a:extLst>
                <a:ext uri="{FF2B5EF4-FFF2-40B4-BE49-F238E27FC236}">
                  <a16:creationId xmlns:a16="http://schemas.microsoft.com/office/drawing/2014/main" id="{69F38CAE-731E-604E-0493-EB73F811DB4E}"/>
                </a:ext>
              </a:extLst>
            </p:cNvPr>
            <p:cNvSpPr txBox="1"/>
            <p:nvPr/>
          </p:nvSpPr>
          <p:spPr bwMode="auto">
            <a:xfrm>
              <a:off x="10337801" y="9880701"/>
              <a:ext cx="2841623" cy="2582886"/>
            </a:xfrm>
            <a:prstGeom prst="rect">
              <a:avLst/>
            </a:prstGeom>
            <a:noFill/>
          </p:spPr>
          <p:txBody>
            <a:bodyPr wrap="square">
              <a:spAutoFit/>
            </a:bodyPr>
            <a:lstStyle/>
            <a:p>
              <a:pPr algn="ctr">
                <a:lnSpc>
                  <a:spcPct val="150000"/>
                </a:lnSpc>
                <a:defRPr/>
              </a:pPr>
              <a:r>
                <a:rPr lang="en-US" sz="7200" b="1" spc="600" baseline="30000" dirty="0">
                  <a:solidFill>
                    <a:srgbClr val="EABB22"/>
                  </a:solidFill>
                  <a:latin typeface="Calibri" panose="020F0502020204030204" pitchFamily="34" charset="0"/>
                  <a:ea typeface="Roboto Cn" pitchFamily="2" charset="0"/>
                  <a:cs typeface="Calibri" panose="020F0502020204030204" pitchFamily="34" charset="0"/>
                </a:rPr>
                <a:t>03</a:t>
              </a:r>
            </a:p>
          </p:txBody>
        </p:sp>
      </p:grpSp>
      <p:sp>
        <p:nvSpPr>
          <p:cNvPr id="64" name="TextBox 34">
            <a:extLst>
              <a:ext uri="{FF2B5EF4-FFF2-40B4-BE49-F238E27FC236}">
                <a16:creationId xmlns:a16="http://schemas.microsoft.com/office/drawing/2014/main" id="{45800D55-71A7-D408-CEE1-162A9C4CFCF2}"/>
              </a:ext>
            </a:extLst>
          </p:cNvPr>
          <p:cNvSpPr txBox="1"/>
          <p:nvPr/>
        </p:nvSpPr>
        <p:spPr>
          <a:xfrm>
            <a:off x="7565585" y="5261306"/>
            <a:ext cx="4121017" cy="1176669"/>
          </a:xfrm>
          <a:prstGeom prst="rect">
            <a:avLst/>
          </a:prstGeom>
          <a:noFill/>
        </p:spPr>
        <p:txBody>
          <a:bodyPr wrap="square">
            <a:spAutoFit/>
          </a:bodyPr>
          <a:lstStyle>
            <a:defPPr>
              <a:defRPr lang="en-US"/>
            </a:defPPr>
            <a:lvl1pPr lvl="0" eaLnBrk="0" fontAlgn="base" hangingPunct="0">
              <a:spcBef>
                <a:spcPct val="0"/>
              </a:spcBef>
              <a:spcAft>
                <a:spcPct val="0"/>
              </a:spcAft>
              <a:buFontTx/>
              <a:buChar char="•"/>
              <a:defRPr sz="1600">
                <a:latin typeface="Arial" panose="020B0604020202020204" pitchFamily="34" charset="0"/>
              </a:defRPr>
            </a:lvl1pPr>
          </a:lstStyle>
          <a:p>
            <a:pPr>
              <a:lnSpc>
                <a:spcPts val="2140"/>
              </a:lnSpc>
              <a:buClr>
                <a:srgbClr val="EABB22"/>
              </a:buClr>
              <a:buNone/>
            </a:pPr>
            <a:r>
              <a:rPr lang="en-US" sz="2100" dirty="0" err="1">
                <a:solidFill>
                  <a:srgbClr val="262626"/>
                </a:solidFill>
                <a:latin typeface="Calibri" panose="020F0502020204030204" pitchFamily="34" charset="0"/>
                <a:cs typeface="Calibri" panose="020F0502020204030204" pitchFamily="34" charset="0"/>
              </a:rPr>
              <a:t>Rotas</a:t>
            </a:r>
            <a:r>
              <a:rPr lang="en-US" sz="2100" dirty="0">
                <a:solidFill>
                  <a:srgbClr val="262626"/>
                </a:solidFill>
                <a:latin typeface="Calibri" panose="020F0502020204030204" pitchFamily="34" charset="0"/>
                <a:cs typeface="Calibri" panose="020F0502020204030204" pitchFamily="34" charset="0"/>
              </a:rPr>
              <a:t>, hours worked, food waste logs, energy use </a:t>
            </a:r>
            <a:r>
              <a:rPr lang="en-US" sz="2100" i="1" dirty="0">
                <a:solidFill>
                  <a:srgbClr val="262626"/>
                </a:solidFill>
                <a:latin typeface="Calibri" panose="020F0502020204030204" pitchFamily="34" charset="0"/>
                <a:cs typeface="Calibri" panose="020F0502020204030204" pitchFamily="34" charset="0"/>
              </a:rPr>
              <a:t>(WWF Hotel Kitchen, 2017; EPA Ireland, 2021)</a:t>
            </a:r>
            <a:endParaRPr lang="en-US" sz="2100" dirty="0">
              <a:solidFill>
                <a:srgbClr val="262626"/>
              </a:solidFill>
              <a:latin typeface="Calibri" panose="020F0502020204030204" pitchFamily="34" charset="0"/>
              <a:cs typeface="Calibri" panose="020F0502020204030204" pitchFamily="34" charset="0"/>
            </a:endParaRPr>
          </a:p>
          <a:p>
            <a:pPr>
              <a:lnSpc>
                <a:spcPts val="2140"/>
              </a:lnSpc>
              <a:buClr>
                <a:srgbClr val="EABB22"/>
              </a:buClr>
              <a:buNone/>
            </a:pPr>
            <a:endParaRPr lang="de-DE" altLang="de-DE" sz="2100" dirty="0">
              <a:solidFill>
                <a:srgbClr val="262626"/>
              </a:solidFill>
              <a:latin typeface="Calibri" panose="020F0502020204030204" pitchFamily="34" charset="0"/>
              <a:cs typeface="Calibri" panose="020F0502020204030204" pitchFamily="34" charset="0"/>
            </a:endParaRPr>
          </a:p>
        </p:txBody>
      </p:sp>
      <p:sp>
        <p:nvSpPr>
          <p:cNvPr id="65" name="TextBox 35">
            <a:extLst>
              <a:ext uri="{FF2B5EF4-FFF2-40B4-BE49-F238E27FC236}">
                <a16:creationId xmlns:a16="http://schemas.microsoft.com/office/drawing/2014/main" id="{B8AE5C5D-C528-7590-C6D9-4421AA35B711}"/>
              </a:ext>
            </a:extLst>
          </p:cNvPr>
          <p:cNvSpPr txBox="1"/>
          <p:nvPr/>
        </p:nvSpPr>
        <p:spPr>
          <a:xfrm>
            <a:off x="7565585" y="2561520"/>
            <a:ext cx="2821999" cy="685316"/>
          </a:xfrm>
          <a:prstGeom prst="rect">
            <a:avLst/>
          </a:prstGeom>
          <a:noFill/>
        </p:spPr>
        <p:txBody>
          <a:bodyPr wrap="square">
            <a:spAutoFit/>
          </a:bodyPr>
          <a:lstStyle/>
          <a:p>
            <a:pPr>
              <a:lnSpc>
                <a:spcPts val="2180"/>
              </a:lnSpc>
              <a:defRPr/>
            </a:pPr>
            <a:r>
              <a:rPr lang="en-US" sz="4400" b="1" baseline="30000" dirty="0">
                <a:solidFill>
                  <a:srgbClr val="62A844"/>
                </a:solidFill>
                <a:latin typeface="Calibri" panose="020F0502020204030204" pitchFamily="34" charset="0"/>
                <a:ea typeface="Roboto Cn" pitchFamily="2" charset="0"/>
                <a:cs typeface="Calibri" panose="020F0502020204030204" pitchFamily="34" charset="0"/>
              </a:rPr>
              <a:t>Point of Sale System (POS)</a:t>
            </a:r>
          </a:p>
        </p:txBody>
      </p:sp>
      <p:sp>
        <p:nvSpPr>
          <p:cNvPr id="66" name="TextBox 36">
            <a:extLst>
              <a:ext uri="{FF2B5EF4-FFF2-40B4-BE49-F238E27FC236}">
                <a16:creationId xmlns:a16="http://schemas.microsoft.com/office/drawing/2014/main" id="{ACDC0EA1-F0DE-E30D-6EBB-95407C9A2350}"/>
              </a:ext>
            </a:extLst>
          </p:cNvPr>
          <p:cNvSpPr txBox="1"/>
          <p:nvPr/>
        </p:nvSpPr>
        <p:spPr>
          <a:xfrm>
            <a:off x="7565586" y="1343038"/>
            <a:ext cx="4142948" cy="907364"/>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marL="0" indent="0">
              <a:lnSpc>
                <a:spcPts val="2140"/>
              </a:lnSpc>
              <a:buClr>
                <a:srgbClr val="0289AE"/>
              </a:buClr>
              <a:buNone/>
            </a:pPr>
            <a:r>
              <a:rPr lang="en-US" sz="2100" dirty="0">
                <a:solidFill>
                  <a:srgbClr val="262626"/>
                </a:solidFill>
                <a:latin typeface="Calibri" panose="020F0502020204030204" pitchFamily="34" charset="0"/>
                <a:cs typeface="Calibri" panose="020F0502020204030204" pitchFamily="34" charset="0"/>
              </a:rPr>
              <a:t>Reservations, room types, rates, length of stay </a:t>
            </a:r>
            <a:r>
              <a:rPr lang="en-US" sz="2100" i="1" dirty="0">
                <a:solidFill>
                  <a:srgbClr val="262626"/>
                </a:solidFill>
                <a:latin typeface="Calibri" panose="020F0502020204030204" pitchFamily="34" charset="0"/>
                <a:cs typeface="Calibri" panose="020F0502020204030204" pitchFamily="34" charset="0"/>
              </a:rPr>
              <a:t>(</a:t>
            </a:r>
            <a:r>
              <a:rPr lang="en-US" sz="2100" i="1" dirty="0" err="1">
                <a:solidFill>
                  <a:srgbClr val="262626"/>
                </a:solidFill>
                <a:latin typeface="Calibri" panose="020F0502020204030204" pitchFamily="34" charset="0"/>
                <a:cs typeface="Calibri" panose="020F0502020204030204" pitchFamily="34" charset="0"/>
              </a:rPr>
              <a:t>AltexSoft</a:t>
            </a:r>
            <a:r>
              <a:rPr lang="en-US" sz="2100" i="1" dirty="0">
                <a:solidFill>
                  <a:srgbClr val="262626"/>
                </a:solidFill>
                <a:latin typeface="Calibri" panose="020F0502020204030204" pitchFamily="34" charset="0"/>
                <a:cs typeface="Calibri" panose="020F0502020204030204" pitchFamily="34" charset="0"/>
              </a:rPr>
              <a:t>, 2024).</a:t>
            </a:r>
          </a:p>
          <a:p>
            <a:pPr marL="0" indent="0">
              <a:lnSpc>
                <a:spcPts val="2140"/>
              </a:lnSpc>
              <a:buClr>
                <a:srgbClr val="0289AE"/>
              </a:buClr>
              <a:buNone/>
            </a:pPr>
            <a:endParaRPr lang="de-DE" altLang="de-DE" sz="2100" dirty="0">
              <a:solidFill>
                <a:srgbClr val="262626"/>
              </a:solidFill>
              <a:latin typeface="Calibri" panose="020F0502020204030204" pitchFamily="34" charset="0"/>
              <a:cs typeface="Calibri" panose="020F0502020204030204" pitchFamily="34" charset="0"/>
            </a:endParaRPr>
          </a:p>
        </p:txBody>
      </p:sp>
      <p:sp>
        <p:nvSpPr>
          <p:cNvPr id="67" name="TextBox 37">
            <a:extLst>
              <a:ext uri="{FF2B5EF4-FFF2-40B4-BE49-F238E27FC236}">
                <a16:creationId xmlns:a16="http://schemas.microsoft.com/office/drawing/2014/main" id="{0D5CE690-7BB6-4512-1747-774B05FC90B5}"/>
              </a:ext>
            </a:extLst>
          </p:cNvPr>
          <p:cNvSpPr txBox="1"/>
          <p:nvPr/>
        </p:nvSpPr>
        <p:spPr>
          <a:xfrm>
            <a:off x="7565586" y="3129240"/>
            <a:ext cx="4142948" cy="1176669"/>
          </a:xfrm>
          <a:prstGeom prst="rect">
            <a:avLst/>
          </a:prstGeom>
          <a:noFill/>
        </p:spPr>
        <p:txBody>
          <a:bodyPr wrap="square">
            <a:spAutoFit/>
          </a:bodyPr>
          <a:lstStyle>
            <a:defPPr>
              <a:defRPr lang="en-US"/>
            </a:defPPr>
            <a:lvl1pPr marL="285750" lvl="0" indent="-285750" eaLnBrk="0" fontAlgn="base" hangingPunct="0">
              <a:spcBef>
                <a:spcPct val="0"/>
              </a:spcBef>
              <a:spcAft>
                <a:spcPct val="0"/>
              </a:spcAft>
              <a:buFontTx/>
              <a:buChar char="•"/>
              <a:defRPr sz="1600">
                <a:latin typeface="Arial" panose="020B0604020202020204" pitchFamily="34" charset="0"/>
              </a:defRPr>
            </a:lvl1pPr>
          </a:lstStyle>
          <a:p>
            <a:pPr marL="0" indent="0">
              <a:lnSpc>
                <a:spcPts val="2140"/>
              </a:lnSpc>
              <a:buClr>
                <a:srgbClr val="62A844"/>
              </a:buClr>
              <a:buNone/>
            </a:pPr>
            <a:r>
              <a:rPr lang="en-US" sz="2100" dirty="0">
                <a:solidFill>
                  <a:srgbClr val="262626"/>
                </a:solidFill>
                <a:latin typeface="Calibri" panose="020F0502020204030204" pitchFamily="34" charset="0"/>
                <a:cs typeface="Calibri" panose="020F0502020204030204" pitchFamily="34" charset="0"/>
              </a:rPr>
              <a:t>Transaction time, items purchased, amount paid, payment method </a:t>
            </a:r>
            <a:r>
              <a:rPr lang="en-US" sz="2100" i="1" dirty="0">
                <a:solidFill>
                  <a:srgbClr val="262626"/>
                </a:solidFill>
                <a:latin typeface="Calibri" panose="020F0502020204030204" pitchFamily="34" charset="0"/>
                <a:cs typeface="Calibri" panose="020F0502020204030204" pitchFamily="34" charset="0"/>
              </a:rPr>
              <a:t>(</a:t>
            </a:r>
            <a:r>
              <a:rPr lang="en-US" sz="2100" i="1" dirty="0" err="1">
                <a:solidFill>
                  <a:srgbClr val="262626"/>
                </a:solidFill>
                <a:latin typeface="Calibri" panose="020F0502020204030204" pitchFamily="34" charset="0"/>
                <a:cs typeface="Calibri" panose="020F0502020204030204" pitchFamily="34" charset="0"/>
              </a:rPr>
              <a:t>Chowbus</a:t>
            </a:r>
            <a:r>
              <a:rPr lang="en-US" sz="2100" i="1" dirty="0">
                <a:solidFill>
                  <a:srgbClr val="262626"/>
                </a:solidFill>
                <a:latin typeface="Calibri" panose="020F0502020204030204" pitchFamily="34" charset="0"/>
                <a:cs typeface="Calibri" panose="020F0502020204030204" pitchFamily="34" charset="0"/>
              </a:rPr>
              <a:t>, 2024; Square, 2025)</a:t>
            </a:r>
            <a:endParaRPr lang="en-US" sz="2100" dirty="0">
              <a:solidFill>
                <a:srgbClr val="262626"/>
              </a:solidFill>
              <a:latin typeface="Calibri" panose="020F0502020204030204" pitchFamily="34" charset="0"/>
              <a:cs typeface="Calibri" panose="020F0502020204030204" pitchFamily="34" charset="0"/>
            </a:endParaRPr>
          </a:p>
          <a:p>
            <a:pPr marL="0" indent="0">
              <a:lnSpc>
                <a:spcPts val="2140"/>
              </a:lnSpc>
              <a:buClr>
                <a:srgbClr val="62A844"/>
              </a:buClr>
              <a:buNone/>
            </a:pPr>
            <a:endParaRPr lang="en-US" sz="2100" dirty="0">
              <a:solidFill>
                <a:srgbClr val="262626"/>
              </a:solidFill>
              <a:latin typeface="Calibri" panose="020F0502020204030204" pitchFamily="34" charset="0"/>
              <a:cs typeface="Calibri" panose="020F0502020204030204" pitchFamily="34" charset="0"/>
            </a:endParaRPr>
          </a:p>
        </p:txBody>
      </p:sp>
      <p:sp>
        <p:nvSpPr>
          <p:cNvPr id="68" name="TextBox 38">
            <a:extLst>
              <a:ext uri="{FF2B5EF4-FFF2-40B4-BE49-F238E27FC236}">
                <a16:creationId xmlns:a16="http://schemas.microsoft.com/office/drawing/2014/main" id="{00D5ED0B-80A5-BD44-25F5-969358C5D6F9}"/>
              </a:ext>
            </a:extLst>
          </p:cNvPr>
          <p:cNvSpPr txBox="1"/>
          <p:nvPr/>
        </p:nvSpPr>
        <p:spPr>
          <a:xfrm>
            <a:off x="7565585" y="753863"/>
            <a:ext cx="3963767" cy="707758"/>
          </a:xfrm>
          <a:prstGeom prst="rect">
            <a:avLst/>
          </a:prstGeom>
          <a:noFill/>
        </p:spPr>
        <p:txBody>
          <a:bodyPr wrap="square">
            <a:spAutoFit/>
          </a:bodyPr>
          <a:lstStyle/>
          <a:p>
            <a:pPr>
              <a:lnSpc>
                <a:spcPts val="2180"/>
              </a:lnSpc>
              <a:defRPr/>
            </a:pPr>
            <a:r>
              <a:rPr lang="en-US" sz="4400" b="1" baseline="30000" dirty="0">
                <a:solidFill>
                  <a:srgbClr val="0289AE"/>
                </a:solidFill>
                <a:latin typeface="Calibri" panose="020F0502020204030204" pitchFamily="34" charset="0"/>
                <a:ea typeface="Roboto Cn" pitchFamily="2" charset="0"/>
                <a:cs typeface="Calibri" panose="020F0502020204030204" pitchFamily="34" charset="0"/>
              </a:rPr>
              <a:t>Property Management System (PMS)</a:t>
            </a:r>
          </a:p>
        </p:txBody>
      </p:sp>
      <p:sp>
        <p:nvSpPr>
          <p:cNvPr id="69" name="TextBox 39">
            <a:extLst>
              <a:ext uri="{FF2B5EF4-FFF2-40B4-BE49-F238E27FC236}">
                <a16:creationId xmlns:a16="http://schemas.microsoft.com/office/drawing/2014/main" id="{5212409A-1860-AEFB-11FC-B285BF3A42D8}"/>
              </a:ext>
            </a:extLst>
          </p:cNvPr>
          <p:cNvSpPr txBox="1"/>
          <p:nvPr/>
        </p:nvSpPr>
        <p:spPr>
          <a:xfrm>
            <a:off x="7565585" y="4617027"/>
            <a:ext cx="3644923" cy="685316"/>
          </a:xfrm>
          <a:prstGeom prst="rect">
            <a:avLst/>
          </a:prstGeom>
          <a:noFill/>
        </p:spPr>
        <p:txBody>
          <a:bodyPr wrap="square">
            <a:spAutoFit/>
          </a:bodyPr>
          <a:lstStyle/>
          <a:p>
            <a:pPr>
              <a:lnSpc>
                <a:spcPts val="2180"/>
              </a:lnSpc>
              <a:defRPr/>
            </a:pPr>
            <a:r>
              <a:rPr lang="en-US" sz="4400" b="1" baseline="30000" dirty="0">
                <a:solidFill>
                  <a:srgbClr val="EABB22"/>
                </a:solidFill>
                <a:latin typeface="Calibri" panose="020F0502020204030204" pitchFamily="34" charset="0"/>
                <a:ea typeface="Roboto Cn" pitchFamily="2" charset="0"/>
                <a:cs typeface="Calibri" panose="020F0502020204030204" pitchFamily="34" charset="0"/>
              </a:rPr>
              <a:t>Staff &amp; Sustainability Records</a:t>
            </a:r>
          </a:p>
        </p:txBody>
      </p:sp>
      <p:sp>
        <p:nvSpPr>
          <p:cNvPr id="77" name="Text Placeholder 11">
            <a:extLst>
              <a:ext uri="{FF2B5EF4-FFF2-40B4-BE49-F238E27FC236}">
                <a16:creationId xmlns:a16="http://schemas.microsoft.com/office/drawing/2014/main" id="{2AA20EA1-15D8-DED9-88D5-5DC185BCFD8C}"/>
              </a:ext>
            </a:extLst>
          </p:cNvPr>
          <p:cNvSpPr txBox="1">
            <a:spLocks/>
          </p:cNvSpPr>
          <p:nvPr/>
        </p:nvSpPr>
        <p:spPr>
          <a:xfrm>
            <a:off x="429116" y="609471"/>
            <a:ext cx="3394114" cy="111543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520"/>
              </a:lnSpc>
              <a:spcBef>
                <a:spcPts val="0"/>
              </a:spcBef>
              <a:buNone/>
            </a:pPr>
            <a:r>
              <a:rPr lang="en-US" sz="3400" b="1" dirty="0">
                <a:solidFill>
                  <a:srgbClr val="262626"/>
                </a:solidFill>
                <a:cs typeface="Times New Roman" panose="02020603050405020304" pitchFamily="18" charset="0"/>
              </a:rPr>
              <a:t>Where Does the Data Come From?</a:t>
            </a:r>
          </a:p>
          <a:p>
            <a:pPr marL="0" indent="0">
              <a:lnSpc>
                <a:spcPts val="3520"/>
              </a:lnSpc>
              <a:spcBef>
                <a:spcPts val="0"/>
              </a:spcBef>
              <a:buNone/>
            </a:pPr>
            <a:endParaRPr lang="en-US" sz="3400" b="1" dirty="0">
              <a:solidFill>
                <a:srgbClr val="262626"/>
              </a:solidFill>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73D582A3-5CD3-5956-7203-29BD36BDAC14}"/>
              </a:ext>
            </a:extLst>
          </p:cNvPr>
          <p:cNvCxnSpPr>
            <a:cxnSpLocks/>
          </p:cNvCxnSpPr>
          <p:nvPr/>
        </p:nvCxnSpPr>
        <p:spPr>
          <a:xfrm>
            <a:off x="-27709" y="1644585"/>
            <a:ext cx="3840292" cy="0"/>
          </a:xfrm>
          <a:prstGeom prst="line">
            <a:avLst/>
          </a:prstGeom>
          <a:ln w="34925">
            <a:solidFill>
              <a:srgbClr val="62A844"/>
            </a:solidFill>
            <a:prstDash val="sysDot"/>
          </a:ln>
        </p:spPr>
        <p:style>
          <a:lnRef idx="1">
            <a:schemeClr val="accent1"/>
          </a:lnRef>
          <a:fillRef idx="0">
            <a:schemeClr val="accent1"/>
          </a:fillRef>
          <a:effectRef idx="0">
            <a:schemeClr val="accent1"/>
          </a:effectRef>
          <a:fontRef idx="minor">
            <a:schemeClr val="tx1"/>
          </a:fontRef>
        </p:style>
      </p:cxnSp>
      <p:sp>
        <p:nvSpPr>
          <p:cNvPr id="79" name="TextBox 97">
            <a:extLst>
              <a:ext uri="{FF2B5EF4-FFF2-40B4-BE49-F238E27FC236}">
                <a16:creationId xmlns:a16="http://schemas.microsoft.com/office/drawing/2014/main" id="{4C109D43-EC0B-7A97-E644-CC14AAE89448}"/>
              </a:ext>
            </a:extLst>
          </p:cNvPr>
          <p:cNvSpPr txBox="1"/>
          <p:nvPr/>
        </p:nvSpPr>
        <p:spPr>
          <a:xfrm>
            <a:off x="483466" y="2027220"/>
            <a:ext cx="4494909" cy="1991892"/>
          </a:xfrm>
          <a:prstGeom prst="rect">
            <a:avLst/>
          </a:prstGeom>
          <a:noFill/>
        </p:spPr>
        <p:txBody>
          <a:bodyPr wrap="square">
            <a:spAutoFit/>
          </a:bodyPr>
          <a:lstStyle/>
          <a:p>
            <a:pPr>
              <a:lnSpc>
                <a:spcPts val="2340"/>
              </a:lnSpc>
              <a:spcBef>
                <a:spcPts val="1200"/>
              </a:spcBef>
              <a:defRPr/>
            </a:pPr>
            <a:r>
              <a:rPr lang="en-US" sz="2200" dirty="0">
                <a:solidFill>
                  <a:srgbClr val="262626"/>
                </a:solidFill>
              </a:rPr>
              <a:t>Most data is created </a:t>
            </a:r>
            <a:r>
              <a:rPr lang="en-US" sz="2200" b="1" dirty="0">
                <a:solidFill>
                  <a:srgbClr val="262626"/>
                </a:solidFill>
              </a:rPr>
              <a:t>automatically</a:t>
            </a:r>
            <a:r>
              <a:rPr lang="en-US" sz="2200" dirty="0">
                <a:solidFill>
                  <a:srgbClr val="262626"/>
                </a:solidFill>
              </a:rPr>
              <a:t> by the systems you already use every day. Together, these systems form the </a:t>
            </a:r>
            <a:r>
              <a:rPr lang="en-US" sz="2200" b="1" dirty="0">
                <a:solidFill>
                  <a:srgbClr val="262626"/>
                </a:solidFill>
              </a:rPr>
              <a:t>raw data</a:t>
            </a:r>
            <a:r>
              <a:rPr lang="en-US" sz="2200" dirty="0">
                <a:solidFill>
                  <a:srgbClr val="262626"/>
                </a:solidFill>
              </a:rPr>
              <a:t> you turn into KPIs for smarter, greener decisions.</a:t>
            </a:r>
          </a:p>
          <a:p>
            <a:pPr>
              <a:lnSpc>
                <a:spcPts val="2340"/>
              </a:lnSpc>
              <a:spcBef>
                <a:spcPts val="1200"/>
              </a:spcBef>
              <a:defRPr/>
            </a:pPr>
            <a:endParaRPr lang="en-US" sz="2200" baseline="30000" dirty="0">
              <a:solidFill>
                <a:srgbClr val="262626"/>
              </a:solidFill>
              <a:latin typeface="+mj-lt"/>
              <a:ea typeface="Roboto Cn" pitchFamily="2" charset="0"/>
            </a:endParaRPr>
          </a:p>
        </p:txBody>
      </p:sp>
      <p:pic>
        <p:nvPicPr>
          <p:cNvPr id="82" name="Picture 81">
            <a:extLst>
              <a:ext uri="{FF2B5EF4-FFF2-40B4-BE49-F238E27FC236}">
                <a16:creationId xmlns:a16="http://schemas.microsoft.com/office/drawing/2014/main" id="{68EDBCBC-E89D-460D-CDC7-3875B41904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216" y="3605186"/>
            <a:ext cx="3146088" cy="3014502"/>
          </a:xfrm>
          <a:prstGeom prst="rect">
            <a:avLst/>
          </a:prstGeom>
        </p:spPr>
      </p:pic>
    </p:spTree>
    <p:extLst>
      <p:ext uri="{BB962C8B-B14F-4D97-AF65-F5344CB8AC3E}">
        <p14:creationId xmlns:p14="http://schemas.microsoft.com/office/powerpoint/2010/main" val="296537662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rviving digital -  landscape powerpoint.potx" id="{1D4B4119-D1A6-FE49-944E-44D0450B8D70}" vid="{BE5704CA-28D9-BF4E-9D78-EE5BB38933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b2737a-dcf8-4a07-819b-0c656bac1781" xsi:nil="true"/>
    <lcf76f155ced4ddcb4097134ff3c332f xmlns="5ef36c65-2ebb-4adf-9d59-815159be37b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5D448FF4D9854492C17C5187EF5566" ma:contentTypeVersion="12" ma:contentTypeDescription="Create a new document." ma:contentTypeScope="" ma:versionID="e51c7bef96f5b722fb941898f17a50a1">
  <xsd:schema xmlns:xsd="http://www.w3.org/2001/XMLSchema" xmlns:xs="http://www.w3.org/2001/XMLSchema" xmlns:p="http://schemas.microsoft.com/office/2006/metadata/properties" xmlns:ns2="5ef36c65-2ebb-4adf-9d59-815159be37b0" xmlns:ns3="23b2737a-dcf8-4a07-819b-0c656bac1781" targetNamespace="http://schemas.microsoft.com/office/2006/metadata/properties" ma:root="true" ma:fieldsID="49dd165fdf916d6e7a8350a132dd72fd" ns2:_="" ns3:_="">
    <xsd:import namespace="5ef36c65-2ebb-4adf-9d59-815159be37b0"/>
    <xsd:import namespace="23b2737a-dcf8-4a07-819b-0c656bac17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f36c65-2ebb-4adf-9d59-815159be37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2ebe027-fa64-4e30-bdb2-92b74caeb8c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b2737a-dcf8-4a07-819b-0c656bac178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362a160-b759-4121-9b0f-25f399baeb7c}" ma:internalName="TaxCatchAll" ma:showField="CatchAllData" ma:web="23b2737a-dcf8-4a07-819b-0c656bac17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75A3CB-9CE1-47A4-A161-C5B0DE4BE3D3}">
  <ds:schemaRefs>
    <ds:schemaRef ds:uri="http://schemas.microsoft.com/sharepoint/v3/contenttype/forms"/>
  </ds:schemaRefs>
</ds:datastoreItem>
</file>

<file path=customXml/itemProps2.xml><?xml version="1.0" encoding="utf-8"?>
<ds:datastoreItem xmlns:ds="http://schemas.openxmlformats.org/officeDocument/2006/customXml" ds:itemID="{86223608-AB81-4FD1-84CA-235C34DB5B62}">
  <ds:schemaRefs>
    <ds:schemaRef ds:uri="23b2737a-dcf8-4a07-819b-0c656bac178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5ef36c65-2ebb-4adf-9d59-815159be37b0"/>
    <ds:schemaRef ds:uri="http://www.w3.org/XML/1998/namespace"/>
  </ds:schemaRefs>
</ds:datastoreItem>
</file>

<file path=customXml/itemProps3.xml><?xml version="1.0" encoding="utf-8"?>
<ds:datastoreItem xmlns:ds="http://schemas.openxmlformats.org/officeDocument/2006/customXml" ds:itemID="{87F1385E-D626-4EF8-86FA-F148D182B2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f36c65-2ebb-4adf-9d59-815159be37b0"/>
    <ds:schemaRef ds:uri="23b2737a-dcf8-4a07-819b-0c656bac17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3868</TotalTime>
  <Words>9441</Words>
  <Application>Microsoft Office PowerPoint</Application>
  <PresentationFormat>Widescreen</PresentationFormat>
  <Paragraphs>1010</Paragraphs>
  <Slides>61</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Century Gothic</vt:lpstr>
      <vt:lpstr>Montserrat</vt:lpstr>
      <vt:lpstr>Montserrat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219</cp:revision>
  <dcterms:created xsi:type="dcterms:W3CDTF">2022-05-09T10:29:33Z</dcterms:created>
  <dcterms:modified xsi:type="dcterms:W3CDTF">2026-05-29T10:52:21Z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0x0101007A5D448FF4D9854492C17C5187EF5566</vt:lpwstr>
  </property>
</Properties>
</file>