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4"/>
  </p:notesMasterIdLst>
  <p:handoutMasterIdLst>
    <p:handoutMasterId r:id="rId75"/>
  </p:handoutMasterIdLst>
  <p:sldIdLst>
    <p:sldId id="4453" r:id="rId5"/>
    <p:sldId id="4449" r:id="rId6"/>
    <p:sldId id="4632" r:id="rId7"/>
    <p:sldId id="4454" r:id="rId8"/>
    <p:sldId id="4549" r:id="rId9"/>
    <p:sldId id="4306" r:id="rId10"/>
    <p:sldId id="4550" r:id="rId11"/>
    <p:sldId id="4593" r:id="rId12"/>
    <p:sldId id="4455" r:id="rId13"/>
    <p:sldId id="4594" r:id="rId14"/>
    <p:sldId id="4595" r:id="rId15"/>
    <p:sldId id="4596" r:id="rId16"/>
    <p:sldId id="4597" r:id="rId17"/>
    <p:sldId id="4598" r:id="rId18"/>
    <p:sldId id="4600" r:id="rId19"/>
    <p:sldId id="4601" r:id="rId20"/>
    <p:sldId id="4590" r:id="rId21"/>
    <p:sldId id="4602" r:id="rId22"/>
    <p:sldId id="4551" r:id="rId23"/>
    <p:sldId id="4603" r:id="rId24"/>
    <p:sldId id="4604" r:id="rId25"/>
    <p:sldId id="4605" r:id="rId26"/>
    <p:sldId id="4606" r:id="rId27"/>
    <p:sldId id="4633" r:id="rId28"/>
    <p:sldId id="4476" r:id="rId29"/>
    <p:sldId id="4591" r:id="rId30"/>
    <p:sldId id="4607" r:id="rId31"/>
    <p:sldId id="4608" r:id="rId32"/>
    <p:sldId id="4552" r:id="rId33"/>
    <p:sldId id="4610" r:id="rId34"/>
    <p:sldId id="4611" r:id="rId35"/>
    <p:sldId id="4406" r:id="rId36"/>
    <p:sldId id="4614" r:id="rId37"/>
    <p:sldId id="4616" r:id="rId38"/>
    <p:sldId id="4617" r:id="rId39"/>
    <p:sldId id="4345" r:id="rId40"/>
    <p:sldId id="4618" r:id="rId41"/>
    <p:sldId id="4619" r:id="rId42"/>
    <p:sldId id="4620" r:id="rId43"/>
    <p:sldId id="4621" r:id="rId44"/>
    <p:sldId id="4592" r:id="rId45"/>
    <p:sldId id="4622" r:id="rId46"/>
    <p:sldId id="4553" r:id="rId47"/>
    <p:sldId id="4623" r:id="rId48"/>
    <p:sldId id="4624" r:id="rId49"/>
    <p:sldId id="4625" r:id="rId50"/>
    <p:sldId id="4626" r:id="rId51"/>
    <p:sldId id="4627" r:id="rId52"/>
    <p:sldId id="4628" r:id="rId53"/>
    <p:sldId id="4514" r:id="rId54"/>
    <p:sldId id="4574" r:id="rId55"/>
    <p:sldId id="4629" r:id="rId56"/>
    <p:sldId id="4630" r:id="rId57"/>
    <p:sldId id="4589" r:id="rId58"/>
    <p:sldId id="4631" r:id="rId59"/>
    <p:sldId id="4554" r:id="rId60"/>
    <p:sldId id="4587" r:id="rId61"/>
    <p:sldId id="4588" r:id="rId62"/>
    <p:sldId id="4558" r:id="rId63"/>
    <p:sldId id="4559" r:id="rId64"/>
    <p:sldId id="4560" r:id="rId65"/>
    <p:sldId id="4568" r:id="rId66"/>
    <p:sldId id="4561" r:id="rId67"/>
    <p:sldId id="4609" r:id="rId68"/>
    <p:sldId id="4569" r:id="rId69"/>
    <p:sldId id="4480" r:id="rId70"/>
    <p:sldId id="4586" r:id="rId71"/>
    <p:sldId id="4556" r:id="rId72"/>
    <p:sldId id="455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844"/>
    <a:srgbClr val="000000"/>
    <a:srgbClr val="0289AE"/>
    <a:srgbClr val="EABB22"/>
    <a:srgbClr val="06677F"/>
    <a:srgbClr val="3D8241"/>
    <a:srgbClr val="E1E5DF"/>
    <a:srgbClr val="262626"/>
    <a:srgbClr val="0000FF"/>
    <a:srgbClr val="00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6000" autoAdjust="0"/>
  </p:normalViewPr>
  <p:slideViewPr>
    <p:cSldViewPr snapToGrid="0" snapToObjects="1">
      <p:cViewPr varScale="1">
        <p:scale>
          <a:sx n="63" d="100"/>
          <a:sy n="63" d="100"/>
        </p:scale>
        <p:origin x="712"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72"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4271C-A971-4782-B698-8F8CC1AA57E4}" type="doc">
      <dgm:prSet loTypeId="urn:microsoft.com/office/officeart/2005/8/layout/venn1" loCatId="relationship" qsTypeId="urn:microsoft.com/office/officeart/2005/8/quickstyle/simple1" qsCatId="simple" csTypeId="urn:microsoft.com/office/officeart/2005/8/colors/colorful1" csCatId="colorful" phldr="1"/>
      <dgm:spPr/>
    </dgm:pt>
    <dgm:pt modelId="{CA356840-0964-4473-BFDC-700E1AC31426}">
      <dgm:prSet phldrT="[Text]" custT="1"/>
      <dgm:spPr>
        <a:solidFill>
          <a:srgbClr val="06677F">
            <a:alpha val="85979"/>
          </a:srgbClr>
        </a:solidFill>
      </dgm:spPr>
      <dgm:t>
        <a:bodyPr/>
        <a:lstStyle/>
        <a:p>
          <a:endParaRPr lang="en-US" sz="1400" dirty="0">
            <a:solidFill>
              <a:schemeClr val="bg1"/>
            </a:solidFill>
          </a:endParaRPr>
        </a:p>
      </dgm:t>
    </dgm:pt>
    <dgm:pt modelId="{70FFC624-B24D-4B69-93DF-6FD91BAB81C3}" type="parTrans" cxnId="{FFDF4946-CCE4-42BD-ADBA-341D70042734}">
      <dgm:prSet/>
      <dgm:spPr/>
      <dgm:t>
        <a:bodyPr/>
        <a:lstStyle/>
        <a:p>
          <a:endParaRPr lang="en-US"/>
        </a:p>
      </dgm:t>
    </dgm:pt>
    <dgm:pt modelId="{E33A5098-C629-4F2A-977F-5ED303B46FA4}" type="sibTrans" cxnId="{FFDF4946-CCE4-42BD-ADBA-341D70042734}">
      <dgm:prSet/>
      <dgm:spPr/>
      <dgm:t>
        <a:bodyPr/>
        <a:lstStyle/>
        <a:p>
          <a:endParaRPr lang="en-US"/>
        </a:p>
      </dgm:t>
    </dgm:pt>
    <dgm:pt modelId="{60C47D97-D5AD-44F0-A509-94878A19ED66}">
      <dgm:prSet phldrT="[Text]" custT="1"/>
      <dgm:spPr>
        <a:solidFill>
          <a:srgbClr val="0289AE">
            <a:alpha val="73000"/>
          </a:srgbClr>
        </a:solidFill>
      </dgm:spPr>
      <dgm:t>
        <a:bodyPr/>
        <a:lstStyle/>
        <a:p>
          <a:endParaRPr lang="en-US" sz="1600" dirty="0">
            <a:solidFill>
              <a:schemeClr val="bg1"/>
            </a:solidFill>
          </a:endParaRPr>
        </a:p>
      </dgm:t>
    </dgm:pt>
    <dgm:pt modelId="{B7F21AE9-A8D3-4403-AE1F-B5915F5A5848}" type="parTrans" cxnId="{16EC6911-934E-4EBF-BC57-BBD38593422C}">
      <dgm:prSet/>
      <dgm:spPr/>
      <dgm:t>
        <a:bodyPr/>
        <a:lstStyle/>
        <a:p>
          <a:endParaRPr lang="en-US"/>
        </a:p>
      </dgm:t>
    </dgm:pt>
    <dgm:pt modelId="{344F1373-E931-4DC5-9BA1-538C76E22009}" type="sibTrans" cxnId="{16EC6911-934E-4EBF-BC57-BBD38593422C}">
      <dgm:prSet/>
      <dgm:spPr/>
      <dgm:t>
        <a:bodyPr/>
        <a:lstStyle/>
        <a:p>
          <a:endParaRPr lang="en-US"/>
        </a:p>
      </dgm:t>
    </dgm:pt>
    <dgm:pt modelId="{C71FB9C6-A453-7445-BA63-A0881D9ED8A5}">
      <dgm:prSet phldrT="[Text]"/>
      <dgm:spPr>
        <a:solidFill>
          <a:srgbClr val="3D8241">
            <a:alpha val="76000"/>
          </a:srgbClr>
        </a:solidFill>
      </dgm:spPr>
      <dgm:t>
        <a:bodyPr/>
        <a:lstStyle/>
        <a:p>
          <a:endParaRPr lang="en-US" dirty="0">
            <a:solidFill>
              <a:schemeClr val="bg1"/>
            </a:solidFill>
          </a:endParaRPr>
        </a:p>
      </dgm:t>
    </dgm:pt>
    <dgm:pt modelId="{4AC0959D-4757-EE47-8AF6-796393030525}" type="parTrans" cxnId="{641BC51B-8323-8541-90E2-C52EF4FDB89A}">
      <dgm:prSet/>
      <dgm:spPr/>
      <dgm:t>
        <a:bodyPr/>
        <a:lstStyle/>
        <a:p>
          <a:endParaRPr lang="en-GB"/>
        </a:p>
      </dgm:t>
    </dgm:pt>
    <dgm:pt modelId="{8BD1CE39-F261-5143-BB44-9310E7C91699}" type="sibTrans" cxnId="{641BC51B-8323-8541-90E2-C52EF4FDB89A}">
      <dgm:prSet/>
      <dgm:spPr/>
      <dgm:t>
        <a:bodyPr/>
        <a:lstStyle/>
        <a:p>
          <a:endParaRPr lang="en-GB"/>
        </a:p>
      </dgm:t>
    </dgm:pt>
    <dgm:pt modelId="{43A40D73-27B5-4928-BF27-D8C308D12D49}" type="pres">
      <dgm:prSet presAssocID="{8B94271C-A971-4782-B698-8F8CC1AA57E4}" presName="compositeShape" presStyleCnt="0">
        <dgm:presLayoutVars>
          <dgm:chMax val="7"/>
          <dgm:dir/>
          <dgm:resizeHandles val="exact"/>
        </dgm:presLayoutVars>
      </dgm:prSet>
      <dgm:spPr/>
    </dgm:pt>
    <dgm:pt modelId="{A938E9C1-DF8D-C04E-930E-3ADAC0C24B2C}" type="pres">
      <dgm:prSet presAssocID="{CA356840-0964-4473-BFDC-700E1AC31426}" presName="circ1" presStyleLbl="vennNode1" presStyleIdx="0" presStyleCnt="3"/>
      <dgm:spPr/>
    </dgm:pt>
    <dgm:pt modelId="{9BFCF1A8-5879-AD42-AEFB-C48E897F3213}" type="pres">
      <dgm:prSet presAssocID="{CA356840-0964-4473-BFDC-700E1AC31426}" presName="circ1Tx" presStyleLbl="revTx" presStyleIdx="0" presStyleCnt="0">
        <dgm:presLayoutVars>
          <dgm:chMax val="0"/>
          <dgm:chPref val="0"/>
          <dgm:bulletEnabled val="1"/>
        </dgm:presLayoutVars>
      </dgm:prSet>
      <dgm:spPr/>
    </dgm:pt>
    <dgm:pt modelId="{15C2414C-16B5-2C4E-AAF9-840FD6236B0C}" type="pres">
      <dgm:prSet presAssocID="{C71FB9C6-A453-7445-BA63-A0881D9ED8A5}" presName="circ2" presStyleLbl="vennNode1" presStyleIdx="1" presStyleCnt="3"/>
      <dgm:spPr/>
    </dgm:pt>
    <dgm:pt modelId="{BD569454-90F6-7244-8DE5-2C9E73DDEC9C}" type="pres">
      <dgm:prSet presAssocID="{C71FB9C6-A453-7445-BA63-A0881D9ED8A5}" presName="circ2Tx" presStyleLbl="revTx" presStyleIdx="0" presStyleCnt="0">
        <dgm:presLayoutVars>
          <dgm:chMax val="0"/>
          <dgm:chPref val="0"/>
          <dgm:bulletEnabled val="1"/>
        </dgm:presLayoutVars>
      </dgm:prSet>
      <dgm:spPr/>
    </dgm:pt>
    <dgm:pt modelId="{34A53942-EE3A-6E4F-96A2-ACB6EAEB5EB5}" type="pres">
      <dgm:prSet presAssocID="{60C47D97-D5AD-44F0-A509-94878A19ED66}" presName="circ3" presStyleLbl="vennNode1" presStyleIdx="2" presStyleCnt="3"/>
      <dgm:spPr/>
    </dgm:pt>
    <dgm:pt modelId="{E1A09AFF-29E5-8049-A61A-B94E01FD419A}" type="pres">
      <dgm:prSet presAssocID="{60C47D97-D5AD-44F0-A509-94878A19ED66}" presName="circ3Tx" presStyleLbl="revTx" presStyleIdx="0" presStyleCnt="0">
        <dgm:presLayoutVars>
          <dgm:chMax val="0"/>
          <dgm:chPref val="0"/>
          <dgm:bulletEnabled val="1"/>
        </dgm:presLayoutVars>
      </dgm:prSet>
      <dgm:spPr/>
    </dgm:pt>
  </dgm:ptLst>
  <dgm:cxnLst>
    <dgm:cxn modelId="{5B8D430D-A037-8049-84F2-C6746DAA3C0E}" type="presOf" srcId="{60C47D97-D5AD-44F0-A509-94878A19ED66}" destId="{E1A09AFF-29E5-8049-A61A-B94E01FD419A}" srcOrd="1" destOrd="0" presId="urn:microsoft.com/office/officeart/2005/8/layout/venn1"/>
    <dgm:cxn modelId="{16EC6911-934E-4EBF-BC57-BBD38593422C}" srcId="{8B94271C-A971-4782-B698-8F8CC1AA57E4}" destId="{60C47D97-D5AD-44F0-A509-94878A19ED66}" srcOrd="2" destOrd="0" parTransId="{B7F21AE9-A8D3-4403-AE1F-B5915F5A5848}" sibTransId="{344F1373-E931-4DC5-9BA1-538C76E22009}"/>
    <dgm:cxn modelId="{641BC51B-8323-8541-90E2-C52EF4FDB89A}" srcId="{8B94271C-A971-4782-B698-8F8CC1AA57E4}" destId="{C71FB9C6-A453-7445-BA63-A0881D9ED8A5}" srcOrd="1" destOrd="0" parTransId="{4AC0959D-4757-EE47-8AF6-796393030525}" sibTransId="{8BD1CE39-F261-5143-BB44-9310E7C91699}"/>
    <dgm:cxn modelId="{D7E91A31-B04D-4B7B-9B00-E8F2FF7375AB}" type="presOf" srcId="{8B94271C-A971-4782-B698-8F8CC1AA57E4}" destId="{43A40D73-27B5-4928-BF27-D8C308D12D49}" srcOrd="0" destOrd="0" presId="urn:microsoft.com/office/officeart/2005/8/layout/venn1"/>
    <dgm:cxn modelId="{FFDF4946-CCE4-42BD-ADBA-341D70042734}" srcId="{8B94271C-A971-4782-B698-8F8CC1AA57E4}" destId="{CA356840-0964-4473-BFDC-700E1AC31426}" srcOrd="0" destOrd="0" parTransId="{70FFC624-B24D-4B69-93DF-6FD91BAB81C3}" sibTransId="{E33A5098-C629-4F2A-977F-5ED303B46FA4}"/>
    <dgm:cxn modelId="{61FE2599-B845-2B4E-AE05-99E89336B2E1}" type="presOf" srcId="{60C47D97-D5AD-44F0-A509-94878A19ED66}" destId="{34A53942-EE3A-6E4F-96A2-ACB6EAEB5EB5}" srcOrd="0" destOrd="0" presId="urn:microsoft.com/office/officeart/2005/8/layout/venn1"/>
    <dgm:cxn modelId="{65461BA3-A601-4346-8192-ACF546BFC0F3}" type="presOf" srcId="{CA356840-0964-4473-BFDC-700E1AC31426}" destId="{9BFCF1A8-5879-AD42-AEFB-C48E897F3213}" srcOrd="1" destOrd="0" presId="urn:microsoft.com/office/officeart/2005/8/layout/venn1"/>
    <dgm:cxn modelId="{227155C0-8668-A042-A382-2EFBC6F7718D}" type="presOf" srcId="{CA356840-0964-4473-BFDC-700E1AC31426}" destId="{A938E9C1-DF8D-C04E-930E-3ADAC0C24B2C}" srcOrd="0" destOrd="0" presId="urn:microsoft.com/office/officeart/2005/8/layout/venn1"/>
    <dgm:cxn modelId="{CEAEA9CA-7EAC-0649-A616-10C436EA1779}" type="presOf" srcId="{C71FB9C6-A453-7445-BA63-A0881D9ED8A5}" destId="{15C2414C-16B5-2C4E-AAF9-840FD6236B0C}" srcOrd="0" destOrd="0" presId="urn:microsoft.com/office/officeart/2005/8/layout/venn1"/>
    <dgm:cxn modelId="{DC9ABAD3-4ADC-CC45-A2C4-DE79680F22D4}" type="presOf" srcId="{C71FB9C6-A453-7445-BA63-A0881D9ED8A5}" destId="{BD569454-90F6-7244-8DE5-2C9E73DDEC9C}" srcOrd="1" destOrd="0" presId="urn:microsoft.com/office/officeart/2005/8/layout/venn1"/>
    <dgm:cxn modelId="{A59816E9-8321-BF4A-A6A6-C0A263F8EC89}" type="presParOf" srcId="{43A40D73-27B5-4928-BF27-D8C308D12D49}" destId="{A938E9C1-DF8D-C04E-930E-3ADAC0C24B2C}" srcOrd="0" destOrd="0" presId="urn:microsoft.com/office/officeart/2005/8/layout/venn1"/>
    <dgm:cxn modelId="{13A9A57C-6126-6B40-9E6B-3C8335F6BB92}" type="presParOf" srcId="{43A40D73-27B5-4928-BF27-D8C308D12D49}" destId="{9BFCF1A8-5879-AD42-AEFB-C48E897F3213}" srcOrd="1" destOrd="0" presId="urn:microsoft.com/office/officeart/2005/8/layout/venn1"/>
    <dgm:cxn modelId="{A2D55955-2DB5-A240-88FA-27741484AA45}" type="presParOf" srcId="{43A40D73-27B5-4928-BF27-D8C308D12D49}" destId="{15C2414C-16B5-2C4E-AAF9-840FD6236B0C}" srcOrd="2" destOrd="0" presId="urn:microsoft.com/office/officeart/2005/8/layout/venn1"/>
    <dgm:cxn modelId="{D830B3A9-9A2E-504A-9AF9-8D7B0B3CA905}" type="presParOf" srcId="{43A40D73-27B5-4928-BF27-D8C308D12D49}" destId="{BD569454-90F6-7244-8DE5-2C9E73DDEC9C}" srcOrd="3" destOrd="0" presId="urn:microsoft.com/office/officeart/2005/8/layout/venn1"/>
    <dgm:cxn modelId="{06896F09-EFE3-6A4B-968B-F4E667267FFC}" type="presParOf" srcId="{43A40D73-27B5-4928-BF27-D8C308D12D49}" destId="{34A53942-EE3A-6E4F-96A2-ACB6EAEB5EB5}" srcOrd="4" destOrd="0" presId="urn:microsoft.com/office/officeart/2005/8/layout/venn1"/>
    <dgm:cxn modelId="{2AFD7E9D-FBE7-394A-ABB4-CD0516BBCCDD}" type="presParOf" srcId="{43A40D73-27B5-4928-BF27-D8C308D12D49}" destId="{E1A09AFF-29E5-8049-A61A-B94E01FD41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8E9C1-DF8D-C04E-930E-3ADAC0C24B2C}">
      <dsp:nvSpPr>
        <dsp:cNvPr id="0" name=""/>
        <dsp:cNvSpPr/>
      </dsp:nvSpPr>
      <dsp:spPr>
        <a:xfrm>
          <a:off x="1460758" y="53744"/>
          <a:ext cx="2579750" cy="2579750"/>
        </a:xfrm>
        <a:prstGeom prst="ellipse">
          <a:avLst/>
        </a:prstGeom>
        <a:solidFill>
          <a:srgbClr val="06677F">
            <a:alpha val="8597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bg1"/>
            </a:solidFill>
          </a:endParaRPr>
        </a:p>
      </dsp:txBody>
      <dsp:txXfrm>
        <a:off x="1804725" y="505201"/>
        <a:ext cx="1891816" cy="1160887"/>
      </dsp:txXfrm>
    </dsp:sp>
    <dsp:sp modelId="{15C2414C-16B5-2C4E-AAF9-840FD6236B0C}">
      <dsp:nvSpPr>
        <dsp:cNvPr id="0" name=""/>
        <dsp:cNvSpPr/>
      </dsp:nvSpPr>
      <dsp:spPr>
        <a:xfrm>
          <a:off x="2391618" y="1666088"/>
          <a:ext cx="2579750" cy="2579750"/>
        </a:xfrm>
        <a:prstGeom prst="ellipse">
          <a:avLst/>
        </a:prstGeom>
        <a:solidFill>
          <a:srgbClr val="3D8241">
            <a:alpha val="7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endParaRPr>
        </a:p>
      </dsp:txBody>
      <dsp:txXfrm>
        <a:off x="3180591" y="2332524"/>
        <a:ext cx="1547850" cy="1418862"/>
      </dsp:txXfrm>
    </dsp:sp>
    <dsp:sp modelId="{34A53942-EE3A-6E4F-96A2-ACB6EAEB5EB5}">
      <dsp:nvSpPr>
        <dsp:cNvPr id="0" name=""/>
        <dsp:cNvSpPr/>
      </dsp:nvSpPr>
      <dsp:spPr>
        <a:xfrm>
          <a:off x="529898" y="1666088"/>
          <a:ext cx="2579750" cy="2579750"/>
        </a:xfrm>
        <a:prstGeom prst="ellipse">
          <a:avLst/>
        </a:prstGeom>
        <a:solidFill>
          <a:srgbClr val="0289AE">
            <a:alpha val="73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772824" y="2332524"/>
        <a:ext cx="1547850" cy="141886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16AF9-B2AD-104A-AF9A-F25363C382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588DA8-91B0-C14B-D779-3889DF35BD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CA55AD-336F-2841-9E44-8096CEA2A7BD}" type="datetimeFigureOut">
              <a:rPr lang="en-US" smtClean="0"/>
              <a:t>5/29/2026</a:t>
            </a:fld>
            <a:endParaRPr lang="en-US"/>
          </a:p>
        </p:txBody>
      </p:sp>
      <p:sp>
        <p:nvSpPr>
          <p:cNvPr id="4" name="Footer Placeholder 3">
            <a:extLst>
              <a:ext uri="{FF2B5EF4-FFF2-40B4-BE49-F238E27FC236}">
                <a16:creationId xmlns:a16="http://schemas.microsoft.com/office/drawing/2014/main" id="{06DE9AC7-AB01-16E6-F784-94958BD727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F29F86-810F-CB4D-2A95-B03F85C83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2C195-42C6-9347-A20E-4343730EB34C}" type="slidenum">
              <a:rPr lang="en-US" smtClean="0"/>
              <a:t>‹#›</a:t>
            </a:fld>
            <a:endParaRPr lang="en-US"/>
          </a:p>
        </p:txBody>
      </p:sp>
    </p:spTree>
    <p:extLst>
      <p:ext uri="{BB962C8B-B14F-4D97-AF65-F5344CB8AC3E}">
        <p14:creationId xmlns:p14="http://schemas.microsoft.com/office/powerpoint/2010/main" val="5966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qloapps.com/ai-agents-smarter-hotel-bookings/?utm_source=chatgpt.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qloapps.com/ai-agents-smarter-hotel-bookings/?utm_source=chatgpt.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qloapps.com/ai-agents-smarter-hotel-bookings/?utm_source=chatgpt.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295107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5968-C803-FA70-60FA-8C41A9279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CF3C3-9D07-3F6F-841C-AE2F569AC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102A2-69C5-8B85-8A18-610F9C99B5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E4370C-9D2E-FCEF-7FA2-BFAD7E7B4086}"/>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23332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8D0DC-0C4C-466D-B6B2-6CD55B04D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9916F-561B-93E7-E5EA-612872E81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71C70-955A-AE7C-A719-8DF5F32CA3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3535E1-580B-84E3-D5E8-38AA1FBEF941}"/>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55658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F229-9E42-A56B-FF98-F6AD744B9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966FA-ED8F-88B1-AB08-FD21391D1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747B94-BC86-5153-0C06-CEE77289B6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69CACE-FBDB-9A56-5A5D-450CA40EF9C4}"/>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338724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ED20-115B-B030-0F4E-D8FC94585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5152A-545A-9007-FB8C-D9A6E3A5F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B4895-AD48-A9D2-69E0-62FF6307CA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BF1543-E6C4-0F3E-2874-04DF949BEF21}"/>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27809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FFBF9-69B6-B615-0C53-22697F26E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C0A15-5963-17E0-A0FD-606CF86F9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A6739-9165-C946-1D9D-6B1AC5D20B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E2211B-874A-1353-9CC3-6E5EA7636D56}"/>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219419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C558F-983F-75AE-07E2-32F135BB4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69022-94D9-5946-A50C-D6980776B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32C71-ECEE-9F69-A312-253EAD8242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38F902-6EF4-3FBE-B3E1-264E1683963C}"/>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242175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63A78-97EE-B21F-DEBA-C3D873AFE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7E695-C450-9856-8CE8-E38620BF1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CE057-64C9-9B0A-1FAF-395B3BB99E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844D94-A0D3-E811-0BAC-7BCAFFDE928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74851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D91E3-D888-2315-D609-F4FDFF1A0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6DAA9-43C5-C704-503F-9B0F6A837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ACBE1-48BA-F097-DADF-C9B8AC729953}"/>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6599F5C8-57A8-21EF-880D-79895EED5ED4}"/>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171515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5229-9EBD-CC19-FAB5-AFD257E79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6553C-96D5-C943-8F84-EF4CB2B42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DDAF0-C0FE-B944-390E-C31413D7BC6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9CC54BE-C2F6-0BAC-574C-11EBF6A1ECE9}"/>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289802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0F2B-6BC5-6409-EA1B-F103A9600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08BBD-3CEC-E84D-E1EA-E05DA1FC959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6A987F5A-8904-1BDF-E679-99F520F40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766BB-E55F-DE1D-D1D0-B69D79053F2C}"/>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142345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95107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B7474-9F7A-29B8-0670-AC9E56B11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C3A20-7392-B566-F000-50B8FCE64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4E52E-BF94-5722-237F-357C4B7BF3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635F5-5893-CA2E-98BE-DE7268EDE477}"/>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2500802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E195-2F61-F2E7-2B34-FF81D0C2B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9A360-F873-5717-3411-977FFB097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76DB4-29DA-DBF1-F4E1-CDCA458096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C48ED-073C-3F75-6D20-009D2E4C769F}"/>
              </a:ext>
            </a:extLst>
          </p:cNvPr>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254207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3260-BE16-A8B2-BB55-0BE40602F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E934C-1D06-6F15-7CA1-FD65119DE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BF884-D5DE-DE73-6698-FAAB4F2EB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4B254C-4C3B-E636-2C60-A61B2CC58989}"/>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2924225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7D09-C98D-03D4-C73B-793FEDAAF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8BEF9-09D6-58A5-6AB1-7FC298D70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095E6-513B-06A8-D915-B9F00B9B6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23060D-3672-96DE-88C8-852898FEB67C}"/>
              </a:ext>
            </a:extLst>
          </p:cNvPr>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2972284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E7E5-17CD-1C18-0CA1-CBC7305CD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303A1-40C4-5B37-CC99-B6400F159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AF025-FB0B-9A8F-2793-8E6BC1FF40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3945F6-4D74-D3EC-7463-4E727CBAE07E}"/>
              </a:ext>
            </a:extLst>
          </p:cNvPr>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3936241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A6AC-0C7F-E48D-F65C-2A15845A3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2C215-A2CA-8B1E-31B2-2FD0860FE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7AFFE-14F8-23C4-F8EE-9D05FFF007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14B564-77F9-9C82-BB54-05F7DD159113}"/>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718658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AB7E-BAB7-2FB0-0D5B-34647950E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2FCF7-2924-F336-A463-12AC480E0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4158D-378D-2384-694F-CA9F8C0169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EA256-5763-2E31-5C0C-372E26574AE4}"/>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79174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QloApps</a:t>
            </a:r>
            <a:r>
              <a:rPr lang="en-US" dirty="0"/>
              <a:t>. (2025, April 25). </a:t>
            </a:r>
            <a:r>
              <a:rPr lang="en-US" i="1" dirty="0"/>
              <a:t>How AI Agents are transforming hotel bookings</a:t>
            </a:r>
            <a:r>
              <a:rPr lang="en-US" dirty="0"/>
              <a:t> [Image]. </a:t>
            </a:r>
            <a:r>
              <a:rPr lang="en-US" dirty="0" err="1"/>
              <a:t>QloApps</a:t>
            </a:r>
            <a:r>
              <a:rPr lang="en-US" dirty="0"/>
              <a:t>. Retrieved from </a:t>
            </a:r>
            <a:r>
              <a:rPr lang="en-US" dirty="0">
                <a:hlinkClick r:id="rId3"/>
              </a:rPr>
              <a:t>https://qloapps.com/ai-agents-smarter-hotel-bookings/</a:t>
            </a:r>
            <a:endParaRPr lang="en-US" dirty="0"/>
          </a:p>
        </p:txBody>
      </p:sp>
      <p:sp>
        <p:nvSpPr>
          <p:cNvPr id="4" name="Slide Number Placeholder 3"/>
          <p:cNvSpPr>
            <a:spLocks noGrp="1"/>
          </p:cNvSpPr>
          <p:nvPr>
            <p:ph type="sldNum" sz="quarter" idx="10"/>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1955826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32676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B3620-A76D-5A48-922F-C1DA931F0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1B84D-8861-3F1B-88D3-C53F5732C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04338-BF04-ED7E-C449-C2CFCD4D47F8}"/>
              </a:ext>
            </a:extLst>
          </p:cNvPr>
          <p:cNvSpPr>
            <a:spLocks noGrp="1"/>
          </p:cNvSpPr>
          <p:nvPr>
            <p:ph type="body" idx="1"/>
          </p:nvPr>
        </p:nvSpPr>
        <p:spPr/>
        <p:txBody>
          <a:bodyPr/>
          <a:lstStyle/>
          <a:p>
            <a:r>
              <a:rPr lang="en-US" dirty="0" err="1"/>
              <a:t>QloApps</a:t>
            </a:r>
            <a:r>
              <a:rPr lang="en-US" dirty="0"/>
              <a:t>. (2025, April 25). </a:t>
            </a:r>
            <a:r>
              <a:rPr lang="en-US" i="1" dirty="0"/>
              <a:t>How AI Agents are transforming hotel bookings</a:t>
            </a:r>
            <a:r>
              <a:rPr lang="en-US" dirty="0"/>
              <a:t> [Image]. </a:t>
            </a:r>
            <a:r>
              <a:rPr lang="en-US" dirty="0" err="1"/>
              <a:t>QloApps</a:t>
            </a:r>
            <a:r>
              <a:rPr lang="en-US" dirty="0"/>
              <a:t>. Retrieved from </a:t>
            </a:r>
            <a:r>
              <a:rPr lang="en-US" dirty="0">
                <a:hlinkClick r:id="rId3"/>
              </a:rPr>
              <a:t>https://qloapps.com/ai-agents-smarter-hotel-bookings/</a:t>
            </a:r>
            <a:endParaRPr lang="en-US" dirty="0"/>
          </a:p>
        </p:txBody>
      </p:sp>
      <p:sp>
        <p:nvSpPr>
          <p:cNvPr id="4" name="Slide Number Placeholder 3">
            <a:extLst>
              <a:ext uri="{FF2B5EF4-FFF2-40B4-BE49-F238E27FC236}">
                <a16:creationId xmlns:a16="http://schemas.microsoft.com/office/drawing/2014/main" id="{53BF3614-BDAD-A298-FB7D-46EFCCBD1228}"/>
              </a:ext>
            </a:extLst>
          </p:cNvPr>
          <p:cNvSpPr>
            <a:spLocks noGrp="1"/>
          </p:cNvSpPr>
          <p:nvPr>
            <p:ph type="sldNum" sz="quarter" idx="10"/>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47865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7152C-C056-AC03-20B0-03CF82C9B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F0FAD-5EE0-5160-C5C0-17DBC57DB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52FE7-82AE-0A41-680D-A73DBDD922EF}"/>
              </a:ext>
            </a:extLst>
          </p:cNvPr>
          <p:cNvSpPr>
            <a:spLocks noGrp="1"/>
          </p:cNvSpPr>
          <p:nvPr>
            <p:ph type="body" idx="1"/>
          </p:nvPr>
        </p:nvSpPr>
        <p:spPr/>
        <p:txBody>
          <a:bodyPr/>
          <a:lstStyle/>
          <a:p>
            <a:r>
              <a:rPr lang="en-US" dirty="0" err="1"/>
              <a:t>QloApps</a:t>
            </a:r>
            <a:r>
              <a:rPr lang="en-US" dirty="0"/>
              <a:t>. (2025, April 25). </a:t>
            </a:r>
            <a:r>
              <a:rPr lang="en-US" i="1" dirty="0"/>
              <a:t>How AI Agents are transforming hotel bookings</a:t>
            </a:r>
            <a:r>
              <a:rPr lang="en-US" dirty="0"/>
              <a:t> [Image]. </a:t>
            </a:r>
            <a:r>
              <a:rPr lang="en-US" dirty="0" err="1"/>
              <a:t>QloApps</a:t>
            </a:r>
            <a:r>
              <a:rPr lang="en-US" dirty="0"/>
              <a:t>. Retrieved from </a:t>
            </a:r>
            <a:r>
              <a:rPr lang="en-US" dirty="0">
                <a:hlinkClick r:id="rId3"/>
              </a:rPr>
              <a:t>https://qloapps.com/ai-agents-smarter-hotel-bookings/</a:t>
            </a:r>
            <a:endParaRPr lang="en-US" dirty="0"/>
          </a:p>
        </p:txBody>
      </p:sp>
      <p:sp>
        <p:nvSpPr>
          <p:cNvPr id="4" name="Slide Number Placeholder 3">
            <a:extLst>
              <a:ext uri="{FF2B5EF4-FFF2-40B4-BE49-F238E27FC236}">
                <a16:creationId xmlns:a16="http://schemas.microsoft.com/office/drawing/2014/main" id="{F5836AA4-5376-E1F0-E28A-3C151A3B4FAC}"/>
              </a:ext>
            </a:extLst>
          </p:cNvPr>
          <p:cNvSpPr>
            <a:spLocks noGrp="1"/>
          </p:cNvSpPr>
          <p:nvPr>
            <p:ph type="sldNum" sz="quarter" idx="10"/>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3103538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24015-CDFD-4D24-21C1-9376BAA6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FB1CF-DFE2-15A1-55B8-FBE131CAE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8745C-D04D-68DC-B860-9A318389B7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7D552F-56D4-DCBE-62B8-E2B9C71687E7}"/>
              </a:ext>
            </a:extLst>
          </p:cNvPr>
          <p:cNvSpPr>
            <a:spLocks noGrp="1"/>
          </p:cNvSpPr>
          <p:nvPr>
            <p:ph type="sldNum" sz="quarter" idx="5"/>
          </p:nvPr>
        </p:nvSpPr>
        <p:spPr/>
        <p:txBody>
          <a:bodyPr/>
          <a:lstStyle/>
          <a:p>
            <a:fld id="{4BE5DE82-CF29-044D-9158-06A811149881}" type="slidenum">
              <a:rPr lang="en-US" smtClean="0"/>
              <a:t>37</a:t>
            </a:fld>
            <a:endParaRPr lang="en-US"/>
          </a:p>
        </p:txBody>
      </p:sp>
    </p:spTree>
    <p:extLst>
      <p:ext uri="{BB962C8B-B14F-4D97-AF65-F5344CB8AC3E}">
        <p14:creationId xmlns:p14="http://schemas.microsoft.com/office/powerpoint/2010/main" val="158488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0283-1329-0FBA-0BE8-E0B408595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9DE42-028D-8F96-EB34-772C89CB6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AEE8-FBEB-EEAF-4B0E-AFB880AE5F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1170A1-6CDF-1446-5F08-AE9945F9BD27}"/>
              </a:ext>
            </a:extLst>
          </p:cNvPr>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2694687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371B-13B9-082D-AC99-95408C5DD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AF931-2B64-9FB8-41A6-BB987D7D4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9E0AF-CDF5-4CC7-5281-B118D08C45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AC020-38B1-E7C3-6A74-6AE589576B2E}"/>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2786369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5811-F6BE-5EDE-597C-CDB52BCA7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F0E46-BC77-96D5-FF55-6C54DAA0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B4EB1-3F89-4D09-4E59-3C336FF063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5C7DA-ED0F-0FD8-F4FE-E9E892BC434E}"/>
              </a:ext>
            </a:extLst>
          </p:cNvPr>
          <p:cNvSpPr>
            <a:spLocks noGrp="1"/>
          </p:cNvSpPr>
          <p:nvPr>
            <p:ph type="sldNum" sz="quarter" idx="5"/>
          </p:nvPr>
        </p:nvSpPr>
        <p:spPr/>
        <p:txBody>
          <a:bodyPr/>
          <a:lstStyle/>
          <a:p>
            <a:fld id="{4BE5DE82-CF29-044D-9158-06A811149881}" type="slidenum">
              <a:rPr lang="en-US" smtClean="0"/>
              <a:t>40</a:t>
            </a:fld>
            <a:endParaRPr lang="en-US"/>
          </a:p>
        </p:txBody>
      </p:sp>
    </p:spTree>
    <p:extLst>
      <p:ext uri="{BB962C8B-B14F-4D97-AF65-F5344CB8AC3E}">
        <p14:creationId xmlns:p14="http://schemas.microsoft.com/office/powerpoint/2010/main" val="2352992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19C29-7149-1BC5-8E2F-8AA926885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E5A4B-D96A-57A2-69F7-A2DF382D6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25C1D-7DCD-E7B9-9E59-7341BE029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1588B-8AAB-8195-778D-07928499E865}"/>
              </a:ext>
            </a:extLst>
          </p:cNvPr>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1479522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D7EE-D1BF-2894-A900-0C03D5D62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4EC2F-B2B1-4A78-EFCE-1E1E0E5AF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C2F9B-5FAD-1430-1907-35F284BF4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2DB81F-27D9-7CFB-BB87-2945D99FC6AD}"/>
              </a:ext>
            </a:extLst>
          </p:cNvPr>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293795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F7EE-0D5E-3969-890D-F5E1A13F4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20E6D-7C67-5759-014A-D17D39B36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516C8-C311-79E6-5751-FBC0E58AD7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7A0030-F8D5-CC40-E9E8-CD13EE3B6ED5}"/>
              </a:ext>
            </a:extLst>
          </p:cNvPr>
          <p:cNvSpPr>
            <a:spLocks noGrp="1"/>
          </p:cNvSpPr>
          <p:nvPr>
            <p:ph type="sldNum" sz="quarter" idx="5"/>
          </p:nvPr>
        </p:nvSpPr>
        <p:spPr/>
        <p:txBody>
          <a:bodyPr/>
          <a:lstStyle/>
          <a:p>
            <a:fld id="{4BE5DE82-CF29-044D-9158-06A811149881}" type="slidenum">
              <a:rPr lang="en-US" smtClean="0"/>
              <a:t>43</a:t>
            </a:fld>
            <a:endParaRPr lang="en-US"/>
          </a:p>
        </p:txBody>
      </p:sp>
    </p:spTree>
    <p:extLst>
      <p:ext uri="{BB962C8B-B14F-4D97-AF65-F5344CB8AC3E}">
        <p14:creationId xmlns:p14="http://schemas.microsoft.com/office/powerpoint/2010/main" val="527749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A189-1B35-9665-0AEC-A8AADCB4B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EA456-8E0E-4299-C79E-9FEA471A3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F9581-888C-CB7B-4916-71834BA7F5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6A0DAC-CC39-3991-CB46-97400F59BA5C}"/>
              </a:ext>
            </a:extLst>
          </p:cNvPr>
          <p:cNvSpPr>
            <a:spLocks noGrp="1"/>
          </p:cNvSpPr>
          <p:nvPr>
            <p:ph type="sldNum" sz="quarter" idx="5"/>
          </p:nvPr>
        </p:nvSpPr>
        <p:spPr/>
        <p:txBody>
          <a:bodyPr/>
          <a:lstStyle/>
          <a:p>
            <a:fld id="{4BE5DE82-CF29-044D-9158-06A811149881}" type="slidenum">
              <a:rPr lang="en-US" smtClean="0"/>
              <a:t>44</a:t>
            </a:fld>
            <a:endParaRPr lang="en-US"/>
          </a:p>
        </p:txBody>
      </p:sp>
    </p:spTree>
    <p:extLst>
      <p:ext uri="{BB962C8B-B14F-4D97-AF65-F5344CB8AC3E}">
        <p14:creationId xmlns:p14="http://schemas.microsoft.com/office/powerpoint/2010/main" val="1282157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6FF60-BCEF-9951-FA67-EA00D7B19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E6799-A2E6-C75F-D6F5-8DBC2CC76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ED279-B25B-E599-06EE-C4005300D0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C87B59-555F-4B1C-EFED-8AB2243952CA}"/>
              </a:ext>
            </a:extLst>
          </p:cNvPr>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307863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9E917-7624-D489-E0AF-DCF42DC96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1734-39EE-A6A5-09BE-7972AD19A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495E6-E674-8B18-3BC9-0160C99984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3A6459-00D8-4C95-17DD-94F63DB46861}"/>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64220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25E29-179C-4A6E-62AD-7BC37E126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E529F-2876-BDCF-1134-A247CE16E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3DEF5-A6AD-7712-CE3B-9AF5663B3E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A9FA1B-73FC-0CD0-6C66-550561AA4894}"/>
              </a:ext>
            </a:extLst>
          </p:cNvPr>
          <p:cNvSpPr>
            <a:spLocks noGrp="1"/>
          </p:cNvSpPr>
          <p:nvPr>
            <p:ph type="sldNum" sz="quarter" idx="5"/>
          </p:nvPr>
        </p:nvSpPr>
        <p:spPr/>
        <p:txBody>
          <a:bodyPr/>
          <a:lstStyle/>
          <a:p>
            <a:fld id="{4BE5DE82-CF29-044D-9158-06A811149881}" type="slidenum">
              <a:rPr lang="en-US" smtClean="0"/>
              <a:t>46</a:t>
            </a:fld>
            <a:endParaRPr lang="en-US"/>
          </a:p>
        </p:txBody>
      </p:sp>
    </p:spTree>
    <p:extLst>
      <p:ext uri="{BB962C8B-B14F-4D97-AF65-F5344CB8AC3E}">
        <p14:creationId xmlns:p14="http://schemas.microsoft.com/office/powerpoint/2010/main" val="4074336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C7BD-84E7-9A28-9F3D-A6578911A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83A6B-3205-C9E3-F13D-419A88DF6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463F3-C3E1-DAB0-19A0-13EEACB79A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5C221A-BFB4-F4B8-0295-875BC487DEAC}"/>
              </a:ext>
            </a:extLst>
          </p:cNvPr>
          <p:cNvSpPr>
            <a:spLocks noGrp="1"/>
          </p:cNvSpPr>
          <p:nvPr>
            <p:ph type="sldNum" sz="quarter" idx="5"/>
          </p:nvPr>
        </p:nvSpPr>
        <p:spPr/>
        <p:txBody>
          <a:bodyPr/>
          <a:lstStyle/>
          <a:p>
            <a:fld id="{4BE5DE82-CF29-044D-9158-06A811149881}" type="slidenum">
              <a:rPr lang="en-US" smtClean="0"/>
              <a:t>47</a:t>
            </a:fld>
            <a:endParaRPr lang="en-US"/>
          </a:p>
        </p:txBody>
      </p:sp>
    </p:spTree>
    <p:extLst>
      <p:ext uri="{BB962C8B-B14F-4D97-AF65-F5344CB8AC3E}">
        <p14:creationId xmlns:p14="http://schemas.microsoft.com/office/powerpoint/2010/main" val="3491122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1C8E-B524-4D81-D8AD-F96B25EE1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702F2-D509-519E-66C3-0D6B930BE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7AA84-74FA-7611-2A12-73D4551B61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226E42-83C8-8FED-1CDC-1EDB23BDB8CE}"/>
              </a:ext>
            </a:extLst>
          </p:cNvPr>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3161337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21680-894F-456B-6419-20C92E286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DBCEC-EA27-1136-3DC8-1F0641F23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0DB4B-344D-7734-ABC4-12F8AA82AF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76C2EA-7EF8-388B-484F-61EF2A0FAEAB}"/>
              </a:ext>
            </a:extLst>
          </p:cNvPr>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2137913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3A01A-4410-66C0-55F0-296407EED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43537-C50A-055C-7D7C-761F8A5B6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1C564-B7B1-73DF-C8BA-CDA84E6E36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900E67-FE43-4B0B-C8B6-56C1C98B320B}"/>
              </a:ext>
            </a:extLst>
          </p:cNvPr>
          <p:cNvSpPr>
            <a:spLocks noGrp="1"/>
          </p:cNvSpPr>
          <p:nvPr>
            <p:ph type="sldNum" sz="quarter" idx="5"/>
          </p:nvPr>
        </p:nvSpPr>
        <p:spPr/>
        <p:txBody>
          <a:bodyPr/>
          <a:lstStyle/>
          <a:p>
            <a:fld id="{4BE5DE82-CF29-044D-9158-06A811149881}" type="slidenum">
              <a:rPr lang="en-US" smtClean="0"/>
              <a:t>50</a:t>
            </a:fld>
            <a:endParaRPr lang="en-US"/>
          </a:p>
        </p:txBody>
      </p:sp>
    </p:spTree>
    <p:extLst>
      <p:ext uri="{BB962C8B-B14F-4D97-AF65-F5344CB8AC3E}">
        <p14:creationId xmlns:p14="http://schemas.microsoft.com/office/powerpoint/2010/main" val="2955548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62F3-6FF7-2A89-5033-F0B8F6B8C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54F71-D41E-7375-6293-1ACA99DB190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7D23E0CA-2A62-3961-46BB-769273370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44610E-0124-77EC-49A8-A721836E26DC}"/>
              </a:ext>
            </a:extLst>
          </p:cNvPr>
          <p:cNvSpPr>
            <a:spLocks noGrp="1"/>
          </p:cNvSpPr>
          <p:nvPr>
            <p:ph type="sldNum" sz="quarter" idx="5"/>
          </p:nvPr>
        </p:nvSpPr>
        <p:spPr/>
        <p:txBody>
          <a:bodyPr/>
          <a:lstStyle/>
          <a:p>
            <a:fld id="{4BE5DE82-CF29-044D-9158-06A811149881}" type="slidenum">
              <a:rPr lang="en-US" smtClean="0"/>
              <a:t>51</a:t>
            </a:fld>
            <a:endParaRPr lang="en-US"/>
          </a:p>
        </p:txBody>
      </p:sp>
    </p:spTree>
    <p:extLst>
      <p:ext uri="{BB962C8B-B14F-4D97-AF65-F5344CB8AC3E}">
        <p14:creationId xmlns:p14="http://schemas.microsoft.com/office/powerpoint/2010/main" val="1690515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4444-AACC-2C93-EC47-E7F9BBABA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558A1-680A-AFED-FF00-13FFAF133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36CF6-281F-9312-B219-2816860914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3D638E-D12B-2B3B-4572-427FDCD1C3ED}"/>
              </a:ext>
            </a:extLst>
          </p:cNvPr>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117560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76C49-0D06-20AA-A3A2-8797A368B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7DF7E-9261-E4E3-654C-60499DED4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18257-026B-85ED-148B-F1F48BFBB2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93635-6535-3210-DAB0-EF79B360D692}"/>
              </a:ext>
            </a:extLst>
          </p:cNvPr>
          <p:cNvSpPr>
            <a:spLocks noGrp="1"/>
          </p:cNvSpPr>
          <p:nvPr>
            <p:ph type="sldNum" sz="quarter" idx="5"/>
          </p:nvPr>
        </p:nvSpPr>
        <p:spPr/>
        <p:txBody>
          <a:bodyPr/>
          <a:lstStyle/>
          <a:p>
            <a:fld id="{4BE5DE82-CF29-044D-9158-06A811149881}" type="slidenum">
              <a:rPr lang="en-US" smtClean="0"/>
              <a:t>53</a:t>
            </a:fld>
            <a:endParaRPr lang="en-US"/>
          </a:p>
        </p:txBody>
      </p:sp>
    </p:spTree>
    <p:extLst>
      <p:ext uri="{BB962C8B-B14F-4D97-AF65-F5344CB8AC3E}">
        <p14:creationId xmlns:p14="http://schemas.microsoft.com/office/powerpoint/2010/main" val="1294851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A793-E066-BB81-DADE-5EB8DFB02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67D44-E934-69B5-E348-21D4F8282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132CB-624D-79F1-203A-71B3DED08A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17912A-C7DD-819E-ECD6-3C4680027790}"/>
              </a:ext>
            </a:extLst>
          </p:cNvPr>
          <p:cNvSpPr>
            <a:spLocks noGrp="1"/>
          </p:cNvSpPr>
          <p:nvPr>
            <p:ph type="sldNum" sz="quarter" idx="5"/>
          </p:nvPr>
        </p:nvSpPr>
        <p:spPr/>
        <p:txBody>
          <a:bodyPr/>
          <a:lstStyle/>
          <a:p>
            <a:fld id="{4BE5DE82-CF29-044D-9158-06A811149881}" type="slidenum">
              <a:rPr lang="en-US" smtClean="0"/>
              <a:t>54</a:t>
            </a:fld>
            <a:endParaRPr lang="en-US"/>
          </a:p>
        </p:txBody>
      </p:sp>
    </p:spTree>
    <p:extLst>
      <p:ext uri="{BB962C8B-B14F-4D97-AF65-F5344CB8AC3E}">
        <p14:creationId xmlns:p14="http://schemas.microsoft.com/office/powerpoint/2010/main" val="2300933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6EE52-9F38-7951-2B87-200755B71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08ABB-088C-54A9-E4C4-B504F1958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EC6EB-DAD7-4F7B-1773-538FE2EEC6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D2439C-FC6E-4F8F-927B-BC17E72E1FC3}"/>
              </a:ext>
            </a:extLst>
          </p:cNvPr>
          <p:cNvSpPr>
            <a:spLocks noGrp="1"/>
          </p:cNvSpPr>
          <p:nvPr>
            <p:ph type="sldNum" sz="quarter" idx="5"/>
          </p:nvPr>
        </p:nvSpPr>
        <p:spPr/>
        <p:txBody>
          <a:bodyPr/>
          <a:lstStyle/>
          <a:p>
            <a:fld id="{4BE5DE82-CF29-044D-9158-06A811149881}" type="slidenum">
              <a:rPr lang="en-US" smtClean="0"/>
              <a:t>55</a:t>
            </a:fld>
            <a:endParaRPr lang="en-US"/>
          </a:p>
        </p:txBody>
      </p:sp>
    </p:spTree>
    <p:extLst>
      <p:ext uri="{BB962C8B-B14F-4D97-AF65-F5344CB8AC3E}">
        <p14:creationId xmlns:p14="http://schemas.microsoft.com/office/powerpoint/2010/main" val="61846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E708-015D-C956-C613-7E44CECB3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FCCA7-5259-DEB5-AC6F-AF9384039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B811D-5325-DE46-225A-1CD1F3A437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0E1A4F-184B-8CAB-1092-E0F4CFC5D4E9}"/>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414138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BACE-D9C1-04C8-6BD6-FAE64EC7C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54B78-8D3B-2116-D6F1-C7D3CF6F1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D03DE-2A4E-1271-9A8B-191F76E69F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94D843-F41E-93C8-CC07-F16265144370}"/>
              </a:ext>
            </a:extLst>
          </p:cNvPr>
          <p:cNvSpPr>
            <a:spLocks noGrp="1"/>
          </p:cNvSpPr>
          <p:nvPr>
            <p:ph type="sldNum" sz="quarter" idx="5"/>
          </p:nvPr>
        </p:nvSpPr>
        <p:spPr/>
        <p:txBody>
          <a:bodyPr/>
          <a:lstStyle/>
          <a:p>
            <a:fld id="{4BE5DE82-CF29-044D-9158-06A811149881}" type="slidenum">
              <a:rPr lang="en-US" smtClean="0"/>
              <a:t>56</a:t>
            </a:fld>
            <a:endParaRPr lang="en-US"/>
          </a:p>
        </p:txBody>
      </p:sp>
    </p:spTree>
    <p:extLst>
      <p:ext uri="{BB962C8B-B14F-4D97-AF65-F5344CB8AC3E}">
        <p14:creationId xmlns:p14="http://schemas.microsoft.com/office/powerpoint/2010/main" val="79245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6D9A-A62D-B9B3-875A-01737EE49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532F9-CAC1-37C5-894E-3BF6FE93B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07AF5-AB1A-9E66-2D53-3BDFBD886B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3C47A1-669E-B85B-41EB-8BEAE53C555A}"/>
              </a:ext>
            </a:extLst>
          </p:cNvPr>
          <p:cNvSpPr>
            <a:spLocks noGrp="1"/>
          </p:cNvSpPr>
          <p:nvPr>
            <p:ph type="sldNum" sz="quarter" idx="5"/>
          </p:nvPr>
        </p:nvSpPr>
        <p:spPr/>
        <p:txBody>
          <a:bodyPr/>
          <a:lstStyle/>
          <a:p>
            <a:fld id="{4BE5DE82-CF29-044D-9158-06A811149881}" type="slidenum">
              <a:rPr lang="en-US" smtClean="0"/>
              <a:t>57</a:t>
            </a:fld>
            <a:endParaRPr lang="en-US"/>
          </a:p>
        </p:txBody>
      </p:sp>
    </p:spTree>
    <p:extLst>
      <p:ext uri="{BB962C8B-B14F-4D97-AF65-F5344CB8AC3E}">
        <p14:creationId xmlns:p14="http://schemas.microsoft.com/office/powerpoint/2010/main" val="2161430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43431-078A-31C2-CE11-EFC6CB552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F7402-F7F6-C632-D639-BD77DA8A2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71861-6428-168A-FCFC-768A69FB5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16F9FF-A2FD-B4B7-2D24-1656C7CF6911}"/>
              </a:ext>
            </a:extLst>
          </p:cNvPr>
          <p:cNvSpPr>
            <a:spLocks noGrp="1"/>
          </p:cNvSpPr>
          <p:nvPr>
            <p:ph type="sldNum" sz="quarter" idx="5"/>
          </p:nvPr>
        </p:nvSpPr>
        <p:spPr/>
        <p:txBody>
          <a:bodyPr/>
          <a:lstStyle/>
          <a:p>
            <a:fld id="{4BE5DE82-CF29-044D-9158-06A811149881}" type="slidenum">
              <a:rPr lang="en-US" smtClean="0"/>
              <a:t>58</a:t>
            </a:fld>
            <a:endParaRPr lang="en-US"/>
          </a:p>
        </p:txBody>
      </p:sp>
    </p:spTree>
    <p:extLst>
      <p:ext uri="{BB962C8B-B14F-4D97-AF65-F5344CB8AC3E}">
        <p14:creationId xmlns:p14="http://schemas.microsoft.com/office/powerpoint/2010/main" val="3786879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59</a:t>
            </a:fld>
            <a:endParaRPr lang="en-US"/>
          </a:p>
        </p:txBody>
      </p:sp>
    </p:spTree>
    <p:extLst>
      <p:ext uri="{BB962C8B-B14F-4D97-AF65-F5344CB8AC3E}">
        <p14:creationId xmlns:p14="http://schemas.microsoft.com/office/powerpoint/2010/main" val="25587443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2A316-3365-C8B0-B81B-8809BD191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D5990-CC5E-500E-4DA7-16C4CF94B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87A0F-50CA-F5EE-CB68-620FAD3742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9F6660-EB6E-B455-1722-79E46AEA0E2B}"/>
              </a:ext>
            </a:extLst>
          </p:cNvPr>
          <p:cNvSpPr>
            <a:spLocks noGrp="1"/>
          </p:cNvSpPr>
          <p:nvPr>
            <p:ph type="sldNum" sz="quarter" idx="5"/>
          </p:nvPr>
        </p:nvSpPr>
        <p:spPr/>
        <p:txBody>
          <a:bodyPr/>
          <a:lstStyle/>
          <a:p>
            <a:fld id="{4BE5DE82-CF29-044D-9158-06A811149881}" type="slidenum">
              <a:rPr lang="en-US" smtClean="0"/>
              <a:t>60</a:t>
            </a:fld>
            <a:endParaRPr lang="en-US"/>
          </a:p>
        </p:txBody>
      </p:sp>
    </p:spTree>
    <p:extLst>
      <p:ext uri="{BB962C8B-B14F-4D97-AF65-F5344CB8AC3E}">
        <p14:creationId xmlns:p14="http://schemas.microsoft.com/office/powerpoint/2010/main" val="2282031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E7B08-DAE3-EF57-432B-3512F0A21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AB79B-7313-35A0-6F7D-62559E5865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A3A75-A891-B8F3-9BDF-BC894C482C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DB7B45-94EC-5FE0-06C7-B5C0F79F8686}"/>
              </a:ext>
            </a:extLst>
          </p:cNvPr>
          <p:cNvSpPr>
            <a:spLocks noGrp="1"/>
          </p:cNvSpPr>
          <p:nvPr>
            <p:ph type="sldNum" sz="quarter" idx="5"/>
          </p:nvPr>
        </p:nvSpPr>
        <p:spPr/>
        <p:txBody>
          <a:bodyPr/>
          <a:lstStyle/>
          <a:p>
            <a:fld id="{4BE5DE82-CF29-044D-9158-06A811149881}" type="slidenum">
              <a:rPr lang="en-US" smtClean="0"/>
              <a:t>61</a:t>
            </a:fld>
            <a:endParaRPr lang="en-US"/>
          </a:p>
        </p:txBody>
      </p:sp>
    </p:spTree>
    <p:extLst>
      <p:ext uri="{BB962C8B-B14F-4D97-AF65-F5344CB8AC3E}">
        <p14:creationId xmlns:p14="http://schemas.microsoft.com/office/powerpoint/2010/main" val="6212951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1D461-7E27-E42A-952B-197551D24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A12F-B207-1610-71E6-7E8D43461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65EF6-0CE3-70CC-6ADE-DD1169E216F6}"/>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00D3B81-4440-30B9-7A07-48108543A490}"/>
              </a:ext>
            </a:extLst>
          </p:cNvPr>
          <p:cNvSpPr>
            <a:spLocks noGrp="1"/>
          </p:cNvSpPr>
          <p:nvPr>
            <p:ph type="sldNum" sz="quarter" idx="5"/>
          </p:nvPr>
        </p:nvSpPr>
        <p:spPr/>
        <p:txBody>
          <a:bodyPr/>
          <a:lstStyle/>
          <a:p>
            <a:fld id="{4BE5DE82-CF29-044D-9158-06A811149881}" type="slidenum">
              <a:rPr lang="en-US" smtClean="0"/>
              <a:t>62</a:t>
            </a:fld>
            <a:endParaRPr lang="en-US"/>
          </a:p>
        </p:txBody>
      </p:sp>
    </p:spTree>
    <p:extLst>
      <p:ext uri="{BB962C8B-B14F-4D97-AF65-F5344CB8AC3E}">
        <p14:creationId xmlns:p14="http://schemas.microsoft.com/office/powerpoint/2010/main" val="14421663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D8D33-EFDE-BDEA-996E-58EA91163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1EADC-3DB9-AE8B-2840-96F2A84C0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6C3E5-9E05-A5B7-A5FD-6C71CBB254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B91DE0-D43A-00DE-9450-4D92DFBC1F3E}"/>
              </a:ext>
            </a:extLst>
          </p:cNvPr>
          <p:cNvSpPr>
            <a:spLocks noGrp="1"/>
          </p:cNvSpPr>
          <p:nvPr>
            <p:ph type="sldNum" sz="quarter" idx="5"/>
          </p:nvPr>
        </p:nvSpPr>
        <p:spPr/>
        <p:txBody>
          <a:bodyPr/>
          <a:lstStyle/>
          <a:p>
            <a:fld id="{4BE5DE82-CF29-044D-9158-06A811149881}" type="slidenum">
              <a:rPr lang="en-US" smtClean="0"/>
              <a:t>63</a:t>
            </a:fld>
            <a:endParaRPr lang="en-US"/>
          </a:p>
        </p:txBody>
      </p:sp>
    </p:spTree>
    <p:extLst>
      <p:ext uri="{BB962C8B-B14F-4D97-AF65-F5344CB8AC3E}">
        <p14:creationId xmlns:p14="http://schemas.microsoft.com/office/powerpoint/2010/main" val="1503452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08283-002F-F4CD-ED53-39A5F486E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DED08-EDD9-5335-B2E9-A98F69A04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65814-6F56-9978-69E0-09E852961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0424B-0F44-CE19-8171-833AD8DF4590}"/>
              </a:ext>
            </a:extLst>
          </p:cNvPr>
          <p:cNvSpPr>
            <a:spLocks noGrp="1"/>
          </p:cNvSpPr>
          <p:nvPr>
            <p:ph type="sldNum" sz="quarter" idx="5"/>
          </p:nvPr>
        </p:nvSpPr>
        <p:spPr/>
        <p:txBody>
          <a:bodyPr/>
          <a:lstStyle/>
          <a:p>
            <a:fld id="{4BE5DE82-CF29-044D-9158-06A811149881}" type="slidenum">
              <a:rPr lang="en-US" smtClean="0"/>
              <a:t>64</a:t>
            </a:fld>
            <a:endParaRPr lang="en-US"/>
          </a:p>
        </p:txBody>
      </p:sp>
    </p:spTree>
    <p:extLst>
      <p:ext uri="{BB962C8B-B14F-4D97-AF65-F5344CB8AC3E}">
        <p14:creationId xmlns:p14="http://schemas.microsoft.com/office/powerpoint/2010/main" val="3698717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66</a:t>
            </a:fld>
            <a:endParaRPr lang="en-US"/>
          </a:p>
        </p:txBody>
      </p:sp>
    </p:spTree>
    <p:extLst>
      <p:ext uri="{BB962C8B-B14F-4D97-AF65-F5344CB8AC3E}">
        <p14:creationId xmlns:p14="http://schemas.microsoft.com/office/powerpoint/2010/main" val="46535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3A01A-4410-66C0-55F0-296407EED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43537-C50A-055C-7D7C-761F8A5B6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1C564-B7B1-73DF-C8BA-CDA84E6E36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900E67-FE43-4B0B-C8B6-56C1C98B320B}"/>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2955548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B474D-E63F-F42E-1783-07051688E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209B2-DB3C-BE4F-D652-CFFDD0690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1F4F2-54E2-01AB-5D81-A3F2E2E26A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16A57-04F1-CFF2-D7B8-993ADE29992E}"/>
              </a:ext>
            </a:extLst>
          </p:cNvPr>
          <p:cNvSpPr>
            <a:spLocks noGrp="1"/>
          </p:cNvSpPr>
          <p:nvPr>
            <p:ph type="sldNum" sz="quarter" idx="5"/>
          </p:nvPr>
        </p:nvSpPr>
        <p:spPr/>
        <p:txBody>
          <a:bodyPr/>
          <a:lstStyle/>
          <a:p>
            <a:fld id="{4BE5DE82-CF29-044D-9158-06A811149881}" type="slidenum">
              <a:rPr lang="en-US" smtClean="0"/>
              <a:t>67</a:t>
            </a:fld>
            <a:endParaRPr lang="en-US"/>
          </a:p>
        </p:txBody>
      </p:sp>
    </p:spTree>
    <p:extLst>
      <p:ext uri="{BB962C8B-B14F-4D97-AF65-F5344CB8AC3E}">
        <p14:creationId xmlns:p14="http://schemas.microsoft.com/office/powerpoint/2010/main" val="1022271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68</a:t>
            </a:fld>
            <a:endParaRPr lang="en-US"/>
          </a:p>
        </p:txBody>
      </p:sp>
    </p:spTree>
    <p:extLst>
      <p:ext uri="{BB962C8B-B14F-4D97-AF65-F5344CB8AC3E}">
        <p14:creationId xmlns:p14="http://schemas.microsoft.com/office/powerpoint/2010/main" val="83052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3147-4AB7-DD21-A77D-14EA9D3CD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D6580-316F-7222-9D7F-0D9988B99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5D2F3-E74E-E914-CDD0-254FE096E4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CA7A98-4152-8AA9-7F24-52EB04572459}"/>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53575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948AF-53F9-6BD0-9130-97F475FA2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CFBD5-6276-58A2-BD06-7475E9758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9B1BB-D60B-C509-B2B1-1D4F4AE92A9C}"/>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89F43FF-9B5A-E356-8CF0-06286B11F055}"/>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230390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645A4-A30A-8338-A9DC-42E0FFF8D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E6A62-FB9F-6EDE-EC99-26A9FD004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59F91-080D-8E5B-1D9A-3BF42916CA3B}"/>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4FD52563-3179-D5A7-439A-49D8BDB78A13}"/>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424437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1" y="3305907"/>
            <a:ext cx="12172692" cy="243895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62A844"/>
          </a:solidFill>
          <a:ln w="30808" cap="flat">
            <a:noFill/>
            <a:prstDash val="solid"/>
            <a:miter/>
          </a:ln>
        </p:spPr>
        <p:txBody>
          <a:bodyPr rtlCol="0" anchor="ctr"/>
          <a:lstStyle/>
          <a:p>
            <a:endParaRPr lang="en-US" sz="2069"/>
          </a:p>
        </p:txBody>
      </p:sp>
      <p:pic>
        <p:nvPicPr>
          <p:cNvPr id="6" name="Graphic 5">
            <a:extLst>
              <a:ext uri="{FF2B5EF4-FFF2-40B4-BE49-F238E27FC236}">
                <a16:creationId xmlns:a16="http://schemas.microsoft.com/office/drawing/2014/main" id="{9201AA8D-D2A0-775E-E518-C40B875812F4}"/>
              </a:ext>
            </a:extLst>
          </p:cNvPr>
          <p:cNvPicPr>
            <a:picLocks noChangeAspect="1"/>
          </p:cNvPicPr>
          <p:nvPr userDrawn="1"/>
        </p:nvPicPr>
        <p:blipFill>
          <a:blip>
            <a:extLst>
              <a:ext uri="{96DAC541-7B7A-43D3-8B79-37D633B846F1}">
                <asvg:svgBlip xmlns:asvg="http://schemas.microsoft.com/office/drawing/2016/SVG/main" r:embed="rId2"/>
              </a:ext>
            </a:extLst>
          </a:blip>
          <a:srcRect l="33363" t="45944" r="38153" b="46704"/>
          <a:stretch/>
        </p:blipFill>
        <p:spPr>
          <a:xfrm>
            <a:off x="4986068" y="3105178"/>
            <a:ext cx="7205932" cy="2633460"/>
          </a:xfrm>
          <a:prstGeom prst="rect">
            <a:avLst/>
          </a:prstGeom>
        </p:spPr>
      </p:pic>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679403" y="4388340"/>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Eco Smart Hospitality</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721528" y="3508096"/>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86" name="Freeform 85">
            <a:extLst>
              <a:ext uri="{FF2B5EF4-FFF2-40B4-BE49-F238E27FC236}">
                <a16:creationId xmlns:a16="http://schemas.microsoft.com/office/drawing/2014/main" id="{6A11F79F-713E-E345-9C80-877BA9BBE40E}"/>
              </a:ext>
            </a:extLst>
          </p:cNvPr>
          <p:cNvSpPr/>
          <p:nvPr userDrawn="1"/>
        </p:nvSpPr>
        <p:spPr>
          <a:xfrm>
            <a:off x="8022566" y="5585903"/>
            <a:ext cx="4138530"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0289AE"/>
          </a:solidFill>
          <a:ln w="30808" cap="flat">
            <a:noFill/>
            <a:prstDash val="solid"/>
            <a:miter/>
          </a:ln>
        </p:spPr>
        <p:txBody>
          <a:bodyPr rtlCol="0" anchor="ctr"/>
          <a:lstStyle/>
          <a:p>
            <a:endParaRPr lang="en-US" sz="2069"/>
          </a:p>
        </p:txBody>
      </p:sp>
      <p:sp>
        <p:nvSpPr>
          <p:cNvPr id="87" name="Text Placeholder 23">
            <a:extLst>
              <a:ext uri="{FF2B5EF4-FFF2-40B4-BE49-F238E27FC236}">
                <a16:creationId xmlns:a16="http://schemas.microsoft.com/office/drawing/2014/main" id="{7B083E97-1B7E-AA43-8396-3B3FA19E84FC}"/>
              </a:ext>
            </a:extLst>
          </p:cNvPr>
          <p:cNvSpPr>
            <a:spLocks noGrp="1"/>
          </p:cNvSpPr>
          <p:nvPr>
            <p:ph type="body" sz="quarter" idx="45" hasCustomPrompt="1"/>
          </p:nvPr>
        </p:nvSpPr>
        <p:spPr>
          <a:xfrm>
            <a:off x="8345333" y="5611394"/>
            <a:ext cx="3195486" cy="731140"/>
          </a:xfrm>
          <a:prstGeom prst="rect">
            <a:avLst/>
          </a:prstGeom>
        </p:spPr>
        <p:txBody>
          <a:bodyPr anchor="ctr">
            <a:normAutofit/>
          </a:bodyPr>
          <a:lstStyle>
            <a:lvl1pPr marL="0" indent="0" algn="r">
              <a:buNone/>
              <a:defRPr sz="3000" b="1" baseline="0">
                <a:solidFill>
                  <a:schemeClr val="bg1"/>
                </a:solidFill>
                <a:latin typeface="+mn-lt"/>
              </a:defRPr>
            </a:lvl1pPr>
          </a:lstStyle>
          <a:p>
            <a:pPr lvl="0"/>
            <a:r>
              <a:rPr lang="en-US" dirty="0" err="1"/>
              <a:t>www.ecosmart.eu</a:t>
            </a:r>
            <a:endParaRPr lang="en-US" dirty="0"/>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36127" y="561497"/>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7" name="Picture 6">
            <a:extLst>
              <a:ext uri="{FF2B5EF4-FFF2-40B4-BE49-F238E27FC236}">
                <a16:creationId xmlns:a16="http://schemas.microsoft.com/office/drawing/2014/main" id="{4A5A0184-D1EF-84DD-ECA5-04C19284F9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066" y="509686"/>
            <a:ext cx="4125188" cy="2499202"/>
          </a:xfrm>
          <a:prstGeom prst="rect">
            <a:avLst/>
          </a:prstGeom>
        </p:spPr>
      </p:pic>
      <p:pic>
        <p:nvPicPr>
          <p:cNvPr id="3" name="Picture 2">
            <a:extLst>
              <a:ext uri="{FF2B5EF4-FFF2-40B4-BE49-F238E27FC236}">
                <a16:creationId xmlns:a16="http://schemas.microsoft.com/office/drawing/2014/main" id="{2CEE8CA0-6B16-DF99-419E-AD223F6364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7636" y="5993335"/>
            <a:ext cx="6024421" cy="606937"/>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2637B4-C090-664B-9518-5B50FEB1AD29}"/>
              </a:ext>
            </a:extLst>
          </p:cNvPr>
          <p:cNvSpPr/>
          <p:nvPr userDrawn="1"/>
        </p:nvSpPr>
        <p:spPr>
          <a:xfrm>
            <a:off x="0" y="882027"/>
            <a:ext cx="12192000" cy="143727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727702"/>
            <a:ext cx="7178174" cy="3311641"/>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7"/>
            <a:ext cx="7178174" cy="1031625"/>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dirty="0"/>
          </a:p>
        </p:txBody>
      </p:sp>
    </p:spTree>
    <p:extLst>
      <p:ext uri="{BB962C8B-B14F-4D97-AF65-F5344CB8AC3E}">
        <p14:creationId xmlns:p14="http://schemas.microsoft.com/office/powerpoint/2010/main" val="410877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06103A0-8832-5CC1-B4F1-21340C1B07EF}"/>
              </a:ext>
            </a:extLst>
          </p:cNvPr>
          <p:cNvSpPr/>
          <p:nvPr userDrawn="1"/>
        </p:nvSpPr>
        <p:spPr>
          <a:xfrm>
            <a:off x="0" y="3088257"/>
            <a:ext cx="12172692" cy="267418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62A844"/>
          </a:solidFill>
          <a:ln w="30808" cap="flat">
            <a:noFill/>
            <a:prstDash val="solid"/>
            <a:miter/>
          </a:ln>
        </p:spPr>
        <p:txBody>
          <a:bodyPr rtlCol="0" anchor="ctr"/>
          <a:lstStyle/>
          <a:p>
            <a:endParaRPr lang="en-US" sz="2069"/>
          </a:p>
        </p:txBody>
      </p:sp>
      <p:pic>
        <p:nvPicPr>
          <p:cNvPr id="4" name="Graphic 3">
            <a:extLst>
              <a:ext uri="{FF2B5EF4-FFF2-40B4-BE49-F238E27FC236}">
                <a16:creationId xmlns:a16="http://schemas.microsoft.com/office/drawing/2014/main" id="{8E1EADED-0571-888E-FC41-7133127AB892}"/>
              </a:ext>
            </a:extLst>
          </p:cNvPr>
          <p:cNvPicPr>
            <a:picLocks noChangeAspect="1"/>
          </p:cNvPicPr>
          <p:nvPr userDrawn="1"/>
        </p:nvPicPr>
        <p:blipFill>
          <a:blip>
            <a:extLst>
              <a:ext uri="{96DAC541-7B7A-43D3-8B79-37D633B846F1}">
                <asvg:svgBlip xmlns:asvg="http://schemas.microsoft.com/office/drawing/2016/SVG/main" r:embed="rId2"/>
              </a:ext>
            </a:extLst>
          </a:blip>
          <a:srcRect l="31584" t="41294" r="39868" b="40576"/>
          <a:stretch/>
        </p:blipFill>
        <p:spPr>
          <a:xfrm>
            <a:off x="8574657" y="3092939"/>
            <a:ext cx="3617343" cy="3252603"/>
          </a:xfrm>
          <a:prstGeom prst="rect">
            <a:avLst/>
          </a:prstGeom>
        </p:spPr>
      </p:pic>
      <p:sp>
        <p:nvSpPr>
          <p:cNvPr id="5" name="Freeform 4">
            <a:extLst>
              <a:ext uri="{FF2B5EF4-FFF2-40B4-BE49-F238E27FC236}">
                <a16:creationId xmlns:a16="http://schemas.microsoft.com/office/drawing/2014/main" id="{C6B12E2C-E37F-14EA-2BED-760F4F5392C3}"/>
              </a:ext>
            </a:extLst>
          </p:cNvPr>
          <p:cNvSpPr/>
          <p:nvPr userDrawn="1"/>
        </p:nvSpPr>
        <p:spPr>
          <a:xfrm>
            <a:off x="8022566" y="5585903"/>
            <a:ext cx="4138530"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0289AE"/>
          </a:solidFill>
          <a:ln w="30808" cap="flat">
            <a:noFill/>
            <a:prstDash val="solid"/>
            <a:miter/>
          </a:ln>
        </p:spPr>
        <p:txBody>
          <a:bodyPr rtlCol="0" anchor="ctr"/>
          <a:lstStyle/>
          <a:p>
            <a:endParaRPr lang="en-US" sz="2069"/>
          </a:p>
        </p:txBody>
      </p:sp>
      <p:sp>
        <p:nvSpPr>
          <p:cNvPr id="6" name="Text Placeholder 23">
            <a:extLst>
              <a:ext uri="{FF2B5EF4-FFF2-40B4-BE49-F238E27FC236}">
                <a16:creationId xmlns:a16="http://schemas.microsoft.com/office/drawing/2014/main" id="{D84B41E7-EBFA-EF8D-1831-D318823D5037}"/>
              </a:ext>
            </a:extLst>
          </p:cNvPr>
          <p:cNvSpPr>
            <a:spLocks noGrp="1"/>
          </p:cNvSpPr>
          <p:nvPr>
            <p:ph type="body" sz="quarter" idx="45" hasCustomPrompt="1"/>
          </p:nvPr>
        </p:nvSpPr>
        <p:spPr>
          <a:xfrm>
            <a:off x="8345333" y="5611394"/>
            <a:ext cx="3195486" cy="731140"/>
          </a:xfrm>
          <a:prstGeom prst="rect">
            <a:avLst/>
          </a:prstGeom>
        </p:spPr>
        <p:txBody>
          <a:bodyPr anchor="ctr">
            <a:normAutofit/>
          </a:bodyPr>
          <a:lstStyle>
            <a:lvl1pPr marL="0" indent="0" algn="r">
              <a:buNone/>
              <a:defRPr sz="3000" b="1" baseline="0">
                <a:solidFill>
                  <a:schemeClr val="bg1"/>
                </a:solidFill>
                <a:latin typeface="+mn-lt"/>
              </a:defRPr>
            </a:lvl1pPr>
          </a:lstStyle>
          <a:p>
            <a:pPr lvl="0"/>
            <a:r>
              <a:rPr lang="en-US" dirty="0" err="1"/>
              <a:t>www.ecosmart.eu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09073" y="4411104"/>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09073" y="3601528"/>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pic>
        <p:nvPicPr>
          <p:cNvPr id="9" name="Picture 8">
            <a:extLst>
              <a:ext uri="{FF2B5EF4-FFF2-40B4-BE49-F238E27FC236}">
                <a16:creationId xmlns:a16="http://schemas.microsoft.com/office/drawing/2014/main" id="{0A23670E-0681-2401-026C-C1270EA889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066" y="509686"/>
            <a:ext cx="4125188" cy="2499202"/>
          </a:xfrm>
          <a:prstGeom prst="rect">
            <a:avLst/>
          </a:prstGeom>
        </p:spPr>
      </p:pic>
      <p:pic>
        <p:nvPicPr>
          <p:cNvPr id="2" name="Picture 1">
            <a:extLst>
              <a:ext uri="{FF2B5EF4-FFF2-40B4-BE49-F238E27FC236}">
                <a16:creationId xmlns:a16="http://schemas.microsoft.com/office/drawing/2014/main" id="{88724AB5-D9AD-21D0-4E94-4399FD9680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7636" y="5993335"/>
            <a:ext cx="6024421" cy="60693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93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772707" y="1786741"/>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608004" y="1786741"/>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772707" y="2498531"/>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608004" y="2498531"/>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772707" y="3210318"/>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608004" y="3210318"/>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772707" y="3922110"/>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608004" y="3922110"/>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772707" y="4616963"/>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608004" y="4616963"/>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4454" y="0"/>
            <a:ext cx="12189954" cy="1303382"/>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548420" y="19520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314218" y="46208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3FDF18C4-339F-B954-0B2C-2D7E117265F0}"/>
              </a:ext>
            </a:extLst>
          </p:cNvPr>
          <p:cNvPicPr>
            <a:picLocks noChangeAspect="1"/>
          </p:cNvPicPr>
          <p:nvPr userDrawn="1"/>
        </p:nvPicPr>
        <p:blipFill>
          <a:blip>
            <a:extLst>
              <a:ext uri="{96DAC541-7B7A-43D3-8B79-37D633B846F1}">
                <asvg:svgBlip xmlns:asvg="http://schemas.microsoft.com/office/drawing/2016/SVG/main" r:embed="rId2"/>
              </a:ext>
            </a:extLst>
          </a:blip>
          <a:srcRect l="32264" t="48938" r="39869" b="43923"/>
          <a:stretch/>
        </p:blipFill>
        <p:spPr>
          <a:xfrm>
            <a:off x="8660921" y="14515"/>
            <a:ext cx="3531079" cy="1280818"/>
          </a:xfrm>
          <a:prstGeom prst="rect">
            <a:avLst/>
          </a:prstGeom>
        </p:spPr>
      </p:pic>
      <p:pic>
        <p:nvPicPr>
          <p:cNvPr id="5" name="Picture 4">
            <a:extLst>
              <a:ext uri="{FF2B5EF4-FFF2-40B4-BE49-F238E27FC236}">
                <a16:creationId xmlns:a16="http://schemas.microsoft.com/office/drawing/2014/main" id="{965C61D0-1904-2B5F-680C-A658A20F9D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636" y="5848192"/>
            <a:ext cx="6024421" cy="606937"/>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EE38428-8214-C7E9-8FCD-10D2E8C0C056}"/>
              </a:ext>
            </a:extLst>
          </p:cNvPr>
          <p:cNvSpPr/>
          <p:nvPr userDrawn="1"/>
        </p:nvSpPr>
        <p:spPr>
          <a:xfrm>
            <a:off x="5774267" y="1175708"/>
            <a:ext cx="6417733" cy="560402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chemeClr val="bg1"/>
          </a:solidFill>
          <a:ln w="306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9B317BE-B13D-C49C-8595-663ED1B0CFF4}"/>
              </a:ext>
            </a:extLst>
          </p:cNvPr>
          <p:cNvSpPr/>
          <p:nvPr userDrawn="1"/>
        </p:nvSpPr>
        <p:spPr>
          <a:xfrm>
            <a:off x="5360151" y="0"/>
            <a:ext cx="6417733" cy="560402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7" name="Picture Placeholder 62">
            <a:extLst>
              <a:ext uri="{FF2B5EF4-FFF2-40B4-BE49-F238E27FC236}">
                <a16:creationId xmlns:a16="http://schemas.microsoft.com/office/drawing/2014/main" id="{5ECC7994-8814-36FA-9416-3871F3539886}"/>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8" name="Graphic 7">
            <a:extLst>
              <a:ext uri="{FF2B5EF4-FFF2-40B4-BE49-F238E27FC236}">
                <a16:creationId xmlns:a16="http://schemas.microsoft.com/office/drawing/2014/main" id="{E170647E-0318-C0CA-C21A-704944E48F7E}"/>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a:off x="8160541" y="2351418"/>
            <a:ext cx="3617343" cy="3252603"/>
          </a:xfrm>
          <a:prstGeom prst="rect">
            <a:avLst/>
          </a:prstGeom>
        </p:spPr>
      </p:pic>
      <p:sp>
        <p:nvSpPr>
          <p:cNvPr id="9" name="Text Placeholder 23">
            <a:extLst>
              <a:ext uri="{FF2B5EF4-FFF2-40B4-BE49-F238E27FC236}">
                <a16:creationId xmlns:a16="http://schemas.microsoft.com/office/drawing/2014/main" id="{34E6B916-F4F9-ED28-430F-9B55E5D82D1B}"/>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64932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29" name="Picture Placeholder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2" name="Graphic 1">
            <a:extLst>
              <a:ext uri="{FF2B5EF4-FFF2-40B4-BE49-F238E27FC236}">
                <a16:creationId xmlns:a16="http://schemas.microsoft.com/office/drawing/2014/main" id="{AEB1432D-039C-5E81-6AFB-7322D91B7800}"/>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0" y="2483963"/>
            <a:ext cx="3617343" cy="3252603"/>
          </a:xfrm>
          <a:prstGeom prst="rect">
            <a:avLst/>
          </a:prstGeom>
        </p:spPr>
      </p:pic>
      <p:sp>
        <p:nvSpPr>
          <p:cNvPr id="3" name="Text Placeholder 23">
            <a:extLst>
              <a:ext uri="{FF2B5EF4-FFF2-40B4-BE49-F238E27FC236}">
                <a16:creationId xmlns:a16="http://schemas.microsoft.com/office/drawing/2014/main" id="{2D9E68B0-ABA3-8DBC-0CF8-2A37F1B32DBC}"/>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2" name="Graphic 1">
            <a:extLst>
              <a:ext uri="{FF2B5EF4-FFF2-40B4-BE49-F238E27FC236}">
                <a16:creationId xmlns:a16="http://schemas.microsoft.com/office/drawing/2014/main" id="{63510E1E-7F49-442A-D5B2-5908F99CA0C4}"/>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0" y="3605397"/>
            <a:ext cx="3617343" cy="3252603"/>
          </a:xfrm>
          <a:prstGeom prst="rect">
            <a:avLst/>
          </a:prstGeom>
        </p:spPr>
      </p:pic>
      <p:sp>
        <p:nvSpPr>
          <p:cNvPr id="3" name="Text Placeholder 17">
            <a:extLst>
              <a:ext uri="{FF2B5EF4-FFF2-40B4-BE49-F238E27FC236}">
                <a16:creationId xmlns:a16="http://schemas.microsoft.com/office/drawing/2014/main" id="{3768FB9D-1C3F-3F8B-67CF-80CAD18DCC5A}"/>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 name="Text Placeholder 23">
            <a:extLst>
              <a:ext uri="{FF2B5EF4-FFF2-40B4-BE49-F238E27FC236}">
                <a16:creationId xmlns:a16="http://schemas.microsoft.com/office/drawing/2014/main" id="{3B2B280E-719F-F2F5-A004-29C6D40BEFC3}"/>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86EA2704-3CCA-6D4C-706A-0A70EB7F9103}"/>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1" y="2536167"/>
            <a:ext cx="4806475" cy="4321834"/>
          </a:xfrm>
          <a:prstGeom prst="rect">
            <a:avLst/>
          </a:prstGeom>
        </p:spPr>
      </p:pic>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122372-AF04-80D2-B77C-745F6207CD7B}"/>
              </a:ext>
            </a:extLst>
          </p:cNvPr>
          <p:cNvSpPr>
            <a:spLocks noChangeAspect="1"/>
          </p:cNvSpPr>
          <p:nvPr userDrawn="1"/>
        </p:nvSpPr>
        <p:spPr>
          <a:xfrm>
            <a:off x="370688" y="323520"/>
            <a:ext cx="11450624" cy="621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94629FAB-1FEE-6DD3-BAE0-63C9EDF41FA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69F67E6E-6001-52D5-328C-6DB21D316891}"/>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009AC1"/>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553583" y="1623405"/>
            <a:ext cx="9778140" cy="4895927"/>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503336" y="604434"/>
            <a:ext cx="9886397" cy="1018971"/>
          </a:xfrm>
          <a:prstGeom prst="rect">
            <a:avLst/>
          </a:prstGeom>
        </p:spPr>
        <p:txBody>
          <a:bodyPr>
            <a:noAutofit/>
          </a:bodyPr>
          <a:lstStyle>
            <a:lvl1pPr marL="0" indent="0" algn="l">
              <a:buNone/>
              <a:defRPr sz="3600" b="1" i="0">
                <a:solidFill>
                  <a:srgbClr val="0289AE"/>
                </a:solidFill>
                <a:latin typeface="+mn-lt"/>
              </a:defRPr>
            </a:lvl1pPr>
          </a:lstStyle>
          <a:p>
            <a:pPr lvl="0"/>
            <a:r>
              <a:rPr lang="en-US" dirty="0"/>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36FEF51-CD71-062C-6ED0-A623D78E9564}"/>
              </a:ext>
            </a:extLst>
          </p:cNvPr>
          <p:cNvSpPr/>
          <p:nvPr userDrawn="1"/>
        </p:nvSpPr>
        <p:spPr>
          <a:xfrm>
            <a:off x="1" y="0"/>
            <a:ext cx="1242204"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pic>
        <p:nvPicPr>
          <p:cNvPr id="4" name="Graphic 3">
            <a:extLst>
              <a:ext uri="{FF2B5EF4-FFF2-40B4-BE49-F238E27FC236}">
                <a16:creationId xmlns:a16="http://schemas.microsoft.com/office/drawing/2014/main" id="{739DB8D6-6AC7-F971-5A29-5FDEBCAFFDFE}"/>
              </a:ext>
            </a:extLst>
          </p:cNvPr>
          <p:cNvPicPr>
            <a:picLocks noChangeAspect="1"/>
          </p:cNvPicPr>
          <p:nvPr userDrawn="1"/>
        </p:nvPicPr>
        <p:blipFill>
          <a:blip>
            <a:extLst>
              <a:ext uri="{96DAC541-7B7A-43D3-8B79-37D633B846F1}">
                <asvg:svgBlip xmlns:asvg="http://schemas.microsoft.com/office/drawing/2016/SVG/main" r:embed="rId2"/>
              </a:ext>
            </a:extLst>
          </a:blip>
          <a:srcRect l="50465" t="38697" r="39868" b="43173"/>
          <a:stretch/>
        </p:blipFill>
        <p:spPr>
          <a:xfrm flipH="1">
            <a:off x="-1" y="3605397"/>
            <a:ext cx="1224951" cy="3252603"/>
          </a:xfrm>
          <a:prstGeom prst="rect">
            <a:avLst/>
          </a:prstGeom>
        </p:spPr>
      </p:pic>
    </p:spTree>
    <p:extLst>
      <p:ext uri="{BB962C8B-B14F-4D97-AF65-F5344CB8AC3E}">
        <p14:creationId xmlns:p14="http://schemas.microsoft.com/office/powerpoint/2010/main" val="48060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97322" y="2639356"/>
            <a:ext cx="6484268" cy="2253043"/>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91654" y="1020928"/>
            <a:ext cx="2066906" cy="582221"/>
          </a:xfrm>
          <a:prstGeom prst="rect">
            <a:avLst/>
          </a:prstGeom>
        </p:spPr>
        <p:txBody>
          <a:bodyPr>
            <a:noAutofit/>
          </a:bodyPr>
          <a:lstStyle>
            <a:lvl1pPr marL="0" indent="0" algn="l">
              <a:buNone/>
              <a:defRPr sz="13000" b="0" i="0">
                <a:solidFill>
                  <a:srgbClr val="0289AE"/>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0" y="2892987"/>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289AE"/>
          </a:solidFill>
          <a:ln w="3060" cap="flat">
            <a:solidFill>
              <a:srgbClr val="009AC1"/>
            </a:solid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330DF8E6-E642-58C0-CC2A-45FBF68FAAD3}"/>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a:off x="8574657" y="2880779"/>
            <a:ext cx="3617343" cy="3252603"/>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757C479-C257-C247-8E86-AED0A2B9F127}"/>
              </a:ext>
            </a:extLst>
          </p:cNvPr>
          <p:cNvSpPr/>
          <p:nvPr userDrawn="1"/>
        </p:nvSpPr>
        <p:spPr>
          <a:xfrm>
            <a:off x="3058634" y="1"/>
            <a:ext cx="8439100"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DF0D8479-C381-34DD-EE47-BD5DC7B44994}"/>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3053750" y="2684947"/>
            <a:ext cx="4641011" cy="4173054"/>
          </a:xfrm>
          <a:prstGeom prst="rect">
            <a:avLst/>
          </a:prstGeom>
        </p:spPr>
      </p:pic>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0" y="2076098"/>
            <a:ext cx="4867011" cy="391318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pic>
        <p:nvPicPr>
          <p:cNvPr id="9" name="Picture 8">
            <a:extLst>
              <a:ext uri="{FF2B5EF4-FFF2-40B4-BE49-F238E27FC236}">
                <a16:creationId xmlns:a16="http://schemas.microsoft.com/office/drawing/2014/main" id="{03CBBA07-A014-9824-9079-87459BAD7EC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8315" t="15976" r="29196" b="11083"/>
          <a:stretch/>
        </p:blipFill>
        <p:spPr>
          <a:xfrm flipH="1">
            <a:off x="0" y="1333922"/>
            <a:ext cx="8439100" cy="5375657"/>
          </a:xfrm>
          <a:prstGeom prst="rect">
            <a:avLst/>
          </a:prstGeom>
        </p:spPr>
      </p:pic>
      <p:sp>
        <p:nvSpPr>
          <p:cNvPr id="10" name="Picture Placeholder 17">
            <a:extLst>
              <a:ext uri="{FF2B5EF4-FFF2-40B4-BE49-F238E27FC236}">
                <a16:creationId xmlns:a16="http://schemas.microsoft.com/office/drawing/2014/main" id="{C198CE8B-A951-4723-36EA-05C2EF0324F7}"/>
              </a:ext>
            </a:extLst>
          </p:cNvPr>
          <p:cNvSpPr>
            <a:spLocks noGrp="1"/>
          </p:cNvSpPr>
          <p:nvPr>
            <p:ph type="pic" sz="quarter" idx="10"/>
          </p:nvPr>
        </p:nvSpPr>
        <p:spPr>
          <a:xfrm>
            <a:off x="0" y="1561018"/>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dirty="0"/>
          </a:p>
        </p:txBody>
      </p:sp>
    </p:spTree>
    <p:extLst>
      <p:ext uri="{BB962C8B-B14F-4D97-AF65-F5344CB8AC3E}">
        <p14:creationId xmlns:p14="http://schemas.microsoft.com/office/powerpoint/2010/main" val="95664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0289AE"/>
            </a:solidFill>
            <a:prstDash val="solid"/>
            <a:miter lim="400000"/>
          </a:ln>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15154F4B-6C80-63B3-1DBF-7974951C2436}"/>
              </a:ext>
            </a:extLst>
          </p:cNvPr>
          <p:cNvPicPr>
            <a:picLocks noChangeAspect="1"/>
          </p:cNvPicPr>
          <p:nvPr userDrawn="1"/>
        </p:nvPicPr>
        <p:blipFill>
          <a:blip r:embed="rId14" cstate="email">
            <a:extLst>
              <a:ext uri="{28A0092B-C50C-407E-A947-70E740481C1C}">
                <a14:useLocalDpi xmlns:a14="http://schemas.microsoft.com/office/drawing/2010/main"/>
              </a:ext>
            </a:extLst>
          </a:blip>
          <a:srcRect l="6057" t="73356" r="7135" b="13558"/>
          <a:stretch/>
        </p:blipFill>
        <p:spPr>
          <a:xfrm rot="16200000">
            <a:off x="11007941" y="5562287"/>
            <a:ext cx="1811310" cy="165417"/>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42" r:id="rId2"/>
    <p:sldLayoutId id="2147483840" r:id="rId3"/>
    <p:sldLayoutId id="2147483880" r:id="rId4"/>
    <p:sldLayoutId id="2147483841" r:id="rId5"/>
    <p:sldLayoutId id="2147483879" r:id="rId6"/>
    <p:sldLayoutId id="2147483878" r:id="rId7"/>
    <p:sldLayoutId id="2147483861" r:id="rId8"/>
    <p:sldLayoutId id="2147483833" r:id="rId9"/>
    <p:sldLayoutId id="2147483847" r:id="rId10"/>
    <p:sldLayoutId id="2147483853"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4.0/?ref=chooser-v1" TargetMode="External"/><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businessoutstanders.com/artificial-intelligence/ai-smart-kitchen-technology-transforming-restaurants" TargetMode="External"/><Relationship Id="rId5" Type="http://schemas.openxmlformats.org/officeDocument/2006/relationships/image" Target="../media/image8.png"/><Relationship Id="rId4" Type="http://schemas.openxmlformats.org/officeDocument/2006/relationships/hyperlink" Target="https://ecosmartproject.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s://www.tandfonline.com/doi/full/10.1080/13683500.2023.2229480"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7.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skift.com/insights/hospitality-in-2025-automated-intelligent-and-more-persona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hyperlink" Target="https://ejtr.vumk.eu/index.php/about/article/view/3387"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sv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sv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s://www.youtube.com/watch?v=UzbrAXMjEXQ&amp;t=5s" TargetMode="External"/><Relationship Id="rId5" Type="http://schemas.openxmlformats.org/officeDocument/2006/relationships/image" Target="../media/image3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hyperlink" Target="https://www.researchgate.net/publication/385522269_AI_Impact_on_Hotel_Guest_Satisfaction_via_Tailor-Made_Services_A_Case_Study_of_Serbia_and_Hungary" TargetMode="Externa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hyperlink" Target="Mahesh,%20H.%20(2025,%20December%203).%20What%20is%20Responsible%20AI?%20testRigor.%20Image%20illustrating%20core%20principles%20of%20Responsible%20AI.%20Retrieved%20from%20https:\\testrigor.com\blog\what-is-responsible-a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s://digital-skills-jobs.europa.eu/en/learning-space/training-catalogue/artificial-intelligence-ai-hospitality-challenges-business" TargetMode="Externa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hyperlink" Target="https://www.youtube.com/watch?v=9BavI4Gowh8" TargetMode="Externa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hyperlink" Target="https://www.youtube.com/watch?v=Db08y8gnv_E" TargetMode="External"/><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ecosmartproject.e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F86D-D83C-DC74-2AFE-20EEDE38FC9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7C29A21-6065-16A0-0238-05782C842D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231" y="781665"/>
            <a:ext cx="4125188" cy="2499202"/>
          </a:xfrm>
          <a:prstGeom prst="rect">
            <a:avLst/>
          </a:prstGeom>
        </p:spPr>
      </p:pic>
      <p:pic>
        <p:nvPicPr>
          <p:cNvPr id="11" name="Picture 10">
            <a:extLst>
              <a:ext uri="{FF2B5EF4-FFF2-40B4-BE49-F238E27FC236}">
                <a16:creationId xmlns:a16="http://schemas.microsoft.com/office/drawing/2014/main" id="{5BC0D6A0-D64A-58A0-9B01-8CEE86FFCC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4478" y="5648790"/>
            <a:ext cx="6024421" cy="606937"/>
          </a:xfrm>
          <a:prstGeom prst="rect">
            <a:avLst/>
          </a:prstGeom>
        </p:spPr>
      </p:pic>
      <p:sp>
        <p:nvSpPr>
          <p:cNvPr id="13" name="Text Placeholder 2">
            <a:extLst>
              <a:ext uri="{FF2B5EF4-FFF2-40B4-BE49-F238E27FC236}">
                <a16:creationId xmlns:a16="http://schemas.microsoft.com/office/drawing/2014/main" id="{05D4BFD8-A2A4-BA25-BEB0-47D6F0F2D19B}"/>
              </a:ext>
            </a:extLst>
          </p:cNvPr>
          <p:cNvSpPr txBox="1">
            <a:spLocks/>
          </p:cNvSpPr>
          <p:nvPr/>
        </p:nvSpPr>
        <p:spPr>
          <a:xfrm flipH="1">
            <a:off x="-71237" y="5717101"/>
            <a:ext cx="5352590" cy="711462"/>
          </a:xfrm>
          <a:prstGeom prst="rect">
            <a:avLst/>
          </a:prstGeom>
          <a:solidFill>
            <a:srgbClr val="0289AE"/>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 www.</a:t>
            </a:r>
            <a:r>
              <a:rPr lang="en-US" b="1" dirty="0">
                <a:solidFill>
                  <a:schemeClr val="bg1"/>
                </a:solidFill>
                <a:hlinkClick r:id="rId4">
                  <a:extLst>
                    <a:ext uri="{A12FA001-AC4F-418D-AE19-62706E023703}">
                      <ahyp:hlinkClr xmlns:ahyp="http://schemas.microsoft.com/office/drawing/2018/hyperlinkcolor" val="tx"/>
                    </a:ext>
                  </a:extLst>
                </a:hlinkClick>
              </a:rPr>
              <a:t>ecosmartproject</a:t>
            </a:r>
            <a:r>
              <a:rPr lang="en-US" dirty="0">
                <a:solidFill>
                  <a:schemeClr val="bg1"/>
                </a:solidFill>
                <a:hlinkClick r:id="rId4">
                  <a:extLst>
                    <a:ext uri="{A12FA001-AC4F-418D-AE19-62706E023703}">
                      <ahyp:hlinkClr xmlns:ahyp="http://schemas.microsoft.com/office/drawing/2018/hyperlinkcolor" val="tx"/>
                    </a:ext>
                  </a:extLst>
                </a:hlinkClick>
              </a:rPr>
              <a:t>.eu</a:t>
            </a:r>
            <a:endParaRPr lang="en-US" dirty="0">
              <a:solidFill>
                <a:schemeClr val="bg1"/>
              </a:solidFill>
            </a:endParaRPr>
          </a:p>
        </p:txBody>
      </p:sp>
      <p:sp>
        <p:nvSpPr>
          <p:cNvPr id="3" name="TextBox 2">
            <a:extLst>
              <a:ext uri="{FF2B5EF4-FFF2-40B4-BE49-F238E27FC236}">
                <a16:creationId xmlns:a16="http://schemas.microsoft.com/office/drawing/2014/main" id="{3EAC2DB3-2523-7C88-33CB-77A8004C1C17}"/>
              </a:ext>
            </a:extLst>
          </p:cNvPr>
          <p:cNvSpPr txBox="1"/>
          <p:nvPr/>
        </p:nvSpPr>
        <p:spPr>
          <a:xfrm>
            <a:off x="257231" y="200460"/>
            <a:ext cx="4948678" cy="461665"/>
          </a:xfrm>
          <a:prstGeom prst="rect">
            <a:avLst/>
          </a:prstGeom>
          <a:solidFill>
            <a:srgbClr val="EABB22"/>
          </a:solidFill>
        </p:spPr>
        <p:txBody>
          <a:bodyPr wrap="square">
            <a:spAutoFit/>
          </a:bodyPr>
          <a:lstStyle/>
          <a:p>
            <a:r>
              <a:rPr lang="en-US" sz="2150" b="1" dirty="0">
                <a:solidFill>
                  <a:schemeClr val="bg1"/>
                </a:solidFill>
                <a:cs typeface="Times New Roman" panose="02020603050405020304" pitchFamily="18" charset="0"/>
              </a:rPr>
              <a:t>C2 </a:t>
            </a:r>
            <a:r>
              <a:rPr lang="en-US" sz="2400" dirty="0">
                <a:solidFill>
                  <a:schemeClr val="bg1"/>
                </a:solidFill>
                <a:cs typeface="Times New Roman" panose="02020603050405020304" pitchFamily="18" charset="0"/>
              </a:rPr>
              <a:t>Digital transformation in Hospitality</a:t>
            </a:r>
          </a:p>
        </p:txBody>
      </p:sp>
      <p:sp>
        <p:nvSpPr>
          <p:cNvPr id="6" name="TextBox 5">
            <a:extLst>
              <a:ext uri="{FF2B5EF4-FFF2-40B4-BE49-F238E27FC236}">
                <a16:creationId xmlns:a16="http://schemas.microsoft.com/office/drawing/2014/main" id="{43181136-1144-F465-AE64-DE74D0344973}"/>
              </a:ext>
            </a:extLst>
          </p:cNvPr>
          <p:cNvSpPr txBox="1"/>
          <p:nvPr/>
        </p:nvSpPr>
        <p:spPr>
          <a:xfrm>
            <a:off x="329738" y="3232687"/>
            <a:ext cx="4805854" cy="2369880"/>
          </a:xfrm>
          <a:prstGeom prst="rect">
            <a:avLst/>
          </a:prstGeom>
          <a:noFill/>
        </p:spPr>
        <p:txBody>
          <a:bodyPr wrap="square">
            <a:spAutoFit/>
          </a:bodyPr>
          <a:lstStyle/>
          <a:p>
            <a:pPr marL="0" indent="0">
              <a:buNone/>
            </a:pPr>
            <a:r>
              <a:rPr lang="en-US" sz="4400" b="1" dirty="0">
                <a:solidFill>
                  <a:srgbClr val="06677F"/>
                </a:solidFill>
                <a:cs typeface="Times New Roman" panose="02020603050405020304" pitchFamily="18" charset="0"/>
              </a:rPr>
              <a:t>Module 1: </a:t>
            </a:r>
          </a:p>
          <a:p>
            <a:pPr>
              <a:lnSpc>
                <a:spcPts val="3620"/>
              </a:lnSpc>
            </a:pPr>
            <a:r>
              <a:rPr lang="en-US" sz="3200" dirty="0">
                <a:solidFill>
                  <a:srgbClr val="0289AE"/>
                </a:solidFill>
                <a:cs typeface="Times New Roman" panose="02020603050405020304" pitchFamily="18" charset="0"/>
              </a:rPr>
              <a:t>Leveraging AI for efficiency &amp; Guest experience</a:t>
            </a:r>
          </a:p>
          <a:p>
            <a:pPr marL="0" indent="0">
              <a:buNone/>
            </a:pPr>
            <a:endParaRPr lang="en-US" sz="4400" b="1" dirty="0">
              <a:solidFill>
                <a:srgbClr val="06677F"/>
              </a:solidFill>
              <a:cs typeface="Times New Roman" panose="02020603050405020304" pitchFamily="18" charset="0"/>
            </a:endParaRPr>
          </a:p>
        </p:txBody>
      </p:sp>
      <p:pic>
        <p:nvPicPr>
          <p:cNvPr id="4" name="Picture 3">
            <a:extLst>
              <a:ext uri="{FF2B5EF4-FFF2-40B4-BE49-F238E27FC236}">
                <a16:creationId xmlns:a16="http://schemas.microsoft.com/office/drawing/2014/main" id="{04CA8BDC-7B0C-0BE9-97E4-2356E1E8C75A}"/>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b="16554"/>
          <a:stretch>
            <a:fillRect/>
          </a:stretch>
        </p:blipFill>
        <p:spPr>
          <a:xfrm>
            <a:off x="5366098" y="95366"/>
            <a:ext cx="6453783" cy="3029302"/>
          </a:xfrm>
          <a:prstGeom prst="rect">
            <a:avLst/>
          </a:prstGeom>
        </p:spPr>
      </p:pic>
      <p:sp>
        <p:nvSpPr>
          <p:cNvPr id="5" name="TextBox 4">
            <a:extLst>
              <a:ext uri="{FF2B5EF4-FFF2-40B4-BE49-F238E27FC236}">
                <a16:creationId xmlns:a16="http://schemas.microsoft.com/office/drawing/2014/main" id="{14B54E9D-1A2D-C1E0-8672-268296F86F38}"/>
              </a:ext>
            </a:extLst>
          </p:cNvPr>
          <p:cNvSpPr txBox="1"/>
          <p:nvPr/>
        </p:nvSpPr>
        <p:spPr>
          <a:xfrm>
            <a:off x="9289855" y="2816891"/>
            <a:ext cx="3567842" cy="307777"/>
          </a:xfrm>
          <a:prstGeom prst="rect">
            <a:avLst/>
          </a:prstGeom>
          <a:noFill/>
        </p:spPr>
        <p:txBody>
          <a:bodyPr wrap="square" rtlCol="0">
            <a:spAutoFit/>
          </a:bodyPr>
          <a:lstStyle/>
          <a:p>
            <a:r>
              <a:rPr lang="en-IE" sz="1400" dirty="0">
                <a:solidFill>
                  <a:schemeClr val="bg2"/>
                </a:solidFill>
              </a:rPr>
              <a:t>Image AI generated as example</a:t>
            </a:r>
          </a:p>
        </p:txBody>
      </p:sp>
      <p:pic>
        <p:nvPicPr>
          <p:cNvPr id="2" name="Picture 1">
            <a:extLst>
              <a:ext uri="{FF2B5EF4-FFF2-40B4-BE49-F238E27FC236}">
                <a16:creationId xmlns:a16="http://schemas.microsoft.com/office/drawing/2014/main" id="{CA86BDDC-DD2D-F3D8-BFC2-E55F0204A9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59496" y="6346807"/>
            <a:ext cx="1076208" cy="375819"/>
          </a:xfrm>
          <a:prstGeom prst="rect">
            <a:avLst/>
          </a:prstGeom>
        </p:spPr>
      </p:pic>
      <p:sp>
        <p:nvSpPr>
          <p:cNvPr id="7" name="TextBox 6">
            <a:extLst>
              <a:ext uri="{FF2B5EF4-FFF2-40B4-BE49-F238E27FC236}">
                <a16:creationId xmlns:a16="http://schemas.microsoft.com/office/drawing/2014/main" id="{37EEF185-0BF0-BA0B-9086-A862E374328C}"/>
              </a:ext>
            </a:extLst>
          </p:cNvPr>
          <p:cNvSpPr txBox="1"/>
          <p:nvPr/>
        </p:nvSpPr>
        <p:spPr>
          <a:xfrm>
            <a:off x="7002962" y="6428563"/>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dirty="0" err="1">
                <a:solidFill>
                  <a:srgbClr val="3A3953"/>
                </a:solidFill>
                <a:latin typeface="Calibri" panose="020F0502020204030204" pitchFamily="34" charset="0"/>
                <a:ea typeface="Calibri" panose="020F0502020204030204" pitchFamily="34" charset="0"/>
                <a:cs typeface="Times New Roman" panose="02020603050405020304" pitchFamily="18" charset="0"/>
              </a:rPr>
              <a:t>EcoSmart</a:t>
            </a:r>
            <a:r>
              <a:rPr lang="en-US" sz="800" dirty="0">
                <a:solidFill>
                  <a:srgbClr val="3A3953"/>
                </a:solidFill>
                <a:latin typeface="Calibri" panose="020F0502020204030204" pitchFamily="34" charset="0"/>
                <a:ea typeface="Calibri" panose="020F0502020204030204" pitchFamily="34" charset="0"/>
                <a:cs typeface="Times New Roman" panose="02020603050405020304" pitchFamily="18" charset="0"/>
              </a:rPr>
              <a:t> resources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8"/>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67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2967-4E56-D3D0-2BA5-D584BA8CEE00}"/>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B71AB955-0773-43C3-F7D3-5BDF72794BFE}"/>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991097" y="176364"/>
            <a:ext cx="3416682" cy="3072174"/>
          </a:xfrm>
          <a:prstGeom prst="rect">
            <a:avLst/>
          </a:prstGeom>
        </p:spPr>
      </p:pic>
      <p:cxnSp>
        <p:nvCxnSpPr>
          <p:cNvPr id="3" name="Straight Connector 2">
            <a:extLst>
              <a:ext uri="{FF2B5EF4-FFF2-40B4-BE49-F238E27FC236}">
                <a16:creationId xmlns:a16="http://schemas.microsoft.com/office/drawing/2014/main" id="{82F94C81-E007-2DD9-3D64-75E1CB0DA63E}"/>
              </a:ext>
            </a:extLst>
          </p:cNvPr>
          <p:cNvCxnSpPr>
            <a:cxnSpLocks/>
          </p:cNvCxnSpPr>
          <p:nvPr/>
        </p:nvCxnSpPr>
        <p:spPr>
          <a:xfrm>
            <a:off x="0" y="979211"/>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7CAC75AC-B103-ADF3-9D7F-A4F40176DD20}"/>
              </a:ext>
            </a:extLst>
          </p:cNvPr>
          <p:cNvSpPr txBox="1">
            <a:spLocks/>
          </p:cNvSpPr>
          <p:nvPr/>
        </p:nvSpPr>
        <p:spPr>
          <a:xfrm>
            <a:off x="429114" y="352212"/>
            <a:ext cx="725647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Artificial Intelligence in Action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14" name="Rectangle 30">
            <a:extLst>
              <a:ext uri="{FF2B5EF4-FFF2-40B4-BE49-F238E27FC236}">
                <a16:creationId xmlns:a16="http://schemas.microsoft.com/office/drawing/2014/main" id="{631D2EC7-08EC-2670-17DB-24F4FBD04E59}"/>
              </a:ext>
            </a:extLst>
          </p:cNvPr>
          <p:cNvSpPr/>
          <p:nvPr/>
        </p:nvSpPr>
        <p:spPr>
          <a:xfrm flipH="1">
            <a:off x="9262096" y="2428814"/>
            <a:ext cx="2803337" cy="2308324"/>
          </a:xfrm>
          <a:prstGeom prst="rect">
            <a:avLst/>
          </a:prstGeom>
        </p:spPr>
        <p:txBody>
          <a:bodyPr wrap="square">
            <a:spAutoFit/>
          </a:bodyPr>
          <a:lstStyle/>
          <a:p>
            <a:pPr>
              <a:defRPr/>
            </a:pPr>
            <a:r>
              <a:rPr lang="en-US" b="1" i="1" dirty="0">
                <a:solidFill>
                  <a:srgbClr val="262626"/>
                </a:solidFill>
                <a:cs typeface="Times New Roman" panose="02020603050405020304" pitchFamily="18" charset="0"/>
              </a:rPr>
              <a:t>Many hotels start with contained uses (digital communication, dynamic pricing), then progress to more advanced applications. </a:t>
            </a:r>
            <a:r>
              <a:rPr lang="en-US" dirty="0">
                <a:solidFill>
                  <a:srgbClr val="262626"/>
                </a:solidFill>
                <a:cs typeface="Times New Roman" panose="02020603050405020304" pitchFamily="18" charset="0"/>
              </a:rPr>
              <a:t>(HES SO Hospitality Research, 2025)</a:t>
            </a:r>
          </a:p>
          <a:p>
            <a:pPr>
              <a:defRPr/>
            </a:pPr>
            <a:endParaRPr lang="en-US" b="1" dirty="0">
              <a:solidFill>
                <a:srgbClr val="262626"/>
              </a:solidFill>
              <a:cs typeface="Times New Roman" panose="02020603050405020304" pitchFamily="18" charset="0"/>
            </a:endParaRPr>
          </a:p>
        </p:txBody>
      </p:sp>
      <p:sp>
        <p:nvSpPr>
          <p:cNvPr id="10" name="Google Shape;252;p20">
            <a:extLst>
              <a:ext uri="{FF2B5EF4-FFF2-40B4-BE49-F238E27FC236}">
                <a16:creationId xmlns:a16="http://schemas.microsoft.com/office/drawing/2014/main" id="{973ECFD0-6ADA-684B-5CE0-F7A4B034B7AA}"/>
              </a:ext>
            </a:extLst>
          </p:cNvPr>
          <p:cNvSpPr/>
          <p:nvPr/>
        </p:nvSpPr>
        <p:spPr>
          <a:xfrm>
            <a:off x="385835" y="2395136"/>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3;p20">
            <a:extLst>
              <a:ext uri="{FF2B5EF4-FFF2-40B4-BE49-F238E27FC236}">
                <a16:creationId xmlns:a16="http://schemas.microsoft.com/office/drawing/2014/main" id="{9E51FC66-2316-0433-8582-240642399E20}"/>
              </a:ext>
            </a:extLst>
          </p:cNvPr>
          <p:cNvSpPr/>
          <p:nvPr/>
        </p:nvSpPr>
        <p:spPr>
          <a:xfrm>
            <a:off x="2215483" y="5018853"/>
            <a:ext cx="299846" cy="392537"/>
          </a:xfrm>
          <a:custGeom>
            <a:avLst/>
            <a:gdLst/>
            <a:ahLst/>
            <a:cxnLst/>
            <a:rect l="l" t="t" r="r" b="b"/>
            <a:pathLst>
              <a:path w="2329" h="3006" extrusionOk="0">
                <a:moveTo>
                  <a:pt x="1" y="0"/>
                </a:moveTo>
                <a:lnTo>
                  <a:pt x="1" y="3006"/>
                </a:lnTo>
                <a:lnTo>
                  <a:pt x="232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p20">
            <a:extLst>
              <a:ext uri="{FF2B5EF4-FFF2-40B4-BE49-F238E27FC236}">
                <a16:creationId xmlns:a16="http://schemas.microsoft.com/office/drawing/2014/main" id="{D232F174-8C4D-2FF4-B622-D7958DB8A1AC}"/>
              </a:ext>
            </a:extLst>
          </p:cNvPr>
          <p:cNvSpPr/>
          <p:nvPr/>
        </p:nvSpPr>
        <p:spPr>
          <a:xfrm>
            <a:off x="1337157" y="2098188"/>
            <a:ext cx="731013" cy="741459"/>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5;p20">
            <a:extLst>
              <a:ext uri="{FF2B5EF4-FFF2-40B4-BE49-F238E27FC236}">
                <a16:creationId xmlns:a16="http://schemas.microsoft.com/office/drawing/2014/main" id="{81DC6BBD-5B8E-E8C1-E79C-6D46CDB64B21}"/>
              </a:ext>
            </a:extLst>
          </p:cNvPr>
          <p:cNvSpPr/>
          <p:nvPr/>
        </p:nvSpPr>
        <p:spPr>
          <a:xfrm>
            <a:off x="1264352" y="2024539"/>
            <a:ext cx="876623" cy="889149"/>
          </a:xfrm>
          <a:custGeom>
            <a:avLst/>
            <a:gdLst/>
            <a:ahLst/>
            <a:cxnLst/>
            <a:rect l="l" t="t"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6;p20">
            <a:extLst>
              <a:ext uri="{FF2B5EF4-FFF2-40B4-BE49-F238E27FC236}">
                <a16:creationId xmlns:a16="http://schemas.microsoft.com/office/drawing/2014/main" id="{9BBF0D70-A0E7-C10B-8D45-0229D58785C7}"/>
              </a:ext>
            </a:extLst>
          </p:cNvPr>
          <p:cNvSpPr/>
          <p:nvPr/>
        </p:nvSpPr>
        <p:spPr>
          <a:xfrm>
            <a:off x="6966864" y="3526135"/>
            <a:ext cx="2633660" cy="2623954"/>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7;p20">
            <a:extLst>
              <a:ext uri="{FF2B5EF4-FFF2-40B4-BE49-F238E27FC236}">
                <a16:creationId xmlns:a16="http://schemas.microsoft.com/office/drawing/2014/main" id="{C1F0EECC-602C-6927-362A-62F2EE349C80}"/>
              </a:ext>
            </a:extLst>
          </p:cNvPr>
          <p:cNvSpPr/>
          <p:nvPr/>
        </p:nvSpPr>
        <p:spPr>
          <a:xfrm>
            <a:off x="8792159" y="3403908"/>
            <a:ext cx="299846" cy="392667"/>
          </a:xfrm>
          <a:custGeom>
            <a:avLst/>
            <a:gdLst/>
            <a:ahLst/>
            <a:cxnLst/>
            <a:rect l="l" t="t" r="r" b="b"/>
            <a:pathLst>
              <a:path w="2329" h="3007" extrusionOk="0">
                <a:moveTo>
                  <a:pt x="1" y="1"/>
                </a:moveTo>
                <a:lnTo>
                  <a:pt x="1" y="3006"/>
                </a:lnTo>
                <a:lnTo>
                  <a:pt x="2328" y="1504"/>
                </a:lnTo>
                <a:lnTo>
                  <a:pt x="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8;p20">
            <a:extLst>
              <a:ext uri="{FF2B5EF4-FFF2-40B4-BE49-F238E27FC236}">
                <a16:creationId xmlns:a16="http://schemas.microsoft.com/office/drawing/2014/main" id="{58790B4B-C91C-DDC4-2993-20B0FC5A0B24}"/>
              </a:ext>
            </a:extLst>
          </p:cNvPr>
          <p:cNvSpPr/>
          <p:nvPr/>
        </p:nvSpPr>
        <p:spPr>
          <a:xfrm>
            <a:off x="7918121" y="5695214"/>
            <a:ext cx="731141" cy="741589"/>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p20">
            <a:extLst>
              <a:ext uri="{FF2B5EF4-FFF2-40B4-BE49-F238E27FC236}">
                <a16:creationId xmlns:a16="http://schemas.microsoft.com/office/drawing/2014/main" id="{1373D968-944C-40C8-D4E3-049D68999033}"/>
              </a:ext>
            </a:extLst>
          </p:cNvPr>
          <p:cNvSpPr/>
          <p:nvPr/>
        </p:nvSpPr>
        <p:spPr>
          <a:xfrm>
            <a:off x="7845316" y="5621434"/>
            <a:ext cx="876752" cy="889019"/>
          </a:xfrm>
          <a:custGeom>
            <a:avLst/>
            <a:gdLst/>
            <a:ahLst/>
            <a:cxnLst/>
            <a:rect l="l" t="t" r="r" b="b"/>
            <a:pathLst>
              <a:path w="6810" h="6808" extrusionOk="0">
                <a:moveTo>
                  <a:pt x="3405" y="1132"/>
                </a:moveTo>
                <a:cubicBezTo>
                  <a:pt x="4659" y="1132"/>
                  <a:pt x="5677" y="2151"/>
                  <a:pt x="5677" y="3405"/>
                </a:cubicBezTo>
                <a:cubicBezTo>
                  <a:pt x="5677" y="4658"/>
                  <a:pt x="4659" y="5676"/>
                  <a:pt x="3405" y="5676"/>
                </a:cubicBezTo>
                <a:cubicBezTo>
                  <a:pt x="2152" y="5676"/>
                  <a:pt x="1132" y="4658"/>
                  <a:pt x="1132" y="3405"/>
                </a:cubicBezTo>
                <a:cubicBezTo>
                  <a:pt x="1132" y="2151"/>
                  <a:pt x="2152" y="1132"/>
                  <a:pt x="3405" y="1132"/>
                </a:cubicBezTo>
                <a:close/>
                <a:moveTo>
                  <a:pt x="3405" y="0"/>
                </a:moveTo>
                <a:cubicBezTo>
                  <a:pt x="1528" y="0"/>
                  <a:pt x="1" y="1527"/>
                  <a:pt x="1" y="3405"/>
                </a:cubicBezTo>
                <a:cubicBezTo>
                  <a:pt x="1" y="5282"/>
                  <a:pt x="1528" y="6808"/>
                  <a:pt x="3405" y="6808"/>
                </a:cubicBezTo>
                <a:cubicBezTo>
                  <a:pt x="5283" y="6808"/>
                  <a:pt x="6810" y="5282"/>
                  <a:pt x="6809" y="3405"/>
                </a:cubicBezTo>
                <a:cubicBezTo>
                  <a:pt x="6809" y="1527"/>
                  <a:pt x="5283" y="0"/>
                  <a:pt x="3405" y="0"/>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0;p20">
            <a:extLst>
              <a:ext uri="{FF2B5EF4-FFF2-40B4-BE49-F238E27FC236}">
                <a16:creationId xmlns:a16="http://schemas.microsoft.com/office/drawing/2014/main" id="{F9F36B46-78BE-3651-24F1-E42F818225CD}"/>
              </a:ext>
            </a:extLst>
          </p:cNvPr>
          <p:cNvSpPr/>
          <p:nvPr/>
        </p:nvSpPr>
        <p:spPr>
          <a:xfrm>
            <a:off x="2582322" y="3526135"/>
            <a:ext cx="2633813" cy="2623954"/>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1;p20">
            <a:extLst>
              <a:ext uri="{FF2B5EF4-FFF2-40B4-BE49-F238E27FC236}">
                <a16:creationId xmlns:a16="http://schemas.microsoft.com/office/drawing/2014/main" id="{FF73284F-1EC9-1959-F028-324C18469AC3}"/>
              </a:ext>
            </a:extLst>
          </p:cNvPr>
          <p:cNvSpPr/>
          <p:nvPr/>
        </p:nvSpPr>
        <p:spPr>
          <a:xfrm>
            <a:off x="4373286" y="3403908"/>
            <a:ext cx="299717" cy="392667"/>
          </a:xfrm>
          <a:custGeom>
            <a:avLst/>
            <a:gdLst/>
            <a:ahLst/>
            <a:cxnLst/>
            <a:rect l="l" t="t" r="r" b="b"/>
            <a:pathLst>
              <a:path w="2328" h="3007" extrusionOk="0">
                <a:moveTo>
                  <a:pt x="1" y="1"/>
                </a:moveTo>
                <a:lnTo>
                  <a:pt x="1" y="3006"/>
                </a:lnTo>
                <a:lnTo>
                  <a:pt x="2328" y="1504"/>
                </a:lnTo>
                <a:lnTo>
                  <a:pt x="1"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2;p20">
            <a:extLst>
              <a:ext uri="{FF2B5EF4-FFF2-40B4-BE49-F238E27FC236}">
                <a16:creationId xmlns:a16="http://schemas.microsoft.com/office/drawing/2014/main" id="{B348174C-7996-4218-BABE-12E7C66958A9}"/>
              </a:ext>
            </a:extLst>
          </p:cNvPr>
          <p:cNvSpPr/>
          <p:nvPr/>
        </p:nvSpPr>
        <p:spPr>
          <a:xfrm>
            <a:off x="3533720" y="5695214"/>
            <a:ext cx="731013" cy="741589"/>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3;p20">
            <a:extLst>
              <a:ext uri="{FF2B5EF4-FFF2-40B4-BE49-F238E27FC236}">
                <a16:creationId xmlns:a16="http://schemas.microsoft.com/office/drawing/2014/main" id="{31DCF700-695F-0805-0457-44318BA049E0}"/>
              </a:ext>
            </a:extLst>
          </p:cNvPr>
          <p:cNvSpPr/>
          <p:nvPr/>
        </p:nvSpPr>
        <p:spPr>
          <a:xfrm>
            <a:off x="3460723" y="5621434"/>
            <a:ext cx="877009" cy="889019"/>
          </a:xfrm>
          <a:custGeom>
            <a:avLst/>
            <a:gdLst/>
            <a:ahLst/>
            <a:cxnLst/>
            <a:rect l="l" t="t"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8;p20">
            <a:extLst>
              <a:ext uri="{FF2B5EF4-FFF2-40B4-BE49-F238E27FC236}">
                <a16:creationId xmlns:a16="http://schemas.microsoft.com/office/drawing/2014/main" id="{46A81B6F-9C97-9361-DC1F-8B628C6209B4}"/>
              </a:ext>
            </a:extLst>
          </p:cNvPr>
          <p:cNvSpPr/>
          <p:nvPr/>
        </p:nvSpPr>
        <p:spPr>
          <a:xfrm>
            <a:off x="4774592" y="2395136"/>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9;p20">
            <a:extLst>
              <a:ext uri="{FF2B5EF4-FFF2-40B4-BE49-F238E27FC236}">
                <a16:creationId xmlns:a16="http://schemas.microsoft.com/office/drawing/2014/main" id="{A342979F-B1EA-F03F-2128-8293F5483B3E}"/>
              </a:ext>
            </a:extLst>
          </p:cNvPr>
          <p:cNvSpPr/>
          <p:nvPr/>
        </p:nvSpPr>
        <p:spPr>
          <a:xfrm>
            <a:off x="6531088" y="4737138"/>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0;p20">
            <a:extLst>
              <a:ext uri="{FF2B5EF4-FFF2-40B4-BE49-F238E27FC236}">
                <a16:creationId xmlns:a16="http://schemas.microsoft.com/office/drawing/2014/main" id="{1F948B91-47EF-12E9-F0BA-B43B36E07FB0}"/>
              </a:ext>
            </a:extLst>
          </p:cNvPr>
          <p:cNvSpPr/>
          <p:nvPr/>
        </p:nvSpPr>
        <p:spPr>
          <a:xfrm>
            <a:off x="5725914" y="2098188"/>
            <a:ext cx="731013" cy="741459"/>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p20">
            <a:extLst>
              <a:ext uri="{FF2B5EF4-FFF2-40B4-BE49-F238E27FC236}">
                <a16:creationId xmlns:a16="http://schemas.microsoft.com/office/drawing/2014/main" id="{C09B5903-BB51-7AE5-3940-F4CB55167018}"/>
              </a:ext>
            </a:extLst>
          </p:cNvPr>
          <p:cNvSpPr/>
          <p:nvPr/>
        </p:nvSpPr>
        <p:spPr>
          <a:xfrm>
            <a:off x="5653046" y="2024539"/>
            <a:ext cx="876752" cy="889149"/>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8">
            <a:extLst>
              <a:ext uri="{FF2B5EF4-FFF2-40B4-BE49-F238E27FC236}">
                <a16:creationId xmlns:a16="http://schemas.microsoft.com/office/drawing/2014/main" id="{745705D2-CB18-0286-3FF5-C184DADB0E64}"/>
              </a:ext>
            </a:extLst>
          </p:cNvPr>
          <p:cNvSpPr txBox="1"/>
          <p:nvPr/>
        </p:nvSpPr>
        <p:spPr>
          <a:xfrm>
            <a:off x="711908" y="2956486"/>
            <a:ext cx="2025322" cy="1341393"/>
          </a:xfrm>
          <a:prstGeom prst="rect">
            <a:avLst/>
          </a:prstGeom>
          <a:noFill/>
        </p:spPr>
        <p:txBody>
          <a:bodyPr wrap="square">
            <a:spAutoFit/>
          </a:bodyPr>
          <a:lstStyle/>
          <a:p>
            <a:pPr>
              <a:lnSpc>
                <a:spcPts val="2340"/>
              </a:lnSpc>
            </a:pPr>
            <a:r>
              <a:rPr lang="en-US" sz="2200" b="1" dirty="0">
                <a:solidFill>
                  <a:srgbClr val="0289AE"/>
                </a:solidFill>
                <a:cs typeface="Times New Roman" panose="02020603050405020304" pitchFamily="18" charset="0"/>
              </a:rPr>
              <a:t>Chatbots - </a:t>
            </a:r>
            <a:endParaRPr lang="en-US" sz="2200" dirty="0">
              <a:solidFill>
                <a:srgbClr val="0289AE"/>
              </a:solidFill>
              <a:cs typeface="Times New Roman" panose="02020603050405020304" pitchFamily="18" charset="0"/>
            </a:endParaRPr>
          </a:p>
          <a:p>
            <a:endParaRPr lang="en-US" sz="800" dirty="0">
              <a:solidFill>
                <a:srgbClr val="0289AE"/>
              </a:solidFill>
              <a:cs typeface="Times New Roman" panose="02020603050405020304" pitchFamily="18" charset="0"/>
            </a:endParaRPr>
          </a:p>
          <a:p>
            <a:r>
              <a:rPr lang="en-US" dirty="0">
                <a:solidFill>
                  <a:srgbClr val="262626"/>
                </a:solidFill>
                <a:cs typeface="Times New Roman" panose="02020603050405020304" pitchFamily="18" charset="0"/>
              </a:rPr>
              <a:t>Handle routine enquiries 24/7</a:t>
            </a:r>
          </a:p>
          <a:p>
            <a:endParaRPr lang="en-US" dirty="0">
              <a:solidFill>
                <a:srgbClr val="262626"/>
              </a:solidFill>
              <a:cs typeface="Times New Roman" panose="02020603050405020304" pitchFamily="18" charset="0"/>
            </a:endParaRPr>
          </a:p>
        </p:txBody>
      </p:sp>
      <p:sp>
        <p:nvSpPr>
          <p:cNvPr id="29" name="TextBox 28">
            <a:extLst>
              <a:ext uri="{FF2B5EF4-FFF2-40B4-BE49-F238E27FC236}">
                <a16:creationId xmlns:a16="http://schemas.microsoft.com/office/drawing/2014/main" id="{D749A8B3-5A71-AA0A-132B-12A72F79F564}"/>
              </a:ext>
            </a:extLst>
          </p:cNvPr>
          <p:cNvSpPr txBox="1"/>
          <p:nvPr/>
        </p:nvSpPr>
        <p:spPr>
          <a:xfrm>
            <a:off x="2876668" y="3781184"/>
            <a:ext cx="1968048" cy="1636345"/>
          </a:xfrm>
          <a:prstGeom prst="rect">
            <a:avLst/>
          </a:prstGeom>
          <a:noFill/>
        </p:spPr>
        <p:txBody>
          <a:bodyPr wrap="square">
            <a:spAutoFit/>
          </a:bodyPr>
          <a:lstStyle/>
          <a:p>
            <a:pPr>
              <a:lnSpc>
                <a:spcPts val="2340"/>
              </a:lnSpc>
            </a:pPr>
            <a:r>
              <a:rPr lang="en-US" sz="2200" b="1" dirty="0">
                <a:solidFill>
                  <a:srgbClr val="06677F"/>
                </a:solidFill>
                <a:cs typeface="Times New Roman" panose="02020603050405020304" pitchFamily="18" charset="0"/>
              </a:rPr>
              <a:t>Sentiment Analysis </a:t>
            </a:r>
            <a:endParaRPr lang="en-US" sz="2200" dirty="0">
              <a:solidFill>
                <a:srgbClr val="06677F"/>
              </a:solidFill>
              <a:cs typeface="Times New Roman" panose="02020603050405020304" pitchFamily="18" charset="0"/>
            </a:endParaRPr>
          </a:p>
          <a:p>
            <a:endParaRPr lang="en-US" sz="800" dirty="0">
              <a:solidFill>
                <a:srgbClr val="262626"/>
              </a:solidFill>
              <a:cs typeface="Times New Roman" panose="02020603050405020304" pitchFamily="18" charset="0"/>
            </a:endParaRPr>
          </a:p>
          <a:p>
            <a:r>
              <a:rPr lang="en-US" dirty="0">
                <a:solidFill>
                  <a:srgbClr val="262626"/>
                </a:solidFill>
                <a:cs typeface="Times New Roman" panose="02020603050405020304" pitchFamily="18" charset="0"/>
              </a:rPr>
              <a:t>Extract themes from guest reviews</a:t>
            </a:r>
          </a:p>
          <a:p>
            <a:endParaRPr lang="en-US" dirty="0">
              <a:solidFill>
                <a:srgbClr val="262626"/>
              </a:solidFill>
              <a:cs typeface="Times New Roman" panose="02020603050405020304" pitchFamily="18" charset="0"/>
            </a:endParaRPr>
          </a:p>
        </p:txBody>
      </p:sp>
      <p:sp>
        <p:nvSpPr>
          <p:cNvPr id="30" name="TextBox 28">
            <a:extLst>
              <a:ext uri="{FF2B5EF4-FFF2-40B4-BE49-F238E27FC236}">
                <a16:creationId xmlns:a16="http://schemas.microsoft.com/office/drawing/2014/main" id="{AF3EAD6F-6D83-816B-6E48-543B1A7B7274}"/>
              </a:ext>
            </a:extLst>
          </p:cNvPr>
          <p:cNvSpPr txBox="1"/>
          <p:nvPr/>
        </p:nvSpPr>
        <p:spPr>
          <a:xfrm>
            <a:off x="5031140" y="2956486"/>
            <a:ext cx="1606598" cy="1636345"/>
          </a:xfrm>
          <a:prstGeom prst="rect">
            <a:avLst/>
          </a:prstGeom>
          <a:noFill/>
        </p:spPr>
        <p:txBody>
          <a:bodyPr wrap="square">
            <a:spAutoFit/>
          </a:bodyPr>
          <a:lstStyle/>
          <a:p>
            <a:pPr>
              <a:lnSpc>
                <a:spcPts val="2340"/>
              </a:lnSpc>
            </a:pPr>
            <a:r>
              <a:rPr lang="en-US" sz="2200" b="1" dirty="0">
                <a:solidFill>
                  <a:srgbClr val="62A844"/>
                </a:solidFill>
                <a:cs typeface="Times New Roman" panose="02020603050405020304" pitchFamily="18" charset="0"/>
              </a:rPr>
              <a:t>Predictive Models -</a:t>
            </a:r>
            <a:endParaRPr lang="en-US" sz="2200" dirty="0">
              <a:solidFill>
                <a:srgbClr val="62A844"/>
              </a:solidFill>
              <a:cs typeface="Times New Roman" panose="02020603050405020304" pitchFamily="18" charset="0"/>
            </a:endParaRPr>
          </a:p>
          <a:p>
            <a:endParaRPr lang="en-US" sz="800" dirty="0">
              <a:solidFill>
                <a:srgbClr val="62A844"/>
              </a:solidFill>
              <a:cs typeface="Times New Roman" panose="02020603050405020304" pitchFamily="18" charset="0"/>
            </a:endParaRPr>
          </a:p>
          <a:p>
            <a:r>
              <a:rPr lang="en-US" dirty="0">
                <a:solidFill>
                  <a:srgbClr val="262626"/>
                </a:solidFill>
                <a:cs typeface="Times New Roman" panose="02020603050405020304" pitchFamily="18" charset="0"/>
              </a:rPr>
              <a:t>Adjust pricing &amp; staffing in real-time</a:t>
            </a:r>
          </a:p>
        </p:txBody>
      </p:sp>
      <p:sp>
        <p:nvSpPr>
          <p:cNvPr id="31" name="TextBox 28">
            <a:extLst>
              <a:ext uri="{FF2B5EF4-FFF2-40B4-BE49-F238E27FC236}">
                <a16:creationId xmlns:a16="http://schemas.microsoft.com/office/drawing/2014/main" id="{1EF49E39-278C-CAF2-E0A9-51031060244A}"/>
              </a:ext>
            </a:extLst>
          </p:cNvPr>
          <p:cNvSpPr txBox="1"/>
          <p:nvPr/>
        </p:nvSpPr>
        <p:spPr>
          <a:xfrm>
            <a:off x="7247465" y="3781184"/>
            <a:ext cx="2353059" cy="2128788"/>
          </a:xfrm>
          <a:prstGeom prst="rect">
            <a:avLst/>
          </a:prstGeom>
          <a:noFill/>
        </p:spPr>
        <p:txBody>
          <a:bodyPr wrap="square">
            <a:spAutoFit/>
          </a:bodyPr>
          <a:lstStyle/>
          <a:p>
            <a:pPr>
              <a:lnSpc>
                <a:spcPts val="2340"/>
              </a:lnSpc>
            </a:pPr>
            <a:r>
              <a:rPr lang="en-US" sz="2200" b="1" dirty="0">
                <a:solidFill>
                  <a:srgbClr val="3D8241"/>
                </a:solidFill>
                <a:cs typeface="Times New Roman" panose="02020603050405020304" pitchFamily="18" charset="0"/>
              </a:rPr>
              <a:t>Smart Housekeeping -</a:t>
            </a:r>
            <a:endParaRPr lang="en-US" sz="2200" dirty="0">
              <a:solidFill>
                <a:srgbClr val="3D8241"/>
              </a:solidFill>
              <a:cs typeface="Times New Roman" panose="02020603050405020304" pitchFamily="18" charset="0"/>
            </a:endParaRPr>
          </a:p>
          <a:p>
            <a:endParaRPr lang="en-US" sz="800" dirty="0">
              <a:solidFill>
                <a:srgbClr val="3D8241"/>
              </a:solidFill>
              <a:cs typeface="Times New Roman" panose="02020603050405020304" pitchFamily="18" charset="0"/>
            </a:endParaRPr>
          </a:p>
          <a:p>
            <a:r>
              <a:rPr lang="en-US" dirty="0">
                <a:solidFill>
                  <a:srgbClr val="262626"/>
                </a:solidFill>
                <a:cs typeface="Times New Roman" panose="02020603050405020304" pitchFamily="18" charset="0"/>
              </a:rPr>
              <a:t>Align cleaning with departures  </a:t>
            </a:r>
            <a:r>
              <a:rPr lang="en-US" sz="1600" i="1" dirty="0">
                <a:solidFill>
                  <a:srgbClr val="262626"/>
                </a:solidFill>
                <a:cs typeface="Times New Roman" panose="02020603050405020304" pitchFamily="18" charset="0"/>
              </a:rPr>
              <a:t>(CBRE European Hospitality Report, 2024)</a:t>
            </a:r>
          </a:p>
          <a:p>
            <a:endParaRPr lang="en-US" dirty="0">
              <a:solidFill>
                <a:srgbClr val="262626"/>
              </a:solidFill>
              <a:cs typeface="Times New Roman" panose="02020603050405020304" pitchFamily="18" charset="0"/>
            </a:endParaRPr>
          </a:p>
        </p:txBody>
      </p:sp>
      <p:sp>
        <p:nvSpPr>
          <p:cNvPr id="32" name="TextBox 26">
            <a:extLst>
              <a:ext uri="{FF2B5EF4-FFF2-40B4-BE49-F238E27FC236}">
                <a16:creationId xmlns:a16="http://schemas.microsoft.com/office/drawing/2014/main" id="{A29A3F98-7368-9275-CF3C-0E53D2E9514E}"/>
              </a:ext>
            </a:extLst>
          </p:cNvPr>
          <p:cNvSpPr txBox="1"/>
          <p:nvPr/>
        </p:nvSpPr>
        <p:spPr bwMode="auto">
          <a:xfrm>
            <a:off x="7938549" y="5752811"/>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33" name="TextBox 26">
            <a:extLst>
              <a:ext uri="{FF2B5EF4-FFF2-40B4-BE49-F238E27FC236}">
                <a16:creationId xmlns:a16="http://schemas.microsoft.com/office/drawing/2014/main" id="{701B8491-1472-5F33-FD38-897576C4BBA0}"/>
              </a:ext>
            </a:extLst>
          </p:cNvPr>
          <p:cNvSpPr txBox="1"/>
          <p:nvPr/>
        </p:nvSpPr>
        <p:spPr bwMode="auto">
          <a:xfrm>
            <a:off x="3533720" y="5743299"/>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34" name="TextBox 26">
            <a:extLst>
              <a:ext uri="{FF2B5EF4-FFF2-40B4-BE49-F238E27FC236}">
                <a16:creationId xmlns:a16="http://schemas.microsoft.com/office/drawing/2014/main" id="{A564EE97-6014-813C-3930-77AF1F5DA962}"/>
              </a:ext>
            </a:extLst>
          </p:cNvPr>
          <p:cNvSpPr txBox="1"/>
          <p:nvPr/>
        </p:nvSpPr>
        <p:spPr bwMode="auto">
          <a:xfrm>
            <a:off x="1357600" y="2146254"/>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35" name="TextBox 26">
            <a:extLst>
              <a:ext uri="{FF2B5EF4-FFF2-40B4-BE49-F238E27FC236}">
                <a16:creationId xmlns:a16="http://schemas.microsoft.com/office/drawing/2014/main" id="{19CF080A-52E2-50BF-70A5-5DB30754C0E4}"/>
              </a:ext>
            </a:extLst>
          </p:cNvPr>
          <p:cNvSpPr txBox="1"/>
          <p:nvPr/>
        </p:nvSpPr>
        <p:spPr bwMode="auto">
          <a:xfrm>
            <a:off x="5736063" y="2146254"/>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36" name="TextBox 28">
            <a:extLst>
              <a:ext uri="{FF2B5EF4-FFF2-40B4-BE49-F238E27FC236}">
                <a16:creationId xmlns:a16="http://schemas.microsoft.com/office/drawing/2014/main" id="{6B45FC0E-8EE9-F4DC-71A9-884A223FE809}"/>
              </a:ext>
            </a:extLst>
          </p:cNvPr>
          <p:cNvSpPr txBox="1"/>
          <p:nvPr/>
        </p:nvSpPr>
        <p:spPr>
          <a:xfrm>
            <a:off x="567180" y="1170739"/>
            <a:ext cx="4352062" cy="1015663"/>
          </a:xfrm>
          <a:prstGeom prst="rect">
            <a:avLst/>
          </a:prstGeom>
          <a:noFill/>
        </p:spPr>
        <p:txBody>
          <a:bodyPr wrap="square">
            <a:spAutoFit/>
          </a:bodyPr>
          <a:lstStyle/>
          <a:p>
            <a:r>
              <a:rPr lang="en-US" sz="2000" dirty="0">
                <a:solidFill>
                  <a:srgbClr val="262626"/>
                </a:solidFill>
                <a:cs typeface="Times New Roman" panose="02020603050405020304" pitchFamily="18" charset="0"/>
              </a:rPr>
              <a:t>AI is now embedded across hotel management and guest experience:</a:t>
            </a:r>
          </a:p>
          <a:p>
            <a:endParaRPr lang="en-US" sz="2000" dirty="0">
              <a:solidFill>
                <a:srgbClr val="262626"/>
              </a:solidFill>
              <a:cs typeface="Times New Roman" panose="02020603050405020304" pitchFamily="18" charset="0"/>
            </a:endParaRPr>
          </a:p>
        </p:txBody>
      </p:sp>
      <p:sp>
        <p:nvSpPr>
          <p:cNvPr id="37" name="Freeform 36">
            <a:extLst>
              <a:ext uri="{FF2B5EF4-FFF2-40B4-BE49-F238E27FC236}">
                <a16:creationId xmlns:a16="http://schemas.microsoft.com/office/drawing/2014/main" id="{E29BFCE8-4A55-ECAF-E7AF-2F116C6A13DA}"/>
              </a:ext>
            </a:extLst>
          </p:cNvPr>
          <p:cNvSpPr/>
          <p:nvPr/>
        </p:nvSpPr>
        <p:spPr>
          <a:xfrm rot="15325054" flipH="1">
            <a:off x="4312049" y="1489283"/>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222299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AD97C-D779-7AE1-9252-7FCE98FFDD26}"/>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33B1CFB1-1F4F-98A4-59D4-CCB8204B4173}"/>
              </a:ext>
            </a:extLst>
          </p:cNvPr>
          <p:cNvSpPr/>
          <p:nvPr/>
        </p:nvSpPr>
        <p:spPr>
          <a:xfrm>
            <a:off x="0" y="381965"/>
            <a:ext cx="12192000" cy="134061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951C480-863D-CE33-57F2-6075F1D23E5D}"/>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20" name="Graphic 19">
            <a:extLst>
              <a:ext uri="{FF2B5EF4-FFF2-40B4-BE49-F238E27FC236}">
                <a16:creationId xmlns:a16="http://schemas.microsoft.com/office/drawing/2014/main" id="{D1C653A6-8E9D-76AD-88FC-DE6CCC87FAE2}"/>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pic>
        <p:nvPicPr>
          <p:cNvPr id="21" name="Picture 20" descr="iPhone6_mockup_front_white.png">
            <a:extLst>
              <a:ext uri="{FF2B5EF4-FFF2-40B4-BE49-F238E27FC236}">
                <a16:creationId xmlns:a16="http://schemas.microsoft.com/office/drawing/2014/main" id="{538CCC0E-936D-3F36-5E7F-A1BDE14DBD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340" y="381965"/>
            <a:ext cx="4094254" cy="6404164"/>
          </a:xfrm>
          <a:prstGeom prst="rect">
            <a:avLst/>
          </a:prstGeom>
        </p:spPr>
      </p:pic>
      <p:sp>
        <p:nvSpPr>
          <p:cNvPr id="7" name="TextBox 6">
            <a:extLst>
              <a:ext uri="{FF2B5EF4-FFF2-40B4-BE49-F238E27FC236}">
                <a16:creationId xmlns:a16="http://schemas.microsoft.com/office/drawing/2014/main" id="{F48E7A2A-D118-66DF-D0BA-A844506EB01B}"/>
              </a:ext>
            </a:extLst>
          </p:cNvPr>
          <p:cNvSpPr txBox="1"/>
          <p:nvPr/>
        </p:nvSpPr>
        <p:spPr>
          <a:xfrm>
            <a:off x="676179" y="2289657"/>
            <a:ext cx="5967689" cy="3754874"/>
          </a:xfrm>
          <a:prstGeom prst="rect">
            <a:avLst/>
          </a:prstGeom>
          <a:noFill/>
        </p:spPr>
        <p:txBody>
          <a:bodyPr wrap="square" rtlCol="0">
            <a:spAutoFit/>
          </a:bodyPr>
          <a:lstStyle/>
          <a:p>
            <a:r>
              <a:rPr lang="en-US" sz="2000" b="1" dirty="0">
                <a:solidFill>
                  <a:srgbClr val="0289AE"/>
                </a:solidFill>
                <a:cs typeface="Times New Roman" panose="02020603050405020304" pitchFamily="18" charset="0"/>
              </a:rPr>
              <a:t>Hilton: "Connie" AI Concierge</a:t>
            </a:r>
            <a:br>
              <a:rPr lang="en-US" dirty="0">
                <a:solidFill>
                  <a:srgbClr val="000000"/>
                </a:solidFill>
              </a:rPr>
            </a:br>
            <a:r>
              <a:rPr lang="en-US" i="1" dirty="0">
                <a:solidFill>
                  <a:srgbClr val="000000"/>
                </a:solidFill>
                <a:cs typeface="Times New Roman" panose="02020603050405020304" pitchFamily="18" charset="0"/>
              </a:rPr>
              <a:t>IBM Watson-powered assistant in hotel lobbies</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Reduces routine queries</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Staff focus on </a:t>
            </a:r>
            <a:r>
              <a:rPr lang="en-US" dirty="0" err="1">
                <a:solidFill>
                  <a:srgbClr val="000000"/>
                </a:solidFill>
                <a:cs typeface="Times New Roman" panose="02020603050405020304" pitchFamily="18" charset="0"/>
              </a:rPr>
              <a:t>personalised</a:t>
            </a:r>
            <a:r>
              <a:rPr lang="en-US" dirty="0">
                <a:solidFill>
                  <a:srgbClr val="000000"/>
                </a:solidFill>
                <a:cs typeface="Times New Roman" panose="02020603050405020304" pitchFamily="18" charset="0"/>
              </a:rPr>
              <a:t> support</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Improved guest satisfaction scores</a:t>
            </a:r>
            <a:br>
              <a:rPr lang="en-US" dirty="0">
                <a:solidFill>
                  <a:srgbClr val="000000"/>
                </a:solidFill>
                <a:cs typeface="Times New Roman" panose="02020603050405020304" pitchFamily="18" charset="0"/>
              </a:rPr>
            </a:br>
            <a:r>
              <a:rPr lang="en-US" i="1" dirty="0">
                <a:solidFill>
                  <a:srgbClr val="000000"/>
                </a:solidFill>
              </a:rPr>
              <a:t>(Hilton Corporate Innovation Report, 2024)</a:t>
            </a:r>
            <a:endParaRPr lang="en-US" dirty="0">
              <a:solidFill>
                <a:srgbClr val="000000"/>
              </a:solidFill>
              <a:cs typeface="Times New Roman" panose="02020603050405020304" pitchFamily="18" charset="0"/>
            </a:endParaRPr>
          </a:p>
          <a:p>
            <a:br>
              <a:rPr lang="en-US" dirty="0">
                <a:solidFill>
                  <a:srgbClr val="000000"/>
                </a:solidFill>
              </a:rPr>
            </a:br>
            <a:r>
              <a:rPr lang="en-US" sz="2000" b="1" dirty="0" err="1">
                <a:solidFill>
                  <a:srgbClr val="0289AE"/>
                </a:solidFill>
                <a:cs typeface="Times New Roman" panose="02020603050405020304" pitchFamily="18" charset="0"/>
              </a:rPr>
              <a:t>CitizenM</a:t>
            </a:r>
            <a:r>
              <a:rPr lang="en-US" sz="2000" b="1" dirty="0">
                <a:solidFill>
                  <a:srgbClr val="0289AE"/>
                </a:solidFill>
                <a:cs typeface="Times New Roman" panose="02020603050405020304" pitchFamily="18" charset="0"/>
              </a:rPr>
              <a:t>: Sustainable Automation</a:t>
            </a:r>
            <a:br>
              <a:rPr lang="en-US" dirty="0">
                <a:solidFill>
                  <a:srgbClr val="000000"/>
                </a:solidFill>
              </a:rPr>
            </a:br>
            <a:r>
              <a:rPr lang="en-US" i="1" dirty="0">
                <a:solidFill>
                  <a:srgbClr val="000000"/>
                </a:solidFill>
                <a:cs typeface="Times New Roman" panose="02020603050405020304" pitchFamily="18" charset="0"/>
              </a:rPr>
              <a:t>Predictive housekeeping &amp; energy management</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Adapts to real-time occupancy</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Reduces energy waste</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Aligns with </a:t>
            </a:r>
            <a:r>
              <a:rPr lang="en-US" dirty="0" err="1">
                <a:solidFill>
                  <a:srgbClr val="000000"/>
                </a:solidFill>
                <a:cs typeface="Times New Roman" panose="02020603050405020304" pitchFamily="18" charset="0"/>
              </a:rPr>
              <a:t>EcoSmart</a:t>
            </a:r>
            <a:r>
              <a:rPr lang="en-US" dirty="0">
                <a:solidFill>
                  <a:srgbClr val="000000"/>
                </a:solidFill>
                <a:cs typeface="Times New Roman" panose="02020603050405020304" pitchFamily="18" charset="0"/>
              </a:rPr>
              <a:t> mission</a:t>
            </a:r>
            <a:br>
              <a:rPr lang="en-US" dirty="0">
                <a:solidFill>
                  <a:srgbClr val="000000"/>
                </a:solidFill>
                <a:cs typeface="Times New Roman" panose="02020603050405020304" pitchFamily="18" charset="0"/>
              </a:rPr>
            </a:br>
            <a:r>
              <a:rPr lang="en-US" i="1" dirty="0">
                <a:solidFill>
                  <a:srgbClr val="000000"/>
                </a:solidFill>
              </a:rPr>
              <a:t>(</a:t>
            </a:r>
            <a:r>
              <a:rPr lang="en-US" i="1" dirty="0" err="1">
                <a:solidFill>
                  <a:srgbClr val="000000"/>
                </a:solidFill>
              </a:rPr>
              <a:t>CitizenM</a:t>
            </a:r>
            <a:r>
              <a:rPr lang="en-US" i="1" dirty="0">
                <a:solidFill>
                  <a:srgbClr val="000000"/>
                </a:solidFill>
              </a:rPr>
              <a:t> ESG &amp; Innovation Report, 2024)</a:t>
            </a:r>
            <a:endParaRPr lang="en-US" dirty="0">
              <a:solidFill>
                <a:srgbClr val="000000"/>
              </a:solidFill>
              <a:cs typeface="Times New Roman" panose="02020603050405020304" pitchFamily="18" charset="0"/>
            </a:endParaRPr>
          </a:p>
        </p:txBody>
      </p:sp>
      <p:sp>
        <p:nvSpPr>
          <p:cNvPr id="2" name="TextBox 1">
            <a:extLst>
              <a:ext uri="{FF2B5EF4-FFF2-40B4-BE49-F238E27FC236}">
                <a16:creationId xmlns:a16="http://schemas.microsoft.com/office/drawing/2014/main" id="{7857BBF5-6DC7-B7B4-9E33-B34F735E1E85}"/>
              </a:ext>
            </a:extLst>
          </p:cNvPr>
          <p:cNvSpPr txBox="1"/>
          <p:nvPr/>
        </p:nvSpPr>
        <p:spPr>
          <a:xfrm>
            <a:off x="711412" y="597147"/>
            <a:ext cx="5384588" cy="1477328"/>
          </a:xfrm>
          <a:prstGeom prst="rect">
            <a:avLst/>
          </a:prstGeom>
          <a:noFill/>
        </p:spPr>
        <p:txBody>
          <a:bodyPr wrap="square">
            <a:spAutoFit/>
          </a:bodyPr>
          <a:lstStyle/>
          <a:p>
            <a:pPr>
              <a:lnSpc>
                <a:spcPts val="3580"/>
              </a:lnSpc>
            </a:pPr>
            <a:r>
              <a:rPr lang="en-US" sz="3400" b="1" dirty="0">
                <a:solidFill>
                  <a:schemeClr val="bg1"/>
                </a:solidFill>
                <a:cs typeface="Times New Roman" panose="02020603050405020304" pitchFamily="18" charset="0"/>
              </a:rPr>
              <a:t>Artificial Intelligence in Leading Hospitality Brands</a:t>
            </a:r>
          </a:p>
          <a:p>
            <a:pPr>
              <a:lnSpc>
                <a:spcPts val="3580"/>
              </a:lnSpc>
            </a:pPr>
            <a:endParaRPr lang="en-US" sz="3400" b="1" dirty="0">
              <a:solidFill>
                <a:schemeClr val="bg1"/>
              </a:solidFill>
              <a:cs typeface="Times New Roman" panose="02020603050405020304" pitchFamily="18" charset="0"/>
            </a:endParaRPr>
          </a:p>
        </p:txBody>
      </p:sp>
      <p:pic>
        <p:nvPicPr>
          <p:cNvPr id="3" name="Picture Placeholder 8">
            <a:extLst>
              <a:ext uri="{FF2B5EF4-FFF2-40B4-BE49-F238E27FC236}">
                <a16:creationId xmlns:a16="http://schemas.microsoft.com/office/drawing/2014/main" id="{F913B65A-801F-6C19-7940-19A1FA0CB677}"/>
              </a:ext>
            </a:extLst>
          </p:cNvPr>
          <p:cNvPicPr>
            <a:picLocks noChangeAspect="1"/>
          </p:cNvPicPr>
          <p:nvPr/>
        </p:nvPicPr>
        <p:blipFill>
          <a:blip r:embed="rId5" cstate="email">
            <a:extLst>
              <a:ext uri="{28A0092B-C50C-407E-A947-70E740481C1C}">
                <a14:useLocalDpi xmlns:a14="http://schemas.microsoft.com/office/drawing/2010/main"/>
              </a:ext>
            </a:extLst>
          </a:blip>
          <a:srcRect l="21834" r="21834"/>
          <a:stretch>
            <a:fillRect/>
          </a:stretch>
        </p:blipFill>
        <p:spPr>
          <a:xfrm>
            <a:off x="7769256" y="1415553"/>
            <a:ext cx="2444127" cy="4336988"/>
          </a:xfrm>
          <a:prstGeom prst="rect">
            <a:avLst/>
          </a:prstGeom>
        </p:spPr>
      </p:pic>
    </p:spTree>
    <p:extLst>
      <p:ext uri="{BB962C8B-B14F-4D97-AF65-F5344CB8AC3E}">
        <p14:creationId xmlns:p14="http://schemas.microsoft.com/office/powerpoint/2010/main" val="97704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0C524-5ABA-0437-ACB3-36E46A2DCEEB}"/>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8B2F8B5F-4C11-17DE-474F-BF0E9440E678}"/>
              </a:ext>
            </a:extLst>
          </p:cNvPr>
          <p:cNvSpPr/>
          <p:nvPr/>
        </p:nvSpPr>
        <p:spPr>
          <a:xfrm>
            <a:off x="0" y="381965"/>
            <a:ext cx="12192000" cy="134061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BB765AEA-B0C8-03BF-F4FC-AF98466713E4}"/>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20" name="Graphic 19">
            <a:extLst>
              <a:ext uri="{FF2B5EF4-FFF2-40B4-BE49-F238E27FC236}">
                <a16:creationId xmlns:a16="http://schemas.microsoft.com/office/drawing/2014/main" id="{7F1061FC-B68F-E43A-869D-3D639D10D1A0}"/>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pic>
        <p:nvPicPr>
          <p:cNvPr id="21" name="Picture 20" descr="iPhone6_mockup_front_white.png">
            <a:extLst>
              <a:ext uri="{FF2B5EF4-FFF2-40B4-BE49-F238E27FC236}">
                <a16:creationId xmlns:a16="http://schemas.microsoft.com/office/drawing/2014/main" id="{B9651F19-6C9B-68D4-DC99-7C9DB4FCF9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340" y="381965"/>
            <a:ext cx="4094254" cy="6404164"/>
          </a:xfrm>
          <a:prstGeom prst="rect">
            <a:avLst/>
          </a:prstGeom>
        </p:spPr>
      </p:pic>
      <p:sp>
        <p:nvSpPr>
          <p:cNvPr id="7" name="TextBox 6">
            <a:extLst>
              <a:ext uri="{FF2B5EF4-FFF2-40B4-BE49-F238E27FC236}">
                <a16:creationId xmlns:a16="http://schemas.microsoft.com/office/drawing/2014/main" id="{A3402CD0-8A58-4FB6-C5F6-A51763BB5E3E}"/>
              </a:ext>
            </a:extLst>
          </p:cNvPr>
          <p:cNvSpPr txBox="1"/>
          <p:nvPr/>
        </p:nvSpPr>
        <p:spPr>
          <a:xfrm>
            <a:off x="676179" y="2289657"/>
            <a:ext cx="5967689" cy="4196020"/>
          </a:xfrm>
          <a:prstGeom prst="rect">
            <a:avLst/>
          </a:prstGeom>
          <a:noFill/>
        </p:spPr>
        <p:txBody>
          <a:bodyPr wrap="square" rtlCol="0">
            <a:spAutoFit/>
          </a:bodyPr>
          <a:lstStyle/>
          <a:p>
            <a:pPr>
              <a:lnSpc>
                <a:spcPts val="1960"/>
              </a:lnSpc>
              <a:buClr>
                <a:srgbClr val="62A844"/>
              </a:buClr>
            </a:pPr>
            <a:r>
              <a:rPr lang="en-US" sz="2000" b="1" dirty="0">
                <a:solidFill>
                  <a:srgbClr val="0289AE"/>
                </a:solidFill>
                <a:cs typeface="Times New Roman" panose="02020603050405020304" pitchFamily="18" charset="0"/>
              </a:rPr>
              <a:t>Accor Group: Guest Sentiment Analysis</a:t>
            </a:r>
            <a:br>
              <a:rPr lang="en-US" sz="2000" dirty="0">
                <a:solidFill>
                  <a:srgbClr val="0289AE"/>
                </a:solidFill>
              </a:rPr>
            </a:br>
            <a:r>
              <a:rPr lang="en-US" i="1" dirty="0">
                <a:solidFill>
                  <a:srgbClr val="000000"/>
                </a:solidFill>
                <a:cs typeface="Times New Roman" panose="02020603050405020304" pitchFamily="18" charset="0"/>
              </a:rPr>
              <a:t>AI analyses thousands of daily reviews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Identifies recurring themes (cleanliness, service tone)</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20% faster complaint resolution</a:t>
            </a:r>
            <a:r>
              <a:rPr lang="en-US" dirty="0">
                <a:solidFill>
                  <a:srgbClr val="000000"/>
                </a:solidFill>
                <a:cs typeface="Times New Roman" panose="02020603050405020304" pitchFamily="18" charset="0"/>
              </a:rPr>
              <a:t>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Greater consistency across properties</a:t>
            </a:r>
            <a:br>
              <a:rPr lang="en-US" dirty="0">
                <a:solidFill>
                  <a:srgbClr val="000000"/>
                </a:solidFill>
                <a:cs typeface="Times New Roman" panose="02020603050405020304" pitchFamily="18" charset="0"/>
              </a:rPr>
            </a:br>
            <a:r>
              <a:rPr lang="en-US" sz="1600" i="1" dirty="0">
                <a:solidFill>
                  <a:srgbClr val="000000"/>
                </a:solidFill>
              </a:rPr>
              <a:t>(Accor Group Digital Transformation Report, 2024)</a:t>
            </a:r>
          </a:p>
          <a:p>
            <a:pPr>
              <a:lnSpc>
                <a:spcPts val="1960"/>
              </a:lnSpc>
              <a:buClr>
                <a:srgbClr val="62A844"/>
              </a:buClr>
            </a:pPr>
            <a:br>
              <a:rPr lang="en-US" dirty="0">
                <a:solidFill>
                  <a:srgbClr val="000000"/>
                </a:solidFill>
              </a:rPr>
            </a:br>
            <a:r>
              <a:rPr lang="en-US" sz="2000" b="1" dirty="0">
                <a:solidFill>
                  <a:srgbClr val="0289AE"/>
                </a:solidFill>
                <a:cs typeface="Times New Roman" panose="02020603050405020304" pitchFamily="18" charset="0"/>
              </a:rPr>
              <a:t>Marriott International: Predictive Analytics</a:t>
            </a:r>
            <a:br>
              <a:rPr lang="en-US" dirty="0">
                <a:solidFill>
                  <a:srgbClr val="000000"/>
                </a:solidFill>
              </a:rPr>
            </a:br>
            <a:r>
              <a:rPr lang="en-US" i="1" dirty="0">
                <a:solidFill>
                  <a:srgbClr val="000000"/>
                </a:solidFill>
                <a:cs typeface="Times New Roman" panose="02020603050405020304" pitchFamily="18" charset="0"/>
              </a:rPr>
              <a:t>AI-driven occupancy forecasting</a:t>
            </a:r>
          </a:p>
          <a:p>
            <a:pPr marL="285750" indent="-285750">
              <a:lnSpc>
                <a:spcPts val="1960"/>
              </a:lnSpc>
              <a:buClr>
                <a:srgbClr val="62A844"/>
              </a:buClr>
              <a:buFont typeface="Arial" panose="020B0604020202020204" pitchFamily="34" charset="0"/>
              <a:buChar char="•"/>
            </a:pPr>
            <a:r>
              <a:rPr lang="en-US" dirty="0" err="1">
                <a:solidFill>
                  <a:srgbClr val="000000"/>
                </a:solidFill>
                <a:cs typeface="Times New Roman" panose="02020603050405020304" pitchFamily="18" charset="0"/>
              </a:rPr>
              <a:t>Optimises</a:t>
            </a:r>
            <a:r>
              <a:rPr lang="en-US" dirty="0">
                <a:solidFill>
                  <a:srgbClr val="000000"/>
                </a:solidFill>
                <a:cs typeface="Times New Roman" panose="02020603050405020304" pitchFamily="18" charset="0"/>
              </a:rPr>
              <a:t> staff scheduling</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15% improved operational efficiency</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Better guest satisfaction &amp; cost control </a:t>
            </a:r>
            <a:r>
              <a:rPr lang="en-US" i="1" dirty="0">
                <a:solidFill>
                  <a:srgbClr val="000000"/>
                </a:solidFill>
              </a:rPr>
              <a:t>(                           </a:t>
            </a:r>
            <a:r>
              <a:rPr lang="en-US" sz="1600" i="1" dirty="0">
                <a:solidFill>
                  <a:srgbClr val="000000"/>
                </a:solidFill>
              </a:rPr>
              <a:t>Marriott International Operations Review, 2023)</a:t>
            </a:r>
            <a:br>
              <a:rPr lang="en-US" dirty="0">
                <a:solidFill>
                  <a:srgbClr val="000000"/>
                </a:solidFill>
              </a:rPr>
            </a:br>
            <a:endParaRPr lang="en-US" dirty="0">
              <a:solidFill>
                <a:srgbClr val="000000"/>
              </a:solidFill>
            </a:endParaRPr>
          </a:p>
          <a:p>
            <a:pPr>
              <a:lnSpc>
                <a:spcPts val="1960"/>
              </a:lnSpc>
              <a:buClr>
                <a:srgbClr val="62A844"/>
              </a:buClr>
            </a:pPr>
            <a:r>
              <a:rPr lang="en-US" b="1" i="1" dirty="0">
                <a:solidFill>
                  <a:srgbClr val="62A844"/>
                </a:solidFill>
              </a:rPr>
              <a:t>Across Europe, ~41% of hotels use AI, with 68% planning adoption soon. (</a:t>
            </a:r>
            <a:r>
              <a:rPr lang="en-US" b="1" i="1" dirty="0" err="1">
                <a:solidFill>
                  <a:srgbClr val="62A844"/>
                </a:solidFill>
              </a:rPr>
              <a:t>HospitalityNet</a:t>
            </a:r>
            <a:r>
              <a:rPr lang="en-US" b="1" i="1" dirty="0">
                <a:solidFill>
                  <a:srgbClr val="62A844"/>
                </a:solidFill>
              </a:rPr>
              <a:t> Industry Survey, 2025)</a:t>
            </a:r>
            <a:endParaRPr lang="en-US" b="1" dirty="0">
              <a:solidFill>
                <a:srgbClr val="62A844"/>
              </a:solidFill>
            </a:endParaRPr>
          </a:p>
        </p:txBody>
      </p:sp>
      <p:sp>
        <p:nvSpPr>
          <p:cNvPr id="2" name="TextBox 1">
            <a:extLst>
              <a:ext uri="{FF2B5EF4-FFF2-40B4-BE49-F238E27FC236}">
                <a16:creationId xmlns:a16="http://schemas.microsoft.com/office/drawing/2014/main" id="{7875DEDF-E820-CF0C-8991-4C047BCAE3F9}"/>
              </a:ext>
            </a:extLst>
          </p:cNvPr>
          <p:cNvSpPr txBox="1"/>
          <p:nvPr/>
        </p:nvSpPr>
        <p:spPr>
          <a:xfrm>
            <a:off x="711412" y="597147"/>
            <a:ext cx="5384588" cy="1477328"/>
          </a:xfrm>
          <a:prstGeom prst="rect">
            <a:avLst/>
          </a:prstGeom>
          <a:noFill/>
        </p:spPr>
        <p:txBody>
          <a:bodyPr wrap="square">
            <a:spAutoFit/>
          </a:bodyPr>
          <a:lstStyle/>
          <a:p>
            <a:pPr>
              <a:lnSpc>
                <a:spcPts val="3580"/>
              </a:lnSpc>
            </a:pPr>
            <a:r>
              <a:rPr lang="en-US" sz="3400" b="1" dirty="0">
                <a:solidFill>
                  <a:schemeClr val="bg1"/>
                </a:solidFill>
                <a:cs typeface="Times New Roman" panose="02020603050405020304" pitchFamily="18" charset="0"/>
              </a:rPr>
              <a:t>Artificial Intelligence in Leading Hospitality Brands</a:t>
            </a:r>
          </a:p>
          <a:p>
            <a:pPr>
              <a:lnSpc>
                <a:spcPts val="3580"/>
              </a:lnSpc>
            </a:pPr>
            <a:endParaRPr lang="en-US" sz="3400" b="1" dirty="0">
              <a:solidFill>
                <a:schemeClr val="bg1"/>
              </a:solidFill>
              <a:cs typeface="Times New Roman" panose="02020603050405020304" pitchFamily="18" charset="0"/>
            </a:endParaRPr>
          </a:p>
        </p:txBody>
      </p:sp>
      <p:pic>
        <p:nvPicPr>
          <p:cNvPr id="4" name="Picture Placeholder 8">
            <a:extLst>
              <a:ext uri="{FF2B5EF4-FFF2-40B4-BE49-F238E27FC236}">
                <a16:creationId xmlns:a16="http://schemas.microsoft.com/office/drawing/2014/main" id="{531F7537-2C0E-B1A1-775F-F5F73963BE2B}"/>
              </a:ext>
            </a:extLst>
          </p:cNvPr>
          <p:cNvPicPr>
            <a:picLocks noChangeAspect="1"/>
          </p:cNvPicPr>
          <p:nvPr/>
        </p:nvPicPr>
        <p:blipFill>
          <a:blip r:embed="rId5" cstate="email">
            <a:extLst>
              <a:ext uri="{28A0092B-C50C-407E-A947-70E740481C1C}">
                <a14:useLocalDpi xmlns:a14="http://schemas.microsoft.com/office/drawing/2010/main"/>
              </a:ext>
            </a:extLst>
          </a:blip>
          <a:srcRect l="31216" r="31216"/>
          <a:stretch/>
        </p:blipFill>
        <p:spPr>
          <a:xfrm>
            <a:off x="7770185" y="1398738"/>
            <a:ext cx="2444127" cy="4336988"/>
          </a:xfrm>
          <a:prstGeom prst="rect">
            <a:avLst/>
          </a:prstGeom>
        </p:spPr>
      </p:pic>
      <p:pic>
        <p:nvPicPr>
          <p:cNvPr id="5" name="Graphic 4">
            <a:extLst>
              <a:ext uri="{FF2B5EF4-FFF2-40B4-BE49-F238E27FC236}">
                <a16:creationId xmlns:a16="http://schemas.microsoft.com/office/drawing/2014/main" id="{241DD6B5-102E-16FB-F0A9-00D08CC652AA}"/>
              </a:ext>
            </a:extLst>
          </p:cNvPr>
          <p:cNvPicPr>
            <a:picLocks noChangeAspect="1"/>
          </p:cNvPicPr>
          <p:nvPr/>
        </p:nvPicPr>
        <p:blipFill>
          <a:blip>
            <a:extLst>
              <a:ext uri="{96DAC541-7B7A-43D3-8B79-37D633B846F1}">
                <asvg:svgBlip xmlns:asvg="http://schemas.microsoft.com/office/drawing/2016/SVG/main" r:embed="rId6"/>
              </a:ext>
            </a:extLst>
          </a:blip>
          <a:srcRect l="49952" t="41010" r="28995" b="44546"/>
          <a:stretch/>
        </p:blipFill>
        <p:spPr>
          <a:xfrm rot="3559137">
            <a:off x="7487385" y="2959310"/>
            <a:ext cx="5325749" cy="5173579"/>
          </a:xfrm>
          <a:prstGeom prst="rect">
            <a:avLst/>
          </a:prstGeom>
        </p:spPr>
      </p:pic>
    </p:spTree>
    <p:extLst>
      <p:ext uri="{BB962C8B-B14F-4D97-AF65-F5344CB8AC3E}">
        <p14:creationId xmlns:p14="http://schemas.microsoft.com/office/powerpoint/2010/main" val="110616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9D23F-33A2-E0A3-AD0C-41A7443FC0B9}"/>
            </a:ext>
          </a:extLst>
        </p:cNvPr>
        <p:cNvGrpSpPr/>
        <p:nvPr/>
      </p:nvGrpSpPr>
      <p:grpSpPr>
        <a:xfrm>
          <a:off x="0" y="0"/>
          <a:ext cx="0" cy="0"/>
          <a:chOff x="0" y="0"/>
          <a:chExt cx="0" cy="0"/>
        </a:xfrm>
      </p:grpSpPr>
      <p:grpSp>
        <p:nvGrpSpPr>
          <p:cNvPr id="17" name="Gruppieren 30">
            <a:extLst>
              <a:ext uri="{FF2B5EF4-FFF2-40B4-BE49-F238E27FC236}">
                <a16:creationId xmlns:a16="http://schemas.microsoft.com/office/drawing/2014/main" id="{0E2EE807-08F0-44AE-6184-CF4A6E5BA46C}"/>
              </a:ext>
            </a:extLst>
          </p:cNvPr>
          <p:cNvGrpSpPr/>
          <p:nvPr/>
        </p:nvGrpSpPr>
        <p:grpSpPr>
          <a:xfrm>
            <a:off x="4696982" y="386543"/>
            <a:ext cx="6863434" cy="6049273"/>
            <a:chOff x="9515475" y="838200"/>
            <a:chExt cx="12553120" cy="12065000"/>
          </a:xfrm>
        </p:grpSpPr>
        <p:sp>
          <p:nvSpPr>
            <p:cNvPr id="19" name="Oval 10">
              <a:extLst>
                <a:ext uri="{FF2B5EF4-FFF2-40B4-BE49-F238E27FC236}">
                  <a16:creationId xmlns:a16="http://schemas.microsoft.com/office/drawing/2014/main" id="{2F90BADC-7F5D-FD79-DBC3-A1B0837AA412}"/>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20" name="Straight Connector 33">
              <a:extLst>
                <a:ext uri="{FF2B5EF4-FFF2-40B4-BE49-F238E27FC236}">
                  <a16:creationId xmlns:a16="http://schemas.microsoft.com/office/drawing/2014/main" id="{59D0C03F-2401-0FB9-D107-451CC576E5C9}"/>
                </a:ext>
              </a:extLst>
            </p:cNvPr>
            <p:cNvCxnSpPr>
              <a:cxnSpLocks/>
            </p:cNvCxnSpPr>
            <p:nvPr/>
          </p:nvCxnSpPr>
          <p:spPr>
            <a:xfrm>
              <a:off x="13245571" y="6324599"/>
              <a:ext cx="8823024"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2" name="Oval 14">
              <a:extLst>
                <a:ext uri="{FF2B5EF4-FFF2-40B4-BE49-F238E27FC236}">
                  <a16:creationId xmlns:a16="http://schemas.microsoft.com/office/drawing/2014/main" id="{D168EC18-BF06-1838-98C3-73B953645631}"/>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20909CC5-5071-447C-86FC-91AECD3A93D0}"/>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32" name="Straight Connector 29">
              <a:extLst>
                <a:ext uri="{FF2B5EF4-FFF2-40B4-BE49-F238E27FC236}">
                  <a16:creationId xmlns:a16="http://schemas.microsoft.com/office/drawing/2014/main" id="{646A69A3-F6C1-6A68-F5E9-5DA0CF73412D}"/>
                </a:ext>
              </a:extLst>
            </p:cNvPr>
            <p:cNvCxnSpPr>
              <a:cxnSpLocks/>
            </p:cNvCxnSpPr>
            <p:nvPr/>
          </p:nvCxnSpPr>
          <p:spPr>
            <a:xfrm>
              <a:off x="12768265" y="9996488"/>
              <a:ext cx="8823025"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EF506A26-693C-B5F2-54D3-27B181DD562D}"/>
                </a:ext>
              </a:extLst>
            </p:cNvPr>
            <p:cNvCxnSpPr>
              <a:cxnSpLocks/>
            </p:cNvCxnSpPr>
            <p:nvPr/>
          </p:nvCxnSpPr>
          <p:spPr>
            <a:xfrm>
              <a:off x="13079187" y="2376489"/>
              <a:ext cx="882302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Shape 8">
              <a:extLst>
                <a:ext uri="{FF2B5EF4-FFF2-40B4-BE49-F238E27FC236}">
                  <a16:creationId xmlns:a16="http://schemas.microsoft.com/office/drawing/2014/main" id="{63EFEFE6-D757-64EC-5F57-6EDA82B46FCE}"/>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5" name="Freeform: Shape 11">
              <a:extLst>
                <a:ext uri="{FF2B5EF4-FFF2-40B4-BE49-F238E27FC236}">
                  <a16:creationId xmlns:a16="http://schemas.microsoft.com/office/drawing/2014/main" id="{2A19DE4E-20B0-CDA4-0057-FCCF7AF4D3BC}"/>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03D881C3-B168-25BC-3476-01C8073AC286}"/>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E637FF5C-D213-4E4A-7D1D-CC8B9563F08D}"/>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8" name="Oval 16">
              <a:extLst>
                <a:ext uri="{FF2B5EF4-FFF2-40B4-BE49-F238E27FC236}">
                  <a16:creationId xmlns:a16="http://schemas.microsoft.com/office/drawing/2014/main" id="{2AB73758-9DDB-B27B-2561-247FEFB2D9BE}"/>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F4E4729D-4A4A-B196-EBD1-8CDD99A44BE8}"/>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0" name="TextBox 19">
              <a:extLst>
                <a:ext uri="{FF2B5EF4-FFF2-40B4-BE49-F238E27FC236}">
                  <a16:creationId xmlns:a16="http://schemas.microsoft.com/office/drawing/2014/main" id="{875520DC-8364-6A4C-D208-3B0F25161EFA}"/>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41" name="TextBox 23">
              <a:extLst>
                <a:ext uri="{FF2B5EF4-FFF2-40B4-BE49-F238E27FC236}">
                  <a16:creationId xmlns:a16="http://schemas.microsoft.com/office/drawing/2014/main" id="{2C0AC8CD-48E7-0C4B-4BFC-AFCE92F4FBA2}"/>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42" name="TextBox 26">
              <a:extLst>
                <a:ext uri="{FF2B5EF4-FFF2-40B4-BE49-F238E27FC236}">
                  <a16:creationId xmlns:a16="http://schemas.microsoft.com/office/drawing/2014/main" id="{BEC6196A-510D-F283-0681-D59CCD78D642}"/>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2" name="Text Placeholder 11">
            <a:extLst>
              <a:ext uri="{FF2B5EF4-FFF2-40B4-BE49-F238E27FC236}">
                <a16:creationId xmlns:a16="http://schemas.microsoft.com/office/drawing/2014/main" id="{3638B776-875E-AEEE-BE29-4C1C000FBAD3}"/>
              </a:ext>
            </a:extLst>
          </p:cNvPr>
          <p:cNvSpPr txBox="1">
            <a:spLocks/>
          </p:cNvSpPr>
          <p:nvPr/>
        </p:nvSpPr>
        <p:spPr>
          <a:xfrm>
            <a:off x="429116" y="609471"/>
            <a:ext cx="383995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The Role of People and Technology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CA0B9739-D73E-2616-FF0C-F65A10E597A9}"/>
              </a:ext>
            </a:extLst>
          </p:cNvPr>
          <p:cNvCxnSpPr>
            <a:cxnSpLocks/>
          </p:cNvCxnSpPr>
          <p:nvPr/>
        </p:nvCxnSpPr>
        <p:spPr>
          <a:xfrm>
            <a:off x="-27709" y="1679112"/>
            <a:ext cx="427609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5D090F65-7B83-9ADA-495F-247AB4BFE0BC}"/>
              </a:ext>
            </a:extLst>
          </p:cNvPr>
          <p:cNvPicPr>
            <a:picLocks noChangeAspect="1"/>
          </p:cNvPicPr>
          <p:nvPr/>
        </p:nvPicPr>
        <p:blipFill>
          <a:blip>
            <a:extLst>
              <a:ext uri="{96DAC541-7B7A-43D3-8B79-37D633B846F1}">
                <asvg:svgBlip xmlns:asvg="http://schemas.microsoft.com/office/drawing/2016/SVG/main" r:embed="rId3"/>
              </a:ext>
            </a:extLst>
          </a:blip>
          <a:srcRect l="32756" t="48939" r="39869" b="37216"/>
          <a:stretch>
            <a:fillRect/>
          </a:stretch>
        </p:blipFill>
        <p:spPr>
          <a:xfrm rot="10800000">
            <a:off x="-30672" y="3809280"/>
            <a:ext cx="4279059" cy="3064365"/>
          </a:xfrm>
          <a:prstGeom prst="rect">
            <a:avLst/>
          </a:prstGeom>
        </p:spPr>
      </p:pic>
      <p:sp>
        <p:nvSpPr>
          <p:cNvPr id="9" name="TextBox 34">
            <a:extLst>
              <a:ext uri="{FF2B5EF4-FFF2-40B4-BE49-F238E27FC236}">
                <a16:creationId xmlns:a16="http://schemas.microsoft.com/office/drawing/2014/main" id="{260DE46D-36F0-3AD4-0BB7-3E349647E789}"/>
              </a:ext>
            </a:extLst>
          </p:cNvPr>
          <p:cNvSpPr txBox="1"/>
          <p:nvPr/>
        </p:nvSpPr>
        <p:spPr>
          <a:xfrm>
            <a:off x="7463094" y="5116914"/>
            <a:ext cx="3836355" cy="1066959"/>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a:lnSpc>
                <a:spcPts val="1940"/>
              </a:lnSpc>
              <a:buClr>
                <a:srgbClr val="EABB22"/>
              </a:buClr>
              <a:buNone/>
            </a:pPr>
            <a:r>
              <a:rPr lang="en-US" sz="1800" dirty="0">
                <a:solidFill>
                  <a:srgbClr val="000000"/>
                </a:solidFill>
                <a:latin typeface="Calibri" panose="020F0502020204030204" pitchFamily="34" charset="0"/>
                <a:cs typeface="Calibri" panose="020F0502020204030204" pitchFamily="34" charset="0"/>
              </a:rPr>
              <a:t>Hotels combining AI tools with trained staff achieve higher guest satisfaction and employee engagement.</a:t>
            </a:r>
          </a:p>
          <a:p>
            <a:pPr>
              <a:lnSpc>
                <a:spcPts val="1940"/>
              </a:lnSpc>
              <a:buClr>
                <a:srgbClr val="EABB22"/>
              </a:buClr>
              <a:buNone/>
            </a:pPr>
            <a:endParaRPr lang="de-DE" altLang="de-DE" sz="1800" dirty="0">
              <a:solidFill>
                <a:srgbClr val="000000"/>
              </a:solidFill>
              <a:latin typeface="Calibri" panose="020F0502020204030204" pitchFamily="34" charset="0"/>
              <a:cs typeface="Calibri" panose="020F0502020204030204" pitchFamily="34" charset="0"/>
            </a:endParaRPr>
          </a:p>
        </p:txBody>
      </p:sp>
      <p:sp>
        <p:nvSpPr>
          <p:cNvPr id="11" name="TextBox 36">
            <a:extLst>
              <a:ext uri="{FF2B5EF4-FFF2-40B4-BE49-F238E27FC236}">
                <a16:creationId xmlns:a16="http://schemas.microsoft.com/office/drawing/2014/main" id="{B061EA36-FB86-302D-A23F-4FAFA9B476B8}"/>
              </a:ext>
            </a:extLst>
          </p:cNvPr>
          <p:cNvSpPr txBox="1"/>
          <p:nvPr/>
        </p:nvSpPr>
        <p:spPr>
          <a:xfrm>
            <a:off x="7463093" y="1198646"/>
            <a:ext cx="3968167" cy="1310615"/>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40"/>
              </a:lnSpc>
              <a:buClr>
                <a:srgbClr val="0289AE"/>
              </a:buClr>
            </a:pPr>
            <a:r>
              <a:rPr lang="en-US" sz="1800" dirty="0">
                <a:solidFill>
                  <a:srgbClr val="000000"/>
                </a:solidFill>
                <a:latin typeface="Calibri" panose="020F0502020204030204" pitchFamily="34" charset="0"/>
                <a:cs typeface="Calibri" panose="020F0502020204030204" pitchFamily="34" charset="0"/>
              </a:rPr>
              <a:t>Empathy </a:t>
            </a:r>
          </a:p>
          <a:p>
            <a:pPr>
              <a:lnSpc>
                <a:spcPts val="1940"/>
              </a:lnSpc>
              <a:buClr>
                <a:srgbClr val="0289AE"/>
              </a:buClr>
            </a:pPr>
            <a:r>
              <a:rPr lang="en-US" sz="1800" dirty="0">
                <a:solidFill>
                  <a:srgbClr val="000000"/>
                </a:solidFill>
                <a:latin typeface="Calibri" panose="020F0502020204030204" pitchFamily="34" charset="0"/>
                <a:cs typeface="Calibri" panose="020F0502020204030204" pitchFamily="34" charset="0"/>
              </a:rPr>
              <a:t>Cultural understanding </a:t>
            </a:r>
          </a:p>
          <a:p>
            <a:pPr>
              <a:lnSpc>
                <a:spcPts val="1940"/>
              </a:lnSpc>
              <a:buClr>
                <a:srgbClr val="0289AE"/>
              </a:buClr>
            </a:pPr>
            <a:r>
              <a:rPr lang="en-US" sz="1800" dirty="0">
                <a:solidFill>
                  <a:srgbClr val="000000"/>
                </a:solidFill>
                <a:latin typeface="Calibri" panose="020F0502020204030204" pitchFamily="34" charset="0"/>
                <a:cs typeface="Calibri" panose="020F0502020204030204" pitchFamily="34" charset="0"/>
              </a:rPr>
              <a:t>Genuine connection</a:t>
            </a:r>
            <a:br>
              <a:rPr lang="en-US" sz="1800" dirty="0">
                <a:solidFill>
                  <a:srgbClr val="000000"/>
                </a:solidFill>
                <a:latin typeface="Calibri" panose="020F0502020204030204" pitchFamily="34" charset="0"/>
                <a:cs typeface="Calibri" panose="020F0502020204030204" pitchFamily="34" charset="0"/>
              </a:rPr>
            </a:br>
            <a:r>
              <a:rPr lang="en-US" sz="1800" b="1" dirty="0">
                <a:solidFill>
                  <a:srgbClr val="0289AE"/>
                </a:solidFill>
                <a:latin typeface="Calibri" panose="020F0502020204030204" pitchFamily="34" charset="0"/>
                <a:cs typeface="Calibri" panose="020F0502020204030204" pitchFamily="34" charset="0"/>
              </a:rPr>
              <a:t>→</a:t>
            </a:r>
            <a:r>
              <a:rPr lang="en-US" sz="1800" dirty="0">
                <a:solidFill>
                  <a:srgbClr val="000000"/>
                </a:solidFill>
                <a:latin typeface="Calibri" panose="020F0502020204030204" pitchFamily="34" charset="0"/>
                <a:cs typeface="Calibri" panose="020F0502020204030204" pitchFamily="34" charset="0"/>
              </a:rPr>
              <a:t> Creates trust and lasting loyalty</a:t>
            </a:r>
          </a:p>
          <a:p>
            <a:pPr marL="0" indent="0">
              <a:lnSpc>
                <a:spcPts val="1940"/>
              </a:lnSpc>
              <a:buClr>
                <a:srgbClr val="0289AE"/>
              </a:buClr>
              <a:buNone/>
            </a:pPr>
            <a:endParaRPr lang="de-DE" altLang="de-DE" sz="1800" dirty="0">
              <a:solidFill>
                <a:srgbClr val="000000"/>
              </a:solidFill>
              <a:latin typeface="Calibri" panose="020F0502020204030204" pitchFamily="34" charset="0"/>
              <a:cs typeface="Calibri" panose="020F0502020204030204" pitchFamily="34" charset="0"/>
            </a:endParaRPr>
          </a:p>
        </p:txBody>
      </p:sp>
      <p:sp>
        <p:nvSpPr>
          <p:cNvPr id="12" name="TextBox 37">
            <a:extLst>
              <a:ext uri="{FF2B5EF4-FFF2-40B4-BE49-F238E27FC236}">
                <a16:creationId xmlns:a16="http://schemas.microsoft.com/office/drawing/2014/main" id="{BF039095-D112-3E68-4C3F-359A68154595}"/>
              </a:ext>
            </a:extLst>
          </p:cNvPr>
          <p:cNvSpPr txBox="1"/>
          <p:nvPr/>
        </p:nvSpPr>
        <p:spPr>
          <a:xfrm>
            <a:off x="7463093" y="3259994"/>
            <a:ext cx="4310985" cy="106695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40"/>
              </a:lnSpc>
              <a:buClr>
                <a:srgbClr val="62A844"/>
              </a:buClr>
            </a:pPr>
            <a:r>
              <a:rPr lang="en-US" sz="1800" dirty="0">
                <a:solidFill>
                  <a:srgbClr val="000000"/>
                </a:solidFill>
                <a:latin typeface="Calibri" panose="020F0502020204030204" pitchFamily="34" charset="0"/>
                <a:cs typeface="Calibri" panose="020F0502020204030204" pitchFamily="34" charset="0"/>
              </a:rPr>
              <a:t>Handles data-heavy tasks </a:t>
            </a:r>
          </a:p>
          <a:p>
            <a:pPr>
              <a:lnSpc>
                <a:spcPts val="1940"/>
              </a:lnSpc>
              <a:buClr>
                <a:srgbClr val="62A844"/>
              </a:buClr>
            </a:pPr>
            <a:r>
              <a:rPr lang="en-US" sz="1800" dirty="0">
                <a:solidFill>
                  <a:srgbClr val="000000"/>
                </a:solidFill>
                <a:latin typeface="Calibri" panose="020F0502020204030204" pitchFamily="34" charset="0"/>
                <a:cs typeface="Calibri" panose="020F0502020204030204" pitchFamily="34" charset="0"/>
              </a:rPr>
              <a:t>Provides decision support</a:t>
            </a:r>
            <a:br>
              <a:rPr lang="en-US" sz="1800" dirty="0">
                <a:solidFill>
                  <a:srgbClr val="000000"/>
                </a:solidFill>
                <a:latin typeface="Calibri" panose="020F0502020204030204" pitchFamily="34" charset="0"/>
                <a:cs typeface="Calibri" panose="020F0502020204030204" pitchFamily="34" charset="0"/>
              </a:rPr>
            </a:br>
            <a:r>
              <a:rPr lang="en-US" sz="1800" b="1" dirty="0">
                <a:solidFill>
                  <a:srgbClr val="62A844"/>
                </a:solidFill>
                <a:latin typeface="Calibri" panose="020F0502020204030204" pitchFamily="34" charset="0"/>
                <a:cs typeface="Calibri" panose="020F0502020204030204" pitchFamily="34" charset="0"/>
              </a:rPr>
              <a:t>→</a:t>
            </a:r>
            <a:r>
              <a:rPr lang="en-US" sz="1800" dirty="0">
                <a:solidFill>
                  <a:srgbClr val="000000"/>
                </a:solidFill>
                <a:latin typeface="Calibri" panose="020F0502020204030204" pitchFamily="34" charset="0"/>
                <a:cs typeface="Calibri" panose="020F0502020204030204" pitchFamily="34" charset="0"/>
              </a:rPr>
              <a:t> Frees staff for meaningful interaction</a:t>
            </a:r>
          </a:p>
          <a:p>
            <a:pPr marL="0" indent="0">
              <a:lnSpc>
                <a:spcPts val="1940"/>
              </a:lnSpc>
              <a:buClr>
                <a:srgbClr val="62A844"/>
              </a:buClr>
              <a:buNone/>
            </a:pPr>
            <a:endParaRPr lang="en-US" sz="1800" dirty="0">
              <a:solidFill>
                <a:srgbClr val="000000"/>
              </a:solidFill>
              <a:latin typeface="Calibri" panose="020F0502020204030204" pitchFamily="34" charset="0"/>
              <a:cs typeface="Calibri" panose="020F0502020204030204" pitchFamily="34" charset="0"/>
            </a:endParaRPr>
          </a:p>
        </p:txBody>
      </p:sp>
      <p:sp>
        <p:nvSpPr>
          <p:cNvPr id="5" name="TextBox 35">
            <a:extLst>
              <a:ext uri="{FF2B5EF4-FFF2-40B4-BE49-F238E27FC236}">
                <a16:creationId xmlns:a16="http://schemas.microsoft.com/office/drawing/2014/main" id="{078232A2-4DD6-B8DC-255B-E343AF3F87D1}"/>
              </a:ext>
            </a:extLst>
          </p:cNvPr>
          <p:cNvSpPr txBox="1"/>
          <p:nvPr/>
        </p:nvSpPr>
        <p:spPr>
          <a:xfrm>
            <a:off x="7463094" y="2672694"/>
            <a:ext cx="5352028" cy="514115"/>
          </a:xfrm>
          <a:prstGeom prst="rect">
            <a:avLst/>
          </a:prstGeom>
          <a:noFill/>
        </p:spPr>
        <p:txBody>
          <a:bodyPr wrap="square">
            <a:spAutoFit/>
          </a:bodyPr>
          <a:lstStyle/>
          <a:p>
            <a:pPr>
              <a:lnSpc>
                <a:spcPts val="3380"/>
              </a:lnSpc>
              <a:defRPr/>
            </a:pPr>
            <a:r>
              <a:rPr lang="en-US" sz="2600" b="1" dirty="0">
                <a:solidFill>
                  <a:srgbClr val="62A844"/>
                </a:solidFill>
                <a:latin typeface="Calibri" panose="020F0502020204030204" pitchFamily="34" charset="0"/>
                <a:ea typeface="Roboto Cn" pitchFamily="2" charset="0"/>
                <a:cs typeface="Calibri" panose="020F0502020204030204" pitchFamily="34" charset="0"/>
              </a:rPr>
              <a:t>Tech As Enabler:</a:t>
            </a:r>
          </a:p>
        </p:txBody>
      </p:sp>
      <p:sp>
        <p:nvSpPr>
          <p:cNvPr id="6" name="TextBox 38">
            <a:extLst>
              <a:ext uri="{FF2B5EF4-FFF2-40B4-BE49-F238E27FC236}">
                <a16:creationId xmlns:a16="http://schemas.microsoft.com/office/drawing/2014/main" id="{BEF07891-32AE-2ABE-3D7E-322A0B84F519}"/>
              </a:ext>
            </a:extLst>
          </p:cNvPr>
          <p:cNvSpPr txBox="1"/>
          <p:nvPr/>
        </p:nvSpPr>
        <p:spPr>
          <a:xfrm>
            <a:off x="7463093" y="609471"/>
            <a:ext cx="4888507" cy="507318"/>
          </a:xfrm>
          <a:prstGeom prst="rect">
            <a:avLst/>
          </a:prstGeom>
          <a:noFill/>
        </p:spPr>
        <p:txBody>
          <a:bodyPr wrap="square">
            <a:spAutoFit/>
          </a:bodyPr>
          <a:lstStyle/>
          <a:p>
            <a:pPr>
              <a:lnSpc>
                <a:spcPts val="3380"/>
              </a:lnSpc>
              <a:defRPr/>
            </a:pPr>
            <a:r>
              <a:rPr lang="en-US" sz="2600" b="1" dirty="0">
                <a:solidFill>
                  <a:srgbClr val="0289AE"/>
                </a:solidFill>
                <a:latin typeface="Calibri" panose="020F0502020204030204" pitchFamily="34" charset="0"/>
                <a:ea typeface="Roboto Cn" pitchFamily="2" charset="0"/>
                <a:cs typeface="Calibri" panose="020F0502020204030204" pitchFamily="34" charset="0"/>
              </a:rPr>
              <a:t>Human Essentials:</a:t>
            </a:r>
          </a:p>
        </p:txBody>
      </p:sp>
      <p:sp>
        <p:nvSpPr>
          <p:cNvPr id="15" name="TextBox 39">
            <a:extLst>
              <a:ext uri="{FF2B5EF4-FFF2-40B4-BE49-F238E27FC236}">
                <a16:creationId xmlns:a16="http://schemas.microsoft.com/office/drawing/2014/main" id="{A5B0DE1B-4878-8964-8E9F-FFDDB6EF30B4}"/>
              </a:ext>
            </a:extLst>
          </p:cNvPr>
          <p:cNvSpPr txBox="1"/>
          <p:nvPr/>
        </p:nvSpPr>
        <p:spPr>
          <a:xfrm>
            <a:off x="7463093" y="4472635"/>
            <a:ext cx="5776225" cy="514115"/>
          </a:xfrm>
          <a:prstGeom prst="rect">
            <a:avLst/>
          </a:prstGeom>
          <a:noFill/>
        </p:spPr>
        <p:txBody>
          <a:bodyPr wrap="square">
            <a:spAutoFit/>
          </a:bodyPr>
          <a:lstStyle/>
          <a:p>
            <a:pPr>
              <a:lnSpc>
                <a:spcPts val="3380"/>
              </a:lnSpc>
              <a:defRPr/>
            </a:pPr>
            <a:r>
              <a:rPr lang="en-US" sz="2600" b="1" dirty="0">
                <a:solidFill>
                  <a:srgbClr val="EABB22"/>
                </a:solidFill>
                <a:latin typeface="Calibri" panose="020F0502020204030204" pitchFamily="34" charset="0"/>
                <a:ea typeface="Roboto Cn" pitchFamily="2" charset="0"/>
                <a:cs typeface="Calibri" panose="020F0502020204030204" pitchFamily="34" charset="0"/>
              </a:rPr>
              <a:t>Research Insight:</a:t>
            </a:r>
          </a:p>
        </p:txBody>
      </p:sp>
      <p:sp>
        <p:nvSpPr>
          <p:cNvPr id="16" name="TextBox 6">
            <a:extLst>
              <a:ext uri="{FF2B5EF4-FFF2-40B4-BE49-F238E27FC236}">
                <a16:creationId xmlns:a16="http://schemas.microsoft.com/office/drawing/2014/main" id="{84338D2A-AEB6-E8B4-26B6-E16AD837271E}"/>
              </a:ext>
            </a:extLst>
          </p:cNvPr>
          <p:cNvSpPr txBox="1"/>
          <p:nvPr/>
        </p:nvSpPr>
        <p:spPr>
          <a:xfrm>
            <a:off x="417922" y="1824073"/>
            <a:ext cx="3420639" cy="1506887"/>
          </a:xfrm>
          <a:prstGeom prst="rect">
            <a:avLst/>
          </a:prstGeom>
          <a:noFill/>
        </p:spPr>
        <p:txBody>
          <a:bodyPr wrap="square" lIns="91440" tIns="45720" rIns="91440" bIns="45720" rtlCol="0" anchor="t">
            <a:spAutoFit/>
          </a:bodyPr>
          <a:lstStyle/>
          <a:p>
            <a:pPr>
              <a:lnSpc>
                <a:spcPts val="2240"/>
              </a:lnSpc>
              <a:buClr>
                <a:srgbClr val="62A844"/>
              </a:buClr>
            </a:pPr>
            <a:r>
              <a:rPr lang="en-US" sz="2200" b="1" dirty="0">
                <a:solidFill>
                  <a:srgbClr val="262626"/>
                </a:solidFill>
              </a:rPr>
              <a:t>True hospitality is human. Technology should enhance, not replace, genuine connection.</a:t>
            </a:r>
          </a:p>
          <a:p>
            <a:pPr>
              <a:lnSpc>
                <a:spcPts val="2240"/>
              </a:lnSpc>
              <a:buClr>
                <a:srgbClr val="62A844"/>
              </a:buClr>
            </a:pPr>
            <a:endParaRPr lang="en-US" sz="2200" dirty="0">
              <a:solidFill>
                <a:srgbClr val="262626"/>
              </a:solidFill>
            </a:endParaRPr>
          </a:p>
        </p:txBody>
      </p:sp>
      <p:sp>
        <p:nvSpPr>
          <p:cNvPr id="7" name="Freeform 6">
            <a:extLst>
              <a:ext uri="{FF2B5EF4-FFF2-40B4-BE49-F238E27FC236}">
                <a16:creationId xmlns:a16="http://schemas.microsoft.com/office/drawing/2014/main" id="{E9E271C0-C5F5-C508-9685-705A7364AE88}"/>
              </a:ext>
            </a:extLst>
          </p:cNvPr>
          <p:cNvSpPr/>
          <p:nvPr/>
        </p:nvSpPr>
        <p:spPr>
          <a:xfrm rot="1428797">
            <a:off x="3620411" y="2568354"/>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
        <p:nvSpPr>
          <p:cNvPr id="13" name="Rectangle 30">
            <a:extLst>
              <a:ext uri="{FF2B5EF4-FFF2-40B4-BE49-F238E27FC236}">
                <a16:creationId xmlns:a16="http://schemas.microsoft.com/office/drawing/2014/main" id="{E831E494-6318-AC98-00F7-234E4597E34B}"/>
              </a:ext>
            </a:extLst>
          </p:cNvPr>
          <p:cNvSpPr/>
          <p:nvPr/>
        </p:nvSpPr>
        <p:spPr>
          <a:xfrm flipH="1">
            <a:off x="429116" y="3572004"/>
            <a:ext cx="3158655" cy="1169936"/>
          </a:xfrm>
          <a:prstGeom prst="rect">
            <a:avLst/>
          </a:prstGeom>
        </p:spPr>
        <p:txBody>
          <a:bodyPr wrap="square">
            <a:spAutoFit/>
          </a:bodyPr>
          <a:lstStyle/>
          <a:p>
            <a:pPr>
              <a:lnSpc>
                <a:spcPts val="2100"/>
              </a:lnSpc>
              <a:defRPr/>
            </a:pPr>
            <a:r>
              <a:rPr lang="en-US" sz="2000" b="1" i="1" dirty="0">
                <a:solidFill>
                  <a:srgbClr val="0289AE"/>
                </a:solidFill>
                <a:cs typeface="Times New Roman" panose="02020603050405020304" pitchFamily="18" charset="0"/>
              </a:rPr>
              <a:t>Balance requires planning and training. Staff need to know when to use data and when to lead with empathy.</a:t>
            </a:r>
            <a:endParaRPr lang="en-US" sz="2000" b="1" dirty="0">
              <a:solidFill>
                <a:srgbClr val="0289AE"/>
              </a:solidFill>
              <a:cs typeface="Times New Roman" panose="02020603050405020304" pitchFamily="18" charset="0"/>
            </a:endParaRPr>
          </a:p>
        </p:txBody>
      </p:sp>
      <p:sp>
        <p:nvSpPr>
          <p:cNvPr id="14" name="Rounded Rectangle 13">
            <a:extLst>
              <a:ext uri="{FF2B5EF4-FFF2-40B4-BE49-F238E27FC236}">
                <a16:creationId xmlns:a16="http://schemas.microsoft.com/office/drawing/2014/main" id="{75B50FB7-BAED-3094-4926-80140FA21CB0}"/>
              </a:ext>
            </a:extLst>
          </p:cNvPr>
          <p:cNvSpPr/>
          <p:nvPr/>
        </p:nvSpPr>
        <p:spPr>
          <a:xfrm>
            <a:off x="418099" y="6073710"/>
            <a:ext cx="4222789"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83BF4BC-563C-13F0-FDC1-7C001484135F}"/>
              </a:ext>
            </a:extLst>
          </p:cNvPr>
          <p:cNvSpPr txBox="1"/>
          <p:nvPr/>
        </p:nvSpPr>
        <p:spPr>
          <a:xfrm>
            <a:off x="544098" y="6136988"/>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1" name="TextBox 20">
            <a:extLst>
              <a:ext uri="{FF2B5EF4-FFF2-40B4-BE49-F238E27FC236}">
                <a16:creationId xmlns:a16="http://schemas.microsoft.com/office/drawing/2014/main" id="{BAE99CEA-A711-FA9B-5CCA-01D13F225CFE}"/>
              </a:ext>
            </a:extLst>
          </p:cNvPr>
          <p:cNvSpPr txBox="1"/>
          <p:nvPr/>
        </p:nvSpPr>
        <p:spPr>
          <a:xfrm>
            <a:off x="1300099" y="6136988"/>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7B32E269-A83F-F683-0704-429A86B64237}"/>
              </a:ext>
            </a:extLst>
          </p:cNvPr>
          <p:cNvSpPr txBox="1"/>
          <p:nvPr/>
        </p:nvSpPr>
        <p:spPr>
          <a:xfrm>
            <a:off x="1894098" y="6136988"/>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396377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60E59-6E3B-D3F3-3306-CCDABBC937CC}"/>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2D37C9B6-F177-C4BA-5E62-4EED2F9B2925}"/>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991097" y="176364"/>
            <a:ext cx="3416682" cy="3072174"/>
          </a:xfrm>
          <a:prstGeom prst="rect">
            <a:avLst/>
          </a:prstGeom>
        </p:spPr>
      </p:pic>
      <p:cxnSp>
        <p:nvCxnSpPr>
          <p:cNvPr id="3" name="Straight Connector 2">
            <a:extLst>
              <a:ext uri="{FF2B5EF4-FFF2-40B4-BE49-F238E27FC236}">
                <a16:creationId xmlns:a16="http://schemas.microsoft.com/office/drawing/2014/main" id="{016D3388-4FC9-FD84-2C76-8FA163500E2F}"/>
              </a:ext>
            </a:extLst>
          </p:cNvPr>
          <p:cNvCxnSpPr>
            <a:cxnSpLocks/>
          </p:cNvCxnSpPr>
          <p:nvPr/>
        </p:nvCxnSpPr>
        <p:spPr>
          <a:xfrm>
            <a:off x="0" y="979211"/>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C5FFB557-BE93-FF7D-84B0-FE2A5329519E}"/>
              </a:ext>
            </a:extLst>
          </p:cNvPr>
          <p:cNvSpPr txBox="1">
            <a:spLocks/>
          </p:cNvSpPr>
          <p:nvPr/>
        </p:nvSpPr>
        <p:spPr>
          <a:xfrm>
            <a:off x="429114" y="352212"/>
            <a:ext cx="725647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Artificial Intelligence in Action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14" name="Rectangle 30">
            <a:extLst>
              <a:ext uri="{FF2B5EF4-FFF2-40B4-BE49-F238E27FC236}">
                <a16:creationId xmlns:a16="http://schemas.microsoft.com/office/drawing/2014/main" id="{695DBAF7-D3E8-7339-A624-9C5570A97BA0}"/>
              </a:ext>
            </a:extLst>
          </p:cNvPr>
          <p:cNvSpPr/>
          <p:nvPr/>
        </p:nvSpPr>
        <p:spPr>
          <a:xfrm flipH="1">
            <a:off x="9262096" y="2428814"/>
            <a:ext cx="2803337" cy="2308324"/>
          </a:xfrm>
          <a:prstGeom prst="rect">
            <a:avLst/>
          </a:prstGeom>
        </p:spPr>
        <p:txBody>
          <a:bodyPr wrap="square">
            <a:spAutoFit/>
          </a:bodyPr>
          <a:lstStyle/>
          <a:p>
            <a:pPr>
              <a:defRPr/>
            </a:pPr>
            <a:r>
              <a:rPr lang="en-US" b="1" i="1" dirty="0">
                <a:solidFill>
                  <a:srgbClr val="262626"/>
                </a:solidFill>
                <a:cs typeface="Times New Roman" panose="02020603050405020304" pitchFamily="18" charset="0"/>
              </a:rPr>
              <a:t>Many hotels start with contained uses (digital communication, dynamic pricing), then progress to more advanced applications. </a:t>
            </a:r>
            <a:r>
              <a:rPr lang="en-US" dirty="0">
                <a:solidFill>
                  <a:srgbClr val="262626"/>
                </a:solidFill>
                <a:cs typeface="Times New Roman" panose="02020603050405020304" pitchFamily="18" charset="0"/>
              </a:rPr>
              <a:t>(HES SO Hospitality Research, 2025)</a:t>
            </a:r>
          </a:p>
          <a:p>
            <a:pPr>
              <a:defRPr/>
            </a:pPr>
            <a:endParaRPr lang="en-US" b="1" dirty="0">
              <a:solidFill>
                <a:srgbClr val="262626"/>
              </a:solidFill>
              <a:cs typeface="Times New Roman" panose="02020603050405020304" pitchFamily="18" charset="0"/>
            </a:endParaRPr>
          </a:p>
        </p:txBody>
      </p:sp>
      <p:sp>
        <p:nvSpPr>
          <p:cNvPr id="10" name="Google Shape;252;p20">
            <a:extLst>
              <a:ext uri="{FF2B5EF4-FFF2-40B4-BE49-F238E27FC236}">
                <a16:creationId xmlns:a16="http://schemas.microsoft.com/office/drawing/2014/main" id="{E9591745-739A-FA4A-6D43-D7B5D2B5282C}"/>
              </a:ext>
            </a:extLst>
          </p:cNvPr>
          <p:cNvSpPr/>
          <p:nvPr/>
        </p:nvSpPr>
        <p:spPr>
          <a:xfrm>
            <a:off x="385835" y="2395136"/>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3;p20">
            <a:extLst>
              <a:ext uri="{FF2B5EF4-FFF2-40B4-BE49-F238E27FC236}">
                <a16:creationId xmlns:a16="http://schemas.microsoft.com/office/drawing/2014/main" id="{80365A8F-04C8-5A54-B85A-FD7520C70101}"/>
              </a:ext>
            </a:extLst>
          </p:cNvPr>
          <p:cNvSpPr/>
          <p:nvPr/>
        </p:nvSpPr>
        <p:spPr>
          <a:xfrm>
            <a:off x="2215483" y="5018853"/>
            <a:ext cx="299846" cy="392537"/>
          </a:xfrm>
          <a:custGeom>
            <a:avLst/>
            <a:gdLst/>
            <a:ahLst/>
            <a:cxnLst/>
            <a:rect l="l" t="t" r="r" b="b"/>
            <a:pathLst>
              <a:path w="2329" h="3006" extrusionOk="0">
                <a:moveTo>
                  <a:pt x="1" y="0"/>
                </a:moveTo>
                <a:lnTo>
                  <a:pt x="1" y="3006"/>
                </a:lnTo>
                <a:lnTo>
                  <a:pt x="232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p20">
            <a:extLst>
              <a:ext uri="{FF2B5EF4-FFF2-40B4-BE49-F238E27FC236}">
                <a16:creationId xmlns:a16="http://schemas.microsoft.com/office/drawing/2014/main" id="{110B7C19-B7B4-5939-A4FC-EFFBCCF562BD}"/>
              </a:ext>
            </a:extLst>
          </p:cNvPr>
          <p:cNvSpPr/>
          <p:nvPr/>
        </p:nvSpPr>
        <p:spPr>
          <a:xfrm>
            <a:off x="1337157" y="2098188"/>
            <a:ext cx="731013" cy="741459"/>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5;p20">
            <a:extLst>
              <a:ext uri="{FF2B5EF4-FFF2-40B4-BE49-F238E27FC236}">
                <a16:creationId xmlns:a16="http://schemas.microsoft.com/office/drawing/2014/main" id="{74D3C780-4D8C-9FD4-D86A-32C106618625}"/>
              </a:ext>
            </a:extLst>
          </p:cNvPr>
          <p:cNvSpPr/>
          <p:nvPr/>
        </p:nvSpPr>
        <p:spPr>
          <a:xfrm>
            <a:off x="1264352" y="2024539"/>
            <a:ext cx="876623" cy="889149"/>
          </a:xfrm>
          <a:custGeom>
            <a:avLst/>
            <a:gdLst/>
            <a:ahLst/>
            <a:cxnLst/>
            <a:rect l="l" t="t"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6;p20">
            <a:extLst>
              <a:ext uri="{FF2B5EF4-FFF2-40B4-BE49-F238E27FC236}">
                <a16:creationId xmlns:a16="http://schemas.microsoft.com/office/drawing/2014/main" id="{E371A28B-B10B-46D5-581B-5CDB2A4D6024}"/>
              </a:ext>
            </a:extLst>
          </p:cNvPr>
          <p:cNvSpPr/>
          <p:nvPr/>
        </p:nvSpPr>
        <p:spPr>
          <a:xfrm>
            <a:off x="6966864" y="3526135"/>
            <a:ext cx="2633660" cy="2623954"/>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7;p20">
            <a:extLst>
              <a:ext uri="{FF2B5EF4-FFF2-40B4-BE49-F238E27FC236}">
                <a16:creationId xmlns:a16="http://schemas.microsoft.com/office/drawing/2014/main" id="{A4D1C6B0-77F7-799E-9815-DD4360B2E4C4}"/>
              </a:ext>
            </a:extLst>
          </p:cNvPr>
          <p:cNvSpPr/>
          <p:nvPr/>
        </p:nvSpPr>
        <p:spPr>
          <a:xfrm>
            <a:off x="8792159" y="3403908"/>
            <a:ext cx="299846" cy="392667"/>
          </a:xfrm>
          <a:custGeom>
            <a:avLst/>
            <a:gdLst/>
            <a:ahLst/>
            <a:cxnLst/>
            <a:rect l="l" t="t" r="r" b="b"/>
            <a:pathLst>
              <a:path w="2329" h="3007" extrusionOk="0">
                <a:moveTo>
                  <a:pt x="1" y="1"/>
                </a:moveTo>
                <a:lnTo>
                  <a:pt x="1" y="3006"/>
                </a:lnTo>
                <a:lnTo>
                  <a:pt x="2328" y="1504"/>
                </a:lnTo>
                <a:lnTo>
                  <a:pt x="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8;p20">
            <a:extLst>
              <a:ext uri="{FF2B5EF4-FFF2-40B4-BE49-F238E27FC236}">
                <a16:creationId xmlns:a16="http://schemas.microsoft.com/office/drawing/2014/main" id="{DE727900-CD63-90F0-F3F0-06F5EB8B4153}"/>
              </a:ext>
            </a:extLst>
          </p:cNvPr>
          <p:cNvSpPr/>
          <p:nvPr/>
        </p:nvSpPr>
        <p:spPr>
          <a:xfrm>
            <a:off x="7918121" y="5695214"/>
            <a:ext cx="731141" cy="741589"/>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p20">
            <a:extLst>
              <a:ext uri="{FF2B5EF4-FFF2-40B4-BE49-F238E27FC236}">
                <a16:creationId xmlns:a16="http://schemas.microsoft.com/office/drawing/2014/main" id="{36EE7028-D0AB-9EA2-88E1-FC9F4359260D}"/>
              </a:ext>
            </a:extLst>
          </p:cNvPr>
          <p:cNvSpPr/>
          <p:nvPr/>
        </p:nvSpPr>
        <p:spPr>
          <a:xfrm>
            <a:off x="7845316" y="5621434"/>
            <a:ext cx="876752" cy="889019"/>
          </a:xfrm>
          <a:custGeom>
            <a:avLst/>
            <a:gdLst/>
            <a:ahLst/>
            <a:cxnLst/>
            <a:rect l="l" t="t" r="r" b="b"/>
            <a:pathLst>
              <a:path w="6810" h="6808" extrusionOk="0">
                <a:moveTo>
                  <a:pt x="3405" y="1132"/>
                </a:moveTo>
                <a:cubicBezTo>
                  <a:pt x="4659" y="1132"/>
                  <a:pt x="5677" y="2151"/>
                  <a:pt x="5677" y="3405"/>
                </a:cubicBezTo>
                <a:cubicBezTo>
                  <a:pt x="5677" y="4658"/>
                  <a:pt x="4659" y="5676"/>
                  <a:pt x="3405" y="5676"/>
                </a:cubicBezTo>
                <a:cubicBezTo>
                  <a:pt x="2152" y="5676"/>
                  <a:pt x="1132" y="4658"/>
                  <a:pt x="1132" y="3405"/>
                </a:cubicBezTo>
                <a:cubicBezTo>
                  <a:pt x="1132" y="2151"/>
                  <a:pt x="2152" y="1132"/>
                  <a:pt x="3405" y="1132"/>
                </a:cubicBezTo>
                <a:close/>
                <a:moveTo>
                  <a:pt x="3405" y="0"/>
                </a:moveTo>
                <a:cubicBezTo>
                  <a:pt x="1528" y="0"/>
                  <a:pt x="1" y="1527"/>
                  <a:pt x="1" y="3405"/>
                </a:cubicBezTo>
                <a:cubicBezTo>
                  <a:pt x="1" y="5282"/>
                  <a:pt x="1528" y="6808"/>
                  <a:pt x="3405" y="6808"/>
                </a:cubicBezTo>
                <a:cubicBezTo>
                  <a:pt x="5283" y="6808"/>
                  <a:pt x="6810" y="5282"/>
                  <a:pt x="6809" y="3405"/>
                </a:cubicBezTo>
                <a:cubicBezTo>
                  <a:pt x="6809" y="1527"/>
                  <a:pt x="5283" y="0"/>
                  <a:pt x="3405" y="0"/>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0;p20">
            <a:extLst>
              <a:ext uri="{FF2B5EF4-FFF2-40B4-BE49-F238E27FC236}">
                <a16:creationId xmlns:a16="http://schemas.microsoft.com/office/drawing/2014/main" id="{D7C2057A-746D-8CD7-CB0F-BE449D3C0F31}"/>
              </a:ext>
            </a:extLst>
          </p:cNvPr>
          <p:cNvSpPr/>
          <p:nvPr/>
        </p:nvSpPr>
        <p:spPr>
          <a:xfrm>
            <a:off x="2582322" y="3526135"/>
            <a:ext cx="2633813" cy="2623954"/>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1;p20">
            <a:extLst>
              <a:ext uri="{FF2B5EF4-FFF2-40B4-BE49-F238E27FC236}">
                <a16:creationId xmlns:a16="http://schemas.microsoft.com/office/drawing/2014/main" id="{00E8C0FE-DE12-AF9F-7F68-101130766E8E}"/>
              </a:ext>
            </a:extLst>
          </p:cNvPr>
          <p:cNvSpPr/>
          <p:nvPr/>
        </p:nvSpPr>
        <p:spPr>
          <a:xfrm>
            <a:off x="4373286" y="3403908"/>
            <a:ext cx="299717" cy="392667"/>
          </a:xfrm>
          <a:custGeom>
            <a:avLst/>
            <a:gdLst/>
            <a:ahLst/>
            <a:cxnLst/>
            <a:rect l="l" t="t" r="r" b="b"/>
            <a:pathLst>
              <a:path w="2328" h="3007" extrusionOk="0">
                <a:moveTo>
                  <a:pt x="1" y="1"/>
                </a:moveTo>
                <a:lnTo>
                  <a:pt x="1" y="3006"/>
                </a:lnTo>
                <a:lnTo>
                  <a:pt x="2328" y="1504"/>
                </a:lnTo>
                <a:lnTo>
                  <a:pt x="1"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2;p20">
            <a:extLst>
              <a:ext uri="{FF2B5EF4-FFF2-40B4-BE49-F238E27FC236}">
                <a16:creationId xmlns:a16="http://schemas.microsoft.com/office/drawing/2014/main" id="{9D391B34-66A4-A0D3-AE5B-8D3DF7852754}"/>
              </a:ext>
            </a:extLst>
          </p:cNvPr>
          <p:cNvSpPr/>
          <p:nvPr/>
        </p:nvSpPr>
        <p:spPr>
          <a:xfrm>
            <a:off x="3533720" y="5695214"/>
            <a:ext cx="731013" cy="741589"/>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3;p20">
            <a:extLst>
              <a:ext uri="{FF2B5EF4-FFF2-40B4-BE49-F238E27FC236}">
                <a16:creationId xmlns:a16="http://schemas.microsoft.com/office/drawing/2014/main" id="{D8D9349D-C239-95EF-334E-8862B3331F15}"/>
              </a:ext>
            </a:extLst>
          </p:cNvPr>
          <p:cNvSpPr/>
          <p:nvPr/>
        </p:nvSpPr>
        <p:spPr>
          <a:xfrm>
            <a:off x="3460723" y="5621434"/>
            <a:ext cx="877009" cy="889019"/>
          </a:xfrm>
          <a:custGeom>
            <a:avLst/>
            <a:gdLst/>
            <a:ahLst/>
            <a:cxnLst/>
            <a:rect l="l" t="t"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8;p20">
            <a:extLst>
              <a:ext uri="{FF2B5EF4-FFF2-40B4-BE49-F238E27FC236}">
                <a16:creationId xmlns:a16="http://schemas.microsoft.com/office/drawing/2014/main" id="{FC7B4817-A352-211B-6C27-BB49B43AEA4B}"/>
              </a:ext>
            </a:extLst>
          </p:cNvPr>
          <p:cNvSpPr/>
          <p:nvPr/>
        </p:nvSpPr>
        <p:spPr>
          <a:xfrm>
            <a:off x="4774592" y="2395136"/>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9;p20">
            <a:extLst>
              <a:ext uri="{FF2B5EF4-FFF2-40B4-BE49-F238E27FC236}">
                <a16:creationId xmlns:a16="http://schemas.microsoft.com/office/drawing/2014/main" id="{C70FA073-FDBB-65EA-F230-B9EB85BE19E6}"/>
              </a:ext>
            </a:extLst>
          </p:cNvPr>
          <p:cNvSpPr/>
          <p:nvPr/>
        </p:nvSpPr>
        <p:spPr>
          <a:xfrm>
            <a:off x="6531088" y="4737138"/>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0;p20">
            <a:extLst>
              <a:ext uri="{FF2B5EF4-FFF2-40B4-BE49-F238E27FC236}">
                <a16:creationId xmlns:a16="http://schemas.microsoft.com/office/drawing/2014/main" id="{BF1BA9B2-C64E-C89C-52BB-2C33DC19A760}"/>
              </a:ext>
            </a:extLst>
          </p:cNvPr>
          <p:cNvSpPr/>
          <p:nvPr/>
        </p:nvSpPr>
        <p:spPr>
          <a:xfrm>
            <a:off x="5725914" y="2098188"/>
            <a:ext cx="731013" cy="741459"/>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p20">
            <a:extLst>
              <a:ext uri="{FF2B5EF4-FFF2-40B4-BE49-F238E27FC236}">
                <a16:creationId xmlns:a16="http://schemas.microsoft.com/office/drawing/2014/main" id="{1101690E-2CD1-A619-6DD8-3452702AC7C1}"/>
              </a:ext>
            </a:extLst>
          </p:cNvPr>
          <p:cNvSpPr/>
          <p:nvPr/>
        </p:nvSpPr>
        <p:spPr>
          <a:xfrm>
            <a:off x="5653046" y="2024539"/>
            <a:ext cx="876752" cy="889149"/>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8">
            <a:extLst>
              <a:ext uri="{FF2B5EF4-FFF2-40B4-BE49-F238E27FC236}">
                <a16:creationId xmlns:a16="http://schemas.microsoft.com/office/drawing/2014/main" id="{A06F0B29-3E58-A082-E2E6-243369EE7612}"/>
              </a:ext>
            </a:extLst>
          </p:cNvPr>
          <p:cNvSpPr txBox="1"/>
          <p:nvPr/>
        </p:nvSpPr>
        <p:spPr>
          <a:xfrm>
            <a:off x="711908" y="2956486"/>
            <a:ext cx="2025322" cy="1341393"/>
          </a:xfrm>
          <a:prstGeom prst="rect">
            <a:avLst/>
          </a:prstGeom>
          <a:noFill/>
        </p:spPr>
        <p:txBody>
          <a:bodyPr wrap="square">
            <a:spAutoFit/>
          </a:bodyPr>
          <a:lstStyle/>
          <a:p>
            <a:pPr>
              <a:lnSpc>
                <a:spcPts val="2340"/>
              </a:lnSpc>
            </a:pPr>
            <a:r>
              <a:rPr lang="en-US" sz="2200" b="1" dirty="0">
                <a:solidFill>
                  <a:srgbClr val="0289AE"/>
                </a:solidFill>
                <a:cs typeface="Times New Roman" panose="02020603050405020304" pitchFamily="18" charset="0"/>
              </a:rPr>
              <a:t>Chatbots - </a:t>
            </a:r>
            <a:endParaRPr lang="en-US" sz="2200" dirty="0">
              <a:solidFill>
                <a:srgbClr val="0289AE"/>
              </a:solidFill>
              <a:cs typeface="Times New Roman" panose="02020603050405020304" pitchFamily="18" charset="0"/>
            </a:endParaRPr>
          </a:p>
          <a:p>
            <a:endParaRPr lang="en-US" sz="800" dirty="0">
              <a:solidFill>
                <a:srgbClr val="0289AE"/>
              </a:solidFill>
              <a:cs typeface="Times New Roman" panose="02020603050405020304" pitchFamily="18" charset="0"/>
            </a:endParaRPr>
          </a:p>
          <a:p>
            <a:r>
              <a:rPr lang="en-US" dirty="0">
                <a:solidFill>
                  <a:srgbClr val="262626"/>
                </a:solidFill>
                <a:cs typeface="Times New Roman" panose="02020603050405020304" pitchFamily="18" charset="0"/>
              </a:rPr>
              <a:t>Handle routine enquiries 24/7</a:t>
            </a:r>
          </a:p>
          <a:p>
            <a:endParaRPr lang="en-US" dirty="0">
              <a:solidFill>
                <a:srgbClr val="262626"/>
              </a:solidFill>
              <a:cs typeface="Times New Roman" panose="02020603050405020304" pitchFamily="18" charset="0"/>
            </a:endParaRPr>
          </a:p>
        </p:txBody>
      </p:sp>
      <p:sp>
        <p:nvSpPr>
          <p:cNvPr id="29" name="TextBox 28">
            <a:extLst>
              <a:ext uri="{FF2B5EF4-FFF2-40B4-BE49-F238E27FC236}">
                <a16:creationId xmlns:a16="http://schemas.microsoft.com/office/drawing/2014/main" id="{0409EDE5-878F-55DA-D7E2-A27290B53D33}"/>
              </a:ext>
            </a:extLst>
          </p:cNvPr>
          <p:cNvSpPr txBox="1"/>
          <p:nvPr/>
        </p:nvSpPr>
        <p:spPr>
          <a:xfrm>
            <a:off x="2876668" y="3781184"/>
            <a:ext cx="1968048" cy="1636345"/>
          </a:xfrm>
          <a:prstGeom prst="rect">
            <a:avLst/>
          </a:prstGeom>
          <a:noFill/>
        </p:spPr>
        <p:txBody>
          <a:bodyPr wrap="square">
            <a:spAutoFit/>
          </a:bodyPr>
          <a:lstStyle/>
          <a:p>
            <a:pPr>
              <a:lnSpc>
                <a:spcPts val="2340"/>
              </a:lnSpc>
            </a:pPr>
            <a:r>
              <a:rPr lang="en-US" sz="2200" b="1" dirty="0">
                <a:solidFill>
                  <a:srgbClr val="06677F"/>
                </a:solidFill>
                <a:cs typeface="Times New Roman" panose="02020603050405020304" pitchFamily="18" charset="0"/>
              </a:rPr>
              <a:t>Sentiment Analysis </a:t>
            </a:r>
            <a:endParaRPr lang="en-US" sz="2200" dirty="0">
              <a:solidFill>
                <a:srgbClr val="06677F"/>
              </a:solidFill>
              <a:cs typeface="Times New Roman" panose="02020603050405020304" pitchFamily="18" charset="0"/>
            </a:endParaRPr>
          </a:p>
          <a:p>
            <a:endParaRPr lang="en-US" sz="800" dirty="0">
              <a:solidFill>
                <a:srgbClr val="262626"/>
              </a:solidFill>
              <a:cs typeface="Times New Roman" panose="02020603050405020304" pitchFamily="18" charset="0"/>
            </a:endParaRPr>
          </a:p>
          <a:p>
            <a:r>
              <a:rPr lang="en-US" dirty="0">
                <a:solidFill>
                  <a:srgbClr val="262626"/>
                </a:solidFill>
                <a:cs typeface="Times New Roman" panose="02020603050405020304" pitchFamily="18" charset="0"/>
              </a:rPr>
              <a:t>Extract themes from guest reviews</a:t>
            </a:r>
          </a:p>
          <a:p>
            <a:endParaRPr lang="en-US" dirty="0">
              <a:solidFill>
                <a:srgbClr val="262626"/>
              </a:solidFill>
              <a:cs typeface="Times New Roman" panose="02020603050405020304" pitchFamily="18" charset="0"/>
            </a:endParaRPr>
          </a:p>
        </p:txBody>
      </p:sp>
      <p:sp>
        <p:nvSpPr>
          <p:cNvPr id="30" name="TextBox 28">
            <a:extLst>
              <a:ext uri="{FF2B5EF4-FFF2-40B4-BE49-F238E27FC236}">
                <a16:creationId xmlns:a16="http://schemas.microsoft.com/office/drawing/2014/main" id="{295E720F-E7F6-23D2-088B-B1E201E429BE}"/>
              </a:ext>
            </a:extLst>
          </p:cNvPr>
          <p:cNvSpPr txBox="1"/>
          <p:nvPr/>
        </p:nvSpPr>
        <p:spPr>
          <a:xfrm>
            <a:off x="5031140" y="2956486"/>
            <a:ext cx="1606598" cy="1636345"/>
          </a:xfrm>
          <a:prstGeom prst="rect">
            <a:avLst/>
          </a:prstGeom>
          <a:noFill/>
        </p:spPr>
        <p:txBody>
          <a:bodyPr wrap="square">
            <a:spAutoFit/>
          </a:bodyPr>
          <a:lstStyle/>
          <a:p>
            <a:pPr>
              <a:lnSpc>
                <a:spcPts val="2340"/>
              </a:lnSpc>
            </a:pPr>
            <a:r>
              <a:rPr lang="en-US" sz="2200" b="1" dirty="0">
                <a:solidFill>
                  <a:srgbClr val="62A844"/>
                </a:solidFill>
                <a:cs typeface="Times New Roman" panose="02020603050405020304" pitchFamily="18" charset="0"/>
              </a:rPr>
              <a:t>Predictive Models -</a:t>
            </a:r>
            <a:endParaRPr lang="en-US" sz="2200" dirty="0">
              <a:solidFill>
                <a:srgbClr val="62A844"/>
              </a:solidFill>
              <a:cs typeface="Times New Roman" panose="02020603050405020304" pitchFamily="18" charset="0"/>
            </a:endParaRPr>
          </a:p>
          <a:p>
            <a:endParaRPr lang="en-US" sz="800" dirty="0">
              <a:solidFill>
                <a:srgbClr val="62A844"/>
              </a:solidFill>
              <a:cs typeface="Times New Roman" panose="02020603050405020304" pitchFamily="18" charset="0"/>
            </a:endParaRPr>
          </a:p>
          <a:p>
            <a:r>
              <a:rPr lang="en-US" dirty="0">
                <a:solidFill>
                  <a:srgbClr val="262626"/>
                </a:solidFill>
                <a:cs typeface="Times New Roman" panose="02020603050405020304" pitchFamily="18" charset="0"/>
              </a:rPr>
              <a:t>Adjust pricing &amp; staffing in real-time</a:t>
            </a:r>
          </a:p>
        </p:txBody>
      </p:sp>
      <p:sp>
        <p:nvSpPr>
          <p:cNvPr id="31" name="TextBox 28">
            <a:extLst>
              <a:ext uri="{FF2B5EF4-FFF2-40B4-BE49-F238E27FC236}">
                <a16:creationId xmlns:a16="http://schemas.microsoft.com/office/drawing/2014/main" id="{AFA9FDFB-6BDC-3531-3276-187B94582C67}"/>
              </a:ext>
            </a:extLst>
          </p:cNvPr>
          <p:cNvSpPr txBox="1"/>
          <p:nvPr/>
        </p:nvSpPr>
        <p:spPr>
          <a:xfrm>
            <a:off x="7247465" y="3781184"/>
            <a:ext cx="2353059" cy="2128788"/>
          </a:xfrm>
          <a:prstGeom prst="rect">
            <a:avLst/>
          </a:prstGeom>
          <a:noFill/>
        </p:spPr>
        <p:txBody>
          <a:bodyPr wrap="square">
            <a:spAutoFit/>
          </a:bodyPr>
          <a:lstStyle/>
          <a:p>
            <a:pPr>
              <a:lnSpc>
                <a:spcPts val="2340"/>
              </a:lnSpc>
            </a:pPr>
            <a:r>
              <a:rPr lang="en-US" sz="2200" b="1" dirty="0">
                <a:solidFill>
                  <a:srgbClr val="3D8241"/>
                </a:solidFill>
                <a:cs typeface="Times New Roman" panose="02020603050405020304" pitchFamily="18" charset="0"/>
              </a:rPr>
              <a:t>Smart Housekeeping -</a:t>
            </a:r>
            <a:endParaRPr lang="en-US" sz="2200" dirty="0">
              <a:solidFill>
                <a:srgbClr val="3D8241"/>
              </a:solidFill>
              <a:cs typeface="Times New Roman" panose="02020603050405020304" pitchFamily="18" charset="0"/>
            </a:endParaRPr>
          </a:p>
          <a:p>
            <a:endParaRPr lang="en-US" sz="800" dirty="0">
              <a:solidFill>
                <a:srgbClr val="3D8241"/>
              </a:solidFill>
              <a:cs typeface="Times New Roman" panose="02020603050405020304" pitchFamily="18" charset="0"/>
            </a:endParaRPr>
          </a:p>
          <a:p>
            <a:r>
              <a:rPr lang="en-US" dirty="0">
                <a:solidFill>
                  <a:srgbClr val="262626"/>
                </a:solidFill>
                <a:cs typeface="Times New Roman" panose="02020603050405020304" pitchFamily="18" charset="0"/>
              </a:rPr>
              <a:t>Align cleaning with departures  </a:t>
            </a:r>
            <a:r>
              <a:rPr lang="en-US" sz="1600" i="1" dirty="0">
                <a:solidFill>
                  <a:srgbClr val="262626"/>
                </a:solidFill>
                <a:cs typeface="Times New Roman" panose="02020603050405020304" pitchFamily="18" charset="0"/>
              </a:rPr>
              <a:t>(CBRE European Hospitality Report, 2024)</a:t>
            </a:r>
          </a:p>
          <a:p>
            <a:endParaRPr lang="en-US" dirty="0">
              <a:solidFill>
                <a:srgbClr val="262626"/>
              </a:solidFill>
              <a:cs typeface="Times New Roman" panose="02020603050405020304" pitchFamily="18" charset="0"/>
            </a:endParaRPr>
          </a:p>
        </p:txBody>
      </p:sp>
      <p:sp>
        <p:nvSpPr>
          <p:cNvPr id="32" name="TextBox 26">
            <a:extLst>
              <a:ext uri="{FF2B5EF4-FFF2-40B4-BE49-F238E27FC236}">
                <a16:creationId xmlns:a16="http://schemas.microsoft.com/office/drawing/2014/main" id="{ED8B428A-93DD-BF2C-731F-148E54CCC6AB}"/>
              </a:ext>
            </a:extLst>
          </p:cNvPr>
          <p:cNvSpPr txBox="1"/>
          <p:nvPr/>
        </p:nvSpPr>
        <p:spPr bwMode="auto">
          <a:xfrm>
            <a:off x="7938549" y="5752811"/>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33" name="TextBox 26">
            <a:extLst>
              <a:ext uri="{FF2B5EF4-FFF2-40B4-BE49-F238E27FC236}">
                <a16:creationId xmlns:a16="http://schemas.microsoft.com/office/drawing/2014/main" id="{482DD4A1-A06E-709E-8E11-C8E67A3C28FF}"/>
              </a:ext>
            </a:extLst>
          </p:cNvPr>
          <p:cNvSpPr txBox="1"/>
          <p:nvPr/>
        </p:nvSpPr>
        <p:spPr bwMode="auto">
          <a:xfrm>
            <a:off x="3533720" y="5743299"/>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34" name="TextBox 26">
            <a:extLst>
              <a:ext uri="{FF2B5EF4-FFF2-40B4-BE49-F238E27FC236}">
                <a16:creationId xmlns:a16="http://schemas.microsoft.com/office/drawing/2014/main" id="{F92090D4-B589-83E7-F674-BF97843F4315}"/>
              </a:ext>
            </a:extLst>
          </p:cNvPr>
          <p:cNvSpPr txBox="1"/>
          <p:nvPr/>
        </p:nvSpPr>
        <p:spPr bwMode="auto">
          <a:xfrm>
            <a:off x="1357600" y="2146254"/>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35" name="TextBox 26">
            <a:extLst>
              <a:ext uri="{FF2B5EF4-FFF2-40B4-BE49-F238E27FC236}">
                <a16:creationId xmlns:a16="http://schemas.microsoft.com/office/drawing/2014/main" id="{DD861BE0-D0B8-E2AE-854D-DF0A0C35AA4C}"/>
              </a:ext>
            </a:extLst>
          </p:cNvPr>
          <p:cNvSpPr txBox="1"/>
          <p:nvPr/>
        </p:nvSpPr>
        <p:spPr bwMode="auto">
          <a:xfrm>
            <a:off x="5736063" y="2146254"/>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36" name="TextBox 28">
            <a:extLst>
              <a:ext uri="{FF2B5EF4-FFF2-40B4-BE49-F238E27FC236}">
                <a16:creationId xmlns:a16="http://schemas.microsoft.com/office/drawing/2014/main" id="{7BCEE964-74EB-2021-5DFA-811935563D3D}"/>
              </a:ext>
            </a:extLst>
          </p:cNvPr>
          <p:cNvSpPr txBox="1"/>
          <p:nvPr/>
        </p:nvSpPr>
        <p:spPr>
          <a:xfrm>
            <a:off x="567180" y="1170739"/>
            <a:ext cx="4352062" cy="1015663"/>
          </a:xfrm>
          <a:prstGeom prst="rect">
            <a:avLst/>
          </a:prstGeom>
          <a:noFill/>
        </p:spPr>
        <p:txBody>
          <a:bodyPr wrap="square">
            <a:spAutoFit/>
          </a:bodyPr>
          <a:lstStyle/>
          <a:p>
            <a:r>
              <a:rPr lang="en-US" sz="2000" dirty="0">
                <a:solidFill>
                  <a:srgbClr val="262626"/>
                </a:solidFill>
                <a:cs typeface="Times New Roman" panose="02020603050405020304" pitchFamily="18" charset="0"/>
              </a:rPr>
              <a:t>AI is now embedded across hotel management and guest experience:</a:t>
            </a:r>
          </a:p>
          <a:p>
            <a:endParaRPr lang="en-US" sz="2000" dirty="0">
              <a:solidFill>
                <a:srgbClr val="262626"/>
              </a:solidFill>
              <a:cs typeface="Times New Roman" panose="02020603050405020304" pitchFamily="18" charset="0"/>
            </a:endParaRPr>
          </a:p>
        </p:txBody>
      </p:sp>
      <p:sp>
        <p:nvSpPr>
          <p:cNvPr id="37" name="Freeform 36">
            <a:extLst>
              <a:ext uri="{FF2B5EF4-FFF2-40B4-BE49-F238E27FC236}">
                <a16:creationId xmlns:a16="http://schemas.microsoft.com/office/drawing/2014/main" id="{1965CF90-D184-0AC7-BC52-CC8A86C2E541}"/>
              </a:ext>
            </a:extLst>
          </p:cNvPr>
          <p:cNvSpPr/>
          <p:nvPr/>
        </p:nvSpPr>
        <p:spPr>
          <a:xfrm rot="15325054" flipH="1">
            <a:off x="4312049" y="1489283"/>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192824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5;p19">
            <a:extLst>
              <a:ext uri="{FF2B5EF4-FFF2-40B4-BE49-F238E27FC236}">
                <a16:creationId xmlns:a16="http://schemas.microsoft.com/office/drawing/2014/main" id="{E238F6D1-929E-F108-F422-906B9F79973B}"/>
              </a:ext>
            </a:extLst>
          </p:cNvPr>
          <p:cNvSpPr/>
          <p:nvPr/>
        </p:nvSpPr>
        <p:spPr>
          <a:xfrm>
            <a:off x="6626394" y="3295708"/>
            <a:ext cx="3304499" cy="3252317"/>
          </a:xfrm>
          <a:custGeom>
            <a:avLst/>
            <a:gdLst/>
            <a:ahLst/>
            <a:cxnLst/>
            <a:rect l="l" t="t" r="r" b="b"/>
            <a:pathLst>
              <a:path w="37870" h="37272" extrusionOk="0">
                <a:moveTo>
                  <a:pt x="18935" y="1"/>
                </a:moveTo>
                <a:cubicBezTo>
                  <a:pt x="18152" y="1"/>
                  <a:pt x="17368" y="300"/>
                  <a:pt x="16770" y="898"/>
                </a:cubicBezTo>
                <a:lnTo>
                  <a:pt x="1197" y="16471"/>
                </a:lnTo>
                <a:cubicBezTo>
                  <a:pt x="1" y="17667"/>
                  <a:pt x="1" y="19606"/>
                  <a:pt x="1197" y="20802"/>
                </a:cubicBezTo>
                <a:lnTo>
                  <a:pt x="16769" y="36375"/>
                </a:lnTo>
                <a:cubicBezTo>
                  <a:pt x="17367" y="36973"/>
                  <a:pt x="18151" y="37271"/>
                  <a:pt x="18935" y="37271"/>
                </a:cubicBezTo>
                <a:cubicBezTo>
                  <a:pt x="19719" y="37271"/>
                  <a:pt x="20503" y="36973"/>
                  <a:pt x="21100" y="36375"/>
                </a:cubicBezTo>
                <a:lnTo>
                  <a:pt x="36673" y="20802"/>
                </a:lnTo>
                <a:cubicBezTo>
                  <a:pt x="37869" y="19606"/>
                  <a:pt x="37869" y="17667"/>
                  <a:pt x="36673" y="16471"/>
                </a:cubicBezTo>
                <a:lnTo>
                  <a:pt x="21100" y="898"/>
                </a:lnTo>
                <a:cubicBezTo>
                  <a:pt x="20503" y="300"/>
                  <a:pt x="19719" y="1"/>
                  <a:pt x="18935"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 name="Google Shape;214;p19">
            <a:extLst>
              <a:ext uri="{FF2B5EF4-FFF2-40B4-BE49-F238E27FC236}">
                <a16:creationId xmlns:a16="http://schemas.microsoft.com/office/drawing/2014/main" id="{1ADAB6DC-6430-6FBE-60D9-3008A82368A3}"/>
              </a:ext>
            </a:extLst>
          </p:cNvPr>
          <p:cNvGrpSpPr/>
          <p:nvPr/>
        </p:nvGrpSpPr>
        <p:grpSpPr>
          <a:xfrm>
            <a:off x="4709654" y="1437762"/>
            <a:ext cx="3306418" cy="3252229"/>
            <a:chOff x="826069" y="1203890"/>
            <a:chExt cx="2261395" cy="2224333"/>
          </a:xfrm>
          <a:solidFill>
            <a:srgbClr val="62A844"/>
          </a:solidFill>
        </p:grpSpPr>
        <p:sp>
          <p:nvSpPr>
            <p:cNvPr id="4" name="Google Shape;215;p19">
              <a:extLst>
                <a:ext uri="{FF2B5EF4-FFF2-40B4-BE49-F238E27FC236}">
                  <a16:creationId xmlns:a16="http://schemas.microsoft.com/office/drawing/2014/main" id="{B470DC17-7CE4-6351-0A8D-CD5B635B48CF}"/>
                </a:ext>
              </a:extLst>
            </p:cNvPr>
            <p:cNvSpPr/>
            <p:nvPr/>
          </p:nvSpPr>
          <p:spPr>
            <a:xfrm>
              <a:off x="827442" y="1203890"/>
              <a:ext cx="2260022" cy="2224333"/>
            </a:xfrm>
            <a:custGeom>
              <a:avLst/>
              <a:gdLst/>
              <a:ahLst/>
              <a:cxnLst/>
              <a:rect l="l" t="t" r="r" b="b"/>
              <a:pathLst>
                <a:path w="37869" h="37271" extrusionOk="0">
                  <a:moveTo>
                    <a:pt x="18935" y="1"/>
                  </a:moveTo>
                  <a:cubicBezTo>
                    <a:pt x="18152" y="1"/>
                    <a:pt x="17368" y="299"/>
                    <a:pt x="16770" y="897"/>
                  </a:cubicBezTo>
                  <a:lnTo>
                    <a:pt x="1197" y="16470"/>
                  </a:lnTo>
                  <a:cubicBezTo>
                    <a:pt x="1" y="17666"/>
                    <a:pt x="1" y="19605"/>
                    <a:pt x="1197" y="20801"/>
                  </a:cubicBezTo>
                  <a:lnTo>
                    <a:pt x="16769" y="36374"/>
                  </a:lnTo>
                  <a:cubicBezTo>
                    <a:pt x="17367" y="36972"/>
                    <a:pt x="18151" y="37271"/>
                    <a:pt x="18935" y="37271"/>
                  </a:cubicBezTo>
                  <a:cubicBezTo>
                    <a:pt x="19719" y="37271"/>
                    <a:pt x="20503" y="36972"/>
                    <a:pt x="21101" y="36374"/>
                  </a:cubicBezTo>
                  <a:lnTo>
                    <a:pt x="36674" y="20801"/>
                  </a:lnTo>
                  <a:cubicBezTo>
                    <a:pt x="37869" y="19605"/>
                    <a:pt x="37869" y="17666"/>
                    <a:pt x="36674" y="16470"/>
                  </a:cubicBezTo>
                  <a:lnTo>
                    <a:pt x="21101" y="897"/>
                  </a:lnTo>
                  <a:cubicBezTo>
                    <a:pt x="20503" y="299"/>
                    <a:pt x="19719" y="1"/>
                    <a:pt x="189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5" name="Google Shape;216;p19">
              <a:extLst>
                <a:ext uri="{FF2B5EF4-FFF2-40B4-BE49-F238E27FC236}">
                  <a16:creationId xmlns:a16="http://schemas.microsoft.com/office/drawing/2014/main" id="{93687529-CD7C-168D-606C-F185FCF7E2C5}"/>
                </a:ext>
              </a:extLst>
            </p:cNvPr>
            <p:cNvSpPr/>
            <p:nvPr/>
          </p:nvSpPr>
          <p:spPr>
            <a:xfrm>
              <a:off x="826069" y="1216482"/>
              <a:ext cx="2091605" cy="2182080"/>
            </a:xfrm>
            <a:custGeom>
              <a:avLst/>
              <a:gdLst/>
              <a:ahLst/>
              <a:cxnLst/>
              <a:rect l="l" t="t" r="r" b="b"/>
              <a:pathLst>
                <a:path w="35047" h="36563" extrusionOk="0">
                  <a:moveTo>
                    <a:pt x="17781" y="0"/>
                  </a:moveTo>
                  <a:cubicBezTo>
                    <a:pt x="17442" y="147"/>
                    <a:pt x="17125" y="355"/>
                    <a:pt x="16848" y="632"/>
                  </a:cubicBezTo>
                  <a:lnTo>
                    <a:pt x="1165" y="16314"/>
                  </a:lnTo>
                  <a:cubicBezTo>
                    <a:pt x="0" y="17479"/>
                    <a:pt x="0" y="19369"/>
                    <a:pt x="1165" y="20535"/>
                  </a:cubicBezTo>
                  <a:lnTo>
                    <a:pt x="16848" y="36218"/>
                  </a:lnTo>
                  <a:cubicBezTo>
                    <a:pt x="16978" y="36348"/>
                    <a:pt x="17119" y="36462"/>
                    <a:pt x="17264" y="36563"/>
                  </a:cubicBezTo>
                  <a:cubicBezTo>
                    <a:pt x="17604" y="36418"/>
                    <a:pt x="17921" y="36209"/>
                    <a:pt x="18199" y="35933"/>
                  </a:cubicBezTo>
                  <a:lnTo>
                    <a:pt x="33881" y="20249"/>
                  </a:lnTo>
                  <a:cubicBezTo>
                    <a:pt x="35046" y="19085"/>
                    <a:pt x="35046" y="17194"/>
                    <a:pt x="33881" y="16029"/>
                  </a:cubicBezTo>
                  <a:lnTo>
                    <a:pt x="18199" y="346"/>
                  </a:lnTo>
                  <a:cubicBezTo>
                    <a:pt x="18068" y="215"/>
                    <a:pt x="17927" y="102"/>
                    <a:pt x="17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grpSp>
      <p:grpSp>
        <p:nvGrpSpPr>
          <p:cNvPr id="6" name="Google Shape;223;p19">
            <a:extLst>
              <a:ext uri="{FF2B5EF4-FFF2-40B4-BE49-F238E27FC236}">
                <a16:creationId xmlns:a16="http://schemas.microsoft.com/office/drawing/2014/main" id="{8CF3F8CB-19DF-0806-1FD4-339185AA0318}"/>
              </a:ext>
            </a:extLst>
          </p:cNvPr>
          <p:cNvGrpSpPr/>
          <p:nvPr/>
        </p:nvGrpSpPr>
        <p:grpSpPr>
          <a:xfrm>
            <a:off x="8569033" y="1437762"/>
            <a:ext cx="3306592" cy="3252229"/>
            <a:chOff x="3465656" y="1203890"/>
            <a:chExt cx="2261514" cy="2224333"/>
          </a:xfrm>
          <a:solidFill>
            <a:srgbClr val="EABB22"/>
          </a:solidFill>
        </p:grpSpPr>
        <p:sp>
          <p:nvSpPr>
            <p:cNvPr id="7" name="Google Shape;224;p19">
              <a:extLst>
                <a:ext uri="{FF2B5EF4-FFF2-40B4-BE49-F238E27FC236}">
                  <a16:creationId xmlns:a16="http://schemas.microsoft.com/office/drawing/2014/main" id="{A869B409-BDEA-1897-2976-86A0D33C70B3}"/>
                </a:ext>
              </a:extLst>
            </p:cNvPr>
            <p:cNvSpPr/>
            <p:nvPr/>
          </p:nvSpPr>
          <p:spPr>
            <a:xfrm>
              <a:off x="3467148" y="1203890"/>
              <a:ext cx="2260022" cy="2224333"/>
            </a:xfrm>
            <a:custGeom>
              <a:avLst/>
              <a:gdLst/>
              <a:ahLst/>
              <a:cxnLst/>
              <a:rect l="l" t="t" r="r" b="b"/>
              <a:pathLst>
                <a:path w="37869" h="37271" extrusionOk="0">
                  <a:moveTo>
                    <a:pt x="18934" y="1"/>
                  </a:moveTo>
                  <a:cubicBezTo>
                    <a:pt x="18150" y="1"/>
                    <a:pt x="17366" y="299"/>
                    <a:pt x="16768" y="897"/>
                  </a:cubicBezTo>
                  <a:lnTo>
                    <a:pt x="1196" y="16470"/>
                  </a:lnTo>
                  <a:cubicBezTo>
                    <a:pt x="0" y="17666"/>
                    <a:pt x="0" y="19605"/>
                    <a:pt x="1196" y="20801"/>
                  </a:cubicBezTo>
                  <a:lnTo>
                    <a:pt x="16767" y="36374"/>
                  </a:lnTo>
                  <a:cubicBezTo>
                    <a:pt x="17366" y="36972"/>
                    <a:pt x="18150" y="37271"/>
                    <a:pt x="18934" y="37271"/>
                  </a:cubicBezTo>
                  <a:cubicBezTo>
                    <a:pt x="19717" y="37271"/>
                    <a:pt x="20501" y="36972"/>
                    <a:pt x="21099" y="36374"/>
                  </a:cubicBezTo>
                  <a:lnTo>
                    <a:pt x="36672" y="20801"/>
                  </a:lnTo>
                  <a:cubicBezTo>
                    <a:pt x="37868" y="19605"/>
                    <a:pt x="37868" y="17666"/>
                    <a:pt x="36672" y="16470"/>
                  </a:cubicBezTo>
                  <a:lnTo>
                    <a:pt x="21099" y="897"/>
                  </a:lnTo>
                  <a:cubicBezTo>
                    <a:pt x="20501" y="299"/>
                    <a:pt x="19717" y="1"/>
                    <a:pt x="189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8" name="Google Shape;225;p19">
              <a:extLst>
                <a:ext uri="{FF2B5EF4-FFF2-40B4-BE49-F238E27FC236}">
                  <a16:creationId xmlns:a16="http://schemas.microsoft.com/office/drawing/2014/main" id="{34DA0DA5-060C-1183-0164-A9B43AA9FCC6}"/>
                </a:ext>
              </a:extLst>
            </p:cNvPr>
            <p:cNvSpPr/>
            <p:nvPr/>
          </p:nvSpPr>
          <p:spPr>
            <a:xfrm>
              <a:off x="3465656" y="1216482"/>
              <a:ext cx="2091665" cy="2182080"/>
            </a:xfrm>
            <a:custGeom>
              <a:avLst/>
              <a:gdLst/>
              <a:ahLst/>
              <a:cxnLst/>
              <a:rect l="l" t="t" r="r" b="b"/>
              <a:pathLst>
                <a:path w="35048" h="36563" extrusionOk="0">
                  <a:moveTo>
                    <a:pt x="17782" y="0"/>
                  </a:moveTo>
                  <a:cubicBezTo>
                    <a:pt x="17444" y="147"/>
                    <a:pt x="17126" y="355"/>
                    <a:pt x="16848" y="632"/>
                  </a:cubicBezTo>
                  <a:lnTo>
                    <a:pt x="1166" y="16314"/>
                  </a:lnTo>
                  <a:cubicBezTo>
                    <a:pt x="1" y="17479"/>
                    <a:pt x="1" y="19369"/>
                    <a:pt x="1166" y="20535"/>
                  </a:cubicBezTo>
                  <a:lnTo>
                    <a:pt x="16848" y="36218"/>
                  </a:lnTo>
                  <a:cubicBezTo>
                    <a:pt x="16979" y="36348"/>
                    <a:pt x="17119" y="36462"/>
                    <a:pt x="17266" y="36563"/>
                  </a:cubicBezTo>
                  <a:cubicBezTo>
                    <a:pt x="17604" y="36418"/>
                    <a:pt x="17922" y="36209"/>
                    <a:pt x="18199" y="35933"/>
                  </a:cubicBezTo>
                  <a:lnTo>
                    <a:pt x="33882" y="20249"/>
                  </a:lnTo>
                  <a:cubicBezTo>
                    <a:pt x="35048" y="19085"/>
                    <a:pt x="35048" y="17194"/>
                    <a:pt x="33882" y="16029"/>
                  </a:cubicBezTo>
                  <a:lnTo>
                    <a:pt x="18199" y="346"/>
                  </a:lnTo>
                  <a:cubicBezTo>
                    <a:pt x="18069" y="215"/>
                    <a:pt x="17928" y="102"/>
                    <a:pt x="17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grpSp>
      <p:sp>
        <p:nvSpPr>
          <p:cNvPr id="9" name="TextBox 36">
            <a:extLst>
              <a:ext uri="{FF2B5EF4-FFF2-40B4-BE49-F238E27FC236}">
                <a16:creationId xmlns:a16="http://schemas.microsoft.com/office/drawing/2014/main" id="{4F7B7F0E-E16B-BBCE-9215-C9A4910C099A}"/>
              </a:ext>
            </a:extLst>
          </p:cNvPr>
          <p:cNvSpPr txBox="1"/>
          <p:nvPr/>
        </p:nvSpPr>
        <p:spPr>
          <a:xfrm>
            <a:off x="5155097" y="2962846"/>
            <a:ext cx="2415533" cy="106695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gn="ctr">
              <a:lnSpc>
                <a:spcPts val="1940"/>
              </a:lnSpc>
              <a:buClr>
                <a:schemeClr val="bg1"/>
              </a:buClr>
            </a:pPr>
            <a:r>
              <a:rPr lang="en-US" sz="1800" dirty="0">
                <a:solidFill>
                  <a:schemeClr val="bg1"/>
                </a:solidFill>
                <a:latin typeface="Calibri" panose="020F0502020204030204" pitchFamily="34" charset="0"/>
                <a:cs typeface="Calibri" panose="020F0502020204030204" pitchFamily="34" charset="0"/>
              </a:rPr>
              <a:t>Was it efficient? </a:t>
            </a:r>
          </a:p>
          <a:p>
            <a:pPr algn="ctr">
              <a:lnSpc>
                <a:spcPts val="1940"/>
              </a:lnSpc>
              <a:buClr>
                <a:schemeClr val="bg1"/>
              </a:buClr>
            </a:pPr>
            <a:r>
              <a:rPr lang="en-US" sz="1800" dirty="0">
                <a:solidFill>
                  <a:schemeClr val="bg1"/>
                </a:solidFill>
                <a:latin typeface="Calibri" panose="020F0502020204030204" pitchFamily="34" charset="0"/>
                <a:cs typeface="Calibri" panose="020F0502020204030204" pitchFamily="34" charset="0"/>
              </a:rPr>
              <a:t>Did it feel personal?</a:t>
            </a:r>
          </a:p>
          <a:p>
            <a:pPr algn="ctr">
              <a:lnSpc>
                <a:spcPts val="1940"/>
              </a:lnSpc>
              <a:buClr>
                <a:schemeClr val="bg1"/>
              </a:buClr>
            </a:pPr>
            <a:r>
              <a:rPr lang="en-US" sz="1800" dirty="0">
                <a:solidFill>
                  <a:schemeClr val="bg1"/>
                </a:solidFill>
                <a:latin typeface="Calibri" panose="020F0502020204030204" pitchFamily="34" charset="0"/>
                <a:cs typeface="Calibri" panose="020F0502020204030204" pitchFamily="34" charset="0"/>
              </a:rPr>
              <a:t>Clear?</a:t>
            </a:r>
          </a:p>
          <a:p>
            <a:pPr algn="ctr">
              <a:lnSpc>
                <a:spcPts val="1940"/>
              </a:lnSpc>
              <a:buClr>
                <a:schemeClr val="bg1"/>
              </a:buClr>
            </a:pPr>
            <a:endParaRPr lang="de-DE" altLang="de-DE" sz="1800" dirty="0">
              <a:solidFill>
                <a:schemeClr val="bg1"/>
              </a:solidFill>
              <a:latin typeface="Calibri" panose="020F0502020204030204" pitchFamily="34" charset="0"/>
              <a:cs typeface="Calibri" panose="020F0502020204030204" pitchFamily="34" charset="0"/>
            </a:endParaRPr>
          </a:p>
        </p:txBody>
      </p:sp>
      <p:sp>
        <p:nvSpPr>
          <p:cNvPr id="10" name="TextBox 38">
            <a:extLst>
              <a:ext uri="{FF2B5EF4-FFF2-40B4-BE49-F238E27FC236}">
                <a16:creationId xmlns:a16="http://schemas.microsoft.com/office/drawing/2014/main" id="{92983E35-4F76-0090-48B5-1DE749C71A31}"/>
              </a:ext>
            </a:extLst>
          </p:cNvPr>
          <p:cNvSpPr txBox="1"/>
          <p:nvPr/>
        </p:nvSpPr>
        <p:spPr>
          <a:xfrm>
            <a:off x="5336863" y="2079099"/>
            <a:ext cx="2052000" cy="763799"/>
          </a:xfrm>
          <a:prstGeom prst="rect">
            <a:avLst/>
          </a:prstGeom>
          <a:noFill/>
        </p:spPr>
        <p:txBody>
          <a:bodyPr wrap="square">
            <a:spAutoFit/>
          </a:bodyPr>
          <a:lstStyle/>
          <a:p>
            <a:pPr algn="ctr">
              <a:lnSpc>
                <a:spcPts val="2620"/>
              </a:lnSpc>
              <a:defRPr/>
            </a:pPr>
            <a:r>
              <a:rPr lang="en-US" sz="2600" b="1" dirty="0">
                <a:solidFill>
                  <a:schemeClr val="bg1"/>
                </a:solidFill>
                <a:latin typeface="Calibri" panose="020F0502020204030204" pitchFamily="34" charset="0"/>
                <a:ea typeface="Roboto Cn" pitchFamily="2" charset="0"/>
                <a:cs typeface="Calibri" panose="020F0502020204030204" pitchFamily="34" charset="0"/>
              </a:rPr>
              <a:t>Guest Perspective</a:t>
            </a:r>
          </a:p>
        </p:txBody>
      </p:sp>
      <p:sp>
        <p:nvSpPr>
          <p:cNvPr id="11" name="TextBox 36">
            <a:extLst>
              <a:ext uri="{FF2B5EF4-FFF2-40B4-BE49-F238E27FC236}">
                <a16:creationId xmlns:a16="http://schemas.microsoft.com/office/drawing/2014/main" id="{4CE2EB5B-8BB9-4338-1E14-A91F71A9C0A5}"/>
              </a:ext>
            </a:extLst>
          </p:cNvPr>
          <p:cNvSpPr txBox="1"/>
          <p:nvPr/>
        </p:nvSpPr>
        <p:spPr>
          <a:xfrm>
            <a:off x="9196329" y="2962846"/>
            <a:ext cx="2052000" cy="106695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gn="ctr">
              <a:lnSpc>
                <a:spcPts val="1940"/>
              </a:lnSpc>
              <a:buClr>
                <a:srgbClr val="0289AE"/>
              </a:buClr>
              <a:buNone/>
            </a:pPr>
            <a:r>
              <a:rPr lang="en-US" sz="1800" dirty="0">
                <a:solidFill>
                  <a:schemeClr val="bg1"/>
                </a:solidFill>
                <a:latin typeface="Calibri" panose="020F0502020204030204" pitchFamily="34" charset="0"/>
                <a:cs typeface="Calibri" panose="020F0502020204030204" pitchFamily="34" charset="0"/>
              </a:rPr>
              <a:t>Where did automation help vs. where was human touch needed</a:t>
            </a:r>
            <a:endParaRPr lang="de-DE" altLang="de-DE" sz="1800" dirty="0">
              <a:solidFill>
                <a:schemeClr val="bg1"/>
              </a:solidFill>
              <a:latin typeface="Calibri" panose="020F0502020204030204" pitchFamily="34" charset="0"/>
              <a:cs typeface="Calibri" panose="020F0502020204030204" pitchFamily="34" charset="0"/>
            </a:endParaRPr>
          </a:p>
        </p:txBody>
      </p:sp>
      <p:sp>
        <p:nvSpPr>
          <p:cNvPr id="12" name="TextBox 38">
            <a:extLst>
              <a:ext uri="{FF2B5EF4-FFF2-40B4-BE49-F238E27FC236}">
                <a16:creationId xmlns:a16="http://schemas.microsoft.com/office/drawing/2014/main" id="{C714D3C2-6002-B9A0-37D0-CE08826C8737}"/>
              </a:ext>
            </a:extLst>
          </p:cNvPr>
          <p:cNvSpPr txBox="1"/>
          <p:nvPr/>
        </p:nvSpPr>
        <p:spPr>
          <a:xfrm>
            <a:off x="9196329" y="2079099"/>
            <a:ext cx="2052000" cy="763799"/>
          </a:xfrm>
          <a:prstGeom prst="rect">
            <a:avLst/>
          </a:prstGeom>
          <a:noFill/>
        </p:spPr>
        <p:txBody>
          <a:bodyPr wrap="square">
            <a:spAutoFit/>
          </a:bodyPr>
          <a:lstStyle/>
          <a:p>
            <a:pPr algn="ctr">
              <a:lnSpc>
                <a:spcPts val="2620"/>
              </a:lnSpc>
              <a:defRPr/>
            </a:pPr>
            <a:r>
              <a:rPr lang="en-US" sz="2600" b="1" dirty="0">
                <a:solidFill>
                  <a:schemeClr val="bg1"/>
                </a:solidFill>
                <a:latin typeface="Calibri" panose="020F0502020204030204" pitchFamily="34" charset="0"/>
                <a:ea typeface="Roboto Cn" pitchFamily="2" charset="0"/>
                <a:cs typeface="Calibri" panose="020F0502020204030204" pitchFamily="34" charset="0"/>
              </a:rPr>
              <a:t>The </a:t>
            </a:r>
          </a:p>
          <a:p>
            <a:pPr algn="ctr">
              <a:lnSpc>
                <a:spcPts val="2620"/>
              </a:lnSpc>
              <a:defRPr/>
            </a:pPr>
            <a:r>
              <a:rPr lang="en-US" sz="2600" b="1" dirty="0">
                <a:solidFill>
                  <a:schemeClr val="bg1"/>
                </a:solidFill>
                <a:latin typeface="Calibri" panose="020F0502020204030204" pitchFamily="34" charset="0"/>
                <a:ea typeface="Roboto Cn" pitchFamily="2" charset="0"/>
                <a:cs typeface="Calibri" panose="020F0502020204030204" pitchFamily="34" charset="0"/>
              </a:rPr>
              <a:t>Balance</a:t>
            </a:r>
          </a:p>
        </p:txBody>
      </p:sp>
      <p:sp>
        <p:nvSpPr>
          <p:cNvPr id="13" name="TextBox 36">
            <a:extLst>
              <a:ext uri="{FF2B5EF4-FFF2-40B4-BE49-F238E27FC236}">
                <a16:creationId xmlns:a16="http://schemas.microsoft.com/office/drawing/2014/main" id="{9B600626-9009-3841-FEC9-6434BE199AA8}"/>
              </a:ext>
            </a:extLst>
          </p:cNvPr>
          <p:cNvSpPr txBox="1"/>
          <p:nvPr/>
        </p:nvSpPr>
        <p:spPr>
          <a:xfrm>
            <a:off x="6896932" y="4833050"/>
            <a:ext cx="2763423" cy="1554272"/>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gn="ctr">
              <a:lnSpc>
                <a:spcPts val="1940"/>
              </a:lnSpc>
              <a:buClr>
                <a:schemeClr val="bg1"/>
              </a:buClr>
            </a:pPr>
            <a:r>
              <a:rPr lang="en-US" sz="1800" dirty="0">
                <a:solidFill>
                  <a:schemeClr val="bg1"/>
                </a:solidFill>
                <a:latin typeface="Calibri" panose="020F0502020204030204" pitchFamily="34" charset="0"/>
                <a:cs typeface="Calibri" panose="020F0502020204030204" pitchFamily="34" charset="0"/>
              </a:rPr>
              <a:t>Support better service?</a:t>
            </a:r>
          </a:p>
          <a:p>
            <a:pPr algn="ctr">
              <a:lnSpc>
                <a:spcPts val="1940"/>
              </a:lnSpc>
              <a:buClr>
                <a:schemeClr val="bg1"/>
              </a:buClr>
            </a:pPr>
            <a:r>
              <a:rPr lang="en-US" sz="1800" dirty="0">
                <a:solidFill>
                  <a:schemeClr val="bg1"/>
                </a:solidFill>
                <a:latin typeface="Calibri" panose="020F0502020204030204" pitchFamily="34" charset="0"/>
                <a:cs typeface="Calibri" panose="020F0502020204030204" pitchFamily="34" charset="0"/>
              </a:rPr>
              <a:t>Did it save time? </a:t>
            </a:r>
          </a:p>
          <a:p>
            <a:pPr algn="ctr">
              <a:lnSpc>
                <a:spcPts val="1940"/>
              </a:lnSpc>
              <a:buClr>
                <a:schemeClr val="bg1"/>
              </a:buClr>
            </a:pPr>
            <a:r>
              <a:rPr lang="en-US" sz="1800" dirty="0">
                <a:solidFill>
                  <a:schemeClr val="bg1"/>
                </a:solidFill>
                <a:latin typeface="Calibri" panose="020F0502020204030204" pitchFamily="34" charset="0"/>
                <a:cs typeface="Calibri" panose="020F0502020204030204" pitchFamily="34" charset="0"/>
              </a:rPr>
              <a:t>Create confusion?</a:t>
            </a:r>
          </a:p>
          <a:p>
            <a:pPr algn="ctr">
              <a:lnSpc>
                <a:spcPts val="1940"/>
              </a:lnSpc>
              <a:buClr>
                <a:schemeClr val="bg1"/>
              </a:buClr>
            </a:pPr>
            <a:endParaRPr lang="en-US" sz="1800" dirty="0">
              <a:solidFill>
                <a:schemeClr val="bg1"/>
              </a:solidFill>
              <a:latin typeface="Calibri" panose="020F0502020204030204" pitchFamily="34" charset="0"/>
              <a:cs typeface="Calibri" panose="020F0502020204030204" pitchFamily="34" charset="0"/>
            </a:endParaRPr>
          </a:p>
          <a:p>
            <a:pPr algn="ctr">
              <a:lnSpc>
                <a:spcPts val="1940"/>
              </a:lnSpc>
              <a:buClr>
                <a:schemeClr val="bg1"/>
              </a:buClr>
            </a:pPr>
            <a:endParaRPr lang="en-US" sz="1800" dirty="0">
              <a:solidFill>
                <a:schemeClr val="bg1"/>
              </a:solidFill>
              <a:latin typeface="Calibri" panose="020F0502020204030204" pitchFamily="34" charset="0"/>
              <a:cs typeface="Calibri" panose="020F0502020204030204" pitchFamily="34" charset="0"/>
            </a:endParaRPr>
          </a:p>
          <a:p>
            <a:pPr algn="ctr">
              <a:lnSpc>
                <a:spcPts val="1940"/>
              </a:lnSpc>
              <a:buClr>
                <a:schemeClr val="bg1"/>
              </a:buClr>
            </a:pPr>
            <a:endParaRPr lang="de-DE" altLang="de-DE" sz="1800" dirty="0">
              <a:solidFill>
                <a:schemeClr val="bg1"/>
              </a:solidFill>
              <a:latin typeface="Calibri" panose="020F0502020204030204" pitchFamily="34" charset="0"/>
              <a:cs typeface="Calibri" panose="020F0502020204030204" pitchFamily="34" charset="0"/>
            </a:endParaRPr>
          </a:p>
        </p:txBody>
      </p:sp>
      <p:sp>
        <p:nvSpPr>
          <p:cNvPr id="14" name="TextBox 38">
            <a:extLst>
              <a:ext uri="{FF2B5EF4-FFF2-40B4-BE49-F238E27FC236}">
                <a16:creationId xmlns:a16="http://schemas.microsoft.com/office/drawing/2014/main" id="{E70A314A-40E3-8E8D-350A-2D540B0EE2EB}"/>
              </a:ext>
            </a:extLst>
          </p:cNvPr>
          <p:cNvSpPr txBox="1"/>
          <p:nvPr/>
        </p:nvSpPr>
        <p:spPr>
          <a:xfrm>
            <a:off x="7252643" y="4003276"/>
            <a:ext cx="2052000" cy="763799"/>
          </a:xfrm>
          <a:prstGeom prst="rect">
            <a:avLst/>
          </a:prstGeom>
          <a:noFill/>
        </p:spPr>
        <p:txBody>
          <a:bodyPr wrap="square">
            <a:spAutoFit/>
          </a:bodyPr>
          <a:lstStyle/>
          <a:p>
            <a:pPr algn="ctr">
              <a:lnSpc>
                <a:spcPts val="2620"/>
              </a:lnSpc>
              <a:defRPr/>
            </a:pPr>
            <a:r>
              <a:rPr lang="en-US" sz="2600" b="1" dirty="0">
                <a:solidFill>
                  <a:schemeClr val="bg1"/>
                </a:solidFill>
                <a:latin typeface="Calibri" panose="020F0502020204030204" pitchFamily="34" charset="0"/>
                <a:ea typeface="Roboto Cn" pitchFamily="2" charset="0"/>
                <a:cs typeface="Calibri" panose="020F0502020204030204" pitchFamily="34" charset="0"/>
              </a:rPr>
              <a:t>Staff Perspective</a:t>
            </a:r>
          </a:p>
        </p:txBody>
      </p:sp>
      <p:grpSp>
        <p:nvGrpSpPr>
          <p:cNvPr id="16" name="Graphic 2">
            <a:extLst>
              <a:ext uri="{FF2B5EF4-FFF2-40B4-BE49-F238E27FC236}">
                <a16:creationId xmlns:a16="http://schemas.microsoft.com/office/drawing/2014/main" id="{8578E620-2D46-024A-A677-3F0547D775AC}"/>
              </a:ext>
            </a:extLst>
          </p:cNvPr>
          <p:cNvGrpSpPr/>
          <p:nvPr/>
        </p:nvGrpSpPr>
        <p:grpSpPr>
          <a:xfrm>
            <a:off x="7494225" y="844952"/>
            <a:ext cx="1728863" cy="1891489"/>
            <a:chOff x="9747610" y="2740378"/>
            <a:chExt cx="1207493" cy="1321076"/>
          </a:xfrm>
          <a:solidFill>
            <a:srgbClr val="3D8241"/>
          </a:solidFill>
        </p:grpSpPr>
        <p:sp>
          <p:nvSpPr>
            <p:cNvPr id="17" name="Freeform 16">
              <a:extLst>
                <a:ext uri="{FF2B5EF4-FFF2-40B4-BE49-F238E27FC236}">
                  <a16:creationId xmlns:a16="http://schemas.microsoft.com/office/drawing/2014/main" id="{46225064-A868-423D-6CCB-7EB27AD362D7}"/>
                </a:ext>
              </a:extLst>
            </p:cNvPr>
            <p:cNvSpPr/>
            <p:nvPr/>
          </p:nvSpPr>
          <p:spPr>
            <a:xfrm>
              <a:off x="10084656" y="3302389"/>
              <a:ext cx="196586" cy="196565"/>
            </a:xfrm>
            <a:custGeom>
              <a:avLst/>
              <a:gdLst>
                <a:gd name="connsiteX0" fmla="*/ 166112 w 196586"/>
                <a:gd name="connsiteY0" fmla="*/ 98283 h 196565"/>
                <a:gd name="connsiteX1" fmla="*/ 98282 w 196586"/>
                <a:gd name="connsiteY1" fmla="*/ 166112 h 196565"/>
                <a:gd name="connsiteX2" fmla="*/ 30454 w 196586"/>
                <a:gd name="connsiteY2" fmla="*/ 98283 h 196565"/>
                <a:gd name="connsiteX3" fmla="*/ 98282 w 196586"/>
                <a:gd name="connsiteY3" fmla="*/ 30454 h 196565"/>
                <a:gd name="connsiteX4" fmla="*/ 166112 w 196586"/>
                <a:gd name="connsiteY4" fmla="*/ 98283 h 196565"/>
                <a:gd name="connsiteX5" fmla="*/ 196566 w 196586"/>
                <a:gd name="connsiteY5" fmla="*/ 98283 h 196565"/>
                <a:gd name="connsiteX6" fmla="*/ 98282 w 196586"/>
                <a:gd name="connsiteY6" fmla="*/ 0 h 196565"/>
                <a:gd name="connsiteX7" fmla="*/ 0 w 196586"/>
                <a:gd name="connsiteY7" fmla="*/ 98283 h 196565"/>
                <a:gd name="connsiteX8" fmla="*/ 98282 w 196586"/>
                <a:gd name="connsiteY8" fmla="*/ 196565 h 196565"/>
                <a:gd name="connsiteX9" fmla="*/ 196566 w 196586"/>
                <a:gd name="connsiteY9" fmla="*/ 98283 h 196565"/>
                <a:gd name="connsiteX10" fmla="*/ 166112 w 196586"/>
                <a:gd name="connsiteY10" fmla="*/ 98283 h 19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586" h="196565">
                  <a:moveTo>
                    <a:pt x="166112" y="98283"/>
                  </a:moveTo>
                  <a:cubicBezTo>
                    <a:pt x="164728" y="135196"/>
                    <a:pt x="136581" y="166112"/>
                    <a:pt x="98282" y="166112"/>
                  </a:cubicBezTo>
                  <a:cubicBezTo>
                    <a:pt x="59985" y="166112"/>
                    <a:pt x="30454" y="135196"/>
                    <a:pt x="30454" y="98283"/>
                  </a:cubicBezTo>
                  <a:cubicBezTo>
                    <a:pt x="30454" y="61369"/>
                    <a:pt x="61368" y="30454"/>
                    <a:pt x="98282" y="30454"/>
                  </a:cubicBezTo>
                  <a:cubicBezTo>
                    <a:pt x="135195" y="30454"/>
                    <a:pt x="164728" y="61369"/>
                    <a:pt x="166112" y="98283"/>
                  </a:cubicBezTo>
                  <a:cubicBezTo>
                    <a:pt x="167035" y="117662"/>
                    <a:pt x="197487" y="118124"/>
                    <a:pt x="196566" y="98283"/>
                  </a:cubicBezTo>
                  <a:cubicBezTo>
                    <a:pt x="194721" y="44758"/>
                    <a:pt x="153193" y="0"/>
                    <a:pt x="98282" y="0"/>
                  </a:cubicBezTo>
                  <a:cubicBezTo>
                    <a:pt x="43373" y="0"/>
                    <a:pt x="0" y="44758"/>
                    <a:pt x="0" y="98283"/>
                  </a:cubicBezTo>
                  <a:cubicBezTo>
                    <a:pt x="0" y="151807"/>
                    <a:pt x="44759" y="196565"/>
                    <a:pt x="98282" y="196565"/>
                  </a:cubicBezTo>
                  <a:cubicBezTo>
                    <a:pt x="153193" y="196565"/>
                    <a:pt x="194721" y="151807"/>
                    <a:pt x="196566" y="98283"/>
                  </a:cubicBezTo>
                  <a:cubicBezTo>
                    <a:pt x="197487" y="78903"/>
                    <a:pt x="167035" y="78903"/>
                    <a:pt x="166112" y="98283"/>
                  </a:cubicBezTo>
                  <a:close/>
                </a:path>
              </a:pathLst>
            </a:custGeom>
            <a:grpFill/>
            <a:ln w="4613" cap="flat">
              <a:noFill/>
              <a:prstDash val="solid"/>
              <a:miter/>
            </a:ln>
          </p:spPr>
          <p:txBody>
            <a:bodyPr rtlCol="0" anchor="ctr"/>
            <a:lstStyle/>
            <a:p>
              <a:endParaRPr lang="en-US">
                <a:solidFill>
                  <a:srgbClr val="000000"/>
                </a:solidFill>
              </a:endParaRPr>
            </a:p>
          </p:txBody>
        </p:sp>
        <p:sp>
          <p:nvSpPr>
            <p:cNvPr id="18" name="Freeform 17">
              <a:extLst>
                <a:ext uri="{FF2B5EF4-FFF2-40B4-BE49-F238E27FC236}">
                  <a16:creationId xmlns:a16="http://schemas.microsoft.com/office/drawing/2014/main" id="{FA9571E6-A9B5-024E-F80B-22D8AC49A759}"/>
                </a:ext>
              </a:extLst>
            </p:cNvPr>
            <p:cNvSpPr/>
            <p:nvPr/>
          </p:nvSpPr>
          <p:spPr>
            <a:xfrm>
              <a:off x="10421493" y="3302389"/>
              <a:ext cx="196586" cy="196565"/>
            </a:xfrm>
            <a:custGeom>
              <a:avLst/>
              <a:gdLst>
                <a:gd name="connsiteX0" fmla="*/ 166112 w 196586"/>
                <a:gd name="connsiteY0" fmla="*/ 98283 h 196565"/>
                <a:gd name="connsiteX1" fmla="*/ 98282 w 196586"/>
                <a:gd name="connsiteY1" fmla="*/ 166112 h 196565"/>
                <a:gd name="connsiteX2" fmla="*/ 30454 w 196586"/>
                <a:gd name="connsiteY2" fmla="*/ 98283 h 196565"/>
                <a:gd name="connsiteX3" fmla="*/ 98282 w 196586"/>
                <a:gd name="connsiteY3" fmla="*/ 30454 h 196565"/>
                <a:gd name="connsiteX4" fmla="*/ 166112 w 196586"/>
                <a:gd name="connsiteY4" fmla="*/ 98283 h 196565"/>
                <a:gd name="connsiteX5" fmla="*/ 196566 w 196586"/>
                <a:gd name="connsiteY5" fmla="*/ 98283 h 196565"/>
                <a:gd name="connsiteX6" fmla="*/ 98282 w 196586"/>
                <a:gd name="connsiteY6" fmla="*/ 0 h 196565"/>
                <a:gd name="connsiteX7" fmla="*/ 0 w 196586"/>
                <a:gd name="connsiteY7" fmla="*/ 98283 h 196565"/>
                <a:gd name="connsiteX8" fmla="*/ 98282 w 196586"/>
                <a:gd name="connsiteY8" fmla="*/ 196565 h 196565"/>
                <a:gd name="connsiteX9" fmla="*/ 196566 w 196586"/>
                <a:gd name="connsiteY9" fmla="*/ 98283 h 196565"/>
                <a:gd name="connsiteX10" fmla="*/ 166112 w 196586"/>
                <a:gd name="connsiteY10" fmla="*/ 98283 h 19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586" h="196565">
                  <a:moveTo>
                    <a:pt x="166112" y="98283"/>
                  </a:moveTo>
                  <a:cubicBezTo>
                    <a:pt x="164728" y="135196"/>
                    <a:pt x="136581" y="166112"/>
                    <a:pt x="98282" y="166112"/>
                  </a:cubicBezTo>
                  <a:cubicBezTo>
                    <a:pt x="59985" y="166112"/>
                    <a:pt x="30454" y="135196"/>
                    <a:pt x="30454" y="98283"/>
                  </a:cubicBezTo>
                  <a:cubicBezTo>
                    <a:pt x="30454" y="61369"/>
                    <a:pt x="61368" y="30454"/>
                    <a:pt x="98282" y="30454"/>
                  </a:cubicBezTo>
                  <a:cubicBezTo>
                    <a:pt x="135195" y="30454"/>
                    <a:pt x="164728" y="61369"/>
                    <a:pt x="166112" y="98283"/>
                  </a:cubicBezTo>
                  <a:cubicBezTo>
                    <a:pt x="167035" y="117662"/>
                    <a:pt x="197487" y="118124"/>
                    <a:pt x="196566" y="98283"/>
                  </a:cubicBezTo>
                  <a:cubicBezTo>
                    <a:pt x="194721" y="44758"/>
                    <a:pt x="153193" y="0"/>
                    <a:pt x="98282" y="0"/>
                  </a:cubicBezTo>
                  <a:cubicBezTo>
                    <a:pt x="43373" y="0"/>
                    <a:pt x="0" y="44758"/>
                    <a:pt x="0" y="98283"/>
                  </a:cubicBezTo>
                  <a:cubicBezTo>
                    <a:pt x="0" y="151807"/>
                    <a:pt x="44759" y="196565"/>
                    <a:pt x="98282" y="196565"/>
                  </a:cubicBezTo>
                  <a:cubicBezTo>
                    <a:pt x="153193" y="196565"/>
                    <a:pt x="194721" y="151807"/>
                    <a:pt x="196566" y="98283"/>
                  </a:cubicBezTo>
                  <a:cubicBezTo>
                    <a:pt x="197487" y="78903"/>
                    <a:pt x="167035" y="78903"/>
                    <a:pt x="166112" y="98283"/>
                  </a:cubicBezTo>
                  <a:close/>
                </a:path>
              </a:pathLst>
            </a:custGeom>
            <a:grpFill/>
            <a:ln w="4613" cap="flat">
              <a:noFill/>
              <a:prstDash val="solid"/>
              <a:miter/>
            </a:ln>
          </p:spPr>
          <p:txBody>
            <a:bodyPr rtlCol="0" anchor="ctr"/>
            <a:lstStyle/>
            <a:p>
              <a:endParaRPr lang="en-US">
                <a:solidFill>
                  <a:srgbClr val="000000"/>
                </a:solidFill>
              </a:endParaRPr>
            </a:p>
          </p:txBody>
        </p:sp>
        <p:sp>
          <p:nvSpPr>
            <p:cNvPr id="19" name="Freeform 18">
              <a:extLst>
                <a:ext uri="{FF2B5EF4-FFF2-40B4-BE49-F238E27FC236}">
                  <a16:creationId xmlns:a16="http://schemas.microsoft.com/office/drawing/2014/main" id="{0E3FDA4D-1EB5-C578-6D57-D66EB09F1CDC}"/>
                </a:ext>
              </a:extLst>
            </p:cNvPr>
            <p:cNvSpPr/>
            <p:nvPr/>
          </p:nvSpPr>
          <p:spPr>
            <a:xfrm>
              <a:off x="10252130" y="3670198"/>
              <a:ext cx="198452" cy="113913"/>
            </a:xfrm>
            <a:custGeom>
              <a:avLst/>
              <a:gdLst>
                <a:gd name="connsiteX0" fmla="*/ 167980 w 198452"/>
                <a:gd name="connsiteY0" fmla="*/ 14708 h 113913"/>
                <a:gd name="connsiteX1" fmla="*/ 99226 w 198452"/>
                <a:gd name="connsiteY1" fmla="*/ 83460 h 113913"/>
                <a:gd name="connsiteX2" fmla="*/ 30475 w 198452"/>
                <a:gd name="connsiteY2" fmla="*/ 14708 h 113913"/>
                <a:gd name="connsiteX3" fmla="*/ 20 w 198452"/>
                <a:gd name="connsiteY3" fmla="*/ 14708 h 113913"/>
                <a:gd name="connsiteX4" fmla="*/ 99226 w 198452"/>
                <a:gd name="connsiteY4" fmla="*/ 113914 h 113913"/>
                <a:gd name="connsiteX5" fmla="*/ 198431 w 198452"/>
                <a:gd name="connsiteY5" fmla="*/ 14708 h 113913"/>
                <a:gd name="connsiteX6" fmla="*/ 167980 w 198452"/>
                <a:gd name="connsiteY6" fmla="*/ 14708 h 113913"/>
                <a:gd name="connsiteX7" fmla="*/ 167980 w 198452"/>
                <a:gd name="connsiteY7" fmla="*/ 14708 h 11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452" h="113913">
                  <a:moveTo>
                    <a:pt x="167980" y="14708"/>
                  </a:moveTo>
                  <a:cubicBezTo>
                    <a:pt x="166594" y="52083"/>
                    <a:pt x="137987" y="83460"/>
                    <a:pt x="99226" y="83460"/>
                  </a:cubicBezTo>
                  <a:cubicBezTo>
                    <a:pt x="60467" y="83460"/>
                    <a:pt x="31860" y="52083"/>
                    <a:pt x="30475" y="14708"/>
                  </a:cubicBezTo>
                  <a:cubicBezTo>
                    <a:pt x="29553" y="-4671"/>
                    <a:pt x="-901" y="-5133"/>
                    <a:pt x="20" y="14708"/>
                  </a:cubicBezTo>
                  <a:cubicBezTo>
                    <a:pt x="1868" y="68694"/>
                    <a:pt x="43855" y="113914"/>
                    <a:pt x="99226" y="113914"/>
                  </a:cubicBezTo>
                  <a:cubicBezTo>
                    <a:pt x="154597" y="113914"/>
                    <a:pt x="196124" y="68694"/>
                    <a:pt x="198431" y="14708"/>
                  </a:cubicBezTo>
                  <a:cubicBezTo>
                    <a:pt x="199355" y="-4671"/>
                    <a:pt x="168901" y="-4671"/>
                    <a:pt x="167980" y="14708"/>
                  </a:cubicBezTo>
                  <a:lnTo>
                    <a:pt x="167980" y="14708"/>
                  </a:lnTo>
                  <a:close/>
                </a:path>
              </a:pathLst>
            </a:custGeom>
            <a:grpFill/>
            <a:ln w="4613" cap="flat">
              <a:noFill/>
              <a:prstDash val="solid"/>
              <a:miter/>
            </a:ln>
          </p:spPr>
          <p:txBody>
            <a:bodyPr rtlCol="0" anchor="ctr"/>
            <a:lstStyle/>
            <a:p>
              <a:endParaRPr lang="en-US">
                <a:solidFill>
                  <a:srgbClr val="000000"/>
                </a:solidFill>
              </a:endParaRPr>
            </a:p>
          </p:txBody>
        </p:sp>
        <p:sp>
          <p:nvSpPr>
            <p:cNvPr id="20" name="Freeform 19">
              <a:extLst>
                <a:ext uri="{FF2B5EF4-FFF2-40B4-BE49-F238E27FC236}">
                  <a16:creationId xmlns:a16="http://schemas.microsoft.com/office/drawing/2014/main" id="{608DEDBA-0FC0-A312-5DDF-4EF9C81E9E85}"/>
                </a:ext>
              </a:extLst>
            </p:cNvPr>
            <p:cNvSpPr/>
            <p:nvPr/>
          </p:nvSpPr>
          <p:spPr>
            <a:xfrm>
              <a:off x="9747610" y="3354026"/>
              <a:ext cx="137942" cy="240447"/>
            </a:xfrm>
            <a:custGeom>
              <a:avLst/>
              <a:gdLst>
                <a:gd name="connsiteX0" fmla="*/ 120177 w 137942"/>
                <a:gd name="connsiteY0" fmla="*/ 209989 h 240447"/>
                <a:gd name="connsiteX1" fmla="*/ 30662 w 137942"/>
                <a:gd name="connsiteY1" fmla="*/ 126471 h 240447"/>
                <a:gd name="connsiteX2" fmla="*/ 123408 w 137942"/>
                <a:gd name="connsiteY2" fmla="*/ 30496 h 240447"/>
                <a:gd name="connsiteX3" fmla="*/ 123408 w 137942"/>
                <a:gd name="connsiteY3" fmla="*/ 42 h 240447"/>
                <a:gd name="connsiteX4" fmla="*/ 208 w 137942"/>
                <a:gd name="connsiteY4" fmla="*/ 126471 h 240447"/>
                <a:gd name="connsiteX5" fmla="*/ 120177 w 137942"/>
                <a:gd name="connsiteY5" fmla="*/ 240442 h 240447"/>
                <a:gd name="connsiteX6" fmla="*/ 120177 w 137942"/>
                <a:gd name="connsiteY6" fmla="*/ 209989 h 240447"/>
                <a:gd name="connsiteX7" fmla="*/ 120177 w 137942"/>
                <a:gd name="connsiteY7" fmla="*/ 209989 h 24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942" h="240447">
                  <a:moveTo>
                    <a:pt x="120177" y="209989"/>
                  </a:moveTo>
                  <a:cubicBezTo>
                    <a:pt x="73573" y="208604"/>
                    <a:pt x="33891" y="173998"/>
                    <a:pt x="30662" y="126471"/>
                  </a:cubicBezTo>
                  <a:cubicBezTo>
                    <a:pt x="26970" y="73408"/>
                    <a:pt x="70805" y="29112"/>
                    <a:pt x="123408" y="30496"/>
                  </a:cubicBezTo>
                  <a:cubicBezTo>
                    <a:pt x="142787" y="30957"/>
                    <a:pt x="142787" y="503"/>
                    <a:pt x="123408" y="42"/>
                  </a:cubicBezTo>
                  <a:cubicBezTo>
                    <a:pt x="54655" y="-1804"/>
                    <a:pt x="-3944" y="57258"/>
                    <a:pt x="208" y="126471"/>
                  </a:cubicBezTo>
                  <a:cubicBezTo>
                    <a:pt x="3898" y="190609"/>
                    <a:pt x="56962" y="238597"/>
                    <a:pt x="120177" y="240442"/>
                  </a:cubicBezTo>
                  <a:cubicBezTo>
                    <a:pt x="139558" y="240904"/>
                    <a:pt x="139558" y="210450"/>
                    <a:pt x="120177" y="209989"/>
                  </a:cubicBezTo>
                  <a:lnTo>
                    <a:pt x="120177" y="209989"/>
                  </a:lnTo>
                  <a:close/>
                </a:path>
              </a:pathLst>
            </a:custGeom>
            <a:grpFill/>
            <a:ln w="4613" cap="flat">
              <a:noFill/>
              <a:prstDash val="solid"/>
              <a:miter/>
            </a:ln>
          </p:spPr>
          <p:txBody>
            <a:bodyPr rtlCol="0" anchor="ctr"/>
            <a:lstStyle/>
            <a:p>
              <a:endParaRPr lang="en-US">
                <a:solidFill>
                  <a:srgbClr val="000000"/>
                </a:solidFill>
              </a:endParaRPr>
            </a:p>
          </p:txBody>
        </p:sp>
        <p:sp>
          <p:nvSpPr>
            <p:cNvPr id="21" name="Freeform 20">
              <a:extLst>
                <a:ext uri="{FF2B5EF4-FFF2-40B4-BE49-F238E27FC236}">
                  <a16:creationId xmlns:a16="http://schemas.microsoft.com/office/drawing/2014/main" id="{CAA36959-CD74-5978-23AA-7110165F6930}"/>
                </a:ext>
              </a:extLst>
            </p:cNvPr>
            <p:cNvSpPr/>
            <p:nvPr/>
          </p:nvSpPr>
          <p:spPr>
            <a:xfrm>
              <a:off x="10816988" y="3354487"/>
              <a:ext cx="138115" cy="240447"/>
            </a:xfrm>
            <a:custGeom>
              <a:avLst/>
              <a:gdLst>
                <a:gd name="connsiteX0" fmla="*/ 14707 w 138115"/>
                <a:gd name="connsiteY0" fmla="*/ 30496 h 240447"/>
                <a:gd name="connsiteX1" fmla="*/ 107454 w 138115"/>
                <a:gd name="connsiteY1" fmla="*/ 126472 h 240447"/>
                <a:gd name="connsiteX2" fmla="*/ 17938 w 138115"/>
                <a:gd name="connsiteY2" fmla="*/ 209989 h 240447"/>
                <a:gd name="connsiteX3" fmla="*/ 17938 w 138115"/>
                <a:gd name="connsiteY3" fmla="*/ 240442 h 240447"/>
                <a:gd name="connsiteX4" fmla="*/ 137908 w 138115"/>
                <a:gd name="connsiteY4" fmla="*/ 126472 h 240447"/>
                <a:gd name="connsiteX5" fmla="*/ 14707 w 138115"/>
                <a:gd name="connsiteY5" fmla="*/ 42 h 240447"/>
                <a:gd name="connsiteX6" fmla="*/ 14707 w 138115"/>
                <a:gd name="connsiteY6" fmla="*/ 30496 h 240447"/>
                <a:gd name="connsiteX7" fmla="*/ 14707 w 138115"/>
                <a:gd name="connsiteY7" fmla="*/ 30496 h 24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115" h="240447">
                  <a:moveTo>
                    <a:pt x="14707" y="30496"/>
                  </a:moveTo>
                  <a:cubicBezTo>
                    <a:pt x="67309" y="29112"/>
                    <a:pt x="111144" y="73408"/>
                    <a:pt x="107454" y="126472"/>
                  </a:cubicBezTo>
                  <a:cubicBezTo>
                    <a:pt x="104223" y="173998"/>
                    <a:pt x="64080" y="208604"/>
                    <a:pt x="17938" y="209989"/>
                  </a:cubicBezTo>
                  <a:cubicBezTo>
                    <a:pt x="-1442" y="210450"/>
                    <a:pt x="-1904" y="240904"/>
                    <a:pt x="17938" y="240442"/>
                  </a:cubicBezTo>
                  <a:cubicBezTo>
                    <a:pt x="81152" y="238597"/>
                    <a:pt x="134215" y="191071"/>
                    <a:pt x="137908" y="126472"/>
                  </a:cubicBezTo>
                  <a:cubicBezTo>
                    <a:pt x="142060" y="57258"/>
                    <a:pt x="83459" y="-1804"/>
                    <a:pt x="14707" y="42"/>
                  </a:cubicBezTo>
                  <a:cubicBezTo>
                    <a:pt x="-4671" y="503"/>
                    <a:pt x="-5133" y="30957"/>
                    <a:pt x="14707" y="30496"/>
                  </a:cubicBezTo>
                  <a:lnTo>
                    <a:pt x="14707" y="30496"/>
                  </a:lnTo>
                  <a:close/>
                </a:path>
              </a:pathLst>
            </a:custGeom>
            <a:grpFill/>
            <a:ln w="4613" cap="flat">
              <a:noFill/>
              <a:prstDash val="solid"/>
              <a:miter/>
            </a:ln>
          </p:spPr>
          <p:txBody>
            <a:bodyPr rtlCol="0" anchor="ctr"/>
            <a:lstStyle/>
            <a:p>
              <a:endParaRPr lang="en-US">
                <a:solidFill>
                  <a:srgbClr val="000000"/>
                </a:solidFill>
              </a:endParaRPr>
            </a:p>
          </p:txBody>
        </p:sp>
        <p:sp>
          <p:nvSpPr>
            <p:cNvPr id="22" name="Freeform 21">
              <a:extLst>
                <a:ext uri="{FF2B5EF4-FFF2-40B4-BE49-F238E27FC236}">
                  <a16:creationId xmlns:a16="http://schemas.microsoft.com/office/drawing/2014/main" id="{243A49DB-01E6-1EE0-73E7-158D6847FE71}"/>
                </a:ext>
              </a:extLst>
            </p:cNvPr>
            <p:cNvSpPr/>
            <p:nvPr/>
          </p:nvSpPr>
          <p:spPr>
            <a:xfrm>
              <a:off x="10041744" y="2740378"/>
              <a:ext cx="156903" cy="156883"/>
            </a:xfrm>
            <a:custGeom>
              <a:avLst/>
              <a:gdLst>
                <a:gd name="connsiteX0" fmla="*/ 126429 w 156903"/>
                <a:gd name="connsiteY0" fmla="*/ 78442 h 156883"/>
                <a:gd name="connsiteX1" fmla="*/ 30914 w 156903"/>
                <a:gd name="connsiteY1" fmla="*/ 78442 h 156883"/>
                <a:gd name="connsiteX2" fmla="*/ 126429 w 156903"/>
                <a:gd name="connsiteY2" fmla="*/ 78442 h 156883"/>
                <a:gd name="connsiteX3" fmla="*/ 156883 w 156903"/>
                <a:gd name="connsiteY3" fmla="*/ 78442 h 156883"/>
                <a:gd name="connsiteX4" fmla="*/ 78442 w 156903"/>
                <a:gd name="connsiteY4" fmla="*/ 0 h 156883"/>
                <a:gd name="connsiteX5" fmla="*/ 0 w 156903"/>
                <a:gd name="connsiteY5" fmla="*/ 78442 h 156883"/>
                <a:gd name="connsiteX6" fmla="*/ 78442 w 156903"/>
                <a:gd name="connsiteY6" fmla="*/ 156883 h 156883"/>
                <a:gd name="connsiteX7" fmla="*/ 156883 w 156903"/>
                <a:gd name="connsiteY7" fmla="*/ 78442 h 156883"/>
                <a:gd name="connsiteX8" fmla="*/ 126429 w 156903"/>
                <a:gd name="connsiteY8" fmla="*/ 78442 h 1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03" h="156883">
                  <a:moveTo>
                    <a:pt x="126429" y="78442"/>
                  </a:moveTo>
                  <a:cubicBezTo>
                    <a:pt x="123198" y="139349"/>
                    <a:pt x="30914" y="140272"/>
                    <a:pt x="30914" y="78442"/>
                  </a:cubicBezTo>
                  <a:cubicBezTo>
                    <a:pt x="30914" y="16611"/>
                    <a:pt x="123198" y="17534"/>
                    <a:pt x="126429" y="78442"/>
                  </a:cubicBezTo>
                  <a:cubicBezTo>
                    <a:pt x="127350" y="97821"/>
                    <a:pt x="157805" y="98283"/>
                    <a:pt x="156883" y="78442"/>
                  </a:cubicBezTo>
                  <a:cubicBezTo>
                    <a:pt x="154576" y="35991"/>
                    <a:pt x="122736" y="0"/>
                    <a:pt x="78442" y="0"/>
                  </a:cubicBezTo>
                  <a:cubicBezTo>
                    <a:pt x="34145" y="0"/>
                    <a:pt x="0" y="35529"/>
                    <a:pt x="0" y="78442"/>
                  </a:cubicBezTo>
                  <a:cubicBezTo>
                    <a:pt x="0" y="121354"/>
                    <a:pt x="35528" y="156883"/>
                    <a:pt x="78442" y="156883"/>
                  </a:cubicBezTo>
                  <a:cubicBezTo>
                    <a:pt x="121353" y="156883"/>
                    <a:pt x="154576" y="120892"/>
                    <a:pt x="156883" y="78442"/>
                  </a:cubicBezTo>
                  <a:cubicBezTo>
                    <a:pt x="157805" y="59062"/>
                    <a:pt x="127350" y="59062"/>
                    <a:pt x="126429" y="78442"/>
                  </a:cubicBezTo>
                  <a:close/>
                </a:path>
              </a:pathLst>
            </a:custGeom>
            <a:grpFill/>
            <a:ln w="4613" cap="flat">
              <a:noFill/>
              <a:prstDash val="solid"/>
              <a:miter/>
            </a:ln>
          </p:spPr>
          <p:txBody>
            <a:bodyPr rtlCol="0" anchor="ctr"/>
            <a:lstStyle/>
            <a:p>
              <a:endParaRPr lang="en-US">
                <a:solidFill>
                  <a:srgbClr val="000000"/>
                </a:solidFill>
              </a:endParaRPr>
            </a:p>
          </p:txBody>
        </p:sp>
        <p:sp>
          <p:nvSpPr>
            <p:cNvPr id="23" name="Freeform 22">
              <a:extLst>
                <a:ext uri="{FF2B5EF4-FFF2-40B4-BE49-F238E27FC236}">
                  <a16:creationId xmlns:a16="http://schemas.microsoft.com/office/drawing/2014/main" id="{1076EE07-4E97-D456-FAC8-764FFCA32C97}"/>
                </a:ext>
              </a:extLst>
            </p:cNvPr>
            <p:cNvSpPr/>
            <p:nvPr/>
          </p:nvSpPr>
          <p:spPr>
            <a:xfrm>
              <a:off x="9859863" y="3043788"/>
              <a:ext cx="982549" cy="1017667"/>
            </a:xfrm>
            <a:custGeom>
              <a:avLst/>
              <a:gdLst>
                <a:gd name="connsiteX0" fmla="*/ 717589 w 982549"/>
                <a:gd name="connsiteY0" fmla="*/ 829840 h 1017667"/>
                <a:gd name="connsiteX1" fmla="*/ 622077 w 982549"/>
                <a:gd name="connsiteY1" fmla="*/ 835377 h 1017667"/>
                <a:gd name="connsiteX2" fmla="*/ 572242 w 982549"/>
                <a:gd name="connsiteY2" fmla="*/ 858909 h 1017667"/>
                <a:gd name="connsiteX3" fmla="*/ 354914 w 982549"/>
                <a:gd name="connsiteY3" fmla="*/ 961345 h 1017667"/>
                <a:gd name="connsiteX4" fmla="*/ 294006 w 982549"/>
                <a:gd name="connsiteY4" fmla="*/ 989953 h 1017667"/>
                <a:gd name="connsiteX5" fmla="*/ 317077 w 982549"/>
                <a:gd name="connsiteY5" fmla="*/ 1002873 h 1017667"/>
                <a:gd name="connsiteX6" fmla="*/ 317077 w 982549"/>
                <a:gd name="connsiteY6" fmla="*/ 844605 h 1017667"/>
                <a:gd name="connsiteX7" fmla="*/ 301851 w 982549"/>
                <a:gd name="connsiteY7" fmla="*/ 829379 h 1017667"/>
                <a:gd name="connsiteX8" fmla="*/ 156963 w 982549"/>
                <a:gd name="connsiteY8" fmla="*/ 802616 h 1017667"/>
                <a:gd name="connsiteX9" fmla="*/ 41148 w 982549"/>
                <a:gd name="connsiteY9" fmla="*/ 662344 h 1017667"/>
                <a:gd name="connsiteX10" fmla="*/ 31458 w 982549"/>
                <a:gd name="connsiteY10" fmla="*/ 568214 h 1017667"/>
                <a:gd name="connsiteX11" fmla="*/ 31458 w 982549"/>
                <a:gd name="connsiteY11" fmla="*/ 455166 h 1017667"/>
                <a:gd name="connsiteX12" fmla="*/ 31458 w 982549"/>
                <a:gd name="connsiteY12" fmla="*/ 264599 h 1017667"/>
                <a:gd name="connsiteX13" fmla="*/ 265859 w 982549"/>
                <a:gd name="connsiteY13" fmla="*/ 30659 h 1017667"/>
                <a:gd name="connsiteX14" fmla="*/ 676523 w 982549"/>
                <a:gd name="connsiteY14" fmla="*/ 30659 h 1017667"/>
                <a:gd name="connsiteX15" fmla="*/ 730972 w 982549"/>
                <a:gd name="connsiteY15" fmla="*/ 30659 h 1017667"/>
                <a:gd name="connsiteX16" fmla="*/ 893853 w 982549"/>
                <a:gd name="connsiteY16" fmla="*/ 110023 h 1017667"/>
                <a:gd name="connsiteX17" fmla="*/ 951993 w 982549"/>
                <a:gd name="connsiteY17" fmla="*/ 265522 h 1017667"/>
                <a:gd name="connsiteX18" fmla="*/ 951993 w 982549"/>
                <a:gd name="connsiteY18" fmla="*/ 338427 h 1017667"/>
                <a:gd name="connsiteX19" fmla="*/ 951993 w 982549"/>
                <a:gd name="connsiteY19" fmla="*/ 575597 h 1017667"/>
                <a:gd name="connsiteX20" fmla="*/ 936305 w 982549"/>
                <a:gd name="connsiteY20" fmla="*/ 679878 h 1017667"/>
                <a:gd name="connsiteX21" fmla="*/ 812643 w 982549"/>
                <a:gd name="connsiteY21" fmla="*/ 809537 h 1017667"/>
                <a:gd name="connsiteX22" fmla="*/ 717589 w 982549"/>
                <a:gd name="connsiteY22" fmla="*/ 829379 h 1017667"/>
                <a:gd name="connsiteX23" fmla="*/ 717589 w 982549"/>
                <a:gd name="connsiteY23" fmla="*/ 859832 h 1017667"/>
                <a:gd name="connsiteX24" fmla="*/ 979678 w 982549"/>
                <a:gd name="connsiteY24" fmla="*/ 630968 h 1017667"/>
                <a:gd name="connsiteX25" fmla="*/ 982447 w 982549"/>
                <a:gd name="connsiteY25" fmla="*/ 546989 h 1017667"/>
                <a:gd name="connsiteX26" fmla="*/ 982447 w 982549"/>
                <a:gd name="connsiteY26" fmla="*/ 289055 h 1017667"/>
                <a:gd name="connsiteX27" fmla="*/ 968604 w 982549"/>
                <a:gd name="connsiteY27" fmla="*/ 180621 h 1017667"/>
                <a:gd name="connsiteX28" fmla="*/ 713899 w 982549"/>
                <a:gd name="connsiteY28" fmla="*/ 205 h 1017667"/>
                <a:gd name="connsiteX29" fmla="*/ 273704 w 982549"/>
                <a:gd name="connsiteY29" fmla="*/ 205 h 1017667"/>
                <a:gd name="connsiteX30" fmla="*/ 22230 w 982549"/>
                <a:gd name="connsiteY30" fmla="*/ 161702 h 1017667"/>
                <a:gd name="connsiteX31" fmla="*/ 1466 w 982549"/>
                <a:gd name="connsiteY31" fmla="*/ 395643 h 1017667"/>
                <a:gd name="connsiteX32" fmla="*/ 1466 w 982549"/>
                <a:gd name="connsiteY32" fmla="*/ 607897 h 1017667"/>
                <a:gd name="connsiteX33" fmla="*/ 240019 w 982549"/>
                <a:gd name="connsiteY33" fmla="*/ 858448 h 1017667"/>
                <a:gd name="connsiteX34" fmla="*/ 301851 w 982549"/>
                <a:gd name="connsiteY34" fmla="*/ 859832 h 1017667"/>
                <a:gd name="connsiteX35" fmla="*/ 286623 w 982549"/>
                <a:gd name="connsiteY35" fmla="*/ 844605 h 1017667"/>
                <a:gd name="connsiteX36" fmla="*/ 286623 w 982549"/>
                <a:gd name="connsiteY36" fmla="*/ 1002873 h 1017667"/>
                <a:gd name="connsiteX37" fmla="*/ 309694 w 982549"/>
                <a:gd name="connsiteY37" fmla="*/ 1015792 h 1017667"/>
                <a:gd name="connsiteX38" fmla="*/ 459194 w 982549"/>
                <a:gd name="connsiteY38" fmla="*/ 945195 h 1017667"/>
                <a:gd name="connsiteX39" fmla="*/ 634074 w 982549"/>
                <a:gd name="connsiteY39" fmla="*/ 862601 h 1017667"/>
                <a:gd name="connsiteX40" fmla="*/ 718051 w 982549"/>
                <a:gd name="connsiteY40" fmla="*/ 859371 h 1017667"/>
                <a:gd name="connsiteX41" fmla="*/ 718051 w 982549"/>
                <a:gd name="connsiteY41" fmla="*/ 828917 h 101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82549" h="1017667">
                  <a:moveTo>
                    <a:pt x="717589" y="829840"/>
                  </a:moveTo>
                  <a:cubicBezTo>
                    <a:pt x="687597" y="829840"/>
                    <a:pt x="650224" y="823380"/>
                    <a:pt x="622077" y="835377"/>
                  </a:cubicBezTo>
                  <a:cubicBezTo>
                    <a:pt x="605465" y="842298"/>
                    <a:pt x="588853" y="851065"/>
                    <a:pt x="572242" y="858909"/>
                  </a:cubicBezTo>
                  <a:cubicBezTo>
                    <a:pt x="499800" y="893055"/>
                    <a:pt x="427356" y="927200"/>
                    <a:pt x="354914" y="961345"/>
                  </a:cubicBezTo>
                  <a:cubicBezTo>
                    <a:pt x="334610" y="971035"/>
                    <a:pt x="314308" y="980725"/>
                    <a:pt x="294006" y="989953"/>
                  </a:cubicBezTo>
                  <a:cubicBezTo>
                    <a:pt x="301851" y="994106"/>
                    <a:pt x="309232" y="998720"/>
                    <a:pt x="317077" y="1002873"/>
                  </a:cubicBezTo>
                  <a:lnTo>
                    <a:pt x="317077" y="844605"/>
                  </a:lnTo>
                  <a:cubicBezTo>
                    <a:pt x="317077" y="836300"/>
                    <a:pt x="310156" y="829379"/>
                    <a:pt x="301851" y="829379"/>
                  </a:cubicBezTo>
                  <a:cubicBezTo>
                    <a:pt x="251095" y="829379"/>
                    <a:pt x="203105" y="827071"/>
                    <a:pt x="156963" y="802616"/>
                  </a:cubicBezTo>
                  <a:cubicBezTo>
                    <a:pt x="101593" y="773546"/>
                    <a:pt x="59143" y="722329"/>
                    <a:pt x="41148" y="662344"/>
                  </a:cubicBezTo>
                  <a:cubicBezTo>
                    <a:pt x="31920" y="631429"/>
                    <a:pt x="31458" y="600052"/>
                    <a:pt x="31458" y="568214"/>
                  </a:cubicBezTo>
                  <a:lnTo>
                    <a:pt x="31458" y="455166"/>
                  </a:lnTo>
                  <a:cubicBezTo>
                    <a:pt x="31458" y="391490"/>
                    <a:pt x="30996" y="328275"/>
                    <a:pt x="31458" y="264599"/>
                  </a:cubicBezTo>
                  <a:cubicBezTo>
                    <a:pt x="32841" y="135863"/>
                    <a:pt x="137123" y="31582"/>
                    <a:pt x="265859" y="30659"/>
                  </a:cubicBezTo>
                  <a:cubicBezTo>
                    <a:pt x="402440" y="29275"/>
                    <a:pt x="539483" y="30659"/>
                    <a:pt x="676523" y="30659"/>
                  </a:cubicBezTo>
                  <a:cubicBezTo>
                    <a:pt x="813566" y="30659"/>
                    <a:pt x="712975" y="30198"/>
                    <a:pt x="730972" y="30659"/>
                  </a:cubicBezTo>
                  <a:cubicBezTo>
                    <a:pt x="793264" y="33889"/>
                    <a:pt x="852787" y="62958"/>
                    <a:pt x="893853" y="110023"/>
                  </a:cubicBezTo>
                  <a:cubicBezTo>
                    <a:pt x="931691" y="152935"/>
                    <a:pt x="951531" y="208306"/>
                    <a:pt x="951993" y="265522"/>
                  </a:cubicBezTo>
                  <a:cubicBezTo>
                    <a:pt x="951993" y="289977"/>
                    <a:pt x="951993" y="313971"/>
                    <a:pt x="951993" y="338427"/>
                  </a:cubicBezTo>
                  <a:lnTo>
                    <a:pt x="951993" y="575597"/>
                  </a:lnTo>
                  <a:cubicBezTo>
                    <a:pt x="951993" y="611126"/>
                    <a:pt x="949224" y="645733"/>
                    <a:pt x="936305" y="679878"/>
                  </a:cubicBezTo>
                  <a:cubicBezTo>
                    <a:pt x="914155" y="737094"/>
                    <a:pt x="868937" y="784621"/>
                    <a:pt x="812643" y="809537"/>
                  </a:cubicBezTo>
                  <a:cubicBezTo>
                    <a:pt x="782650" y="822919"/>
                    <a:pt x="750351" y="828917"/>
                    <a:pt x="717589" y="829379"/>
                  </a:cubicBezTo>
                  <a:cubicBezTo>
                    <a:pt x="698211" y="829379"/>
                    <a:pt x="697749" y="860294"/>
                    <a:pt x="717589" y="859832"/>
                  </a:cubicBezTo>
                  <a:cubicBezTo>
                    <a:pt x="848173" y="857986"/>
                    <a:pt x="961683" y="761550"/>
                    <a:pt x="979678" y="630968"/>
                  </a:cubicBezTo>
                  <a:cubicBezTo>
                    <a:pt x="983368" y="603282"/>
                    <a:pt x="982447" y="574674"/>
                    <a:pt x="982447" y="546989"/>
                  </a:cubicBezTo>
                  <a:lnTo>
                    <a:pt x="982447" y="289055"/>
                  </a:lnTo>
                  <a:cubicBezTo>
                    <a:pt x="982447" y="252141"/>
                    <a:pt x="980599" y="216150"/>
                    <a:pt x="968604" y="180621"/>
                  </a:cubicBezTo>
                  <a:cubicBezTo>
                    <a:pt x="931691" y="71264"/>
                    <a:pt x="828330" y="666"/>
                    <a:pt x="713899" y="205"/>
                  </a:cubicBezTo>
                  <a:cubicBezTo>
                    <a:pt x="567168" y="-256"/>
                    <a:pt x="420435" y="205"/>
                    <a:pt x="273704" y="205"/>
                  </a:cubicBezTo>
                  <a:cubicBezTo>
                    <a:pt x="164808" y="205"/>
                    <a:pt x="65141" y="60190"/>
                    <a:pt x="22230" y="161702"/>
                  </a:cubicBezTo>
                  <a:cubicBezTo>
                    <a:pt x="-8225" y="233684"/>
                    <a:pt x="1466" y="319047"/>
                    <a:pt x="1466" y="395643"/>
                  </a:cubicBezTo>
                  <a:cubicBezTo>
                    <a:pt x="1466" y="472239"/>
                    <a:pt x="-1765" y="537299"/>
                    <a:pt x="1466" y="607897"/>
                  </a:cubicBezTo>
                  <a:cubicBezTo>
                    <a:pt x="7925" y="738017"/>
                    <a:pt x="110821" y="845528"/>
                    <a:pt x="240019" y="858448"/>
                  </a:cubicBezTo>
                  <a:cubicBezTo>
                    <a:pt x="260323" y="860294"/>
                    <a:pt x="281087" y="859832"/>
                    <a:pt x="301851" y="859832"/>
                  </a:cubicBezTo>
                  <a:lnTo>
                    <a:pt x="286623" y="844605"/>
                  </a:lnTo>
                  <a:lnTo>
                    <a:pt x="286623" y="1002873"/>
                  </a:lnTo>
                  <a:cubicBezTo>
                    <a:pt x="286623" y="1015331"/>
                    <a:pt x="299544" y="1020868"/>
                    <a:pt x="309694" y="1015792"/>
                  </a:cubicBezTo>
                  <a:cubicBezTo>
                    <a:pt x="359529" y="992260"/>
                    <a:pt x="409361" y="968727"/>
                    <a:pt x="459194" y="945195"/>
                  </a:cubicBezTo>
                  <a:cubicBezTo>
                    <a:pt x="516871" y="917971"/>
                    <a:pt x="574549" y="885672"/>
                    <a:pt x="634074" y="862601"/>
                  </a:cubicBezTo>
                  <a:cubicBezTo>
                    <a:pt x="658529" y="853372"/>
                    <a:pt x="692211" y="859371"/>
                    <a:pt x="718051" y="859371"/>
                  </a:cubicBezTo>
                  <a:cubicBezTo>
                    <a:pt x="743891" y="859371"/>
                    <a:pt x="737894" y="828917"/>
                    <a:pt x="718051" y="828917"/>
                  </a:cubicBezTo>
                  <a:close/>
                </a:path>
              </a:pathLst>
            </a:custGeom>
            <a:grpFill/>
            <a:ln w="4613" cap="flat">
              <a:noFill/>
              <a:prstDash val="solid"/>
              <a:miter/>
            </a:ln>
          </p:spPr>
          <p:txBody>
            <a:bodyPr rtlCol="0" anchor="ctr"/>
            <a:lstStyle/>
            <a:p>
              <a:endParaRPr lang="en-US">
                <a:solidFill>
                  <a:srgbClr val="000000"/>
                </a:solidFill>
              </a:endParaRPr>
            </a:p>
          </p:txBody>
        </p:sp>
        <p:sp>
          <p:nvSpPr>
            <p:cNvPr id="24" name="Freeform 23">
              <a:extLst>
                <a:ext uri="{FF2B5EF4-FFF2-40B4-BE49-F238E27FC236}">
                  <a16:creationId xmlns:a16="http://schemas.microsoft.com/office/drawing/2014/main" id="{3396048C-3286-300B-57D3-0DAAD3015BA8}"/>
                </a:ext>
              </a:extLst>
            </p:cNvPr>
            <p:cNvSpPr/>
            <p:nvPr/>
          </p:nvSpPr>
          <p:spPr>
            <a:xfrm>
              <a:off x="10105420" y="2866865"/>
              <a:ext cx="30454" cy="207525"/>
            </a:xfrm>
            <a:custGeom>
              <a:avLst/>
              <a:gdLst>
                <a:gd name="connsiteX0" fmla="*/ 0 w 30454"/>
                <a:gd name="connsiteY0" fmla="*/ 14708 h 207525"/>
                <a:gd name="connsiteX1" fmla="*/ 0 w 30454"/>
                <a:gd name="connsiteY1" fmla="*/ 192817 h 207525"/>
                <a:gd name="connsiteX2" fmla="*/ 30454 w 30454"/>
                <a:gd name="connsiteY2" fmla="*/ 192817 h 207525"/>
                <a:gd name="connsiteX3" fmla="*/ 30454 w 30454"/>
                <a:gd name="connsiteY3" fmla="*/ 14708 h 207525"/>
                <a:gd name="connsiteX4" fmla="*/ 0 w 30454"/>
                <a:gd name="connsiteY4" fmla="*/ 14708 h 207525"/>
                <a:gd name="connsiteX5" fmla="*/ 0 w 30454"/>
                <a:gd name="connsiteY5" fmla="*/ 14708 h 2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207525">
                  <a:moveTo>
                    <a:pt x="0" y="14708"/>
                  </a:moveTo>
                  <a:lnTo>
                    <a:pt x="0" y="192817"/>
                  </a:lnTo>
                  <a:cubicBezTo>
                    <a:pt x="0" y="212196"/>
                    <a:pt x="30454" y="212658"/>
                    <a:pt x="30454" y="192817"/>
                  </a:cubicBezTo>
                  <a:lnTo>
                    <a:pt x="30454" y="14708"/>
                  </a:lnTo>
                  <a:cubicBezTo>
                    <a:pt x="30454" y="-4671"/>
                    <a:pt x="0" y="-5133"/>
                    <a:pt x="0" y="14708"/>
                  </a:cubicBezTo>
                  <a:lnTo>
                    <a:pt x="0" y="14708"/>
                  </a:lnTo>
                  <a:close/>
                </a:path>
              </a:pathLst>
            </a:custGeom>
            <a:grpFill/>
            <a:ln w="4613" cap="flat">
              <a:noFill/>
              <a:prstDash val="solid"/>
              <a:miter/>
            </a:ln>
          </p:spPr>
          <p:txBody>
            <a:bodyPr rtlCol="0" anchor="ctr"/>
            <a:lstStyle/>
            <a:p>
              <a:endParaRPr lang="en-US">
                <a:solidFill>
                  <a:srgbClr val="000000"/>
                </a:solidFill>
              </a:endParaRPr>
            </a:p>
          </p:txBody>
        </p:sp>
        <p:sp>
          <p:nvSpPr>
            <p:cNvPr id="25" name="Freeform 24">
              <a:extLst>
                <a:ext uri="{FF2B5EF4-FFF2-40B4-BE49-F238E27FC236}">
                  <a16:creationId xmlns:a16="http://schemas.microsoft.com/office/drawing/2014/main" id="{B02194C2-DF04-8B8A-BBD2-CEA271E6FC0A}"/>
                </a:ext>
              </a:extLst>
            </p:cNvPr>
            <p:cNvSpPr/>
            <p:nvPr/>
          </p:nvSpPr>
          <p:spPr>
            <a:xfrm>
              <a:off x="10504066" y="2740378"/>
              <a:ext cx="156903" cy="156883"/>
            </a:xfrm>
            <a:custGeom>
              <a:avLst/>
              <a:gdLst>
                <a:gd name="connsiteX0" fmla="*/ 20 w 156903"/>
                <a:gd name="connsiteY0" fmla="*/ 78442 h 156883"/>
                <a:gd name="connsiteX1" fmla="*/ 78462 w 156903"/>
                <a:gd name="connsiteY1" fmla="*/ 156883 h 156883"/>
                <a:gd name="connsiteX2" fmla="*/ 156904 w 156903"/>
                <a:gd name="connsiteY2" fmla="*/ 78442 h 156883"/>
                <a:gd name="connsiteX3" fmla="*/ 78462 w 156903"/>
                <a:gd name="connsiteY3" fmla="*/ 0 h 156883"/>
                <a:gd name="connsiteX4" fmla="*/ 20 w 156903"/>
                <a:gd name="connsiteY4" fmla="*/ 78442 h 156883"/>
                <a:gd name="connsiteX5" fmla="*/ 30475 w 156903"/>
                <a:gd name="connsiteY5" fmla="*/ 78442 h 156883"/>
                <a:gd name="connsiteX6" fmla="*/ 125990 w 156903"/>
                <a:gd name="connsiteY6" fmla="*/ 78442 h 156883"/>
                <a:gd name="connsiteX7" fmla="*/ 30475 w 156903"/>
                <a:gd name="connsiteY7" fmla="*/ 78442 h 156883"/>
                <a:gd name="connsiteX8" fmla="*/ 20 w 156903"/>
                <a:gd name="connsiteY8" fmla="*/ 78442 h 1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03" h="156883">
                  <a:moveTo>
                    <a:pt x="20" y="78442"/>
                  </a:moveTo>
                  <a:cubicBezTo>
                    <a:pt x="2328" y="120892"/>
                    <a:pt x="34165" y="156883"/>
                    <a:pt x="78462" y="156883"/>
                  </a:cubicBezTo>
                  <a:cubicBezTo>
                    <a:pt x="122759" y="156883"/>
                    <a:pt x="156904" y="121354"/>
                    <a:pt x="156904" y="78442"/>
                  </a:cubicBezTo>
                  <a:cubicBezTo>
                    <a:pt x="156904" y="35529"/>
                    <a:pt x="121376" y="0"/>
                    <a:pt x="78462" y="0"/>
                  </a:cubicBezTo>
                  <a:cubicBezTo>
                    <a:pt x="35551" y="0"/>
                    <a:pt x="2328" y="35991"/>
                    <a:pt x="20" y="78442"/>
                  </a:cubicBezTo>
                  <a:cubicBezTo>
                    <a:pt x="-901" y="97821"/>
                    <a:pt x="29551" y="97821"/>
                    <a:pt x="30475" y="78442"/>
                  </a:cubicBezTo>
                  <a:cubicBezTo>
                    <a:pt x="33706" y="17534"/>
                    <a:pt x="125990" y="16611"/>
                    <a:pt x="125990" y="78442"/>
                  </a:cubicBezTo>
                  <a:cubicBezTo>
                    <a:pt x="125990" y="140272"/>
                    <a:pt x="33706" y="139349"/>
                    <a:pt x="30475" y="78442"/>
                  </a:cubicBezTo>
                  <a:cubicBezTo>
                    <a:pt x="29551" y="59062"/>
                    <a:pt x="-901" y="58600"/>
                    <a:pt x="20" y="78442"/>
                  </a:cubicBezTo>
                  <a:close/>
                </a:path>
              </a:pathLst>
            </a:custGeom>
            <a:grpFill/>
            <a:ln w="4613" cap="flat">
              <a:noFill/>
              <a:prstDash val="solid"/>
              <a:miter/>
            </a:ln>
          </p:spPr>
          <p:txBody>
            <a:bodyPr rtlCol="0" anchor="ctr"/>
            <a:lstStyle/>
            <a:p>
              <a:endParaRPr lang="en-US">
                <a:solidFill>
                  <a:srgbClr val="000000"/>
                </a:solidFill>
              </a:endParaRPr>
            </a:p>
          </p:txBody>
        </p:sp>
        <p:sp>
          <p:nvSpPr>
            <p:cNvPr id="26" name="Freeform 25">
              <a:extLst>
                <a:ext uri="{FF2B5EF4-FFF2-40B4-BE49-F238E27FC236}">
                  <a16:creationId xmlns:a16="http://schemas.microsoft.com/office/drawing/2014/main" id="{71AAF748-2264-583F-2246-8C177BE77974}"/>
                </a:ext>
              </a:extLst>
            </p:cNvPr>
            <p:cNvSpPr/>
            <p:nvPr/>
          </p:nvSpPr>
          <p:spPr>
            <a:xfrm>
              <a:off x="10566841" y="2866865"/>
              <a:ext cx="30454" cy="207525"/>
            </a:xfrm>
            <a:custGeom>
              <a:avLst/>
              <a:gdLst>
                <a:gd name="connsiteX0" fmla="*/ 0 w 30454"/>
                <a:gd name="connsiteY0" fmla="*/ 14708 h 207525"/>
                <a:gd name="connsiteX1" fmla="*/ 0 w 30454"/>
                <a:gd name="connsiteY1" fmla="*/ 192817 h 207525"/>
                <a:gd name="connsiteX2" fmla="*/ 30454 w 30454"/>
                <a:gd name="connsiteY2" fmla="*/ 192817 h 207525"/>
                <a:gd name="connsiteX3" fmla="*/ 30454 w 30454"/>
                <a:gd name="connsiteY3" fmla="*/ 14708 h 207525"/>
                <a:gd name="connsiteX4" fmla="*/ 0 w 30454"/>
                <a:gd name="connsiteY4" fmla="*/ 14708 h 207525"/>
                <a:gd name="connsiteX5" fmla="*/ 0 w 30454"/>
                <a:gd name="connsiteY5" fmla="*/ 14708 h 2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207525">
                  <a:moveTo>
                    <a:pt x="0" y="14708"/>
                  </a:moveTo>
                  <a:lnTo>
                    <a:pt x="0" y="192817"/>
                  </a:lnTo>
                  <a:cubicBezTo>
                    <a:pt x="0" y="212196"/>
                    <a:pt x="30454" y="212658"/>
                    <a:pt x="30454" y="192817"/>
                  </a:cubicBezTo>
                  <a:lnTo>
                    <a:pt x="30454" y="14708"/>
                  </a:lnTo>
                  <a:cubicBezTo>
                    <a:pt x="30454" y="-4671"/>
                    <a:pt x="0" y="-5133"/>
                    <a:pt x="0" y="14708"/>
                  </a:cubicBezTo>
                  <a:lnTo>
                    <a:pt x="0" y="14708"/>
                  </a:lnTo>
                  <a:close/>
                </a:path>
              </a:pathLst>
            </a:custGeom>
            <a:grpFill/>
            <a:ln w="4613" cap="flat">
              <a:noFill/>
              <a:prstDash val="solid"/>
              <a:miter/>
            </a:ln>
          </p:spPr>
          <p:txBody>
            <a:bodyPr rtlCol="0" anchor="ctr"/>
            <a:lstStyle/>
            <a:p>
              <a:endParaRPr lang="en-US">
                <a:solidFill>
                  <a:srgbClr val="000000"/>
                </a:solidFill>
              </a:endParaRPr>
            </a:p>
          </p:txBody>
        </p:sp>
        <p:sp>
          <p:nvSpPr>
            <p:cNvPr id="27" name="Freeform 26">
              <a:extLst>
                <a:ext uri="{FF2B5EF4-FFF2-40B4-BE49-F238E27FC236}">
                  <a16:creationId xmlns:a16="http://schemas.microsoft.com/office/drawing/2014/main" id="{33635E1B-4F6C-0E9F-1132-499FF2AD831E}"/>
                </a:ext>
              </a:extLst>
            </p:cNvPr>
            <p:cNvSpPr/>
            <p:nvPr/>
          </p:nvSpPr>
          <p:spPr>
            <a:xfrm>
              <a:off x="9978118" y="3223896"/>
              <a:ext cx="746802" cy="355954"/>
            </a:xfrm>
            <a:custGeom>
              <a:avLst/>
              <a:gdLst>
                <a:gd name="connsiteX0" fmla="*/ 639940 w 746802"/>
                <a:gd name="connsiteY0" fmla="*/ 323046 h 355954"/>
                <a:gd name="connsiteX1" fmla="*/ 134223 w 746802"/>
                <a:gd name="connsiteY1" fmla="*/ 323046 h 355954"/>
                <a:gd name="connsiteX2" fmla="*/ 100540 w 746802"/>
                <a:gd name="connsiteY2" fmla="*/ 323046 h 355954"/>
                <a:gd name="connsiteX3" fmla="*/ 31327 w 746802"/>
                <a:gd name="connsiteY3" fmla="*/ 236299 h 355954"/>
                <a:gd name="connsiteX4" fmla="*/ 31327 w 746802"/>
                <a:gd name="connsiteY4" fmla="*/ 134325 h 355954"/>
                <a:gd name="connsiteX5" fmla="*/ 68700 w 746802"/>
                <a:gd name="connsiteY5" fmla="*/ 41579 h 355954"/>
                <a:gd name="connsiteX6" fmla="*/ 191900 w 746802"/>
                <a:gd name="connsiteY6" fmla="*/ 31428 h 355954"/>
                <a:gd name="connsiteX7" fmla="*/ 597951 w 746802"/>
                <a:gd name="connsiteY7" fmla="*/ 31428 h 355954"/>
                <a:gd name="connsiteX8" fmla="*/ 639940 w 746802"/>
                <a:gd name="connsiteY8" fmla="*/ 31428 h 355954"/>
                <a:gd name="connsiteX9" fmla="*/ 715613 w 746802"/>
                <a:gd name="connsiteY9" fmla="*/ 118175 h 355954"/>
                <a:gd name="connsiteX10" fmla="*/ 715613 w 746802"/>
                <a:gd name="connsiteY10" fmla="*/ 230762 h 355954"/>
                <a:gd name="connsiteX11" fmla="*/ 710999 w 746802"/>
                <a:gd name="connsiteY11" fmla="*/ 273674 h 355954"/>
                <a:gd name="connsiteX12" fmla="*/ 639940 w 746802"/>
                <a:gd name="connsiteY12" fmla="*/ 323507 h 355954"/>
                <a:gd name="connsiteX13" fmla="*/ 639940 w 746802"/>
                <a:gd name="connsiteY13" fmla="*/ 353961 h 355954"/>
                <a:gd name="connsiteX14" fmla="*/ 744682 w 746802"/>
                <a:gd name="connsiteY14" fmla="*/ 262138 h 355954"/>
                <a:gd name="connsiteX15" fmla="*/ 745605 w 746802"/>
                <a:gd name="connsiteY15" fmla="*/ 170777 h 355954"/>
                <a:gd name="connsiteX16" fmla="*/ 740067 w 746802"/>
                <a:gd name="connsiteY16" fmla="*/ 73417 h 355954"/>
                <a:gd name="connsiteX17" fmla="*/ 639017 w 746802"/>
                <a:gd name="connsiteY17" fmla="*/ 1436 h 355954"/>
                <a:gd name="connsiteX18" fmla="*/ 259268 w 746802"/>
                <a:gd name="connsiteY18" fmla="*/ 1436 h 355954"/>
                <a:gd name="connsiteX19" fmla="*/ 108844 w 746802"/>
                <a:gd name="connsiteY19" fmla="*/ 1436 h 355954"/>
                <a:gd name="connsiteX20" fmla="*/ 13329 w 746802"/>
                <a:gd name="connsiteY20" fmla="*/ 56345 h 355954"/>
                <a:gd name="connsiteX21" fmla="*/ 411 w 746802"/>
                <a:gd name="connsiteY21" fmla="*/ 155089 h 355954"/>
                <a:gd name="connsiteX22" fmla="*/ 411 w 746802"/>
                <a:gd name="connsiteY22" fmla="*/ 247834 h 355954"/>
                <a:gd name="connsiteX23" fmla="*/ 87157 w 746802"/>
                <a:gd name="connsiteY23" fmla="*/ 352115 h 355954"/>
                <a:gd name="connsiteX24" fmla="*/ 217278 w 746802"/>
                <a:gd name="connsiteY24" fmla="*/ 353961 h 355954"/>
                <a:gd name="connsiteX25" fmla="*/ 630712 w 746802"/>
                <a:gd name="connsiteY25" fmla="*/ 353961 h 355954"/>
                <a:gd name="connsiteX26" fmla="*/ 639940 w 746802"/>
                <a:gd name="connsiteY26" fmla="*/ 353961 h 355954"/>
                <a:gd name="connsiteX27" fmla="*/ 639940 w 746802"/>
                <a:gd name="connsiteY27" fmla="*/ 323507 h 3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6802" h="355954">
                  <a:moveTo>
                    <a:pt x="639940" y="323046"/>
                  </a:moveTo>
                  <a:lnTo>
                    <a:pt x="134223" y="323046"/>
                  </a:lnTo>
                  <a:cubicBezTo>
                    <a:pt x="123149" y="323046"/>
                    <a:pt x="111613" y="323969"/>
                    <a:pt x="100540" y="323046"/>
                  </a:cubicBezTo>
                  <a:cubicBezTo>
                    <a:pt x="53474" y="318893"/>
                    <a:pt x="31327" y="279211"/>
                    <a:pt x="31327" y="236299"/>
                  </a:cubicBezTo>
                  <a:lnTo>
                    <a:pt x="31327" y="134325"/>
                  </a:lnTo>
                  <a:cubicBezTo>
                    <a:pt x="31327" y="98334"/>
                    <a:pt x="33172" y="62343"/>
                    <a:pt x="68700" y="41579"/>
                  </a:cubicBezTo>
                  <a:cubicBezTo>
                    <a:pt x="101461" y="22661"/>
                    <a:pt x="155910" y="31428"/>
                    <a:pt x="191900" y="31428"/>
                  </a:cubicBezTo>
                  <a:lnTo>
                    <a:pt x="597951" y="31428"/>
                  </a:lnTo>
                  <a:cubicBezTo>
                    <a:pt x="611793" y="31428"/>
                    <a:pt x="626098" y="30967"/>
                    <a:pt x="639940" y="31428"/>
                  </a:cubicBezTo>
                  <a:cubicBezTo>
                    <a:pt x="689773" y="33274"/>
                    <a:pt x="715613" y="72033"/>
                    <a:pt x="715613" y="118175"/>
                  </a:cubicBezTo>
                  <a:lnTo>
                    <a:pt x="715613" y="230762"/>
                  </a:lnTo>
                  <a:cubicBezTo>
                    <a:pt x="715613" y="245066"/>
                    <a:pt x="716075" y="259831"/>
                    <a:pt x="710999" y="273674"/>
                  </a:cubicBezTo>
                  <a:cubicBezTo>
                    <a:pt x="699925" y="304128"/>
                    <a:pt x="671778" y="322584"/>
                    <a:pt x="639940" y="323507"/>
                  </a:cubicBezTo>
                  <a:cubicBezTo>
                    <a:pt x="620560" y="323969"/>
                    <a:pt x="620098" y="354423"/>
                    <a:pt x="639940" y="353961"/>
                  </a:cubicBezTo>
                  <a:cubicBezTo>
                    <a:pt x="692542" y="352115"/>
                    <a:pt x="737760" y="315202"/>
                    <a:pt x="744682" y="262138"/>
                  </a:cubicBezTo>
                  <a:cubicBezTo>
                    <a:pt x="748836" y="232146"/>
                    <a:pt x="745605" y="200769"/>
                    <a:pt x="745605" y="170777"/>
                  </a:cubicBezTo>
                  <a:cubicBezTo>
                    <a:pt x="745605" y="140785"/>
                    <a:pt x="750220" y="103409"/>
                    <a:pt x="740067" y="73417"/>
                  </a:cubicBezTo>
                  <a:cubicBezTo>
                    <a:pt x="725303" y="29582"/>
                    <a:pt x="684697" y="2358"/>
                    <a:pt x="639017" y="1436"/>
                  </a:cubicBezTo>
                  <a:cubicBezTo>
                    <a:pt x="512588" y="-1794"/>
                    <a:pt x="385697" y="1436"/>
                    <a:pt x="259268" y="1436"/>
                  </a:cubicBezTo>
                  <a:cubicBezTo>
                    <a:pt x="132839" y="1436"/>
                    <a:pt x="159139" y="513"/>
                    <a:pt x="108844" y="1436"/>
                  </a:cubicBezTo>
                  <a:cubicBezTo>
                    <a:pt x="69162" y="2358"/>
                    <a:pt x="32710" y="21277"/>
                    <a:pt x="13329" y="56345"/>
                  </a:cubicBezTo>
                  <a:cubicBezTo>
                    <a:pt x="-3280" y="86798"/>
                    <a:pt x="411" y="121866"/>
                    <a:pt x="411" y="155089"/>
                  </a:cubicBezTo>
                  <a:cubicBezTo>
                    <a:pt x="411" y="188311"/>
                    <a:pt x="-513" y="216919"/>
                    <a:pt x="411" y="247834"/>
                  </a:cubicBezTo>
                  <a:cubicBezTo>
                    <a:pt x="1794" y="298129"/>
                    <a:pt x="36400" y="342887"/>
                    <a:pt x="87157" y="352115"/>
                  </a:cubicBezTo>
                  <a:cubicBezTo>
                    <a:pt x="128685" y="359498"/>
                    <a:pt x="175289" y="353961"/>
                    <a:pt x="217278" y="353961"/>
                  </a:cubicBezTo>
                  <a:cubicBezTo>
                    <a:pt x="355243" y="353961"/>
                    <a:pt x="492748" y="355807"/>
                    <a:pt x="630712" y="353961"/>
                  </a:cubicBezTo>
                  <a:cubicBezTo>
                    <a:pt x="633941" y="353961"/>
                    <a:pt x="636710" y="353961"/>
                    <a:pt x="639940" y="353961"/>
                  </a:cubicBezTo>
                  <a:cubicBezTo>
                    <a:pt x="659319" y="353961"/>
                    <a:pt x="659781" y="323507"/>
                    <a:pt x="639940" y="323507"/>
                  </a:cubicBezTo>
                  <a:close/>
                </a:path>
              </a:pathLst>
            </a:custGeom>
            <a:grpFill/>
            <a:ln w="4613" cap="flat">
              <a:noFill/>
              <a:prstDash val="solid"/>
              <a:miter/>
            </a:ln>
          </p:spPr>
          <p:txBody>
            <a:bodyPr rtlCol="0" anchor="ctr"/>
            <a:lstStyle/>
            <a:p>
              <a:endParaRPr lang="en-US">
                <a:solidFill>
                  <a:srgbClr val="000000"/>
                </a:solidFill>
              </a:endParaRPr>
            </a:p>
          </p:txBody>
        </p:sp>
      </p:grpSp>
      <p:cxnSp>
        <p:nvCxnSpPr>
          <p:cNvPr id="28" name="Straight Connector 27">
            <a:extLst>
              <a:ext uri="{FF2B5EF4-FFF2-40B4-BE49-F238E27FC236}">
                <a16:creationId xmlns:a16="http://schemas.microsoft.com/office/drawing/2014/main" id="{51F28A69-3999-67A3-7AA4-4932D7C4FB9A}"/>
              </a:ext>
            </a:extLst>
          </p:cNvPr>
          <p:cNvCxnSpPr>
            <a:cxnSpLocks/>
          </p:cNvCxnSpPr>
          <p:nvPr/>
        </p:nvCxnSpPr>
        <p:spPr>
          <a:xfrm>
            <a:off x="0" y="979211"/>
            <a:ext cx="5336863"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9" name="Text Placeholder 11">
            <a:extLst>
              <a:ext uri="{FF2B5EF4-FFF2-40B4-BE49-F238E27FC236}">
                <a16:creationId xmlns:a16="http://schemas.microsoft.com/office/drawing/2014/main" id="{02D21AF3-3C69-F579-9793-A3CAB741EA1B}"/>
              </a:ext>
            </a:extLst>
          </p:cNvPr>
          <p:cNvSpPr txBox="1">
            <a:spLocks/>
          </p:cNvSpPr>
          <p:nvPr/>
        </p:nvSpPr>
        <p:spPr>
          <a:xfrm>
            <a:off x="429114" y="352212"/>
            <a:ext cx="725647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and Discussion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30" name="TextBox 28">
            <a:extLst>
              <a:ext uri="{FF2B5EF4-FFF2-40B4-BE49-F238E27FC236}">
                <a16:creationId xmlns:a16="http://schemas.microsoft.com/office/drawing/2014/main" id="{28C3429C-1604-C099-A36F-EAC39D07D817}"/>
              </a:ext>
            </a:extLst>
          </p:cNvPr>
          <p:cNvSpPr txBox="1"/>
          <p:nvPr/>
        </p:nvSpPr>
        <p:spPr>
          <a:xfrm>
            <a:off x="567180" y="1373089"/>
            <a:ext cx="3493667" cy="2646878"/>
          </a:xfrm>
          <a:prstGeom prst="rect">
            <a:avLst/>
          </a:prstGeom>
          <a:noFill/>
        </p:spPr>
        <p:txBody>
          <a:bodyPr wrap="square">
            <a:spAutoFit/>
          </a:bodyPr>
          <a:lstStyle/>
          <a:p>
            <a:r>
              <a:rPr lang="en-US" sz="2000" b="1" dirty="0">
                <a:solidFill>
                  <a:srgbClr val="0289AE"/>
                </a:solidFill>
                <a:cs typeface="Times New Roman" panose="02020603050405020304" pitchFamily="18" charset="0"/>
              </a:rPr>
              <a:t>AI in Your Experience</a:t>
            </a:r>
          </a:p>
          <a:p>
            <a:endParaRPr lang="en-US" sz="2000" b="1" dirty="0">
              <a:solidFill>
                <a:srgbClr val="0289AE"/>
              </a:solidFill>
              <a:cs typeface="Times New Roman" panose="02020603050405020304" pitchFamily="18" charset="0"/>
            </a:endParaRPr>
          </a:p>
          <a:p>
            <a:pPr marL="285750" indent="-285750">
              <a:buClr>
                <a:srgbClr val="62A844"/>
              </a:buClr>
              <a:buFont typeface="Arial" panose="020B0604020202020204" pitchFamily="34" charset="0"/>
              <a:buChar char="•"/>
            </a:pPr>
            <a:r>
              <a:rPr lang="en-US" b="1" dirty="0">
                <a:solidFill>
                  <a:srgbClr val="000000"/>
                </a:solidFill>
                <a:cs typeface="Times New Roman" panose="02020603050405020304" pitchFamily="18" charset="0"/>
              </a:rPr>
              <a:t>Think of one recent encounter with AI in hospitality:</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Chatbot for booking? </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Digital check-in?</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Dynamic pricing? </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Automated messages?</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p:txBody>
      </p:sp>
      <p:sp>
        <p:nvSpPr>
          <p:cNvPr id="32" name="TextBox 31">
            <a:extLst>
              <a:ext uri="{FF2B5EF4-FFF2-40B4-BE49-F238E27FC236}">
                <a16:creationId xmlns:a16="http://schemas.microsoft.com/office/drawing/2014/main" id="{C70A357E-4748-4A7D-17CB-92AE646420E6}"/>
              </a:ext>
            </a:extLst>
          </p:cNvPr>
          <p:cNvSpPr txBox="1"/>
          <p:nvPr/>
        </p:nvSpPr>
        <p:spPr>
          <a:xfrm>
            <a:off x="609163" y="4807784"/>
            <a:ext cx="6099858" cy="461665"/>
          </a:xfrm>
          <a:prstGeom prst="rect">
            <a:avLst/>
          </a:prstGeom>
          <a:noFill/>
        </p:spPr>
        <p:txBody>
          <a:bodyPr wrap="square">
            <a:spAutoFit/>
          </a:bodyPr>
          <a:lstStyle/>
          <a:p>
            <a:r>
              <a:rPr lang="en-US" sz="2400" b="1" dirty="0">
                <a:solidFill>
                  <a:srgbClr val="62A844"/>
                </a:solidFill>
                <a:cs typeface="Times New Roman" panose="02020603050405020304" pitchFamily="18" charset="0"/>
              </a:rPr>
              <a:t>Think in 3 Dimensions:</a:t>
            </a:r>
            <a:endParaRPr lang="en-US" sz="2400" dirty="0">
              <a:solidFill>
                <a:srgbClr val="62A844"/>
              </a:solidFill>
            </a:endParaRPr>
          </a:p>
        </p:txBody>
      </p:sp>
      <p:sp>
        <p:nvSpPr>
          <p:cNvPr id="34" name="TextBox 33">
            <a:extLst>
              <a:ext uri="{FF2B5EF4-FFF2-40B4-BE49-F238E27FC236}">
                <a16:creationId xmlns:a16="http://schemas.microsoft.com/office/drawing/2014/main" id="{8F7A18F4-F3B3-6361-5107-E13877081D61}"/>
              </a:ext>
            </a:extLst>
          </p:cNvPr>
          <p:cNvSpPr txBox="1"/>
          <p:nvPr/>
        </p:nvSpPr>
        <p:spPr>
          <a:xfrm>
            <a:off x="609163" y="5313436"/>
            <a:ext cx="4654738" cy="769441"/>
          </a:xfrm>
          <a:prstGeom prst="rect">
            <a:avLst/>
          </a:prstGeom>
          <a:noFill/>
        </p:spPr>
        <p:txBody>
          <a:bodyPr wrap="square">
            <a:spAutoFit/>
          </a:bodyPr>
          <a:lstStyle/>
          <a:p>
            <a:r>
              <a:rPr lang="en-US" sz="2200" b="1" dirty="0">
                <a:solidFill>
                  <a:srgbClr val="000000"/>
                </a:solidFill>
                <a:cs typeface="Times New Roman" panose="02020603050405020304" pitchFamily="18" charset="0"/>
              </a:rPr>
              <a:t>Prepare to Share: </a:t>
            </a:r>
            <a:r>
              <a:rPr lang="en-US" sz="2200" i="1" dirty="0">
                <a:solidFill>
                  <a:srgbClr val="000000"/>
                </a:solidFill>
                <a:cs typeface="Times New Roman" panose="02020603050405020304" pitchFamily="18" charset="0"/>
              </a:rPr>
              <a:t>In small groups: What tasks should stay human-led?</a:t>
            </a:r>
            <a:endParaRPr lang="en-US" sz="2200" dirty="0">
              <a:solidFill>
                <a:srgbClr val="000000"/>
              </a:solidFill>
              <a:cs typeface="Times New Roman" panose="02020603050405020304" pitchFamily="18" charset="0"/>
            </a:endParaRPr>
          </a:p>
        </p:txBody>
      </p:sp>
      <p:sp>
        <p:nvSpPr>
          <p:cNvPr id="36" name="Freeform 35">
            <a:extLst>
              <a:ext uri="{FF2B5EF4-FFF2-40B4-BE49-F238E27FC236}">
                <a16:creationId xmlns:a16="http://schemas.microsoft.com/office/drawing/2014/main" id="{B6072599-0AC6-9441-2EA3-9D6CC6FB51EC}"/>
              </a:ext>
            </a:extLst>
          </p:cNvPr>
          <p:cNvSpPr/>
          <p:nvPr/>
        </p:nvSpPr>
        <p:spPr>
          <a:xfrm rot="8833389" flipH="1">
            <a:off x="4006016" y="4569575"/>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35826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B3BD3-AE21-0859-49A5-452627696CF1}"/>
            </a:ext>
          </a:extLst>
        </p:cNvPr>
        <p:cNvGrpSpPr/>
        <p:nvPr/>
      </p:nvGrpSpPr>
      <p:grpSpPr>
        <a:xfrm>
          <a:off x="0" y="0"/>
          <a:ext cx="0" cy="0"/>
          <a:chOff x="0" y="0"/>
          <a:chExt cx="0" cy="0"/>
        </a:xfrm>
      </p:grpSpPr>
      <p:grpSp>
        <p:nvGrpSpPr>
          <p:cNvPr id="17" name="Gruppieren 30">
            <a:extLst>
              <a:ext uri="{FF2B5EF4-FFF2-40B4-BE49-F238E27FC236}">
                <a16:creationId xmlns:a16="http://schemas.microsoft.com/office/drawing/2014/main" id="{A00F2F8E-0578-5250-3B12-485F8076F889}"/>
              </a:ext>
            </a:extLst>
          </p:cNvPr>
          <p:cNvGrpSpPr/>
          <p:nvPr/>
        </p:nvGrpSpPr>
        <p:grpSpPr>
          <a:xfrm>
            <a:off x="4696982" y="386543"/>
            <a:ext cx="6863434" cy="6049273"/>
            <a:chOff x="9515475" y="838200"/>
            <a:chExt cx="12553120" cy="12065000"/>
          </a:xfrm>
        </p:grpSpPr>
        <p:sp>
          <p:nvSpPr>
            <p:cNvPr id="19" name="Oval 10">
              <a:extLst>
                <a:ext uri="{FF2B5EF4-FFF2-40B4-BE49-F238E27FC236}">
                  <a16:creationId xmlns:a16="http://schemas.microsoft.com/office/drawing/2014/main" id="{D1F89838-16FC-28C0-52DE-EDDA6A01E90B}"/>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20" name="Straight Connector 33">
              <a:extLst>
                <a:ext uri="{FF2B5EF4-FFF2-40B4-BE49-F238E27FC236}">
                  <a16:creationId xmlns:a16="http://schemas.microsoft.com/office/drawing/2014/main" id="{8C99E4A9-3F1E-6B59-901B-B0AE4EAA3EC3}"/>
                </a:ext>
              </a:extLst>
            </p:cNvPr>
            <p:cNvCxnSpPr>
              <a:cxnSpLocks/>
            </p:cNvCxnSpPr>
            <p:nvPr/>
          </p:nvCxnSpPr>
          <p:spPr>
            <a:xfrm>
              <a:off x="13245571" y="6324599"/>
              <a:ext cx="8823024"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2" name="Oval 14">
              <a:extLst>
                <a:ext uri="{FF2B5EF4-FFF2-40B4-BE49-F238E27FC236}">
                  <a16:creationId xmlns:a16="http://schemas.microsoft.com/office/drawing/2014/main" id="{36BA5088-3C9D-A0DF-AAD6-69BF512894C6}"/>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21EBAA0F-C7AE-63C0-02E7-4F20F6612FE0}"/>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32" name="Straight Connector 29">
              <a:extLst>
                <a:ext uri="{FF2B5EF4-FFF2-40B4-BE49-F238E27FC236}">
                  <a16:creationId xmlns:a16="http://schemas.microsoft.com/office/drawing/2014/main" id="{BE588952-B95D-E893-2BFC-2EC1DB7DD23F}"/>
                </a:ext>
              </a:extLst>
            </p:cNvPr>
            <p:cNvCxnSpPr>
              <a:cxnSpLocks/>
            </p:cNvCxnSpPr>
            <p:nvPr/>
          </p:nvCxnSpPr>
          <p:spPr>
            <a:xfrm>
              <a:off x="12768265" y="10398917"/>
              <a:ext cx="8823025"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9E46C2E9-9D0A-50A2-F80E-7DD1A6F6787C}"/>
                </a:ext>
              </a:extLst>
            </p:cNvPr>
            <p:cNvCxnSpPr>
              <a:cxnSpLocks/>
            </p:cNvCxnSpPr>
            <p:nvPr/>
          </p:nvCxnSpPr>
          <p:spPr>
            <a:xfrm>
              <a:off x="13079187" y="2376489"/>
              <a:ext cx="882302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Shape 8">
              <a:extLst>
                <a:ext uri="{FF2B5EF4-FFF2-40B4-BE49-F238E27FC236}">
                  <a16:creationId xmlns:a16="http://schemas.microsoft.com/office/drawing/2014/main" id="{A82FCCD6-3DA6-4B37-F0CF-CC42A0A46AA9}"/>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5" name="Freeform: Shape 11">
              <a:extLst>
                <a:ext uri="{FF2B5EF4-FFF2-40B4-BE49-F238E27FC236}">
                  <a16:creationId xmlns:a16="http://schemas.microsoft.com/office/drawing/2014/main" id="{12BF177F-3695-D40A-FE07-FFDF587FD7F1}"/>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6386CA28-0B1C-6C01-AE65-14166270D622}"/>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6F4E1248-493E-6EBE-F80E-28AD45F0F579}"/>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8" name="Oval 16">
              <a:extLst>
                <a:ext uri="{FF2B5EF4-FFF2-40B4-BE49-F238E27FC236}">
                  <a16:creationId xmlns:a16="http://schemas.microsoft.com/office/drawing/2014/main" id="{975E7439-27F8-1C5E-7869-27996BBEFE79}"/>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1568FFE4-D588-850C-678F-33CAF760424E}"/>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0" name="TextBox 19">
              <a:extLst>
                <a:ext uri="{FF2B5EF4-FFF2-40B4-BE49-F238E27FC236}">
                  <a16:creationId xmlns:a16="http://schemas.microsoft.com/office/drawing/2014/main" id="{130EAC64-B5F3-AF16-2499-275498DA7C13}"/>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41" name="TextBox 23">
              <a:extLst>
                <a:ext uri="{FF2B5EF4-FFF2-40B4-BE49-F238E27FC236}">
                  <a16:creationId xmlns:a16="http://schemas.microsoft.com/office/drawing/2014/main" id="{CF352C59-7732-A110-3CBB-E62D8059775F}"/>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42" name="TextBox 26">
              <a:extLst>
                <a:ext uri="{FF2B5EF4-FFF2-40B4-BE49-F238E27FC236}">
                  <a16:creationId xmlns:a16="http://schemas.microsoft.com/office/drawing/2014/main" id="{064FC29C-C8F9-5593-B751-5642ECA22721}"/>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2" name="Text Placeholder 11">
            <a:extLst>
              <a:ext uri="{FF2B5EF4-FFF2-40B4-BE49-F238E27FC236}">
                <a16:creationId xmlns:a16="http://schemas.microsoft.com/office/drawing/2014/main" id="{7BE28405-5ECE-1EFD-DAB3-16B5D3B5DA20}"/>
              </a:ext>
            </a:extLst>
          </p:cNvPr>
          <p:cNvSpPr txBox="1">
            <a:spLocks/>
          </p:cNvSpPr>
          <p:nvPr/>
        </p:nvSpPr>
        <p:spPr>
          <a:xfrm>
            <a:off x="429115" y="609471"/>
            <a:ext cx="381927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and Discussion</a:t>
            </a:r>
          </a:p>
          <a:p>
            <a:pPr marL="0" indent="0">
              <a:lnSpc>
                <a:spcPts val="3520"/>
              </a:lnSpc>
              <a:spcBef>
                <a:spcPts val="0"/>
              </a:spcBef>
              <a:buNone/>
            </a:pPr>
            <a:br>
              <a:rPr lang="en-US" sz="3400" b="1" dirty="0">
                <a:solidFill>
                  <a:srgbClr val="262626"/>
                </a:solidFill>
                <a:cs typeface="Times New Roman" panose="02020603050405020304" pitchFamily="18" charset="0"/>
              </a:rPr>
            </a:br>
            <a:r>
              <a:rPr lang="en-US" sz="3400" b="1" dirty="0">
                <a:solidFill>
                  <a:srgbClr val="262626"/>
                </a:solidFill>
                <a:cs typeface="Times New Roman" panose="02020603050405020304" pitchFamily="18" charset="0"/>
              </a:rPr>
              <a:t>3-step Group Activity: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6D0444F0-118C-539B-F358-DF739418E7D2}"/>
              </a:ext>
            </a:extLst>
          </p:cNvPr>
          <p:cNvCxnSpPr>
            <a:cxnSpLocks/>
          </p:cNvCxnSpPr>
          <p:nvPr/>
        </p:nvCxnSpPr>
        <p:spPr>
          <a:xfrm>
            <a:off x="-27709" y="1679112"/>
            <a:ext cx="427609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90DF6E0A-036C-C59C-1B51-D1F045362CB2}"/>
              </a:ext>
            </a:extLst>
          </p:cNvPr>
          <p:cNvPicPr>
            <a:picLocks noChangeAspect="1"/>
          </p:cNvPicPr>
          <p:nvPr/>
        </p:nvPicPr>
        <p:blipFill>
          <a:blip>
            <a:extLst>
              <a:ext uri="{96DAC541-7B7A-43D3-8B79-37D633B846F1}">
                <asvg:svgBlip xmlns:asvg="http://schemas.microsoft.com/office/drawing/2016/SVG/main" r:embed="rId3"/>
              </a:ext>
            </a:extLst>
          </a:blip>
          <a:srcRect l="32756" t="48939" r="39869" b="37216"/>
          <a:stretch>
            <a:fillRect/>
          </a:stretch>
        </p:blipFill>
        <p:spPr>
          <a:xfrm rot="10800000">
            <a:off x="-30672" y="3809280"/>
            <a:ext cx="4279059" cy="3064365"/>
          </a:xfrm>
          <a:prstGeom prst="rect">
            <a:avLst/>
          </a:prstGeom>
        </p:spPr>
      </p:pic>
      <p:sp>
        <p:nvSpPr>
          <p:cNvPr id="9" name="TextBox 34">
            <a:extLst>
              <a:ext uri="{FF2B5EF4-FFF2-40B4-BE49-F238E27FC236}">
                <a16:creationId xmlns:a16="http://schemas.microsoft.com/office/drawing/2014/main" id="{233C6E8E-C081-BA41-2245-1F4FEB7AAD42}"/>
              </a:ext>
            </a:extLst>
          </p:cNvPr>
          <p:cNvSpPr txBox="1"/>
          <p:nvPr/>
        </p:nvSpPr>
        <p:spPr>
          <a:xfrm>
            <a:off x="7463094" y="5296516"/>
            <a:ext cx="4204187" cy="923330"/>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a:buNone/>
            </a:pPr>
            <a:r>
              <a:rPr lang="en-US" sz="1800" dirty="0" err="1">
                <a:solidFill>
                  <a:srgbClr val="000000"/>
                </a:solidFill>
                <a:latin typeface="Calibri" panose="020F0502020204030204" pitchFamily="34" charset="0"/>
                <a:cs typeface="Calibri" panose="020F0502020204030204" pitchFamily="34" charset="0"/>
              </a:rPr>
              <a:t>Summarise</a:t>
            </a:r>
            <a:r>
              <a:rPr lang="en-US" sz="1800" dirty="0">
                <a:solidFill>
                  <a:srgbClr val="000000"/>
                </a:solidFill>
                <a:latin typeface="Calibri" panose="020F0502020204030204" pitchFamily="34" charset="0"/>
                <a:cs typeface="Calibri" panose="020F0502020204030204" pitchFamily="34" charset="0"/>
              </a:rPr>
              <a:t> your example + </a:t>
            </a:r>
            <a:r>
              <a:rPr lang="en-US" sz="1800" b="1" dirty="0">
                <a:solidFill>
                  <a:srgbClr val="000000"/>
                </a:solidFill>
                <a:latin typeface="Calibri" panose="020F0502020204030204" pitchFamily="34" charset="0"/>
                <a:cs typeface="Calibri" panose="020F0502020204030204" pitchFamily="34" charset="0"/>
              </a:rPr>
              <a:t>one key lesson</a:t>
            </a:r>
            <a:r>
              <a:rPr lang="en-US" sz="1800" dirty="0">
                <a:solidFill>
                  <a:srgbClr val="000000"/>
                </a:solidFill>
                <a:latin typeface="Calibri" panose="020F0502020204030204" pitchFamily="34" charset="0"/>
                <a:cs typeface="Calibri" panose="020F0502020204030204" pitchFamily="34" charset="0"/>
              </a:rPr>
              <a:t> about balancing digital tools with human service</a:t>
            </a:r>
          </a:p>
        </p:txBody>
      </p:sp>
      <p:sp>
        <p:nvSpPr>
          <p:cNvPr id="11" name="TextBox 36">
            <a:extLst>
              <a:ext uri="{FF2B5EF4-FFF2-40B4-BE49-F238E27FC236}">
                <a16:creationId xmlns:a16="http://schemas.microsoft.com/office/drawing/2014/main" id="{77D784B3-FBF9-CAA5-E849-526CD70C616B}"/>
              </a:ext>
            </a:extLst>
          </p:cNvPr>
          <p:cNvSpPr txBox="1"/>
          <p:nvPr/>
        </p:nvSpPr>
        <p:spPr>
          <a:xfrm>
            <a:off x="7463094" y="1198646"/>
            <a:ext cx="3694902" cy="120032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buNone/>
            </a:pPr>
            <a:r>
              <a:rPr lang="en-US" sz="1800" dirty="0">
                <a:solidFill>
                  <a:srgbClr val="000000"/>
                </a:solidFill>
                <a:latin typeface="Calibri" panose="020F0502020204030204" pitchFamily="34" charset="0"/>
                <a:cs typeface="Calibri" panose="020F0502020204030204" pitchFamily="34" charset="0"/>
              </a:rPr>
              <a:t>Compare AI examples. What tasks suit automation vs. human touch?</a:t>
            </a:r>
            <a:br>
              <a:rPr lang="en-US" sz="1800" dirty="0">
                <a:solidFill>
                  <a:srgbClr val="000000"/>
                </a:solidFill>
                <a:latin typeface="Calibri" panose="020F0502020204030204" pitchFamily="34" charset="0"/>
                <a:cs typeface="Calibri" panose="020F0502020204030204" pitchFamily="34" charset="0"/>
              </a:rPr>
            </a:br>
            <a:r>
              <a:rPr lang="en-US" sz="1800" b="1" dirty="0">
                <a:solidFill>
                  <a:srgbClr val="0289AE"/>
                </a:solidFill>
                <a:latin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cs typeface="Calibri" panose="020F0502020204030204" pitchFamily="34" charset="0"/>
              </a:rPr>
              <a:t>Agree on 3 principles for responsible AI use</a:t>
            </a:r>
          </a:p>
        </p:txBody>
      </p:sp>
      <p:sp>
        <p:nvSpPr>
          <p:cNvPr id="12" name="TextBox 37">
            <a:extLst>
              <a:ext uri="{FF2B5EF4-FFF2-40B4-BE49-F238E27FC236}">
                <a16:creationId xmlns:a16="http://schemas.microsoft.com/office/drawing/2014/main" id="{73C37FBC-FD8F-0779-043E-C1D11E26C41C}"/>
              </a:ext>
            </a:extLst>
          </p:cNvPr>
          <p:cNvSpPr txBox="1"/>
          <p:nvPr/>
        </p:nvSpPr>
        <p:spPr>
          <a:xfrm>
            <a:off x="7463093" y="3259994"/>
            <a:ext cx="4310985" cy="120032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buClr>
                <a:srgbClr val="62A844"/>
              </a:buClr>
              <a:buNone/>
            </a:pPr>
            <a:r>
              <a:rPr lang="en-US" sz="1800" dirty="0">
                <a:solidFill>
                  <a:srgbClr val="000000"/>
                </a:solidFill>
                <a:latin typeface="Calibri" panose="020F0502020204030204" pitchFamily="34" charset="0"/>
                <a:cs typeface="Calibri" panose="020F0502020204030204" pitchFamily="34" charset="0"/>
              </a:rPr>
              <a:t>Choose </a:t>
            </a:r>
            <a:r>
              <a:rPr lang="en-US" sz="1800" b="1" dirty="0">
                <a:solidFill>
                  <a:srgbClr val="000000"/>
                </a:solidFill>
                <a:latin typeface="Calibri" panose="020F0502020204030204" pitchFamily="34" charset="0"/>
                <a:cs typeface="Calibri" panose="020F0502020204030204" pitchFamily="34" charset="0"/>
              </a:rPr>
              <a:t>one small, realistic change</a:t>
            </a:r>
            <a:r>
              <a:rPr lang="en-US" sz="1800" dirty="0">
                <a:solidFill>
                  <a:srgbClr val="000000"/>
                </a:solidFill>
                <a:latin typeface="Calibri" panose="020F0502020204030204" pitchFamily="34" charset="0"/>
                <a:cs typeface="Calibri" panose="020F0502020204030204" pitchFamily="34" charset="0"/>
              </a:rPr>
              <a:t> to test:</a:t>
            </a:r>
          </a:p>
          <a:p>
            <a:pPr>
              <a:buClr>
                <a:srgbClr val="62A844"/>
              </a:buClr>
            </a:pPr>
            <a:r>
              <a:rPr lang="en-US" sz="1800" dirty="0">
                <a:solidFill>
                  <a:srgbClr val="000000"/>
                </a:solidFill>
                <a:latin typeface="Calibri" panose="020F0502020204030204" pitchFamily="34" charset="0"/>
                <a:cs typeface="Calibri" panose="020F0502020204030204" pitchFamily="34" charset="0"/>
              </a:rPr>
              <a:t>Chatbot handover improvement</a:t>
            </a:r>
          </a:p>
          <a:p>
            <a:pPr>
              <a:buClr>
                <a:srgbClr val="62A844"/>
              </a:buClr>
            </a:pPr>
            <a:r>
              <a:rPr lang="en-US" sz="1800" dirty="0">
                <a:solidFill>
                  <a:srgbClr val="000000"/>
                </a:solidFill>
                <a:latin typeface="Calibri" panose="020F0502020204030204" pitchFamily="34" charset="0"/>
                <a:cs typeface="Calibri" panose="020F0502020204030204" pitchFamily="34" charset="0"/>
              </a:rPr>
              <a:t>Friendlier automated messages</a:t>
            </a:r>
          </a:p>
          <a:p>
            <a:pPr>
              <a:buClr>
                <a:srgbClr val="62A844"/>
              </a:buClr>
            </a:pPr>
            <a:r>
              <a:rPr lang="en-US" sz="1800" dirty="0">
                <a:solidFill>
                  <a:srgbClr val="000000"/>
                </a:solidFill>
                <a:latin typeface="Calibri" panose="020F0502020204030204" pitchFamily="34" charset="0"/>
                <a:cs typeface="Calibri" panose="020F0502020204030204" pitchFamily="34" charset="0"/>
              </a:rPr>
              <a:t>Clearer data use transparency</a:t>
            </a:r>
          </a:p>
        </p:txBody>
      </p:sp>
      <p:sp>
        <p:nvSpPr>
          <p:cNvPr id="5" name="TextBox 35">
            <a:extLst>
              <a:ext uri="{FF2B5EF4-FFF2-40B4-BE49-F238E27FC236}">
                <a16:creationId xmlns:a16="http://schemas.microsoft.com/office/drawing/2014/main" id="{C38BCE6F-A556-3410-65E7-CF90FD6435BC}"/>
              </a:ext>
            </a:extLst>
          </p:cNvPr>
          <p:cNvSpPr txBox="1"/>
          <p:nvPr/>
        </p:nvSpPr>
        <p:spPr>
          <a:xfrm>
            <a:off x="7463094" y="2672694"/>
            <a:ext cx="3694902" cy="514115"/>
          </a:xfrm>
          <a:prstGeom prst="rect">
            <a:avLst/>
          </a:prstGeom>
          <a:noFill/>
        </p:spPr>
        <p:txBody>
          <a:bodyPr wrap="square">
            <a:spAutoFit/>
          </a:bodyPr>
          <a:lstStyle/>
          <a:p>
            <a:pPr>
              <a:lnSpc>
                <a:spcPts val="3380"/>
              </a:lnSpc>
              <a:defRPr/>
            </a:pPr>
            <a:r>
              <a:rPr lang="en-US" sz="2600" b="1" dirty="0">
                <a:solidFill>
                  <a:srgbClr val="62A844"/>
                </a:solidFill>
                <a:latin typeface="Calibri" panose="020F0502020204030204" pitchFamily="34" charset="0"/>
                <a:ea typeface="Roboto Cn" pitchFamily="2" charset="0"/>
                <a:cs typeface="Calibri" panose="020F0502020204030204" pitchFamily="34" charset="0"/>
              </a:rPr>
              <a:t>Apply your Insights</a:t>
            </a:r>
          </a:p>
        </p:txBody>
      </p:sp>
      <p:sp>
        <p:nvSpPr>
          <p:cNvPr id="6" name="TextBox 38">
            <a:extLst>
              <a:ext uri="{FF2B5EF4-FFF2-40B4-BE49-F238E27FC236}">
                <a16:creationId xmlns:a16="http://schemas.microsoft.com/office/drawing/2014/main" id="{81B3B9AD-9882-E8B1-CC31-14214640958E}"/>
              </a:ext>
            </a:extLst>
          </p:cNvPr>
          <p:cNvSpPr txBox="1"/>
          <p:nvPr/>
        </p:nvSpPr>
        <p:spPr>
          <a:xfrm>
            <a:off x="7463093" y="609471"/>
            <a:ext cx="3374899" cy="514115"/>
          </a:xfrm>
          <a:prstGeom prst="rect">
            <a:avLst/>
          </a:prstGeom>
          <a:noFill/>
        </p:spPr>
        <p:txBody>
          <a:bodyPr wrap="square">
            <a:spAutoFit/>
          </a:bodyPr>
          <a:lstStyle/>
          <a:p>
            <a:pPr>
              <a:lnSpc>
                <a:spcPts val="3380"/>
              </a:lnSpc>
              <a:defRPr/>
            </a:pPr>
            <a:r>
              <a:rPr lang="en-US" sz="2600" b="1" dirty="0">
                <a:solidFill>
                  <a:srgbClr val="0289AE"/>
                </a:solidFill>
                <a:latin typeface="Calibri" panose="020F0502020204030204" pitchFamily="34" charset="0"/>
                <a:ea typeface="Roboto Cn" pitchFamily="2" charset="0"/>
                <a:cs typeface="Calibri" panose="020F0502020204030204" pitchFamily="34" charset="0"/>
              </a:rPr>
              <a:t>Share &amp; </a:t>
            </a:r>
            <a:r>
              <a:rPr lang="en-US" sz="2600" b="1" dirty="0" err="1">
                <a:solidFill>
                  <a:srgbClr val="0289AE"/>
                </a:solidFill>
                <a:latin typeface="Calibri" panose="020F0502020204030204" pitchFamily="34" charset="0"/>
                <a:ea typeface="Roboto Cn" pitchFamily="2" charset="0"/>
                <a:cs typeface="Calibri" panose="020F0502020204030204" pitchFamily="34" charset="0"/>
              </a:rPr>
              <a:t>Synthsise</a:t>
            </a:r>
            <a:endParaRPr lang="en-US" sz="2600" b="1" dirty="0">
              <a:solidFill>
                <a:srgbClr val="0289AE"/>
              </a:solidFill>
              <a:latin typeface="Calibri" panose="020F0502020204030204" pitchFamily="34" charset="0"/>
              <a:ea typeface="Roboto Cn" pitchFamily="2" charset="0"/>
              <a:cs typeface="Calibri" panose="020F0502020204030204" pitchFamily="34" charset="0"/>
            </a:endParaRPr>
          </a:p>
        </p:txBody>
      </p:sp>
      <p:sp>
        <p:nvSpPr>
          <p:cNvPr id="15" name="TextBox 39">
            <a:extLst>
              <a:ext uri="{FF2B5EF4-FFF2-40B4-BE49-F238E27FC236}">
                <a16:creationId xmlns:a16="http://schemas.microsoft.com/office/drawing/2014/main" id="{650C8EC0-8B38-DC9E-E68D-70CF11F6F8D8}"/>
              </a:ext>
            </a:extLst>
          </p:cNvPr>
          <p:cNvSpPr txBox="1"/>
          <p:nvPr/>
        </p:nvSpPr>
        <p:spPr>
          <a:xfrm>
            <a:off x="7463093" y="4652237"/>
            <a:ext cx="3987757" cy="514115"/>
          </a:xfrm>
          <a:prstGeom prst="rect">
            <a:avLst/>
          </a:prstGeom>
          <a:noFill/>
        </p:spPr>
        <p:txBody>
          <a:bodyPr wrap="square">
            <a:spAutoFit/>
          </a:bodyPr>
          <a:lstStyle/>
          <a:p>
            <a:pPr>
              <a:lnSpc>
                <a:spcPts val="3380"/>
              </a:lnSpc>
              <a:defRPr/>
            </a:pPr>
            <a:r>
              <a:rPr lang="en-US" sz="2600" b="1" dirty="0">
                <a:solidFill>
                  <a:srgbClr val="EABB22"/>
                </a:solidFill>
                <a:latin typeface="Calibri" panose="020F0502020204030204" pitchFamily="34" charset="0"/>
                <a:ea typeface="Roboto Cn" pitchFamily="2" charset="0"/>
                <a:cs typeface="Calibri" panose="020F0502020204030204" pitchFamily="34" charset="0"/>
              </a:rPr>
              <a:t>Evidence of Learning</a:t>
            </a:r>
          </a:p>
        </p:txBody>
      </p:sp>
      <p:sp>
        <p:nvSpPr>
          <p:cNvPr id="16" name="TextBox 6">
            <a:extLst>
              <a:ext uri="{FF2B5EF4-FFF2-40B4-BE49-F238E27FC236}">
                <a16:creationId xmlns:a16="http://schemas.microsoft.com/office/drawing/2014/main" id="{EC136C7B-C48C-09A9-9F1E-814AA421FBE0}"/>
              </a:ext>
            </a:extLst>
          </p:cNvPr>
          <p:cNvSpPr txBox="1"/>
          <p:nvPr/>
        </p:nvSpPr>
        <p:spPr>
          <a:xfrm>
            <a:off x="417922" y="3222805"/>
            <a:ext cx="3420639" cy="1508105"/>
          </a:xfrm>
          <a:prstGeom prst="rect">
            <a:avLst/>
          </a:prstGeom>
          <a:noFill/>
        </p:spPr>
        <p:txBody>
          <a:bodyPr wrap="square" lIns="91440" tIns="45720" rIns="91440" bIns="45720" rtlCol="0" anchor="t">
            <a:spAutoFit/>
          </a:bodyPr>
          <a:lstStyle/>
          <a:p>
            <a:pPr>
              <a:buClr>
                <a:srgbClr val="62A844"/>
              </a:buClr>
            </a:pPr>
            <a:r>
              <a:rPr lang="en-US" sz="2000" b="1" dirty="0">
                <a:solidFill>
                  <a:srgbClr val="0289AE"/>
                </a:solidFill>
                <a:cs typeface="Times New Roman" panose="02020603050405020304" pitchFamily="18" charset="0"/>
              </a:rPr>
              <a:t>Measure Success:</a:t>
            </a:r>
            <a:br>
              <a:rPr lang="en-US" dirty="0">
                <a:solidFill>
                  <a:srgbClr val="000000"/>
                </a:solidFill>
              </a:rPr>
            </a:br>
            <a:r>
              <a:rPr lang="en-US" i="1" dirty="0">
                <a:solidFill>
                  <a:srgbClr val="000000"/>
                </a:solidFill>
                <a:cs typeface="Times New Roman" panose="02020603050405020304" pitchFamily="18" charset="0"/>
              </a:rPr>
              <a:t>How will you know it works?</a:t>
            </a:r>
          </a:p>
          <a:p>
            <a:pPr marL="342900" indent="-342900">
              <a:buClr>
                <a:srgbClr val="62A844"/>
              </a:buClr>
              <a:buFont typeface="Arial" panose="020B0604020202020204" pitchFamily="34" charset="0"/>
              <a:buChar char="•"/>
            </a:pPr>
            <a:r>
              <a:rPr lang="en-US" dirty="0">
                <a:solidFill>
                  <a:srgbClr val="000000"/>
                </a:solidFill>
                <a:cs typeface="Times New Roman" panose="02020603050405020304" pitchFamily="18" charset="0"/>
              </a:rPr>
              <a:t>Faster responses </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Better guest comments </a:t>
            </a:r>
          </a:p>
          <a:p>
            <a:pPr marL="285750" indent="-285750">
              <a:buClr>
                <a:srgbClr val="62A844"/>
              </a:buClr>
              <a:buFont typeface="Arial" panose="020B0604020202020204" pitchFamily="34" charset="0"/>
              <a:buChar char="•"/>
            </a:pPr>
            <a:r>
              <a:rPr lang="en-US" dirty="0">
                <a:solidFill>
                  <a:srgbClr val="000000"/>
                </a:solidFill>
                <a:cs typeface="Times New Roman" panose="02020603050405020304" pitchFamily="18" charset="0"/>
              </a:rPr>
              <a:t>Higher staff confidence</a:t>
            </a:r>
          </a:p>
        </p:txBody>
      </p:sp>
      <p:sp>
        <p:nvSpPr>
          <p:cNvPr id="7" name="Freeform 6">
            <a:extLst>
              <a:ext uri="{FF2B5EF4-FFF2-40B4-BE49-F238E27FC236}">
                <a16:creationId xmlns:a16="http://schemas.microsoft.com/office/drawing/2014/main" id="{11A3862F-B7FF-AF79-1BA9-615216CAB6AD}"/>
              </a:ext>
            </a:extLst>
          </p:cNvPr>
          <p:cNvSpPr/>
          <p:nvPr/>
        </p:nvSpPr>
        <p:spPr>
          <a:xfrm rot="369013">
            <a:off x="2506188" y="2607322"/>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86224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1253-69EE-6F29-A5A8-0601016F7721}"/>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BFF09D9D-978A-DEB3-6229-2E616F575C51}"/>
              </a:ext>
            </a:extLst>
          </p:cNvPr>
          <p:cNvSpPr/>
          <p:nvPr/>
        </p:nvSpPr>
        <p:spPr>
          <a:xfrm flipH="1">
            <a:off x="688773" y="1069584"/>
            <a:ext cx="2788898" cy="1439240"/>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AI = Practical Tool: </a:t>
            </a:r>
            <a:r>
              <a:rPr lang="en-US" sz="2000" dirty="0">
                <a:solidFill>
                  <a:srgbClr val="262626"/>
                </a:solidFill>
                <a:cs typeface="Segoe UI Light" panose="020B0502040204020203" pitchFamily="34" charset="0"/>
              </a:rPr>
              <a:t>Digital systems that learn from data to help with human-like tasks</a:t>
            </a:r>
          </a:p>
          <a:p>
            <a:pPr>
              <a:lnSpc>
                <a:spcPts val="2100"/>
              </a:lnSpc>
            </a:pPr>
            <a:endParaRPr lang="en-US" sz="2000" dirty="0">
              <a:solidFill>
                <a:srgbClr val="262626"/>
              </a:solidFill>
              <a:cs typeface="Segoe UI Light" panose="020B0502040204020203" pitchFamily="34" charset="0"/>
            </a:endParaRPr>
          </a:p>
        </p:txBody>
      </p:sp>
      <p:sp>
        <p:nvSpPr>
          <p:cNvPr id="108" name="Rectangle 30">
            <a:extLst>
              <a:ext uri="{FF2B5EF4-FFF2-40B4-BE49-F238E27FC236}">
                <a16:creationId xmlns:a16="http://schemas.microsoft.com/office/drawing/2014/main" id="{C6D9A355-4501-129A-594D-B0CF4E7E02CA}"/>
              </a:ext>
            </a:extLst>
          </p:cNvPr>
          <p:cNvSpPr/>
          <p:nvPr/>
        </p:nvSpPr>
        <p:spPr>
          <a:xfrm flipH="1">
            <a:off x="688772" y="3063440"/>
            <a:ext cx="3620711" cy="1708545"/>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Delivers Real Benefits</a:t>
            </a:r>
            <a:br>
              <a:rPr lang="en-US" sz="2000" b="1" dirty="0">
                <a:solidFill>
                  <a:srgbClr val="262626"/>
                </a:solidFill>
                <a:cs typeface="Segoe UI Light" panose="020B0502040204020203" pitchFamily="34" charset="0"/>
              </a:rPr>
            </a:br>
            <a:r>
              <a:rPr lang="en-US" sz="2000" b="1" dirty="0">
                <a:solidFill>
                  <a:srgbClr val="262626"/>
                </a:solidFill>
                <a:cs typeface="Segoe UI Light" panose="020B0502040204020203" pitchFamily="34" charset="0"/>
              </a:rPr>
              <a:t>Saves time: </a:t>
            </a:r>
            <a:r>
              <a:rPr lang="en-US" sz="2000" dirty="0">
                <a:solidFill>
                  <a:srgbClr val="262626"/>
                </a:solidFill>
                <a:cs typeface="Segoe UI Light" panose="020B0502040204020203" pitchFamily="34" charset="0"/>
              </a:rPr>
              <a:t>(76% on routines), saves energy (~20%), enhances service </a:t>
            </a:r>
            <a:r>
              <a:rPr lang="en-US" i="1" dirty="0">
                <a:solidFill>
                  <a:srgbClr val="262626"/>
                </a:solidFill>
                <a:cs typeface="Segoe UI Light" panose="020B0502040204020203" pitchFamily="34" charset="0"/>
              </a:rPr>
              <a:t>(Industry studies reported in </a:t>
            </a:r>
            <a:r>
              <a:rPr lang="en-US" i="1" dirty="0" err="1">
                <a:solidFill>
                  <a:srgbClr val="262626"/>
                </a:solidFill>
                <a:cs typeface="Segoe UI Light" panose="020B0502040204020203" pitchFamily="34" charset="0"/>
              </a:rPr>
              <a:t>EcoSmart</a:t>
            </a:r>
            <a:r>
              <a:rPr lang="en-US" i="1" dirty="0">
                <a:solidFill>
                  <a:srgbClr val="262626"/>
                </a:solidFill>
                <a:cs typeface="Segoe UI Light" panose="020B0502040204020203" pitchFamily="34" charset="0"/>
              </a:rPr>
              <a:t> Project Research, 2024)</a:t>
            </a:r>
          </a:p>
          <a:p>
            <a:pPr>
              <a:lnSpc>
                <a:spcPts val="2100"/>
              </a:lnSpc>
            </a:pPr>
            <a:endParaRPr lang="en-US" sz="2000" dirty="0">
              <a:solidFill>
                <a:srgbClr val="262626"/>
              </a:solidFill>
              <a:cs typeface="Segoe UI Light" panose="020B0502040204020203" pitchFamily="34" charset="0"/>
            </a:endParaRPr>
          </a:p>
        </p:txBody>
      </p:sp>
      <p:sp>
        <p:nvSpPr>
          <p:cNvPr id="109" name="Rectangle 30">
            <a:extLst>
              <a:ext uri="{FF2B5EF4-FFF2-40B4-BE49-F238E27FC236}">
                <a16:creationId xmlns:a16="http://schemas.microsoft.com/office/drawing/2014/main" id="{400801C1-8FBE-8170-AC6A-01D80F22B9C2}"/>
              </a:ext>
            </a:extLst>
          </p:cNvPr>
          <p:cNvSpPr/>
          <p:nvPr/>
        </p:nvSpPr>
        <p:spPr>
          <a:xfrm flipH="1">
            <a:off x="688773" y="5394152"/>
            <a:ext cx="2834330" cy="1439240"/>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Complements humans: </a:t>
            </a:r>
            <a:r>
              <a:rPr lang="en-US" sz="2000" dirty="0">
                <a:solidFill>
                  <a:srgbClr val="262626"/>
                </a:solidFill>
                <a:cs typeface="Segoe UI Light" panose="020B0502040204020203" pitchFamily="34" charset="0"/>
              </a:rPr>
              <a:t>frees staff for empathy and problem-solving.</a:t>
            </a:r>
            <a:br>
              <a:rPr lang="en-US" sz="2000" dirty="0">
                <a:solidFill>
                  <a:srgbClr val="262626"/>
                </a:solidFill>
                <a:cs typeface="Segoe UI Light" panose="020B0502040204020203" pitchFamily="34" charset="0"/>
              </a:rPr>
            </a:br>
            <a:endParaRPr lang="en-US" sz="2000" dirty="0">
              <a:solidFill>
                <a:srgbClr val="262626"/>
              </a:solidFill>
              <a:cs typeface="Segoe UI Light" panose="020B0502040204020203" pitchFamily="34" charset="0"/>
            </a:endParaRPr>
          </a:p>
          <a:p>
            <a:pPr>
              <a:lnSpc>
                <a:spcPts val="2100"/>
              </a:lnSpc>
            </a:pPr>
            <a:endParaRPr lang="en-US" sz="2000" dirty="0">
              <a:solidFill>
                <a:srgbClr val="262626"/>
              </a:solidFill>
              <a:cs typeface="Segoe UI Light" panose="020B0502040204020203" pitchFamily="34" charset="0"/>
            </a:endParaRPr>
          </a:p>
        </p:txBody>
      </p:sp>
      <p:sp>
        <p:nvSpPr>
          <p:cNvPr id="3" name="Freeform 5">
            <a:extLst>
              <a:ext uri="{FF2B5EF4-FFF2-40B4-BE49-F238E27FC236}">
                <a16:creationId xmlns:a16="http://schemas.microsoft.com/office/drawing/2014/main" id="{2BDEA39F-86F6-542E-3771-47DFF02DF10A}"/>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940A500F-7017-B1CD-6D52-B55727C9B344}"/>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3E2F954D-9D70-7550-8862-E0E3B3CED291}"/>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9B75A18C-5429-589E-18F5-7E499841C13B}"/>
              </a:ext>
            </a:extLst>
          </p:cNvPr>
          <p:cNvSpPr>
            <a:spLocks/>
          </p:cNvSpPr>
          <p:nvPr/>
        </p:nvSpPr>
        <p:spPr bwMode="auto">
          <a:xfrm>
            <a:off x="8166251" y="2974076"/>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724EAC61-F8EE-B984-E045-8F0F25FCC2E3}"/>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5F73EE17-B87D-5F1F-BB12-860C2A9BBD0C}"/>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55C4C3DF-7C56-A461-5170-CEB4586A2930}"/>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69F44F5C-ED7A-F0FD-9755-D215300A2792}"/>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18B56060-23C9-89B1-70D6-815730AA8872}"/>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FE9CC243-8999-12E2-7B56-6A84521ED7ED}"/>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882617DC-A773-FC97-865D-B4AAD7C51363}"/>
              </a:ext>
            </a:extLst>
          </p:cNvPr>
          <p:cNvSpPr>
            <a:spLocks/>
          </p:cNvSpPr>
          <p:nvPr/>
        </p:nvSpPr>
        <p:spPr bwMode="auto">
          <a:xfrm>
            <a:off x="8280849" y="2335890"/>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91112D40-01C4-8606-A5AD-7329DC421B72}"/>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BED35947-53EF-789C-FACF-A6DEA62EEF53}"/>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5BF73303-A409-B25F-41F1-328000C68C79}"/>
              </a:ext>
            </a:extLst>
          </p:cNvPr>
          <p:cNvSpPr>
            <a:spLocks noChangeArrowheads="1"/>
          </p:cNvSpPr>
          <p:nvPr/>
        </p:nvSpPr>
        <p:spPr bwMode="auto">
          <a:xfrm>
            <a:off x="4617710" y="1061493"/>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33">
            <a:extLst>
              <a:ext uri="{FF2B5EF4-FFF2-40B4-BE49-F238E27FC236}">
                <a16:creationId xmlns:a16="http://schemas.microsoft.com/office/drawing/2014/main" id="{45E78F27-9C3B-63E4-0374-267AB7E49E78}"/>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82EDDA4C-BA27-526E-E0E6-42B75543358D}"/>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C9975ED3-2240-A47D-09D6-990DFF3D57EE}"/>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66F6186B-10BB-0262-F550-33E322878F36}"/>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0D74AFB2-1235-8F58-24D5-DC6EA2F5894F}"/>
              </a:ext>
            </a:extLst>
          </p:cNvPr>
          <p:cNvGrpSpPr/>
          <p:nvPr/>
        </p:nvGrpSpPr>
        <p:grpSpPr>
          <a:xfrm>
            <a:off x="9830865" y="2809963"/>
            <a:ext cx="507781" cy="509758"/>
            <a:chOff x="8859766" y="3475927"/>
            <a:chExt cx="507781" cy="509758"/>
          </a:xfrm>
        </p:grpSpPr>
        <p:sp>
          <p:nvSpPr>
            <p:cNvPr id="17" name="Oval 30">
              <a:extLst>
                <a:ext uri="{FF2B5EF4-FFF2-40B4-BE49-F238E27FC236}">
                  <a16:creationId xmlns:a16="http://schemas.microsoft.com/office/drawing/2014/main" id="{F52C23CD-46C6-3A35-5E5C-0ADF0450D8CC}"/>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39">
              <a:extLst>
                <a:ext uri="{FF2B5EF4-FFF2-40B4-BE49-F238E27FC236}">
                  <a16:creationId xmlns:a16="http://schemas.microsoft.com/office/drawing/2014/main" id="{575E722B-759D-BB28-36F5-A57446023190}"/>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9B423196-E37A-A26D-2D94-93EC3AA591A4}"/>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32">
            <a:extLst>
              <a:ext uri="{FF2B5EF4-FFF2-40B4-BE49-F238E27FC236}">
                <a16:creationId xmlns:a16="http://schemas.microsoft.com/office/drawing/2014/main" id="{7208842E-EA43-A1FA-2EF4-8F6E93A513F6}"/>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E425F11D-F8BA-E508-3E93-01922C6A1011}"/>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59F8F93B-77A5-603C-F82E-8B18580E2F2C}"/>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44B59A27-5FBE-8516-884A-E8C010B89F9E}"/>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D956360F-5FCD-5C3D-08CA-B202B4D38701}"/>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9BB4486E-57F3-2498-521A-F2E442A97DBC}"/>
              </a:ext>
            </a:extLst>
          </p:cNvPr>
          <p:cNvSpPr>
            <a:spLocks/>
          </p:cNvSpPr>
          <p:nvPr/>
        </p:nvSpPr>
        <p:spPr bwMode="auto">
          <a:xfrm>
            <a:off x="4799483" y="1185969"/>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2700F0DE-8DB9-D08E-6FED-53E5FF095FA6}"/>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2AC9FC2C-158C-F1DC-AF4A-E7E867141F6C}"/>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9B71D558-7481-34AC-D865-078A0F064878}"/>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16BBD416-8337-AEB9-09AB-840695C5BBA7}"/>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E77B08F9-95FA-9392-1A91-E491C81F58F2}"/>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36982E9D-2390-6517-DD36-9DE6F40338B0}"/>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03DECE10-7ED0-A3BF-0165-28949ECFAF54}"/>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35E27B68-844F-2AD3-ECE2-F5918057120B}"/>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F91A29B1-56AC-1FA5-3136-8A088C871EBA}"/>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24D357E6-3AB5-09AD-D8B6-E9F4BF278558}"/>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CEF02745-354A-3F34-4368-08C06E54BA23}"/>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2902CC38-3028-A2E3-8ED6-37DB1D67B9D0}"/>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001612C1-8FC7-00D3-3CBE-3792DD550465}"/>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1" name="Group 110">
            <a:extLst>
              <a:ext uri="{FF2B5EF4-FFF2-40B4-BE49-F238E27FC236}">
                <a16:creationId xmlns:a16="http://schemas.microsoft.com/office/drawing/2014/main" id="{520BF796-9DC9-E6AE-DAE5-91F6C0A0B3A6}"/>
              </a:ext>
            </a:extLst>
          </p:cNvPr>
          <p:cNvGrpSpPr/>
          <p:nvPr/>
        </p:nvGrpSpPr>
        <p:grpSpPr>
          <a:xfrm>
            <a:off x="8721459" y="612987"/>
            <a:ext cx="509758" cy="507781"/>
            <a:chOff x="8760971" y="1116818"/>
            <a:chExt cx="509758" cy="507781"/>
          </a:xfrm>
        </p:grpSpPr>
        <p:sp>
          <p:nvSpPr>
            <p:cNvPr id="18" name="Oval 31">
              <a:extLst>
                <a:ext uri="{FF2B5EF4-FFF2-40B4-BE49-F238E27FC236}">
                  <a16:creationId xmlns:a16="http://schemas.microsoft.com/office/drawing/2014/main" id="{97459048-9FEB-6861-0D7D-71D93170FA88}"/>
                </a:ext>
              </a:extLst>
            </p:cNvPr>
            <p:cNvSpPr>
              <a:spLocks noChangeArrowheads="1"/>
            </p:cNvSpPr>
            <p:nvPr/>
          </p:nvSpPr>
          <p:spPr bwMode="auto">
            <a:xfrm>
              <a:off x="8760971" y="1116818"/>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55AA35C6-D138-9FE0-3F1F-87B5A3788B18}"/>
                </a:ext>
              </a:extLst>
            </p:cNvPr>
            <p:cNvSpPr>
              <a:spLocks/>
            </p:cNvSpPr>
            <p:nvPr/>
          </p:nvSpPr>
          <p:spPr bwMode="auto">
            <a:xfrm>
              <a:off x="8893352" y="1257097"/>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80B8D110-8AFD-06D1-1EDA-CCADF887D1D4}"/>
              </a:ext>
            </a:extLst>
          </p:cNvPr>
          <p:cNvGrpSpPr/>
          <p:nvPr/>
        </p:nvGrpSpPr>
        <p:grpSpPr>
          <a:xfrm>
            <a:off x="3898517" y="510601"/>
            <a:ext cx="377378" cy="375403"/>
            <a:chOff x="3554727" y="1101010"/>
            <a:chExt cx="377378" cy="375403"/>
          </a:xfrm>
        </p:grpSpPr>
        <p:sp>
          <p:nvSpPr>
            <p:cNvPr id="22" name="Oval 35">
              <a:extLst>
                <a:ext uri="{FF2B5EF4-FFF2-40B4-BE49-F238E27FC236}">
                  <a16:creationId xmlns:a16="http://schemas.microsoft.com/office/drawing/2014/main" id="{E3C0A00E-7422-802E-FDC4-6901748C1820}"/>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0AADF43F-7911-F471-BCA6-C4F6F7DC0D7F}"/>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0E368338-B46E-BDAD-EC9C-4EC23878DB78}"/>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C84978F2-A91D-E659-B915-2109048C4700}"/>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a:extLst>
              <a:ext uri="{FF2B5EF4-FFF2-40B4-BE49-F238E27FC236}">
                <a16:creationId xmlns:a16="http://schemas.microsoft.com/office/drawing/2014/main" id="{21A46E58-46F7-B4D0-70DD-6073CB63F5A8}"/>
              </a:ext>
            </a:extLst>
          </p:cNvPr>
          <p:cNvGrpSpPr/>
          <p:nvPr/>
        </p:nvGrpSpPr>
        <p:grpSpPr>
          <a:xfrm>
            <a:off x="3758231" y="5315403"/>
            <a:ext cx="509758" cy="507781"/>
            <a:chOff x="3368999" y="3590525"/>
            <a:chExt cx="509758" cy="507781"/>
          </a:xfrm>
        </p:grpSpPr>
        <p:sp>
          <p:nvSpPr>
            <p:cNvPr id="19" name="Oval 32">
              <a:extLst>
                <a:ext uri="{FF2B5EF4-FFF2-40B4-BE49-F238E27FC236}">
                  <a16:creationId xmlns:a16="http://schemas.microsoft.com/office/drawing/2014/main" id="{C6D5492C-2BA3-3AC3-34DD-0293391ACAB3}"/>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EAF3224A-FD23-CD31-F2C5-EE4A6E1280CD}"/>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24D9EF1C-E535-8684-2E08-4C08D942E94E}"/>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ED95A557-AACE-BCB8-E1E4-98B1B6BC3D92}"/>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42C0BC8F-344A-948C-8630-321DF3B81C76}"/>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Freeform 59">
            <a:extLst>
              <a:ext uri="{FF2B5EF4-FFF2-40B4-BE49-F238E27FC236}">
                <a16:creationId xmlns:a16="http://schemas.microsoft.com/office/drawing/2014/main" id="{FEBB0F03-6E95-E97A-8D92-02A81B5F3869}"/>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88EB17CC-8EEF-479C-2C65-F4C038A1D642}"/>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30BAEABA-E477-3188-4842-F39D55C58B40}"/>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B277C718-D581-64B1-E20C-3B8D8795CA22}"/>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DC41F78F-92D3-A005-4C6B-51F66047203A}"/>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2AB50802-E4A2-24BF-D29A-854DEB51687A}"/>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2E015965-61D3-700E-95FE-A592E7B54CB8}"/>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F7BB9947-C110-DF5D-DBAE-D2296B149307}"/>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83B3D1C8-580C-DB03-BB9E-389570884CAC}"/>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5D2852A4-3ACA-31A7-1BC0-56929CCF1F65}"/>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03EE0BC7-4337-CD36-606D-B26AC6BC92AA}"/>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4B149046-9293-0A65-7F89-00CF57CC9CD5}"/>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8C4500C6-92E4-0BCA-59AE-CCF32B5D466D}"/>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BDE4AFA9-1D4A-B5BA-845A-B598295FE259}"/>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11B1469A-B33A-27DB-AFA4-2A6534FC605F}"/>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165A4DA2-922B-1E04-718A-44675803079A}"/>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9F057CCF-A824-23CB-F1C2-A20E447D8522}"/>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5EA27D82-7214-9006-F7D4-39FAE5C79641}"/>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A5C4A198-E46E-AF2B-2616-2186E875AC07}"/>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435AD36C-0CEA-EBB1-A9FE-6A92E1303D5B}"/>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FCE1BD68-36E5-B14B-9E2D-AEF1B2835AF1}"/>
              </a:ext>
            </a:extLst>
          </p:cNvPr>
          <p:cNvSpPr>
            <a:spLocks/>
          </p:cNvSpPr>
          <p:nvPr/>
        </p:nvSpPr>
        <p:spPr bwMode="auto">
          <a:xfrm>
            <a:off x="8583150" y="2491976"/>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F2CE5009-963F-3A2F-1AB8-690119081BF9}"/>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36710AA8-544C-99C9-26B7-9B19D24F892E}"/>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7FAF7697-A628-776F-537A-BB671F1F4916}"/>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7861D8AF-F60D-89FB-FD8C-B5ADE540C481}"/>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81F0303F-3CDF-0B17-D154-CC442344F997}"/>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774FEF1A-590B-A17D-0828-D56A23D79E48}"/>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5E14B76E-87DE-F48A-48C4-0203734ADD27}"/>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2C2A358D-56D4-6530-01FF-A7B0A83FA84A}"/>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F909795A-F922-9F4B-CC09-D71F136060E7}"/>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B978CDAB-CDBE-B938-D956-F5F3373DB679}"/>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A78D52F9-57B4-2095-9868-761FBCEE0D57}"/>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AAF0920D-18E5-2DE4-AEC4-B6AE3B1300B9}"/>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36BFF79F-C29D-1C48-D527-6C87ED8A08D3}"/>
              </a:ext>
            </a:extLst>
          </p:cNvPr>
          <p:cNvGrpSpPr/>
          <p:nvPr/>
        </p:nvGrpSpPr>
        <p:grpSpPr>
          <a:xfrm>
            <a:off x="7697991" y="4667336"/>
            <a:ext cx="377378" cy="375403"/>
            <a:chOff x="7956820" y="4444072"/>
            <a:chExt cx="377378" cy="375403"/>
          </a:xfrm>
        </p:grpSpPr>
        <p:sp>
          <p:nvSpPr>
            <p:cNvPr id="24" name="Oval 37">
              <a:extLst>
                <a:ext uri="{FF2B5EF4-FFF2-40B4-BE49-F238E27FC236}">
                  <a16:creationId xmlns:a16="http://schemas.microsoft.com/office/drawing/2014/main" id="{4E72F8B4-15A3-FE1D-BA90-3ED28F4EB6CF}"/>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E62AD684-0F80-EEAF-A195-5BB7BA1AC033}"/>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AE64ACF7-20CD-04A4-EF0F-D7C2028E0606}"/>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94">
            <a:extLst>
              <a:ext uri="{FF2B5EF4-FFF2-40B4-BE49-F238E27FC236}">
                <a16:creationId xmlns:a16="http://schemas.microsoft.com/office/drawing/2014/main" id="{EA75BBE9-3877-9B10-CBE5-B874A163C3FC}"/>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9D7B2A49-07B5-CE0D-9227-24EB340C18E3}"/>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75B4AA4C-E268-4C06-9C33-05C332FE1435}"/>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E6B40FB0-8BC9-664F-8CAA-9E7D1311F20A}"/>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6" name="Group 165">
            <a:extLst>
              <a:ext uri="{FF2B5EF4-FFF2-40B4-BE49-F238E27FC236}">
                <a16:creationId xmlns:a16="http://schemas.microsoft.com/office/drawing/2014/main" id="{6ABC2D0E-5763-DB35-00A9-41652A26F41B}"/>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D6C3B128-AA1C-DC2D-435C-9065DA1237C0}"/>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9F7B376E-3C09-99D8-38E9-DEDAEF1512A1}"/>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7C7F40E6-474F-D908-929E-5A444ABE08E0}"/>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CE0AB0F6-F191-F7D3-D737-C9A042171526}"/>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737EB5D7-404E-4879-7D1B-B2770F494C66}"/>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1AD24BDE-429A-0AAF-312F-B38C19EC3BEA}"/>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1A2AED31-E56F-7C31-DC6A-391F81047955}"/>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53C6F8BC-D112-E72F-5D75-0DA0CAA481CC}"/>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CCA5550C-BDFD-C9A2-4800-F47D0772192C}"/>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18ADF079-2F20-58A2-E9A5-34E58639C06D}"/>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6C6E7B50-3C3E-4E5B-4E2C-414996630305}"/>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2156C049-98CB-B52C-D5FF-2DB44A124EA1}"/>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B6806FD6-A722-A3D2-09EE-CF190FB7A28A}"/>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AE9DED60-52B3-E202-65CA-B46554E9E535}"/>
              </a:ext>
            </a:extLst>
          </p:cNvPr>
          <p:cNvGrpSpPr/>
          <p:nvPr/>
        </p:nvGrpSpPr>
        <p:grpSpPr>
          <a:xfrm>
            <a:off x="0" y="360008"/>
            <a:ext cx="1448894" cy="883507"/>
            <a:chOff x="0" y="582317"/>
            <a:chExt cx="1448894" cy="883507"/>
          </a:xfrm>
        </p:grpSpPr>
        <p:cxnSp>
          <p:nvCxnSpPr>
            <p:cNvPr id="120" name="Straight Connector 33">
              <a:extLst>
                <a:ext uri="{FF2B5EF4-FFF2-40B4-BE49-F238E27FC236}">
                  <a16:creationId xmlns:a16="http://schemas.microsoft.com/office/drawing/2014/main" id="{1AB97EFB-63F4-13A1-7EAB-451069CFA5BB}"/>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3E2899F2-BE61-0666-3D05-47567F42F9D5}"/>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28B6F1E0-CA47-263B-1CFE-98E90AAFCCDD}"/>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FBAB42B6-B500-78B2-826C-A69ADFF124D7}"/>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3D50E1E6-F00C-A851-9772-96FA16323ABD}"/>
              </a:ext>
            </a:extLst>
          </p:cNvPr>
          <p:cNvGrpSpPr/>
          <p:nvPr/>
        </p:nvGrpSpPr>
        <p:grpSpPr>
          <a:xfrm>
            <a:off x="0" y="2345332"/>
            <a:ext cx="1448894" cy="870102"/>
            <a:chOff x="0" y="582324"/>
            <a:chExt cx="1448894" cy="870102"/>
          </a:xfrm>
        </p:grpSpPr>
        <p:cxnSp>
          <p:nvCxnSpPr>
            <p:cNvPr id="129" name="Straight Connector 33">
              <a:extLst>
                <a:ext uri="{FF2B5EF4-FFF2-40B4-BE49-F238E27FC236}">
                  <a16:creationId xmlns:a16="http://schemas.microsoft.com/office/drawing/2014/main" id="{8F45398C-AB5F-AFBD-D5DD-EA1ABF3D24E6}"/>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2E17F69E-7FE7-8910-F837-39D5FB2AAB52}"/>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B1DEEA67-C0B6-4F5B-4720-B31CDFC4D875}"/>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D3F48845-29F8-8A74-3784-DB170E501E84}"/>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62D809F2-1A0E-518E-D54F-F1408B22F85A}"/>
              </a:ext>
            </a:extLst>
          </p:cNvPr>
          <p:cNvGrpSpPr/>
          <p:nvPr/>
        </p:nvGrpSpPr>
        <p:grpSpPr>
          <a:xfrm>
            <a:off x="0" y="4615379"/>
            <a:ext cx="1450818" cy="896308"/>
            <a:chOff x="0" y="582322"/>
            <a:chExt cx="1450818" cy="896308"/>
          </a:xfrm>
        </p:grpSpPr>
        <p:cxnSp>
          <p:nvCxnSpPr>
            <p:cNvPr id="134" name="Straight Connector 33">
              <a:extLst>
                <a:ext uri="{FF2B5EF4-FFF2-40B4-BE49-F238E27FC236}">
                  <a16:creationId xmlns:a16="http://schemas.microsoft.com/office/drawing/2014/main" id="{6DB276C2-6E5C-8EBA-2E82-2D9698A6A8B7}"/>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68F58C07-4A33-CD48-388D-AB99646BFF96}"/>
                </a:ext>
              </a:extLst>
            </p:cNvPr>
            <p:cNvGrpSpPr/>
            <p:nvPr/>
          </p:nvGrpSpPr>
          <p:grpSpPr>
            <a:xfrm>
              <a:off x="708800" y="582322"/>
              <a:ext cx="742018" cy="896308"/>
              <a:chOff x="4051865" y="5165558"/>
              <a:chExt cx="949315" cy="1146707"/>
            </a:xfrm>
          </p:grpSpPr>
          <p:sp>
            <p:nvSpPr>
              <p:cNvPr id="136" name="Oval 16">
                <a:extLst>
                  <a:ext uri="{FF2B5EF4-FFF2-40B4-BE49-F238E27FC236}">
                    <a16:creationId xmlns:a16="http://schemas.microsoft.com/office/drawing/2014/main" id="{351B7C0D-A889-97B5-0823-C8ABB6099808}"/>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865A544A-8443-26D9-28B1-9D9B68465E82}"/>
                  </a:ext>
                </a:extLst>
              </p:cNvPr>
              <p:cNvSpPr txBox="1"/>
              <p:nvPr/>
            </p:nvSpPr>
            <p:spPr bwMode="auto">
              <a:xfrm>
                <a:off x="4091914" y="5223190"/>
                <a:ext cx="909266"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F3E06455-C5E7-8C68-BCF7-800F166694BF}"/>
              </a:ext>
            </a:extLst>
          </p:cNvPr>
          <p:cNvSpPr/>
          <p:nvPr/>
        </p:nvSpPr>
        <p:spPr>
          <a:xfrm flipH="1">
            <a:off x="8841979" y="1040761"/>
            <a:ext cx="2661248" cy="1438855"/>
          </a:xfrm>
          <a:prstGeom prst="rect">
            <a:avLst/>
          </a:prstGeom>
        </p:spPr>
        <p:txBody>
          <a:bodyPr wrap="square">
            <a:spAutoFit/>
          </a:bodyPr>
          <a:lstStyle/>
          <a:p>
            <a:pPr algn="r">
              <a:lnSpc>
                <a:spcPts val="2100"/>
              </a:lnSpc>
            </a:pPr>
            <a:r>
              <a:rPr lang="en-US" sz="2000" b="1" dirty="0">
                <a:solidFill>
                  <a:srgbClr val="262626"/>
                </a:solidFill>
                <a:cs typeface="Segoe UI Light" panose="020B0502040204020203" pitchFamily="34" charset="0"/>
              </a:rPr>
              <a:t>Growing in Europe: </a:t>
            </a:r>
            <a:r>
              <a:rPr lang="en-US" sz="2000" dirty="0">
                <a:solidFill>
                  <a:srgbClr val="262626"/>
                </a:solidFill>
                <a:cs typeface="Segoe UI Light" panose="020B0502040204020203" pitchFamily="34" charset="0"/>
              </a:rPr>
              <a:t>41% of hotels use AI, 68% planning adoption </a:t>
            </a:r>
            <a:r>
              <a:rPr lang="en-US" i="1" dirty="0">
                <a:solidFill>
                  <a:srgbClr val="262626"/>
                </a:solidFill>
                <a:cs typeface="Segoe UI Light" panose="020B0502040204020203" pitchFamily="34" charset="0"/>
              </a:rPr>
              <a:t>(</a:t>
            </a:r>
            <a:r>
              <a:rPr lang="en-US" i="1" dirty="0" err="1">
                <a:solidFill>
                  <a:srgbClr val="262626"/>
                </a:solidFill>
                <a:cs typeface="Segoe UI Light" panose="020B0502040204020203" pitchFamily="34" charset="0"/>
              </a:rPr>
              <a:t>HospitalityNet</a:t>
            </a:r>
            <a:r>
              <a:rPr lang="en-US" i="1" dirty="0">
                <a:solidFill>
                  <a:srgbClr val="262626"/>
                </a:solidFill>
                <a:cs typeface="Segoe UI Light" panose="020B0502040204020203" pitchFamily="34" charset="0"/>
              </a:rPr>
              <a:t> European Survey, 2025)</a:t>
            </a:r>
          </a:p>
        </p:txBody>
      </p:sp>
      <p:grpSp>
        <p:nvGrpSpPr>
          <p:cNvPr id="152" name="Group 151">
            <a:extLst>
              <a:ext uri="{FF2B5EF4-FFF2-40B4-BE49-F238E27FC236}">
                <a16:creationId xmlns:a16="http://schemas.microsoft.com/office/drawing/2014/main" id="{182D67A9-0673-79D7-F7EB-147918CBB899}"/>
              </a:ext>
            </a:extLst>
          </p:cNvPr>
          <p:cNvGrpSpPr/>
          <p:nvPr/>
        </p:nvGrpSpPr>
        <p:grpSpPr>
          <a:xfrm>
            <a:off x="10752228" y="303185"/>
            <a:ext cx="1501995" cy="883506"/>
            <a:chOff x="708799" y="582319"/>
            <a:chExt cx="1501995" cy="883506"/>
          </a:xfrm>
        </p:grpSpPr>
        <p:cxnSp>
          <p:nvCxnSpPr>
            <p:cNvPr id="153" name="Straight Connector 33">
              <a:extLst>
                <a:ext uri="{FF2B5EF4-FFF2-40B4-BE49-F238E27FC236}">
                  <a16:creationId xmlns:a16="http://schemas.microsoft.com/office/drawing/2014/main" id="{B1416204-C203-E79F-AAA8-CB3F01E0F9EE}"/>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1AD13CD9-2956-81E8-7898-C1F68F42EBB5}"/>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60B307E1-2827-B8D1-439D-6BE88E3CD570}"/>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BDB1FFE1-463E-16A6-4E78-1EE168E4088E}"/>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sp>
        <p:nvSpPr>
          <p:cNvPr id="2" name="TextBox 28">
            <a:extLst>
              <a:ext uri="{FF2B5EF4-FFF2-40B4-BE49-F238E27FC236}">
                <a16:creationId xmlns:a16="http://schemas.microsoft.com/office/drawing/2014/main" id="{6FCF4110-35B6-896B-EA61-8F5C8F493871}"/>
              </a:ext>
            </a:extLst>
          </p:cNvPr>
          <p:cNvSpPr txBox="1"/>
          <p:nvPr/>
        </p:nvSpPr>
        <p:spPr>
          <a:xfrm>
            <a:off x="7697991" y="5537106"/>
            <a:ext cx="3751110" cy="1169936"/>
          </a:xfrm>
          <a:prstGeom prst="rect">
            <a:avLst/>
          </a:prstGeom>
          <a:noFill/>
        </p:spPr>
        <p:txBody>
          <a:bodyPr wrap="square">
            <a:spAutoFit/>
          </a:bodyPr>
          <a:lstStyle/>
          <a:p>
            <a:pPr algn="r">
              <a:lnSpc>
                <a:spcPts val="2100"/>
              </a:lnSpc>
            </a:pPr>
            <a:r>
              <a:rPr lang="en-US" sz="2000" b="1" dirty="0">
                <a:solidFill>
                  <a:srgbClr val="62A844"/>
                </a:solidFill>
              </a:rPr>
              <a:t>Ethical, inclusive digital transformation that preserves hospitality's human essence.</a:t>
            </a:r>
          </a:p>
          <a:p>
            <a:pPr algn="r">
              <a:lnSpc>
                <a:spcPts val="2100"/>
              </a:lnSpc>
            </a:pPr>
            <a:endParaRPr lang="en-US" sz="2000" dirty="0">
              <a:solidFill>
                <a:srgbClr val="62A844"/>
              </a:solidFill>
            </a:endParaRPr>
          </a:p>
        </p:txBody>
      </p:sp>
      <p:sp>
        <p:nvSpPr>
          <p:cNvPr id="113" name="Rectangle 30">
            <a:extLst>
              <a:ext uri="{FF2B5EF4-FFF2-40B4-BE49-F238E27FC236}">
                <a16:creationId xmlns:a16="http://schemas.microsoft.com/office/drawing/2014/main" id="{F84AB4AA-5DD6-4584-FDEA-91239523AC10}"/>
              </a:ext>
            </a:extLst>
          </p:cNvPr>
          <p:cNvSpPr/>
          <p:nvPr/>
        </p:nvSpPr>
        <p:spPr>
          <a:xfrm flipH="1">
            <a:off x="8071420" y="3600585"/>
            <a:ext cx="3384382" cy="1708160"/>
          </a:xfrm>
          <a:prstGeom prst="rect">
            <a:avLst/>
          </a:prstGeom>
        </p:spPr>
        <p:txBody>
          <a:bodyPr wrap="square">
            <a:spAutoFit/>
          </a:bodyPr>
          <a:lstStyle/>
          <a:p>
            <a:pPr algn="r">
              <a:lnSpc>
                <a:spcPts val="2100"/>
              </a:lnSpc>
            </a:pPr>
            <a:r>
              <a:rPr lang="en-US" sz="2000" b="1" dirty="0">
                <a:solidFill>
                  <a:srgbClr val="262626"/>
                </a:solidFill>
                <a:cs typeface="Segoe UI Light" panose="020B0502040204020203" pitchFamily="34" charset="0"/>
              </a:rPr>
              <a:t>Essential Balance: </a:t>
            </a:r>
            <a:br>
              <a:rPr lang="en-US" sz="2000" b="1" dirty="0">
                <a:solidFill>
                  <a:srgbClr val="262626"/>
                </a:solidFill>
                <a:cs typeface="Segoe UI Light" panose="020B0502040204020203" pitchFamily="34" charset="0"/>
              </a:rPr>
            </a:br>
            <a:r>
              <a:rPr lang="en-US" sz="2000" dirty="0">
                <a:solidFill>
                  <a:srgbClr val="262626"/>
                </a:solidFill>
                <a:cs typeface="Segoe UI Light" panose="020B0502040204020203" pitchFamily="34" charset="0"/>
              </a:rPr>
              <a:t>Success requires: Strong leadership + Good </a:t>
            </a:r>
          </a:p>
          <a:p>
            <a:pPr algn="r">
              <a:lnSpc>
                <a:spcPts val="2100"/>
              </a:lnSpc>
            </a:pPr>
            <a:r>
              <a:rPr lang="en-US" sz="2000" dirty="0">
                <a:solidFill>
                  <a:srgbClr val="262626"/>
                </a:solidFill>
                <a:cs typeface="Segoe UI Light" panose="020B0502040204020203" pitchFamily="34" charset="0"/>
              </a:rPr>
              <a:t>data management + Comprehensive staff training</a:t>
            </a:r>
          </a:p>
          <a:p>
            <a:pPr algn="r">
              <a:lnSpc>
                <a:spcPts val="2100"/>
              </a:lnSpc>
            </a:pPr>
            <a:endParaRPr lang="en-US" i="1" dirty="0">
              <a:solidFill>
                <a:srgbClr val="262626"/>
              </a:solidFill>
              <a:cs typeface="Segoe UI Light" panose="020B0502040204020203" pitchFamily="34" charset="0"/>
            </a:endParaRPr>
          </a:p>
        </p:txBody>
      </p:sp>
      <p:grpSp>
        <p:nvGrpSpPr>
          <p:cNvPr id="114" name="Group 113">
            <a:extLst>
              <a:ext uri="{FF2B5EF4-FFF2-40B4-BE49-F238E27FC236}">
                <a16:creationId xmlns:a16="http://schemas.microsoft.com/office/drawing/2014/main" id="{79AAC69A-8E86-EBD3-58EC-65652A8FF450}"/>
              </a:ext>
            </a:extLst>
          </p:cNvPr>
          <p:cNvGrpSpPr/>
          <p:nvPr/>
        </p:nvGrpSpPr>
        <p:grpSpPr>
          <a:xfrm>
            <a:off x="10704805" y="2863009"/>
            <a:ext cx="1501995" cy="878867"/>
            <a:chOff x="708799" y="582319"/>
            <a:chExt cx="1501995" cy="878867"/>
          </a:xfrm>
        </p:grpSpPr>
        <p:cxnSp>
          <p:nvCxnSpPr>
            <p:cNvPr id="115" name="Straight Connector 33">
              <a:extLst>
                <a:ext uri="{FF2B5EF4-FFF2-40B4-BE49-F238E27FC236}">
                  <a16:creationId xmlns:a16="http://schemas.microsoft.com/office/drawing/2014/main" id="{85C9AE2E-4CE8-6DBA-AF72-0DA49479D4BA}"/>
                </a:ext>
              </a:extLst>
            </p:cNvPr>
            <p:cNvCxnSpPr>
              <a:cxnSpLocks/>
            </p:cNvCxnSpPr>
            <p:nvPr/>
          </p:nvCxnSpPr>
          <p:spPr>
            <a:xfrm flipH="1">
              <a:off x="1320800" y="951782"/>
              <a:ext cx="889994"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8500EF11-2CA3-B262-7307-2216C8286E39}"/>
                </a:ext>
              </a:extLst>
            </p:cNvPr>
            <p:cNvGrpSpPr/>
            <p:nvPr/>
          </p:nvGrpSpPr>
          <p:grpSpPr>
            <a:xfrm>
              <a:off x="708799" y="582319"/>
              <a:ext cx="740095" cy="878867"/>
              <a:chOff x="4051865" y="5165558"/>
              <a:chExt cx="946855" cy="1124394"/>
            </a:xfrm>
          </p:grpSpPr>
          <p:sp>
            <p:nvSpPr>
              <p:cNvPr id="118" name="Oval 16">
                <a:extLst>
                  <a:ext uri="{FF2B5EF4-FFF2-40B4-BE49-F238E27FC236}">
                    <a16:creationId xmlns:a16="http://schemas.microsoft.com/office/drawing/2014/main" id="{7AEBF725-316D-0933-18F2-925CCB6D328A}"/>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19" name="TextBox 26">
                <a:extLst>
                  <a:ext uri="{FF2B5EF4-FFF2-40B4-BE49-F238E27FC236}">
                    <a16:creationId xmlns:a16="http://schemas.microsoft.com/office/drawing/2014/main" id="{9519C7A4-2EC2-7461-D3A3-E985A26CA30D}"/>
                  </a:ext>
                </a:extLst>
              </p:cNvPr>
              <p:cNvSpPr txBox="1"/>
              <p:nvPr/>
            </p:nvSpPr>
            <p:spPr bwMode="auto">
              <a:xfrm>
                <a:off x="4066676" y="5200876"/>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Tree>
    <p:extLst>
      <p:ext uri="{BB962C8B-B14F-4D97-AF65-F5344CB8AC3E}">
        <p14:creationId xmlns:p14="http://schemas.microsoft.com/office/powerpoint/2010/main" val="32516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94B0C-1572-FBE9-DA69-F0540DD1E934}"/>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BAFF3451-BAA8-1630-BBF1-0A90B6C82AFE}"/>
              </a:ext>
            </a:extLst>
          </p:cNvPr>
          <p:cNvSpPr/>
          <p:nvPr/>
        </p:nvSpPr>
        <p:spPr>
          <a:xfrm>
            <a:off x="0" y="381965"/>
            <a:ext cx="12192000" cy="134061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6" name="Graphic 4">
            <a:extLst>
              <a:ext uri="{FF2B5EF4-FFF2-40B4-BE49-F238E27FC236}">
                <a16:creationId xmlns:a16="http://schemas.microsoft.com/office/drawing/2014/main" id="{080964BF-9F7D-262B-EFD2-67335BB1FE06}"/>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7A4FC46D-9F7E-878A-1F68-0924E11F682B}"/>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sp>
        <p:nvSpPr>
          <p:cNvPr id="8" name="TextBox 7">
            <a:extLst>
              <a:ext uri="{FF2B5EF4-FFF2-40B4-BE49-F238E27FC236}">
                <a16:creationId xmlns:a16="http://schemas.microsoft.com/office/drawing/2014/main" id="{8AABA1A5-4AB4-D9F9-3161-8A406102BAAA}"/>
              </a:ext>
            </a:extLst>
          </p:cNvPr>
          <p:cNvSpPr txBox="1"/>
          <p:nvPr/>
        </p:nvSpPr>
        <p:spPr>
          <a:xfrm>
            <a:off x="711412" y="597147"/>
            <a:ext cx="7321418" cy="1477328"/>
          </a:xfrm>
          <a:prstGeom prst="rect">
            <a:avLst/>
          </a:prstGeom>
          <a:noFill/>
        </p:spPr>
        <p:txBody>
          <a:bodyPr wrap="square">
            <a:spAutoFit/>
          </a:bodyPr>
          <a:lstStyle/>
          <a:p>
            <a:pPr>
              <a:lnSpc>
                <a:spcPts val="3580"/>
              </a:lnSpc>
            </a:pPr>
            <a:r>
              <a:rPr lang="en-US" sz="3400" b="1" dirty="0">
                <a:solidFill>
                  <a:schemeClr val="bg1"/>
                </a:solidFill>
                <a:cs typeface="Times New Roman" panose="02020603050405020304" pitchFamily="18" charset="0"/>
              </a:rPr>
              <a:t>Further Reading: Artificial Intelligence in Hospitality and Tourism</a:t>
            </a:r>
          </a:p>
          <a:p>
            <a:pPr>
              <a:lnSpc>
                <a:spcPts val="3580"/>
              </a:lnSpc>
            </a:pPr>
            <a:endParaRPr lang="en-US" sz="3400" b="1" dirty="0">
              <a:solidFill>
                <a:schemeClr val="bg1"/>
              </a:solidFill>
              <a:cs typeface="Times New Roman" panose="02020603050405020304" pitchFamily="18" charset="0"/>
            </a:endParaRPr>
          </a:p>
        </p:txBody>
      </p:sp>
      <p:sp>
        <p:nvSpPr>
          <p:cNvPr id="4" name="Rectangle 30">
            <a:extLst>
              <a:ext uri="{FF2B5EF4-FFF2-40B4-BE49-F238E27FC236}">
                <a16:creationId xmlns:a16="http://schemas.microsoft.com/office/drawing/2014/main" id="{222850D1-481B-6193-7CD7-24DCD02F88A4}"/>
              </a:ext>
            </a:extLst>
          </p:cNvPr>
          <p:cNvSpPr/>
          <p:nvPr/>
        </p:nvSpPr>
        <p:spPr>
          <a:xfrm flipH="1">
            <a:off x="586938" y="2167425"/>
            <a:ext cx="6091653" cy="3785652"/>
          </a:xfrm>
          <a:prstGeom prst="rect">
            <a:avLst/>
          </a:prstGeom>
        </p:spPr>
        <p:txBody>
          <a:bodyPr wrap="square">
            <a:spAutoFit/>
          </a:bodyPr>
          <a:lstStyle/>
          <a:p>
            <a:r>
              <a:rPr lang="en-US" sz="2000" b="1" i="1" dirty="0" err="1">
                <a:solidFill>
                  <a:srgbClr val="0289AE"/>
                </a:solidFill>
                <a:cs typeface="Times New Roman" panose="02020603050405020304" pitchFamily="18" charset="0"/>
              </a:rPr>
              <a:t>Bulchand-Gidumal</a:t>
            </a:r>
            <a:r>
              <a:rPr lang="en-US" sz="2000" b="1" i="1" dirty="0">
                <a:solidFill>
                  <a:srgbClr val="0289AE"/>
                </a:solidFill>
                <a:cs typeface="Times New Roman" panose="02020603050405020304" pitchFamily="18" charset="0"/>
              </a:rPr>
              <a:t>, J. (2024). Artificial Intelligence’s Impact on Hospitality and Tourism. Journal of Tourism Futures. Taylor &amp; Francis Online.</a:t>
            </a:r>
          </a:p>
          <a:p>
            <a:br>
              <a:rPr lang="en-US" sz="2000" b="1" i="1" dirty="0">
                <a:solidFill>
                  <a:srgbClr val="000000"/>
                </a:solidFill>
                <a:cs typeface="Times New Roman" panose="02020603050405020304" pitchFamily="18" charset="0"/>
              </a:rPr>
            </a:br>
            <a:endParaRPr lang="en-US" sz="2000" b="1" i="1" dirty="0">
              <a:solidFill>
                <a:srgbClr val="000000"/>
              </a:solidFill>
              <a:cs typeface="Times New Roman" panose="02020603050405020304" pitchFamily="18" charset="0"/>
            </a:endParaRPr>
          </a:p>
          <a:p>
            <a:r>
              <a:rPr lang="en-US" sz="2000" dirty="0">
                <a:solidFill>
                  <a:srgbClr val="000000"/>
                </a:solidFill>
                <a:cs typeface="Times New Roman" panose="02020603050405020304" pitchFamily="18" charset="0"/>
              </a:rPr>
              <a:t>This academic paper analyses how Artificial Intelligence is transforming the hospitality and tourism industries. It explores adoption trends, guest perceptions, marketing applications and operational improvements. The study provides insight into both opportunities and challenges for European businesses as they integrate AI into service delivery and guest engagement</a:t>
            </a:r>
            <a:endParaRPr lang="en-US" kern="0" dirty="0">
              <a:solidFill>
                <a:srgbClr val="000000"/>
              </a:solidFill>
              <a:cs typeface="Times New Roman" panose="02020603050405020304" pitchFamily="18" charset="0"/>
            </a:endParaRPr>
          </a:p>
        </p:txBody>
      </p:sp>
      <p:pic>
        <p:nvPicPr>
          <p:cNvPr id="15" name="Picture 14">
            <a:extLst>
              <a:ext uri="{FF2B5EF4-FFF2-40B4-BE49-F238E27FC236}">
                <a16:creationId xmlns:a16="http://schemas.microsoft.com/office/drawing/2014/main" id="{94734E81-7E4F-4CFE-BEA2-E24D4F8452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60431" y="1067550"/>
            <a:ext cx="6347083" cy="4885527"/>
          </a:xfrm>
          <a:prstGeom prst="rect">
            <a:avLst/>
          </a:prstGeom>
        </p:spPr>
      </p:pic>
      <p:pic>
        <p:nvPicPr>
          <p:cNvPr id="10" name="Picture 9">
            <a:hlinkClick r:id="rId5"/>
            <a:extLst>
              <a:ext uri="{FF2B5EF4-FFF2-40B4-BE49-F238E27FC236}">
                <a16:creationId xmlns:a16="http://schemas.microsoft.com/office/drawing/2014/main" id="{06C1B7AC-8441-46AB-B7DB-9FAE1473326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116" t="404" r="3819" b="29238"/>
          <a:stretch>
            <a:fillRect/>
          </a:stretch>
        </p:blipFill>
        <p:spPr>
          <a:xfrm>
            <a:off x="7396222" y="1474592"/>
            <a:ext cx="4811292" cy="3878205"/>
          </a:xfrm>
          <a:prstGeom prst="rect">
            <a:avLst/>
          </a:prstGeom>
        </p:spPr>
      </p:pic>
      <p:grpSp>
        <p:nvGrpSpPr>
          <p:cNvPr id="11" name="Group 10">
            <a:extLst>
              <a:ext uri="{FF2B5EF4-FFF2-40B4-BE49-F238E27FC236}">
                <a16:creationId xmlns:a16="http://schemas.microsoft.com/office/drawing/2014/main" id="{91F7FCA0-3028-4ABE-87B5-466C1C9EB57C}"/>
              </a:ext>
            </a:extLst>
          </p:cNvPr>
          <p:cNvGrpSpPr/>
          <p:nvPr/>
        </p:nvGrpSpPr>
        <p:grpSpPr>
          <a:xfrm rot="21145702">
            <a:off x="9596854" y="5056536"/>
            <a:ext cx="1456095" cy="1406604"/>
            <a:chOff x="7777737" y="4274828"/>
            <a:chExt cx="1456095" cy="1406604"/>
          </a:xfrm>
        </p:grpSpPr>
        <p:sp>
          <p:nvSpPr>
            <p:cNvPr id="12" name="Oval 11">
              <a:extLst>
                <a:ext uri="{FF2B5EF4-FFF2-40B4-BE49-F238E27FC236}">
                  <a16:creationId xmlns:a16="http://schemas.microsoft.com/office/drawing/2014/main" id="{2619C3C9-2D34-1B62-5F2D-5801ED2451A7}"/>
                </a:ext>
              </a:extLst>
            </p:cNvPr>
            <p:cNvSpPr/>
            <p:nvPr/>
          </p:nvSpPr>
          <p:spPr>
            <a:xfrm>
              <a:off x="7777737" y="4274828"/>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E9B8828-BB34-2F3B-84CA-DC3248153FBB}"/>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7448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0E64F-81EE-3A69-FEEA-575532344C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0C0A77E-C8A4-8564-E3AC-707800F71458}"/>
              </a:ext>
            </a:extLst>
          </p:cNvPr>
          <p:cNvSpPr>
            <a:spLocks noGrp="1"/>
          </p:cNvSpPr>
          <p:nvPr>
            <p:ph type="body" sz="quarter" idx="16"/>
          </p:nvPr>
        </p:nvSpPr>
        <p:spPr>
          <a:xfrm>
            <a:off x="4223370" y="1073150"/>
            <a:ext cx="7637388" cy="4711700"/>
          </a:xfrm>
        </p:spPr>
        <p:txBody>
          <a:bodyPr>
            <a:normAutofit lnSpcReduction="10000"/>
          </a:bodyPr>
          <a:lstStyle/>
          <a:p>
            <a:pPr fontAlgn="t">
              <a:lnSpc>
                <a:spcPts val="4960"/>
              </a:lnSpc>
              <a:spcBef>
                <a:spcPts val="0"/>
              </a:spcBef>
            </a:pPr>
            <a:r>
              <a:rPr lang="en-IE" b="1" dirty="0"/>
              <a:t>Automating Routine Operations</a:t>
            </a:r>
            <a:br>
              <a:rPr lang="en-IE" b="1" dirty="0"/>
            </a:br>
            <a:br>
              <a:rPr lang="en-IE" b="1" dirty="0"/>
            </a:br>
            <a:endParaRPr lang="en-IE" b="1" dirty="0"/>
          </a:p>
          <a:p>
            <a:r>
              <a:rPr lang="en-IE" sz="2400" b="1" dirty="0"/>
              <a:t>Enhancing efficiency and sustainability through artificial intelligence</a:t>
            </a:r>
            <a:r>
              <a:rPr lang="en-IE" sz="2400" dirty="0"/>
              <a:t>. To explore how artificial intelligence automates key operational processes such as scheduling, housekeeping, and inventory management, improving efficiency and sustainability while allowing staff to focus on meaningful guest interaction.</a:t>
            </a:r>
          </a:p>
          <a:p>
            <a:endParaRPr lang="en-IE" sz="2400" dirty="0"/>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7FDD9752-986C-4A7F-616F-AC12C8717599}"/>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02</a:t>
            </a:r>
          </a:p>
        </p:txBody>
      </p:sp>
      <p:sp>
        <p:nvSpPr>
          <p:cNvPr id="2" name="Rounded Rectangle 1">
            <a:extLst>
              <a:ext uri="{FF2B5EF4-FFF2-40B4-BE49-F238E27FC236}">
                <a16:creationId xmlns:a16="http://schemas.microsoft.com/office/drawing/2014/main" id="{C3B5ACDF-8971-2968-E0FF-F9E5E90C8191}"/>
              </a:ext>
            </a:extLst>
          </p:cNvPr>
          <p:cNvSpPr/>
          <p:nvPr/>
        </p:nvSpPr>
        <p:spPr>
          <a:xfrm>
            <a:off x="6892759" y="6303021"/>
            <a:ext cx="4756697"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E574A55-2F0D-BEC4-9C38-2950DAF4942A}"/>
              </a:ext>
            </a:extLst>
          </p:cNvPr>
          <p:cNvSpPr txBox="1"/>
          <p:nvPr/>
        </p:nvSpPr>
        <p:spPr>
          <a:xfrm>
            <a:off x="7018758" y="636629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6" name="TextBox 5">
            <a:extLst>
              <a:ext uri="{FF2B5EF4-FFF2-40B4-BE49-F238E27FC236}">
                <a16:creationId xmlns:a16="http://schemas.microsoft.com/office/drawing/2014/main" id="{9A4867D0-1BE4-D94C-B955-173E63DC1657}"/>
              </a:ext>
            </a:extLst>
          </p:cNvPr>
          <p:cNvSpPr txBox="1"/>
          <p:nvPr/>
        </p:nvSpPr>
        <p:spPr>
          <a:xfrm>
            <a:off x="7774759" y="636629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EC9AA86-327C-0113-3E4B-802AF22225DC}"/>
              </a:ext>
            </a:extLst>
          </p:cNvPr>
          <p:cNvSpPr txBox="1"/>
          <p:nvPr/>
        </p:nvSpPr>
        <p:spPr>
          <a:xfrm>
            <a:off x="8368758" y="636629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Circular Economy and Resource Efficiency</a:t>
            </a:r>
          </a:p>
        </p:txBody>
      </p:sp>
    </p:spTree>
    <p:extLst>
      <p:ext uri="{BB962C8B-B14F-4D97-AF65-F5344CB8AC3E}">
        <p14:creationId xmlns:p14="http://schemas.microsoft.com/office/powerpoint/2010/main" val="47156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5E6E7EF-FBD4-B13B-4444-323DAF8B98B5}"/>
              </a:ext>
            </a:extLst>
          </p:cNvPr>
          <p:cNvSpPr/>
          <p:nvPr/>
        </p:nvSpPr>
        <p:spPr>
          <a:xfrm>
            <a:off x="0" y="-18001"/>
            <a:ext cx="12192000" cy="1420653"/>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a:extLst>
              <a:ext uri="{FF2B5EF4-FFF2-40B4-BE49-F238E27FC236}">
                <a16:creationId xmlns:a16="http://schemas.microsoft.com/office/drawing/2014/main" id="{90AD0D50-9F6D-0272-B8FB-271DAEC16E23}"/>
              </a:ext>
            </a:extLst>
          </p:cNvPr>
          <p:cNvSpPr txBox="1"/>
          <p:nvPr/>
        </p:nvSpPr>
        <p:spPr>
          <a:xfrm>
            <a:off x="576000" y="312221"/>
            <a:ext cx="10952172" cy="615553"/>
          </a:xfrm>
          <a:prstGeom prst="rect">
            <a:avLst/>
          </a:prstGeom>
          <a:noFill/>
        </p:spPr>
        <p:txBody>
          <a:bodyPr wrap="square" lIns="0" tIns="0" rIns="0" bIns="0" anchor="t">
            <a:spAutoFit/>
          </a:bodyPr>
          <a:lstStyle/>
          <a:p>
            <a:r>
              <a:rPr lang="en-US" sz="1600" b="1" dirty="0">
                <a:solidFill>
                  <a:schemeClr val="bg1"/>
                </a:solidFill>
                <a:cs typeface="Times New Roman" panose="02020603050405020304" pitchFamily="18" charset="0"/>
              </a:rPr>
              <a:t>C2 </a:t>
            </a:r>
            <a:r>
              <a:rPr lang="en-US" sz="1600" dirty="0">
                <a:solidFill>
                  <a:schemeClr val="bg1"/>
                </a:solidFill>
                <a:cs typeface="Times New Roman" panose="02020603050405020304" pitchFamily="18" charset="0"/>
              </a:rPr>
              <a:t>Digital transformation in Hospitality          </a:t>
            </a:r>
            <a:r>
              <a:rPr lang="en-IE" sz="1600" b="1" dirty="0">
                <a:solidFill>
                  <a:schemeClr val="bg1"/>
                </a:solidFill>
              </a:rPr>
              <a:t>|   Module 1 - </a:t>
            </a:r>
            <a:r>
              <a:rPr lang="en-US" sz="1600" dirty="0">
                <a:solidFill>
                  <a:schemeClr val="bg1"/>
                </a:solidFill>
                <a:cs typeface="Times New Roman" panose="02020603050405020304" pitchFamily="18" charset="0"/>
              </a:rPr>
              <a:t>Leveraging AI for efficiency &amp; Guest experience</a:t>
            </a:r>
          </a:p>
          <a:p>
            <a:endParaRPr lang="en-US" sz="2400" b="1" dirty="0">
              <a:solidFill>
                <a:schemeClr val="bg1"/>
              </a:solidFill>
              <a:cs typeface="Times New Roman" panose="02020603050405020304" pitchFamily="18" charset="0"/>
            </a:endParaRPr>
          </a:p>
        </p:txBody>
      </p:sp>
      <p:sp>
        <p:nvSpPr>
          <p:cNvPr id="29" name="TextBox 28">
            <a:extLst>
              <a:ext uri="{FF2B5EF4-FFF2-40B4-BE49-F238E27FC236}">
                <a16:creationId xmlns:a16="http://schemas.microsoft.com/office/drawing/2014/main" id="{D8B11F99-7B2A-6182-03C8-9D14E27ED1F3}"/>
              </a:ext>
            </a:extLst>
          </p:cNvPr>
          <p:cNvSpPr txBox="1"/>
          <p:nvPr/>
        </p:nvSpPr>
        <p:spPr>
          <a:xfrm>
            <a:off x="576000" y="655653"/>
            <a:ext cx="10692000" cy="553998"/>
          </a:xfrm>
          <a:prstGeom prst="rect">
            <a:avLst/>
          </a:prstGeom>
          <a:noFill/>
        </p:spPr>
        <p:txBody>
          <a:bodyPr wrap="square" lIns="0" tIns="0" rIns="0" bIns="0" anchor="t">
            <a:spAutoFit/>
          </a:bodyPr>
          <a:lstStyle/>
          <a:p>
            <a:pPr algn="l"/>
            <a:r>
              <a:rPr sz="3600" b="1" i="0" dirty="0">
                <a:solidFill>
                  <a:schemeClr val="bg1"/>
                </a:solidFill>
                <a:latin typeface="Calibri"/>
              </a:rPr>
              <a:t>Why this module matters to your business</a:t>
            </a:r>
          </a:p>
        </p:txBody>
      </p:sp>
      <p:sp>
        <p:nvSpPr>
          <p:cNvPr id="30" name="TextBox 29">
            <a:extLst>
              <a:ext uri="{FF2B5EF4-FFF2-40B4-BE49-F238E27FC236}">
                <a16:creationId xmlns:a16="http://schemas.microsoft.com/office/drawing/2014/main" id="{F4DE2CE2-DFA7-083A-8AF0-54CD1DB195EC}"/>
              </a:ext>
            </a:extLst>
          </p:cNvPr>
          <p:cNvSpPr txBox="1"/>
          <p:nvPr/>
        </p:nvSpPr>
        <p:spPr>
          <a:xfrm>
            <a:off x="576000" y="1541042"/>
            <a:ext cx="8852050" cy="830997"/>
          </a:xfrm>
          <a:prstGeom prst="rect">
            <a:avLst/>
          </a:prstGeom>
          <a:noFill/>
        </p:spPr>
        <p:txBody>
          <a:bodyPr wrap="square" lIns="0" tIns="0" rIns="0" bIns="0" anchor="t">
            <a:spAutoFit/>
          </a:bodyPr>
          <a:lstStyle/>
          <a:p>
            <a:r>
              <a:rPr lang="en-GB" i="1" dirty="0">
                <a:solidFill>
                  <a:srgbClr val="000000"/>
                </a:solidFill>
              </a:rPr>
              <a:t>Artificial intelligence is becoming part of everyday hospitality. Used well, it helps businesses save time, improve guest experiences, support sustainability goals, and make better operational decisions without losing the human touch that defines hospitality.</a:t>
            </a:r>
            <a:endParaRPr b="0" i="1" dirty="0">
              <a:solidFill>
                <a:srgbClr val="000000"/>
              </a:solidFill>
              <a:latin typeface="Calibri"/>
            </a:endParaRPr>
          </a:p>
        </p:txBody>
      </p:sp>
      <p:sp>
        <p:nvSpPr>
          <p:cNvPr id="31" name="Rectangle 30">
            <a:extLst>
              <a:ext uri="{FF2B5EF4-FFF2-40B4-BE49-F238E27FC236}">
                <a16:creationId xmlns:a16="http://schemas.microsoft.com/office/drawing/2014/main" id="{032490F0-BA0E-6731-E1F2-EADA1B15D19E}"/>
              </a:ext>
            </a:extLst>
          </p:cNvPr>
          <p:cNvSpPr/>
          <p:nvPr/>
        </p:nvSpPr>
        <p:spPr>
          <a:xfrm>
            <a:off x="576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ectangle 31">
            <a:extLst>
              <a:ext uri="{FF2B5EF4-FFF2-40B4-BE49-F238E27FC236}">
                <a16:creationId xmlns:a16="http://schemas.microsoft.com/office/drawing/2014/main" id="{2C14F9B1-40D7-D3EC-2E8F-52D6951DA84D}"/>
              </a:ext>
            </a:extLst>
          </p:cNvPr>
          <p:cNvSpPr/>
          <p:nvPr/>
        </p:nvSpPr>
        <p:spPr>
          <a:xfrm>
            <a:off x="576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a:extLst>
              <a:ext uri="{FF2B5EF4-FFF2-40B4-BE49-F238E27FC236}">
                <a16:creationId xmlns:a16="http://schemas.microsoft.com/office/drawing/2014/main" id="{D5B6B4BC-3F8C-E98F-F3C1-0960ACD3C519}"/>
              </a:ext>
            </a:extLst>
          </p:cNvPr>
          <p:cNvSpPr txBox="1"/>
          <p:nvPr/>
        </p:nvSpPr>
        <p:spPr>
          <a:xfrm>
            <a:off x="792000" y="2672649"/>
            <a:ext cx="1080000" cy="553998"/>
          </a:xfrm>
          <a:prstGeom prst="rect">
            <a:avLst/>
          </a:prstGeom>
          <a:noFill/>
        </p:spPr>
        <p:txBody>
          <a:bodyPr wrap="square" lIns="0" tIns="0" rIns="0" bIns="0" anchor="t">
            <a:spAutoFit/>
          </a:bodyPr>
          <a:lstStyle/>
          <a:p>
            <a:pPr algn="l"/>
            <a:r>
              <a:rPr sz="3600" b="1" i="0" dirty="0">
                <a:solidFill>
                  <a:srgbClr val="0289AE"/>
                </a:solidFill>
                <a:latin typeface="Calibri"/>
              </a:rPr>
              <a:t>01</a:t>
            </a:r>
          </a:p>
        </p:txBody>
      </p:sp>
      <p:sp>
        <p:nvSpPr>
          <p:cNvPr id="34" name="TextBox 33">
            <a:extLst>
              <a:ext uri="{FF2B5EF4-FFF2-40B4-BE49-F238E27FC236}">
                <a16:creationId xmlns:a16="http://schemas.microsoft.com/office/drawing/2014/main" id="{06AE4A38-D46B-33BB-0D2A-AE75D6C02F34}"/>
              </a:ext>
            </a:extLst>
          </p:cNvPr>
          <p:cNvSpPr txBox="1"/>
          <p:nvPr/>
        </p:nvSpPr>
        <p:spPr>
          <a:xfrm>
            <a:off x="792000" y="3248649"/>
            <a:ext cx="2916000" cy="666849"/>
          </a:xfrm>
          <a:prstGeom prst="rect">
            <a:avLst/>
          </a:prstGeom>
          <a:noFill/>
        </p:spPr>
        <p:txBody>
          <a:bodyPr wrap="square" lIns="0" tIns="0" rIns="0" bIns="0" anchor="t">
            <a:spAutoFit/>
          </a:bodyPr>
          <a:lstStyle/>
          <a:p>
            <a:pPr>
              <a:lnSpc>
                <a:spcPts val="2580"/>
              </a:lnSpc>
            </a:pPr>
            <a:r>
              <a:rPr lang="en-GB" sz="2400" b="1" dirty="0">
                <a:solidFill>
                  <a:srgbClr val="62A844"/>
                </a:solidFill>
              </a:rPr>
              <a:t>Focus people where they matter most</a:t>
            </a:r>
            <a:endParaRPr sz="2400" b="1" i="0" dirty="0">
              <a:solidFill>
                <a:srgbClr val="62A844"/>
              </a:solidFill>
              <a:latin typeface="Calibri"/>
            </a:endParaRPr>
          </a:p>
        </p:txBody>
      </p:sp>
      <p:sp>
        <p:nvSpPr>
          <p:cNvPr id="35" name="TextBox 34">
            <a:extLst>
              <a:ext uri="{FF2B5EF4-FFF2-40B4-BE49-F238E27FC236}">
                <a16:creationId xmlns:a16="http://schemas.microsoft.com/office/drawing/2014/main" id="{A51CFEDB-A4EF-0544-47A4-7C9A5175BAF2}"/>
              </a:ext>
            </a:extLst>
          </p:cNvPr>
          <p:cNvSpPr txBox="1"/>
          <p:nvPr/>
        </p:nvSpPr>
        <p:spPr>
          <a:xfrm>
            <a:off x="792000" y="4094651"/>
            <a:ext cx="2916000" cy="823559"/>
          </a:xfrm>
          <a:prstGeom prst="rect">
            <a:avLst/>
          </a:prstGeom>
          <a:noFill/>
        </p:spPr>
        <p:txBody>
          <a:bodyPr wrap="square" lIns="0" tIns="0" rIns="0" bIns="0" anchor="t">
            <a:spAutoFit/>
          </a:bodyPr>
          <a:lstStyle/>
          <a:p>
            <a:pPr>
              <a:lnSpc>
                <a:spcPts val="1580"/>
              </a:lnSpc>
            </a:pPr>
            <a:r>
              <a:rPr lang="en-GB" sz="1600" dirty="0">
                <a:solidFill>
                  <a:srgbClr val="000000"/>
                </a:solidFill>
              </a:rPr>
              <a:t>Automate repetitive tasks, reduce administration, and free staff to concentrate on service, problem-solving, and guest relationships</a:t>
            </a:r>
            <a:r>
              <a:rPr lang="en-GB" sz="1600" dirty="0"/>
              <a:t>.</a:t>
            </a:r>
            <a:endParaRPr sz="1500" b="0" i="0" dirty="0">
              <a:solidFill>
                <a:srgbClr val="262626"/>
              </a:solidFill>
              <a:latin typeface="Calibri"/>
            </a:endParaRPr>
          </a:p>
        </p:txBody>
      </p:sp>
      <p:sp>
        <p:nvSpPr>
          <p:cNvPr id="36" name="Rectangle 35">
            <a:extLst>
              <a:ext uri="{FF2B5EF4-FFF2-40B4-BE49-F238E27FC236}">
                <a16:creationId xmlns:a16="http://schemas.microsoft.com/office/drawing/2014/main" id="{B7DEC51C-1BD9-EA40-C308-26AAF0A94E3B}"/>
              </a:ext>
            </a:extLst>
          </p:cNvPr>
          <p:cNvSpPr/>
          <p:nvPr/>
        </p:nvSpPr>
        <p:spPr>
          <a:xfrm>
            <a:off x="4248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Rectangle 36">
            <a:extLst>
              <a:ext uri="{FF2B5EF4-FFF2-40B4-BE49-F238E27FC236}">
                <a16:creationId xmlns:a16="http://schemas.microsoft.com/office/drawing/2014/main" id="{258FB775-BBC3-EC26-119B-AEC4DFE649DD}"/>
              </a:ext>
            </a:extLst>
          </p:cNvPr>
          <p:cNvSpPr/>
          <p:nvPr/>
        </p:nvSpPr>
        <p:spPr>
          <a:xfrm>
            <a:off x="4248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a:extLst>
              <a:ext uri="{FF2B5EF4-FFF2-40B4-BE49-F238E27FC236}">
                <a16:creationId xmlns:a16="http://schemas.microsoft.com/office/drawing/2014/main" id="{52A52125-2C6F-0D6A-AE39-64001639D3F0}"/>
              </a:ext>
            </a:extLst>
          </p:cNvPr>
          <p:cNvSpPr txBox="1"/>
          <p:nvPr/>
        </p:nvSpPr>
        <p:spPr>
          <a:xfrm>
            <a:off x="4464000" y="2672649"/>
            <a:ext cx="1080000" cy="553998"/>
          </a:xfrm>
          <a:prstGeom prst="rect">
            <a:avLst/>
          </a:prstGeom>
          <a:noFill/>
        </p:spPr>
        <p:txBody>
          <a:bodyPr wrap="square" lIns="0" tIns="0" rIns="0" bIns="0" anchor="t">
            <a:spAutoFit/>
          </a:bodyPr>
          <a:lstStyle/>
          <a:p>
            <a:pPr algn="l"/>
            <a:r>
              <a:rPr sz="3600" b="1" i="0">
                <a:solidFill>
                  <a:srgbClr val="0289AE"/>
                </a:solidFill>
                <a:latin typeface="Calibri"/>
              </a:rPr>
              <a:t>02</a:t>
            </a:r>
          </a:p>
        </p:txBody>
      </p:sp>
      <p:sp>
        <p:nvSpPr>
          <p:cNvPr id="39" name="TextBox 38">
            <a:extLst>
              <a:ext uri="{FF2B5EF4-FFF2-40B4-BE49-F238E27FC236}">
                <a16:creationId xmlns:a16="http://schemas.microsoft.com/office/drawing/2014/main" id="{A05FD912-01B2-6F4A-451C-149DFAE260C2}"/>
              </a:ext>
            </a:extLst>
          </p:cNvPr>
          <p:cNvSpPr txBox="1"/>
          <p:nvPr/>
        </p:nvSpPr>
        <p:spPr>
          <a:xfrm>
            <a:off x="4464000" y="3248649"/>
            <a:ext cx="3008500" cy="333425"/>
          </a:xfrm>
          <a:prstGeom prst="rect">
            <a:avLst/>
          </a:prstGeom>
          <a:noFill/>
        </p:spPr>
        <p:txBody>
          <a:bodyPr wrap="square" lIns="0" tIns="0" rIns="0" bIns="0" anchor="t">
            <a:spAutoFit/>
          </a:bodyPr>
          <a:lstStyle/>
          <a:p>
            <a:pPr algn="l">
              <a:lnSpc>
                <a:spcPts val="2580"/>
              </a:lnSpc>
            </a:pPr>
            <a:r>
              <a:rPr lang="en-IE" sz="2400" b="1" i="0" dirty="0">
                <a:solidFill>
                  <a:srgbClr val="62A844"/>
                </a:solidFill>
                <a:latin typeface="Calibri"/>
              </a:rPr>
              <a:t>Make better decisions </a:t>
            </a:r>
            <a:endParaRPr sz="2400" b="1" i="0" dirty="0">
              <a:solidFill>
                <a:srgbClr val="62A844"/>
              </a:solidFill>
              <a:latin typeface="Calibri"/>
            </a:endParaRPr>
          </a:p>
        </p:txBody>
      </p:sp>
      <p:sp>
        <p:nvSpPr>
          <p:cNvPr id="40" name="TextBox 39">
            <a:extLst>
              <a:ext uri="{FF2B5EF4-FFF2-40B4-BE49-F238E27FC236}">
                <a16:creationId xmlns:a16="http://schemas.microsoft.com/office/drawing/2014/main" id="{83E45EC4-6137-98BB-77BC-4A941C0C469D}"/>
              </a:ext>
            </a:extLst>
          </p:cNvPr>
          <p:cNvSpPr txBox="1"/>
          <p:nvPr/>
        </p:nvSpPr>
        <p:spPr>
          <a:xfrm>
            <a:off x="4423743" y="3925459"/>
            <a:ext cx="2916000" cy="1028743"/>
          </a:xfrm>
          <a:prstGeom prst="rect">
            <a:avLst/>
          </a:prstGeom>
          <a:noFill/>
        </p:spPr>
        <p:txBody>
          <a:bodyPr wrap="square" lIns="0" tIns="0" rIns="0" bIns="0" anchor="t">
            <a:spAutoFit/>
          </a:bodyPr>
          <a:lstStyle/>
          <a:p>
            <a:pPr>
              <a:lnSpc>
                <a:spcPts val="1580"/>
              </a:lnSpc>
            </a:pPr>
            <a:r>
              <a:rPr lang="en-GB" sz="1600" dirty="0">
                <a:solidFill>
                  <a:srgbClr val="000000"/>
                </a:solidFill>
              </a:rPr>
              <a:t>Use AI tools to support forecasting, scheduling, pricing, communication, and operational planning with greater confidence and consistency.</a:t>
            </a:r>
            <a:endParaRPr sz="1500" b="0" i="0" dirty="0">
              <a:solidFill>
                <a:srgbClr val="000000"/>
              </a:solidFill>
              <a:latin typeface="Calibri"/>
            </a:endParaRPr>
          </a:p>
        </p:txBody>
      </p:sp>
      <p:sp>
        <p:nvSpPr>
          <p:cNvPr id="41" name="Rectangle 40">
            <a:extLst>
              <a:ext uri="{FF2B5EF4-FFF2-40B4-BE49-F238E27FC236}">
                <a16:creationId xmlns:a16="http://schemas.microsoft.com/office/drawing/2014/main" id="{79AE562B-EF8D-2247-0211-3717EFB752AD}"/>
              </a:ext>
            </a:extLst>
          </p:cNvPr>
          <p:cNvSpPr/>
          <p:nvPr/>
        </p:nvSpPr>
        <p:spPr>
          <a:xfrm>
            <a:off x="7920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Rectangle 41">
            <a:extLst>
              <a:ext uri="{FF2B5EF4-FFF2-40B4-BE49-F238E27FC236}">
                <a16:creationId xmlns:a16="http://schemas.microsoft.com/office/drawing/2014/main" id="{A7FB6DF3-E1EE-7B75-5F9B-760C223B30C2}"/>
              </a:ext>
            </a:extLst>
          </p:cNvPr>
          <p:cNvSpPr/>
          <p:nvPr/>
        </p:nvSpPr>
        <p:spPr>
          <a:xfrm>
            <a:off x="7920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TextBox 42">
            <a:extLst>
              <a:ext uri="{FF2B5EF4-FFF2-40B4-BE49-F238E27FC236}">
                <a16:creationId xmlns:a16="http://schemas.microsoft.com/office/drawing/2014/main" id="{652DC228-5F2A-A6D3-328E-A3325181A137}"/>
              </a:ext>
            </a:extLst>
          </p:cNvPr>
          <p:cNvSpPr txBox="1"/>
          <p:nvPr/>
        </p:nvSpPr>
        <p:spPr>
          <a:xfrm>
            <a:off x="8136000" y="2672649"/>
            <a:ext cx="1080000" cy="553998"/>
          </a:xfrm>
          <a:prstGeom prst="rect">
            <a:avLst/>
          </a:prstGeom>
          <a:noFill/>
        </p:spPr>
        <p:txBody>
          <a:bodyPr wrap="square" lIns="0" tIns="0" rIns="0" bIns="0" anchor="t">
            <a:spAutoFit/>
          </a:bodyPr>
          <a:lstStyle/>
          <a:p>
            <a:pPr algn="l"/>
            <a:r>
              <a:rPr sz="3600" b="1" i="0" dirty="0">
                <a:solidFill>
                  <a:srgbClr val="0289AE"/>
                </a:solidFill>
                <a:latin typeface="Calibri"/>
              </a:rPr>
              <a:t>03</a:t>
            </a:r>
          </a:p>
        </p:txBody>
      </p:sp>
      <p:sp>
        <p:nvSpPr>
          <p:cNvPr id="44" name="TextBox 43">
            <a:extLst>
              <a:ext uri="{FF2B5EF4-FFF2-40B4-BE49-F238E27FC236}">
                <a16:creationId xmlns:a16="http://schemas.microsoft.com/office/drawing/2014/main" id="{FE98743E-1D6C-305D-F152-3CEDBF2E2F11}"/>
              </a:ext>
            </a:extLst>
          </p:cNvPr>
          <p:cNvSpPr txBox="1"/>
          <p:nvPr/>
        </p:nvSpPr>
        <p:spPr>
          <a:xfrm>
            <a:off x="8135999" y="3248649"/>
            <a:ext cx="3084091" cy="666849"/>
          </a:xfrm>
          <a:prstGeom prst="rect">
            <a:avLst/>
          </a:prstGeom>
          <a:noFill/>
        </p:spPr>
        <p:txBody>
          <a:bodyPr wrap="square" lIns="0" tIns="0" rIns="0" bIns="0" anchor="t">
            <a:spAutoFit/>
          </a:bodyPr>
          <a:lstStyle/>
          <a:p>
            <a:pPr algn="l">
              <a:lnSpc>
                <a:spcPts val="2580"/>
              </a:lnSpc>
            </a:pPr>
            <a:r>
              <a:rPr lang="en-IE" sz="2400" b="1" i="0" dirty="0">
                <a:solidFill>
                  <a:srgbClr val="62A844"/>
                </a:solidFill>
                <a:latin typeface="Calibri"/>
              </a:rPr>
              <a:t>Enhance guest experiences </a:t>
            </a:r>
            <a:endParaRPr sz="2400" b="1" i="0" dirty="0">
              <a:solidFill>
                <a:srgbClr val="62A844"/>
              </a:solidFill>
              <a:latin typeface="Calibri"/>
            </a:endParaRPr>
          </a:p>
        </p:txBody>
      </p:sp>
      <p:sp>
        <p:nvSpPr>
          <p:cNvPr id="45" name="TextBox 44">
            <a:extLst>
              <a:ext uri="{FF2B5EF4-FFF2-40B4-BE49-F238E27FC236}">
                <a16:creationId xmlns:a16="http://schemas.microsoft.com/office/drawing/2014/main" id="{02FD200A-362F-67B2-F9EE-20AFDF776FDF}"/>
              </a:ext>
            </a:extLst>
          </p:cNvPr>
          <p:cNvSpPr txBox="1"/>
          <p:nvPr/>
        </p:nvSpPr>
        <p:spPr>
          <a:xfrm>
            <a:off x="8136000" y="4094651"/>
            <a:ext cx="2916000" cy="823559"/>
          </a:xfrm>
          <a:prstGeom prst="rect">
            <a:avLst/>
          </a:prstGeom>
          <a:noFill/>
        </p:spPr>
        <p:txBody>
          <a:bodyPr wrap="square" lIns="0" tIns="0" rIns="0" bIns="0" anchor="t">
            <a:spAutoFit/>
          </a:bodyPr>
          <a:lstStyle/>
          <a:p>
            <a:pPr>
              <a:lnSpc>
                <a:spcPts val="1580"/>
              </a:lnSpc>
            </a:pPr>
            <a:r>
              <a:rPr lang="en-GB" sz="1600" dirty="0">
                <a:solidFill>
                  <a:srgbClr val="000000"/>
                </a:solidFill>
              </a:rPr>
              <a:t>Create faster, more personalised, and more responsive interactions while maintaining authenticity, trust, and human connection.</a:t>
            </a:r>
            <a:endParaRPr sz="1500" b="0" i="0" dirty="0">
              <a:solidFill>
                <a:srgbClr val="000000"/>
              </a:solidFill>
              <a:latin typeface="Calibri"/>
            </a:endParaRPr>
          </a:p>
        </p:txBody>
      </p:sp>
      <p:sp>
        <p:nvSpPr>
          <p:cNvPr id="46" name="Rectangle 45">
            <a:extLst>
              <a:ext uri="{FF2B5EF4-FFF2-40B4-BE49-F238E27FC236}">
                <a16:creationId xmlns:a16="http://schemas.microsoft.com/office/drawing/2014/main" id="{6FDC6AEE-213A-880B-6B40-7D3639C96D47}"/>
              </a:ext>
            </a:extLst>
          </p:cNvPr>
          <p:cNvSpPr/>
          <p:nvPr/>
        </p:nvSpPr>
        <p:spPr>
          <a:xfrm>
            <a:off x="-33000" y="5668074"/>
            <a:ext cx="10800000" cy="905150"/>
          </a:xfrm>
          <a:prstGeom prst="rect">
            <a:avLst/>
          </a:prstGeom>
          <a:solidFill>
            <a:srgbClr val="028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7" name="TextBox 46">
            <a:extLst>
              <a:ext uri="{FF2B5EF4-FFF2-40B4-BE49-F238E27FC236}">
                <a16:creationId xmlns:a16="http://schemas.microsoft.com/office/drawing/2014/main" id="{2EE53A5C-6A97-12D6-685A-893F2B6D4571}"/>
              </a:ext>
            </a:extLst>
          </p:cNvPr>
          <p:cNvSpPr txBox="1"/>
          <p:nvPr/>
        </p:nvSpPr>
        <p:spPr>
          <a:xfrm>
            <a:off x="576000" y="5274647"/>
            <a:ext cx="10800000" cy="307777"/>
          </a:xfrm>
          <a:prstGeom prst="rect">
            <a:avLst/>
          </a:prstGeom>
          <a:noFill/>
        </p:spPr>
        <p:txBody>
          <a:bodyPr wrap="square" lIns="0" tIns="0" rIns="0" bIns="0" anchor="t">
            <a:spAutoFit/>
          </a:bodyPr>
          <a:lstStyle/>
          <a:p>
            <a:pPr algn="l"/>
            <a:r>
              <a:rPr sz="2000" b="1" i="0" dirty="0">
                <a:solidFill>
                  <a:srgbClr val="262626"/>
                </a:solidFill>
                <a:latin typeface="Calibri"/>
              </a:rPr>
              <a:t>Meet the businesses you will learn from in this module</a:t>
            </a:r>
          </a:p>
        </p:txBody>
      </p:sp>
      <p:sp>
        <p:nvSpPr>
          <p:cNvPr id="48" name="TextBox 47">
            <a:extLst>
              <a:ext uri="{FF2B5EF4-FFF2-40B4-BE49-F238E27FC236}">
                <a16:creationId xmlns:a16="http://schemas.microsoft.com/office/drawing/2014/main" id="{87706A8E-E1F7-78E6-776F-B0F622218AF1}"/>
              </a:ext>
            </a:extLst>
          </p:cNvPr>
          <p:cNvSpPr txBox="1"/>
          <p:nvPr/>
        </p:nvSpPr>
        <p:spPr>
          <a:xfrm>
            <a:off x="576000" y="5902826"/>
            <a:ext cx="10800000" cy="215444"/>
          </a:xfrm>
          <a:prstGeom prst="rect">
            <a:avLst/>
          </a:prstGeom>
          <a:noFill/>
        </p:spPr>
        <p:txBody>
          <a:bodyPr wrap="square" lIns="0" tIns="0" rIns="0" bIns="0" anchor="t">
            <a:spAutoFit/>
          </a:bodyPr>
          <a:lstStyle/>
          <a:p>
            <a:pPr algn="l"/>
            <a:r>
              <a:rPr sz="1400" b="0" i="1" dirty="0" err="1">
                <a:solidFill>
                  <a:schemeClr val="bg1"/>
                </a:solidFill>
                <a:latin typeface="Calibri"/>
              </a:rPr>
              <a:t>Adrede</a:t>
            </a:r>
            <a:r>
              <a:rPr sz="1400" b="0" i="1" dirty="0">
                <a:solidFill>
                  <a:schemeClr val="bg1"/>
                </a:solidFill>
                <a:latin typeface="Calibri"/>
              </a:rPr>
              <a:t> (Madrid, Spain) · Heritage </a:t>
            </a:r>
            <a:r>
              <a:rPr sz="1400" b="0" i="1" dirty="0" err="1">
                <a:solidFill>
                  <a:schemeClr val="bg1"/>
                </a:solidFill>
                <a:latin typeface="Calibri"/>
              </a:rPr>
              <a:t>Flavours</a:t>
            </a:r>
            <a:r>
              <a:rPr sz="1400" b="0" i="1" dirty="0">
                <a:solidFill>
                  <a:schemeClr val="bg1"/>
                </a:solidFill>
                <a:latin typeface="Calibri"/>
              </a:rPr>
              <a:t> (Bursa, Türkiye) · Hotel </a:t>
            </a:r>
            <a:r>
              <a:rPr sz="1400" b="0" i="1" dirty="0" err="1">
                <a:solidFill>
                  <a:schemeClr val="bg1"/>
                </a:solidFill>
                <a:latin typeface="Calibri"/>
              </a:rPr>
              <a:t>Lücke</a:t>
            </a:r>
            <a:r>
              <a:rPr sz="1400" b="0" i="1" dirty="0">
                <a:solidFill>
                  <a:schemeClr val="bg1"/>
                </a:solidFill>
                <a:latin typeface="Calibri"/>
              </a:rPr>
              <a:t> (Rheine, Germany) · Casa Verde Bistro (Portugal — learner task)</a:t>
            </a:r>
          </a:p>
        </p:txBody>
      </p:sp>
      <p:pic>
        <p:nvPicPr>
          <p:cNvPr id="51" name="Graphic 50">
            <a:extLst>
              <a:ext uri="{FF2B5EF4-FFF2-40B4-BE49-F238E27FC236}">
                <a16:creationId xmlns:a16="http://schemas.microsoft.com/office/drawing/2014/main" id="{B0D12D90-4DDE-0E97-8765-0B4174D6638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9271124" y="138925"/>
            <a:ext cx="3112653" cy="27988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34C8A-2504-A655-30AC-F40C0AF41567}"/>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2AF383B0-87FA-A66E-22CA-7E9FD780B3BF}"/>
              </a:ext>
            </a:extLst>
          </p:cNvPr>
          <p:cNvCxnSpPr>
            <a:cxnSpLocks/>
          </p:cNvCxnSpPr>
          <p:nvPr/>
        </p:nvCxnSpPr>
        <p:spPr>
          <a:xfrm>
            <a:off x="0" y="1199130"/>
            <a:ext cx="5336863"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9" name="Text Placeholder 11">
            <a:extLst>
              <a:ext uri="{FF2B5EF4-FFF2-40B4-BE49-F238E27FC236}">
                <a16:creationId xmlns:a16="http://schemas.microsoft.com/office/drawing/2014/main" id="{44418118-4980-B06F-375B-958ECB80B4B1}"/>
              </a:ext>
            </a:extLst>
          </p:cNvPr>
          <p:cNvSpPr txBox="1">
            <a:spLocks/>
          </p:cNvSpPr>
          <p:nvPr/>
        </p:nvSpPr>
        <p:spPr>
          <a:xfrm>
            <a:off x="429114" y="572131"/>
            <a:ext cx="725647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What Is Automation?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30" name="TextBox 28">
            <a:extLst>
              <a:ext uri="{FF2B5EF4-FFF2-40B4-BE49-F238E27FC236}">
                <a16:creationId xmlns:a16="http://schemas.microsoft.com/office/drawing/2014/main" id="{D90376BF-CCB3-2055-1EA3-4DFAF14DFC26}"/>
              </a:ext>
            </a:extLst>
          </p:cNvPr>
          <p:cNvSpPr txBox="1"/>
          <p:nvPr/>
        </p:nvSpPr>
        <p:spPr>
          <a:xfrm>
            <a:off x="567180" y="1593007"/>
            <a:ext cx="6944790" cy="4196020"/>
          </a:xfrm>
          <a:prstGeom prst="rect">
            <a:avLst/>
          </a:prstGeom>
          <a:noFill/>
        </p:spPr>
        <p:txBody>
          <a:bodyPr wrap="square">
            <a:spAutoFit/>
          </a:bodyPr>
          <a:lstStyle/>
          <a:p>
            <a:pPr lvl="0">
              <a:lnSpc>
                <a:spcPts val="1960"/>
              </a:lnSpc>
              <a:buClr>
                <a:srgbClr val="62A844"/>
              </a:buClr>
              <a:defRPr/>
            </a:pPr>
            <a:r>
              <a:rPr lang="en-US" sz="2000" kern="0" dirty="0">
                <a:solidFill>
                  <a:srgbClr val="000000"/>
                </a:solidFill>
                <a:cs typeface="Times New Roman" panose="02020603050405020304" pitchFamily="18" charset="0"/>
              </a:rPr>
              <a:t>Automation refers to the use of technology to complete repetitive or predictable tasks with minimal human input. </a:t>
            </a:r>
          </a:p>
          <a:p>
            <a:pPr marL="285750" lvl="0" indent="-285750">
              <a:lnSpc>
                <a:spcPts val="1960"/>
              </a:lnSpc>
              <a:buClr>
                <a:srgbClr val="62A844"/>
              </a:buClr>
              <a:buFont typeface="Arial" panose="020B0604020202020204" pitchFamily="34" charset="0"/>
              <a:buChar char="•"/>
              <a:defRPr/>
            </a:pPr>
            <a:endParaRPr lang="en-US" kern="0" dirty="0">
              <a:solidFill>
                <a:srgbClr val="000000"/>
              </a:solidFill>
              <a:cs typeface="Times New Roman" panose="02020603050405020304" pitchFamily="18" charset="0"/>
            </a:endParaRPr>
          </a:p>
          <a:p>
            <a:pPr marL="285750" lvl="0" indent="-285750">
              <a:lnSpc>
                <a:spcPts val="1960"/>
              </a:lnSpc>
              <a:buClr>
                <a:srgbClr val="62A844"/>
              </a:buClr>
              <a:buFont typeface="Arial" panose="020B0604020202020204" pitchFamily="34" charset="0"/>
              <a:buChar char="•"/>
              <a:defRPr/>
            </a:pPr>
            <a:r>
              <a:rPr lang="en-US" sz="2000" b="1" dirty="0">
                <a:solidFill>
                  <a:srgbClr val="0289AE"/>
                </a:solidFill>
                <a:cs typeface="Times New Roman" panose="02020603050405020304" pitchFamily="18" charset="0"/>
              </a:rPr>
              <a:t>With AI:</a:t>
            </a:r>
            <a:r>
              <a:rPr lang="en-US" sz="2000" b="1" dirty="0">
                <a:solidFill>
                  <a:srgbClr val="000000"/>
                </a:solidFill>
                <a:cs typeface="Times New Roman" panose="02020603050405020304" pitchFamily="18" charset="0"/>
              </a:rPr>
              <a:t> </a:t>
            </a:r>
            <a:r>
              <a:rPr lang="en-US" b="1" dirty="0">
                <a:solidFill>
                  <a:srgbClr val="000000"/>
                </a:solidFill>
                <a:cs typeface="Times New Roman" panose="02020603050405020304" pitchFamily="18" charset="0"/>
              </a:rPr>
              <a:t>AI-powered automation</a:t>
            </a:r>
            <a:r>
              <a:rPr lang="en-US" dirty="0">
                <a:solidFill>
                  <a:srgbClr val="000000"/>
                </a:solidFill>
                <a:cs typeface="Times New Roman" panose="02020603050405020304" pitchFamily="18" charset="0"/>
              </a:rPr>
              <a:t> learns from data, responds to demand, and improves over time.</a:t>
            </a:r>
          </a:p>
          <a:p>
            <a:pPr marL="285750" lvl="0" indent="-285750">
              <a:lnSpc>
                <a:spcPts val="1960"/>
              </a:lnSpc>
              <a:buClr>
                <a:srgbClr val="62A844"/>
              </a:buClr>
              <a:buFont typeface="Arial" panose="020B0604020202020204" pitchFamily="34" charset="0"/>
              <a:buChar char="•"/>
              <a:defRPr/>
            </a:pPr>
            <a:endParaRPr lang="en-US" dirty="0">
              <a:solidFill>
                <a:srgbClr val="000000"/>
              </a:solidFill>
              <a:cs typeface="Times New Roman" panose="02020603050405020304" pitchFamily="18" charset="0"/>
            </a:endParaRPr>
          </a:p>
          <a:p>
            <a:pPr marL="285750" lvl="0" indent="-285750">
              <a:lnSpc>
                <a:spcPts val="1960"/>
              </a:lnSpc>
              <a:buClr>
                <a:srgbClr val="62A844"/>
              </a:buClr>
              <a:buFont typeface="Arial" panose="020B0604020202020204" pitchFamily="34" charset="0"/>
              <a:buChar char="•"/>
              <a:defRPr/>
            </a:pPr>
            <a:r>
              <a:rPr lang="en-US" sz="2000" b="1" dirty="0">
                <a:solidFill>
                  <a:srgbClr val="0289AE"/>
                </a:solidFill>
                <a:cs typeface="Times New Roman" panose="02020603050405020304" pitchFamily="18" charset="0"/>
              </a:rPr>
              <a:t>In Hospitality Context:</a:t>
            </a:r>
            <a:r>
              <a:rPr lang="en-US" sz="2000" b="1" dirty="0">
                <a:solidFill>
                  <a:srgbClr val="000000"/>
                </a:solidFill>
                <a:cs typeface="Times New Roman" panose="02020603050405020304" pitchFamily="18" charset="0"/>
              </a:rPr>
              <a:t> </a:t>
            </a:r>
            <a:r>
              <a:rPr lang="en-US" dirty="0">
                <a:solidFill>
                  <a:srgbClr val="000000"/>
                </a:solidFill>
                <a:cs typeface="Times New Roman" panose="02020603050405020304" pitchFamily="18" charset="0"/>
              </a:rPr>
              <a:t>Makes operations </a:t>
            </a:r>
            <a:r>
              <a:rPr lang="en-US" b="1" dirty="0">
                <a:solidFill>
                  <a:srgbClr val="000000"/>
                </a:solidFill>
                <a:cs typeface="Times New Roman" panose="02020603050405020304" pitchFamily="18" charset="0"/>
              </a:rPr>
              <a:t>faster, more consistent, and less prone to error</a:t>
            </a:r>
            <a:r>
              <a:rPr lang="en-US" dirty="0">
                <a:solidFill>
                  <a:srgbClr val="000000"/>
                </a:solidFill>
                <a:cs typeface="Times New Roman" panose="02020603050405020304" pitchFamily="18" charset="0"/>
              </a:rPr>
              <a:t>.</a:t>
            </a:r>
          </a:p>
          <a:p>
            <a:pPr marL="285750" lvl="0" indent="-285750">
              <a:lnSpc>
                <a:spcPts val="1960"/>
              </a:lnSpc>
              <a:buClr>
                <a:srgbClr val="62A844"/>
              </a:buClr>
              <a:buFont typeface="Arial" panose="020B0604020202020204" pitchFamily="34" charset="0"/>
              <a:buChar char="•"/>
              <a:defRPr/>
            </a:pPr>
            <a:endParaRPr lang="en-US" dirty="0">
              <a:solidFill>
                <a:srgbClr val="000000"/>
              </a:solidFill>
              <a:cs typeface="Times New Roman" panose="02020603050405020304" pitchFamily="18" charset="0"/>
            </a:endParaRPr>
          </a:p>
          <a:p>
            <a:pPr marL="285750" lvl="0" indent="-285750">
              <a:lnSpc>
                <a:spcPts val="1960"/>
              </a:lnSpc>
              <a:buClr>
                <a:srgbClr val="62A844"/>
              </a:buClr>
              <a:buFont typeface="Arial" panose="020B0604020202020204" pitchFamily="34" charset="0"/>
              <a:buChar char="•"/>
              <a:defRPr/>
            </a:pPr>
            <a:r>
              <a:rPr lang="en-US" sz="2000" b="1" dirty="0">
                <a:solidFill>
                  <a:srgbClr val="0289AE"/>
                </a:solidFill>
                <a:cs typeface="Times New Roman" panose="02020603050405020304" pitchFamily="18" charset="0"/>
              </a:rPr>
              <a:t>European Adoption:</a:t>
            </a:r>
            <a:r>
              <a:rPr lang="en-US" sz="2000" b="1" dirty="0">
                <a:solidFill>
                  <a:srgbClr val="000000"/>
                </a:solidFill>
                <a:cs typeface="Times New Roman" panose="02020603050405020304" pitchFamily="18" charset="0"/>
              </a:rPr>
              <a:t> </a:t>
            </a:r>
            <a:r>
              <a:rPr lang="en-US" i="1" dirty="0">
                <a:solidFill>
                  <a:srgbClr val="000000"/>
                </a:solidFill>
                <a:cs typeface="Times New Roman" panose="02020603050405020304" pitchFamily="18" charset="0"/>
              </a:rPr>
              <a:t>Nearly 50% of hotels have automated at least one routine process, most often in housekeeping or guest communication.</a:t>
            </a:r>
          </a:p>
          <a:p>
            <a:pPr marL="285750" lvl="0" indent="-285750">
              <a:lnSpc>
                <a:spcPts val="1960"/>
              </a:lnSpc>
              <a:buClr>
                <a:srgbClr val="62A844"/>
              </a:buClr>
              <a:buFont typeface="Arial" panose="020B0604020202020204" pitchFamily="34" charset="0"/>
              <a:buChar char="•"/>
              <a:defRPr/>
            </a:pPr>
            <a:endParaRPr lang="en-US" i="1" dirty="0">
              <a:solidFill>
                <a:srgbClr val="000000"/>
              </a:solidFill>
              <a:cs typeface="Times New Roman" panose="02020603050405020304" pitchFamily="18" charset="0"/>
            </a:endParaRPr>
          </a:p>
          <a:p>
            <a:pPr marL="285750" lvl="0" indent="-285750">
              <a:lnSpc>
                <a:spcPts val="1960"/>
              </a:lnSpc>
              <a:buClr>
                <a:srgbClr val="62A844"/>
              </a:buClr>
              <a:buFont typeface="Arial" panose="020B0604020202020204" pitchFamily="34" charset="0"/>
              <a:buChar char="•"/>
              <a:defRPr/>
            </a:pPr>
            <a:r>
              <a:rPr lang="en-US" sz="2000" b="1" kern="0" dirty="0">
                <a:solidFill>
                  <a:srgbClr val="0289AE"/>
                </a:solidFill>
                <a:cs typeface="Times New Roman" panose="02020603050405020304" pitchFamily="18" charset="0"/>
              </a:rPr>
              <a:t>Pause and reflect:</a:t>
            </a:r>
            <a:r>
              <a:rPr lang="en-US" sz="2000" b="1" kern="0" dirty="0">
                <a:solidFill>
                  <a:srgbClr val="000000"/>
                </a:solidFill>
                <a:cs typeface="Times New Roman" panose="02020603050405020304" pitchFamily="18" charset="0"/>
              </a:rPr>
              <a:t> </a:t>
            </a:r>
            <a:r>
              <a:rPr lang="en-US" kern="0" dirty="0">
                <a:solidFill>
                  <a:srgbClr val="000000"/>
                </a:solidFill>
                <a:cs typeface="Times New Roman" panose="02020603050405020304" pitchFamily="18" charset="0"/>
              </a:rPr>
              <a:t>Which process in your </a:t>
            </a:r>
            <a:r>
              <a:rPr lang="en-US" kern="0" dirty="0" err="1">
                <a:solidFill>
                  <a:srgbClr val="000000"/>
                </a:solidFill>
                <a:cs typeface="Times New Roman" panose="02020603050405020304" pitchFamily="18" charset="0"/>
              </a:rPr>
              <a:t>organisation</a:t>
            </a:r>
            <a:r>
              <a:rPr lang="en-US" kern="0" dirty="0">
                <a:solidFill>
                  <a:srgbClr val="000000"/>
                </a:solidFill>
                <a:cs typeface="Times New Roman" panose="02020603050405020304" pitchFamily="18" charset="0"/>
              </a:rPr>
              <a:t> could be automated to save time or energy? How might this change support both staff wellbeing and guest satisfaction?</a:t>
            </a:r>
          </a:p>
        </p:txBody>
      </p:sp>
      <p:pic>
        <p:nvPicPr>
          <p:cNvPr id="15" name="Graphic 14">
            <a:extLst>
              <a:ext uri="{FF2B5EF4-FFF2-40B4-BE49-F238E27FC236}">
                <a16:creationId xmlns:a16="http://schemas.microsoft.com/office/drawing/2014/main" id="{BE27069A-291D-ADBC-DE64-0386D3A4E88B}"/>
              </a:ext>
            </a:extLst>
          </p:cNvPr>
          <p:cNvPicPr>
            <a:picLocks noChangeAspect="1"/>
          </p:cNvPicPr>
          <p:nvPr/>
        </p:nvPicPr>
        <p:blipFill>
          <a:blip>
            <a:extLst>
              <a:ext uri="{96DAC541-7B7A-43D3-8B79-37D633B846F1}">
                <asvg:svgBlip xmlns:asvg="http://schemas.microsoft.com/office/drawing/2016/SVG/main" r:embed="rId2"/>
              </a:ext>
            </a:extLst>
          </a:blip>
          <a:srcRect l="31584" t="38697" r="39868" b="43173"/>
          <a:stretch/>
        </p:blipFill>
        <p:spPr>
          <a:xfrm rot="16200000">
            <a:off x="7883652" y="235160"/>
            <a:ext cx="4582923" cy="4120822"/>
          </a:xfrm>
          <a:prstGeom prst="rect">
            <a:avLst/>
          </a:prstGeom>
        </p:spPr>
      </p:pic>
    </p:spTree>
    <p:extLst>
      <p:ext uri="{BB962C8B-B14F-4D97-AF65-F5344CB8AC3E}">
        <p14:creationId xmlns:p14="http://schemas.microsoft.com/office/powerpoint/2010/main" val="95260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064B-FC52-220F-0E59-74771DCC5782}"/>
            </a:ext>
          </a:extLst>
        </p:cNvPr>
        <p:cNvGrpSpPr/>
        <p:nvPr/>
      </p:nvGrpSpPr>
      <p:grpSpPr>
        <a:xfrm>
          <a:off x="0" y="0"/>
          <a:ext cx="0" cy="0"/>
          <a:chOff x="0" y="0"/>
          <a:chExt cx="0" cy="0"/>
        </a:xfrm>
      </p:grpSpPr>
      <p:grpSp>
        <p:nvGrpSpPr>
          <p:cNvPr id="17" name="Gruppieren 30">
            <a:extLst>
              <a:ext uri="{FF2B5EF4-FFF2-40B4-BE49-F238E27FC236}">
                <a16:creationId xmlns:a16="http://schemas.microsoft.com/office/drawing/2014/main" id="{C83AC65F-3D07-4D33-2A7C-19F762CB5B4A}"/>
              </a:ext>
            </a:extLst>
          </p:cNvPr>
          <p:cNvGrpSpPr/>
          <p:nvPr/>
        </p:nvGrpSpPr>
        <p:grpSpPr>
          <a:xfrm>
            <a:off x="4696982" y="386543"/>
            <a:ext cx="6863434" cy="6049273"/>
            <a:chOff x="9515475" y="838200"/>
            <a:chExt cx="12553120" cy="12065000"/>
          </a:xfrm>
        </p:grpSpPr>
        <p:sp>
          <p:nvSpPr>
            <p:cNvPr id="19" name="Oval 10">
              <a:extLst>
                <a:ext uri="{FF2B5EF4-FFF2-40B4-BE49-F238E27FC236}">
                  <a16:creationId xmlns:a16="http://schemas.microsoft.com/office/drawing/2014/main" id="{DE3B22FC-25C6-0915-378A-D2E7164F8A66}"/>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20" name="Straight Connector 33">
              <a:extLst>
                <a:ext uri="{FF2B5EF4-FFF2-40B4-BE49-F238E27FC236}">
                  <a16:creationId xmlns:a16="http://schemas.microsoft.com/office/drawing/2014/main" id="{00BFDB68-2D8D-BE27-1F1A-361506A2196C}"/>
                </a:ext>
              </a:extLst>
            </p:cNvPr>
            <p:cNvCxnSpPr>
              <a:cxnSpLocks/>
            </p:cNvCxnSpPr>
            <p:nvPr/>
          </p:nvCxnSpPr>
          <p:spPr>
            <a:xfrm>
              <a:off x="13245572" y="6697989"/>
              <a:ext cx="8823023"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2" name="Oval 14">
              <a:extLst>
                <a:ext uri="{FF2B5EF4-FFF2-40B4-BE49-F238E27FC236}">
                  <a16:creationId xmlns:a16="http://schemas.microsoft.com/office/drawing/2014/main" id="{B72439F3-0498-65DE-FEBE-32B073A5EB34}"/>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97F5342B-B1E0-352E-6689-4BC2F306AC69}"/>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32" name="Straight Connector 29">
              <a:extLst>
                <a:ext uri="{FF2B5EF4-FFF2-40B4-BE49-F238E27FC236}">
                  <a16:creationId xmlns:a16="http://schemas.microsoft.com/office/drawing/2014/main" id="{CF18B535-2569-4FBD-B723-96CD4CE44B7C}"/>
                </a:ext>
              </a:extLst>
            </p:cNvPr>
            <p:cNvCxnSpPr>
              <a:cxnSpLocks/>
            </p:cNvCxnSpPr>
            <p:nvPr/>
          </p:nvCxnSpPr>
          <p:spPr>
            <a:xfrm>
              <a:off x="12768265" y="10398917"/>
              <a:ext cx="8823025"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5FABC529-EDBB-908D-61FD-97FC4CDAB33A}"/>
                </a:ext>
              </a:extLst>
            </p:cNvPr>
            <p:cNvCxnSpPr>
              <a:cxnSpLocks/>
            </p:cNvCxnSpPr>
            <p:nvPr/>
          </p:nvCxnSpPr>
          <p:spPr>
            <a:xfrm>
              <a:off x="13079187" y="2376489"/>
              <a:ext cx="882302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Shape 8">
              <a:extLst>
                <a:ext uri="{FF2B5EF4-FFF2-40B4-BE49-F238E27FC236}">
                  <a16:creationId xmlns:a16="http://schemas.microsoft.com/office/drawing/2014/main" id="{4A63018D-A8B0-4590-FE99-C57147DDE5E5}"/>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5" name="Freeform: Shape 11">
              <a:extLst>
                <a:ext uri="{FF2B5EF4-FFF2-40B4-BE49-F238E27FC236}">
                  <a16:creationId xmlns:a16="http://schemas.microsoft.com/office/drawing/2014/main" id="{A15E8853-9D56-4F07-75E2-39F4C96239DA}"/>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D6EBFF4A-861B-85A2-1C6D-2EF902579BB7}"/>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5506C126-DB8F-848A-F3F9-EE7AA351FEF1}"/>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8" name="Oval 16">
              <a:extLst>
                <a:ext uri="{FF2B5EF4-FFF2-40B4-BE49-F238E27FC236}">
                  <a16:creationId xmlns:a16="http://schemas.microsoft.com/office/drawing/2014/main" id="{276ED36D-AA7E-3253-6D48-788614CD0EFA}"/>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1E27DFFA-1807-9B68-ABB9-5F1568C1914F}"/>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0" name="TextBox 19">
              <a:extLst>
                <a:ext uri="{FF2B5EF4-FFF2-40B4-BE49-F238E27FC236}">
                  <a16:creationId xmlns:a16="http://schemas.microsoft.com/office/drawing/2014/main" id="{68DA14CC-4D2A-3ED1-5535-9F125FEF73CE}"/>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41" name="TextBox 23">
              <a:extLst>
                <a:ext uri="{FF2B5EF4-FFF2-40B4-BE49-F238E27FC236}">
                  <a16:creationId xmlns:a16="http://schemas.microsoft.com/office/drawing/2014/main" id="{D045E0E0-2376-C9F1-5CAD-3408B001A085}"/>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42" name="TextBox 26">
              <a:extLst>
                <a:ext uri="{FF2B5EF4-FFF2-40B4-BE49-F238E27FC236}">
                  <a16:creationId xmlns:a16="http://schemas.microsoft.com/office/drawing/2014/main" id="{AE02C223-31C8-44C1-3EF7-14B81BA7C8C4}"/>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2" name="Text Placeholder 11">
            <a:extLst>
              <a:ext uri="{FF2B5EF4-FFF2-40B4-BE49-F238E27FC236}">
                <a16:creationId xmlns:a16="http://schemas.microsoft.com/office/drawing/2014/main" id="{4C2B4D14-D3B1-795F-D386-EEAC146DEA98}"/>
              </a:ext>
            </a:extLst>
          </p:cNvPr>
          <p:cNvSpPr txBox="1">
            <a:spLocks/>
          </p:cNvSpPr>
          <p:nvPr/>
        </p:nvSpPr>
        <p:spPr>
          <a:xfrm>
            <a:off x="429115" y="609471"/>
            <a:ext cx="381927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3520"/>
              </a:lnSpc>
              <a:spcBef>
                <a:spcPts val="0"/>
              </a:spcBef>
              <a:buNone/>
            </a:pPr>
            <a:r>
              <a:rPr lang="en-US" sz="3400" b="1" dirty="0">
                <a:solidFill>
                  <a:srgbClr val="262626"/>
                </a:solidFill>
                <a:cs typeface="Times New Roman" panose="02020603050405020304" pitchFamily="18" charset="0"/>
              </a:rPr>
              <a:t>How Automation Transforms Daily Operations</a:t>
            </a:r>
          </a:p>
          <a:p>
            <a:pPr marL="0" lvl="0" indent="0">
              <a:lnSpc>
                <a:spcPts val="3520"/>
              </a:lnSpc>
              <a:spcBef>
                <a:spcPts val="0"/>
              </a:spcBef>
              <a:buNone/>
            </a:pPr>
            <a:br>
              <a:rPr lang="en-US" sz="3400" b="1" dirty="0">
                <a:solidFill>
                  <a:srgbClr val="262626"/>
                </a:solidFill>
                <a:cs typeface="Times New Roman" panose="02020603050405020304" pitchFamily="18" charset="0"/>
              </a:rPr>
            </a:br>
            <a:r>
              <a:rPr lang="en-US" sz="3400" b="1" dirty="0">
                <a:solidFill>
                  <a:srgbClr val="262626"/>
                </a:solidFill>
                <a:cs typeface="Times New Roman" panose="02020603050405020304" pitchFamily="18" charset="0"/>
              </a:rPr>
              <a:t>Three Key Impacts:</a:t>
            </a:r>
          </a:p>
        </p:txBody>
      </p:sp>
      <p:cxnSp>
        <p:nvCxnSpPr>
          <p:cNvPr id="3" name="Straight Connector 2">
            <a:extLst>
              <a:ext uri="{FF2B5EF4-FFF2-40B4-BE49-F238E27FC236}">
                <a16:creationId xmlns:a16="http://schemas.microsoft.com/office/drawing/2014/main" id="{63839190-7C05-5D1C-7DC8-5BFEC3FE3167}"/>
              </a:ext>
            </a:extLst>
          </p:cNvPr>
          <p:cNvCxnSpPr>
            <a:cxnSpLocks/>
          </p:cNvCxnSpPr>
          <p:nvPr/>
        </p:nvCxnSpPr>
        <p:spPr>
          <a:xfrm>
            <a:off x="-27710" y="2165248"/>
            <a:ext cx="427609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9" name="TextBox 34">
            <a:extLst>
              <a:ext uri="{FF2B5EF4-FFF2-40B4-BE49-F238E27FC236}">
                <a16:creationId xmlns:a16="http://schemas.microsoft.com/office/drawing/2014/main" id="{6AB5CAF4-2C49-12E9-CA9C-3C71D5815738}"/>
              </a:ext>
            </a:extLst>
          </p:cNvPr>
          <p:cNvSpPr txBox="1"/>
          <p:nvPr/>
        </p:nvSpPr>
        <p:spPr>
          <a:xfrm>
            <a:off x="7463094" y="5296516"/>
            <a:ext cx="4204187" cy="923330"/>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a:buNone/>
            </a:pPr>
            <a:r>
              <a:rPr lang="en-US" sz="1800" dirty="0">
                <a:solidFill>
                  <a:srgbClr val="000000"/>
                </a:solidFill>
                <a:latin typeface="Calibri" panose="020F0502020204030204" pitchFamily="34" charset="0"/>
                <a:cs typeface="Calibri" panose="020F0502020204030204" pitchFamily="34" charset="0"/>
              </a:rPr>
              <a:t>Smart energy systems, automated kitchen monitoring </a:t>
            </a:r>
            <a:r>
              <a:rPr lang="en-US" sz="1800" b="1" dirty="0">
                <a:solidFill>
                  <a:srgbClr val="EABB22"/>
                </a:solidFill>
                <a:latin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cs typeface="Calibri" panose="020F0502020204030204" pitchFamily="34" charset="0"/>
              </a:rPr>
              <a:t>Reduces waste and operating costs</a:t>
            </a:r>
          </a:p>
        </p:txBody>
      </p:sp>
      <p:sp>
        <p:nvSpPr>
          <p:cNvPr id="11" name="TextBox 36">
            <a:extLst>
              <a:ext uri="{FF2B5EF4-FFF2-40B4-BE49-F238E27FC236}">
                <a16:creationId xmlns:a16="http://schemas.microsoft.com/office/drawing/2014/main" id="{07DE0C99-76DD-586F-8777-7C6AC819A7AC}"/>
              </a:ext>
            </a:extLst>
          </p:cNvPr>
          <p:cNvSpPr txBox="1"/>
          <p:nvPr/>
        </p:nvSpPr>
        <p:spPr>
          <a:xfrm>
            <a:off x="7463093" y="1198646"/>
            <a:ext cx="3836355" cy="120032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buNone/>
            </a:pPr>
            <a:r>
              <a:rPr lang="en-US" sz="1800" dirty="0">
                <a:solidFill>
                  <a:srgbClr val="000000"/>
                </a:solidFill>
                <a:latin typeface="Calibri" panose="020F0502020204030204" pitchFamily="34" charset="0"/>
                <a:cs typeface="Calibri" panose="020F0502020204030204" pitchFamily="34" charset="0"/>
              </a:rPr>
              <a:t>Connected systems manage room assignment, housekeeping, inventory, payments </a:t>
            </a:r>
            <a:r>
              <a:rPr lang="en-US" sz="1800" b="1" dirty="0">
                <a:solidFill>
                  <a:srgbClr val="0289AE"/>
                </a:solidFill>
                <a:latin typeface="Calibri" panose="020F0502020204030204" pitchFamily="34" charset="0"/>
                <a:cs typeface="Calibri" panose="020F0502020204030204" pitchFamily="34" charset="0"/>
              </a:rPr>
              <a:t>→ </a:t>
            </a:r>
            <a:r>
              <a:rPr lang="en-US" sz="1800" b="1" dirty="0">
                <a:solidFill>
                  <a:srgbClr val="000000"/>
                </a:solidFill>
                <a:latin typeface="Calibri" panose="020F0502020204030204" pitchFamily="34" charset="0"/>
                <a:cs typeface="Calibri" panose="020F0502020204030204" pitchFamily="34" charset="0"/>
              </a:rPr>
              <a:t>30% faster room turnaround </a:t>
            </a:r>
            <a:r>
              <a:rPr lang="en-US" sz="1800" dirty="0">
                <a:solidFill>
                  <a:srgbClr val="000000"/>
                </a:solidFill>
                <a:latin typeface="Calibri" panose="020F0502020204030204" pitchFamily="34" charset="0"/>
                <a:cs typeface="Calibri" panose="020F0502020204030204" pitchFamily="34" charset="0"/>
              </a:rPr>
              <a:t>reported</a:t>
            </a:r>
          </a:p>
        </p:txBody>
      </p:sp>
      <p:sp>
        <p:nvSpPr>
          <p:cNvPr id="12" name="TextBox 37">
            <a:extLst>
              <a:ext uri="{FF2B5EF4-FFF2-40B4-BE49-F238E27FC236}">
                <a16:creationId xmlns:a16="http://schemas.microsoft.com/office/drawing/2014/main" id="{6A653486-84CC-E13F-085B-1B13CA7A1B5C}"/>
              </a:ext>
            </a:extLst>
          </p:cNvPr>
          <p:cNvSpPr txBox="1"/>
          <p:nvPr/>
        </p:nvSpPr>
        <p:spPr>
          <a:xfrm>
            <a:off x="7463093" y="3397769"/>
            <a:ext cx="4310985" cy="120032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buClr>
                <a:srgbClr val="62A844"/>
              </a:buClr>
              <a:buNone/>
            </a:pPr>
            <a:r>
              <a:rPr lang="en-US" sz="1800" dirty="0">
                <a:solidFill>
                  <a:srgbClr val="000000"/>
                </a:solidFill>
                <a:latin typeface="Calibri" panose="020F0502020204030204" pitchFamily="34" charset="0"/>
                <a:cs typeface="Calibri" panose="020F0502020204030204" pitchFamily="34" charset="0"/>
              </a:rPr>
              <a:t>Mobile check-in, digital keys, online payments </a:t>
            </a:r>
            <a:r>
              <a:rPr lang="en-US" sz="1800" b="1" dirty="0">
                <a:solidFill>
                  <a:srgbClr val="62A844"/>
                </a:solidFill>
                <a:latin typeface="Calibri" panose="020F0502020204030204" pitchFamily="34" charset="0"/>
                <a:cs typeface="Calibri" panose="020F0502020204030204" pitchFamily="34" charset="0"/>
              </a:rPr>
              <a:t>→</a:t>
            </a:r>
            <a:r>
              <a:rPr lang="en-US" sz="1800" dirty="0">
                <a:solidFill>
                  <a:srgbClr val="000000"/>
                </a:solidFill>
                <a:latin typeface="Calibri" panose="020F0502020204030204" pitchFamily="34" charset="0"/>
                <a:cs typeface="Calibri" panose="020F0502020204030204" pitchFamily="34" charset="0"/>
              </a:rPr>
              <a:t> </a:t>
            </a:r>
            <a:r>
              <a:rPr lang="en-US" sz="1800" b="1" dirty="0">
                <a:solidFill>
                  <a:srgbClr val="000000"/>
                </a:solidFill>
                <a:latin typeface="Calibri" panose="020F0502020204030204" pitchFamily="34" charset="0"/>
                <a:cs typeface="Calibri" panose="020F0502020204030204" pitchFamily="34" charset="0"/>
              </a:rPr>
              <a:t>10% higher satisfaction </a:t>
            </a:r>
            <a:r>
              <a:rPr lang="en-US" sz="1800" dirty="0">
                <a:solidFill>
                  <a:srgbClr val="000000"/>
                </a:solidFill>
                <a:latin typeface="Calibri" panose="020F0502020204030204" pitchFamily="34" charset="0"/>
                <a:cs typeface="Calibri" panose="020F0502020204030204" pitchFamily="34" charset="0"/>
              </a:rPr>
              <a:t>vs. manual systems</a:t>
            </a:r>
          </a:p>
          <a:p>
            <a:pPr marL="0" indent="0">
              <a:buClr>
                <a:srgbClr val="62A844"/>
              </a:buClr>
              <a:buNone/>
            </a:pPr>
            <a:endParaRPr lang="en-US" sz="1800" b="1" dirty="0">
              <a:solidFill>
                <a:srgbClr val="000000"/>
              </a:solidFill>
              <a:latin typeface="Calibri" panose="020F0502020204030204" pitchFamily="34" charset="0"/>
              <a:cs typeface="Calibri" panose="020F0502020204030204" pitchFamily="34" charset="0"/>
            </a:endParaRPr>
          </a:p>
        </p:txBody>
      </p:sp>
      <p:sp>
        <p:nvSpPr>
          <p:cNvPr id="5" name="TextBox 35">
            <a:extLst>
              <a:ext uri="{FF2B5EF4-FFF2-40B4-BE49-F238E27FC236}">
                <a16:creationId xmlns:a16="http://schemas.microsoft.com/office/drawing/2014/main" id="{DE7BBFDE-382C-CF70-DF7A-748CA98CC71F}"/>
              </a:ext>
            </a:extLst>
          </p:cNvPr>
          <p:cNvSpPr txBox="1"/>
          <p:nvPr/>
        </p:nvSpPr>
        <p:spPr>
          <a:xfrm>
            <a:off x="7463094" y="2810469"/>
            <a:ext cx="3694902" cy="514115"/>
          </a:xfrm>
          <a:prstGeom prst="rect">
            <a:avLst/>
          </a:prstGeom>
          <a:noFill/>
        </p:spPr>
        <p:txBody>
          <a:bodyPr wrap="square">
            <a:spAutoFit/>
          </a:bodyPr>
          <a:lstStyle/>
          <a:p>
            <a:pPr>
              <a:lnSpc>
                <a:spcPts val="3380"/>
              </a:lnSpc>
              <a:defRPr/>
            </a:pPr>
            <a:r>
              <a:rPr lang="en-US" sz="2600" b="1" dirty="0">
                <a:solidFill>
                  <a:srgbClr val="62A844"/>
                </a:solidFill>
                <a:latin typeface="Calibri" panose="020F0502020204030204" pitchFamily="34" charset="0"/>
                <a:ea typeface="Roboto Cn" pitchFamily="2" charset="0"/>
                <a:cs typeface="Calibri" panose="020F0502020204030204" pitchFamily="34" charset="0"/>
              </a:rPr>
              <a:t>Guest Experience </a:t>
            </a:r>
          </a:p>
        </p:txBody>
      </p:sp>
      <p:sp>
        <p:nvSpPr>
          <p:cNvPr id="6" name="TextBox 38">
            <a:extLst>
              <a:ext uri="{FF2B5EF4-FFF2-40B4-BE49-F238E27FC236}">
                <a16:creationId xmlns:a16="http://schemas.microsoft.com/office/drawing/2014/main" id="{6AA2A3FA-DA52-DE71-5545-52D480BAF31A}"/>
              </a:ext>
            </a:extLst>
          </p:cNvPr>
          <p:cNvSpPr txBox="1"/>
          <p:nvPr/>
        </p:nvSpPr>
        <p:spPr>
          <a:xfrm>
            <a:off x="7463093" y="609471"/>
            <a:ext cx="4097323" cy="507318"/>
          </a:xfrm>
          <a:prstGeom prst="rect">
            <a:avLst/>
          </a:prstGeom>
          <a:noFill/>
        </p:spPr>
        <p:txBody>
          <a:bodyPr wrap="square">
            <a:spAutoFit/>
          </a:bodyPr>
          <a:lstStyle/>
          <a:p>
            <a:pPr>
              <a:lnSpc>
                <a:spcPts val="3380"/>
              </a:lnSpc>
              <a:defRPr/>
            </a:pPr>
            <a:r>
              <a:rPr lang="en-US" sz="2600" b="1" dirty="0">
                <a:solidFill>
                  <a:srgbClr val="0289AE"/>
                </a:solidFill>
                <a:latin typeface="Calibri" panose="020F0502020204030204" pitchFamily="34" charset="0"/>
                <a:ea typeface="Roboto Cn" pitchFamily="2" charset="0"/>
                <a:cs typeface="Calibri" panose="020F0502020204030204" pitchFamily="34" charset="0"/>
              </a:rPr>
              <a:t>Operational Efficiency </a:t>
            </a:r>
          </a:p>
        </p:txBody>
      </p:sp>
      <p:sp>
        <p:nvSpPr>
          <p:cNvPr id="15" name="TextBox 39">
            <a:extLst>
              <a:ext uri="{FF2B5EF4-FFF2-40B4-BE49-F238E27FC236}">
                <a16:creationId xmlns:a16="http://schemas.microsoft.com/office/drawing/2014/main" id="{00C7CE12-15C7-CF61-CCEC-6A821E68C84F}"/>
              </a:ext>
            </a:extLst>
          </p:cNvPr>
          <p:cNvSpPr txBox="1"/>
          <p:nvPr/>
        </p:nvSpPr>
        <p:spPr>
          <a:xfrm>
            <a:off x="7463093" y="4652237"/>
            <a:ext cx="3987757" cy="514115"/>
          </a:xfrm>
          <a:prstGeom prst="rect">
            <a:avLst/>
          </a:prstGeom>
          <a:noFill/>
        </p:spPr>
        <p:txBody>
          <a:bodyPr wrap="square">
            <a:spAutoFit/>
          </a:bodyPr>
          <a:lstStyle/>
          <a:p>
            <a:pPr>
              <a:lnSpc>
                <a:spcPts val="3380"/>
              </a:lnSpc>
              <a:defRPr/>
            </a:pPr>
            <a:r>
              <a:rPr lang="en-US" sz="2600" b="1" dirty="0">
                <a:solidFill>
                  <a:srgbClr val="EABB22"/>
                </a:solidFill>
                <a:latin typeface="Calibri" panose="020F0502020204030204" pitchFamily="34" charset="0"/>
                <a:ea typeface="Roboto Cn" pitchFamily="2" charset="0"/>
                <a:cs typeface="Calibri" panose="020F0502020204030204" pitchFamily="34" charset="0"/>
              </a:rPr>
              <a:t>Sustainability</a:t>
            </a:r>
          </a:p>
        </p:txBody>
      </p:sp>
      <p:sp>
        <p:nvSpPr>
          <p:cNvPr id="16" name="TextBox 6">
            <a:extLst>
              <a:ext uri="{FF2B5EF4-FFF2-40B4-BE49-F238E27FC236}">
                <a16:creationId xmlns:a16="http://schemas.microsoft.com/office/drawing/2014/main" id="{5765E94B-B637-27DA-FC85-3675187777AD}"/>
              </a:ext>
            </a:extLst>
          </p:cNvPr>
          <p:cNvSpPr txBox="1"/>
          <p:nvPr/>
        </p:nvSpPr>
        <p:spPr>
          <a:xfrm>
            <a:off x="417922" y="3720934"/>
            <a:ext cx="3786922" cy="2657138"/>
          </a:xfrm>
          <a:prstGeom prst="rect">
            <a:avLst/>
          </a:prstGeom>
          <a:noFill/>
        </p:spPr>
        <p:txBody>
          <a:bodyPr wrap="square" lIns="91440" tIns="45720" rIns="91440" bIns="45720" rtlCol="0" anchor="t">
            <a:spAutoFit/>
          </a:bodyPr>
          <a:lstStyle/>
          <a:p>
            <a:pPr>
              <a:lnSpc>
                <a:spcPts val="1960"/>
              </a:lnSpc>
            </a:pPr>
            <a:r>
              <a:rPr lang="en-US" sz="2000" b="1" dirty="0">
                <a:solidFill>
                  <a:srgbClr val="0289AE"/>
                </a:solidFill>
                <a:cs typeface="Times New Roman" panose="02020603050405020304" pitchFamily="18" charset="0"/>
              </a:rPr>
              <a:t>Balance Achieved:</a:t>
            </a:r>
            <a:br>
              <a:rPr lang="en-US" sz="2000" dirty="0">
                <a:solidFill>
                  <a:srgbClr val="0289AE"/>
                </a:solidFill>
                <a:cs typeface="Times New Roman" panose="02020603050405020304" pitchFamily="18" charset="0"/>
              </a:rPr>
            </a:br>
            <a:r>
              <a:rPr lang="en-US" dirty="0">
                <a:solidFill>
                  <a:srgbClr val="262626"/>
                </a:solidFill>
                <a:cs typeface="Times New Roman" panose="02020603050405020304" pitchFamily="18" charset="0"/>
              </a:rPr>
              <a:t>Guests gain convenience &amp; control, while staff focus on personal service.</a:t>
            </a:r>
          </a:p>
          <a:p>
            <a:pPr lvl="0" algn="just">
              <a:lnSpc>
                <a:spcPts val="1960"/>
              </a:lnSpc>
              <a:defRPr/>
            </a:pPr>
            <a:endParaRPr lang="en-US" kern="0" dirty="0">
              <a:solidFill>
                <a:prstClr val="black"/>
              </a:solidFill>
            </a:endParaRPr>
          </a:p>
          <a:p>
            <a:pPr lvl="0">
              <a:lnSpc>
                <a:spcPts val="1960"/>
              </a:lnSpc>
              <a:defRPr/>
            </a:pPr>
            <a:r>
              <a:rPr lang="en-US" sz="2000" b="1" kern="0" dirty="0">
                <a:solidFill>
                  <a:srgbClr val="0289AE"/>
                </a:solidFill>
              </a:rPr>
              <a:t>Pause and reflect</a:t>
            </a:r>
            <a:br>
              <a:rPr lang="en-US" kern="0" dirty="0">
                <a:solidFill>
                  <a:prstClr val="black"/>
                </a:solidFill>
              </a:rPr>
            </a:br>
            <a:r>
              <a:rPr lang="en-US" kern="0" dirty="0">
                <a:solidFill>
                  <a:prstClr val="black"/>
                </a:solidFill>
              </a:rPr>
              <a:t>Identify one process in your workplace that could benefit from automation. How would this change affect energy use, time management or guest satisfaction?</a:t>
            </a:r>
          </a:p>
        </p:txBody>
      </p:sp>
      <p:sp>
        <p:nvSpPr>
          <p:cNvPr id="7" name="Freeform 6">
            <a:extLst>
              <a:ext uri="{FF2B5EF4-FFF2-40B4-BE49-F238E27FC236}">
                <a16:creationId xmlns:a16="http://schemas.microsoft.com/office/drawing/2014/main" id="{B644A348-88BE-83F0-22D6-0D790126CB02}"/>
              </a:ext>
            </a:extLst>
          </p:cNvPr>
          <p:cNvSpPr/>
          <p:nvPr/>
        </p:nvSpPr>
        <p:spPr>
          <a:xfrm rot="369013">
            <a:off x="3684943" y="2946554"/>
            <a:ext cx="926896" cy="508750"/>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dirty="0"/>
          </a:p>
        </p:txBody>
      </p:sp>
    </p:spTree>
    <p:extLst>
      <p:ext uri="{BB962C8B-B14F-4D97-AF65-F5344CB8AC3E}">
        <p14:creationId xmlns:p14="http://schemas.microsoft.com/office/powerpoint/2010/main" val="79840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1408-5143-CB81-19A5-854C69009AAC}"/>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BC4214CA-35B8-5842-9977-402BA6305894}"/>
              </a:ext>
            </a:extLst>
          </p:cNvPr>
          <p:cNvSpPr/>
          <p:nvPr/>
        </p:nvSpPr>
        <p:spPr>
          <a:xfrm>
            <a:off x="0" y="381965"/>
            <a:ext cx="12192000" cy="134061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8C5FD499-EEAE-EAEA-0DB5-8A36495AF747}"/>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20" name="Graphic 19">
            <a:extLst>
              <a:ext uri="{FF2B5EF4-FFF2-40B4-BE49-F238E27FC236}">
                <a16:creationId xmlns:a16="http://schemas.microsoft.com/office/drawing/2014/main" id="{232E356C-AE18-2168-0F62-95816339C81F}"/>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pic>
        <p:nvPicPr>
          <p:cNvPr id="21" name="Picture 20" descr="iPhone6_mockup_front_white.png">
            <a:extLst>
              <a:ext uri="{FF2B5EF4-FFF2-40B4-BE49-F238E27FC236}">
                <a16:creationId xmlns:a16="http://schemas.microsoft.com/office/drawing/2014/main" id="{11B81693-C156-81F4-9EF9-3DCF863AB1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340" y="381965"/>
            <a:ext cx="4094254" cy="6404164"/>
          </a:xfrm>
          <a:prstGeom prst="rect">
            <a:avLst/>
          </a:prstGeom>
        </p:spPr>
      </p:pic>
      <p:sp>
        <p:nvSpPr>
          <p:cNvPr id="7" name="TextBox 6">
            <a:extLst>
              <a:ext uri="{FF2B5EF4-FFF2-40B4-BE49-F238E27FC236}">
                <a16:creationId xmlns:a16="http://schemas.microsoft.com/office/drawing/2014/main" id="{6AC34C09-B6FA-82B0-1AB3-4F9B0ECB9FD1}"/>
              </a:ext>
            </a:extLst>
          </p:cNvPr>
          <p:cNvSpPr txBox="1"/>
          <p:nvPr/>
        </p:nvSpPr>
        <p:spPr>
          <a:xfrm>
            <a:off x="676179" y="2289657"/>
            <a:ext cx="5967689" cy="3939540"/>
          </a:xfrm>
          <a:prstGeom prst="rect">
            <a:avLst/>
          </a:prstGeom>
          <a:noFill/>
        </p:spPr>
        <p:txBody>
          <a:bodyPr wrap="square" rtlCol="0">
            <a:spAutoFit/>
          </a:bodyPr>
          <a:lstStyle/>
          <a:p>
            <a:pPr lvl="0">
              <a:lnSpc>
                <a:spcPts val="1960"/>
              </a:lnSpc>
              <a:buClr>
                <a:srgbClr val="62A844"/>
              </a:buClr>
              <a:defRPr/>
            </a:pPr>
            <a:r>
              <a:rPr lang="en-US" sz="2000" dirty="0">
                <a:solidFill>
                  <a:srgbClr val="000000"/>
                </a:solidFill>
                <a:cs typeface="Times New Roman" panose="02020603050405020304" pitchFamily="18" charset="0"/>
              </a:rPr>
              <a:t>How leading European brands use automation to solve real operational challenges:</a:t>
            </a:r>
          </a:p>
          <a:p>
            <a:pPr lvl="0">
              <a:lnSpc>
                <a:spcPts val="1960"/>
              </a:lnSpc>
              <a:buClr>
                <a:srgbClr val="62A844"/>
              </a:buClr>
              <a:defRPr/>
            </a:pPr>
            <a:endParaRPr lang="en-US" sz="2000" b="1" kern="0" dirty="0">
              <a:solidFill>
                <a:srgbClr val="000000"/>
              </a:solidFill>
              <a:cs typeface="Times New Roman" panose="02020603050405020304" pitchFamily="18" charset="0"/>
            </a:endParaRPr>
          </a:p>
          <a:p>
            <a:pPr lvl="0" algn="just">
              <a:lnSpc>
                <a:spcPts val="1960"/>
              </a:lnSpc>
              <a:buClr>
                <a:srgbClr val="62A844"/>
              </a:buClr>
              <a:defRPr/>
            </a:pPr>
            <a:r>
              <a:rPr lang="en-US" sz="2000" b="1" kern="0" dirty="0">
                <a:solidFill>
                  <a:srgbClr val="0289AE"/>
                </a:solidFill>
                <a:cs typeface="Times New Roman" panose="02020603050405020304" pitchFamily="18" charset="0"/>
              </a:rPr>
              <a:t>Premier Inn (United Kingdom)</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Challenge:</a:t>
            </a:r>
            <a:r>
              <a:rPr lang="en-US" dirty="0">
                <a:solidFill>
                  <a:srgbClr val="000000"/>
                </a:solidFill>
                <a:cs typeface="Times New Roman" panose="02020603050405020304" pitchFamily="18" charset="0"/>
              </a:rPr>
              <a:t> Long queues during peak check-in</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Solution:</a:t>
            </a:r>
            <a:r>
              <a:rPr lang="en-US" dirty="0">
                <a:solidFill>
                  <a:srgbClr val="000000"/>
                </a:solidFill>
                <a:cs typeface="Times New Roman" panose="02020603050405020304" pitchFamily="18" charset="0"/>
              </a:rPr>
              <a:t> Self check-in kiosks &amp; mobile check-in</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Result:</a:t>
            </a:r>
            <a:r>
              <a:rPr lang="en-US" dirty="0">
                <a:solidFill>
                  <a:srgbClr val="000000"/>
                </a:solidFill>
                <a:cs typeface="Times New Roman" panose="02020603050405020304" pitchFamily="18" charset="0"/>
              </a:rPr>
              <a:t> Faster arrivals, staff free for personal welcome</a:t>
            </a:r>
            <a:br>
              <a:rPr lang="en-US" dirty="0">
                <a:solidFill>
                  <a:srgbClr val="000000"/>
                </a:solidFill>
                <a:cs typeface="Times New Roman" panose="02020603050405020304" pitchFamily="18" charset="0"/>
              </a:rPr>
            </a:br>
            <a:r>
              <a:rPr lang="en-US" i="1" dirty="0">
                <a:solidFill>
                  <a:srgbClr val="000000"/>
                </a:solidFill>
              </a:rPr>
              <a:t>(Premier Inn Digital Guest Journey Case Study, 2024)</a:t>
            </a:r>
            <a:endParaRPr lang="en-US" dirty="0">
              <a:solidFill>
                <a:srgbClr val="000000"/>
              </a:solidFill>
              <a:cs typeface="Times New Roman" panose="02020603050405020304" pitchFamily="18" charset="0"/>
            </a:endParaRPr>
          </a:p>
          <a:p>
            <a:pPr lvl="0">
              <a:lnSpc>
                <a:spcPts val="1960"/>
              </a:lnSpc>
              <a:buClr>
                <a:srgbClr val="62A844"/>
              </a:buClr>
              <a:defRPr/>
            </a:pPr>
            <a:endParaRPr lang="en-US" kern="0" dirty="0">
              <a:solidFill>
                <a:srgbClr val="000000"/>
              </a:solidFill>
              <a:cs typeface="Times New Roman" panose="02020603050405020304" pitchFamily="18" charset="0"/>
            </a:endParaRPr>
          </a:p>
          <a:p>
            <a:pPr lvl="0" algn="just">
              <a:lnSpc>
                <a:spcPts val="1960"/>
              </a:lnSpc>
              <a:buClr>
                <a:srgbClr val="62A844"/>
              </a:buClr>
              <a:defRPr/>
            </a:pPr>
            <a:r>
              <a:rPr lang="en-US" sz="2000" b="1" kern="0" dirty="0">
                <a:solidFill>
                  <a:srgbClr val="0289AE"/>
                </a:solidFill>
                <a:cs typeface="Times New Roman" panose="02020603050405020304" pitchFamily="18" charset="0"/>
              </a:rPr>
              <a:t>Scandic Hotels (Nordic Region)</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Challenge:</a:t>
            </a:r>
            <a:r>
              <a:rPr lang="en-US" dirty="0">
                <a:solidFill>
                  <a:srgbClr val="000000"/>
                </a:solidFill>
                <a:cs typeface="Times New Roman" panose="02020603050405020304" pitchFamily="18" charset="0"/>
              </a:rPr>
              <a:t> Inefficient housekeeping &amp; energy waste</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Solution:</a:t>
            </a:r>
            <a:r>
              <a:rPr lang="en-US" dirty="0">
                <a:solidFill>
                  <a:srgbClr val="000000"/>
                </a:solidFill>
                <a:cs typeface="Times New Roman" panose="02020603050405020304" pitchFamily="18" charset="0"/>
              </a:rPr>
              <a:t> Digital scheduling linked to real-time occupancy</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Result:</a:t>
            </a:r>
            <a:r>
              <a:rPr lang="en-US" dirty="0">
                <a:solidFill>
                  <a:srgbClr val="000000"/>
                </a:solidFill>
                <a:cs typeface="Times New Roman" panose="02020603050405020304" pitchFamily="18" charset="0"/>
              </a:rPr>
              <a:t> Faster room turnaround + lower energy use</a:t>
            </a:r>
            <a:br>
              <a:rPr lang="en-US" dirty="0">
                <a:solidFill>
                  <a:srgbClr val="000000"/>
                </a:solidFill>
                <a:cs typeface="Times New Roman" panose="02020603050405020304" pitchFamily="18" charset="0"/>
              </a:rPr>
            </a:br>
            <a:r>
              <a:rPr lang="en-US" i="1" dirty="0">
                <a:solidFill>
                  <a:srgbClr val="000000"/>
                </a:solidFill>
              </a:rPr>
              <a:t>(Scandic Hotels Sustainability &amp; Operations Report, 2024)</a:t>
            </a:r>
            <a:endParaRPr lang="en-US" kern="0" dirty="0">
              <a:solidFill>
                <a:srgbClr val="000000"/>
              </a:solidFill>
              <a:cs typeface="Times New Roman" panose="02020603050405020304" pitchFamily="18" charset="0"/>
            </a:endParaRPr>
          </a:p>
          <a:p>
            <a:pPr lvl="0">
              <a:lnSpc>
                <a:spcPts val="1960"/>
              </a:lnSpc>
              <a:buClr>
                <a:srgbClr val="62A844"/>
              </a:buClr>
              <a:defRPr/>
            </a:pPr>
            <a:endParaRPr lang="en-GB" kern="0" dirty="0">
              <a:solidFill>
                <a:srgbClr val="000000"/>
              </a:solidFill>
            </a:endParaRPr>
          </a:p>
        </p:txBody>
      </p:sp>
      <p:sp>
        <p:nvSpPr>
          <p:cNvPr id="2" name="TextBox 1">
            <a:extLst>
              <a:ext uri="{FF2B5EF4-FFF2-40B4-BE49-F238E27FC236}">
                <a16:creationId xmlns:a16="http://schemas.microsoft.com/office/drawing/2014/main" id="{9BC22B4F-00FB-A998-7898-94504F60F48F}"/>
              </a:ext>
            </a:extLst>
          </p:cNvPr>
          <p:cNvSpPr txBox="1"/>
          <p:nvPr/>
        </p:nvSpPr>
        <p:spPr>
          <a:xfrm>
            <a:off x="676687" y="585572"/>
            <a:ext cx="4474046" cy="1477328"/>
          </a:xfrm>
          <a:prstGeom prst="rect">
            <a:avLst/>
          </a:prstGeom>
          <a:noFill/>
        </p:spPr>
        <p:txBody>
          <a:bodyPr wrap="square">
            <a:spAutoFit/>
          </a:bodyPr>
          <a:lstStyle/>
          <a:p>
            <a:pPr>
              <a:lnSpc>
                <a:spcPts val="3580"/>
              </a:lnSpc>
            </a:pPr>
            <a:r>
              <a:rPr lang="en-US" sz="3400" b="1" dirty="0">
                <a:solidFill>
                  <a:schemeClr val="bg1"/>
                </a:solidFill>
                <a:cs typeface="Times New Roman" panose="02020603050405020304" pitchFamily="18" charset="0"/>
              </a:rPr>
              <a:t>Automation in European Hospitality</a:t>
            </a:r>
          </a:p>
          <a:p>
            <a:pPr>
              <a:lnSpc>
                <a:spcPts val="3580"/>
              </a:lnSpc>
            </a:pPr>
            <a:endParaRPr lang="en-US" sz="3400" b="1" dirty="0">
              <a:solidFill>
                <a:schemeClr val="bg1"/>
              </a:solidFill>
              <a:cs typeface="Times New Roman" panose="02020603050405020304" pitchFamily="18" charset="0"/>
            </a:endParaRPr>
          </a:p>
        </p:txBody>
      </p:sp>
      <p:pic>
        <p:nvPicPr>
          <p:cNvPr id="3" name="Picture Placeholder 8">
            <a:extLst>
              <a:ext uri="{FF2B5EF4-FFF2-40B4-BE49-F238E27FC236}">
                <a16:creationId xmlns:a16="http://schemas.microsoft.com/office/drawing/2014/main" id="{AE2FA8FE-E3F4-88BE-E349-75D0CE4D7B3C}"/>
              </a:ext>
            </a:extLst>
          </p:cNvPr>
          <p:cNvPicPr>
            <a:picLocks noChangeAspect="1"/>
          </p:cNvPicPr>
          <p:nvPr/>
        </p:nvPicPr>
        <p:blipFill>
          <a:blip r:embed="rId5" cstate="email">
            <a:extLst>
              <a:ext uri="{28A0092B-C50C-407E-A947-70E740481C1C}">
                <a14:useLocalDpi xmlns:a14="http://schemas.microsoft.com/office/drawing/2010/main"/>
              </a:ext>
            </a:extLst>
          </a:blip>
          <a:srcRect l="35911" r="35911"/>
          <a:stretch/>
        </p:blipFill>
        <p:spPr>
          <a:xfrm>
            <a:off x="7744660" y="1410313"/>
            <a:ext cx="2444127" cy="4336988"/>
          </a:xfrm>
          <a:prstGeom prst="rect">
            <a:avLst/>
          </a:prstGeom>
        </p:spPr>
      </p:pic>
      <p:pic>
        <p:nvPicPr>
          <p:cNvPr id="6" name="Graphic 5">
            <a:extLst>
              <a:ext uri="{FF2B5EF4-FFF2-40B4-BE49-F238E27FC236}">
                <a16:creationId xmlns:a16="http://schemas.microsoft.com/office/drawing/2014/main" id="{95E3D04D-023E-9AF8-C827-BEDF3AF04B69}"/>
              </a:ext>
            </a:extLst>
          </p:cNvPr>
          <p:cNvPicPr>
            <a:picLocks noChangeAspect="1"/>
          </p:cNvPicPr>
          <p:nvPr/>
        </p:nvPicPr>
        <p:blipFill>
          <a:blip>
            <a:extLst>
              <a:ext uri="{96DAC541-7B7A-43D3-8B79-37D633B846F1}">
                <asvg:svgBlip xmlns:asvg="http://schemas.microsoft.com/office/drawing/2016/SVG/main" r:embed="rId6"/>
              </a:ext>
            </a:extLst>
          </a:blip>
          <a:srcRect l="49952" t="41010" r="28995" b="44546"/>
          <a:stretch/>
        </p:blipFill>
        <p:spPr>
          <a:xfrm rot="3559137">
            <a:off x="7487385" y="2959310"/>
            <a:ext cx="5325749" cy="5173579"/>
          </a:xfrm>
          <a:prstGeom prst="rect">
            <a:avLst/>
          </a:prstGeom>
        </p:spPr>
      </p:pic>
    </p:spTree>
    <p:extLst>
      <p:ext uri="{BB962C8B-B14F-4D97-AF65-F5344CB8AC3E}">
        <p14:creationId xmlns:p14="http://schemas.microsoft.com/office/powerpoint/2010/main" val="25605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DC611-FD20-0B7D-22FA-34273CDECEDC}"/>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BCCB0148-4578-F5F6-3DB8-FEC5CF0600BD}"/>
              </a:ext>
            </a:extLst>
          </p:cNvPr>
          <p:cNvSpPr/>
          <p:nvPr/>
        </p:nvSpPr>
        <p:spPr>
          <a:xfrm>
            <a:off x="0" y="381965"/>
            <a:ext cx="12192000" cy="134061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B676924A-1E72-1173-592C-7BAC7BE6C387}"/>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20" name="Graphic 19">
            <a:extLst>
              <a:ext uri="{FF2B5EF4-FFF2-40B4-BE49-F238E27FC236}">
                <a16:creationId xmlns:a16="http://schemas.microsoft.com/office/drawing/2014/main" id="{40E5F846-254E-6B0E-328E-3C08567D9AF8}"/>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pic>
        <p:nvPicPr>
          <p:cNvPr id="21" name="Picture 20" descr="iPhone6_mockup_front_white.png">
            <a:extLst>
              <a:ext uri="{FF2B5EF4-FFF2-40B4-BE49-F238E27FC236}">
                <a16:creationId xmlns:a16="http://schemas.microsoft.com/office/drawing/2014/main" id="{734ECBA7-83DF-7EDB-F307-95081F2EAE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340" y="381965"/>
            <a:ext cx="4094254" cy="6404164"/>
          </a:xfrm>
          <a:prstGeom prst="rect">
            <a:avLst/>
          </a:prstGeom>
        </p:spPr>
      </p:pic>
      <p:sp>
        <p:nvSpPr>
          <p:cNvPr id="7" name="TextBox 6">
            <a:extLst>
              <a:ext uri="{FF2B5EF4-FFF2-40B4-BE49-F238E27FC236}">
                <a16:creationId xmlns:a16="http://schemas.microsoft.com/office/drawing/2014/main" id="{1BABD9B6-E975-1EE8-65A0-AB7BD6E2D7CA}"/>
              </a:ext>
            </a:extLst>
          </p:cNvPr>
          <p:cNvSpPr txBox="1"/>
          <p:nvPr/>
        </p:nvSpPr>
        <p:spPr>
          <a:xfrm>
            <a:off x="676179" y="2289657"/>
            <a:ext cx="6187608" cy="3426579"/>
          </a:xfrm>
          <a:prstGeom prst="rect">
            <a:avLst/>
          </a:prstGeom>
          <a:noFill/>
        </p:spPr>
        <p:txBody>
          <a:bodyPr wrap="square" rtlCol="0">
            <a:spAutoFit/>
          </a:bodyPr>
          <a:lstStyle/>
          <a:p>
            <a:pPr lvl="0">
              <a:lnSpc>
                <a:spcPts val="1960"/>
              </a:lnSpc>
              <a:buClr>
                <a:srgbClr val="62A844"/>
              </a:buClr>
              <a:defRPr/>
            </a:pPr>
            <a:r>
              <a:rPr lang="en-US" sz="2000" b="1" kern="0" dirty="0">
                <a:solidFill>
                  <a:srgbClr val="0289AE"/>
                </a:solidFill>
                <a:cs typeface="Times New Roman" panose="02020603050405020304" pitchFamily="18" charset="0"/>
              </a:rPr>
              <a:t>Meliá Hotels International (Spain)</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Priority:</a:t>
            </a:r>
            <a:r>
              <a:rPr lang="en-US" dirty="0">
                <a:solidFill>
                  <a:srgbClr val="000000"/>
                </a:solidFill>
                <a:cs typeface="Times New Roman" panose="02020603050405020304" pitchFamily="18" charset="0"/>
              </a:rPr>
              <a:t> Energy efficiency &amp; guest comfort</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Automation:</a:t>
            </a:r>
            <a:r>
              <a:rPr lang="en-US" dirty="0">
                <a:solidFill>
                  <a:srgbClr val="000000"/>
                </a:solidFill>
                <a:cs typeface="Times New Roman" panose="02020603050405020304" pitchFamily="18" charset="0"/>
              </a:rPr>
              <a:t> Smart building controls (lighting, HVAC)</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Outcome:</a:t>
            </a:r>
            <a:r>
              <a:rPr lang="en-US" dirty="0">
                <a:solidFill>
                  <a:srgbClr val="000000"/>
                </a:solidFill>
                <a:cs typeface="Times New Roman" panose="02020603050405020304" pitchFamily="18" charset="0"/>
              </a:rPr>
              <a:t> Lower energy use + improved comfort levels</a:t>
            </a:r>
            <a:br>
              <a:rPr lang="en-US" dirty="0">
                <a:solidFill>
                  <a:srgbClr val="000000"/>
                </a:solidFill>
                <a:cs typeface="Times New Roman" panose="02020603050405020304" pitchFamily="18" charset="0"/>
              </a:rPr>
            </a:br>
            <a:r>
              <a:rPr lang="en-US" i="1" dirty="0">
                <a:solidFill>
                  <a:srgbClr val="000000"/>
                </a:solidFill>
              </a:rPr>
              <a:t>(Meliá Hotels International Smart Buildings Initiative, 2024)</a:t>
            </a:r>
            <a:endParaRPr lang="en-US" dirty="0">
              <a:solidFill>
                <a:srgbClr val="000000"/>
              </a:solidFill>
              <a:cs typeface="Times New Roman" panose="02020603050405020304" pitchFamily="18" charset="0"/>
            </a:endParaRPr>
          </a:p>
          <a:p>
            <a:pPr lvl="0">
              <a:lnSpc>
                <a:spcPts val="1960"/>
              </a:lnSpc>
              <a:buClr>
                <a:srgbClr val="62A844"/>
              </a:buClr>
              <a:defRPr/>
            </a:pPr>
            <a:endParaRPr lang="en-US" kern="0" dirty="0">
              <a:solidFill>
                <a:srgbClr val="000000"/>
              </a:solidFill>
              <a:cs typeface="Times New Roman" panose="02020603050405020304" pitchFamily="18" charset="0"/>
            </a:endParaRPr>
          </a:p>
          <a:p>
            <a:pPr lvl="0">
              <a:lnSpc>
                <a:spcPts val="1960"/>
              </a:lnSpc>
              <a:buClr>
                <a:srgbClr val="62A844"/>
              </a:buClr>
              <a:defRPr/>
            </a:pPr>
            <a:endParaRPr lang="en-US" sz="2000" kern="0" dirty="0">
              <a:solidFill>
                <a:srgbClr val="0289AE"/>
              </a:solidFill>
            </a:endParaRPr>
          </a:p>
          <a:p>
            <a:pPr lvl="0">
              <a:lnSpc>
                <a:spcPts val="1960"/>
              </a:lnSpc>
              <a:buClr>
                <a:srgbClr val="62A844"/>
              </a:buClr>
              <a:defRPr/>
            </a:pPr>
            <a:r>
              <a:rPr lang="en-US" sz="2000" b="1" kern="0" dirty="0">
                <a:solidFill>
                  <a:srgbClr val="0289AE"/>
                </a:solidFill>
                <a:cs typeface="Times New Roman" panose="02020603050405020304" pitchFamily="18" charset="0"/>
              </a:rPr>
              <a:t>Radisson Hotel Group (Europe-wide)</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Priority:</a:t>
            </a:r>
            <a:r>
              <a:rPr lang="en-US" dirty="0">
                <a:solidFill>
                  <a:srgbClr val="000000"/>
                </a:solidFill>
                <a:cs typeface="Times New Roman" panose="02020603050405020304" pitchFamily="18" charset="0"/>
              </a:rPr>
              <a:t> Revenue accuracy &amp; staff focus</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Automation:</a:t>
            </a:r>
            <a:r>
              <a:rPr lang="en-US" dirty="0">
                <a:solidFill>
                  <a:srgbClr val="000000"/>
                </a:solidFill>
                <a:cs typeface="Times New Roman" panose="02020603050405020304" pitchFamily="18" charset="0"/>
              </a:rPr>
              <a:t> Pricing &amp; room availability tools</a:t>
            </a:r>
          </a:p>
          <a:p>
            <a:pPr marL="285750" lvl="0" indent="-285750">
              <a:lnSpc>
                <a:spcPts val="1960"/>
              </a:lnSpc>
              <a:buClr>
                <a:srgbClr val="62A844"/>
              </a:buClr>
              <a:buFont typeface="Arial" panose="020B0604020202020204" pitchFamily="34" charset="0"/>
              <a:buChar char="•"/>
              <a:defRPr/>
            </a:pPr>
            <a:r>
              <a:rPr lang="en-US" b="1" dirty="0">
                <a:solidFill>
                  <a:srgbClr val="000000"/>
                </a:solidFill>
                <a:cs typeface="Times New Roman" panose="02020603050405020304" pitchFamily="18" charset="0"/>
              </a:rPr>
              <a:t>Outcome:</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Synchronised</a:t>
            </a:r>
            <a:r>
              <a:rPr lang="en-US" dirty="0">
                <a:solidFill>
                  <a:srgbClr val="000000"/>
                </a:solidFill>
                <a:cs typeface="Times New Roman" panose="02020603050405020304" pitchFamily="18" charset="0"/>
              </a:rPr>
              <a:t> rates + more time for guest relations</a:t>
            </a:r>
            <a:br>
              <a:rPr lang="en-US" dirty="0">
                <a:solidFill>
                  <a:srgbClr val="000000"/>
                </a:solidFill>
                <a:cs typeface="Times New Roman" panose="02020603050405020304" pitchFamily="18" charset="0"/>
              </a:rPr>
            </a:br>
            <a:r>
              <a:rPr lang="en-US" i="1" dirty="0">
                <a:solidFill>
                  <a:srgbClr val="000000"/>
                </a:solidFill>
              </a:rPr>
              <a:t>(Radisson Hotel Group Revenue Management Review, 2024)</a:t>
            </a:r>
            <a:endParaRPr lang="en-US" dirty="0">
              <a:solidFill>
                <a:srgbClr val="000000"/>
              </a:solidFill>
              <a:cs typeface="Times New Roman" panose="02020603050405020304" pitchFamily="18" charset="0"/>
            </a:endParaRPr>
          </a:p>
          <a:p>
            <a:pPr lvl="0">
              <a:lnSpc>
                <a:spcPts val="1960"/>
              </a:lnSpc>
              <a:buClr>
                <a:srgbClr val="62A844"/>
              </a:buClr>
              <a:defRPr/>
            </a:pPr>
            <a:endParaRPr lang="en-US" kern="0" dirty="0">
              <a:solidFill>
                <a:srgbClr val="000000"/>
              </a:solidFill>
              <a:cs typeface="Times New Roman" panose="02020603050405020304" pitchFamily="18" charset="0"/>
            </a:endParaRPr>
          </a:p>
        </p:txBody>
      </p:sp>
      <p:sp>
        <p:nvSpPr>
          <p:cNvPr id="2" name="TextBox 1">
            <a:extLst>
              <a:ext uri="{FF2B5EF4-FFF2-40B4-BE49-F238E27FC236}">
                <a16:creationId xmlns:a16="http://schemas.microsoft.com/office/drawing/2014/main" id="{F91EC302-9515-9DBE-79EE-BBDD975E922A}"/>
              </a:ext>
            </a:extLst>
          </p:cNvPr>
          <p:cNvSpPr txBox="1"/>
          <p:nvPr/>
        </p:nvSpPr>
        <p:spPr>
          <a:xfrm>
            <a:off x="676687" y="585572"/>
            <a:ext cx="4474046" cy="1477328"/>
          </a:xfrm>
          <a:prstGeom prst="rect">
            <a:avLst/>
          </a:prstGeom>
          <a:noFill/>
        </p:spPr>
        <p:txBody>
          <a:bodyPr wrap="square">
            <a:spAutoFit/>
          </a:bodyPr>
          <a:lstStyle/>
          <a:p>
            <a:pPr>
              <a:lnSpc>
                <a:spcPts val="3580"/>
              </a:lnSpc>
            </a:pPr>
            <a:r>
              <a:rPr lang="en-US" sz="3400" b="1" dirty="0">
                <a:solidFill>
                  <a:schemeClr val="bg1"/>
                </a:solidFill>
                <a:cs typeface="Times New Roman" panose="02020603050405020304" pitchFamily="18" charset="0"/>
              </a:rPr>
              <a:t>Automation in European Hospitality</a:t>
            </a:r>
          </a:p>
          <a:p>
            <a:pPr>
              <a:lnSpc>
                <a:spcPts val="3580"/>
              </a:lnSpc>
            </a:pPr>
            <a:endParaRPr lang="en-US" sz="3400" b="1" dirty="0">
              <a:solidFill>
                <a:schemeClr val="bg1"/>
              </a:solidFill>
              <a:cs typeface="Times New Roman" panose="02020603050405020304" pitchFamily="18" charset="0"/>
            </a:endParaRPr>
          </a:p>
        </p:txBody>
      </p:sp>
      <p:pic>
        <p:nvPicPr>
          <p:cNvPr id="4" name="Picture Placeholder 9">
            <a:extLst>
              <a:ext uri="{FF2B5EF4-FFF2-40B4-BE49-F238E27FC236}">
                <a16:creationId xmlns:a16="http://schemas.microsoft.com/office/drawing/2014/main" id="{5D6D41CA-C5C4-A753-43E5-3CBB1E199F30}"/>
              </a:ext>
            </a:extLst>
          </p:cNvPr>
          <p:cNvPicPr>
            <a:picLocks noChangeAspect="1"/>
          </p:cNvPicPr>
          <p:nvPr/>
        </p:nvPicPr>
        <p:blipFill>
          <a:blip r:embed="rId5" cstate="email">
            <a:extLst>
              <a:ext uri="{28A0092B-C50C-407E-A947-70E740481C1C}">
                <a14:useLocalDpi xmlns:a14="http://schemas.microsoft.com/office/drawing/2010/main"/>
              </a:ext>
            </a:extLst>
          </a:blip>
          <a:srcRect l="31213" r="31213"/>
          <a:stretch>
            <a:fillRect/>
          </a:stretch>
        </p:blipFill>
        <p:spPr>
          <a:xfrm>
            <a:off x="7770403" y="1410313"/>
            <a:ext cx="2444127" cy="4336988"/>
          </a:xfrm>
          <a:prstGeom prst="rect">
            <a:avLst/>
          </a:prstGeom>
        </p:spPr>
      </p:pic>
    </p:spTree>
    <p:extLst>
      <p:ext uri="{BB962C8B-B14F-4D97-AF65-F5344CB8AC3E}">
        <p14:creationId xmlns:p14="http://schemas.microsoft.com/office/powerpoint/2010/main" val="170947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996E8-6978-F197-5CED-377C09D663A7}"/>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6D43CEA7-6F5C-FE19-6E7D-5073E1A585CC}"/>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IE" sz="2400" b="1" dirty="0">
                <a:solidFill>
                  <a:srgbClr val="62A844"/>
                </a:solidFill>
              </a:rPr>
              <a:t>Porto Mare Taverna</a:t>
            </a:r>
            <a:endParaRPr lang="en-GB" sz="2400" b="1" dirty="0">
              <a:solidFill>
                <a:srgbClr val="62A844"/>
              </a:solidFill>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96401434-D229-E2DF-D7DD-D4D6F7D3F27B}"/>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B5F9067-1167-98E8-ED78-7F22452D75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sp>
        <p:nvSpPr>
          <p:cNvPr id="9" name="TextBox 8">
            <a:extLst>
              <a:ext uri="{FF2B5EF4-FFF2-40B4-BE49-F238E27FC236}">
                <a16:creationId xmlns:a16="http://schemas.microsoft.com/office/drawing/2014/main" id="{6544254B-757A-1BDC-550A-7FE876ACD499}"/>
              </a:ext>
            </a:extLst>
          </p:cNvPr>
          <p:cNvSpPr txBox="1"/>
          <p:nvPr/>
        </p:nvSpPr>
        <p:spPr>
          <a:xfrm>
            <a:off x="169411" y="855773"/>
            <a:ext cx="7823541" cy="6186309"/>
          </a:xfrm>
          <a:prstGeom prst="rect">
            <a:avLst/>
          </a:prstGeom>
          <a:noFill/>
        </p:spPr>
        <p:txBody>
          <a:bodyPr wrap="square">
            <a:spAutoFit/>
          </a:bodyPr>
          <a:lstStyle/>
          <a:p>
            <a:pPr>
              <a:buNone/>
            </a:pPr>
            <a:r>
              <a:rPr lang="en-GB" dirty="0">
                <a:solidFill>
                  <a:srgbClr val="262626"/>
                </a:solidFill>
              </a:rPr>
              <a:t>Porto Mare Taverna demonstrates how digital transformation often begins by solving everyday operational challenges rather than introducing advanced technology. As a busy seasonal seafood restaurant, the business struggles with reservations arriving through multiple channels, inconsistent table management, long waiting times, and unnecessary energy use caused by preparing spaces and equipment before demand was fully understood.</a:t>
            </a:r>
          </a:p>
          <a:p>
            <a:pPr>
              <a:buNone/>
            </a:pPr>
            <a:endParaRPr lang="en-GB" dirty="0">
              <a:solidFill>
                <a:srgbClr val="262626"/>
              </a:solidFill>
            </a:endParaRPr>
          </a:p>
          <a:p>
            <a:pPr>
              <a:buNone/>
            </a:pPr>
            <a:r>
              <a:rPr lang="en-GB" dirty="0">
                <a:solidFill>
                  <a:srgbClr val="262626"/>
                </a:solidFill>
              </a:rPr>
              <a:t>Management identified that around 18% of reservations resulted in no-shows or late arrivals, while staff spent significant time monitoring messages across different platforms. The business also recognised that energy consumption increased when terrace areas, lighting, cooling systems, and kitchen stations were prepared for demand that did not always materialise.</a:t>
            </a:r>
          </a:p>
          <a:p>
            <a:pPr>
              <a:buNone/>
            </a:pPr>
            <a:endParaRPr lang="en-GB" dirty="0">
              <a:solidFill>
                <a:srgbClr val="262626"/>
              </a:solidFill>
            </a:endParaRPr>
          </a:p>
          <a:p>
            <a:pPr>
              <a:buNone/>
            </a:pPr>
            <a:r>
              <a:rPr lang="en-GB" dirty="0">
                <a:solidFill>
                  <a:srgbClr val="262626"/>
                </a:solidFill>
              </a:rPr>
              <a:t>The case encourages us to explore how relatively simple digital tools can improve reservation management, support operational planning, reduce resource waste, and provide better information for decision-making. It also highlights an important hospitality principle: technology should improve efficiency while preserving the personal service that guests value.</a:t>
            </a:r>
          </a:p>
          <a:p>
            <a:pPr>
              <a:buNone/>
            </a:pPr>
            <a:endParaRPr lang="en-GB" dirty="0">
              <a:solidFill>
                <a:srgbClr val="262626"/>
              </a:solidFill>
            </a:endParaRPr>
          </a:p>
          <a:p>
            <a:pPr>
              <a:buNone/>
            </a:pPr>
            <a:r>
              <a:rPr lang="en-GB" b="1" dirty="0">
                <a:solidFill>
                  <a:srgbClr val="62A844"/>
                </a:solidFill>
              </a:rPr>
              <a:t>Key Learning: </a:t>
            </a:r>
            <a:r>
              <a:rPr lang="en-GB" dirty="0">
                <a:solidFill>
                  <a:srgbClr val="262626"/>
                </a:solidFill>
              </a:rPr>
              <a:t>Successful digital transformation starts with clearly defined operational problems and tools that improve efficiency + guest experience.</a:t>
            </a:r>
          </a:p>
          <a:p>
            <a:pPr>
              <a:buNone/>
            </a:pPr>
            <a:endParaRPr lang="en-GB" dirty="0">
              <a:solidFill>
                <a:srgbClr val="262626"/>
              </a:solidFill>
            </a:endParaRPr>
          </a:p>
        </p:txBody>
      </p:sp>
      <p:pic>
        <p:nvPicPr>
          <p:cNvPr id="6" name="Picture 5">
            <a:extLst>
              <a:ext uri="{FF2B5EF4-FFF2-40B4-BE49-F238E27FC236}">
                <a16:creationId xmlns:a16="http://schemas.microsoft.com/office/drawing/2014/main" id="{D3090C9E-31D0-2F91-4D24-213969E402FA}"/>
              </a:ext>
            </a:extLst>
          </p:cNvPr>
          <p:cNvPicPr>
            <a:picLocks noChangeAspect="1"/>
          </p:cNvPicPr>
          <p:nvPr/>
        </p:nvPicPr>
        <p:blipFill>
          <a:blip r:embed="rId4"/>
          <a:stretch>
            <a:fillRect/>
          </a:stretch>
        </p:blipFill>
        <p:spPr>
          <a:xfrm>
            <a:off x="7976382" y="730528"/>
            <a:ext cx="4215617" cy="5867868"/>
          </a:xfrm>
          <a:prstGeom prst="rect">
            <a:avLst/>
          </a:prstGeom>
        </p:spPr>
      </p:pic>
    </p:spTree>
    <p:extLst>
      <p:ext uri="{BB962C8B-B14F-4D97-AF65-F5344CB8AC3E}">
        <p14:creationId xmlns:p14="http://schemas.microsoft.com/office/powerpoint/2010/main" val="2293472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CA1B-F8F6-322D-36A8-0DF8B56DE5F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6561DBD-11CB-25B5-F3BF-4F6C5183B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0492" y="2391246"/>
            <a:ext cx="5437988" cy="4122198"/>
          </a:xfrm>
          <a:prstGeom prst="rect">
            <a:avLst/>
          </a:prstGeom>
        </p:spPr>
      </p:pic>
      <p:sp>
        <p:nvSpPr>
          <p:cNvPr id="2" name="Text Placeholder 11">
            <a:extLst>
              <a:ext uri="{FF2B5EF4-FFF2-40B4-BE49-F238E27FC236}">
                <a16:creationId xmlns:a16="http://schemas.microsoft.com/office/drawing/2014/main" id="{F9E7B294-FE17-42B5-B2C6-F476D5DC5891}"/>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and Discussion</a:t>
            </a:r>
          </a:p>
          <a:p>
            <a:pPr marL="0" indent="0">
              <a:lnSpc>
                <a:spcPts val="3520"/>
              </a:lnSpc>
              <a:spcBef>
                <a:spcPts val="0"/>
              </a:spcBef>
              <a:buNone/>
            </a:pPr>
            <a:r>
              <a:rPr lang="en-US" sz="3400" b="1" dirty="0">
                <a:solidFill>
                  <a:srgbClr val="262626"/>
                </a:solidFill>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CA545D9B-88F7-91A3-CE6F-798E927FD5F4}"/>
              </a:ext>
            </a:extLst>
          </p:cNvPr>
          <p:cNvCxnSpPr>
            <a:cxnSpLocks/>
          </p:cNvCxnSpPr>
          <p:nvPr/>
        </p:nvCxnSpPr>
        <p:spPr>
          <a:xfrm>
            <a:off x="0" y="1275808"/>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6DDB8E2F-904B-487A-0873-DFB8DC545C81}"/>
              </a:ext>
            </a:extLst>
          </p:cNvPr>
          <p:cNvSpPr/>
          <p:nvPr/>
        </p:nvSpPr>
        <p:spPr>
          <a:xfrm flipH="1">
            <a:off x="508029" y="1684742"/>
            <a:ext cx="7235434" cy="4452501"/>
          </a:xfrm>
          <a:prstGeom prst="rect">
            <a:avLst/>
          </a:prstGeom>
        </p:spPr>
        <p:txBody>
          <a:bodyPr wrap="square">
            <a:spAutoFit/>
          </a:bodyPr>
          <a:lstStyle/>
          <a:p>
            <a:pPr lvl="0" algn="just">
              <a:lnSpc>
                <a:spcPts val="1960"/>
              </a:lnSpc>
              <a:defRPr/>
            </a:pPr>
            <a:r>
              <a:rPr lang="en-US" kern="0" dirty="0">
                <a:solidFill>
                  <a:srgbClr val="000000"/>
                </a:solidFill>
                <a:cs typeface="Times New Roman" panose="02020603050405020304" pitchFamily="18" charset="0"/>
              </a:rPr>
              <a:t>Automation can bring speed, accuracy and sustainability, but its success depends on how people design, manage and use it. The most effective systems strengthen, the human side of hospitality.</a:t>
            </a:r>
          </a:p>
          <a:p>
            <a:pPr lvl="0" algn="just">
              <a:lnSpc>
                <a:spcPts val="1960"/>
              </a:lnSpc>
              <a:defRPr/>
            </a:pPr>
            <a:endParaRPr lang="en-US" kern="0" dirty="0">
              <a:solidFill>
                <a:srgbClr val="000000"/>
              </a:solidFill>
            </a:endParaRPr>
          </a:p>
          <a:p>
            <a:pPr>
              <a:lnSpc>
                <a:spcPts val="1960"/>
              </a:lnSpc>
            </a:pPr>
            <a:r>
              <a:rPr lang="en-US" sz="2000" b="1" dirty="0">
                <a:solidFill>
                  <a:srgbClr val="0289AE"/>
                </a:solidFill>
                <a:cs typeface="Times New Roman" panose="02020603050405020304" pitchFamily="18" charset="0"/>
              </a:rPr>
              <a:t>What Worked Well?</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Speed? Accuracy? Convenience?</a:t>
            </a:r>
          </a:p>
          <a:p>
            <a:pPr>
              <a:lnSpc>
                <a:spcPts val="1960"/>
              </a:lnSpc>
            </a:pPr>
            <a:br>
              <a:rPr lang="en-US" b="1" dirty="0">
                <a:solidFill>
                  <a:srgbClr val="000000"/>
                </a:solidFill>
                <a:cs typeface="Times New Roman" panose="02020603050405020304" pitchFamily="18" charset="0"/>
              </a:rPr>
            </a:br>
            <a:r>
              <a:rPr lang="en-US" sz="2000" b="1" dirty="0">
                <a:solidFill>
                  <a:srgbClr val="0289AE"/>
                </a:solidFill>
                <a:cs typeface="Times New Roman" panose="02020603050405020304" pitchFamily="18" charset="0"/>
              </a:rPr>
              <a:t>What Created Difficulty?</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Confusion? Impersonal feel? Technical issues?</a:t>
            </a:r>
          </a:p>
          <a:p>
            <a:pPr>
              <a:lnSpc>
                <a:spcPts val="1960"/>
              </a:lnSpc>
            </a:pPr>
            <a:br>
              <a:rPr lang="en-US" b="1" dirty="0">
                <a:solidFill>
                  <a:srgbClr val="000000"/>
                </a:solidFill>
                <a:cs typeface="Times New Roman" panose="02020603050405020304" pitchFamily="18" charset="0"/>
              </a:rPr>
            </a:br>
            <a:r>
              <a:rPr lang="en-US" sz="2000" b="1" dirty="0">
                <a:solidFill>
                  <a:srgbClr val="0289AE"/>
                </a:solidFill>
                <a:cs typeface="Times New Roman" panose="02020603050405020304" pitchFamily="18" charset="0"/>
              </a:rPr>
              <a:t>How Could it be Smoother?</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For both guests AND staff?</a:t>
            </a:r>
          </a:p>
          <a:p>
            <a:pPr>
              <a:lnSpc>
                <a:spcPts val="1960"/>
              </a:lnSpc>
              <a:buClr>
                <a:srgbClr val="62A844"/>
              </a:buClr>
            </a:pPr>
            <a:br>
              <a:rPr lang="en-US" b="1" dirty="0">
                <a:solidFill>
                  <a:srgbClr val="000000"/>
                </a:solidFill>
                <a:cs typeface="Times New Roman" panose="02020603050405020304" pitchFamily="18" charset="0"/>
              </a:rPr>
            </a:br>
            <a:r>
              <a:rPr lang="en-US" sz="2000" b="1" dirty="0">
                <a:solidFill>
                  <a:srgbClr val="0289AE"/>
                </a:solidFill>
                <a:cs typeface="Times New Roman" panose="02020603050405020304" pitchFamily="18" charset="0"/>
              </a:rPr>
              <a:t>Discussion in small groups:</a:t>
            </a:r>
            <a:endParaRPr lang="en-US" sz="2000" b="1" dirty="0">
              <a:solidFill>
                <a:srgbClr val="000000"/>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Which processes benefit most from automation?</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Which moments require human presence?</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Agree on </a:t>
            </a:r>
            <a:r>
              <a:rPr lang="en-US" b="1" dirty="0">
                <a:solidFill>
                  <a:srgbClr val="000000"/>
                </a:solidFill>
                <a:cs typeface="Times New Roman" panose="02020603050405020304" pitchFamily="18" charset="0"/>
              </a:rPr>
              <a:t>3 principles</a:t>
            </a:r>
            <a:r>
              <a:rPr lang="en-US" dirty="0">
                <a:solidFill>
                  <a:srgbClr val="000000"/>
                </a:solidFill>
                <a:cs typeface="Times New Roman" panose="02020603050405020304" pitchFamily="18" charset="0"/>
              </a:rPr>
              <a:t> for responsible automation</a:t>
            </a:r>
          </a:p>
        </p:txBody>
      </p:sp>
    </p:spTree>
    <p:extLst>
      <p:ext uri="{BB962C8B-B14F-4D97-AF65-F5344CB8AC3E}">
        <p14:creationId xmlns:p14="http://schemas.microsoft.com/office/powerpoint/2010/main" val="1406111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F2EE9-6A73-CDC7-27B5-E9E68DB09CF3}"/>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CEEFBB9D-1121-12B2-5275-AF959E82041A}"/>
              </a:ext>
            </a:extLst>
          </p:cNvPr>
          <p:cNvSpPr/>
          <p:nvPr/>
        </p:nvSpPr>
        <p:spPr>
          <a:xfrm flipH="1">
            <a:off x="688773" y="1069584"/>
            <a:ext cx="3541678" cy="1169936"/>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Automation is Central:</a:t>
            </a:r>
            <a:br>
              <a:rPr lang="en-US" sz="2000" b="1" dirty="0">
                <a:solidFill>
                  <a:srgbClr val="262626"/>
                </a:solidFill>
                <a:cs typeface="Segoe UI Light" panose="020B0502040204020203" pitchFamily="34" charset="0"/>
              </a:rPr>
            </a:br>
            <a:r>
              <a:rPr lang="en-US" sz="2000" dirty="0">
                <a:solidFill>
                  <a:srgbClr val="262626"/>
                </a:solidFill>
                <a:cs typeface="Segoe UI Light" panose="020B0502040204020203" pitchFamily="34" charset="0"/>
              </a:rPr>
              <a:t>Enhances efficiency, accuracy &amp; sustainability across European hospitality</a:t>
            </a:r>
          </a:p>
        </p:txBody>
      </p:sp>
      <p:sp>
        <p:nvSpPr>
          <p:cNvPr id="108" name="Rectangle 30">
            <a:extLst>
              <a:ext uri="{FF2B5EF4-FFF2-40B4-BE49-F238E27FC236}">
                <a16:creationId xmlns:a16="http://schemas.microsoft.com/office/drawing/2014/main" id="{05B3DE1B-968E-EA66-7FFB-50A01476800C}"/>
              </a:ext>
            </a:extLst>
          </p:cNvPr>
          <p:cNvSpPr/>
          <p:nvPr/>
        </p:nvSpPr>
        <p:spPr>
          <a:xfrm flipH="1">
            <a:off x="688771" y="3063440"/>
            <a:ext cx="3010187" cy="1169936"/>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Strengthens Human Roles: </a:t>
            </a:r>
            <a:r>
              <a:rPr lang="en-US" sz="2000" dirty="0">
                <a:solidFill>
                  <a:srgbClr val="262626"/>
                </a:solidFill>
                <a:cs typeface="Segoe UI Light" panose="020B0502040204020203" pitchFamily="34" charset="0"/>
              </a:rPr>
              <a:t>Reduces admin work, freeing staff for creativity &amp; personal service</a:t>
            </a:r>
          </a:p>
        </p:txBody>
      </p:sp>
      <p:sp>
        <p:nvSpPr>
          <p:cNvPr id="109" name="Rectangle 30">
            <a:extLst>
              <a:ext uri="{FF2B5EF4-FFF2-40B4-BE49-F238E27FC236}">
                <a16:creationId xmlns:a16="http://schemas.microsoft.com/office/drawing/2014/main" id="{15E4F1BA-72C6-107F-5CED-C968EA018E11}"/>
              </a:ext>
            </a:extLst>
          </p:cNvPr>
          <p:cNvSpPr/>
          <p:nvPr/>
        </p:nvSpPr>
        <p:spPr>
          <a:xfrm flipH="1">
            <a:off x="688770" y="5165242"/>
            <a:ext cx="4090951" cy="1169936"/>
          </a:xfrm>
          <a:prstGeom prst="rect">
            <a:avLst/>
          </a:prstGeom>
        </p:spPr>
        <p:txBody>
          <a:bodyPr wrap="square">
            <a:spAutoFit/>
          </a:bodyPr>
          <a:lstStyle/>
          <a:p>
            <a:pPr>
              <a:lnSpc>
                <a:spcPts val="2100"/>
              </a:lnSpc>
            </a:pPr>
            <a:endParaRPr lang="en-US" sz="2000" b="1" dirty="0">
              <a:solidFill>
                <a:srgbClr val="262626"/>
              </a:solidFill>
              <a:cs typeface="Segoe UI Light" panose="020B0502040204020203" pitchFamily="34" charset="0"/>
            </a:endParaRPr>
          </a:p>
          <a:p>
            <a:pPr>
              <a:lnSpc>
                <a:spcPts val="2100"/>
              </a:lnSpc>
            </a:pPr>
            <a:r>
              <a:rPr lang="en-US" sz="2000" b="1" dirty="0">
                <a:solidFill>
                  <a:srgbClr val="262626"/>
                </a:solidFill>
                <a:cs typeface="Segoe UI Light" panose="020B0502040204020203" pitchFamily="34" charset="0"/>
              </a:rPr>
              <a:t>Supports Environmental Goals: </a:t>
            </a:r>
            <a:r>
              <a:rPr lang="en-US" sz="2000" dirty="0">
                <a:solidFill>
                  <a:srgbClr val="262626"/>
                </a:solidFill>
                <a:cs typeface="Segoe UI Light" panose="020B0502040204020203" pitchFamily="34" charset="0"/>
              </a:rPr>
              <a:t>Smart energy &amp; resource management through digital systems</a:t>
            </a:r>
          </a:p>
        </p:txBody>
      </p:sp>
      <p:sp>
        <p:nvSpPr>
          <p:cNvPr id="3" name="Freeform 5">
            <a:extLst>
              <a:ext uri="{FF2B5EF4-FFF2-40B4-BE49-F238E27FC236}">
                <a16:creationId xmlns:a16="http://schemas.microsoft.com/office/drawing/2014/main" id="{F896E610-031E-9656-481A-017D578B2A9C}"/>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C74860CA-A4E9-8BEB-3BFB-8D3B05380A43}"/>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EC65E3BE-60BA-32C0-EF49-67377421D4A4}"/>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CDA21A29-EC80-B531-FDA8-629C8D176839}"/>
              </a:ext>
            </a:extLst>
          </p:cNvPr>
          <p:cNvSpPr>
            <a:spLocks/>
          </p:cNvSpPr>
          <p:nvPr/>
        </p:nvSpPr>
        <p:spPr bwMode="auto">
          <a:xfrm>
            <a:off x="8166251" y="2974076"/>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1C945006-A5FF-C9CA-A336-0C12A2080AEA}"/>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162B7FF7-A0C9-0CD0-1FB4-DBA80A3B6837}"/>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FFE1EE8F-401C-1129-72AF-EC1986472B0F}"/>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E575DC74-362D-A873-251C-AF92F283DE60}"/>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8CB8B20B-7EF6-EE20-D516-1AAF8227F52B}"/>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D0C727D0-6A1A-6BB1-A5D0-07240776C60F}"/>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FF2BAE32-E008-8186-EAA1-EB7BC6BAC100}"/>
              </a:ext>
            </a:extLst>
          </p:cNvPr>
          <p:cNvSpPr>
            <a:spLocks/>
          </p:cNvSpPr>
          <p:nvPr/>
        </p:nvSpPr>
        <p:spPr bwMode="auto">
          <a:xfrm>
            <a:off x="8284795" y="2577788"/>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DCE84F3B-95A2-5D4D-7F5F-9BD8454D64D1}"/>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20526349-CC42-B190-E995-32DBF68933FA}"/>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C5EA357F-2B8A-3593-22FA-544488A41C45}"/>
              </a:ext>
            </a:extLst>
          </p:cNvPr>
          <p:cNvSpPr>
            <a:spLocks noChangeArrowheads="1"/>
          </p:cNvSpPr>
          <p:nvPr/>
        </p:nvSpPr>
        <p:spPr bwMode="auto">
          <a:xfrm>
            <a:off x="4617710" y="1061493"/>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4A6FAF3B-20D9-06AE-BA3F-070E39A3B294}"/>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BB6CFF78-CFCA-922C-581F-2ED57323B1DE}"/>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D4935E97-0C4F-524A-C5ED-F2FF3D248078}"/>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9DE79969-026F-D3E3-8DDC-1EC670CBF707}"/>
              </a:ext>
            </a:extLst>
          </p:cNvPr>
          <p:cNvGrpSpPr/>
          <p:nvPr/>
        </p:nvGrpSpPr>
        <p:grpSpPr>
          <a:xfrm>
            <a:off x="9830865" y="2809963"/>
            <a:ext cx="507781" cy="509758"/>
            <a:chOff x="8859766" y="3475927"/>
            <a:chExt cx="507781" cy="509758"/>
          </a:xfrm>
        </p:grpSpPr>
        <p:sp>
          <p:nvSpPr>
            <p:cNvPr id="17" name="Oval 30">
              <a:extLst>
                <a:ext uri="{FF2B5EF4-FFF2-40B4-BE49-F238E27FC236}">
                  <a16:creationId xmlns:a16="http://schemas.microsoft.com/office/drawing/2014/main" id="{0257C808-F963-FE3A-E011-DE536251F87D}"/>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39">
              <a:extLst>
                <a:ext uri="{FF2B5EF4-FFF2-40B4-BE49-F238E27FC236}">
                  <a16:creationId xmlns:a16="http://schemas.microsoft.com/office/drawing/2014/main" id="{4EEA5AB8-86AA-BB56-F19E-146581BACD0D}"/>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6F6733A9-87D0-9B4B-D603-9B08F840E7F0}"/>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32">
            <a:extLst>
              <a:ext uri="{FF2B5EF4-FFF2-40B4-BE49-F238E27FC236}">
                <a16:creationId xmlns:a16="http://schemas.microsoft.com/office/drawing/2014/main" id="{465FB639-F072-DE3D-7ABC-9D39B2B259BB}"/>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77B148FD-2AD8-4D87-1D28-0EAFD4DDF50D}"/>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C2AEFADE-A963-61F4-D470-153CD0FA1F7F}"/>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8EEF1B2C-3CA2-9943-AE08-7D4AEB48B231}"/>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B444DD03-CCE6-0644-C663-99F1116B4027}"/>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2D9C8D8B-6AE8-78DA-AF68-8A6291C4771F}"/>
              </a:ext>
            </a:extLst>
          </p:cNvPr>
          <p:cNvSpPr>
            <a:spLocks/>
          </p:cNvSpPr>
          <p:nvPr/>
        </p:nvSpPr>
        <p:spPr bwMode="auto">
          <a:xfrm>
            <a:off x="4799483" y="1185969"/>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87FDF861-23B1-79C5-0482-13E76CB13D98}"/>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400DFF8D-6B1D-4174-B69C-4702BFDBFFED}"/>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2A40A3E2-9EF6-7E74-FC20-46771FF9A10E}"/>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AF403F9F-BA96-0328-2BD7-7FABCF6CC385}"/>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1C202E37-4D5A-0535-7661-846F739BD93A}"/>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DB012702-47BF-24F4-0D5A-0821EC5A507B}"/>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7482A5BD-EA47-3454-0F16-6D83DFFE6B82}"/>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00E35AA4-025C-EFC3-6CED-E9F0FB280C6C}"/>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E7C34921-EF5E-9E1C-9F44-D854EAD54E9B}"/>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73F9BE4D-A94B-E678-33D4-AD2E39AD08C6}"/>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BE3DAB57-17D5-29BC-6864-C6B1141B3953}"/>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B0AE8B4D-663C-4A24-FDA2-FA3AA0A306B6}"/>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187F328B-5741-5453-EA30-1CC4BB0E6842}"/>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1" name="Group 110">
            <a:extLst>
              <a:ext uri="{FF2B5EF4-FFF2-40B4-BE49-F238E27FC236}">
                <a16:creationId xmlns:a16="http://schemas.microsoft.com/office/drawing/2014/main" id="{91AD17EC-CDF8-B8F0-9355-A3EEC5B022D5}"/>
              </a:ext>
            </a:extLst>
          </p:cNvPr>
          <p:cNvGrpSpPr/>
          <p:nvPr/>
        </p:nvGrpSpPr>
        <p:grpSpPr>
          <a:xfrm>
            <a:off x="8721459" y="612987"/>
            <a:ext cx="509758" cy="507781"/>
            <a:chOff x="8760971" y="1116818"/>
            <a:chExt cx="509758" cy="507781"/>
          </a:xfrm>
        </p:grpSpPr>
        <p:sp>
          <p:nvSpPr>
            <p:cNvPr id="18" name="Oval 31">
              <a:extLst>
                <a:ext uri="{FF2B5EF4-FFF2-40B4-BE49-F238E27FC236}">
                  <a16:creationId xmlns:a16="http://schemas.microsoft.com/office/drawing/2014/main" id="{04BEFA8E-DD8A-5D48-4DFC-DE2C04A356A8}"/>
                </a:ext>
              </a:extLst>
            </p:cNvPr>
            <p:cNvSpPr>
              <a:spLocks noChangeArrowheads="1"/>
            </p:cNvSpPr>
            <p:nvPr/>
          </p:nvSpPr>
          <p:spPr bwMode="auto">
            <a:xfrm>
              <a:off x="8760971" y="1116818"/>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C0546CAF-8D7C-4237-EB4C-65C0E5676C50}"/>
                </a:ext>
              </a:extLst>
            </p:cNvPr>
            <p:cNvSpPr>
              <a:spLocks/>
            </p:cNvSpPr>
            <p:nvPr/>
          </p:nvSpPr>
          <p:spPr bwMode="auto">
            <a:xfrm>
              <a:off x="8893352" y="1257097"/>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F620DD6D-0D9E-C501-468C-5877D7F0C1BF}"/>
              </a:ext>
            </a:extLst>
          </p:cNvPr>
          <p:cNvGrpSpPr/>
          <p:nvPr/>
        </p:nvGrpSpPr>
        <p:grpSpPr>
          <a:xfrm>
            <a:off x="3898517" y="510601"/>
            <a:ext cx="377378" cy="375403"/>
            <a:chOff x="3554727" y="1101010"/>
            <a:chExt cx="377378" cy="375403"/>
          </a:xfrm>
        </p:grpSpPr>
        <p:sp>
          <p:nvSpPr>
            <p:cNvPr id="22" name="Oval 35">
              <a:extLst>
                <a:ext uri="{FF2B5EF4-FFF2-40B4-BE49-F238E27FC236}">
                  <a16:creationId xmlns:a16="http://schemas.microsoft.com/office/drawing/2014/main" id="{3D5025D9-1282-11B9-C9EE-34F497EF1066}"/>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8067D26D-691F-BC0E-DDD5-35C40BB93E0B}"/>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5ADE1469-E961-1FB9-C555-682CE44606B1}"/>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A44DA9E1-1DD2-A31B-9781-3399D4BAA65D}"/>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a:extLst>
              <a:ext uri="{FF2B5EF4-FFF2-40B4-BE49-F238E27FC236}">
                <a16:creationId xmlns:a16="http://schemas.microsoft.com/office/drawing/2014/main" id="{C7377E88-3ABF-A45E-A46D-A9E7AE6C7D6D}"/>
              </a:ext>
            </a:extLst>
          </p:cNvPr>
          <p:cNvGrpSpPr/>
          <p:nvPr/>
        </p:nvGrpSpPr>
        <p:grpSpPr>
          <a:xfrm>
            <a:off x="2994636" y="4258343"/>
            <a:ext cx="509758" cy="507781"/>
            <a:chOff x="3368999" y="3590525"/>
            <a:chExt cx="509758" cy="507781"/>
          </a:xfrm>
        </p:grpSpPr>
        <p:sp>
          <p:nvSpPr>
            <p:cNvPr id="19" name="Oval 32">
              <a:extLst>
                <a:ext uri="{FF2B5EF4-FFF2-40B4-BE49-F238E27FC236}">
                  <a16:creationId xmlns:a16="http://schemas.microsoft.com/office/drawing/2014/main" id="{0F4EFA84-A503-3975-E634-CB94CEBBA666}"/>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78B72F84-0594-EB85-FA55-ADED5EEEF75D}"/>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402A69E9-487D-9098-05D7-78B7C2A5A094}"/>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2C8E349A-28A1-7128-7355-5EB7457EC902}"/>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A7F709AD-4BC4-767A-8C7E-4832B014EFD6}"/>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Freeform 59">
            <a:extLst>
              <a:ext uri="{FF2B5EF4-FFF2-40B4-BE49-F238E27FC236}">
                <a16:creationId xmlns:a16="http://schemas.microsoft.com/office/drawing/2014/main" id="{46A9461B-5A26-664D-2900-80B95AD40A98}"/>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45637CE2-FEB0-1629-6C2B-9DB6A0BA22E7}"/>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6B510E17-5FFA-8FF6-8BEF-5AC6A2B6E193}"/>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5084A15E-D827-7D5D-50C0-07408F4D091D}"/>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BC1E087E-5CF2-BFD0-70C7-A96F232AE97D}"/>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067A7CCC-FF90-E999-577C-E0A34D2AFEAF}"/>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7AA39EC6-E66D-00FF-A694-529118D5554F}"/>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3D4DE624-FBAD-1C16-EAE3-ED772D75D5A4}"/>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1E51B3F7-C2A7-CCF4-C1D0-A13C768FF807}"/>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C7D1468A-2E7D-C693-624C-0975CC647D80}"/>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2B0B1597-796B-71DD-8402-9801A8ABFD06}"/>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25C58021-268B-7FD7-D663-1FF26C2FF1EA}"/>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1DF04A8D-978F-CAF9-946D-46DAB86F05BF}"/>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3E500C6E-8F9E-04D1-4696-685CE0F4714C}"/>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3C576096-100A-702A-185E-0CBEAC245428}"/>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529005FC-E5F6-C49B-B8B0-53B0E32E846B}"/>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64C8080C-3864-BD3B-FB34-838E4236097C}"/>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2D1B473A-2D23-0E34-12A2-C51183C3142A}"/>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361EE65E-F4CC-0292-F37B-B2333DA60C0D}"/>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3EA341F3-205C-B95F-DD86-6FCB4AF258F1}"/>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F4CE8794-6BD3-C93D-378C-261A66320D13}"/>
              </a:ext>
            </a:extLst>
          </p:cNvPr>
          <p:cNvSpPr>
            <a:spLocks/>
          </p:cNvSpPr>
          <p:nvPr/>
        </p:nvSpPr>
        <p:spPr bwMode="auto">
          <a:xfrm>
            <a:off x="8587096" y="2733874"/>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80099EC8-4D8B-386B-0F36-6316D6ED675A}"/>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7E6B1875-9B16-7ABE-8A30-35E33AF83EEE}"/>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13315454-7D82-A791-306A-9FDC466DDC68}"/>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A31C15DD-0D20-5095-687B-AC412C017CC0}"/>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3E237F27-8A85-7343-E8A3-98B0855338FE}"/>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AF51F6BF-022D-E8F6-3C30-03F3E69BE944}"/>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22DFFBAC-FE99-E8D3-BEEA-F859ABBC38B6}"/>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0130B5CE-3BBF-DB43-653A-1825EF503DDA}"/>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7B62596A-951A-E62E-262E-0478A37B8E52}"/>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0463C5AF-0A84-F31A-BC1A-37673F04B19A}"/>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17FC070D-D4DA-5D04-7ACC-1419D1A137BE}"/>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C24A8799-FA48-B483-BD6D-54CDB5D22E67}"/>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EFA22825-AD29-586E-F140-84CBD776B974}"/>
              </a:ext>
            </a:extLst>
          </p:cNvPr>
          <p:cNvGrpSpPr/>
          <p:nvPr/>
        </p:nvGrpSpPr>
        <p:grpSpPr>
          <a:xfrm>
            <a:off x="7697991" y="4667336"/>
            <a:ext cx="377378" cy="375403"/>
            <a:chOff x="7956820" y="4444072"/>
            <a:chExt cx="377378" cy="375403"/>
          </a:xfrm>
        </p:grpSpPr>
        <p:sp>
          <p:nvSpPr>
            <p:cNvPr id="24" name="Oval 37">
              <a:extLst>
                <a:ext uri="{FF2B5EF4-FFF2-40B4-BE49-F238E27FC236}">
                  <a16:creationId xmlns:a16="http://schemas.microsoft.com/office/drawing/2014/main" id="{2A17CD56-B798-835F-DEBA-7A10197CDCB6}"/>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71792815-1201-0D42-F52E-F5E77B791C2E}"/>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0FFAA490-65F6-8896-6BF6-6BF8DF0DD5E7}"/>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94">
            <a:extLst>
              <a:ext uri="{FF2B5EF4-FFF2-40B4-BE49-F238E27FC236}">
                <a16:creationId xmlns:a16="http://schemas.microsoft.com/office/drawing/2014/main" id="{E1FAACBD-C86A-7C7B-A147-4666036C6EB3}"/>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F057B3BF-7E04-ABCC-ADD4-34D19CA96B17}"/>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EE5B2E6C-FC43-8C4B-6200-46348CA64B6B}"/>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2" name="Group 121">
            <a:extLst>
              <a:ext uri="{FF2B5EF4-FFF2-40B4-BE49-F238E27FC236}">
                <a16:creationId xmlns:a16="http://schemas.microsoft.com/office/drawing/2014/main" id="{370380C5-FF2F-089D-10EA-F40FF36FA178}"/>
              </a:ext>
            </a:extLst>
          </p:cNvPr>
          <p:cNvGrpSpPr/>
          <p:nvPr/>
        </p:nvGrpSpPr>
        <p:grpSpPr>
          <a:xfrm>
            <a:off x="8752079" y="3733622"/>
            <a:ext cx="377378" cy="375403"/>
            <a:chOff x="8174160" y="1806372"/>
            <a:chExt cx="377378" cy="375403"/>
          </a:xfrm>
        </p:grpSpPr>
        <p:sp>
          <p:nvSpPr>
            <p:cNvPr id="20" name="Oval 33">
              <a:extLst>
                <a:ext uri="{FF2B5EF4-FFF2-40B4-BE49-F238E27FC236}">
                  <a16:creationId xmlns:a16="http://schemas.microsoft.com/office/drawing/2014/main" id="{D61ABCE2-8CAB-CE31-0D95-066B4BC67E42}"/>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BF8B12EC-D2BE-791A-D1A8-30AE4DE03E86}"/>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65">
            <a:extLst>
              <a:ext uri="{FF2B5EF4-FFF2-40B4-BE49-F238E27FC236}">
                <a16:creationId xmlns:a16="http://schemas.microsoft.com/office/drawing/2014/main" id="{6E9DE937-305F-9633-025A-77C546CBF399}"/>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10A657CB-74AB-98EC-449E-D220997164BA}"/>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127BD046-8C73-6620-079C-82DD4C2CDA59}"/>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29F7A31E-790E-71ED-10DF-37AA475F8941}"/>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DEF7F599-2C39-B211-4297-A86E5A3E4783}"/>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9333A50A-B156-6D3E-CCE4-B4DD44C2523C}"/>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F8EA3AC6-28DF-3547-0D64-3289330C6451}"/>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F2B81D98-F2CF-168C-62CA-712230BFB47B}"/>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240CFDE8-1C40-7965-2BD9-295CB4EC860D}"/>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D72673F7-4D94-95D9-7E3C-BB1442F269A7}"/>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95269E3E-CEA8-B6DB-2298-D4BD4E23D799}"/>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702375F1-9C86-12D1-45AE-DBEEEB1612F7}"/>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BC5C074E-591D-C7D1-F951-AAAF18B1637F}"/>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FDE12EF3-30CE-B95E-8395-E28CB6155F77}"/>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673041EF-CD19-81B0-400C-C6CA6FCA3AF2}"/>
              </a:ext>
            </a:extLst>
          </p:cNvPr>
          <p:cNvGrpSpPr/>
          <p:nvPr/>
        </p:nvGrpSpPr>
        <p:grpSpPr>
          <a:xfrm>
            <a:off x="0" y="360008"/>
            <a:ext cx="1448894" cy="883507"/>
            <a:chOff x="0" y="582317"/>
            <a:chExt cx="1448894" cy="883507"/>
          </a:xfrm>
        </p:grpSpPr>
        <p:cxnSp>
          <p:nvCxnSpPr>
            <p:cNvPr id="120" name="Straight Connector 33">
              <a:extLst>
                <a:ext uri="{FF2B5EF4-FFF2-40B4-BE49-F238E27FC236}">
                  <a16:creationId xmlns:a16="http://schemas.microsoft.com/office/drawing/2014/main" id="{D22C28CA-A402-7245-6458-2EE87D21E1D3}"/>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E86A10DF-B438-2CDC-4FA7-4904C59F28BD}"/>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EBEE62C0-3306-57F7-FD75-89B06090AF20}"/>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74524E11-FA8E-90CB-6E0F-49A094ED45D2}"/>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1F0B751B-9B9C-0DA2-05AB-37A1E414F22D}"/>
              </a:ext>
            </a:extLst>
          </p:cNvPr>
          <p:cNvGrpSpPr/>
          <p:nvPr/>
        </p:nvGrpSpPr>
        <p:grpSpPr>
          <a:xfrm>
            <a:off x="0" y="2345332"/>
            <a:ext cx="1448894" cy="870102"/>
            <a:chOff x="0" y="582324"/>
            <a:chExt cx="1448894" cy="870102"/>
          </a:xfrm>
        </p:grpSpPr>
        <p:cxnSp>
          <p:nvCxnSpPr>
            <p:cNvPr id="129" name="Straight Connector 33">
              <a:extLst>
                <a:ext uri="{FF2B5EF4-FFF2-40B4-BE49-F238E27FC236}">
                  <a16:creationId xmlns:a16="http://schemas.microsoft.com/office/drawing/2014/main" id="{6E408B9B-E2AA-2422-A825-7C8450ADFF32}"/>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FB0E431A-B479-DFE4-A7ED-8B38553727DD}"/>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70AEA3EC-48F9-B9BB-5AF6-7A2681604FFA}"/>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C892818B-BCC2-84C5-6DAA-FD3B019EB4F6}"/>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FDF539B6-9F5C-527D-D622-9712717DF565}"/>
              </a:ext>
            </a:extLst>
          </p:cNvPr>
          <p:cNvGrpSpPr/>
          <p:nvPr/>
        </p:nvGrpSpPr>
        <p:grpSpPr>
          <a:xfrm>
            <a:off x="0" y="4615379"/>
            <a:ext cx="1450818" cy="896308"/>
            <a:chOff x="0" y="582322"/>
            <a:chExt cx="1450818" cy="896308"/>
          </a:xfrm>
        </p:grpSpPr>
        <p:cxnSp>
          <p:nvCxnSpPr>
            <p:cNvPr id="134" name="Straight Connector 33">
              <a:extLst>
                <a:ext uri="{FF2B5EF4-FFF2-40B4-BE49-F238E27FC236}">
                  <a16:creationId xmlns:a16="http://schemas.microsoft.com/office/drawing/2014/main" id="{A75FFE5A-0466-CFA8-E501-FAAA98CA033D}"/>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A5056DBD-9DCA-365D-E1F9-900944E6352D}"/>
                </a:ext>
              </a:extLst>
            </p:cNvPr>
            <p:cNvGrpSpPr/>
            <p:nvPr/>
          </p:nvGrpSpPr>
          <p:grpSpPr>
            <a:xfrm>
              <a:off x="708800" y="582322"/>
              <a:ext cx="742018" cy="896308"/>
              <a:chOff x="4051865" y="5165558"/>
              <a:chExt cx="949315" cy="1146707"/>
            </a:xfrm>
          </p:grpSpPr>
          <p:sp>
            <p:nvSpPr>
              <p:cNvPr id="136" name="Oval 16">
                <a:extLst>
                  <a:ext uri="{FF2B5EF4-FFF2-40B4-BE49-F238E27FC236}">
                    <a16:creationId xmlns:a16="http://schemas.microsoft.com/office/drawing/2014/main" id="{ED297CF8-266D-AF31-2417-963831428CD8}"/>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1AA907AB-4A35-335D-39F3-BB937D131D14}"/>
                  </a:ext>
                </a:extLst>
              </p:cNvPr>
              <p:cNvSpPr txBox="1"/>
              <p:nvPr/>
            </p:nvSpPr>
            <p:spPr bwMode="auto">
              <a:xfrm>
                <a:off x="4091914" y="5223190"/>
                <a:ext cx="909266"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E31FF78E-13D4-69D7-7EF3-AB05C9D3A037}"/>
              </a:ext>
            </a:extLst>
          </p:cNvPr>
          <p:cNvSpPr/>
          <p:nvPr/>
        </p:nvSpPr>
        <p:spPr>
          <a:xfrm flipH="1">
            <a:off x="8438915" y="1040761"/>
            <a:ext cx="3064312" cy="1439240"/>
          </a:xfrm>
          <a:prstGeom prst="rect">
            <a:avLst/>
          </a:prstGeom>
        </p:spPr>
        <p:txBody>
          <a:bodyPr wrap="square">
            <a:spAutoFit/>
          </a:bodyPr>
          <a:lstStyle/>
          <a:p>
            <a:pPr>
              <a:lnSpc>
                <a:spcPts val="2100"/>
              </a:lnSpc>
            </a:pPr>
            <a:endParaRPr lang="en-US" sz="2000" b="1" dirty="0">
              <a:solidFill>
                <a:srgbClr val="262626"/>
              </a:solidFill>
              <a:cs typeface="Segoe UI Light" panose="020B0502040204020203" pitchFamily="34" charset="0"/>
            </a:endParaRPr>
          </a:p>
          <a:p>
            <a:pPr algn="r">
              <a:lnSpc>
                <a:spcPts val="2100"/>
              </a:lnSpc>
            </a:pPr>
            <a:r>
              <a:rPr lang="en-US" sz="2000" b="1" dirty="0">
                <a:solidFill>
                  <a:srgbClr val="262626"/>
                </a:solidFill>
                <a:cs typeface="Segoe UI Light" panose="020B0502040204020203" pitchFamily="34" charset="0"/>
              </a:rPr>
              <a:t>Drives Better Outcomes: </a:t>
            </a:r>
            <a:r>
              <a:rPr lang="en-US" sz="2000" dirty="0">
                <a:solidFill>
                  <a:srgbClr val="262626"/>
                </a:solidFill>
                <a:cs typeface="Segoe UI Light" panose="020B0502040204020203" pitchFamily="34" charset="0"/>
              </a:rPr>
              <a:t>Hotels combining digital systems + human expertise report higher satisfaction</a:t>
            </a:r>
          </a:p>
        </p:txBody>
      </p:sp>
      <p:grpSp>
        <p:nvGrpSpPr>
          <p:cNvPr id="152" name="Group 151">
            <a:extLst>
              <a:ext uri="{FF2B5EF4-FFF2-40B4-BE49-F238E27FC236}">
                <a16:creationId xmlns:a16="http://schemas.microsoft.com/office/drawing/2014/main" id="{93C28732-04E8-BFEB-84EC-BC4D8BC7DE8C}"/>
              </a:ext>
            </a:extLst>
          </p:cNvPr>
          <p:cNvGrpSpPr/>
          <p:nvPr/>
        </p:nvGrpSpPr>
        <p:grpSpPr>
          <a:xfrm>
            <a:off x="10752228" y="303185"/>
            <a:ext cx="1501995" cy="883506"/>
            <a:chOff x="708799" y="582319"/>
            <a:chExt cx="1501995" cy="883506"/>
          </a:xfrm>
        </p:grpSpPr>
        <p:cxnSp>
          <p:nvCxnSpPr>
            <p:cNvPr id="153" name="Straight Connector 33">
              <a:extLst>
                <a:ext uri="{FF2B5EF4-FFF2-40B4-BE49-F238E27FC236}">
                  <a16:creationId xmlns:a16="http://schemas.microsoft.com/office/drawing/2014/main" id="{EFF69836-BBAE-C642-5108-E06A25CDB0CF}"/>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9F6665C3-7F6B-C190-6B7E-33AAE3069068}"/>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E18CE4B0-9B19-5F31-EE91-FB0A00EF9B0A}"/>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48C852FA-A56E-E9F2-0AD6-C605572FED11}"/>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sp>
        <p:nvSpPr>
          <p:cNvPr id="2" name="TextBox 28">
            <a:extLst>
              <a:ext uri="{FF2B5EF4-FFF2-40B4-BE49-F238E27FC236}">
                <a16:creationId xmlns:a16="http://schemas.microsoft.com/office/drawing/2014/main" id="{83D5ADF6-6459-D5F9-2346-AB76C9A3F542}"/>
              </a:ext>
            </a:extLst>
          </p:cNvPr>
          <p:cNvSpPr txBox="1"/>
          <p:nvPr/>
        </p:nvSpPr>
        <p:spPr>
          <a:xfrm>
            <a:off x="7697991" y="4968911"/>
            <a:ext cx="3751110" cy="1708545"/>
          </a:xfrm>
          <a:prstGeom prst="rect">
            <a:avLst/>
          </a:prstGeom>
          <a:noFill/>
        </p:spPr>
        <p:txBody>
          <a:bodyPr wrap="square">
            <a:spAutoFit/>
          </a:bodyPr>
          <a:lstStyle/>
          <a:p>
            <a:pPr algn="r">
              <a:lnSpc>
                <a:spcPts val="2100"/>
              </a:lnSpc>
            </a:pPr>
            <a:r>
              <a:rPr lang="en-US" sz="2000" b="1" dirty="0">
                <a:solidFill>
                  <a:srgbClr val="62A844"/>
                </a:solidFill>
              </a:rPr>
              <a:t>ECOSMART APPROACH:</a:t>
            </a:r>
          </a:p>
          <a:p>
            <a:pPr algn="r">
              <a:lnSpc>
                <a:spcPts val="2100"/>
              </a:lnSpc>
            </a:pPr>
            <a:r>
              <a:rPr lang="en-US" dirty="0">
                <a:solidFill>
                  <a:srgbClr val="000000"/>
                </a:solidFill>
              </a:rPr>
              <a:t>Automation as a partnership: Systems handle repetition &amp; data, people provide empathy &amp; ethical oversight.</a:t>
            </a:r>
          </a:p>
          <a:p>
            <a:pPr algn="r">
              <a:lnSpc>
                <a:spcPts val="2100"/>
              </a:lnSpc>
            </a:pPr>
            <a:endParaRPr lang="en-US" dirty="0">
              <a:solidFill>
                <a:srgbClr val="000000"/>
              </a:solidFill>
            </a:endParaRPr>
          </a:p>
          <a:p>
            <a:pPr algn="r">
              <a:lnSpc>
                <a:spcPts val="2100"/>
              </a:lnSpc>
            </a:pPr>
            <a:endParaRPr lang="en-US" sz="2000" dirty="0">
              <a:solidFill>
                <a:srgbClr val="62A844"/>
              </a:solidFill>
            </a:endParaRPr>
          </a:p>
        </p:txBody>
      </p:sp>
    </p:spTree>
    <p:extLst>
      <p:ext uri="{BB962C8B-B14F-4D97-AF65-F5344CB8AC3E}">
        <p14:creationId xmlns:p14="http://schemas.microsoft.com/office/powerpoint/2010/main" val="153044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D6D43-1CE9-F9DB-B765-EBB3122B9441}"/>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0B3182BE-B445-453E-C875-B7090CF76A84}"/>
              </a:ext>
            </a:extLst>
          </p:cNvPr>
          <p:cNvSpPr/>
          <p:nvPr/>
        </p:nvSpPr>
        <p:spPr>
          <a:xfrm>
            <a:off x="0" y="381965"/>
            <a:ext cx="12192000" cy="134061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6" name="Graphic 4">
            <a:extLst>
              <a:ext uri="{FF2B5EF4-FFF2-40B4-BE49-F238E27FC236}">
                <a16:creationId xmlns:a16="http://schemas.microsoft.com/office/drawing/2014/main" id="{04C3DAFF-0B83-0B12-7232-71249E4C5472}"/>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75B43B4D-8BD2-1FC1-6230-05104B2113D2}"/>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sp>
        <p:nvSpPr>
          <p:cNvPr id="8" name="TextBox 7">
            <a:extLst>
              <a:ext uri="{FF2B5EF4-FFF2-40B4-BE49-F238E27FC236}">
                <a16:creationId xmlns:a16="http://schemas.microsoft.com/office/drawing/2014/main" id="{2E0223F0-657C-749B-149F-94CBA9AD0CE5}"/>
              </a:ext>
            </a:extLst>
          </p:cNvPr>
          <p:cNvSpPr txBox="1"/>
          <p:nvPr/>
        </p:nvSpPr>
        <p:spPr>
          <a:xfrm>
            <a:off x="711412" y="803970"/>
            <a:ext cx="7321418" cy="553998"/>
          </a:xfrm>
          <a:prstGeom prst="rect">
            <a:avLst/>
          </a:prstGeom>
          <a:noFill/>
        </p:spPr>
        <p:txBody>
          <a:bodyPr wrap="square">
            <a:spAutoFit/>
          </a:bodyPr>
          <a:lstStyle/>
          <a:p>
            <a:pPr>
              <a:lnSpc>
                <a:spcPts val="3580"/>
              </a:lnSpc>
            </a:pPr>
            <a:r>
              <a:rPr lang="en-US" sz="3400" b="1" dirty="0">
                <a:solidFill>
                  <a:schemeClr val="bg1"/>
                </a:solidFill>
                <a:cs typeface="Times New Roman" panose="02020603050405020304" pitchFamily="18" charset="0"/>
              </a:rPr>
              <a:t>Multimedia Exploration</a:t>
            </a:r>
          </a:p>
        </p:txBody>
      </p:sp>
      <p:sp>
        <p:nvSpPr>
          <p:cNvPr id="4" name="Rectangle 30">
            <a:extLst>
              <a:ext uri="{FF2B5EF4-FFF2-40B4-BE49-F238E27FC236}">
                <a16:creationId xmlns:a16="http://schemas.microsoft.com/office/drawing/2014/main" id="{245BB530-FDB2-1677-AFB3-A918F25E9ED3}"/>
              </a:ext>
            </a:extLst>
          </p:cNvPr>
          <p:cNvSpPr/>
          <p:nvPr/>
        </p:nvSpPr>
        <p:spPr>
          <a:xfrm flipH="1">
            <a:off x="586938" y="2167425"/>
            <a:ext cx="5509062" cy="4093428"/>
          </a:xfrm>
          <a:prstGeom prst="rect">
            <a:avLst/>
          </a:prstGeom>
        </p:spPr>
        <p:txBody>
          <a:bodyPr wrap="square">
            <a:spAutoFit/>
          </a:bodyPr>
          <a:lstStyle/>
          <a:p>
            <a:r>
              <a:rPr lang="en-US" sz="2000" b="1" i="1" dirty="0">
                <a:solidFill>
                  <a:srgbClr val="0289AE"/>
                </a:solidFill>
                <a:cs typeface="Times New Roman" panose="02020603050405020304" pitchFamily="18" charset="0"/>
              </a:rPr>
              <a:t>Skift, 2025. Hospitality in 2025: Automated, Intelligent and More Personal.</a:t>
            </a:r>
          </a:p>
          <a:p>
            <a:endParaRPr lang="en-US" sz="2000" dirty="0">
              <a:solidFill>
                <a:srgbClr val="000000"/>
              </a:solidFill>
              <a:cs typeface="Times New Roman" panose="02020603050405020304" pitchFamily="18" charset="0"/>
            </a:endParaRPr>
          </a:p>
          <a:p>
            <a:r>
              <a:rPr lang="en-US" sz="2000" dirty="0">
                <a:solidFill>
                  <a:srgbClr val="000000"/>
                </a:solidFill>
                <a:cs typeface="Times New Roman" panose="02020603050405020304" pitchFamily="18" charset="0"/>
              </a:rPr>
              <a:t>The article outlines how automation and artificial intelligence shape service, from mobile check in to voice control and data informed </a:t>
            </a:r>
            <a:r>
              <a:rPr lang="en-US" sz="2000" dirty="0" err="1">
                <a:solidFill>
                  <a:srgbClr val="000000"/>
                </a:solidFill>
                <a:cs typeface="Times New Roman" panose="02020603050405020304" pitchFamily="18" charset="0"/>
              </a:rPr>
              <a:t>personalisation</a:t>
            </a:r>
            <a:r>
              <a:rPr lang="en-US" sz="2000" dirty="0">
                <a:solidFill>
                  <a:srgbClr val="000000"/>
                </a:solidFill>
                <a:cs typeface="Times New Roman" panose="02020603050405020304" pitchFamily="18" charset="0"/>
              </a:rPr>
              <a:t>. It shows how technology should deepen human connection.</a:t>
            </a:r>
          </a:p>
          <a:p>
            <a:endParaRPr lang="en-US" sz="2000" dirty="0">
              <a:solidFill>
                <a:srgbClr val="000000"/>
              </a:solidFill>
              <a:cs typeface="Times New Roman" panose="02020603050405020304" pitchFamily="18" charset="0"/>
            </a:endParaRPr>
          </a:p>
          <a:p>
            <a:r>
              <a:rPr lang="en-US" sz="2000" dirty="0">
                <a:solidFill>
                  <a:srgbClr val="000000"/>
                </a:solidFill>
                <a:cs typeface="Times New Roman" panose="02020603050405020304" pitchFamily="18" charset="0"/>
              </a:rPr>
              <a:t>After reading, identify two examples that could be introduced in your workplace or region. Explain how each might enhance efficiency, sustainability or guest satisfaction.</a:t>
            </a:r>
          </a:p>
        </p:txBody>
      </p:sp>
      <p:pic>
        <p:nvPicPr>
          <p:cNvPr id="17" name="Picture 16">
            <a:hlinkClick r:id="rId4"/>
            <a:extLst>
              <a:ext uri="{FF2B5EF4-FFF2-40B4-BE49-F238E27FC236}">
                <a16:creationId xmlns:a16="http://schemas.microsoft.com/office/drawing/2014/main" id="{AD912B96-233E-4075-EAB4-0080EDC7E6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1324" y="341292"/>
            <a:ext cx="7645836" cy="5712738"/>
          </a:xfrm>
          <a:prstGeom prst="rect">
            <a:avLst/>
          </a:prstGeom>
        </p:spPr>
      </p:pic>
      <p:grpSp>
        <p:nvGrpSpPr>
          <p:cNvPr id="18" name="Group 17">
            <a:extLst>
              <a:ext uri="{FF2B5EF4-FFF2-40B4-BE49-F238E27FC236}">
                <a16:creationId xmlns:a16="http://schemas.microsoft.com/office/drawing/2014/main" id="{54B4B504-AC5D-7263-2BF8-65D1FBD61772}"/>
              </a:ext>
            </a:extLst>
          </p:cNvPr>
          <p:cNvGrpSpPr/>
          <p:nvPr/>
        </p:nvGrpSpPr>
        <p:grpSpPr>
          <a:xfrm rot="21145702">
            <a:off x="9851497" y="4234888"/>
            <a:ext cx="1456095" cy="1406604"/>
            <a:chOff x="7777737" y="4274828"/>
            <a:chExt cx="1456095" cy="1406604"/>
          </a:xfrm>
        </p:grpSpPr>
        <p:sp>
          <p:nvSpPr>
            <p:cNvPr id="19" name="Oval 18">
              <a:extLst>
                <a:ext uri="{FF2B5EF4-FFF2-40B4-BE49-F238E27FC236}">
                  <a16:creationId xmlns:a16="http://schemas.microsoft.com/office/drawing/2014/main" id="{6263A0E7-C1CB-D910-D50C-9C3623591F6F}"/>
                </a:ext>
              </a:extLst>
            </p:cNvPr>
            <p:cNvSpPr/>
            <p:nvPr/>
          </p:nvSpPr>
          <p:spPr>
            <a:xfrm>
              <a:off x="7777737" y="4274828"/>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6972D2D-F8E0-ADE1-ADD5-7AA33790665C}"/>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4">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377507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30FE6-C5EC-9585-8897-E7A6275E6FC6}"/>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BA9B2B0E-2844-90DE-BD80-3C061863D6D3}"/>
              </a:ext>
            </a:extLst>
          </p:cNvPr>
          <p:cNvSpPr/>
          <p:nvPr/>
        </p:nvSpPr>
        <p:spPr>
          <a:xfrm>
            <a:off x="0" y="381965"/>
            <a:ext cx="12192000" cy="134061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6" name="Graphic 4">
            <a:extLst>
              <a:ext uri="{FF2B5EF4-FFF2-40B4-BE49-F238E27FC236}">
                <a16:creationId xmlns:a16="http://schemas.microsoft.com/office/drawing/2014/main" id="{B97EB849-B39F-8E07-753D-ABD8679C0D87}"/>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2BE37E5E-033A-12F0-8BC1-9E04863358F4}"/>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sp>
        <p:nvSpPr>
          <p:cNvPr id="8" name="TextBox 7">
            <a:extLst>
              <a:ext uri="{FF2B5EF4-FFF2-40B4-BE49-F238E27FC236}">
                <a16:creationId xmlns:a16="http://schemas.microsoft.com/office/drawing/2014/main" id="{8A587DE4-1741-0DD2-9272-DBB66DB9954C}"/>
              </a:ext>
            </a:extLst>
          </p:cNvPr>
          <p:cNvSpPr txBox="1"/>
          <p:nvPr/>
        </p:nvSpPr>
        <p:spPr>
          <a:xfrm>
            <a:off x="711412" y="597147"/>
            <a:ext cx="7321418" cy="1477328"/>
          </a:xfrm>
          <a:prstGeom prst="rect">
            <a:avLst/>
          </a:prstGeom>
          <a:noFill/>
        </p:spPr>
        <p:txBody>
          <a:bodyPr wrap="square">
            <a:spAutoFit/>
          </a:bodyPr>
          <a:lstStyle/>
          <a:p>
            <a:pPr>
              <a:lnSpc>
                <a:spcPts val="3580"/>
              </a:lnSpc>
            </a:pPr>
            <a:r>
              <a:rPr lang="en-US" sz="3600" b="1" kern="0" dirty="0">
                <a:solidFill>
                  <a:schemeClr val="bg1"/>
                </a:solidFill>
                <a:cs typeface="Times New Roman" panose="02020603050405020304" pitchFamily="18" charset="0"/>
              </a:rPr>
              <a:t>Further Reading: Automation and Service Robots in Hospitality</a:t>
            </a:r>
          </a:p>
          <a:p>
            <a:pPr>
              <a:lnSpc>
                <a:spcPts val="3580"/>
              </a:lnSpc>
            </a:pPr>
            <a:endParaRPr lang="en-US" sz="3400" b="1" dirty="0">
              <a:solidFill>
                <a:schemeClr val="bg1"/>
              </a:solidFill>
              <a:cs typeface="Times New Roman" panose="02020603050405020304" pitchFamily="18" charset="0"/>
            </a:endParaRPr>
          </a:p>
        </p:txBody>
      </p:sp>
      <p:sp>
        <p:nvSpPr>
          <p:cNvPr id="4" name="Rectangle 30">
            <a:extLst>
              <a:ext uri="{FF2B5EF4-FFF2-40B4-BE49-F238E27FC236}">
                <a16:creationId xmlns:a16="http://schemas.microsoft.com/office/drawing/2014/main" id="{F5D2D213-6B7F-C17B-46CA-E4463EA52FF3}"/>
              </a:ext>
            </a:extLst>
          </p:cNvPr>
          <p:cNvSpPr/>
          <p:nvPr/>
        </p:nvSpPr>
        <p:spPr>
          <a:xfrm flipH="1">
            <a:off x="586937" y="2167425"/>
            <a:ext cx="5660987" cy="4401205"/>
          </a:xfrm>
          <a:prstGeom prst="rect">
            <a:avLst/>
          </a:prstGeom>
        </p:spPr>
        <p:txBody>
          <a:bodyPr wrap="square">
            <a:spAutoFit/>
          </a:bodyPr>
          <a:lstStyle/>
          <a:p>
            <a:pPr lvl="0">
              <a:defRPr/>
            </a:pPr>
            <a:r>
              <a:rPr lang="en-US" sz="2000" b="1" i="1" kern="0" dirty="0">
                <a:solidFill>
                  <a:srgbClr val="0289AE"/>
                </a:solidFill>
                <a:cs typeface="Times New Roman" panose="02020603050405020304" pitchFamily="18" charset="0"/>
              </a:rPr>
              <a:t>Milohnić, I. &amp; </a:t>
            </a:r>
            <a:r>
              <a:rPr lang="en-US" sz="2000" b="1" i="1" kern="0" dirty="0" err="1">
                <a:solidFill>
                  <a:srgbClr val="0289AE"/>
                </a:solidFill>
                <a:cs typeface="Times New Roman" panose="02020603050405020304" pitchFamily="18" charset="0"/>
              </a:rPr>
              <a:t>Kapeš</a:t>
            </a:r>
            <a:r>
              <a:rPr lang="en-US" sz="2000" b="1" i="1" kern="0" dirty="0">
                <a:solidFill>
                  <a:srgbClr val="0289AE"/>
                </a:solidFill>
                <a:cs typeface="Times New Roman" panose="02020603050405020304" pitchFamily="18" charset="0"/>
              </a:rPr>
              <a:t>, J. (2024). Exploring the Barriers and Prospects for Service Robot Adoption in the Hotel Industry: A Management Perspective. European Journal of Tourism Research, 38, 3805.</a:t>
            </a:r>
          </a:p>
          <a:p>
            <a:pPr lvl="0">
              <a:defRPr/>
            </a:pPr>
            <a:endParaRPr lang="en-US" sz="2000" b="1" kern="0" dirty="0">
              <a:solidFill>
                <a:srgbClr val="000000"/>
              </a:solidFill>
              <a:cs typeface="Times New Roman" panose="02020603050405020304" pitchFamily="18" charset="0"/>
            </a:endParaRPr>
          </a:p>
          <a:p>
            <a:pPr lvl="0">
              <a:defRPr/>
            </a:pPr>
            <a:r>
              <a:rPr lang="en-US" sz="2000" kern="0" dirty="0">
                <a:solidFill>
                  <a:srgbClr val="000000"/>
                </a:solidFill>
                <a:cs typeface="Times New Roman" panose="02020603050405020304" pitchFamily="18" charset="0"/>
              </a:rPr>
              <a:t>This European study explores how hotel managers perceive automation and use of service robots within hospitality. It analyses the operational, ethical &amp; managerial challenges that influence adoption, as well as the benefits to efficiency, consistency and guest satisfaction. The paper highlights how automation can reshape roles, improve workflow &amp; support service quality when implemented with clear strategy &amp; staff engagement</a:t>
            </a:r>
            <a:endParaRPr lang="en-US" kern="0" dirty="0">
              <a:solidFill>
                <a:srgbClr val="000000"/>
              </a:solidFill>
              <a:cs typeface="Times New Roman" panose="02020603050405020304" pitchFamily="18" charset="0"/>
            </a:endParaRPr>
          </a:p>
        </p:txBody>
      </p:sp>
      <p:pic>
        <p:nvPicPr>
          <p:cNvPr id="15" name="Picture 14">
            <a:extLst>
              <a:ext uri="{FF2B5EF4-FFF2-40B4-BE49-F238E27FC236}">
                <a16:creationId xmlns:a16="http://schemas.microsoft.com/office/drawing/2014/main" id="{A883F104-5BF9-F731-2894-25BC67AD81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60431" y="1067550"/>
            <a:ext cx="6347083" cy="4885527"/>
          </a:xfrm>
          <a:prstGeom prst="rect">
            <a:avLst/>
          </a:prstGeom>
        </p:spPr>
      </p:pic>
      <p:pic>
        <p:nvPicPr>
          <p:cNvPr id="2" name="Picture 1">
            <a:hlinkClick r:id="rId5"/>
            <a:extLst>
              <a:ext uri="{FF2B5EF4-FFF2-40B4-BE49-F238E27FC236}">
                <a16:creationId xmlns:a16="http://schemas.microsoft.com/office/drawing/2014/main" id="{FFE57FC5-446E-C585-56B1-BE0F14784F1D}"/>
              </a:ext>
            </a:extLst>
          </p:cNvPr>
          <p:cNvPicPr>
            <a:picLocks noChangeAspect="1"/>
          </p:cNvPicPr>
          <p:nvPr/>
        </p:nvPicPr>
        <p:blipFill>
          <a:blip r:embed="rId6" cstate="email">
            <a:extLst>
              <a:ext uri="{28A0092B-C50C-407E-A947-70E740481C1C}">
                <a14:useLocalDpi xmlns:a14="http://schemas.microsoft.com/office/drawing/2010/main"/>
              </a:ext>
            </a:extLst>
          </a:blip>
          <a:srcRect b="37803"/>
          <a:stretch>
            <a:fillRect/>
          </a:stretch>
        </p:blipFill>
        <p:spPr>
          <a:xfrm>
            <a:off x="7399950" y="1507521"/>
            <a:ext cx="4770813" cy="3651051"/>
          </a:xfrm>
          <a:prstGeom prst="rect">
            <a:avLst/>
          </a:prstGeom>
        </p:spPr>
      </p:pic>
      <p:grpSp>
        <p:nvGrpSpPr>
          <p:cNvPr id="3" name="Group 2">
            <a:extLst>
              <a:ext uri="{FF2B5EF4-FFF2-40B4-BE49-F238E27FC236}">
                <a16:creationId xmlns:a16="http://schemas.microsoft.com/office/drawing/2014/main" id="{EF6BA6E6-B3F7-B4CF-D04E-F0D15CDFE22A}"/>
              </a:ext>
            </a:extLst>
          </p:cNvPr>
          <p:cNvGrpSpPr/>
          <p:nvPr/>
        </p:nvGrpSpPr>
        <p:grpSpPr>
          <a:xfrm rot="21145702">
            <a:off x="8119153" y="5249774"/>
            <a:ext cx="1456095" cy="1406604"/>
            <a:chOff x="7777737" y="4274828"/>
            <a:chExt cx="1456095" cy="1406604"/>
          </a:xfrm>
        </p:grpSpPr>
        <p:sp>
          <p:nvSpPr>
            <p:cNvPr id="9" name="Oval 8">
              <a:extLst>
                <a:ext uri="{FF2B5EF4-FFF2-40B4-BE49-F238E27FC236}">
                  <a16:creationId xmlns:a16="http://schemas.microsoft.com/office/drawing/2014/main" id="{8D3B770B-6B73-11C6-02D9-EBF9F61E5B50}"/>
                </a:ext>
              </a:extLst>
            </p:cNvPr>
            <p:cNvSpPr/>
            <p:nvPr/>
          </p:nvSpPr>
          <p:spPr>
            <a:xfrm>
              <a:off x="7777737" y="4274828"/>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D6488E-DC31-B7D1-55E1-8DC85616A5B1}"/>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1172124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2279-24E6-1AFE-FF54-F03487219BE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4604C58-F8F4-C1D8-04C1-622274929851}"/>
              </a:ext>
            </a:extLst>
          </p:cNvPr>
          <p:cNvSpPr>
            <a:spLocks noGrp="1"/>
          </p:cNvSpPr>
          <p:nvPr>
            <p:ph type="body" sz="quarter" idx="16"/>
          </p:nvPr>
        </p:nvSpPr>
        <p:spPr>
          <a:xfrm>
            <a:off x="4223370" y="1073150"/>
            <a:ext cx="7637388" cy="4711700"/>
          </a:xfrm>
        </p:spPr>
        <p:txBody>
          <a:bodyPr>
            <a:normAutofit/>
          </a:bodyPr>
          <a:lstStyle/>
          <a:p>
            <a:pPr fontAlgn="t">
              <a:lnSpc>
                <a:spcPts val="4960"/>
              </a:lnSpc>
              <a:spcBef>
                <a:spcPts val="0"/>
              </a:spcBef>
            </a:pPr>
            <a:r>
              <a:rPr lang="en-IE" b="1" dirty="0"/>
              <a:t>Enhancing the                            Guest Experience</a:t>
            </a:r>
          </a:p>
          <a:p>
            <a:pPr fontAlgn="t">
              <a:lnSpc>
                <a:spcPts val="4960"/>
              </a:lnSpc>
              <a:spcBef>
                <a:spcPts val="0"/>
              </a:spcBef>
            </a:pPr>
            <a:br>
              <a:rPr lang="en-IE" b="1" dirty="0"/>
            </a:br>
            <a:endParaRPr lang="en-IE" b="1" dirty="0"/>
          </a:p>
          <a:p>
            <a:r>
              <a:rPr lang="en-IE" sz="2400" b="1" dirty="0"/>
              <a:t>Personalising hospitality through artificial intelligence.             </a:t>
            </a:r>
            <a:r>
              <a:rPr lang="en-IE" sz="2400" dirty="0"/>
              <a:t>To explore how artificial intelligence enhances guest interaction, communication, and personalisation across hospitality services, helping organisations deliver efficient yet human centred experiences.</a:t>
            </a:r>
          </a:p>
          <a:p>
            <a:endParaRPr lang="en-IE" sz="2400" dirty="0"/>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F256BCAF-DC9A-FB93-552A-33CEBB51FFD2}"/>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03</a:t>
            </a:r>
          </a:p>
        </p:txBody>
      </p:sp>
      <p:sp>
        <p:nvSpPr>
          <p:cNvPr id="2" name="Rounded Rectangle 1">
            <a:extLst>
              <a:ext uri="{FF2B5EF4-FFF2-40B4-BE49-F238E27FC236}">
                <a16:creationId xmlns:a16="http://schemas.microsoft.com/office/drawing/2014/main" id="{D74CFB24-BC20-F8AB-2755-DC63E72B13D1}"/>
              </a:ext>
            </a:extLst>
          </p:cNvPr>
          <p:cNvSpPr/>
          <p:nvPr/>
        </p:nvSpPr>
        <p:spPr>
          <a:xfrm>
            <a:off x="6892759" y="6303021"/>
            <a:ext cx="4756697"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A13E50A-772F-B48C-9BD2-330FD752F9B4}"/>
              </a:ext>
            </a:extLst>
          </p:cNvPr>
          <p:cNvSpPr txBox="1"/>
          <p:nvPr/>
        </p:nvSpPr>
        <p:spPr>
          <a:xfrm>
            <a:off x="7018758" y="636629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6" name="TextBox 5">
            <a:extLst>
              <a:ext uri="{FF2B5EF4-FFF2-40B4-BE49-F238E27FC236}">
                <a16:creationId xmlns:a16="http://schemas.microsoft.com/office/drawing/2014/main" id="{5487118F-5141-0C4E-314E-31C42709FC11}"/>
              </a:ext>
            </a:extLst>
          </p:cNvPr>
          <p:cNvSpPr txBox="1"/>
          <p:nvPr/>
        </p:nvSpPr>
        <p:spPr>
          <a:xfrm>
            <a:off x="7774759" y="636629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3</a:t>
            </a:r>
            <a:endParaRPr sz="1400" b="1" i="0" dirty="0">
              <a:solidFill>
                <a:srgbClr val="262626"/>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3046FB6-A269-A9B5-D328-0B1F4C187702}"/>
              </a:ext>
            </a:extLst>
          </p:cNvPr>
          <p:cNvSpPr txBox="1"/>
          <p:nvPr/>
        </p:nvSpPr>
        <p:spPr>
          <a:xfrm>
            <a:off x="8368758" y="636629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·Sustainable Customer Experience Design</a:t>
            </a:r>
          </a:p>
        </p:txBody>
      </p:sp>
    </p:spTree>
    <p:extLst>
      <p:ext uri="{BB962C8B-B14F-4D97-AF65-F5344CB8AC3E}">
        <p14:creationId xmlns:p14="http://schemas.microsoft.com/office/powerpoint/2010/main" val="51790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5E6E7EF-FBD4-B13B-4444-323DAF8B98B5}"/>
              </a:ext>
            </a:extLst>
          </p:cNvPr>
          <p:cNvSpPr/>
          <p:nvPr/>
        </p:nvSpPr>
        <p:spPr>
          <a:xfrm>
            <a:off x="0" y="-18001"/>
            <a:ext cx="12192000" cy="1420653"/>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a:extLst>
              <a:ext uri="{FF2B5EF4-FFF2-40B4-BE49-F238E27FC236}">
                <a16:creationId xmlns:a16="http://schemas.microsoft.com/office/drawing/2014/main" id="{D8B11F99-7B2A-6182-03C8-9D14E27ED1F3}"/>
              </a:ext>
            </a:extLst>
          </p:cNvPr>
          <p:cNvSpPr txBox="1"/>
          <p:nvPr/>
        </p:nvSpPr>
        <p:spPr>
          <a:xfrm>
            <a:off x="576000" y="518838"/>
            <a:ext cx="10692000" cy="1231106"/>
          </a:xfrm>
          <a:prstGeom prst="rect">
            <a:avLst/>
          </a:prstGeom>
          <a:noFill/>
        </p:spPr>
        <p:txBody>
          <a:bodyPr wrap="square" lIns="0" tIns="0" rIns="0" bIns="0" anchor="t">
            <a:spAutoFit/>
          </a:bodyPr>
          <a:lstStyle/>
          <a:p>
            <a:r>
              <a:rPr lang="en-IE" sz="4000" b="1" i="0" dirty="0">
                <a:solidFill>
                  <a:schemeClr val="bg1"/>
                </a:solidFill>
                <a:latin typeface="Calibri"/>
              </a:rPr>
              <a:t>Where this module fits</a:t>
            </a:r>
          </a:p>
          <a:p>
            <a:endParaRPr lang="en-IE" sz="4000" b="1" i="0" dirty="0">
              <a:solidFill>
                <a:schemeClr val="bg1"/>
              </a:solidFill>
              <a:latin typeface="Calibri"/>
            </a:endParaRPr>
          </a:p>
        </p:txBody>
      </p:sp>
      <p:pic>
        <p:nvPicPr>
          <p:cNvPr id="51" name="Graphic 50">
            <a:extLst>
              <a:ext uri="{FF2B5EF4-FFF2-40B4-BE49-F238E27FC236}">
                <a16:creationId xmlns:a16="http://schemas.microsoft.com/office/drawing/2014/main" id="{B0D12D90-4DDE-0E97-8765-0B4174D6638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9271124" y="138925"/>
            <a:ext cx="3112653" cy="2798801"/>
          </a:xfrm>
          <a:prstGeom prst="rect">
            <a:avLst/>
          </a:prstGeom>
        </p:spPr>
      </p:pic>
      <p:sp>
        <p:nvSpPr>
          <p:cNvPr id="3" name="TextBox 2">
            <a:extLst>
              <a:ext uri="{FF2B5EF4-FFF2-40B4-BE49-F238E27FC236}">
                <a16:creationId xmlns:a16="http://schemas.microsoft.com/office/drawing/2014/main" id="{54342AD4-5ABF-FBEB-4EF3-937A52B0C8E5}"/>
              </a:ext>
            </a:extLst>
          </p:cNvPr>
          <p:cNvSpPr txBox="1"/>
          <p:nvPr/>
        </p:nvSpPr>
        <p:spPr>
          <a:xfrm>
            <a:off x="540000" y="260741"/>
            <a:ext cx="9197227" cy="738664"/>
          </a:xfrm>
          <a:prstGeom prst="rect">
            <a:avLst/>
          </a:prstGeom>
          <a:noFill/>
        </p:spPr>
        <p:txBody>
          <a:bodyPr wrap="square" lIns="0" tIns="0" rIns="0" bIns="0" anchor="t">
            <a:spAutoFit/>
          </a:bodyPr>
          <a:lstStyle/>
          <a:p>
            <a:r>
              <a:rPr lang="en-IE" sz="1600" b="1" dirty="0">
                <a:solidFill>
                  <a:schemeClr val="bg1"/>
                </a:solidFill>
              </a:rPr>
              <a:t> </a:t>
            </a:r>
            <a:r>
              <a:rPr lang="en-US" sz="1600" b="1" dirty="0">
                <a:solidFill>
                  <a:schemeClr val="bg1"/>
                </a:solidFill>
                <a:cs typeface="Times New Roman" panose="02020603050405020304" pitchFamily="18" charset="0"/>
              </a:rPr>
              <a:t>C2 </a:t>
            </a:r>
            <a:r>
              <a:rPr lang="en-US" sz="1600" dirty="0">
                <a:solidFill>
                  <a:schemeClr val="bg1"/>
                </a:solidFill>
                <a:cs typeface="Times New Roman" panose="02020603050405020304" pitchFamily="18" charset="0"/>
              </a:rPr>
              <a:t>Digital transformation in Hospitality          </a:t>
            </a:r>
            <a:r>
              <a:rPr lang="en-IE" sz="1600" b="1" dirty="0">
                <a:solidFill>
                  <a:schemeClr val="bg1"/>
                </a:solidFill>
              </a:rPr>
              <a:t>|   Module 1 - </a:t>
            </a:r>
            <a:r>
              <a:rPr lang="en-US" sz="1600" dirty="0">
                <a:solidFill>
                  <a:schemeClr val="bg1"/>
                </a:solidFill>
                <a:cs typeface="Times New Roman" panose="02020603050405020304" pitchFamily="18" charset="0"/>
              </a:rPr>
              <a:t>Leveraging AI for efficiency &amp; Guest experience</a:t>
            </a:r>
          </a:p>
          <a:p>
            <a:endParaRPr lang="en-US" sz="1600" b="1" dirty="0">
              <a:solidFill>
                <a:schemeClr val="bg1"/>
              </a:solidFill>
              <a:cs typeface="Times New Roman" panose="02020603050405020304" pitchFamily="18" charset="0"/>
            </a:endParaRPr>
          </a:p>
          <a:p>
            <a:endParaRPr lang="en-IE" sz="1600" b="1" dirty="0">
              <a:solidFill>
                <a:schemeClr val="bg1"/>
              </a:solidFill>
            </a:endParaRPr>
          </a:p>
        </p:txBody>
      </p:sp>
      <p:sp>
        <p:nvSpPr>
          <p:cNvPr id="4" name="Rectangle 3">
            <a:extLst>
              <a:ext uri="{FF2B5EF4-FFF2-40B4-BE49-F238E27FC236}">
                <a16:creationId xmlns:a16="http://schemas.microsoft.com/office/drawing/2014/main" id="{84AFD1AE-0EC8-5461-EEE8-B120DD7A4531}"/>
              </a:ext>
            </a:extLst>
          </p:cNvPr>
          <p:cNvSpPr/>
          <p:nvPr/>
        </p:nvSpPr>
        <p:spPr>
          <a:xfrm>
            <a:off x="397267" y="1637913"/>
            <a:ext cx="3777466" cy="11215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91B2E93A-B112-6C57-8EE9-B7AD6B863D38}"/>
              </a:ext>
            </a:extLst>
          </p:cNvPr>
          <p:cNvSpPr txBox="1"/>
          <p:nvPr/>
        </p:nvSpPr>
        <p:spPr>
          <a:xfrm>
            <a:off x="468000" y="1688263"/>
            <a:ext cx="3636000" cy="984885"/>
          </a:xfrm>
          <a:prstGeom prst="rect">
            <a:avLst/>
          </a:prstGeom>
          <a:noFill/>
        </p:spPr>
        <p:txBody>
          <a:bodyPr wrap="square" lIns="0" tIns="0" rIns="0" bIns="0" anchor="ctr">
            <a:spAutoFit/>
          </a:bodyPr>
          <a:lstStyle/>
          <a:p>
            <a:r>
              <a:rPr lang="en-IE" sz="1600" b="1" i="0" dirty="0">
                <a:solidFill>
                  <a:schemeClr val="bg1"/>
                </a:solidFill>
                <a:latin typeface="Calibri"/>
              </a:rPr>
              <a:t>Role: </a:t>
            </a:r>
            <a:r>
              <a:rPr lang="en-GB" sz="1600" dirty="0">
                <a:solidFill>
                  <a:schemeClr val="bg1"/>
                </a:solidFill>
              </a:rPr>
              <a:t>Foundation module for understanding, evaluating, and applying AI tools in hospitality operations, guest experiences, and business decision-making</a:t>
            </a:r>
            <a:endParaRPr lang="en-IE" sz="1600" b="0" i="0" dirty="0">
              <a:solidFill>
                <a:schemeClr val="bg1"/>
              </a:solidFill>
              <a:latin typeface="Calibri"/>
            </a:endParaRPr>
          </a:p>
        </p:txBody>
      </p:sp>
      <p:sp>
        <p:nvSpPr>
          <p:cNvPr id="7" name="Rectangle 6">
            <a:extLst>
              <a:ext uri="{FF2B5EF4-FFF2-40B4-BE49-F238E27FC236}">
                <a16:creationId xmlns:a16="http://schemas.microsoft.com/office/drawing/2014/main" id="{D4BDA831-F85D-8614-44C9-2C91665BFF37}"/>
              </a:ext>
            </a:extLst>
          </p:cNvPr>
          <p:cNvSpPr/>
          <p:nvPr/>
        </p:nvSpPr>
        <p:spPr>
          <a:xfrm>
            <a:off x="540000" y="2889382"/>
            <a:ext cx="3564000" cy="10800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a:extLst>
              <a:ext uri="{FF2B5EF4-FFF2-40B4-BE49-F238E27FC236}">
                <a16:creationId xmlns:a16="http://schemas.microsoft.com/office/drawing/2014/main" id="{66033DA3-EA77-9A0B-7C8C-FA4661183A54}"/>
              </a:ext>
            </a:extLst>
          </p:cNvPr>
          <p:cNvSpPr/>
          <p:nvPr/>
        </p:nvSpPr>
        <p:spPr>
          <a:xfrm>
            <a:off x="522000" y="3101533"/>
            <a:ext cx="3564000" cy="1534038"/>
          </a:xfrm>
          <a:prstGeom prst="rect">
            <a:avLst/>
          </a:prstGeom>
          <a:solidFill>
            <a:schemeClr val="bg1"/>
          </a:solidFill>
          <a:ln w="28575">
            <a:solidFill>
              <a:srgbClr val="62A84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8CB9C2A7-0A58-80C2-B05C-7C7C94D824F4}"/>
              </a:ext>
            </a:extLst>
          </p:cNvPr>
          <p:cNvSpPr txBox="1"/>
          <p:nvPr/>
        </p:nvSpPr>
        <p:spPr>
          <a:xfrm>
            <a:off x="611999" y="3539089"/>
            <a:ext cx="3434015" cy="1146468"/>
          </a:xfrm>
          <a:prstGeom prst="rect">
            <a:avLst/>
          </a:prstGeom>
          <a:noFill/>
        </p:spPr>
        <p:txBody>
          <a:bodyPr wrap="square" lIns="0" tIns="0" rIns="0" bIns="0" anchor="t">
            <a:spAutoFit/>
          </a:bodyPr>
          <a:lstStyle/>
          <a:p>
            <a:pPr marL="182563" indent="-182563">
              <a:lnSpc>
                <a:spcPts val="1720"/>
              </a:lnSpc>
              <a:buClr>
                <a:srgbClr val="62A844"/>
              </a:buClr>
              <a:buFont typeface="Arial" panose="020B0604020202020204" pitchFamily="34" charset="0"/>
              <a:buChar char="•"/>
            </a:pPr>
            <a:r>
              <a:rPr lang="en-IE" sz="1600" dirty="0">
                <a:solidFill>
                  <a:srgbClr val="262626"/>
                </a:solidFill>
              </a:rPr>
              <a:t>C2 M2 (data literacy) </a:t>
            </a:r>
          </a:p>
          <a:p>
            <a:pPr marL="182563" indent="-182563">
              <a:lnSpc>
                <a:spcPts val="1720"/>
              </a:lnSpc>
              <a:buClr>
                <a:srgbClr val="62A844"/>
              </a:buClr>
              <a:buFont typeface="Arial" panose="020B0604020202020204" pitchFamily="34" charset="0"/>
              <a:buChar char="•"/>
            </a:pPr>
            <a:r>
              <a:rPr lang="en-IE" sz="1600" dirty="0">
                <a:solidFill>
                  <a:srgbClr val="262626"/>
                </a:solidFill>
              </a:rPr>
              <a:t>C3 M1 (leading digital change) </a:t>
            </a:r>
          </a:p>
          <a:p>
            <a:pPr marL="182563" indent="-182563">
              <a:lnSpc>
                <a:spcPts val="1720"/>
              </a:lnSpc>
              <a:buClr>
                <a:srgbClr val="62A844"/>
              </a:buClr>
              <a:buFont typeface="Arial" panose="020B0604020202020204" pitchFamily="34" charset="0"/>
              <a:buChar char="•"/>
            </a:pPr>
            <a:r>
              <a:rPr lang="en-IE" sz="1600" dirty="0">
                <a:solidFill>
                  <a:srgbClr val="262626"/>
                </a:solidFill>
              </a:rPr>
              <a:t>C3 M2 (marketing AI)</a:t>
            </a:r>
          </a:p>
          <a:p>
            <a:br>
              <a:rPr lang="en-GB" sz="1600" dirty="0"/>
            </a:br>
            <a:endParaRPr sz="1600" b="0" i="0" dirty="0">
              <a:solidFill>
                <a:srgbClr val="262626"/>
              </a:solidFill>
              <a:latin typeface="Calibri"/>
            </a:endParaRPr>
          </a:p>
        </p:txBody>
      </p:sp>
      <p:sp>
        <p:nvSpPr>
          <p:cNvPr id="19" name="TextBox 18">
            <a:extLst>
              <a:ext uri="{FF2B5EF4-FFF2-40B4-BE49-F238E27FC236}">
                <a16:creationId xmlns:a16="http://schemas.microsoft.com/office/drawing/2014/main" id="{55356714-4BA8-D154-EE1D-9780C0EF6FB0}"/>
              </a:ext>
            </a:extLst>
          </p:cNvPr>
          <p:cNvSpPr txBox="1"/>
          <p:nvPr/>
        </p:nvSpPr>
        <p:spPr>
          <a:xfrm>
            <a:off x="612000" y="3171239"/>
            <a:ext cx="3276000" cy="302455"/>
          </a:xfrm>
          <a:prstGeom prst="rect">
            <a:avLst/>
          </a:prstGeom>
          <a:noFill/>
        </p:spPr>
        <p:txBody>
          <a:bodyPr wrap="square" lIns="0" tIns="0" rIns="0" bIns="0" anchor="t">
            <a:spAutoFit/>
          </a:bodyPr>
          <a:lstStyle/>
          <a:p>
            <a:pPr>
              <a:lnSpc>
                <a:spcPts val="2300"/>
              </a:lnSpc>
            </a:pPr>
            <a:r>
              <a:rPr lang="en-IE" sz="2400" b="1" i="0" dirty="0">
                <a:solidFill>
                  <a:srgbClr val="0289AE"/>
                </a:solidFill>
                <a:latin typeface="Calibri"/>
              </a:rPr>
              <a:t>Extends or connects to</a:t>
            </a:r>
          </a:p>
        </p:txBody>
      </p:sp>
      <p:pic>
        <p:nvPicPr>
          <p:cNvPr id="12" name="Picture 11">
            <a:extLst>
              <a:ext uri="{FF2B5EF4-FFF2-40B4-BE49-F238E27FC236}">
                <a16:creationId xmlns:a16="http://schemas.microsoft.com/office/drawing/2014/main" id="{C53F5F1D-69B9-7677-AE53-2AE29D9CD6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3169" y="1879426"/>
            <a:ext cx="3564000" cy="710162"/>
          </a:xfrm>
          <a:prstGeom prst="rect">
            <a:avLst/>
          </a:prstGeom>
        </p:spPr>
      </p:pic>
      <p:pic>
        <p:nvPicPr>
          <p:cNvPr id="6" name="Picture 5">
            <a:extLst>
              <a:ext uri="{FF2B5EF4-FFF2-40B4-BE49-F238E27FC236}">
                <a16:creationId xmlns:a16="http://schemas.microsoft.com/office/drawing/2014/main" id="{959007D5-EF1D-A574-33DE-ADABA313F9A9}"/>
              </a:ext>
            </a:extLst>
          </p:cNvPr>
          <p:cNvPicPr>
            <a:picLocks noChangeAspect="1"/>
          </p:cNvPicPr>
          <p:nvPr/>
        </p:nvPicPr>
        <p:blipFill>
          <a:blip r:embed="rId5"/>
          <a:stretch>
            <a:fillRect/>
          </a:stretch>
        </p:blipFill>
        <p:spPr>
          <a:xfrm>
            <a:off x="8217366" y="2663058"/>
            <a:ext cx="3506634" cy="2022499"/>
          </a:xfrm>
          <a:prstGeom prst="rect">
            <a:avLst/>
          </a:prstGeom>
        </p:spPr>
      </p:pic>
      <p:pic>
        <p:nvPicPr>
          <p:cNvPr id="11" name="Picture 10">
            <a:extLst>
              <a:ext uri="{FF2B5EF4-FFF2-40B4-BE49-F238E27FC236}">
                <a16:creationId xmlns:a16="http://schemas.microsoft.com/office/drawing/2014/main" id="{7D695BC4-A4B2-3E0D-6207-E854D9B9FA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45466" y="2708259"/>
            <a:ext cx="3877914" cy="1977298"/>
          </a:xfrm>
          <a:prstGeom prst="rect">
            <a:avLst/>
          </a:prstGeom>
        </p:spPr>
      </p:pic>
      <p:sp>
        <p:nvSpPr>
          <p:cNvPr id="15" name="TextBox 14">
            <a:extLst>
              <a:ext uri="{FF2B5EF4-FFF2-40B4-BE49-F238E27FC236}">
                <a16:creationId xmlns:a16="http://schemas.microsoft.com/office/drawing/2014/main" id="{BDC509B7-2CF4-4A08-EE21-25A8387A78EF}"/>
              </a:ext>
            </a:extLst>
          </p:cNvPr>
          <p:cNvSpPr txBox="1"/>
          <p:nvPr/>
        </p:nvSpPr>
        <p:spPr>
          <a:xfrm>
            <a:off x="326974" y="4707605"/>
            <a:ext cx="11397026" cy="2062103"/>
          </a:xfrm>
          <a:prstGeom prst="rect">
            <a:avLst/>
          </a:prstGeom>
          <a:noFill/>
        </p:spPr>
        <p:txBody>
          <a:bodyPr wrap="square">
            <a:spAutoFit/>
          </a:bodyPr>
          <a:lstStyle/>
          <a:p>
            <a:pPr>
              <a:buNone/>
            </a:pPr>
            <a:r>
              <a:rPr lang="en-GB" sz="1400" dirty="0">
                <a:solidFill>
                  <a:srgbClr val="000000"/>
                </a:solidFill>
              </a:rPr>
              <a:t>This module also draws on leading international hospitality brands that are actively implementing artificial intelligence at scale. Their experiences provide practical insights into how AI is being used to improve guest communication, personalise services, optimise operations, reduce waste, support sustainability goals, and strengthen business performance. </a:t>
            </a:r>
            <a:r>
              <a:rPr lang="en-IE" sz="1400" dirty="0">
                <a:solidFill>
                  <a:srgbClr val="000000"/>
                </a:solidFill>
              </a:rPr>
              <a:t>Featured examples include:</a:t>
            </a:r>
            <a:endParaRPr lang="en-GB" sz="1400" dirty="0">
              <a:solidFill>
                <a:srgbClr val="000000"/>
              </a:solidFill>
            </a:endParaRPr>
          </a:p>
          <a:p>
            <a:pPr>
              <a:buNone/>
            </a:pPr>
            <a:endParaRPr lang="en-GB" sz="200" dirty="0">
              <a:solidFill>
                <a:srgbClr val="000000"/>
              </a:solidFill>
            </a:endParaRPr>
          </a:p>
          <a:p>
            <a:pPr algn="ctr"/>
            <a:r>
              <a:rPr lang="en-GB" sz="1400" b="1" dirty="0">
                <a:solidFill>
                  <a:srgbClr val="000000"/>
                </a:solidFill>
              </a:rPr>
              <a:t>Hilton Hotels</a:t>
            </a:r>
            <a:r>
              <a:rPr lang="en-GB" sz="1400" dirty="0">
                <a:solidFill>
                  <a:srgbClr val="000000"/>
                </a:solidFill>
              </a:rPr>
              <a:t> – AI-enabled guest services and operational efficiency 	</a:t>
            </a:r>
          </a:p>
          <a:p>
            <a:pPr algn="ctr"/>
            <a:r>
              <a:rPr lang="en-GB" sz="1400" b="1" dirty="0" err="1">
                <a:solidFill>
                  <a:srgbClr val="000000"/>
                </a:solidFill>
              </a:rPr>
              <a:t>citizenM</a:t>
            </a:r>
            <a:r>
              <a:rPr lang="en-GB" sz="1400" b="1" dirty="0">
                <a:solidFill>
                  <a:srgbClr val="000000"/>
                </a:solidFill>
              </a:rPr>
              <a:t> Hotels</a:t>
            </a:r>
            <a:r>
              <a:rPr lang="en-GB" sz="1400" dirty="0">
                <a:solidFill>
                  <a:srgbClr val="000000"/>
                </a:solidFill>
              </a:rPr>
              <a:t> – AI-first hospitality, automation, and sustainability </a:t>
            </a:r>
          </a:p>
          <a:p>
            <a:pPr algn="ctr"/>
            <a:r>
              <a:rPr lang="en-GB" sz="1400" b="1" dirty="0">
                <a:solidFill>
                  <a:srgbClr val="000000"/>
                </a:solidFill>
              </a:rPr>
              <a:t>Accor Group</a:t>
            </a:r>
            <a:r>
              <a:rPr lang="en-GB" sz="1400" dirty="0">
                <a:solidFill>
                  <a:srgbClr val="000000"/>
                </a:solidFill>
              </a:rPr>
              <a:t> – ethical AI, staff engagement, and responsible innovation 	</a:t>
            </a:r>
            <a:r>
              <a:rPr lang="en-GB" sz="1400" b="1" dirty="0">
                <a:solidFill>
                  <a:srgbClr val="000000"/>
                </a:solidFill>
              </a:rPr>
              <a:t>Scandic Hotels</a:t>
            </a:r>
            <a:r>
              <a:rPr lang="en-GB" sz="1400" dirty="0">
                <a:solidFill>
                  <a:srgbClr val="000000"/>
                </a:solidFill>
              </a:rPr>
              <a:t> – smart controls supporting guest comfort and sustainability </a:t>
            </a:r>
          </a:p>
          <a:p>
            <a:pPr algn="ctr"/>
            <a:r>
              <a:rPr lang="en-GB" sz="1400" b="1" dirty="0">
                <a:solidFill>
                  <a:srgbClr val="000000"/>
                </a:solidFill>
              </a:rPr>
              <a:t>Marriott International</a:t>
            </a:r>
            <a:r>
              <a:rPr lang="en-GB" sz="1400" dirty="0">
                <a:solidFill>
                  <a:srgbClr val="000000"/>
                </a:solidFill>
              </a:rPr>
              <a:t> – predictive analytics, food waste reduction, and intelligent operations </a:t>
            </a:r>
          </a:p>
          <a:p>
            <a:pPr algn="ctr"/>
            <a:r>
              <a:rPr lang="en-GB" sz="1400" b="1" dirty="0">
                <a:solidFill>
                  <a:srgbClr val="000000"/>
                </a:solidFill>
              </a:rPr>
              <a:t>Meliá Hotels International</a:t>
            </a:r>
            <a:r>
              <a:rPr lang="en-GB" sz="1400" dirty="0">
                <a:solidFill>
                  <a:srgbClr val="000000"/>
                </a:solidFill>
              </a:rPr>
              <a:t> – intelligent building management and energy optimisation </a:t>
            </a:r>
          </a:p>
          <a:p>
            <a:pPr algn="ctr"/>
            <a:r>
              <a:rPr lang="en-GB" sz="1400" b="1" dirty="0">
                <a:solidFill>
                  <a:srgbClr val="000000"/>
                </a:solidFill>
              </a:rPr>
              <a:t>NH Hotel Group</a:t>
            </a:r>
            <a:r>
              <a:rPr lang="en-GB" sz="1400" dirty="0">
                <a:solidFill>
                  <a:srgbClr val="000000"/>
                </a:solidFill>
              </a:rPr>
              <a:t> – personalised guest communication and digital engagement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99B0-48DD-DC0F-1B5F-EE81973B66AD}"/>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5C8CCBF9-6615-1CC8-8E2D-9ADDB698D643}"/>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How AI Supports Guest Interaction and </a:t>
            </a:r>
            <a:r>
              <a:rPr lang="en-US" sz="3400" b="1" dirty="0" err="1">
                <a:solidFill>
                  <a:srgbClr val="262626"/>
                </a:solidFill>
                <a:cs typeface="Times New Roman" panose="02020603050405020304" pitchFamily="18" charset="0"/>
              </a:rPr>
              <a:t>Personalisation</a:t>
            </a: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FA445B-2942-D426-1E5F-4DEFAC95A121}"/>
              </a:ext>
            </a:extLst>
          </p:cNvPr>
          <p:cNvCxnSpPr>
            <a:cxnSpLocks/>
          </p:cNvCxnSpPr>
          <p:nvPr/>
        </p:nvCxnSpPr>
        <p:spPr>
          <a:xfrm>
            <a:off x="0" y="1727220"/>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E9D3A8A3-0BE0-6409-58AB-CA4841AF50FA}"/>
              </a:ext>
            </a:extLst>
          </p:cNvPr>
          <p:cNvSpPr/>
          <p:nvPr/>
        </p:nvSpPr>
        <p:spPr>
          <a:xfrm flipH="1">
            <a:off x="508029" y="2136154"/>
            <a:ext cx="5279313" cy="4452501"/>
          </a:xfrm>
          <a:prstGeom prst="rect">
            <a:avLst/>
          </a:prstGeom>
        </p:spPr>
        <p:txBody>
          <a:bodyPr wrap="square">
            <a:spAutoFit/>
          </a:bodyPr>
          <a:lstStyle/>
          <a:p>
            <a:pPr>
              <a:lnSpc>
                <a:spcPts val="1960"/>
              </a:lnSpc>
              <a:buClr>
                <a:srgbClr val="62A844"/>
              </a:buClr>
            </a:pPr>
            <a:r>
              <a:rPr lang="en-US" sz="2000" dirty="0">
                <a:solidFill>
                  <a:srgbClr val="000000"/>
                </a:solidFill>
                <a:cs typeface="Times New Roman" panose="02020603050405020304" pitchFamily="18" charset="0"/>
              </a:rPr>
              <a:t>Hospitality is still about how guests </a:t>
            </a:r>
            <a:r>
              <a:rPr lang="en-US" sz="2000" b="1" dirty="0">
                <a:solidFill>
                  <a:srgbClr val="000000"/>
                </a:solidFill>
                <a:cs typeface="Times New Roman" panose="02020603050405020304" pitchFamily="18" charset="0"/>
              </a:rPr>
              <a:t>feel</a:t>
            </a:r>
            <a:r>
              <a:rPr lang="en-US" sz="2000" dirty="0">
                <a:solidFill>
                  <a:srgbClr val="000000"/>
                </a:solidFill>
                <a:cs typeface="Times New Roman" panose="02020603050405020304" pitchFamily="18" charset="0"/>
              </a:rPr>
              <a:t>, but service is now shaped by </a:t>
            </a:r>
            <a:r>
              <a:rPr lang="en-US" sz="2000" b="1" dirty="0">
                <a:solidFill>
                  <a:srgbClr val="000000"/>
                </a:solidFill>
                <a:cs typeface="Times New Roman" panose="02020603050405020304" pitchFamily="18" charset="0"/>
              </a:rPr>
              <a:t>people and intelligent tools working together</a:t>
            </a:r>
            <a:r>
              <a:rPr lang="en-US" dirty="0">
                <a:solidFill>
                  <a:srgbClr val="000000"/>
                </a:solidFill>
                <a:cs typeface="Times New Roman" panose="02020603050405020304" pitchFamily="18" charset="0"/>
              </a:rPr>
              <a:t>.</a:t>
            </a:r>
          </a:p>
          <a:p>
            <a:pPr>
              <a:lnSpc>
                <a:spcPts val="1960"/>
              </a:lnSpc>
              <a:buClr>
                <a:srgbClr val="62A844"/>
              </a:buClr>
            </a:pP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What Enhancement Means:</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Using AI to:</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Remove delays</a:t>
            </a:r>
          </a:p>
          <a:p>
            <a:pPr marL="285750" indent="-285750">
              <a:lnSpc>
                <a:spcPts val="1960"/>
              </a:lnSpc>
              <a:buClr>
                <a:srgbClr val="62A844"/>
              </a:buClr>
              <a:buFont typeface="Arial" panose="020B0604020202020204" pitchFamily="34" charset="0"/>
              <a:buChar char="•"/>
            </a:pPr>
            <a:r>
              <a:rPr lang="en-US" dirty="0" err="1">
                <a:solidFill>
                  <a:srgbClr val="000000"/>
                </a:solidFill>
                <a:cs typeface="Times New Roman" panose="02020603050405020304" pitchFamily="18" charset="0"/>
              </a:rPr>
              <a:t>Personalise</a:t>
            </a:r>
            <a:r>
              <a:rPr lang="en-US" dirty="0">
                <a:solidFill>
                  <a:srgbClr val="000000"/>
                </a:solidFill>
                <a:cs typeface="Times New Roman" panose="02020603050405020304" pitchFamily="18" charset="0"/>
              </a:rPr>
              <a:t> moments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Support staff to give warmer, more attentive service</a:t>
            </a:r>
          </a:p>
          <a:p>
            <a:pPr>
              <a:lnSpc>
                <a:spcPts val="1960"/>
              </a:lnSpc>
              <a:buClr>
                <a:srgbClr val="62A844"/>
              </a:buClr>
            </a:pPr>
            <a:endParaRPr lang="en-US" dirty="0">
              <a:solidFill>
                <a:srgbClr val="0289AE"/>
              </a:solidFill>
              <a:cs typeface="Times New Roman" panose="02020603050405020304" pitchFamily="18" charset="0"/>
            </a:endParaRPr>
          </a:p>
          <a:p>
            <a:pPr marL="342900" indent="-342900">
              <a:lnSpc>
                <a:spcPts val="1960"/>
              </a:lnSpc>
              <a:buClr>
                <a:srgbClr val="62A844"/>
              </a:buClr>
              <a:buFont typeface="Arial" panose="020B0604020202020204" pitchFamily="34" charset="0"/>
              <a:buChar char="•"/>
            </a:pPr>
            <a:r>
              <a:rPr lang="en-US" sz="2000" b="1" dirty="0">
                <a:solidFill>
                  <a:srgbClr val="0289AE"/>
                </a:solidFill>
                <a:cs typeface="Times New Roman" panose="02020603050405020304" pitchFamily="18" charset="0"/>
              </a:rPr>
              <a:t>European Values:</a:t>
            </a:r>
            <a:endParaRPr lang="en-US" sz="2000" b="1" dirty="0">
              <a:solidFill>
                <a:srgbClr val="000000"/>
              </a:solidFill>
              <a:cs typeface="Times New Roman" panose="02020603050405020304" pitchFamily="18" charset="0"/>
            </a:endParaRPr>
          </a:p>
          <a:p>
            <a:pPr marL="342900" indent="-34290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Accessibility </a:t>
            </a:r>
          </a:p>
          <a:p>
            <a:pPr marL="342900" indent="-34290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Sustainability </a:t>
            </a:r>
          </a:p>
          <a:p>
            <a:pPr marL="342900" indent="-34290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Respect for cultural diversity</a:t>
            </a:r>
          </a:p>
          <a:p>
            <a:pPr>
              <a:lnSpc>
                <a:spcPts val="1960"/>
              </a:lnSpc>
              <a:buClr>
                <a:srgbClr val="62A844"/>
              </a:buClr>
            </a:pP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p:txBody>
      </p:sp>
      <p:pic>
        <p:nvPicPr>
          <p:cNvPr id="5" name="Graphic 4">
            <a:extLst>
              <a:ext uri="{FF2B5EF4-FFF2-40B4-BE49-F238E27FC236}">
                <a16:creationId xmlns:a16="http://schemas.microsoft.com/office/drawing/2014/main" id="{4D7CBF71-75E5-38BB-E979-90AE20FFC2A5}"/>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sp>
        <p:nvSpPr>
          <p:cNvPr id="6" name="Rectangle 30">
            <a:extLst>
              <a:ext uri="{FF2B5EF4-FFF2-40B4-BE49-F238E27FC236}">
                <a16:creationId xmlns:a16="http://schemas.microsoft.com/office/drawing/2014/main" id="{9BA02F9A-DBA5-A1D1-69D6-154C07801203}"/>
              </a:ext>
            </a:extLst>
          </p:cNvPr>
          <p:cNvSpPr/>
          <p:nvPr/>
        </p:nvSpPr>
        <p:spPr>
          <a:xfrm flipH="1">
            <a:off x="6624115" y="4561477"/>
            <a:ext cx="4256088" cy="1231106"/>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Simple Goal:</a:t>
            </a:r>
            <a:br>
              <a:rPr lang="en-US" dirty="0">
                <a:solidFill>
                  <a:srgbClr val="000000"/>
                </a:solidFill>
                <a:cs typeface="Times New Roman" panose="02020603050405020304" pitchFamily="18" charset="0"/>
              </a:rPr>
            </a:br>
            <a:r>
              <a:rPr lang="en-US" i="1" dirty="0">
                <a:solidFill>
                  <a:srgbClr val="000000"/>
                </a:solidFill>
                <a:cs typeface="Times New Roman" panose="02020603050405020304" pitchFamily="18" charset="0"/>
              </a:rPr>
              <a:t>"Use data wisely so every stay feels efficient, inclusive, and genuinely personal."</a:t>
            </a:r>
            <a:endParaRPr lang="en-US" dirty="0">
              <a:solidFill>
                <a:srgbClr val="000000"/>
              </a:solidFill>
              <a:cs typeface="Times New Roman" panose="02020603050405020304" pitchFamily="18" charset="0"/>
            </a:endParaRPr>
          </a:p>
          <a:p>
            <a:pPr algn="ctr"/>
            <a:endParaRPr lang="en-US" dirty="0">
              <a:solidFill>
                <a:srgbClr val="262626"/>
              </a:solidFill>
            </a:endParaRPr>
          </a:p>
        </p:txBody>
      </p:sp>
      <p:sp>
        <p:nvSpPr>
          <p:cNvPr id="7" name="Rounded Rectangle 6">
            <a:extLst>
              <a:ext uri="{FF2B5EF4-FFF2-40B4-BE49-F238E27FC236}">
                <a16:creationId xmlns:a16="http://schemas.microsoft.com/office/drawing/2014/main" id="{7C535246-D36E-F53A-955E-7F06A096197E}"/>
              </a:ext>
            </a:extLst>
          </p:cNvPr>
          <p:cNvSpPr/>
          <p:nvPr/>
        </p:nvSpPr>
        <p:spPr>
          <a:xfrm>
            <a:off x="6404660" y="4196019"/>
            <a:ext cx="4660737" cy="1596562"/>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982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D59F-2CA5-E2BB-7A25-9F21AA752298}"/>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60C4368B-9F93-A3A1-3240-B9AA9FB53191}"/>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Enhancing the Guest Experience </a:t>
            </a:r>
          </a:p>
        </p:txBody>
      </p:sp>
      <p:cxnSp>
        <p:nvCxnSpPr>
          <p:cNvPr id="3" name="Straight Connector 2">
            <a:extLst>
              <a:ext uri="{FF2B5EF4-FFF2-40B4-BE49-F238E27FC236}">
                <a16:creationId xmlns:a16="http://schemas.microsoft.com/office/drawing/2014/main" id="{E3D841E0-BBA4-6FDD-2291-E35195C467DE}"/>
              </a:ext>
            </a:extLst>
          </p:cNvPr>
          <p:cNvCxnSpPr>
            <a:cxnSpLocks/>
          </p:cNvCxnSpPr>
          <p:nvPr/>
        </p:nvCxnSpPr>
        <p:spPr>
          <a:xfrm>
            <a:off x="0" y="1275808"/>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DD6CAF3B-3645-BD72-05D6-CBFE5BD5C634}"/>
              </a:ext>
            </a:extLst>
          </p:cNvPr>
          <p:cNvSpPr/>
          <p:nvPr/>
        </p:nvSpPr>
        <p:spPr>
          <a:xfrm flipH="1">
            <a:off x="508027" y="1684742"/>
            <a:ext cx="5672853" cy="3426579"/>
          </a:xfrm>
          <a:prstGeom prst="rect">
            <a:avLst/>
          </a:prstGeom>
        </p:spPr>
        <p:txBody>
          <a:bodyPr wrap="square">
            <a:spAutoFit/>
          </a:bodyPr>
          <a:lstStyle/>
          <a:p>
            <a:pPr>
              <a:lnSpc>
                <a:spcPts val="1960"/>
              </a:lnSpc>
            </a:pPr>
            <a:r>
              <a:rPr lang="en-US" sz="2000" dirty="0">
                <a:solidFill>
                  <a:srgbClr val="0F1115"/>
                </a:solidFill>
                <a:cs typeface="Times New Roman" panose="02020603050405020304" pitchFamily="18" charset="0"/>
              </a:rPr>
              <a:t>AI analyses data to create tailored guest experiences.</a:t>
            </a:r>
            <a:br>
              <a:rPr lang="en-US" sz="2000" dirty="0">
                <a:solidFill>
                  <a:srgbClr val="0F1115"/>
                </a:solidFill>
                <a:cs typeface="Times New Roman" panose="02020603050405020304" pitchFamily="18" charset="0"/>
              </a:rPr>
            </a:br>
            <a:endParaRPr lang="en-US" sz="2000" dirty="0">
              <a:solidFill>
                <a:srgbClr val="0F1115"/>
              </a:solidFill>
              <a:cs typeface="Times New Roman" panose="02020603050405020304" pitchFamily="18" charset="0"/>
            </a:endParaRPr>
          </a:p>
          <a:p>
            <a:pPr>
              <a:lnSpc>
                <a:spcPts val="1960"/>
              </a:lnSpc>
            </a:pPr>
            <a:endParaRPr lang="en-US" sz="2000" dirty="0">
              <a:solidFill>
                <a:srgbClr val="0F1115"/>
              </a:solidFill>
              <a:cs typeface="Times New Roman" panose="02020603050405020304" pitchFamily="18" charset="0"/>
            </a:endParaRPr>
          </a:p>
          <a:p>
            <a:pPr>
              <a:lnSpc>
                <a:spcPts val="1960"/>
              </a:lnSpc>
            </a:pPr>
            <a:r>
              <a:rPr lang="en-US" sz="2000" b="1" dirty="0">
                <a:solidFill>
                  <a:srgbClr val="0289AE"/>
                </a:solidFill>
                <a:cs typeface="Times New Roman" panose="02020603050405020304" pitchFamily="18" charset="0"/>
              </a:rPr>
              <a:t>Guest Expectations:</a:t>
            </a:r>
            <a:br>
              <a:rPr lang="en-US" dirty="0">
                <a:solidFill>
                  <a:srgbClr val="0F1115"/>
                </a:solidFill>
                <a:cs typeface="Times New Roman" panose="02020603050405020304" pitchFamily="18" charset="0"/>
              </a:rPr>
            </a:br>
            <a:r>
              <a:rPr lang="en-US" dirty="0">
                <a:solidFill>
                  <a:srgbClr val="0F1115"/>
                </a:solidFill>
                <a:cs typeface="Times New Roman" panose="02020603050405020304" pitchFamily="18" charset="0"/>
              </a:rPr>
              <a:t>Today's guests expect </a:t>
            </a:r>
            <a:r>
              <a:rPr lang="en-US" dirty="0" err="1">
                <a:solidFill>
                  <a:srgbClr val="0F1115"/>
                </a:solidFill>
                <a:cs typeface="Times New Roman" panose="02020603050405020304" pitchFamily="18" charset="0"/>
              </a:rPr>
              <a:t>personalised</a:t>
            </a:r>
            <a:r>
              <a:rPr lang="en-US" dirty="0">
                <a:solidFill>
                  <a:srgbClr val="0F1115"/>
                </a:solidFill>
                <a:cs typeface="Times New Roman" panose="02020603050405020304" pitchFamily="18" charset="0"/>
              </a:rPr>
              <a:t> communication, </a:t>
            </a:r>
            <a:r>
              <a:rPr lang="en-US" dirty="0" err="1">
                <a:solidFill>
                  <a:srgbClr val="0F1115"/>
                </a:solidFill>
                <a:cs typeface="Times New Roman" panose="02020603050405020304" pitchFamily="18" charset="0"/>
              </a:rPr>
              <a:t>customised</a:t>
            </a:r>
            <a:r>
              <a:rPr lang="en-US" dirty="0">
                <a:solidFill>
                  <a:srgbClr val="0F1115"/>
                </a:solidFill>
                <a:cs typeface="Times New Roman" panose="02020603050405020304" pitchFamily="18" charset="0"/>
              </a:rPr>
              <a:t> recommendations, and timely responses.</a:t>
            </a:r>
          </a:p>
          <a:p>
            <a:pPr>
              <a:lnSpc>
                <a:spcPts val="1960"/>
              </a:lnSpc>
            </a:pPr>
            <a:endParaRPr lang="en-US" dirty="0">
              <a:solidFill>
                <a:srgbClr val="0F1115"/>
              </a:solidFill>
              <a:cs typeface="Times New Roman" panose="02020603050405020304" pitchFamily="18" charset="0"/>
            </a:endParaRPr>
          </a:p>
          <a:p>
            <a:pPr>
              <a:lnSpc>
                <a:spcPts val="1960"/>
              </a:lnSpc>
            </a:pPr>
            <a:endParaRPr lang="en-US" dirty="0">
              <a:solidFill>
                <a:srgbClr val="0F1115"/>
              </a:solidFill>
              <a:cs typeface="Times New Roman" panose="02020603050405020304" pitchFamily="18" charset="0"/>
            </a:endParaRPr>
          </a:p>
          <a:p>
            <a:pPr>
              <a:lnSpc>
                <a:spcPts val="1960"/>
              </a:lnSpc>
            </a:pPr>
            <a:r>
              <a:rPr lang="en-US" sz="2000" b="1" dirty="0">
                <a:solidFill>
                  <a:srgbClr val="0289AE"/>
                </a:solidFill>
                <a:cs typeface="Times New Roman" panose="02020603050405020304" pitchFamily="18" charset="0"/>
              </a:rPr>
              <a:t>AI Tools in Action:</a:t>
            </a:r>
          </a:p>
          <a:p>
            <a:pPr marL="285750" indent="-285750">
              <a:lnSpc>
                <a:spcPts val="1960"/>
              </a:lnSpc>
              <a:buClr>
                <a:srgbClr val="62A844"/>
              </a:buClr>
              <a:buFont typeface="Arial" panose="020B0604020202020204" pitchFamily="34" charset="0"/>
              <a:buChar char="•"/>
            </a:pPr>
            <a:r>
              <a:rPr lang="en-US" b="1" dirty="0">
                <a:solidFill>
                  <a:srgbClr val="0F1115"/>
                </a:solidFill>
                <a:cs typeface="Times New Roman" panose="02020603050405020304" pitchFamily="18" charset="0"/>
              </a:rPr>
              <a:t>Chatbots</a:t>
            </a:r>
            <a:r>
              <a:rPr lang="en-US" dirty="0">
                <a:solidFill>
                  <a:srgbClr val="0F1115"/>
                </a:solidFill>
                <a:cs typeface="Times New Roman" panose="02020603050405020304" pitchFamily="18" charset="0"/>
              </a:rPr>
              <a:t> - Instant answers to common questions</a:t>
            </a:r>
          </a:p>
          <a:p>
            <a:pPr marL="285750" indent="-285750">
              <a:lnSpc>
                <a:spcPts val="1960"/>
              </a:lnSpc>
              <a:buClr>
                <a:srgbClr val="62A844"/>
              </a:buClr>
              <a:buFont typeface="Arial" panose="020B0604020202020204" pitchFamily="34" charset="0"/>
              <a:buChar char="•"/>
            </a:pPr>
            <a:r>
              <a:rPr lang="en-US" b="1" dirty="0">
                <a:solidFill>
                  <a:srgbClr val="0F1115"/>
                </a:solidFill>
                <a:cs typeface="Times New Roman" panose="02020603050405020304" pitchFamily="18" charset="0"/>
              </a:rPr>
              <a:t>Virtual Concierges</a:t>
            </a:r>
            <a:r>
              <a:rPr lang="en-US" dirty="0">
                <a:solidFill>
                  <a:srgbClr val="0F1115"/>
                </a:solidFill>
                <a:cs typeface="Times New Roman" panose="02020603050405020304" pitchFamily="18" charset="0"/>
              </a:rPr>
              <a:t> - </a:t>
            </a:r>
            <a:r>
              <a:rPr lang="en-US" dirty="0" err="1">
                <a:solidFill>
                  <a:srgbClr val="0F1115"/>
                </a:solidFill>
                <a:cs typeface="Times New Roman" panose="02020603050405020304" pitchFamily="18" charset="0"/>
              </a:rPr>
              <a:t>Personalised</a:t>
            </a:r>
            <a:r>
              <a:rPr lang="en-US" dirty="0">
                <a:solidFill>
                  <a:srgbClr val="0F1115"/>
                </a:solidFill>
                <a:cs typeface="Times New Roman" panose="02020603050405020304" pitchFamily="18" charset="0"/>
              </a:rPr>
              <a:t> activity suggestions</a:t>
            </a:r>
          </a:p>
          <a:p>
            <a:pPr marL="285750" indent="-285750">
              <a:lnSpc>
                <a:spcPts val="1960"/>
              </a:lnSpc>
              <a:buClr>
                <a:srgbClr val="62A844"/>
              </a:buClr>
              <a:buFont typeface="Arial" panose="020B0604020202020204" pitchFamily="34" charset="0"/>
              <a:buChar char="•"/>
            </a:pPr>
            <a:r>
              <a:rPr lang="en-US" b="1" dirty="0">
                <a:solidFill>
                  <a:srgbClr val="0F1115"/>
                </a:solidFill>
                <a:cs typeface="Times New Roman" panose="02020603050405020304" pitchFamily="18" charset="0"/>
              </a:rPr>
              <a:t>Recommendation Engines</a:t>
            </a:r>
            <a:r>
              <a:rPr lang="en-US" dirty="0">
                <a:solidFill>
                  <a:srgbClr val="0F1115"/>
                </a:solidFill>
                <a:cs typeface="Times New Roman" panose="02020603050405020304" pitchFamily="18" charset="0"/>
              </a:rPr>
              <a:t> - Based on past preferences</a:t>
            </a:r>
          </a:p>
          <a:p>
            <a:pPr marL="285750" indent="-285750">
              <a:lnSpc>
                <a:spcPts val="1960"/>
              </a:lnSpc>
              <a:buClr>
                <a:srgbClr val="62A844"/>
              </a:buClr>
              <a:buFont typeface="Arial" panose="020B0604020202020204" pitchFamily="34" charset="0"/>
              <a:buChar char="•"/>
            </a:pPr>
            <a:r>
              <a:rPr lang="en-US" b="1" dirty="0">
                <a:solidFill>
                  <a:srgbClr val="0F1115"/>
                </a:solidFill>
                <a:cs typeface="Times New Roman" panose="02020603050405020304" pitchFamily="18" charset="0"/>
              </a:rPr>
              <a:t>Predictive Systems</a:t>
            </a:r>
            <a:r>
              <a:rPr lang="en-US" dirty="0">
                <a:solidFill>
                  <a:srgbClr val="0F1115"/>
                </a:solidFill>
                <a:cs typeface="Times New Roman" panose="02020603050405020304" pitchFamily="18" charset="0"/>
              </a:rPr>
              <a:t> - Anticipate needs before guests ask</a:t>
            </a:r>
          </a:p>
        </p:txBody>
      </p:sp>
      <p:pic>
        <p:nvPicPr>
          <p:cNvPr id="5" name="Graphic 4">
            <a:extLst>
              <a:ext uri="{FF2B5EF4-FFF2-40B4-BE49-F238E27FC236}">
                <a16:creationId xmlns:a16="http://schemas.microsoft.com/office/drawing/2014/main" id="{C5239A0E-1CC9-C72F-B51D-38EC0B55A5E0}"/>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sp>
        <p:nvSpPr>
          <p:cNvPr id="6" name="Rectangle 30">
            <a:extLst>
              <a:ext uri="{FF2B5EF4-FFF2-40B4-BE49-F238E27FC236}">
                <a16:creationId xmlns:a16="http://schemas.microsoft.com/office/drawing/2014/main" id="{01A81043-EA60-6E1C-FB09-9BFD93EA16B9}"/>
              </a:ext>
            </a:extLst>
          </p:cNvPr>
          <p:cNvSpPr/>
          <p:nvPr/>
        </p:nvSpPr>
        <p:spPr>
          <a:xfrm flipH="1">
            <a:off x="508025" y="5582192"/>
            <a:ext cx="5587974" cy="954107"/>
          </a:xfrm>
          <a:prstGeom prst="rect">
            <a:avLst/>
          </a:prstGeom>
        </p:spPr>
        <p:txBody>
          <a:bodyPr wrap="square">
            <a:spAutoFit/>
          </a:bodyPr>
          <a:lstStyle/>
          <a:p>
            <a:r>
              <a:rPr lang="en-US" sz="2000" b="1" dirty="0">
                <a:solidFill>
                  <a:srgbClr val="0289AE"/>
                </a:solidFill>
                <a:cs typeface="Times New Roman" panose="02020603050405020304" pitchFamily="18" charset="0"/>
              </a:rPr>
              <a:t>Staff Support:</a:t>
            </a:r>
            <a:r>
              <a:rPr lang="en-US" sz="2000" b="1" dirty="0">
                <a:solidFill>
                  <a:srgbClr val="0F1115"/>
                </a:solidFill>
                <a:cs typeface="Times New Roman" panose="02020603050405020304" pitchFamily="18" charset="0"/>
              </a:rPr>
              <a:t> </a:t>
            </a:r>
            <a:r>
              <a:rPr lang="en-US" i="1" dirty="0">
                <a:solidFill>
                  <a:srgbClr val="0F1115"/>
                </a:solidFill>
                <a:cs typeface="Times New Roman" panose="02020603050405020304" pitchFamily="18" charset="0"/>
              </a:rPr>
              <a:t>Automates routine tasks so employees can focus on </a:t>
            </a:r>
            <a:r>
              <a:rPr lang="en-US" b="1" i="1" dirty="0">
                <a:solidFill>
                  <a:srgbClr val="0F1115"/>
                </a:solidFill>
                <a:cs typeface="Times New Roman" panose="02020603050405020304" pitchFamily="18" charset="0"/>
              </a:rPr>
              <a:t>meaningful, human-centered engagement</a:t>
            </a:r>
            <a:r>
              <a:rPr lang="en-US" i="1" dirty="0">
                <a:solidFill>
                  <a:srgbClr val="0F1115"/>
                </a:solidFill>
                <a:cs typeface="Times New Roman" panose="02020603050405020304" pitchFamily="18" charset="0"/>
              </a:rPr>
              <a:t>.</a:t>
            </a:r>
            <a:endParaRPr lang="en-US" dirty="0">
              <a:solidFill>
                <a:srgbClr val="0F1115"/>
              </a:solidFill>
              <a:cs typeface="Times New Roman" panose="02020603050405020304" pitchFamily="18" charset="0"/>
            </a:endParaRPr>
          </a:p>
          <a:p>
            <a:endParaRPr lang="en-US" dirty="0">
              <a:solidFill>
                <a:srgbClr val="262626"/>
              </a:solidFill>
            </a:endParaRPr>
          </a:p>
        </p:txBody>
      </p:sp>
      <p:sp>
        <p:nvSpPr>
          <p:cNvPr id="7" name="Rounded Rectangle 6">
            <a:extLst>
              <a:ext uri="{FF2B5EF4-FFF2-40B4-BE49-F238E27FC236}">
                <a16:creationId xmlns:a16="http://schemas.microsoft.com/office/drawing/2014/main" id="{8DF1A352-672B-3CA6-BAFC-E2185E4238FC}"/>
              </a:ext>
            </a:extLst>
          </p:cNvPr>
          <p:cNvSpPr/>
          <p:nvPr/>
        </p:nvSpPr>
        <p:spPr>
          <a:xfrm>
            <a:off x="372748" y="5481539"/>
            <a:ext cx="5808132" cy="988106"/>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8" name="Picture 7" descr="iPhone6_mockup_front_white.png">
            <a:extLst>
              <a:ext uri="{FF2B5EF4-FFF2-40B4-BE49-F238E27FC236}">
                <a16:creationId xmlns:a16="http://schemas.microsoft.com/office/drawing/2014/main" id="{352C87C2-0041-9D8D-7202-34A022B448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5915" y="226918"/>
            <a:ext cx="4094254" cy="6404164"/>
          </a:xfrm>
          <a:prstGeom prst="rect">
            <a:avLst/>
          </a:prstGeom>
        </p:spPr>
      </p:pic>
      <p:pic>
        <p:nvPicPr>
          <p:cNvPr id="9" name="Picture 2" descr="AI customer service: Revolutionizing support with AI chatbots">
            <a:extLst>
              <a:ext uri="{FF2B5EF4-FFF2-40B4-BE49-F238E27FC236}">
                <a16:creationId xmlns:a16="http://schemas.microsoft.com/office/drawing/2014/main" id="{282FB9D4-FD76-54D3-E26E-7ED7F27A766D}"/>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7913" t="1156" r="53787" b="-1156"/>
          <a:stretch>
            <a:fillRect/>
          </a:stretch>
        </p:blipFill>
        <p:spPr bwMode="auto">
          <a:xfrm>
            <a:off x="7805466" y="1243476"/>
            <a:ext cx="2430684" cy="429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97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717031-F3B2-3F5A-C92C-7C3B68E7E1F1}"/>
            </a:ext>
          </a:extLst>
        </p:cNvPr>
        <p:cNvGrpSpPr/>
        <p:nvPr/>
      </p:nvGrpSpPr>
      <p:grpSpPr>
        <a:xfrm>
          <a:off x="0" y="0"/>
          <a:ext cx="0" cy="0"/>
          <a:chOff x="0" y="0"/>
          <a:chExt cx="0" cy="0"/>
        </a:xfrm>
      </p:grpSpPr>
      <p:sp>
        <p:nvSpPr>
          <p:cNvPr id="21" name="Text Placeholder 11">
            <a:extLst>
              <a:ext uri="{FF2B5EF4-FFF2-40B4-BE49-F238E27FC236}">
                <a16:creationId xmlns:a16="http://schemas.microsoft.com/office/drawing/2014/main" id="{75E6E911-4140-93F9-8781-A948897734CA}"/>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How AI Supports Guest Interaction and </a:t>
            </a:r>
            <a:r>
              <a:rPr lang="en-US" sz="3400" b="1" dirty="0" err="1">
                <a:solidFill>
                  <a:srgbClr val="262626"/>
                </a:solidFill>
                <a:cs typeface="Times New Roman" panose="02020603050405020304" pitchFamily="18" charset="0"/>
              </a:rPr>
              <a:t>Personalisation</a:t>
            </a: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2F5CD37C-0336-F34F-82E1-6BE50FF684DC}"/>
              </a:ext>
            </a:extLst>
          </p:cNvPr>
          <p:cNvCxnSpPr>
            <a:cxnSpLocks/>
          </p:cNvCxnSpPr>
          <p:nvPr/>
        </p:nvCxnSpPr>
        <p:spPr>
          <a:xfrm>
            <a:off x="0" y="1727220"/>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30">
            <a:extLst>
              <a:ext uri="{FF2B5EF4-FFF2-40B4-BE49-F238E27FC236}">
                <a16:creationId xmlns:a16="http://schemas.microsoft.com/office/drawing/2014/main" id="{760EED09-77A0-170B-D3D4-221559FBB53E}"/>
              </a:ext>
            </a:extLst>
          </p:cNvPr>
          <p:cNvSpPr/>
          <p:nvPr/>
        </p:nvSpPr>
        <p:spPr>
          <a:xfrm flipH="1">
            <a:off x="508027" y="2136154"/>
            <a:ext cx="6116086" cy="3939540"/>
          </a:xfrm>
          <a:prstGeom prst="rect">
            <a:avLst/>
          </a:prstGeom>
        </p:spPr>
        <p:txBody>
          <a:bodyPr wrap="square">
            <a:spAutoFit/>
          </a:bodyPr>
          <a:lstStyle/>
          <a:p>
            <a:pPr>
              <a:lnSpc>
                <a:spcPts val="1960"/>
              </a:lnSpc>
            </a:pPr>
            <a:r>
              <a:rPr lang="en-US" sz="2000" b="1" i="1" dirty="0">
                <a:solidFill>
                  <a:srgbClr val="262626"/>
                </a:solidFill>
                <a:cs typeface="Times New Roman" panose="02020603050405020304" pitchFamily="18" charset="0"/>
              </a:rPr>
              <a:t>AI transforms how hotels understand and respond to guests-moving from generic to tailored experiences</a:t>
            </a:r>
            <a:r>
              <a:rPr lang="en-US" dirty="0">
                <a:solidFill>
                  <a:srgbClr val="262626"/>
                </a:solidFill>
                <a:cs typeface="Times New Roman" panose="02020603050405020304" pitchFamily="18" charset="0"/>
              </a:rPr>
              <a:t>.</a:t>
            </a:r>
          </a:p>
          <a:p>
            <a:pPr>
              <a:lnSpc>
                <a:spcPts val="1960"/>
              </a:lnSpc>
            </a:pPr>
            <a:endParaRPr lang="en-US" dirty="0">
              <a:solidFill>
                <a:srgbClr val="262626"/>
              </a:solidFill>
              <a:cs typeface="Times New Roman" panose="02020603050405020304" pitchFamily="18" charset="0"/>
            </a:endParaRPr>
          </a:p>
          <a:p>
            <a:pPr>
              <a:lnSpc>
                <a:spcPts val="1960"/>
              </a:lnSpc>
            </a:pPr>
            <a:r>
              <a:rPr lang="en-US" sz="2000" b="1" dirty="0" err="1">
                <a:solidFill>
                  <a:srgbClr val="0289AE"/>
                </a:solidFill>
                <a:cs typeface="Times New Roman" panose="02020603050405020304" pitchFamily="18" charset="0"/>
              </a:rPr>
              <a:t>Personalisation</a:t>
            </a:r>
            <a:r>
              <a:rPr lang="en-US" sz="2000" b="1" dirty="0">
                <a:solidFill>
                  <a:srgbClr val="0289AE"/>
                </a:solidFill>
                <a:cs typeface="Times New Roman" panose="02020603050405020304" pitchFamily="18" charset="0"/>
              </a:rPr>
              <a:t> Examples:</a:t>
            </a:r>
          </a:p>
          <a:p>
            <a:pPr marL="342900" indent="-34290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Returning guest:</a:t>
            </a:r>
            <a:r>
              <a:rPr lang="en-US" dirty="0">
                <a:solidFill>
                  <a:srgbClr val="262626"/>
                </a:solidFill>
                <a:cs typeface="Times New Roman" panose="02020603050405020304" pitchFamily="18" charset="0"/>
              </a:rPr>
              <a:t> Preferred room temperature already set</a:t>
            </a:r>
          </a:p>
          <a:p>
            <a:pPr marL="342900" indent="-34290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Frequent diner:</a:t>
            </a:r>
            <a:r>
              <a:rPr lang="en-US" dirty="0">
                <a:solidFill>
                  <a:srgbClr val="262626"/>
                </a:solidFill>
                <a:cs typeface="Times New Roman" panose="02020603050405020304" pitchFamily="18" charset="0"/>
              </a:rPr>
              <a:t> Menu suggestions reflecting past choices</a:t>
            </a:r>
          </a:p>
          <a:p>
            <a:pPr marL="342900" indent="-34290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Business traveler:</a:t>
            </a:r>
            <a:r>
              <a:rPr lang="en-US" dirty="0">
                <a:solidFill>
                  <a:srgbClr val="262626"/>
                </a:solidFill>
                <a:cs typeface="Times New Roman" panose="02020603050405020304" pitchFamily="18" charset="0"/>
              </a:rPr>
              <a:t> Quick check-in and workspace ready</a:t>
            </a:r>
          </a:p>
          <a:p>
            <a:pPr marL="342900" indent="-34290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Family:</a:t>
            </a:r>
            <a:r>
              <a:rPr lang="en-US" dirty="0">
                <a:solidFill>
                  <a:srgbClr val="262626"/>
                </a:solidFill>
                <a:cs typeface="Times New Roman" panose="02020603050405020304" pitchFamily="18" charset="0"/>
              </a:rPr>
              <a:t> Activity recommendations for children's ages</a:t>
            </a:r>
            <a:br>
              <a:rPr lang="en-US" dirty="0">
                <a:solidFill>
                  <a:srgbClr val="262626"/>
                </a:solidFill>
                <a:cs typeface="Times New Roman" panose="02020603050405020304" pitchFamily="18" charset="0"/>
              </a:rPr>
            </a:br>
            <a:endParaRPr lang="en-US" dirty="0">
              <a:solidFill>
                <a:srgbClr val="262626"/>
              </a:solidFill>
              <a:cs typeface="Times New Roman" panose="02020603050405020304" pitchFamily="18" charset="0"/>
            </a:endParaRPr>
          </a:p>
          <a:p>
            <a:pPr>
              <a:lnSpc>
                <a:spcPts val="1960"/>
              </a:lnSpc>
            </a:pPr>
            <a:r>
              <a:rPr lang="en-US" sz="2000" b="1" dirty="0">
                <a:solidFill>
                  <a:srgbClr val="0289AE"/>
                </a:solidFill>
                <a:cs typeface="Times New Roman" panose="02020603050405020304" pitchFamily="18" charset="0"/>
              </a:rPr>
              <a:t>Data Sources:</a:t>
            </a:r>
          </a:p>
          <a:p>
            <a:pPr marL="285750" indent="-285750">
              <a:lnSpc>
                <a:spcPts val="1960"/>
              </a:lnSpc>
              <a:buClr>
                <a:srgbClr val="62A844"/>
              </a:buClr>
              <a:buFont typeface="Arial" panose="020B0604020202020204" pitchFamily="34" charset="0"/>
              <a:buChar char="•"/>
            </a:pPr>
            <a:r>
              <a:rPr lang="en-US" dirty="0">
                <a:solidFill>
                  <a:srgbClr val="262626"/>
                </a:solidFill>
                <a:cs typeface="Times New Roman" panose="02020603050405020304" pitchFamily="18" charset="0"/>
              </a:rPr>
              <a:t>Bookings </a:t>
            </a:r>
          </a:p>
          <a:p>
            <a:pPr marL="285750" indent="-285750">
              <a:lnSpc>
                <a:spcPts val="1960"/>
              </a:lnSpc>
              <a:buClr>
                <a:srgbClr val="62A844"/>
              </a:buClr>
              <a:buFont typeface="Arial" panose="020B0604020202020204" pitchFamily="34" charset="0"/>
              <a:buChar char="•"/>
            </a:pPr>
            <a:r>
              <a:rPr lang="en-US" dirty="0">
                <a:solidFill>
                  <a:srgbClr val="262626"/>
                </a:solidFill>
                <a:cs typeface="Times New Roman" panose="02020603050405020304" pitchFamily="18" charset="0"/>
              </a:rPr>
              <a:t> Reviews </a:t>
            </a:r>
          </a:p>
          <a:p>
            <a:pPr marL="285750" indent="-285750">
              <a:lnSpc>
                <a:spcPts val="1960"/>
              </a:lnSpc>
              <a:buClr>
                <a:srgbClr val="62A844"/>
              </a:buClr>
              <a:buFont typeface="Arial" panose="020B0604020202020204" pitchFamily="34" charset="0"/>
              <a:buChar char="•"/>
            </a:pPr>
            <a:r>
              <a:rPr lang="en-US" dirty="0">
                <a:solidFill>
                  <a:srgbClr val="262626"/>
                </a:solidFill>
                <a:cs typeface="Times New Roman" panose="02020603050405020304" pitchFamily="18" charset="0"/>
              </a:rPr>
              <a:t>On-site interactions </a:t>
            </a:r>
          </a:p>
          <a:p>
            <a:pPr marL="285750" indent="-285750">
              <a:lnSpc>
                <a:spcPts val="1960"/>
              </a:lnSpc>
              <a:buClr>
                <a:srgbClr val="62A844"/>
              </a:buClr>
              <a:buFont typeface="Arial" panose="020B0604020202020204" pitchFamily="34" charset="0"/>
              <a:buChar char="•"/>
            </a:pPr>
            <a:r>
              <a:rPr lang="en-US" dirty="0">
                <a:solidFill>
                  <a:srgbClr val="262626"/>
                </a:solidFill>
                <a:cs typeface="Times New Roman" panose="02020603050405020304" pitchFamily="18" charset="0"/>
              </a:rPr>
              <a:t>Past preferences</a:t>
            </a:r>
          </a:p>
          <a:p>
            <a:pPr>
              <a:lnSpc>
                <a:spcPts val="1960"/>
              </a:lnSpc>
            </a:pPr>
            <a:endParaRPr lang="en-US" dirty="0">
              <a:solidFill>
                <a:srgbClr val="262626"/>
              </a:solidFill>
              <a:cs typeface="Times New Roman" panose="02020603050405020304" pitchFamily="18" charset="0"/>
            </a:endParaRPr>
          </a:p>
        </p:txBody>
      </p:sp>
      <p:pic>
        <p:nvPicPr>
          <p:cNvPr id="24" name="Graphic 23">
            <a:extLst>
              <a:ext uri="{FF2B5EF4-FFF2-40B4-BE49-F238E27FC236}">
                <a16:creationId xmlns:a16="http://schemas.microsoft.com/office/drawing/2014/main" id="{9D5CAEFE-B4C1-4397-96BB-84CC38598DBF}"/>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7696271" y="238688"/>
            <a:ext cx="4734417" cy="4257041"/>
          </a:xfrm>
          <a:prstGeom prst="rect">
            <a:avLst/>
          </a:prstGeom>
        </p:spPr>
      </p:pic>
      <p:sp>
        <p:nvSpPr>
          <p:cNvPr id="25" name="Rectangle 30">
            <a:extLst>
              <a:ext uri="{FF2B5EF4-FFF2-40B4-BE49-F238E27FC236}">
                <a16:creationId xmlns:a16="http://schemas.microsoft.com/office/drawing/2014/main" id="{D926FC73-F757-43E8-851C-84B13FFFBF19}"/>
              </a:ext>
            </a:extLst>
          </p:cNvPr>
          <p:cNvSpPr/>
          <p:nvPr/>
        </p:nvSpPr>
        <p:spPr>
          <a:xfrm flipH="1">
            <a:off x="6624115" y="5107181"/>
            <a:ext cx="4256088" cy="1508105"/>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European Context:</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Leading hotel groups </a:t>
            </a:r>
            <a:r>
              <a:rPr lang="en-US" i="1" dirty="0" err="1">
                <a:solidFill>
                  <a:srgbClr val="262626"/>
                </a:solidFill>
                <a:cs typeface="Times New Roman" panose="02020603050405020304" pitchFamily="18" charset="0"/>
              </a:rPr>
              <a:t>recognise</a:t>
            </a:r>
            <a:r>
              <a:rPr lang="en-US" i="1" dirty="0">
                <a:solidFill>
                  <a:srgbClr val="262626"/>
                </a:solidFill>
                <a:cs typeface="Times New Roman" panose="02020603050405020304" pitchFamily="18" charset="0"/>
              </a:rPr>
              <a:t> this balance between efficiency and empathy as the hallmark of high-quality guest experience.</a:t>
            </a:r>
            <a:endParaRPr lang="en-US" dirty="0">
              <a:solidFill>
                <a:srgbClr val="262626"/>
              </a:solidFill>
              <a:cs typeface="Times New Roman" panose="02020603050405020304" pitchFamily="18" charset="0"/>
            </a:endParaRPr>
          </a:p>
          <a:p>
            <a:pPr algn="ctr"/>
            <a:endParaRPr lang="en-US" dirty="0">
              <a:solidFill>
                <a:srgbClr val="262626"/>
              </a:solidFill>
            </a:endParaRPr>
          </a:p>
        </p:txBody>
      </p:sp>
      <p:sp>
        <p:nvSpPr>
          <p:cNvPr id="26" name="Rounded Rectangle 25">
            <a:extLst>
              <a:ext uri="{FF2B5EF4-FFF2-40B4-BE49-F238E27FC236}">
                <a16:creationId xmlns:a16="http://schemas.microsoft.com/office/drawing/2014/main" id="{B6FFC75A-F05F-56BF-1569-69E9D83B1F6B}"/>
              </a:ext>
            </a:extLst>
          </p:cNvPr>
          <p:cNvSpPr/>
          <p:nvPr/>
        </p:nvSpPr>
        <p:spPr>
          <a:xfrm>
            <a:off x="6404660" y="4888065"/>
            <a:ext cx="4660737" cy="1596562"/>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F61C2775-412F-2D8D-D36B-4BA4CE20DE66}"/>
              </a:ext>
            </a:extLst>
          </p:cNvPr>
          <p:cNvSpPr/>
          <p:nvPr/>
        </p:nvSpPr>
        <p:spPr>
          <a:xfrm>
            <a:off x="508025" y="6075633"/>
            <a:ext cx="4660736"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1CDC34D5-ADF2-ECDE-5DD4-4D4956F56B89}"/>
              </a:ext>
            </a:extLst>
          </p:cNvPr>
          <p:cNvSpPr txBox="1"/>
          <p:nvPr/>
        </p:nvSpPr>
        <p:spPr>
          <a:xfrm>
            <a:off x="634023" y="6138911"/>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9" name="TextBox 28">
            <a:extLst>
              <a:ext uri="{FF2B5EF4-FFF2-40B4-BE49-F238E27FC236}">
                <a16:creationId xmlns:a16="http://schemas.microsoft.com/office/drawing/2014/main" id="{AE3A7EB2-1B00-8A20-3D0B-385DD577C19B}"/>
              </a:ext>
            </a:extLst>
          </p:cNvPr>
          <p:cNvSpPr txBox="1"/>
          <p:nvPr/>
        </p:nvSpPr>
        <p:spPr>
          <a:xfrm>
            <a:off x="1390024" y="6138911"/>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3</a:t>
            </a:r>
            <a:endParaRPr sz="1400" b="1" i="0" dirty="0">
              <a:solidFill>
                <a:srgbClr val="262626"/>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5114336D-3320-9707-E569-C1A93E149E77}"/>
              </a:ext>
            </a:extLst>
          </p:cNvPr>
          <p:cNvSpPr txBox="1"/>
          <p:nvPr/>
        </p:nvSpPr>
        <p:spPr>
          <a:xfrm>
            <a:off x="1984023" y="6138911"/>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Sustainable Customer Experience Design</a:t>
            </a:r>
          </a:p>
        </p:txBody>
      </p:sp>
    </p:spTree>
    <p:extLst>
      <p:ext uri="{BB962C8B-B14F-4D97-AF65-F5344CB8AC3E}">
        <p14:creationId xmlns:p14="http://schemas.microsoft.com/office/powerpoint/2010/main" val="319220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DB44A-A529-A30C-06BA-C8FB96FEA88D}"/>
            </a:ext>
          </a:extLst>
        </p:cNvPr>
        <p:cNvGrpSpPr/>
        <p:nvPr/>
      </p:nvGrpSpPr>
      <p:grpSpPr>
        <a:xfrm>
          <a:off x="0" y="0"/>
          <a:ext cx="0" cy="0"/>
          <a:chOff x="0" y="0"/>
          <a:chExt cx="0" cy="0"/>
        </a:xfrm>
      </p:grpSpPr>
      <p:cxnSp>
        <p:nvCxnSpPr>
          <p:cNvPr id="74" name="Google Shape;359;p20">
            <a:extLst>
              <a:ext uri="{FF2B5EF4-FFF2-40B4-BE49-F238E27FC236}">
                <a16:creationId xmlns:a16="http://schemas.microsoft.com/office/drawing/2014/main" id="{78DF4D94-6B48-F44C-DC37-7DDC16E259EE}"/>
              </a:ext>
            </a:extLst>
          </p:cNvPr>
          <p:cNvCxnSpPr>
            <a:cxnSpLocks/>
          </p:cNvCxnSpPr>
          <p:nvPr/>
        </p:nvCxnSpPr>
        <p:spPr>
          <a:xfrm flipH="1">
            <a:off x="2978945" y="5027757"/>
            <a:ext cx="2088880" cy="0"/>
          </a:xfrm>
          <a:prstGeom prst="straightConnector1">
            <a:avLst/>
          </a:prstGeom>
          <a:noFill/>
          <a:ln w="19050" cap="flat" cmpd="sng">
            <a:solidFill>
              <a:srgbClr val="3D8241"/>
            </a:solidFill>
            <a:prstDash val="solid"/>
            <a:miter lim="800000"/>
            <a:headEnd type="none" w="sm" len="sm"/>
            <a:tailEnd type="oval" w="med" len="med"/>
          </a:ln>
        </p:spPr>
      </p:cxnSp>
      <p:cxnSp>
        <p:nvCxnSpPr>
          <p:cNvPr id="75" name="Google Shape;359;p20">
            <a:extLst>
              <a:ext uri="{FF2B5EF4-FFF2-40B4-BE49-F238E27FC236}">
                <a16:creationId xmlns:a16="http://schemas.microsoft.com/office/drawing/2014/main" id="{FAF27A01-90FD-0C1E-C7C3-53E0F4AF1C7A}"/>
              </a:ext>
            </a:extLst>
          </p:cNvPr>
          <p:cNvCxnSpPr>
            <a:cxnSpLocks/>
          </p:cNvCxnSpPr>
          <p:nvPr/>
        </p:nvCxnSpPr>
        <p:spPr>
          <a:xfrm flipH="1">
            <a:off x="2978945" y="3661308"/>
            <a:ext cx="2088880" cy="0"/>
          </a:xfrm>
          <a:prstGeom prst="straightConnector1">
            <a:avLst/>
          </a:prstGeom>
          <a:noFill/>
          <a:ln w="19050" cap="flat" cmpd="sng">
            <a:solidFill>
              <a:srgbClr val="62A844"/>
            </a:solidFill>
            <a:prstDash val="solid"/>
            <a:miter lim="800000"/>
            <a:headEnd type="none" w="sm" len="sm"/>
            <a:tailEnd type="oval" w="med" len="med"/>
          </a:ln>
        </p:spPr>
      </p:cxnSp>
      <p:cxnSp>
        <p:nvCxnSpPr>
          <p:cNvPr id="76" name="Google Shape;359;p20">
            <a:extLst>
              <a:ext uri="{FF2B5EF4-FFF2-40B4-BE49-F238E27FC236}">
                <a16:creationId xmlns:a16="http://schemas.microsoft.com/office/drawing/2014/main" id="{47D29A40-5911-D799-17D1-B8B0C992BBD1}"/>
              </a:ext>
            </a:extLst>
          </p:cNvPr>
          <p:cNvCxnSpPr>
            <a:cxnSpLocks/>
          </p:cNvCxnSpPr>
          <p:nvPr/>
        </p:nvCxnSpPr>
        <p:spPr>
          <a:xfrm flipH="1">
            <a:off x="2978945" y="2587251"/>
            <a:ext cx="2088880" cy="0"/>
          </a:xfrm>
          <a:prstGeom prst="straightConnector1">
            <a:avLst/>
          </a:prstGeom>
          <a:noFill/>
          <a:ln w="19050" cap="flat" cmpd="sng">
            <a:solidFill>
              <a:srgbClr val="06677F"/>
            </a:solidFill>
            <a:prstDash val="solid"/>
            <a:miter lim="800000"/>
            <a:headEnd type="none" w="sm" len="sm"/>
            <a:tailEnd type="oval" w="med" len="med"/>
          </a:ln>
        </p:spPr>
      </p:cxnSp>
      <p:cxnSp>
        <p:nvCxnSpPr>
          <p:cNvPr id="81" name="Google Shape;359;p20">
            <a:extLst>
              <a:ext uri="{FF2B5EF4-FFF2-40B4-BE49-F238E27FC236}">
                <a16:creationId xmlns:a16="http://schemas.microsoft.com/office/drawing/2014/main" id="{56A823FC-E4B0-6F45-A906-A2A405661E09}"/>
              </a:ext>
            </a:extLst>
          </p:cNvPr>
          <p:cNvCxnSpPr>
            <a:cxnSpLocks/>
          </p:cNvCxnSpPr>
          <p:nvPr/>
        </p:nvCxnSpPr>
        <p:spPr>
          <a:xfrm flipH="1">
            <a:off x="2978945" y="6330823"/>
            <a:ext cx="3068379" cy="0"/>
          </a:xfrm>
          <a:prstGeom prst="straightConnector1">
            <a:avLst/>
          </a:prstGeom>
          <a:noFill/>
          <a:ln w="19050" cap="flat" cmpd="sng">
            <a:solidFill>
              <a:srgbClr val="62A844"/>
            </a:solidFill>
            <a:prstDash val="solid"/>
            <a:miter lim="800000"/>
            <a:headEnd type="none" w="sm" len="sm"/>
            <a:tailEnd type="oval" w="med" len="med"/>
          </a:ln>
        </p:spPr>
      </p:cxnSp>
      <p:sp>
        <p:nvSpPr>
          <p:cNvPr id="34" name="TextBox 39">
            <a:extLst>
              <a:ext uri="{FF2B5EF4-FFF2-40B4-BE49-F238E27FC236}">
                <a16:creationId xmlns:a16="http://schemas.microsoft.com/office/drawing/2014/main" id="{9BEED1C0-97CF-CBF0-8D97-D74C552E6783}"/>
              </a:ext>
            </a:extLst>
          </p:cNvPr>
          <p:cNvSpPr txBox="1"/>
          <p:nvPr/>
        </p:nvSpPr>
        <p:spPr>
          <a:xfrm>
            <a:off x="9738666" y="805424"/>
            <a:ext cx="2201910" cy="579646"/>
          </a:xfrm>
          <a:prstGeom prst="rect">
            <a:avLst/>
          </a:prstGeom>
          <a:noFill/>
        </p:spPr>
        <p:txBody>
          <a:bodyPr wrap="square">
            <a:spAutoFit/>
          </a:bodyPr>
          <a:lstStyle/>
          <a:p>
            <a:pPr>
              <a:lnSpc>
                <a:spcPts val="1860"/>
              </a:lnSpc>
              <a:defRPr/>
            </a:pPr>
            <a:r>
              <a:rPr lang="de-DE" b="1" dirty="0">
                <a:solidFill>
                  <a:srgbClr val="262626"/>
                </a:solidFill>
                <a:latin typeface="Calibri" panose="020F0502020204030204" pitchFamily="34" charset="0"/>
                <a:ea typeface="Calibri" panose="020F0502020204030204" pitchFamily="34" charset="0"/>
                <a:cs typeface="Calibri" panose="020F0502020204030204" pitchFamily="34" charset="0"/>
              </a:rPr>
              <a:t>24/7 </a:t>
            </a:r>
            <a:r>
              <a:rPr lang="de-DE" b="1" dirty="0" err="1">
                <a:solidFill>
                  <a:srgbClr val="262626"/>
                </a:solidFill>
                <a:latin typeface="Calibri" panose="020F0502020204030204" pitchFamily="34" charset="0"/>
                <a:ea typeface="Calibri" panose="020F0502020204030204" pitchFamily="34" charset="0"/>
                <a:cs typeface="Calibri" panose="020F0502020204030204" pitchFamily="34" charset="0"/>
              </a:rPr>
              <a:t>Efficient</a:t>
            </a:r>
            <a:r>
              <a:rPr lang="de-DE" b="1" dirty="0">
                <a:solidFill>
                  <a:srgbClr val="262626"/>
                </a:solidFill>
                <a:latin typeface="Calibri" panose="020F0502020204030204" pitchFamily="34" charset="0"/>
                <a:ea typeface="Calibri" panose="020F0502020204030204" pitchFamily="34" charset="0"/>
                <a:cs typeface="Calibri" panose="020F0502020204030204" pitchFamily="34" charset="0"/>
              </a:rPr>
              <a:t> </a:t>
            </a:r>
          </a:p>
          <a:p>
            <a:pPr>
              <a:lnSpc>
                <a:spcPts val="1860"/>
              </a:lnSpc>
              <a:defRPr/>
            </a:pPr>
            <a:r>
              <a:rPr lang="de-DE" b="1" dirty="0">
                <a:solidFill>
                  <a:srgbClr val="262626"/>
                </a:solidFill>
                <a:latin typeface="Calibri" panose="020F0502020204030204" pitchFamily="34" charset="0"/>
                <a:ea typeface="Calibri" panose="020F0502020204030204" pitchFamily="34" charset="0"/>
                <a:cs typeface="Calibri" panose="020F0502020204030204" pitchFamily="34" charset="0"/>
              </a:rPr>
              <a:t> Customer Support</a:t>
            </a:r>
            <a:endParaRPr lang="en-US" b="1" baseline="30000" dirty="0">
              <a:solidFill>
                <a:srgbClr val="262626"/>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TextBox 39">
            <a:extLst>
              <a:ext uri="{FF2B5EF4-FFF2-40B4-BE49-F238E27FC236}">
                <a16:creationId xmlns:a16="http://schemas.microsoft.com/office/drawing/2014/main" id="{AEA64A35-D6E4-18CA-FFC3-5703D8BEE799}"/>
              </a:ext>
            </a:extLst>
          </p:cNvPr>
          <p:cNvSpPr txBox="1"/>
          <p:nvPr/>
        </p:nvSpPr>
        <p:spPr>
          <a:xfrm>
            <a:off x="9738666" y="1927207"/>
            <a:ext cx="1627681" cy="579646"/>
          </a:xfrm>
          <a:prstGeom prst="rect">
            <a:avLst/>
          </a:prstGeom>
          <a:noFill/>
        </p:spPr>
        <p:txBody>
          <a:bodyPr wrap="square">
            <a:spAutoFit/>
          </a:bodyPr>
          <a:lstStyle/>
          <a:p>
            <a:pPr>
              <a:lnSpc>
                <a:spcPts val="1860"/>
              </a:lnSpc>
              <a:defRPr/>
            </a:pPr>
            <a:r>
              <a:rPr lang="en-US" b="1" dirty="0">
                <a:solidFill>
                  <a:srgbClr val="262626"/>
                </a:solidFill>
                <a:latin typeface="Calibri" panose="020F0502020204030204" pitchFamily="34" charset="0"/>
                <a:ea typeface="Calibri" panose="020F0502020204030204" pitchFamily="34" charset="0"/>
                <a:cs typeface="Calibri" panose="020F0502020204030204" pitchFamily="34" charset="0"/>
              </a:rPr>
              <a:t>Smarter Pricing with AI</a:t>
            </a:r>
          </a:p>
        </p:txBody>
      </p:sp>
      <p:sp>
        <p:nvSpPr>
          <p:cNvPr id="38" name="TextBox 39">
            <a:extLst>
              <a:ext uri="{FF2B5EF4-FFF2-40B4-BE49-F238E27FC236}">
                <a16:creationId xmlns:a16="http://schemas.microsoft.com/office/drawing/2014/main" id="{0084D7D3-A9E1-77B1-9FCC-A2530B227434}"/>
              </a:ext>
            </a:extLst>
          </p:cNvPr>
          <p:cNvSpPr txBox="1"/>
          <p:nvPr/>
        </p:nvSpPr>
        <p:spPr>
          <a:xfrm>
            <a:off x="9738666" y="3469742"/>
            <a:ext cx="1790596" cy="579646"/>
          </a:xfrm>
          <a:prstGeom prst="rect">
            <a:avLst/>
          </a:prstGeom>
          <a:noFill/>
        </p:spPr>
        <p:txBody>
          <a:bodyPr wrap="square">
            <a:spAutoFit/>
          </a:bodyPr>
          <a:lstStyle/>
          <a:p>
            <a:pPr>
              <a:lnSpc>
                <a:spcPts val="1860"/>
              </a:lnSpc>
              <a:defRPr/>
            </a:pPr>
            <a:r>
              <a:rPr lang="en-US" b="1" dirty="0">
                <a:solidFill>
                  <a:srgbClr val="262626"/>
                </a:solidFill>
                <a:latin typeface="Calibri" panose="020F0502020204030204" pitchFamily="34" charset="0"/>
                <a:ea typeface="Calibri" panose="020F0502020204030204" pitchFamily="34" charset="0"/>
                <a:cs typeface="Calibri" panose="020F0502020204030204" pitchFamily="34" charset="0"/>
              </a:rPr>
              <a:t>Faster Booking Experience</a:t>
            </a:r>
          </a:p>
        </p:txBody>
      </p:sp>
      <p:sp>
        <p:nvSpPr>
          <p:cNvPr id="39" name="TextBox 39">
            <a:extLst>
              <a:ext uri="{FF2B5EF4-FFF2-40B4-BE49-F238E27FC236}">
                <a16:creationId xmlns:a16="http://schemas.microsoft.com/office/drawing/2014/main" id="{F53753A9-BF31-2B80-577F-1B8EEA037D34}"/>
              </a:ext>
            </a:extLst>
          </p:cNvPr>
          <p:cNvSpPr txBox="1"/>
          <p:nvPr/>
        </p:nvSpPr>
        <p:spPr>
          <a:xfrm>
            <a:off x="9738666" y="4840132"/>
            <a:ext cx="1790596" cy="579646"/>
          </a:xfrm>
          <a:prstGeom prst="rect">
            <a:avLst/>
          </a:prstGeom>
          <a:noFill/>
        </p:spPr>
        <p:txBody>
          <a:bodyPr wrap="square">
            <a:spAutoFit/>
          </a:bodyPr>
          <a:lstStyle/>
          <a:p>
            <a:pPr>
              <a:lnSpc>
                <a:spcPts val="1860"/>
              </a:lnSpc>
              <a:defRPr/>
            </a:pPr>
            <a:r>
              <a:rPr lang="en-US" b="1" dirty="0">
                <a:solidFill>
                  <a:srgbClr val="262626"/>
                </a:solidFill>
                <a:latin typeface="Calibri" panose="020F0502020204030204" pitchFamily="34" charset="0"/>
                <a:ea typeface="Calibri" panose="020F0502020204030204" pitchFamily="34" charset="0"/>
                <a:cs typeface="Calibri" panose="020F0502020204030204" pitchFamily="34" charset="0"/>
              </a:rPr>
              <a:t>Safety &amp; Fraud Prevention</a:t>
            </a:r>
          </a:p>
        </p:txBody>
      </p:sp>
      <p:cxnSp>
        <p:nvCxnSpPr>
          <p:cNvPr id="5" name="Google Shape;359;p20">
            <a:extLst>
              <a:ext uri="{FF2B5EF4-FFF2-40B4-BE49-F238E27FC236}">
                <a16:creationId xmlns:a16="http://schemas.microsoft.com/office/drawing/2014/main" id="{56C0F09E-51AF-235F-1CEF-9B114BECBD37}"/>
              </a:ext>
            </a:extLst>
          </p:cNvPr>
          <p:cNvCxnSpPr>
            <a:cxnSpLocks/>
          </p:cNvCxnSpPr>
          <p:nvPr/>
        </p:nvCxnSpPr>
        <p:spPr>
          <a:xfrm>
            <a:off x="6609981" y="977899"/>
            <a:ext cx="3068379" cy="0"/>
          </a:xfrm>
          <a:prstGeom prst="straightConnector1">
            <a:avLst/>
          </a:prstGeom>
          <a:noFill/>
          <a:ln w="19050" cap="flat" cmpd="sng">
            <a:solidFill>
              <a:srgbClr val="62A844"/>
            </a:solidFill>
            <a:prstDash val="solid"/>
            <a:miter lim="800000"/>
            <a:headEnd type="none" w="sm" len="sm"/>
            <a:tailEnd type="oval" w="med" len="med"/>
          </a:ln>
        </p:spPr>
      </p:cxnSp>
      <p:cxnSp>
        <p:nvCxnSpPr>
          <p:cNvPr id="6" name="Google Shape;359;p20">
            <a:extLst>
              <a:ext uri="{FF2B5EF4-FFF2-40B4-BE49-F238E27FC236}">
                <a16:creationId xmlns:a16="http://schemas.microsoft.com/office/drawing/2014/main" id="{C5FF1C74-E059-0060-0E2C-D8C9A76AE968}"/>
              </a:ext>
            </a:extLst>
          </p:cNvPr>
          <p:cNvCxnSpPr>
            <a:cxnSpLocks/>
          </p:cNvCxnSpPr>
          <p:nvPr/>
        </p:nvCxnSpPr>
        <p:spPr>
          <a:xfrm>
            <a:off x="7567907" y="2095742"/>
            <a:ext cx="2088880" cy="0"/>
          </a:xfrm>
          <a:prstGeom prst="straightConnector1">
            <a:avLst/>
          </a:prstGeom>
          <a:noFill/>
          <a:ln w="19050" cap="flat" cmpd="sng">
            <a:solidFill>
              <a:srgbClr val="3D8241"/>
            </a:solidFill>
            <a:prstDash val="solid"/>
            <a:miter lim="800000"/>
            <a:headEnd type="none" w="sm" len="sm"/>
            <a:tailEnd type="oval" w="med" len="med"/>
          </a:ln>
        </p:spPr>
      </p:cxnSp>
      <p:cxnSp>
        <p:nvCxnSpPr>
          <p:cNvPr id="33" name="Google Shape;359;p20">
            <a:extLst>
              <a:ext uri="{FF2B5EF4-FFF2-40B4-BE49-F238E27FC236}">
                <a16:creationId xmlns:a16="http://schemas.microsoft.com/office/drawing/2014/main" id="{E6105AD1-D341-A468-E0A5-5616073DAED4}"/>
              </a:ext>
            </a:extLst>
          </p:cNvPr>
          <p:cNvCxnSpPr>
            <a:cxnSpLocks/>
          </p:cNvCxnSpPr>
          <p:nvPr/>
        </p:nvCxnSpPr>
        <p:spPr>
          <a:xfrm>
            <a:off x="7567907" y="3661308"/>
            <a:ext cx="2088880" cy="0"/>
          </a:xfrm>
          <a:prstGeom prst="straightConnector1">
            <a:avLst/>
          </a:prstGeom>
          <a:noFill/>
          <a:ln w="19050" cap="flat" cmpd="sng">
            <a:solidFill>
              <a:srgbClr val="62A844"/>
            </a:solidFill>
            <a:prstDash val="solid"/>
            <a:miter lim="800000"/>
            <a:headEnd type="none" w="sm" len="sm"/>
            <a:tailEnd type="oval" w="med" len="med"/>
          </a:ln>
        </p:spPr>
      </p:cxnSp>
      <p:cxnSp>
        <p:nvCxnSpPr>
          <p:cNvPr id="35" name="Google Shape;359;p20">
            <a:extLst>
              <a:ext uri="{FF2B5EF4-FFF2-40B4-BE49-F238E27FC236}">
                <a16:creationId xmlns:a16="http://schemas.microsoft.com/office/drawing/2014/main" id="{6B75784E-5746-A1AC-C288-AEEC8793917A}"/>
              </a:ext>
            </a:extLst>
          </p:cNvPr>
          <p:cNvCxnSpPr>
            <a:cxnSpLocks/>
          </p:cNvCxnSpPr>
          <p:nvPr/>
        </p:nvCxnSpPr>
        <p:spPr>
          <a:xfrm>
            <a:off x="7589480" y="5027757"/>
            <a:ext cx="2088880" cy="0"/>
          </a:xfrm>
          <a:prstGeom prst="straightConnector1">
            <a:avLst/>
          </a:prstGeom>
          <a:noFill/>
          <a:ln w="19050" cap="flat" cmpd="sng">
            <a:solidFill>
              <a:srgbClr val="06677F"/>
            </a:solidFill>
            <a:prstDash val="solid"/>
            <a:miter lim="800000"/>
            <a:headEnd type="none" w="sm" len="sm"/>
            <a:tailEnd type="oval" w="med" len="med"/>
          </a:ln>
        </p:spPr>
      </p:cxnSp>
      <p:grpSp>
        <p:nvGrpSpPr>
          <p:cNvPr id="8" name="Group 7">
            <a:extLst>
              <a:ext uri="{FF2B5EF4-FFF2-40B4-BE49-F238E27FC236}">
                <a16:creationId xmlns:a16="http://schemas.microsoft.com/office/drawing/2014/main" id="{BB0F53AF-397F-0729-7C31-D28E0B21682F}"/>
              </a:ext>
            </a:extLst>
          </p:cNvPr>
          <p:cNvGrpSpPr/>
          <p:nvPr/>
        </p:nvGrpSpPr>
        <p:grpSpPr>
          <a:xfrm>
            <a:off x="5605907" y="868240"/>
            <a:ext cx="1407359" cy="2586162"/>
            <a:chOff x="5319529" y="300939"/>
            <a:chExt cx="1540800" cy="2831374"/>
          </a:xfrm>
        </p:grpSpPr>
        <p:sp>
          <p:nvSpPr>
            <p:cNvPr id="7" name="Freeform 6">
              <a:extLst>
                <a:ext uri="{FF2B5EF4-FFF2-40B4-BE49-F238E27FC236}">
                  <a16:creationId xmlns:a16="http://schemas.microsoft.com/office/drawing/2014/main" id="{FEA95AFB-E0C6-58E5-03A7-ADCCE7457136}"/>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Oval 3">
              <a:extLst>
                <a:ext uri="{FF2B5EF4-FFF2-40B4-BE49-F238E27FC236}">
                  <a16:creationId xmlns:a16="http://schemas.microsoft.com/office/drawing/2014/main" id="{8347286B-D39B-0389-3EB4-1E521C8C9223}"/>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580D636-62CF-F934-9CE5-122384BD4094}"/>
              </a:ext>
            </a:extLst>
          </p:cNvPr>
          <p:cNvGrpSpPr/>
          <p:nvPr/>
        </p:nvGrpSpPr>
        <p:grpSpPr>
          <a:xfrm rot="2432442">
            <a:off x="6748647" y="1330307"/>
            <a:ext cx="1407359" cy="2586162"/>
            <a:chOff x="5319529" y="300939"/>
            <a:chExt cx="1540800" cy="2831374"/>
          </a:xfrm>
        </p:grpSpPr>
        <p:sp>
          <p:nvSpPr>
            <p:cNvPr id="10" name="Freeform 9">
              <a:extLst>
                <a:ext uri="{FF2B5EF4-FFF2-40B4-BE49-F238E27FC236}">
                  <a16:creationId xmlns:a16="http://schemas.microsoft.com/office/drawing/2014/main" id="{C7EA6307-8525-EED2-65B5-205EEAFAC650}"/>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3D82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B2C39A5-5525-9B94-C720-E690AB1B74ED}"/>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F2EFE7A-F405-E5BC-7ED2-178E43A77EE6}"/>
              </a:ext>
            </a:extLst>
          </p:cNvPr>
          <p:cNvGrpSpPr/>
          <p:nvPr/>
        </p:nvGrpSpPr>
        <p:grpSpPr>
          <a:xfrm rot="5400000">
            <a:off x="7199383" y="2406246"/>
            <a:ext cx="1407359" cy="2586162"/>
            <a:chOff x="5319529" y="300939"/>
            <a:chExt cx="1540800" cy="2831374"/>
          </a:xfrm>
        </p:grpSpPr>
        <p:sp>
          <p:nvSpPr>
            <p:cNvPr id="13" name="Freeform 12">
              <a:extLst>
                <a:ext uri="{FF2B5EF4-FFF2-40B4-BE49-F238E27FC236}">
                  <a16:creationId xmlns:a16="http://schemas.microsoft.com/office/drawing/2014/main" id="{9B8D49CC-573D-7795-9E91-AF42D2501133}"/>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Oval 13">
              <a:extLst>
                <a:ext uri="{FF2B5EF4-FFF2-40B4-BE49-F238E27FC236}">
                  <a16:creationId xmlns:a16="http://schemas.microsoft.com/office/drawing/2014/main" id="{70907D30-380C-FF02-E3BE-267AF33B02D5}"/>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78F8E785-E268-EC61-D357-AF25612D03FC}"/>
              </a:ext>
            </a:extLst>
          </p:cNvPr>
          <p:cNvGrpSpPr/>
          <p:nvPr/>
        </p:nvGrpSpPr>
        <p:grpSpPr>
          <a:xfrm rot="10800000">
            <a:off x="5589052" y="3963474"/>
            <a:ext cx="1407359" cy="2586162"/>
            <a:chOff x="5319529" y="300939"/>
            <a:chExt cx="1540800" cy="2831374"/>
          </a:xfrm>
        </p:grpSpPr>
        <p:sp>
          <p:nvSpPr>
            <p:cNvPr id="16" name="Freeform 15">
              <a:extLst>
                <a:ext uri="{FF2B5EF4-FFF2-40B4-BE49-F238E27FC236}">
                  <a16:creationId xmlns:a16="http://schemas.microsoft.com/office/drawing/2014/main" id="{CC55B92D-CC78-FCCB-E565-F147B52C11E9}"/>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23444976-1883-FFDF-F1C5-AEDEB7FFA20B}"/>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A1EA0319-93E4-72B3-C8E1-A6B074F929B3}"/>
              </a:ext>
            </a:extLst>
          </p:cNvPr>
          <p:cNvGrpSpPr/>
          <p:nvPr/>
        </p:nvGrpSpPr>
        <p:grpSpPr>
          <a:xfrm rot="8100000">
            <a:off x="6738487" y="3524600"/>
            <a:ext cx="1407359" cy="2586162"/>
            <a:chOff x="5319529" y="300939"/>
            <a:chExt cx="1540800" cy="2831374"/>
          </a:xfrm>
        </p:grpSpPr>
        <p:sp>
          <p:nvSpPr>
            <p:cNvPr id="19" name="Freeform 18">
              <a:extLst>
                <a:ext uri="{FF2B5EF4-FFF2-40B4-BE49-F238E27FC236}">
                  <a16:creationId xmlns:a16="http://schemas.microsoft.com/office/drawing/2014/main" id="{1A5FEABC-00E4-5556-BB0D-D16A89CB5523}"/>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0667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Oval 19">
              <a:extLst>
                <a:ext uri="{FF2B5EF4-FFF2-40B4-BE49-F238E27FC236}">
                  <a16:creationId xmlns:a16="http://schemas.microsoft.com/office/drawing/2014/main" id="{993D7B96-86A0-24EB-1819-9A47A33B64BE}"/>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5BE80196-3F9B-31E7-15DD-F8E1D9B941EB}"/>
              </a:ext>
            </a:extLst>
          </p:cNvPr>
          <p:cNvGrpSpPr/>
          <p:nvPr/>
        </p:nvGrpSpPr>
        <p:grpSpPr>
          <a:xfrm rot="16200000">
            <a:off x="3959916" y="2406246"/>
            <a:ext cx="1407359" cy="2586162"/>
            <a:chOff x="5319529" y="300939"/>
            <a:chExt cx="1540800" cy="2831374"/>
          </a:xfrm>
        </p:grpSpPr>
        <p:sp>
          <p:nvSpPr>
            <p:cNvPr id="22" name="Freeform 21">
              <a:extLst>
                <a:ext uri="{FF2B5EF4-FFF2-40B4-BE49-F238E27FC236}">
                  <a16:creationId xmlns:a16="http://schemas.microsoft.com/office/drawing/2014/main" id="{E4ABDFA8-DBA7-80F2-C07B-A5694D0310DA}"/>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Oval 22">
              <a:extLst>
                <a:ext uri="{FF2B5EF4-FFF2-40B4-BE49-F238E27FC236}">
                  <a16:creationId xmlns:a16="http://schemas.microsoft.com/office/drawing/2014/main" id="{F705A297-C71E-5EF5-B68E-D187895B329E}"/>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18C9EF0-E620-4475-D8B9-513206A8CDBF}"/>
              </a:ext>
            </a:extLst>
          </p:cNvPr>
          <p:cNvGrpSpPr/>
          <p:nvPr/>
        </p:nvGrpSpPr>
        <p:grpSpPr>
          <a:xfrm rot="18900000">
            <a:off x="4506723" y="1330981"/>
            <a:ext cx="1407359" cy="2586162"/>
            <a:chOff x="5319529" y="300939"/>
            <a:chExt cx="1540800" cy="2831374"/>
          </a:xfrm>
        </p:grpSpPr>
        <p:sp>
          <p:nvSpPr>
            <p:cNvPr id="25" name="Freeform 24">
              <a:extLst>
                <a:ext uri="{FF2B5EF4-FFF2-40B4-BE49-F238E27FC236}">
                  <a16:creationId xmlns:a16="http://schemas.microsoft.com/office/drawing/2014/main" id="{3AFCCEAA-5CCE-06E0-7779-91509DAE28CE}"/>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0667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F563CD6-0BD5-5C9E-FCFE-998B719ACFD8}"/>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FB304A7-5074-A0EF-020D-148ACA7748F9}"/>
              </a:ext>
            </a:extLst>
          </p:cNvPr>
          <p:cNvGrpSpPr/>
          <p:nvPr/>
        </p:nvGrpSpPr>
        <p:grpSpPr>
          <a:xfrm rot="13500000">
            <a:off x="4488602" y="3454358"/>
            <a:ext cx="1407359" cy="2586162"/>
            <a:chOff x="5319529" y="300939"/>
            <a:chExt cx="1540800" cy="2831374"/>
          </a:xfrm>
        </p:grpSpPr>
        <p:sp>
          <p:nvSpPr>
            <p:cNvPr id="28" name="Freeform 27">
              <a:extLst>
                <a:ext uri="{FF2B5EF4-FFF2-40B4-BE49-F238E27FC236}">
                  <a16:creationId xmlns:a16="http://schemas.microsoft.com/office/drawing/2014/main" id="{F1D08D50-3283-8F65-460E-31679AC52B75}"/>
                </a:ext>
              </a:extLst>
            </p:cNvPr>
            <p:cNvSpPr/>
            <p:nvPr/>
          </p:nvSpPr>
          <p:spPr>
            <a:xfrm>
              <a:off x="5319529" y="300939"/>
              <a:ext cx="1540800" cy="2831374"/>
            </a:xfrm>
            <a:custGeom>
              <a:avLst/>
              <a:gdLst>
                <a:gd name="csX0" fmla="*/ 770400 w 1540800"/>
                <a:gd name="csY0" fmla="*/ 0 h 2831374"/>
                <a:gd name="csX1" fmla="*/ 1540800 w 1540800"/>
                <a:gd name="csY1" fmla="*/ 770400 h 2831374"/>
                <a:gd name="csX2" fmla="*/ 1536823 w 1540800"/>
                <a:gd name="csY2" fmla="*/ 849169 h 2831374"/>
                <a:gd name="csX3" fmla="*/ 1536375 w 1540800"/>
                <a:gd name="csY3" fmla="*/ 852103 h 2831374"/>
                <a:gd name="csX4" fmla="*/ 1540800 w 1540800"/>
                <a:gd name="csY4" fmla="*/ 852103 h 2831374"/>
                <a:gd name="csX5" fmla="*/ 1540800 w 1540800"/>
                <a:gd name="csY5" fmla="*/ 2831374 h 2831374"/>
                <a:gd name="csX6" fmla="*/ 0 w 1540800"/>
                <a:gd name="csY6" fmla="*/ 2831374 h 2831374"/>
                <a:gd name="csX7" fmla="*/ 0 w 1540800"/>
                <a:gd name="csY7" fmla="*/ 852103 h 2831374"/>
                <a:gd name="csX8" fmla="*/ 4426 w 1540800"/>
                <a:gd name="csY8" fmla="*/ 852103 h 2831374"/>
                <a:gd name="csX9" fmla="*/ 3978 w 1540800"/>
                <a:gd name="csY9" fmla="*/ 849169 h 2831374"/>
                <a:gd name="csX10" fmla="*/ 0 w 1540800"/>
                <a:gd name="csY10" fmla="*/ 770400 h 2831374"/>
                <a:gd name="csX11" fmla="*/ 770400 w 1540800"/>
                <a:gd name="csY11" fmla="*/ 0 h 2831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0800" h="2831374">
                  <a:moveTo>
                    <a:pt x="770400" y="0"/>
                  </a:moveTo>
                  <a:cubicBezTo>
                    <a:pt x="1195880" y="0"/>
                    <a:pt x="1540800" y="344920"/>
                    <a:pt x="1540800" y="770400"/>
                  </a:cubicBezTo>
                  <a:cubicBezTo>
                    <a:pt x="1540800" y="796993"/>
                    <a:pt x="1539453" y="823270"/>
                    <a:pt x="1536823" y="849169"/>
                  </a:cubicBezTo>
                  <a:lnTo>
                    <a:pt x="1536375" y="852103"/>
                  </a:lnTo>
                  <a:lnTo>
                    <a:pt x="1540800" y="852103"/>
                  </a:lnTo>
                  <a:lnTo>
                    <a:pt x="1540800" y="2831374"/>
                  </a:lnTo>
                  <a:lnTo>
                    <a:pt x="0" y="2831374"/>
                  </a:lnTo>
                  <a:lnTo>
                    <a:pt x="0" y="852103"/>
                  </a:lnTo>
                  <a:lnTo>
                    <a:pt x="4426" y="852103"/>
                  </a:lnTo>
                  <a:lnTo>
                    <a:pt x="3978" y="849169"/>
                  </a:lnTo>
                  <a:cubicBezTo>
                    <a:pt x="1348" y="823270"/>
                    <a:pt x="0" y="796993"/>
                    <a:pt x="0" y="770400"/>
                  </a:cubicBezTo>
                  <a:cubicBezTo>
                    <a:pt x="0" y="344920"/>
                    <a:pt x="344920" y="0"/>
                    <a:pt x="770400" y="0"/>
                  </a:cubicBezTo>
                  <a:close/>
                </a:path>
              </a:pathLst>
            </a:custGeom>
            <a:solidFill>
              <a:srgbClr val="3D82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Oval 28">
              <a:extLst>
                <a:ext uri="{FF2B5EF4-FFF2-40B4-BE49-F238E27FC236}">
                  <a16:creationId xmlns:a16="http://schemas.microsoft.com/office/drawing/2014/main" id="{0CA36754-ADA2-9F6F-901A-06EAEAA74443}"/>
                </a:ext>
              </a:extLst>
            </p:cNvPr>
            <p:cNvSpPr/>
            <p:nvPr/>
          </p:nvSpPr>
          <p:spPr>
            <a:xfrm>
              <a:off x="5407023" y="388433"/>
              <a:ext cx="1365813" cy="1365813"/>
            </a:xfrm>
            <a:prstGeom prst="ellipse">
              <a:avLst/>
            </a:prstGeom>
            <a:solidFill>
              <a:schemeClr val="bg1"/>
            </a:solidFill>
            <a:ln>
              <a:noFill/>
            </a:ln>
            <a:effectLst>
              <a:outerShdw blurRad="107824"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Graphic 31" descr="Call centre with solid fill">
            <a:extLst>
              <a:ext uri="{FF2B5EF4-FFF2-40B4-BE49-F238E27FC236}">
                <a16:creationId xmlns:a16="http://schemas.microsoft.com/office/drawing/2014/main" id="{12700F4E-F234-579C-6741-971213CD93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82192" y="1151496"/>
            <a:ext cx="706531" cy="706531"/>
          </a:xfrm>
          <a:prstGeom prst="rect">
            <a:avLst/>
          </a:prstGeom>
        </p:spPr>
      </p:pic>
      <p:sp>
        <p:nvSpPr>
          <p:cNvPr id="40" name="TextBox 39">
            <a:extLst>
              <a:ext uri="{FF2B5EF4-FFF2-40B4-BE49-F238E27FC236}">
                <a16:creationId xmlns:a16="http://schemas.microsoft.com/office/drawing/2014/main" id="{652DC17F-C1E1-371F-6B4C-75BA417F36E1}"/>
              </a:ext>
            </a:extLst>
          </p:cNvPr>
          <p:cNvSpPr txBox="1"/>
          <p:nvPr/>
        </p:nvSpPr>
        <p:spPr>
          <a:xfrm>
            <a:off x="965930" y="6178996"/>
            <a:ext cx="1955211" cy="553998"/>
          </a:xfrm>
          <a:prstGeom prst="rect">
            <a:avLst/>
          </a:prstGeom>
          <a:noFill/>
        </p:spPr>
        <p:txBody>
          <a:bodyPr wrap="square">
            <a:spAutoFit/>
          </a:bodyPr>
          <a:lstStyle/>
          <a:p>
            <a:pPr algn="r">
              <a:lnSpc>
                <a:spcPts val="1760"/>
              </a:lnSpc>
              <a:defRPr/>
            </a:pPr>
            <a:r>
              <a:rPr lang="en-US" sz="1700" b="1" dirty="0">
                <a:solidFill>
                  <a:srgbClr val="262626"/>
                </a:solidFill>
                <a:latin typeface="Calibri" panose="020F0502020204030204" pitchFamily="34" charset="0"/>
                <a:ea typeface="Calibri" panose="020F0502020204030204" pitchFamily="34" charset="0"/>
                <a:cs typeface="Calibri" panose="020F0502020204030204" pitchFamily="34" charset="0"/>
              </a:rPr>
              <a:t>Enhanced Guest Loyalty</a:t>
            </a:r>
          </a:p>
        </p:txBody>
      </p:sp>
      <p:sp>
        <p:nvSpPr>
          <p:cNvPr id="41" name="TextBox 40">
            <a:extLst>
              <a:ext uri="{FF2B5EF4-FFF2-40B4-BE49-F238E27FC236}">
                <a16:creationId xmlns:a16="http://schemas.microsoft.com/office/drawing/2014/main" id="{985C6F34-C34B-8B0E-A259-C0E3E9151534}"/>
              </a:ext>
            </a:extLst>
          </p:cNvPr>
          <p:cNvSpPr txBox="1"/>
          <p:nvPr/>
        </p:nvSpPr>
        <p:spPr>
          <a:xfrm>
            <a:off x="965930" y="4856730"/>
            <a:ext cx="1955211" cy="553998"/>
          </a:xfrm>
          <a:prstGeom prst="rect">
            <a:avLst/>
          </a:prstGeom>
          <a:noFill/>
        </p:spPr>
        <p:txBody>
          <a:bodyPr wrap="square">
            <a:spAutoFit/>
          </a:bodyPr>
          <a:lstStyle/>
          <a:p>
            <a:pPr algn="r">
              <a:lnSpc>
                <a:spcPts val="1760"/>
              </a:lnSpc>
              <a:defRPr/>
            </a:pPr>
            <a:r>
              <a:rPr lang="en-US" sz="1700" b="1" dirty="0">
                <a:solidFill>
                  <a:srgbClr val="262626"/>
                </a:solidFill>
                <a:latin typeface="Calibri" panose="020F0502020204030204" pitchFamily="34" charset="0"/>
                <a:ea typeface="Calibri" panose="020F0502020204030204" pitchFamily="34" charset="0"/>
                <a:cs typeface="Calibri" panose="020F0502020204030204" pitchFamily="34" charset="0"/>
              </a:rPr>
              <a:t>Mobile – First Simplicity</a:t>
            </a:r>
          </a:p>
        </p:txBody>
      </p:sp>
      <p:sp>
        <p:nvSpPr>
          <p:cNvPr id="42" name="TextBox 41">
            <a:extLst>
              <a:ext uri="{FF2B5EF4-FFF2-40B4-BE49-F238E27FC236}">
                <a16:creationId xmlns:a16="http://schemas.microsoft.com/office/drawing/2014/main" id="{30A7C05B-D571-5E88-0387-E5A5447754E9}"/>
              </a:ext>
            </a:extLst>
          </p:cNvPr>
          <p:cNvSpPr txBox="1"/>
          <p:nvPr/>
        </p:nvSpPr>
        <p:spPr>
          <a:xfrm>
            <a:off x="965930" y="3509443"/>
            <a:ext cx="1955211" cy="553998"/>
          </a:xfrm>
          <a:prstGeom prst="rect">
            <a:avLst/>
          </a:prstGeom>
          <a:noFill/>
        </p:spPr>
        <p:txBody>
          <a:bodyPr wrap="square">
            <a:spAutoFit/>
          </a:bodyPr>
          <a:lstStyle/>
          <a:p>
            <a:pPr algn="r">
              <a:lnSpc>
                <a:spcPts val="1760"/>
              </a:lnSpc>
              <a:defRPr/>
            </a:pPr>
            <a:r>
              <a:rPr lang="en-US" sz="1700" b="1" dirty="0">
                <a:solidFill>
                  <a:srgbClr val="262626"/>
                </a:solidFill>
                <a:latin typeface="Calibri" panose="020F0502020204030204" pitchFamily="34" charset="0"/>
                <a:ea typeface="Calibri" panose="020F0502020204030204" pitchFamily="34" charset="0"/>
                <a:cs typeface="Calibri" panose="020F0502020204030204" pitchFamily="34" charset="0"/>
              </a:rPr>
              <a:t>Operational Efficiency</a:t>
            </a:r>
          </a:p>
        </p:txBody>
      </p:sp>
      <p:sp>
        <p:nvSpPr>
          <p:cNvPr id="43" name="TextBox 42">
            <a:extLst>
              <a:ext uri="{FF2B5EF4-FFF2-40B4-BE49-F238E27FC236}">
                <a16:creationId xmlns:a16="http://schemas.microsoft.com/office/drawing/2014/main" id="{B972E87A-2D65-A981-9BF0-4EE1B0F2378C}"/>
              </a:ext>
            </a:extLst>
          </p:cNvPr>
          <p:cNvSpPr txBox="1"/>
          <p:nvPr/>
        </p:nvSpPr>
        <p:spPr>
          <a:xfrm>
            <a:off x="965930" y="2446213"/>
            <a:ext cx="1955211" cy="553998"/>
          </a:xfrm>
          <a:prstGeom prst="rect">
            <a:avLst/>
          </a:prstGeom>
          <a:noFill/>
        </p:spPr>
        <p:txBody>
          <a:bodyPr wrap="square">
            <a:spAutoFit/>
          </a:bodyPr>
          <a:lstStyle/>
          <a:p>
            <a:pPr algn="r">
              <a:lnSpc>
                <a:spcPts val="1760"/>
              </a:lnSpc>
              <a:defRPr/>
            </a:pPr>
            <a:r>
              <a:rPr lang="en-US" sz="1700" b="1" dirty="0" err="1">
                <a:solidFill>
                  <a:srgbClr val="262626"/>
                </a:solidFill>
                <a:latin typeface="Calibri" panose="020F0502020204030204" pitchFamily="34" charset="0"/>
                <a:ea typeface="Calibri" panose="020F0502020204030204" pitchFamily="34" charset="0"/>
                <a:cs typeface="Calibri" panose="020F0502020204030204" pitchFamily="34" charset="0"/>
              </a:rPr>
              <a:t>Personalised</a:t>
            </a:r>
            <a:r>
              <a:rPr lang="en-US" sz="1700" b="1" dirty="0">
                <a:solidFill>
                  <a:srgbClr val="262626"/>
                </a:solidFill>
                <a:latin typeface="Calibri" panose="020F0502020204030204" pitchFamily="34" charset="0"/>
                <a:ea typeface="Calibri" panose="020F0502020204030204" pitchFamily="34" charset="0"/>
                <a:cs typeface="Calibri" panose="020F0502020204030204" pitchFamily="34" charset="0"/>
              </a:rPr>
              <a:t> Hotel Recommendations</a:t>
            </a:r>
          </a:p>
        </p:txBody>
      </p:sp>
      <p:pic>
        <p:nvPicPr>
          <p:cNvPr id="49" name="Graphic 48" descr="Euro with solid fill">
            <a:extLst>
              <a:ext uri="{FF2B5EF4-FFF2-40B4-BE49-F238E27FC236}">
                <a16:creationId xmlns:a16="http://schemas.microsoft.com/office/drawing/2014/main" id="{C580EB2F-7883-87FA-58FE-D1AC931195C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37037" y="1750814"/>
            <a:ext cx="735265" cy="735265"/>
          </a:xfrm>
          <a:prstGeom prst="rect">
            <a:avLst/>
          </a:prstGeom>
        </p:spPr>
      </p:pic>
      <p:pic>
        <p:nvPicPr>
          <p:cNvPr id="50" name="Graphic 49" descr="Daily calendar with solid fill">
            <a:extLst>
              <a:ext uri="{FF2B5EF4-FFF2-40B4-BE49-F238E27FC236}">
                <a16:creationId xmlns:a16="http://schemas.microsoft.com/office/drawing/2014/main" id="{24256A2D-7AC9-FA98-D75D-21C9D4E2D06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99815" y="3272917"/>
            <a:ext cx="810658" cy="810656"/>
          </a:xfrm>
          <a:prstGeom prst="rect">
            <a:avLst/>
          </a:prstGeom>
        </p:spPr>
      </p:pic>
      <p:pic>
        <p:nvPicPr>
          <p:cNvPr id="51" name="Graphic 50" descr="Tick with solid fill">
            <a:extLst>
              <a:ext uri="{FF2B5EF4-FFF2-40B4-BE49-F238E27FC236}">
                <a16:creationId xmlns:a16="http://schemas.microsoft.com/office/drawing/2014/main" id="{063AF364-16B7-7686-9ED7-8E39494D969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604221" y="4902841"/>
            <a:ext cx="631898" cy="631898"/>
          </a:xfrm>
          <a:prstGeom prst="rect">
            <a:avLst/>
          </a:prstGeom>
        </p:spPr>
      </p:pic>
      <p:pic>
        <p:nvPicPr>
          <p:cNvPr id="52" name="Graphic 51" descr="Star with solid fill">
            <a:extLst>
              <a:ext uri="{FF2B5EF4-FFF2-40B4-BE49-F238E27FC236}">
                <a16:creationId xmlns:a16="http://schemas.microsoft.com/office/drawing/2014/main" id="{554B6B1C-0AC9-A059-F215-835905CAAF9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917905" y="5449958"/>
            <a:ext cx="791995" cy="791995"/>
          </a:xfrm>
          <a:prstGeom prst="rect">
            <a:avLst/>
          </a:prstGeom>
        </p:spPr>
      </p:pic>
      <p:pic>
        <p:nvPicPr>
          <p:cNvPr id="53" name="Graphic 52" descr="Smart Phone with solid fill">
            <a:extLst>
              <a:ext uri="{FF2B5EF4-FFF2-40B4-BE49-F238E27FC236}">
                <a16:creationId xmlns:a16="http://schemas.microsoft.com/office/drawing/2014/main" id="{FEFCB338-3C37-0362-7D45-986F839DEFA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27744" y="4822539"/>
            <a:ext cx="752472" cy="752472"/>
          </a:xfrm>
          <a:prstGeom prst="rect">
            <a:avLst/>
          </a:prstGeom>
        </p:spPr>
      </p:pic>
      <p:pic>
        <p:nvPicPr>
          <p:cNvPr id="55" name="Graphic 54" descr="Gears with solid fill">
            <a:extLst>
              <a:ext uri="{FF2B5EF4-FFF2-40B4-BE49-F238E27FC236}">
                <a16:creationId xmlns:a16="http://schemas.microsoft.com/office/drawing/2014/main" id="{BAE8D6CB-FB86-4122-AFDE-3DF1DDA4B9A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598666" y="3249887"/>
            <a:ext cx="879906" cy="879906"/>
          </a:xfrm>
          <a:prstGeom prst="rect">
            <a:avLst/>
          </a:prstGeom>
        </p:spPr>
      </p:pic>
      <p:pic>
        <p:nvPicPr>
          <p:cNvPr id="59" name="Graphic 58" descr="Building with solid fill">
            <a:extLst>
              <a:ext uri="{FF2B5EF4-FFF2-40B4-BE49-F238E27FC236}">
                <a16:creationId xmlns:a16="http://schemas.microsoft.com/office/drawing/2014/main" id="{A8BC6488-A807-F6B6-71DF-B83BCAD841B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379981" y="1742204"/>
            <a:ext cx="800235" cy="800235"/>
          </a:xfrm>
          <a:prstGeom prst="rect">
            <a:avLst/>
          </a:prstGeom>
        </p:spPr>
      </p:pic>
      <p:sp>
        <p:nvSpPr>
          <p:cNvPr id="37" name="TextBox 39">
            <a:extLst>
              <a:ext uri="{FF2B5EF4-FFF2-40B4-BE49-F238E27FC236}">
                <a16:creationId xmlns:a16="http://schemas.microsoft.com/office/drawing/2014/main" id="{055A7CEB-9571-ECCD-22AD-7A72DCC7FAAC}"/>
              </a:ext>
            </a:extLst>
          </p:cNvPr>
          <p:cNvSpPr txBox="1"/>
          <p:nvPr/>
        </p:nvSpPr>
        <p:spPr>
          <a:xfrm>
            <a:off x="6076837" y="2172706"/>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01</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6AAEF9D0-3D9E-3A04-D3DD-4B4A031731AD}"/>
              </a:ext>
            </a:extLst>
          </p:cNvPr>
          <p:cNvGrpSpPr/>
          <p:nvPr/>
        </p:nvGrpSpPr>
        <p:grpSpPr>
          <a:xfrm>
            <a:off x="5283052" y="2667698"/>
            <a:ext cx="2077713" cy="2061281"/>
            <a:chOff x="4618725" y="2378950"/>
            <a:chExt cx="2276182" cy="2258180"/>
          </a:xfrm>
        </p:grpSpPr>
        <p:sp>
          <p:nvSpPr>
            <p:cNvPr id="54" name="Oval 34">
              <a:extLst>
                <a:ext uri="{FF2B5EF4-FFF2-40B4-BE49-F238E27FC236}">
                  <a16:creationId xmlns:a16="http://schemas.microsoft.com/office/drawing/2014/main" id="{25D2A914-85FD-4A34-7668-0C9EACA931B9}"/>
                </a:ext>
              </a:extLst>
            </p:cNvPr>
            <p:cNvSpPr/>
            <p:nvPr/>
          </p:nvSpPr>
          <p:spPr>
            <a:xfrm>
              <a:off x="4618725" y="2378950"/>
              <a:ext cx="2276182" cy="225818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latin typeface="Calibri" panose="020F0502020204030204" pitchFamily="34" charset="0"/>
                <a:ea typeface="Calibri" panose="020F0502020204030204" pitchFamily="34" charset="0"/>
                <a:cs typeface="Calibri" panose="020F0502020204030204" pitchFamily="34" charset="0"/>
              </a:endParaRPr>
            </a:p>
          </p:txBody>
        </p:sp>
        <p:sp>
          <p:nvSpPr>
            <p:cNvPr id="56" name="TextBox 39">
              <a:extLst>
                <a:ext uri="{FF2B5EF4-FFF2-40B4-BE49-F238E27FC236}">
                  <a16:creationId xmlns:a16="http://schemas.microsoft.com/office/drawing/2014/main" id="{7143946A-4B71-59BB-D557-E601558F9420}"/>
                </a:ext>
              </a:extLst>
            </p:cNvPr>
            <p:cNvSpPr txBox="1"/>
            <p:nvPr/>
          </p:nvSpPr>
          <p:spPr>
            <a:xfrm>
              <a:off x="4637615" y="3039009"/>
              <a:ext cx="2208684" cy="986662"/>
            </a:xfrm>
            <a:prstGeom prst="rect">
              <a:avLst/>
            </a:prstGeom>
            <a:noFill/>
          </p:spPr>
          <p:txBody>
            <a:bodyPr wrap="square">
              <a:spAutoFit/>
            </a:bodyPr>
            <a:lstStyle/>
            <a:p>
              <a:pPr algn="ctr">
                <a:lnSpc>
                  <a:spcPts val="2100"/>
                </a:lnSpc>
                <a:defRPr/>
              </a:pPr>
              <a:r>
                <a:rPr lang="de-DE" sz="2000" b="1" dirty="0">
                  <a:solidFill>
                    <a:srgbClr val="262626"/>
                  </a:solidFill>
                  <a:latin typeface="Calibri" panose="020F0502020204030204" pitchFamily="34" charset="0"/>
                  <a:ea typeface="Calibri" panose="020F0502020204030204" pitchFamily="34" charset="0"/>
                  <a:cs typeface="Calibri" panose="020F0502020204030204" pitchFamily="34" charset="0"/>
                </a:rPr>
                <a:t>How AI </a:t>
              </a:r>
              <a:r>
                <a:rPr lang="de-DE"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Agents</a:t>
              </a:r>
              <a:r>
                <a:rPr lang="de-DE"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Are </a:t>
              </a:r>
              <a:r>
                <a:rPr lang="de-DE" sz="2000" b="1" dirty="0" err="1">
                  <a:solidFill>
                    <a:srgbClr val="262626"/>
                  </a:solidFill>
                  <a:latin typeface="Calibri" panose="020F0502020204030204" pitchFamily="34" charset="0"/>
                  <a:ea typeface="Calibri" panose="020F0502020204030204" pitchFamily="34" charset="0"/>
                  <a:cs typeface="Calibri" panose="020F0502020204030204" pitchFamily="34" charset="0"/>
                </a:rPr>
                <a:t>Transforming</a:t>
              </a:r>
              <a:r>
                <a:rPr lang="de-DE" sz="2000" b="1" dirty="0">
                  <a:solidFill>
                    <a:srgbClr val="262626"/>
                  </a:solidFill>
                  <a:latin typeface="Calibri" panose="020F0502020204030204" pitchFamily="34" charset="0"/>
                  <a:ea typeface="Calibri" panose="020F0502020204030204" pitchFamily="34" charset="0"/>
                  <a:cs typeface="Calibri" panose="020F0502020204030204" pitchFamily="34" charset="0"/>
                </a:rPr>
                <a:t> Hotel Bookings</a:t>
              </a:r>
              <a:endParaRPr lang="en-US" sz="2000" b="1" baseline="30000" dirty="0">
                <a:solidFill>
                  <a:srgbClr val="262626"/>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7" name="Group 56">
              <a:extLst>
                <a:ext uri="{FF2B5EF4-FFF2-40B4-BE49-F238E27FC236}">
                  <a16:creationId xmlns:a16="http://schemas.microsoft.com/office/drawing/2014/main" id="{EEAE21FC-7D4D-8B88-8D2A-18D01009984E}"/>
                </a:ext>
              </a:extLst>
            </p:cNvPr>
            <p:cNvGrpSpPr/>
            <p:nvPr/>
          </p:nvGrpSpPr>
          <p:grpSpPr>
            <a:xfrm>
              <a:off x="5458126" y="4127015"/>
              <a:ext cx="597378" cy="128638"/>
              <a:chOff x="6408724" y="4054355"/>
              <a:chExt cx="976612" cy="210301"/>
            </a:xfrm>
          </p:grpSpPr>
          <p:sp>
            <p:nvSpPr>
              <p:cNvPr id="58" name="Oval 57">
                <a:extLst>
                  <a:ext uri="{FF2B5EF4-FFF2-40B4-BE49-F238E27FC236}">
                    <a16:creationId xmlns:a16="http://schemas.microsoft.com/office/drawing/2014/main" id="{55DAE3FB-AE7A-30EF-5F26-BAAAC8ED69AE}"/>
                  </a:ext>
                </a:extLst>
              </p:cNvPr>
              <p:cNvSpPr/>
              <p:nvPr/>
            </p:nvSpPr>
            <p:spPr>
              <a:xfrm>
                <a:off x="6408724" y="4054355"/>
                <a:ext cx="210301" cy="210301"/>
              </a:xfrm>
              <a:prstGeom prst="ellipse">
                <a:avLst/>
              </a:prstGeom>
              <a:solidFill>
                <a:srgbClr val="62A84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B116BA9E-FEF0-B1F6-1E70-5FA1FCC26C72}"/>
                  </a:ext>
                </a:extLst>
              </p:cNvPr>
              <p:cNvSpPr/>
              <p:nvPr/>
            </p:nvSpPr>
            <p:spPr>
              <a:xfrm>
                <a:off x="6664161" y="4054355"/>
                <a:ext cx="210301" cy="210301"/>
              </a:xfrm>
              <a:prstGeom prst="ellipse">
                <a:avLst/>
              </a:prstGeom>
              <a:solidFill>
                <a:srgbClr val="3D824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71923011-6A52-2869-75C1-89DEFF72A75E}"/>
                  </a:ext>
                </a:extLst>
              </p:cNvPr>
              <p:cNvSpPr/>
              <p:nvPr/>
            </p:nvSpPr>
            <p:spPr>
              <a:xfrm>
                <a:off x="6919598" y="4054355"/>
                <a:ext cx="210301" cy="210301"/>
              </a:xfrm>
              <a:prstGeom prst="ellipse">
                <a:avLst/>
              </a:prstGeom>
              <a:solidFill>
                <a:srgbClr val="0289A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FC658EF-9C66-7115-ED82-8EE097346F38}"/>
                  </a:ext>
                </a:extLst>
              </p:cNvPr>
              <p:cNvSpPr/>
              <p:nvPr/>
            </p:nvSpPr>
            <p:spPr>
              <a:xfrm>
                <a:off x="7175035" y="4054355"/>
                <a:ext cx="210301" cy="210301"/>
              </a:xfrm>
              <a:prstGeom prst="ellipse">
                <a:avLst/>
              </a:prstGeom>
              <a:solidFill>
                <a:srgbClr val="06677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4" name="TextBox 39">
            <a:extLst>
              <a:ext uri="{FF2B5EF4-FFF2-40B4-BE49-F238E27FC236}">
                <a16:creationId xmlns:a16="http://schemas.microsoft.com/office/drawing/2014/main" id="{8720400B-BEF9-101C-9CCE-02A9057D913D}"/>
              </a:ext>
            </a:extLst>
          </p:cNvPr>
          <p:cNvSpPr txBox="1"/>
          <p:nvPr/>
        </p:nvSpPr>
        <p:spPr>
          <a:xfrm>
            <a:off x="6912965" y="2517684"/>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02</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TextBox 39">
            <a:extLst>
              <a:ext uri="{FF2B5EF4-FFF2-40B4-BE49-F238E27FC236}">
                <a16:creationId xmlns:a16="http://schemas.microsoft.com/office/drawing/2014/main" id="{F5E1F01B-CBB0-A19D-0B85-52A6C5093715}"/>
              </a:ext>
            </a:extLst>
          </p:cNvPr>
          <p:cNvSpPr txBox="1"/>
          <p:nvPr/>
        </p:nvSpPr>
        <p:spPr>
          <a:xfrm>
            <a:off x="7408057" y="3429173"/>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03</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TextBox 39">
            <a:extLst>
              <a:ext uri="{FF2B5EF4-FFF2-40B4-BE49-F238E27FC236}">
                <a16:creationId xmlns:a16="http://schemas.microsoft.com/office/drawing/2014/main" id="{E1F88689-9DAF-358C-76C7-3215883DCB19}"/>
              </a:ext>
            </a:extLst>
          </p:cNvPr>
          <p:cNvSpPr txBox="1"/>
          <p:nvPr/>
        </p:nvSpPr>
        <p:spPr>
          <a:xfrm>
            <a:off x="7048367" y="4383729"/>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04</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TextBox 39">
            <a:extLst>
              <a:ext uri="{FF2B5EF4-FFF2-40B4-BE49-F238E27FC236}">
                <a16:creationId xmlns:a16="http://schemas.microsoft.com/office/drawing/2014/main" id="{59488A11-8145-FD87-0E2B-0786C4165E90}"/>
              </a:ext>
            </a:extLst>
          </p:cNvPr>
          <p:cNvSpPr txBox="1"/>
          <p:nvPr/>
        </p:nvSpPr>
        <p:spPr>
          <a:xfrm>
            <a:off x="6047550" y="4840132"/>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05</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0" name="TextBox 39">
            <a:extLst>
              <a:ext uri="{FF2B5EF4-FFF2-40B4-BE49-F238E27FC236}">
                <a16:creationId xmlns:a16="http://schemas.microsoft.com/office/drawing/2014/main" id="{58F40DA1-5023-4D8E-E40D-2EB1E789BB07}"/>
              </a:ext>
            </a:extLst>
          </p:cNvPr>
          <p:cNvSpPr txBox="1"/>
          <p:nvPr/>
        </p:nvSpPr>
        <p:spPr>
          <a:xfrm>
            <a:off x="5152368" y="4364480"/>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06</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1" name="TextBox 39">
            <a:extLst>
              <a:ext uri="{FF2B5EF4-FFF2-40B4-BE49-F238E27FC236}">
                <a16:creationId xmlns:a16="http://schemas.microsoft.com/office/drawing/2014/main" id="{D16E9AF8-E5E5-5D87-05F8-9E529027D8C1}"/>
              </a:ext>
            </a:extLst>
          </p:cNvPr>
          <p:cNvSpPr txBox="1"/>
          <p:nvPr/>
        </p:nvSpPr>
        <p:spPr>
          <a:xfrm>
            <a:off x="4696358" y="3478190"/>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07</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TextBox 39">
            <a:extLst>
              <a:ext uri="{FF2B5EF4-FFF2-40B4-BE49-F238E27FC236}">
                <a16:creationId xmlns:a16="http://schemas.microsoft.com/office/drawing/2014/main" id="{98D32E30-F8DA-9E1A-B989-6BA2A071BF77}"/>
              </a:ext>
            </a:extLst>
          </p:cNvPr>
          <p:cNvSpPr txBox="1"/>
          <p:nvPr/>
        </p:nvSpPr>
        <p:spPr>
          <a:xfrm>
            <a:off x="5152368" y="2593806"/>
            <a:ext cx="524072" cy="400110"/>
          </a:xfrm>
          <a:prstGeom prst="rect">
            <a:avLst/>
          </a:prstGeom>
          <a:noFill/>
        </p:spPr>
        <p:txBody>
          <a:bodyPr wrap="square">
            <a:spAutoFit/>
          </a:bodyPr>
          <a:lstStyle/>
          <a:p>
            <a:pPr algn="ctr">
              <a:defRPr/>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08</a:t>
            </a:r>
            <a:endParaRPr lang="en-US" sz="20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2" name="Text Placeholder 11">
            <a:extLst>
              <a:ext uri="{FF2B5EF4-FFF2-40B4-BE49-F238E27FC236}">
                <a16:creationId xmlns:a16="http://schemas.microsoft.com/office/drawing/2014/main" id="{B07622BC-02C8-FD92-F1BE-F253BB56337E}"/>
              </a:ext>
            </a:extLst>
          </p:cNvPr>
          <p:cNvSpPr txBox="1">
            <a:spLocks/>
          </p:cNvSpPr>
          <p:nvPr/>
        </p:nvSpPr>
        <p:spPr>
          <a:xfrm>
            <a:off x="429115" y="265245"/>
            <a:ext cx="359427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How AI Agents </a:t>
            </a:r>
          </a:p>
          <a:p>
            <a:pPr marL="0" indent="0">
              <a:lnSpc>
                <a:spcPts val="3520"/>
              </a:lnSpc>
              <a:spcBef>
                <a:spcPts val="0"/>
              </a:spcBef>
              <a:buNone/>
            </a:pPr>
            <a:r>
              <a:rPr lang="en-US" sz="3400" b="1" dirty="0">
                <a:solidFill>
                  <a:srgbClr val="262626"/>
                </a:solidFill>
                <a:cs typeface="Times New Roman" panose="02020603050405020304" pitchFamily="18" charset="0"/>
              </a:rPr>
              <a:t>Are Transforming Hotel Bookings</a:t>
            </a:r>
          </a:p>
        </p:txBody>
      </p:sp>
      <p:cxnSp>
        <p:nvCxnSpPr>
          <p:cNvPr id="83" name="Straight Connector 82">
            <a:extLst>
              <a:ext uri="{FF2B5EF4-FFF2-40B4-BE49-F238E27FC236}">
                <a16:creationId xmlns:a16="http://schemas.microsoft.com/office/drawing/2014/main" id="{16124F32-8475-CE2A-52A4-A59C5C8EC592}"/>
              </a:ext>
            </a:extLst>
          </p:cNvPr>
          <p:cNvCxnSpPr>
            <a:cxnSpLocks/>
          </p:cNvCxnSpPr>
          <p:nvPr/>
        </p:nvCxnSpPr>
        <p:spPr>
          <a:xfrm>
            <a:off x="0" y="1830243"/>
            <a:ext cx="4023385"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3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0CDFA-7A38-7E14-EF51-606B60F432DD}"/>
            </a:ext>
          </a:extLst>
        </p:cNvPr>
        <p:cNvGrpSpPr/>
        <p:nvPr/>
      </p:nvGrpSpPr>
      <p:grpSpPr>
        <a:xfrm>
          <a:off x="0" y="0"/>
          <a:ext cx="0" cy="0"/>
          <a:chOff x="0" y="0"/>
          <a:chExt cx="0" cy="0"/>
        </a:xfrm>
      </p:grpSpPr>
      <p:sp>
        <p:nvSpPr>
          <p:cNvPr id="21" name="Text Placeholder 11">
            <a:extLst>
              <a:ext uri="{FF2B5EF4-FFF2-40B4-BE49-F238E27FC236}">
                <a16:creationId xmlns:a16="http://schemas.microsoft.com/office/drawing/2014/main" id="{1A450DC3-A377-75B3-5172-B15D373EE740}"/>
              </a:ext>
            </a:extLst>
          </p:cNvPr>
          <p:cNvSpPr txBox="1">
            <a:spLocks/>
          </p:cNvSpPr>
          <p:nvPr/>
        </p:nvSpPr>
        <p:spPr>
          <a:xfrm>
            <a:off x="429115" y="525832"/>
            <a:ext cx="408712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European Examples of Guest-Facing AI</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5D1B34B-D6AF-1463-55B4-D693FEF647B3}"/>
              </a:ext>
            </a:extLst>
          </p:cNvPr>
          <p:cNvCxnSpPr>
            <a:cxnSpLocks/>
          </p:cNvCxnSpPr>
          <p:nvPr/>
        </p:nvCxnSpPr>
        <p:spPr>
          <a:xfrm>
            <a:off x="0" y="1727220"/>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30">
            <a:extLst>
              <a:ext uri="{FF2B5EF4-FFF2-40B4-BE49-F238E27FC236}">
                <a16:creationId xmlns:a16="http://schemas.microsoft.com/office/drawing/2014/main" id="{FF758E40-902C-F6B6-A45C-353EF82B603F}"/>
              </a:ext>
            </a:extLst>
          </p:cNvPr>
          <p:cNvSpPr/>
          <p:nvPr/>
        </p:nvSpPr>
        <p:spPr>
          <a:xfrm flipH="1">
            <a:off x="508027" y="2136154"/>
            <a:ext cx="6963290" cy="3416320"/>
          </a:xfrm>
          <a:prstGeom prst="rect">
            <a:avLst/>
          </a:prstGeom>
        </p:spPr>
        <p:txBody>
          <a:bodyPr wrap="square">
            <a:spAutoFit/>
          </a:bodyPr>
          <a:lstStyle/>
          <a:p>
            <a:pPr>
              <a:lnSpc>
                <a:spcPts val="1960"/>
              </a:lnSpc>
              <a:buClr>
                <a:srgbClr val="62A844"/>
              </a:buClr>
            </a:pPr>
            <a:r>
              <a:rPr lang="en-US" sz="2000" b="1" dirty="0">
                <a:solidFill>
                  <a:srgbClr val="0289AE"/>
                </a:solidFill>
              </a:rPr>
              <a:t>Room Mate Hotels, Spain</a:t>
            </a:r>
          </a:p>
          <a:p>
            <a:pPr>
              <a:buClr>
                <a:srgbClr val="62A844"/>
              </a:buClr>
            </a:pPr>
            <a:endParaRPr lang="en-US" sz="800" b="1" dirty="0">
              <a:solidFill>
                <a:srgbClr val="0289AE"/>
              </a:solidFill>
            </a:endParaRP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Tool:</a:t>
            </a:r>
            <a:r>
              <a:rPr lang="en-US" dirty="0">
                <a:solidFill>
                  <a:srgbClr val="000000"/>
                </a:solidFill>
                <a:cs typeface="Times New Roman" panose="02020603050405020304" pitchFamily="18" charset="0"/>
              </a:rPr>
              <a:t> AI concierge learning from guest feedback</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Function:</a:t>
            </a:r>
            <a:r>
              <a:rPr lang="en-US" dirty="0">
                <a:solidFill>
                  <a:srgbClr val="000000"/>
                </a:solidFill>
                <a:cs typeface="Times New Roman" panose="02020603050405020304" pitchFamily="18" charset="0"/>
              </a:rPr>
              <a:t> Real-time suggestions for events, dining, transport</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Benefit:</a:t>
            </a:r>
            <a:r>
              <a:rPr lang="en-US" dirty="0">
                <a:solidFill>
                  <a:srgbClr val="000000"/>
                </a:solidFill>
                <a:cs typeface="Times New Roman" panose="02020603050405020304" pitchFamily="18" charset="0"/>
              </a:rPr>
              <a:t> Guests explore confidently; staff focus on personal welcomes</a:t>
            </a:r>
            <a:br>
              <a:rPr lang="en-US" dirty="0">
                <a:solidFill>
                  <a:srgbClr val="000000"/>
                </a:solidFill>
                <a:cs typeface="Times New Roman" panose="02020603050405020304" pitchFamily="18" charset="0"/>
              </a:rPr>
            </a:br>
            <a:r>
              <a:rPr lang="en-US" i="1" dirty="0">
                <a:solidFill>
                  <a:srgbClr val="000000"/>
                </a:solidFill>
              </a:rPr>
              <a:t>(Room Mate Hotels Guest Technology Case Study, 2024)</a:t>
            </a:r>
            <a:endParaRPr lang="en-US" dirty="0">
              <a:solidFill>
                <a:srgbClr val="000000"/>
              </a:solidFill>
              <a:cs typeface="Times New Roman" panose="02020603050405020304" pitchFamily="18" charset="0"/>
            </a:endParaRPr>
          </a:p>
          <a:p>
            <a:pPr algn="just">
              <a:lnSpc>
                <a:spcPts val="1960"/>
              </a:lnSpc>
              <a:buClr>
                <a:srgbClr val="62A844"/>
              </a:buClr>
            </a:pPr>
            <a:endParaRPr lang="en-US" sz="2000" dirty="0">
              <a:solidFill>
                <a:srgbClr val="0289AE"/>
              </a:solidFill>
            </a:endParaRPr>
          </a:p>
          <a:p>
            <a:pPr algn="just">
              <a:lnSpc>
                <a:spcPts val="1960"/>
              </a:lnSpc>
              <a:buClr>
                <a:srgbClr val="62A844"/>
              </a:buClr>
            </a:pPr>
            <a:endParaRPr lang="en-US" sz="2000" dirty="0">
              <a:solidFill>
                <a:srgbClr val="0289AE"/>
              </a:solidFill>
            </a:endParaRPr>
          </a:p>
          <a:p>
            <a:pPr algn="just">
              <a:lnSpc>
                <a:spcPts val="1960"/>
              </a:lnSpc>
              <a:buClr>
                <a:srgbClr val="62A844"/>
              </a:buClr>
            </a:pPr>
            <a:r>
              <a:rPr lang="en-US" sz="2000" b="1" dirty="0">
                <a:solidFill>
                  <a:srgbClr val="0289AE"/>
                </a:solidFill>
                <a:cs typeface="Times New Roman" panose="02020603050405020304" pitchFamily="18" charset="0"/>
              </a:rPr>
              <a:t>NH Hotel Group, Spain and Italy</a:t>
            </a:r>
          </a:p>
          <a:p>
            <a:pPr>
              <a:buClr>
                <a:srgbClr val="62A844"/>
              </a:buClr>
            </a:pPr>
            <a:endParaRPr lang="en-US" sz="800" b="1" dirty="0">
              <a:solidFill>
                <a:srgbClr val="0289AE"/>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Tool:</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Personalised</a:t>
            </a:r>
            <a:r>
              <a:rPr lang="en-US" dirty="0">
                <a:solidFill>
                  <a:srgbClr val="000000"/>
                </a:solidFill>
                <a:cs typeface="Times New Roman" panose="02020603050405020304" pitchFamily="18" charset="0"/>
              </a:rPr>
              <a:t> pre-arrival &amp; in-stay communication</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Function:</a:t>
            </a:r>
            <a:r>
              <a:rPr lang="en-US" dirty="0">
                <a:solidFill>
                  <a:srgbClr val="000000"/>
                </a:solidFill>
                <a:cs typeface="Times New Roman" panose="02020603050405020304" pitchFamily="18" charset="0"/>
              </a:rPr>
              <a:t> Timely messages about room readiness, local tips</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Benefit:</a:t>
            </a:r>
            <a:r>
              <a:rPr lang="en-US" dirty="0">
                <a:solidFill>
                  <a:srgbClr val="000000"/>
                </a:solidFill>
                <a:cs typeface="Times New Roman" panose="02020603050405020304" pitchFamily="18" charset="0"/>
              </a:rPr>
              <a:t> Small, thoughtful gestures feel individual and caring</a:t>
            </a:r>
            <a:br>
              <a:rPr lang="en-US" dirty="0">
                <a:solidFill>
                  <a:srgbClr val="000000"/>
                </a:solidFill>
                <a:cs typeface="Times New Roman" panose="02020603050405020304" pitchFamily="18" charset="0"/>
              </a:rPr>
            </a:br>
            <a:r>
              <a:rPr lang="en-US" i="1" dirty="0">
                <a:solidFill>
                  <a:srgbClr val="000000"/>
                </a:solidFill>
              </a:rPr>
              <a:t>(NH Hotel Group Digital Communication Strategy, 2024)</a:t>
            </a:r>
            <a:endParaRPr lang="en-US" kern="0" dirty="0">
              <a:solidFill>
                <a:srgbClr val="000000"/>
              </a:solidFill>
              <a:cs typeface="Times New Roman" panose="02020603050405020304" pitchFamily="18" charset="0"/>
            </a:endParaRPr>
          </a:p>
        </p:txBody>
      </p:sp>
      <p:pic>
        <p:nvPicPr>
          <p:cNvPr id="24" name="Graphic 23">
            <a:extLst>
              <a:ext uri="{FF2B5EF4-FFF2-40B4-BE49-F238E27FC236}">
                <a16:creationId xmlns:a16="http://schemas.microsoft.com/office/drawing/2014/main" id="{A46E7C80-12BB-DB5A-E581-46566CC410F8}"/>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7289069" y="260307"/>
            <a:ext cx="5163239" cy="4642624"/>
          </a:xfrm>
          <a:prstGeom prst="rect">
            <a:avLst/>
          </a:prstGeom>
        </p:spPr>
      </p:pic>
    </p:spTree>
    <p:extLst>
      <p:ext uri="{BB962C8B-B14F-4D97-AF65-F5344CB8AC3E}">
        <p14:creationId xmlns:p14="http://schemas.microsoft.com/office/powerpoint/2010/main" val="3002375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1FCA-A66A-122F-4282-4C37DBD05B76}"/>
            </a:ext>
          </a:extLst>
        </p:cNvPr>
        <p:cNvGrpSpPr/>
        <p:nvPr/>
      </p:nvGrpSpPr>
      <p:grpSpPr>
        <a:xfrm>
          <a:off x="0" y="0"/>
          <a:ext cx="0" cy="0"/>
          <a:chOff x="0" y="0"/>
          <a:chExt cx="0" cy="0"/>
        </a:xfrm>
      </p:grpSpPr>
      <p:sp>
        <p:nvSpPr>
          <p:cNvPr id="21" name="Text Placeholder 11">
            <a:extLst>
              <a:ext uri="{FF2B5EF4-FFF2-40B4-BE49-F238E27FC236}">
                <a16:creationId xmlns:a16="http://schemas.microsoft.com/office/drawing/2014/main" id="{05A3DBD5-C201-7777-7F25-6A3CE2E738D2}"/>
              </a:ext>
            </a:extLst>
          </p:cNvPr>
          <p:cNvSpPr txBox="1">
            <a:spLocks/>
          </p:cNvSpPr>
          <p:nvPr/>
        </p:nvSpPr>
        <p:spPr>
          <a:xfrm>
            <a:off x="429115" y="525832"/>
            <a:ext cx="408712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European Examples of Guest-Facing AI</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A8D22BD2-BAA0-5E01-7E38-5BC01ECA4DF2}"/>
              </a:ext>
            </a:extLst>
          </p:cNvPr>
          <p:cNvCxnSpPr>
            <a:cxnSpLocks/>
          </p:cNvCxnSpPr>
          <p:nvPr/>
        </p:nvCxnSpPr>
        <p:spPr>
          <a:xfrm>
            <a:off x="0" y="1727220"/>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30">
            <a:extLst>
              <a:ext uri="{FF2B5EF4-FFF2-40B4-BE49-F238E27FC236}">
                <a16:creationId xmlns:a16="http://schemas.microsoft.com/office/drawing/2014/main" id="{21DF1B58-92DD-8160-C26E-B0FC5A75B628}"/>
              </a:ext>
            </a:extLst>
          </p:cNvPr>
          <p:cNvSpPr/>
          <p:nvPr/>
        </p:nvSpPr>
        <p:spPr>
          <a:xfrm flipH="1">
            <a:off x="508027" y="2136154"/>
            <a:ext cx="7587758" cy="3344505"/>
          </a:xfrm>
          <a:prstGeom prst="rect">
            <a:avLst/>
          </a:prstGeom>
        </p:spPr>
        <p:txBody>
          <a:bodyPr wrap="square">
            <a:spAutoFit/>
          </a:bodyPr>
          <a:lstStyle/>
          <a:p>
            <a:pPr>
              <a:lnSpc>
                <a:spcPts val="1960"/>
              </a:lnSpc>
              <a:buClr>
                <a:srgbClr val="62A844"/>
              </a:buClr>
            </a:pPr>
            <a:r>
              <a:rPr lang="en-US" sz="2000" b="1" dirty="0">
                <a:solidFill>
                  <a:srgbClr val="0289AE"/>
                </a:solidFill>
              </a:rPr>
              <a:t>Tivoli Hotels and Resorts, Portugal</a:t>
            </a:r>
          </a:p>
          <a:p>
            <a:pPr>
              <a:buClr>
                <a:srgbClr val="62A844"/>
              </a:buClr>
            </a:pPr>
            <a:endParaRPr lang="en-US" sz="800" b="1" dirty="0">
              <a:solidFill>
                <a:srgbClr val="000000"/>
              </a:solidFill>
            </a:endParaRP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Focus:</a:t>
            </a:r>
            <a:r>
              <a:rPr lang="en-US" dirty="0">
                <a:solidFill>
                  <a:srgbClr val="000000"/>
                </a:solidFill>
                <a:cs typeface="Times New Roman" panose="02020603050405020304" pitchFamily="18" charset="0"/>
              </a:rPr>
              <a:t> Guest feedback analysis across channels</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Action:</a:t>
            </a:r>
            <a:r>
              <a:rPr lang="en-US" dirty="0">
                <a:solidFill>
                  <a:srgbClr val="000000"/>
                </a:solidFill>
                <a:cs typeface="Times New Roman" panose="02020603050405020304" pitchFamily="18" charset="0"/>
              </a:rPr>
              <a:t> Managers adjust menus, service tone, opening hours</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Result:</a:t>
            </a:r>
            <a:r>
              <a:rPr lang="en-US" dirty="0">
                <a:solidFill>
                  <a:srgbClr val="000000"/>
                </a:solidFill>
                <a:cs typeface="Times New Roman" panose="02020603050405020304" pitchFamily="18" charset="0"/>
              </a:rPr>
              <a:t> Quicker response to issues, clearer understanding of guest values</a:t>
            </a:r>
            <a:br>
              <a:rPr lang="en-US" dirty="0">
                <a:solidFill>
                  <a:srgbClr val="000000"/>
                </a:solidFill>
                <a:cs typeface="Times New Roman" panose="02020603050405020304" pitchFamily="18" charset="0"/>
              </a:rPr>
            </a:br>
            <a:r>
              <a:rPr lang="en-US" i="1" dirty="0">
                <a:solidFill>
                  <a:srgbClr val="000000"/>
                </a:solidFill>
              </a:rPr>
              <a:t>(Tivoli Hotels &amp; Resorts Service Quality Report, 2024)</a:t>
            </a:r>
            <a:endParaRPr lang="en-US" dirty="0">
              <a:solidFill>
                <a:srgbClr val="000000"/>
              </a:solidFill>
              <a:cs typeface="Times New Roman" panose="02020603050405020304" pitchFamily="18" charset="0"/>
            </a:endParaRPr>
          </a:p>
          <a:p>
            <a:pPr>
              <a:lnSpc>
                <a:spcPts val="1960"/>
              </a:lnSpc>
              <a:buClr>
                <a:srgbClr val="62A844"/>
              </a:buClr>
            </a:pPr>
            <a:endParaRPr lang="en-US" b="1"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Scandic, Sweden and the Nordics</a:t>
            </a:r>
          </a:p>
          <a:p>
            <a:pPr>
              <a:buClr>
                <a:srgbClr val="62A844"/>
              </a:buClr>
            </a:pPr>
            <a:endParaRPr lang="en-US" sz="2000" b="1" dirty="0">
              <a:solidFill>
                <a:srgbClr val="000000"/>
              </a:solidFill>
              <a:cs typeface="Times New Roman" panose="02020603050405020304" pitchFamily="18" charset="0"/>
            </a:endParaRPr>
          </a:p>
          <a:p>
            <a:pPr>
              <a:lnSpc>
                <a:spcPts val="1960"/>
              </a:lnSpc>
              <a:buClr>
                <a:srgbClr val="62A844"/>
              </a:buClr>
            </a:pPr>
            <a:r>
              <a:rPr lang="en-US" b="1" dirty="0">
                <a:solidFill>
                  <a:srgbClr val="000000"/>
                </a:solidFill>
                <a:cs typeface="Times New Roman" panose="02020603050405020304" pitchFamily="18" charset="0"/>
              </a:rPr>
              <a:t>Focus:</a:t>
            </a:r>
            <a:r>
              <a:rPr lang="en-US" dirty="0">
                <a:solidFill>
                  <a:srgbClr val="000000"/>
                </a:solidFill>
                <a:cs typeface="Times New Roman" panose="02020603050405020304" pitchFamily="18" charset="0"/>
              </a:rPr>
              <a:t> Sustainability + comfort integration</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Approach:</a:t>
            </a:r>
            <a:r>
              <a:rPr lang="en-US" dirty="0">
                <a:solidFill>
                  <a:srgbClr val="000000"/>
                </a:solidFill>
                <a:cs typeface="Times New Roman" panose="02020603050405020304" pitchFamily="18" charset="0"/>
              </a:rPr>
              <a:t> Smart controls adjust heating/lighting, staff explain purpose</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Result:</a:t>
            </a:r>
            <a:r>
              <a:rPr lang="en-US" dirty="0">
                <a:solidFill>
                  <a:srgbClr val="000000"/>
                </a:solidFill>
                <a:cs typeface="Times New Roman" panose="02020603050405020304" pitchFamily="18" charset="0"/>
              </a:rPr>
              <a:t> Builds guest trust while supporting environmental goals</a:t>
            </a:r>
            <a:br>
              <a:rPr lang="en-US" dirty="0">
                <a:solidFill>
                  <a:srgbClr val="000000"/>
                </a:solidFill>
                <a:cs typeface="Times New Roman" panose="02020603050405020304" pitchFamily="18" charset="0"/>
              </a:rPr>
            </a:br>
            <a:r>
              <a:rPr lang="en-US" i="1" dirty="0">
                <a:solidFill>
                  <a:srgbClr val="000000"/>
                </a:solidFill>
              </a:rPr>
              <a:t>(Scandic Hotels Guest Comfort &amp; Sustainability Program, 2024)</a:t>
            </a:r>
            <a:endParaRPr lang="en-US" dirty="0">
              <a:solidFill>
                <a:srgbClr val="000000"/>
              </a:solidFill>
              <a:cs typeface="Times New Roman" panose="02020603050405020304" pitchFamily="18" charset="0"/>
            </a:endParaRPr>
          </a:p>
        </p:txBody>
      </p:sp>
      <p:pic>
        <p:nvPicPr>
          <p:cNvPr id="24" name="Graphic 23">
            <a:extLst>
              <a:ext uri="{FF2B5EF4-FFF2-40B4-BE49-F238E27FC236}">
                <a16:creationId xmlns:a16="http://schemas.microsoft.com/office/drawing/2014/main" id="{A91653DB-B488-10D3-CA3C-18D513451B22}"/>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7289069" y="260307"/>
            <a:ext cx="5163239" cy="4642624"/>
          </a:xfrm>
          <a:prstGeom prst="rect">
            <a:avLst/>
          </a:prstGeom>
        </p:spPr>
      </p:pic>
    </p:spTree>
    <p:extLst>
      <p:ext uri="{BB962C8B-B14F-4D97-AF65-F5344CB8AC3E}">
        <p14:creationId xmlns:p14="http://schemas.microsoft.com/office/powerpoint/2010/main" val="3413873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07139B11-75C8-096A-1D48-36B27C6BC6B4}"/>
              </a:ext>
            </a:extLst>
          </p:cNvPr>
          <p:cNvPicPr>
            <a:picLocks noGrp="1" noChangeAspect="1"/>
          </p:cNvPicPr>
          <p:nvPr>
            <p:ph type="pic" sz="quarter" idx="44"/>
          </p:nvPr>
        </p:nvPicPr>
        <p:blipFill rotWithShape="1">
          <a:blip r:embed="rId2" cstate="email">
            <a:extLst>
              <a:ext uri="{28A0092B-C50C-407E-A947-70E740481C1C}">
                <a14:useLocalDpi xmlns:a14="http://schemas.microsoft.com/office/drawing/2010/main"/>
              </a:ext>
            </a:extLst>
          </a:blip>
          <a:srcRect l="3550" t="50000" r="41223" b="26701"/>
          <a:stretch/>
        </p:blipFill>
        <p:spPr>
          <a:xfrm>
            <a:off x="0" y="0"/>
            <a:ext cx="12192000" cy="6858000"/>
          </a:xfrm>
        </p:spPr>
      </p:pic>
      <p:grpSp>
        <p:nvGrpSpPr>
          <p:cNvPr id="22" name="Group 21">
            <a:extLst>
              <a:ext uri="{FF2B5EF4-FFF2-40B4-BE49-F238E27FC236}">
                <a16:creationId xmlns:a16="http://schemas.microsoft.com/office/drawing/2014/main" id="{6B6C801D-81B7-5BB1-553E-43A470EA9FBE}"/>
              </a:ext>
            </a:extLst>
          </p:cNvPr>
          <p:cNvGrpSpPr/>
          <p:nvPr/>
        </p:nvGrpSpPr>
        <p:grpSpPr>
          <a:xfrm>
            <a:off x="5607441" y="2455712"/>
            <a:ext cx="1487826" cy="1083162"/>
            <a:chOff x="3400450" y="986392"/>
            <a:chExt cx="1487826" cy="1083162"/>
          </a:xfrm>
          <a:solidFill>
            <a:schemeClr val="bg1"/>
          </a:solidFill>
        </p:grpSpPr>
        <p:sp>
          <p:nvSpPr>
            <p:cNvPr id="23" name="Freeform 22">
              <a:extLst>
                <a:ext uri="{FF2B5EF4-FFF2-40B4-BE49-F238E27FC236}">
                  <a16:creationId xmlns:a16="http://schemas.microsoft.com/office/drawing/2014/main" id="{54631789-DD60-F3DF-B31B-E28478BC4CC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0289AE"/>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9378BF-4371-DE0B-7B69-E92E960B7D3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pic>
        <p:nvPicPr>
          <p:cNvPr id="25" name="Graphic 24">
            <a:extLst>
              <a:ext uri="{FF2B5EF4-FFF2-40B4-BE49-F238E27FC236}">
                <a16:creationId xmlns:a16="http://schemas.microsoft.com/office/drawing/2014/main" id="{D353C9F3-74A9-F381-2943-CBD5E64D2E13}"/>
              </a:ext>
            </a:extLst>
          </p:cNvPr>
          <p:cNvPicPr>
            <a:picLocks noChangeAspect="1"/>
          </p:cNvPicPr>
          <p:nvPr/>
        </p:nvPicPr>
        <p:blipFill>
          <a:blip>
            <a:extLst>
              <a:ext uri="{96DAC541-7B7A-43D3-8B79-37D633B846F1}">
                <asvg:svgBlip xmlns:asvg="http://schemas.microsoft.com/office/drawing/2016/SVG/main" r:embed="rId3"/>
              </a:ext>
            </a:extLst>
          </a:blip>
          <a:srcRect l="49952" t="41010" r="28995" b="44546"/>
          <a:stretch/>
        </p:blipFill>
        <p:spPr>
          <a:xfrm>
            <a:off x="8516933" y="3240624"/>
            <a:ext cx="5325749" cy="5173579"/>
          </a:xfrm>
          <a:prstGeom prst="rect">
            <a:avLst/>
          </a:prstGeom>
        </p:spPr>
      </p:pic>
      <p:sp>
        <p:nvSpPr>
          <p:cNvPr id="3" name="Text Placeholder 2">
            <a:extLst>
              <a:ext uri="{FF2B5EF4-FFF2-40B4-BE49-F238E27FC236}">
                <a16:creationId xmlns:a16="http://schemas.microsoft.com/office/drawing/2014/main" id="{1DB465D1-A18F-227F-7B71-52C01E787077}"/>
              </a:ext>
            </a:extLst>
          </p:cNvPr>
          <p:cNvSpPr>
            <a:spLocks noGrp="1"/>
          </p:cNvSpPr>
          <p:nvPr>
            <p:ph type="body" sz="quarter" idx="13"/>
          </p:nvPr>
        </p:nvSpPr>
        <p:spPr>
          <a:xfrm>
            <a:off x="317811" y="1999116"/>
            <a:ext cx="4971819" cy="3565651"/>
          </a:xfrm>
        </p:spPr>
        <p:txBody>
          <a:bodyPr>
            <a:normAutofit/>
          </a:bodyPr>
          <a:lstStyle/>
          <a:p>
            <a:r>
              <a:rPr lang="en-US" sz="2200" b="1" dirty="0"/>
              <a:t>“Guests want smart service that feels effortless and personal. Technology helps us deliver it, but the warmth of a human welcome remains our strongest asset.”</a:t>
            </a:r>
          </a:p>
          <a:p>
            <a:endParaRPr lang="en-US" sz="2200" dirty="0"/>
          </a:p>
          <a:p>
            <a:r>
              <a:rPr lang="en-US" sz="2200" dirty="0"/>
              <a:t>Elie Maalouf, CEO, IHG                         Hotels &amp; Resorts (2025)</a:t>
            </a:r>
          </a:p>
          <a:p>
            <a:endParaRPr lang="en-GB" sz="2200" dirty="0"/>
          </a:p>
        </p:txBody>
      </p:sp>
    </p:spTree>
    <p:extLst>
      <p:ext uri="{BB962C8B-B14F-4D97-AF65-F5344CB8AC3E}">
        <p14:creationId xmlns:p14="http://schemas.microsoft.com/office/powerpoint/2010/main" val="2180590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F3CE-5B77-E9F5-7240-A2A2E96E37D0}"/>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A2E374EF-763F-C91D-141A-3273C8EC9878}"/>
              </a:ext>
            </a:extLst>
          </p:cNvPr>
          <p:cNvSpPr txBox="1">
            <a:spLocks/>
          </p:cNvSpPr>
          <p:nvPr/>
        </p:nvSpPr>
        <p:spPr>
          <a:xfrm>
            <a:off x="429115" y="525832"/>
            <a:ext cx="491231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The Human Touch in a Digital Experience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AD3A45BA-8245-28AC-EA5F-E6E58CD8827B}"/>
              </a:ext>
            </a:extLst>
          </p:cNvPr>
          <p:cNvCxnSpPr>
            <a:cxnSpLocks/>
          </p:cNvCxnSpPr>
          <p:nvPr/>
        </p:nvCxnSpPr>
        <p:spPr>
          <a:xfrm>
            <a:off x="0" y="1727220"/>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E715B7B2-E9FB-AE41-6C2F-F869FE6BF178}"/>
              </a:ext>
            </a:extLst>
          </p:cNvPr>
          <p:cNvSpPr/>
          <p:nvPr/>
        </p:nvSpPr>
        <p:spPr>
          <a:xfrm flipH="1">
            <a:off x="508027" y="2136154"/>
            <a:ext cx="6801632" cy="4719241"/>
          </a:xfrm>
          <a:prstGeom prst="rect">
            <a:avLst/>
          </a:prstGeom>
        </p:spPr>
        <p:txBody>
          <a:bodyPr wrap="square">
            <a:spAutoFit/>
          </a:bodyPr>
          <a:lstStyle/>
          <a:p>
            <a:pPr>
              <a:lnSpc>
                <a:spcPts val="1960"/>
              </a:lnSpc>
              <a:buClr>
                <a:srgbClr val="62A844"/>
              </a:buClr>
            </a:pPr>
            <a:r>
              <a:rPr lang="en-US" sz="2000" dirty="0">
                <a:solidFill>
                  <a:srgbClr val="000000"/>
                </a:solidFill>
                <a:cs typeface="Times New Roman" panose="02020603050405020304" pitchFamily="18" charset="0"/>
              </a:rPr>
              <a:t>Technology can simplify travel, but </a:t>
            </a:r>
            <a:r>
              <a:rPr lang="en-US" sz="2000" b="1" dirty="0">
                <a:solidFill>
                  <a:srgbClr val="000000"/>
                </a:solidFill>
                <a:cs typeface="Times New Roman" panose="02020603050405020304" pitchFamily="18" charset="0"/>
              </a:rPr>
              <a:t>hospitality </a:t>
            </a:r>
          </a:p>
          <a:p>
            <a:pPr>
              <a:lnSpc>
                <a:spcPts val="1960"/>
              </a:lnSpc>
              <a:buClr>
                <a:srgbClr val="62A844"/>
              </a:buClr>
            </a:pPr>
            <a:r>
              <a:rPr lang="en-US" sz="2000" b="1" dirty="0">
                <a:solidFill>
                  <a:srgbClr val="000000"/>
                </a:solidFill>
                <a:cs typeface="Times New Roman" panose="02020603050405020304" pitchFamily="18" charset="0"/>
              </a:rPr>
              <a:t>remains built on human connection</a:t>
            </a:r>
            <a:r>
              <a:rPr lang="en-US" sz="2000" dirty="0">
                <a:solidFill>
                  <a:srgbClr val="000000"/>
                </a:solidFill>
                <a:cs typeface="Times New Roman" panose="02020603050405020304" pitchFamily="18" charset="0"/>
              </a:rPr>
              <a:t>.</a:t>
            </a:r>
          </a:p>
          <a:p>
            <a:pPr>
              <a:lnSpc>
                <a:spcPts val="1960"/>
              </a:lnSpc>
              <a:buClr>
                <a:srgbClr val="62A844"/>
              </a:buClr>
            </a:pP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What Guests Remember:</a:t>
            </a:r>
          </a:p>
          <a:p>
            <a:pPr>
              <a:buClr>
                <a:srgbClr val="62A844"/>
              </a:buClr>
            </a:pPr>
            <a:endParaRPr lang="en-US" sz="800" b="1" dirty="0">
              <a:solidFill>
                <a:srgbClr val="0289AE"/>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Warmth of a welcome</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Thoughtful gestures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Empathy and attentiveness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Authenticity in service</a:t>
            </a:r>
          </a:p>
          <a:p>
            <a:pPr>
              <a:lnSpc>
                <a:spcPts val="1960"/>
              </a:lnSpc>
              <a:buClr>
                <a:srgbClr val="62A844"/>
              </a:buClr>
            </a:pP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Balanced Approach:</a:t>
            </a:r>
          </a:p>
          <a:p>
            <a:pPr>
              <a:buClr>
                <a:srgbClr val="62A844"/>
              </a:buClr>
            </a:pPr>
            <a:br>
              <a:rPr lang="en-US" sz="800"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Leading European hotels combine:</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Automated check-in</a:t>
            </a:r>
            <a:r>
              <a:rPr lang="en-US" dirty="0">
                <a:solidFill>
                  <a:srgbClr val="000000"/>
                </a:solidFill>
                <a:cs typeface="Times New Roman" panose="02020603050405020304" pitchFamily="18" charset="0"/>
              </a:rPr>
              <a:t> → Staff greet by name, not handle paperwork</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AI-driven insights</a:t>
            </a:r>
            <a:r>
              <a:rPr lang="en-US" dirty="0">
                <a:solidFill>
                  <a:srgbClr val="000000"/>
                </a:solidFill>
                <a:cs typeface="Times New Roman" panose="02020603050405020304" pitchFamily="18" charset="0"/>
              </a:rPr>
              <a:t> → Guide staff to anticipate preferences</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Digital efficiency</a:t>
            </a:r>
            <a:r>
              <a:rPr lang="en-US" dirty="0">
                <a:solidFill>
                  <a:srgbClr val="000000"/>
                </a:solidFill>
                <a:cs typeface="Times New Roman" panose="02020603050405020304" pitchFamily="18" charset="0"/>
              </a:rPr>
              <a:t> + </a:t>
            </a:r>
            <a:r>
              <a:rPr lang="en-US" b="1" dirty="0">
                <a:solidFill>
                  <a:srgbClr val="000000"/>
                </a:solidFill>
                <a:cs typeface="Times New Roman" panose="02020603050405020304" pitchFamily="18" charset="0"/>
              </a:rPr>
              <a:t>Personal presence</a:t>
            </a:r>
            <a:r>
              <a:rPr lang="en-US" dirty="0">
                <a:solidFill>
                  <a:srgbClr val="000000"/>
                </a:solidFill>
                <a:cs typeface="Times New Roman" panose="02020603050405020304" pitchFamily="18" charset="0"/>
              </a:rPr>
              <a:t> = Lasting impression</a:t>
            </a:r>
          </a:p>
          <a:p>
            <a:pPr>
              <a:lnSpc>
                <a:spcPts val="1960"/>
              </a:lnSpc>
              <a:buClr>
                <a:srgbClr val="62A844"/>
              </a:buClr>
            </a:pPr>
            <a:endParaRPr lang="en-US" dirty="0">
              <a:solidFill>
                <a:srgbClr val="000000"/>
              </a:solidFill>
              <a:cs typeface="Times New Roman" panose="02020603050405020304" pitchFamily="18" charset="0"/>
            </a:endParaRPr>
          </a:p>
          <a:p>
            <a:pPr algn="just">
              <a:lnSpc>
                <a:spcPts val="1960"/>
              </a:lnSpc>
              <a:buClr>
                <a:srgbClr val="62A844"/>
              </a:buClr>
            </a:pPr>
            <a:endParaRPr lang="en-US" dirty="0">
              <a:solidFill>
                <a:srgbClr val="000000"/>
              </a:solidFill>
            </a:endParaRPr>
          </a:p>
          <a:p>
            <a:pPr>
              <a:lnSpc>
                <a:spcPts val="1960"/>
              </a:lnSpc>
              <a:buClr>
                <a:srgbClr val="62A844"/>
              </a:buClr>
            </a:pPr>
            <a:endParaRPr lang="en-GB" dirty="0">
              <a:solidFill>
                <a:srgbClr val="000000"/>
              </a:solidFill>
            </a:endParaRPr>
          </a:p>
        </p:txBody>
      </p:sp>
      <p:pic>
        <p:nvPicPr>
          <p:cNvPr id="5" name="Graphic 4">
            <a:extLst>
              <a:ext uri="{FF2B5EF4-FFF2-40B4-BE49-F238E27FC236}">
                <a16:creationId xmlns:a16="http://schemas.microsoft.com/office/drawing/2014/main" id="{D6BB0C3D-0B41-F071-6D6F-337514068657}"/>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sp>
        <p:nvSpPr>
          <p:cNvPr id="6" name="Rectangle 30">
            <a:extLst>
              <a:ext uri="{FF2B5EF4-FFF2-40B4-BE49-F238E27FC236}">
                <a16:creationId xmlns:a16="http://schemas.microsoft.com/office/drawing/2014/main" id="{B2D902D7-6F5C-AF4E-E3B8-B378F92A2DEA}"/>
              </a:ext>
            </a:extLst>
          </p:cNvPr>
          <p:cNvSpPr/>
          <p:nvPr/>
        </p:nvSpPr>
        <p:spPr>
          <a:xfrm flipH="1">
            <a:off x="7995880" y="3919365"/>
            <a:ext cx="3244714" cy="1785104"/>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Staff Guidance:</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Teams must know </a:t>
            </a:r>
            <a:r>
              <a:rPr lang="en-US" b="1" i="1" dirty="0">
                <a:solidFill>
                  <a:srgbClr val="262626"/>
                </a:solidFill>
                <a:cs typeface="Times New Roman" panose="02020603050405020304" pitchFamily="18" charset="0"/>
              </a:rPr>
              <a:t>when to rely on systems</a:t>
            </a:r>
            <a:r>
              <a:rPr lang="en-US" i="1" dirty="0">
                <a:solidFill>
                  <a:srgbClr val="262626"/>
                </a:solidFill>
                <a:cs typeface="Times New Roman" panose="02020603050405020304" pitchFamily="18" charset="0"/>
              </a:rPr>
              <a:t> and </a:t>
            </a:r>
            <a:r>
              <a:rPr lang="en-US" b="1" i="1" dirty="0">
                <a:solidFill>
                  <a:srgbClr val="262626"/>
                </a:solidFill>
                <a:cs typeface="Times New Roman" panose="02020603050405020304" pitchFamily="18" charset="0"/>
              </a:rPr>
              <a:t>when to intervene with humanity</a:t>
            </a:r>
            <a:r>
              <a:rPr lang="en-US" i="1" dirty="0">
                <a:solidFill>
                  <a:srgbClr val="262626"/>
                </a:solidFill>
                <a:cs typeface="Times New Roman" panose="02020603050405020304" pitchFamily="18" charset="0"/>
              </a:rPr>
              <a:t>.</a:t>
            </a:r>
            <a:endParaRPr lang="en-US" dirty="0">
              <a:solidFill>
                <a:srgbClr val="262626"/>
              </a:solidFill>
              <a:cs typeface="Times New Roman" panose="02020603050405020304" pitchFamily="18" charset="0"/>
            </a:endParaRPr>
          </a:p>
          <a:p>
            <a:pPr algn="ctr"/>
            <a:endParaRPr lang="en-US" dirty="0">
              <a:solidFill>
                <a:srgbClr val="262626"/>
              </a:solidFill>
            </a:endParaRPr>
          </a:p>
          <a:p>
            <a:pPr algn="ctr"/>
            <a:endParaRPr lang="en-US" dirty="0">
              <a:solidFill>
                <a:srgbClr val="262626"/>
              </a:solidFill>
            </a:endParaRPr>
          </a:p>
        </p:txBody>
      </p:sp>
      <p:sp>
        <p:nvSpPr>
          <p:cNvPr id="7" name="Rounded Rectangle 6">
            <a:extLst>
              <a:ext uri="{FF2B5EF4-FFF2-40B4-BE49-F238E27FC236}">
                <a16:creationId xmlns:a16="http://schemas.microsoft.com/office/drawing/2014/main" id="{58A04DB3-8080-2A3D-E89B-15DEF153DF9D}"/>
              </a:ext>
            </a:extLst>
          </p:cNvPr>
          <p:cNvSpPr/>
          <p:nvPr/>
        </p:nvSpPr>
        <p:spPr>
          <a:xfrm>
            <a:off x="7776426" y="3805727"/>
            <a:ext cx="3676042" cy="1533284"/>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C74A4B89-76FD-97D0-201D-F2E7BC28C24E}"/>
              </a:ext>
            </a:extLst>
          </p:cNvPr>
          <p:cNvSpPr/>
          <p:nvPr/>
        </p:nvSpPr>
        <p:spPr>
          <a:xfrm>
            <a:off x="7309659" y="5704469"/>
            <a:ext cx="4177847"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2CD050A-BD01-AF80-E821-B15D8CC982DD}"/>
              </a:ext>
            </a:extLst>
          </p:cNvPr>
          <p:cNvSpPr txBox="1"/>
          <p:nvPr/>
        </p:nvSpPr>
        <p:spPr>
          <a:xfrm>
            <a:off x="7435658" y="5767747"/>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0" name="TextBox 9">
            <a:extLst>
              <a:ext uri="{FF2B5EF4-FFF2-40B4-BE49-F238E27FC236}">
                <a16:creationId xmlns:a16="http://schemas.microsoft.com/office/drawing/2014/main" id="{C082BD0D-27CD-6841-A6CF-14CD998DBD34}"/>
              </a:ext>
            </a:extLst>
          </p:cNvPr>
          <p:cNvSpPr txBox="1"/>
          <p:nvPr/>
        </p:nvSpPr>
        <p:spPr>
          <a:xfrm>
            <a:off x="8191659" y="5767747"/>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8D2DD13-0093-DEA7-DB68-C0A5B58B32ED}"/>
              </a:ext>
            </a:extLst>
          </p:cNvPr>
          <p:cNvSpPr txBox="1"/>
          <p:nvPr/>
        </p:nvSpPr>
        <p:spPr>
          <a:xfrm>
            <a:off x="8785658" y="5767747"/>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1345309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499E4-963B-0652-61AA-3BC4B038069B}"/>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4EB348CA-4860-65D2-E97C-F0B06D730F4A}"/>
              </a:ext>
            </a:extLst>
          </p:cNvPr>
          <p:cNvSpPr txBox="1">
            <a:spLocks/>
          </p:cNvSpPr>
          <p:nvPr/>
        </p:nvSpPr>
        <p:spPr>
          <a:xfrm>
            <a:off x="429115" y="525832"/>
            <a:ext cx="592708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The Human Touch in a Digital Experience - </a:t>
            </a:r>
            <a:r>
              <a:rPr lang="en-US" sz="3400" b="1" dirty="0">
                <a:solidFill>
                  <a:srgbClr val="0289AE"/>
                </a:solidFill>
                <a:cs typeface="Times New Roman" panose="02020603050405020304" pitchFamily="18" charset="0"/>
              </a:rPr>
              <a:t>Discussion Task</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6C79DA8D-9148-F32B-26AA-1BC4B5590D08}"/>
              </a:ext>
            </a:extLst>
          </p:cNvPr>
          <p:cNvCxnSpPr>
            <a:cxnSpLocks/>
          </p:cNvCxnSpPr>
          <p:nvPr/>
        </p:nvCxnSpPr>
        <p:spPr>
          <a:xfrm>
            <a:off x="0" y="1727220"/>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419EA3FA-C1E9-B39C-4572-1F3D07144238}"/>
              </a:ext>
            </a:extLst>
          </p:cNvPr>
          <p:cNvSpPr/>
          <p:nvPr/>
        </p:nvSpPr>
        <p:spPr>
          <a:xfrm flipH="1">
            <a:off x="508027" y="2136154"/>
            <a:ext cx="6801632" cy="4196020"/>
          </a:xfrm>
          <a:prstGeom prst="rect">
            <a:avLst/>
          </a:prstGeom>
        </p:spPr>
        <p:txBody>
          <a:bodyPr wrap="square">
            <a:spAutoFit/>
          </a:bodyPr>
          <a:lstStyle/>
          <a:p>
            <a:pPr>
              <a:lnSpc>
                <a:spcPts val="1960"/>
              </a:lnSpc>
              <a:buClr>
                <a:srgbClr val="62A844"/>
              </a:buClr>
            </a:pPr>
            <a:r>
              <a:rPr lang="en-US" sz="2000" b="1" dirty="0">
                <a:solidFill>
                  <a:srgbClr val="0289AE"/>
                </a:solidFill>
                <a:cs typeface="Times New Roman" panose="02020603050405020304" pitchFamily="18" charset="0"/>
              </a:rPr>
              <a:t>Scenario:</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In small groups, share </a:t>
            </a:r>
            <a:r>
              <a:rPr lang="en-US" b="1" dirty="0">
                <a:solidFill>
                  <a:srgbClr val="000000"/>
                </a:solidFill>
                <a:cs typeface="Times New Roman" panose="02020603050405020304" pitchFamily="18" charset="0"/>
              </a:rPr>
              <a:t>one example</a:t>
            </a:r>
            <a:r>
              <a:rPr lang="en-US" dirty="0">
                <a:solidFill>
                  <a:srgbClr val="000000"/>
                </a:solidFill>
                <a:cs typeface="Times New Roman" panose="02020603050405020304" pitchFamily="18" charset="0"/>
              </a:rPr>
              <a:t> where a </a:t>
            </a:r>
            <a:r>
              <a:rPr lang="en-US" b="1" dirty="0">
                <a:solidFill>
                  <a:srgbClr val="000000"/>
                </a:solidFill>
                <a:cs typeface="Times New Roman" panose="02020603050405020304" pitchFamily="18" charset="0"/>
              </a:rPr>
              <a:t>human action improved a digital process</a:t>
            </a:r>
            <a:r>
              <a:rPr lang="en-US" dirty="0">
                <a:solidFill>
                  <a:srgbClr val="000000"/>
                </a:solidFill>
                <a:cs typeface="Times New Roman" panose="02020603050405020304" pitchFamily="18" charset="0"/>
              </a:rPr>
              <a:t>.</a:t>
            </a:r>
          </a:p>
          <a:p>
            <a:pPr>
              <a:lnSpc>
                <a:spcPts val="1960"/>
              </a:lnSpc>
              <a:buClr>
                <a:srgbClr val="62A844"/>
              </a:buClr>
            </a:pP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Focus Questions: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What specific </a:t>
            </a:r>
            <a:r>
              <a:rPr lang="en-US" b="1" dirty="0">
                <a:solidFill>
                  <a:srgbClr val="000000"/>
                </a:solidFill>
                <a:cs typeface="Times New Roman" panose="02020603050405020304" pitchFamily="18" charset="0"/>
              </a:rPr>
              <a:t>behaviors</a:t>
            </a:r>
            <a:r>
              <a:rPr lang="en-US" dirty="0">
                <a:solidFill>
                  <a:srgbClr val="000000"/>
                </a:solidFill>
                <a:cs typeface="Times New Roman" panose="02020603050405020304" pitchFamily="18" charset="0"/>
              </a:rPr>
              <a:t> made the experience feel more personal?</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How did the human touch build </a:t>
            </a:r>
            <a:r>
              <a:rPr lang="en-US" b="1" dirty="0">
                <a:solidFill>
                  <a:srgbClr val="000000"/>
                </a:solidFill>
                <a:cs typeface="Times New Roman" panose="02020603050405020304" pitchFamily="18" charset="0"/>
              </a:rPr>
              <a:t>trust</a:t>
            </a:r>
            <a:r>
              <a:rPr lang="en-US" dirty="0">
                <a:solidFill>
                  <a:srgbClr val="000000"/>
                </a:solidFill>
                <a:cs typeface="Times New Roman" panose="02020603050405020304" pitchFamily="18" charset="0"/>
              </a:rPr>
              <a:t>?</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What was the </a:t>
            </a:r>
            <a:r>
              <a:rPr lang="en-US" b="1" dirty="0">
                <a:solidFill>
                  <a:srgbClr val="000000"/>
                </a:solidFill>
                <a:cs typeface="Times New Roman" panose="02020603050405020304" pitchFamily="18" charset="0"/>
              </a:rPr>
              <a:t>outcome</a:t>
            </a:r>
            <a:r>
              <a:rPr lang="en-US" dirty="0">
                <a:solidFill>
                  <a:srgbClr val="000000"/>
                </a:solidFill>
                <a:cs typeface="Times New Roman" panose="02020603050405020304" pitchFamily="18" charset="0"/>
              </a:rPr>
              <a:t> for guest satisfaction?</a:t>
            </a:r>
          </a:p>
          <a:p>
            <a:pPr>
              <a:lnSpc>
                <a:spcPts val="1960"/>
              </a:lnSpc>
              <a:buClr>
                <a:srgbClr val="62A844"/>
              </a:buClr>
            </a:pPr>
            <a:endParaRPr lang="en-US" sz="2000" dirty="0">
              <a:solidFill>
                <a:srgbClr val="0289AE"/>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Example Starters: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Staff helping with a confusing kiosk </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Personal follow-up after automated message</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Human explanation of smart room features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Warm handover from chatbot to person</a:t>
            </a:r>
            <a:br>
              <a:rPr lang="en-US" dirty="0">
                <a:solidFill>
                  <a:srgbClr val="000000"/>
                </a:solidFill>
                <a:cs typeface="Times New Roman" panose="02020603050405020304" pitchFamily="18" charset="0"/>
              </a:rPr>
            </a:br>
            <a:endParaRPr lang="en-US" dirty="0">
              <a:solidFill>
                <a:srgbClr val="000000"/>
              </a:solidFill>
            </a:endParaRPr>
          </a:p>
          <a:p>
            <a:pPr>
              <a:lnSpc>
                <a:spcPts val="1960"/>
              </a:lnSpc>
              <a:buClr>
                <a:srgbClr val="62A844"/>
              </a:buClr>
            </a:pPr>
            <a:endParaRPr lang="en-GB" dirty="0">
              <a:solidFill>
                <a:srgbClr val="000000"/>
              </a:solidFill>
            </a:endParaRPr>
          </a:p>
        </p:txBody>
      </p:sp>
      <p:pic>
        <p:nvPicPr>
          <p:cNvPr id="5" name="Graphic 4">
            <a:extLst>
              <a:ext uri="{FF2B5EF4-FFF2-40B4-BE49-F238E27FC236}">
                <a16:creationId xmlns:a16="http://schemas.microsoft.com/office/drawing/2014/main" id="{531D7B8D-E1F7-3204-A2BF-A00418FF072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sp>
        <p:nvSpPr>
          <p:cNvPr id="6" name="Rectangle 30">
            <a:extLst>
              <a:ext uri="{FF2B5EF4-FFF2-40B4-BE49-F238E27FC236}">
                <a16:creationId xmlns:a16="http://schemas.microsoft.com/office/drawing/2014/main" id="{F58EE0D4-8901-37EB-E666-0985D5BF8A85}"/>
              </a:ext>
            </a:extLst>
          </p:cNvPr>
          <p:cNvSpPr/>
          <p:nvPr/>
        </p:nvSpPr>
        <p:spPr>
          <a:xfrm flipH="1">
            <a:off x="5949175" y="4604952"/>
            <a:ext cx="5096272" cy="1231106"/>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Outcome:</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Identify the </a:t>
            </a:r>
            <a:r>
              <a:rPr lang="en-US" b="1" i="1" dirty="0">
                <a:solidFill>
                  <a:srgbClr val="262626"/>
                </a:solidFill>
                <a:cs typeface="Times New Roman" panose="02020603050405020304" pitchFamily="18" charset="0"/>
              </a:rPr>
              <a:t>exact moments</a:t>
            </a:r>
            <a:r>
              <a:rPr lang="en-US" i="1" dirty="0">
                <a:solidFill>
                  <a:srgbClr val="262626"/>
                </a:solidFill>
                <a:cs typeface="Times New Roman" panose="02020603050405020304" pitchFamily="18" charset="0"/>
              </a:rPr>
              <a:t> where human presence transforms digital efficiency into genuine hospitality.</a:t>
            </a:r>
            <a:endParaRPr lang="en-US" dirty="0">
              <a:solidFill>
                <a:srgbClr val="262626"/>
              </a:solidFill>
              <a:cs typeface="Times New Roman" panose="02020603050405020304" pitchFamily="18" charset="0"/>
            </a:endParaRPr>
          </a:p>
          <a:p>
            <a:pPr algn="ctr"/>
            <a:endParaRPr lang="en-US" dirty="0">
              <a:solidFill>
                <a:srgbClr val="262626"/>
              </a:solidFill>
            </a:endParaRPr>
          </a:p>
        </p:txBody>
      </p:sp>
      <p:sp>
        <p:nvSpPr>
          <p:cNvPr id="7" name="Rounded Rectangle 6">
            <a:extLst>
              <a:ext uri="{FF2B5EF4-FFF2-40B4-BE49-F238E27FC236}">
                <a16:creationId xmlns:a16="http://schemas.microsoft.com/office/drawing/2014/main" id="{9637A54C-FFA9-5953-53CB-999A2B883F89}"/>
              </a:ext>
            </a:extLst>
          </p:cNvPr>
          <p:cNvSpPr/>
          <p:nvPr/>
        </p:nvSpPr>
        <p:spPr>
          <a:xfrm>
            <a:off x="5720575" y="4491314"/>
            <a:ext cx="5553473" cy="1344744"/>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320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0722-6E53-5C65-86CF-9EADAD405CD5}"/>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B2FA506B-C15A-FB52-868D-8EFFB209A511}"/>
              </a:ext>
            </a:extLst>
          </p:cNvPr>
          <p:cNvSpPr txBox="1">
            <a:spLocks/>
          </p:cNvSpPr>
          <p:nvPr/>
        </p:nvSpPr>
        <p:spPr>
          <a:xfrm>
            <a:off x="429115" y="421381"/>
            <a:ext cx="551448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Further Learning: Human Touch in a Digital Experience</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93C4B6B9-E65A-04B2-0B81-BA63D1B60BC0}"/>
              </a:ext>
            </a:extLst>
          </p:cNvPr>
          <p:cNvCxnSpPr>
            <a:cxnSpLocks/>
          </p:cNvCxnSpPr>
          <p:nvPr/>
        </p:nvCxnSpPr>
        <p:spPr>
          <a:xfrm>
            <a:off x="0" y="1536819"/>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714C0F18-AC50-B967-D64F-B6C8D028F505}"/>
              </a:ext>
            </a:extLst>
          </p:cNvPr>
          <p:cNvSpPr/>
          <p:nvPr/>
        </p:nvSpPr>
        <p:spPr>
          <a:xfrm flipH="1">
            <a:off x="586940" y="1838697"/>
            <a:ext cx="5055576" cy="3693319"/>
          </a:xfrm>
          <a:prstGeom prst="rect">
            <a:avLst/>
          </a:prstGeom>
        </p:spPr>
        <p:txBody>
          <a:bodyPr wrap="square">
            <a:spAutoFit/>
          </a:bodyPr>
          <a:lstStyle/>
          <a:p>
            <a:r>
              <a:rPr lang="en-US" sz="2400" b="1" dirty="0">
                <a:solidFill>
                  <a:srgbClr val="0289AE"/>
                </a:solidFill>
                <a:cs typeface="Times New Roman" panose="02020603050405020304" pitchFamily="18" charset="0"/>
              </a:rPr>
              <a:t>Where Tech Meets the Human Touch: How to Enable Hospitality Staff to Make a Business Impact</a:t>
            </a:r>
          </a:p>
          <a:p>
            <a:endParaRPr lang="en-US" b="1" i="1" dirty="0">
              <a:solidFill>
                <a:srgbClr val="000000"/>
              </a:solidFill>
            </a:endParaRPr>
          </a:p>
          <a:p>
            <a:endParaRPr lang="en-US" b="1" i="1" dirty="0">
              <a:solidFill>
                <a:srgbClr val="000000"/>
              </a:solidFill>
            </a:endParaRPr>
          </a:p>
          <a:p>
            <a:r>
              <a:rPr lang="en-US" b="1" i="1" dirty="0">
                <a:solidFill>
                  <a:srgbClr val="000000"/>
                </a:solidFill>
                <a:cs typeface="Times New Roman" panose="02020603050405020304" pitchFamily="18" charset="0"/>
              </a:rPr>
              <a:t>Hospitality Net, 2025</a:t>
            </a:r>
          </a:p>
          <a:p>
            <a:endParaRPr lang="en-US" dirty="0">
              <a:solidFill>
                <a:srgbClr val="000000"/>
              </a:solidFill>
              <a:cs typeface="Times New Roman" panose="02020603050405020304" pitchFamily="18" charset="0"/>
            </a:endParaRPr>
          </a:p>
          <a:p>
            <a:r>
              <a:rPr lang="en-US" dirty="0">
                <a:solidFill>
                  <a:srgbClr val="000000"/>
                </a:solidFill>
                <a:cs typeface="Times New Roman" panose="02020603050405020304" pitchFamily="18" charset="0"/>
              </a:rPr>
              <a:t>European leaders show how digital tools free staff to focus on empathy and judgement. The discussion offers practical examples that lift service quality, support sustainability and improve staff wellbeing while keeping hospitality warm and personal.  </a:t>
            </a:r>
            <a:endParaRPr lang="en-GB" dirty="0">
              <a:solidFill>
                <a:srgbClr val="000000"/>
              </a:solidFill>
              <a:cs typeface="Times New Roman" panose="02020603050405020304" pitchFamily="18" charset="0"/>
            </a:endParaRPr>
          </a:p>
        </p:txBody>
      </p:sp>
      <p:pic>
        <p:nvPicPr>
          <p:cNvPr id="8" name="Graphic 7">
            <a:extLst>
              <a:ext uri="{FF2B5EF4-FFF2-40B4-BE49-F238E27FC236}">
                <a16:creationId xmlns:a16="http://schemas.microsoft.com/office/drawing/2014/main" id="{59381247-01FC-63CE-1860-C453F7A89BF7}"/>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pic>
        <p:nvPicPr>
          <p:cNvPr id="19" name="Picture 18">
            <a:extLst>
              <a:ext uri="{FF2B5EF4-FFF2-40B4-BE49-F238E27FC236}">
                <a16:creationId xmlns:a16="http://schemas.microsoft.com/office/drawing/2014/main" id="{97687C3B-B412-1C9A-59D6-C3AE1BA1D5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49279" y="1181091"/>
            <a:ext cx="6347083" cy="4885527"/>
          </a:xfrm>
          <a:prstGeom prst="rect">
            <a:avLst/>
          </a:prstGeom>
        </p:spPr>
      </p:pic>
      <p:pic>
        <p:nvPicPr>
          <p:cNvPr id="25" name="Picture 24">
            <a:extLst>
              <a:ext uri="{FF2B5EF4-FFF2-40B4-BE49-F238E27FC236}">
                <a16:creationId xmlns:a16="http://schemas.microsoft.com/office/drawing/2014/main" id="{C959B66F-0A6A-B208-C90C-6E7602803E7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721" t="9112" r="16522" b="18465"/>
          <a:stretch>
            <a:fillRect/>
          </a:stretch>
        </p:blipFill>
        <p:spPr>
          <a:xfrm>
            <a:off x="7348482" y="1574686"/>
            <a:ext cx="4843517" cy="3649937"/>
          </a:xfrm>
          <a:prstGeom prst="rect">
            <a:avLst/>
          </a:prstGeom>
        </p:spPr>
      </p:pic>
      <p:grpSp>
        <p:nvGrpSpPr>
          <p:cNvPr id="26" name="Group 25">
            <a:extLst>
              <a:ext uri="{FF2B5EF4-FFF2-40B4-BE49-F238E27FC236}">
                <a16:creationId xmlns:a16="http://schemas.microsoft.com/office/drawing/2014/main" id="{8737F0B7-163B-C04A-676F-D317563AAEFF}"/>
              </a:ext>
            </a:extLst>
          </p:cNvPr>
          <p:cNvGrpSpPr/>
          <p:nvPr/>
        </p:nvGrpSpPr>
        <p:grpSpPr>
          <a:xfrm rot="21145702">
            <a:off x="9577488" y="4940216"/>
            <a:ext cx="1456095" cy="1406604"/>
            <a:chOff x="7777737" y="4274827"/>
            <a:chExt cx="1456095" cy="1406604"/>
          </a:xfrm>
        </p:grpSpPr>
        <p:sp>
          <p:nvSpPr>
            <p:cNvPr id="27" name="Oval 26">
              <a:extLst>
                <a:ext uri="{FF2B5EF4-FFF2-40B4-BE49-F238E27FC236}">
                  <a16:creationId xmlns:a16="http://schemas.microsoft.com/office/drawing/2014/main" id="{4113C4E4-F461-3D8C-95D5-80B3C1DFC888}"/>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F8CC7E6-2CB1-2D5B-7515-19F463F25C2C}"/>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6">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425466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3597-17A7-6EFA-9463-E305EF5FF41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C8951C5-80D3-8EF5-559E-3B8C6E6C21B3}"/>
              </a:ext>
            </a:extLst>
          </p:cNvPr>
          <p:cNvSpPr/>
          <p:nvPr/>
        </p:nvSpPr>
        <p:spPr>
          <a:xfrm flipH="1" flipV="1">
            <a:off x="0" y="-11486"/>
            <a:ext cx="12185500" cy="1129023"/>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Text Placeholder 2">
            <a:extLst>
              <a:ext uri="{FF2B5EF4-FFF2-40B4-BE49-F238E27FC236}">
                <a16:creationId xmlns:a16="http://schemas.microsoft.com/office/drawing/2014/main" id="{8129A0DF-DA4E-4610-D9D3-4699A070C6EE}"/>
              </a:ext>
            </a:extLst>
          </p:cNvPr>
          <p:cNvSpPr txBox="1">
            <a:spLocks/>
          </p:cNvSpPr>
          <p:nvPr/>
        </p:nvSpPr>
        <p:spPr>
          <a:xfrm>
            <a:off x="579276" y="1563461"/>
            <a:ext cx="2508481" cy="28311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rgbClr val="0289AE"/>
                </a:solidFill>
              </a:rPr>
              <a:t>What You           Will Achieve:</a:t>
            </a:r>
            <a:br>
              <a:rPr lang="en-US" sz="2500" b="1" dirty="0">
                <a:solidFill>
                  <a:srgbClr val="0289AE"/>
                </a:solidFill>
              </a:rPr>
            </a:br>
            <a:endParaRPr lang="en-US" sz="2500" b="1" dirty="0">
              <a:solidFill>
                <a:srgbClr val="0289AE"/>
              </a:solidFill>
            </a:endParaRPr>
          </a:p>
          <a:p>
            <a:pPr marL="0" indent="0">
              <a:buNone/>
            </a:pPr>
            <a:endParaRPr lang="en-US" sz="2500" b="1" dirty="0">
              <a:solidFill>
                <a:srgbClr val="0289AE"/>
              </a:solidFill>
            </a:endParaRPr>
          </a:p>
        </p:txBody>
      </p:sp>
      <p:sp>
        <p:nvSpPr>
          <p:cNvPr id="14" name="Graphic 4">
            <a:extLst>
              <a:ext uri="{FF2B5EF4-FFF2-40B4-BE49-F238E27FC236}">
                <a16:creationId xmlns:a16="http://schemas.microsoft.com/office/drawing/2014/main" id="{2F5F693F-1D36-7999-3A79-2FB84E8BEA9A}"/>
              </a:ext>
            </a:extLst>
          </p:cNvPr>
          <p:cNvSpPr/>
          <p:nvPr/>
        </p:nvSpPr>
        <p:spPr>
          <a:xfrm rot="5400000">
            <a:off x="1314218" y="276245"/>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1A8D13BD-4CEA-01D7-B9B1-5B109881C65E}"/>
              </a:ext>
            </a:extLst>
          </p:cNvPr>
          <p:cNvPicPr>
            <a:picLocks noChangeAspect="1"/>
          </p:cNvPicPr>
          <p:nvPr/>
        </p:nvPicPr>
        <p:blipFill>
          <a:blip>
            <a:extLst>
              <a:ext uri="{96DAC541-7B7A-43D3-8B79-37D633B846F1}">
                <asvg:svgBlip xmlns:asvg="http://schemas.microsoft.com/office/drawing/2016/SVG/main" r:embed="rId2"/>
              </a:ext>
            </a:extLst>
          </a:blip>
          <a:srcRect l="32264" t="48938" r="39869" b="41747"/>
          <a:stretch>
            <a:fillRect/>
          </a:stretch>
        </p:blipFill>
        <p:spPr>
          <a:xfrm>
            <a:off x="8660921" y="-553671"/>
            <a:ext cx="3531079" cy="1671210"/>
          </a:xfrm>
          <a:prstGeom prst="rect">
            <a:avLst/>
          </a:prstGeom>
        </p:spPr>
      </p:pic>
      <p:sp>
        <p:nvSpPr>
          <p:cNvPr id="16" name="Text Placeholder 11">
            <a:extLst>
              <a:ext uri="{FF2B5EF4-FFF2-40B4-BE49-F238E27FC236}">
                <a16:creationId xmlns:a16="http://schemas.microsoft.com/office/drawing/2014/main" id="{B44ED0CF-8901-584D-D8B6-323F9E11B180}"/>
              </a:ext>
            </a:extLst>
          </p:cNvPr>
          <p:cNvSpPr txBox="1">
            <a:spLocks/>
          </p:cNvSpPr>
          <p:nvPr/>
        </p:nvSpPr>
        <p:spPr>
          <a:xfrm>
            <a:off x="579276" y="281934"/>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cs typeface="Times New Roman" panose="02020603050405020304" pitchFamily="18" charset="0"/>
              </a:rPr>
              <a:t>Learning Objectives</a:t>
            </a:r>
          </a:p>
        </p:txBody>
      </p:sp>
      <p:sp>
        <p:nvSpPr>
          <p:cNvPr id="17" name="Text Placeholder 2">
            <a:extLst>
              <a:ext uri="{FF2B5EF4-FFF2-40B4-BE49-F238E27FC236}">
                <a16:creationId xmlns:a16="http://schemas.microsoft.com/office/drawing/2014/main" id="{E8664189-7583-9064-A80F-0D293C5970EC}"/>
              </a:ext>
            </a:extLst>
          </p:cNvPr>
          <p:cNvSpPr txBox="1">
            <a:spLocks/>
          </p:cNvSpPr>
          <p:nvPr/>
        </p:nvSpPr>
        <p:spPr>
          <a:xfrm>
            <a:off x="3684594" y="1563460"/>
            <a:ext cx="7646169" cy="472303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62A844"/>
              </a:buClr>
              <a:buNone/>
            </a:pPr>
            <a:r>
              <a:rPr lang="en-US" sz="2200" b="1" dirty="0">
                <a:solidFill>
                  <a:srgbClr val="262626"/>
                </a:solidFill>
              </a:rPr>
              <a:t>Foundations:</a:t>
            </a:r>
          </a:p>
          <a:p>
            <a:pPr>
              <a:spcBef>
                <a:spcPts val="0"/>
              </a:spcBef>
              <a:buClr>
                <a:srgbClr val="62A844"/>
              </a:buClr>
            </a:pPr>
            <a:r>
              <a:rPr lang="en-US" sz="2200" dirty="0">
                <a:solidFill>
                  <a:srgbClr val="262626"/>
                </a:solidFill>
              </a:rPr>
              <a:t>Define AI in practical hospitality terms</a:t>
            </a:r>
          </a:p>
          <a:p>
            <a:pPr>
              <a:spcBef>
                <a:spcPts val="0"/>
              </a:spcBef>
              <a:buClr>
                <a:srgbClr val="62A844"/>
              </a:buClr>
            </a:pPr>
            <a:r>
              <a:rPr lang="en-US" sz="2200" dirty="0">
                <a:solidFill>
                  <a:srgbClr val="262626"/>
                </a:solidFill>
              </a:rPr>
              <a:t>Explain how automation supports operations &amp; sustainability</a:t>
            </a:r>
          </a:p>
          <a:p>
            <a:pPr marL="0" indent="0">
              <a:spcBef>
                <a:spcPts val="0"/>
              </a:spcBef>
              <a:buClr>
                <a:srgbClr val="62A844"/>
              </a:buClr>
              <a:buNone/>
            </a:pPr>
            <a:endParaRPr lang="en-US" sz="2200" b="1" dirty="0">
              <a:solidFill>
                <a:srgbClr val="262626"/>
              </a:solidFill>
            </a:endParaRPr>
          </a:p>
          <a:p>
            <a:pPr marL="0" indent="0">
              <a:spcBef>
                <a:spcPts val="0"/>
              </a:spcBef>
              <a:buClr>
                <a:srgbClr val="62A844"/>
              </a:buClr>
              <a:buNone/>
            </a:pPr>
            <a:r>
              <a:rPr lang="en-US" sz="2200" b="1" dirty="0">
                <a:solidFill>
                  <a:srgbClr val="262626"/>
                </a:solidFill>
              </a:rPr>
              <a:t>Application:</a:t>
            </a:r>
          </a:p>
          <a:p>
            <a:pPr>
              <a:spcBef>
                <a:spcPts val="0"/>
              </a:spcBef>
              <a:buClr>
                <a:srgbClr val="62A844"/>
              </a:buClr>
            </a:pPr>
            <a:r>
              <a:rPr lang="en-US" sz="2200" dirty="0">
                <a:solidFill>
                  <a:srgbClr val="262626"/>
                </a:solidFill>
              </a:rPr>
              <a:t>Identify where AI enhances guest personalization</a:t>
            </a:r>
          </a:p>
          <a:p>
            <a:pPr>
              <a:spcBef>
                <a:spcPts val="0"/>
              </a:spcBef>
              <a:buClr>
                <a:srgbClr val="62A844"/>
              </a:buClr>
            </a:pPr>
            <a:r>
              <a:rPr lang="en-US" sz="2200" dirty="0">
                <a:solidFill>
                  <a:srgbClr val="262626"/>
                </a:solidFill>
              </a:rPr>
              <a:t>Evaluate ethical implementation for your team</a:t>
            </a:r>
          </a:p>
          <a:p>
            <a:pPr marL="0" indent="0">
              <a:spcBef>
                <a:spcPts val="0"/>
              </a:spcBef>
              <a:buClr>
                <a:srgbClr val="62A844"/>
              </a:buClr>
              <a:buNone/>
            </a:pPr>
            <a:endParaRPr lang="en-US" sz="2200" b="1" dirty="0">
              <a:solidFill>
                <a:srgbClr val="262626"/>
              </a:solidFill>
            </a:endParaRPr>
          </a:p>
          <a:p>
            <a:pPr marL="0" indent="0">
              <a:spcBef>
                <a:spcPts val="0"/>
              </a:spcBef>
              <a:buClr>
                <a:srgbClr val="62A844"/>
              </a:buClr>
              <a:buNone/>
            </a:pPr>
            <a:r>
              <a:rPr lang="en-US" sz="2200" b="1" dirty="0">
                <a:solidFill>
                  <a:srgbClr val="262626"/>
                </a:solidFill>
              </a:rPr>
              <a:t>Action:</a:t>
            </a:r>
          </a:p>
          <a:p>
            <a:pPr>
              <a:spcBef>
                <a:spcPts val="0"/>
              </a:spcBef>
              <a:buClr>
                <a:srgbClr val="62A844"/>
              </a:buClr>
            </a:pPr>
            <a:r>
              <a:rPr lang="en-US" sz="2200" dirty="0" err="1">
                <a:solidFill>
                  <a:srgbClr val="262626"/>
                </a:solidFill>
              </a:rPr>
              <a:t>Analyse</a:t>
            </a:r>
            <a:r>
              <a:rPr lang="en-US" sz="2200" dirty="0">
                <a:solidFill>
                  <a:srgbClr val="262626"/>
                </a:solidFill>
              </a:rPr>
              <a:t> real case studies for lessons</a:t>
            </a:r>
          </a:p>
          <a:p>
            <a:pPr>
              <a:spcBef>
                <a:spcPts val="0"/>
              </a:spcBef>
              <a:buClr>
                <a:srgbClr val="62A844"/>
              </a:buClr>
            </a:pPr>
            <a:r>
              <a:rPr lang="en-US" sz="2200" dirty="0">
                <a:solidFill>
                  <a:srgbClr val="262626"/>
                </a:solidFill>
              </a:rPr>
              <a:t>Create your own AI implementation plan</a:t>
            </a:r>
          </a:p>
          <a:p>
            <a:pPr marL="0" indent="0">
              <a:spcBef>
                <a:spcPts val="0"/>
              </a:spcBef>
              <a:buClr>
                <a:srgbClr val="62A844"/>
              </a:buClr>
              <a:buNone/>
            </a:pPr>
            <a:endParaRPr lang="en-US" sz="2200" dirty="0">
              <a:solidFill>
                <a:srgbClr val="262626"/>
              </a:solidFill>
            </a:endParaRPr>
          </a:p>
          <a:p>
            <a:pPr marL="0" indent="0">
              <a:spcBef>
                <a:spcPts val="0"/>
              </a:spcBef>
              <a:buClr>
                <a:srgbClr val="62A844"/>
              </a:buClr>
              <a:buNone/>
            </a:pPr>
            <a:r>
              <a:rPr lang="en-US" sz="2200" b="1" dirty="0">
                <a:solidFill>
                  <a:srgbClr val="262626"/>
                </a:solidFill>
              </a:rPr>
              <a:t>Overall Outcome:</a:t>
            </a:r>
            <a:br>
              <a:rPr lang="en-US" sz="2200" dirty="0">
                <a:solidFill>
                  <a:srgbClr val="262626"/>
                </a:solidFill>
              </a:rPr>
            </a:br>
            <a:r>
              <a:rPr lang="en-US" sz="2200" i="1" dirty="0">
                <a:solidFill>
                  <a:srgbClr val="262626"/>
                </a:solidFill>
              </a:rPr>
              <a:t>You'll leave with the confidence and practical tools to lead responsible AI adoption in your business.</a:t>
            </a:r>
            <a:endParaRPr lang="en-US" sz="2200" dirty="0">
              <a:solidFill>
                <a:srgbClr val="262626"/>
              </a:solidFill>
            </a:endParaRPr>
          </a:p>
          <a:p>
            <a:pPr>
              <a:spcBef>
                <a:spcPts val="0"/>
              </a:spcBef>
              <a:buClr>
                <a:srgbClr val="62A844"/>
              </a:buClr>
            </a:pPr>
            <a:endParaRPr lang="en-US" sz="2200" dirty="0">
              <a:solidFill>
                <a:srgbClr val="262626"/>
              </a:solidFill>
            </a:endParaRPr>
          </a:p>
        </p:txBody>
      </p:sp>
      <p:sp>
        <p:nvSpPr>
          <p:cNvPr id="2" name="Freeform 1">
            <a:extLst>
              <a:ext uri="{FF2B5EF4-FFF2-40B4-BE49-F238E27FC236}">
                <a16:creationId xmlns:a16="http://schemas.microsoft.com/office/drawing/2014/main" id="{A2578FAE-62D8-717E-B68E-0FECCA34D4E3}"/>
              </a:ext>
            </a:extLst>
          </p:cNvPr>
          <p:cNvSpPr/>
          <p:nvPr/>
        </p:nvSpPr>
        <p:spPr>
          <a:xfrm>
            <a:off x="1633841" y="2772712"/>
            <a:ext cx="1154401" cy="656288"/>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62A844"/>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110821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908F1-C94E-9EF2-14B2-50A5162B4184}"/>
            </a:ext>
          </a:extLst>
        </p:cNvPr>
        <p:cNvGrpSpPr/>
        <p:nvPr/>
      </p:nvGrpSpPr>
      <p:grpSpPr>
        <a:xfrm>
          <a:off x="0" y="0"/>
          <a:ext cx="0" cy="0"/>
          <a:chOff x="0" y="0"/>
          <a:chExt cx="0" cy="0"/>
        </a:xfrm>
      </p:grpSpPr>
      <p:grpSp>
        <p:nvGrpSpPr>
          <p:cNvPr id="17" name="Gruppieren 30">
            <a:extLst>
              <a:ext uri="{FF2B5EF4-FFF2-40B4-BE49-F238E27FC236}">
                <a16:creationId xmlns:a16="http://schemas.microsoft.com/office/drawing/2014/main" id="{537B6F7E-4857-33AB-CEA8-02A905D328FD}"/>
              </a:ext>
            </a:extLst>
          </p:cNvPr>
          <p:cNvGrpSpPr/>
          <p:nvPr/>
        </p:nvGrpSpPr>
        <p:grpSpPr>
          <a:xfrm>
            <a:off x="4920151" y="386543"/>
            <a:ext cx="6863434" cy="6049273"/>
            <a:chOff x="9515475" y="838200"/>
            <a:chExt cx="12553120" cy="12065000"/>
          </a:xfrm>
        </p:grpSpPr>
        <p:sp>
          <p:nvSpPr>
            <p:cNvPr id="19" name="Oval 10">
              <a:extLst>
                <a:ext uri="{FF2B5EF4-FFF2-40B4-BE49-F238E27FC236}">
                  <a16:creationId xmlns:a16="http://schemas.microsoft.com/office/drawing/2014/main" id="{10F07964-9743-93EC-57C7-9FBF515E70FA}"/>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20" name="Straight Connector 33">
              <a:extLst>
                <a:ext uri="{FF2B5EF4-FFF2-40B4-BE49-F238E27FC236}">
                  <a16:creationId xmlns:a16="http://schemas.microsoft.com/office/drawing/2014/main" id="{41CFEED0-B103-221D-AFCA-3D3B5EB55CD4}"/>
                </a:ext>
              </a:extLst>
            </p:cNvPr>
            <p:cNvCxnSpPr>
              <a:cxnSpLocks/>
            </p:cNvCxnSpPr>
            <p:nvPr/>
          </p:nvCxnSpPr>
          <p:spPr>
            <a:xfrm>
              <a:off x="13245572" y="6697989"/>
              <a:ext cx="8823023"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2" name="Oval 14">
              <a:extLst>
                <a:ext uri="{FF2B5EF4-FFF2-40B4-BE49-F238E27FC236}">
                  <a16:creationId xmlns:a16="http://schemas.microsoft.com/office/drawing/2014/main" id="{6F24C33F-9682-2523-5358-65E2F39C21B9}"/>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DF8AEB6C-05D0-7637-5F3D-4A32AE18C857}"/>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32" name="Straight Connector 29">
              <a:extLst>
                <a:ext uri="{FF2B5EF4-FFF2-40B4-BE49-F238E27FC236}">
                  <a16:creationId xmlns:a16="http://schemas.microsoft.com/office/drawing/2014/main" id="{C470D2A8-DCAD-57FF-B07F-86183C9BE78C}"/>
                </a:ext>
              </a:extLst>
            </p:cNvPr>
            <p:cNvCxnSpPr>
              <a:cxnSpLocks/>
            </p:cNvCxnSpPr>
            <p:nvPr/>
          </p:nvCxnSpPr>
          <p:spPr>
            <a:xfrm>
              <a:off x="12768265" y="10398917"/>
              <a:ext cx="8823025"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95406356-3E73-E74C-E84E-D20B24FC0C09}"/>
                </a:ext>
              </a:extLst>
            </p:cNvPr>
            <p:cNvCxnSpPr>
              <a:cxnSpLocks/>
            </p:cNvCxnSpPr>
            <p:nvPr/>
          </p:nvCxnSpPr>
          <p:spPr>
            <a:xfrm>
              <a:off x="13079187" y="2376489"/>
              <a:ext cx="882302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Shape 8">
              <a:extLst>
                <a:ext uri="{FF2B5EF4-FFF2-40B4-BE49-F238E27FC236}">
                  <a16:creationId xmlns:a16="http://schemas.microsoft.com/office/drawing/2014/main" id="{159621AF-3EE7-9AC9-55A6-D8733E8F1B50}"/>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5" name="Freeform: Shape 11">
              <a:extLst>
                <a:ext uri="{FF2B5EF4-FFF2-40B4-BE49-F238E27FC236}">
                  <a16:creationId xmlns:a16="http://schemas.microsoft.com/office/drawing/2014/main" id="{9F14C18D-24B3-AF0A-3ECD-78DABB5E1FFF}"/>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7F0FAFD2-DABD-B2EC-B71C-D3D8184BAA58}"/>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EEE5630B-51FD-270C-947A-1AFAFFEDD0C1}"/>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8" name="Oval 16">
              <a:extLst>
                <a:ext uri="{FF2B5EF4-FFF2-40B4-BE49-F238E27FC236}">
                  <a16:creationId xmlns:a16="http://schemas.microsoft.com/office/drawing/2014/main" id="{45E4B1C9-1F1E-60B1-5A12-CE25F467A41B}"/>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C309288E-BCDA-F9F7-B590-77C6C3D139C1}"/>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0" name="TextBox 19">
              <a:extLst>
                <a:ext uri="{FF2B5EF4-FFF2-40B4-BE49-F238E27FC236}">
                  <a16:creationId xmlns:a16="http://schemas.microsoft.com/office/drawing/2014/main" id="{9091535C-CFBA-F70D-31D4-993B1F5796E7}"/>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41" name="TextBox 23">
              <a:extLst>
                <a:ext uri="{FF2B5EF4-FFF2-40B4-BE49-F238E27FC236}">
                  <a16:creationId xmlns:a16="http://schemas.microsoft.com/office/drawing/2014/main" id="{1612B793-F7E7-3CD4-8DFC-AD9C659B8013}"/>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42" name="TextBox 26">
              <a:extLst>
                <a:ext uri="{FF2B5EF4-FFF2-40B4-BE49-F238E27FC236}">
                  <a16:creationId xmlns:a16="http://schemas.microsoft.com/office/drawing/2014/main" id="{8102F5D2-D184-44E2-0C50-1C64E96502ED}"/>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2" name="Text Placeholder 11">
            <a:extLst>
              <a:ext uri="{FF2B5EF4-FFF2-40B4-BE49-F238E27FC236}">
                <a16:creationId xmlns:a16="http://schemas.microsoft.com/office/drawing/2014/main" id="{7FFF4850-3619-C616-D6F2-ABE9AE639DAC}"/>
              </a:ext>
            </a:extLst>
          </p:cNvPr>
          <p:cNvSpPr txBox="1">
            <a:spLocks/>
          </p:cNvSpPr>
          <p:nvPr/>
        </p:nvSpPr>
        <p:spPr>
          <a:xfrm>
            <a:off x="429115" y="609471"/>
            <a:ext cx="381927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and Practical Activity</a:t>
            </a:r>
          </a:p>
        </p:txBody>
      </p:sp>
      <p:cxnSp>
        <p:nvCxnSpPr>
          <p:cNvPr id="3" name="Straight Connector 2">
            <a:extLst>
              <a:ext uri="{FF2B5EF4-FFF2-40B4-BE49-F238E27FC236}">
                <a16:creationId xmlns:a16="http://schemas.microsoft.com/office/drawing/2014/main" id="{A1199BE8-D8EB-BD76-8B80-AD2C9B555877}"/>
              </a:ext>
            </a:extLst>
          </p:cNvPr>
          <p:cNvCxnSpPr>
            <a:cxnSpLocks/>
          </p:cNvCxnSpPr>
          <p:nvPr/>
        </p:nvCxnSpPr>
        <p:spPr>
          <a:xfrm>
            <a:off x="-27710" y="1774787"/>
            <a:ext cx="427609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9" name="TextBox 34">
            <a:extLst>
              <a:ext uri="{FF2B5EF4-FFF2-40B4-BE49-F238E27FC236}">
                <a16:creationId xmlns:a16="http://schemas.microsoft.com/office/drawing/2014/main" id="{FA8BEAB8-0B42-0DC4-FA7D-BEF1386B63D4}"/>
              </a:ext>
            </a:extLst>
          </p:cNvPr>
          <p:cNvSpPr txBox="1"/>
          <p:nvPr/>
        </p:nvSpPr>
        <p:spPr>
          <a:xfrm>
            <a:off x="7686263" y="5296516"/>
            <a:ext cx="4204187" cy="1200329"/>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marL="285750" indent="-285750">
              <a:buClr>
                <a:srgbClr val="EABB22"/>
              </a:buClr>
            </a:pPr>
            <a:r>
              <a:rPr lang="en-US" sz="1800" dirty="0">
                <a:solidFill>
                  <a:srgbClr val="000000"/>
                </a:solidFill>
                <a:latin typeface="Calibri" panose="020F0502020204030204" pitchFamily="34" charset="0"/>
                <a:cs typeface="Calibri" panose="020F0502020204030204" pitchFamily="34" charset="0"/>
              </a:rPr>
              <a:t>One person = Digital assistant</a:t>
            </a:r>
          </a:p>
          <a:p>
            <a:pPr marL="285750" indent="-285750">
              <a:buClr>
                <a:srgbClr val="EABB22"/>
              </a:buClr>
            </a:pPr>
            <a:r>
              <a:rPr lang="en-US" sz="1800" dirty="0">
                <a:solidFill>
                  <a:srgbClr val="000000"/>
                </a:solidFill>
                <a:latin typeface="Calibri" panose="020F0502020204030204" pitchFamily="34" charset="0"/>
                <a:cs typeface="Calibri" panose="020F0502020204030204" pitchFamily="34" charset="0"/>
              </a:rPr>
              <a:t>Other person = Staff member</a:t>
            </a:r>
          </a:p>
          <a:p>
            <a:pPr marL="285750" indent="-285750">
              <a:buClr>
                <a:srgbClr val="EABB22"/>
              </a:buClr>
            </a:pPr>
            <a:r>
              <a:rPr lang="en-US" sz="1800" dirty="0">
                <a:solidFill>
                  <a:srgbClr val="000000"/>
                </a:solidFill>
                <a:latin typeface="Calibri" panose="020F0502020204030204" pitchFamily="34" charset="0"/>
                <a:cs typeface="Calibri" panose="020F0502020204030204" pitchFamily="34" charset="0"/>
              </a:rPr>
              <a:t>Use plain, friendly language</a:t>
            </a:r>
          </a:p>
          <a:p>
            <a:pPr marL="285750" indent="-285750">
              <a:buClr>
                <a:srgbClr val="EABB22"/>
              </a:buClr>
            </a:pPr>
            <a:endParaRPr lang="en-US" sz="1800" dirty="0">
              <a:solidFill>
                <a:srgbClr val="000000"/>
              </a:solidFill>
              <a:latin typeface="Calibri" panose="020F0502020204030204" pitchFamily="34" charset="0"/>
              <a:cs typeface="Calibri" panose="020F0502020204030204" pitchFamily="34" charset="0"/>
            </a:endParaRPr>
          </a:p>
        </p:txBody>
      </p:sp>
      <p:sp>
        <p:nvSpPr>
          <p:cNvPr id="11" name="TextBox 36">
            <a:extLst>
              <a:ext uri="{FF2B5EF4-FFF2-40B4-BE49-F238E27FC236}">
                <a16:creationId xmlns:a16="http://schemas.microsoft.com/office/drawing/2014/main" id="{C1ADDF9D-3E82-0150-D296-B1C5EE4175DF}"/>
              </a:ext>
            </a:extLst>
          </p:cNvPr>
          <p:cNvSpPr txBox="1"/>
          <p:nvPr/>
        </p:nvSpPr>
        <p:spPr>
          <a:xfrm>
            <a:off x="7686262" y="1198646"/>
            <a:ext cx="3836355" cy="120032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buClr>
                <a:srgbClr val="0289AE"/>
              </a:buClr>
            </a:pPr>
            <a:r>
              <a:rPr lang="en-US" sz="1800" dirty="0">
                <a:solidFill>
                  <a:srgbClr val="000000"/>
                </a:solidFill>
                <a:latin typeface="Calibri" panose="020F0502020204030204" pitchFamily="34" charset="0"/>
                <a:cs typeface="Calibri" panose="020F0502020204030204" pitchFamily="34" charset="0"/>
              </a:rPr>
              <a:t>Arrival </a:t>
            </a:r>
          </a:p>
          <a:p>
            <a:pPr>
              <a:buClr>
                <a:srgbClr val="0289AE"/>
              </a:buClr>
            </a:pPr>
            <a:r>
              <a:rPr lang="en-US" sz="1800" dirty="0">
                <a:solidFill>
                  <a:srgbClr val="000000"/>
                </a:solidFill>
                <a:latin typeface="Calibri" panose="020F0502020204030204" pitchFamily="34" charset="0"/>
                <a:cs typeface="Calibri" panose="020F0502020204030204" pitchFamily="34" charset="0"/>
              </a:rPr>
              <a:t>Late check-out </a:t>
            </a:r>
          </a:p>
          <a:p>
            <a:pPr>
              <a:buClr>
                <a:srgbClr val="0289AE"/>
              </a:buClr>
            </a:pPr>
            <a:r>
              <a:rPr lang="en-US" sz="1800" dirty="0">
                <a:solidFill>
                  <a:srgbClr val="000000"/>
                </a:solidFill>
                <a:latin typeface="Calibri" panose="020F0502020204030204" pitchFamily="34" charset="0"/>
                <a:cs typeface="Calibri" panose="020F0502020204030204" pitchFamily="34" charset="0"/>
              </a:rPr>
              <a:t>Room issue </a:t>
            </a:r>
          </a:p>
          <a:p>
            <a:pPr>
              <a:buClr>
                <a:srgbClr val="0289AE"/>
              </a:buClr>
            </a:pPr>
            <a:r>
              <a:rPr lang="en-US" sz="1800" dirty="0">
                <a:solidFill>
                  <a:srgbClr val="000000"/>
                </a:solidFill>
                <a:latin typeface="Calibri" panose="020F0502020204030204" pitchFamily="34" charset="0"/>
                <a:cs typeface="Calibri" panose="020F0502020204030204" pitchFamily="34" charset="0"/>
              </a:rPr>
              <a:t>Local recommendations</a:t>
            </a:r>
          </a:p>
        </p:txBody>
      </p:sp>
      <p:sp>
        <p:nvSpPr>
          <p:cNvPr id="12" name="TextBox 37">
            <a:extLst>
              <a:ext uri="{FF2B5EF4-FFF2-40B4-BE49-F238E27FC236}">
                <a16:creationId xmlns:a16="http://schemas.microsoft.com/office/drawing/2014/main" id="{29FEDFDA-B4FC-54A9-6A9A-5795C4191115}"/>
              </a:ext>
            </a:extLst>
          </p:cNvPr>
          <p:cNvSpPr txBox="1"/>
          <p:nvPr/>
        </p:nvSpPr>
        <p:spPr>
          <a:xfrm>
            <a:off x="7686262" y="3397769"/>
            <a:ext cx="4310985" cy="923330"/>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buClr>
                <a:srgbClr val="62A844"/>
              </a:buClr>
            </a:pPr>
            <a:r>
              <a:rPr lang="en-US" sz="1800" dirty="0">
                <a:solidFill>
                  <a:srgbClr val="000000"/>
                </a:solidFill>
                <a:latin typeface="Calibri" panose="020F0502020204030204" pitchFamily="34" charset="0"/>
                <a:cs typeface="Calibri" panose="020F0502020204030204" pitchFamily="34" charset="0"/>
              </a:rPr>
              <a:t>Where can tech bring speed/accuracy?</a:t>
            </a:r>
          </a:p>
          <a:p>
            <a:pPr>
              <a:buClr>
                <a:srgbClr val="62A844"/>
              </a:buClr>
            </a:pPr>
            <a:r>
              <a:rPr lang="en-US" sz="1800" dirty="0">
                <a:solidFill>
                  <a:srgbClr val="000000"/>
                </a:solidFill>
                <a:latin typeface="Calibri" panose="020F0502020204030204" pitchFamily="34" charset="0"/>
                <a:cs typeface="Calibri" panose="020F0502020204030204" pitchFamily="34" charset="0"/>
              </a:rPr>
              <a:t>Where should a person add warmth/ reassurance?</a:t>
            </a:r>
          </a:p>
        </p:txBody>
      </p:sp>
      <p:sp>
        <p:nvSpPr>
          <p:cNvPr id="5" name="TextBox 35">
            <a:extLst>
              <a:ext uri="{FF2B5EF4-FFF2-40B4-BE49-F238E27FC236}">
                <a16:creationId xmlns:a16="http://schemas.microsoft.com/office/drawing/2014/main" id="{DF890916-AA84-1553-1BF0-484E5F9D5F78}"/>
              </a:ext>
            </a:extLst>
          </p:cNvPr>
          <p:cNvSpPr txBox="1"/>
          <p:nvPr/>
        </p:nvSpPr>
        <p:spPr>
          <a:xfrm>
            <a:off x="7686263" y="2810469"/>
            <a:ext cx="3694902" cy="514115"/>
          </a:xfrm>
          <a:prstGeom prst="rect">
            <a:avLst/>
          </a:prstGeom>
          <a:noFill/>
        </p:spPr>
        <p:txBody>
          <a:bodyPr wrap="square">
            <a:spAutoFit/>
          </a:bodyPr>
          <a:lstStyle/>
          <a:p>
            <a:pPr>
              <a:lnSpc>
                <a:spcPts val="3380"/>
              </a:lnSpc>
              <a:defRPr/>
            </a:pPr>
            <a:r>
              <a:rPr lang="en-US" sz="2600" b="1" dirty="0">
                <a:solidFill>
                  <a:srgbClr val="62A844"/>
                </a:solidFill>
                <a:latin typeface="Calibri" panose="020F0502020204030204" pitchFamily="34" charset="0"/>
                <a:ea typeface="Roboto Cn" pitchFamily="2" charset="0"/>
                <a:cs typeface="Calibri" panose="020F0502020204030204" pitchFamily="34" charset="0"/>
              </a:rPr>
              <a:t>Map the Steps</a:t>
            </a:r>
          </a:p>
        </p:txBody>
      </p:sp>
      <p:sp>
        <p:nvSpPr>
          <p:cNvPr id="6" name="TextBox 38">
            <a:extLst>
              <a:ext uri="{FF2B5EF4-FFF2-40B4-BE49-F238E27FC236}">
                <a16:creationId xmlns:a16="http://schemas.microsoft.com/office/drawing/2014/main" id="{2F7471D8-7154-B7F2-4EC7-0CD5D945860B}"/>
              </a:ext>
            </a:extLst>
          </p:cNvPr>
          <p:cNvSpPr txBox="1"/>
          <p:nvPr/>
        </p:nvSpPr>
        <p:spPr>
          <a:xfrm>
            <a:off x="7686262" y="609471"/>
            <a:ext cx="4097323" cy="514115"/>
          </a:xfrm>
          <a:prstGeom prst="rect">
            <a:avLst/>
          </a:prstGeom>
          <a:noFill/>
        </p:spPr>
        <p:txBody>
          <a:bodyPr wrap="square">
            <a:spAutoFit/>
          </a:bodyPr>
          <a:lstStyle/>
          <a:p>
            <a:pPr>
              <a:lnSpc>
                <a:spcPts val="3380"/>
              </a:lnSpc>
              <a:defRPr/>
            </a:pPr>
            <a:r>
              <a:rPr lang="en-US" sz="2600" b="1" dirty="0">
                <a:solidFill>
                  <a:srgbClr val="0289AE"/>
                </a:solidFill>
                <a:latin typeface="Calibri" panose="020F0502020204030204" pitchFamily="34" charset="0"/>
                <a:ea typeface="Roboto Cn" pitchFamily="2" charset="0"/>
                <a:cs typeface="Calibri" panose="020F0502020204030204" pitchFamily="34" charset="0"/>
              </a:rPr>
              <a:t>Choose a Scenario</a:t>
            </a:r>
          </a:p>
        </p:txBody>
      </p:sp>
      <p:sp>
        <p:nvSpPr>
          <p:cNvPr id="15" name="TextBox 39">
            <a:extLst>
              <a:ext uri="{FF2B5EF4-FFF2-40B4-BE49-F238E27FC236}">
                <a16:creationId xmlns:a16="http://schemas.microsoft.com/office/drawing/2014/main" id="{FB9850B1-E01C-6D78-3773-646DFC596C89}"/>
              </a:ext>
            </a:extLst>
          </p:cNvPr>
          <p:cNvSpPr txBox="1"/>
          <p:nvPr/>
        </p:nvSpPr>
        <p:spPr>
          <a:xfrm>
            <a:off x="7686262" y="4652237"/>
            <a:ext cx="3987757" cy="514115"/>
          </a:xfrm>
          <a:prstGeom prst="rect">
            <a:avLst/>
          </a:prstGeom>
          <a:noFill/>
        </p:spPr>
        <p:txBody>
          <a:bodyPr wrap="square">
            <a:spAutoFit/>
          </a:bodyPr>
          <a:lstStyle/>
          <a:p>
            <a:pPr>
              <a:lnSpc>
                <a:spcPts val="3380"/>
              </a:lnSpc>
              <a:defRPr/>
            </a:pPr>
            <a:r>
              <a:rPr lang="en-US" sz="2600" b="1" dirty="0">
                <a:solidFill>
                  <a:srgbClr val="EABB22"/>
                </a:solidFill>
                <a:latin typeface="Calibri" panose="020F0502020204030204" pitchFamily="34" charset="0"/>
                <a:ea typeface="Roboto Cn" pitchFamily="2" charset="0"/>
                <a:cs typeface="Calibri" panose="020F0502020204030204" pitchFamily="34" charset="0"/>
              </a:rPr>
              <a:t>Create a Script </a:t>
            </a:r>
          </a:p>
        </p:txBody>
      </p:sp>
      <p:sp>
        <p:nvSpPr>
          <p:cNvPr id="16" name="TextBox 6">
            <a:extLst>
              <a:ext uri="{FF2B5EF4-FFF2-40B4-BE49-F238E27FC236}">
                <a16:creationId xmlns:a16="http://schemas.microsoft.com/office/drawing/2014/main" id="{65EB077E-D7CA-AB13-CDA9-02ECB5D1C363}"/>
              </a:ext>
            </a:extLst>
          </p:cNvPr>
          <p:cNvSpPr txBox="1"/>
          <p:nvPr/>
        </p:nvSpPr>
        <p:spPr>
          <a:xfrm>
            <a:off x="417921" y="1813496"/>
            <a:ext cx="4276096" cy="2400657"/>
          </a:xfrm>
          <a:prstGeom prst="rect">
            <a:avLst/>
          </a:prstGeom>
          <a:noFill/>
        </p:spPr>
        <p:txBody>
          <a:bodyPr wrap="square" lIns="91440" tIns="45720" rIns="91440" bIns="45720" rtlCol="0" anchor="t">
            <a:spAutoFit/>
          </a:bodyPr>
          <a:lstStyle/>
          <a:p>
            <a:pPr>
              <a:lnSpc>
                <a:spcPts val="1960"/>
              </a:lnSpc>
            </a:pPr>
            <a:br>
              <a:rPr lang="en-US" sz="2000" dirty="0">
                <a:solidFill>
                  <a:srgbClr val="000000"/>
                </a:solidFill>
                <a:cs typeface="Times New Roman" panose="02020603050405020304" pitchFamily="18" charset="0"/>
              </a:rPr>
            </a:br>
            <a:r>
              <a:rPr lang="en-US" sz="2400" b="1" dirty="0">
                <a:solidFill>
                  <a:srgbClr val="0289AE"/>
                </a:solidFill>
                <a:cs typeface="Times New Roman" panose="02020603050405020304" pitchFamily="18" charset="0"/>
              </a:rPr>
              <a:t>Afterwards</a:t>
            </a:r>
          </a:p>
          <a:p>
            <a:pPr>
              <a:lnSpc>
                <a:spcPts val="1960"/>
              </a:lnSpc>
            </a:pPr>
            <a:endParaRPr lang="en-US" sz="2400" b="1" dirty="0">
              <a:solidFill>
                <a:srgbClr val="0289AE"/>
              </a:solidFill>
              <a:cs typeface="Times New Roman" panose="02020603050405020304" pitchFamily="18" charset="0"/>
            </a:endParaRPr>
          </a:p>
          <a:p>
            <a:pPr>
              <a:lnSpc>
                <a:spcPts val="1960"/>
              </a:lnSpc>
            </a:pPr>
            <a:r>
              <a:rPr lang="en-US" dirty="0">
                <a:solidFill>
                  <a:srgbClr val="000000"/>
                </a:solidFill>
                <a:cs typeface="Times New Roman" panose="02020603050405020304" pitchFamily="18" charset="0"/>
              </a:rPr>
              <a:t>Write </a:t>
            </a:r>
            <a:r>
              <a:rPr lang="en-US" b="1" dirty="0">
                <a:solidFill>
                  <a:srgbClr val="000000"/>
                </a:solidFill>
                <a:cs typeface="Times New Roman" panose="02020603050405020304" pitchFamily="18" charset="0"/>
              </a:rPr>
              <a:t>3 sentences</a:t>
            </a:r>
            <a:r>
              <a:rPr lang="en-US" dirty="0">
                <a:solidFill>
                  <a:srgbClr val="000000"/>
                </a:solidFill>
                <a:cs typeface="Times New Roman" panose="02020603050405020304" pitchFamily="18" charset="0"/>
              </a:rPr>
              <a:t> on :</a:t>
            </a:r>
          </a:p>
          <a:p>
            <a:pPr marL="342900" indent="-34290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What worked best</a:t>
            </a:r>
          </a:p>
          <a:p>
            <a:pPr marL="342900" indent="-34290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Exact moment human involvement mattered most</a:t>
            </a:r>
          </a:p>
          <a:p>
            <a:pPr marL="342900" indent="-34290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One change to increase trust/satisfaction</a:t>
            </a:r>
            <a:endParaRPr lang="en-US" kern="0" dirty="0">
              <a:solidFill>
                <a:srgbClr val="000000"/>
              </a:solidFill>
            </a:endParaRPr>
          </a:p>
        </p:txBody>
      </p:sp>
      <p:sp>
        <p:nvSpPr>
          <p:cNvPr id="7" name="Freeform 6">
            <a:extLst>
              <a:ext uri="{FF2B5EF4-FFF2-40B4-BE49-F238E27FC236}">
                <a16:creationId xmlns:a16="http://schemas.microsoft.com/office/drawing/2014/main" id="{2C6BE29D-0CD5-F01D-FCE5-A18132A1D0D8}"/>
              </a:ext>
            </a:extLst>
          </p:cNvPr>
          <p:cNvSpPr/>
          <p:nvPr/>
        </p:nvSpPr>
        <p:spPr>
          <a:xfrm rot="369013">
            <a:off x="3561788" y="2017790"/>
            <a:ext cx="926896" cy="508750"/>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dirty="0"/>
          </a:p>
        </p:txBody>
      </p:sp>
      <p:grpSp>
        <p:nvGrpSpPr>
          <p:cNvPr id="8" name="Group 7">
            <a:extLst>
              <a:ext uri="{FF2B5EF4-FFF2-40B4-BE49-F238E27FC236}">
                <a16:creationId xmlns:a16="http://schemas.microsoft.com/office/drawing/2014/main" id="{12825D45-8946-8D00-D088-09331FC4ABF1}"/>
              </a:ext>
            </a:extLst>
          </p:cNvPr>
          <p:cNvGrpSpPr/>
          <p:nvPr/>
        </p:nvGrpSpPr>
        <p:grpSpPr>
          <a:xfrm>
            <a:off x="505514" y="4591965"/>
            <a:ext cx="3887887" cy="1584520"/>
            <a:chOff x="5028889" y="6545795"/>
            <a:chExt cx="1595287" cy="1584520"/>
          </a:xfrm>
        </p:grpSpPr>
        <p:grpSp>
          <p:nvGrpSpPr>
            <p:cNvPr id="10" name="Group 9">
              <a:extLst>
                <a:ext uri="{FF2B5EF4-FFF2-40B4-BE49-F238E27FC236}">
                  <a16:creationId xmlns:a16="http://schemas.microsoft.com/office/drawing/2014/main" id="{C763F1BF-FDF6-F16A-0386-65956FBE4805}"/>
                </a:ext>
              </a:extLst>
            </p:cNvPr>
            <p:cNvGrpSpPr/>
            <p:nvPr/>
          </p:nvGrpSpPr>
          <p:grpSpPr>
            <a:xfrm>
              <a:off x="5028889" y="6545795"/>
              <a:ext cx="1595287" cy="396130"/>
              <a:chOff x="1076334" y="5416740"/>
              <a:chExt cx="3415455" cy="392853"/>
            </a:xfrm>
          </p:grpSpPr>
          <p:cxnSp>
            <p:nvCxnSpPr>
              <p:cNvPr id="25" name="Straight Connector 24">
                <a:extLst>
                  <a:ext uri="{FF2B5EF4-FFF2-40B4-BE49-F238E27FC236}">
                    <a16:creationId xmlns:a16="http://schemas.microsoft.com/office/drawing/2014/main" id="{4A2E5BB9-165D-2FDB-B145-CEC97B8DB43A}"/>
                  </a:ext>
                </a:extLst>
              </p:cNvPr>
              <p:cNvCxnSpPr>
                <a:cxnSpLocks/>
              </p:cNvCxnSpPr>
              <p:nvPr/>
            </p:nvCxnSpPr>
            <p:spPr>
              <a:xfrm>
                <a:off x="1076334" y="5416740"/>
                <a:ext cx="3415455" cy="0"/>
              </a:xfrm>
              <a:prstGeom prst="line">
                <a:avLst/>
              </a:prstGeom>
              <a:ln w="1270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7756A2-E5FF-C460-FA9F-F2E26E673D2C}"/>
                  </a:ext>
                </a:extLst>
              </p:cNvPr>
              <p:cNvCxnSpPr>
                <a:cxnSpLocks/>
              </p:cNvCxnSpPr>
              <p:nvPr/>
            </p:nvCxnSpPr>
            <p:spPr>
              <a:xfrm>
                <a:off x="1076334" y="5809593"/>
                <a:ext cx="3415455" cy="0"/>
              </a:xfrm>
              <a:prstGeom prst="line">
                <a:avLst/>
              </a:prstGeom>
              <a:ln w="12700">
                <a:solidFill>
                  <a:srgbClr val="262626"/>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DED1DEA-D2C6-A02D-B594-08BF9F51194E}"/>
                </a:ext>
              </a:extLst>
            </p:cNvPr>
            <p:cNvGrpSpPr/>
            <p:nvPr/>
          </p:nvGrpSpPr>
          <p:grpSpPr>
            <a:xfrm>
              <a:off x="5028889" y="7338055"/>
              <a:ext cx="1595287" cy="792260"/>
              <a:chOff x="1076334" y="5023887"/>
              <a:chExt cx="3415455" cy="785706"/>
            </a:xfrm>
          </p:grpSpPr>
          <p:cxnSp>
            <p:nvCxnSpPr>
              <p:cNvPr id="14" name="Straight Connector 13">
                <a:extLst>
                  <a:ext uri="{FF2B5EF4-FFF2-40B4-BE49-F238E27FC236}">
                    <a16:creationId xmlns:a16="http://schemas.microsoft.com/office/drawing/2014/main" id="{F684C8B6-122F-2223-C00A-3B32ACE071C5}"/>
                  </a:ext>
                </a:extLst>
              </p:cNvPr>
              <p:cNvCxnSpPr>
                <a:cxnSpLocks/>
              </p:cNvCxnSpPr>
              <p:nvPr/>
            </p:nvCxnSpPr>
            <p:spPr>
              <a:xfrm>
                <a:off x="1076334" y="5023887"/>
                <a:ext cx="3415455" cy="0"/>
              </a:xfrm>
              <a:prstGeom prst="line">
                <a:avLst/>
              </a:prstGeom>
              <a:ln w="1270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5EC388-606F-8D1A-B250-E1887FA4B1D3}"/>
                  </a:ext>
                </a:extLst>
              </p:cNvPr>
              <p:cNvCxnSpPr>
                <a:cxnSpLocks/>
              </p:cNvCxnSpPr>
              <p:nvPr/>
            </p:nvCxnSpPr>
            <p:spPr>
              <a:xfrm>
                <a:off x="1076334" y="5416740"/>
                <a:ext cx="3415455" cy="0"/>
              </a:xfrm>
              <a:prstGeom prst="line">
                <a:avLst/>
              </a:prstGeom>
              <a:ln w="1270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5A8289-8B43-5B1B-16A4-19C20B6D48EF}"/>
                  </a:ext>
                </a:extLst>
              </p:cNvPr>
              <p:cNvCxnSpPr>
                <a:cxnSpLocks/>
              </p:cNvCxnSpPr>
              <p:nvPr/>
            </p:nvCxnSpPr>
            <p:spPr>
              <a:xfrm>
                <a:off x="1076334" y="5809593"/>
                <a:ext cx="3415455" cy="0"/>
              </a:xfrm>
              <a:prstGeom prst="line">
                <a:avLst/>
              </a:prstGeom>
              <a:ln w="12700">
                <a:solidFill>
                  <a:srgbClr val="26262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8890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42AB-E9CB-FFF1-4061-337FCF3ED9A7}"/>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89B65762-6767-8824-3728-CF3F14BAA3EA}"/>
              </a:ext>
            </a:extLst>
          </p:cNvPr>
          <p:cNvSpPr/>
          <p:nvPr/>
        </p:nvSpPr>
        <p:spPr>
          <a:xfrm flipH="1">
            <a:off x="688773" y="1069584"/>
            <a:ext cx="3134661" cy="1169936"/>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AI Shapes Every Journey: </a:t>
            </a:r>
            <a:r>
              <a:rPr lang="en-US" sz="2000" dirty="0">
                <a:solidFill>
                  <a:srgbClr val="262626"/>
                </a:solidFill>
                <a:cs typeface="Segoe UI Light" panose="020B0502040204020203" pitchFamily="34" charset="0"/>
              </a:rPr>
              <a:t>From booking to departure, enhancing communication and experience</a:t>
            </a:r>
          </a:p>
        </p:txBody>
      </p:sp>
      <p:sp>
        <p:nvSpPr>
          <p:cNvPr id="108" name="Rectangle 30">
            <a:extLst>
              <a:ext uri="{FF2B5EF4-FFF2-40B4-BE49-F238E27FC236}">
                <a16:creationId xmlns:a16="http://schemas.microsoft.com/office/drawing/2014/main" id="{9A05E7FB-CB93-7DB5-6A0E-AD2DF3509E70}"/>
              </a:ext>
            </a:extLst>
          </p:cNvPr>
          <p:cNvSpPr/>
          <p:nvPr/>
        </p:nvSpPr>
        <p:spPr>
          <a:xfrm flipH="1">
            <a:off x="688770" y="3063440"/>
            <a:ext cx="3656280" cy="1169936"/>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Precision + </a:t>
            </a:r>
            <a:r>
              <a:rPr lang="en-US" sz="2000" b="1" dirty="0" err="1">
                <a:solidFill>
                  <a:srgbClr val="262626"/>
                </a:solidFill>
                <a:cs typeface="Segoe UI Light" panose="020B0502040204020203" pitchFamily="34" charset="0"/>
              </a:rPr>
              <a:t>Personalisation</a:t>
            </a:r>
            <a:r>
              <a:rPr lang="en-US" sz="2000" b="1" dirty="0">
                <a:solidFill>
                  <a:srgbClr val="262626"/>
                </a:solidFill>
                <a:cs typeface="Segoe UI Light" panose="020B0502040204020203" pitchFamily="34" charset="0"/>
              </a:rPr>
              <a:t>: </a:t>
            </a:r>
            <a:br>
              <a:rPr lang="en-US" sz="2000" dirty="0">
                <a:solidFill>
                  <a:srgbClr val="262626"/>
                </a:solidFill>
                <a:cs typeface="Segoe UI Light" panose="020B0502040204020203" pitchFamily="34" charset="0"/>
              </a:rPr>
            </a:br>
            <a:r>
              <a:rPr lang="en-US" sz="2000" dirty="0">
                <a:solidFill>
                  <a:srgbClr val="262626"/>
                </a:solidFill>
                <a:cs typeface="Segoe UI Light" panose="020B0502040204020203" pitchFamily="34" charset="0"/>
              </a:rPr>
              <a:t>Predicts occupancy, </a:t>
            </a:r>
            <a:r>
              <a:rPr lang="en-US" sz="2000" dirty="0" err="1">
                <a:solidFill>
                  <a:srgbClr val="262626"/>
                </a:solidFill>
                <a:cs typeface="Segoe UI Light" panose="020B0502040204020203" pitchFamily="34" charset="0"/>
              </a:rPr>
              <a:t>optimises</a:t>
            </a:r>
            <a:r>
              <a:rPr lang="en-US" sz="2000" dirty="0">
                <a:solidFill>
                  <a:srgbClr val="262626"/>
                </a:solidFill>
                <a:cs typeface="Segoe UI Light" panose="020B0502040204020203" pitchFamily="34" charset="0"/>
              </a:rPr>
              <a:t> energy, tailors recommendations in real-time</a:t>
            </a:r>
          </a:p>
        </p:txBody>
      </p:sp>
      <p:sp>
        <p:nvSpPr>
          <p:cNvPr id="109" name="Rectangle 30">
            <a:extLst>
              <a:ext uri="{FF2B5EF4-FFF2-40B4-BE49-F238E27FC236}">
                <a16:creationId xmlns:a16="http://schemas.microsoft.com/office/drawing/2014/main" id="{6567F9FD-F133-BA96-2C3F-788DD2C8E3E3}"/>
              </a:ext>
            </a:extLst>
          </p:cNvPr>
          <p:cNvSpPr/>
          <p:nvPr/>
        </p:nvSpPr>
        <p:spPr>
          <a:xfrm flipH="1">
            <a:off x="688772" y="5487304"/>
            <a:ext cx="3805236" cy="1169936"/>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Empathy is Irreplaceable: </a:t>
            </a:r>
            <a:r>
              <a:rPr lang="en-US" sz="2000" dirty="0">
                <a:solidFill>
                  <a:srgbClr val="262626"/>
                </a:solidFill>
                <a:cs typeface="Segoe UI Light" panose="020B0502040204020203" pitchFamily="34" charset="0"/>
              </a:rPr>
              <a:t>Technology brings efficiency, but warmth builds trust and loyalty</a:t>
            </a:r>
          </a:p>
          <a:p>
            <a:pPr>
              <a:lnSpc>
                <a:spcPts val="2100"/>
              </a:lnSpc>
            </a:pPr>
            <a:endParaRPr lang="en-US" sz="2000" dirty="0">
              <a:solidFill>
                <a:srgbClr val="262626"/>
              </a:solidFill>
              <a:cs typeface="Segoe UI Light" panose="020B0502040204020203" pitchFamily="34" charset="0"/>
            </a:endParaRPr>
          </a:p>
        </p:txBody>
      </p:sp>
      <p:sp>
        <p:nvSpPr>
          <p:cNvPr id="3" name="Freeform 5">
            <a:extLst>
              <a:ext uri="{FF2B5EF4-FFF2-40B4-BE49-F238E27FC236}">
                <a16:creationId xmlns:a16="http://schemas.microsoft.com/office/drawing/2014/main" id="{92BDBC3E-6A30-3411-4217-2A6D434003ED}"/>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D41CEB13-7140-3705-58C5-B2AF46B8528E}"/>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7F5F685B-0D8D-FB33-29C1-DBBE1ADB9622}"/>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2AF98AB3-A40C-E9AD-7A75-E8D104470012}"/>
              </a:ext>
            </a:extLst>
          </p:cNvPr>
          <p:cNvSpPr>
            <a:spLocks/>
          </p:cNvSpPr>
          <p:nvPr/>
        </p:nvSpPr>
        <p:spPr bwMode="auto">
          <a:xfrm>
            <a:off x="8166251" y="2974076"/>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9D4493BF-F497-8FD9-ACD7-77718792B341}"/>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42C9BFA0-D628-6F95-080B-EA95DE92BD76}"/>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D8BB2E9C-8EED-2866-F7A4-4E3A13A21E4E}"/>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970FACD4-756D-B3E1-DF7D-A36C97BD7A6E}"/>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665C8F58-7449-6131-5E89-3F9A0BCF2F21}"/>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BC55063E-CE8E-ACA5-A8ED-7863EC53D429}"/>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1B483E38-BF89-4697-CD59-33A0DB32B145}"/>
              </a:ext>
            </a:extLst>
          </p:cNvPr>
          <p:cNvSpPr>
            <a:spLocks/>
          </p:cNvSpPr>
          <p:nvPr/>
        </p:nvSpPr>
        <p:spPr bwMode="auto">
          <a:xfrm>
            <a:off x="8284795" y="2394247"/>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7B99696C-AD8D-02F3-0CFF-71E671602899}"/>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38DCE731-664B-82B0-571F-59FF2D2D62E9}"/>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99A17FEF-06AD-C2DA-C33A-68FD10DFA347}"/>
              </a:ext>
            </a:extLst>
          </p:cNvPr>
          <p:cNvSpPr>
            <a:spLocks noChangeArrowheads="1"/>
          </p:cNvSpPr>
          <p:nvPr/>
        </p:nvSpPr>
        <p:spPr bwMode="auto">
          <a:xfrm>
            <a:off x="4617710" y="1061493"/>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F51B6A83-44D6-A3EC-2363-AD11D1F184D5}"/>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6799146F-7466-3359-394E-FBA1D602089A}"/>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2C30669B-D574-DE21-8FE4-0EAB1B59C90C}"/>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15C69495-E392-5C7F-FF16-00DCCC41180F}"/>
              </a:ext>
            </a:extLst>
          </p:cNvPr>
          <p:cNvGrpSpPr/>
          <p:nvPr/>
        </p:nvGrpSpPr>
        <p:grpSpPr>
          <a:xfrm>
            <a:off x="8961518" y="421292"/>
            <a:ext cx="507781" cy="509758"/>
            <a:chOff x="8859766" y="3475927"/>
            <a:chExt cx="507781" cy="509758"/>
          </a:xfrm>
        </p:grpSpPr>
        <p:sp>
          <p:nvSpPr>
            <p:cNvPr id="17" name="Oval 30">
              <a:extLst>
                <a:ext uri="{FF2B5EF4-FFF2-40B4-BE49-F238E27FC236}">
                  <a16:creationId xmlns:a16="http://schemas.microsoft.com/office/drawing/2014/main" id="{196E6A7E-5C82-23DE-A9D5-4643A7A4226C}"/>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39">
              <a:extLst>
                <a:ext uri="{FF2B5EF4-FFF2-40B4-BE49-F238E27FC236}">
                  <a16:creationId xmlns:a16="http://schemas.microsoft.com/office/drawing/2014/main" id="{160EDC09-2588-4D9C-073E-BBA8AB46054E}"/>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034BFE60-C8E5-98C5-0857-79EC41A4E27F}"/>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32">
            <a:extLst>
              <a:ext uri="{FF2B5EF4-FFF2-40B4-BE49-F238E27FC236}">
                <a16:creationId xmlns:a16="http://schemas.microsoft.com/office/drawing/2014/main" id="{E357B6BD-D69C-95E8-B340-D8E4935DE1AD}"/>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53B3D564-FED8-0D05-4621-E292E2C653ED}"/>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5837EBD8-096B-5073-139F-C375910DE53B}"/>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AE8ABC8A-11B5-48F8-B68D-5AF38EB49393}"/>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2DC7BD02-0D73-6E76-E93B-804839B1FD0B}"/>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9AE13402-D5F8-8C14-84FA-5A2766929FEF}"/>
              </a:ext>
            </a:extLst>
          </p:cNvPr>
          <p:cNvSpPr>
            <a:spLocks/>
          </p:cNvSpPr>
          <p:nvPr/>
        </p:nvSpPr>
        <p:spPr bwMode="auto">
          <a:xfrm>
            <a:off x="4799483" y="1185969"/>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5D58B1B9-099C-CBDE-91B1-2E71FB3873FD}"/>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7D1F148E-9EAA-0DD3-F7EA-25943CC7BC32}"/>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5B4A4D90-A7EA-7C3E-B54E-BEFCE4576EB4}"/>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A12FE1F8-E3F8-81AA-75DB-2040634B2E0B}"/>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8AEAFDE8-6D75-B199-FBFD-6747073743DF}"/>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A923477B-CBD3-49BD-0ED8-71545120722A}"/>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EAC9492C-62B2-064F-F0CF-7C1820E472C2}"/>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8B584100-C8B8-1A93-C840-E9B5429F2299}"/>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F4CC5100-C1FD-A755-126A-E80ECCB124C3}"/>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29E1D7D9-995C-3ABC-A1B0-89A9D187057E}"/>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F2CA2296-2800-101E-246B-79328EE6FEC6}"/>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A6E4360A-6FE5-5E3E-9B59-76322316DB62}"/>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A04E1DDE-A8FF-701A-81FD-48303354229B}"/>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1" name="Group 110">
            <a:extLst>
              <a:ext uri="{FF2B5EF4-FFF2-40B4-BE49-F238E27FC236}">
                <a16:creationId xmlns:a16="http://schemas.microsoft.com/office/drawing/2014/main" id="{E1D14EFE-8E04-9796-0288-1F9281757BB1}"/>
              </a:ext>
            </a:extLst>
          </p:cNvPr>
          <p:cNvGrpSpPr/>
          <p:nvPr/>
        </p:nvGrpSpPr>
        <p:grpSpPr>
          <a:xfrm>
            <a:off x="8267025" y="223456"/>
            <a:ext cx="509758" cy="507781"/>
            <a:chOff x="8760971" y="1116818"/>
            <a:chExt cx="509758" cy="507781"/>
          </a:xfrm>
        </p:grpSpPr>
        <p:sp>
          <p:nvSpPr>
            <p:cNvPr id="18" name="Oval 31">
              <a:extLst>
                <a:ext uri="{FF2B5EF4-FFF2-40B4-BE49-F238E27FC236}">
                  <a16:creationId xmlns:a16="http://schemas.microsoft.com/office/drawing/2014/main" id="{AEBC0D60-E3E6-A13D-A6EF-D2B5E0BC277D}"/>
                </a:ext>
              </a:extLst>
            </p:cNvPr>
            <p:cNvSpPr>
              <a:spLocks noChangeArrowheads="1"/>
            </p:cNvSpPr>
            <p:nvPr/>
          </p:nvSpPr>
          <p:spPr bwMode="auto">
            <a:xfrm>
              <a:off x="8760971" y="1116818"/>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EF609279-3877-868E-8E95-25EDEEEBC5BF}"/>
                </a:ext>
              </a:extLst>
            </p:cNvPr>
            <p:cNvSpPr>
              <a:spLocks/>
            </p:cNvSpPr>
            <p:nvPr/>
          </p:nvSpPr>
          <p:spPr bwMode="auto">
            <a:xfrm>
              <a:off x="8893352" y="1257097"/>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01932B1C-B6F8-0EEF-E5F0-C39291CA7D39}"/>
              </a:ext>
            </a:extLst>
          </p:cNvPr>
          <p:cNvGrpSpPr/>
          <p:nvPr/>
        </p:nvGrpSpPr>
        <p:grpSpPr>
          <a:xfrm>
            <a:off x="3898517" y="510601"/>
            <a:ext cx="377378" cy="375403"/>
            <a:chOff x="3554727" y="1101010"/>
            <a:chExt cx="377378" cy="375403"/>
          </a:xfrm>
        </p:grpSpPr>
        <p:sp>
          <p:nvSpPr>
            <p:cNvPr id="22" name="Oval 35">
              <a:extLst>
                <a:ext uri="{FF2B5EF4-FFF2-40B4-BE49-F238E27FC236}">
                  <a16:creationId xmlns:a16="http://schemas.microsoft.com/office/drawing/2014/main" id="{20E16F15-8964-788D-68FE-46171FC474D2}"/>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EC4FC3F7-3A0A-BF73-BCE4-4C84FACAE95F}"/>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6E140FDF-A027-09FF-1BC1-3E179BBCB689}"/>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7AC5F69C-8773-0961-18C3-5AB70121F0B0}"/>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a:extLst>
              <a:ext uri="{FF2B5EF4-FFF2-40B4-BE49-F238E27FC236}">
                <a16:creationId xmlns:a16="http://schemas.microsoft.com/office/drawing/2014/main" id="{927B7CBE-D016-7124-0D65-D8ACB04C46D1}"/>
              </a:ext>
            </a:extLst>
          </p:cNvPr>
          <p:cNvGrpSpPr/>
          <p:nvPr/>
        </p:nvGrpSpPr>
        <p:grpSpPr>
          <a:xfrm>
            <a:off x="2994636" y="4258343"/>
            <a:ext cx="509758" cy="507781"/>
            <a:chOff x="3368999" y="3590525"/>
            <a:chExt cx="509758" cy="507781"/>
          </a:xfrm>
        </p:grpSpPr>
        <p:sp>
          <p:nvSpPr>
            <p:cNvPr id="19" name="Oval 32">
              <a:extLst>
                <a:ext uri="{FF2B5EF4-FFF2-40B4-BE49-F238E27FC236}">
                  <a16:creationId xmlns:a16="http://schemas.microsoft.com/office/drawing/2014/main" id="{2E42BC1F-56D0-DA9D-80A4-30A7097EB7C8}"/>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4E52876A-F1EC-3A46-9556-F68756719424}"/>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574F6C67-F1EB-D386-8286-CBAEBE2CA9CB}"/>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05EF0FE6-4A83-38E5-910E-97526454E7B9}"/>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A6F55080-3A92-EAE8-C429-159AA80FD5E2}"/>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Freeform 59">
            <a:extLst>
              <a:ext uri="{FF2B5EF4-FFF2-40B4-BE49-F238E27FC236}">
                <a16:creationId xmlns:a16="http://schemas.microsoft.com/office/drawing/2014/main" id="{84675E82-B1A6-8F00-0B9B-7DE8E846D72E}"/>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FB43477A-1241-ED35-9E44-6FF36DEE701C}"/>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EAC12B0D-D747-D5D4-54AE-141ACF1EE363}"/>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59B56708-627D-76CC-8F05-C8D97B123AE6}"/>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E60B7202-CD48-7DA3-AB2C-E623926FD91B}"/>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3EF0256C-00D5-73D3-CC2B-0213CC62C0C8}"/>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6015F340-3066-44D3-002F-E8B38AE1438F}"/>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BDF28B9E-50F7-F422-ABC9-4005D9845B38}"/>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515D26A1-BD14-D278-4A5F-05F50E4FB147}"/>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34B8617B-E6A4-D5B9-FCEC-44975B4355A3}"/>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8030CDD5-0399-D79B-E945-B8005DAA61DD}"/>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CE89C4CF-B6F4-483B-5B51-00568FBE7F72}"/>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8761093C-B1CD-4F6E-DAD1-F572B53286DA}"/>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12D87181-024D-EDF3-A7DA-D005AC4B6933}"/>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7FB68B9B-31DA-30D3-F95A-F33C4247849F}"/>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695C44AB-DD11-6763-E44F-B9DE596BFFFC}"/>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2202BEBE-7A7C-3185-EA54-D9CA97EFE72B}"/>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D4F26000-B0A5-B97A-43F7-D915FCFD3ED8}"/>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1B0A2993-C3C2-40FA-7B64-A6A30D10A48C}"/>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BE18BC30-411D-A0D6-10CA-1AF8A54FDC6E}"/>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4ECB50CF-D6BC-78AA-F9D6-3499A16BCEF7}"/>
              </a:ext>
            </a:extLst>
          </p:cNvPr>
          <p:cNvSpPr>
            <a:spLocks/>
          </p:cNvSpPr>
          <p:nvPr/>
        </p:nvSpPr>
        <p:spPr bwMode="auto">
          <a:xfrm>
            <a:off x="8587096" y="2550333"/>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7EF785DF-DE1B-DA9C-C176-2E92B490BD26}"/>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B7A11387-45C9-9CF3-63D2-93C883B5D1D0}"/>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DF627F78-D97E-0FC6-1DBE-A865484485AE}"/>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A8E79D9E-48F6-45FD-D279-A688C64C8257}"/>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8F36EC9A-BAFA-7496-BA84-E6AB20B1F7E9}"/>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80147144-E32D-B2BC-FCD7-54B856DD3EDD}"/>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012450BE-D4B5-7782-8215-9D88980618D6}"/>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898CAC46-FEA4-C623-8DE9-F225F1E79305}"/>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FCCE5142-442B-B5BE-D8A9-D66A90217EC9}"/>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3D7C5DBD-93D8-943A-9084-A58125E7C63A}"/>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E6F7C15C-CFB3-1A1E-6E81-875D67F2F129}"/>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14ECDFD6-E9A4-7026-67A1-6D825258FE28}"/>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096417E5-62AF-7304-3634-7FB54AE573B2}"/>
              </a:ext>
            </a:extLst>
          </p:cNvPr>
          <p:cNvGrpSpPr/>
          <p:nvPr/>
        </p:nvGrpSpPr>
        <p:grpSpPr>
          <a:xfrm>
            <a:off x="7697991" y="4667336"/>
            <a:ext cx="377378" cy="375403"/>
            <a:chOff x="7956820" y="4444072"/>
            <a:chExt cx="377378" cy="375403"/>
          </a:xfrm>
        </p:grpSpPr>
        <p:sp>
          <p:nvSpPr>
            <p:cNvPr id="24" name="Oval 37">
              <a:extLst>
                <a:ext uri="{FF2B5EF4-FFF2-40B4-BE49-F238E27FC236}">
                  <a16:creationId xmlns:a16="http://schemas.microsoft.com/office/drawing/2014/main" id="{C0C78FAE-B679-D26F-1EB8-BE06454B55E2}"/>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2CA04905-1A88-CB12-1EA3-30BB3FF74C22}"/>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8E62793F-AF20-3888-168F-6103A8C4444F}"/>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94">
            <a:extLst>
              <a:ext uri="{FF2B5EF4-FFF2-40B4-BE49-F238E27FC236}">
                <a16:creationId xmlns:a16="http://schemas.microsoft.com/office/drawing/2014/main" id="{D744295E-8523-3434-E60C-175446A44389}"/>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1150EA98-1E74-7453-3BA6-5298A345903A}"/>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D5C69A75-5C90-F365-8935-64FCDB74E803}"/>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2" name="Group 121">
            <a:extLst>
              <a:ext uri="{FF2B5EF4-FFF2-40B4-BE49-F238E27FC236}">
                <a16:creationId xmlns:a16="http://schemas.microsoft.com/office/drawing/2014/main" id="{915C6159-01EF-A04C-EB2F-06ED6C6813FE}"/>
              </a:ext>
            </a:extLst>
          </p:cNvPr>
          <p:cNvGrpSpPr/>
          <p:nvPr/>
        </p:nvGrpSpPr>
        <p:grpSpPr>
          <a:xfrm>
            <a:off x="6692049" y="350204"/>
            <a:ext cx="377378" cy="375403"/>
            <a:chOff x="8174160" y="1806372"/>
            <a:chExt cx="377378" cy="375403"/>
          </a:xfrm>
        </p:grpSpPr>
        <p:sp>
          <p:nvSpPr>
            <p:cNvPr id="20" name="Oval 33">
              <a:extLst>
                <a:ext uri="{FF2B5EF4-FFF2-40B4-BE49-F238E27FC236}">
                  <a16:creationId xmlns:a16="http://schemas.microsoft.com/office/drawing/2014/main" id="{9D898BA6-0DD6-F7F4-17C0-2EF5ED074FA7}"/>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7161DCE8-CC04-415C-CFD1-FD9455E6B804}"/>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65">
            <a:extLst>
              <a:ext uri="{FF2B5EF4-FFF2-40B4-BE49-F238E27FC236}">
                <a16:creationId xmlns:a16="http://schemas.microsoft.com/office/drawing/2014/main" id="{0128CD08-9AA7-D8B9-967E-587BECFB5CC9}"/>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F856A633-DD0C-201A-032C-BB023CDC6129}"/>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4BFBDBBD-42C2-FB9F-700C-EB2083C02C88}"/>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37E1D59E-9819-4814-5FF1-FA103E4C368C}"/>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9AB85571-3ED9-6B35-6C17-C2FB82E7E37D}"/>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33AA1BEB-7A1D-580E-AFBA-567094306774}"/>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00C50660-3199-BBCF-BB5A-540EF1B87B4B}"/>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D2782928-95C1-25C1-E1A4-3AFB3EDDB192}"/>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106A85AC-5BC8-D504-B9D0-4F5ACFB3B01F}"/>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645C700D-A36E-2FA2-2982-2137B781E8B8}"/>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8939D090-B36C-A431-A739-A03A261C0EF1}"/>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429C2385-C6C6-BC8D-3FEF-B59B9D330D1E}"/>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0EFB8983-96F1-77C0-5974-EB3B92D14C66}"/>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49049D22-8375-F718-9BAC-2A355D04F1EC}"/>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DBF82464-CCD4-7DFB-BEC5-8E25B616B6B2}"/>
              </a:ext>
            </a:extLst>
          </p:cNvPr>
          <p:cNvGrpSpPr/>
          <p:nvPr/>
        </p:nvGrpSpPr>
        <p:grpSpPr>
          <a:xfrm>
            <a:off x="0" y="360008"/>
            <a:ext cx="1448894" cy="883507"/>
            <a:chOff x="0" y="582317"/>
            <a:chExt cx="1448894" cy="883507"/>
          </a:xfrm>
        </p:grpSpPr>
        <p:cxnSp>
          <p:nvCxnSpPr>
            <p:cNvPr id="120" name="Straight Connector 33">
              <a:extLst>
                <a:ext uri="{FF2B5EF4-FFF2-40B4-BE49-F238E27FC236}">
                  <a16:creationId xmlns:a16="http://schemas.microsoft.com/office/drawing/2014/main" id="{8159D49B-2509-6607-39B9-BA4992B24FDA}"/>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5E0979A2-56F3-317D-5A44-7A83C04E3829}"/>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0983945C-6939-F415-D013-431EB8DDFEA4}"/>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DC31BB01-165C-E149-78E9-5AD518BDC34B}"/>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B2152E74-197D-2FFD-596D-23D2F0B1DC13}"/>
              </a:ext>
            </a:extLst>
          </p:cNvPr>
          <p:cNvGrpSpPr/>
          <p:nvPr/>
        </p:nvGrpSpPr>
        <p:grpSpPr>
          <a:xfrm>
            <a:off x="0" y="2345332"/>
            <a:ext cx="1448894" cy="870102"/>
            <a:chOff x="0" y="582324"/>
            <a:chExt cx="1448894" cy="870102"/>
          </a:xfrm>
        </p:grpSpPr>
        <p:cxnSp>
          <p:nvCxnSpPr>
            <p:cNvPr id="129" name="Straight Connector 33">
              <a:extLst>
                <a:ext uri="{FF2B5EF4-FFF2-40B4-BE49-F238E27FC236}">
                  <a16:creationId xmlns:a16="http://schemas.microsoft.com/office/drawing/2014/main" id="{98D36EEB-699C-4B79-983D-0F425AD1088B}"/>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30248A1D-E1FB-766A-11AD-4DBED2838A44}"/>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1558966C-59CC-96AF-163D-83CBD9754B36}"/>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45ECF848-C010-1BAC-720F-E428F472A1B3}"/>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232B6390-F40C-399B-FA16-946A8E33D9DB}"/>
              </a:ext>
            </a:extLst>
          </p:cNvPr>
          <p:cNvGrpSpPr/>
          <p:nvPr/>
        </p:nvGrpSpPr>
        <p:grpSpPr>
          <a:xfrm>
            <a:off x="0" y="4615379"/>
            <a:ext cx="1450818" cy="896308"/>
            <a:chOff x="0" y="582322"/>
            <a:chExt cx="1450818" cy="896308"/>
          </a:xfrm>
        </p:grpSpPr>
        <p:cxnSp>
          <p:nvCxnSpPr>
            <p:cNvPr id="134" name="Straight Connector 33">
              <a:extLst>
                <a:ext uri="{FF2B5EF4-FFF2-40B4-BE49-F238E27FC236}">
                  <a16:creationId xmlns:a16="http://schemas.microsoft.com/office/drawing/2014/main" id="{58E2E2C5-B5C2-0F70-B5F7-314F655173F0}"/>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EC5B04DD-F91D-73D9-9FBC-600F68BA3A57}"/>
                </a:ext>
              </a:extLst>
            </p:cNvPr>
            <p:cNvGrpSpPr/>
            <p:nvPr/>
          </p:nvGrpSpPr>
          <p:grpSpPr>
            <a:xfrm>
              <a:off x="708800" y="582322"/>
              <a:ext cx="742018" cy="896308"/>
              <a:chOff x="4051865" y="5165558"/>
              <a:chExt cx="949315" cy="1146707"/>
            </a:xfrm>
          </p:grpSpPr>
          <p:sp>
            <p:nvSpPr>
              <p:cNvPr id="136" name="Oval 16">
                <a:extLst>
                  <a:ext uri="{FF2B5EF4-FFF2-40B4-BE49-F238E27FC236}">
                    <a16:creationId xmlns:a16="http://schemas.microsoft.com/office/drawing/2014/main" id="{653537B4-8454-1E8F-3FFB-5BC86C0E9C22}"/>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668C9553-6D0C-1A50-74EA-5C4D30E05558}"/>
                  </a:ext>
                </a:extLst>
              </p:cNvPr>
              <p:cNvSpPr txBox="1"/>
              <p:nvPr/>
            </p:nvSpPr>
            <p:spPr bwMode="auto">
              <a:xfrm>
                <a:off x="4091914" y="5223190"/>
                <a:ext cx="909266"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9E10A7D1-512D-574D-C7AE-3A976A1B00CC}"/>
              </a:ext>
            </a:extLst>
          </p:cNvPr>
          <p:cNvSpPr/>
          <p:nvPr/>
        </p:nvSpPr>
        <p:spPr>
          <a:xfrm flipH="1">
            <a:off x="7842222" y="1040761"/>
            <a:ext cx="3661005" cy="1439240"/>
          </a:xfrm>
          <a:prstGeom prst="rect">
            <a:avLst/>
          </a:prstGeom>
        </p:spPr>
        <p:txBody>
          <a:bodyPr wrap="square">
            <a:spAutoFit/>
          </a:bodyPr>
          <a:lstStyle/>
          <a:p>
            <a:pPr algn="r">
              <a:lnSpc>
                <a:spcPts val="2100"/>
              </a:lnSpc>
            </a:pPr>
            <a:r>
              <a:rPr lang="en-US" sz="2000" b="1" dirty="0">
                <a:solidFill>
                  <a:srgbClr val="262626"/>
                </a:solidFill>
                <a:cs typeface="Segoe UI Light" panose="020B0502040204020203" pitchFamily="34" charset="0"/>
              </a:rPr>
              <a:t>Partnership </a:t>
            </a:r>
          </a:p>
          <a:p>
            <a:pPr algn="r">
              <a:lnSpc>
                <a:spcPts val="2100"/>
              </a:lnSpc>
            </a:pPr>
            <a:r>
              <a:rPr lang="en-US" sz="2000" b="1" dirty="0">
                <a:solidFill>
                  <a:srgbClr val="262626"/>
                </a:solidFill>
                <a:cs typeface="Segoe UI Light" panose="020B0502040204020203" pitchFamily="34" charset="0"/>
              </a:rPr>
              <a:t>Delivers Excellence:</a:t>
            </a:r>
          </a:p>
          <a:p>
            <a:pPr algn="r">
              <a:lnSpc>
                <a:spcPts val="2100"/>
              </a:lnSpc>
            </a:pPr>
            <a:r>
              <a:rPr lang="en-US" sz="2000" dirty="0">
                <a:solidFill>
                  <a:srgbClr val="262626"/>
                </a:solidFill>
                <a:cs typeface="Segoe UI Light" panose="020B0502040204020203" pitchFamily="34" charset="0"/>
              </a:rPr>
              <a:t>Tech + Staff = Hospitality that feels both intelligent and sincere</a:t>
            </a:r>
          </a:p>
          <a:p>
            <a:pPr algn="r">
              <a:lnSpc>
                <a:spcPts val="2100"/>
              </a:lnSpc>
            </a:pPr>
            <a:endParaRPr lang="en-US" sz="2000" dirty="0">
              <a:solidFill>
                <a:srgbClr val="262626"/>
              </a:solidFill>
              <a:cs typeface="Segoe UI Light" panose="020B0502040204020203" pitchFamily="34" charset="0"/>
            </a:endParaRPr>
          </a:p>
        </p:txBody>
      </p:sp>
      <p:grpSp>
        <p:nvGrpSpPr>
          <p:cNvPr id="152" name="Group 151">
            <a:extLst>
              <a:ext uri="{FF2B5EF4-FFF2-40B4-BE49-F238E27FC236}">
                <a16:creationId xmlns:a16="http://schemas.microsoft.com/office/drawing/2014/main" id="{A50FA4AE-7B5A-2AA3-E171-1504CD5B75C1}"/>
              </a:ext>
            </a:extLst>
          </p:cNvPr>
          <p:cNvGrpSpPr/>
          <p:nvPr/>
        </p:nvGrpSpPr>
        <p:grpSpPr>
          <a:xfrm>
            <a:off x="10752228" y="303185"/>
            <a:ext cx="1501995" cy="883506"/>
            <a:chOff x="708799" y="582319"/>
            <a:chExt cx="1501995" cy="883506"/>
          </a:xfrm>
        </p:grpSpPr>
        <p:cxnSp>
          <p:nvCxnSpPr>
            <p:cNvPr id="153" name="Straight Connector 33">
              <a:extLst>
                <a:ext uri="{FF2B5EF4-FFF2-40B4-BE49-F238E27FC236}">
                  <a16:creationId xmlns:a16="http://schemas.microsoft.com/office/drawing/2014/main" id="{04C1F66E-447B-9126-925F-60EE3256DBF8}"/>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DC0E8EEF-C8CC-E772-5F06-AEC282F14CF1}"/>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A9D9731A-252C-4E88-F851-DF4E14479151}"/>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3B497279-F36A-879C-8B62-A8D91F6C8127}"/>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sp>
        <p:nvSpPr>
          <p:cNvPr id="2" name="TextBox 28">
            <a:extLst>
              <a:ext uri="{FF2B5EF4-FFF2-40B4-BE49-F238E27FC236}">
                <a16:creationId xmlns:a16="http://schemas.microsoft.com/office/drawing/2014/main" id="{258351E6-3465-4A12-36E9-CBEEE3D35BDD}"/>
              </a:ext>
            </a:extLst>
          </p:cNvPr>
          <p:cNvSpPr txBox="1"/>
          <p:nvPr/>
        </p:nvSpPr>
        <p:spPr>
          <a:xfrm>
            <a:off x="7318636" y="5324091"/>
            <a:ext cx="4187763" cy="1439240"/>
          </a:xfrm>
          <a:prstGeom prst="rect">
            <a:avLst/>
          </a:prstGeom>
          <a:noFill/>
        </p:spPr>
        <p:txBody>
          <a:bodyPr wrap="square">
            <a:spAutoFit/>
          </a:bodyPr>
          <a:lstStyle/>
          <a:p>
            <a:pPr algn="r">
              <a:lnSpc>
                <a:spcPts val="2100"/>
              </a:lnSpc>
            </a:pPr>
            <a:r>
              <a:rPr lang="en-US" sz="2000" b="1" dirty="0" err="1">
                <a:solidFill>
                  <a:srgbClr val="62A844"/>
                </a:solidFill>
              </a:rPr>
              <a:t>Ecosmart</a:t>
            </a:r>
            <a:r>
              <a:rPr lang="en-US" sz="2000" b="1" dirty="0">
                <a:solidFill>
                  <a:srgbClr val="62A844"/>
                </a:solidFill>
              </a:rPr>
              <a:t> View:</a:t>
            </a:r>
            <a:br>
              <a:rPr lang="en-US" sz="2000" b="1" dirty="0">
                <a:solidFill>
                  <a:srgbClr val="62A844"/>
                </a:solidFill>
              </a:rPr>
            </a:br>
            <a:r>
              <a:rPr lang="en-US" i="1" dirty="0">
                <a:solidFill>
                  <a:srgbClr val="000000"/>
                </a:solidFill>
              </a:rPr>
              <a:t>Technology and people as partners-combining efficiency with inclusivity, sustainability, and European values of care.</a:t>
            </a:r>
          </a:p>
          <a:p>
            <a:pPr algn="r">
              <a:lnSpc>
                <a:spcPts val="2100"/>
              </a:lnSpc>
            </a:pPr>
            <a:endParaRPr lang="en-US" sz="2000" dirty="0">
              <a:solidFill>
                <a:srgbClr val="62A844"/>
              </a:solidFill>
            </a:endParaRPr>
          </a:p>
        </p:txBody>
      </p:sp>
      <p:grpSp>
        <p:nvGrpSpPr>
          <p:cNvPr id="114" name="Group 113">
            <a:extLst>
              <a:ext uri="{FF2B5EF4-FFF2-40B4-BE49-F238E27FC236}">
                <a16:creationId xmlns:a16="http://schemas.microsoft.com/office/drawing/2014/main" id="{ED208256-E380-4EE4-28EB-522B92878E1A}"/>
              </a:ext>
            </a:extLst>
          </p:cNvPr>
          <p:cNvGrpSpPr/>
          <p:nvPr/>
        </p:nvGrpSpPr>
        <p:grpSpPr>
          <a:xfrm>
            <a:off x="10665286" y="2434672"/>
            <a:ext cx="1501995" cy="883506"/>
            <a:chOff x="708799" y="582319"/>
            <a:chExt cx="1501995" cy="883506"/>
          </a:xfrm>
          <a:solidFill>
            <a:srgbClr val="62A844"/>
          </a:solidFill>
        </p:grpSpPr>
        <p:cxnSp>
          <p:nvCxnSpPr>
            <p:cNvPr id="115" name="Straight Connector 33">
              <a:extLst>
                <a:ext uri="{FF2B5EF4-FFF2-40B4-BE49-F238E27FC236}">
                  <a16:creationId xmlns:a16="http://schemas.microsoft.com/office/drawing/2014/main" id="{7A55EF58-C8BF-D44F-8F4D-EFB41EE3AFA3}"/>
                </a:ext>
              </a:extLst>
            </p:cNvPr>
            <p:cNvCxnSpPr>
              <a:cxnSpLocks/>
            </p:cNvCxnSpPr>
            <p:nvPr/>
          </p:nvCxnSpPr>
          <p:spPr>
            <a:xfrm flipH="1">
              <a:off x="1320800" y="951782"/>
              <a:ext cx="889994" cy="0"/>
            </a:xfrm>
            <a:prstGeom prst="line">
              <a:avLst/>
            </a:prstGeom>
            <a:grpFill/>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7BF21BF7-ED7A-AD49-D445-343F3810F708}"/>
                </a:ext>
              </a:extLst>
            </p:cNvPr>
            <p:cNvGrpSpPr/>
            <p:nvPr/>
          </p:nvGrpSpPr>
          <p:grpSpPr>
            <a:xfrm>
              <a:off x="708799" y="582319"/>
              <a:ext cx="740095" cy="883506"/>
              <a:chOff x="4051865" y="5165558"/>
              <a:chExt cx="946855" cy="1130329"/>
            </a:xfrm>
            <a:grpFill/>
          </p:grpSpPr>
          <p:sp>
            <p:nvSpPr>
              <p:cNvPr id="118" name="Oval 16">
                <a:extLst>
                  <a:ext uri="{FF2B5EF4-FFF2-40B4-BE49-F238E27FC236}">
                    <a16:creationId xmlns:a16="http://schemas.microsoft.com/office/drawing/2014/main" id="{2DB84191-AFDC-8856-5B7A-F45C88A1F75D}"/>
                  </a:ext>
                </a:extLst>
              </p:cNvPr>
              <p:cNvSpPr/>
              <p:nvPr/>
            </p:nvSpPr>
            <p:spPr>
              <a:xfrm>
                <a:off x="4051865" y="5165558"/>
                <a:ext cx="946855" cy="868299"/>
              </a:xfrm>
              <a:prstGeom prst="ellipse">
                <a:avLst/>
              </a:prstGeom>
              <a:grpFill/>
              <a:ln>
                <a:solidFill>
                  <a:srgbClr val="62A84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19" name="TextBox 26">
                <a:extLst>
                  <a:ext uri="{FF2B5EF4-FFF2-40B4-BE49-F238E27FC236}">
                    <a16:creationId xmlns:a16="http://schemas.microsoft.com/office/drawing/2014/main" id="{8346B039-72C4-3364-12B3-B4DFA959E037}"/>
                  </a:ext>
                </a:extLst>
              </p:cNvPr>
              <p:cNvSpPr txBox="1"/>
              <p:nvPr/>
            </p:nvSpPr>
            <p:spPr bwMode="auto">
              <a:xfrm>
                <a:off x="4066676" y="5206811"/>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
        <p:nvSpPr>
          <p:cNvPr id="126" name="Rectangle 30">
            <a:extLst>
              <a:ext uri="{FF2B5EF4-FFF2-40B4-BE49-F238E27FC236}">
                <a16:creationId xmlns:a16="http://schemas.microsoft.com/office/drawing/2014/main" id="{909E1533-91DD-28F3-B354-8FCEAF853C4F}"/>
              </a:ext>
            </a:extLst>
          </p:cNvPr>
          <p:cNvSpPr/>
          <p:nvPr/>
        </p:nvSpPr>
        <p:spPr>
          <a:xfrm flipH="1">
            <a:off x="8140574" y="3172248"/>
            <a:ext cx="3275711" cy="2247154"/>
          </a:xfrm>
          <a:prstGeom prst="rect">
            <a:avLst/>
          </a:prstGeom>
        </p:spPr>
        <p:txBody>
          <a:bodyPr wrap="square">
            <a:spAutoFit/>
          </a:bodyPr>
          <a:lstStyle/>
          <a:p>
            <a:pPr algn="r">
              <a:lnSpc>
                <a:spcPts val="2100"/>
              </a:lnSpc>
            </a:pPr>
            <a:r>
              <a:rPr lang="en-US" sz="2000" b="1" dirty="0">
                <a:solidFill>
                  <a:srgbClr val="262626"/>
                </a:solidFill>
                <a:cs typeface="Segoe UI Light" panose="020B0502040204020203" pitchFamily="34" charset="0"/>
              </a:rPr>
              <a:t>Success Measure:</a:t>
            </a:r>
            <a:br>
              <a:rPr lang="en-US" sz="2000" b="1" dirty="0">
                <a:solidFill>
                  <a:srgbClr val="262626"/>
                </a:solidFill>
                <a:cs typeface="Segoe UI Light" panose="020B0502040204020203" pitchFamily="34" charset="0"/>
              </a:rPr>
            </a:br>
            <a:r>
              <a:rPr lang="en-US" sz="2000" dirty="0">
                <a:solidFill>
                  <a:srgbClr val="262626"/>
                </a:solidFill>
                <a:cs typeface="Segoe UI Light" panose="020B0502040204020203" pitchFamily="34" charset="0"/>
              </a:rPr>
              <a:t>Hotels balancing digital</a:t>
            </a:r>
          </a:p>
          <a:p>
            <a:pPr algn="r">
              <a:lnSpc>
                <a:spcPts val="2100"/>
              </a:lnSpc>
            </a:pPr>
            <a:r>
              <a:rPr lang="en-US" sz="2000" dirty="0">
                <a:solidFill>
                  <a:srgbClr val="262626"/>
                </a:solidFill>
                <a:cs typeface="Segoe UI Light" panose="020B0502040204020203" pitchFamily="34" charset="0"/>
              </a:rPr>
              <a:t> tools with genuine</a:t>
            </a:r>
          </a:p>
          <a:p>
            <a:pPr algn="r">
              <a:lnSpc>
                <a:spcPts val="2100"/>
              </a:lnSpc>
            </a:pPr>
            <a:r>
              <a:rPr lang="en-US" sz="2000" dirty="0">
                <a:solidFill>
                  <a:srgbClr val="262626"/>
                </a:solidFill>
                <a:cs typeface="Segoe UI Light" panose="020B0502040204020203" pitchFamily="34" charset="0"/>
              </a:rPr>
              <a:t> interpersonal care achieve:</a:t>
            </a:r>
            <a:br>
              <a:rPr lang="en-US" sz="2000" dirty="0">
                <a:solidFill>
                  <a:srgbClr val="262626"/>
                </a:solidFill>
                <a:cs typeface="Segoe UI Light" panose="020B0502040204020203" pitchFamily="34" charset="0"/>
              </a:rPr>
            </a:br>
            <a:r>
              <a:rPr lang="en-US" sz="2000" dirty="0">
                <a:solidFill>
                  <a:srgbClr val="62A844"/>
                </a:solidFill>
                <a:cs typeface="Segoe UI Light" panose="020B0502040204020203" pitchFamily="34" charset="0"/>
              </a:rPr>
              <a:t>•</a:t>
            </a:r>
            <a:r>
              <a:rPr lang="en-US" sz="2000" dirty="0">
                <a:solidFill>
                  <a:srgbClr val="262626"/>
                </a:solidFill>
                <a:cs typeface="Segoe UI Light" panose="020B0502040204020203" pitchFamily="34" charset="0"/>
              </a:rPr>
              <a:t> Higher guest satisfaction </a:t>
            </a:r>
          </a:p>
          <a:p>
            <a:pPr algn="r">
              <a:lnSpc>
                <a:spcPts val="2100"/>
              </a:lnSpc>
            </a:pPr>
            <a:r>
              <a:rPr lang="en-US" sz="2000" dirty="0">
                <a:solidFill>
                  <a:srgbClr val="62A844"/>
                </a:solidFill>
                <a:cs typeface="Segoe UI Light" panose="020B0502040204020203" pitchFamily="34" charset="0"/>
              </a:rPr>
              <a:t>•</a:t>
            </a:r>
            <a:r>
              <a:rPr lang="en-US" sz="2000" dirty="0">
                <a:solidFill>
                  <a:srgbClr val="262626"/>
                </a:solidFill>
                <a:cs typeface="Segoe UI Light" panose="020B0502040204020203" pitchFamily="34" charset="0"/>
              </a:rPr>
              <a:t> Stronger loyalty </a:t>
            </a:r>
          </a:p>
          <a:p>
            <a:pPr algn="r">
              <a:lnSpc>
                <a:spcPts val="2100"/>
              </a:lnSpc>
            </a:pPr>
            <a:r>
              <a:rPr lang="en-US" sz="2000" dirty="0">
                <a:solidFill>
                  <a:srgbClr val="62A844"/>
                </a:solidFill>
                <a:cs typeface="Segoe UI Light" panose="020B0502040204020203" pitchFamily="34" charset="0"/>
              </a:rPr>
              <a:t>•</a:t>
            </a:r>
            <a:r>
              <a:rPr lang="en-US" sz="2000" dirty="0">
                <a:solidFill>
                  <a:srgbClr val="262626"/>
                </a:solidFill>
                <a:cs typeface="Segoe UI Light" panose="020B0502040204020203" pitchFamily="34" charset="0"/>
              </a:rPr>
              <a:t> Better staff wellbeing</a:t>
            </a:r>
          </a:p>
          <a:p>
            <a:pPr algn="r">
              <a:lnSpc>
                <a:spcPts val="2100"/>
              </a:lnSpc>
            </a:pPr>
            <a:endParaRPr lang="en-US" sz="2000" dirty="0">
              <a:solidFill>
                <a:srgbClr val="262626"/>
              </a:solidFill>
              <a:cs typeface="Segoe UI Light" panose="020B0502040204020203" pitchFamily="34" charset="0"/>
            </a:endParaRPr>
          </a:p>
        </p:txBody>
      </p:sp>
    </p:spTree>
    <p:extLst>
      <p:ext uri="{BB962C8B-B14F-4D97-AF65-F5344CB8AC3E}">
        <p14:creationId xmlns:p14="http://schemas.microsoft.com/office/powerpoint/2010/main" val="2149838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8D7C-C5C0-D41B-1EE8-F3A3FDB1DB50}"/>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4F557CB4-BE2F-7BB3-2E02-7C5CFFE85942}"/>
              </a:ext>
            </a:extLst>
          </p:cNvPr>
          <p:cNvSpPr txBox="1">
            <a:spLocks/>
          </p:cNvSpPr>
          <p:nvPr/>
        </p:nvSpPr>
        <p:spPr>
          <a:xfrm>
            <a:off x="429115" y="421381"/>
            <a:ext cx="661828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Further Reading: Artificial Intelligence and Guest Satisfaction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2C22E5EC-4DCA-61E9-FAED-971C281FB18A}"/>
              </a:ext>
            </a:extLst>
          </p:cNvPr>
          <p:cNvCxnSpPr>
            <a:cxnSpLocks/>
          </p:cNvCxnSpPr>
          <p:nvPr/>
        </p:nvCxnSpPr>
        <p:spPr>
          <a:xfrm>
            <a:off x="0" y="1536819"/>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300D69DA-06EF-8F41-5B26-585C46571DA4}"/>
              </a:ext>
            </a:extLst>
          </p:cNvPr>
          <p:cNvSpPr/>
          <p:nvPr/>
        </p:nvSpPr>
        <p:spPr>
          <a:xfrm flipH="1">
            <a:off x="586939" y="1838697"/>
            <a:ext cx="5891919" cy="4670894"/>
          </a:xfrm>
          <a:prstGeom prst="rect">
            <a:avLst/>
          </a:prstGeom>
        </p:spPr>
        <p:txBody>
          <a:bodyPr wrap="square">
            <a:spAutoFit/>
          </a:bodyPr>
          <a:lstStyle/>
          <a:p>
            <a:pPr lvl="0">
              <a:lnSpc>
                <a:spcPts val="2100"/>
              </a:lnSpc>
              <a:defRPr/>
            </a:pPr>
            <a:r>
              <a:rPr lang="en-US" sz="2200" b="1" i="1" kern="0" dirty="0" err="1">
                <a:solidFill>
                  <a:srgbClr val="0289AE"/>
                </a:solidFill>
                <a:cs typeface="Times New Roman" panose="02020603050405020304" pitchFamily="18" charset="0"/>
              </a:rPr>
              <a:t>Makivić</a:t>
            </a:r>
            <a:r>
              <a:rPr lang="en-US" sz="2200" b="1" i="1" kern="0" dirty="0">
                <a:solidFill>
                  <a:srgbClr val="0289AE"/>
                </a:solidFill>
                <a:cs typeface="Times New Roman" panose="02020603050405020304" pitchFamily="18" charset="0"/>
              </a:rPr>
              <a:t>, R. (2024). AI Impact on Hotel Guest Satisfaction via Tailor-Made Services. Information (MDPI), 15(11), 700.</a:t>
            </a:r>
          </a:p>
          <a:p>
            <a:pPr lvl="0">
              <a:lnSpc>
                <a:spcPts val="2100"/>
              </a:lnSpc>
              <a:defRPr/>
            </a:pPr>
            <a:br>
              <a:rPr lang="en-US" sz="2000" b="1" i="1" kern="0" dirty="0">
                <a:solidFill>
                  <a:srgbClr val="000000"/>
                </a:solidFill>
                <a:cs typeface="Times New Roman" panose="02020603050405020304" pitchFamily="18" charset="0"/>
              </a:rPr>
            </a:br>
            <a:endParaRPr lang="en-US" sz="2000" b="1" i="1" kern="0" dirty="0">
              <a:solidFill>
                <a:srgbClr val="000000"/>
              </a:solidFill>
              <a:cs typeface="Times New Roman" panose="02020603050405020304" pitchFamily="18" charset="0"/>
            </a:endParaRPr>
          </a:p>
          <a:p>
            <a:pPr>
              <a:lnSpc>
                <a:spcPts val="2100"/>
              </a:lnSpc>
              <a:defRPr/>
            </a:pPr>
            <a:r>
              <a:rPr lang="en-US" sz="2000" b="1" i="1" kern="0" dirty="0">
                <a:solidFill>
                  <a:srgbClr val="000000"/>
                </a:solidFill>
                <a:cs typeface="Times New Roman" panose="02020603050405020304" pitchFamily="18" charset="0"/>
              </a:rPr>
              <a:t> </a:t>
            </a:r>
            <a:r>
              <a:rPr lang="en-US" sz="2000" b="1" i="1" u="sng" dirty="0">
                <a:solidFill>
                  <a:srgbClr val="000000"/>
                </a:solidFill>
                <a:cs typeface="Times New Roman" panose="02020603050405020304" pitchFamily="18" charset="0"/>
              </a:rPr>
              <a:t>https://</a:t>
            </a:r>
            <a:r>
              <a:rPr lang="en-US" sz="2000" b="1" i="1" u="sng" dirty="0" err="1">
                <a:solidFill>
                  <a:srgbClr val="000000"/>
                </a:solidFill>
                <a:cs typeface="Times New Roman" panose="02020603050405020304" pitchFamily="18" charset="0"/>
              </a:rPr>
              <a:t>www.mdpi.com</a:t>
            </a:r>
            <a:r>
              <a:rPr lang="en-US" sz="2000" b="1" i="1" u="sng" dirty="0">
                <a:solidFill>
                  <a:srgbClr val="000000"/>
                </a:solidFill>
                <a:cs typeface="Times New Roman" panose="02020603050405020304" pitchFamily="18" charset="0"/>
              </a:rPr>
              <a:t>/2078-2489/15/11/700</a:t>
            </a:r>
            <a:endParaRPr lang="en-US" sz="2000" b="1" i="1" kern="0" dirty="0">
              <a:solidFill>
                <a:srgbClr val="000000"/>
              </a:solidFill>
              <a:cs typeface="Times New Roman" panose="02020603050405020304" pitchFamily="18" charset="0"/>
            </a:endParaRPr>
          </a:p>
          <a:p>
            <a:pPr lvl="0">
              <a:lnSpc>
                <a:spcPts val="2100"/>
              </a:lnSpc>
              <a:defRPr/>
            </a:pPr>
            <a:endParaRPr lang="en-US" sz="2000" kern="0" dirty="0">
              <a:solidFill>
                <a:srgbClr val="000000"/>
              </a:solidFill>
              <a:cs typeface="Times New Roman" panose="02020603050405020304" pitchFamily="18" charset="0"/>
            </a:endParaRPr>
          </a:p>
          <a:p>
            <a:pPr lvl="0">
              <a:lnSpc>
                <a:spcPts val="2100"/>
              </a:lnSpc>
              <a:defRPr/>
            </a:pPr>
            <a:r>
              <a:rPr lang="en-US" sz="2000" kern="0" dirty="0">
                <a:solidFill>
                  <a:srgbClr val="000000"/>
                </a:solidFill>
                <a:cs typeface="Times New Roman" panose="02020603050405020304" pitchFamily="18" charset="0"/>
              </a:rPr>
              <a:t>This European study investigates how artificial intelligence enhances guest satisfaction through </a:t>
            </a:r>
            <a:r>
              <a:rPr lang="en-US" sz="2000" kern="0" dirty="0" err="1">
                <a:solidFill>
                  <a:srgbClr val="000000"/>
                </a:solidFill>
                <a:cs typeface="Times New Roman" panose="02020603050405020304" pitchFamily="18" charset="0"/>
              </a:rPr>
              <a:t>personalised</a:t>
            </a:r>
            <a:r>
              <a:rPr lang="en-US" sz="2000" kern="0" dirty="0">
                <a:solidFill>
                  <a:srgbClr val="000000"/>
                </a:solidFill>
                <a:cs typeface="Times New Roman" panose="02020603050405020304" pitchFamily="18" charset="0"/>
              </a:rPr>
              <a:t> service. Drawing on data from hotels in Serbia and Hungary, it analyses how trust, data security, and user experience shape guest perceptions of AI tools. The research concludes that </a:t>
            </a:r>
            <a:r>
              <a:rPr lang="en-US" sz="2000" kern="0" dirty="0" err="1">
                <a:solidFill>
                  <a:srgbClr val="000000"/>
                </a:solidFill>
                <a:cs typeface="Times New Roman" panose="02020603050405020304" pitchFamily="18" charset="0"/>
              </a:rPr>
              <a:t>personalised</a:t>
            </a:r>
            <a:r>
              <a:rPr lang="en-US" sz="2000" kern="0" dirty="0">
                <a:solidFill>
                  <a:srgbClr val="000000"/>
                </a:solidFill>
                <a:cs typeface="Times New Roman" panose="02020603050405020304" pitchFamily="18" charset="0"/>
              </a:rPr>
              <a:t> recommendations and predictive systems can improve comfort and loyalty when they are transparent, ethical, and supported by human empathy.</a:t>
            </a:r>
          </a:p>
          <a:p>
            <a:pPr lvl="0">
              <a:lnSpc>
                <a:spcPts val="2100"/>
              </a:lnSpc>
              <a:defRPr/>
            </a:pPr>
            <a:endParaRPr lang="en-GB" sz="2000" kern="0" dirty="0">
              <a:solidFill>
                <a:srgbClr val="000000"/>
              </a:solidFill>
              <a:cs typeface="Times New Roman" panose="02020603050405020304" pitchFamily="18" charset="0"/>
            </a:endParaRPr>
          </a:p>
        </p:txBody>
      </p:sp>
      <p:pic>
        <p:nvPicPr>
          <p:cNvPr id="8" name="Graphic 7">
            <a:extLst>
              <a:ext uri="{FF2B5EF4-FFF2-40B4-BE49-F238E27FC236}">
                <a16:creationId xmlns:a16="http://schemas.microsoft.com/office/drawing/2014/main" id="{1673D7AE-CDAF-9723-2AC6-2E39F4F658B4}"/>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pic>
        <p:nvPicPr>
          <p:cNvPr id="19" name="Picture 18">
            <a:extLst>
              <a:ext uri="{FF2B5EF4-FFF2-40B4-BE49-F238E27FC236}">
                <a16:creationId xmlns:a16="http://schemas.microsoft.com/office/drawing/2014/main" id="{4388D411-6771-3F03-435A-85DD8DE89B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49279" y="1358400"/>
            <a:ext cx="6347083" cy="4885527"/>
          </a:xfrm>
          <a:prstGeom prst="rect">
            <a:avLst/>
          </a:prstGeom>
        </p:spPr>
      </p:pic>
      <p:pic>
        <p:nvPicPr>
          <p:cNvPr id="5" name="Picture 4">
            <a:hlinkClick r:id="rId5"/>
            <a:extLst>
              <a:ext uri="{FF2B5EF4-FFF2-40B4-BE49-F238E27FC236}">
                <a16:creationId xmlns:a16="http://schemas.microsoft.com/office/drawing/2014/main" id="{E1BF6B21-6B2E-B5FD-42A9-68CCC4B8DF84}"/>
              </a:ext>
            </a:extLst>
          </p:cNvPr>
          <p:cNvPicPr>
            <a:picLocks noChangeAspect="1"/>
          </p:cNvPicPr>
          <p:nvPr/>
        </p:nvPicPr>
        <p:blipFill>
          <a:blip r:embed="rId6" cstate="email">
            <a:extLst>
              <a:ext uri="{28A0092B-C50C-407E-A947-70E740481C1C}">
                <a14:useLocalDpi xmlns:a14="http://schemas.microsoft.com/office/drawing/2010/main"/>
              </a:ext>
            </a:extLst>
          </a:blip>
          <a:srcRect l="2034" b="41915"/>
          <a:stretch>
            <a:fillRect/>
          </a:stretch>
        </p:blipFill>
        <p:spPr>
          <a:xfrm>
            <a:off x="7446134" y="1747581"/>
            <a:ext cx="4734715" cy="3687804"/>
          </a:xfrm>
          <a:prstGeom prst="rect">
            <a:avLst/>
          </a:prstGeom>
        </p:spPr>
      </p:pic>
      <p:grpSp>
        <p:nvGrpSpPr>
          <p:cNvPr id="6" name="Group 5">
            <a:extLst>
              <a:ext uri="{FF2B5EF4-FFF2-40B4-BE49-F238E27FC236}">
                <a16:creationId xmlns:a16="http://schemas.microsoft.com/office/drawing/2014/main" id="{AB0CC5B8-3B00-ED6F-D357-4767B0595942}"/>
              </a:ext>
            </a:extLst>
          </p:cNvPr>
          <p:cNvGrpSpPr/>
          <p:nvPr/>
        </p:nvGrpSpPr>
        <p:grpSpPr>
          <a:xfrm rot="21145702">
            <a:off x="9577488" y="5117525"/>
            <a:ext cx="1456095" cy="1406604"/>
            <a:chOff x="7777737" y="4274827"/>
            <a:chExt cx="1456095" cy="1406604"/>
          </a:xfrm>
        </p:grpSpPr>
        <p:sp>
          <p:nvSpPr>
            <p:cNvPr id="7" name="Oval 6">
              <a:extLst>
                <a:ext uri="{FF2B5EF4-FFF2-40B4-BE49-F238E27FC236}">
                  <a16:creationId xmlns:a16="http://schemas.microsoft.com/office/drawing/2014/main" id="{A3FDE83E-937E-D46B-CE62-EC40CBFC3AFC}"/>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FAE253-B83F-A2C2-CC76-E1519ECE00C1}"/>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2491823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51670-5D6B-D71D-3C29-0FE572E6DCF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0ED2B0-8640-D081-00FE-660AD62D25FA}"/>
              </a:ext>
            </a:extLst>
          </p:cNvPr>
          <p:cNvSpPr>
            <a:spLocks noGrp="1"/>
          </p:cNvSpPr>
          <p:nvPr>
            <p:ph type="body" sz="quarter" idx="16"/>
          </p:nvPr>
        </p:nvSpPr>
        <p:spPr>
          <a:xfrm>
            <a:off x="4223370" y="1073150"/>
            <a:ext cx="7637388" cy="4711700"/>
          </a:xfrm>
        </p:spPr>
        <p:txBody>
          <a:bodyPr>
            <a:normAutofit/>
          </a:bodyPr>
          <a:lstStyle/>
          <a:p>
            <a:pPr fontAlgn="t">
              <a:lnSpc>
                <a:spcPts val="4960"/>
              </a:lnSpc>
              <a:spcBef>
                <a:spcPts val="0"/>
              </a:spcBef>
            </a:pPr>
            <a:r>
              <a:rPr lang="en-IE" b="1" dirty="0"/>
              <a:t>Ethics, Staff Engagement, and Responsible AI Use</a:t>
            </a:r>
          </a:p>
          <a:p>
            <a:br>
              <a:rPr lang="en-IE" b="1" dirty="0"/>
            </a:br>
            <a:r>
              <a:rPr lang="en-US" sz="2400" b="1" dirty="0">
                <a:cs typeface="Times New Roman" panose="02020603050405020304" pitchFamily="18" charset="0"/>
              </a:rPr>
              <a:t>Building ethical awareness and inclusive practice in AI adoption. </a:t>
            </a:r>
            <a:r>
              <a:rPr lang="en-US" sz="2400" dirty="0">
                <a:cs typeface="Times New Roman" panose="02020603050405020304" pitchFamily="18" charset="0"/>
              </a:rPr>
              <a:t>To examine the ethical, social, and workforce implications of artificial intelligence in hospitality, focusing on fairness, transparency, and staff wellbeing. The unit explores how responsible use of technology can promote trust, inclusion, and integrity within digital transformation.</a:t>
            </a:r>
            <a:endParaRPr lang="en-IE" sz="2400" dirty="0"/>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567A47AE-D1E5-6968-F579-59ECD59263F4}"/>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04</a:t>
            </a:r>
          </a:p>
        </p:txBody>
      </p:sp>
      <p:sp>
        <p:nvSpPr>
          <p:cNvPr id="2" name="Rounded Rectangle 1">
            <a:extLst>
              <a:ext uri="{FF2B5EF4-FFF2-40B4-BE49-F238E27FC236}">
                <a16:creationId xmlns:a16="http://schemas.microsoft.com/office/drawing/2014/main" id="{8947A3F4-5A65-5158-4D66-448537FC52B9}"/>
              </a:ext>
            </a:extLst>
          </p:cNvPr>
          <p:cNvSpPr/>
          <p:nvPr/>
        </p:nvSpPr>
        <p:spPr>
          <a:xfrm>
            <a:off x="7494644" y="6303021"/>
            <a:ext cx="413791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3CE48DB-6DBF-0CBC-3D7B-66A04C8F9313}"/>
              </a:ext>
            </a:extLst>
          </p:cNvPr>
          <p:cNvSpPr txBox="1"/>
          <p:nvPr/>
        </p:nvSpPr>
        <p:spPr>
          <a:xfrm>
            <a:off x="7620642" y="636629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6" name="TextBox 5">
            <a:extLst>
              <a:ext uri="{FF2B5EF4-FFF2-40B4-BE49-F238E27FC236}">
                <a16:creationId xmlns:a16="http://schemas.microsoft.com/office/drawing/2014/main" id="{EE7DDA25-2E82-FFDC-23B1-37CABE36EBCB}"/>
              </a:ext>
            </a:extLst>
          </p:cNvPr>
          <p:cNvSpPr txBox="1"/>
          <p:nvPr/>
        </p:nvSpPr>
        <p:spPr>
          <a:xfrm>
            <a:off x="8376643" y="636629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F682AE8-A10B-0939-06B3-4B39AE5FFC04}"/>
              </a:ext>
            </a:extLst>
          </p:cNvPr>
          <p:cNvSpPr txBox="1"/>
          <p:nvPr/>
        </p:nvSpPr>
        <p:spPr>
          <a:xfrm>
            <a:off x="8970642" y="636629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a:t>
            </a:r>
            <a:r>
              <a:rPr lang="en-IE" sz="1400" dirty="0">
                <a:solidFill>
                  <a:srgbClr val="1E3A1F"/>
                </a:solidFill>
              </a:rPr>
              <a:t> Leading Green and Digital Change</a:t>
            </a:r>
          </a:p>
        </p:txBody>
      </p:sp>
    </p:spTree>
    <p:extLst>
      <p:ext uri="{BB962C8B-B14F-4D97-AF65-F5344CB8AC3E}">
        <p14:creationId xmlns:p14="http://schemas.microsoft.com/office/powerpoint/2010/main" val="1691972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46AC-6554-5325-8B04-24A4ACEC2ED5}"/>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7A003C45-7380-1513-3E8B-921CC8644952}"/>
              </a:ext>
            </a:extLst>
          </p:cNvPr>
          <p:cNvSpPr txBox="1">
            <a:spLocks/>
          </p:cNvSpPr>
          <p:nvPr/>
        </p:nvSpPr>
        <p:spPr>
          <a:xfrm>
            <a:off x="429115" y="525832"/>
            <a:ext cx="428785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Why AI Ethics Matter in Hospitality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942A4AA9-6A5F-D967-7DE8-AB313E7FEC34}"/>
              </a:ext>
            </a:extLst>
          </p:cNvPr>
          <p:cNvCxnSpPr>
            <a:cxnSpLocks/>
          </p:cNvCxnSpPr>
          <p:nvPr/>
        </p:nvCxnSpPr>
        <p:spPr>
          <a:xfrm>
            <a:off x="0" y="1641270"/>
            <a:ext cx="60960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98B9A542-EC7F-5D9F-FE6A-943474C95C44}"/>
              </a:ext>
            </a:extLst>
          </p:cNvPr>
          <p:cNvSpPr/>
          <p:nvPr/>
        </p:nvSpPr>
        <p:spPr>
          <a:xfrm flipH="1">
            <a:off x="508027" y="2077747"/>
            <a:ext cx="5952248" cy="4196020"/>
          </a:xfrm>
          <a:prstGeom prst="rect">
            <a:avLst/>
          </a:prstGeom>
        </p:spPr>
        <p:txBody>
          <a:bodyPr wrap="square">
            <a:spAutoFit/>
          </a:bodyPr>
          <a:lstStyle/>
          <a:p>
            <a:pPr>
              <a:lnSpc>
                <a:spcPts val="1960"/>
              </a:lnSpc>
              <a:buClr>
                <a:srgbClr val="62A844"/>
              </a:buClr>
            </a:pPr>
            <a:r>
              <a:rPr lang="en-US" sz="2000" b="1" dirty="0">
                <a:solidFill>
                  <a:srgbClr val="0289AE"/>
                </a:solidFill>
                <a:cs typeface="Times New Roman" panose="02020603050405020304" pitchFamily="18" charset="0"/>
              </a:rPr>
              <a:t>Current Reality:</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AI now influences bookings, personal data, and guest communication. As systems make more decisions, </a:t>
            </a:r>
          </a:p>
          <a:p>
            <a:pPr>
              <a:lnSpc>
                <a:spcPts val="1960"/>
              </a:lnSpc>
              <a:buClr>
                <a:srgbClr val="62A844"/>
              </a:buClr>
            </a:pPr>
            <a:r>
              <a:rPr lang="en-US" b="1" dirty="0">
                <a:solidFill>
                  <a:srgbClr val="000000"/>
                </a:solidFill>
                <a:cs typeface="Times New Roman" panose="02020603050405020304" pitchFamily="18" charset="0"/>
              </a:rPr>
              <a:t>ethical awareness becomes essential</a:t>
            </a:r>
            <a:r>
              <a:rPr lang="en-US" dirty="0">
                <a:solidFill>
                  <a:srgbClr val="000000"/>
                </a:solidFill>
                <a:cs typeface="Times New Roman" panose="02020603050405020304" pitchFamily="18" charset="0"/>
              </a:rPr>
              <a:t>.</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EU Requirement:</a:t>
            </a:r>
            <a:br>
              <a:rPr lang="en-US"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Trustworthy AI</a:t>
            </a:r>
            <a:r>
              <a:rPr lang="en-US" dirty="0">
                <a:solidFill>
                  <a:srgbClr val="000000"/>
                </a:solidFill>
                <a:cs typeface="Times New Roman" panose="02020603050405020304" pitchFamily="18" charset="0"/>
              </a:rPr>
              <a:t> principle requires systems to be:</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Lawful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Ethical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Robust</a:t>
            </a:r>
          </a:p>
          <a:p>
            <a:pPr>
              <a:lnSpc>
                <a:spcPts val="1960"/>
              </a:lnSpc>
              <a:buClr>
                <a:srgbClr val="62A844"/>
              </a:buClr>
            </a:pP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Dual Protection:</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Ethical AI use protects </a:t>
            </a:r>
            <a:r>
              <a:rPr lang="en-US" b="1" dirty="0">
                <a:solidFill>
                  <a:srgbClr val="000000"/>
                </a:solidFill>
                <a:cs typeface="Times New Roman" panose="02020603050405020304" pitchFamily="18" charset="0"/>
              </a:rPr>
              <a:t>both</a:t>
            </a:r>
            <a:r>
              <a:rPr lang="en-US" dirty="0">
                <a:solidFill>
                  <a:srgbClr val="000000"/>
                </a:solidFill>
                <a:cs typeface="Times New Roman" panose="02020603050405020304" pitchFamily="18" charset="0"/>
              </a:rPr>
              <a:t>:</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Guests</a:t>
            </a:r>
            <a:r>
              <a:rPr lang="en-US" dirty="0">
                <a:solidFill>
                  <a:srgbClr val="000000"/>
                </a:solidFill>
                <a:cs typeface="Times New Roman" panose="02020603050405020304" pitchFamily="18" charset="0"/>
              </a:rPr>
              <a:t> - privacy, fair treatment, transparency</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Staff</a:t>
            </a:r>
            <a:r>
              <a:rPr lang="en-US" dirty="0">
                <a:solidFill>
                  <a:srgbClr val="000000"/>
                </a:solidFill>
                <a:cs typeface="Times New Roman" panose="02020603050405020304" pitchFamily="18" charset="0"/>
              </a:rPr>
              <a:t> - meaningful roles, support, not replacement</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p:txBody>
      </p:sp>
      <p:sp>
        <p:nvSpPr>
          <p:cNvPr id="6" name="Rectangle 30">
            <a:extLst>
              <a:ext uri="{FF2B5EF4-FFF2-40B4-BE49-F238E27FC236}">
                <a16:creationId xmlns:a16="http://schemas.microsoft.com/office/drawing/2014/main" id="{B3AA5470-5B00-F55E-3542-D2BDE02E14FA}"/>
              </a:ext>
            </a:extLst>
          </p:cNvPr>
          <p:cNvSpPr/>
          <p:nvPr/>
        </p:nvSpPr>
        <p:spPr>
          <a:xfrm flipH="1">
            <a:off x="6745635" y="4938405"/>
            <a:ext cx="4531112" cy="1231106"/>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Business Imperative:</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Guests are more likely to trust hotels that use technology responsibly and communicate clearly about data use</a:t>
            </a:r>
            <a:endParaRPr lang="en-US" dirty="0">
              <a:solidFill>
                <a:srgbClr val="262626"/>
              </a:solidFill>
            </a:endParaRPr>
          </a:p>
        </p:txBody>
      </p:sp>
      <p:sp>
        <p:nvSpPr>
          <p:cNvPr id="7" name="Rounded Rectangle 6">
            <a:extLst>
              <a:ext uri="{FF2B5EF4-FFF2-40B4-BE49-F238E27FC236}">
                <a16:creationId xmlns:a16="http://schemas.microsoft.com/office/drawing/2014/main" id="{3B0B2848-BF29-B410-2F8F-B77519F564E5}"/>
              </a:ext>
            </a:extLst>
          </p:cNvPr>
          <p:cNvSpPr/>
          <p:nvPr/>
        </p:nvSpPr>
        <p:spPr>
          <a:xfrm>
            <a:off x="6460275" y="4711366"/>
            <a:ext cx="4994894" cy="1562401"/>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aphicFrame>
        <p:nvGraphicFramePr>
          <p:cNvPr id="17" name="Diagram 16">
            <a:extLst>
              <a:ext uri="{FF2B5EF4-FFF2-40B4-BE49-F238E27FC236}">
                <a16:creationId xmlns:a16="http://schemas.microsoft.com/office/drawing/2014/main" id="{CD7C01A3-E149-D2C3-FCFC-EF92F1096957}"/>
              </a:ext>
            </a:extLst>
          </p:cNvPr>
          <p:cNvGraphicFramePr/>
          <p:nvPr>
            <p:extLst>
              <p:ext uri="{D42A27DB-BD31-4B8C-83A1-F6EECF244321}">
                <p14:modId xmlns:p14="http://schemas.microsoft.com/office/powerpoint/2010/main" val="3877371838"/>
              </p:ext>
            </p:extLst>
          </p:nvPr>
        </p:nvGraphicFramePr>
        <p:xfrm>
          <a:off x="6261618" y="298263"/>
          <a:ext cx="5501267" cy="4299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3F4190CB-9892-2B78-58EF-61FEB5A6AF87}"/>
              </a:ext>
            </a:extLst>
          </p:cNvPr>
          <p:cNvSpPr txBox="1"/>
          <p:nvPr/>
        </p:nvSpPr>
        <p:spPr>
          <a:xfrm>
            <a:off x="6976561" y="2834993"/>
            <a:ext cx="2056732" cy="1246495"/>
          </a:xfrm>
          <a:prstGeom prst="rect">
            <a:avLst/>
          </a:prstGeom>
          <a:noFill/>
        </p:spPr>
        <p:txBody>
          <a:bodyPr wrap="square">
            <a:spAutoFit/>
          </a:bodyPr>
          <a:lstStyle/>
          <a:p>
            <a:pPr lvl="0" algn="ctr">
              <a:lnSpc>
                <a:spcPts val="1760"/>
              </a:lnSpc>
            </a:pPr>
            <a:r>
              <a:rPr lang="en-US" sz="2000" b="1" dirty="0">
                <a:solidFill>
                  <a:schemeClr val="bg1"/>
                </a:solidFill>
              </a:rPr>
              <a:t>Lawful</a:t>
            </a:r>
            <a:br>
              <a:rPr lang="en-US" dirty="0">
                <a:solidFill>
                  <a:schemeClr val="bg1"/>
                </a:solidFill>
              </a:rPr>
            </a:br>
            <a:r>
              <a:rPr lang="en-US" sz="1700" dirty="0">
                <a:solidFill>
                  <a:schemeClr val="bg1"/>
                </a:solidFill>
              </a:rPr>
              <a:t>complying with all applicable laws &amp; regulations </a:t>
            </a:r>
            <a:br>
              <a:rPr lang="en-US" sz="1700" dirty="0">
                <a:solidFill>
                  <a:schemeClr val="bg1"/>
                </a:solidFill>
              </a:rPr>
            </a:br>
            <a:r>
              <a:rPr lang="en-US" sz="1700" dirty="0">
                <a:solidFill>
                  <a:schemeClr val="bg1"/>
                </a:solidFill>
              </a:rPr>
              <a:t>ex. AI Act</a:t>
            </a:r>
          </a:p>
        </p:txBody>
      </p:sp>
      <p:sp>
        <p:nvSpPr>
          <p:cNvPr id="20" name="TextBox 19">
            <a:extLst>
              <a:ext uri="{FF2B5EF4-FFF2-40B4-BE49-F238E27FC236}">
                <a16:creationId xmlns:a16="http://schemas.microsoft.com/office/drawing/2014/main" id="{1812DCE1-17FA-6655-62C0-04B89125A24A}"/>
              </a:ext>
            </a:extLst>
          </p:cNvPr>
          <p:cNvSpPr txBox="1"/>
          <p:nvPr/>
        </p:nvSpPr>
        <p:spPr>
          <a:xfrm>
            <a:off x="9033291" y="2825331"/>
            <a:ext cx="1936853" cy="1480534"/>
          </a:xfrm>
          <a:prstGeom prst="rect">
            <a:avLst/>
          </a:prstGeom>
          <a:noFill/>
        </p:spPr>
        <p:txBody>
          <a:bodyPr wrap="square">
            <a:spAutoFit/>
          </a:bodyPr>
          <a:lstStyle/>
          <a:p>
            <a:pPr lvl="0" algn="ctr">
              <a:lnSpc>
                <a:spcPts val="1760"/>
              </a:lnSpc>
            </a:pPr>
            <a:r>
              <a:rPr lang="en-US" b="1" dirty="0">
                <a:solidFill>
                  <a:schemeClr val="bg1"/>
                </a:solidFill>
              </a:rPr>
              <a:t>Robust</a:t>
            </a:r>
            <a:br>
              <a:rPr lang="en-US" dirty="0">
                <a:solidFill>
                  <a:schemeClr val="bg1"/>
                </a:solidFill>
              </a:rPr>
            </a:br>
            <a:r>
              <a:rPr lang="en-US" sz="1700" dirty="0">
                <a:solidFill>
                  <a:schemeClr val="bg1"/>
                </a:solidFill>
              </a:rPr>
              <a:t>both from a technical &amp; social perspective </a:t>
            </a:r>
            <a:br>
              <a:rPr lang="en-US" sz="1700" dirty="0">
                <a:solidFill>
                  <a:schemeClr val="bg1"/>
                </a:solidFill>
              </a:rPr>
            </a:br>
            <a:r>
              <a:rPr lang="en-US" sz="1700" dirty="0">
                <a:solidFill>
                  <a:schemeClr val="bg1"/>
                </a:solidFill>
              </a:rPr>
              <a:t>ex. Technical standards</a:t>
            </a:r>
          </a:p>
        </p:txBody>
      </p:sp>
      <p:sp>
        <p:nvSpPr>
          <p:cNvPr id="21" name="TextBox 20">
            <a:extLst>
              <a:ext uri="{FF2B5EF4-FFF2-40B4-BE49-F238E27FC236}">
                <a16:creationId xmlns:a16="http://schemas.microsoft.com/office/drawing/2014/main" id="{1715C306-3360-8FE4-B5B0-80DE44A6EEA5}"/>
              </a:ext>
            </a:extLst>
          </p:cNvPr>
          <p:cNvSpPr txBox="1"/>
          <p:nvPr/>
        </p:nvSpPr>
        <p:spPr>
          <a:xfrm>
            <a:off x="7842015" y="649709"/>
            <a:ext cx="2382553" cy="1246495"/>
          </a:xfrm>
          <a:prstGeom prst="rect">
            <a:avLst/>
          </a:prstGeom>
          <a:noFill/>
        </p:spPr>
        <p:txBody>
          <a:bodyPr wrap="square">
            <a:spAutoFit/>
          </a:bodyPr>
          <a:lstStyle/>
          <a:p>
            <a:pPr lvl="0" algn="ctr">
              <a:lnSpc>
                <a:spcPts val="1760"/>
              </a:lnSpc>
            </a:pPr>
            <a:r>
              <a:rPr lang="en-US" b="1" dirty="0">
                <a:solidFill>
                  <a:schemeClr val="bg1"/>
                </a:solidFill>
              </a:rPr>
              <a:t>Ethical</a:t>
            </a:r>
            <a:br>
              <a:rPr lang="en-US" dirty="0">
                <a:solidFill>
                  <a:schemeClr val="bg1"/>
                </a:solidFill>
              </a:rPr>
            </a:br>
            <a:r>
              <a:rPr lang="en-US" sz="1700" dirty="0">
                <a:solidFill>
                  <a:schemeClr val="bg1"/>
                </a:solidFill>
              </a:rPr>
              <a:t>ensuring adherence to ethical principles </a:t>
            </a:r>
          </a:p>
          <a:p>
            <a:pPr lvl="0" algn="ctr">
              <a:lnSpc>
                <a:spcPts val="1760"/>
              </a:lnSpc>
            </a:pPr>
            <a:r>
              <a:rPr lang="en-US" sz="1700" dirty="0">
                <a:solidFill>
                  <a:schemeClr val="bg1"/>
                </a:solidFill>
              </a:rPr>
              <a:t>&amp; values </a:t>
            </a:r>
            <a:br>
              <a:rPr lang="en-US" sz="1700" dirty="0">
                <a:solidFill>
                  <a:schemeClr val="bg1"/>
                </a:solidFill>
              </a:rPr>
            </a:br>
            <a:r>
              <a:rPr lang="en-US" sz="1700" dirty="0">
                <a:solidFill>
                  <a:schemeClr val="bg1"/>
                </a:solidFill>
              </a:rPr>
              <a:t>ex. Ethics Guidelines</a:t>
            </a:r>
          </a:p>
        </p:txBody>
      </p:sp>
      <p:sp>
        <p:nvSpPr>
          <p:cNvPr id="22" name="TextBox 21">
            <a:extLst>
              <a:ext uri="{FF2B5EF4-FFF2-40B4-BE49-F238E27FC236}">
                <a16:creationId xmlns:a16="http://schemas.microsoft.com/office/drawing/2014/main" id="{AB3C0686-2839-8811-9D46-627C81362643}"/>
              </a:ext>
            </a:extLst>
          </p:cNvPr>
          <p:cNvSpPr txBox="1"/>
          <p:nvPr/>
        </p:nvSpPr>
        <p:spPr>
          <a:xfrm>
            <a:off x="7736940" y="2206872"/>
            <a:ext cx="2592705" cy="461665"/>
          </a:xfrm>
          <a:prstGeom prst="rect">
            <a:avLst/>
          </a:prstGeom>
          <a:noFill/>
        </p:spPr>
        <p:txBody>
          <a:bodyPr wrap="square" rtlCol="0">
            <a:spAutoFit/>
          </a:bodyPr>
          <a:lstStyle/>
          <a:p>
            <a:pPr algn="ctr"/>
            <a:r>
              <a:rPr lang="en-US" sz="2400" b="1" dirty="0">
                <a:solidFill>
                  <a:schemeClr val="bg1"/>
                </a:solidFill>
              </a:rPr>
              <a:t>Trustworthy AI</a:t>
            </a:r>
          </a:p>
        </p:txBody>
      </p:sp>
    </p:spTree>
    <p:extLst>
      <p:ext uri="{BB962C8B-B14F-4D97-AF65-F5344CB8AC3E}">
        <p14:creationId xmlns:p14="http://schemas.microsoft.com/office/powerpoint/2010/main" val="4183305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DBE37-C118-2513-7747-BB40A63A455A}"/>
            </a:ext>
          </a:extLst>
        </p:cNvPr>
        <p:cNvGrpSpPr/>
        <p:nvPr/>
      </p:nvGrpSpPr>
      <p:grpSpPr>
        <a:xfrm>
          <a:off x="0" y="0"/>
          <a:ext cx="0" cy="0"/>
          <a:chOff x="0" y="0"/>
          <a:chExt cx="0" cy="0"/>
        </a:xfrm>
      </p:grpSpPr>
      <p:sp>
        <p:nvSpPr>
          <p:cNvPr id="39" name="Google Shape;252;p20">
            <a:extLst>
              <a:ext uri="{FF2B5EF4-FFF2-40B4-BE49-F238E27FC236}">
                <a16:creationId xmlns:a16="http://schemas.microsoft.com/office/drawing/2014/main" id="{31C43287-6438-A4D3-C617-E97508F6EBD1}"/>
              </a:ext>
            </a:extLst>
          </p:cNvPr>
          <p:cNvSpPr/>
          <p:nvPr/>
        </p:nvSpPr>
        <p:spPr>
          <a:xfrm>
            <a:off x="385835" y="1619997"/>
            <a:ext cx="2633660" cy="3618006"/>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3;p20">
            <a:extLst>
              <a:ext uri="{FF2B5EF4-FFF2-40B4-BE49-F238E27FC236}">
                <a16:creationId xmlns:a16="http://schemas.microsoft.com/office/drawing/2014/main" id="{4DE005B3-185C-609F-DA2E-C42491408A4A}"/>
              </a:ext>
            </a:extLst>
          </p:cNvPr>
          <p:cNvSpPr/>
          <p:nvPr/>
        </p:nvSpPr>
        <p:spPr>
          <a:xfrm>
            <a:off x="2215483" y="4243715"/>
            <a:ext cx="299846" cy="392537"/>
          </a:xfrm>
          <a:custGeom>
            <a:avLst/>
            <a:gdLst/>
            <a:ahLst/>
            <a:cxnLst/>
            <a:rect l="l" t="t" r="r" b="b"/>
            <a:pathLst>
              <a:path w="2329" h="3006" extrusionOk="0">
                <a:moveTo>
                  <a:pt x="1" y="0"/>
                </a:moveTo>
                <a:lnTo>
                  <a:pt x="1" y="3006"/>
                </a:lnTo>
                <a:lnTo>
                  <a:pt x="232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p20">
            <a:extLst>
              <a:ext uri="{FF2B5EF4-FFF2-40B4-BE49-F238E27FC236}">
                <a16:creationId xmlns:a16="http://schemas.microsoft.com/office/drawing/2014/main" id="{2963A362-40B7-FE73-6234-34353FF11A72}"/>
              </a:ext>
            </a:extLst>
          </p:cNvPr>
          <p:cNvSpPr/>
          <p:nvPr/>
        </p:nvSpPr>
        <p:spPr>
          <a:xfrm>
            <a:off x="2432028" y="1302161"/>
            <a:ext cx="731013" cy="741459"/>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6;p20">
            <a:extLst>
              <a:ext uri="{FF2B5EF4-FFF2-40B4-BE49-F238E27FC236}">
                <a16:creationId xmlns:a16="http://schemas.microsoft.com/office/drawing/2014/main" id="{1FA55CC3-2184-E2DA-63F1-ADFC6D080CE4}"/>
              </a:ext>
            </a:extLst>
          </p:cNvPr>
          <p:cNvSpPr/>
          <p:nvPr/>
        </p:nvSpPr>
        <p:spPr>
          <a:xfrm>
            <a:off x="6966864" y="2932613"/>
            <a:ext cx="2633660" cy="3618331"/>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p20">
            <a:extLst>
              <a:ext uri="{FF2B5EF4-FFF2-40B4-BE49-F238E27FC236}">
                <a16:creationId xmlns:a16="http://schemas.microsoft.com/office/drawing/2014/main" id="{CED4059E-7C6C-B811-66D4-768AD2F16F60}"/>
              </a:ext>
            </a:extLst>
          </p:cNvPr>
          <p:cNvSpPr/>
          <p:nvPr/>
        </p:nvSpPr>
        <p:spPr>
          <a:xfrm>
            <a:off x="8792159" y="2822286"/>
            <a:ext cx="299846" cy="392667"/>
          </a:xfrm>
          <a:custGeom>
            <a:avLst/>
            <a:gdLst/>
            <a:ahLst/>
            <a:cxnLst/>
            <a:rect l="l" t="t" r="r" b="b"/>
            <a:pathLst>
              <a:path w="2329" h="3007" extrusionOk="0">
                <a:moveTo>
                  <a:pt x="1" y="1"/>
                </a:moveTo>
                <a:lnTo>
                  <a:pt x="1" y="3006"/>
                </a:lnTo>
                <a:lnTo>
                  <a:pt x="2328" y="1504"/>
                </a:lnTo>
                <a:lnTo>
                  <a:pt x="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8;p20">
            <a:extLst>
              <a:ext uri="{FF2B5EF4-FFF2-40B4-BE49-F238E27FC236}">
                <a16:creationId xmlns:a16="http://schemas.microsoft.com/office/drawing/2014/main" id="{DF51DB86-13D5-8916-2AB2-A694FF238576}"/>
              </a:ext>
            </a:extLst>
          </p:cNvPr>
          <p:cNvSpPr/>
          <p:nvPr/>
        </p:nvSpPr>
        <p:spPr>
          <a:xfrm>
            <a:off x="9150313" y="5864530"/>
            <a:ext cx="731141" cy="741589"/>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0;p20">
            <a:extLst>
              <a:ext uri="{FF2B5EF4-FFF2-40B4-BE49-F238E27FC236}">
                <a16:creationId xmlns:a16="http://schemas.microsoft.com/office/drawing/2014/main" id="{EB79C956-D502-7D06-9288-E57279DC93D1}"/>
              </a:ext>
            </a:extLst>
          </p:cNvPr>
          <p:cNvSpPr/>
          <p:nvPr/>
        </p:nvSpPr>
        <p:spPr>
          <a:xfrm>
            <a:off x="2582322" y="2932613"/>
            <a:ext cx="2633813" cy="3618331"/>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1;p20">
            <a:extLst>
              <a:ext uri="{FF2B5EF4-FFF2-40B4-BE49-F238E27FC236}">
                <a16:creationId xmlns:a16="http://schemas.microsoft.com/office/drawing/2014/main" id="{BF3535C5-0F6F-F5B2-0A03-D17D8858320D}"/>
              </a:ext>
            </a:extLst>
          </p:cNvPr>
          <p:cNvSpPr/>
          <p:nvPr/>
        </p:nvSpPr>
        <p:spPr>
          <a:xfrm>
            <a:off x="4373286" y="2822286"/>
            <a:ext cx="299717" cy="392667"/>
          </a:xfrm>
          <a:custGeom>
            <a:avLst/>
            <a:gdLst/>
            <a:ahLst/>
            <a:cxnLst/>
            <a:rect l="l" t="t" r="r" b="b"/>
            <a:pathLst>
              <a:path w="2328" h="3007" extrusionOk="0">
                <a:moveTo>
                  <a:pt x="1" y="1"/>
                </a:moveTo>
                <a:lnTo>
                  <a:pt x="1" y="3006"/>
                </a:lnTo>
                <a:lnTo>
                  <a:pt x="2328" y="1504"/>
                </a:lnTo>
                <a:lnTo>
                  <a:pt x="1"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2;p20">
            <a:extLst>
              <a:ext uri="{FF2B5EF4-FFF2-40B4-BE49-F238E27FC236}">
                <a16:creationId xmlns:a16="http://schemas.microsoft.com/office/drawing/2014/main" id="{28A38EE8-A6C0-28C0-5305-1F0E2E824109}"/>
              </a:ext>
            </a:extLst>
          </p:cNvPr>
          <p:cNvSpPr/>
          <p:nvPr/>
        </p:nvSpPr>
        <p:spPr>
          <a:xfrm>
            <a:off x="4765912" y="5864530"/>
            <a:ext cx="731013" cy="741589"/>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4;p20">
            <a:extLst>
              <a:ext uri="{FF2B5EF4-FFF2-40B4-BE49-F238E27FC236}">
                <a16:creationId xmlns:a16="http://schemas.microsoft.com/office/drawing/2014/main" id="{8677BB20-DECB-8272-9963-E8B5C790889B}"/>
              </a:ext>
            </a:extLst>
          </p:cNvPr>
          <p:cNvSpPr/>
          <p:nvPr/>
        </p:nvSpPr>
        <p:spPr>
          <a:xfrm>
            <a:off x="9172352" y="1619997"/>
            <a:ext cx="2633813" cy="3618006"/>
          </a:xfrm>
          <a:custGeom>
            <a:avLst/>
            <a:gdLst/>
            <a:ahLst/>
            <a:cxnLst/>
            <a:rect l="l" t="t" r="r" b="b"/>
            <a:pathLst>
              <a:path w="17245" h="22162" extrusionOk="0">
                <a:moveTo>
                  <a:pt x="2325" y="1"/>
                </a:moveTo>
                <a:cubicBezTo>
                  <a:pt x="1043" y="1"/>
                  <a:pt x="1" y="1042"/>
                  <a:pt x="1" y="2324"/>
                </a:cubicBezTo>
                <a:lnTo>
                  <a:pt x="1" y="19838"/>
                </a:lnTo>
                <a:cubicBezTo>
                  <a:pt x="1" y="21119"/>
                  <a:pt x="1043" y="22162"/>
                  <a:pt x="2325" y="22162"/>
                </a:cubicBezTo>
                <a:lnTo>
                  <a:pt x="12012" y="22162"/>
                </a:lnTo>
                <a:lnTo>
                  <a:pt x="12012" y="21029"/>
                </a:lnTo>
                <a:lnTo>
                  <a:pt x="2325" y="21029"/>
                </a:lnTo>
                <a:cubicBezTo>
                  <a:pt x="1668" y="21029"/>
                  <a:pt x="1134" y="20495"/>
                  <a:pt x="1134" y="19840"/>
                </a:cubicBezTo>
                <a:lnTo>
                  <a:pt x="1134" y="2324"/>
                </a:lnTo>
                <a:cubicBezTo>
                  <a:pt x="1134" y="1668"/>
                  <a:pt x="1668" y="1133"/>
                  <a:pt x="2325" y="1133"/>
                </a:cubicBezTo>
                <a:lnTo>
                  <a:pt x="14921" y="1133"/>
                </a:lnTo>
                <a:cubicBezTo>
                  <a:pt x="15577" y="1133"/>
                  <a:pt x="16111" y="1668"/>
                  <a:pt x="16111" y="2324"/>
                </a:cubicBezTo>
                <a:lnTo>
                  <a:pt x="16111" y="7628"/>
                </a:lnTo>
                <a:lnTo>
                  <a:pt x="17245" y="7628"/>
                </a:lnTo>
                <a:lnTo>
                  <a:pt x="17245" y="2324"/>
                </a:lnTo>
                <a:cubicBezTo>
                  <a:pt x="17245" y="1042"/>
                  <a:pt x="16203" y="1"/>
                  <a:pt x="14921"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5;p20">
            <a:extLst>
              <a:ext uri="{FF2B5EF4-FFF2-40B4-BE49-F238E27FC236}">
                <a16:creationId xmlns:a16="http://schemas.microsoft.com/office/drawing/2014/main" id="{5D6D127B-0B95-D275-7A28-AA6668D0C17C}"/>
              </a:ext>
            </a:extLst>
          </p:cNvPr>
          <p:cNvSpPr/>
          <p:nvPr/>
        </p:nvSpPr>
        <p:spPr>
          <a:xfrm>
            <a:off x="10949833" y="4959764"/>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6;p20">
            <a:extLst>
              <a:ext uri="{FF2B5EF4-FFF2-40B4-BE49-F238E27FC236}">
                <a16:creationId xmlns:a16="http://schemas.microsoft.com/office/drawing/2014/main" id="{E4479FC2-67ED-0AC9-B931-543E2AA7C167}"/>
              </a:ext>
            </a:extLst>
          </p:cNvPr>
          <p:cNvSpPr/>
          <p:nvPr/>
        </p:nvSpPr>
        <p:spPr>
          <a:xfrm>
            <a:off x="11218558" y="1302161"/>
            <a:ext cx="731141" cy="741459"/>
          </a:xfrm>
          <a:custGeom>
            <a:avLst/>
            <a:gdLst/>
            <a:ahLst/>
            <a:cxnLst/>
            <a:rect l="l" t="t" r="r" b="b"/>
            <a:pathLst>
              <a:path w="5679" h="5678" extrusionOk="0">
                <a:moveTo>
                  <a:pt x="2839" y="1"/>
                </a:moveTo>
                <a:cubicBezTo>
                  <a:pt x="1271" y="1"/>
                  <a:pt x="1" y="1272"/>
                  <a:pt x="1" y="2839"/>
                </a:cubicBezTo>
                <a:cubicBezTo>
                  <a:pt x="1" y="4407"/>
                  <a:pt x="1271" y="5678"/>
                  <a:pt x="2839" y="5678"/>
                </a:cubicBezTo>
                <a:cubicBezTo>
                  <a:pt x="4407" y="5678"/>
                  <a:pt x="5678" y="4407"/>
                  <a:pt x="5678" y="2839"/>
                </a:cubicBezTo>
                <a:cubicBezTo>
                  <a:pt x="5678" y="1272"/>
                  <a:pt x="4407" y="1"/>
                  <a:pt x="2839"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p20">
            <a:extLst>
              <a:ext uri="{FF2B5EF4-FFF2-40B4-BE49-F238E27FC236}">
                <a16:creationId xmlns:a16="http://schemas.microsoft.com/office/drawing/2014/main" id="{C81170B7-7A41-B05F-E249-2CC066A7B607}"/>
              </a:ext>
            </a:extLst>
          </p:cNvPr>
          <p:cNvSpPr/>
          <p:nvPr/>
        </p:nvSpPr>
        <p:spPr>
          <a:xfrm>
            <a:off x="4774592" y="1619997"/>
            <a:ext cx="2633660" cy="3618006"/>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p20">
            <a:extLst>
              <a:ext uri="{FF2B5EF4-FFF2-40B4-BE49-F238E27FC236}">
                <a16:creationId xmlns:a16="http://schemas.microsoft.com/office/drawing/2014/main" id="{AF1690A3-A74D-3B34-A1A3-7A80880ADA7C}"/>
              </a:ext>
            </a:extLst>
          </p:cNvPr>
          <p:cNvSpPr/>
          <p:nvPr/>
        </p:nvSpPr>
        <p:spPr>
          <a:xfrm>
            <a:off x="6531088" y="4959764"/>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0;p20">
            <a:extLst>
              <a:ext uri="{FF2B5EF4-FFF2-40B4-BE49-F238E27FC236}">
                <a16:creationId xmlns:a16="http://schemas.microsoft.com/office/drawing/2014/main" id="{34264932-5CA0-DCA2-4E80-46F613D278F3}"/>
              </a:ext>
            </a:extLst>
          </p:cNvPr>
          <p:cNvSpPr/>
          <p:nvPr/>
        </p:nvSpPr>
        <p:spPr>
          <a:xfrm>
            <a:off x="6820785" y="1302161"/>
            <a:ext cx="731013" cy="741459"/>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8">
            <a:extLst>
              <a:ext uri="{FF2B5EF4-FFF2-40B4-BE49-F238E27FC236}">
                <a16:creationId xmlns:a16="http://schemas.microsoft.com/office/drawing/2014/main" id="{AABDAB6D-CFE2-1EC7-E1CC-D7E38762B358}"/>
              </a:ext>
            </a:extLst>
          </p:cNvPr>
          <p:cNvSpPr txBox="1"/>
          <p:nvPr/>
        </p:nvSpPr>
        <p:spPr>
          <a:xfrm>
            <a:off x="711908" y="1976571"/>
            <a:ext cx="2025322" cy="394788"/>
          </a:xfrm>
          <a:prstGeom prst="rect">
            <a:avLst/>
          </a:prstGeom>
          <a:noFill/>
        </p:spPr>
        <p:txBody>
          <a:bodyPr wrap="square">
            <a:spAutoFit/>
          </a:bodyPr>
          <a:lstStyle/>
          <a:p>
            <a:pPr>
              <a:lnSpc>
                <a:spcPts val="2340"/>
              </a:lnSpc>
            </a:pPr>
            <a:r>
              <a:rPr lang="en-US" sz="2400" b="1" dirty="0">
                <a:solidFill>
                  <a:srgbClr val="0289AE"/>
                </a:solidFill>
                <a:cs typeface="Times New Roman" panose="02020603050405020304" pitchFamily="18" charset="0"/>
              </a:rPr>
              <a:t>Fairness</a:t>
            </a:r>
            <a:endParaRPr lang="en-US" sz="2400" dirty="0">
              <a:solidFill>
                <a:srgbClr val="262626"/>
              </a:solidFill>
              <a:cs typeface="Times New Roman" panose="02020603050405020304" pitchFamily="18" charset="0"/>
            </a:endParaRPr>
          </a:p>
        </p:txBody>
      </p:sp>
      <p:sp>
        <p:nvSpPr>
          <p:cNvPr id="4" name="TextBox 28">
            <a:extLst>
              <a:ext uri="{FF2B5EF4-FFF2-40B4-BE49-F238E27FC236}">
                <a16:creationId xmlns:a16="http://schemas.microsoft.com/office/drawing/2014/main" id="{E63D09E3-038D-3561-C929-345B85294BCC}"/>
              </a:ext>
            </a:extLst>
          </p:cNvPr>
          <p:cNvSpPr txBox="1"/>
          <p:nvPr/>
        </p:nvSpPr>
        <p:spPr>
          <a:xfrm>
            <a:off x="2876668" y="3366334"/>
            <a:ext cx="1889244" cy="394788"/>
          </a:xfrm>
          <a:prstGeom prst="rect">
            <a:avLst/>
          </a:prstGeom>
          <a:noFill/>
        </p:spPr>
        <p:txBody>
          <a:bodyPr wrap="square">
            <a:spAutoFit/>
          </a:bodyPr>
          <a:lstStyle/>
          <a:p>
            <a:pPr>
              <a:lnSpc>
                <a:spcPts val="2340"/>
              </a:lnSpc>
            </a:pPr>
            <a:r>
              <a:rPr lang="en-US" sz="2400" b="1" dirty="0">
                <a:solidFill>
                  <a:srgbClr val="06677F"/>
                </a:solidFill>
                <a:cs typeface="Times New Roman" panose="02020603050405020304" pitchFamily="18" charset="0"/>
              </a:rPr>
              <a:t>Transparency</a:t>
            </a:r>
            <a:endParaRPr lang="en-US" sz="2400" dirty="0">
              <a:solidFill>
                <a:srgbClr val="262626"/>
              </a:solidFill>
              <a:cs typeface="Times New Roman" panose="02020603050405020304" pitchFamily="18" charset="0"/>
            </a:endParaRPr>
          </a:p>
        </p:txBody>
      </p:sp>
      <p:sp>
        <p:nvSpPr>
          <p:cNvPr id="5" name="TextBox 28">
            <a:extLst>
              <a:ext uri="{FF2B5EF4-FFF2-40B4-BE49-F238E27FC236}">
                <a16:creationId xmlns:a16="http://schemas.microsoft.com/office/drawing/2014/main" id="{82EA9BF7-6ACA-09AB-6270-9813A808AA65}"/>
              </a:ext>
            </a:extLst>
          </p:cNvPr>
          <p:cNvSpPr txBox="1"/>
          <p:nvPr/>
        </p:nvSpPr>
        <p:spPr>
          <a:xfrm>
            <a:off x="5031139" y="1976571"/>
            <a:ext cx="2304405" cy="689741"/>
          </a:xfrm>
          <a:prstGeom prst="rect">
            <a:avLst/>
          </a:prstGeom>
          <a:noFill/>
        </p:spPr>
        <p:txBody>
          <a:bodyPr wrap="square">
            <a:spAutoFit/>
          </a:bodyPr>
          <a:lstStyle/>
          <a:p>
            <a:pPr>
              <a:lnSpc>
                <a:spcPts val="2340"/>
              </a:lnSpc>
            </a:pPr>
            <a:r>
              <a:rPr lang="en-US" sz="2400" b="1" dirty="0">
                <a:solidFill>
                  <a:srgbClr val="62A844"/>
                </a:solidFill>
                <a:cs typeface="Times New Roman" panose="02020603050405020304" pitchFamily="18" charset="0"/>
              </a:rPr>
              <a:t>Accountability</a:t>
            </a:r>
          </a:p>
          <a:p>
            <a:pPr>
              <a:lnSpc>
                <a:spcPts val="2340"/>
              </a:lnSpc>
            </a:pPr>
            <a:endParaRPr lang="en-US" sz="2400" dirty="0">
              <a:solidFill>
                <a:srgbClr val="262626"/>
              </a:solidFill>
              <a:cs typeface="Times New Roman" panose="02020603050405020304" pitchFamily="18" charset="0"/>
            </a:endParaRPr>
          </a:p>
        </p:txBody>
      </p:sp>
      <p:sp>
        <p:nvSpPr>
          <p:cNvPr id="6" name="TextBox 28">
            <a:extLst>
              <a:ext uri="{FF2B5EF4-FFF2-40B4-BE49-F238E27FC236}">
                <a16:creationId xmlns:a16="http://schemas.microsoft.com/office/drawing/2014/main" id="{B3EBD97D-A935-8069-0E2F-F865D99814D7}"/>
              </a:ext>
            </a:extLst>
          </p:cNvPr>
          <p:cNvSpPr txBox="1"/>
          <p:nvPr/>
        </p:nvSpPr>
        <p:spPr>
          <a:xfrm>
            <a:off x="9428774" y="1976571"/>
            <a:ext cx="2327530" cy="394788"/>
          </a:xfrm>
          <a:prstGeom prst="rect">
            <a:avLst/>
          </a:prstGeom>
          <a:noFill/>
        </p:spPr>
        <p:txBody>
          <a:bodyPr wrap="square">
            <a:spAutoFit/>
          </a:bodyPr>
          <a:lstStyle/>
          <a:p>
            <a:pPr>
              <a:lnSpc>
                <a:spcPts val="2340"/>
              </a:lnSpc>
            </a:pPr>
            <a:r>
              <a:rPr lang="en-US" sz="2400" b="1" dirty="0">
                <a:solidFill>
                  <a:srgbClr val="EABB22"/>
                </a:solidFill>
                <a:cs typeface="Times New Roman" panose="02020603050405020304" pitchFamily="18" charset="0"/>
              </a:rPr>
              <a:t>Inclusivity</a:t>
            </a:r>
            <a:endParaRPr lang="en-US" sz="2400" dirty="0"/>
          </a:p>
        </p:txBody>
      </p:sp>
      <p:sp>
        <p:nvSpPr>
          <p:cNvPr id="7" name="TextBox 28">
            <a:extLst>
              <a:ext uri="{FF2B5EF4-FFF2-40B4-BE49-F238E27FC236}">
                <a16:creationId xmlns:a16="http://schemas.microsoft.com/office/drawing/2014/main" id="{285CEE9F-9E56-5757-89EF-DCA90D701FDA}"/>
              </a:ext>
            </a:extLst>
          </p:cNvPr>
          <p:cNvSpPr txBox="1"/>
          <p:nvPr/>
        </p:nvSpPr>
        <p:spPr>
          <a:xfrm>
            <a:off x="7247465" y="3366334"/>
            <a:ext cx="1924887" cy="394788"/>
          </a:xfrm>
          <a:prstGeom prst="rect">
            <a:avLst/>
          </a:prstGeom>
          <a:noFill/>
        </p:spPr>
        <p:txBody>
          <a:bodyPr wrap="square">
            <a:spAutoFit/>
          </a:bodyPr>
          <a:lstStyle/>
          <a:p>
            <a:pPr>
              <a:lnSpc>
                <a:spcPts val="2340"/>
              </a:lnSpc>
            </a:pPr>
            <a:r>
              <a:rPr lang="en-US" sz="2400" b="1" dirty="0">
                <a:solidFill>
                  <a:srgbClr val="3D8241"/>
                </a:solidFill>
                <a:cs typeface="Times New Roman" panose="02020603050405020304" pitchFamily="18" charset="0"/>
              </a:rPr>
              <a:t>Privacy</a:t>
            </a:r>
            <a:endParaRPr lang="en-US" sz="2400" dirty="0">
              <a:solidFill>
                <a:srgbClr val="262626"/>
              </a:solidFill>
              <a:cs typeface="Times New Roman" panose="02020603050405020304" pitchFamily="18" charset="0"/>
            </a:endParaRPr>
          </a:p>
        </p:txBody>
      </p:sp>
      <p:sp>
        <p:nvSpPr>
          <p:cNvPr id="10" name="TextBox 26">
            <a:extLst>
              <a:ext uri="{FF2B5EF4-FFF2-40B4-BE49-F238E27FC236}">
                <a16:creationId xmlns:a16="http://schemas.microsoft.com/office/drawing/2014/main" id="{CA671C8A-01FF-7688-9F35-A426950506A4}"/>
              </a:ext>
            </a:extLst>
          </p:cNvPr>
          <p:cNvSpPr txBox="1"/>
          <p:nvPr/>
        </p:nvSpPr>
        <p:spPr bwMode="auto">
          <a:xfrm>
            <a:off x="11218558" y="1350227"/>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sp>
        <p:nvSpPr>
          <p:cNvPr id="16" name="TextBox 26">
            <a:extLst>
              <a:ext uri="{FF2B5EF4-FFF2-40B4-BE49-F238E27FC236}">
                <a16:creationId xmlns:a16="http://schemas.microsoft.com/office/drawing/2014/main" id="{2F17F77B-6689-C158-2EFE-4CDECA8C9C28}"/>
              </a:ext>
            </a:extLst>
          </p:cNvPr>
          <p:cNvSpPr txBox="1"/>
          <p:nvPr/>
        </p:nvSpPr>
        <p:spPr bwMode="auto">
          <a:xfrm>
            <a:off x="9170741" y="5922127"/>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17" name="TextBox 26">
            <a:extLst>
              <a:ext uri="{FF2B5EF4-FFF2-40B4-BE49-F238E27FC236}">
                <a16:creationId xmlns:a16="http://schemas.microsoft.com/office/drawing/2014/main" id="{51444898-EEBE-A15B-BCEC-04E3B6092F71}"/>
              </a:ext>
            </a:extLst>
          </p:cNvPr>
          <p:cNvSpPr txBox="1"/>
          <p:nvPr/>
        </p:nvSpPr>
        <p:spPr bwMode="auto">
          <a:xfrm>
            <a:off x="4765912" y="5912615"/>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19" name="TextBox 26">
            <a:extLst>
              <a:ext uri="{FF2B5EF4-FFF2-40B4-BE49-F238E27FC236}">
                <a16:creationId xmlns:a16="http://schemas.microsoft.com/office/drawing/2014/main" id="{CE50619A-B1AA-8715-C4F2-B9A7B6F2625A}"/>
              </a:ext>
            </a:extLst>
          </p:cNvPr>
          <p:cNvSpPr txBox="1"/>
          <p:nvPr/>
        </p:nvSpPr>
        <p:spPr bwMode="auto">
          <a:xfrm>
            <a:off x="6830934" y="1350227"/>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21" name="Text Placeholder 11">
            <a:extLst>
              <a:ext uri="{FF2B5EF4-FFF2-40B4-BE49-F238E27FC236}">
                <a16:creationId xmlns:a16="http://schemas.microsoft.com/office/drawing/2014/main" id="{089C10DB-025B-A485-81E8-B36DF7F3B8D8}"/>
              </a:ext>
            </a:extLst>
          </p:cNvPr>
          <p:cNvSpPr txBox="1">
            <a:spLocks/>
          </p:cNvSpPr>
          <p:nvPr/>
        </p:nvSpPr>
        <p:spPr>
          <a:xfrm>
            <a:off x="567179" y="362587"/>
            <a:ext cx="868833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Key Ethical Principles in Hospitality AI</a:t>
            </a: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ACA49B5D-7E06-C911-A665-A6F23AEBBE8F}"/>
              </a:ext>
            </a:extLst>
          </p:cNvPr>
          <p:cNvCxnSpPr>
            <a:cxnSpLocks/>
          </p:cNvCxnSpPr>
          <p:nvPr/>
        </p:nvCxnSpPr>
        <p:spPr>
          <a:xfrm>
            <a:off x="0" y="995000"/>
            <a:ext cx="820729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265;p20">
            <a:extLst>
              <a:ext uri="{FF2B5EF4-FFF2-40B4-BE49-F238E27FC236}">
                <a16:creationId xmlns:a16="http://schemas.microsoft.com/office/drawing/2014/main" id="{BB3822ED-C4D9-C283-73F6-F28E9EC953B2}"/>
              </a:ext>
            </a:extLst>
          </p:cNvPr>
          <p:cNvSpPr/>
          <p:nvPr/>
        </p:nvSpPr>
        <p:spPr>
          <a:xfrm>
            <a:off x="2214511" y="4959764"/>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5672B5DB-DFD4-0275-808A-88180E369DBB}"/>
              </a:ext>
            </a:extLst>
          </p:cNvPr>
          <p:cNvSpPr txBox="1"/>
          <p:nvPr/>
        </p:nvSpPr>
        <p:spPr>
          <a:xfrm>
            <a:off x="721165" y="2355041"/>
            <a:ext cx="1870311" cy="2490425"/>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AI systems must provide equal treatment to all guests. For example, room upgrade algorithms or pricing tools should not show bias based on nationality, gender or language</a:t>
            </a:r>
            <a:endParaRPr lang="en-US" sz="1650" dirty="0">
              <a:solidFill>
                <a:srgbClr val="000000"/>
              </a:solidFill>
            </a:endParaRPr>
          </a:p>
        </p:txBody>
      </p:sp>
      <p:sp>
        <p:nvSpPr>
          <p:cNvPr id="13" name="TextBox 26">
            <a:extLst>
              <a:ext uri="{FF2B5EF4-FFF2-40B4-BE49-F238E27FC236}">
                <a16:creationId xmlns:a16="http://schemas.microsoft.com/office/drawing/2014/main" id="{0968A8AB-DDE9-77BD-60AA-0625E2413000}"/>
              </a:ext>
            </a:extLst>
          </p:cNvPr>
          <p:cNvSpPr txBox="1"/>
          <p:nvPr/>
        </p:nvSpPr>
        <p:spPr bwMode="auto">
          <a:xfrm>
            <a:off x="2452471" y="1350227"/>
            <a:ext cx="710713" cy="851259"/>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14" name="TextBox 13">
            <a:extLst>
              <a:ext uri="{FF2B5EF4-FFF2-40B4-BE49-F238E27FC236}">
                <a16:creationId xmlns:a16="http://schemas.microsoft.com/office/drawing/2014/main" id="{50B4DA88-FE8A-A150-392C-96B8CFC155F1}"/>
              </a:ext>
            </a:extLst>
          </p:cNvPr>
          <p:cNvSpPr txBox="1"/>
          <p:nvPr/>
        </p:nvSpPr>
        <p:spPr>
          <a:xfrm>
            <a:off x="2879641" y="3761122"/>
            <a:ext cx="1870311" cy="2272417"/>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Guests and staff should understand when and how AI is used. Clear communication builds confidence and prevents misunderstandings about automated decisions</a:t>
            </a:r>
            <a:endParaRPr lang="en-US" sz="1650" dirty="0">
              <a:solidFill>
                <a:srgbClr val="000000"/>
              </a:solidFill>
            </a:endParaRPr>
          </a:p>
        </p:txBody>
      </p:sp>
      <p:sp>
        <p:nvSpPr>
          <p:cNvPr id="15" name="TextBox 14">
            <a:extLst>
              <a:ext uri="{FF2B5EF4-FFF2-40B4-BE49-F238E27FC236}">
                <a16:creationId xmlns:a16="http://schemas.microsoft.com/office/drawing/2014/main" id="{9C67D584-4DDC-DEBC-91B9-C0EA4D3B0657}"/>
              </a:ext>
            </a:extLst>
          </p:cNvPr>
          <p:cNvSpPr txBox="1"/>
          <p:nvPr/>
        </p:nvSpPr>
        <p:spPr>
          <a:xfrm>
            <a:off x="5065895" y="2398353"/>
            <a:ext cx="1870311" cy="2490425"/>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Hotels must take responsibility for the outcomes of their digital systems. Human oversight is needed to correct errors and ensure decisions remain ethical.</a:t>
            </a:r>
          </a:p>
          <a:p>
            <a:pPr>
              <a:lnSpc>
                <a:spcPts val="1720"/>
              </a:lnSpc>
            </a:pPr>
            <a:endParaRPr lang="en-US" sz="1650" dirty="0">
              <a:solidFill>
                <a:srgbClr val="000000"/>
              </a:solidFill>
            </a:endParaRPr>
          </a:p>
        </p:txBody>
      </p:sp>
      <p:sp>
        <p:nvSpPr>
          <p:cNvPr id="20" name="TextBox 19">
            <a:extLst>
              <a:ext uri="{FF2B5EF4-FFF2-40B4-BE49-F238E27FC236}">
                <a16:creationId xmlns:a16="http://schemas.microsoft.com/office/drawing/2014/main" id="{2C2589B1-A247-C7A1-2405-3D4DD5A27D6B}"/>
              </a:ext>
            </a:extLst>
          </p:cNvPr>
          <p:cNvSpPr txBox="1"/>
          <p:nvPr/>
        </p:nvSpPr>
        <p:spPr>
          <a:xfrm>
            <a:off x="7240725" y="3761122"/>
            <a:ext cx="1870311" cy="2272417"/>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Personal data collected through bookings, chatbots and loyalty </a:t>
            </a:r>
            <a:r>
              <a:rPr kumimoji="0" lang="en-US" sz="1650" b="0" i="0" u="none" strike="noStrike" kern="0" cap="none" spc="0" normalizeH="0" baseline="0" noProof="0" dirty="0" err="1">
                <a:ln>
                  <a:noFill/>
                </a:ln>
                <a:solidFill>
                  <a:srgbClr val="000000"/>
                </a:solidFill>
                <a:effectLst/>
                <a:uLnTx/>
                <a:uFillTx/>
                <a:cs typeface="Times New Roman" panose="02020603050405020304" pitchFamily="18" charset="0"/>
              </a:rPr>
              <a:t>programmes</a:t>
            </a: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 must be securely stored and used only for legitimate purposes.</a:t>
            </a:r>
          </a:p>
          <a:p>
            <a:pPr>
              <a:lnSpc>
                <a:spcPts val="1720"/>
              </a:lnSpc>
            </a:pPr>
            <a:endParaRPr lang="en-US" sz="1650" dirty="0">
              <a:solidFill>
                <a:srgbClr val="000000"/>
              </a:solidFill>
            </a:endParaRPr>
          </a:p>
        </p:txBody>
      </p:sp>
      <p:sp>
        <p:nvSpPr>
          <p:cNvPr id="24" name="TextBox 23">
            <a:extLst>
              <a:ext uri="{FF2B5EF4-FFF2-40B4-BE49-F238E27FC236}">
                <a16:creationId xmlns:a16="http://schemas.microsoft.com/office/drawing/2014/main" id="{A8E4547B-2BDF-4737-75AE-9A4A496942E4}"/>
              </a:ext>
            </a:extLst>
          </p:cNvPr>
          <p:cNvSpPr txBox="1"/>
          <p:nvPr/>
        </p:nvSpPr>
        <p:spPr>
          <a:xfrm>
            <a:off x="9415530" y="2371359"/>
            <a:ext cx="1870311" cy="1836400"/>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Ethical AI should support accessibility and cultural sensitivity, ensuring all guests can interact comfortably with technology</a:t>
            </a:r>
            <a:endParaRPr lang="en-US" sz="1650" dirty="0">
              <a:solidFill>
                <a:srgbClr val="000000"/>
              </a:solidFill>
            </a:endParaRPr>
          </a:p>
        </p:txBody>
      </p:sp>
      <p:sp>
        <p:nvSpPr>
          <p:cNvPr id="27" name="Rounded Rectangle 26">
            <a:extLst>
              <a:ext uri="{FF2B5EF4-FFF2-40B4-BE49-F238E27FC236}">
                <a16:creationId xmlns:a16="http://schemas.microsoft.com/office/drawing/2014/main" id="{5508C584-1571-87D8-A011-88E16223D62B}"/>
              </a:ext>
            </a:extLst>
          </p:cNvPr>
          <p:cNvSpPr/>
          <p:nvPr/>
        </p:nvSpPr>
        <p:spPr>
          <a:xfrm>
            <a:off x="7753036" y="799874"/>
            <a:ext cx="413791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6B81624-B282-AC61-1CF1-B7D331CE5FE9}"/>
              </a:ext>
            </a:extLst>
          </p:cNvPr>
          <p:cNvSpPr txBox="1"/>
          <p:nvPr/>
        </p:nvSpPr>
        <p:spPr>
          <a:xfrm>
            <a:off x="7879034" y="863152"/>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9" name="TextBox 28">
            <a:extLst>
              <a:ext uri="{FF2B5EF4-FFF2-40B4-BE49-F238E27FC236}">
                <a16:creationId xmlns:a16="http://schemas.microsoft.com/office/drawing/2014/main" id="{C7FF10D0-E179-41AC-463D-1AEF2E1D16D0}"/>
              </a:ext>
            </a:extLst>
          </p:cNvPr>
          <p:cNvSpPr txBox="1"/>
          <p:nvPr/>
        </p:nvSpPr>
        <p:spPr>
          <a:xfrm>
            <a:off x="8635035" y="863152"/>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A2E807EC-ABC5-9039-6EA8-A8881291DF6C}"/>
              </a:ext>
            </a:extLst>
          </p:cNvPr>
          <p:cNvSpPr txBox="1"/>
          <p:nvPr/>
        </p:nvSpPr>
        <p:spPr>
          <a:xfrm>
            <a:off x="9229034" y="863152"/>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a:t>
            </a:r>
            <a:r>
              <a:rPr lang="en-IE" sz="1400" dirty="0">
                <a:solidFill>
                  <a:srgbClr val="1E3A1F"/>
                </a:solidFill>
              </a:rPr>
              <a:t> Leading Green and Digital Change</a:t>
            </a:r>
          </a:p>
        </p:txBody>
      </p:sp>
    </p:spTree>
    <p:extLst>
      <p:ext uri="{BB962C8B-B14F-4D97-AF65-F5344CB8AC3E}">
        <p14:creationId xmlns:p14="http://schemas.microsoft.com/office/powerpoint/2010/main" val="3580382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793B-7CAF-ED2D-4D17-72AC6689794C}"/>
            </a:ext>
          </a:extLst>
        </p:cNvPr>
        <p:cNvGrpSpPr/>
        <p:nvPr/>
      </p:nvGrpSpPr>
      <p:grpSpPr>
        <a:xfrm>
          <a:off x="0" y="0"/>
          <a:ext cx="0" cy="0"/>
          <a:chOff x="0" y="0"/>
          <a:chExt cx="0" cy="0"/>
        </a:xfrm>
      </p:grpSpPr>
      <p:sp>
        <p:nvSpPr>
          <p:cNvPr id="39" name="Google Shape;252;p20">
            <a:extLst>
              <a:ext uri="{FF2B5EF4-FFF2-40B4-BE49-F238E27FC236}">
                <a16:creationId xmlns:a16="http://schemas.microsoft.com/office/drawing/2014/main" id="{70BFA4F4-0248-B0B8-4A14-24642304A967}"/>
              </a:ext>
            </a:extLst>
          </p:cNvPr>
          <p:cNvSpPr/>
          <p:nvPr/>
        </p:nvSpPr>
        <p:spPr>
          <a:xfrm>
            <a:off x="385835" y="2110438"/>
            <a:ext cx="2633660" cy="2790025"/>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3;p20">
            <a:extLst>
              <a:ext uri="{FF2B5EF4-FFF2-40B4-BE49-F238E27FC236}">
                <a16:creationId xmlns:a16="http://schemas.microsoft.com/office/drawing/2014/main" id="{12E85323-68EA-4FDD-2BD0-5C4589129A19}"/>
              </a:ext>
            </a:extLst>
          </p:cNvPr>
          <p:cNvSpPr/>
          <p:nvPr/>
        </p:nvSpPr>
        <p:spPr>
          <a:xfrm>
            <a:off x="2215483" y="4734156"/>
            <a:ext cx="299846" cy="392537"/>
          </a:xfrm>
          <a:custGeom>
            <a:avLst/>
            <a:gdLst/>
            <a:ahLst/>
            <a:cxnLst/>
            <a:rect l="l" t="t" r="r" b="b"/>
            <a:pathLst>
              <a:path w="2329" h="3006" extrusionOk="0">
                <a:moveTo>
                  <a:pt x="1" y="0"/>
                </a:moveTo>
                <a:lnTo>
                  <a:pt x="1" y="3006"/>
                </a:lnTo>
                <a:lnTo>
                  <a:pt x="232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p20">
            <a:extLst>
              <a:ext uri="{FF2B5EF4-FFF2-40B4-BE49-F238E27FC236}">
                <a16:creationId xmlns:a16="http://schemas.microsoft.com/office/drawing/2014/main" id="{9A8B9137-88CC-BB13-CA97-D40DC7ED1BE7}"/>
              </a:ext>
            </a:extLst>
          </p:cNvPr>
          <p:cNvSpPr/>
          <p:nvPr/>
        </p:nvSpPr>
        <p:spPr>
          <a:xfrm>
            <a:off x="2432028" y="1792602"/>
            <a:ext cx="731013" cy="741459"/>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6;p20">
            <a:extLst>
              <a:ext uri="{FF2B5EF4-FFF2-40B4-BE49-F238E27FC236}">
                <a16:creationId xmlns:a16="http://schemas.microsoft.com/office/drawing/2014/main" id="{B21C3746-BE37-AE48-3051-44281843BD47}"/>
              </a:ext>
            </a:extLst>
          </p:cNvPr>
          <p:cNvSpPr/>
          <p:nvPr/>
        </p:nvSpPr>
        <p:spPr>
          <a:xfrm>
            <a:off x="6966864" y="3423055"/>
            <a:ext cx="2633660" cy="2790276"/>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p20">
            <a:extLst>
              <a:ext uri="{FF2B5EF4-FFF2-40B4-BE49-F238E27FC236}">
                <a16:creationId xmlns:a16="http://schemas.microsoft.com/office/drawing/2014/main" id="{13D5A0D0-6B4E-B331-2FD3-EEC2D8791E0F}"/>
              </a:ext>
            </a:extLst>
          </p:cNvPr>
          <p:cNvSpPr/>
          <p:nvPr/>
        </p:nvSpPr>
        <p:spPr>
          <a:xfrm>
            <a:off x="8792159" y="3312727"/>
            <a:ext cx="299846" cy="392667"/>
          </a:xfrm>
          <a:custGeom>
            <a:avLst/>
            <a:gdLst/>
            <a:ahLst/>
            <a:cxnLst/>
            <a:rect l="l" t="t" r="r" b="b"/>
            <a:pathLst>
              <a:path w="2329" h="3007" extrusionOk="0">
                <a:moveTo>
                  <a:pt x="1" y="1"/>
                </a:moveTo>
                <a:lnTo>
                  <a:pt x="1" y="3006"/>
                </a:lnTo>
                <a:lnTo>
                  <a:pt x="2328" y="1504"/>
                </a:lnTo>
                <a:lnTo>
                  <a:pt x="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8;p20">
            <a:extLst>
              <a:ext uri="{FF2B5EF4-FFF2-40B4-BE49-F238E27FC236}">
                <a16:creationId xmlns:a16="http://schemas.microsoft.com/office/drawing/2014/main" id="{06F19BAC-9070-F61B-812B-7F99311B80E3}"/>
              </a:ext>
            </a:extLst>
          </p:cNvPr>
          <p:cNvSpPr/>
          <p:nvPr/>
        </p:nvSpPr>
        <p:spPr>
          <a:xfrm>
            <a:off x="9150313" y="5710620"/>
            <a:ext cx="731141" cy="741589"/>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0;p20">
            <a:extLst>
              <a:ext uri="{FF2B5EF4-FFF2-40B4-BE49-F238E27FC236}">
                <a16:creationId xmlns:a16="http://schemas.microsoft.com/office/drawing/2014/main" id="{C77FDA43-A6BC-7589-09C8-FBDC74A690DE}"/>
              </a:ext>
            </a:extLst>
          </p:cNvPr>
          <p:cNvSpPr/>
          <p:nvPr/>
        </p:nvSpPr>
        <p:spPr>
          <a:xfrm>
            <a:off x="2582322" y="3423055"/>
            <a:ext cx="2633813" cy="2790276"/>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1;p20">
            <a:extLst>
              <a:ext uri="{FF2B5EF4-FFF2-40B4-BE49-F238E27FC236}">
                <a16:creationId xmlns:a16="http://schemas.microsoft.com/office/drawing/2014/main" id="{6817CE61-CE49-45FA-8438-071102C7B886}"/>
              </a:ext>
            </a:extLst>
          </p:cNvPr>
          <p:cNvSpPr/>
          <p:nvPr/>
        </p:nvSpPr>
        <p:spPr>
          <a:xfrm>
            <a:off x="4373286" y="3312727"/>
            <a:ext cx="299717" cy="392667"/>
          </a:xfrm>
          <a:custGeom>
            <a:avLst/>
            <a:gdLst/>
            <a:ahLst/>
            <a:cxnLst/>
            <a:rect l="l" t="t" r="r" b="b"/>
            <a:pathLst>
              <a:path w="2328" h="3007" extrusionOk="0">
                <a:moveTo>
                  <a:pt x="1" y="1"/>
                </a:moveTo>
                <a:lnTo>
                  <a:pt x="1" y="3006"/>
                </a:lnTo>
                <a:lnTo>
                  <a:pt x="2328" y="1504"/>
                </a:lnTo>
                <a:lnTo>
                  <a:pt x="1"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2;p20">
            <a:extLst>
              <a:ext uri="{FF2B5EF4-FFF2-40B4-BE49-F238E27FC236}">
                <a16:creationId xmlns:a16="http://schemas.microsoft.com/office/drawing/2014/main" id="{F6E50444-055D-6985-6B2A-85E6B29A5C62}"/>
              </a:ext>
            </a:extLst>
          </p:cNvPr>
          <p:cNvSpPr/>
          <p:nvPr/>
        </p:nvSpPr>
        <p:spPr>
          <a:xfrm>
            <a:off x="4765912" y="5710620"/>
            <a:ext cx="731013" cy="741589"/>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p20">
            <a:extLst>
              <a:ext uri="{FF2B5EF4-FFF2-40B4-BE49-F238E27FC236}">
                <a16:creationId xmlns:a16="http://schemas.microsoft.com/office/drawing/2014/main" id="{55691F12-C18C-02FC-D56B-6F93F509A770}"/>
              </a:ext>
            </a:extLst>
          </p:cNvPr>
          <p:cNvSpPr/>
          <p:nvPr/>
        </p:nvSpPr>
        <p:spPr>
          <a:xfrm>
            <a:off x="4774592" y="2110438"/>
            <a:ext cx="2633660" cy="2790025"/>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p20">
            <a:extLst>
              <a:ext uri="{FF2B5EF4-FFF2-40B4-BE49-F238E27FC236}">
                <a16:creationId xmlns:a16="http://schemas.microsoft.com/office/drawing/2014/main" id="{5D9C1E2D-9473-1F4A-ABC8-2DA22EB2BD5B}"/>
              </a:ext>
            </a:extLst>
          </p:cNvPr>
          <p:cNvSpPr/>
          <p:nvPr/>
        </p:nvSpPr>
        <p:spPr>
          <a:xfrm>
            <a:off x="6531088" y="4635765"/>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0;p20">
            <a:extLst>
              <a:ext uri="{FF2B5EF4-FFF2-40B4-BE49-F238E27FC236}">
                <a16:creationId xmlns:a16="http://schemas.microsoft.com/office/drawing/2014/main" id="{C1FB9CE2-144D-2157-7B23-0DCC50F4A91B}"/>
              </a:ext>
            </a:extLst>
          </p:cNvPr>
          <p:cNvSpPr/>
          <p:nvPr/>
        </p:nvSpPr>
        <p:spPr>
          <a:xfrm>
            <a:off x="6820785" y="1792602"/>
            <a:ext cx="731013" cy="741459"/>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8">
            <a:extLst>
              <a:ext uri="{FF2B5EF4-FFF2-40B4-BE49-F238E27FC236}">
                <a16:creationId xmlns:a16="http://schemas.microsoft.com/office/drawing/2014/main" id="{2A47788B-6C56-2560-7202-1AC9072749E7}"/>
              </a:ext>
            </a:extLst>
          </p:cNvPr>
          <p:cNvSpPr txBox="1"/>
          <p:nvPr/>
        </p:nvSpPr>
        <p:spPr>
          <a:xfrm>
            <a:off x="711908" y="2467012"/>
            <a:ext cx="2025322" cy="689741"/>
          </a:xfrm>
          <a:prstGeom prst="rect">
            <a:avLst/>
          </a:prstGeom>
          <a:noFill/>
        </p:spPr>
        <p:txBody>
          <a:bodyPr wrap="square">
            <a:spAutoFit/>
          </a:bodyPr>
          <a:lstStyle/>
          <a:p>
            <a:pPr>
              <a:lnSpc>
                <a:spcPts val="2340"/>
              </a:lnSpc>
            </a:pPr>
            <a:r>
              <a:rPr lang="en-US" sz="2400" b="1" dirty="0">
                <a:solidFill>
                  <a:srgbClr val="0289AE"/>
                </a:solidFill>
                <a:cs typeface="Times New Roman" panose="02020603050405020304" pitchFamily="18" charset="0"/>
              </a:rPr>
              <a:t>Bias in Algorithms</a:t>
            </a:r>
            <a:endParaRPr lang="en-US" sz="2400" dirty="0">
              <a:solidFill>
                <a:srgbClr val="262626"/>
              </a:solidFill>
              <a:cs typeface="Times New Roman" panose="02020603050405020304" pitchFamily="18" charset="0"/>
            </a:endParaRPr>
          </a:p>
        </p:txBody>
      </p:sp>
      <p:sp>
        <p:nvSpPr>
          <p:cNvPr id="4" name="TextBox 28">
            <a:extLst>
              <a:ext uri="{FF2B5EF4-FFF2-40B4-BE49-F238E27FC236}">
                <a16:creationId xmlns:a16="http://schemas.microsoft.com/office/drawing/2014/main" id="{49E8280A-EFF0-FA8A-2D46-88C2AE398D56}"/>
              </a:ext>
            </a:extLst>
          </p:cNvPr>
          <p:cNvSpPr txBox="1"/>
          <p:nvPr/>
        </p:nvSpPr>
        <p:spPr>
          <a:xfrm>
            <a:off x="2876668" y="3731240"/>
            <a:ext cx="1889244" cy="984693"/>
          </a:xfrm>
          <a:prstGeom prst="rect">
            <a:avLst/>
          </a:prstGeom>
          <a:noFill/>
        </p:spPr>
        <p:txBody>
          <a:bodyPr wrap="square">
            <a:spAutoFit/>
          </a:bodyPr>
          <a:lstStyle/>
          <a:p>
            <a:pPr>
              <a:lnSpc>
                <a:spcPts val="2340"/>
              </a:lnSpc>
            </a:pPr>
            <a:r>
              <a:rPr lang="en-US" sz="2400" b="1" dirty="0">
                <a:solidFill>
                  <a:srgbClr val="06677F"/>
                </a:solidFill>
                <a:cs typeface="Times New Roman" panose="02020603050405020304" pitchFamily="18" charset="0"/>
              </a:rPr>
              <a:t>Data Protection </a:t>
            </a:r>
          </a:p>
          <a:p>
            <a:pPr>
              <a:lnSpc>
                <a:spcPts val="2340"/>
              </a:lnSpc>
            </a:pPr>
            <a:r>
              <a:rPr lang="en-US" sz="2400" b="1" dirty="0">
                <a:solidFill>
                  <a:srgbClr val="06677F"/>
                </a:solidFill>
                <a:cs typeface="Times New Roman" panose="02020603050405020304" pitchFamily="18" charset="0"/>
              </a:rPr>
              <a:t>&amp; Misuse</a:t>
            </a:r>
            <a:endParaRPr lang="en-US" sz="2400" dirty="0">
              <a:solidFill>
                <a:srgbClr val="262626"/>
              </a:solidFill>
              <a:cs typeface="Times New Roman" panose="02020603050405020304" pitchFamily="18" charset="0"/>
            </a:endParaRPr>
          </a:p>
        </p:txBody>
      </p:sp>
      <p:sp>
        <p:nvSpPr>
          <p:cNvPr id="5" name="TextBox 28">
            <a:extLst>
              <a:ext uri="{FF2B5EF4-FFF2-40B4-BE49-F238E27FC236}">
                <a16:creationId xmlns:a16="http://schemas.microsoft.com/office/drawing/2014/main" id="{E00679D2-0BA2-FFB7-A56F-DC43257F1FE3}"/>
              </a:ext>
            </a:extLst>
          </p:cNvPr>
          <p:cNvSpPr txBox="1"/>
          <p:nvPr/>
        </p:nvSpPr>
        <p:spPr>
          <a:xfrm>
            <a:off x="5031139" y="2467012"/>
            <a:ext cx="2304405" cy="689741"/>
          </a:xfrm>
          <a:prstGeom prst="rect">
            <a:avLst/>
          </a:prstGeom>
          <a:noFill/>
        </p:spPr>
        <p:txBody>
          <a:bodyPr wrap="square">
            <a:spAutoFit/>
          </a:bodyPr>
          <a:lstStyle/>
          <a:p>
            <a:pPr>
              <a:lnSpc>
                <a:spcPts val="2340"/>
              </a:lnSpc>
            </a:pPr>
            <a:r>
              <a:rPr lang="en-US" sz="2400" b="1" dirty="0">
                <a:solidFill>
                  <a:srgbClr val="62A844"/>
                </a:solidFill>
                <a:cs typeface="Times New Roman" panose="02020603050405020304" pitchFamily="18" charset="0"/>
              </a:rPr>
              <a:t>Loss of Human Connection</a:t>
            </a:r>
            <a:endParaRPr lang="en-US" sz="2400" dirty="0">
              <a:solidFill>
                <a:srgbClr val="262626"/>
              </a:solidFill>
              <a:cs typeface="Times New Roman" panose="02020603050405020304" pitchFamily="18" charset="0"/>
            </a:endParaRPr>
          </a:p>
        </p:txBody>
      </p:sp>
      <p:sp>
        <p:nvSpPr>
          <p:cNvPr id="7" name="TextBox 28">
            <a:extLst>
              <a:ext uri="{FF2B5EF4-FFF2-40B4-BE49-F238E27FC236}">
                <a16:creationId xmlns:a16="http://schemas.microsoft.com/office/drawing/2014/main" id="{50316032-8F37-6F25-48DC-21D4FF78D671}"/>
              </a:ext>
            </a:extLst>
          </p:cNvPr>
          <p:cNvSpPr txBox="1"/>
          <p:nvPr/>
        </p:nvSpPr>
        <p:spPr>
          <a:xfrm>
            <a:off x="7247465" y="3731240"/>
            <a:ext cx="2253374" cy="689741"/>
          </a:xfrm>
          <a:prstGeom prst="rect">
            <a:avLst/>
          </a:prstGeom>
          <a:noFill/>
        </p:spPr>
        <p:txBody>
          <a:bodyPr wrap="square">
            <a:spAutoFit/>
          </a:bodyPr>
          <a:lstStyle/>
          <a:p>
            <a:pPr>
              <a:lnSpc>
                <a:spcPts val="2340"/>
              </a:lnSpc>
            </a:pPr>
            <a:r>
              <a:rPr lang="en-US" sz="2400" b="1" dirty="0">
                <a:solidFill>
                  <a:srgbClr val="3D8241"/>
                </a:solidFill>
                <a:cs typeface="Times New Roman" panose="02020603050405020304" pitchFamily="18" charset="0"/>
              </a:rPr>
              <a:t>Over-Reliance on Automation</a:t>
            </a:r>
            <a:endParaRPr lang="en-US" sz="2400" dirty="0">
              <a:solidFill>
                <a:srgbClr val="262626"/>
              </a:solidFill>
              <a:cs typeface="Times New Roman" panose="02020603050405020304" pitchFamily="18" charset="0"/>
            </a:endParaRPr>
          </a:p>
        </p:txBody>
      </p:sp>
      <p:sp>
        <p:nvSpPr>
          <p:cNvPr id="16" name="TextBox 26">
            <a:extLst>
              <a:ext uri="{FF2B5EF4-FFF2-40B4-BE49-F238E27FC236}">
                <a16:creationId xmlns:a16="http://schemas.microsoft.com/office/drawing/2014/main" id="{5C57D6EA-3406-5D37-9C6F-81839211CC81}"/>
              </a:ext>
            </a:extLst>
          </p:cNvPr>
          <p:cNvSpPr txBox="1"/>
          <p:nvPr/>
        </p:nvSpPr>
        <p:spPr bwMode="auto">
          <a:xfrm>
            <a:off x="9170741" y="5768217"/>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17" name="TextBox 26">
            <a:extLst>
              <a:ext uri="{FF2B5EF4-FFF2-40B4-BE49-F238E27FC236}">
                <a16:creationId xmlns:a16="http://schemas.microsoft.com/office/drawing/2014/main" id="{1C9A019C-195A-EF40-E074-A9ECF4E78C82}"/>
              </a:ext>
            </a:extLst>
          </p:cNvPr>
          <p:cNvSpPr txBox="1"/>
          <p:nvPr/>
        </p:nvSpPr>
        <p:spPr bwMode="auto">
          <a:xfrm>
            <a:off x="4765912" y="5758705"/>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19" name="TextBox 26">
            <a:extLst>
              <a:ext uri="{FF2B5EF4-FFF2-40B4-BE49-F238E27FC236}">
                <a16:creationId xmlns:a16="http://schemas.microsoft.com/office/drawing/2014/main" id="{24339C15-068A-DD81-C235-0550C94F81AB}"/>
              </a:ext>
            </a:extLst>
          </p:cNvPr>
          <p:cNvSpPr txBox="1"/>
          <p:nvPr/>
        </p:nvSpPr>
        <p:spPr bwMode="auto">
          <a:xfrm>
            <a:off x="6830934" y="1840668"/>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21" name="Text Placeholder 11">
            <a:extLst>
              <a:ext uri="{FF2B5EF4-FFF2-40B4-BE49-F238E27FC236}">
                <a16:creationId xmlns:a16="http://schemas.microsoft.com/office/drawing/2014/main" id="{67F65564-E79E-DC21-5272-77C87BDE6D21}"/>
              </a:ext>
            </a:extLst>
          </p:cNvPr>
          <p:cNvSpPr txBox="1">
            <a:spLocks/>
          </p:cNvSpPr>
          <p:nvPr/>
        </p:nvSpPr>
        <p:spPr>
          <a:xfrm>
            <a:off x="567179" y="362587"/>
            <a:ext cx="3806107"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Risks and Real World Challenges</a:t>
            </a:r>
          </a:p>
        </p:txBody>
      </p:sp>
      <p:cxnSp>
        <p:nvCxnSpPr>
          <p:cNvPr id="22" name="Straight Connector 21">
            <a:extLst>
              <a:ext uri="{FF2B5EF4-FFF2-40B4-BE49-F238E27FC236}">
                <a16:creationId xmlns:a16="http://schemas.microsoft.com/office/drawing/2014/main" id="{003F55EE-EDE8-F52A-61CF-21883235D393}"/>
              </a:ext>
            </a:extLst>
          </p:cNvPr>
          <p:cNvCxnSpPr>
            <a:cxnSpLocks/>
          </p:cNvCxnSpPr>
          <p:nvPr/>
        </p:nvCxnSpPr>
        <p:spPr>
          <a:xfrm>
            <a:off x="0" y="1478025"/>
            <a:ext cx="8619893"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265;p20">
            <a:extLst>
              <a:ext uri="{FF2B5EF4-FFF2-40B4-BE49-F238E27FC236}">
                <a16:creationId xmlns:a16="http://schemas.microsoft.com/office/drawing/2014/main" id="{1B1030CD-A930-4FD2-F99B-6538DC1BAE38}"/>
              </a:ext>
            </a:extLst>
          </p:cNvPr>
          <p:cNvSpPr/>
          <p:nvPr/>
        </p:nvSpPr>
        <p:spPr>
          <a:xfrm>
            <a:off x="2214511" y="4635765"/>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5A932E19-BE0A-D7FC-834A-A2085A176D8C}"/>
              </a:ext>
            </a:extLst>
          </p:cNvPr>
          <p:cNvSpPr txBox="1"/>
          <p:nvPr/>
        </p:nvSpPr>
        <p:spPr>
          <a:xfrm>
            <a:off x="721165" y="3165336"/>
            <a:ext cx="1870311" cy="1183722"/>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Systems learn from data - if data reflects inequality, outcomes can be biased</a:t>
            </a:r>
            <a:endParaRPr lang="en-US" sz="1650" dirty="0">
              <a:solidFill>
                <a:srgbClr val="000000"/>
              </a:solidFill>
            </a:endParaRPr>
          </a:p>
        </p:txBody>
      </p:sp>
      <p:sp>
        <p:nvSpPr>
          <p:cNvPr id="13" name="TextBox 26">
            <a:extLst>
              <a:ext uri="{FF2B5EF4-FFF2-40B4-BE49-F238E27FC236}">
                <a16:creationId xmlns:a16="http://schemas.microsoft.com/office/drawing/2014/main" id="{3F5884F4-705E-6987-0971-301017E3C033}"/>
              </a:ext>
            </a:extLst>
          </p:cNvPr>
          <p:cNvSpPr txBox="1"/>
          <p:nvPr/>
        </p:nvSpPr>
        <p:spPr bwMode="auto">
          <a:xfrm>
            <a:off x="2452471" y="1840668"/>
            <a:ext cx="710713" cy="851259"/>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14" name="TextBox 13">
            <a:extLst>
              <a:ext uri="{FF2B5EF4-FFF2-40B4-BE49-F238E27FC236}">
                <a16:creationId xmlns:a16="http://schemas.microsoft.com/office/drawing/2014/main" id="{4CEC51DF-B795-F114-0004-6BEE08D14A75}"/>
              </a:ext>
            </a:extLst>
          </p:cNvPr>
          <p:cNvSpPr txBox="1"/>
          <p:nvPr/>
        </p:nvSpPr>
        <p:spPr>
          <a:xfrm>
            <a:off x="2879641" y="4715036"/>
            <a:ext cx="1968530" cy="1183722"/>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Large volumes of personal information risk breaches or unauthorized use</a:t>
            </a:r>
            <a:endParaRPr lang="en-US" sz="1650" dirty="0">
              <a:solidFill>
                <a:srgbClr val="000000"/>
              </a:solidFill>
            </a:endParaRPr>
          </a:p>
        </p:txBody>
      </p:sp>
      <p:sp>
        <p:nvSpPr>
          <p:cNvPr id="15" name="TextBox 14">
            <a:extLst>
              <a:ext uri="{FF2B5EF4-FFF2-40B4-BE49-F238E27FC236}">
                <a16:creationId xmlns:a16="http://schemas.microsoft.com/office/drawing/2014/main" id="{2B4D2799-262F-5A7F-CAE7-FF7FBC23DC3A}"/>
              </a:ext>
            </a:extLst>
          </p:cNvPr>
          <p:cNvSpPr txBox="1"/>
          <p:nvPr/>
        </p:nvSpPr>
        <p:spPr>
          <a:xfrm>
            <a:off x="5065895" y="3165336"/>
            <a:ext cx="1870311" cy="965714"/>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Chatbots &amp; self-service tools can reduce personal warmth if overused</a:t>
            </a:r>
            <a:endParaRPr lang="en-US" sz="1650" dirty="0">
              <a:solidFill>
                <a:srgbClr val="000000"/>
              </a:solidFill>
            </a:endParaRPr>
          </a:p>
        </p:txBody>
      </p:sp>
      <p:sp>
        <p:nvSpPr>
          <p:cNvPr id="20" name="TextBox 19">
            <a:extLst>
              <a:ext uri="{FF2B5EF4-FFF2-40B4-BE49-F238E27FC236}">
                <a16:creationId xmlns:a16="http://schemas.microsoft.com/office/drawing/2014/main" id="{008E144B-7C53-4614-9A43-8BD6AA3ACAC6}"/>
              </a:ext>
            </a:extLst>
          </p:cNvPr>
          <p:cNvSpPr txBox="1"/>
          <p:nvPr/>
        </p:nvSpPr>
        <p:spPr>
          <a:xfrm>
            <a:off x="7240725" y="4715036"/>
            <a:ext cx="2071634" cy="965714"/>
          </a:xfrm>
          <a:prstGeom prst="rect">
            <a:avLst/>
          </a:prstGeom>
          <a:noFill/>
        </p:spPr>
        <p:txBody>
          <a:bodyPr wrap="square">
            <a:spAutoFit/>
          </a:bodyPr>
          <a:lstStyle/>
          <a:p>
            <a:pPr>
              <a:lnSpc>
                <a:spcPts val="1720"/>
              </a:lnSpc>
            </a:pPr>
            <a:r>
              <a:rPr kumimoji="0" lang="en-US" sz="1650" b="0" i="0" u="none" strike="noStrike" kern="0" cap="none" spc="0" normalizeH="0" baseline="0" noProof="0" dirty="0">
                <a:ln>
                  <a:noFill/>
                </a:ln>
                <a:solidFill>
                  <a:srgbClr val="000000"/>
                </a:solidFill>
                <a:effectLst/>
                <a:uLnTx/>
                <a:uFillTx/>
                <a:cs typeface="Times New Roman" panose="02020603050405020304" pitchFamily="18" charset="0"/>
              </a:rPr>
              <a:t>Weakens critical thinking &amp; staff engagement when judgment is needed</a:t>
            </a:r>
            <a:endParaRPr lang="en-US" sz="1650" dirty="0">
              <a:solidFill>
                <a:srgbClr val="000000"/>
              </a:solidFill>
            </a:endParaRPr>
          </a:p>
        </p:txBody>
      </p:sp>
      <p:sp>
        <p:nvSpPr>
          <p:cNvPr id="8" name="Rectangle 30">
            <a:extLst>
              <a:ext uri="{FF2B5EF4-FFF2-40B4-BE49-F238E27FC236}">
                <a16:creationId xmlns:a16="http://schemas.microsoft.com/office/drawing/2014/main" id="{D8B61AD8-111F-D0F4-15AB-D2167BFC4E04}"/>
              </a:ext>
            </a:extLst>
          </p:cNvPr>
          <p:cNvSpPr/>
          <p:nvPr/>
        </p:nvSpPr>
        <p:spPr>
          <a:xfrm flipH="1">
            <a:off x="8862859" y="775637"/>
            <a:ext cx="2700341" cy="1508105"/>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Core Danger:</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Technology should </a:t>
            </a:r>
            <a:r>
              <a:rPr lang="en-US" b="1" i="1" dirty="0">
                <a:solidFill>
                  <a:srgbClr val="262626"/>
                </a:solidFill>
                <a:cs typeface="Times New Roman" panose="02020603050405020304" pitchFamily="18" charset="0"/>
              </a:rPr>
              <a:t>support staff, not replace their judgement</a:t>
            </a:r>
            <a:r>
              <a:rPr lang="en-US" i="1" dirty="0">
                <a:solidFill>
                  <a:srgbClr val="262626"/>
                </a:solidFill>
                <a:cs typeface="Times New Roman" panose="02020603050405020304" pitchFamily="18" charset="0"/>
              </a:rPr>
              <a:t>.</a:t>
            </a:r>
            <a:endParaRPr lang="en-US" dirty="0">
              <a:solidFill>
                <a:srgbClr val="262626"/>
              </a:solidFill>
              <a:cs typeface="Times New Roman" panose="02020603050405020304" pitchFamily="18" charset="0"/>
            </a:endParaRPr>
          </a:p>
          <a:p>
            <a:pPr algn="ctr"/>
            <a:endParaRPr lang="en-US" dirty="0">
              <a:solidFill>
                <a:srgbClr val="262626"/>
              </a:solidFill>
            </a:endParaRPr>
          </a:p>
        </p:txBody>
      </p:sp>
      <p:sp>
        <p:nvSpPr>
          <p:cNvPr id="11" name="Rounded Rectangle 10">
            <a:extLst>
              <a:ext uri="{FF2B5EF4-FFF2-40B4-BE49-F238E27FC236}">
                <a16:creationId xmlns:a16="http://schemas.microsoft.com/office/drawing/2014/main" id="{E807B32D-E5A9-0281-66D1-C3C333E4427E}"/>
              </a:ext>
            </a:extLst>
          </p:cNvPr>
          <p:cNvSpPr/>
          <p:nvPr/>
        </p:nvSpPr>
        <p:spPr>
          <a:xfrm>
            <a:off x="8619893" y="537099"/>
            <a:ext cx="3186272" cy="1737704"/>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9551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FCD65-7CD7-99D7-9EA1-C8E281DEFE43}"/>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5F034E57-1DCF-DCDA-07AA-72E106AA7B8B}"/>
              </a:ext>
            </a:extLst>
          </p:cNvPr>
          <p:cNvSpPr txBox="1">
            <a:spLocks/>
          </p:cNvSpPr>
          <p:nvPr/>
        </p:nvSpPr>
        <p:spPr>
          <a:xfrm>
            <a:off x="429115" y="525832"/>
            <a:ext cx="592708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Responsible AI in Practice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A4517ADD-3AD2-6088-DD83-F0C2BC522106}"/>
              </a:ext>
            </a:extLst>
          </p:cNvPr>
          <p:cNvCxnSpPr>
            <a:cxnSpLocks/>
          </p:cNvCxnSpPr>
          <p:nvPr/>
        </p:nvCxnSpPr>
        <p:spPr>
          <a:xfrm>
            <a:off x="0" y="1197663"/>
            <a:ext cx="5820937"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F171884C-F646-5245-2A91-9CEDF28E386A}"/>
              </a:ext>
            </a:extLst>
          </p:cNvPr>
          <p:cNvSpPr/>
          <p:nvPr/>
        </p:nvSpPr>
        <p:spPr>
          <a:xfrm flipH="1">
            <a:off x="508027" y="1628900"/>
            <a:ext cx="5312910" cy="4750018"/>
          </a:xfrm>
          <a:prstGeom prst="rect">
            <a:avLst/>
          </a:prstGeom>
        </p:spPr>
        <p:txBody>
          <a:bodyPr wrap="square">
            <a:spAutoFit/>
          </a:bodyPr>
          <a:lstStyle/>
          <a:p>
            <a:pPr>
              <a:defRPr/>
            </a:pPr>
            <a:r>
              <a:rPr lang="en-US" sz="2000" b="1" dirty="0">
                <a:solidFill>
                  <a:srgbClr val="0289AE"/>
                </a:solidFill>
                <a:cs typeface="Times New Roman" panose="02020603050405020304" pitchFamily="18" charset="0"/>
              </a:rPr>
              <a:t>Case Study: ACCOR Group</a:t>
            </a:r>
            <a:br>
              <a:rPr lang="en-US" dirty="0">
                <a:solidFill>
                  <a:srgbClr val="000000"/>
                </a:solidFill>
                <a:cs typeface="Times New Roman" panose="02020603050405020304" pitchFamily="18" charset="0"/>
              </a:rPr>
            </a:br>
            <a:endParaRPr lang="en-US" sz="800" dirty="0">
              <a:solidFill>
                <a:srgbClr val="000000"/>
              </a:solidFill>
              <a:cs typeface="Times New Roman" panose="02020603050405020304" pitchFamily="18" charset="0"/>
            </a:endParaRPr>
          </a:p>
          <a:p>
            <a:pPr lvl="0">
              <a:lnSpc>
                <a:spcPts val="1960"/>
              </a:lnSpc>
              <a:defRPr/>
            </a:pPr>
            <a:r>
              <a:rPr lang="en-US" dirty="0">
                <a:solidFill>
                  <a:srgbClr val="000000"/>
                </a:solidFill>
                <a:cs typeface="Times New Roman" panose="02020603050405020304" pitchFamily="18" charset="0"/>
              </a:rPr>
              <a:t>One of Europe's largest hotel networks implementing AI across loyalty programs, operations, and guest communication.</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lvl="0">
              <a:lnSpc>
                <a:spcPts val="1960"/>
              </a:lnSpc>
              <a:defRPr/>
            </a:pPr>
            <a:endParaRPr lang="en-US" dirty="0">
              <a:solidFill>
                <a:srgbClr val="000000"/>
              </a:solidFill>
              <a:cs typeface="Times New Roman" panose="02020603050405020304" pitchFamily="18" charset="0"/>
            </a:endParaRPr>
          </a:p>
          <a:p>
            <a:pPr>
              <a:lnSpc>
                <a:spcPts val="1960"/>
              </a:lnSpc>
            </a:pPr>
            <a:r>
              <a:rPr lang="en-US" sz="2000" b="1" dirty="0">
                <a:solidFill>
                  <a:srgbClr val="0289AE"/>
                </a:solidFill>
                <a:cs typeface="Times New Roman" panose="02020603050405020304" pitchFamily="18" charset="0"/>
              </a:rPr>
              <a:t>Key Practices:</a:t>
            </a:r>
          </a:p>
          <a:p>
            <a:endParaRPr lang="en-US" sz="800" dirty="0">
              <a:solidFill>
                <a:srgbClr val="000000"/>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Employees at the Centre</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Staff training to interpret AI suggestions, not follow automatically</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Transparency</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Guests informed when AI tools are used</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GDPR Compliance</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Guest data </a:t>
            </a:r>
            <a:r>
              <a:rPr lang="en-US" dirty="0" err="1">
                <a:solidFill>
                  <a:srgbClr val="000000"/>
                </a:solidFill>
                <a:cs typeface="Times New Roman" panose="02020603050405020304" pitchFamily="18" charset="0"/>
              </a:rPr>
              <a:t>anonymised</a:t>
            </a:r>
            <a:r>
              <a:rPr lang="en-US" dirty="0">
                <a:solidFill>
                  <a:srgbClr val="000000"/>
                </a:solidFill>
                <a:cs typeface="Times New Roman" panose="02020603050405020304" pitchFamily="18" charset="0"/>
              </a:rPr>
              <a:t>, stored securely</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Sustainability Alignment</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Partners with EU Digital for Sustainability initiative</a:t>
            </a:r>
            <a:br>
              <a:rPr lang="en-US" dirty="0">
                <a:solidFill>
                  <a:srgbClr val="000000"/>
                </a:solidFill>
                <a:cs typeface="Times New Roman" panose="02020603050405020304" pitchFamily="18" charset="0"/>
              </a:rPr>
            </a:br>
            <a:endParaRPr lang="en-GB" kern="0" dirty="0">
              <a:solidFill>
                <a:srgbClr val="000000"/>
              </a:solidFill>
            </a:endParaRPr>
          </a:p>
        </p:txBody>
      </p:sp>
      <p:pic>
        <p:nvPicPr>
          <p:cNvPr id="5" name="Graphic 4">
            <a:extLst>
              <a:ext uri="{FF2B5EF4-FFF2-40B4-BE49-F238E27FC236}">
                <a16:creationId xmlns:a16="http://schemas.microsoft.com/office/drawing/2014/main" id="{BA484B28-9249-76ED-B428-E8147BCD848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6993768" y="275985"/>
            <a:ext cx="5474219" cy="4922248"/>
          </a:xfrm>
          <a:prstGeom prst="rect">
            <a:avLst/>
          </a:prstGeom>
        </p:spPr>
      </p:pic>
      <p:sp>
        <p:nvSpPr>
          <p:cNvPr id="6" name="Rectangle 30">
            <a:extLst>
              <a:ext uri="{FF2B5EF4-FFF2-40B4-BE49-F238E27FC236}">
                <a16:creationId xmlns:a16="http://schemas.microsoft.com/office/drawing/2014/main" id="{E5AB3120-11CD-5090-E89B-8D8565397B86}"/>
              </a:ext>
            </a:extLst>
          </p:cNvPr>
          <p:cNvSpPr/>
          <p:nvPr/>
        </p:nvSpPr>
        <p:spPr>
          <a:xfrm flipH="1">
            <a:off x="6782878" y="4788446"/>
            <a:ext cx="4043039" cy="1231106"/>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Result:</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Shows how responsible AI can strengthen </a:t>
            </a:r>
            <a:r>
              <a:rPr lang="en-US" b="1" i="1" dirty="0">
                <a:solidFill>
                  <a:srgbClr val="262626"/>
                </a:solidFill>
                <a:cs typeface="Times New Roman" panose="02020603050405020304" pitchFamily="18" charset="0"/>
              </a:rPr>
              <a:t>both trust and efficiency</a:t>
            </a:r>
            <a:r>
              <a:rPr lang="en-US" i="1" dirty="0">
                <a:solidFill>
                  <a:srgbClr val="262626"/>
                </a:solidFill>
                <a:cs typeface="Times New Roman" panose="02020603050405020304" pitchFamily="18" charset="0"/>
              </a:rPr>
              <a:t>.</a:t>
            </a:r>
            <a:endParaRPr lang="en-US" dirty="0">
              <a:solidFill>
                <a:srgbClr val="262626"/>
              </a:solidFill>
              <a:cs typeface="Times New Roman" panose="02020603050405020304" pitchFamily="18" charset="0"/>
            </a:endParaRPr>
          </a:p>
          <a:p>
            <a:pPr algn="ctr"/>
            <a:endParaRPr lang="en-US" dirty="0">
              <a:solidFill>
                <a:srgbClr val="262626"/>
              </a:solidFill>
            </a:endParaRPr>
          </a:p>
        </p:txBody>
      </p:sp>
      <p:sp>
        <p:nvSpPr>
          <p:cNvPr id="7" name="Rounded Rectangle 6">
            <a:extLst>
              <a:ext uri="{FF2B5EF4-FFF2-40B4-BE49-F238E27FC236}">
                <a16:creationId xmlns:a16="http://schemas.microsoft.com/office/drawing/2014/main" id="{C0F75556-2A9D-51E8-4F32-8F65FAF4507E}"/>
              </a:ext>
            </a:extLst>
          </p:cNvPr>
          <p:cNvSpPr/>
          <p:nvPr/>
        </p:nvSpPr>
        <p:spPr>
          <a:xfrm>
            <a:off x="6601522" y="4616605"/>
            <a:ext cx="4405751" cy="1402947"/>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3267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9F29B-937E-842B-7467-2ADE49605720}"/>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C94BF898-88D7-0980-D6B5-2FA0FFC6AA7B}"/>
              </a:ext>
            </a:extLst>
          </p:cNvPr>
          <p:cNvSpPr txBox="1">
            <a:spLocks/>
          </p:cNvSpPr>
          <p:nvPr/>
        </p:nvSpPr>
        <p:spPr>
          <a:xfrm>
            <a:off x="429115" y="525832"/>
            <a:ext cx="592708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Learning from Accor</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5B238320-CA52-8317-F96B-C65A7CB00565}"/>
              </a:ext>
            </a:extLst>
          </p:cNvPr>
          <p:cNvCxnSpPr>
            <a:cxnSpLocks/>
          </p:cNvCxnSpPr>
          <p:nvPr/>
        </p:nvCxnSpPr>
        <p:spPr>
          <a:xfrm>
            <a:off x="0" y="1197663"/>
            <a:ext cx="762743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E62D9CDB-D766-E128-C10C-2C88FEF0A6C1}"/>
              </a:ext>
            </a:extLst>
          </p:cNvPr>
          <p:cNvSpPr/>
          <p:nvPr/>
        </p:nvSpPr>
        <p:spPr>
          <a:xfrm flipH="1">
            <a:off x="508027" y="1628900"/>
            <a:ext cx="7119407" cy="4965462"/>
          </a:xfrm>
          <a:prstGeom prst="rect">
            <a:avLst/>
          </a:prstGeom>
        </p:spPr>
        <p:txBody>
          <a:bodyPr wrap="square">
            <a:spAutoFit/>
          </a:bodyPr>
          <a:lstStyle/>
          <a:p>
            <a:pPr lvl="0">
              <a:lnSpc>
                <a:spcPts val="1960"/>
              </a:lnSpc>
              <a:buClr>
                <a:srgbClr val="62A844"/>
              </a:buClr>
              <a:defRPr/>
            </a:pPr>
            <a:r>
              <a:rPr lang="en-US" kern="0" dirty="0">
                <a:solidFill>
                  <a:srgbClr val="000000"/>
                </a:solidFill>
                <a:cs typeface="Times New Roman" panose="02020603050405020304" pitchFamily="18" charset="0"/>
              </a:rPr>
              <a:t>Accor’s example shows that artificial intelligence can enhance service when guided by clear ethical principles and strong staff engagement. </a:t>
            </a:r>
          </a:p>
          <a:p>
            <a:pPr lvl="0">
              <a:lnSpc>
                <a:spcPts val="1960"/>
              </a:lnSpc>
              <a:buClr>
                <a:srgbClr val="62A844"/>
              </a:buClr>
              <a:defRPr/>
            </a:pPr>
            <a:endParaRPr lang="en-US" kern="0" dirty="0">
              <a:solidFill>
                <a:srgbClr val="000000"/>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What specific actions</a:t>
            </a:r>
            <a:r>
              <a:rPr lang="en-US" dirty="0">
                <a:solidFill>
                  <a:srgbClr val="000000"/>
                </a:solidFill>
                <a:cs typeface="Times New Roman" panose="02020603050405020304" pitchFamily="18" charset="0"/>
              </a:rPr>
              <a:t> made Accor's AI use ethical and transparent?</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How did staff training</a:t>
            </a:r>
            <a:r>
              <a:rPr lang="en-US" dirty="0">
                <a:solidFill>
                  <a:srgbClr val="000000"/>
                </a:solidFill>
                <a:cs typeface="Times New Roman" panose="02020603050405020304" pitchFamily="18" charset="0"/>
              </a:rPr>
              <a:t> contribute to maintaining trust and service quality?</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What policies or practices</a:t>
            </a:r>
            <a:r>
              <a:rPr lang="en-US" dirty="0">
                <a:solidFill>
                  <a:srgbClr val="000000"/>
                </a:solidFill>
                <a:cs typeface="Times New Roman" panose="02020603050405020304" pitchFamily="18" charset="0"/>
              </a:rPr>
              <a:t> would ensure digital innovation in your setting remains fair and responsible?</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Application Exercise:</a:t>
            </a:r>
          </a:p>
          <a:p>
            <a:pPr>
              <a:lnSpc>
                <a:spcPts val="1960"/>
              </a:lnSpc>
              <a:buClr>
                <a:srgbClr val="62A844"/>
              </a:buClr>
            </a:pPr>
            <a:r>
              <a:rPr lang="en-US" dirty="0">
                <a:solidFill>
                  <a:srgbClr val="000000"/>
                </a:solidFill>
                <a:cs typeface="Times New Roman" panose="02020603050405020304" pitchFamily="18" charset="0"/>
              </a:rPr>
              <a:t> identify one area in your </a:t>
            </a:r>
            <a:r>
              <a:rPr lang="en-US" dirty="0" err="1">
                <a:solidFill>
                  <a:srgbClr val="000000"/>
                </a:solidFill>
                <a:cs typeface="Times New Roman" panose="02020603050405020304" pitchFamily="18" charset="0"/>
              </a:rPr>
              <a:t>organisation</a:t>
            </a:r>
            <a:r>
              <a:rPr lang="en-US" dirty="0">
                <a:solidFill>
                  <a:srgbClr val="000000"/>
                </a:solidFill>
                <a:cs typeface="Times New Roman" panose="02020603050405020304" pitchFamily="18" charset="0"/>
              </a:rPr>
              <a:t> where AI could support your staff.</a:t>
            </a:r>
            <a:br>
              <a:rPr lang="en-US" dirty="0">
                <a:solidFill>
                  <a:srgbClr val="000000"/>
                </a:solidFill>
                <a:cs typeface="Times New Roman" panose="02020603050405020304" pitchFamily="18" charset="0"/>
              </a:rPr>
            </a:b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Design Check:</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Outline how you would include:</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Clear communication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Data protection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Human oversight</a:t>
            </a:r>
          </a:p>
          <a:p>
            <a:pPr lvl="0">
              <a:lnSpc>
                <a:spcPts val="1960"/>
              </a:lnSpc>
              <a:buClr>
                <a:srgbClr val="62A844"/>
              </a:buClr>
              <a:defRPr/>
            </a:pPr>
            <a:endParaRPr lang="en-GB" kern="0" dirty="0">
              <a:solidFill>
                <a:srgbClr val="000000"/>
              </a:solidFill>
            </a:endParaRPr>
          </a:p>
        </p:txBody>
      </p:sp>
      <p:pic>
        <p:nvPicPr>
          <p:cNvPr id="5" name="Graphic 4">
            <a:extLst>
              <a:ext uri="{FF2B5EF4-FFF2-40B4-BE49-F238E27FC236}">
                <a16:creationId xmlns:a16="http://schemas.microsoft.com/office/drawing/2014/main" id="{66A937D8-F6C3-1933-74B0-3A9168613937}"/>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6706887" y="291214"/>
            <a:ext cx="5776332" cy="5193899"/>
          </a:xfrm>
          <a:prstGeom prst="rect">
            <a:avLst/>
          </a:prstGeom>
        </p:spPr>
      </p:pic>
    </p:spTree>
    <p:extLst>
      <p:ext uri="{BB962C8B-B14F-4D97-AF65-F5344CB8AC3E}">
        <p14:creationId xmlns:p14="http://schemas.microsoft.com/office/powerpoint/2010/main" val="2345886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ECFA-4F6C-9E16-6469-0E6B75B207CD}"/>
            </a:ext>
          </a:extLst>
        </p:cNvPr>
        <p:cNvGrpSpPr/>
        <p:nvPr/>
      </p:nvGrpSpPr>
      <p:grpSpPr>
        <a:xfrm>
          <a:off x="0" y="0"/>
          <a:ext cx="0" cy="0"/>
          <a:chOff x="0" y="0"/>
          <a:chExt cx="0" cy="0"/>
        </a:xfrm>
      </p:grpSpPr>
      <p:sp>
        <p:nvSpPr>
          <p:cNvPr id="4" name="Rectangle 30">
            <a:extLst>
              <a:ext uri="{FF2B5EF4-FFF2-40B4-BE49-F238E27FC236}">
                <a16:creationId xmlns:a16="http://schemas.microsoft.com/office/drawing/2014/main" id="{9236CDDE-1BE3-B4D4-AAD4-FD44DD59B4E6}"/>
              </a:ext>
            </a:extLst>
          </p:cNvPr>
          <p:cNvSpPr/>
          <p:nvPr/>
        </p:nvSpPr>
        <p:spPr>
          <a:xfrm flipH="1">
            <a:off x="508026" y="1807319"/>
            <a:ext cx="6327671" cy="4739759"/>
          </a:xfrm>
          <a:prstGeom prst="rect">
            <a:avLst/>
          </a:prstGeom>
        </p:spPr>
        <p:txBody>
          <a:bodyPr wrap="square">
            <a:spAutoFit/>
          </a:bodyPr>
          <a:lstStyle/>
          <a:p>
            <a:pPr lvl="0">
              <a:lnSpc>
                <a:spcPts val="1960"/>
              </a:lnSpc>
              <a:buClr>
                <a:srgbClr val="62A844"/>
              </a:buClr>
              <a:defRPr/>
            </a:pPr>
            <a:r>
              <a:rPr lang="en-US" kern="0" dirty="0">
                <a:solidFill>
                  <a:srgbClr val="000000"/>
                </a:solidFill>
                <a:cs typeface="Times New Roman" panose="02020603050405020304" pitchFamily="18" charset="0"/>
              </a:rPr>
              <a:t>Staff training is central to building a culture of ethical and confident use of artificial intelligence in hospitality. </a:t>
            </a:r>
            <a:br>
              <a:rPr lang="en-US" kern="0" dirty="0">
                <a:solidFill>
                  <a:srgbClr val="000000"/>
                </a:solidFill>
                <a:cs typeface="Times New Roman" panose="02020603050405020304" pitchFamily="18" charset="0"/>
              </a:rPr>
            </a:br>
            <a:endParaRPr lang="en-US" kern="0"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Why it’s Critical:</a:t>
            </a:r>
          </a:p>
          <a:p>
            <a:pPr>
              <a:buClr>
                <a:srgbClr val="62A844"/>
              </a:buClr>
            </a:pPr>
            <a:br>
              <a:rPr lang="en-US" sz="800"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When employees understand AI systems, they can:</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Use them responsibly</a:t>
            </a:r>
          </a:p>
          <a:p>
            <a:pPr marL="285750" indent="-285750">
              <a:lnSpc>
                <a:spcPts val="1960"/>
              </a:lnSpc>
              <a:buClr>
                <a:srgbClr val="62A844"/>
              </a:buClr>
              <a:buFont typeface="Arial" panose="020B0604020202020204" pitchFamily="34" charset="0"/>
              <a:buChar char="•"/>
            </a:pPr>
            <a:r>
              <a:rPr lang="en-US" dirty="0" err="1">
                <a:solidFill>
                  <a:srgbClr val="000000"/>
                </a:solidFill>
                <a:cs typeface="Times New Roman" panose="02020603050405020304" pitchFamily="18" charset="0"/>
              </a:rPr>
              <a:t>Recognise</a:t>
            </a:r>
            <a:r>
              <a:rPr lang="en-US" dirty="0">
                <a:solidFill>
                  <a:srgbClr val="000000"/>
                </a:solidFill>
                <a:cs typeface="Times New Roman" panose="02020603050405020304" pitchFamily="18" charset="0"/>
              </a:rPr>
              <a:t> when human judgment is needed</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Build confidence in digital transformation</a:t>
            </a:r>
            <a:br>
              <a:rPr lang="en-US" dirty="0">
                <a:solidFill>
                  <a:srgbClr val="000000"/>
                </a:solidFill>
                <a:cs typeface="Times New Roman" panose="02020603050405020304" pitchFamily="18" charset="0"/>
              </a:rPr>
            </a:br>
            <a:endParaRPr lang="en-US" sz="2000" dirty="0">
              <a:solidFill>
                <a:srgbClr val="0289AE"/>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European Approach:</a:t>
            </a:r>
          </a:p>
          <a:p>
            <a:pPr>
              <a:buClr>
                <a:srgbClr val="62A844"/>
              </a:buClr>
            </a:pPr>
            <a:br>
              <a:rPr lang="en-US" sz="800"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Hotels are introducing </a:t>
            </a:r>
            <a:r>
              <a:rPr lang="en-US" b="1" dirty="0">
                <a:solidFill>
                  <a:srgbClr val="000000"/>
                </a:solidFill>
                <a:cs typeface="Times New Roman" panose="02020603050405020304" pitchFamily="18" charset="0"/>
              </a:rPr>
              <a:t>digital literacy &amp; ethics training</a:t>
            </a:r>
            <a:r>
              <a:rPr lang="en-US" dirty="0">
                <a:solidFill>
                  <a:srgbClr val="000000"/>
                </a:solidFill>
                <a:cs typeface="Times New Roman" panose="02020603050405020304" pitchFamily="18" charset="0"/>
              </a:rPr>
              <a:t> covering:</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Secure guest data management</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Interpreting automated insights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Identifying bias in recommendations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Open dialogue channels for concerns</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lvl="0">
              <a:lnSpc>
                <a:spcPts val="1960"/>
              </a:lnSpc>
              <a:buClr>
                <a:srgbClr val="62A844"/>
              </a:buClr>
              <a:defRPr/>
            </a:pPr>
            <a:endParaRPr lang="en-GB" kern="0" dirty="0">
              <a:solidFill>
                <a:srgbClr val="000000"/>
              </a:solidFill>
              <a:cs typeface="Times New Roman" panose="02020603050405020304" pitchFamily="18" charset="0"/>
            </a:endParaRPr>
          </a:p>
        </p:txBody>
      </p:sp>
      <p:pic>
        <p:nvPicPr>
          <p:cNvPr id="5" name="Graphic 4">
            <a:extLst>
              <a:ext uri="{FF2B5EF4-FFF2-40B4-BE49-F238E27FC236}">
                <a16:creationId xmlns:a16="http://schemas.microsoft.com/office/drawing/2014/main" id="{C6ECA858-2022-F5C7-65DA-0FB7724ECE8D}"/>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7300849" y="259678"/>
            <a:ext cx="5150834" cy="4631471"/>
          </a:xfrm>
          <a:prstGeom prst="rect">
            <a:avLst/>
          </a:prstGeom>
        </p:spPr>
      </p:pic>
      <p:sp>
        <p:nvSpPr>
          <p:cNvPr id="6" name="Text Placeholder 11">
            <a:extLst>
              <a:ext uri="{FF2B5EF4-FFF2-40B4-BE49-F238E27FC236}">
                <a16:creationId xmlns:a16="http://schemas.microsoft.com/office/drawing/2014/main" id="{D5AB5587-01D8-8493-64B9-A7AEAA2B7AD1}"/>
              </a:ext>
            </a:extLst>
          </p:cNvPr>
          <p:cNvSpPr txBox="1">
            <a:spLocks/>
          </p:cNvSpPr>
          <p:nvPr/>
        </p:nvSpPr>
        <p:spPr>
          <a:xfrm>
            <a:off x="429113" y="343489"/>
            <a:ext cx="592708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Staff Training and Engagement for Responsible AI Use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7" name="Straight Connector 6">
            <a:extLst>
              <a:ext uri="{FF2B5EF4-FFF2-40B4-BE49-F238E27FC236}">
                <a16:creationId xmlns:a16="http://schemas.microsoft.com/office/drawing/2014/main" id="{56653CE2-A78B-007B-8B98-F6C6A3CBBD59}"/>
              </a:ext>
            </a:extLst>
          </p:cNvPr>
          <p:cNvCxnSpPr>
            <a:cxnSpLocks/>
          </p:cNvCxnSpPr>
          <p:nvPr/>
        </p:nvCxnSpPr>
        <p:spPr>
          <a:xfrm>
            <a:off x="0" y="1374199"/>
            <a:ext cx="596590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7F1E7614-3377-CCED-975A-0A526527A100}"/>
              </a:ext>
            </a:extLst>
          </p:cNvPr>
          <p:cNvSpPr/>
          <p:nvPr/>
        </p:nvSpPr>
        <p:spPr>
          <a:xfrm flipH="1">
            <a:off x="7179457" y="4836194"/>
            <a:ext cx="4043039" cy="1138773"/>
          </a:xfrm>
          <a:prstGeom prst="rect">
            <a:avLst/>
          </a:prstGeom>
        </p:spPr>
        <p:txBody>
          <a:bodyPr wrap="square">
            <a:spAutoFit/>
          </a:bodyPr>
          <a:lstStyle/>
          <a:p>
            <a:pPr algn="ctr">
              <a:lnSpc>
                <a:spcPts val="1960"/>
              </a:lnSpc>
            </a:pPr>
            <a:r>
              <a:rPr lang="en-US" sz="2000" b="1" dirty="0">
                <a:solidFill>
                  <a:srgbClr val="0289AE"/>
                </a:solidFill>
                <a:cs typeface="Times New Roman" panose="02020603050405020304" pitchFamily="18" charset="0"/>
              </a:rPr>
              <a:t>Key Outcome:</a:t>
            </a:r>
            <a:br>
              <a:rPr lang="en-US" dirty="0">
                <a:solidFill>
                  <a:srgbClr val="000000"/>
                </a:solidFill>
                <a:cs typeface="Times New Roman" panose="02020603050405020304" pitchFamily="18" charset="0"/>
              </a:rPr>
            </a:br>
            <a:r>
              <a:rPr lang="en-US" i="1" dirty="0">
                <a:solidFill>
                  <a:srgbClr val="000000"/>
                </a:solidFill>
                <a:cs typeface="Times New Roman" panose="02020603050405020304" pitchFamily="18" charset="0"/>
              </a:rPr>
              <a:t>Engaged, informed teams maintain trust in </a:t>
            </a:r>
            <a:r>
              <a:rPr lang="en-US" b="1" i="1" dirty="0">
                <a:solidFill>
                  <a:srgbClr val="000000"/>
                </a:solidFill>
                <a:cs typeface="Times New Roman" panose="02020603050405020304" pitchFamily="18" charset="0"/>
              </a:rPr>
              <a:t>both technology and leadership</a:t>
            </a:r>
            <a:r>
              <a:rPr lang="en-US" i="1" dirty="0">
                <a:solidFill>
                  <a:srgbClr val="000000"/>
                </a:solidFill>
                <a:cs typeface="Times New Roman" panose="02020603050405020304" pitchFamily="18" charset="0"/>
              </a:rPr>
              <a:t>.</a:t>
            </a:r>
            <a:endParaRPr lang="en-US" dirty="0">
              <a:solidFill>
                <a:srgbClr val="000000"/>
              </a:solidFill>
              <a:cs typeface="Times New Roman" panose="02020603050405020304" pitchFamily="18" charset="0"/>
            </a:endParaRPr>
          </a:p>
          <a:p>
            <a:pPr algn="ctr"/>
            <a:endParaRPr lang="en-US" dirty="0">
              <a:solidFill>
                <a:srgbClr val="262626"/>
              </a:solidFill>
            </a:endParaRPr>
          </a:p>
        </p:txBody>
      </p:sp>
      <p:sp>
        <p:nvSpPr>
          <p:cNvPr id="9" name="Rounded Rectangle 8">
            <a:extLst>
              <a:ext uri="{FF2B5EF4-FFF2-40B4-BE49-F238E27FC236}">
                <a16:creationId xmlns:a16="http://schemas.microsoft.com/office/drawing/2014/main" id="{BB0270AE-0AAA-ED6E-A64A-E95C53684BE0}"/>
              </a:ext>
            </a:extLst>
          </p:cNvPr>
          <p:cNvSpPr/>
          <p:nvPr/>
        </p:nvSpPr>
        <p:spPr>
          <a:xfrm>
            <a:off x="6998101" y="4572020"/>
            <a:ext cx="4405751" cy="1402947"/>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D51CAAD-9DA0-F515-011B-6BAA7E1E8B36}"/>
              </a:ext>
            </a:extLst>
          </p:cNvPr>
          <p:cNvSpPr txBox="1"/>
          <p:nvPr/>
        </p:nvSpPr>
        <p:spPr>
          <a:xfrm>
            <a:off x="9303986" y="3642726"/>
            <a:ext cx="2148840" cy="369332"/>
          </a:xfrm>
          <a:prstGeom prst="rect">
            <a:avLst/>
          </a:prstGeom>
          <a:noFill/>
        </p:spPr>
        <p:txBody>
          <a:bodyPr wrap="square" rtlCol="0">
            <a:spAutoFit/>
          </a:bodyPr>
          <a:lstStyle/>
          <a:p>
            <a:pPr algn="r"/>
            <a:r>
              <a:rPr lang="en-US" dirty="0">
                <a:solidFill>
                  <a:srgbClr val="0289AE"/>
                </a:solidFill>
                <a:hlinkClick r:id="rId4" action="ppaction://hlinkfile">
                  <a:extLst>
                    <a:ext uri="{A12FA001-AC4F-418D-AE19-62706E023703}">
                      <ahyp:hlinkClr xmlns:ahyp="http://schemas.microsoft.com/office/drawing/2018/hyperlinkcolor" val="tx"/>
                    </a:ext>
                  </a:extLst>
                </a:hlinkClick>
              </a:rPr>
              <a:t>Responsible AI</a:t>
            </a:r>
            <a:endParaRPr lang="en-US" dirty="0">
              <a:solidFill>
                <a:srgbClr val="0289AE"/>
              </a:solidFill>
            </a:endParaRPr>
          </a:p>
        </p:txBody>
      </p:sp>
    </p:spTree>
    <p:extLst>
      <p:ext uri="{BB962C8B-B14F-4D97-AF65-F5344CB8AC3E}">
        <p14:creationId xmlns:p14="http://schemas.microsoft.com/office/powerpoint/2010/main" val="90826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07FBA8BB-3A2A-D5A2-6B6E-E238D3C19ECC}"/>
              </a:ext>
            </a:extLst>
          </p:cNvPr>
          <p:cNvSpPr txBox="1"/>
          <p:nvPr/>
        </p:nvSpPr>
        <p:spPr>
          <a:xfrm>
            <a:off x="540000" y="1568474"/>
            <a:ext cx="10800000" cy="307777"/>
          </a:xfrm>
          <a:prstGeom prst="rect">
            <a:avLst/>
          </a:prstGeom>
          <a:noFill/>
        </p:spPr>
        <p:txBody>
          <a:bodyPr wrap="square" lIns="0" tIns="0" rIns="0" bIns="0" anchor="t">
            <a:spAutoFit/>
          </a:bodyPr>
          <a:lstStyle/>
          <a:p>
            <a:pPr algn="l"/>
            <a:r>
              <a:rPr sz="2000" b="0" i="1" dirty="0">
                <a:solidFill>
                  <a:srgbClr val="262626"/>
                </a:solidFill>
                <a:latin typeface="Calibri"/>
              </a:rPr>
              <a:t>Seven terms used across the </a:t>
            </a:r>
            <a:r>
              <a:rPr sz="2000" b="0" i="1" dirty="0" err="1">
                <a:solidFill>
                  <a:srgbClr val="262626"/>
                </a:solidFill>
                <a:latin typeface="Calibri"/>
              </a:rPr>
              <a:t>programme</a:t>
            </a:r>
            <a:r>
              <a:rPr sz="2000" b="0" i="1" dirty="0">
                <a:solidFill>
                  <a:srgbClr val="262626"/>
                </a:solidFill>
                <a:latin typeface="Calibri"/>
              </a:rPr>
              <a:t>. Same definitions in every module.</a:t>
            </a:r>
          </a:p>
        </p:txBody>
      </p:sp>
      <p:sp>
        <p:nvSpPr>
          <p:cNvPr id="44" name="Rectangle 43">
            <a:extLst>
              <a:ext uri="{FF2B5EF4-FFF2-40B4-BE49-F238E27FC236}">
                <a16:creationId xmlns:a16="http://schemas.microsoft.com/office/drawing/2014/main" id="{6919B249-1F8C-F1AC-6E92-F4203127C8B1}"/>
              </a:ext>
            </a:extLst>
          </p:cNvPr>
          <p:cNvSpPr/>
          <p:nvPr/>
        </p:nvSpPr>
        <p:spPr>
          <a:xfrm>
            <a:off x="468000" y="2020529"/>
            <a:ext cx="10908000" cy="427148"/>
          </a:xfrm>
          <a:prstGeom prst="rect">
            <a:avLst/>
          </a:prstGeom>
          <a:solidFill>
            <a:srgbClr val="028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2862810D-576D-EEFE-56DB-96E19BDB5988}"/>
              </a:ext>
            </a:extLst>
          </p:cNvPr>
          <p:cNvSpPr/>
          <p:nvPr/>
        </p:nvSpPr>
        <p:spPr>
          <a:xfrm>
            <a:off x="468000" y="2447676"/>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8D37495D-8960-81BB-BF6C-7C80E8467DEA}"/>
              </a:ext>
            </a:extLst>
          </p:cNvPr>
          <p:cNvSpPr txBox="1"/>
          <p:nvPr/>
        </p:nvSpPr>
        <p:spPr>
          <a:xfrm>
            <a:off x="540000" y="2576565"/>
            <a:ext cx="1476000" cy="246221"/>
          </a:xfrm>
          <a:prstGeom prst="rect">
            <a:avLst/>
          </a:prstGeom>
          <a:noFill/>
        </p:spPr>
        <p:txBody>
          <a:bodyPr wrap="square" lIns="0" tIns="0" rIns="0" bIns="0" anchor="ctr">
            <a:spAutoFit/>
          </a:bodyPr>
          <a:lstStyle/>
          <a:p>
            <a:pPr algn="l"/>
            <a:r>
              <a:rPr sz="1600" b="1" i="0" dirty="0">
                <a:solidFill>
                  <a:srgbClr val="62A844"/>
                </a:solidFill>
                <a:latin typeface="Calibri" panose="020F0502020204030204" pitchFamily="34" charset="0"/>
                <a:cs typeface="Calibri" panose="020F0502020204030204" pitchFamily="34" charset="0"/>
              </a:rPr>
              <a:t>Greenwashing</a:t>
            </a:r>
          </a:p>
        </p:txBody>
      </p:sp>
      <p:sp>
        <p:nvSpPr>
          <p:cNvPr id="50" name="TextBox 49">
            <a:extLst>
              <a:ext uri="{FF2B5EF4-FFF2-40B4-BE49-F238E27FC236}">
                <a16:creationId xmlns:a16="http://schemas.microsoft.com/office/drawing/2014/main" id="{3E863F19-DF01-9E78-8985-7CBD5A7B8C64}"/>
              </a:ext>
            </a:extLst>
          </p:cNvPr>
          <p:cNvSpPr txBox="1"/>
          <p:nvPr/>
        </p:nvSpPr>
        <p:spPr>
          <a:xfrm>
            <a:off x="2232000" y="2507316"/>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Making sustainability claims that are exaggerated, unverifiable, or unsupported – intentionally or by omission.</a:t>
            </a:r>
          </a:p>
        </p:txBody>
      </p:sp>
      <p:sp>
        <p:nvSpPr>
          <p:cNvPr id="51" name="TextBox 50">
            <a:extLst>
              <a:ext uri="{FF2B5EF4-FFF2-40B4-BE49-F238E27FC236}">
                <a16:creationId xmlns:a16="http://schemas.microsoft.com/office/drawing/2014/main" id="{B78BA18F-975B-7FBA-A8E0-076DAC5F441F}"/>
              </a:ext>
            </a:extLst>
          </p:cNvPr>
          <p:cNvSpPr txBox="1"/>
          <p:nvPr/>
        </p:nvSpPr>
        <p:spPr>
          <a:xfrm>
            <a:off x="9774900" y="2591954"/>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M2</a:t>
            </a:r>
          </a:p>
        </p:txBody>
      </p:sp>
      <p:sp>
        <p:nvSpPr>
          <p:cNvPr id="52" name="TextBox 51">
            <a:extLst>
              <a:ext uri="{FF2B5EF4-FFF2-40B4-BE49-F238E27FC236}">
                <a16:creationId xmlns:a16="http://schemas.microsoft.com/office/drawing/2014/main" id="{ABF3863A-FF99-8A1F-B187-32D1E505F2AF}"/>
              </a:ext>
            </a:extLst>
          </p:cNvPr>
          <p:cNvSpPr txBox="1"/>
          <p:nvPr/>
        </p:nvSpPr>
        <p:spPr>
          <a:xfrm>
            <a:off x="540000" y="3080564"/>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ESG</a:t>
            </a:r>
          </a:p>
        </p:txBody>
      </p:sp>
      <p:sp>
        <p:nvSpPr>
          <p:cNvPr id="53" name="TextBox 52">
            <a:extLst>
              <a:ext uri="{FF2B5EF4-FFF2-40B4-BE49-F238E27FC236}">
                <a16:creationId xmlns:a16="http://schemas.microsoft.com/office/drawing/2014/main" id="{D357BDF8-51BE-4B56-0657-B9F127E518B8}"/>
              </a:ext>
            </a:extLst>
          </p:cNvPr>
          <p:cNvSpPr txBox="1"/>
          <p:nvPr/>
        </p:nvSpPr>
        <p:spPr>
          <a:xfrm>
            <a:off x="2232000" y="3011314"/>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Environmental, Social &amp; Governance – the three pillars used to assess a business's non-financial performance and its broader impact.</a:t>
            </a:r>
          </a:p>
        </p:txBody>
      </p:sp>
      <p:sp>
        <p:nvSpPr>
          <p:cNvPr id="54" name="TextBox 53">
            <a:extLst>
              <a:ext uri="{FF2B5EF4-FFF2-40B4-BE49-F238E27FC236}">
                <a16:creationId xmlns:a16="http://schemas.microsoft.com/office/drawing/2014/main" id="{80A952C2-04B0-09E9-BC8D-A2158CDF4607}"/>
              </a:ext>
            </a:extLst>
          </p:cNvPr>
          <p:cNvSpPr txBox="1"/>
          <p:nvPr/>
        </p:nvSpPr>
        <p:spPr>
          <a:xfrm>
            <a:off x="9774900" y="3095953"/>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M1</a:t>
            </a:r>
          </a:p>
        </p:txBody>
      </p:sp>
      <p:sp>
        <p:nvSpPr>
          <p:cNvPr id="55" name="Rectangle 54">
            <a:extLst>
              <a:ext uri="{FF2B5EF4-FFF2-40B4-BE49-F238E27FC236}">
                <a16:creationId xmlns:a16="http://schemas.microsoft.com/office/drawing/2014/main" id="{37A1C817-5231-9CEB-B4BC-806DEC3905E8}"/>
              </a:ext>
            </a:extLst>
          </p:cNvPr>
          <p:cNvSpPr/>
          <p:nvPr/>
        </p:nvSpPr>
        <p:spPr>
          <a:xfrm>
            <a:off x="468000" y="3455674"/>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3F8A4F40-0AC4-DBE2-F0D4-39A75EBA0C09}"/>
              </a:ext>
            </a:extLst>
          </p:cNvPr>
          <p:cNvSpPr txBox="1"/>
          <p:nvPr/>
        </p:nvSpPr>
        <p:spPr>
          <a:xfrm>
            <a:off x="540000" y="3584563"/>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Nudge</a:t>
            </a:r>
          </a:p>
        </p:txBody>
      </p:sp>
      <p:sp>
        <p:nvSpPr>
          <p:cNvPr id="57" name="TextBox 56">
            <a:extLst>
              <a:ext uri="{FF2B5EF4-FFF2-40B4-BE49-F238E27FC236}">
                <a16:creationId xmlns:a16="http://schemas.microsoft.com/office/drawing/2014/main" id="{23703233-6E94-FA37-101B-9D0B39AAD819}"/>
              </a:ext>
            </a:extLst>
          </p:cNvPr>
          <p:cNvSpPr txBox="1"/>
          <p:nvPr/>
        </p:nvSpPr>
        <p:spPr>
          <a:xfrm>
            <a:off x="2232000" y="3515313"/>
            <a:ext cx="6984000" cy="384721"/>
          </a:xfrm>
          <a:prstGeom prst="rect">
            <a:avLst/>
          </a:prstGeom>
          <a:noFill/>
        </p:spPr>
        <p:txBody>
          <a:bodyPr wrap="square" lIns="0" tIns="0" rIns="0" bIns="0" anchor="ctr">
            <a:spAutoFit/>
          </a:bodyPr>
          <a:lstStyle/>
          <a:p>
            <a:pPr>
              <a:lnSpc>
                <a:spcPts val="1480"/>
              </a:lnSpc>
            </a:pPr>
            <a:r>
              <a:rPr lang="en-IE" sz="1300" b="0" i="0" dirty="0">
                <a:solidFill>
                  <a:srgbClr val="1C1C1C"/>
                </a:solidFill>
                <a:latin typeface="Calibri" panose="020F0502020204030204" pitchFamily="34" charset="0"/>
                <a:cs typeface="Calibri" panose="020F0502020204030204" pitchFamily="34" charset="0"/>
              </a:rPr>
              <a:t>A small change in how a choice is presented (a default, a reminder, the physical set-up) that shifts behaviour without restricting choice.</a:t>
            </a:r>
          </a:p>
        </p:txBody>
      </p:sp>
      <p:sp>
        <p:nvSpPr>
          <p:cNvPr id="58" name="TextBox 57">
            <a:extLst>
              <a:ext uri="{FF2B5EF4-FFF2-40B4-BE49-F238E27FC236}">
                <a16:creationId xmlns:a16="http://schemas.microsoft.com/office/drawing/2014/main" id="{553D6E73-6195-8D6C-8098-49461CFD902C}"/>
              </a:ext>
            </a:extLst>
          </p:cNvPr>
          <p:cNvSpPr txBox="1"/>
          <p:nvPr/>
        </p:nvSpPr>
        <p:spPr>
          <a:xfrm>
            <a:off x="9774900" y="3599952"/>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C1 M3</a:t>
            </a:r>
          </a:p>
        </p:txBody>
      </p:sp>
      <p:sp>
        <p:nvSpPr>
          <p:cNvPr id="59" name="TextBox 58">
            <a:extLst>
              <a:ext uri="{FF2B5EF4-FFF2-40B4-BE49-F238E27FC236}">
                <a16:creationId xmlns:a16="http://schemas.microsoft.com/office/drawing/2014/main" id="{337B4D55-D10D-6359-0494-0ADB71DE78BC}"/>
              </a:ext>
            </a:extLst>
          </p:cNvPr>
          <p:cNvSpPr txBox="1"/>
          <p:nvPr/>
        </p:nvSpPr>
        <p:spPr>
          <a:xfrm>
            <a:off x="540000" y="4088562"/>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Twin transition</a:t>
            </a:r>
          </a:p>
        </p:txBody>
      </p:sp>
      <p:sp>
        <p:nvSpPr>
          <p:cNvPr id="60" name="TextBox 59">
            <a:extLst>
              <a:ext uri="{FF2B5EF4-FFF2-40B4-BE49-F238E27FC236}">
                <a16:creationId xmlns:a16="http://schemas.microsoft.com/office/drawing/2014/main" id="{F92C47C3-7239-554E-952E-D53C135BFE5E}"/>
              </a:ext>
            </a:extLst>
          </p:cNvPr>
          <p:cNvSpPr txBox="1"/>
          <p:nvPr/>
        </p:nvSpPr>
        <p:spPr>
          <a:xfrm>
            <a:off x="2232000" y="4019313"/>
            <a:ext cx="6984000" cy="384721"/>
          </a:xfrm>
          <a:prstGeom prst="rect">
            <a:avLst/>
          </a:prstGeom>
          <a:noFill/>
        </p:spPr>
        <p:txBody>
          <a:bodyPr wrap="square" lIns="0" tIns="0" rIns="0" bIns="0" anchor="ctr">
            <a:spAutoFit/>
          </a:bodyPr>
          <a:lstStyle/>
          <a:p>
            <a:pPr algn="l">
              <a:lnSpc>
                <a:spcPts val="1480"/>
              </a:lnSpc>
            </a:pPr>
            <a:r>
              <a:rPr sz="1300" b="0" i="0">
                <a:solidFill>
                  <a:srgbClr val="1C1C1C"/>
                </a:solidFill>
                <a:latin typeface="Calibri" panose="020F0502020204030204" pitchFamily="34" charset="0"/>
                <a:cs typeface="Calibri" panose="020F0502020204030204" pitchFamily="34" charset="0"/>
              </a:rPr>
              <a:t>Advancing digital transformation and the green transition together so that each reinforces the other in SMEs.</a:t>
            </a:r>
          </a:p>
        </p:txBody>
      </p:sp>
      <p:sp>
        <p:nvSpPr>
          <p:cNvPr id="61" name="TextBox 60">
            <a:extLst>
              <a:ext uri="{FF2B5EF4-FFF2-40B4-BE49-F238E27FC236}">
                <a16:creationId xmlns:a16="http://schemas.microsoft.com/office/drawing/2014/main" id="{408C6F8D-EAEA-F45E-D65E-8C43188B7E82}"/>
              </a:ext>
            </a:extLst>
          </p:cNvPr>
          <p:cNvSpPr txBox="1"/>
          <p:nvPr/>
        </p:nvSpPr>
        <p:spPr>
          <a:xfrm>
            <a:off x="9774900" y="4103951"/>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M1</a:t>
            </a:r>
          </a:p>
        </p:txBody>
      </p:sp>
      <p:sp>
        <p:nvSpPr>
          <p:cNvPr id="62" name="Rectangle 61">
            <a:extLst>
              <a:ext uri="{FF2B5EF4-FFF2-40B4-BE49-F238E27FC236}">
                <a16:creationId xmlns:a16="http://schemas.microsoft.com/office/drawing/2014/main" id="{1F065190-8AE8-D8B4-0325-03ED0ADE6C2A}"/>
              </a:ext>
            </a:extLst>
          </p:cNvPr>
          <p:cNvSpPr/>
          <p:nvPr/>
        </p:nvSpPr>
        <p:spPr>
          <a:xfrm>
            <a:off x="468000" y="4463672"/>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BADCD283-99DD-2F64-5699-22F0096DD3F4}"/>
              </a:ext>
            </a:extLst>
          </p:cNvPr>
          <p:cNvSpPr txBox="1"/>
          <p:nvPr/>
        </p:nvSpPr>
        <p:spPr>
          <a:xfrm>
            <a:off x="540000" y="4592561"/>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KPI</a:t>
            </a:r>
          </a:p>
        </p:txBody>
      </p:sp>
      <p:sp>
        <p:nvSpPr>
          <p:cNvPr id="64" name="TextBox 63">
            <a:extLst>
              <a:ext uri="{FF2B5EF4-FFF2-40B4-BE49-F238E27FC236}">
                <a16:creationId xmlns:a16="http://schemas.microsoft.com/office/drawing/2014/main" id="{74C72A43-F303-250A-D93E-B009A5C33A4A}"/>
              </a:ext>
            </a:extLst>
          </p:cNvPr>
          <p:cNvSpPr txBox="1"/>
          <p:nvPr/>
        </p:nvSpPr>
        <p:spPr>
          <a:xfrm>
            <a:off x="2232000" y="4523312"/>
            <a:ext cx="6984000" cy="384721"/>
          </a:xfrm>
          <a:prstGeom prst="rect">
            <a:avLst/>
          </a:prstGeom>
          <a:noFill/>
        </p:spPr>
        <p:txBody>
          <a:bodyPr wrap="square" lIns="0" tIns="0" rIns="0" bIns="0" anchor="ctr">
            <a:spAutoFit/>
          </a:bodyPr>
          <a:lstStyle/>
          <a:p>
            <a:pPr algn="l">
              <a:lnSpc>
                <a:spcPts val="1480"/>
              </a:lnSpc>
            </a:pPr>
            <a:r>
              <a:rPr sz="1300" b="0" i="0">
                <a:solidFill>
                  <a:srgbClr val="1C1C1C"/>
                </a:solidFill>
                <a:latin typeface="Calibri" panose="020F0502020204030204" pitchFamily="34" charset="0"/>
                <a:cs typeface="Calibri" panose="020F0502020204030204" pitchFamily="34" charset="0"/>
              </a:rPr>
              <a:t>Key Performance Indicator – a measurable value that shows how effectively a business is achieving a defined objective.</a:t>
            </a:r>
          </a:p>
        </p:txBody>
      </p:sp>
      <p:sp>
        <p:nvSpPr>
          <p:cNvPr id="65" name="TextBox 64">
            <a:extLst>
              <a:ext uri="{FF2B5EF4-FFF2-40B4-BE49-F238E27FC236}">
                <a16:creationId xmlns:a16="http://schemas.microsoft.com/office/drawing/2014/main" id="{D9B3F70F-34FC-0179-451D-C31062F402E0}"/>
              </a:ext>
            </a:extLst>
          </p:cNvPr>
          <p:cNvSpPr txBox="1"/>
          <p:nvPr/>
        </p:nvSpPr>
        <p:spPr>
          <a:xfrm>
            <a:off x="9774900" y="4607950"/>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C2 M2</a:t>
            </a:r>
          </a:p>
        </p:txBody>
      </p:sp>
      <p:sp>
        <p:nvSpPr>
          <p:cNvPr id="66" name="TextBox 65">
            <a:extLst>
              <a:ext uri="{FF2B5EF4-FFF2-40B4-BE49-F238E27FC236}">
                <a16:creationId xmlns:a16="http://schemas.microsoft.com/office/drawing/2014/main" id="{D22486A3-2885-3FAB-FF85-4F3C4FC1214C}"/>
              </a:ext>
            </a:extLst>
          </p:cNvPr>
          <p:cNvSpPr txBox="1"/>
          <p:nvPr/>
        </p:nvSpPr>
        <p:spPr>
          <a:xfrm>
            <a:off x="540000" y="5096560"/>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Circular economy</a:t>
            </a:r>
          </a:p>
        </p:txBody>
      </p:sp>
      <p:sp>
        <p:nvSpPr>
          <p:cNvPr id="67" name="TextBox 66">
            <a:extLst>
              <a:ext uri="{FF2B5EF4-FFF2-40B4-BE49-F238E27FC236}">
                <a16:creationId xmlns:a16="http://schemas.microsoft.com/office/drawing/2014/main" id="{DFEE83F1-6AA3-82CD-D265-880FD1D49EAE}"/>
              </a:ext>
            </a:extLst>
          </p:cNvPr>
          <p:cNvSpPr txBox="1"/>
          <p:nvPr/>
        </p:nvSpPr>
        <p:spPr>
          <a:xfrm>
            <a:off x="2232000" y="5027310"/>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An approach designed to keep materials and products in use for as long as possible through reducing, reusing, repairing, refurbishing and recycling – so that waste becomes a resource.</a:t>
            </a:r>
          </a:p>
        </p:txBody>
      </p:sp>
      <p:sp>
        <p:nvSpPr>
          <p:cNvPr id="68" name="TextBox 67">
            <a:extLst>
              <a:ext uri="{FF2B5EF4-FFF2-40B4-BE49-F238E27FC236}">
                <a16:creationId xmlns:a16="http://schemas.microsoft.com/office/drawing/2014/main" id="{9B92B941-9A06-4154-563A-4794D05C2593}"/>
              </a:ext>
            </a:extLst>
          </p:cNvPr>
          <p:cNvSpPr txBox="1"/>
          <p:nvPr/>
        </p:nvSpPr>
        <p:spPr>
          <a:xfrm>
            <a:off x="9774900" y="5111949"/>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C1 M2</a:t>
            </a:r>
          </a:p>
        </p:txBody>
      </p:sp>
      <p:sp>
        <p:nvSpPr>
          <p:cNvPr id="69" name="Rectangle 68">
            <a:extLst>
              <a:ext uri="{FF2B5EF4-FFF2-40B4-BE49-F238E27FC236}">
                <a16:creationId xmlns:a16="http://schemas.microsoft.com/office/drawing/2014/main" id="{7E0CDA54-3AEF-95E0-9FA4-46DF41464F28}"/>
              </a:ext>
            </a:extLst>
          </p:cNvPr>
          <p:cNvSpPr/>
          <p:nvPr/>
        </p:nvSpPr>
        <p:spPr>
          <a:xfrm>
            <a:off x="468000" y="5471670"/>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CC72C5E-6EF8-B031-127D-F7C7D428E46E}"/>
              </a:ext>
            </a:extLst>
          </p:cNvPr>
          <p:cNvSpPr txBox="1"/>
          <p:nvPr/>
        </p:nvSpPr>
        <p:spPr>
          <a:xfrm>
            <a:off x="540000" y="5600559"/>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Guest journey</a:t>
            </a:r>
          </a:p>
        </p:txBody>
      </p:sp>
      <p:sp>
        <p:nvSpPr>
          <p:cNvPr id="71" name="TextBox 70">
            <a:extLst>
              <a:ext uri="{FF2B5EF4-FFF2-40B4-BE49-F238E27FC236}">
                <a16:creationId xmlns:a16="http://schemas.microsoft.com/office/drawing/2014/main" id="{38AF8727-F06A-5C3F-68AD-D984D9B703E9}"/>
              </a:ext>
            </a:extLst>
          </p:cNvPr>
          <p:cNvSpPr txBox="1"/>
          <p:nvPr/>
        </p:nvSpPr>
        <p:spPr>
          <a:xfrm>
            <a:off x="2232000" y="5531309"/>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The full sequence of a guest's interactions with a business, from awareness through booking, stay and post-stay engagement – used to design sustainability and digital touchpoints coherently.</a:t>
            </a:r>
          </a:p>
        </p:txBody>
      </p:sp>
      <p:sp>
        <p:nvSpPr>
          <p:cNvPr id="72" name="TextBox 71">
            <a:extLst>
              <a:ext uri="{FF2B5EF4-FFF2-40B4-BE49-F238E27FC236}">
                <a16:creationId xmlns:a16="http://schemas.microsoft.com/office/drawing/2014/main" id="{4A0EAD9D-4B88-B023-1A93-40D24FC6816B}"/>
              </a:ext>
            </a:extLst>
          </p:cNvPr>
          <p:cNvSpPr txBox="1"/>
          <p:nvPr/>
        </p:nvSpPr>
        <p:spPr>
          <a:xfrm>
            <a:off x="9774900" y="5615948"/>
            <a:ext cx="2016000" cy="215444"/>
          </a:xfrm>
          <a:prstGeom prst="rect">
            <a:avLst/>
          </a:prstGeom>
          <a:noFill/>
        </p:spPr>
        <p:txBody>
          <a:bodyPr wrap="square" lIns="0" tIns="0" rIns="0" bIns="0" anchor="ctr">
            <a:spAutoFit/>
          </a:bodyPr>
          <a:lstStyle/>
          <a:p>
            <a:pPr algn="l"/>
            <a:r>
              <a:rPr sz="1400" b="0" i="1" dirty="0">
                <a:solidFill>
                  <a:srgbClr val="555555"/>
                </a:solidFill>
                <a:latin typeface="Calibri" panose="020F0502020204030204" pitchFamily="34" charset="0"/>
                <a:cs typeface="Calibri" panose="020F0502020204030204" pitchFamily="34" charset="0"/>
              </a:rPr>
              <a:t>C1 M3</a:t>
            </a:r>
          </a:p>
        </p:txBody>
      </p:sp>
      <p:sp>
        <p:nvSpPr>
          <p:cNvPr id="74" name="TextBox 73">
            <a:extLst>
              <a:ext uri="{FF2B5EF4-FFF2-40B4-BE49-F238E27FC236}">
                <a16:creationId xmlns:a16="http://schemas.microsoft.com/office/drawing/2014/main" id="{005400A9-9C62-E674-7AAF-E4607B1E23B3}"/>
              </a:ext>
            </a:extLst>
          </p:cNvPr>
          <p:cNvSpPr txBox="1"/>
          <p:nvPr/>
        </p:nvSpPr>
        <p:spPr>
          <a:xfrm>
            <a:off x="522000" y="6135335"/>
            <a:ext cx="10800000" cy="215444"/>
          </a:xfrm>
          <a:prstGeom prst="rect">
            <a:avLst/>
          </a:prstGeom>
          <a:noFill/>
        </p:spPr>
        <p:txBody>
          <a:bodyPr wrap="square" lIns="0" tIns="0" rIns="0" bIns="0" anchor="t">
            <a:spAutoFit/>
          </a:bodyPr>
          <a:lstStyle/>
          <a:p>
            <a:pPr algn="l"/>
            <a:r>
              <a:rPr sz="1400" b="1" i="0" dirty="0" err="1">
                <a:solidFill>
                  <a:srgbClr val="0289AE"/>
                </a:solidFill>
                <a:latin typeface="Calibri"/>
              </a:rPr>
              <a:t>EcoSmart</a:t>
            </a:r>
            <a:r>
              <a:rPr sz="1400" b="1" i="0" dirty="0">
                <a:solidFill>
                  <a:srgbClr val="0289AE"/>
                </a:solidFill>
                <a:latin typeface="Calibri"/>
              </a:rPr>
              <a:t> Hospitality – WP3   ·   Shared glossary   ·   identical in all 7 modules</a:t>
            </a:r>
          </a:p>
        </p:txBody>
      </p:sp>
      <p:sp>
        <p:nvSpPr>
          <p:cNvPr id="79" name="Rectangle 78">
            <a:extLst>
              <a:ext uri="{FF2B5EF4-FFF2-40B4-BE49-F238E27FC236}">
                <a16:creationId xmlns:a16="http://schemas.microsoft.com/office/drawing/2014/main" id="{7D5A05A6-0B57-0EF6-4E29-148FB7F12ECC}"/>
              </a:ext>
            </a:extLst>
          </p:cNvPr>
          <p:cNvSpPr/>
          <p:nvPr/>
        </p:nvSpPr>
        <p:spPr>
          <a:xfrm flipH="1" flipV="1">
            <a:off x="0" y="0"/>
            <a:ext cx="12185500" cy="13428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0" name="Graphic 4">
            <a:extLst>
              <a:ext uri="{FF2B5EF4-FFF2-40B4-BE49-F238E27FC236}">
                <a16:creationId xmlns:a16="http://schemas.microsoft.com/office/drawing/2014/main" id="{BC4B6BB3-D7F5-D822-D851-626C0F52BC76}"/>
              </a:ext>
            </a:extLst>
          </p:cNvPr>
          <p:cNvSpPr/>
          <p:nvPr/>
        </p:nvSpPr>
        <p:spPr>
          <a:xfrm rot="5400000">
            <a:off x="1314218" y="5015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81" name="Graphic 80">
            <a:extLst>
              <a:ext uri="{FF2B5EF4-FFF2-40B4-BE49-F238E27FC236}">
                <a16:creationId xmlns:a16="http://schemas.microsoft.com/office/drawing/2014/main" id="{60EE09C8-1789-41F8-540B-A46D2D5356B4}"/>
              </a:ext>
            </a:extLst>
          </p:cNvPr>
          <p:cNvPicPr>
            <a:picLocks noChangeAspect="1"/>
          </p:cNvPicPr>
          <p:nvPr/>
        </p:nvPicPr>
        <p:blipFill>
          <a:blip>
            <a:extLst>
              <a:ext uri="{96DAC541-7B7A-43D3-8B79-37D633B846F1}">
                <asvg:svgBlip xmlns:asvg="http://schemas.microsoft.com/office/drawing/2016/SVG/main" r:embed="rId2"/>
              </a:ext>
            </a:extLst>
          </a:blip>
          <a:srcRect l="32264" t="48938" r="39869" b="41747"/>
          <a:stretch>
            <a:fillRect/>
          </a:stretch>
        </p:blipFill>
        <p:spPr>
          <a:xfrm>
            <a:off x="8660921" y="-328384"/>
            <a:ext cx="3531079" cy="1671210"/>
          </a:xfrm>
          <a:prstGeom prst="rect">
            <a:avLst/>
          </a:prstGeom>
        </p:spPr>
      </p:pic>
      <p:sp>
        <p:nvSpPr>
          <p:cNvPr id="82" name="Text Placeholder 11">
            <a:extLst>
              <a:ext uri="{FF2B5EF4-FFF2-40B4-BE49-F238E27FC236}">
                <a16:creationId xmlns:a16="http://schemas.microsoft.com/office/drawing/2014/main" id="{E686BB53-CC7E-1F96-7824-760E0F18889F}"/>
              </a:ext>
            </a:extLst>
          </p:cNvPr>
          <p:cNvSpPr txBox="1">
            <a:spLocks/>
          </p:cNvSpPr>
          <p:nvPr/>
        </p:nvSpPr>
        <p:spPr>
          <a:xfrm>
            <a:off x="579276" y="507221"/>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cs typeface="Times New Roman" panose="02020603050405020304" pitchFamily="18" charset="0"/>
              </a:rPr>
              <a:t>Shared Glossary</a:t>
            </a:r>
          </a:p>
        </p:txBody>
      </p:sp>
      <p:sp>
        <p:nvSpPr>
          <p:cNvPr id="83" name="TextBox 82">
            <a:extLst>
              <a:ext uri="{FF2B5EF4-FFF2-40B4-BE49-F238E27FC236}">
                <a16:creationId xmlns:a16="http://schemas.microsoft.com/office/drawing/2014/main" id="{905C3AE5-7030-4A73-3C62-BFDCFEF53C39}"/>
              </a:ext>
            </a:extLst>
          </p:cNvPr>
          <p:cNvSpPr txBox="1"/>
          <p:nvPr/>
        </p:nvSpPr>
        <p:spPr>
          <a:xfrm>
            <a:off x="540000" y="2122367"/>
            <a:ext cx="1476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Term</a:t>
            </a:r>
          </a:p>
        </p:txBody>
      </p:sp>
      <p:sp>
        <p:nvSpPr>
          <p:cNvPr id="84" name="TextBox 83">
            <a:extLst>
              <a:ext uri="{FF2B5EF4-FFF2-40B4-BE49-F238E27FC236}">
                <a16:creationId xmlns:a16="http://schemas.microsoft.com/office/drawing/2014/main" id="{F522218D-71C8-CF58-91CE-B7E0DF67D88F}"/>
              </a:ext>
            </a:extLst>
          </p:cNvPr>
          <p:cNvSpPr txBox="1"/>
          <p:nvPr/>
        </p:nvSpPr>
        <p:spPr>
          <a:xfrm>
            <a:off x="2232000" y="2122367"/>
            <a:ext cx="6984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Canonical definition</a:t>
            </a:r>
          </a:p>
        </p:txBody>
      </p:sp>
      <p:sp>
        <p:nvSpPr>
          <p:cNvPr id="85" name="TextBox 84">
            <a:extLst>
              <a:ext uri="{FF2B5EF4-FFF2-40B4-BE49-F238E27FC236}">
                <a16:creationId xmlns:a16="http://schemas.microsoft.com/office/drawing/2014/main" id="{1EC027A6-AFAE-956D-9389-B528CF1E4025}"/>
              </a:ext>
            </a:extLst>
          </p:cNvPr>
          <p:cNvSpPr txBox="1"/>
          <p:nvPr/>
        </p:nvSpPr>
        <p:spPr>
          <a:xfrm>
            <a:off x="9774900" y="2122367"/>
            <a:ext cx="2016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Full treatment 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FCE3-8928-283B-470D-4E89A1F1AA44}"/>
            </a:ext>
          </a:extLst>
        </p:cNvPr>
        <p:cNvGrpSpPr/>
        <p:nvPr/>
      </p:nvGrpSpPr>
      <p:grpSpPr>
        <a:xfrm>
          <a:off x="0" y="0"/>
          <a:ext cx="0" cy="0"/>
          <a:chOff x="0" y="0"/>
          <a:chExt cx="0" cy="0"/>
        </a:xfrm>
      </p:grpSpPr>
      <p:sp>
        <p:nvSpPr>
          <p:cNvPr id="46" name="Text Placeholder 11">
            <a:extLst>
              <a:ext uri="{FF2B5EF4-FFF2-40B4-BE49-F238E27FC236}">
                <a16:creationId xmlns:a16="http://schemas.microsoft.com/office/drawing/2014/main" id="{0C3C1327-6389-252E-34EE-EA820A72184C}"/>
              </a:ext>
            </a:extLst>
          </p:cNvPr>
          <p:cNvSpPr txBox="1">
            <a:spLocks/>
          </p:cNvSpPr>
          <p:nvPr/>
        </p:nvSpPr>
        <p:spPr>
          <a:xfrm>
            <a:off x="429113" y="343489"/>
            <a:ext cx="592708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Staff Training and Engagement for Responsible AI Use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B2DA226F-5879-F286-2F15-88975740AEB0}"/>
              </a:ext>
            </a:extLst>
          </p:cNvPr>
          <p:cNvCxnSpPr>
            <a:cxnSpLocks/>
          </p:cNvCxnSpPr>
          <p:nvPr/>
        </p:nvCxnSpPr>
        <p:spPr>
          <a:xfrm>
            <a:off x="0" y="1374199"/>
            <a:ext cx="596590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509229E-02EB-CC71-FF3A-B420AC393B0B}"/>
              </a:ext>
            </a:extLst>
          </p:cNvPr>
          <p:cNvGrpSpPr/>
          <p:nvPr/>
        </p:nvGrpSpPr>
        <p:grpSpPr>
          <a:xfrm>
            <a:off x="2358189" y="2252657"/>
            <a:ext cx="144000" cy="1360629"/>
            <a:chOff x="3678004" y="1666685"/>
            <a:chExt cx="144000" cy="1360629"/>
          </a:xfrm>
        </p:grpSpPr>
        <p:cxnSp>
          <p:nvCxnSpPr>
            <p:cNvPr id="63" name="Straight Connector 28">
              <a:extLst>
                <a:ext uri="{FF2B5EF4-FFF2-40B4-BE49-F238E27FC236}">
                  <a16:creationId xmlns:a16="http://schemas.microsoft.com/office/drawing/2014/main" id="{5EC35EE5-1CD1-352D-1E11-090A3B9DBB71}"/>
                </a:ext>
              </a:extLst>
            </p:cNvPr>
            <p:cNvCxnSpPr>
              <a:cxnSpLocks/>
            </p:cNvCxnSpPr>
            <p:nvPr/>
          </p:nvCxnSpPr>
          <p:spPr>
            <a:xfrm>
              <a:off x="3750004" y="1810685"/>
              <a:ext cx="0" cy="1216629"/>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00" name="Oval 12">
              <a:extLst>
                <a:ext uri="{FF2B5EF4-FFF2-40B4-BE49-F238E27FC236}">
                  <a16:creationId xmlns:a16="http://schemas.microsoft.com/office/drawing/2014/main" id="{EA2EAAC9-CC90-F1CB-35F4-42CBC4A2C22B}"/>
                </a:ext>
              </a:extLst>
            </p:cNvPr>
            <p:cNvSpPr>
              <a:spLocks noChangeAspect="1"/>
            </p:cNvSpPr>
            <p:nvPr/>
          </p:nvSpPr>
          <p:spPr>
            <a:xfrm rot="16200000" flipH="1">
              <a:off x="3678004" y="1666685"/>
              <a:ext cx="144000" cy="144000"/>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grpSp>
      <p:grpSp>
        <p:nvGrpSpPr>
          <p:cNvPr id="8" name="Group 7">
            <a:extLst>
              <a:ext uri="{FF2B5EF4-FFF2-40B4-BE49-F238E27FC236}">
                <a16:creationId xmlns:a16="http://schemas.microsoft.com/office/drawing/2014/main" id="{5EE67270-B8ED-1E39-1362-9FAEA8C424EB}"/>
              </a:ext>
            </a:extLst>
          </p:cNvPr>
          <p:cNvGrpSpPr/>
          <p:nvPr/>
        </p:nvGrpSpPr>
        <p:grpSpPr>
          <a:xfrm>
            <a:off x="5391307" y="2252657"/>
            <a:ext cx="144000" cy="1360629"/>
            <a:chOff x="3678004" y="1666685"/>
            <a:chExt cx="144000" cy="1360629"/>
          </a:xfrm>
        </p:grpSpPr>
        <p:cxnSp>
          <p:nvCxnSpPr>
            <p:cNvPr id="9" name="Straight Connector 28">
              <a:extLst>
                <a:ext uri="{FF2B5EF4-FFF2-40B4-BE49-F238E27FC236}">
                  <a16:creationId xmlns:a16="http://schemas.microsoft.com/office/drawing/2014/main" id="{F0CDACB6-0B86-07F6-255F-05907BB701F3}"/>
                </a:ext>
              </a:extLst>
            </p:cNvPr>
            <p:cNvCxnSpPr>
              <a:cxnSpLocks/>
            </p:cNvCxnSpPr>
            <p:nvPr/>
          </p:nvCxnSpPr>
          <p:spPr>
            <a:xfrm>
              <a:off x="3750004" y="1810685"/>
              <a:ext cx="0" cy="1216629"/>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10" name="Oval 12">
              <a:extLst>
                <a:ext uri="{FF2B5EF4-FFF2-40B4-BE49-F238E27FC236}">
                  <a16:creationId xmlns:a16="http://schemas.microsoft.com/office/drawing/2014/main" id="{410236B5-7AF3-BA0B-FFE7-B3D907291B86}"/>
                </a:ext>
              </a:extLst>
            </p:cNvPr>
            <p:cNvSpPr>
              <a:spLocks noChangeAspect="1"/>
            </p:cNvSpPr>
            <p:nvPr/>
          </p:nvSpPr>
          <p:spPr>
            <a:xfrm rot="16200000" flipH="1">
              <a:off x="3678004" y="1666685"/>
              <a:ext cx="144000" cy="144000"/>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grpSp>
      <p:grpSp>
        <p:nvGrpSpPr>
          <p:cNvPr id="11" name="Group 10">
            <a:extLst>
              <a:ext uri="{FF2B5EF4-FFF2-40B4-BE49-F238E27FC236}">
                <a16:creationId xmlns:a16="http://schemas.microsoft.com/office/drawing/2014/main" id="{013849B1-8634-5733-D670-A5C8CD53EE22}"/>
              </a:ext>
            </a:extLst>
          </p:cNvPr>
          <p:cNvGrpSpPr/>
          <p:nvPr/>
        </p:nvGrpSpPr>
        <p:grpSpPr>
          <a:xfrm>
            <a:off x="8477056" y="2252657"/>
            <a:ext cx="144000" cy="1360629"/>
            <a:chOff x="3678004" y="1666685"/>
            <a:chExt cx="144000" cy="1360629"/>
          </a:xfrm>
        </p:grpSpPr>
        <p:cxnSp>
          <p:nvCxnSpPr>
            <p:cNvPr id="12" name="Straight Connector 28">
              <a:extLst>
                <a:ext uri="{FF2B5EF4-FFF2-40B4-BE49-F238E27FC236}">
                  <a16:creationId xmlns:a16="http://schemas.microsoft.com/office/drawing/2014/main" id="{299292FC-EA33-A958-C5B4-78C3561230A3}"/>
                </a:ext>
              </a:extLst>
            </p:cNvPr>
            <p:cNvCxnSpPr>
              <a:cxnSpLocks/>
            </p:cNvCxnSpPr>
            <p:nvPr/>
          </p:nvCxnSpPr>
          <p:spPr>
            <a:xfrm>
              <a:off x="3750004" y="1810685"/>
              <a:ext cx="0" cy="1216629"/>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612108F-BCAA-741A-EA16-7D8958EC4F19}"/>
                </a:ext>
              </a:extLst>
            </p:cNvPr>
            <p:cNvSpPr>
              <a:spLocks noChangeAspect="1"/>
            </p:cNvSpPr>
            <p:nvPr/>
          </p:nvSpPr>
          <p:spPr>
            <a:xfrm rot="16200000" flipH="1">
              <a:off x="3678004" y="1666685"/>
              <a:ext cx="144000" cy="144000"/>
            </a:xfrm>
            <a:prstGeom prst="ellipse">
              <a:avLst/>
            </a:prstGeom>
            <a:solidFill>
              <a:srgbClr val="EABB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grpSp>
      <p:grpSp>
        <p:nvGrpSpPr>
          <p:cNvPr id="14" name="Group 13">
            <a:extLst>
              <a:ext uri="{FF2B5EF4-FFF2-40B4-BE49-F238E27FC236}">
                <a16:creationId xmlns:a16="http://schemas.microsoft.com/office/drawing/2014/main" id="{2D1F2FD4-21DE-0288-ACE6-B61B100A7278}"/>
              </a:ext>
            </a:extLst>
          </p:cNvPr>
          <p:cNvGrpSpPr/>
          <p:nvPr/>
        </p:nvGrpSpPr>
        <p:grpSpPr>
          <a:xfrm rot="10800000">
            <a:off x="756707" y="4277718"/>
            <a:ext cx="144000" cy="1360629"/>
            <a:chOff x="3678004" y="1666685"/>
            <a:chExt cx="144000" cy="1360629"/>
          </a:xfrm>
        </p:grpSpPr>
        <p:cxnSp>
          <p:nvCxnSpPr>
            <p:cNvPr id="15" name="Straight Connector 28">
              <a:extLst>
                <a:ext uri="{FF2B5EF4-FFF2-40B4-BE49-F238E27FC236}">
                  <a16:creationId xmlns:a16="http://schemas.microsoft.com/office/drawing/2014/main" id="{2B0D743D-A691-04DD-F3D8-BB9B11313A3F}"/>
                </a:ext>
              </a:extLst>
            </p:cNvPr>
            <p:cNvCxnSpPr>
              <a:cxnSpLocks/>
            </p:cNvCxnSpPr>
            <p:nvPr/>
          </p:nvCxnSpPr>
          <p:spPr>
            <a:xfrm>
              <a:off x="3750004" y="1810685"/>
              <a:ext cx="0" cy="1216629"/>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18" name="Oval 12">
              <a:extLst>
                <a:ext uri="{FF2B5EF4-FFF2-40B4-BE49-F238E27FC236}">
                  <a16:creationId xmlns:a16="http://schemas.microsoft.com/office/drawing/2014/main" id="{3ECC107D-390F-50C7-1744-AE50B242CDE2}"/>
                </a:ext>
              </a:extLst>
            </p:cNvPr>
            <p:cNvSpPr>
              <a:spLocks noChangeAspect="1"/>
            </p:cNvSpPr>
            <p:nvPr/>
          </p:nvSpPr>
          <p:spPr>
            <a:xfrm rot="16200000" flipH="1">
              <a:off x="3678004" y="1666685"/>
              <a:ext cx="144000" cy="144000"/>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grpSp>
      <p:grpSp>
        <p:nvGrpSpPr>
          <p:cNvPr id="20" name="Group 19">
            <a:extLst>
              <a:ext uri="{FF2B5EF4-FFF2-40B4-BE49-F238E27FC236}">
                <a16:creationId xmlns:a16="http://schemas.microsoft.com/office/drawing/2014/main" id="{85ADA96E-C6CD-3A23-15B6-7BBAB265DB8C}"/>
              </a:ext>
            </a:extLst>
          </p:cNvPr>
          <p:cNvGrpSpPr/>
          <p:nvPr/>
        </p:nvGrpSpPr>
        <p:grpSpPr>
          <a:xfrm rot="10800000">
            <a:off x="3819745" y="4277718"/>
            <a:ext cx="144000" cy="1360629"/>
            <a:chOff x="3678004" y="1666685"/>
            <a:chExt cx="144000" cy="1360629"/>
          </a:xfrm>
        </p:grpSpPr>
        <p:cxnSp>
          <p:nvCxnSpPr>
            <p:cNvPr id="32" name="Straight Connector 28">
              <a:extLst>
                <a:ext uri="{FF2B5EF4-FFF2-40B4-BE49-F238E27FC236}">
                  <a16:creationId xmlns:a16="http://schemas.microsoft.com/office/drawing/2014/main" id="{68A75DAA-AD4C-17F4-5734-41BD970545AE}"/>
                </a:ext>
              </a:extLst>
            </p:cNvPr>
            <p:cNvCxnSpPr>
              <a:cxnSpLocks/>
            </p:cNvCxnSpPr>
            <p:nvPr/>
          </p:nvCxnSpPr>
          <p:spPr>
            <a:xfrm>
              <a:off x="3750004" y="1810685"/>
              <a:ext cx="0" cy="1216629"/>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sp>
          <p:nvSpPr>
            <p:cNvPr id="33" name="Oval 12">
              <a:extLst>
                <a:ext uri="{FF2B5EF4-FFF2-40B4-BE49-F238E27FC236}">
                  <a16:creationId xmlns:a16="http://schemas.microsoft.com/office/drawing/2014/main" id="{693F7D16-B516-945E-195C-81AA7EB85BDF}"/>
                </a:ext>
              </a:extLst>
            </p:cNvPr>
            <p:cNvSpPr>
              <a:spLocks noChangeAspect="1"/>
            </p:cNvSpPr>
            <p:nvPr/>
          </p:nvSpPr>
          <p:spPr>
            <a:xfrm rot="16200000" flipH="1">
              <a:off x="3678004" y="1666685"/>
              <a:ext cx="144000" cy="144000"/>
            </a:xfrm>
            <a:prstGeom prst="ellipse">
              <a:avLst/>
            </a:prstGeom>
            <a:solidFill>
              <a:srgbClr val="EABB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grpSp>
      <p:grpSp>
        <p:nvGrpSpPr>
          <p:cNvPr id="40" name="Group 39">
            <a:extLst>
              <a:ext uri="{FF2B5EF4-FFF2-40B4-BE49-F238E27FC236}">
                <a16:creationId xmlns:a16="http://schemas.microsoft.com/office/drawing/2014/main" id="{A8699DB2-80FD-25FA-D7E0-4602052318F0}"/>
              </a:ext>
            </a:extLst>
          </p:cNvPr>
          <p:cNvGrpSpPr/>
          <p:nvPr/>
        </p:nvGrpSpPr>
        <p:grpSpPr>
          <a:xfrm rot="10800000">
            <a:off x="6866758" y="4277718"/>
            <a:ext cx="144000" cy="1360629"/>
            <a:chOff x="3678004" y="1666685"/>
            <a:chExt cx="144000" cy="1360629"/>
          </a:xfrm>
        </p:grpSpPr>
        <p:cxnSp>
          <p:nvCxnSpPr>
            <p:cNvPr id="41" name="Straight Connector 28">
              <a:extLst>
                <a:ext uri="{FF2B5EF4-FFF2-40B4-BE49-F238E27FC236}">
                  <a16:creationId xmlns:a16="http://schemas.microsoft.com/office/drawing/2014/main" id="{C09C29F9-7AB5-DCDA-CE26-5A1098ADB1D4}"/>
                </a:ext>
              </a:extLst>
            </p:cNvPr>
            <p:cNvCxnSpPr>
              <a:cxnSpLocks/>
            </p:cNvCxnSpPr>
            <p:nvPr/>
          </p:nvCxnSpPr>
          <p:spPr>
            <a:xfrm>
              <a:off x="3750004" y="1810685"/>
              <a:ext cx="0" cy="1216629"/>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E019C4C-88B7-08BB-BCC1-772098B655E4}"/>
                </a:ext>
              </a:extLst>
            </p:cNvPr>
            <p:cNvSpPr>
              <a:spLocks noChangeAspect="1"/>
            </p:cNvSpPr>
            <p:nvPr/>
          </p:nvSpPr>
          <p:spPr>
            <a:xfrm rot="16200000" flipH="1">
              <a:off x="3678004" y="1666685"/>
              <a:ext cx="144000" cy="144000"/>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grpSp>
      <p:sp>
        <p:nvSpPr>
          <p:cNvPr id="68" name="TextBox 38">
            <a:extLst>
              <a:ext uri="{FF2B5EF4-FFF2-40B4-BE49-F238E27FC236}">
                <a16:creationId xmlns:a16="http://schemas.microsoft.com/office/drawing/2014/main" id="{4A52573C-5FA5-06F6-A241-3D23DE94115C}"/>
              </a:ext>
            </a:extLst>
          </p:cNvPr>
          <p:cNvSpPr txBox="1"/>
          <p:nvPr/>
        </p:nvSpPr>
        <p:spPr>
          <a:xfrm>
            <a:off x="2533329" y="2172306"/>
            <a:ext cx="1789640" cy="365356"/>
          </a:xfrm>
          <a:prstGeom prst="rect">
            <a:avLst/>
          </a:prstGeom>
          <a:noFill/>
        </p:spPr>
        <p:txBody>
          <a:bodyPr wrap="square">
            <a:spAutoFit/>
          </a:bodyPr>
          <a:lstStyle/>
          <a:p>
            <a:pPr>
              <a:lnSpc>
                <a:spcPts val="2120"/>
              </a:lnSpc>
              <a:defRPr/>
            </a:pPr>
            <a:r>
              <a:rPr lang="en-US" sz="2100" b="1" dirty="0">
                <a:solidFill>
                  <a:srgbClr val="000000"/>
                </a:solidFill>
                <a:latin typeface="Calibri" panose="020F0502020204030204" pitchFamily="34" charset="0"/>
                <a:ea typeface="Roboto Cn" pitchFamily="2" charset="0"/>
                <a:cs typeface="Calibri" panose="020F0502020204030204" pitchFamily="34" charset="0"/>
              </a:rPr>
              <a:t>Accountability</a:t>
            </a:r>
          </a:p>
        </p:txBody>
      </p:sp>
      <p:sp>
        <p:nvSpPr>
          <p:cNvPr id="69" name="TextBox 38">
            <a:extLst>
              <a:ext uri="{FF2B5EF4-FFF2-40B4-BE49-F238E27FC236}">
                <a16:creationId xmlns:a16="http://schemas.microsoft.com/office/drawing/2014/main" id="{B1A579F1-4FB5-1B64-55A6-A76BE01CE0B6}"/>
              </a:ext>
            </a:extLst>
          </p:cNvPr>
          <p:cNvSpPr txBox="1"/>
          <p:nvPr/>
        </p:nvSpPr>
        <p:spPr>
          <a:xfrm>
            <a:off x="5565401" y="2172306"/>
            <a:ext cx="2095464" cy="634661"/>
          </a:xfrm>
          <a:prstGeom prst="rect">
            <a:avLst/>
          </a:prstGeom>
          <a:noFill/>
        </p:spPr>
        <p:txBody>
          <a:bodyPr wrap="square">
            <a:spAutoFit/>
          </a:bodyPr>
          <a:lstStyle/>
          <a:p>
            <a:pPr>
              <a:lnSpc>
                <a:spcPts val="2120"/>
              </a:lnSpc>
              <a:defRPr/>
            </a:pPr>
            <a:r>
              <a:rPr lang="en-US" sz="2100" b="1" dirty="0">
                <a:solidFill>
                  <a:srgbClr val="000000"/>
                </a:solidFill>
                <a:latin typeface="Calibri" panose="020F0502020204030204" pitchFamily="34" charset="0"/>
                <a:ea typeface="Roboto Cn" pitchFamily="2" charset="0"/>
                <a:cs typeface="Calibri" panose="020F0502020204030204" pitchFamily="34" charset="0"/>
              </a:rPr>
              <a:t>Privacy &amp; Data Protection</a:t>
            </a:r>
          </a:p>
        </p:txBody>
      </p:sp>
      <p:sp>
        <p:nvSpPr>
          <p:cNvPr id="70" name="TextBox 38">
            <a:extLst>
              <a:ext uri="{FF2B5EF4-FFF2-40B4-BE49-F238E27FC236}">
                <a16:creationId xmlns:a16="http://schemas.microsoft.com/office/drawing/2014/main" id="{5C45A596-87F7-451B-07E4-E51E60128E67}"/>
              </a:ext>
            </a:extLst>
          </p:cNvPr>
          <p:cNvSpPr txBox="1"/>
          <p:nvPr/>
        </p:nvSpPr>
        <p:spPr>
          <a:xfrm>
            <a:off x="8693056" y="2172306"/>
            <a:ext cx="2703490" cy="634661"/>
          </a:xfrm>
          <a:prstGeom prst="rect">
            <a:avLst/>
          </a:prstGeom>
          <a:noFill/>
        </p:spPr>
        <p:txBody>
          <a:bodyPr wrap="square">
            <a:spAutoFit/>
          </a:bodyPr>
          <a:lstStyle/>
          <a:p>
            <a:pPr>
              <a:lnSpc>
                <a:spcPts val="2120"/>
              </a:lnSpc>
              <a:defRPr/>
            </a:pPr>
            <a:r>
              <a:rPr lang="en-US" sz="2100" b="1" dirty="0">
                <a:solidFill>
                  <a:srgbClr val="000000"/>
                </a:solidFill>
                <a:latin typeface="Calibri" panose="020F0502020204030204" pitchFamily="34" charset="0"/>
                <a:ea typeface="Roboto Cn" pitchFamily="2" charset="0"/>
                <a:cs typeface="Calibri" panose="020F0502020204030204" pitchFamily="34" charset="0"/>
              </a:rPr>
              <a:t>Inclusivity &amp; Human-Centered Design</a:t>
            </a:r>
          </a:p>
        </p:txBody>
      </p:sp>
      <p:sp>
        <p:nvSpPr>
          <p:cNvPr id="5" name="TextBox 38">
            <a:extLst>
              <a:ext uri="{FF2B5EF4-FFF2-40B4-BE49-F238E27FC236}">
                <a16:creationId xmlns:a16="http://schemas.microsoft.com/office/drawing/2014/main" id="{3CC83070-0CEE-CB68-2083-956277018E09}"/>
              </a:ext>
            </a:extLst>
          </p:cNvPr>
          <p:cNvSpPr txBox="1"/>
          <p:nvPr/>
        </p:nvSpPr>
        <p:spPr>
          <a:xfrm>
            <a:off x="887763" y="5397454"/>
            <a:ext cx="2789319" cy="365356"/>
          </a:xfrm>
          <a:prstGeom prst="rect">
            <a:avLst/>
          </a:prstGeom>
          <a:noFill/>
        </p:spPr>
        <p:txBody>
          <a:bodyPr wrap="square">
            <a:spAutoFit/>
          </a:bodyPr>
          <a:lstStyle/>
          <a:p>
            <a:pPr>
              <a:lnSpc>
                <a:spcPts val="2120"/>
              </a:lnSpc>
              <a:defRPr/>
            </a:pPr>
            <a:r>
              <a:rPr lang="en-US" sz="2100" b="1" dirty="0">
                <a:solidFill>
                  <a:srgbClr val="000000"/>
                </a:solidFill>
                <a:latin typeface="Calibri" panose="020F0502020204030204" pitchFamily="34" charset="0"/>
                <a:ea typeface="Roboto Cn" pitchFamily="2" charset="0"/>
                <a:cs typeface="Calibri" panose="020F0502020204030204" pitchFamily="34" charset="0"/>
              </a:rPr>
              <a:t>Fairness</a:t>
            </a:r>
          </a:p>
        </p:txBody>
      </p:sp>
      <p:sp>
        <p:nvSpPr>
          <p:cNvPr id="55" name="TextBox 38">
            <a:extLst>
              <a:ext uri="{FF2B5EF4-FFF2-40B4-BE49-F238E27FC236}">
                <a16:creationId xmlns:a16="http://schemas.microsoft.com/office/drawing/2014/main" id="{D0BEE8A8-3FFC-C671-308F-97CB8E38B23D}"/>
              </a:ext>
            </a:extLst>
          </p:cNvPr>
          <p:cNvSpPr txBox="1"/>
          <p:nvPr/>
        </p:nvSpPr>
        <p:spPr>
          <a:xfrm>
            <a:off x="4007561" y="5397454"/>
            <a:ext cx="2309619" cy="634661"/>
          </a:xfrm>
          <a:prstGeom prst="rect">
            <a:avLst/>
          </a:prstGeom>
          <a:noFill/>
        </p:spPr>
        <p:txBody>
          <a:bodyPr wrap="square">
            <a:spAutoFit/>
          </a:bodyPr>
          <a:lstStyle/>
          <a:p>
            <a:pPr>
              <a:lnSpc>
                <a:spcPts val="2120"/>
              </a:lnSpc>
              <a:defRPr/>
            </a:pPr>
            <a:r>
              <a:rPr lang="en-US" sz="2100" b="1" dirty="0">
                <a:solidFill>
                  <a:srgbClr val="000000"/>
                </a:solidFill>
                <a:latin typeface="Calibri" panose="020F0502020204030204" pitchFamily="34" charset="0"/>
                <a:ea typeface="Roboto Cn" pitchFamily="2" charset="0"/>
                <a:cs typeface="Calibri" panose="020F0502020204030204" pitchFamily="34" charset="0"/>
              </a:rPr>
              <a:t>Transparency and Explainability</a:t>
            </a:r>
            <a:endParaRPr lang="en-US" dirty="0">
              <a:solidFill>
                <a:srgbClr val="000000"/>
              </a:solidFill>
              <a:latin typeface="Calibri" panose="020F0502020204030204" pitchFamily="34" charset="0"/>
              <a:ea typeface="Roboto Cn" pitchFamily="2" charset="0"/>
              <a:cs typeface="Calibri" panose="020F0502020204030204" pitchFamily="34" charset="0"/>
            </a:endParaRPr>
          </a:p>
        </p:txBody>
      </p:sp>
      <p:sp>
        <p:nvSpPr>
          <p:cNvPr id="61" name="TextBox 38">
            <a:extLst>
              <a:ext uri="{FF2B5EF4-FFF2-40B4-BE49-F238E27FC236}">
                <a16:creationId xmlns:a16="http://schemas.microsoft.com/office/drawing/2014/main" id="{771C737F-885F-C49A-58AD-85CF7ABF1654}"/>
              </a:ext>
            </a:extLst>
          </p:cNvPr>
          <p:cNvSpPr txBox="1"/>
          <p:nvPr/>
        </p:nvSpPr>
        <p:spPr>
          <a:xfrm>
            <a:off x="7082211" y="5397454"/>
            <a:ext cx="1576684" cy="634661"/>
          </a:xfrm>
          <a:prstGeom prst="rect">
            <a:avLst/>
          </a:prstGeom>
          <a:noFill/>
        </p:spPr>
        <p:txBody>
          <a:bodyPr wrap="square">
            <a:spAutoFit/>
          </a:bodyPr>
          <a:lstStyle/>
          <a:p>
            <a:pPr>
              <a:lnSpc>
                <a:spcPts val="2120"/>
              </a:lnSpc>
              <a:defRPr/>
            </a:pPr>
            <a:r>
              <a:rPr lang="en-US" sz="2100" b="1" dirty="0">
                <a:solidFill>
                  <a:srgbClr val="000000"/>
                </a:solidFill>
                <a:latin typeface="Calibri" panose="020F0502020204030204" pitchFamily="34" charset="0"/>
                <a:ea typeface="Roboto Cn" pitchFamily="2" charset="0"/>
                <a:cs typeface="Calibri" panose="020F0502020204030204" pitchFamily="34" charset="0"/>
              </a:rPr>
              <a:t>Safety &amp; Security</a:t>
            </a:r>
          </a:p>
        </p:txBody>
      </p:sp>
      <p:grpSp>
        <p:nvGrpSpPr>
          <p:cNvPr id="44" name="Group 43">
            <a:extLst>
              <a:ext uri="{FF2B5EF4-FFF2-40B4-BE49-F238E27FC236}">
                <a16:creationId xmlns:a16="http://schemas.microsoft.com/office/drawing/2014/main" id="{832F947A-FD7C-E6C8-718F-45B39298D84C}"/>
              </a:ext>
            </a:extLst>
          </p:cNvPr>
          <p:cNvGrpSpPr/>
          <p:nvPr/>
        </p:nvGrpSpPr>
        <p:grpSpPr>
          <a:xfrm>
            <a:off x="573495" y="3123308"/>
            <a:ext cx="9519317" cy="1738084"/>
            <a:chOff x="573495" y="2684450"/>
            <a:chExt cx="10717798" cy="1956909"/>
          </a:xfrm>
        </p:grpSpPr>
        <p:grpSp>
          <p:nvGrpSpPr>
            <p:cNvPr id="79" name="Group 78">
              <a:extLst>
                <a:ext uri="{FF2B5EF4-FFF2-40B4-BE49-F238E27FC236}">
                  <a16:creationId xmlns:a16="http://schemas.microsoft.com/office/drawing/2014/main" id="{8DB5627C-A532-13C7-31D6-FA58A3D8B0E6}"/>
                </a:ext>
              </a:extLst>
            </p:cNvPr>
            <p:cNvGrpSpPr/>
            <p:nvPr/>
          </p:nvGrpSpPr>
          <p:grpSpPr>
            <a:xfrm>
              <a:off x="573495" y="2684450"/>
              <a:ext cx="10717798" cy="1956909"/>
              <a:chOff x="429116" y="2174281"/>
              <a:chExt cx="10717798" cy="2295377"/>
            </a:xfrm>
          </p:grpSpPr>
          <p:grpSp>
            <p:nvGrpSpPr>
              <p:cNvPr id="17" name="Gruppieren 30">
                <a:extLst>
                  <a:ext uri="{FF2B5EF4-FFF2-40B4-BE49-F238E27FC236}">
                    <a16:creationId xmlns:a16="http://schemas.microsoft.com/office/drawing/2014/main" id="{C848B462-D44F-EF96-F043-4A4BC329FF6B}"/>
                  </a:ext>
                </a:extLst>
              </p:cNvPr>
              <p:cNvGrpSpPr/>
              <p:nvPr/>
            </p:nvGrpSpPr>
            <p:grpSpPr>
              <a:xfrm rot="16200000">
                <a:off x="2051088" y="552309"/>
                <a:ext cx="2295377" cy="5539321"/>
                <a:chOff x="9515475" y="838200"/>
                <a:chExt cx="4584700" cy="12065000"/>
              </a:xfrm>
            </p:grpSpPr>
            <p:sp>
              <p:nvSpPr>
                <p:cNvPr id="19" name="Oval 10">
                  <a:extLst>
                    <a:ext uri="{FF2B5EF4-FFF2-40B4-BE49-F238E27FC236}">
                      <a16:creationId xmlns:a16="http://schemas.microsoft.com/office/drawing/2014/main" id="{614C2C9F-96E6-B197-EDA4-E51F0248E464}"/>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2" name="Oval 14">
                  <a:extLst>
                    <a:ext uri="{FF2B5EF4-FFF2-40B4-BE49-F238E27FC236}">
                      <a16:creationId xmlns:a16="http://schemas.microsoft.com/office/drawing/2014/main" id="{57025233-06FE-C238-249A-1964B11CFA8C}"/>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123F9280-791F-5967-427C-B216BF0B45E5}"/>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4" name="Freeform: Shape 8">
                  <a:extLst>
                    <a:ext uri="{FF2B5EF4-FFF2-40B4-BE49-F238E27FC236}">
                      <a16:creationId xmlns:a16="http://schemas.microsoft.com/office/drawing/2014/main" id="{3EB01C04-3E9B-28E4-23EE-2FC4FFEABF93}"/>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sp>
              <p:nvSpPr>
                <p:cNvPr id="35" name="Freeform: Shape 11">
                  <a:extLst>
                    <a:ext uri="{FF2B5EF4-FFF2-40B4-BE49-F238E27FC236}">
                      <a16:creationId xmlns:a16="http://schemas.microsoft.com/office/drawing/2014/main" id="{3B15D96E-8042-68F0-F484-1AAC4777783A}"/>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B1E167B5-B3ED-FE44-86D8-D0875591D446}"/>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6B35429D-1C1F-56A6-5C51-B4051211DF0B}"/>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sp>
              <p:nvSpPr>
                <p:cNvPr id="38" name="Oval 16">
                  <a:extLst>
                    <a:ext uri="{FF2B5EF4-FFF2-40B4-BE49-F238E27FC236}">
                      <a16:creationId xmlns:a16="http://schemas.microsoft.com/office/drawing/2014/main" id="{11848341-88FC-3E88-AA0A-AEB55F551B14}"/>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0DC6870F-82E9-F241-8367-5C56033DDC36}"/>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grpSp>
          <p:grpSp>
            <p:nvGrpSpPr>
              <p:cNvPr id="21" name="Gruppieren 30">
                <a:extLst>
                  <a:ext uri="{FF2B5EF4-FFF2-40B4-BE49-F238E27FC236}">
                    <a16:creationId xmlns:a16="http://schemas.microsoft.com/office/drawing/2014/main" id="{27A651BE-B63D-62BC-9AD9-C982345BED85}"/>
                  </a:ext>
                </a:extLst>
              </p:cNvPr>
              <p:cNvGrpSpPr/>
              <p:nvPr/>
            </p:nvGrpSpPr>
            <p:grpSpPr>
              <a:xfrm rot="5400000" flipV="1">
                <a:off x="7229565" y="552309"/>
                <a:ext cx="2295377" cy="5539321"/>
                <a:chOff x="9515475" y="838200"/>
                <a:chExt cx="4584700" cy="12065000"/>
              </a:xfrm>
            </p:grpSpPr>
            <p:sp>
              <p:nvSpPr>
                <p:cNvPr id="24" name="Oval 10">
                  <a:extLst>
                    <a:ext uri="{FF2B5EF4-FFF2-40B4-BE49-F238E27FC236}">
                      <a16:creationId xmlns:a16="http://schemas.microsoft.com/office/drawing/2014/main" id="{199AF1B8-26E9-DDE4-DEA9-34E3BF9203C3}"/>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5" name="Oval 14">
                  <a:extLst>
                    <a:ext uri="{FF2B5EF4-FFF2-40B4-BE49-F238E27FC236}">
                      <a16:creationId xmlns:a16="http://schemas.microsoft.com/office/drawing/2014/main" id="{4650757D-2F17-FD39-6BFC-EA457C6C9D00}"/>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6" name="Oval 3">
                  <a:extLst>
                    <a:ext uri="{FF2B5EF4-FFF2-40B4-BE49-F238E27FC236}">
                      <a16:creationId xmlns:a16="http://schemas.microsoft.com/office/drawing/2014/main" id="{66407A3B-05E5-1F60-9B57-5CDBF146A095}"/>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7" name="Freeform: Shape 8">
                  <a:extLst>
                    <a:ext uri="{FF2B5EF4-FFF2-40B4-BE49-F238E27FC236}">
                      <a16:creationId xmlns:a16="http://schemas.microsoft.com/office/drawing/2014/main" id="{BD95D565-2039-20FC-4666-07BFE771D2F5}"/>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8" name="Freeform: Shape 11">
                  <a:extLst>
                    <a:ext uri="{FF2B5EF4-FFF2-40B4-BE49-F238E27FC236}">
                      <a16:creationId xmlns:a16="http://schemas.microsoft.com/office/drawing/2014/main" id="{FB4B930C-80F4-808C-D783-63A79FD4CA85}"/>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9" name="Oval 9">
                  <a:extLst>
                    <a:ext uri="{FF2B5EF4-FFF2-40B4-BE49-F238E27FC236}">
                      <a16:creationId xmlns:a16="http://schemas.microsoft.com/office/drawing/2014/main" id="{CDD49525-3428-4706-7B8A-D35739D82D32}"/>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0" name="Freeform: Shape 15">
                  <a:extLst>
                    <a:ext uri="{FF2B5EF4-FFF2-40B4-BE49-F238E27FC236}">
                      <a16:creationId xmlns:a16="http://schemas.microsoft.com/office/drawing/2014/main" id="{C9FFBB38-7DB9-BA9B-97AD-FAFD03C6B608}"/>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p>
              </p:txBody>
            </p:sp>
            <p:sp>
              <p:nvSpPr>
                <p:cNvPr id="31" name="Oval 16">
                  <a:extLst>
                    <a:ext uri="{FF2B5EF4-FFF2-40B4-BE49-F238E27FC236}">
                      <a16:creationId xmlns:a16="http://schemas.microsoft.com/office/drawing/2014/main" id="{E86B2AB7-0236-9A3F-AF3C-1F037D3E432A}"/>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3" name="Oval 12">
                  <a:extLst>
                    <a:ext uri="{FF2B5EF4-FFF2-40B4-BE49-F238E27FC236}">
                      <a16:creationId xmlns:a16="http://schemas.microsoft.com/office/drawing/2014/main" id="{C123E820-9043-1D58-23B3-60621784C4A2}"/>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grpSp>
        </p:grpSp>
        <p:sp>
          <p:nvSpPr>
            <p:cNvPr id="51" name="TextBox 38">
              <a:extLst>
                <a:ext uri="{FF2B5EF4-FFF2-40B4-BE49-F238E27FC236}">
                  <a16:creationId xmlns:a16="http://schemas.microsoft.com/office/drawing/2014/main" id="{EE502512-5F60-7E03-35C8-781947238D15}"/>
                </a:ext>
              </a:extLst>
            </p:cNvPr>
            <p:cNvSpPr txBox="1"/>
            <p:nvPr/>
          </p:nvSpPr>
          <p:spPr>
            <a:xfrm>
              <a:off x="1021905" y="3523407"/>
              <a:ext cx="1224138" cy="543354"/>
            </a:xfrm>
            <a:prstGeom prst="rect">
              <a:avLst/>
            </a:prstGeom>
            <a:noFill/>
          </p:spPr>
          <p:txBody>
            <a:bodyPr wrap="square">
              <a:spAutoFit/>
            </a:bodyPr>
            <a:lstStyle/>
            <a:p>
              <a:pPr algn="ctr">
                <a:lnSpc>
                  <a:spcPts val="3020"/>
                </a:lnSpc>
                <a:defRPr/>
              </a:pPr>
              <a:r>
                <a:rPr lang="en-US" sz="4800" b="1"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71" name="TextBox 38">
              <a:extLst>
                <a:ext uri="{FF2B5EF4-FFF2-40B4-BE49-F238E27FC236}">
                  <a16:creationId xmlns:a16="http://schemas.microsoft.com/office/drawing/2014/main" id="{1B1EE8D4-8D52-4EA5-1133-CCE50D21CED0}"/>
                </a:ext>
              </a:extLst>
            </p:cNvPr>
            <p:cNvSpPr txBox="1"/>
            <p:nvPr/>
          </p:nvSpPr>
          <p:spPr>
            <a:xfrm>
              <a:off x="2716798" y="3523407"/>
              <a:ext cx="1224138" cy="543354"/>
            </a:xfrm>
            <a:prstGeom prst="rect">
              <a:avLst/>
            </a:prstGeom>
            <a:noFill/>
          </p:spPr>
          <p:txBody>
            <a:bodyPr wrap="square">
              <a:spAutoFit/>
            </a:bodyPr>
            <a:lstStyle/>
            <a:p>
              <a:pPr algn="ctr">
                <a:lnSpc>
                  <a:spcPts val="3020"/>
                </a:lnSpc>
                <a:defRPr/>
              </a:pPr>
              <a:r>
                <a:rPr lang="en-US" sz="4800" b="1"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72" name="TextBox 38">
              <a:extLst>
                <a:ext uri="{FF2B5EF4-FFF2-40B4-BE49-F238E27FC236}">
                  <a16:creationId xmlns:a16="http://schemas.microsoft.com/office/drawing/2014/main" id="{D9F7E8E7-04D5-F28F-0449-CB48FE1F3501}"/>
                </a:ext>
              </a:extLst>
            </p:cNvPr>
            <p:cNvSpPr txBox="1"/>
            <p:nvPr/>
          </p:nvSpPr>
          <p:spPr>
            <a:xfrm>
              <a:off x="4459818" y="3523407"/>
              <a:ext cx="1224138" cy="543354"/>
            </a:xfrm>
            <a:prstGeom prst="rect">
              <a:avLst/>
            </a:prstGeom>
            <a:noFill/>
          </p:spPr>
          <p:txBody>
            <a:bodyPr wrap="square">
              <a:spAutoFit/>
            </a:bodyPr>
            <a:lstStyle/>
            <a:p>
              <a:pPr algn="ctr">
                <a:lnSpc>
                  <a:spcPts val="3020"/>
                </a:lnSpc>
                <a:defRPr/>
              </a:pPr>
              <a:r>
                <a:rPr lang="en-US" sz="4800" b="1" dirty="0">
                  <a:solidFill>
                    <a:srgbClr val="EABB22"/>
                  </a:solidFill>
                  <a:latin typeface="Calibri" panose="020F0502020204030204" pitchFamily="34" charset="0"/>
                  <a:ea typeface="Roboto Cn" pitchFamily="2" charset="0"/>
                  <a:cs typeface="Calibri" panose="020F0502020204030204" pitchFamily="34" charset="0"/>
                </a:rPr>
                <a:t>03</a:t>
              </a:r>
            </a:p>
          </p:txBody>
        </p:sp>
        <p:sp>
          <p:nvSpPr>
            <p:cNvPr id="73" name="TextBox 38">
              <a:extLst>
                <a:ext uri="{FF2B5EF4-FFF2-40B4-BE49-F238E27FC236}">
                  <a16:creationId xmlns:a16="http://schemas.microsoft.com/office/drawing/2014/main" id="{57C21432-2761-5A4B-431C-97B0BA62B623}"/>
                </a:ext>
              </a:extLst>
            </p:cNvPr>
            <p:cNvSpPr txBox="1"/>
            <p:nvPr/>
          </p:nvSpPr>
          <p:spPr>
            <a:xfrm>
              <a:off x="6190806" y="3523407"/>
              <a:ext cx="1224138" cy="543354"/>
            </a:xfrm>
            <a:prstGeom prst="rect">
              <a:avLst/>
            </a:prstGeom>
            <a:noFill/>
          </p:spPr>
          <p:txBody>
            <a:bodyPr wrap="square">
              <a:spAutoFit/>
            </a:bodyPr>
            <a:lstStyle/>
            <a:p>
              <a:pPr algn="ctr">
                <a:lnSpc>
                  <a:spcPts val="3020"/>
                </a:lnSpc>
                <a:defRPr/>
              </a:pPr>
              <a:r>
                <a:rPr lang="en-US" sz="4800" b="1" dirty="0">
                  <a:solidFill>
                    <a:srgbClr val="0289AE"/>
                  </a:solidFill>
                  <a:latin typeface="Calibri" panose="020F0502020204030204" pitchFamily="34" charset="0"/>
                  <a:ea typeface="Roboto Cn" pitchFamily="2" charset="0"/>
                  <a:cs typeface="Calibri" panose="020F0502020204030204" pitchFamily="34" charset="0"/>
                </a:rPr>
                <a:t>04</a:t>
              </a:r>
            </a:p>
          </p:txBody>
        </p:sp>
        <p:sp>
          <p:nvSpPr>
            <p:cNvPr id="74" name="TextBox 38">
              <a:extLst>
                <a:ext uri="{FF2B5EF4-FFF2-40B4-BE49-F238E27FC236}">
                  <a16:creationId xmlns:a16="http://schemas.microsoft.com/office/drawing/2014/main" id="{DB7F65A4-A050-370C-912A-A947CF4DB782}"/>
                </a:ext>
              </a:extLst>
            </p:cNvPr>
            <p:cNvSpPr txBox="1"/>
            <p:nvPr/>
          </p:nvSpPr>
          <p:spPr>
            <a:xfrm>
              <a:off x="7933826" y="3523407"/>
              <a:ext cx="1224138" cy="543354"/>
            </a:xfrm>
            <a:prstGeom prst="rect">
              <a:avLst/>
            </a:prstGeom>
            <a:noFill/>
          </p:spPr>
          <p:txBody>
            <a:bodyPr wrap="square">
              <a:spAutoFit/>
            </a:bodyPr>
            <a:lstStyle/>
            <a:p>
              <a:pPr algn="ctr">
                <a:lnSpc>
                  <a:spcPts val="3020"/>
                </a:lnSpc>
                <a:defRPr/>
              </a:pPr>
              <a:r>
                <a:rPr lang="en-US" sz="4800" b="1" dirty="0">
                  <a:solidFill>
                    <a:srgbClr val="62A844"/>
                  </a:solidFill>
                  <a:latin typeface="Calibri" panose="020F0502020204030204" pitchFamily="34" charset="0"/>
                  <a:ea typeface="Roboto Cn" pitchFamily="2" charset="0"/>
                  <a:cs typeface="Calibri" panose="020F0502020204030204" pitchFamily="34" charset="0"/>
                </a:rPr>
                <a:t>05</a:t>
              </a:r>
            </a:p>
          </p:txBody>
        </p:sp>
        <p:sp>
          <p:nvSpPr>
            <p:cNvPr id="75" name="TextBox 38">
              <a:extLst>
                <a:ext uri="{FF2B5EF4-FFF2-40B4-BE49-F238E27FC236}">
                  <a16:creationId xmlns:a16="http://schemas.microsoft.com/office/drawing/2014/main" id="{A6F1C5EC-51FD-ECC9-A4DC-00D49565A272}"/>
                </a:ext>
              </a:extLst>
            </p:cNvPr>
            <p:cNvSpPr txBox="1"/>
            <p:nvPr/>
          </p:nvSpPr>
          <p:spPr>
            <a:xfrm>
              <a:off x="9676845" y="3523407"/>
              <a:ext cx="1224138" cy="543354"/>
            </a:xfrm>
            <a:prstGeom prst="rect">
              <a:avLst/>
            </a:prstGeom>
            <a:noFill/>
          </p:spPr>
          <p:txBody>
            <a:bodyPr wrap="square">
              <a:spAutoFit/>
            </a:bodyPr>
            <a:lstStyle/>
            <a:p>
              <a:pPr algn="ctr">
                <a:lnSpc>
                  <a:spcPts val="3020"/>
                </a:lnSpc>
                <a:defRPr/>
              </a:pPr>
              <a:r>
                <a:rPr lang="en-US" sz="4800" b="1" dirty="0">
                  <a:solidFill>
                    <a:srgbClr val="EABB22"/>
                  </a:solidFill>
                  <a:latin typeface="Calibri" panose="020F0502020204030204" pitchFamily="34" charset="0"/>
                  <a:ea typeface="Roboto Cn" pitchFamily="2" charset="0"/>
                  <a:cs typeface="Calibri" panose="020F0502020204030204" pitchFamily="34" charset="0"/>
                </a:rPr>
                <a:t>06</a:t>
              </a:r>
            </a:p>
          </p:txBody>
        </p:sp>
      </p:grpSp>
    </p:spTree>
    <p:extLst>
      <p:ext uri="{BB962C8B-B14F-4D97-AF65-F5344CB8AC3E}">
        <p14:creationId xmlns:p14="http://schemas.microsoft.com/office/powerpoint/2010/main" val="3284298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F30C-59EC-F986-AE52-0B8D74112A8E}"/>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C8D8741A-CFEE-6B01-DE0C-5DAE9D13BD34}"/>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IE" sz="2400" b="1" dirty="0" err="1">
                <a:solidFill>
                  <a:srgbClr val="62A844"/>
                </a:solidFill>
              </a:rPr>
              <a:t>Bunshin</a:t>
            </a:r>
            <a:r>
              <a:rPr lang="en-IE" sz="2400" b="1" dirty="0">
                <a:solidFill>
                  <a:srgbClr val="62A844"/>
                </a:solidFill>
              </a:rPr>
              <a:t> Robot Café</a:t>
            </a:r>
            <a:r>
              <a:rPr lang="en-IE" sz="2400" dirty="0">
                <a:solidFill>
                  <a:srgbClr val="62A844"/>
                </a:solidFill>
              </a:rPr>
              <a:t> </a:t>
            </a:r>
            <a:endParaRPr lang="en-GB" sz="2400" b="1" dirty="0">
              <a:solidFill>
                <a:srgbClr val="62A844"/>
              </a:solidFill>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5FF357F1-C28E-65B4-95C5-C7492D5082C5}"/>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1A9DF49-FA5E-A035-7823-6E819F0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sp>
        <p:nvSpPr>
          <p:cNvPr id="9" name="TextBox 8">
            <a:extLst>
              <a:ext uri="{FF2B5EF4-FFF2-40B4-BE49-F238E27FC236}">
                <a16:creationId xmlns:a16="http://schemas.microsoft.com/office/drawing/2014/main" id="{95F64026-90AD-0974-AB66-930CC3D911AF}"/>
              </a:ext>
            </a:extLst>
          </p:cNvPr>
          <p:cNvSpPr txBox="1"/>
          <p:nvPr/>
        </p:nvSpPr>
        <p:spPr>
          <a:xfrm>
            <a:off x="227213" y="948690"/>
            <a:ext cx="7491894" cy="5909310"/>
          </a:xfrm>
          <a:prstGeom prst="rect">
            <a:avLst/>
          </a:prstGeom>
          <a:noFill/>
        </p:spPr>
        <p:txBody>
          <a:bodyPr wrap="square">
            <a:spAutoFit/>
          </a:bodyPr>
          <a:lstStyle/>
          <a:p>
            <a:pPr>
              <a:buNone/>
            </a:pPr>
            <a:r>
              <a:rPr lang="en-GB" dirty="0" err="1">
                <a:solidFill>
                  <a:srgbClr val="262626"/>
                </a:solidFill>
              </a:rPr>
              <a:t>Bunshin</a:t>
            </a:r>
            <a:r>
              <a:rPr lang="en-GB" dirty="0">
                <a:solidFill>
                  <a:srgbClr val="262626"/>
                </a:solidFill>
              </a:rPr>
              <a:t> Robot Café demonstrates that artificial intelligence and robotics can be used to expand participation rather than replace people. Hosted by </a:t>
            </a:r>
            <a:r>
              <a:rPr lang="en-GB" dirty="0" err="1">
                <a:solidFill>
                  <a:srgbClr val="262626"/>
                </a:solidFill>
              </a:rPr>
              <a:t>Øens</a:t>
            </a:r>
            <a:r>
              <a:rPr lang="en-GB" dirty="0">
                <a:solidFill>
                  <a:srgbClr val="262626"/>
                </a:solidFill>
              </a:rPr>
              <a:t> </a:t>
            </a:r>
            <a:r>
              <a:rPr lang="en-GB" dirty="0" err="1">
                <a:solidFill>
                  <a:srgbClr val="262626"/>
                </a:solidFill>
              </a:rPr>
              <a:t>Madhus</a:t>
            </a:r>
            <a:r>
              <a:rPr lang="en-GB" dirty="0">
                <a:solidFill>
                  <a:srgbClr val="262626"/>
                </a:solidFill>
              </a:rPr>
              <a:t> in Aarhus, the café became the first robot café outside Japan, using remotely operated </a:t>
            </a:r>
            <a:r>
              <a:rPr lang="en-GB" dirty="0" err="1">
                <a:solidFill>
                  <a:srgbClr val="262626"/>
                </a:solidFill>
              </a:rPr>
              <a:t>OriHime</a:t>
            </a:r>
            <a:r>
              <a:rPr lang="en-GB" dirty="0">
                <a:solidFill>
                  <a:srgbClr val="262626"/>
                </a:solidFill>
              </a:rPr>
              <a:t> robots controlled by people with disabilities from their own homes. The robots welcomed guests, took orders, and supported customer interaction through live communication technology.</a:t>
            </a:r>
          </a:p>
          <a:p>
            <a:pPr>
              <a:buNone/>
            </a:pPr>
            <a:endParaRPr lang="en-GB" dirty="0">
              <a:solidFill>
                <a:srgbClr val="262626"/>
              </a:solidFill>
            </a:endParaRPr>
          </a:p>
          <a:p>
            <a:pPr>
              <a:buNone/>
            </a:pPr>
            <a:r>
              <a:rPr lang="en-GB" dirty="0">
                <a:solidFill>
                  <a:srgbClr val="262626"/>
                </a:solidFill>
              </a:rPr>
              <a:t>The project explored an important question for hospitality: how can technology create opportunities while preserving human connection? Rather than removing people from service delivery, the café used AI-assisted robotics to enable individuals who might otherwise be excluded from hospitality employment to participate directly in customer interactions.</a:t>
            </a:r>
          </a:p>
          <a:p>
            <a:pPr>
              <a:buNone/>
            </a:pPr>
            <a:r>
              <a:rPr lang="en-GB" dirty="0">
                <a:solidFill>
                  <a:srgbClr val="262626"/>
                </a:solidFill>
              </a:rPr>
              <a:t>Alongside its social impact, the café integrated practical sustainability measures including local sourcing, food waste reduction, energy-efficient operations, and digital monitoring systems. The result was a hospitality concept that combined innovation, inclusion, and operational sustainability.</a:t>
            </a:r>
          </a:p>
          <a:p>
            <a:pPr>
              <a:buNone/>
            </a:pPr>
            <a:endParaRPr lang="en-GB" dirty="0">
              <a:solidFill>
                <a:srgbClr val="262626"/>
              </a:solidFill>
            </a:endParaRPr>
          </a:p>
          <a:p>
            <a:r>
              <a:rPr lang="en-GB" b="1" dirty="0">
                <a:solidFill>
                  <a:srgbClr val="62A844"/>
                </a:solidFill>
              </a:rPr>
              <a:t>Key Learning: </a:t>
            </a:r>
            <a:r>
              <a:rPr lang="en-GB" dirty="0">
                <a:solidFill>
                  <a:srgbClr val="262626"/>
                </a:solidFill>
              </a:rPr>
              <a:t>The most effective use of AI in hospitality strengthens human participation, accessibility, and service quality rather than replacing meaningful human interaction.</a:t>
            </a:r>
          </a:p>
          <a:p>
            <a:pPr>
              <a:buNone/>
            </a:pPr>
            <a:endParaRPr lang="en-GB" dirty="0">
              <a:solidFill>
                <a:srgbClr val="262626"/>
              </a:solidFill>
            </a:endParaRPr>
          </a:p>
        </p:txBody>
      </p:sp>
      <p:pic>
        <p:nvPicPr>
          <p:cNvPr id="5" name="Picture 4">
            <a:extLst>
              <a:ext uri="{FF2B5EF4-FFF2-40B4-BE49-F238E27FC236}">
                <a16:creationId xmlns:a16="http://schemas.microsoft.com/office/drawing/2014/main" id="{F10E4C22-714B-6CAE-FAD8-F017ED3BD3FC}"/>
              </a:ext>
            </a:extLst>
          </p:cNvPr>
          <p:cNvPicPr>
            <a:picLocks noChangeAspect="1"/>
          </p:cNvPicPr>
          <p:nvPr/>
        </p:nvPicPr>
        <p:blipFill>
          <a:blip r:embed="rId4"/>
          <a:stretch>
            <a:fillRect/>
          </a:stretch>
        </p:blipFill>
        <p:spPr>
          <a:xfrm>
            <a:off x="7719107" y="488054"/>
            <a:ext cx="4379367" cy="6220185"/>
          </a:xfrm>
          <a:prstGeom prst="rect">
            <a:avLst/>
          </a:prstGeom>
        </p:spPr>
      </p:pic>
    </p:spTree>
    <p:extLst>
      <p:ext uri="{BB962C8B-B14F-4D97-AF65-F5344CB8AC3E}">
        <p14:creationId xmlns:p14="http://schemas.microsoft.com/office/powerpoint/2010/main" val="2724010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CAF2-6C43-6FDA-8A39-2E34F9661B8E}"/>
            </a:ext>
          </a:extLst>
        </p:cNvPr>
        <p:cNvGrpSpPr/>
        <p:nvPr/>
      </p:nvGrpSpPr>
      <p:grpSpPr>
        <a:xfrm>
          <a:off x="0" y="0"/>
          <a:ext cx="0" cy="0"/>
          <a:chOff x="0" y="0"/>
          <a:chExt cx="0" cy="0"/>
        </a:xfrm>
      </p:grpSpPr>
      <p:sp>
        <p:nvSpPr>
          <p:cNvPr id="4" name="Rectangle 30">
            <a:extLst>
              <a:ext uri="{FF2B5EF4-FFF2-40B4-BE49-F238E27FC236}">
                <a16:creationId xmlns:a16="http://schemas.microsoft.com/office/drawing/2014/main" id="{FC76319F-29D3-E834-9BCE-AA7CCE9CC201}"/>
              </a:ext>
            </a:extLst>
          </p:cNvPr>
          <p:cNvSpPr/>
          <p:nvPr/>
        </p:nvSpPr>
        <p:spPr>
          <a:xfrm flipH="1">
            <a:off x="508025" y="1807319"/>
            <a:ext cx="6671430" cy="5078313"/>
          </a:xfrm>
          <a:prstGeom prst="rect">
            <a:avLst/>
          </a:prstGeom>
        </p:spPr>
        <p:txBody>
          <a:bodyPr wrap="square">
            <a:spAutoFit/>
          </a:bodyPr>
          <a:lstStyle/>
          <a:p>
            <a:pPr>
              <a:lnSpc>
                <a:spcPts val="1960"/>
              </a:lnSpc>
              <a:buClr>
                <a:srgbClr val="62A844"/>
              </a:buClr>
            </a:pPr>
            <a:r>
              <a:rPr lang="en-US" sz="2000" b="1" dirty="0">
                <a:solidFill>
                  <a:srgbClr val="0289AE"/>
                </a:solidFill>
                <a:cs typeface="Times New Roman" panose="02020603050405020304" pitchFamily="18" charset="0"/>
              </a:rPr>
              <a:t>UNWTO Course:</a:t>
            </a:r>
            <a:r>
              <a:rPr lang="en-US" sz="2000" dirty="0">
                <a:solidFill>
                  <a:srgbClr val="0289AE"/>
                </a:solidFill>
                <a:cs typeface="Times New Roman" panose="02020603050405020304" pitchFamily="18" charset="0"/>
              </a:rPr>
              <a:t> </a:t>
            </a:r>
          </a:p>
          <a:p>
            <a:pPr>
              <a:buClr>
                <a:srgbClr val="62A844"/>
              </a:buClr>
            </a:pPr>
            <a:endParaRPr lang="en-US" sz="800" dirty="0">
              <a:solidFill>
                <a:srgbClr val="0289AE"/>
              </a:solidFill>
              <a:cs typeface="Times New Roman" panose="02020603050405020304" pitchFamily="18" charset="0"/>
            </a:endParaRPr>
          </a:p>
          <a:p>
            <a:pPr>
              <a:lnSpc>
                <a:spcPts val="1960"/>
              </a:lnSpc>
              <a:buClr>
                <a:srgbClr val="62A844"/>
              </a:buClr>
            </a:pPr>
            <a:r>
              <a:rPr lang="en-US" i="1" dirty="0">
                <a:solidFill>
                  <a:srgbClr val="000000"/>
                </a:solidFill>
                <a:cs typeface="Times New Roman" panose="02020603050405020304" pitchFamily="18" charset="0"/>
              </a:rPr>
              <a:t>AI in Hospitality: Challenges &amp; Business Opportunities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4-week structured learning path</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European case studies focus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Covers privacy, bias, transparency, data protection</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Certificate upon completion</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Addressing the Gap:</a:t>
            </a:r>
          </a:p>
          <a:p>
            <a:pPr>
              <a:buClr>
                <a:srgbClr val="62A844"/>
              </a:buClr>
            </a:pPr>
            <a:endParaRPr lang="en-US" sz="800" dirty="0">
              <a:solidFill>
                <a:srgbClr val="0289AE"/>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72%</a:t>
            </a:r>
            <a:r>
              <a:rPr lang="en-US" dirty="0">
                <a:solidFill>
                  <a:srgbClr val="000000"/>
                </a:solidFill>
                <a:cs typeface="Times New Roman" panose="02020603050405020304" pitchFamily="18" charset="0"/>
              </a:rPr>
              <a:t> of European hotels see AI as essential</a:t>
            </a:r>
          </a:p>
          <a:p>
            <a:pPr marL="285750" indent="-285750">
              <a:lnSpc>
                <a:spcPts val="1960"/>
              </a:lnSpc>
              <a:buClr>
                <a:srgbClr val="62A844"/>
              </a:buClr>
              <a:buFont typeface="Arial" panose="020B0604020202020204" pitchFamily="34" charset="0"/>
              <a:buChar char="•"/>
            </a:pPr>
            <a:r>
              <a:rPr lang="en-US" b="1" dirty="0">
                <a:solidFill>
                  <a:srgbClr val="000000"/>
                </a:solidFill>
                <a:cs typeface="Times New Roman" panose="02020603050405020304" pitchFamily="18" charset="0"/>
              </a:rPr>
              <a:t>But only 9%</a:t>
            </a:r>
            <a:r>
              <a:rPr lang="en-US" dirty="0">
                <a:solidFill>
                  <a:srgbClr val="000000"/>
                </a:solidFill>
                <a:cs typeface="Times New Roman" panose="02020603050405020304" pitchFamily="18" charset="0"/>
              </a:rPr>
              <a:t> have a formal strategy</a:t>
            </a:r>
          </a:p>
          <a:p>
            <a:pPr>
              <a:lnSpc>
                <a:spcPts val="1960"/>
              </a:lnSpc>
              <a:buClr>
                <a:srgbClr val="62A844"/>
              </a:buClr>
            </a:pP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Proven Results - Early adopters report:</a:t>
            </a:r>
          </a:p>
          <a:p>
            <a:pPr>
              <a:buClr>
                <a:srgbClr val="62A844"/>
              </a:buClr>
            </a:pPr>
            <a:endParaRPr lang="en-US" sz="800" dirty="0">
              <a:solidFill>
                <a:srgbClr val="0289AE"/>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Faster response times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Improved GDPR alignment</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Higher guest trust</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Stronger EU AI Act readiness</a:t>
            </a:r>
            <a:br>
              <a:rPr lang="en-US" dirty="0">
                <a:solidFill>
                  <a:srgbClr val="000000"/>
                </a:solidFill>
                <a:cs typeface="Times New Roman" panose="02020603050405020304" pitchFamily="18" charset="0"/>
              </a:rPr>
            </a:br>
            <a:br>
              <a:rPr lang="en-US" kern="0" dirty="0">
                <a:solidFill>
                  <a:srgbClr val="000000"/>
                </a:solidFill>
                <a:cs typeface="Times New Roman" panose="02020603050405020304" pitchFamily="18" charset="0"/>
              </a:rPr>
            </a:br>
            <a:endParaRPr lang="en-GB" kern="0" dirty="0">
              <a:solidFill>
                <a:srgbClr val="000000"/>
              </a:solidFill>
              <a:cs typeface="Times New Roman" panose="02020603050405020304" pitchFamily="18" charset="0"/>
            </a:endParaRPr>
          </a:p>
        </p:txBody>
      </p:sp>
      <p:pic>
        <p:nvPicPr>
          <p:cNvPr id="5" name="Graphic 4">
            <a:extLst>
              <a:ext uri="{FF2B5EF4-FFF2-40B4-BE49-F238E27FC236}">
                <a16:creationId xmlns:a16="http://schemas.microsoft.com/office/drawing/2014/main" id="{322AF1C3-DE22-F6AC-2A4C-24DC89095D2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7300849" y="259678"/>
            <a:ext cx="5150834" cy="4631471"/>
          </a:xfrm>
          <a:prstGeom prst="rect">
            <a:avLst/>
          </a:prstGeom>
        </p:spPr>
      </p:pic>
      <p:sp>
        <p:nvSpPr>
          <p:cNvPr id="6" name="Text Placeholder 11">
            <a:extLst>
              <a:ext uri="{FF2B5EF4-FFF2-40B4-BE49-F238E27FC236}">
                <a16:creationId xmlns:a16="http://schemas.microsoft.com/office/drawing/2014/main" id="{CC76C495-5718-7B6E-D789-EB8C6CF51BB7}"/>
              </a:ext>
            </a:extLst>
          </p:cNvPr>
          <p:cNvSpPr txBox="1">
            <a:spLocks/>
          </p:cNvSpPr>
          <p:nvPr/>
        </p:nvSpPr>
        <p:spPr>
          <a:xfrm>
            <a:off x="429113" y="343489"/>
            <a:ext cx="592708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Building Ethical Awareness through Training</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7" name="Straight Connector 6">
            <a:extLst>
              <a:ext uri="{FF2B5EF4-FFF2-40B4-BE49-F238E27FC236}">
                <a16:creationId xmlns:a16="http://schemas.microsoft.com/office/drawing/2014/main" id="{DE79FA02-9E70-53B1-D9AB-72E4250AAD93}"/>
              </a:ext>
            </a:extLst>
          </p:cNvPr>
          <p:cNvCxnSpPr>
            <a:cxnSpLocks/>
          </p:cNvCxnSpPr>
          <p:nvPr/>
        </p:nvCxnSpPr>
        <p:spPr>
          <a:xfrm>
            <a:off x="0" y="1374199"/>
            <a:ext cx="596590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854A26D3-982B-1D1A-9496-79A4F5BD8A7A}"/>
              </a:ext>
            </a:extLst>
          </p:cNvPr>
          <p:cNvSpPr/>
          <p:nvPr/>
        </p:nvSpPr>
        <p:spPr>
          <a:xfrm flipH="1">
            <a:off x="7137521" y="4245180"/>
            <a:ext cx="4043039" cy="1508105"/>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Broader Impact:</a:t>
            </a:r>
            <a:br>
              <a:rPr lang="en-US" dirty="0">
                <a:cs typeface="Times New Roman" panose="02020603050405020304" pitchFamily="18" charset="0"/>
              </a:rPr>
            </a:br>
            <a:r>
              <a:rPr lang="en-US" i="1" dirty="0">
                <a:solidFill>
                  <a:srgbClr val="262626"/>
                </a:solidFill>
                <a:cs typeface="Times New Roman" panose="02020603050405020304" pitchFamily="18" charset="0"/>
              </a:rPr>
              <a:t>Course embedded in hospitality schools across Italy &amp; Belgium, building supervisor capability</a:t>
            </a:r>
            <a:r>
              <a:rPr lang="en-US" i="1" dirty="0">
                <a:cs typeface="Times New Roman" panose="02020603050405020304" pitchFamily="18" charset="0"/>
              </a:rPr>
              <a:t>.</a:t>
            </a:r>
            <a:endParaRPr lang="en-US" dirty="0">
              <a:cs typeface="Times New Roman" panose="02020603050405020304" pitchFamily="18" charset="0"/>
            </a:endParaRPr>
          </a:p>
          <a:p>
            <a:pPr algn="ctr"/>
            <a:endParaRPr lang="en-US" dirty="0">
              <a:solidFill>
                <a:srgbClr val="262626"/>
              </a:solidFill>
            </a:endParaRPr>
          </a:p>
        </p:txBody>
      </p:sp>
      <p:sp>
        <p:nvSpPr>
          <p:cNvPr id="9" name="Rounded Rectangle 8">
            <a:extLst>
              <a:ext uri="{FF2B5EF4-FFF2-40B4-BE49-F238E27FC236}">
                <a16:creationId xmlns:a16="http://schemas.microsoft.com/office/drawing/2014/main" id="{79498EE2-7660-0DF0-BAB1-2F566443CCA5}"/>
              </a:ext>
            </a:extLst>
          </p:cNvPr>
          <p:cNvSpPr/>
          <p:nvPr/>
        </p:nvSpPr>
        <p:spPr>
          <a:xfrm>
            <a:off x="6956165" y="4114821"/>
            <a:ext cx="4405751" cy="1550000"/>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Rounded Rectangle 1">
            <a:extLst>
              <a:ext uri="{FF2B5EF4-FFF2-40B4-BE49-F238E27FC236}">
                <a16:creationId xmlns:a16="http://schemas.microsoft.com/office/drawing/2014/main" id="{44C6137A-19D6-B73F-D902-A4DA5F36477B}"/>
              </a:ext>
            </a:extLst>
          </p:cNvPr>
          <p:cNvSpPr/>
          <p:nvPr/>
        </p:nvSpPr>
        <p:spPr>
          <a:xfrm>
            <a:off x="7224002" y="5883644"/>
            <a:ext cx="413791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0E23558-EC1A-A46C-D89D-62C9A3D3877C}"/>
              </a:ext>
            </a:extLst>
          </p:cNvPr>
          <p:cNvSpPr txBox="1"/>
          <p:nvPr/>
        </p:nvSpPr>
        <p:spPr>
          <a:xfrm>
            <a:off x="7350000" y="5946922"/>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1" name="TextBox 10">
            <a:extLst>
              <a:ext uri="{FF2B5EF4-FFF2-40B4-BE49-F238E27FC236}">
                <a16:creationId xmlns:a16="http://schemas.microsoft.com/office/drawing/2014/main" id="{23224EEC-0538-5CBE-6D07-6698A5058962}"/>
              </a:ext>
            </a:extLst>
          </p:cNvPr>
          <p:cNvSpPr txBox="1"/>
          <p:nvPr/>
        </p:nvSpPr>
        <p:spPr>
          <a:xfrm>
            <a:off x="8106001" y="5946922"/>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EDB9F37-3AB8-A330-D499-BEBFA61B9F76}"/>
              </a:ext>
            </a:extLst>
          </p:cNvPr>
          <p:cNvSpPr txBox="1"/>
          <p:nvPr/>
        </p:nvSpPr>
        <p:spPr>
          <a:xfrm>
            <a:off x="8700000" y="5946922"/>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a:t>
            </a:r>
            <a:r>
              <a:rPr lang="en-IE" sz="1400" dirty="0">
                <a:solidFill>
                  <a:srgbClr val="1E3A1F"/>
                </a:solidFill>
              </a:rPr>
              <a:t> Leading Green and Digital Change</a:t>
            </a:r>
          </a:p>
        </p:txBody>
      </p:sp>
    </p:spTree>
    <p:extLst>
      <p:ext uri="{BB962C8B-B14F-4D97-AF65-F5344CB8AC3E}">
        <p14:creationId xmlns:p14="http://schemas.microsoft.com/office/powerpoint/2010/main" val="1501619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7DB7-AD47-9A9B-3926-E625C81230B8}"/>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2DFAF32B-7880-E76E-1F78-61770367F19D}"/>
              </a:ext>
            </a:extLst>
          </p:cNvPr>
          <p:cNvSpPr txBox="1">
            <a:spLocks/>
          </p:cNvSpPr>
          <p:nvPr/>
        </p:nvSpPr>
        <p:spPr>
          <a:xfrm>
            <a:off x="429115" y="421381"/>
            <a:ext cx="566688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Artificial Intelligence in Hospitality: Challenges and Business Opportunities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59146CDE-0633-DD1A-B9D5-4D8E7910EFFC}"/>
              </a:ext>
            </a:extLst>
          </p:cNvPr>
          <p:cNvCxnSpPr>
            <a:cxnSpLocks/>
          </p:cNvCxnSpPr>
          <p:nvPr/>
        </p:nvCxnSpPr>
        <p:spPr>
          <a:xfrm>
            <a:off x="0" y="1994019"/>
            <a:ext cx="5620215"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83E28657-136C-FF5E-C1A1-6307C95FC3EC}"/>
              </a:ext>
            </a:extLst>
          </p:cNvPr>
          <p:cNvSpPr/>
          <p:nvPr/>
        </p:nvSpPr>
        <p:spPr>
          <a:xfrm flipH="1">
            <a:off x="586938" y="2609413"/>
            <a:ext cx="3349441" cy="769441"/>
          </a:xfrm>
          <a:prstGeom prst="rect">
            <a:avLst/>
          </a:prstGeom>
        </p:spPr>
        <p:txBody>
          <a:bodyPr wrap="square">
            <a:spAutoFit/>
          </a:bodyPr>
          <a:lstStyle/>
          <a:p>
            <a:pPr lvl="0">
              <a:defRPr/>
            </a:pPr>
            <a:r>
              <a:rPr lang="en-US" sz="2200" i="1" kern="0" dirty="0">
                <a:solidFill>
                  <a:prstClr val="black"/>
                </a:solidFill>
                <a:cs typeface="Times New Roman" panose="02020603050405020304" pitchFamily="18" charset="0"/>
              </a:rPr>
              <a:t>Provider: UNWTO Tourism Online Academy, 2024</a:t>
            </a:r>
          </a:p>
        </p:txBody>
      </p:sp>
      <p:pic>
        <p:nvPicPr>
          <p:cNvPr id="8" name="Graphic 7">
            <a:extLst>
              <a:ext uri="{FF2B5EF4-FFF2-40B4-BE49-F238E27FC236}">
                <a16:creationId xmlns:a16="http://schemas.microsoft.com/office/drawing/2014/main" id="{C8D58D67-8545-15A8-062C-70E58E416CD7}"/>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pic>
        <p:nvPicPr>
          <p:cNvPr id="19" name="Picture 18">
            <a:extLst>
              <a:ext uri="{FF2B5EF4-FFF2-40B4-BE49-F238E27FC236}">
                <a16:creationId xmlns:a16="http://schemas.microsoft.com/office/drawing/2014/main" id="{5F2E124F-CD09-7DFA-1EC4-65DEF696C1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4746058" y="794467"/>
            <a:ext cx="7445942" cy="5731349"/>
          </a:xfrm>
          <a:prstGeom prst="rect">
            <a:avLst/>
          </a:prstGeom>
        </p:spPr>
      </p:pic>
      <p:pic>
        <p:nvPicPr>
          <p:cNvPr id="11" name="Picture 10">
            <a:hlinkClick r:id="rId5"/>
            <a:extLst>
              <a:ext uri="{FF2B5EF4-FFF2-40B4-BE49-F238E27FC236}">
                <a16:creationId xmlns:a16="http://schemas.microsoft.com/office/drawing/2014/main" id="{905E58D8-3AF3-39F5-4564-6F426CC949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26" r="2326"/>
          <a:stretch>
            <a:fillRect/>
          </a:stretch>
        </p:blipFill>
        <p:spPr>
          <a:xfrm>
            <a:off x="6510016" y="1271240"/>
            <a:ext cx="5666885" cy="4315519"/>
          </a:xfrm>
          <a:prstGeom prst="rect">
            <a:avLst/>
          </a:prstGeom>
        </p:spPr>
      </p:pic>
      <p:grpSp>
        <p:nvGrpSpPr>
          <p:cNvPr id="12" name="Group 11">
            <a:extLst>
              <a:ext uri="{FF2B5EF4-FFF2-40B4-BE49-F238E27FC236}">
                <a16:creationId xmlns:a16="http://schemas.microsoft.com/office/drawing/2014/main" id="{4E06FDAA-1B29-A464-D45F-7BF9199B56C7}"/>
              </a:ext>
            </a:extLst>
          </p:cNvPr>
          <p:cNvGrpSpPr/>
          <p:nvPr/>
        </p:nvGrpSpPr>
        <p:grpSpPr>
          <a:xfrm rot="21145702">
            <a:off x="5407060" y="3099416"/>
            <a:ext cx="1456095" cy="1406604"/>
            <a:chOff x="7777737" y="4274827"/>
            <a:chExt cx="1456095" cy="1406604"/>
          </a:xfrm>
        </p:grpSpPr>
        <p:sp>
          <p:nvSpPr>
            <p:cNvPr id="13" name="Oval 12">
              <a:extLst>
                <a:ext uri="{FF2B5EF4-FFF2-40B4-BE49-F238E27FC236}">
                  <a16:creationId xmlns:a16="http://schemas.microsoft.com/office/drawing/2014/main" id="{88131115-AEA2-9515-96A4-84B56135BE48}"/>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223D4FE-0593-7F35-96E7-46A0532AD985}"/>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1901987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23706-5124-9AFE-FA13-2292F9D0ED8F}"/>
            </a:ext>
          </a:extLst>
        </p:cNvPr>
        <p:cNvGrpSpPr/>
        <p:nvPr/>
      </p:nvGrpSpPr>
      <p:grpSpPr>
        <a:xfrm>
          <a:off x="0" y="0"/>
          <a:ext cx="0" cy="0"/>
          <a:chOff x="0" y="0"/>
          <a:chExt cx="0" cy="0"/>
        </a:xfrm>
      </p:grpSpPr>
      <p:pic>
        <p:nvPicPr>
          <p:cNvPr id="9" name="Graphic 8">
            <a:extLst>
              <a:ext uri="{FF2B5EF4-FFF2-40B4-BE49-F238E27FC236}">
                <a16:creationId xmlns:a16="http://schemas.microsoft.com/office/drawing/2014/main" id="{5FA17935-9FAF-C7FF-76D2-A3A6A98E1A31}"/>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sp>
        <p:nvSpPr>
          <p:cNvPr id="2" name="Text Placeholder 11">
            <a:extLst>
              <a:ext uri="{FF2B5EF4-FFF2-40B4-BE49-F238E27FC236}">
                <a16:creationId xmlns:a16="http://schemas.microsoft.com/office/drawing/2014/main" id="{A3172581-5174-ECB0-2F48-5C9F3AC498E9}"/>
              </a:ext>
            </a:extLst>
          </p:cNvPr>
          <p:cNvSpPr txBox="1">
            <a:spLocks/>
          </p:cNvSpPr>
          <p:nvPr/>
        </p:nvSpPr>
        <p:spPr>
          <a:xfrm>
            <a:off x="429115" y="421381"/>
            <a:ext cx="649254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Ethical AI in Hospitality</a:t>
            </a:r>
          </a:p>
        </p:txBody>
      </p:sp>
      <p:cxnSp>
        <p:nvCxnSpPr>
          <p:cNvPr id="3" name="Straight Connector 2">
            <a:extLst>
              <a:ext uri="{FF2B5EF4-FFF2-40B4-BE49-F238E27FC236}">
                <a16:creationId xmlns:a16="http://schemas.microsoft.com/office/drawing/2014/main" id="{D75A9EF6-35F4-8B2F-6631-95C4FDE2AF2F}"/>
              </a:ext>
            </a:extLst>
          </p:cNvPr>
          <p:cNvCxnSpPr>
            <a:cxnSpLocks/>
          </p:cNvCxnSpPr>
          <p:nvPr/>
        </p:nvCxnSpPr>
        <p:spPr>
          <a:xfrm>
            <a:off x="0" y="1062257"/>
            <a:ext cx="50928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C6C64A4F-7309-9998-1106-BACF83C9F479}"/>
              </a:ext>
            </a:extLst>
          </p:cNvPr>
          <p:cNvSpPr/>
          <p:nvPr/>
        </p:nvSpPr>
        <p:spPr>
          <a:xfrm flipH="1">
            <a:off x="586940" y="1838697"/>
            <a:ext cx="5706682" cy="3262432"/>
          </a:xfrm>
          <a:prstGeom prst="rect">
            <a:avLst/>
          </a:prstGeom>
        </p:spPr>
        <p:txBody>
          <a:bodyPr wrap="square">
            <a:spAutoFit/>
          </a:bodyPr>
          <a:lstStyle/>
          <a:p>
            <a:pPr lvl="0">
              <a:defRPr/>
            </a:pPr>
            <a:r>
              <a:rPr lang="en-US" sz="2000" b="1" kern="0" dirty="0">
                <a:solidFill>
                  <a:srgbClr val="0289AE"/>
                </a:solidFill>
                <a:cs typeface="Times New Roman" panose="02020603050405020304" pitchFamily="18" charset="0"/>
              </a:rPr>
              <a:t>Opportunities, Challenges, and the </a:t>
            </a:r>
            <a:r>
              <a:rPr lang="en-US" sz="2000" b="1" kern="0" dirty="0">
                <a:solidFill>
                  <a:srgbClr val="E1E5DF"/>
                </a:solidFill>
                <a:cs typeface="Times New Roman" panose="02020603050405020304" pitchFamily="18" charset="0"/>
              </a:rPr>
              <a:t>Road A</a:t>
            </a:r>
            <a:r>
              <a:rPr lang="en-US" sz="2000" b="1" kern="0" dirty="0">
                <a:solidFill>
                  <a:srgbClr val="0289AE"/>
                </a:solidFill>
                <a:cs typeface="Times New Roman" panose="02020603050405020304" pitchFamily="18" charset="0"/>
              </a:rPr>
              <a:t>head (YouTube, 2024)</a:t>
            </a:r>
            <a:br>
              <a:rPr lang="en-US" sz="2000" b="1" i="1" kern="0" dirty="0">
                <a:solidFill>
                  <a:srgbClr val="000000"/>
                </a:solidFill>
                <a:cs typeface="Times New Roman" panose="02020603050405020304" pitchFamily="18" charset="0"/>
              </a:rPr>
            </a:br>
            <a:endParaRPr lang="en-US" sz="2000" b="1" i="1" kern="0" dirty="0">
              <a:solidFill>
                <a:srgbClr val="000000"/>
              </a:solidFill>
              <a:cs typeface="Times New Roman" panose="02020603050405020304" pitchFamily="18" charset="0"/>
            </a:endParaRPr>
          </a:p>
          <a:p>
            <a:r>
              <a:rPr lang="en-US" sz="2000" i="1" u="sng" dirty="0">
                <a:solidFill>
                  <a:srgbClr val="000000"/>
                </a:solidFill>
                <a:cs typeface="Times New Roman" panose="02020603050405020304" pitchFamily="18" charset="0"/>
              </a:rPr>
              <a:t>https://</a:t>
            </a:r>
            <a:r>
              <a:rPr lang="en-US" sz="2000" i="1" u="sng" dirty="0" err="1">
                <a:solidFill>
                  <a:srgbClr val="000000"/>
                </a:solidFill>
                <a:cs typeface="Times New Roman" panose="02020603050405020304" pitchFamily="18" charset="0"/>
              </a:rPr>
              <a:t>www.youtube.com</a:t>
            </a:r>
            <a:r>
              <a:rPr lang="en-US" sz="2000" i="1" u="sng" dirty="0">
                <a:solidFill>
                  <a:srgbClr val="000000"/>
                </a:solidFill>
                <a:cs typeface="Times New Roman" panose="02020603050405020304" pitchFamily="18" charset="0"/>
              </a:rPr>
              <a:t>/</a:t>
            </a:r>
            <a:r>
              <a:rPr lang="en-US" sz="2000" i="1" u="sng" dirty="0" err="1">
                <a:solidFill>
                  <a:srgbClr val="000000"/>
                </a:solidFill>
                <a:cs typeface="Times New Roman" panose="02020603050405020304" pitchFamily="18" charset="0"/>
              </a:rPr>
              <a:t>watch?v</a:t>
            </a:r>
            <a:r>
              <a:rPr lang="en-US" sz="2000" i="1" u="sng" dirty="0">
                <a:solidFill>
                  <a:srgbClr val="000000"/>
                </a:solidFill>
                <a:cs typeface="Times New Roman" panose="02020603050405020304" pitchFamily="18" charset="0"/>
              </a:rPr>
              <a:t>=9BavI4Gowh8</a:t>
            </a:r>
          </a:p>
          <a:p>
            <a:pPr lvl="0">
              <a:defRPr/>
            </a:pPr>
            <a:endParaRPr lang="en-US" b="1" kern="0" dirty="0">
              <a:solidFill>
                <a:srgbClr val="000000"/>
              </a:solidFill>
              <a:cs typeface="Times New Roman" panose="02020603050405020304" pitchFamily="18" charset="0"/>
            </a:endParaRPr>
          </a:p>
          <a:p>
            <a:pPr lvl="0">
              <a:defRPr/>
            </a:pPr>
            <a:endParaRPr lang="en-US" b="1" kern="0" dirty="0">
              <a:solidFill>
                <a:srgbClr val="000000"/>
              </a:solidFill>
              <a:cs typeface="Times New Roman" panose="02020603050405020304" pitchFamily="18" charset="0"/>
            </a:endParaRPr>
          </a:p>
          <a:p>
            <a:pPr lvl="0">
              <a:defRPr/>
            </a:pPr>
            <a:r>
              <a:rPr lang="en-US" kern="0" dirty="0">
                <a:solidFill>
                  <a:srgbClr val="000000"/>
                </a:solidFill>
                <a:cs typeface="Times New Roman" panose="02020603050405020304" pitchFamily="18" charset="0"/>
              </a:rPr>
              <a:t>This short video explains how hotels can integrate artificial intelligence responsibly, focusing on real-world examples of data management, automation and guest experience. Industry leaders discuss how ethics strengthen competitiveness by building trust and compliance</a:t>
            </a:r>
          </a:p>
        </p:txBody>
      </p:sp>
      <p:pic>
        <p:nvPicPr>
          <p:cNvPr id="15" name="Picture 14">
            <a:extLst>
              <a:ext uri="{FF2B5EF4-FFF2-40B4-BE49-F238E27FC236}">
                <a16:creationId xmlns:a16="http://schemas.microsoft.com/office/drawing/2014/main" id="{0A9C1CED-D4E3-7F5C-6D72-2851B8F758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60431" y="1536819"/>
            <a:ext cx="6347083" cy="4885527"/>
          </a:xfrm>
          <a:prstGeom prst="rect">
            <a:avLst/>
          </a:prstGeom>
        </p:spPr>
      </p:pic>
      <p:sp>
        <p:nvSpPr>
          <p:cNvPr id="21" name="Rectangle 20">
            <a:extLst>
              <a:ext uri="{FF2B5EF4-FFF2-40B4-BE49-F238E27FC236}">
                <a16:creationId xmlns:a16="http://schemas.microsoft.com/office/drawing/2014/main" id="{A7302D18-7F63-EE7A-534A-4BCA615F7FD2}"/>
              </a:ext>
            </a:extLst>
          </p:cNvPr>
          <p:cNvSpPr/>
          <p:nvPr/>
        </p:nvSpPr>
        <p:spPr>
          <a:xfrm>
            <a:off x="7396223" y="1956122"/>
            <a:ext cx="4795777" cy="3727048"/>
          </a:xfrm>
          <a:prstGeom prst="rect">
            <a:avLst/>
          </a:prstGeom>
          <a:solidFill>
            <a:srgbClr val="E1E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1E5DF"/>
              </a:solidFill>
            </a:endParaRPr>
          </a:p>
        </p:txBody>
      </p:sp>
      <p:pic>
        <p:nvPicPr>
          <p:cNvPr id="25" name="Picture 24">
            <a:hlinkClick r:id="rId5"/>
            <a:extLst>
              <a:ext uri="{FF2B5EF4-FFF2-40B4-BE49-F238E27FC236}">
                <a16:creationId xmlns:a16="http://schemas.microsoft.com/office/drawing/2014/main" id="{0BF42038-CAA1-8B52-2612-CE8430DA7C64}"/>
              </a:ext>
            </a:extLst>
          </p:cNvPr>
          <p:cNvPicPr>
            <a:picLocks noChangeAspect="1"/>
          </p:cNvPicPr>
          <p:nvPr/>
        </p:nvPicPr>
        <p:blipFill rotWithShape="1">
          <a:blip r:embed="rId6"/>
          <a:srcRect l="8550" t="-8951" r="6616" b="-17564"/>
          <a:stretch>
            <a:fillRect/>
          </a:stretch>
        </p:blipFill>
        <p:spPr>
          <a:xfrm>
            <a:off x="7396223" y="2008640"/>
            <a:ext cx="4841224" cy="3808315"/>
          </a:xfrm>
          <a:prstGeom prst="rect">
            <a:avLst/>
          </a:prstGeom>
        </p:spPr>
      </p:pic>
      <p:grpSp>
        <p:nvGrpSpPr>
          <p:cNvPr id="26" name="Group 25">
            <a:extLst>
              <a:ext uri="{FF2B5EF4-FFF2-40B4-BE49-F238E27FC236}">
                <a16:creationId xmlns:a16="http://schemas.microsoft.com/office/drawing/2014/main" id="{FDE21CC5-6497-ECBB-2DCC-9524C6B9EB3F}"/>
              </a:ext>
            </a:extLst>
          </p:cNvPr>
          <p:cNvGrpSpPr/>
          <p:nvPr/>
        </p:nvGrpSpPr>
        <p:grpSpPr>
          <a:xfrm rot="21145702">
            <a:off x="6116876" y="3997316"/>
            <a:ext cx="1456095" cy="1406604"/>
            <a:chOff x="7777737" y="4274827"/>
            <a:chExt cx="1456095" cy="1406604"/>
          </a:xfrm>
        </p:grpSpPr>
        <p:sp>
          <p:nvSpPr>
            <p:cNvPr id="27" name="Oval 26">
              <a:extLst>
                <a:ext uri="{FF2B5EF4-FFF2-40B4-BE49-F238E27FC236}">
                  <a16:creationId xmlns:a16="http://schemas.microsoft.com/office/drawing/2014/main" id="{040B28AE-FF6E-E442-D1F8-3BF69FD3DC04}"/>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A88EA81-D2E4-6B3D-69C6-A0A7C65F48A8}"/>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1373098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1F31-4EAF-2009-B2E7-8213BFEEC41B}"/>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AA73A266-7FB4-3013-C22F-87EC2CEBBFAC}"/>
              </a:ext>
            </a:extLst>
          </p:cNvPr>
          <p:cNvSpPr/>
          <p:nvPr/>
        </p:nvSpPr>
        <p:spPr>
          <a:xfrm flipH="1">
            <a:off x="688773" y="1069584"/>
            <a:ext cx="3118856" cy="1015663"/>
          </a:xfrm>
          <a:prstGeom prst="rect">
            <a:avLst/>
          </a:prstGeom>
        </p:spPr>
        <p:txBody>
          <a:bodyPr wrap="square">
            <a:spAutoFit/>
          </a:bodyPr>
          <a:lstStyle/>
          <a:p>
            <a:r>
              <a:rPr lang="en-US" sz="2000" b="1" dirty="0">
                <a:solidFill>
                  <a:srgbClr val="000000"/>
                </a:solidFill>
                <a:cs typeface="Times New Roman" panose="02020603050405020304" pitchFamily="18" charset="0"/>
              </a:rPr>
              <a:t>Training Closes the Gap: </a:t>
            </a:r>
            <a:r>
              <a:rPr lang="en-US" sz="2000" dirty="0">
                <a:solidFill>
                  <a:srgbClr val="000000"/>
                </a:solidFill>
                <a:cs typeface="Times New Roman" panose="02020603050405020304" pitchFamily="18" charset="0"/>
              </a:rPr>
              <a:t>Structured learning turns EU policy into daily practice</a:t>
            </a:r>
          </a:p>
        </p:txBody>
      </p:sp>
      <p:sp>
        <p:nvSpPr>
          <p:cNvPr id="108" name="Rectangle 30">
            <a:extLst>
              <a:ext uri="{FF2B5EF4-FFF2-40B4-BE49-F238E27FC236}">
                <a16:creationId xmlns:a16="http://schemas.microsoft.com/office/drawing/2014/main" id="{FFD56932-E5A4-406C-DCA2-938EEE58335F}"/>
              </a:ext>
            </a:extLst>
          </p:cNvPr>
          <p:cNvSpPr/>
          <p:nvPr/>
        </p:nvSpPr>
        <p:spPr>
          <a:xfrm flipH="1">
            <a:off x="688770" y="3063440"/>
            <a:ext cx="3247285" cy="1323439"/>
          </a:xfrm>
          <a:prstGeom prst="rect">
            <a:avLst/>
          </a:prstGeom>
        </p:spPr>
        <p:txBody>
          <a:bodyPr wrap="square">
            <a:spAutoFit/>
          </a:bodyPr>
          <a:lstStyle/>
          <a:p>
            <a:r>
              <a:rPr lang="en-US" sz="2000" b="1" dirty="0">
                <a:solidFill>
                  <a:srgbClr val="000000"/>
                </a:solidFill>
                <a:cs typeface="Times New Roman" panose="02020603050405020304" pitchFamily="18" charset="0"/>
              </a:rPr>
              <a:t>Ethics Builds Trust: </a:t>
            </a:r>
          </a:p>
          <a:p>
            <a:r>
              <a:rPr lang="en-US" sz="2000" dirty="0">
                <a:solidFill>
                  <a:srgbClr val="000000"/>
                </a:solidFill>
                <a:cs typeface="Times New Roman" panose="02020603050405020304" pitchFamily="18" charset="0"/>
              </a:rPr>
              <a:t>Responsible AI use strengthens both compliance and guest confidence</a:t>
            </a:r>
          </a:p>
        </p:txBody>
      </p:sp>
      <p:sp>
        <p:nvSpPr>
          <p:cNvPr id="109" name="Rectangle 30">
            <a:extLst>
              <a:ext uri="{FF2B5EF4-FFF2-40B4-BE49-F238E27FC236}">
                <a16:creationId xmlns:a16="http://schemas.microsoft.com/office/drawing/2014/main" id="{02FCBC8B-D8B7-0F1B-4BF4-EF1350141B05}"/>
              </a:ext>
            </a:extLst>
          </p:cNvPr>
          <p:cNvSpPr/>
          <p:nvPr/>
        </p:nvSpPr>
        <p:spPr>
          <a:xfrm flipH="1">
            <a:off x="688772" y="5365072"/>
            <a:ext cx="3587123" cy="1323439"/>
          </a:xfrm>
          <a:prstGeom prst="rect">
            <a:avLst/>
          </a:prstGeom>
        </p:spPr>
        <p:txBody>
          <a:bodyPr wrap="square">
            <a:spAutoFit/>
          </a:bodyPr>
          <a:lstStyle/>
          <a:p>
            <a:r>
              <a:rPr lang="en-US" sz="2000" b="1" dirty="0">
                <a:solidFill>
                  <a:srgbClr val="000000"/>
                </a:solidFill>
                <a:cs typeface="Times New Roman" panose="02020603050405020304" pitchFamily="18" charset="0"/>
              </a:rPr>
              <a:t>Staff Enablement is Key: </a:t>
            </a:r>
            <a:r>
              <a:rPr lang="en-US" sz="2000" dirty="0">
                <a:solidFill>
                  <a:srgbClr val="000000"/>
                </a:solidFill>
                <a:cs typeface="Times New Roman" panose="02020603050405020304" pitchFamily="18" charset="0"/>
              </a:rPr>
              <a:t>Technology handles routine tasks, people focus on empathy and problem-solving</a:t>
            </a:r>
          </a:p>
        </p:txBody>
      </p:sp>
      <p:sp>
        <p:nvSpPr>
          <p:cNvPr id="3" name="Freeform 5">
            <a:extLst>
              <a:ext uri="{FF2B5EF4-FFF2-40B4-BE49-F238E27FC236}">
                <a16:creationId xmlns:a16="http://schemas.microsoft.com/office/drawing/2014/main" id="{D9C627EB-685B-7363-B59D-E1017B94646B}"/>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229B9882-7F3B-F426-3031-1D54ED9F9411}"/>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17FE2F37-6BCD-1203-6741-465865FDAEBB}"/>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BD7D5CEA-1D37-294D-EB10-59019D24F53D}"/>
              </a:ext>
            </a:extLst>
          </p:cNvPr>
          <p:cNvSpPr>
            <a:spLocks/>
          </p:cNvSpPr>
          <p:nvPr/>
        </p:nvSpPr>
        <p:spPr bwMode="auto">
          <a:xfrm>
            <a:off x="8166251" y="3068910"/>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CA3CFFEE-E404-B464-08EA-7208357A5CA8}"/>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C612867F-F38D-232F-597A-611A2AA6F5BE}"/>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2069A1DA-29B3-6FB9-56B5-CA764FA9AC3B}"/>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3CDCE227-7378-1698-2296-458F13EFEF5F}"/>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BEC5250F-2DDB-9EB6-94D6-95735FB74BC5}"/>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30E9A0E4-CBC8-26F5-838A-6018939F1734}"/>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19D11D01-7839-5B63-0D92-D5BF413FDBAA}"/>
              </a:ext>
            </a:extLst>
          </p:cNvPr>
          <p:cNvSpPr>
            <a:spLocks/>
          </p:cNvSpPr>
          <p:nvPr/>
        </p:nvSpPr>
        <p:spPr bwMode="auto">
          <a:xfrm>
            <a:off x="8284795" y="2637190"/>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99C56E24-F6F1-ED1F-5791-AED3A78251A6}"/>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153BBA89-32AC-F21B-068E-09DFCF7A83A7}"/>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B812C47B-4947-DB31-376B-AA311B8864F9}"/>
              </a:ext>
            </a:extLst>
          </p:cNvPr>
          <p:cNvSpPr>
            <a:spLocks noChangeArrowheads="1"/>
          </p:cNvSpPr>
          <p:nvPr/>
        </p:nvSpPr>
        <p:spPr bwMode="auto">
          <a:xfrm>
            <a:off x="4617710" y="1253145"/>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C4964E88-05E8-01FA-7FA2-14CFB8B36E26}"/>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49653835-37C2-0256-FABC-8F5B3FC55672}"/>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18AE8AC8-D0FF-C822-F797-8386EEA6AD8A}"/>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9259313B-2AB6-6973-FFA4-A87D0DD552FB}"/>
              </a:ext>
            </a:extLst>
          </p:cNvPr>
          <p:cNvGrpSpPr/>
          <p:nvPr/>
        </p:nvGrpSpPr>
        <p:grpSpPr>
          <a:xfrm>
            <a:off x="8041779" y="1553928"/>
            <a:ext cx="507781" cy="509758"/>
            <a:chOff x="8859766" y="3475927"/>
            <a:chExt cx="507781" cy="509758"/>
          </a:xfrm>
        </p:grpSpPr>
        <p:sp>
          <p:nvSpPr>
            <p:cNvPr id="17" name="Oval 30">
              <a:extLst>
                <a:ext uri="{FF2B5EF4-FFF2-40B4-BE49-F238E27FC236}">
                  <a16:creationId xmlns:a16="http://schemas.microsoft.com/office/drawing/2014/main" id="{C271E4B2-D60D-65FB-1987-B62CF5DFA491}"/>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39">
              <a:extLst>
                <a:ext uri="{FF2B5EF4-FFF2-40B4-BE49-F238E27FC236}">
                  <a16:creationId xmlns:a16="http://schemas.microsoft.com/office/drawing/2014/main" id="{538A45F4-A61A-DE7D-B307-A0477B374F6A}"/>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BD65DC37-4EE8-8D57-6260-80609E27C97E}"/>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32">
            <a:extLst>
              <a:ext uri="{FF2B5EF4-FFF2-40B4-BE49-F238E27FC236}">
                <a16:creationId xmlns:a16="http://schemas.microsoft.com/office/drawing/2014/main" id="{D56FC220-9388-F1A2-98B1-F66170BC320C}"/>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CF6F9FD9-0421-FDC7-1119-103CB80D3CF9}"/>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D848F650-ECC4-E1C0-BA2E-2919368C3369}"/>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C3E77F4D-0494-22C9-1F23-09B05C8B1B64}"/>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3111CC73-5E41-6EF3-8F31-97DBDA5AC992}"/>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60C45CF4-C987-0E86-44D1-287CBCE6FC3A}"/>
              </a:ext>
            </a:extLst>
          </p:cNvPr>
          <p:cNvSpPr>
            <a:spLocks/>
          </p:cNvSpPr>
          <p:nvPr/>
        </p:nvSpPr>
        <p:spPr bwMode="auto">
          <a:xfrm>
            <a:off x="4799483" y="1377621"/>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09DEC19D-A292-87C5-0D31-F21961FA6F91}"/>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939BF49D-B079-DE83-3787-4D75171DFB0C}"/>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71E1928A-D271-F6B0-667C-837D66BF9173}"/>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235171FA-24F3-0ACF-A331-18EBBC7F8A99}"/>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D9A3BDBD-FBDC-3965-6F0E-6A6496EE6ABD}"/>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9126273E-B5D1-3031-1C8A-C86D3D07F01C}"/>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8BDD3AAF-E136-573A-847C-93625C36FBE3}"/>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11A9CBAA-A16E-729E-1C09-16BF5F5EC5C2}"/>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4D12FDF3-286A-AEEA-86E5-4420142CA965}"/>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93A19B3C-CD46-EDD6-2C61-5A94AAA8BE27}"/>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4B918C64-9B34-3EA8-759D-64B3083D36FF}"/>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56183682-DCDD-31AF-4BFD-2D85F5B2608B}"/>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BBB5AACA-D721-462B-51E5-0D36A5946E49}"/>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1" name="Group 110">
            <a:extLst>
              <a:ext uri="{FF2B5EF4-FFF2-40B4-BE49-F238E27FC236}">
                <a16:creationId xmlns:a16="http://schemas.microsoft.com/office/drawing/2014/main" id="{2C3ABC15-8249-B779-80BA-CA2C32352C41}"/>
              </a:ext>
            </a:extLst>
          </p:cNvPr>
          <p:cNvGrpSpPr/>
          <p:nvPr/>
        </p:nvGrpSpPr>
        <p:grpSpPr>
          <a:xfrm>
            <a:off x="8267025" y="223456"/>
            <a:ext cx="509758" cy="507781"/>
            <a:chOff x="8760971" y="1116818"/>
            <a:chExt cx="509758" cy="507781"/>
          </a:xfrm>
        </p:grpSpPr>
        <p:sp>
          <p:nvSpPr>
            <p:cNvPr id="18" name="Oval 31">
              <a:extLst>
                <a:ext uri="{FF2B5EF4-FFF2-40B4-BE49-F238E27FC236}">
                  <a16:creationId xmlns:a16="http://schemas.microsoft.com/office/drawing/2014/main" id="{B59EB223-ADA0-2024-E716-0AF6AB1F17B1}"/>
                </a:ext>
              </a:extLst>
            </p:cNvPr>
            <p:cNvSpPr>
              <a:spLocks noChangeArrowheads="1"/>
            </p:cNvSpPr>
            <p:nvPr/>
          </p:nvSpPr>
          <p:spPr bwMode="auto">
            <a:xfrm>
              <a:off x="8760971" y="1116818"/>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520B6809-205F-051E-09D2-670AE85129F9}"/>
                </a:ext>
              </a:extLst>
            </p:cNvPr>
            <p:cNvSpPr>
              <a:spLocks/>
            </p:cNvSpPr>
            <p:nvPr/>
          </p:nvSpPr>
          <p:spPr bwMode="auto">
            <a:xfrm>
              <a:off x="8893352" y="1257097"/>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63141FA9-264A-0F0E-635B-21AF818E2E47}"/>
              </a:ext>
            </a:extLst>
          </p:cNvPr>
          <p:cNvGrpSpPr/>
          <p:nvPr/>
        </p:nvGrpSpPr>
        <p:grpSpPr>
          <a:xfrm>
            <a:off x="3898517" y="510601"/>
            <a:ext cx="377378" cy="375403"/>
            <a:chOff x="3554727" y="1101010"/>
            <a:chExt cx="377378" cy="375403"/>
          </a:xfrm>
        </p:grpSpPr>
        <p:sp>
          <p:nvSpPr>
            <p:cNvPr id="22" name="Oval 35">
              <a:extLst>
                <a:ext uri="{FF2B5EF4-FFF2-40B4-BE49-F238E27FC236}">
                  <a16:creationId xmlns:a16="http://schemas.microsoft.com/office/drawing/2014/main" id="{5E0304DD-5E4B-19E2-43B6-2C3BEF89F28D}"/>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8E5F315B-281F-A2D3-7FE2-6BEAD1F49F2E}"/>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DBC10AD0-2315-4382-9B9C-67050DA3D2EA}"/>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F5CB3917-B39E-11CA-01A5-12A1A7C92278}"/>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a:extLst>
              <a:ext uri="{FF2B5EF4-FFF2-40B4-BE49-F238E27FC236}">
                <a16:creationId xmlns:a16="http://schemas.microsoft.com/office/drawing/2014/main" id="{DEA11EE6-F1EC-1310-6AA0-B0D4378E36D8}"/>
              </a:ext>
            </a:extLst>
          </p:cNvPr>
          <p:cNvGrpSpPr/>
          <p:nvPr/>
        </p:nvGrpSpPr>
        <p:grpSpPr>
          <a:xfrm>
            <a:off x="3104409" y="2860464"/>
            <a:ext cx="509758" cy="507781"/>
            <a:chOff x="3368999" y="3590525"/>
            <a:chExt cx="509758" cy="507781"/>
          </a:xfrm>
        </p:grpSpPr>
        <p:sp>
          <p:nvSpPr>
            <p:cNvPr id="19" name="Oval 32">
              <a:extLst>
                <a:ext uri="{FF2B5EF4-FFF2-40B4-BE49-F238E27FC236}">
                  <a16:creationId xmlns:a16="http://schemas.microsoft.com/office/drawing/2014/main" id="{9AB71AF6-7040-D79C-7E4F-22652EF49BDF}"/>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9A0511BE-4C9F-BA3C-7A9E-A3C85A7E7F75}"/>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2A3920B9-2275-45E0-1269-7FB90F1F9FA3}"/>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EBCB5F0E-4338-BEA5-14F6-FF25ED8D3686}"/>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A8850312-E19F-9189-B98A-D41D5EA3509B}"/>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Freeform 59">
            <a:extLst>
              <a:ext uri="{FF2B5EF4-FFF2-40B4-BE49-F238E27FC236}">
                <a16:creationId xmlns:a16="http://schemas.microsoft.com/office/drawing/2014/main" id="{99385D6F-DA51-2226-BDCD-F0DC6E1EFF77}"/>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EC6C0D02-A582-98EF-4C61-9A2664595692}"/>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9E2F50C3-6A1F-FA11-E898-D3E2AEAA3D42}"/>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6E87BCEA-400E-96AB-29E2-02DE478A230F}"/>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2EDC9EA2-82F4-B2B0-3F0D-27D0440F6D5D}"/>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83737837-0F2C-5A6D-9A3F-D113AB046843}"/>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0C66F8E9-D824-38A3-2880-FA722E5FDF80}"/>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8756A525-890E-0BB9-FC0F-4FF9C0050B5F}"/>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990EA4E0-D7BC-B93F-362E-7096C6C453E3}"/>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BCFD4C45-CF2F-CA59-8B44-DA14BB864BF7}"/>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E7BEBE49-42C5-F022-66A2-83717DEA7C33}"/>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1AAB9BC9-42C1-D13A-D0F4-6269AAE802B9}"/>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B1165F3D-0B3F-5A8D-6D09-D12E25E40578}"/>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E61DACBF-84A9-4223-A502-CB68996F3A4C}"/>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2CBDA9EF-87C8-7AF5-244D-76269D7959F5}"/>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09076C4C-039E-2A8B-99D2-0546487585C3}"/>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BF280011-FEA3-AC20-D140-FFD61ED55384}"/>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2E18E2BF-B6DB-F0AF-562B-CF83BE26B26F}"/>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9EFD1965-EA72-43A8-0D84-E2EAE1E7E18D}"/>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C61E681E-0983-A2E0-0121-9A2711DF4186}"/>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7CCDD013-B5EC-8DF3-7786-6EA5D50D24A8}"/>
              </a:ext>
            </a:extLst>
          </p:cNvPr>
          <p:cNvSpPr>
            <a:spLocks/>
          </p:cNvSpPr>
          <p:nvPr/>
        </p:nvSpPr>
        <p:spPr bwMode="auto">
          <a:xfrm>
            <a:off x="8587096" y="2793276"/>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E8D73981-3F32-7F17-D759-7663AD39524E}"/>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A9C96D52-237A-3917-95F4-CE96A5A5CD6F}"/>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BF0D3AD8-BDC9-2473-A4D1-E5894E84A005}"/>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5CBE5BEE-74F7-9395-6FBE-95DBED692C40}"/>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BB34E9BB-5722-631E-4958-5F9DC3B7D736}"/>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01EEA1E4-DAA5-DB92-F2DA-5199FAE85971}"/>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A35E17A9-413D-B228-242C-5C62682952B5}"/>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89F1B07D-90BE-6482-2FE8-60F36C61C92D}"/>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56A0F767-1850-F05D-5CD9-0BAA94559A56}"/>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59A19520-60DF-38E5-8EBF-593474F8B0AB}"/>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3802F114-B21C-20BF-7DEF-AA695355B1B8}"/>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1A447080-591C-B046-7EDC-021093298642}"/>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7056EF55-9652-55BC-1851-8313D013F8FD}"/>
              </a:ext>
            </a:extLst>
          </p:cNvPr>
          <p:cNvGrpSpPr/>
          <p:nvPr/>
        </p:nvGrpSpPr>
        <p:grpSpPr>
          <a:xfrm>
            <a:off x="7697991" y="4667336"/>
            <a:ext cx="377378" cy="375403"/>
            <a:chOff x="7956820" y="4444072"/>
            <a:chExt cx="377378" cy="375403"/>
          </a:xfrm>
        </p:grpSpPr>
        <p:sp>
          <p:nvSpPr>
            <p:cNvPr id="24" name="Oval 37">
              <a:extLst>
                <a:ext uri="{FF2B5EF4-FFF2-40B4-BE49-F238E27FC236}">
                  <a16:creationId xmlns:a16="http://schemas.microsoft.com/office/drawing/2014/main" id="{1FFB0D40-F3F9-C6C8-5CFC-0A2930A37D0A}"/>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5FC897E7-0EA6-1733-DA25-06E0789933A8}"/>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48A22C9D-749D-9B30-669E-21D247DE9048}"/>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94">
            <a:extLst>
              <a:ext uri="{FF2B5EF4-FFF2-40B4-BE49-F238E27FC236}">
                <a16:creationId xmlns:a16="http://schemas.microsoft.com/office/drawing/2014/main" id="{DF44B8D7-E187-835A-48C9-CA3635B73F0C}"/>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44DB469D-DF1D-2BC6-E6EC-CB8C63984C8E}"/>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658D3F91-362F-53A7-E262-D87C6FB237E6}"/>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2" name="Group 121">
            <a:extLst>
              <a:ext uri="{FF2B5EF4-FFF2-40B4-BE49-F238E27FC236}">
                <a16:creationId xmlns:a16="http://schemas.microsoft.com/office/drawing/2014/main" id="{C159FFC4-B1C9-9D12-4FF2-68C2EE2D195F}"/>
              </a:ext>
            </a:extLst>
          </p:cNvPr>
          <p:cNvGrpSpPr/>
          <p:nvPr/>
        </p:nvGrpSpPr>
        <p:grpSpPr>
          <a:xfrm>
            <a:off x="6692049" y="350204"/>
            <a:ext cx="377378" cy="375403"/>
            <a:chOff x="8174160" y="1806372"/>
            <a:chExt cx="377378" cy="375403"/>
          </a:xfrm>
        </p:grpSpPr>
        <p:sp>
          <p:nvSpPr>
            <p:cNvPr id="20" name="Oval 33">
              <a:extLst>
                <a:ext uri="{FF2B5EF4-FFF2-40B4-BE49-F238E27FC236}">
                  <a16:creationId xmlns:a16="http://schemas.microsoft.com/office/drawing/2014/main" id="{BA6310E5-5077-3D1F-A477-A7B754A27781}"/>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76CB417F-2A94-502A-CF24-27E379E4A80E}"/>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65">
            <a:extLst>
              <a:ext uri="{FF2B5EF4-FFF2-40B4-BE49-F238E27FC236}">
                <a16:creationId xmlns:a16="http://schemas.microsoft.com/office/drawing/2014/main" id="{9A963A41-EF1B-3E80-2278-5CD3533B1236}"/>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7CFBE117-E6F3-8C6F-34DE-69732AF0606D}"/>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A196E2E2-E90D-8665-7AF5-977D8DF1CC65}"/>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01DD1DED-9FDD-CAC3-8F5E-3CB139BA2196}"/>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9C494551-E3FB-BACE-8BFF-45AC0E222BF4}"/>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774324D9-07A2-9684-E4F9-BBFB6BA9065C}"/>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05E6CEB5-61A9-4B5C-C3BB-EE6A2255C752}"/>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92197C94-EE97-945B-9289-7AE35BA5CDAB}"/>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CE203EB3-B158-3FE8-B4F1-B44D0EA9E7D3}"/>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B3FB0725-010B-74A8-CE97-13BA89E38845}"/>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3F65ED6F-613F-F1D6-6407-26178925B3EE}"/>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E14DBB58-E1AC-1AD4-C5A1-F887FCE649D1}"/>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9D067941-3D65-9A8F-8D6F-F314A520C399}"/>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FE2B9AD3-D82F-3A40-3D68-C593CE45F7CE}"/>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62DBAA33-D0DE-A2CE-FAA6-8351CCB94AD5}"/>
              </a:ext>
            </a:extLst>
          </p:cNvPr>
          <p:cNvGrpSpPr/>
          <p:nvPr/>
        </p:nvGrpSpPr>
        <p:grpSpPr>
          <a:xfrm>
            <a:off x="0" y="360008"/>
            <a:ext cx="1448894" cy="883507"/>
            <a:chOff x="0" y="582317"/>
            <a:chExt cx="1448894" cy="883507"/>
          </a:xfrm>
        </p:grpSpPr>
        <p:cxnSp>
          <p:nvCxnSpPr>
            <p:cNvPr id="120" name="Straight Connector 33">
              <a:extLst>
                <a:ext uri="{FF2B5EF4-FFF2-40B4-BE49-F238E27FC236}">
                  <a16:creationId xmlns:a16="http://schemas.microsoft.com/office/drawing/2014/main" id="{42008822-153B-41FD-5971-9EE44B22461F}"/>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25C76B6B-7815-0A4C-D383-29D59704135E}"/>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C5A52D64-CD9C-0E3E-735A-BE60A95EDAC6}"/>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1B3BB4FA-3454-09B0-E0C3-CF615C4786A2}"/>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02516AE8-D25E-524E-F0E4-584847BC5C77}"/>
              </a:ext>
            </a:extLst>
          </p:cNvPr>
          <p:cNvGrpSpPr/>
          <p:nvPr/>
        </p:nvGrpSpPr>
        <p:grpSpPr>
          <a:xfrm>
            <a:off x="0" y="2345332"/>
            <a:ext cx="1448894" cy="870102"/>
            <a:chOff x="0" y="582324"/>
            <a:chExt cx="1448894" cy="870102"/>
          </a:xfrm>
        </p:grpSpPr>
        <p:cxnSp>
          <p:nvCxnSpPr>
            <p:cNvPr id="129" name="Straight Connector 33">
              <a:extLst>
                <a:ext uri="{FF2B5EF4-FFF2-40B4-BE49-F238E27FC236}">
                  <a16:creationId xmlns:a16="http://schemas.microsoft.com/office/drawing/2014/main" id="{426880FE-9CC4-B3A8-AC02-4E4F03773AE8}"/>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DDECD943-4CE4-24E6-792D-79E7B8EDB7EA}"/>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512E2525-8E7C-2643-A3EB-310A1F76F4BF}"/>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33CB91B1-731F-326C-4FFB-FEFB4F6DBD4B}"/>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D14BA06A-9DDC-3B66-119F-4CD62FBF652B}"/>
              </a:ext>
            </a:extLst>
          </p:cNvPr>
          <p:cNvGrpSpPr/>
          <p:nvPr/>
        </p:nvGrpSpPr>
        <p:grpSpPr>
          <a:xfrm>
            <a:off x="0" y="4615379"/>
            <a:ext cx="1450818" cy="896308"/>
            <a:chOff x="0" y="582322"/>
            <a:chExt cx="1450818" cy="896308"/>
          </a:xfrm>
        </p:grpSpPr>
        <p:cxnSp>
          <p:nvCxnSpPr>
            <p:cNvPr id="134" name="Straight Connector 33">
              <a:extLst>
                <a:ext uri="{FF2B5EF4-FFF2-40B4-BE49-F238E27FC236}">
                  <a16:creationId xmlns:a16="http://schemas.microsoft.com/office/drawing/2014/main" id="{181E894D-95F5-0F7F-5A4D-CD2112FEE1BB}"/>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9CDE9A91-FEE7-11BA-FA6D-03EC4FEF204F}"/>
                </a:ext>
              </a:extLst>
            </p:cNvPr>
            <p:cNvGrpSpPr/>
            <p:nvPr/>
          </p:nvGrpSpPr>
          <p:grpSpPr>
            <a:xfrm>
              <a:off x="708800" y="582322"/>
              <a:ext cx="742018" cy="896308"/>
              <a:chOff x="4051865" y="5165558"/>
              <a:chExt cx="949315" cy="1146707"/>
            </a:xfrm>
          </p:grpSpPr>
          <p:sp>
            <p:nvSpPr>
              <p:cNvPr id="136" name="Oval 16">
                <a:extLst>
                  <a:ext uri="{FF2B5EF4-FFF2-40B4-BE49-F238E27FC236}">
                    <a16:creationId xmlns:a16="http://schemas.microsoft.com/office/drawing/2014/main" id="{D026B263-89AC-620E-645E-C5C150111EDE}"/>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8377BA51-3E10-B15B-E1ED-34C3132C783F}"/>
                  </a:ext>
                </a:extLst>
              </p:cNvPr>
              <p:cNvSpPr txBox="1"/>
              <p:nvPr/>
            </p:nvSpPr>
            <p:spPr bwMode="auto">
              <a:xfrm>
                <a:off x="4091914" y="5223190"/>
                <a:ext cx="909266"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7B853687-EFF0-434A-35D5-C0DC221EC59B}"/>
              </a:ext>
            </a:extLst>
          </p:cNvPr>
          <p:cNvSpPr/>
          <p:nvPr/>
        </p:nvSpPr>
        <p:spPr>
          <a:xfrm flipH="1">
            <a:off x="8438915" y="1040761"/>
            <a:ext cx="3064312" cy="1631216"/>
          </a:xfrm>
          <a:prstGeom prst="rect">
            <a:avLst/>
          </a:prstGeom>
        </p:spPr>
        <p:txBody>
          <a:bodyPr wrap="square">
            <a:spAutoFit/>
          </a:bodyPr>
          <a:lstStyle/>
          <a:p>
            <a:pPr algn="r"/>
            <a:r>
              <a:rPr lang="en-US" sz="2000" b="1" dirty="0">
                <a:solidFill>
                  <a:srgbClr val="000000"/>
                </a:solidFill>
                <a:cs typeface="Times New Roman" panose="02020603050405020304" pitchFamily="18" charset="0"/>
              </a:rPr>
              <a:t>European </a:t>
            </a:r>
          </a:p>
          <a:p>
            <a:pPr algn="r"/>
            <a:r>
              <a:rPr lang="en-US" sz="2000" b="1" dirty="0">
                <a:solidFill>
                  <a:srgbClr val="000000"/>
                </a:solidFill>
                <a:cs typeface="Times New Roman" panose="02020603050405020304" pitchFamily="18" charset="0"/>
              </a:rPr>
              <a:t>Framework Guides:</a:t>
            </a:r>
            <a:br>
              <a:rPr lang="en-US" sz="2000" dirty="0">
                <a:solidFill>
                  <a:srgbClr val="000000"/>
                </a:solidFill>
                <a:cs typeface="Times New Roman" panose="02020603050405020304" pitchFamily="18" charset="0"/>
              </a:rPr>
            </a:br>
            <a:r>
              <a:rPr lang="en-US" sz="2000" dirty="0">
                <a:solidFill>
                  <a:srgbClr val="000000"/>
                </a:solidFill>
                <a:cs typeface="Times New Roman" panose="02020603050405020304" pitchFamily="18" charset="0"/>
              </a:rPr>
              <a:t>GDPR and EU AI Act provide clear standards for responsible adoption</a:t>
            </a:r>
          </a:p>
        </p:txBody>
      </p:sp>
      <p:grpSp>
        <p:nvGrpSpPr>
          <p:cNvPr id="152" name="Group 151">
            <a:extLst>
              <a:ext uri="{FF2B5EF4-FFF2-40B4-BE49-F238E27FC236}">
                <a16:creationId xmlns:a16="http://schemas.microsoft.com/office/drawing/2014/main" id="{C52C95B4-A53E-5D50-B621-5882D097C291}"/>
              </a:ext>
            </a:extLst>
          </p:cNvPr>
          <p:cNvGrpSpPr/>
          <p:nvPr/>
        </p:nvGrpSpPr>
        <p:grpSpPr>
          <a:xfrm>
            <a:off x="10752228" y="303185"/>
            <a:ext cx="1501995" cy="883506"/>
            <a:chOff x="708799" y="582319"/>
            <a:chExt cx="1501995" cy="883506"/>
          </a:xfrm>
        </p:grpSpPr>
        <p:cxnSp>
          <p:nvCxnSpPr>
            <p:cNvPr id="153" name="Straight Connector 33">
              <a:extLst>
                <a:ext uri="{FF2B5EF4-FFF2-40B4-BE49-F238E27FC236}">
                  <a16:creationId xmlns:a16="http://schemas.microsoft.com/office/drawing/2014/main" id="{D6BC3F01-E2EF-ADD8-A470-2FE6F6357E21}"/>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0A8D3062-7058-EF4B-0739-6DAA0B3EF8CA}"/>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A775B269-5BB3-60B1-4AB6-A427065A2707}"/>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661ADCA1-DEDE-D8B9-5574-6F696F5EE46C}"/>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grpSp>
        <p:nvGrpSpPr>
          <p:cNvPr id="114" name="Group 113">
            <a:extLst>
              <a:ext uri="{FF2B5EF4-FFF2-40B4-BE49-F238E27FC236}">
                <a16:creationId xmlns:a16="http://schemas.microsoft.com/office/drawing/2014/main" id="{40190687-13BD-1267-FE0F-E7BF7AD5F76C}"/>
              </a:ext>
            </a:extLst>
          </p:cNvPr>
          <p:cNvGrpSpPr/>
          <p:nvPr/>
        </p:nvGrpSpPr>
        <p:grpSpPr>
          <a:xfrm>
            <a:off x="10665286" y="3192173"/>
            <a:ext cx="1501995" cy="883506"/>
            <a:chOff x="708799" y="582319"/>
            <a:chExt cx="1501995" cy="883506"/>
          </a:xfrm>
          <a:solidFill>
            <a:srgbClr val="62A844"/>
          </a:solidFill>
        </p:grpSpPr>
        <p:cxnSp>
          <p:nvCxnSpPr>
            <p:cNvPr id="115" name="Straight Connector 33">
              <a:extLst>
                <a:ext uri="{FF2B5EF4-FFF2-40B4-BE49-F238E27FC236}">
                  <a16:creationId xmlns:a16="http://schemas.microsoft.com/office/drawing/2014/main" id="{3EB8CF25-1268-C099-5F69-403DF30D9A1F}"/>
                </a:ext>
              </a:extLst>
            </p:cNvPr>
            <p:cNvCxnSpPr>
              <a:cxnSpLocks/>
            </p:cNvCxnSpPr>
            <p:nvPr/>
          </p:nvCxnSpPr>
          <p:spPr>
            <a:xfrm flipH="1">
              <a:off x="1320800" y="951782"/>
              <a:ext cx="889994" cy="0"/>
            </a:xfrm>
            <a:prstGeom prst="line">
              <a:avLst/>
            </a:prstGeom>
            <a:grpFill/>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93EF3C28-A13A-FE61-9A45-73A811AE39B5}"/>
                </a:ext>
              </a:extLst>
            </p:cNvPr>
            <p:cNvGrpSpPr/>
            <p:nvPr/>
          </p:nvGrpSpPr>
          <p:grpSpPr>
            <a:xfrm>
              <a:off x="708799" y="582319"/>
              <a:ext cx="740095" cy="883506"/>
              <a:chOff x="4051865" y="5165558"/>
              <a:chExt cx="946855" cy="1130329"/>
            </a:xfrm>
            <a:grpFill/>
          </p:grpSpPr>
          <p:sp>
            <p:nvSpPr>
              <p:cNvPr id="118" name="Oval 16">
                <a:extLst>
                  <a:ext uri="{FF2B5EF4-FFF2-40B4-BE49-F238E27FC236}">
                    <a16:creationId xmlns:a16="http://schemas.microsoft.com/office/drawing/2014/main" id="{952CE8E0-C966-4606-DE20-EA5E7B305162}"/>
                  </a:ext>
                </a:extLst>
              </p:cNvPr>
              <p:cNvSpPr/>
              <p:nvPr/>
            </p:nvSpPr>
            <p:spPr>
              <a:xfrm>
                <a:off x="4051865" y="5165558"/>
                <a:ext cx="946855" cy="868299"/>
              </a:xfrm>
              <a:prstGeom prst="ellipse">
                <a:avLst/>
              </a:prstGeom>
              <a:grpFill/>
              <a:ln>
                <a:solidFill>
                  <a:srgbClr val="62A84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19" name="TextBox 26">
                <a:extLst>
                  <a:ext uri="{FF2B5EF4-FFF2-40B4-BE49-F238E27FC236}">
                    <a16:creationId xmlns:a16="http://schemas.microsoft.com/office/drawing/2014/main" id="{A84DB4A3-2C22-54B9-CD9F-44DB5789C065}"/>
                  </a:ext>
                </a:extLst>
              </p:cNvPr>
              <p:cNvSpPr txBox="1"/>
              <p:nvPr/>
            </p:nvSpPr>
            <p:spPr bwMode="auto">
              <a:xfrm>
                <a:off x="4066676" y="5206811"/>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
        <p:nvSpPr>
          <p:cNvPr id="126" name="Rectangle 30">
            <a:extLst>
              <a:ext uri="{FF2B5EF4-FFF2-40B4-BE49-F238E27FC236}">
                <a16:creationId xmlns:a16="http://schemas.microsoft.com/office/drawing/2014/main" id="{7FC1ED7F-8635-E07C-F5E7-5FDB68C9D95B}"/>
              </a:ext>
            </a:extLst>
          </p:cNvPr>
          <p:cNvSpPr/>
          <p:nvPr/>
        </p:nvSpPr>
        <p:spPr>
          <a:xfrm flipH="1">
            <a:off x="8494237" y="3929749"/>
            <a:ext cx="2922047" cy="2824235"/>
          </a:xfrm>
          <a:prstGeom prst="rect">
            <a:avLst/>
          </a:prstGeom>
        </p:spPr>
        <p:txBody>
          <a:bodyPr wrap="square">
            <a:spAutoFit/>
          </a:bodyPr>
          <a:lstStyle/>
          <a:p>
            <a:pPr algn="r">
              <a:buClr>
                <a:srgbClr val="62A844"/>
              </a:buClr>
            </a:pPr>
            <a:r>
              <a:rPr lang="en-US" sz="2000" b="1" dirty="0">
                <a:solidFill>
                  <a:srgbClr val="000000"/>
                </a:solidFill>
                <a:cs typeface="Times New Roman" panose="02020603050405020304" pitchFamily="18" charset="0"/>
              </a:rPr>
              <a:t>Skills Development:</a:t>
            </a:r>
            <a:br>
              <a:rPr lang="en-US" sz="2000" dirty="0">
                <a:solidFill>
                  <a:srgbClr val="000000"/>
                </a:solidFill>
                <a:cs typeface="Times New Roman" panose="02020603050405020304" pitchFamily="18" charset="0"/>
              </a:rPr>
            </a:br>
            <a:r>
              <a:rPr lang="en-US" sz="2000" dirty="0">
                <a:solidFill>
                  <a:srgbClr val="000000"/>
                </a:solidFill>
                <a:cs typeface="Times New Roman" panose="02020603050405020304" pitchFamily="18" charset="0"/>
              </a:rPr>
              <a:t>Targeted training gives</a:t>
            </a:r>
          </a:p>
          <a:p>
            <a:pPr algn="r">
              <a:buClr>
                <a:srgbClr val="62A844"/>
              </a:buClr>
            </a:pPr>
            <a:r>
              <a:rPr lang="en-US" sz="2000" dirty="0">
                <a:solidFill>
                  <a:srgbClr val="000000"/>
                </a:solidFill>
                <a:cs typeface="Times New Roman" panose="02020603050405020304" pitchFamily="18" charset="0"/>
              </a:rPr>
              <a:t> staff confidence to know:</a:t>
            </a:r>
          </a:p>
          <a:p>
            <a:pPr marL="757238" indent="-334963">
              <a:buClr>
                <a:srgbClr val="62A844"/>
              </a:buClr>
              <a:buFont typeface="Arial" panose="020B0604020202020204" pitchFamily="34" charset="0"/>
              <a:buChar char="•"/>
            </a:pPr>
            <a:r>
              <a:rPr lang="en-US" sz="2000" dirty="0">
                <a:solidFill>
                  <a:srgbClr val="000000"/>
                </a:solidFill>
                <a:cs typeface="Times New Roman" panose="02020603050405020304" pitchFamily="18" charset="0"/>
              </a:rPr>
              <a:t>When to rely on automation</a:t>
            </a:r>
          </a:p>
          <a:p>
            <a:pPr marL="757238" indent="-334963">
              <a:buClr>
                <a:srgbClr val="62A844"/>
              </a:buClr>
              <a:buFont typeface="Arial" panose="020B0604020202020204" pitchFamily="34" charset="0"/>
              <a:buChar char="•"/>
            </a:pPr>
            <a:r>
              <a:rPr lang="en-US" sz="2000" dirty="0">
                <a:solidFill>
                  <a:srgbClr val="000000"/>
                </a:solidFill>
                <a:cs typeface="Times New Roman" panose="02020603050405020304" pitchFamily="18" charset="0"/>
              </a:rPr>
              <a:t>When to lead with human judgement</a:t>
            </a:r>
            <a:br>
              <a:rPr lang="en-US" sz="2000" dirty="0">
                <a:solidFill>
                  <a:srgbClr val="000000"/>
                </a:solidFill>
                <a:cs typeface="Times New Roman" panose="02020603050405020304" pitchFamily="18" charset="0"/>
              </a:rPr>
            </a:br>
            <a:endParaRPr lang="en-US" sz="2000" dirty="0">
              <a:solidFill>
                <a:srgbClr val="000000"/>
              </a:solidFill>
              <a:cs typeface="Times New Roman" panose="02020603050405020304" pitchFamily="18" charset="0"/>
            </a:endParaRPr>
          </a:p>
          <a:p>
            <a:pPr algn="r">
              <a:lnSpc>
                <a:spcPts val="2100"/>
              </a:lnSpc>
            </a:pPr>
            <a:endParaRPr lang="en-US" sz="2000" dirty="0">
              <a:solidFill>
                <a:srgbClr val="000000"/>
              </a:solidFill>
              <a:cs typeface="Segoe UI Light" panose="020B0502040204020203" pitchFamily="34" charset="0"/>
            </a:endParaRPr>
          </a:p>
        </p:txBody>
      </p:sp>
    </p:spTree>
    <p:extLst>
      <p:ext uri="{BB962C8B-B14F-4D97-AF65-F5344CB8AC3E}">
        <p14:creationId xmlns:p14="http://schemas.microsoft.com/office/powerpoint/2010/main" val="1477235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53E8-4660-FC31-0528-19DFB474024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45B8903-5A58-B23B-01F5-9C022F1F0C73}"/>
              </a:ext>
            </a:extLst>
          </p:cNvPr>
          <p:cNvSpPr>
            <a:spLocks noGrp="1"/>
          </p:cNvSpPr>
          <p:nvPr>
            <p:ph type="body" sz="quarter" idx="16"/>
          </p:nvPr>
        </p:nvSpPr>
        <p:spPr>
          <a:xfrm>
            <a:off x="4223370" y="1073150"/>
            <a:ext cx="7223992" cy="5015134"/>
          </a:xfrm>
        </p:spPr>
        <p:txBody>
          <a:bodyPr>
            <a:normAutofit/>
          </a:bodyPr>
          <a:lstStyle/>
          <a:p>
            <a:pPr fontAlgn="t">
              <a:lnSpc>
                <a:spcPts val="4960"/>
              </a:lnSpc>
              <a:spcBef>
                <a:spcPts val="0"/>
              </a:spcBef>
            </a:pPr>
            <a:r>
              <a:rPr lang="en-IE" b="1" dirty="0"/>
              <a:t>Applied Practice</a:t>
            </a:r>
          </a:p>
          <a:p>
            <a:pPr fontAlgn="t">
              <a:lnSpc>
                <a:spcPts val="4960"/>
              </a:lnSpc>
              <a:spcBef>
                <a:spcPts val="0"/>
              </a:spcBef>
            </a:pPr>
            <a:endParaRPr lang="en-IE" b="1" dirty="0"/>
          </a:p>
          <a:p>
            <a:br>
              <a:rPr lang="en-IE" sz="1400" b="1" dirty="0"/>
            </a:br>
            <a:r>
              <a:rPr lang="en-US" sz="2400" b="1" dirty="0">
                <a:cs typeface="Times New Roman" panose="02020603050405020304" pitchFamily="18" charset="0"/>
              </a:rPr>
              <a:t>Learning from real-world examples of AI in hospitality</a:t>
            </a:r>
            <a:r>
              <a:rPr lang="en-US" sz="2400" dirty="0">
                <a:cs typeface="Times New Roman" panose="02020603050405020304" pitchFamily="18" charset="0"/>
              </a:rPr>
              <a:t>. To consolidate learning through analysis of real examples of AI use in hospitality operations and guest services. Learners examine how hotels and restaurants have adopted AI tools, identify success factors and challenges, and apply insights to design their own small scale implementation plan.</a:t>
            </a:r>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592D7240-31A6-9C6E-8F6F-776634A64F9C}"/>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05</a:t>
            </a:r>
          </a:p>
        </p:txBody>
      </p:sp>
      <p:sp>
        <p:nvSpPr>
          <p:cNvPr id="2" name="Rounded Rectangle 1">
            <a:extLst>
              <a:ext uri="{FF2B5EF4-FFF2-40B4-BE49-F238E27FC236}">
                <a16:creationId xmlns:a16="http://schemas.microsoft.com/office/drawing/2014/main" id="{1146A8E3-80A3-141A-6A88-86D32412C3CE}"/>
              </a:ext>
            </a:extLst>
          </p:cNvPr>
          <p:cNvSpPr/>
          <p:nvPr/>
        </p:nvSpPr>
        <p:spPr>
          <a:xfrm>
            <a:off x="6892760" y="6303021"/>
            <a:ext cx="4797670"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A8E18AF-DA12-10AE-BFC4-43DB1053518C}"/>
              </a:ext>
            </a:extLst>
          </p:cNvPr>
          <p:cNvSpPr txBox="1"/>
          <p:nvPr/>
        </p:nvSpPr>
        <p:spPr>
          <a:xfrm>
            <a:off x="7018758" y="636629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6" name="TextBox 5">
            <a:extLst>
              <a:ext uri="{FF2B5EF4-FFF2-40B4-BE49-F238E27FC236}">
                <a16:creationId xmlns:a16="http://schemas.microsoft.com/office/drawing/2014/main" id="{E221E404-C871-81CA-7FFF-A7D082D624A3}"/>
              </a:ext>
            </a:extLst>
          </p:cNvPr>
          <p:cNvSpPr txBox="1"/>
          <p:nvPr/>
        </p:nvSpPr>
        <p:spPr>
          <a:xfrm>
            <a:off x="7774759" y="636629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3</a:t>
            </a:r>
            <a:endParaRPr sz="1400" b="1" i="0" dirty="0">
              <a:solidFill>
                <a:srgbClr val="262626"/>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D4C9E48-B57E-37CC-12D1-C5852A720B10}"/>
              </a:ext>
            </a:extLst>
          </p:cNvPr>
          <p:cNvSpPr txBox="1"/>
          <p:nvPr/>
        </p:nvSpPr>
        <p:spPr>
          <a:xfrm>
            <a:off x="8368758" y="636629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·Sustainable Customer Experience Design</a:t>
            </a:r>
          </a:p>
        </p:txBody>
      </p:sp>
    </p:spTree>
    <p:extLst>
      <p:ext uri="{BB962C8B-B14F-4D97-AF65-F5344CB8AC3E}">
        <p14:creationId xmlns:p14="http://schemas.microsoft.com/office/powerpoint/2010/main" val="908831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B6D3D-E306-A65B-0092-59872C80643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30EBDD5-57EE-E71E-333B-332DCA0414B9}"/>
              </a:ext>
            </a:extLst>
          </p:cNvPr>
          <p:cNvSpPr/>
          <p:nvPr/>
        </p:nvSpPr>
        <p:spPr>
          <a:xfrm>
            <a:off x="9129154" y="0"/>
            <a:ext cx="3071124" cy="6858000"/>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70F355A5-ED32-4246-7646-8E7943C1EC98}"/>
              </a:ext>
            </a:extLst>
          </p:cNvPr>
          <p:cNvCxnSpPr>
            <a:cxnSpLocks/>
          </p:cNvCxnSpPr>
          <p:nvPr/>
        </p:nvCxnSpPr>
        <p:spPr>
          <a:xfrm>
            <a:off x="0" y="1231923"/>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4406B14B-D4B9-F51A-B325-E78357EA6411}"/>
              </a:ext>
            </a:extLst>
          </p:cNvPr>
          <p:cNvSpPr txBox="1">
            <a:spLocks/>
          </p:cNvSpPr>
          <p:nvPr/>
        </p:nvSpPr>
        <p:spPr>
          <a:xfrm>
            <a:off x="429115" y="525832"/>
            <a:ext cx="532350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From Principles to Practice </a:t>
            </a:r>
          </a:p>
        </p:txBody>
      </p:sp>
      <p:sp>
        <p:nvSpPr>
          <p:cNvPr id="7" name="TextBox 97">
            <a:extLst>
              <a:ext uri="{FF2B5EF4-FFF2-40B4-BE49-F238E27FC236}">
                <a16:creationId xmlns:a16="http://schemas.microsoft.com/office/drawing/2014/main" id="{78F40A7B-2ED1-63C4-7642-F32B7A8BCB35}"/>
              </a:ext>
            </a:extLst>
          </p:cNvPr>
          <p:cNvSpPr txBox="1"/>
          <p:nvPr/>
        </p:nvSpPr>
        <p:spPr>
          <a:xfrm>
            <a:off x="429115" y="1759355"/>
            <a:ext cx="4791067" cy="3939540"/>
          </a:xfrm>
          <a:prstGeom prst="rect">
            <a:avLst/>
          </a:prstGeom>
          <a:noFill/>
        </p:spPr>
        <p:txBody>
          <a:bodyPr wrap="square">
            <a:spAutoFit/>
          </a:bodyPr>
          <a:lstStyle/>
          <a:p>
            <a:pPr>
              <a:lnSpc>
                <a:spcPts val="1960"/>
              </a:lnSpc>
              <a:buClr>
                <a:srgbClr val="62A844"/>
              </a:buClr>
            </a:pPr>
            <a:r>
              <a:rPr lang="en-US" sz="2000" b="1" dirty="0">
                <a:solidFill>
                  <a:srgbClr val="0289AE"/>
                </a:solidFill>
                <a:cs typeface="Times New Roman" panose="02020603050405020304" pitchFamily="18" charset="0"/>
              </a:rPr>
              <a:t>Unit Transition:</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In this final unit, you shift from </a:t>
            </a:r>
            <a:r>
              <a:rPr lang="en-US" b="1" dirty="0">
                <a:solidFill>
                  <a:srgbClr val="000000"/>
                </a:solidFill>
                <a:cs typeface="Times New Roman" panose="02020603050405020304" pitchFamily="18" charset="0"/>
              </a:rPr>
              <a:t>theory to action</a:t>
            </a:r>
            <a:r>
              <a:rPr lang="en-US" dirty="0">
                <a:solidFill>
                  <a:srgbClr val="000000"/>
                </a:solidFill>
                <a:cs typeface="Times New Roman" panose="02020603050405020304" pitchFamily="18" charset="0"/>
              </a:rPr>
              <a:t>.</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What you’ll Explore:</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How leading hospitality businesses apply AI in real-world settings, focusing on:</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Efficiency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Guest satisfaction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Sustainability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Brand reputation</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Your Role:</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Critical reflection + Practical application = </a:t>
            </a:r>
            <a:r>
              <a:rPr lang="en-US" b="1" dirty="0">
                <a:solidFill>
                  <a:srgbClr val="000000"/>
                </a:solidFill>
                <a:cs typeface="Times New Roman" panose="02020603050405020304" pitchFamily="18" charset="0"/>
              </a:rPr>
              <a:t>Professional readiness</a:t>
            </a:r>
            <a:br>
              <a:rPr lang="en-US" b="1"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p:txBody>
      </p:sp>
      <p:sp>
        <p:nvSpPr>
          <p:cNvPr id="2" name="Rectangle 30">
            <a:extLst>
              <a:ext uri="{FF2B5EF4-FFF2-40B4-BE49-F238E27FC236}">
                <a16:creationId xmlns:a16="http://schemas.microsoft.com/office/drawing/2014/main" id="{7170D8D9-7A64-F864-DE0A-32BB89F7E534}"/>
              </a:ext>
            </a:extLst>
          </p:cNvPr>
          <p:cNvSpPr/>
          <p:nvPr/>
        </p:nvSpPr>
        <p:spPr>
          <a:xfrm flipH="1">
            <a:off x="4888862" y="4006325"/>
            <a:ext cx="2894598" cy="1374735"/>
          </a:xfrm>
          <a:prstGeom prst="rect">
            <a:avLst/>
          </a:prstGeom>
        </p:spPr>
        <p:txBody>
          <a:bodyPr wrap="square">
            <a:spAutoFit/>
          </a:bodyPr>
          <a:lstStyle/>
          <a:p>
            <a:pPr algn="ctr">
              <a:lnSpc>
                <a:spcPts val="1960"/>
              </a:lnSpc>
            </a:pPr>
            <a:r>
              <a:rPr lang="en-US" sz="2000" b="1" dirty="0">
                <a:solidFill>
                  <a:srgbClr val="0289AE"/>
                </a:solidFill>
                <a:cs typeface="Times New Roman" panose="02020603050405020304" pitchFamily="18" charset="0"/>
              </a:rPr>
              <a:t>Preparation:</a:t>
            </a:r>
            <a:br>
              <a:rPr lang="en-US" dirty="0">
                <a:solidFill>
                  <a:srgbClr val="000000"/>
                </a:solidFill>
                <a:cs typeface="Times New Roman" panose="02020603050405020304" pitchFamily="18" charset="0"/>
              </a:rPr>
            </a:br>
            <a:r>
              <a:rPr lang="en-US" i="1" dirty="0">
                <a:solidFill>
                  <a:srgbClr val="000000"/>
                </a:solidFill>
                <a:cs typeface="Times New Roman" panose="02020603050405020304" pitchFamily="18" charset="0"/>
              </a:rPr>
              <a:t>Get ready to </a:t>
            </a:r>
            <a:r>
              <a:rPr lang="en-US" i="1" dirty="0" err="1">
                <a:solidFill>
                  <a:srgbClr val="000000"/>
                </a:solidFill>
                <a:cs typeface="Times New Roman" panose="02020603050405020304" pitchFamily="18" charset="0"/>
              </a:rPr>
              <a:t>recognise</a:t>
            </a:r>
            <a:r>
              <a:rPr lang="en-US" i="1" dirty="0">
                <a:solidFill>
                  <a:srgbClr val="000000"/>
                </a:solidFill>
                <a:cs typeface="Times New Roman" panose="02020603050405020304" pitchFamily="18" charset="0"/>
              </a:rPr>
              <a:t> the strategic, ethical, and operational factors that shape successful AI adoption.</a:t>
            </a:r>
            <a:endParaRPr lang="en-US" dirty="0">
              <a:solidFill>
                <a:srgbClr val="000000"/>
              </a:solidFill>
              <a:cs typeface="Times New Roman" panose="02020603050405020304" pitchFamily="18" charset="0"/>
            </a:endParaRPr>
          </a:p>
        </p:txBody>
      </p:sp>
      <p:sp>
        <p:nvSpPr>
          <p:cNvPr id="4" name="Rounded Rectangle 3">
            <a:extLst>
              <a:ext uri="{FF2B5EF4-FFF2-40B4-BE49-F238E27FC236}">
                <a16:creationId xmlns:a16="http://schemas.microsoft.com/office/drawing/2014/main" id="{D8F3C821-69A8-2909-5DF4-93169452ABAD}"/>
              </a:ext>
            </a:extLst>
          </p:cNvPr>
          <p:cNvSpPr/>
          <p:nvPr/>
        </p:nvSpPr>
        <p:spPr>
          <a:xfrm>
            <a:off x="4669407" y="3764820"/>
            <a:ext cx="3333509" cy="1858722"/>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0654F30D-9F3B-5580-AABA-183180369BA3}"/>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pic>
        <p:nvPicPr>
          <p:cNvPr id="9" name="Picture 8" descr="iPhone6_mockup_front_white.png">
            <a:extLst>
              <a:ext uri="{FF2B5EF4-FFF2-40B4-BE49-F238E27FC236}">
                <a16:creationId xmlns:a16="http://schemas.microsoft.com/office/drawing/2014/main" id="{8DE97C8C-F4F5-1CE3-9031-F12DA2471C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8631" y="226918"/>
            <a:ext cx="4094254" cy="6404164"/>
          </a:xfrm>
          <a:prstGeom prst="rect">
            <a:avLst/>
          </a:prstGeom>
        </p:spPr>
      </p:pic>
      <p:pic>
        <p:nvPicPr>
          <p:cNvPr id="10" name="Picture Placeholder 5">
            <a:extLst>
              <a:ext uri="{FF2B5EF4-FFF2-40B4-BE49-F238E27FC236}">
                <a16:creationId xmlns:a16="http://schemas.microsoft.com/office/drawing/2014/main" id="{23A8EB50-BD61-15D1-7A9E-FC74E6F830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182" t="-237" r="33032" b="237"/>
          <a:stretch>
            <a:fillRect/>
          </a:stretch>
        </p:blipFill>
        <p:spPr>
          <a:xfrm>
            <a:off x="8440309" y="1213586"/>
            <a:ext cx="2499565" cy="4409956"/>
          </a:xfrm>
          <a:prstGeom prst="rect">
            <a:avLst/>
          </a:prstGeom>
        </p:spPr>
      </p:pic>
    </p:spTree>
    <p:extLst>
      <p:ext uri="{BB962C8B-B14F-4D97-AF65-F5344CB8AC3E}">
        <p14:creationId xmlns:p14="http://schemas.microsoft.com/office/powerpoint/2010/main" val="1144234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3D4A-4D3F-3C58-61AA-8E3DF0C2FB74}"/>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51895D6-6153-86F1-621C-668460E6AF81}"/>
              </a:ext>
            </a:extLst>
          </p:cNvPr>
          <p:cNvCxnSpPr>
            <a:cxnSpLocks/>
          </p:cNvCxnSpPr>
          <p:nvPr/>
        </p:nvCxnSpPr>
        <p:spPr>
          <a:xfrm>
            <a:off x="4429716" y="1641270"/>
            <a:ext cx="4888862"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ECFDF873-F01B-48CF-5511-21EDEC9B35FF}"/>
              </a:ext>
            </a:extLst>
          </p:cNvPr>
          <p:cNvSpPr txBox="1">
            <a:spLocks/>
          </p:cNvSpPr>
          <p:nvPr/>
        </p:nvSpPr>
        <p:spPr>
          <a:xfrm>
            <a:off x="4429716" y="525832"/>
            <a:ext cx="468689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AI in Hospitality: Practical Applications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7" name="TextBox 97">
            <a:extLst>
              <a:ext uri="{FF2B5EF4-FFF2-40B4-BE49-F238E27FC236}">
                <a16:creationId xmlns:a16="http://schemas.microsoft.com/office/drawing/2014/main" id="{92728DEB-7FED-9920-46A7-677FC70C9438}"/>
              </a:ext>
            </a:extLst>
          </p:cNvPr>
          <p:cNvSpPr txBox="1"/>
          <p:nvPr/>
        </p:nvSpPr>
        <p:spPr>
          <a:xfrm>
            <a:off x="4429716" y="1759355"/>
            <a:ext cx="7134237" cy="3683060"/>
          </a:xfrm>
          <a:prstGeom prst="rect">
            <a:avLst/>
          </a:prstGeom>
          <a:noFill/>
        </p:spPr>
        <p:txBody>
          <a:bodyPr wrap="square">
            <a:spAutoFit/>
          </a:bodyPr>
          <a:lstStyle/>
          <a:p>
            <a:pPr>
              <a:lnSpc>
                <a:spcPts val="1960"/>
              </a:lnSpc>
              <a:buClr>
                <a:srgbClr val="62A844"/>
              </a:buClr>
            </a:pPr>
            <a:r>
              <a:rPr lang="en-US" sz="2000" b="1" dirty="0">
                <a:solidFill>
                  <a:srgbClr val="0289AE"/>
                </a:solidFill>
                <a:cs typeface="Times New Roman" panose="02020603050405020304" pitchFamily="18" charset="0"/>
              </a:rPr>
              <a:t>Current Reality</a:t>
            </a:r>
            <a:r>
              <a:rPr lang="en-US" sz="2000" b="1" dirty="0">
                <a:solidFill>
                  <a:srgbClr val="000000"/>
                </a:solidFill>
                <a:cs typeface="Times New Roman" panose="02020603050405020304" pitchFamily="18" charset="0"/>
              </a:rPr>
              <a:t> - </a:t>
            </a:r>
            <a:r>
              <a:rPr lang="en-US" dirty="0">
                <a:solidFill>
                  <a:srgbClr val="000000"/>
                </a:solidFill>
                <a:cs typeface="Times New Roman" panose="02020603050405020304" pitchFamily="18" charset="0"/>
              </a:rPr>
              <a:t>AI is already transforming hospitality across:</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Automation </a:t>
            </a:r>
          </a:p>
          <a:p>
            <a:pPr marL="285750" indent="-285750">
              <a:lnSpc>
                <a:spcPts val="1960"/>
              </a:lnSpc>
              <a:buClr>
                <a:srgbClr val="62A844"/>
              </a:buClr>
              <a:buFont typeface="Arial" panose="020B0604020202020204" pitchFamily="34" charset="0"/>
              <a:buChar char="•"/>
            </a:pPr>
            <a:r>
              <a:rPr lang="en-US" dirty="0" err="1">
                <a:solidFill>
                  <a:srgbClr val="000000"/>
                </a:solidFill>
                <a:cs typeface="Times New Roman" panose="02020603050405020304" pitchFamily="18" charset="0"/>
              </a:rPr>
              <a:t>Personalisation</a:t>
            </a:r>
            <a:r>
              <a:rPr lang="en-US" dirty="0">
                <a:solidFill>
                  <a:srgbClr val="000000"/>
                </a:solidFill>
                <a:cs typeface="Times New Roman" panose="02020603050405020304" pitchFamily="18" charset="0"/>
              </a:rPr>
              <a:t>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Sustainability </a:t>
            </a:r>
          </a:p>
          <a:p>
            <a:pPr marL="285750" indent="-285750">
              <a:lnSpc>
                <a:spcPts val="1960"/>
              </a:lnSpc>
              <a:buClr>
                <a:srgbClr val="62A844"/>
              </a:buClr>
              <a:buFont typeface="Arial" panose="020B0604020202020204" pitchFamily="34" charset="0"/>
              <a:buChar char="•"/>
            </a:pPr>
            <a:r>
              <a:rPr lang="en-US" dirty="0">
                <a:solidFill>
                  <a:srgbClr val="000000"/>
                </a:solidFill>
                <a:cs typeface="Times New Roman" panose="02020603050405020304" pitchFamily="18" charset="0"/>
              </a:rPr>
              <a:t>Operations</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Problem-Solving Focus:</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Case studies show how technology </a:t>
            </a:r>
            <a:r>
              <a:rPr lang="en-US" b="1" dirty="0">
                <a:solidFill>
                  <a:srgbClr val="000000"/>
                </a:solidFill>
                <a:cs typeface="Times New Roman" panose="02020603050405020304" pitchFamily="18" charset="0"/>
              </a:rPr>
              <a:t>solves real problems</a:t>
            </a:r>
            <a:r>
              <a:rPr lang="en-US" dirty="0">
                <a:solidFill>
                  <a:srgbClr val="000000"/>
                </a:solidFill>
                <a:cs typeface="Times New Roman" panose="02020603050405020304" pitchFamily="18" charset="0"/>
              </a:rPr>
              <a:t>, drives performance, and </a:t>
            </a:r>
            <a:r>
              <a:rPr lang="en-US" b="1" dirty="0">
                <a:solidFill>
                  <a:srgbClr val="000000"/>
                </a:solidFill>
                <a:cs typeface="Times New Roman" panose="02020603050405020304" pitchFamily="18" charset="0"/>
              </a:rPr>
              <a:t>supports people</a:t>
            </a:r>
            <a:r>
              <a:rPr lang="en-US" dirty="0">
                <a:solidFill>
                  <a:srgbClr val="000000"/>
                </a:solidFill>
                <a:cs typeface="Times New Roman" panose="02020603050405020304" pitchFamily="18" charset="0"/>
              </a:rPr>
              <a:t>- not replaces them.</a:t>
            </a:r>
            <a:br>
              <a:rPr lang="en-US" dirty="0">
                <a:solidFill>
                  <a:srgbClr val="000000"/>
                </a:solidFill>
                <a:cs typeface="Times New Roman" panose="02020603050405020304" pitchFamily="18" charset="0"/>
              </a:rPr>
            </a:br>
            <a:endParaRPr lang="en-US" dirty="0">
              <a:solidFill>
                <a:srgbClr val="000000"/>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Industry Data:</a:t>
            </a:r>
            <a:br>
              <a:rPr lang="en-US" dirty="0">
                <a:solidFill>
                  <a:srgbClr val="000000"/>
                </a:solidFill>
                <a:cs typeface="Times New Roman" panose="02020603050405020304" pitchFamily="18" charset="0"/>
              </a:rPr>
            </a:br>
            <a:r>
              <a:rPr lang="en-US" dirty="0">
                <a:solidFill>
                  <a:srgbClr val="000000"/>
                </a:solidFill>
                <a:cs typeface="Times New Roman" panose="02020603050405020304" pitchFamily="18" charset="0"/>
              </a:rPr>
              <a:t>*73% of hospitality executives identify AI as a top-three digital investment priority. - McKinsey 2024*</a:t>
            </a:r>
            <a:br>
              <a:rPr lang="en-US" dirty="0">
                <a:solidFill>
                  <a:srgbClr val="000000"/>
                </a:solidFill>
                <a:cs typeface="Times New Roman" panose="02020603050405020304" pitchFamily="18" charset="0"/>
              </a:rPr>
            </a:br>
            <a:endParaRPr lang="en-GB" kern="0" dirty="0">
              <a:solidFill>
                <a:srgbClr val="000000"/>
              </a:solidFill>
              <a:cs typeface="Times New Roman" panose="02020603050405020304" pitchFamily="18" charset="0"/>
            </a:endParaRPr>
          </a:p>
        </p:txBody>
      </p:sp>
      <p:sp>
        <p:nvSpPr>
          <p:cNvPr id="2" name="Rectangle 30">
            <a:extLst>
              <a:ext uri="{FF2B5EF4-FFF2-40B4-BE49-F238E27FC236}">
                <a16:creationId xmlns:a16="http://schemas.microsoft.com/office/drawing/2014/main" id="{B642AFCF-2ECB-B55A-F44A-ECF1CDAC5734}"/>
              </a:ext>
            </a:extLst>
          </p:cNvPr>
          <p:cNvSpPr/>
          <p:nvPr/>
        </p:nvSpPr>
        <p:spPr>
          <a:xfrm flipH="1">
            <a:off x="3074299" y="5508669"/>
            <a:ext cx="4316512" cy="861774"/>
          </a:xfrm>
          <a:prstGeom prst="rect">
            <a:avLst/>
          </a:prstGeom>
        </p:spPr>
        <p:txBody>
          <a:bodyPr wrap="square">
            <a:spAutoFit/>
          </a:bodyPr>
          <a:lstStyle/>
          <a:p>
            <a:pPr algn="ctr">
              <a:lnSpc>
                <a:spcPts val="1960"/>
              </a:lnSpc>
            </a:pPr>
            <a:r>
              <a:rPr lang="en-US" sz="2000" b="1" dirty="0">
                <a:solidFill>
                  <a:srgbClr val="0289AE"/>
                </a:solidFill>
                <a:cs typeface="Times New Roman" panose="02020603050405020304" pitchFamily="18" charset="0"/>
              </a:rPr>
              <a:t>Approach:</a:t>
            </a:r>
            <a:br>
              <a:rPr lang="en-US" dirty="0">
                <a:solidFill>
                  <a:srgbClr val="000000"/>
                </a:solidFill>
                <a:cs typeface="Times New Roman" panose="02020603050405020304" pitchFamily="18" charset="0"/>
              </a:rPr>
            </a:br>
            <a:r>
              <a:rPr lang="en-US" i="1" dirty="0">
                <a:solidFill>
                  <a:srgbClr val="000000"/>
                </a:solidFill>
                <a:cs typeface="Times New Roman" panose="02020603050405020304" pitchFamily="18" charset="0"/>
              </a:rPr>
              <a:t>Each example highlights </a:t>
            </a:r>
            <a:r>
              <a:rPr lang="en-US" b="1" i="1" dirty="0">
                <a:solidFill>
                  <a:srgbClr val="000000"/>
                </a:solidFill>
                <a:cs typeface="Times New Roman" panose="02020603050405020304" pitchFamily="18" charset="0"/>
              </a:rPr>
              <a:t>purposeful implementation</a:t>
            </a:r>
            <a:r>
              <a:rPr lang="en-US" i="1" dirty="0">
                <a:solidFill>
                  <a:srgbClr val="000000"/>
                </a:solidFill>
                <a:cs typeface="Times New Roman" panose="02020603050405020304" pitchFamily="18" charset="0"/>
              </a:rPr>
              <a:t> with clear human benefits.</a:t>
            </a:r>
            <a:endParaRPr lang="en-US" dirty="0">
              <a:solidFill>
                <a:srgbClr val="000000"/>
              </a:solidFill>
              <a:cs typeface="Times New Roman" panose="02020603050405020304" pitchFamily="18" charset="0"/>
            </a:endParaRPr>
          </a:p>
        </p:txBody>
      </p:sp>
      <p:sp>
        <p:nvSpPr>
          <p:cNvPr id="4" name="Rounded Rectangle 3">
            <a:extLst>
              <a:ext uri="{FF2B5EF4-FFF2-40B4-BE49-F238E27FC236}">
                <a16:creationId xmlns:a16="http://schemas.microsoft.com/office/drawing/2014/main" id="{CCD9F31A-4A52-46D1-1271-4E343C8E7BAC}"/>
              </a:ext>
            </a:extLst>
          </p:cNvPr>
          <p:cNvSpPr/>
          <p:nvPr/>
        </p:nvSpPr>
        <p:spPr>
          <a:xfrm>
            <a:off x="2954968" y="5359078"/>
            <a:ext cx="4524677" cy="1222402"/>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3DB455F-415E-4219-909E-165173A8AB8B}"/>
              </a:ext>
            </a:extLst>
          </p:cNvPr>
          <p:cNvSpPr/>
          <p:nvPr/>
        </p:nvSpPr>
        <p:spPr>
          <a:xfrm>
            <a:off x="-69555" y="0"/>
            <a:ext cx="2319320" cy="6858000"/>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8718A18E-48DC-0FE4-149F-4C5EFB72785E}"/>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flipH="1">
            <a:off x="-93653" y="0"/>
            <a:ext cx="6754568" cy="3196842"/>
          </a:xfrm>
          <a:prstGeom prst="rect">
            <a:avLst/>
          </a:prstGeom>
        </p:spPr>
      </p:pic>
      <p:pic>
        <p:nvPicPr>
          <p:cNvPr id="19" name="Picture 18" descr="iPhone6_mockup_front_white.png">
            <a:extLst>
              <a:ext uri="{FF2B5EF4-FFF2-40B4-BE49-F238E27FC236}">
                <a16:creationId xmlns:a16="http://schemas.microsoft.com/office/drawing/2014/main" id="{3C804FC3-CA95-8565-3CC1-9AC1FDE2E9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476" y="226918"/>
            <a:ext cx="4094254" cy="6404164"/>
          </a:xfrm>
          <a:prstGeom prst="rect">
            <a:avLst/>
          </a:prstGeom>
        </p:spPr>
      </p:pic>
      <p:pic>
        <p:nvPicPr>
          <p:cNvPr id="20" name="Picture Placeholder 5">
            <a:extLst>
              <a:ext uri="{FF2B5EF4-FFF2-40B4-BE49-F238E27FC236}">
                <a16:creationId xmlns:a16="http://schemas.microsoft.com/office/drawing/2014/main" id="{B588621D-4B8A-8896-6D99-2F8211E6EF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118" r="27030"/>
          <a:stretch>
            <a:fillRect/>
          </a:stretch>
        </p:blipFill>
        <p:spPr>
          <a:xfrm>
            <a:off x="428264" y="1234458"/>
            <a:ext cx="2526704" cy="4389084"/>
          </a:xfrm>
          <a:prstGeom prst="rect">
            <a:avLst/>
          </a:prstGeom>
        </p:spPr>
      </p:pic>
      <p:grpSp>
        <p:nvGrpSpPr>
          <p:cNvPr id="25" name="Group 24">
            <a:extLst>
              <a:ext uri="{FF2B5EF4-FFF2-40B4-BE49-F238E27FC236}">
                <a16:creationId xmlns:a16="http://schemas.microsoft.com/office/drawing/2014/main" id="{B8B677D2-48ED-3DAB-966C-AA17343EB7FC}"/>
              </a:ext>
            </a:extLst>
          </p:cNvPr>
          <p:cNvGrpSpPr/>
          <p:nvPr/>
        </p:nvGrpSpPr>
        <p:grpSpPr>
          <a:xfrm>
            <a:off x="7687810" y="6147281"/>
            <a:ext cx="4967998" cy="306000"/>
            <a:chOff x="1033688" y="6275480"/>
            <a:chExt cx="4967998" cy="306000"/>
          </a:xfrm>
        </p:grpSpPr>
        <p:sp>
          <p:nvSpPr>
            <p:cNvPr id="21" name="Rounded Rectangle 20">
              <a:extLst>
                <a:ext uri="{FF2B5EF4-FFF2-40B4-BE49-F238E27FC236}">
                  <a16:creationId xmlns:a16="http://schemas.microsoft.com/office/drawing/2014/main" id="{5F00CDD5-31C6-84C0-FA31-A40058176FB9}"/>
                </a:ext>
              </a:extLst>
            </p:cNvPr>
            <p:cNvSpPr/>
            <p:nvPr/>
          </p:nvSpPr>
          <p:spPr>
            <a:xfrm>
              <a:off x="1033688" y="6275480"/>
              <a:ext cx="3828070"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460E727-3DED-B1EB-7A3D-2CE81BB49533}"/>
                </a:ext>
              </a:extLst>
            </p:cNvPr>
            <p:cNvSpPr txBox="1"/>
            <p:nvPr/>
          </p:nvSpPr>
          <p:spPr>
            <a:xfrm>
              <a:off x="1159686" y="6338758"/>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3" name="TextBox 22">
              <a:extLst>
                <a:ext uri="{FF2B5EF4-FFF2-40B4-BE49-F238E27FC236}">
                  <a16:creationId xmlns:a16="http://schemas.microsoft.com/office/drawing/2014/main" id="{7F45065E-345A-D0D4-F819-D14A96A92380}"/>
                </a:ext>
              </a:extLst>
            </p:cNvPr>
            <p:cNvSpPr txBox="1"/>
            <p:nvPr/>
          </p:nvSpPr>
          <p:spPr>
            <a:xfrm>
              <a:off x="1915687" y="6338758"/>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2</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63077FF2-81BB-1EEC-AFDE-3F57E7BAA3FB}"/>
                </a:ext>
              </a:extLst>
            </p:cNvPr>
            <p:cNvSpPr txBox="1"/>
            <p:nvPr/>
          </p:nvSpPr>
          <p:spPr>
            <a:xfrm>
              <a:off x="2509686" y="6338758"/>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Data Analytics in Hospitality</a:t>
              </a:r>
            </a:p>
          </p:txBody>
        </p:sp>
      </p:grpSp>
    </p:spTree>
    <p:extLst>
      <p:ext uri="{BB962C8B-B14F-4D97-AF65-F5344CB8AC3E}">
        <p14:creationId xmlns:p14="http://schemas.microsoft.com/office/powerpoint/2010/main" val="147543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FB259-AE0B-6FE1-ED16-17EA557D450C}"/>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E27E9FD7-EF37-5F95-438E-705ED21098A0}"/>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207527" y="211545"/>
            <a:ext cx="4196018" cy="3772929"/>
          </a:xfrm>
          <a:prstGeom prst="rect">
            <a:avLst/>
          </a:prstGeom>
        </p:spPr>
      </p:pic>
      <p:cxnSp>
        <p:nvCxnSpPr>
          <p:cNvPr id="3" name="Straight Connector 2">
            <a:extLst>
              <a:ext uri="{FF2B5EF4-FFF2-40B4-BE49-F238E27FC236}">
                <a16:creationId xmlns:a16="http://schemas.microsoft.com/office/drawing/2014/main" id="{5BD1372B-C3E0-E6F3-4068-04F83CF5030B}"/>
              </a:ext>
            </a:extLst>
          </p:cNvPr>
          <p:cNvCxnSpPr>
            <a:cxnSpLocks/>
          </p:cNvCxnSpPr>
          <p:nvPr/>
        </p:nvCxnSpPr>
        <p:spPr>
          <a:xfrm>
            <a:off x="0" y="1527689"/>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7A67B4F8-3571-BA8E-4825-171A3ECBF2B1}"/>
              </a:ext>
            </a:extLst>
          </p:cNvPr>
          <p:cNvSpPr txBox="1">
            <a:spLocks/>
          </p:cNvSpPr>
          <p:nvPr/>
        </p:nvSpPr>
        <p:spPr>
          <a:xfrm>
            <a:off x="429115" y="525832"/>
            <a:ext cx="532350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Hilton Hotels: Enhancing Service with AI</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7" name="TextBox 97">
            <a:extLst>
              <a:ext uri="{FF2B5EF4-FFF2-40B4-BE49-F238E27FC236}">
                <a16:creationId xmlns:a16="http://schemas.microsoft.com/office/drawing/2014/main" id="{3A06E8D0-463D-4530-943C-67AE3DEB6336}"/>
              </a:ext>
            </a:extLst>
          </p:cNvPr>
          <p:cNvSpPr txBox="1"/>
          <p:nvPr/>
        </p:nvSpPr>
        <p:spPr>
          <a:xfrm>
            <a:off x="429115" y="2120896"/>
            <a:ext cx="6654592" cy="4196020"/>
          </a:xfrm>
          <a:prstGeom prst="rect">
            <a:avLst/>
          </a:prstGeom>
          <a:noFill/>
        </p:spPr>
        <p:txBody>
          <a:bodyPr wrap="square">
            <a:spAutoFit/>
          </a:bodyPr>
          <a:lstStyle/>
          <a:p>
            <a:pPr>
              <a:lnSpc>
                <a:spcPts val="1960"/>
              </a:lnSpc>
            </a:pPr>
            <a:r>
              <a:rPr lang="en-US" sz="2000" b="1" dirty="0">
                <a:solidFill>
                  <a:srgbClr val="0289AE"/>
                </a:solidFill>
                <a:cs typeface="Times New Roman" panose="02020603050405020304" pitchFamily="18" charset="0"/>
              </a:rPr>
              <a:t>Scale &amp; Strategy:</a:t>
            </a:r>
            <a:br>
              <a:rPr lang="en-US" dirty="0">
                <a:solidFill>
                  <a:srgbClr val="262626"/>
                </a:solidFill>
                <a:cs typeface="Times New Roman" panose="02020603050405020304" pitchFamily="18" charset="0"/>
              </a:rPr>
            </a:br>
            <a:r>
              <a:rPr lang="en-US" b="1" dirty="0">
                <a:solidFill>
                  <a:srgbClr val="262626"/>
                </a:solidFill>
                <a:cs typeface="Times New Roman" panose="02020603050405020304" pitchFamily="18" charset="0"/>
              </a:rPr>
              <a:t>7,500+ hotels</a:t>
            </a:r>
            <a:r>
              <a:rPr lang="en-US" dirty="0">
                <a:solidFill>
                  <a:srgbClr val="262626"/>
                </a:solidFill>
                <a:cs typeface="Times New Roman" panose="02020603050405020304" pitchFamily="18" charset="0"/>
              </a:rPr>
              <a:t> across 138 countries with </a:t>
            </a:r>
            <a:r>
              <a:rPr lang="en-US" b="1" dirty="0">
                <a:solidFill>
                  <a:srgbClr val="262626"/>
                </a:solidFill>
                <a:cs typeface="Times New Roman" panose="02020603050405020304" pitchFamily="18" charset="0"/>
              </a:rPr>
              <a:t>41 distinct AI use cases</a:t>
            </a:r>
            <a:br>
              <a:rPr lang="en-US" b="1" dirty="0">
                <a:solidFill>
                  <a:srgbClr val="262626"/>
                </a:solidFill>
                <a:cs typeface="Times New Roman" panose="02020603050405020304" pitchFamily="18" charset="0"/>
              </a:rPr>
            </a:br>
            <a:endParaRPr lang="en-US" dirty="0">
              <a:solidFill>
                <a:srgbClr val="262626"/>
              </a:solidFill>
              <a:cs typeface="Times New Roman" panose="02020603050405020304" pitchFamily="18" charset="0"/>
            </a:endParaRPr>
          </a:p>
          <a:p>
            <a:pPr>
              <a:lnSpc>
                <a:spcPts val="1960"/>
              </a:lnSpc>
            </a:pPr>
            <a:r>
              <a:rPr lang="en-US" sz="2000" b="1" dirty="0">
                <a:solidFill>
                  <a:srgbClr val="0289AE"/>
                </a:solidFill>
                <a:cs typeface="Times New Roman" panose="02020603050405020304" pitchFamily="18" charset="0"/>
              </a:rPr>
              <a:t>Approach:</a:t>
            </a:r>
            <a:br>
              <a:rPr lang="en-US" dirty="0">
                <a:solidFill>
                  <a:srgbClr val="262626"/>
                </a:solidFill>
                <a:cs typeface="Times New Roman" panose="02020603050405020304" pitchFamily="18" charset="0"/>
              </a:rPr>
            </a:br>
            <a:r>
              <a:rPr lang="en-US" dirty="0" err="1">
                <a:solidFill>
                  <a:srgbClr val="262626"/>
                </a:solidFill>
                <a:cs typeface="Times New Roman" panose="02020603050405020304" pitchFamily="18" charset="0"/>
              </a:rPr>
              <a:t>Prioritised</a:t>
            </a:r>
            <a:r>
              <a:rPr lang="en-US" dirty="0">
                <a:solidFill>
                  <a:srgbClr val="262626"/>
                </a:solidFill>
                <a:cs typeface="Times New Roman" panose="02020603050405020304" pitchFamily="18" charset="0"/>
              </a:rPr>
              <a:t> system </a:t>
            </a:r>
            <a:r>
              <a:rPr lang="en-US" dirty="0" err="1">
                <a:solidFill>
                  <a:srgbClr val="262626"/>
                </a:solidFill>
                <a:cs typeface="Times New Roman" panose="02020603050405020304" pitchFamily="18" charset="0"/>
              </a:rPr>
              <a:t>modernisation</a:t>
            </a:r>
            <a:r>
              <a:rPr lang="en-US" dirty="0">
                <a:solidFill>
                  <a:srgbClr val="262626"/>
                </a:solidFill>
                <a:cs typeface="Times New Roman" panose="02020603050405020304" pitchFamily="18" charset="0"/>
              </a:rPr>
              <a:t> &amp; cloud integration </a:t>
            </a:r>
            <a:r>
              <a:rPr lang="en-US" b="1" dirty="0">
                <a:solidFill>
                  <a:srgbClr val="262626"/>
                </a:solidFill>
                <a:cs typeface="Times New Roman" panose="02020603050405020304" pitchFamily="18" charset="0"/>
              </a:rPr>
              <a:t>before</a:t>
            </a:r>
            <a:r>
              <a:rPr lang="en-US" dirty="0">
                <a:solidFill>
                  <a:srgbClr val="262626"/>
                </a:solidFill>
                <a:cs typeface="Times New Roman" panose="02020603050405020304" pitchFamily="18" charset="0"/>
              </a:rPr>
              <a:t> rolling out targeted AI tools</a:t>
            </a:r>
          </a:p>
          <a:p>
            <a:pPr>
              <a:lnSpc>
                <a:spcPts val="1960"/>
              </a:lnSpc>
            </a:pPr>
            <a:endParaRPr lang="en-US" dirty="0">
              <a:solidFill>
                <a:srgbClr val="262626"/>
              </a:solidFill>
              <a:cs typeface="Times New Roman" panose="02020603050405020304" pitchFamily="18" charset="0"/>
            </a:endParaRPr>
          </a:p>
          <a:p>
            <a:pPr>
              <a:lnSpc>
                <a:spcPts val="1960"/>
              </a:lnSpc>
            </a:pPr>
            <a:r>
              <a:rPr lang="en-US" sz="2000" b="1" dirty="0">
                <a:solidFill>
                  <a:srgbClr val="0289AE"/>
                </a:solidFill>
                <a:cs typeface="Times New Roman" panose="02020603050405020304" pitchFamily="18" charset="0"/>
              </a:rPr>
              <a:t>Key Application:</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Xiao Xi Chatbot (China)</a:t>
            </a:r>
            <a:r>
              <a:rPr lang="en-US" dirty="0">
                <a:solidFill>
                  <a:srgbClr val="262626"/>
                </a:solidFill>
                <a:cs typeface="Times New Roman" panose="02020603050405020304" pitchFamily="18" charset="0"/>
              </a:rPr>
              <a:t> - 94% satisfaction, 50K+ monthly enquiries </a:t>
            </a:r>
            <a:r>
              <a:rPr lang="en-US" dirty="0">
                <a:solidFill>
                  <a:srgbClr val="262626"/>
                </a:solidFill>
              </a:rPr>
              <a:t>(Hilton, 2020 - China market implementation)</a:t>
            </a:r>
            <a:endParaRPr lang="en-US" dirty="0">
              <a:solidFill>
                <a:srgbClr val="262626"/>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Winnow Food Waste System</a:t>
            </a:r>
            <a:r>
              <a:rPr lang="en-US" dirty="0">
                <a:solidFill>
                  <a:srgbClr val="262626"/>
                </a:solidFill>
                <a:cs typeface="Times New Roman" panose="02020603050405020304" pitchFamily="18" charset="0"/>
              </a:rPr>
              <a:t> - 60%+ food waste reduction </a:t>
            </a:r>
            <a:r>
              <a:rPr lang="en-US" i="1" dirty="0">
                <a:solidFill>
                  <a:srgbClr val="262626"/>
                </a:solidFill>
              </a:rPr>
              <a:t>(AI Adopters Club, 2025)</a:t>
            </a:r>
            <a:endParaRPr lang="en-US" i="1" dirty="0">
              <a:solidFill>
                <a:srgbClr val="262626"/>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Marketing AI</a:t>
            </a:r>
            <a:r>
              <a:rPr lang="en-US" dirty="0">
                <a:solidFill>
                  <a:srgbClr val="262626"/>
                </a:solidFill>
                <a:cs typeface="Times New Roman" panose="02020603050405020304" pitchFamily="18" charset="0"/>
              </a:rPr>
              <a:t> - Doubled ROI through </a:t>
            </a:r>
            <a:r>
              <a:rPr lang="en-US" dirty="0" err="1">
                <a:solidFill>
                  <a:srgbClr val="262626"/>
                </a:solidFill>
                <a:cs typeface="Times New Roman" panose="02020603050405020304" pitchFamily="18" charset="0"/>
              </a:rPr>
              <a:t>personalisation</a:t>
            </a:r>
            <a:r>
              <a:rPr lang="en-US" dirty="0">
                <a:solidFill>
                  <a:srgbClr val="262626"/>
                </a:solidFill>
                <a:cs typeface="Times New Roman" panose="02020603050405020304" pitchFamily="18" charset="0"/>
              </a:rPr>
              <a:t> </a:t>
            </a:r>
            <a:r>
              <a:rPr lang="en-US" i="1" dirty="0">
                <a:solidFill>
                  <a:srgbClr val="262626"/>
                </a:solidFill>
              </a:rPr>
              <a:t>(AI Adopters Club, 2025)</a:t>
            </a:r>
            <a:endParaRPr lang="en-US" i="1" dirty="0">
              <a:solidFill>
                <a:srgbClr val="262626"/>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Staff Co-design</a:t>
            </a:r>
            <a:r>
              <a:rPr lang="en-US" dirty="0">
                <a:solidFill>
                  <a:srgbClr val="262626"/>
                </a:solidFill>
                <a:cs typeface="Times New Roman" panose="02020603050405020304" pitchFamily="18" charset="0"/>
              </a:rPr>
              <a:t> - Employees helped create digital avatars</a:t>
            </a:r>
            <a:br>
              <a:rPr lang="en-US" dirty="0">
                <a:solidFill>
                  <a:srgbClr val="262626"/>
                </a:solidFill>
                <a:cs typeface="Times New Roman" panose="02020603050405020304" pitchFamily="18" charset="0"/>
              </a:rPr>
            </a:br>
            <a:endParaRPr lang="en-US" dirty="0">
              <a:solidFill>
                <a:srgbClr val="262626"/>
              </a:solidFill>
              <a:cs typeface="Times New Roman" panose="02020603050405020304" pitchFamily="18" charset="0"/>
            </a:endParaRPr>
          </a:p>
        </p:txBody>
      </p:sp>
      <p:sp>
        <p:nvSpPr>
          <p:cNvPr id="2" name="Rectangle 30">
            <a:extLst>
              <a:ext uri="{FF2B5EF4-FFF2-40B4-BE49-F238E27FC236}">
                <a16:creationId xmlns:a16="http://schemas.microsoft.com/office/drawing/2014/main" id="{02B7CEE1-6C23-DCE6-9F7E-9450F7F0162B}"/>
              </a:ext>
            </a:extLst>
          </p:cNvPr>
          <p:cNvSpPr/>
          <p:nvPr/>
        </p:nvSpPr>
        <p:spPr>
          <a:xfrm flipH="1">
            <a:off x="8286592" y="4419185"/>
            <a:ext cx="2894598" cy="1231106"/>
          </a:xfrm>
          <a:prstGeom prst="rect">
            <a:avLst/>
          </a:prstGeom>
        </p:spPr>
        <p:txBody>
          <a:bodyPr wrap="square">
            <a:spAutoFit/>
          </a:bodyPr>
          <a:lstStyle/>
          <a:p>
            <a:pPr algn="ctr"/>
            <a:r>
              <a:rPr lang="en-US" sz="2000" b="1" dirty="0">
                <a:solidFill>
                  <a:srgbClr val="0289AE"/>
                </a:solidFill>
                <a:cs typeface="Times New Roman" panose="02020603050405020304" pitchFamily="18" charset="0"/>
              </a:rPr>
              <a:t>Core Philosophy:</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"Use innovation to </a:t>
            </a:r>
            <a:r>
              <a:rPr lang="en-US" b="1" i="1" dirty="0">
                <a:solidFill>
                  <a:srgbClr val="262626"/>
                </a:solidFill>
                <a:cs typeface="Times New Roman" panose="02020603050405020304" pitchFamily="18" charset="0"/>
              </a:rPr>
              <a:t>deepen</a:t>
            </a:r>
            <a:r>
              <a:rPr lang="en-US" i="1" dirty="0">
                <a:solidFill>
                  <a:srgbClr val="262626"/>
                </a:solidFill>
                <a:cs typeface="Times New Roman" panose="02020603050405020304" pitchFamily="18" charset="0"/>
              </a:rPr>
              <a:t>, not dilute, the personal nature of hospitality</a:t>
            </a:r>
            <a:endParaRPr lang="en-US" dirty="0">
              <a:solidFill>
                <a:srgbClr val="262626"/>
              </a:solidFill>
            </a:endParaRPr>
          </a:p>
        </p:txBody>
      </p:sp>
      <p:sp>
        <p:nvSpPr>
          <p:cNvPr id="4" name="Rounded Rectangle 3">
            <a:extLst>
              <a:ext uri="{FF2B5EF4-FFF2-40B4-BE49-F238E27FC236}">
                <a16:creationId xmlns:a16="http://schemas.microsoft.com/office/drawing/2014/main" id="{6E885388-3A1C-69DC-5549-B2D393BD20DA}"/>
              </a:ext>
            </a:extLst>
          </p:cNvPr>
          <p:cNvSpPr/>
          <p:nvPr/>
        </p:nvSpPr>
        <p:spPr>
          <a:xfrm>
            <a:off x="8067137" y="3854370"/>
            <a:ext cx="3333509" cy="2182032"/>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907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n-US" sz="2400" dirty="0">
                <a:cs typeface="Times New Roman" panose="02020603050405020304" pitchFamily="18" charset="0"/>
              </a:rPr>
              <a:t>Understanding AI in Hospitality </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1608004" y="2516115"/>
            <a:ext cx="6874660" cy="689519"/>
          </a:xfrm>
        </p:spPr>
        <p:txBody>
          <a:bodyPr/>
          <a:lstStyle/>
          <a:p>
            <a:r>
              <a:rPr lang="en-US" sz="2400" dirty="0">
                <a:cs typeface="Times New Roman" panose="02020603050405020304" pitchFamily="18" charset="0"/>
              </a:rPr>
              <a:t>Automating Routine Operations </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en-US" sz="2400" dirty="0">
                <a:cs typeface="Times New Roman" panose="02020603050405020304" pitchFamily="18" charset="0"/>
              </a:rPr>
              <a:t>Enhancing the Guest Experience </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n-US" sz="2400" dirty="0">
                <a:cs typeface="Times New Roman" panose="02020603050405020304" pitchFamily="18" charset="0"/>
              </a:rPr>
              <a:t>Ethics, Staff, Engagement and Responsible AI use </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US" sz="2400" dirty="0">
                <a:cs typeface="Times New Roman" panose="02020603050405020304" pitchFamily="18" charset="0"/>
              </a:rPr>
              <a:t>Case Studies and Applied Practice </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7"/>
          </p:nvPr>
        </p:nvSpPr>
        <p:spPr>
          <a:xfrm>
            <a:off x="539627" y="319716"/>
            <a:ext cx="5041923" cy="720752"/>
          </a:xfrm>
          <a:prstGeom prst="rect">
            <a:avLst/>
          </a:prstGeom>
        </p:spPr>
        <p:txBody>
          <a:bodyPr/>
          <a:lstStyle/>
          <a:p>
            <a:r>
              <a:rPr lang="en-US" sz="2800" b="1" dirty="0">
                <a:cs typeface="Times New Roman" panose="02020603050405020304" pitchFamily="18" charset="0"/>
              </a:rPr>
              <a:t>Contents</a:t>
            </a:r>
          </a:p>
        </p:txBody>
      </p:sp>
    </p:spTree>
    <p:extLst>
      <p:ext uri="{BB962C8B-B14F-4D97-AF65-F5344CB8AC3E}">
        <p14:creationId xmlns:p14="http://schemas.microsoft.com/office/powerpoint/2010/main" val="30286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A7244-247A-EC42-724A-2F880957E21F}"/>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C9866287-7858-E127-0977-6ECAD1212359}"/>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0800000" flipH="1">
            <a:off x="7351886" y="0"/>
            <a:ext cx="4840114" cy="4352080"/>
          </a:xfrm>
          <a:prstGeom prst="rect">
            <a:avLst/>
          </a:prstGeom>
        </p:spPr>
      </p:pic>
      <p:cxnSp>
        <p:nvCxnSpPr>
          <p:cNvPr id="3" name="Straight Connector 2">
            <a:extLst>
              <a:ext uri="{FF2B5EF4-FFF2-40B4-BE49-F238E27FC236}">
                <a16:creationId xmlns:a16="http://schemas.microsoft.com/office/drawing/2014/main" id="{A29001FB-84EC-B418-C96B-F3E12D3BDF67}"/>
              </a:ext>
            </a:extLst>
          </p:cNvPr>
          <p:cNvCxnSpPr>
            <a:cxnSpLocks/>
          </p:cNvCxnSpPr>
          <p:nvPr/>
        </p:nvCxnSpPr>
        <p:spPr>
          <a:xfrm>
            <a:off x="0" y="1377219"/>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13771E05-20D4-9BDD-D404-602D4852EBE7}"/>
              </a:ext>
            </a:extLst>
          </p:cNvPr>
          <p:cNvSpPr txBox="1">
            <a:spLocks/>
          </p:cNvSpPr>
          <p:nvPr/>
        </p:nvSpPr>
        <p:spPr>
          <a:xfrm>
            <a:off x="429115" y="352212"/>
            <a:ext cx="596011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Marriott International: Intelligent Operations at Scale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7" name="TextBox 97">
            <a:extLst>
              <a:ext uri="{FF2B5EF4-FFF2-40B4-BE49-F238E27FC236}">
                <a16:creationId xmlns:a16="http://schemas.microsoft.com/office/drawing/2014/main" id="{2C86FB63-E738-5BB7-0463-DCAF3C1C9C7F}"/>
              </a:ext>
            </a:extLst>
          </p:cNvPr>
          <p:cNvSpPr txBox="1"/>
          <p:nvPr/>
        </p:nvSpPr>
        <p:spPr>
          <a:xfrm>
            <a:off x="429115" y="1667908"/>
            <a:ext cx="8807482" cy="4708981"/>
          </a:xfrm>
          <a:prstGeom prst="rect">
            <a:avLst/>
          </a:prstGeom>
          <a:noFill/>
        </p:spPr>
        <p:txBody>
          <a:bodyPr wrap="square">
            <a:spAutoFit/>
          </a:bodyPr>
          <a:lstStyle/>
          <a:p>
            <a:pPr lvl="0">
              <a:lnSpc>
                <a:spcPts val="1960"/>
              </a:lnSpc>
              <a:buClr>
                <a:srgbClr val="62A844"/>
              </a:buClr>
              <a:defRPr/>
            </a:pPr>
            <a:r>
              <a:rPr lang="en-US" kern="0" dirty="0">
                <a:solidFill>
                  <a:srgbClr val="262626"/>
                </a:solidFill>
                <a:cs typeface="Times New Roman" panose="02020603050405020304" pitchFamily="18" charset="0"/>
              </a:rPr>
              <a:t>Marriott International has invested heavily in AI to </a:t>
            </a:r>
            <a:r>
              <a:rPr lang="en-US" kern="0" dirty="0" err="1">
                <a:solidFill>
                  <a:srgbClr val="262626"/>
                </a:solidFill>
                <a:cs typeface="Times New Roman" panose="02020603050405020304" pitchFamily="18" charset="0"/>
              </a:rPr>
              <a:t>personalise</a:t>
            </a:r>
            <a:r>
              <a:rPr lang="en-US" kern="0" dirty="0">
                <a:solidFill>
                  <a:srgbClr val="262626"/>
                </a:solidFill>
                <a:cs typeface="Times New Roman" panose="02020603050405020304" pitchFamily="18" charset="0"/>
              </a:rPr>
              <a:t> guest service, </a:t>
            </a:r>
            <a:r>
              <a:rPr lang="en-US" kern="0" dirty="0" err="1">
                <a:solidFill>
                  <a:srgbClr val="262626"/>
                </a:solidFill>
                <a:cs typeface="Times New Roman" panose="02020603050405020304" pitchFamily="18" charset="0"/>
              </a:rPr>
              <a:t>optimise</a:t>
            </a:r>
            <a:r>
              <a:rPr lang="en-US" kern="0" dirty="0">
                <a:solidFill>
                  <a:srgbClr val="262626"/>
                </a:solidFill>
                <a:cs typeface="Times New Roman" panose="02020603050405020304" pitchFamily="18" charset="0"/>
              </a:rPr>
              <a:t> pricing, and improve operational efficiency across its global portfolio. </a:t>
            </a:r>
          </a:p>
          <a:p>
            <a:pPr>
              <a:lnSpc>
                <a:spcPts val="1960"/>
              </a:lnSpc>
              <a:buClr>
                <a:srgbClr val="62A844"/>
              </a:buClr>
            </a:pPr>
            <a:br>
              <a:rPr lang="en-US" b="1" dirty="0">
                <a:solidFill>
                  <a:srgbClr val="262626"/>
                </a:solidFill>
                <a:cs typeface="Times New Roman" panose="02020603050405020304" pitchFamily="18" charset="0"/>
              </a:rPr>
            </a:br>
            <a:r>
              <a:rPr lang="en-US" sz="2000" b="1" dirty="0">
                <a:solidFill>
                  <a:srgbClr val="0289AE"/>
                </a:solidFill>
                <a:cs typeface="Times New Roman" panose="02020603050405020304" pitchFamily="18" charset="0"/>
              </a:rPr>
              <a:t>Scale of Use:</a:t>
            </a:r>
            <a:br>
              <a:rPr lang="en-US" dirty="0">
                <a:solidFill>
                  <a:srgbClr val="262626"/>
                </a:solidFill>
                <a:cs typeface="Times New Roman" panose="02020603050405020304" pitchFamily="18" charset="0"/>
              </a:rPr>
            </a:br>
            <a:r>
              <a:rPr lang="en-US" b="1" dirty="0">
                <a:solidFill>
                  <a:srgbClr val="262626"/>
                </a:solidFill>
                <a:cs typeface="Times New Roman" panose="02020603050405020304" pitchFamily="18" charset="0"/>
              </a:rPr>
              <a:t>2.5+ million service requests</a:t>
            </a:r>
            <a:r>
              <a:rPr lang="en-US" dirty="0">
                <a:solidFill>
                  <a:srgbClr val="262626"/>
                </a:solidFill>
                <a:cs typeface="Times New Roman" panose="02020603050405020304" pitchFamily="18" charset="0"/>
              </a:rPr>
              <a:t> managed via mobile chat tools</a:t>
            </a:r>
            <a:br>
              <a:rPr lang="en-US" dirty="0">
                <a:solidFill>
                  <a:srgbClr val="262626"/>
                </a:solidFill>
                <a:cs typeface="Times New Roman" panose="02020603050405020304" pitchFamily="18" charset="0"/>
              </a:rPr>
            </a:br>
            <a:endParaRPr lang="en-US" dirty="0">
              <a:solidFill>
                <a:srgbClr val="262626"/>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Key Tools &amp; Results:</a:t>
            </a:r>
            <a:endParaRPr lang="en-US" sz="2000" b="1" dirty="0">
              <a:solidFill>
                <a:srgbClr val="262626"/>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err="1">
                <a:solidFill>
                  <a:srgbClr val="262626"/>
                </a:solidFill>
                <a:cs typeface="Times New Roman" panose="02020603050405020304" pitchFamily="18" charset="0"/>
              </a:rPr>
              <a:t>ChatBotlr</a:t>
            </a:r>
            <a:r>
              <a:rPr lang="en-US" b="1" dirty="0">
                <a:solidFill>
                  <a:srgbClr val="262626"/>
                </a:solidFill>
                <a:cs typeface="Times New Roman" panose="02020603050405020304" pitchFamily="18" charset="0"/>
              </a:rPr>
              <a:t> &amp; RENAI</a:t>
            </a:r>
            <a:r>
              <a:rPr lang="en-US" dirty="0">
                <a:solidFill>
                  <a:srgbClr val="262626"/>
                </a:solidFill>
                <a:cs typeface="Times New Roman" panose="02020603050405020304" pitchFamily="18" charset="0"/>
              </a:rPr>
              <a:t> - 44% of stay queries resolved automatically</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Predictive Pricing</a:t>
            </a:r>
            <a:r>
              <a:rPr lang="en-US" dirty="0">
                <a:solidFill>
                  <a:srgbClr val="262626"/>
                </a:solidFill>
                <a:cs typeface="Times New Roman" panose="02020603050405020304" pitchFamily="18" charset="0"/>
              </a:rPr>
              <a:t> - 5–10% RevPAR increase</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Winnow Vision AI</a:t>
            </a:r>
            <a:r>
              <a:rPr lang="en-US" dirty="0">
                <a:solidFill>
                  <a:srgbClr val="262626"/>
                </a:solidFill>
                <a:cs typeface="Times New Roman" panose="02020603050405020304" pitchFamily="18" charset="0"/>
              </a:rPr>
              <a:t> - 370,000+ kg food waste prevented (2024) </a:t>
            </a:r>
            <a:r>
              <a:rPr lang="en-US" i="1" dirty="0">
                <a:solidFill>
                  <a:srgbClr val="262626"/>
                </a:solidFill>
              </a:rPr>
              <a:t>(Winnow Solutions food waste prevention data, 2024)</a:t>
            </a:r>
            <a:endParaRPr lang="en-US" i="1" dirty="0">
              <a:solidFill>
                <a:srgbClr val="262626"/>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Carbon Accounting AI</a:t>
            </a:r>
            <a:r>
              <a:rPr lang="en-US" dirty="0">
                <a:solidFill>
                  <a:srgbClr val="262626"/>
                </a:solidFill>
                <a:cs typeface="Times New Roman" panose="02020603050405020304" pitchFamily="18" charset="0"/>
              </a:rPr>
              <a:t> - 5–10% emissions reduction</a:t>
            </a:r>
            <a:br>
              <a:rPr lang="en-US" dirty="0">
                <a:solidFill>
                  <a:srgbClr val="262626"/>
                </a:solidFill>
                <a:cs typeface="Times New Roman" panose="02020603050405020304" pitchFamily="18" charset="0"/>
              </a:rPr>
            </a:br>
            <a:endParaRPr lang="en-US" dirty="0">
              <a:solidFill>
                <a:srgbClr val="262626"/>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People-Centered Approach:</a:t>
            </a:r>
            <a:endParaRPr lang="en-US" sz="2000" b="1" dirty="0">
              <a:solidFill>
                <a:srgbClr val="262626"/>
              </a:solidFill>
              <a:cs typeface="Times New Roman" panose="02020603050405020304" pitchFamily="18" charset="0"/>
            </a:endParaRPr>
          </a:p>
          <a:p>
            <a:pPr marL="285750" indent="-285750">
              <a:lnSpc>
                <a:spcPts val="1960"/>
              </a:lnSpc>
              <a:buClr>
                <a:srgbClr val="62A844"/>
              </a:buClr>
              <a:buFont typeface="Arial" panose="020B0604020202020204" pitchFamily="34" charset="0"/>
              <a:buChar char="•"/>
            </a:pPr>
            <a:r>
              <a:rPr lang="en-US" dirty="0">
                <a:solidFill>
                  <a:srgbClr val="262626"/>
                </a:solidFill>
                <a:cs typeface="Times New Roman" panose="02020603050405020304" pitchFamily="18" charset="0"/>
              </a:rPr>
              <a:t>150+ AI use cases from staff-driven incubators</a:t>
            </a:r>
          </a:p>
          <a:p>
            <a:pPr marL="285750" indent="-285750">
              <a:lnSpc>
                <a:spcPts val="1960"/>
              </a:lnSpc>
              <a:buClr>
                <a:srgbClr val="62A844"/>
              </a:buClr>
              <a:buFont typeface="Arial" panose="020B0604020202020204" pitchFamily="34" charset="0"/>
              <a:buChar char="•"/>
            </a:pPr>
            <a:r>
              <a:rPr lang="en-US" dirty="0">
                <a:solidFill>
                  <a:srgbClr val="262626"/>
                </a:solidFill>
                <a:cs typeface="Times New Roman" panose="02020603050405020304" pitchFamily="18" charset="0"/>
              </a:rPr>
              <a:t>Piloted with end-user councils </a:t>
            </a:r>
          </a:p>
          <a:p>
            <a:pPr marL="285750" indent="-285750">
              <a:lnSpc>
                <a:spcPts val="1960"/>
              </a:lnSpc>
              <a:buClr>
                <a:srgbClr val="62A844"/>
              </a:buClr>
              <a:buFont typeface="Arial" panose="020B0604020202020204" pitchFamily="34" charset="0"/>
              <a:buChar char="•"/>
            </a:pPr>
            <a:r>
              <a:rPr lang="en-US" dirty="0">
                <a:solidFill>
                  <a:srgbClr val="262626"/>
                </a:solidFill>
                <a:cs typeface="Times New Roman" panose="02020603050405020304" pitchFamily="18" charset="0"/>
              </a:rPr>
              <a:t>AI upskilling via Microsoft 365 Copilot</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Supports people, not replaces them</a:t>
            </a:r>
            <a:endParaRPr lang="en-US" dirty="0">
              <a:solidFill>
                <a:srgbClr val="262626"/>
              </a:solidFill>
              <a:cs typeface="Times New Roman" panose="02020603050405020304" pitchFamily="18" charset="0"/>
            </a:endParaRPr>
          </a:p>
        </p:txBody>
      </p:sp>
    </p:spTree>
    <p:extLst>
      <p:ext uri="{BB962C8B-B14F-4D97-AF65-F5344CB8AC3E}">
        <p14:creationId xmlns:p14="http://schemas.microsoft.com/office/powerpoint/2010/main" val="401071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D1D99-3A99-4ECC-74E6-1477DF7EB093}"/>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05A81CD9-D267-805B-17F9-3A597F699069}"/>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0800000" flipH="1">
            <a:off x="7351886" y="0"/>
            <a:ext cx="4840114" cy="4352080"/>
          </a:xfrm>
          <a:prstGeom prst="rect">
            <a:avLst/>
          </a:prstGeom>
        </p:spPr>
      </p:pic>
      <p:cxnSp>
        <p:nvCxnSpPr>
          <p:cNvPr id="3" name="Straight Connector 2">
            <a:extLst>
              <a:ext uri="{FF2B5EF4-FFF2-40B4-BE49-F238E27FC236}">
                <a16:creationId xmlns:a16="http://schemas.microsoft.com/office/drawing/2014/main" id="{974424CD-57F8-ACF1-5C71-0E8C3AE3E646}"/>
              </a:ext>
            </a:extLst>
          </p:cNvPr>
          <p:cNvCxnSpPr>
            <a:cxnSpLocks/>
          </p:cNvCxnSpPr>
          <p:nvPr/>
        </p:nvCxnSpPr>
        <p:spPr>
          <a:xfrm>
            <a:off x="0" y="1377219"/>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2BCBB3CD-38CA-251E-C558-E2E7C6BEB922}"/>
              </a:ext>
            </a:extLst>
          </p:cNvPr>
          <p:cNvSpPr txBox="1">
            <a:spLocks/>
          </p:cNvSpPr>
          <p:nvPr/>
        </p:nvSpPr>
        <p:spPr>
          <a:xfrm>
            <a:off x="429115" y="352212"/>
            <a:ext cx="596011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err="1">
                <a:solidFill>
                  <a:srgbClr val="262626"/>
                </a:solidFill>
                <a:cs typeface="Times New Roman" panose="02020603050405020304" pitchFamily="18" charset="0"/>
              </a:rPr>
              <a:t>citizenM</a:t>
            </a:r>
            <a:r>
              <a:rPr lang="en-US" sz="3400" b="1" dirty="0">
                <a:solidFill>
                  <a:srgbClr val="262626"/>
                </a:solidFill>
                <a:cs typeface="Times New Roman" panose="02020603050405020304" pitchFamily="18" charset="0"/>
              </a:rPr>
              <a:t> Hotels: AI First Hospitality with Purpose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7" name="TextBox 97">
            <a:extLst>
              <a:ext uri="{FF2B5EF4-FFF2-40B4-BE49-F238E27FC236}">
                <a16:creationId xmlns:a16="http://schemas.microsoft.com/office/drawing/2014/main" id="{7E0928F9-D1B7-0645-0041-BC2159D522A3}"/>
              </a:ext>
            </a:extLst>
          </p:cNvPr>
          <p:cNvSpPr txBox="1"/>
          <p:nvPr/>
        </p:nvSpPr>
        <p:spPr>
          <a:xfrm>
            <a:off x="429115" y="1667908"/>
            <a:ext cx="8313441" cy="4708981"/>
          </a:xfrm>
          <a:prstGeom prst="rect">
            <a:avLst/>
          </a:prstGeom>
          <a:noFill/>
        </p:spPr>
        <p:txBody>
          <a:bodyPr wrap="square">
            <a:spAutoFit/>
          </a:bodyPr>
          <a:lstStyle/>
          <a:p>
            <a:pPr lvl="0">
              <a:lnSpc>
                <a:spcPts val="1960"/>
              </a:lnSpc>
              <a:buClr>
                <a:srgbClr val="62A844"/>
              </a:buClr>
              <a:defRPr/>
            </a:pPr>
            <a:r>
              <a:rPr lang="en-US" kern="0" dirty="0" err="1">
                <a:solidFill>
                  <a:srgbClr val="262626"/>
                </a:solidFill>
                <a:cs typeface="Times New Roman" panose="02020603050405020304" pitchFamily="18" charset="0"/>
              </a:rPr>
              <a:t>citizenM</a:t>
            </a:r>
            <a:r>
              <a:rPr lang="en-US" kern="0" dirty="0">
                <a:solidFill>
                  <a:srgbClr val="262626"/>
                </a:solidFill>
                <a:cs typeface="Times New Roman" panose="02020603050405020304" pitchFamily="18" charset="0"/>
              </a:rPr>
              <a:t> integrates artificial intelligence across its guest journey and operations to drive efficiency, sustainability, and service quality. </a:t>
            </a:r>
          </a:p>
          <a:p>
            <a:pPr>
              <a:lnSpc>
                <a:spcPts val="1960"/>
              </a:lnSpc>
              <a:buClr>
                <a:srgbClr val="62A844"/>
              </a:buClr>
            </a:pPr>
            <a:br>
              <a:rPr lang="en-US" b="1" dirty="0">
                <a:solidFill>
                  <a:srgbClr val="262626"/>
                </a:solidFill>
                <a:cs typeface="Times New Roman" panose="02020603050405020304" pitchFamily="18" charset="0"/>
              </a:rPr>
            </a:br>
            <a:r>
              <a:rPr lang="en-US" sz="2000" b="1" dirty="0">
                <a:solidFill>
                  <a:srgbClr val="0289AE"/>
                </a:solidFill>
                <a:cs typeface="Times New Roman" panose="02020603050405020304" pitchFamily="18" charset="0"/>
              </a:rPr>
              <a:t>Brand Philosophy:</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AI-first hospitality with purpose</a:t>
            </a:r>
            <a:r>
              <a:rPr lang="en-US" dirty="0">
                <a:solidFill>
                  <a:srgbClr val="262626"/>
                </a:solidFill>
                <a:cs typeface="Times New Roman" panose="02020603050405020304" pitchFamily="18" charset="0"/>
              </a:rPr>
              <a:t> - driving efficiency, sustainability &amp; service quality</a:t>
            </a:r>
          </a:p>
          <a:p>
            <a:pPr>
              <a:lnSpc>
                <a:spcPts val="1960"/>
              </a:lnSpc>
              <a:buClr>
                <a:srgbClr val="62A844"/>
              </a:buClr>
            </a:pPr>
            <a:endParaRPr lang="en-US" b="1" dirty="0">
              <a:solidFill>
                <a:srgbClr val="262626"/>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Guest Experience:</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App (4.7/5 rating)</a:t>
            </a:r>
            <a:r>
              <a:rPr lang="en-US" dirty="0">
                <a:solidFill>
                  <a:srgbClr val="262626"/>
                </a:solidFill>
                <a:cs typeface="Times New Roman" panose="02020603050405020304" pitchFamily="18" charset="0"/>
              </a:rPr>
              <a:t> - Contactless check-in, digital keys, full room control</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AI Chatbot</a:t>
            </a:r>
            <a:r>
              <a:rPr lang="en-US" dirty="0">
                <a:solidFill>
                  <a:srgbClr val="262626"/>
                </a:solidFill>
                <a:cs typeface="Times New Roman" panose="02020603050405020304" pitchFamily="18" charset="0"/>
              </a:rPr>
              <a:t> - Instant answers to routine questions</a:t>
            </a:r>
          </a:p>
          <a:p>
            <a:pPr>
              <a:lnSpc>
                <a:spcPts val="1960"/>
              </a:lnSpc>
              <a:buClr>
                <a:srgbClr val="62A844"/>
              </a:buClr>
            </a:pPr>
            <a:endParaRPr lang="en-US" dirty="0">
              <a:solidFill>
                <a:srgbClr val="262626"/>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Operational Efficiency:</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Robotic Process Automation</a:t>
            </a:r>
            <a:r>
              <a:rPr lang="en-US" dirty="0">
                <a:solidFill>
                  <a:srgbClr val="262626"/>
                </a:solidFill>
                <a:cs typeface="Times New Roman" panose="02020603050405020304" pitchFamily="18" charset="0"/>
              </a:rPr>
              <a:t> - 30+ tasks automated (invoicing, reporting)</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Predictive Housekeeping</a:t>
            </a:r>
            <a:r>
              <a:rPr lang="en-US" dirty="0">
                <a:solidFill>
                  <a:srgbClr val="262626"/>
                </a:solidFill>
                <a:cs typeface="Times New Roman" panose="02020603050405020304" pitchFamily="18" charset="0"/>
              </a:rPr>
              <a:t> - Cleaning scheduled only when needed</a:t>
            </a:r>
          </a:p>
          <a:p>
            <a:pPr>
              <a:lnSpc>
                <a:spcPts val="1960"/>
              </a:lnSpc>
              <a:buClr>
                <a:srgbClr val="62A844"/>
              </a:buClr>
            </a:pPr>
            <a:endParaRPr lang="en-US" dirty="0">
              <a:solidFill>
                <a:srgbClr val="262626"/>
              </a:solidFill>
              <a:cs typeface="Times New Roman" panose="02020603050405020304" pitchFamily="18" charset="0"/>
            </a:endParaRPr>
          </a:p>
          <a:p>
            <a:pPr>
              <a:lnSpc>
                <a:spcPts val="1960"/>
              </a:lnSpc>
              <a:buClr>
                <a:srgbClr val="62A844"/>
              </a:buClr>
            </a:pPr>
            <a:r>
              <a:rPr lang="en-US" sz="2000" b="1" dirty="0">
                <a:solidFill>
                  <a:srgbClr val="0289AE"/>
                </a:solidFill>
                <a:cs typeface="Times New Roman" panose="02020603050405020304" pitchFamily="18" charset="0"/>
              </a:rPr>
              <a:t>Sustainability Impact:</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37.8% water use drop</a:t>
            </a:r>
            <a:r>
              <a:rPr lang="en-US" dirty="0">
                <a:solidFill>
                  <a:srgbClr val="262626"/>
                </a:solidFill>
                <a:cs typeface="Times New Roman" panose="02020603050405020304" pitchFamily="18" charset="0"/>
              </a:rPr>
              <a:t> (2019–2021)</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2 million plastic bottles eliminated</a:t>
            </a:r>
            <a:r>
              <a:rPr lang="en-US" dirty="0">
                <a:solidFill>
                  <a:srgbClr val="262626"/>
                </a:solidFill>
                <a:cs typeface="Times New Roman" panose="02020603050405020304" pitchFamily="18" charset="0"/>
              </a:rPr>
              <a:t> annually</a:t>
            </a:r>
          </a:p>
          <a:p>
            <a:pPr marL="285750" indent="-285750">
              <a:lnSpc>
                <a:spcPts val="1960"/>
              </a:lnSpc>
              <a:buClr>
                <a:srgbClr val="62A844"/>
              </a:buClr>
              <a:buFont typeface="Arial" panose="020B0604020202020204" pitchFamily="34" charset="0"/>
              <a:buChar char="•"/>
            </a:pPr>
            <a:r>
              <a:rPr lang="en-US" b="1" dirty="0">
                <a:solidFill>
                  <a:srgbClr val="262626"/>
                </a:solidFill>
                <a:cs typeface="Times New Roman" panose="02020603050405020304" pitchFamily="18" charset="0"/>
              </a:rPr>
              <a:t>90%+ renewable electricity</a:t>
            </a:r>
            <a:endParaRPr lang="en-US" dirty="0">
              <a:solidFill>
                <a:srgbClr val="262626"/>
              </a:solidFill>
              <a:cs typeface="Times New Roman" panose="02020603050405020304" pitchFamily="18" charset="0"/>
            </a:endParaRPr>
          </a:p>
        </p:txBody>
      </p:sp>
    </p:spTree>
    <p:extLst>
      <p:ext uri="{BB962C8B-B14F-4D97-AF65-F5344CB8AC3E}">
        <p14:creationId xmlns:p14="http://schemas.microsoft.com/office/powerpoint/2010/main" val="3235457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9498B-B801-94C6-C953-0C23BB84A545}"/>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3A3056F8-79BB-D001-B0B8-F18A79E143C0}"/>
              </a:ext>
            </a:extLst>
          </p:cNvPr>
          <p:cNvSpPr/>
          <p:nvPr/>
        </p:nvSpPr>
        <p:spPr>
          <a:xfrm>
            <a:off x="0" y="661867"/>
            <a:ext cx="12192000" cy="106071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8" name="TextBox 17">
            <a:extLst>
              <a:ext uri="{FF2B5EF4-FFF2-40B4-BE49-F238E27FC236}">
                <a16:creationId xmlns:a16="http://schemas.microsoft.com/office/drawing/2014/main" id="{2DC767AE-C430-8F1A-C33D-1A89D9097061}"/>
              </a:ext>
            </a:extLst>
          </p:cNvPr>
          <p:cNvSpPr txBox="1"/>
          <p:nvPr/>
        </p:nvSpPr>
        <p:spPr>
          <a:xfrm>
            <a:off x="711412" y="967864"/>
            <a:ext cx="10213848" cy="1138773"/>
          </a:xfrm>
          <a:prstGeom prst="rect">
            <a:avLst/>
          </a:prstGeom>
          <a:noFill/>
        </p:spPr>
        <p:txBody>
          <a:bodyPr wrap="square">
            <a:spAutoFit/>
          </a:bodyPr>
          <a:lstStyle/>
          <a:p>
            <a:r>
              <a:rPr lang="en-US" sz="3400" b="1" dirty="0">
                <a:solidFill>
                  <a:schemeClr val="bg1"/>
                </a:solidFill>
                <a:cs typeface="Times New Roman" panose="02020603050405020304" pitchFamily="18" charset="0"/>
              </a:rPr>
              <a:t>Trends Snapshot : Hospitality AI in 2025</a:t>
            </a:r>
          </a:p>
          <a:p>
            <a:endParaRPr lang="en-US" sz="3400" b="1" dirty="0">
              <a:solidFill>
                <a:schemeClr val="bg1"/>
              </a:solidFill>
              <a:cs typeface="Times New Roman" panose="02020603050405020304" pitchFamily="18" charset="0"/>
            </a:endParaRPr>
          </a:p>
        </p:txBody>
      </p:sp>
      <p:sp>
        <p:nvSpPr>
          <p:cNvPr id="19" name="Graphic 4">
            <a:extLst>
              <a:ext uri="{FF2B5EF4-FFF2-40B4-BE49-F238E27FC236}">
                <a16:creationId xmlns:a16="http://schemas.microsoft.com/office/drawing/2014/main" id="{DFDA4157-0435-618E-1E33-C749B7FE942B}"/>
              </a:ext>
            </a:extLst>
          </p:cNvPr>
          <p:cNvSpPr/>
          <p:nvPr/>
        </p:nvSpPr>
        <p:spPr>
          <a:xfrm rot="5400000">
            <a:off x="1314218" y="89200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20" name="Graphic 19">
            <a:extLst>
              <a:ext uri="{FF2B5EF4-FFF2-40B4-BE49-F238E27FC236}">
                <a16:creationId xmlns:a16="http://schemas.microsoft.com/office/drawing/2014/main" id="{1734F00D-B94C-0663-58C5-CD276C67BF85}"/>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45710" y="0"/>
            <a:ext cx="6754568" cy="3196842"/>
          </a:xfrm>
          <a:prstGeom prst="rect">
            <a:avLst/>
          </a:prstGeom>
        </p:spPr>
      </p:pic>
      <p:pic>
        <p:nvPicPr>
          <p:cNvPr id="21" name="Picture 20" descr="iPhone6_mockup_front_white.png">
            <a:extLst>
              <a:ext uri="{FF2B5EF4-FFF2-40B4-BE49-F238E27FC236}">
                <a16:creationId xmlns:a16="http://schemas.microsoft.com/office/drawing/2014/main" id="{B76F6E3B-5619-267F-0C95-04A99E153B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8783" y="-199591"/>
            <a:ext cx="4094254" cy="6404164"/>
          </a:xfrm>
          <a:prstGeom prst="rect">
            <a:avLst/>
          </a:prstGeom>
        </p:spPr>
      </p:pic>
      <p:pic>
        <p:nvPicPr>
          <p:cNvPr id="6" name="Picture Placeholder 7">
            <a:extLst>
              <a:ext uri="{FF2B5EF4-FFF2-40B4-BE49-F238E27FC236}">
                <a16:creationId xmlns:a16="http://schemas.microsoft.com/office/drawing/2014/main" id="{988855F3-7DB7-5C3E-3627-1B7C5D5D6677}"/>
              </a:ext>
            </a:extLst>
          </p:cNvPr>
          <p:cNvPicPr>
            <a:picLocks noChangeAspect="1"/>
          </p:cNvPicPr>
          <p:nvPr/>
        </p:nvPicPr>
        <p:blipFill>
          <a:blip r:embed="rId5" cstate="email">
            <a:extLst>
              <a:ext uri="{28A0092B-C50C-407E-A947-70E740481C1C}">
                <a14:useLocalDpi xmlns:a14="http://schemas.microsoft.com/office/drawing/2010/main"/>
              </a:ext>
            </a:extLst>
          </a:blip>
          <a:srcRect l="30692" r="30692"/>
          <a:stretch>
            <a:fillRect/>
          </a:stretch>
        </p:blipFill>
        <p:spPr>
          <a:xfrm>
            <a:off x="8802699" y="810009"/>
            <a:ext cx="2444127" cy="4336988"/>
          </a:xfrm>
          <a:prstGeom prst="rect">
            <a:avLst/>
          </a:prstGeom>
        </p:spPr>
      </p:pic>
      <p:sp>
        <p:nvSpPr>
          <p:cNvPr id="7" name="TextBox 6">
            <a:extLst>
              <a:ext uri="{FF2B5EF4-FFF2-40B4-BE49-F238E27FC236}">
                <a16:creationId xmlns:a16="http://schemas.microsoft.com/office/drawing/2014/main" id="{789D7398-E7A3-8424-38D3-CBA584D5A29C}"/>
              </a:ext>
            </a:extLst>
          </p:cNvPr>
          <p:cNvSpPr txBox="1"/>
          <p:nvPr/>
        </p:nvSpPr>
        <p:spPr>
          <a:xfrm>
            <a:off x="676179" y="2174270"/>
            <a:ext cx="5967689" cy="3170099"/>
          </a:xfrm>
          <a:prstGeom prst="rect">
            <a:avLst/>
          </a:prstGeom>
          <a:noFill/>
        </p:spPr>
        <p:txBody>
          <a:bodyPr wrap="square" rtlCol="0">
            <a:spAutoFit/>
          </a:bodyPr>
          <a:lstStyle/>
          <a:p>
            <a:pPr marL="342900" indent="-342900">
              <a:lnSpc>
                <a:spcPts val="1960"/>
              </a:lnSpc>
              <a:spcBef>
                <a:spcPts val="800"/>
              </a:spcBef>
              <a:buClr>
                <a:srgbClr val="62A844"/>
              </a:buClr>
              <a:buFont typeface="Wingdings" panose="05000000000000000000" pitchFamily="2" charset="2"/>
              <a:buChar char="ü"/>
            </a:pPr>
            <a:r>
              <a:rPr lang="en-US" b="1" dirty="0">
                <a:solidFill>
                  <a:srgbClr val="262626"/>
                </a:solidFill>
                <a:cs typeface="Times New Roman" panose="02020603050405020304" pitchFamily="18" charset="0"/>
              </a:rPr>
              <a:t>68%</a:t>
            </a:r>
            <a:r>
              <a:rPr lang="en-US" dirty="0">
                <a:solidFill>
                  <a:srgbClr val="262626"/>
                </a:solidFill>
                <a:cs typeface="Times New Roman" panose="02020603050405020304" pitchFamily="18" charset="0"/>
              </a:rPr>
              <a:t> of hotel groups use AI in at least one department </a:t>
            </a:r>
            <a:r>
              <a:rPr lang="en-US" kern="0" dirty="0">
                <a:solidFill>
                  <a:prstClr val="black"/>
                </a:solidFill>
                <a:cs typeface="Times New Roman" panose="02020603050405020304" pitchFamily="18" charset="0"/>
              </a:rPr>
              <a:t>(Skift Research, 2025)</a:t>
            </a:r>
            <a:endParaRPr lang="en-US" dirty="0">
              <a:solidFill>
                <a:srgbClr val="262626"/>
              </a:solidFill>
              <a:cs typeface="Times New Roman" panose="02020603050405020304" pitchFamily="18" charset="0"/>
            </a:endParaRPr>
          </a:p>
          <a:p>
            <a:pPr marL="342900" indent="-342900">
              <a:lnSpc>
                <a:spcPts val="1960"/>
              </a:lnSpc>
              <a:spcBef>
                <a:spcPts val="800"/>
              </a:spcBef>
              <a:buClr>
                <a:srgbClr val="62A844"/>
              </a:buClr>
              <a:buFont typeface="Wingdings" panose="05000000000000000000" pitchFamily="2" charset="2"/>
              <a:buChar char="ü"/>
            </a:pPr>
            <a:r>
              <a:rPr lang="en-US" b="1" dirty="0">
                <a:solidFill>
                  <a:srgbClr val="262626"/>
                </a:solidFill>
                <a:cs typeface="Times New Roman" panose="02020603050405020304" pitchFamily="18" charset="0"/>
              </a:rPr>
              <a:t>23%</a:t>
            </a:r>
            <a:r>
              <a:rPr lang="en-US" dirty="0">
                <a:solidFill>
                  <a:srgbClr val="262626"/>
                </a:solidFill>
                <a:cs typeface="Times New Roman" panose="02020603050405020304" pitchFamily="18" charset="0"/>
              </a:rPr>
              <a:t> guest retention boost from AI-driven </a:t>
            </a:r>
            <a:r>
              <a:rPr lang="en-US" dirty="0" err="1">
                <a:solidFill>
                  <a:srgbClr val="262626"/>
                </a:solidFill>
                <a:cs typeface="Times New Roman" panose="02020603050405020304" pitchFamily="18" charset="0"/>
              </a:rPr>
              <a:t>personalisation</a:t>
            </a:r>
            <a:r>
              <a:rPr lang="en-US" dirty="0">
                <a:solidFill>
                  <a:srgbClr val="262626"/>
                </a:solidFill>
                <a:cs typeface="Times New Roman" panose="02020603050405020304" pitchFamily="18" charset="0"/>
              </a:rPr>
              <a:t> </a:t>
            </a:r>
            <a:r>
              <a:rPr lang="en-US" kern="0" dirty="0">
                <a:solidFill>
                  <a:prstClr val="black"/>
                </a:solidFill>
                <a:cs typeface="Times New Roman" panose="02020603050405020304" pitchFamily="18" charset="0"/>
              </a:rPr>
              <a:t>(Accenture Travel Report, 2024)</a:t>
            </a:r>
            <a:endParaRPr lang="en-US" dirty="0">
              <a:solidFill>
                <a:srgbClr val="262626"/>
              </a:solidFill>
              <a:cs typeface="Times New Roman" panose="02020603050405020304" pitchFamily="18" charset="0"/>
            </a:endParaRPr>
          </a:p>
          <a:p>
            <a:pPr marL="342900" indent="-342900">
              <a:lnSpc>
                <a:spcPts val="1960"/>
              </a:lnSpc>
              <a:spcBef>
                <a:spcPts val="800"/>
              </a:spcBef>
              <a:buClr>
                <a:srgbClr val="62A844"/>
              </a:buClr>
              <a:buFont typeface="Wingdings" panose="05000000000000000000" pitchFamily="2" charset="2"/>
              <a:buChar char="ü"/>
            </a:pPr>
            <a:r>
              <a:rPr lang="en-US" b="1" dirty="0">
                <a:solidFill>
                  <a:srgbClr val="262626"/>
                </a:solidFill>
                <a:cs typeface="Times New Roman" panose="02020603050405020304" pitchFamily="18" charset="0"/>
              </a:rPr>
              <a:t>Top Concerns:</a:t>
            </a:r>
            <a:r>
              <a:rPr lang="en-US" dirty="0">
                <a:solidFill>
                  <a:srgbClr val="262626"/>
                </a:solidFill>
                <a:cs typeface="Times New Roman" panose="02020603050405020304" pitchFamily="18" charset="0"/>
              </a:rPr>
              <a:t> Data privacy (42%), Transparency (35%), Staff deskilling (21%) </a:t>
            </a:r>
            <a:r>
              <a:rPr lang="en-US" kern="0" dirty="0">
                <a:solidFill>
                  <a:prstClr val="black"/>
                </a:solidFill>
                <a:cs typeface="Times New Roman" panose="02020603050405020304" pitchFamily="18" charset="0"/>
              </a:rPr>
              <a:t>(Deloitte, 2024)</a:t>
            </a:r>
            <a:endParaRPr lang="en-US" dirty="0">
              <a:solidFill>
                <a:srgbClr val="262626"/>
              </a:solidFill>
              <a:cs typeface="Times New Roman" panose="02020603050405020304" pitchFamily="18" charset="0"/>
            </a:endParaRPr>
          </a:p>
          <a:p>
            <a:pPr marL="342900" indent="-342900">
              <a:lnSpc>
                <a:spcPts val="1960"/>
              </a:lnSpc>
              <a:spcBef>
                <a:spcPts val="800"/>
              </a:spcBef>
              <a:buClr>
                <a:srgbClr val="62A844"/>
              </a:buClr>
              <a:buFont typeface="Wingdings" panose="05000000000000000000" pitchFamily="2" charset="2"/>
              <a:buChar char="ü"/>
            </a:pPr>
            <a:r>
              <a:rPr lang="en-US" b="1" dirty="0">
                <a:solidFill>
                  <a:srgbClr val="262626"/>
                </a:solidFill>
                <a:cs typeface="Times New Roman" panose="02020603050405020304" pitchFamily="18" charset="0"/>
              </a:rPr>
              <a:t>3:1 ROI</a:t>
            </a:r>
            <a:r>
              <a:rPr lang="en-US" dirty="0">
                <a:solidFill>
                  <a:srgbClr val="262626"/>
                </a:solidFill>
                <a:cs typeface="Times New Roman" panose="02020603050405020304" pitchFamily="18" charset="0"/>
              </a:rPr>
              <a:t> on AI investments when paired with staff enablement </a:t>
            </a:r>
            <a:r>
              <a:rPr lang="en-US" kern="0" dirty="0">
                <a:solidFill>
                  <a:prstClr val="black"/>
                </a:solidFill>
                <a:cs typeface="Times New Roman" panose="02020603050405020304" pitchFamily="18" charset="0"/>
              </a:rPr>
              <a:t>(McKinsey, 2025)</a:t>
            </a:r>
          </a:p>
          <a:p>
            <a:pPr marL="285750" indent="-285750">
              <a:lnSpc>
                <a:spcPts val="1960"/>
              </a:lnSpc>
              <a:spcBef>
                <a:spcPts val="800"/>
              </a:spcBef>
              <a:buClr>
                <a:srgbClr val="62A844"/>
              </a:buClr>
              <a:buFont typeface="Wingdings" pitchFamily="2" charset="2"/>
              <a:buChar char="ü"/>
            </a:pPr>
            <a:endParaRPr lang="en-US" dirty="0">
              <a:solidFill>
                <a:srgbClr val="262626"/>
              </a:solidFill>
              <a:cs typeface="Times New Roman" panose="02020603050405020304" pitchFamily="18" charset="0"/>
            </a:endParaRPr>
          </a:p>
          <a:p>
            <a:pPr>
              <a:lnSpc>
                <a:spcPts val="1960"/>
              </a:lnSpc>
              <a:spcBef>
                <a:spcPts val="800"/>
              </a:spcBef>
              <a:buClr>
                <a:srgbClr val="62A844"/>
              </a:buClr>
            </a:pPr>
            <a:endParaRPr kumimoji="0" lang="en-GB"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8" name="Rectangle 30">
            <a:extLst>
              <a:ext uri="{FF2B5EF4-FFF2-40B4-BE49-F238E27FC236}">
                <a16:creationId xmlns:a16="http://schemas.microsoft.com/office/drawing/2014/main" id="{D4F61ECB-4ED4-E3D4-A3AE-12D92E49E436}"/>
              </a:ext>
            </a:extLst>
          </p:cNvPr>
          <p:cNvSpPr/>
          <p:nvPr/>
        </p:nvSpPr>
        <p:spPr>
          <a:xfrm flipH="1">
            <a:off x="1390294" y="5165593"/>
            <a:ext cx="4349233" cy="861774"/>
          </a:xfrm>
          <a:prstGeom prst="rect">
            <a:avLst/>
          </a:prstGeom>
        </p:spPr>
        <p:txBody>
          <a:bodyPr wrap="square">
            <a:spAutoFit/>
          </a:bodyPr>
          <a:lstStyle/>
          <a:p>
            <a:pPr algn="ctr">
              <a:lnSpc>
                <a:spcPts val="1960"/>
              </a:lnSpc>
            </a:pPr>
            <a:r>
              <a:rPr lang="en-US" sz="2000" b="1" dirty="0">
                <a:solidFill>
                  <a:srgbClr val="0289AE"/>
                </a:solidFill>
                <a:cs typeface="Times New Roman" panose="02020603050405020304" pitchFamily="18" charset="0"/>
              </a:rPr>
              <a:t>Industry Insight:</a:t>
            </a:r>
            <a:br>
              <a:rPr lang="en-US"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This data grounds our case study analysis in sector-wide developments and challenges.</a:t>
            </a:r>
            <a:endParaRPr lang="en-US" dirty="0">
              <a:solidFill>
                <a:srgbClr val="262626"/>
              </a:solidFill>
            </a:endParaRPr>
          </a:p>
        </p:txBody>
      </p:sp>
      <p:sp>
        <p:nvSpPr>
          <p:cNvPr id="9" name="Rounded Rectangle 8">
            <a:extLst>
              <a:ext uri="{FF2B5EF4-FFF2-40B4-BE49-F238E27FC236}">
                <a16:creationId xmlns:a16="http://schemas.microsoft.com/office/drawing/2014/main" id="{9DCE499D-F9E9-F78C-501F-BAE6BEE6F3C1}"/>
              </a:ext>
            </a:extLst>
          </p:cNvPr>
          <p:cNvSpPr/>
          <p:nvPr/>
        </p:nvSpPr>
        <p:spPr>
          <a:xfrm>
            <a:off x="945174" y="4907665"/>
            <a:ext cx="5239473" cy="1423687"/>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05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07E6-292F-FC47-4989-06757D594E76}"/>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A679AEF6-8C05-A9A6-385A-3EB00F61BBAB}"/>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0800000" flipH="1">
            <a:off x="7351886" y="0"/>
            <a:ext cx="4840114" cy="4352080"/>
          </a:xfrm>
          <a:prstGeom prst="rect">
            <a:avLst/>
          </a:prstGeom>
        </p:spPr>
      </p:pic>
      <p:cxnSp>
        <p:nvCxnSpPr>
          <p:cNvPr id="3" name="Straight Connector 2">
            <a:extLst>
              <a:ext uri="{FF2B5EF4-FFF2-40B4-BE49-F238E27FC236}">
                <a16:creationId xmlns:a16="http://schemas.microsoft.com/office/drawing/2014/main" id="{A19748F9-B8A0-ED0A-8843-1246FED74F5C}"/>
              </a:ext>
            </a:extLst>
          </p:cNvPr>
          <p:cNvCxnSpPr>
            <a:cxnSpLocks/>
          </p:cNvCxnSpPr>
          <p:nvPr/>
        </p:nvCxnSpPr>
        <p:spPr>
          <a:xfrm>
            <a:off x="0" y="1377219"/>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BFEC47AA-7CAB-367B-BB8C-F8E5FE4C2E28}"/>
              </a:ext>
            </a:extLst>
          </p:cNvPr>
          <p:cNvSpPr txBox="1">
            <a:spLocks/>
          </p:cNvSpPr>
          <p:nvPr/>
        </p:nvSpPr>
        <p:spPr>
          <a:xfrm>
            <a:off x="429114" y="352212"/>
            <a:ext cx="725647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err="1">
                <a:solidFill>
                  <a:srgbClr val="262626"/>
                </a:solidFill>
                <a:cs typeface="Times New Roman" panose="02020603050405020304" pitchFamily="18" charset="0"/>
              </a:rPr>
              <a:t>Analysing</a:t>
            </a:r>
            <a:r>
              <a:rPr lang="en-US" sz="3400" b="1" dirty="0">
                <a:solidFill>
                  <a:srgbClr val="262626"/>
                </a:solidFill>
                <a:cs typeface="Times New Roman" panose="02020603050405020304" pitchFamily="18" charset="0"/>
              </a:rPr>
              <a:t> Success and Drawing Lessons from AI Implementation</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7" name="TextBox 97">
            <a:extLst>
              <a:ext uri="{FF2B5EF4-FFF2-40B4-BE49-F238E27FC236}">
                <a16:creationId xmlns:a16="http://schemas.microsoft.com/office/drawing/2014/main" id="{58E7A3B5-26F8-7F95-DA40-4AD2152CFE9F}"/>
              </a:ext>
            </a:extLst>
          </p:cNvPr>
          <p:cNvSpPr txBox="1"/>
          <p:nvPr/>
        </p:nvSpPr>
        <p:spPr>
          <a:xfrm>
            <a:off x="429116" y="1667908"/>
            <a:ext cx="6365224" cy="4196020"/>
          </a:xfrm>
          <a:prstGeom prst="rect">
            <a:avLst/>
          </a:prstGeom>
          <a:noFill/>
        </p:spPr>
        <p:txBody>
          <a:bodyPr wrap="square">
            <a:spAutoFit/>
          </a:bodyPr>
          <a:lstStyle/>
          <a:p>
            <a:pPr lvl="0">
              <a:lnSpc>
                <a:spcPts val="1960"/>
              </a:lnSpc>
              <a:defRPr/>
            </a:pPr>
            <a:r>
              <a:rPr lang="en-US" kern="0" dirty="0">
                <a:solidFill>
                  <a:prstClr val="black"/>
                </a:solidFill>
                <a:cs typeface="Times New Roman" panose="02020603050405020304" pitchFamily="18" charset="0"/>
              </a:rPr>
              <a:t>Start by identifying the core problem each AI tool was designed to address, such as improving service speed, increasing guest satisfaction, or reducing costs.  Evaluate success based on clear, measurable outcomes and how well the system integrated into existing workflows.</a:t>
            </a:r>
          </a:p>
          <a:p>
            <a:pPr lvl="0">
              <a:lnSpc>
                <a:spcPts val="1960"/>
              </a:lnSpc>
              <a:defRPr/>
            </a:pPr>
            <a:endParaRPr lang="en-US" kern="0" dirty="0">
              <a:solidFill>
                <a:prstClr val="black"/>
              </a:solidFill>
              <a:cs typeface="Times New Roman" panose="02020603050405020304" pitchFamily="18" charset="0"/>
            </a:endParaRPr>
          </a:p>
          <a:p>
            <a:pPr lvl="0">
              <a:lnSpc>
                <a:spcPts val="1960"/>
              </a:lnSpc>
              <a:defRPr/>
            </a:pPr>
            <a:endParaRPr lang="en-US" kern="0" dirty="0">
              <a:solidFill>
                <a:prstClr val="black"/>
              </a:solidFill>
              <a:cs typeface="Times New Roman" panose="02020603050405020304" pitchFamily="18" charset="0"/>
            </a:endParaRPr>
          </a:p>
          <a:p>
            <a:pPr marL="285750" lvl="0" indent="-285750">
              <a:lnSpc>
                <a:spcPts val="1960"/>
              </a:lnSpc>
              <a:buClr>
                <a:srgbClr val="62A844"/>
              </a:buClr>
              <a:buFont typeface="Arial" panose="020B0604020202020204" pitchFamily="34" charset="0"/>
              <a:buChar char="•"/>
              <a:defRPr/>
            </a:pPr>
            <a:r>
              <a:rPr lang="en-US" sz="2000" b="1" kern="0" dirty="0">
                <a:solidFill>
                  <a:srgbClr val="0289AE"/>
                </a:solidFill>
                <a:cs typeface="Times New Roman" panose="02020603050405020304" pitchFamily="18" charset="0"/>
              </a:rPr>
              <a:t>Consider usability: </a:t>
            </a:r>
            <a:r>
              <a:rPr lang="en-US" kern="0" dirty="0">
                <a:solidFill>
                  <a:prstClr val="black"/>
                </a:solidFill>
                <a:cs typeface="Times New Roman" panose="02020603050405020304" pitchFamily="18" charset="0"/>
              </a:rPr>
              <a:t>Could both managers and frontline staff adopt and operate the system with confidence?</a:t>
            </a:r>
          </a:p>
          <a:p>
            <a:pPr marL="285750" lvl="0" indent="-285750">
              <a:lnSpc>
                <a:spcPts val="1960"/>
              </a:lnSpc>
              <a:buClr>
                <a:srgbClr val="62A844"/>
              </a:buClr>
              <a:buFont typeface="Arial" panose="020B0604020202020204" pitchFamily="34" charset="0"/>
              <a:buChar char="•"/>
              <a:defRPr/>
            </a:pPr>
            <a:endParaRPr lang="en-US" kern="0" dirty="0">
              <a:solidFill>
                <a:prstClr val="black"/>
              </a:solidFill>
              <a:cs typeface="Times New Roman" panose="02020603050405020304" pitchFamily="18" charset="0"/>
            </a:endParaRPr>
          </a:p>
          <a:p>
            <a:pPr marL="285750" lvl="0" indent="-285750">
              <a:lnSpc>
                <a:spcPts val="1960"/>
              </a:lnSpc>
              <a:buClr>
                <a:srgbClr val="62A844"/>
              </a:buClr>
              <a:buFont typeface="Arial" panose="020B0604020202020204" pitchFamily="34" charset="0"/>
              <a:buChar char="•"/>
              <a:defRPr/>
            </a:pPr>
            <a:r>
              <a:rPr lang="en-US" sz="2000" b="1" kern="0" dirty="0">
                <a:solidFill>
                  <a:srgbClr val="0289AE"/>
                </a:solidFill>
                <a:cs typeface="Times New Roman" panose="02020603050405020304" pitchFamily="18" charset="0"/>
              </a:rPr>
              <a:t>Review ethics: </a:t>
            </a:r>
            <a:r>
              <a:rPr lang="en-US" kern="0" dirty="0">
                <a:solidFill>
                  <a:prstClr val="black"/>
                </a:solidFill>
                <a:cs typeface="Times New Roman" panose="02020603050405020304" pitchFamily="18" charset="0"/>
              </a:rPr>
              <a:t>Were data privacy, fairness, and transparency respected throughout deployment?</a:t>
            </a:r>
          </a:p>
          <a:p>
            <a:pPr marL="285750" lvl="0" indent="-285750">
              <a:lnSpc>
                <a:spcPts val="1960"/>
              </a:lnSpc>
              <a:buClr>
                <a:srgbClr val="62A844"/>
              </a:buClr>
              <a:buFont typeface="Arial" panose="020B0604020202020204" pitchFamily="34" charset="0"/>
              <a:buChar char="•"/>
              <a:defRPr/>
            </a:pPr>
            <a:endParaRPr lang="en-US" kern="0" dirty="0">
              <a:solidFill>
                <a:prstClr val="black"/>
              </a:solidFill>
              <a:cs typeface="Times New Roman" panose="02020603050405020304" pitchFamily="18" charset="0"/>
            </a:endParaRPr>
          </a:p>
          <a:p>
            <a:pPr marL="285750" lvl="0" indent="-285750">
              <a:lnSpc>
                <a:spcPts val="1960"/>
              </a:lnSpc>
              <a:buClr>
                <a:srgbClr val="62A844"/>
              </a:buClr>
              <a:buFont typeface="Arial" panose="020B0604020202020204" pitchFamily="34" charset="0"/>
              <a:buChar char="•"/>
              <a:defRPr/>
            </a:pPr>
            <a:r>
              <a:rPr lang="en-US" sz="2000" b="1" kern="0" dirty="0">
                <a:solidFill>
                  <a:srgbClr val="0289AE"/>
                </a:solidFill>
                <a:cs typeface="Times New Roman" panose="02020603050405020304" pitchFamily="18" charset="0"/>
              </a:rPr>
              <a:t>Assess sustainability: </a:t>
            </a:r>
            <a:r>
              <a:rPr lang="en-US" kern="0" dirty="0">
                <a:solidFill>
                  <a:prstClr val="black"/>
                </a:solidFill>
                <a:cs typeface="Times New Roman" panose="02020603050405020304" pitchFamily="18" charset="0"/>
              </a:rPr>
              <a:t>Is the AI solution scalable and adaptable across different types of hospitality settings, including smaller enterprises?</a:t>
            </a:r>
          </a:p>
        </p:txBody>
      </p:sp>
      <p:sp>
        <p:nvSpPr>
          <p:cNvPr id="2" name="Rounded Rectangle 1">
            <a:extLst>
              <a:ext uri="{FF2B5EF4-FFF2-40B4-BE49-F238E27FC236}">
                <a16:creationId xmlns:a16="http://schemas.microsoft.com/office/drawing/2014/main" id="{44454467-7D7B-D54B-B9D0-257476D6AE48}"/>
              </a:ext>
            </a:extLst>
          </p:cNvPr>
          <p:cNvSpPr/>
          <p:nvPr/>
        </p:nvSpPr>
        <p:spPr>
          <a:xfrm>
            <a:off x="7124915" y="6002285"/>
            <a:ext cx="4222789"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B3FDEC4-25C4-A93B-50F2-F69C663204EB}"/>
              </a:ext>
            </a:extLst>
          </p:cNvPr>
          <p:cNvSpPr txBox="1"/>
          <p:nvPr/>
        </p:nvSpPr>
        <p:spPr>
          <a:xfrm>
            <a:off x="7250914" y="6065563"/>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8" name="TextBox 7">
            <a:extLst>
              <a:ext uri="{FF2B5EF4-FFF2-40B4-BE49-F238E27FC236}">
                <a16:creationId xmlns:a16="http://schemas.microsoft.com/office/drawing/2014/main" id="{BE2AFE1B-682E-FDA2-F83F-50A232B6A809}"/>
              </a:ext>
            </a:extLst>
          </p:cNvPr>
          <p:cNvSpPr txBox="1"/>
          <p:nvPr/>
        </p:nvSpPr>
        <p:spPr>
          <a:xfrm>
            <a:off x="8006915" y="6065563"/>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FFF27A6-5A70-88D0-1A58-C46FC1713D42}"/>
              </a:ext>
            </a:extLst>
          </p:cNvPr>
          <p:cNvSpPr txBox="1"/>
          <p:nvPr/>
        </p:nvSpPr>
        <p:spPr>
          <a:xfrm>
            <a:off x="8600914" y="6065563"/>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
        <p:nvSpPr>
          <p:cNvPr id="14" name="Rectangle 30">
            <a:extLst>
              <a:ext uri="{FF2B5EF4-FFF2-40B4-BE49-F238E27FC236}">
                <a16:creationId xmlns:a16="http://schemas.microsoft.com/office/drawing/2014/main" id="{649503E8-57F5-FE76-9E59-73E08ECFF740}"/>
              </a:ext>
            </a:extLst>
          </p:cNvPr>
          <p:cNvSpPr/>
          <p:nvPr/>
        </p:nvSpPr>
        <p:spPr>
          <a:xfrm flipH="1">
            <a:off x="7628466" y="3979702"/>
            <a:ext cx="3495601" cy="1231106"/>
          </a:xfrm>
          <a:prstGeom prst="rect">
            <a:avLst/>
          </a:prstGeom>
        </p:spPr>
        <p:txBody>
          <a:bodyPr wrap="square">
            <a:spAutoFit/>
          </a:bodyPr>
          <a:lstStyle/>
          <a:p>
            <a:pPr lvl="0" algn="ctr">
              <a:defRPr/>
            </a:pPr>
            <a:r>
              <a:rPr lang="en-US" sz="2000" b="1" kern="0" dirty="0">
                <a:solidFill>
                  <a:srgbClr val="0289AE"/>
                </a:solidFill>
                <a:cs typeface="Times New Roman" panose="02020603050405020304" pitchFamily="18" charset="0"/>
              </a:rPr>
              <a:t>Discussion prompt:</a:t>
            </a:r>
            <a:br>
              <a:rPr lang="en-US" kern="0" dirty="0">
                <a:solidFill>
                  <a:srgbClr val="262626"/>
                </a:solidFill>
                <a:cs typeface="Times New Roman" panose="02020603050405020304" pitchFamily="18" charset="0"/>
              </a:rPr>
            </a:br>
            <a:r>
              <a:rPr lang="en-US" i="1" dirty="0">
                <a:solidFill>
                  <a:srgbClr val="262626"/>
                </a:solidFill>
                <a:cs typeface="Times New Roman" panose="02020603050405020304" pitchFamily="18" charset="0"/>
              </a:rPr>
              <a:t>Which factors contributed most to success? Think beyond technology to leadership, training, and trust.</a:t>
            </a:r>
            <a:endParaRPr lang="en-US" dirty="0">
              <a:solidFill>
                <a:srgbClr val="262626"/>
              </a:solidFill>
              <a:cs typeface="Times New Roman" panose="02020603050405020304" pitchFamily="18" charset="0"/>
            </a:endParaRPr>
          </a:p>
        </p:txBody>
      </p:sp>
      <p:sp>
        <p:nvSpPr>
          <p:cNvPr id="15" name="Rounded Rectangle 14">
            <a:extLst>
              <a:ext uri="{FF2B5EF4-FFF2-40B4-BE49-F238E27FC236}">
                <a16:creationId xmlns:a16="http://schemas.microsoft.com/office/drawing/2014/main" id="{5210E23D-8952-047E-5B94-C666D259A66F}"/>
              </a:ext>
            </a:extLst>
          </p:cNvPr>
          <p:cNvSpPr/>
          <p:nvPr/>
        </p:nvSpPr>
        <p:spPr>
          <a:xfrm>
            <a:off x="7351886" y="3449611"/>
            <a:ext cx="4048761" cy="2113191"/>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1121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97481-FDF6-F37F-8CFF-D6C2B7C80B36}"/>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1AE82935-7323-736A-C9A6-CED3CB02CBC2}"/>
              </a:ext>
            </a:extLst>
          </p:cNvPr>
          <p:cNvSpPr/>
          <p:nvPr/>
        </p:nvSpPr>
        <p:spPr>
          <a:xfrm flipH="1">
            <a:off x="688771" y="1649675"/>
            <a:ext cx="3879547" cy="1169936"/>
          </a:xfrm>
          <a:prstGeom prst="rect">
            <a:avLst/>
          </a:prstGeom>
        </p:spPr>
        <p:txBody>
          <a:bodyPr wrap="square">
            <a:spAutoFit/>
          </a:bodyPr>
          <a:lstStyle/>
          <a:p>
            <a:pPr>
              <a:lnSpc>
                <a:spcPts val="2100"/>
              </a:lnSpc>
              <a:spcAft>
                <a:spcPts val="800"/>
              </a:spcAft>
              <a:buClr>
                <a:srgbClr val="62A844"/>
              </a:buClr>
            </a:pPr>
            <a:r>
              <a:rPr lang="en-US" sz="2000" b="1" dirty="0">
                <a:solidFill>
                  <a:srgbClr val="262626"/>
                </a:solidFill>
                <a:cs typeface="Times New Roman" panose="02020603050405020304" pitchFamily="18" charset="0"/>
              </a:rPr>
              <a:t>Purposeful AI Delivers Results: </a:t>
            </a:r>
            <a:r>
              <a:rPr lang="en-US" sz="2000" dirty="0">
                <a:solidFill>
                  <a:srgbClr val="262626"/>
                </a:solidFill>
                <a:cs typeface="Times New Roman" panose="02020603050405020304" pitchFamily="18" charset="0"/>
              </a:rPr>
              <a:t>From food waste reduction to multilingual communication- solves real operational challenges</a:t>
            </a:r>
          </a:p>
        </p:txBody>
      </p:sp>
      <p:sp>
        <p:nvSpPr>
          <p:cNvPr id="108" name="Rectangle 30">
            <a:extLst>
              <a:ext uri="{FF2B5EF4-FFF2-40B4-BE49-F238E27FC236}">
                <a16:creationId xmlns:a16="http://schemas.microsoft.com/office/drawing/2014/main" id="{4A2A2AF2-5CBD-5525-AFEA-C832DD7394F1}"/>
              </a:ext>
            </a:extLst>
          </p:cNvPr>
          <p:cNvSpPr/>
          <p:nvPr/>
        </p:nvSpPr>
        <p:spPr>
          <a:xfrm flipH="1">
            <a:off x="688768" y="3680460"/>
            <a:ext cx="3996118" cy="900631"/>
          </a:xfrm>
          <a:prstGeom prst="rect">
            <a:avLst/>
          </a:prstGeom>
        </p:spPr>
        <p:txBody>
          <a:bodyPr wrap="square">
            <a:spAutoFit/>
          </a:bodyPr>
          <a:lstStyle/>
          <a:p>
            <a:pPr>
              <a:lnSpc>
                <a:spcPts val="2100"/>
              </a:lnSpc>
              <a:spcAft>
                <a:spcPts val="800"/>
              </a:spcAft>
              <a:buClr>
                <a:srgbClr val="62A844"/>
              </a:buClr>
            </a:pPr>
            <a:r>
              <a:rPr lang="en-US" sz="2000" b="1" dirty="0">
                <a:solidFill>
                  <a:srgbClr val="262626"/>
                </a:solidFill>
                <a:cs typeface="Times New Roman" panose="02020603050405020304" pitchFamily="18" charset="0"/>
              </a:rPr>
              <a:t>Success = People + Process:      </a:t>
            </a:r>
            <a:r>
              <a:rPr lang="en-US" sz="2000" dirty="0">
                <a:solidFill>
                  <a:srgbClr val="262626"/>
                </a:solidFill>
                <a:cs typeface="Times New Roman" panose="02020603050405020304" pitchFamily="18" charset="0"/>
              </a:rPr>
              <a:t>Driven by leadership clarity, staff engagement, ethical implementation</a:t>
            </a:r>
          </a:p>
        </p:txBody>
      </p:sp>
      <p:sp>
        <p:nvSpPr>
          <p:cNvPr id="109" name="Rectangle 30">
            <a:extLst>
              <a:ext uri="{FF2B5EF4-FFF2-40B4-BE49-F238E27FC236}">
                <a16:creationId xmlns:a16="http://schemas.microsoft.com/office/drawing/2014/main" id="{6A3DC94D-92C2-2295-CE13-02BFD6018734}"/>
              </a:ext>
            </a:extLst>
          </p:cNvPr>
          <p:cNvSpPr/>
          <p:nvPr/>
        </p:nvSpPr>
        <p:spPr>
          <a:xfrm flipH="1">
            <a:off x="688771" y="5564441"/>
            <a:ext cx="4160105" cy="900631"/>
          </a:xfrm>
          <a:prstGeom prst="rect">
            <a:avLst/>
          </a:prstGeom>
        </p:spPr>
        <p:txBody>
          <a:bodyPr wrap="square">
            <a:spAutoFit/>
          </a:bodyPr>
          <a:lstStyle/>
          <a:p>
            <a:pPr>
              <a:lnSpc>
                <a:spcPts val="2100"/>
              </a:lnSpc>
              <a:spcAft>
                <a:spcPts val="800"/>
              </a:spcAft>
              <a:buClr>
                <a:srgbClr val="62A844"/>
              </a:buClr>
            </a:pPr>
            <a:r>
              <a:rPr lang="en-US" sz="2000" b="1" dirty="0">
                <a:solidFill>
                  <a:srgbClr val="262626"/>
                </a:solidFill>
                <a:cs typeface="Times New Roman" panose="02020603050405020304" pitchFamily="18" charset="0"/>
              </a:rPr>
              <a:t>Measurable Improvements: </a:t>
            </a:r>
            <a:r>
              <a:rPr lang="en-US" sz="2000" dirty="0">
                <a:solidFill>
                  <a:srgbClr val="262626"/>
                </a:solidFill>
                <a:cs typeface="Times New Roman" panose="02020603050405020304" pitchFamily="18" charset="0"/>
              </a:rPr>
              <a:t>Shorter response times, higher satisfaction, better sustainability, stronger finances</a:t>
            </a:r>
          </a:p>
        </p:txBody>
      </p:sp>
      <p:sp>
        <p:nvSpPr>
          <p:cNvPr id="3" name="Freeform 5">
            <a:extLst>
              <a:ext uri="{FF2B5EF4-FFF2-40B4-BE49-F238E27FC236}">
                <a16:creationId xmlns:a16="http://schemas.microsoft.com/office/drawing/2014/main" id="{60873A6E-76FD-7799-1078-B2339331609E}"/>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E004FFF8-4ED1-3C80-BF12-6F40236B4D49}"/>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DD3174D1-4E4A-7E46-76EA-3E63A7E36173}"/>
              </a:ext>
            </a:extLst>
          </p:cNvPr>
          <p:cNvSpPr>
            <a:spLocks/>
          </p:cNvSpPr>
          <p:nvPr/>
        </p:nvSpPr>
        <p:spPr bwMode="auto">
          <a:xfrm>
            <a:off x="3703900" y="3195282"/>
            <a:ext cx="2002476"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9FB626D1-BBEF-8F99-2670-73F2C7997991}"/>
              </a:ext>
            </a:extLst>
          </p:cNvPr>
          <p:cNvSpPr>
            <a:spLocks/>
          </p:cNvSpPr>
          <p:nvPr/>
        </p:nvSpPr>
        <p:spPr bwMode="auto">
          <a:xfrm>
            <a:off x="7484593" y="3337582"/>
            <a:ext cx="1394917"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E366142A-A1EC-2B91-A095-BD07B60527BA}"/>
              </a:ext>
            </a:extLst>
          </p:cNvPr>
          <p:cNvSpPr>
            <a:spLocks/>
          </p:cNvSpPr>
          <p:nvPr/>
        </p:nvSpPr>
        <p:spPr bwMode="auto">
          <a:xfrm>
            <a:off x="7437405" y="1707718"/>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229F3864-4965-6568-6176-795C350E9BE4}"/>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C2E5DED3-C8B7-77D5-13C2-F99356E88138}"/>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1C70C91B-FC31-C9F6-DF09-E3C1591CD4FF}"/>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C34CFA6C-90B7-1181-DA58-8CD8B1FD9A9C}"/>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F65A38C0-C5BC-43CE-DD70-70A47E7D075F}"/>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429DC6FA-1B4F-4983-8CA1-CF26449C3EB3}"/>
              </a:ext>
            </a:extLst>
          </p:cNvPr>
          <p:cNvSpPr>
            <a:spLocks/>
          </p:cNvSpPr>
          <p:nvPr/>
        </p:nvSpPr>
        <p:spPr bwMode="auto">
          <a:xfrm>
            <a:off x="8377651" y="2941294"/>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F8953BD5-97E0-E02B-00B7-586FAD8FA162}"/>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2F211230-60BD-C918-AFAE-8EA2FE9F5627}"/>
              </a:ext>
            </a:extLst>
          </p:cNvPr>
          <p:cNvGrpSpPr/>
          <p:nvPr/>
        </p:nvGrpSpPr>
        <p:grpSpPr>
          <a:xfrm>
            <a:off x="5358636" y="914295"/>
            <a:ext cx="507781" cy="509758"/>
            <a:chOff x="8859766" y="3475927"/>
            <a:chExt cx="507781" cy="509758"/>
          </a:xfrm>
        </p:grpSpPr>
        <p:sp>
          <p:nvSpPr>
            <p:cNvPr id="17" name="Oval 30">
              <a:extLst>
                <a:ext uri="{FF2B5EF4-FFF2-40B4-BE49-F238E27FC236}">
                  <a16:creationId xmlns:a16="http://schemas.microsoft.com/office/drawing/2014/main" id="{32736D94-D5D6-711B-4CD8-BD84D6A3F893}"/>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39">
              <a:extLst>
                <a:ext uri="{FF2B5EF4-FFF2-40B4-BE49-F238E27FC236}">
                  <a16:creationId xmlns:a16="http://schemas.microsoft.com/office/drawing/2014/main" id="{B8C44BC2-76F9-8E85-AC89-A984FBCB8AD6}"/>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2A837678-415C-90A6-8D7D-4BC33B4F803E}"/>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32">
            <a:extLst>
              <a:ext uri="{FF2B5EF4-FFF2-40B4-BE49-F238E27FC236}">
                <a16:creationId xmlns:a16="http://schemas.microsoft.com/office/drawing/2014/main" id="{4C8DEE2C-277E-A504-DF93-0B6C8A186668}"/>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9D827F64-7D1E-4AB6-59EB-9CF1309F2873}"/>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59EA99FB-A64A-64BD-A4F1-010FBDA94CB4}"/>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3B07C2CF-5BE7-0B0F-7361-9852AC3B08E2}"/>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C40C3F9B-E92C-EB95-5F5A-89CB39CC58F8}"/>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27863A24-BC29-5A81-4610-E8A0AC7F9A4A}"/>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8788FCDC-7644-4C57-DB00-BCC355ED35C0}"/>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FBA1D9E2-DEE4-E3A2-EA10-D09F3BFDEA62}"/>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8B3D37EB-826A-4C9F-DACC-BB1ED07C14A4}"/>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23E8E5AA-4EA3-08D7-C67E-12EA725BBF77}"/>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7C12BE47-19CC-64F3-B154-5F75504985B8}"/>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CE94A617-47BA-3573-8202-EFB05D52D8FE}"/>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2261956F-8508-9C47-9518-BBA3BBDF1163}"/>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78C1B7E2-31C6-40DB-3EE9-284E468D8DB0}"/>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D76AC926-7739-D539-CB24-3FBBE38C5F16}"/>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EB4BD638-2084-EEC0-9C36-7F11CBF6DB16}"/>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25AF5461-9500-527A-8BEF-1F8CEDD68CEB}"/>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24E42535-A4C3-7D81-9DFF-B3C7E205D5D7}"/>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1" name="Group 110">
            <a:extLst>
              <a:ext uri="{FF2B5EF4-FFF2-40B4-BE49-F238E27FC236}">
                <a16:creationId xmlns:a16="http://schemas.microsoft.com/office/drawing/2014/main" id="{14885AAD-9296-4BB2-DC51-FAFFCC17CBCA}"/>
              </a:ext>
            </a:extLst>
          </p:cNvPr>
          <p:cNvGrpSpPr/>
          <p:nvPr/>
        </p:nvGrpSpPr>
        <p:grpSpPr>
          <a:xfrm>
            <a:off x="9150880" y="1169363"/>
            <a:ext cx="509758" cy="507781"/>
            <a:chOff x="8760971" y="1116818"/>
            <a:chExt cx="509758" cy="507781"/>
          </a:xfrm>
        </p:grpSpPr>
        <p:sp>
          <p:nvSpPr>
            <p:cNvPr id="18" name="Oval 31">
              <a:extLst>
                <a:ext uri="{FF2B5EF4-FFF2-40B4-BE49-F238E27FC236}">
                  <a16:creationId xmlns:a16="http://schemas.microsoft.com/office/drawing/2014/main" id="{F887673F-75A7-3B1D-25DF-91856B58A515}"/>
                </a:ext>
              </a:extLst>
            </p:cNvPr>
            <p:cNvSpPr>
              <a:spLocks noChangeArrowheads="1"/>
            </p:cNvSpPr>
            <p:nvPr/>
          </p:nvSpPr>
          <p:spPr bwMode="auto">
            <a:xfrm>
              <a:off x="8760971" y="1116818"/>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F5B8FB1A-1A7B-5FB7-5045-1CBE20014A95}"/>
                </a:ext>
              </a:extLst>
            </p:cNvPr>
            <p:cNvSpPr>
              <a:spLocks/>
            </p:cNvSpPr>
            <p:nvPr/>
          </p:nvSpPr>
          <p:spPr bwMode="auto">
            <a:xfrm>
              <a:off x="8893352" y="1257097"/>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a:extLst>
              <a:ext uri="{FF2B5EF4-FFF2-40B4-BE49-F238E27FC236}">
                <a16:creationId xmlns:a16="http://schemas.microsoft.com/office/drawing/2014/main" id="{7E52772A-6402-4EAD-CD6B-3F3696F20086}"/>
              </a:ext>
            </a:extLst>
          </p:cNvPr>
          <p:cNvGrpSpPr/>
          <p:nvPr/>
        </p:nvGrpSpPr>
        <p:grpSpPr>
          <a:xfrm>
            <a:off x="4510179" y="1715485"/>
            <a:ext cx="509758" cy="507781"/>
            <a:chOff x="3368999" y="3590525"/>
            <a:chExt cx="509758" cy="507781"/>
          </a:xfrm>
        </p:grpSpPr>
        <p:sp>
          <p:nvSpPr>
            <p:cNvPr id="19" name="Oval 32">
              <a:extLst>
                <a:ext uri="{FF2B5EF4-FFF2-40B4-BE49-F238E27FC236}">
                  <a16:creationId xmlns:a16="http://schemas.microsoft.com/office/drawing/2014/main" id="{49033892-F1D3-6ACA-5DCA-E023B6B6AE82}"/>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A9C49DF7-7D32-9C83-9105-2BFB16977157}"/>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C8B42B5D-EB78-1262-04CC-34DBDF8E864D}"/>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0C3740D4-CC5A-EE5D-4013-288B4C1BF990}"/>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4E74F8F4-162F-BF42-16E0-ED119B6BFF90}"/>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Freeform 59">
            <a:extLst>
              <a:ext uri="{FF2B5EF4-FFF2-40B4-BE49-F238E27FC236}">
                <a16:creationId xmlns:a16="http://schemas.microsoft.com/office/drawing/2014/main" id="{87DBE8B4-DF22-9CC3-7AB4-571A61283CCB}"/>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7D2EBB4B-C4C9-119B-6F27-E24564A90333}"/>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98E6232C-514D-3C7C-38BD-4C7EC42CB3C5}"/>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F40E892C-7FF6-C52A-E598-107284C78028}"/>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9" name="Group 118">
            <a:extLst>
              <a:ext uri="{FF2B5EF4-FFF2-40B4-BE49-F238E27FC236}">
                <a16:creationId xmlns:a16="http://schemas.microsoft.com/office/drawing/2014/main" id="{4C80605F-427F-3FE1-6CB8-D87E262F24D3}"/>
              </a:ext>
            </a:extLst>
          </p:cNvPr>
          <p:cNvGrpSpPr/>
          <p:nvPr/>
        </p:nvGrpSpPr>
        <p:grpSpPr>
          <a:xfrm>
            <a:off x="7553980" y="1318484"/>
            <a:ext cx="1011613" cy="642137"/>
            <a:chOff x="7138837" y="739436"/>
            <a:chExt cx="1011613" cy="642137"/>
          </a:xfrm>
        </p:grpSpPr>
        <p:sp>
          <p:nvSpPr>
            <p:cNvPr id="15" name="Freeform 19">
              <a:extLst>
                <a:ext uri="{FF2B5EF4-FFF2-40B4-BE49-F238E27FC236}">
                  <a16:creationId xmlns:a16="http://schemas.microsoft.com/office/drawing/2014/main" id="{25430775-09B1-AC01-05E6-8100C4D042F9}"/>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26CE7597-900F-DCD0-408E-CEB11EE855A1}"/>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93073790-0279-3A34-87DE-183A47A4C9DE}"/>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F68BD2F4-7D59-F2B0-82AF-6175AF2F4A6A}"/>
              </a:ext>
            </a:extLst>
          </p:cNvPr>
          <p:cNvGrpSpPr/>
          <p:nvPr/>
        </p:nvGrpSpPr>
        <p:grpSpPr>
          <a:xfrm>
            <a:off x="3200068" y="2786290"/>
            <a:ext cx="1011613" cy="640161"/>
            <a:chOff x="3523111" y="1996050"/>
            <a:chExt cx="1011613" cy="640161"/>
          </a:xfrm>
        </p:grpSpPr>
        <p:sp>
          <p:nvSpPr>
            <p:cNvPr id="14" name="Freeform 18">
              <a:extLst>
                <a:ext uri="{FF2B5EF4-FFF2-40B4-BE49-F238E27FC236}">
                  <a16:creationId xmlns:a16="http://schemas.microsoft.com/office/drawing/2014/main" id="{1B19CBE2-EFE2-C631-1D59-50B893766B58}"/>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BEC54062-E2E9-5984-F04A-4AC249786D37}"/>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5C5E6E98-E766-2947-6E8E-FCA3D64EF3FB}"/>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CBCE1086-6220-86A9-9141-F35FE988C081}"/>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AAB659F4-D900-9E49-741A-332967FAA9ED}"/>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A4F3F348-71C8-337B-7007-6E6C2CFE3D00}"/>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6A63E93E-C170-940E-9BE4-99D4F7FA34CB}"/>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Freeform 71">
            <a:extLst>
              <a:ext uri="{FF2B5EF4-FFF2-40B4-BE49-F238E27FC236}">
                <a16:creationId xmlns:a16="http://schemas.microsoft.com/office/drawing/2014/main" id="{5683A605-AD7F-F8C2-B481-445AC59367A9}"/>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CACFF9D7-4CEF-7C80-4775-31B1040F283B}"/>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443DD9CB-091C-A8E9-3ACF-E91579F23AE6}"/>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849A338D-06F9-5D22-627A-9DE7A1D46DB7}"/>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15116E51-158B-DB6B-7F3D-524C9326F7B5}"/>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4FB5AD39-D284-D683-B0D9-DE8DF3F72D5A}"/>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E3668875-DB38-DFA9-F027-9F3438687B69}"/>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445638F4-D002-4B5B-E582-186839EA8780}"/>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2B68538F-B44D-4542-774A-376858420C74}"/>
              </a:ext>
            </a:extLst>
          </p:cNvPr>
          <p:cNvSpPr>
            <a:spLocks/>
          </p:cNvSpPr>
          <p:nvPr/>
        </p:nvSpPr>
        <p:spPr bwMode="auto">
          <a:xfrm>
            <a:off x="8679952" y="3097380"/>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E71EDF53-5CB6-3D00-B8BC-7201FEA0A6D4}"/>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83FA1715-CF46-71DB-2B73-807AB98C9CD0}"/>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056B697D-714F-364C-81A7-D96331A6ABCA}"/>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B0A6AE14-AF9C-606C-4FBE-AC58C6397817}"/>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0C053734-A892-C985-1FCD-A686D0A89580}"/>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6B2EA0EC-6C23-4FF0-43AC-4659E24D502D}"/>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AD74A0DA-956C-B34F-FE08-F6B85414DDF3}"/>
              </a:ext>
            </a:extLst>
          </p:cNvPr>
          <p:cNvGrpSpPr/>
          <p:nvPr/>
        </p:nvGrpSpPr>
        <p:grpSpPr>
          <a:xfrm>
            <a:off x="7697991" y="4667336"/>
            <a:ext cx="377378" cy="375403"/>
            <a:chOff x="7956820" y="4444072"/>
            <a:chExt cx="377378" cy="375403"/>
          </a:xfrm>
        </p:grpSpPr>
        <p:sp>
          <p:nvSpPr>
            <p:cNvPr id="24" name="Oval 37">
              <a:extLst>
                <a:ext uri="{FF2B5EF4-FFF2-40B4-BE49-F238E27FC236}">
                  <a16:creationId xmlns:a16="http://schemas.microsoft.com/office/drawing/2014/main" id="{E1D7A325-F0B8-E4D3-B62F-E03E01C85EC2}"/>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AE6575CD-4ED7-A523-1B1A-830714706094}"/>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9AEAFAFA-7723-1B6F-B160-91F67701F302}"/>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94">
            <a:extLst>
              <a:ext uri="{FF2B5EF4-FFF2-40B4-BE49-F238E27FC236}">
                <a16:creationId xmlns:a16="http://schemas.microsoft.com/office/drawing/2014/main" id="{0A873E8A-CC3E-8248-356F-6D1B93ABDE81}"/>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7F570F70-B754-A52F-C5FC-DEE3920D9567}"/>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5" name="Group 114">
            <a:extLst>
              <a:ext uri="{FF2B5EF4-FFF2-40B4-BE49-F238E27FC236}">
                <a16:creationId xmlns:a16="http://schemas.microsoft.com/office/drawing/2014/main" id="{C0C6DC15-EB8C-C671-59F8-ADB623E0CF6F}"/>
              </a:ext>
            </a:extLst>
          </p:cNvPr>
          <p:cNvGrpSpPr/>
          <p:nvPr/>
        </p:nvGrpSpPr>
        <p:grpSpPr>
          <a:xfrm>
            <a:off x="3996036" y="4781209"/>
            <a:ext cx="375403" cy="375403"/>
            <a:chOff x="4256137" y="4444072"/>
            <a:chExt cx="375403" cy="375403"/>
          </a:xfrm>
        </p:grpSpPr>
        <p:sp>
          <p:nvSpPr>
            <p:cNvPr id="23" name="Oval 36">
              <a:extLst>
                <a:ext uri="{FF2B5EF4-FFF2-40B4-BE49-F238E27FC236}">
                  <a16:creationId xmlns:a16="http://schemas.microsoft.com/office/drawing/2014/main" id="{82BAB10B-BEA3-B2CD-94EC-5C09573D33D1}"/>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84199293-A0A1-73B0-5822-87D935140954}"/>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121">
            <a:extLst>
              <a:ext uri="{FF2B5EF4-FFF2-40B4-BE49-F238E27FC236}">
                <a16:creationId xmlns:a16="http://schemas.microsoft.com/office/drawing/2014/main" id="{287FA75A-58B7-549A-2AC5-024749E53515}"/>
              </a:ext>
            </a:extLst>
          </p:cNvPr>
          <p:cNvGrpSpPr/>
          <p:nvPr/>
        </p:nvGrpSpPr>
        <p:grpSpPr>
          <a:xfrm>
            <a:off x="8844935" y="4097128"/>
            <a:ext cx="377378" cy="375403"/>
            <a:chOff x="8174160" y="1806372"/>
            <a:chExt cx="377378" cy="375403"/>
          </a:xfrm>
        </p:grpSpPr>
        <p:sp>
          <p:nvSpPr>
            <p:cNvPr id="20" name="Oval 33">
              <a:extLst>
                <a:ext uri="{FF2B5EF4-FFF2-40B4-BE49-F238E27FC236}">
                  <a16:creationId xmlns:a16="http://schemas.microsoft.com/office/drawing/2014/main" id="{8D7F5669-0200-CE2C-769E-5B4BF917B73B}"/>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12C2A87E-96F8-F74E-92F1-B3DECE5BEDB2}"/>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65">
            <a:extLst>
              <a:ext uri="{FF2B5EF4-FFF2-40B4-BE49-F238E27FC236}">
                <a16:creationId xmlns:a16="http://schemas.microsoft.com/office/drawing/2014/main" id="{251C41B1-BF5B-5C59-F27E-5725C540CDF6}"/>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AE5C36B0-5B86-7AE4-313A-07B58D1424F3}"/>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352B36AD-A364-211D-6C57-DE96F58AAEA3}"/>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E9107A0D-A4EB-6C84-9E6D-8F9C984BADDD}"/>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127F5912-A21A-3984-7249-E3CAE5EE7A28}"/>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A96148ED-8F36-8867-3E0D-AFFA11599A40}"/>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3AB31601-4651-3D6D-E00D-AC3710E65867}"/>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43C3CB8D-43C6-FE46-9AE9-A37E4F49EE33}"/>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044039E6-5925-EA43-C860-3DA87B523DA7}"/>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265E5645-CD3C-BC19-2BB6-C2DFAF4301A0}"/>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B93AB150-CCE7-E3A3-64AC-91091611E5DF}"/>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1BC79C58-5214-1CFE-8F57-C7065AF9D851}"/>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9DF2B8D4-82EF-8E39-16E6-1E0D8C7D5AB7}"/>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0D291799-2223-7359-7817-F4B1B84980CB}"/>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1FCFA91D-C30D-FBEB-00A4-11ACC0BD4C44}"/>
              </a:ext>
            </a:extLst>
          </p:cNvPr>
          <p:cNvGrpSpPr/>
          <p:nvPr/>
        </p:nvGrpSpPr>
        <p:grpSpPr>
          <a:xfrm>
            <a:off x="0" y="940099"/>
            <a:ext cx="1448894" cy="883507"/>
            <a:chOff x="0" y="582317"/>
            <a:chExt cx="1448894" cy="883507"/>
          </a:xfrm>
        </p:grpSpPr>
        <p:cxnSp>
          <p:nvCxnSpPr>
            <p:cNvPr id="120" name="Straight Connector 33">
              <a:extLst>
                <a:ext uri="{FF2B5EF4-FFF2-40B4-BE49-F238E27FC236}">
                  <a16:creationId xmlns:a16="http://schemas.microsoft.com/office/drawing/2014/main" id="{B39744A6-51AF-7FDD-45A2-9970685BC133}"/>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A52A9BA3-BC29-0194-F336-39FEC4AB965E}"/>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F4B4DFD1-3926-4235-35F9-B73045B57AE7}"/>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71A88B4E-17BD-ED9B-AE9E-27670631613F}"/>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AAB1625C-BBEF-B699-EA85-757D873FB4A7}"/>
              </a:ext>
            </a:extLst>
          </p:cNvPr>
          <p:cNvGrpSpPr/>
          <p:nvPr/>
        </p:nvGrpSpPr>
        <p:grpSpPr>
          <a:xfrm>
            <a:off x="0" y="2962352"/>
            <a:ext cx="1448894" cy="870102"/>
            <a:chOff x="0" y="582324"/>
            <a:chExt cx="1448894" cy="870102"/>
          </a:xfrm>
        </p:grpSpPr>
        <p:cxnSp>
          <p:nvCxnSpPr>
            <p:cNvPr id="129" name="Straight Connector 33">
              <a:extLst>
                <a:ext uri="{FF2B5EF4-FFF2-40B4-BE49-F238E27FC236}">
                  <a16:creationId xmlns:a16="http://schemas.microsoft.com/office/drawing/2014/main" id="{975C750A-51F2-69C7-701F-1B90C74EBA2E}"/>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D77FBDDA-9942-9E58-BE22-5C162544AE57}"/>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55E1761A-4D58-4F23-2C7A-23BC7114A7F8}"/>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28B14B11-95C1-A863-58D9-0A8B53E273F0}"/>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C6CED720-7722-760C-8AA8-CAA61625EFD5}"/>
              </a:ext>
            </a:extLst>
          </p:cNvPr>
          <p:cNvGrpSpPr/>
          <p:nvPr/>
        </p:nvGrpSpPr>
        <p:grpSpPr>
          <a:xfrm>
            <a:off x="0" y="4873099"/>
            <a:ext cx="1450818" cy="896308"/>
            <a:chOff x="0" y="582322"/>
            <a:chExt cx="1450818" cy="896308"/>
          </a:xfrm>
        </p:grpSpPr>
        <p:cxnSp>
          <p:nvCxnSpPr>
            <p:cNvPr id="134" name="Straight Connector 33">
              <a:extLst>
                <a:ext uri="{FF2B5EF4-FFF2-40B4-BE49-F238E27FC236}">
                  <a16:creationId xmlns:a16="http://schemas.microsoft.com/office/drawing/2014/main" id="{969C8F18-3509-7822-2A4B-410CCE094D0F}"/>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A1119DBA-8CB6-C067-0DA1-1BABEF5C33D0}"/>
                </a:ext>
              </a:extLst>
            </p:cNvPr>
            <p:cNvGrpSpPr/>
            <p:nvPr/>
          </p:nvGrpSpPr>
          <p:grpSpPr>
            <a:xfrm>
              <a:off x="708800" y="582322"/>
              <a:ext cx="742018" cy="896308"/>
              <a:chOff x="4051865" y="5165558"/>
              <a:chExt cx="949315" cy="1146707"/>
            </a:xfrm>
          </p:grpSpPr>
          <p:sp>
            <p:nvSpPr>
              <p:cNvPr id="136" name="Oval 16">
                <a:extLst>
                  <a:ext uri="{FF2B5EF4-FFF2-40B4-BE49-F238E27FC236}">
                    <a16:creationId xmlns:a16="http://schemas.microsoft.com/office/drawing/2014/main" id="{E79FB4DE-6920-0F33-CC4E-914AEB830412}"/>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37B0EBF0-6425-5170-3FC2-793DDB7D279A}"/>
                  </a:ext>
                </a:extLst>
              </p:cNvPr>
              <p:cNvSpPr txBox="1"/>
              <p:nvPr/>
            </p:nvSpPr>
            <p:spPr bwMode="auto">
              <a:xfrm>
                <a:off x="4091914" y="5223190"/>
                <a:ext cx="909266"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D10C3E6D-51EA-0C2E-4EEE-1DA4ED88CA1E}"/>
              </a:ext>
            </a:extLst>
          </p:cNvPr>
          <p:cNvSpPr/>
          <p:nvPr/>
        </p:nvSpPr>
        <p:spPr>
          <a:xfrm flipH="1">
            <a:off x="8073613" y="2046566"/>
            <a:ext cx="3429612" cy="1439240"/>
          </a:xfrm>
          <a:prstGeom prst="rect">
            <a:avLst/>
          </a:prstGeom>
        </p:spPr>
        <p:txBody>
          <a:bodyPr wrap="square">
            <a:spAutoFit/>
          </a:bodyPr>
          <a:lstStyle/>
          <a:p>
            <a:pPr algn="r">
              <a:lnSpc>
                <a:spcPts val="2100"/>
              </a:lnSpc>
              <a:spcAft>
                <a:spcPts val="800"/>
              </a:spcAft>
              <a:buClr>
                <a:srgbClr val="62A844"/>
              </a:buClr>
            </a:pPr>
            <a:r>
              <a:rPr lang="en-US" sz="2000" b="1" dirty="0">
                <a:solidFill>
                  <a:srgbClr val="262626"/>
                </a:solidFill>
                <a:cs typeface="Times New Roman" panose="02020603050405020304" pitchFamily="18" charset="0"/>
              </a:rPr>
              <a:t>Human-Centered Innovation: </a:t>
            </a:r>
            <a:r>
              <a:rPr lang="en-US" sz="2000" dirty="0">
                <a:solidFill>
                  <a:srgbClr val="262626"/>
                </a:solidFill>
                <a:cs typeface="Times New Roman" panose="02020603050405020304" pitchFamily="18" charset="0"/>
              </a:rPr>
              <a:t>AI supports frontline teams, freeing people for             higher-value work</a:t>
            </a:r>
            <a:br>
              <a:rPr lang="en-US" sz="2000" dirty="0">
                <a:solidFill>
                  <a:srgbClr val="262626"/>
                </a:solidFill>
                <a:cs typeface="Times New Roman" panose="02020603050405020304" pitchFamily="18" charset="0"/>
              </a:rPr>
            </a:br>
            <a:endParaRPr lang="en-US" sz="2000" kern="0" dirty="0">
              <a:solidFill>
                <a:srgbClr val="262626"/>
              </a:solidFill>
              <a:cs typeface="Times New Roman" panose="02020603050405020304" pitchFamily="18" charset="0"/>
            </a:endParaRPr>
          </a:p>
        </p:txBody>
      </p:sp>
      <p:grpSp>
        <p:nvGrpSpPr>
          <p:cNvPr id="152" name="Group 151">
            <a:extLst>
              <a:ext uri="{FF2B5EF4-FFF2-40B4-BE49-F238E27FC236}">
                <a16:creationId xmlns:a16="http://schemas.microsoft.com/office/drawing/2014/main" id="{6DD5134D-9F47-97A7-A24C-D89911CDF5B6}"/>
              </a:ext>
            </a:extLst>
          </p:cNvPr>
          <p:cNvGrpSpPr/>
          <p:nvPr/>
        </p:nvGrpSpPr>
        <p:grpSpPr>
          <a:xfrm>
            <a:off x="10752228" y="1308990"/>
            <a:ext cx="1501995" cy="883506"/>
            <a:chOff x="708799" y="582319"/>
            <a:chExt cx="1501995" cy="883506"/>
          </a:xfrm>
        </p:grpSpPr>
        <p:cxnSp>
          <p:nvCxnSpPr>
            <p:cNvPr id="153" name="Straight Connector 33">
              <a:extLst>
                <a:ext uri="{FF2B5EF4-FFF2-40B4-BE49-F238E27FC236}">
                  <a16:creationId xmlns:a16="http://schemas.microsoft.com/office/drawing/2014/main" id="{61BD8009-ACBA-A55D-5BB1-3EF5E0638CA2}"/>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5E5F129D-4101-1C5F-0B47-1C3F27809EFC}"/>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3A08EE95-2E28-8ABC-D250-1C936C3B6BD7}"/>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611E3EFF-0D91-B7AF-FE3B-4B9721DBCD6C}"/>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sp>
        <p:nvSpPr>
          <p:cNvPr id="2" name="TextBox 28">
            <a:extLst>
              <a:ext uri="{FF2B5EF4-FFF2-40B4-BE49-F238E27FC236}">
                <a16:creationId xmlns:a16="http://schemas.microsoft.com/office/drawing/2014/main" id="{886D7E17-C7BF-1A77-5077-B6A02189D103}"/>
              </a:ext>
            </a:extLst>
          </p:cNvPr>
          <p:cNvSpPr txBox="1"/>
          <p:nvPr/>
        </p:nvSpPr>
        <p:spPr>
          <a:xfrm>
            <a:off x="7697991" y="4968911"/>
            <a:ext cx="3751110" cy="1708545"/>
          </a:xfrm>
          <a:prstGeom prst="rect">
            <a:avLst/>
          </a:prstGeom>
          <a:noFill/>
        </p:spPr>
        <p:txBody>
          <a:bodyPr wrap="square">
            <a:spAutoFit/>
          </a:bodyPr>
          <a:lstStyle/>
          <a:p>
            <a:pPr algn="r">
              <a:lnSpc>
                <a:spcPts val="2100"/>
              </a:lnSpc>
            </a:pPr>
            <a:r>
              <a:rPr lang="en-US" sz="2000" b="1" dirty="0">
                <a:solidFill>
                  <a:srgbClr val="62A844"/>
                </a:solidFill>
              </a:rPr>
              <a:t>Strategic Message:</a:t>
            </a:r>
            <a:br>
              <a:rPr lang="en-US" sz="2000" b="1" dirty="0">
                <a:solidFill>
                  <a:srgbClr val="62A844"/>
                </a:solidFill>
              </a:rPr>
            </a:br>
            <a:r>
              <a:rPr lang="en-US" dirty="0">
                <a:solidFill>
                  <a:srgbClr val="000000"/>
                </a:solidFill>
              </a:rPr>
              <a:t>“The real value of AI lies in how it enhances human connection, builds trust, and sustains quality service.”</a:t>
            </a:r>
          </a:p>
          <a:p>
            <a:pPr algn="r">
              <a:lnSpc>
                <a:spcPts val="2100"/>
              </a:lnSpc>
            </a:pPr>
            <a:endParaRPr lang="en-US" dirty="0">
              <a:solidFill>
                <a:srgbClr val="000000"/>
              </a:solidFill>
            </a:endParaRPr>
          </a:p>
          <a:p>
            <a:pPr algn="r">
              <a:lnSpc>
                <a:spcPts val="2100"/>
              </a:lnSpc>
            </a:pPr>
            <a:endParaRPr lang="en-US" sz="2000" dirty="0">
              <a:solidFill>
                <a:srgbClr val="62A844"/>
              </a:solidFill>
            </a:endParaRPr>
          </a:p>
        </p:txBody>
      </p:sp>
      <p:sp>
        <p:nvSpPr>
          <p:cNvPr id="114" name="TextBox 113">
            <a:extLst>
              <a:ext uri="{FF2B5EF4-FFF2-40B4-BE49-F238E27FC236}">
                <a16:creationId xmlns:a16="http://schemas.microsoft.com/office/drawing/2014/main" id="{DA50D8F9-07E3-29C7-2FAA-731538AE60A1}"/>
              </a:ext>
            </a:extLst>
          </p:cNvPr>
          <p:cNvSpPr txBox="1"/>
          <p:nvPr/>
        </p:nvSpPr>
        <p:spPr>
          <a:xfrm>
            <a:off x="-127322" y="224367"/>
            <a:ext cx="12319322" cy="707886"/>
          </a:xfrm>
          <a:prstGeom prst="rect">
            <a:avLst/>
          </a:prstGeom>
          <a:noFill/>
        </p:spPr>
        <p:txBody>
          <a:bodyPr wrap="square">
            <a:spAutoFit/>
          </a:bodyPr>
          <a:lstStyle/>
          <a:p>
            <a:pPr lvl="0" algn="ctr">
              <a:defRPr/>
            </a:pPr>
            <a:r>
              <a:rPr lang="en-US" sz="2000" b="1" kern="0" dirty="0">
                <a:solidFill>
                  <a:srgbClr val="262626"/>
                </a:solidFill>
                <a:cs typeface="Times New Roman" panose="02020603050405020304" pitchFamily="18" charset="0"/>
              </a:rPr>
              <a:t>This unit has demonstrated that artificial intelligence, when applied with purpose</a:t>
            </a:r>
          </a:p>
          <a:p>
            <a:pPr lvl="0" algn="ctr">
              <a:defRPr/>
            </a:pPr>
            <a:r>
              <a:rPr lang="en-US" sz="2000" b="1" kern="0" dirty="0">
                <a:solidFill>
                  <a:srgbClr val="262626"/>
                </a:solidFill>
                <a:cs typeface="Times New Roman" panose="02020603050405020304" pitchFamily="18" charset="0"/>
              </a:rPr>
              <a:t> and planning, can deliver measurable improvements in hospitality. </a:t>
            </a:r>
          </a:p>
        </p:txBody>
      </p:sp>
    </p:spTree>
    <p:extLst>
      <p:ext uri="{BB962C8B-B14F-4D97-AF65-F5344CB8AC3E}">
        <p14:creationId xmlns:p14="http://schemas.microsoft.com/office/powerpoint/2010/main" val="385253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ECC41-4417-FBD5-D31B-D0320B451F40}"/>
            </a:ext>
          </a:extLst>
        </p:cNvPr>
        <p:cNvGrpSpPr/>
        <p:nvPr/>
      </p:nvGrpSpPr>
      <p:grpSpPr>
        <a:xfrm>
          <a:off x="0" y="0"/>
          <a:ext cx="0" cy="0"/>
          <a:chOff x="0" y="0"/>
          <a:chExt cx="0" cy="0"/>
        </a:xfrm>
      </p:grpSpPr>
      <p:sp>
        <p:nvSpPr>
          <p:cNvPr id="8" name="Text Placeholder 11">
            <a:extLst>
              <a:ext uri="{FF2B5EF4-FFF2-40B4-BE49-F238E27FC236}">
                <a16:creationId xmlns:a16="http://schemas.microsoft.com/office/drawing/2014/main" id="{9102343D-CF34-A7BD-CBE8-057725CD375E}"/>
              </a:ext>
            </a:extLst>
          </p:cNvPr>
          <p:cNvSpPr txBox="1">
            <a:spLocks/>
          </p:cNvSpPr>
          <p:nvPr/>
        </p:nvSpPr>
        <p:spPr>
          <a:xfrm>
            <a:off x="567179" y="362587"/>
            <a:ext cx="596261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Artificial Intelligence in hospitality Concluding remarks</a:t>
            </a: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F76262DB-6C48-DBA8-57A4-E1760B044E49}"/>
              </a:ext>
            </a:extLst>
          </p:cNvPr>
          <p:cNvCxnSpPr>
            <a:cxnSpLocks/>
          </p:cNvCxnSpPr>
          <p:nvPr/>
        </p:nvCxnSpPr>
        <p:spPr>
          <a:xfrm>
            <a:off x="0" y="1469562"/>
            <a:ext cx="54229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80BDB4A-B339-9F8C-CDB8-C2B01056AFCD}"/>
              </a:ext>
            </a:extLst>
          </p:cNvPr>
          <p:cNvPicPr>
            <a:picLocks noChangeAspect="1"/>
          </p:cNvPicPr>
          <p:nvPr/>
        </p:nvPicPr>
        <p:blipFill>
          <a:blip>
            <a:extLst>
              <a:ext uri="{96DAC541-7B7A-43D3-8B79-37D633B846F1}">
                <asvg:svgBlip xmlns:asvg="http://schemas.microsoft.com/office/drawing/2016/SVG/main" r:embed="rId2"/>
              </a:ext>
            </a:extLst>
          </a:blip>
          <a:srcRect l="31584" t="38697" r="39868" b="43173"/>
          <a:stretch/>
        </p:blipFill>
        <p:spPr>
          <a:xfrm rot="10800000" flipH="1">
            <a:off x="7351886" y="0"/>
            <a:ext cx="4840114" cy="4352080"/>
          </a:xfrm>
          <a:prstGeom prst="rect">
            <a:avLst/>
          </a:prstGeom>
        </p:spPr>
      </p:pic>
      <p:sp>
        <p:nvSpPr>
          <p:cNvPr id="12" name="TextBox 97">
            <a:extLst>
              <a:ext uri="{FF2B5EF4-FFF2-40B4-BE49-F238E27FC236}">
                <a16:creationId xmlns:a16="http://schemas.microsoft.com/office/drawing/2014/main" id="{B792C24B-E175-0284-A38A-8FA588825537}"/>
              </a:ext>
            </a:extLst>
          </p:cNvPr>
          <p:cNvSpPr txBox="1"/>
          <p:nvPr/>
        </p:nvSpPr>
        <p:spPr>
          <a:xfrm>
            <a:off x="718483" y="1714374"/>
            <a:ext cx="6920808" cy="2503249"/>
          </a:xfrm>
          <a:prstGeom prst="rect">
            <a:avLst/>
          </a:prstGeom>
          <a:noFill/>
        </p:spPr>
        <p:txBody>
          <a:bodyPr wrap="square">
            <a:spAutoFit/>
          </a:bodyPr>
          <a:lstStyle/>
          <a:p>
            <a:pPr>
              <a:defRPr/>
            </a:pPr>
            <a:r>
              <a:rPr lang="en-US" kern="0" dirty="0">
                <a:solidFill>
                  <a:srgbClr val="262626"/>
                </a:solidFill>
                <a:cs typeface="Times New Roman" panose="02020603050405020304" pitchFamily="18" charset="0"/>
              </a:rPr>
              <a:t>The </a:t>
            </a:r>
            <a:r>
              <a:rPr lang="en-US" kern="0" dirty="0" err="1">
                <a:solidFill>
                  <a:srgbClr val="262626"/>
                </a:solidFill>
                <a:cs typeface="Times New Roman" panose="02020603050405020304" pitchFamily="18" charset="0"/>
              </a:rPr>
              <a:t>EcoSmart</a:t>
            </a:r>
            <a:r>
              <a:rPr lang="en-US" kern="0" dirty="0">
                <a:solidFill>
                  <a:srgbClr val="262626"/>
                </a:solidFill>
                <a:cs typeface="Times New Roman" panose="02020603050405020304" pitchFamily="18" charset="0"/>
              </a:rPr>
              <a:t> module has shown how Artificial Intelligence reshapes European hospitality through efficiency, sustainability, and innovation while preserving the human quality of service</a:t>
            </a:r>
          </a:p>
          <a:p>
            <a:pPr>
              <a:defRPr/>
            </a:pPr>
            <a:endParaRPr lang="en-US" kern="0" dirty="0">
              <a:solidFill>
                <a:srgbClr val="262626"/>
              </a:solidFill>
              <a:cs typeface="Times New Roman" panose="02020603050405020304" pitchFamily="18" charset="0"/>
            </a:endParaRPr>
          </a:p>
          <a:p>
            <a:pPr>
              <a:defRPr/>
            </a:pPr>
            <a:endParaRPr lang="en-US" kern="0" dirty="0">
              <a:solidFill>
                <a:srgbClr val="262626"/>
              </a:solidFill>
              <a:cs typeface="Times New Roman" panose="02020603050405020304" pitchFamily="18" charset="0"/>
            </a:endParaRPr>
          </a:p>
          <a:p>
            <a:pPr>
              <a:lnSpc>
                <a:spcPts val="1960"/>
              </a:lnSpc>
            </a:pPr>
            <a:r>
              <a:rPr lang="en-US" sz="2000" b="1" dirty="0" err="1">
                <a:solidFill>
                  <a:srgbClr val="0289AE"/>
                </a:solidFill>
                <a:cs typeface="Times New Roman" panose="02020603050405020304" pitchFamily="18" charset="0"/>
              </a:rPr>
              <a:t>EcoSmart</a:t>
            </a:r>
            <a:r>
              <a:rPr lang="en-US" sz="2000" b="1" dirty="0">
                <a:solidFill>
                  <a:srgbClr val="0289AE"/>
                </a:solidFill>
                <a:cs typeface="Times New Roman" panose="02020603050405020304" pitchFamily="18" charset="0"/>
              </a:rPr>
              <a:t> Achievement:</a:t>
            </a:r>
            <a:br>
              <a:rPr lang="en-US" dirty="0">
                <a:cs typeface="Times New Roman" panose="02020603050405020304" pitchFamily="18" charset="0"/>
              </a:rPr>
            </a:br>
            <a:r>
              <a:rPr lang="en-US" dirty="0">
                <a:solidFill>
                  <a:srgbClr val="262626"/>
                </a:solidFill>
                <a:cs typeface="Times New Roman" panose="02020603050405020304" pitchFamily="18" charset="0"/>
              </a:rPr>
              <a:t>You're now prepared to </a:t>
            </a:r>
            <a:r>
              <a:rPr lang="en-US" dirty="0" err="1">
                <a:solidFill>
                  <a:srgbClr val="262626"/>
                </a:solidFill>
                <a:cs typeface="Times New Roman" panose="02020603050405020304" pitchFamily="18" charset="0"/>
              </a:rPr>
              <a:t>analyse</a:t>
            </a:r>
            <a:r>
              <a:rPr lang="en-US" dirty="0">
                <a:solidFill>
                  <a:srgbClr val="262626"/>
                </a:solidFill>
                <a:cs typeface="Times New Roman" panose="02020603050405020304" pitchFamily="18" charset="0"/>
              </a:rPr>
              <a:t>, design, and lead responsible AI integration that balances efficiency with care, innovation with integrity.</a:t>
            </a:r>
            <a:br>
              <a:rPr lang="en-US" dirty="0">
                <a:solidFill>
                  <a:srgbClr val="262626"/>
                </a:solidFill>
                <a:cs typeface="Times New Roman" panose="02020603050405020304" pitchFamily="18" charset="0"/>
              </a:rPr>
            </a:br>
            <a:endParaRPr lang="en-US" dirty="0">
              <a:solidFill>
                <a:srgbClr val="262626"/>
              </a:solidFill>
              <a:cs typeface="Times New Roman" panose="02020603050405020304" pitchFamily="18" charset="0"/>
            </a:endParaRPr>
          </a:p>
        </p:txBody>
      </p:sp>
      <p:sp>
        <p:nvSpPr>
          <p:cNvPr id="14" name="Rectangle 367">
            <a:extLst>
              <a:ext uri="{FF2B5EF4-FFF2-40B4-BE49-F238E27FC236}">
                <a16:creationId xmlns:a16="http://schemas.microsoft.com/office/drawing/2014/main" id="{7C03B36A-8259-0D52-5375-54B7BD2AF5A4}"/>
              </a:ext>
            </a:extLst>
          </p:cNvPr>
          <p:cNvSpPr/>
          <p:nvPr/>
        </p:nvSpPr>
        <p:spPr>
          <a:xfrm flipH="1">
            <a:off x="5069331" y="5378181"/>
            <a:ext cx="2794928" cy="461665"/>
          </a:xfrm>
          <a:prstGeom prst="rect">
            <a:avLst/>
          </a:prstGeom>
        </p:spPr>
        <p:txBody>
          <a:bodyPr wrap="square">
            <a:spAutoFit/>
          </a:bodyPr>
          <a:lstStyle/>
          <a:p>
            <a:r>
              <a:rPr lang="de-DE" sz="2400" b="1" dirty="0">
                <a:solidFill>
                  <a:srgbClr val="0289AE"/>
                </a:solidFill>
              </a:rPr>
              <a:t>See </a:t>
            </a:r>
            <a:r>
              <a:rPr lang="de-DE" sz="2400" b="1" dirty="0" err="1">
                <a:solidFill>
                  <a:srgbClr val="0289AE"/>
                </a:solidFill>
              </a:rPr>
              <a:t>the</a:t>
            </a:r>
            <a:r>
              <a:rPr lang="de-DE" sz="2400" b="1" dirty="0">
                <a:solidFill>
                  <a:srgbClr val="0289AE"/>
                </a:solidFill>
              </a:rPr>
              <a:t> </a:t>
            </a:r>
            <a:r>
              <a:rPr lang="de-DE" sz="2400" b="1" dirty="0" err="1">
                <a:solidFill>
                  <a:srgbClr val="0289AE"/>
                </a:solidFill>
              </a:rPr>
              <a:t>next</a:t>
            </a:r>
            <a:r>
              <a:rPr lang="de-DE" sz="2400" b="1" dirty="0">
                <a:solidFill>
                  <a:srgbClr val="0289AE"/>
                </a:solidFill>
              </a:rPr>
              <a:t> </a:t>
            </a:r>
            <a:r>
              <a:rPr lang="de-DE" sz="2400" b="1" dirty="0" err="1">
                <a:solidFill>
                  <a:srgbClr val="0289AE"/>
                </a:solidFill>
              </a:rPr>
              <a:t>slide</a:t>
            </a:r>
            <a:r>
              <a:rPr lang="de-DE" sz="2400" b="1" dirty="0">
                <a:solidFill>
                  <a:srgbClr val="0289AE"/>
                </a:solidFill>
              </a:rPr>
              <a:t>:</a:t>
            </a:r>
            <a:endParaRPr lang="en-US" sz="2400" b="1" dirty="0">
              <a:solidFill>
                <a:srgbClr val="0289AE"/>
              </a:solidFill>
              <a:latin typeface="+mj-lt"/>
              <a:cs typeface="Segoe UI" panose="020B0502040204020203" pitchFamily="34" charset="0"/>
            </a:endParaRPr>
          </a:p>
        </p:txBody>
      </p:sp>
      <p:sp>
        <p:nvSpPr>
          <p:cNvPr id="15" name="Freeform 14">
            <a:extLst>
              <a:ext uri="{FF2B5EF4-FFF2-40B4-BE49-F238E27FC236}">
                <a16:creationId xmlns:a16="http://schemas.microsoft.com/office/drawing/2014/main" id="{62E7B3CF-B595-2B55-060D-95D8BEE586D9}"/>
              </a:ext>
            </a:extLst>
          </p:cNvPr>
          <p:cNvSpPr/>
          <p:nvPr/>
        </p:nvSpPr>
        <p:spPr>
          <a:xfrm rot="15325054" flipH="1">
            <a:off x="7612192" y="5630055"/>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
        <p:nvSpPr>
          <p:cNvPr id="20" name="Rectangle 30">
            <a:extLst>
              <a:ext uri="{FF2B5EF4-FFF2-40B4-BE49-F238E27FC236}">
                <a16:creationId xmlns:a16="http://schemas.microsoft.com/office/drawing/2014/main" id="{195FDF31-213F-BB2D-074D-A2A32AD3D192}"/>
              </a:ext>
            </a:extLst>
          </p:cNvPr>
          <p:cNvSpPr/>
          <p:nvPr/>
        </p:nvSpPr>
        <p:spPr>
          <a:xfrm flipH="1">
            <a:off x="992432" y="4895140"/>
            <a:ext cx="3495601" cy="1200329"/>
          </a:xfrm>
          <a:prstGeom prst="rect">
            <a:avLst/>
          </a:prstGeom>
        </p:spPr>
        <p:txBody>
          <a:bodyPr wrap="square">
            <a:spAutoFit/>
          </a:bodyPr>
          <a:lstStyle/>
          <a:p>
            <a:pPr algn="ctr"/>
            <a:r>
              <a:rPr lang="en-US" sz="2400" b="1" dirty="0">
                <a:solidFill>
                  <a:srgbClr val="0289AE"/>
                </a:solidFill>
                <a:cs typeface="Times New Roman" panose="02020603050405020304" pitchFamily="18" charset="0"/>
              </a:rPr>
              <a:t>Final Message: </a:t>
            </a:r>
          </a:p>
          <a:p>
            <a:pPr algn="ctr"/>
            <a:r>
              <a:rPr lang="en-US" sz="2400" i="1" dirty="0">
                <a:solidFill>
                  <a:srgbClr val="262626"/>
                </a:solidFill>
                <a:cs typeface="Times New Roman" panose="02020603050405020304" pitchFamily="18" charset="0"/>
              </a:rPr>
              <a:t>AI empowers people.</a:t>
            </a:r>
          </a:p>
          <a:p>
            <a:pPr algn="ctr"/>
            <a:endParaRPr lang="en-US" sz="2400" dirty="0">
              <a:solidFill>
                <a:srgbClr val="262626"/>
              </a:solidFill>
              <a:cs typeface="Times New Roman" panose="02020603050405020304" pitchFamily="18" charset="0"/>
            </a:endParaRPr>
          </a:p>
        </p:txBody>
      </p:sp>
      <p:sp>
        <p:nvSpPr>
          <p:cNvPr id="21" name="Rounded Rectangle 20">
            <a:extLst>
              <a:ext uri="{FF2B5EF4-FFF2-40B4-BE49-F238E27FC236}">
                <a16:creationId xmlns:a16="http://schemas.microsoft.com/office/drawing/2014/main" id="{0F3D53D0-DAF8-941B-0D73-B1E2E49AE0FA}"/>
              </a:ext>
            </a:extLst>
          </p:cNvPr>
          <p:cNvSpPr/>
          <p:nvPr/>
        </p:nvSpPr>
        <p:spPr>
          <a:xfrm>
            <a:off x="715852" y="4693200"/>
            <a:ext cx="3991303" cy="1200330"/>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990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0EBBA-1EE8-00A6-387E-309199AC7E6D}"/>
            </a:ext>
          </a:extLst>
        </p:cNvPr>
        <p:cNvGrpSpPr/>
        <p:nvPr/>
      </p:nvGrpSpPr>
      <p:grpSpPr>
        <a:xfrm>
          <a:off x="0" y="0"/>
          <a:ext cx="0" cy="0"/>
          <a:chOff x="0" y="0"/>
          <a:chExt cx="0" cy="0"/>
        </a:xfrm>
      </p:grpSpPr>
      <p:pic>
        <p:nvPicPr>
          <p:cNvPr id="25" name="Graphic 24">
            <a:extLst>
              <a:ext uri="{FF2B5EF4-FFF2-40B4-BE49-F238E27FC236}">
                <a16:creationId xmlns:a16="http://schemas.microsoft.com/office/drawing/2014/main" id="{BDF20435-E18A-8E1C-0018-F11A26BB9FCB}"/>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8918190" y="173814"/>
            <a:ext cx="3447623" cy="3099995"/>
          </a:xfrm>
          <a:prstGeom prst="rect">
            <a:avLst/>
          </a:prstGeom>
        </p:spPr>
      </p:pic>
      <p:sp>
        <p:nvSpPr>
          <p:cNvPr id="39" name="Google Shape;252;p20">
            <a:extLst>
              <a:ext uri="{FF2B5EF4-FFF2-40B4-BE49-F238E27FC236}">
                <a16:creationId xmlns:a16="http://schemas.microsoft.com/office/drawing/2014/main" id="{5DF08BDE-7A56-14DA-A4DF-B874B22F9F3B}"/>
              </a:ext>
            </a:extLst>
          </p:cNvPr>
          <p:cNvSpPr/>
          <p:nvPr/>
        </p:nvSpPr>
        <p:spPr>
          <a:xfrm>
            <a:off x="385835" y="2396390"/>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3;p20">
            <a:extLst>
              <a:ext uri="{FF2B5EF4-FFF2-40B4-BE49-F238E27FC236}">
                <a16:creationId xmlns:a16="http://schemas.microsoft.com/office/drawing/2014/main" id="{2CA02751-7204-215E-72BF-ABFE5D5A8F1F}"/>
              </a:ext>
            </a:extLst>
          </p:cNvPr>
          <p:cNvSpPr/>
          <p:nvPr/>
        </p:nvSpPr>
        <p:spPr>
          <a:xfrm>
            <a:off x="2215483" y="5020107"/>
            <a:ext cx="299846" cy="392537"/>
          </a:xfrm>
          <a:custGeom>
            <a:avLst/>
            <a:gdLst/>
            <a:ahLst/>
            <a:cxnLst/>
            <a:rect l="l" t="t" r="r" b="b"/>
            <a:pathLst>
              <a:path w="2329" h="3006" extrusionOk="0">
                <a:moveTo>
                  <a:pt x="1" y="0"/>
                </a:moveTo>
                <a:lnTo>
                  <a:pt x="1" y="3006"/>
                </a:lnTo>
                <a:lnTo>
                  <a:pt x="232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p20">
            <a:extLst>
              <a:ext uri="{FF2B5EF4-FFF2-40B4-BE49-F238E27FC236}">
                <a16:creationId xmlns:a16="http://schemas.microsoft.com/office/drawing/2014/main" id="{301778B9-4518-EEBF-6B16-249476485509}"/>
              </a:ext>
            </a:extLst>
          </p:cNvPr>
          <p:cNvSpPr/>
          <p:nvPr/>
        </p:nvSpPr>
        <p:spPr>
          <a:xfrm>
            <a:off x="1337157" y="2099442"/>
            <a:ext cx="731013" cy="741459"/>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5;p20">
            <a:extLst>
              <a:ext uri="{FF2B5EF4-FFF2-40B4-BE49-F238E27FC236}">
                <a16:creationId xmlns:a16="http://schemas.microsoft.com/office/drawing/2014/main" id="{022BFCDA-3BC8-4A8D-8465-525C475FA27F}"/>
              </a:ext>
            </a:extLst>
          </p:cNvPr>
          <p:cNvSpPr/>
          <p:nvPr/>
        </p:nvSpPr>
        <p:spPr>
          <a:xfrm>
            <a:off x="1264352" y="2025793"/>
            <a:ext cx="876623" cy="889149"/>
          </a:xfrm>
          <a:custGeom>
            <a:avLst/>
            <a:gdLst/>
            <a:ahLst/>
            <a:cxnLst/>
            <a:rect l="l" t="t"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6;p20">
            <a:extLst>
              <a:ext uri="{FF2B5EF4-FFF2-40B4-BE49-F238E27FC236}">
                <a16:creationId xmlns:a16="http://schemas.microsoft.com/office/drawing/2014/main" id="{F7B4F501-6203-080E-79B7-1DC40932DE30}"/>
              </a:ext>
            </a:extLst>
          </p:cNvPr>
          <p:cNvSpPr/>
          <p:nvPr/>
        </p:nvSpPr>
        <p:spPr>
          <a:xfrm>
            <a:off x="6966864" y="3527389"/>
            <a:ext cx="2633660" cy="2623954"/>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p20">
            <a:extLst>
              <a:ext uri="{FF2B5EF4-FFF2-40B4-BE49-F238E27FC236}">
                <a16:creationId xmlns:a16="http://schemas.microsoft.com/office/drawing/2014/main" id="{303CFB1A-2B71-0A9E-410E-CD7C7CEDA017}"/>
              </a:ext>
            </a:extLst>
          </p:cNvPr>
          <p:cNvSpPr/>
          <p:nvPr/>
        </p:nvSpPr>
        <p:spPr>
          <a:xfrm>
            <a:off x="8792159" y="3405162"/>
            <a:ext cx="299846" cy="392667"/>
          </a:xfrm>
          <a:custGeom>
            <a:avLst/>
            <a:gdLst/>
            <a:ahLst/>
            <a:cxnLst/>
            <a:rect l="l" t="t" r="r" b="b"/>
            <a:pathLst>
              <a:path w="2329" h="3007" extrusionOk="0">
                <a:moveTo>
                  <a:pt x="1" y="1"/>
                </a:moveTo>
                <a:lnTo>
                  <a:pt x="1" y="3006"/>
                </a:lnTo>
                <a:lnTo>
                  <a:pt x="2328" y="1504"/>
                </a:lnTo>
                <a:lnTo>
                  <a:pt x="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8;p20">
            <a:extLst>
              <a:ext uri="{FF2B5EF4-FFF2-40B4-BE49-F238E27FC236}">
                <a16:creationId xmlns:a16="http://schemas.microsoft.com/office/drawing/2014/main" id="{14954800-1DA3-87A1-D812-8E1A9AA40DA3}"/>
              </a:ext>
            </a:extLst>
          </p:cNvPr>
          <p:cNvSpPr/>
          <p:nvPr/>
        </p:nvSpPr>
        <p:spPr>
          <a:xfrm>
            <a:off x="7918121" y="5696468"/>
            <a:ext cx="731141" cy="741589"/>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p20">
            <a:extLst>
              <a:ext uri="{FF2B5EF4-FFF2-40B4-BE49-F238E27FC236}">
                <a16:creationId xmlns:a16="http://schemas.microsoft.com/office/drawing/2014/main" id="{31FD93A8-5579-3BFC-3CCD-EAB8F7DC4626}"/>
              </a:ext>
            </a:extLst>
          </p:cNvPr>
          <p:cNvSpPr/>
          <p:nvPr/>
        </p:nvSpPr>
        <p:spPr>
          <a:xfrm>
            <a:off x="7845316" y="5622688"/>
            <a:ext cx="876752" cy="889019"/>
          </a:xfrm>
          <a:custGeom>
            <a:avLst/>
            <a:gdLst/>
            <a:ahLst/>
            <a:cxnLst/>
            <a:rect l="l" t="t" r="r" b="b"/>
            <a:pathLst>
              <a:path w="6810" h="6808" extrusionOk="0">
                <a:moveTo>
                  <a:pt x="3405" y="1132"/>
                </a:moveTo>
                <a:cubicBezTo>
                  <a:pt x="4659" y="1132"/>
                  <a:pt x="5677" y="2151"/>
                  <a:pt x="5677" y="3405"/>
                </a:cubicBezTo>
                <a:cubicBezTo>
                  <a:pt x="5677" y="4658"/>
                  <a:pt x="4659" y="5676"/>
                  <a:pt x="3405" y="5676"/>
                </a:cubicBezTo>
                <a:cubicBezTo>
                  <a:pt x="2152" y="5676"/>
                  <a:pt x="1132" y="4658"/>
                  <a:pt x="1132" y="3405"/>
                </a:cubicBezTo>
                <a:cubicBezTo>
                  <a:pt x="1132" y="2151"/>
                  <a:pt x="2152" y="1132"/>
                  <a:pt x="3405" y="1132"/>
                </a:cubicBezTo>
                <a:close/>
                <a:moveTo>
                  <a:pt x="3405" y="0"/>
                </a:moveTo>
                <a:cubicBezTo>
                  <a:pt x="1528" y="0"/>
                  <a:pt x="1" y="1527"/>
                  <a:pt x="1" y="3405"/>
                </a:cubicBezTo>
                <a:cubicBezTo>
                  <a:pt x="1" y="5282"/>
                  <a:pt x="1528" y="6808"/>
                  <a:pt x="3405" y="6808"/>
                </a:cubicBezTo>
                <a:cubicBezTo>
                  <a:pt x="5283" y="6808"/>
                  <a:pt x="6810" y="5282"/>
                  <a:pt x="6809" y="3405"/>
                </a:cubicBezTo>
                <a:cubicBezTo>
                  <a:pt x="6809" y="1527"/>
                  <a:pt x="5283" y="0"/>
                  <a:pt x="3405" y="0"/>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0;p20">
            <a:extLst>
              <a:ext uri="{FF2B5EF4-FFF2-40B4-BE49-F238E27FC236}">
                <a16:creationId xmlns:a16="http://schemas.microsoft.com/office/drawing/2014/main" id="{134CFEF0-7CC1-6E82-D753-E52907E5A78B}"/>
              </a:ext>
            </a:extLst>
          </p:cNvPr>
          <p:cNvSpPr/>
          <p:nvPr/>
        </p:nvSpPr>
        <p:spPr>
          <a:xfrm>
            <a:off x="2582322" y="3527389"/>
            <a:ext cx="2633813" cy="2623954"/>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1;p20">
            <a:extLst>
              <a:ext uri="{FF2B5EF4-FFF2-40B4-BE49-F238E27FC236}">
                <a16:creationId xmlns:a16="http://schemas.microsoft.com/office/drawing/2014/main" id="{9233DA5F-5792-01D1-6616-23E7966C8CE7}"/>
              </a:ext>
            </a:extLst>
          </p:cNvPr>
          <p:cNvSpPr/>
          <p:nvPr/>
        </p:nvSpPr>
        <p:spPr>
          <a:xfrm>
            <a:off x="4373286" y="3405162"/>
            <a:ext cx="299717" cy="392667"/>
          </a:xfrm>
          <a:custGeom>
            <a:avLst/>
            <a:gdLst/>
            <a:ahLst/>
            <a:cxnLst/>
            <a:rect l="l" t="t" r="r" b="b"/>
            <a:pathLst>
              <a:path w="2328" h="3007" extrusionOk="0">
                <a:moveTo>
                  <a:pt x="1" y="1"/>
                </a:moveTo>
                <a:lnTo>
                  <a:pt x="1" y="3006"/>
                </a:lnTo>
                <a:lnTo>
                  <a:pt x="2328" y="1504"/>
                </a:lnTo>
                <a:lnTo>
                  <a:pt x="1"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2;p20">
            <a:extLst>
              <a:ext uri="{FF2B5EF4-FFF2-40B4-BE49-F238E27FC236}">
                <a16:creationId xmlns:a16="http://schemas.microsoft.com/office/drawing/2014/main" id="{C52A56AC-ED67-C0D6-9587-0A70F01737C7}"/>
              </a:ext>
            </a:extLst>
          </p:cNvPr>
          <p:cNvSpPr/>
          <p:nvPr/>
        </p:nvSpPr>
        <p:spPr>
          <a:xfrm>
            <a:off x="3533720" y="5696468"/>
            <a:ext cx="731013" cy="741589"/>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3;p20">
            <a:extLst>
              <a:ext uri="{FF2B5EF4-FFF2-40B4-BE49-F238E27FC236}">
                <a16:creationId xmlns:a16="http://schemas.microsoft.com/office/drawing/2014/main" id="{9400D26D-EAA8-04C5-7106-16C6A7AFA415}"/>
              </a:ext>
            </a:extLst>
          </p:cNvPr>
          <p:cNvSpPr/>
          <p:nvPr/>
        </p:nvSpPr>
        <p:spPr>
          <a:xfrm>
            <a:off x="3460723" y="5622688"/>
            <a:ext cx="877009" cy="889019"/>
          </a:xfrm>
          <a:custGeom>
            <a:avLst/>
            <a:gdLst/>
            <a:ahLst/>
            <a:cxnLst/>
            <a:rect l="l" t="t"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4;p20">
            <a:extLst>
              <a:ext uri="{FF2B5EF4-FFF2-40B4-BE49-F238E27FC236}">
                <a16:creationId xmlns:a16="http://schemas.microsoft.com/office/drawing/2014/main" id="{CD427EB2-0B17-951B-1820-2739ED0C2270}"/>
              </a:ext>
            </a:extLst>
          </p:cNvPr>
          <p:cNvSpPr/>
          <p:nvPr/>
        </p:nvSpPr>
        <p:spPr>
          <a:xfrm>
            <a:off x="9172352" y="2396390"/>
            <a:ext cx="2633813" cy="2623718"/>
          </a:xfrm>
          <a:custGeom>
            <a:avLst/>
            <a:gdLst/>
            <a:ahLst/>
            <a:cxnLst/>
            <a:rect l="l" t="t" r="r" b="b"/>
            <a:pathLst>
              <a:path w="17245" h="22162" extrusionOk="0">
                <a:moveTo>
                  <a:pt x="2325" y="1"/>
                </a:moveTo>
                <a:cubicBezTo>
                  <a:pt x="1043" y="1"/>
                  <a:pt x="1" y="1042"/>
                  <a:pt x="1" y="2324"/>
                </a:cubicBezTo>
                <a:lnTo>
                  <a:pt x="1" y="19838"/>
                </a:lnTo>
                <a:cubicBezTo>
                  <a:pt x="1" y="21119"/>
                  <a:pt x="1043" y="22162"/>
                  <a:pt x="2325" y="22162"/>
                </a:cubicBezTo>
                <a:lnTo>
                  <a:pt x="12012" y="22162"/>
                </a:lnTo>
                <a:lnTo>
                  <a:pt x="12012" y="21029"/>
                </a:lnTo>
                <a:lnTo>
                  <a:pt x="2325" y="21029"/>
                </a:lnTo>
                <a:cubicBezTo>
                  <a:pt x="1668" y="21029"/>
                  <a:pt x="1134" y="20495"/>
                  <a:pt x="1134" y="19840"/>
                </a:cubicBezTo>
                <a:lnTo>
                  <a:pt x="1134" y="2324"/>
                </a:lnTo>
                <a:cubicBezTo>
                  <a:pt x="1134" y="1668"/>
                  <a:pt x="1668" y="1133"/>
                  <a:pt x="2325" y="1133"/>
                </a:cubicBezTo>
                <a:lnTo>
                  <a:pt x="14921" y="1133"/>
                </a:lnTo>
                <a:cubicBezTo>
                  <a:pt x="15577" y="1133"/>
                  <a:pt x="16111" y="1668"/>
                  <a:pt x="16111" y="2324"/>
                </a:cubicBezTo>
                <a:lnTo>
                  <a:pt x="16111" y="7628"/>
                </a:lnTo>
                <a:lnTo>
                  <a:pt x="17245" y="7628"/>
                </a:lnTo>
                <a:lnTo>
                  <a:pt x="17245" y="2324"/>
                </a:lnTo>
                <a:cubicBezTo>
                  <a:pt x="17245" y="1042"/>
                  <a:pt x="16203" y="1"/>
                  <a:pt x="14921"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5;p20">
            <a:extLst>
              <a:ext uri="{FF2B5EF4-FFF2-40B4-BE49-F238E27FC236}">
                <a16:creationId xmlns:a16="http://schemas.microsoft.com/office/drawing/2014/main" id="{D60E6D8F-1E6F-B671-B3B9-756D862DBC3A}"/>
              </a:ext>
            </a:extLst>
          </p:cNvPr>
          <p:cNvSpPr/>
          <p:nvPr/>
        </p:nvSpPr>
        <p:spPr>
          <a:xfrm>
            <a:off x="10949833" y="4738392"/>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6;p20">
            <a:extLst>
              <a:ext uri="{FF2B5EF4-FFF2-40B4-BE49-F238E27FC236}">
                <a16:creationId xmlns:a16="http://schemas.microsoft.com/office/drawing/2014/main" id="{2BB0370A-721E-71C2-782C-C7BB63DDB6AD}"/>
              </a:ext>
            </a:extLst>
          </p:cNvPr>
          <p:cNvSpPr/>
          <p:nvPr/>
        </p:nvSpPr>
        <p:spPr>
          <a:xfrm>
            <a:off x="10123687" y="2099442"/>
            <a:ext cx="731141" cy="741459"/>
          </a:xfrm>
          <a:custGeom>
            <a:avLst/>
            <a:gdLst/>
            <a:ahLst/>
            <a:cxnLst/>
            <a:rect l="l" t="t" r="r" b="b"/>
            <a:pathLst>
              <a:path w="5679" h="5678" extrusionOk="0">
                <a:moveTo>
                  <a:pt x="2839" y="1"/>
                </a:moveTo>
                <a:cubicBezTo>
                  <a:pt x="1271" y="1"/>
                  <a:pt x="1" y="1272"/>
                  <a:pt x="1" y="2839"/>
                </a:cubicBezTo>
                <a:cubicBezTo>
                  <a:pt x="1" y="4407"/>
                  <a:pt x="1271" y="5678"/>
                  <a:pt x="2839" y="5678"/>
                </a:cubicBezTo>
                <a:cubicBezTo>
                  <a:pt x="4407" y="5678"/>
                  <a:pt x="5678" y="4407"/>
                  <a:pt x="5678" y="2839"/>
                </a:cubicBezTo>
                <a:cubicBezTo>
                  <a:pt x="5678" y="1272"/>
                  <a:pt x="4407" y="1"/>
                  <a:pt x="2839"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7;p20">
            <a:extLst>
              <a:ext uri="{FF2B5EF4-FFF2-40B4-BE49-F238E27FC236}">
                <a16:creationId xmlns:a16="http://schemas.microsoft.com/office/drawing/2014/main" id="{A0DB2CA0-962D-0915-7C79-822ED55686FD}"/>
              </a:ext>
            </a:extLst>
          </p:cNvPr>
          <p:cNvSpPr/>
          <p:nvPr/>
        </p:nvSpPr>
        <p:spPr>
          <a:xfrm>
            <a:off x="10050881" y="2025793"/>
            <a:ext cx="876752" cy="889149"/>
          </a:xfrm>
          <a:custGeom>
            <a:avLst/>
            <a:gdLst/>
            <a:ahLst/>
            <a:cxnLst/>
            <a:rect l="l" t="t" r="r" b="b"/>
            <a:pathLst>
              <a:path w="6810" h="6809" extrusionOk="0">
                <a:moveTo>
                  <a:pt x="3405" y="1131"/>
                </a:moveTo>
                <a:cubicBezTo>
                  <a:pt x="4658" y="1131"/>
                  <a:pt x="5676" y="2152"/>
                  <a:pt x="5677" y="3403"/>
                </a:cubicBezTo>
                <a:cubicBezTo>
                  <a:pt x="5677" y="4656"/>
                  <a:pt x="4659" y="5676"/>
                  <a:pt x="3405" y="5676"/>
                </a:cubicBezTo>
                <a:cubicBezTo>
                  <a:pt x="2152" y="5676"/>
                  <a:pt x="1133" y="4656"/>
                  <a:pt x="1133" y="3403"/>
                </a:cubicBezTo>
                <a:cubicBezTo>
                  <a:pt x="1133" y="2150"/>
                  <a:pt x="2152" y="1131"/>
                  <a:pt x="3405" y="1131"/>
                </a:cubicBezTo>
                <a:close/>
                <a:moveTo>
                  <a:pt x="3405" y="1"/>
                </a:moveTo>
                <a:cubicBezTo>
                  <a:pt x="1527" y="1"/>
                  <a:pt x="0" y="1527"/>
                  <a:pt x="0" y="3405"/>
                </a:cubicBezTo>
                <a:cubicBezTo>
                  <a:pt x="0" y="5282"/>
                  <a:pt x="1528" y="6809"/>
                  <a:pt x="3405" y="6809"/>
                </a:cubicBezTo>
                <a:cubicBezTo>
                  <a:pt x="5283" y="6809"/>
                  <a:pt x="6810" y="5282"/>
                  <a:pt x="6810" y="3405"/>
                </a:cubicBezTo>
                <a:cubicBezTo>
                  <a:pt x="6810" y="1527"/>
                  <a:pt x="5283" y="1"/>
                  <a:pt x="3405"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p20">
            <a:extLst>
              <a:ext uri="{FF2B5EF4-FFF2-40B4-BE49-F238E27FC236}">
                <a16:creationId xmlns:a16="http://schemas.microsoft.com/office/drawing/2014/main" id="{3CC61223-3BB9-FC1F-C5EB-60D33B6905D8}"/>
              </a:ext>
            </a:extLst>
          </p:cNvPr>
          <p:cNvSpPr/>
          <p:nvPr/>
        </p:nvSpPr>
        <p:spPr>
          <a:xfrm>
            <a:off x="4774592" y="2396390"/>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p20">
            <a:extLst>
              <a:ext uri="{FF2B5EF4-FFF2-40B4-BE49-F238E27FC236}">
                <a16:creationId xmlns:a16="http://schemas.microsoft.com/office/drawing/2014/main" id="{4536D372-FC31-1694-9E3D-2B8F0078BDDF}"/>
              </a:ext>
            </a:extLst>
          </p:cNvPr>
          <p:cNvSpPr/>
          <p:nvPr/>
        </p:nvSpPr>
        <p:spPr>
          <a:xfrm>
            <a:off x="6531088" y="4738392"/>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0;p20">
            <a:extLst>
              <a:ext uri="{FF2B5EF4-FFF2-40B4-BE49-F238E27FC236}">
                <a16:creationId xmlns:a16="http://schemas.microsoft.com/office/drawing/2014/main" id="{F52E3232-DF90-EEDF-5D83-91F293A94BF9}"/>
              </a:ext>
            </a:extLst>
          </p:cNvPr>
          <p:cNvSpPr/>
          <p:nvPr/>
        </p:nvSpPr>
        <p:spPr>
          <a:xfrm>
            <a:off x="5725914" y="2099442"/>
            <a:ext cx="731013" cy="741459"/>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1;p20">
            <a:extLst>
              <a:ext uri="{FF2B5EF4-FFF2-40B4-BE49-F238E27FC236}">
                <a16:creationId xmlns:a16="http://schemas.microsoft.com/office/drawing/2014/main" id="{29D2A05A-E52A-7F4A-D03B-FAA91B942E6D}"/>
              </a:ext>
            </a:extLst>
          </p:cNvPr>
          <p:cNvSpPr/>
          <p:nvPr/>
        </p:nvSpPr>
        <p:spPr>
          <a:xfrm>
            <a:off x="5653046" y="2025793"/>
            <a:ext cx="876752" cy="889149"/>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8">
            <a:extLst>
              <a:ext uri="{FF2B5EF4-FFF2-40B4-BE49-F238E27FC236}">
                <a16:creationId xmlns:a16="http://schemas.microsoft.com/office/drawing/2014/main" id="{658AA4CD-3B94-0491-DF6D-D9BD2B8941E2}"/>
              </a:ext>
            </a:extLst>
          </p:cNvPr>
          <p:cNvSpPr txBox="1"/>
          <p:nvPr/>
        </p:nvSpPr>
        <p:spPr>
          <a:xfrm>
            <a:off x="711908" y="3021791"/>
            <a:ext cx="2025322" cy="1359346"/>
          </a:xfrm>
          <a:prstGeom prst="rect">
            <a:avLst/>
          </a:prstGeom>
          <a:noFill/>
        </p:spPr>
        <p:txBody>
          <a:bodyPr wrap="square">
            <a:spAutoFit/>
          </a:bodyPr>
          <a:lstStyle/>
          <a:p>
            <a:pPr>
              <a:lnSpc>
                <a:spcPts val="2340"/>
              </a:lnSpc>
            </a:pPr>
            <a:r>
              <a:rPr lang="en-US" sz="2200" b="1" dirty="0">
                <a:solidFill>
                  <a:srgbClr val="0289AE"/>
                </a:solidFill>
                <a:cs typeface="Times New Roman" panose="02020603050405020304" pitchFamily="18" charset="0"/>
              </a:rPr>
              <a:t>Understanding AI</a:t>
            </a:r>
            <a:r>
              <a:rPr lang="en-US" sz="2200" dirty="0">
                <a:solidFill>
                  <a:srgbClr val="0289AE"/>
                </a:solidFill>
                <a:cs typeface="Times New Roman" panose="02020603050405020304" pitchFamily="18" charset="0"/>
              </a:rPr>
              <a:t> </a:t>
            </a:r>
          </a:p>
          <a:p>
            <a:endParaRPr lang="en-US" sz="800" dirty="0">
              <a:solidFill>
                <a:srgbClr val="0289AE"/>
              </a:solidFill>
              <a:cs typeface="Times New Roman" panose="02020603050405020304" pitchFamily="18" charset="0"/>
            </a:endParaRPr>
          </a:p>
          <a:p>
            <a:r>
              <a:rPr lang="en-US" dirty="0">
                <a:solidFill>
                  <a:srgbClr val="262626"/>
                </a:solidFill>
                <a:cs typeface="Times New Roman" panose="02020603050405020304" pitchFamily="18" charset="0"/>
              </a:rPr>
              <a:t>Foundations for SMEs</a:t>
            </a:r>
          </a:p>
        </p:txBody>
      </p:sp>
      <p:sp>
        <p:nvSpPr>
          <p:cNvPr id="4" name="TextBox 28">
            <a:extLst>
              <a:ext uri="{FF2B5EF4-FFF2-40B4-BE49-F238E27FC236}">
                <a16:creationId xmlns:a16="http://schemas.microsoft.com/office/drawing/2014/main" id="{B90BC66F-E151-7692-62EF-3C8565015CCE}"/>
              </a:ext>
            </a:extLst>
          </p:cNvPr>
          <p:cNvSpPr txBox="1"/>
          <p:nvPr/>
        </p:nvSpPr>
        <p:spPr>
          <a:xfrm>
            <a:off x="2876668" y="3961109"/>
            <a:ext cx="1889244" cy="1359346"/>
          </a:xfrm>
          <a:prstGeom prst="rect">
            <a:avLst/>
          </a:prstGeom>
          <a:noFill/>
        </p:spPr>
        <p:txBody>
          <a:bodyPr wrap="square">
            <a:spAutoFit/>
          </a:bodyPr>
          <a:lstStyle/>
          <a:p>
            <a:pPr>
              <a:lnSpc>
                <a:spcPts val="2340"/>
              </a:lnSpc>
            </a:pPr>
            <a:r>
              <a:rPr lang="en-US" sz="2200" b="1" dirty="0">
                <a:solidFill>
                  <a:srgbClr val="06677F"/>
                </a:solidFill>
                <a:cs typeface="Times New Roman" panose="02020603050405020304" pitchFamily="18" charset="0"/>
              </a:rPr>
              <a:t>Automating Operations</a:t>
            </a:r>
            <a:r>
              <a:rPr lang="en-US" sz="2200" dirty="0">
                <a:solidFill>
                  <a:srgbClr val="06677F"/>
                </a:solidFill>
                <a:cs typeface="Times New Roman" panose="02020603050405020304" pitchFamily="18" charset="0"/>
              </a:rPr>
              <a:t>  </a:t>
            </a:r>
          </a:p>
          <a:p>
            <a:endParaRPr lang="en-US" sz="800" dirty="0">
              <a:solidFill>
                <a:srgbClr val="262626"/>
              </a:solidFill>
              <a:cs typeface="Times New Roman" panose="02020603050405020304" pitchFamily="18" charset="0"/>
            </a:endParaRPr>
          </a:p>
          <a:p>
            <a:r>
              <a:rPr lang="en-US" dirty="0">
                <a:solidFill>
                  <a:srgbClr val="262626"/>
                </a:solidFill>
                <a:cs typeface="Times New Roman" panose="02020603050405020304" pitchFamily="18" charset="0"/>
              </a:rPr>
              <a:t>Efficiency &amp; sustainability</a:t>
            </a:r>
          </a:p>
        </p:txBody>
      </p:sp>
      <p:sp>
        <p:nvSpPr>
          <p:cNvPr id="5" name="TextBox 28">
            <a:extLst>
              <a:ext uri="{FF2B5EF4-FFF2-40B4-BE49-F238E27FC236}">
                <a16:creationId xmlns:a16="http://schemas.microsoft.com/office/drawing/2014/main" id="{0BD9F67F-7940-1F2A-DFDD-A7B001F2B4E7}"/>
              </a:ext>
            </a:extLst>
          </p:cNvPr>
          <p:cNvSpPr txBox="1"/>
          <p:nvPr/>
        </p:nvSpPr>
        <p:spPr>
          <a:xfrm>
            <a:off x="5031139" y="3021791"/>
            <a:ext cx="2304405" cy="1636345"/>
          </a:xfrm>
          <a:prstGeom prst="rect">
            <a:avLst/>
          </a:prstGeom>
          <a:noFill/>
        </p:spPr>
        <p:txBody>
          <a:bodyPr wrap="square">
            <a:spAutoFit/>
          </a:bodyPr>
          <a:lstStyle/>
          <a:p>
            <a:pPr>
              <a:lnSpc>
                <a:spcPts val="2340"/>
              </a:lnSpc>
            </a:pPr>
            <a:r>
              <a:rPr lang="en-US" sz="2200" b="1" dirty="0">
                <a:solidFill>
                  <a:srgbClr val="62A844"/>
                </a:solidFill>
                <a:cs typeface="Times New Roman" panose="02020603050405020304" pitchFamily="18" charset="0"/>
              </a:rPr>
              <a:t>Enhancing Guest Experience</a:t>
            </a:r>
            <a:r>
              <a:rPr lang="en-US" sz="2200" dirty="0">
                <a:solidFill>
                  <a:srgbClr val="62A844"/>
                </a:solidFill>
                <a:cs typeface="Times New Roman" panose="02020603050405020304" pitchFamily="18" charset="0"/>
              </a:rPr>
              <a:t> </a:t>
            </a:r>
          </a:p>
          <a:p>
            <a:endParaRPr lang="en-US" sz="800" dirty="0">
              <a:solidFill>
                <a:srgbClr val="62A844"/>
              </a:solidFill>
              <a:cs typeface="Times New Roman" panose="02020603050405020304" pitchFamily="18" charset="0"/>
            </a:endParaRPr>
          </a:p>
          <a:p>
            <a:r>
              <a:rPr lang="en-US" dirty="0" err="1">
                <a:solidFill>
                  <a:srgbClr val="262626"/>
                </a:solidFill>
                <a:cs typeface="Times New Roman" panose="02020603050405020304" pitchFamily="18" charset="0"/>
              </a:rPr>
              <a:t>Personalisation</a:t>
            </a:r>
            <a:r>
              <a:rPr lang="en-US" dirty="0">
                <a:solidFill>
                  <a:srgbClr val="262626"/>
                </a:solidFill>
                <a:cs typeface="Times New Roman" panose="02020603050405020304" pitchFamily="18" charset="0"/>
              </a:rPr>
              <a:t> </a:t>
            </a:r>
          </a:p>
          <a:p>
            <a:r>
              <a:rPr lang="en-US" dirty="0">
                <a:solidFill>
                  <a:srgbClr val="262626"/>
                </a:solidFill>
                <a:cs typeface="Times New Roman" panose="02020603050405020304" pitchFamily="18" charset="0"/>
              </a:rPr>
              <a:t>with human </a:t>
            </a:r>
          </a:p>
          <a:p>
            <a:r>
              <a:rPr lang="en-US" dirty="0">
                <a:solidFill>
                  <a:srgbClr val="262626"/>
                </a:solidFill>
                <a:cs typeface="Times New Roman" panose="02020603050405020304" pitchFamily="18" charset="0"/>
              </a:rPr>
              <a:t>oversight</a:t>
            </a:r>
          </a:p>
        </p:txBody>
      </p:sp>
      <p:sp>
        <p:nvSpPr>
          <p:cNvPr id="6" name="TextBox 28">
            <a:extLst>
              <a:ext uri="{FF2B5EF4-FFF2-40B4-BE49-F238E27FC236}">
                <a16:creationId xmlns:a16="http://schemas.microsoft.com/office/drawing/2014/main" id="{B5AAB799-16EA-8306-1F4D-B497704B295A}"/>
              </a:ext>
            </a:extLst>
          </p:cNvPr>
          <p:cNvSpPr txBox="1"/>
          <p:nvPr/>
        </p:nvSpPr>
        <p:spPr>
          <a:xfrm>
            <a:off x="9428774" y="3021791"/>
            <a:ext cx="2327530" cy="1359346"/>
          </a:xfrm>
          <a:prstGeom prst="rect">
            <a:avLst/>
          </a:prstGeom>
          <a:noFill/>
        </p:spPr>
        <p:txBody>
          <a:bodyPr wrap="square">
            <a:spAutoFit/>
          </a:bodyPr>
          <a:lstStyle/>
          <a:p>
            <a:pPr>
              <a:lnSpc>
                <a:spcPts val="2340"/>
              </a:lnSpc>
            </a:pPr>
            <a:r>
              <a:rPr lang="en-US" sz="2200" b="1" dirty="0">
                <a:solidFill>
                  <a:srgbClr val="EABB22"/>
                </a:solidFill>
                <a:cs typeface="Times New Roman" panose="02020603050405020304" pitchFamily="18" charset="0"/>
              </a:rPr>
              <a:t>Case Studies </a:t>
            </a:r>
          </a:p>
          <a:p>
            <a:pPr>
              <a:lnSpc>
                <a:spcPts val="2340"/>
              </a:lnSpc>
            </a:pPr>
            <a:r>
              <a:rPr lang="en-US" sz="2200" b="1" dirty="0">
                <a:solidFill>
                  <a:srgbClr val="EABB22"/>
                </a:solidFill>
                <a:cs typeface="Times New Roman" panose="02020603050405020304" pitchFamily="18" charset="0"/>
              </a:rPr>
              <a:t>&amp; Planning</a:t>
            </a:r>
            <a:r>
              <a:rPr lang="en-US" sz="2200" dirty="0">
                <a:solidFill>
                  <a:srgbClr val="EABB22"/>
                </a:solidFill>
                <a:cs typeface="Times New Roman" panose="02020603050405020304" pitchFamily="18" charset="0"/>
              </a:rPr>
              <a:t> </a:t>
            </a:r>
          </a:p>
          <a:p>
            <a:endParaRPr lang="en-US" sz="800" dirty="0">
              <a:solidFill>
                <a:srgbClr val="EABB22"/>
              </a:solidFill>
              <a:cs typeface="Times New Roman" panose="02020603050405020304" pitchFamily="18" charset="0"/>
            </a:endParaRPr>
          </a:p>
          <a:p>
            <a:r>
              <a:rPr lang="en-US" dirty="0">
                <a:solidFill>
                  <a:srgbClr val="262626"/>
                </a:solidFill>
                <a:cs typeface="Times New Roman" panose="02020603050405020304" pitchFamily="18" charset="0"/>
              </a:rPr>
              <a:t>Real examples to </a:t>
            </a:r>
          </a:p>
          <a:p>
            <a:r>
              <a:rPr lang="en-US" dirty="0">
                <a:solidFill>
                  <a:srgbClr val="262626"/>
                </a:solidFill>
                <a:cs typeface="Times New Roman" panose="02020603050405020304" pitchFamily="18" charset="0"/>
              </a:rPr>
              <a:t>your action plan</a:t>
            </a:r>
            <a:endParaRPr lang="en-US" dirty="0"/>
          </a:p>
        </p:txBody>
      </p:sp>
      <p:sp>
        <p:nvSpPr>
          <p:cNvPr id="7" name="TextBox 28">
            <a:extLst>
              <a:ext uri="{FF2B5EF4-FFF2-40B4-BE49-F238E27FC236}">
                <a16:creationId xmlns:a16="http://schemas.microsoft.com/office/drawing/2014/main" id="{EF9066F7-E0F2-B895-9D6D-B94B18A8DFAE}"/>
              </a:ext>
            </a:extLst>
          </p:cNvPr>
          <p:cNvSpPr txBox="1"/>
          <p:nvPr/>
        </p:nvSpPr>
        <p:spPr>
          <a:xfrm>
            <a:off x="7247465" y="3961109"/>
            <a:ext cx="1924887" cy="1636345"/>
          </a:xfrm>
          <a:prstGeom prst="rect">
            <a:avLst/>
          </a:prstGeom>
          <a:noFill/>
        </p:spPr>
        <p:txBody>
          <a:bodyPr wrap="square">
            <a:spAutoFit/>
          </a:bodyPr>
          <a:lstStyle/>
          <a:p>
            <a:pPr>
              <a:lnSpc>
                <a:spcPts val="2340"/>
              </a:lnSpc>
            </a:pPr>
            <a:r>
              <a:rPr lang="en-US" sz="2200" b="1" dirty="0">
                <a:solidFill>
                  <a:srgbClr val="3D8241"/>
                </a:solidFill>
                <a:cs typeface="Times New Roman" panose="02020603050405020304" pitchFamily="18" charset="0"/>
              </a:rPr>
              <a:t>Ethics &amp; Responsibility</a:t>
            </a:r>
            <a:r>
              <a:rPr lang="en-US" sz="2200" dirty="0">
                <a:solidFill>
                  <a:srgbClr val="3D8241"/>
                </a:solidFill>
                <a:cs typeface="Times New Roman" panose="02020603050405020304" pitchFamily="18" charset="0"/>
              </a:rPr>
              <a:t> </a:t>
            </a:r>
          </a:p>
          <a:p>
            <a:endParaRPr lang="en-US" sz="800" dirty="0">
              <a:solidFill>
                <a:srgbClr val="3D8241"/>
              </a:solidFill>
              <a:cs typeface="Times New Roman" panose="02020603050405020304" pitchFamily="18" charset="0"/>
            </a:endParaRPr>
          </a:p>
          <a:p>
            <a:r>
              <a:rPr lang="en-US" dirty="0">
                <a:solidFill>
                  <a:srgbClr val="262626"/>
                </a:solidFill>
                <a:cs typeface="Times New Roman" panose="02020603050405020304" pitchFamily="18" charset="0"/>
              </a:rPr>
              <a:t>Fair, transparent, staff-centered adoption</a:t>
            </a:r>
          </a:p>
        </p:txBody>
      </p:sp>
      <p:sp>
        <p:nvSpPr>
          <p:cNvPr id="10" name="TextBox 26">
            <a:extLst>
              <a:ext uri="{FF2B5EF4-FFF2-40B4-BE49-F238E27FC236}">
                <a16:creationId xmlns:a16="http://schemas.microsoft.com/office/drawing/2014/main" id="{C1DFC7A0-86BD-7B9B-E155-B21FE570CCD0}"/>
              </a:ext>
            </a:extLst>
          </p:cNvPr>
          <p:cNvSpPr txBox="1"/>
          <p:nvPr/>
        </p:nvSpPr>
        <p:spPr bwMode="auto">
          <a:xfrm>
            <a:off x="10123687" y="2147508"/>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sp>
        <p:nvSpPr>
          <p:cNvPr id="16" name="TextBox 26">
            <a:extLst>
              <a:ext uri="{FF2B5EF4-FFF2-40B4-BE49-F238E27FC236}">
                <a16:creationId xmlns:a16="http://schemas.microsoft.com/office/drawing/2014/main" id="{57C7C639-9D7E-1314-0105-F63088DD098D}"/>
              </a:ext>
            </a:extLst>
          </p:cNvPr>
          <p:cNvSpPr txBox="1"/>
          <p:nvPr/>
        </p:nvSpPr>
        <p:spPr bwMode="auto">
          <a:xfrm>
            <a:off x="7938549" y="5754065"/>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17" name="TextBox 26">
            <a:extLst>
              <a:ext uri="{FF2B5EF4-FFF2-40B4-BE49-F238E27FC236}">
                <a16:creationId xmlns:a16="http://schemas.microsoft.com/office/drawing/2014/main" id="{EC5C7A7B-FEB9-4661-E579-7869AE0E124B}"/>
              </a:ext>
            </a:extLst>
          </p:cNvPr>
          <p:cNvSpPr txBox="1"/>
          <p:nvPr/>
        </p:nvSpPr>
        <p:spPr bwMode="auto">
          <a:xfrm>
            <a:off x="3533720" y="5744553"/>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18" name="TextBox 26">
            <a:extLst>
              <a:ext uri="{FF2B5EF4-FFF2-40B4-BE49-F238E27FC236}">
                <a16:creationId xmlns:a16="http://schemas.microsoft.com/office/drawing/2014/main" id="{38DF4CD8-E848-CF79-69B4-D734EEABF772}"/>
              </a:ext>
            </a:extLst>
          </p:cNvPr>
          <p:cNvSpPr txBox="1"/>
          <p:nvPr/>
        </p:nvSpPr>
        <p:spPr bwMode="auto">
          <a:xfrm>
            <a:off x="1357600" y="2147508"/>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19" name="TextBox 26">
            <a:extLst>
              <a:ext uri="{FF2B5EF4-FFF2-40B4-BE49-F238E27FC236}">
                <a16:creationId xmlns:a16="http://schemas.microsoft.com/office/drawing/2014/main" id="{B95A8542-784D-E388-6BE5-1F17914919C7}"/>
              </a:ext>
            </a:extLst>
          </p:cNvPr>
          <p:cNvSpPr txBox="1"/>
          <p:nvPr/>
        </p:nvSpPr>
        <p:spPr bwMode="auto">
          <a:xfrm>
            <a:off x="5736063" y="2147508"/>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21" name="Text Placeholder 11">
            <a:extLst>
              <a:ext uri="{FF2B5EF4-FFF2-40B4-BE49-F238E27FC236}">
                <a16:creationId xmlns:a16="http://schemas.microsoft.com/office/drawing/2014/main" id="{046C1EC5-956F-089F-47EB-643C81C0B287}"/>
              </a:ext>
            </a:extLst>
          </p:cNvPr>
          <p:cNvSpPr txBox="1">
            <a:spLocks/>
          </p:cNvSpPr>
          <p:nvPr/>
        </p:nvSpPr>
        <p:spPr>
          <a:xfrm>
            <a:off x="567179" y="362587"/>
            <a:ext cx="596261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Module Journey:</a:t>
            </a:r>
          </a:p>
        </p:txBody>
      </p:sp>
      <p:cxnSp>
        <p:nvCxnSpPr>
          <p:cNvPr id="22" name="Straight Connector 21">
            <a:extLst>
              <a:ext uri="{FF2B5EF4-FFF2-40B4-BE49-F238E27FC236}">
                <a16:creationId xmlns:a16="http://schemas.microsoft.com/office/drawing/2014/main" id="{9065C40E-D776-DF34-8E31-ED2F5168EC37}"/>
              </a:ext>
            </a:extLst>
          </p:cNvPr>
          <p:cNvCxnSpPr>
            <a:cxnSpLocks/>
          </p:cNvCxnSpPr>
          <p:nvPr/>
        </p:nvCxnSpPr>
        <p:spPr>
          <a:xfrm>
            <a:off x="0" y="995000"/>
            <a:ext cx="54229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8">
            <a:extLst>
              <a:ext uri="{FF2B5EF4-FFF2-40B4-BE49-F238E27FC236}">
                <a16:creationId xmlns:a16="http://schemas.microsoft.com/office/drawing/2014/main" id="{B960C511-A2A0-63A9-18B0-2D593E6C0810}"/>
              </a:ext>
            </a:extLst>
          </p:cNvPr>
          <p:cNvSpPr txBox="1"/>
          <p:nvPr/>
        </p:nvSpPr>
        <p:spPr>
          <a:xfrm>
            <a:off x="567180" y="1170739"/>
            <a:ext cx="4352062" cy="707886"/>
          </a:xfrm>
          <a:prstGeom prst="rect">
            <a:avLst/>
          </a:prstGeom>
          <a:noFill/>
        </p:spPr>
        <p:txBody>
          <a:bodyPr wrap="square">
            <a:spAutoFit/>
          </a:bodyPr>
          <a:lstStyle/>
          <a:p>
            <a:r>
              <a:rPr lang="en-US" sz="2000" dirty="0">
                <a:solidFill>
                  <a:srgbClr val="262626"/>
                </a:solidFill>
                <a:cs typeface="Times New Roman" panose="02020603050405020304" pitchFamily="18" charset="0"/>
              </a:rPr>
              <a:t>Across five units, you've moved from </a:t>
            </a:r>
            <a:r>
              <a:rPr lang="en-US" sz="2000" b="1" dirty="0">
                <a:solidFill>
                  <a:srgbClr val="262626"/>
                </a:solidFill>
                <a:cs typeface="Times New Roman" panose="02020603050405020304" pitchFamily="18" charset="0"/>
              </a:rPr>
              <a:t>core concepts to applied practice</a:t>
            </a:r>
            <a:r>
              <a:rPr lang="en-US" sz="2000" dirty="0">
                <a:solidFill>
                  <a:srgbClr val="262626"/>
                </a:solidFill>
                <a:cs typeface="Times New Roman" panose="02020603050405020304" pitchFamily="18" charset="0"/>
              </a:rPr>
              <a:t>:</a:t>
            </a:r>
          </a:p>
        </p:txBody>
      </p:sp>
      <p:sp>
        <p:nvSpPr>
          <p:cNvPr id="26" name="Freeform 25">
            <a:extLst>
              <a:ext uri="{FF2B5EF4-FFF2-40B4-BE49-F238E27FC236}">
                <a16:creationId xmlns:a16="http://schemas.microsoft.com/office/drawing/2014/main" id="{C042068C-D4B5-2E2B-9996-5B370AEFED68}"/>
              </a:ext>
            </a:extLst>
          </p:cNvPr>
          <p:cNvSpPr/>
          <p:nvPr/>
        </p:nvSpPr>
        <p:spPr>
          <a:xfrm rot="13845328" flipH="1">
            <a:off x="4607205" y="1321400"/>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3029454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1BBB1-44D4-C818-548B-D9C2F2AFF57B}"/>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1C4B0266-178A-8FB5-CECB-D5DA89EFAB6E}"/>
              </a:ext>
            </a:extLst>
          </p:cNvPr>
          <p:cNvSpPr txBox="1">
            <a:spLocks/>
          </p:cNvSpPr>
          <p:nvPr/>
        </p:nvSpPr>
        <p:spPr>
          <a:xfrm>
            <a:off x="429115" y="421381"/>
            <a:ext cx="649254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Further Watching Learning AI and Food Waste Prevention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A5DD01A2-F784-2288-69C9-C43BB74B4B6F}"/>
              </a:ext>
            </a:extLst>
          </p:cNvPr>
          <p:cNvCxnSpPr>
            <a:cxnSpLocks/>
          </p:cNvCxnSpPr>
          <p:nvPr/>
        </p:nvCxnSpPr>
        <p:spPr>
          <a:xfrm>
            <a:off x="0" y="1536819"/>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BAA8B897-D368-0D37-16EC-E5A7FE4C565C}"/>
              </a:ext>
            </a:extLst>
          </p:cNvPr>
          <p:cNvSpPr/>
          <p:nvPr/>
        </p:nvSpPr>
        <p:spPr>
          <a:xfrm flipH="1">
            <a:off x="586941" y="1838697"/>
            <a:ext cx="6050118" cy="4708981"/>
          </a:xfrm>
          <a:prstGeom prst="rect">
            <a:avLst/>
          </a:prstGeom>
        </p:spPr>
        <p:txBody>
          <a:bodyPr wrap="square">
            <a:spAutoFit/>
          </a:bodyPr>
          <a:lstStyle/>
          <a:p>
            <a:pPr lvl="0">
              <a:lnSpc>
                <a:spcPts val="1960"/>
              </a:lnSpc>
              <a:defRPr/>
            </a:pPr>
            <a:r>
              <a:rPr lang="en-US" i="1" kern="0" dirty="0">
                <a:solidFill>
                  <a:srgbClr val="000000"/>
                </a:solidFill>
                <a:cs typeface="Times New Roman" panose="02020603050405020304" pitchFamily="18" charset="0"/>
              </a:rPr>
              <a:t>To deepen your understanding of AI’s real-world applications in hospitality, watch the short case study: </a:t>
            </a:r>
            <a:r>
              <a:rPr lang="en-US" b="1" i="1" kern="0" dirty="0">
                <a:solidFill>
                  <a:srgbClr val="000000"/>
                </a:solidFill>
                <a:cs typeface="Times New Roman" panose="02020603050405020304" pitchFamily="18" charset="0"/>
              </a:rPr>
              <a:t>Accor France: Leading the Fight Against Food Waste*</a:t>
            </a:r>
            <a:br>
              <a:rPr lang="en-US" b="1" i="1" kern="0" dirty="0">
                <a:solidFill>
                  <a:srgbClr val="000000"/>
                </a:solidFill>
                <a:cs typeface="Times New Roman" panose="02020603050405020304" pitchFamily="18" charset="0"/>
              </a:rPr>
            </a:br>
            <a:br>
              <a:rPr lang="en-US" b="1" i="1" kern="0" dirty="0">
                <a:solidFill>
                  <a:srgbClr val="000000"/>
                </a:solidFill>
                <a:cs typeface="Times New Roman" panose="02020603050405020304" pitchFamily="18" charset="0"/>
              </a:rPr>
            </a:br>
            <a:r>
              <a:rPr lang="en-US" b="1" i="1" kern="0" dirty="0">
                <a:solidFill>
                  <a:srgbClr val="000000"/>
                </a:solidFill>
                <a:cs typeface="Times New Roman" panose="02020603050405020304" pitchFamily="18" charset="0"/>
              </a:rPr>
              <a:t>Available at: </a:t>
            </a:r>
            <a:r>
              <a:rPr lang="en-US" i="1" u="sng" dirty="0" err="1">
                <a:solidFill>
                  <a:srgbClr val="000000"/>
                </a:solidFill>
                <a:cs typeface="Times New Roman" panose="02020603050405020304" pitchFamily="18" charset="0"/>
              </a:rPr>
              <a:t>https:www.winnowsolution.com</a:t>
            </a:r>
            <a:r>
              <a:rPr lang="en-US" i="1" u="sng" dirty="0">
                <a:solidFill>
                  <a:srgbClr val="000000"/>
                </a:solidFill>
                <a:cs typeface="Times New Roman" panose="02020603050405020304" pitchFamily="18" charset="0"/>
              </a:rPr>
              <a:t>/</a:t>
            </a:r>
            <a:r>
              <a:rPr lang="en-US" i="1" u="sng" dirty="0" err="1">
                <a:solidFill>
                  <a:srgbClr val="000000"/>
                </a:solidFill>
                <a:cs typeface="Times New Roman" panose="02020603050405020304" pitchFamily="18" charset="0"/>
              </a:rPr>
              <a:t>en</a:t>
            </a:r>
            <a:r>
              <a:rPr lang="en-US" i="1" u="sng" dirty="0">
                <a:solidFill>
                  <a:srgbClr val="000000"/>
                </a:solidFill>
                <a:cs typeface="Times New Roman" panose="02020603050405020304" pitchFamily="18" charset="0"/>
              </a:rPr>
              <a:t>/videos</a:t>
            </a:r>
          </a:p>
          <a:p>
            <a:pPr lvl="0">
              <a:lnSpc>
                <a:spcPts val="1960"/>
              </a:lnSpc>
              <a:defRPr/>
            </a:pPr>
            <a:br>
              <a:rPr lang="en-US" kern="0" dirty="0">
                <a:solidFill>
                  <a:srgbClr val="000000"/>
                </a:solidFill>
                <a:cs typeface="Times New Roman" panose="02020603050405020304" pitchFamily="18" charset="0"/>
              </a:rPr>
            </a:br>
            <a:r>
              <a:rPr lang="en-US" kern="0" dirty="0">
                <a:solidFill>
                  <a:srgbClr val="000000"/>
                </a:solidFill>
                <a:cs typeface="Times New Roman" panose="02020603050405020304" pitchFamily="18" charset="0"/>
              </a:rPr>
              <a:t>This video demonstrates how AI technology, powered by Winnow Solutions, is helping hotels reduce food waste while improving operational efficiency and sustainability.</a:t>
            </a:r>
          </a:p>
          <a:p>
            <a:pPr lvl="0">
              <a:lnSpc>
                <a:spcPts val="1960"/>
              </a:lnSpc>
              <a:defRPr/>
            </a:pPr>
            <a:endParaRPr lang="en-US" kern="0" dirty="0">
              <a:solidFill>
                <a:srgbClr val="000000"/>
              </a:solidFill>
              <a:cs typeface="Times New Roman" panose="02020603050405020304" pitchFamily="18" charset="0"/>
            </a:endParaRPr>
          </a:p>
          <a:p>
            <a:pPr lvl="0">
              <a:lnSpc>
                <a:spcPts val="1960"/>
              </a:lnSpc>
              <a:defRPr/>
            </a:pPr>
            <a:r>
              <a:rPr lang="en-US" sz="2000" b="1" kern="0" dirty="0">
                <a:solidFill>
                  <a:srgbClr val="0289AE"/>
                </a:solidFill>
                <a:cs typeface="Times New Roman" panose="02020603050405020304" pitchFamily="18" charset="0"/>
              </a:rPr>
              <a:t>Your Task:</a:t>
            </a:r>
            <a:br>
              <a:rPr lang="en-US" kern="0" dirty="0">
                <a:solidFill>
                  <a:srgbClr val="000000"/>
                </a:solidFill>
                <a:cs typeface="Times New Roman" panose="02020603050405020304" pitchFamily="18" charset="0"/>
              </a:rPr>
            </a:br>
            <a:r>
              <a:rPr lang="en-US" kern="0" dirty="0">
                <a:solidFill>
                  <a:srgbClr val="000000"/>
                </a:solidFill>
                <a:cs typeface="Times New Roman" panose="02020603050405020304" pitchFamily="18" charset="0"/>
              </a:rPr>
              <a:t>Write a brief impact analysis (150–200 words) based on the video. Use the following questions to guide your response:</a:t>
            </a:r>
          </a:p>
          <a:p>
            <a:pPr marL="285750" lvl="0" indent="-285750">
              <a:lnSpc>
                <a:spcPts val="1960"/>
              </a:lnSpc>
              <a:buClr>
                <a:srgbClr val="62A844"/>
              </a:buClr>
              <a:buFont typeface="Arial" panose="020B0604020202020204" pitchFamily="34" charset="0"/>
              <a:buChar char="•"/>
              <a:defRPr/>
            </a:pPr>
            <a:r>
              <a:rPr lang="en-US" kern="0" dirty="0">
                <a:solidFill>
                  <a:srgbClr val="000000"/>
                </a:solidFill>
                <a:cs typeface="Times New Roman" panose="02020603050405020304" pitchFamily="18" charset="0"/>
              </a:rPr>
              <a:t>What operational or sustainability problem was AI solving?</a:t>
            </a:r>
          </a:p>
          <a:p>
            <a:pPr marL="285750" lvl="0" indent="-285750">
              <a:lnSpc>
                <a:spcPts val="1960"/>
              </a:lnSpc>
              <a:buClr>
                <a:srgbClr val="62A844"/>
              </a:buClr>
              <a:buFont typeface="Arial" panose="020B0604020202020204" pitchFamily="34" charset="0"/>
              <a:buChar char="•"/>
              <a:defRPr/>
            </a:pPr>
            <a:r>
              <a:rPr lang="en-US" kern="0" dirty="0">
                <a:solidFill>
                  <a:srgbClr val="000000"/>
                </a:solidFill>
                <a:cs typeface="Times New Roman" panose="02020603050405020304" pitchFamily="18" charset="0"/>
              </a:rPr>
              <a:t>How were staff involved in its design, training, or daily use?</a:t>
            </a:r>
          </a:p>
          <a:p>
            <a:pPr marL="285750" lvl="0" indent="-285750">
              <a:lnSpc>
                <a:spcPts val="1960"/>
              </a:lnSpc>
              <a:buClr>
                <a:srgbClr val="62A844"/>
              </a:buClr>
              <a:buFont typeface="Arial" panose="020B0604020202020204" pitchFamily="34" charset="0"/>
              <a:buChar char="•"/>
              <a:defRPr/>
            </a:pPr>
            <a:r>
              <a:rPr lang="en-US" kern="0" dirty="0">
                <a:solidFill>
                  <a:srgbClr val="000000"/>
                </a:solidFill>
                <a:cs typeface="Times New Roman" panose="02020603050405020304" pitchFamily="18" charset="0"/>
              </a:rPr>
              <a:t>What measurable results were achieved financially, environmentally, or culturally?</a:t>
            </a:r>
          </a:p>
          <a:p>
            <a:pPr lvl="0">
              <a:lnSpc>
                <a:spcPts val="1960"/>
              </a:lnSpc>
              <a:defRPr/>
            </a:pPr>
            <a:endParaRPr lang="en-US" kern="0" dirty="0">
              <a:solidFill>
                <a:srgbClr val="000000"/>
              </a:solidFill>
              <a:cs typeface="Times New Roman" panose="02020603050405020304" pitchFamily="18" charset="0"/>
            </a:endParaRPr>
          </a:p>
        </p:txBody>
      </p:sp>
      <p:pic>
        <p:nvPicPr>
          <p:cNvPr id="15" name="Picture 14">
            <a:extLst>
              <a:ext uri="{FF2B5EF4-FFF2-40B4-BE49-F238E27FC236}">
                <a16:creationId xmlns:a16="http://schemas.microsoft.com/office/drawing/2014/main" id="{23967FC9-301E-892F-BDB6-831BCC7378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61" t="12298" r="29196" b="16922"/>
          <a:stretch>
            <a:fillRect/>
          </a:stretch>
        </p:blipFill>
        <p:spPr>
          <a:xfrm>
            <a:off x="5860431" y="263354"/>
            <a:ext cx="6347083" cy="4885527"/>
          </a:xfrm>
          <a:prstGeom prst="rect">
            <a:avLst/>
          </a:prstGeom>
        </p:spPr>
      </p:pic>
      <p:pic>
        <p:nvPicPr>
          <p:cNvPr id="5" name="Picture Placeholder 6">
            <a:extLst>
              <a:ext uri="{FF2B5EF4-FFF2-40B4-BE49-F238E27FC236}">
                <a16:creationId xmlns:a16="http://schemas.microsoft.com/office/drawing/2014/main" id="{2632D129-7E10-6621-D493-46CE3860BF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 r="23540" b="42838"/>
          <a:stretch>
            <a:fillRect/>
          </a:stretch>
        </p:blipFill>
        <p:spPr>
          <a:xfrm>
            <a:off x="7375129" y="703928"/>
            <a:ext cx="4832386" cy="3666946"/>
          </a:xfrm>
          <a:prstGeom prst="rect">
            <a:avLst/>
          </a:prstGeom>
        </p:spPr>
      </p:pic>
      <p:sp>
        <p:nvSpPr>
          <p:cNvPr id="6" name="Rounded Rectangle 5">
            <a:extLst>
              <a:ext uri="{FF2B5EF4-FFF2-40B4-BE49-F238E27FC236}">
                <a16:creationId xmlns:a16="http://schemas.microsoft.com/office/drawing/2014/main" id="{641BE3BF-8637-EFB9-BC13-2078F68344BA}"/>
              </a:ext>
            </a:extLst>
          </p:cNvPr>
          <p:cNvSpPr/>
          <p:nvPr/>
        </p:nvSpPr>
        <p:spPr>
          <a:xfrm>
            <a:off x="6637060" y="5915667"/>
            <a:ext cx="4762285"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B295CE4-C175-4B52-15E6-E303D6126C2D}"/>
              </a:ext>
            </a:extLst>
          </p:cNvPr>
          <p:cNvSpPr txBox="1"/>
          <p:nvPr/>
        </p:nvSpPr>
        <p:spPr>
          <a:xfrm>
            <a:off x="6763059" y="5978945"/>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2" name="TextBox 11">
            <a:extLst>
              <a:ext uri="{FF2B5EF4-FFF2-40B4-BE49-F238E27FC236}">
                <a16:creationId xmlns:a16="http://schemas.microsoft.com/office/drawing/2014/main" id="{E5D460F5-283C-87DC-0239-A9934ED4582E}"/>
              </a:ext>
            </a:extLst>
          </p:cNvPr>
          <p:cNvSpPr txBox="1"/>
          <p:nvPr/>
        </p:nvSpPr>
        <p:spPr>
          <a:xfrm>
            <a:off x="7519060" y="5978945"/>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E96B074-7A9F-44B7-CA6E-C1420FEDDB03}"/>
              </a:ext>
            </a:extLst>
          </p:cNvPr>
          <p:cNvSpPr txBox="1"/>
          <p:nvPr/>
        </p:nvSpPr>
        <p:spPr>
          <a:xfrm>
            <a:off x="8113059" y="5978945"/>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Circular Economy and Resource Efficiency</a:t>
            </a:r>
          </a:p>
        </p:txBody>
      </p:sp>
      <p:grpSp>
        <p:nvGrpSpPr>
          <p:cNvPr id="14" name="Group 13">
            <a:extLst>
              <a:ext uri="{FF2B5EF4-FFF2-40B4-BE49-F238E27FC236}">
                <a16:creationId xmlns:a16="http://schemas.microsoft.com/office/drawing/2014/main" id="{8FA1EA1A-4508-5220-D56A-BB138D963A8B}"/>
              </a:ext>
            </a:extLst>
          </p:cNvPr>
          <p:cNvGrpSpPr/>
          <p:nvPr/>
        </p:nvGrpSpPr>
        <p:grpSpPr>
          <a:xfrm rot="21145702">
            <a:off x="9657002" y="4036191"/>
            <a:ext cx="1456095" cy="1406604"/>
            <a:chOff x="7777737" y="4274827"/>
            <a:chExt cx="1456095" cy="1406604"/>
          </a:xfrm>
        </p:grpSpPr>
        <p:sp>
          <p:nvSpPr>
            <p:cNvPr id="16" name="Oval 15">
              <a:extLst>
                <a:ext uri="{FF2B5EF4-FFF2-40B4-BE49-F238E27FC236}">
                  <a16:creationId xmlns:a16="http://schemas.microsoft.com/office/drawing/2014/main" id="{C5BA15B7-8C1B-0D2C-08D4-F28433D03F58}"/>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8FA6C2F-035D-A2A3-D9A0-B82401CF4495}"/>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2994972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674710B-0B65-B27F-2774-01DCFEAF97F6}"/>
              </a:ext>
            </a:extLst>
          </p:cNvPr>
          <p:cNvSpPr/>
          <p:nvPr/>
        </p:nvSpPr>
        <p:spPr>
          <a:xfrm flipH="1" flipV="1">
            <a:off x="0" y="-2629"/>
            <a:ext cx="12185500" cy="1291490"/>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53" name="Graphic 4">
            <a:extLst>
              <a:ext uri="{FF2B5EF4-FFF2-40B4-BE49-F238E27FC236}">
                <a16:creationId xmlns:a16="http://schemas.microsoft.com/office/drawing/2014/main" id="{30D998EF-0B55-3BDD-53D1-BC1C903495FF}"/>
              </a:ext>
            </a:extLst>
          </p:cNvPr>
          <p:cNvSpPr/>
          <p:nvPr/>
        </p:nvSpPr>
        <p:spPr>
          <a:xfrm rot="5400000">
            <a:off x="1314218" y="45975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54" name="Graphic 53">
            <a:extLst>
              <a:ext uri="{FF2B5EF4-FFF2-40B4-BE49-F238E27FC236}">
                <a16:creationId xmlns:a16="http://schemas.microsoft.com/office/drawing/2014/main" id="{0D59586C-CFB7-EDB3-5910-12C251C48014}"/>
              </a:ext>
            </a:extLst>
          </p:cNvPr>
          <p:cNvPicPr>
            <a:picLocks noChangeAspect="1"/>
          </p:cNvPicPr>
          <p:nvPr/>
        </p:nvPicPr>
        <p:blipFill>
          <a:blip>
            <a:extLst>
              <a:ext uri="{96DAC541-7B7A-43D3-8B79-37D633B846F1}">
                <asvg:svgBlip xmlns:asvg="http://schemas.microsoft.com/office/drawing/2016/SVG/main" r:embed="rId3"/>
              </a:ext>
            </a:extLst>
          </a:blip>
          <a:srcRect l="32264" t="48938" r="39869" b="39981"/>
          <a:stretch>
            <a:fillRect/>
          </a:stretch>
        </p:blipFill>
        <p:spPr>
          <a:xfrm>
            <a:off x="7355540" y="21551"/>
            <a:ext cx="4821213" cy="2714449"/>
          </a:xfrm>
          <a:prstGeom prst="rect">
            <a:avLst/>
          </a:prstGeom>
        </p:spPr>
      </p:pic>
      <p:sp>
        <p:nvSpPr>
          <p:cNvPr id="55" name="Text Placeholder 11">
            <a:extLst>
              <a:ext uri="{FF2B5EF4-FFF2-40B4-BE49-F238E27FC236}">
                <a16:creationId xmlns:a16="http://schemas.microsoft.com/office/drawing/2014/main" id="{F7B6976D-DEBF-4A31-EECD-8D0EE7C95798}"/>
              </a:ext>
            </a:extLst>
          </p:cNvPr>
          <p:cNvSpPr txBox="1">
            <a:spLocks/>
          </p:cNvSpPr>
          <p:nvPr/>
        </p:nvSpPr>
        <p:spPr>
          <a:xfrm>
            <a:off x="579276" y="666106"/>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latin typeface="Calibri" panose="020F0502020204030204" pitchFamily="34" charset="0"/>
                <a:cs typeface="Calibri" panose="020F0502020204030204" pitchFamily="34" charset="0"/>
              </a:rPr>
              <a:t>Download the full case studies</a:t>
            </a:r>
          </a:p>
        </p:txBody>
      </p:sp>
      <p:sp>
        <p:nvSpPr>
          <p:cNvPr id="56" name="TextBox 55">
            <a:extLst>
              <a:ext uri="{FF2B5EF4-FFF2-40B4-BE49-F238E27FC236}">
                <a16:creationId xmlns:a16="http://schemas.microsoft.com/office/drawing/2014/main" id="{179BC40F-B196-AEAF-D5A4-1BB9E7F619BD}"/>
              </a:ext>
            </a:extLst>
          </p:cNvPr>
          <p:cNvSpPr txBox="1"/>
          <p:nvPr/>
        </p:nvSpPr>
        <p:spPr>
          <a:xfrm>
            <a:off x="720000" y="432661"/>
            <a:ext cx="7920000" cy="215444"/>
          </a:xfrm>
          <a:prstGeom prst="rect">
            <a:avLst/>
          </a:prstGeom>
          <a:noFill/>
        </p:spPr>
        <p:txBody>
          <a:bodyPr wrap="square" lIns="0" tIns="0" rIns="0" bIns="0" anchor="t">
            <a:spAutoFit/>
          </a:bodyPr>
          <a:lstStyle/>
          <a:p>
            <a:r>
              <a:rPr lang="en-IE" sz="1400" b="1" dirty="0">
                <a:solidFill>
                  <a:schemeClr val="bg1"/>
                </a:solidFill>
              </a:rPr>
              <a:t>C2 M1 · Case study pack</a:t>
            </a:r>
          </a:p>
        </p:txBody>
      </p:sp>
      <p:sp>
        <p:nvSpPr>
          <p:cNvPr id="24" name="TextBox 23">
            <a:extLst>
              <a:ext uri="{FF2B5EF4-FFF2-40B4-BE49-F238E27FC236}">
                <a16:creationId xmlns:a16="http://schemas.microsoft.com/office/drawing/2014/main" id="{2B56BE17-6E95-D0B0-9F54-866B4BBDD80D}"/>
              </a:ext>
            </a:extLst>
          </p:cNvPr>
          <p:cNvSpPr txBox="1"/>
          <p:nvPr/>
        </p:nvSpPr>
        <p:spPr>
          <a:xfrm>
            <a:off x="576000" y="1585275"/>
            <a:ext cx="11302594" cy="276999"/>
          </a:xfrm>
          <a:prstGeom prst="rect">
            <a:avLst/>
          </a:prstGeom>
          <a:noFill/>
        </p:spPr>
        <p:txBody>
          <a:bodyPr wrap="square" lIns="0" tIns="0" rIns="0" bIns="0" anchor="t">
            <a:spAutoFit/>
          </a:bodyPr>
          <a:lstStyle/>
          <a:p>
            <a:r>
              <a:rPr lang="en-IE" b="0" i="1" dirty="0">
                <a:solidFill>
                  <a:srgbClr val="262626"/>
                </a:solidFill>
                <a:latin typeface="Calibri" panose="020F0502020204030204" pitchFamily="34" charset="0"/>
                <a:cs typeface="Calibri" panose="020F0502020204030204" pitchFamily="34" charset="0"/>
              </a:rPr>
              <a:t>Every business featured in this module has a full case study. Use the links below to open each one.</a:t>
            </a:r>
          </a:p>
        </p:txBody>
      </p:sp>
      <p:sp>
        <p:nvSpPr>
          <p:cNvPr id="23" name="Rectangle 22">
            <a:extLst>
              <a:ext uri="{FF2B5EF4-FFF2-40B4-BE49-F238E27FC236}">
                <a16:creationId xmlns:a16="http://schemas.microsoft.com/office/drawing/2014/main" id="{AB04DD39-0E6E-892E-312B-D2BEFBCC45EE}"/>
              </a:ext>
            </a:extLst>
          </p:cNvPr>
          <p:cNvSpPr/>
          <p:nvPr/>
        </p:nvSpPr>
        <p:spPr>
          <a:xfrm>
            <a:off x="525394" y="2024882"/>
            <a:ext cx="5040000" cy="1306968"/>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B8C53569-9ECE-B400-0898-FBCADAA03046}"/>
              </a:ext>
            </a:extLst>
          </p:cNvPr>
          <p:cNvSpPr/>
          <p:nvPr/>
        </p:nvSpPr>
        <p:spPr>
          <a:xfrm>
            <a:off x="525394" y="2024881"/>
            <a:ext cx="144000" cy="1306968"/>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91C2E6D-62A8-3E46-F43A-9A81B3119FF4}"/>
              </a:ext>
            </a:extLst>
          </p:cNvPr>
          <p:cNvSpPr txBox="1"/>
          <p:nvPr/>
        </p:nvSpPr>
        <p:spPr>
          <a:xfrm>
            <a:off x="813394" y="2121307"/>
            <a:ext cx="4980000" cy="246221"/>
          </a:xfrm>
          <a:prstGeom prst="rect">
            <a:avLst/>
          </a:prstGeom>
          <a:noFill/>
        </p:spPr>
        <p:txBody>
          <a:bodyPr wrap="square" lIns="0" tIns="0" rIns="0" bIns="0" anchor="t">
            <a:spAutoFit/>
          </a:bodyPr>
          <a:lstStyle/>
          <a:p>
            <a:r>
              <a:rPr lang="en-IE" sz="1600" b="1" dirty="0" err="1">
                <a:solidFill>
                  <a:srgbClr val="0289AE"/>
                </a:solidFill>
                <a:latin typeface="Calibri" panose="020F0502020204030204" pitchFamily="34" charset="0"/>
                <a:cs typeface="Calibri" panose="020F0502020204030204" pitchFamily="34" charset="0"/>
              </a:rPr>
              <a:t>Bunshin</a:t>
            </a:r>
            <a:r>
              <a:rPr lang="en-IE" sz="1600" b="1" dirty="0">
                <a:solidFill>
                  <a:srgbClr val="0289AE"/>
                </a:solidFill>
                <a:latin typeface="Calibri" panose="020F0502020204030204" pitchFamily="34" charset="0"/>
                <a:cs typeface="Calibri" panose="020F0502020204030204" pitchFamily="34" charset="0"/>
              </a:rPr>
              <a:t> Robot Cafe – </a:t>
            </a:r>
            <a:r>
              <a:rPr lang="en-IE" sz="1600" i="1" dirty="0">
                <a:solidFill>
                  <a:srgbClr val="262626"/>
                </a:solidFill>
                <a:latin typeface="Calibri" panose="020F0502020204030204" pitchFamily="34" charset="0"/>
                <a:cs typeface="Calibri" panose="020F0502020204030204" pitchFamily="34" charset="0"/>
              </a:rPr>
              <a:t>Aarhus, Denmark </a:t>
            </a:r>
          </a:p>
        </p:txBody>
      </p:sp>
      <p:sp>
        <p:nvSpPr>
          <p:cNvPr id="27" name="TextBox 26">
            <a:extLst>
              <a:ext uri="{FF2B5EF4-FFF2-40B4-BE49-F238E27FC236}">
                <a16:creationId xmlns:a16="http://schemas.microsoft.com/office/drawing/2014/main" id="{BC442D6D-2CFE-40F2-4BC5-32CFAA6E6214}"/>
              </a:ext>
            </a:extLst>
          </p:cNvPr>
          <p:cNvSpPr txBox="1"/>
          <p:nvPr/>
        </p:nvSpPr>
        <p:spPr>
          <a:xfrm>
            <a:off x="813394" y="2477652"/>
            <a:ext cx="4596000" cy="538609"/>
          </a:xfrm>
          <a:prstGeom prst="rect">
            <a:avLst/>
          </a:prstGeom>
          <a:noFill/>
        </p:spPr>
        <p:txBody>
          <a:bodyPr wrap="square" lIns="0" tIns="0" rIns="0" bIns="0" anchor="t">
            <a:spAutoFit/>
          </a:bodyPr>
          <a:lstStyle/>
          <a:p>
            <a:pPr>
              <a:lnSpc>
                <a:spcPts val="1440"/>
              </a:lnSpc>
            </a:pPr>
            <a:r>
              <a:rPr lang="en-IE" sz="1300" dirty="0">
                <a:solidFill>
                  <a:srgbClr val="262626"/>
                </a:solidFill>
                <a:latin typeface="Calibri" panose="020F0502020204030204" pitchFamily="34" charset="0"/>
                <a:cs typeface="Calibri" panose="020F0502020204030204" pitchFamily="34" charset="0"/>
              </a:rPr>
              <a:t>First robot cafe outside Japan — </a:t>
            </a:r>
            <a:r>
              <a:rPr lang="en-IE" sz="1300" dirty="0" err="1">
                <a:solidFill>
                  <a:srgbClr val="262626"/>
                </a:solidFill>
                <a:latin typeface="Calibri" panose="020F0502020204030204" pitchFamily="34" charset="0"/>
                <a:cs typeface="Calibri" panose="020F0502020204030204" pitchFamily="34" charset="0"/>
              </a:rPr>
              <a:t>OriHime</a:t>
            </a:r>
            <a:r>
              <a:rPr lang="en-IE" sz="1300" dirty="0">
                <a:solidFill>
                  <a:srgbClr val="262626"/>
                </a:solidFill>
                <a:latin typeface="Calibri" panose="020F0502020204030204" pitchFamily="34" charset="0"/>
                <a:cs typeface="Calibri" panose="020F0502020204030204" pitchFamily="34" charset="0"/>
              </a:rPr>
              <a:t> robots operated by disabled pilots; inclusion by design</a:t>
            </a:r>
            <a:r>
              <a:rPr lang="en-IE" sz="1300" b="0" i="0" dirty="0">
                <a:solidFill>
                  <a:srgbClr val="262626"/>
                </a:solidFill>
                <a:latin typeface="Calibri" panose="020F0502020204030204" pitchFamily="34" charset="0"/>
                <a:cs typeface="Calibri" panose="020F0502020204030204" pitchFamily="34" charset="0"/>
              </a:rPr>
              <a:t>.</a:t>
            </a:r>
          </a:p>
          <a:p>
            <a:pPr>
              <a:lnSpc>
                <a:spcPts val="1440"/>
              </a:lnSpc>
            </a:pPr>
            <a:endParaRPr lang="en-IE" sz="1300" b="0" i="0" dirty="0">
              <a:solidFill>
                <a:srgbClr val="262626"/>
              </a:solidFill>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64D60FDE-1160-0D56-B01F-9AE19058EBE0}"/>
              </a:ext>
            </a:extLst>
          </p:cNvPr>
          <p:cNvSpPr/>
          <p:nvPr/>
        </p:nvSpPr>
        <p:spPr>
          <a:xfrm>
            <a:off x="813394" y="2956367"/>
            <a:ext cx="431639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9B431BC4-9129-4025-A84B-4F5ADF923585}"/>
              </a:ext>
            </a:extLst>
          </p:cNvPr>
          <p:cNvSpPr txBox="1"/>
          <p:nvPr/>
        </p:nvSpPr>
        <p:spPr>
          <a:xfrm>
            <a:off x="895554" y="3012687"/>
            <a:ext cx="4692000" cy="400110"/>
          </a:xfrm>
          <a:prstGeom prst="rect">
            <a:avLst/>
          </a:prstGeom>
          <a:noFill/>
        </p:spPr>
        <p:txBody>
          <a:bodyPr wrap="square" lIns="0" tIns="0" rIns="0" bIns="0" anchor="t">
            <a:spAutoFit/>
          </a:bodyPr>
          <a:lstStyle/>
          <a:p>
            <a:r>
              <a:rPr lang="en-IE" sz="1300" b="1" dirty="0">
                <a:solidFill>
                  <a:srgbClr val="262626"/>
                </a:solidFill>
              </a:rPr>
              <a:t>Download the full case study  ·  {{CASE_URL_ BUNSHIN}}</a:t>
            </a:r>
          </a:p>
          <a:p>
            <a:endParaRPr lang="en-IE" sz="1300" b="1" dirty="0">
              <a:solidFill>
                <a:srgbClr val="262626"/>
              </a:solidFill>
            </a:endParaRPr>
          </a:p>
        </p:txBody>
      </p:sp>
      <p:sp>
        <p:nvSpPr>
          <p:cNvPr id="51" name="Rectangle 50">
            <a:extLst>
              <a:ext uri="{FF2B5EF4-FFF2-40B4-BE49-F238E27FC236}">
                <a16:creationId xmlns:a16="http://schemas.microsoft.com/office/drawing/2014/main" id="{54307D8C-88A8-1E36-0A5D-19D45F54FAD6}"/>
              </a:ext>
            </a:extLst>
          </p:cNvPr>
          <p:cNvSpPr/>
          <p:nvPr/>
        </p:nvSpPr>
        <p:spPr>
          <a:xfrm>
            <a:off x="520326" y="3488067"/>
            <a:ext cx="5040000" cy="1306968"/>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0F2DF153-B0AD-1807-F476-665B19C826C6}"/>
              </a:ext>
            </a:extLst>
          </p:cNvPr>
          <p:cNvSpPr/>
          <p:nvPr/>
        </p:nvSpPr>
        <p:spPr>
          <a:xfrm>
            <a:off x="520326" y="3488066"/>
            <a:ext cx="144000" cy="1306968"/>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8FE25A88-A2FD-CA21-7C5D-9F06C7E48902}"/>
              </a:ext>
            </a:extLst>
          </p:cNvPr>
          <p:cNvSpPr txBox="1"/>
          <p:nvPr/>
        </p:nvSpPr>
        <p:spPr>
          <a:xfrm>
            <a:off x="808326" y="3584492"/>
            <a:ext cx="4980000" cy="246221"/>
          </a:xfrm>
          <a:prstGeom prst="rect">
            <a:avLst/>
          </a:prstGeom>
          <a:noFill/>
        </p:spPr>
        <p:txBody>
          <a:bodyPr wrap="square" lIns="0" tIns="0" rIns="0" bIns="0" anchor="t">
            <a:spAutoFit/>
          </a:bodyPr>
          <a:lstStyle/>
          <a:p>
            <a:r>
              <a:rPr lang="en-IE" sz="1600" b="1" dirty="0">
                <a:solidFill>
                  <a:srgbClr val="0289AE"/>
                </a:solidFill>
                <a:latin typeface="Calibri" panose="020F0502020204030204" pitchFamily="34" charset="0"/>
                <a:cs typeface="Calibri" panose="020F0502020204030204" pitchFamily="34" charset="0"/>
              </a:rPr>
              <a:t>Porto Mare Taverna – </a:t>
            </a:r>
            <a:r>
              <a:rPr lang="en-IE" sz="1600" i="1" dirty="0">
                <a:solidFill>
                  <a:srgbClr val="262626"/>
                </a:solidFill>
                <a:latin typeface="Calibri" panose="020F0502020204030204" pitchFamily="34" charset="0"/>
                <a:cs typeface="Calibri" panose="020F0502020204030204" pitchFamily="34" charset="0"/>
              </a:rPr>
              <a:t> Croatia</a:t>
            </a:r>
          </a:p>
        </p:txBody>
      </p:sp>
      <p:sp>
        <p:nvSpPr>
          <p:cNvPr id="61" name="TextBox 60">
            <a:extLst>
              <a:ext uri="{FF2B5EF4-FFF2-40B4-BE49-F238E27FC236}">
                <a16:creationId xmlns:a16="http://schemas.microsoft.com/office/drawing/2014/main" id="{6B0A66FC-32F1-A59B-EA40-F45F69ABB064}"/>
              </a:ext>
            </a:extLst>
          </p:cNvPr>
          <p:cNvSpPr txBox="1"/>
          <p:nvPr/>
        </p:nvSpPr>
        <p:spPr>
          <a:xfrm>
            <a:off x="808326" y="3940837"/>
            <a:ext cx="4596000" cy="538609"/>
          </a:xfrm>
          <a:prstGeom prst="rect">
            <a:avLst/>
          </a:prstGeom>
          <a:noFill/>
        </p:spPr>
        <p:txBody>
          <a:bodyPr wrap="square" lIns="0" tIns="0" rIns="0" bIns="0" anchor="t">
            <a:spAutoFit/>
          </a:bodyPr>
          <a:lstStyle/>
          <a:p>
            <a:pPr>
              <a:lnSpc>
                <a:spcPts val="1440"/>
              </a:lnSpc>
            </a:pPr>
            <a:r>
              <a:rPr lang="en-IE" sz="1300" dirty="0">
                <a:solidFill>
                  <a:srgbClr val="262626"/>
                </a:solidFill>
                <a:latin typeface="Calibri" panose="020F0502020204030204" pitchFamily="34" charset="0"/>
                <a:cs typeface="Calibri" panose="020F0502020204030204" pitchFamily="34" charset="0"/>
              </a:rPr>
              <a:t>choose the right digital tools for reservations and energy at a seasonal seafood spot.</a:t>
            </a:r>
          </a:p>
          <a:p>
            <a:pPr>
              <a:lnSpc>
                <a:spcPts val="1440"/>
              </a:lnSpc>
            </a:pPr>
            <a:endParaRPr lang="en-IE" sz="1300" b="0" i="0" dirty="0">
              <a:solidFill>
                <a:srgbClr val="262626"/>
              </a:solidFill>
              <a:latin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2C9F9A35-A3E1-D04D-53DC-15BA233B0381}"/>
              </a:ext>
            </a:extLst>
          </p:cNvPr>
          <p:cNvSpPr/>
          <p:nvPr/>
        </p:nvSpPr>
        <p:spPr>
          <a:xfrm>
            <a:off x="808326" y="4419552"/>
            <a:ext cx="431639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8A6C0EA4-95C1-AF75-1CD1-6FB6BB80C901}"/>
              </a:ext>
            </a:extLst>
          </p:cNvPr>
          <p:cNvSpPr txBox="1"/>
          <p:nvPr/>
        </p:nvSpPr>
        <p:spPr>
          <a:xfrm>
            <a:off x="890486" y="4475872"/>
            <a:ext cx="4692000" cy="200055"/>
          </a:xfrm>
          <a:prstGeom prst="rect">
            <a:avLst/>
          </a:prstGeom>
          <a:noFill/>
        </p:spPr>
        <p:txBody>
          <a:bodyPr wrap="square" lIns="0" tIns="0" rIns="0" bIns="0" anchor="t">
            <a:spAutoFit/>
          </a:bodyPr>
          <a:lstStyle/>
          <a:p>
            <a:r>
              <a:rPr lang="en-IE" sz="1300" b="1" dirty="0">
                <a:solidFill>
                  <a:srgbClr val="262626"/>
                </a:solidFill>
              </a:rPr>
              <a:t>Download the full case study  ·  {{CASE_URL_ PORTOMARE}}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3F5366-F7F9-CB65-EFAB-9436949AC54B}"/>
              </a:ext>
            </a:extLst>
          </p:cNvPr>
          <p:cNvSpPr txBox="1"/>
          <p:nvPr/>
        </p:nvSpPr>
        <p:spPr>
          <a:xfrm>
            <a:off x="5683169" y="787874"/>
            <a:ext cx="6024421" cy="3990836"/>
          </a:xfrm>
          <a:prstGeom prst="rect">
            <a:avLst/>
          </a:prstGeom>
          <a:noFill/>
        </p:spPr>
        <p:txBody>
          <a:bodyPr wrap="square" rtlCol="0">
            <a:spAutoFit/>
          </a:bodyPr>
          <a:lstStyle/>
          <a:p>
            <a:pPr algn="ctr"/>
            <a:r>
              <a:rPr lang="en-US" sz="3600" b="1" dirty="0">
                <a:solidFill>
                  <a:schemeClr val="bg1"/>
                </a:solidFill>
                <a:cs typeface="Times New Roman" panose="02020603050405020304" pitchFamily="18" charset="0"/>
              </a:rPr>
              <a:t>Thank You for Engaging </a:t>
            </a:r>
          </a:p>
          <a:p>
            <a:pPr algn="ctr"/>
            <a:endParaRPr lang="en-US" sz="2200" b="1" dirty="0">
              <a:solidFill>
                <a:schemeClr val="bg1"/>
              </a:solidFill>
              <a:cs typeface="Times New Roman" panose="02020603050405020304" pitchFamily="18" charset="0"/>
            </a:endParaRPr>
          </a:p>
          <a:p>
            <a:pPr algn="ctr"/>
            <a:endParaRPr lang="en-US" sz="2200" b="1" dirty="0">
              <a:solidFill>
                <a:schemeClr val="bg1"/>
              </a:solidFill>
              <a:cs typeface="Times New Roman" panose="02020603050405020304" pitchFamily="18" charset="0"/>
            </a:endParaRPr>
          </a:p>
          <a:p>
            <a:pPr algn="ctr">
              <a:lnSpc>
                <a:spcPts val="2580"/>
              </a:lnSpc>
            </a:pPr>
            <a:r>
              <a:rPr lang="en-US" sz="2400" dirty="0">
                <a:solidFill>
                  <a:schemeClr val="bg1"/>
                </a:solidFill>
                <a:cs typeface="Times New Roman" panose="02020603050405020304" pitchFamily="18" charset="0"/>
              </a:rPr>
              <a:t>We hope this module has enriched your knowledge and sharpened your practice.</a:t>
            </a:r>
            <a:br>
              <a:rPr lang="en-US" sz="2400" dirty="0">
                <a:solidFill>
                  <a:schemeClr val="bg1"/>
                </a:solidFill>
                <a:cs typeface="Times New Roman" panose="02020603050405020304" pitchFamily="18" charset="0"/>
              </a:rPr>
            </a:br>
            <a:r>
              <a:rPr lang="en-US" sz="2400" dirty="0">
                <a:solidFill>
                  <a:schemeClr val="bg1"/>
                </a:solidFill>
                <a:cs typeface="Times New Roman" panose="02020603050405020304" pitchFamily="18" charset="0"/>
              </a:rPr>
              <a:t>Thank you for your commitment to hospitality that is intelligent, sustainable, and human </a:t>
            </a:r>
            <a:r>
              <a:rPr lang="en-US" sz="2400" dirty="0" err="1">
                <a:solidFill>
                  <a:schemeClr val="bg1"/>
                </a:solidFill>
                <a:cs typeface="Times New Roman" panose="02020603050405020304" pitchFamily="18" charset="0"/>
              </a:rPr>
              <a:t>centred</a:t>
            </a:r>
            <a:r>
              <a:rPr lang="en-US" sz="2400" dirty="0">
                <a:solidFill>
                  <a:schemeClr val="bg1"/>
                </a:solidFill>
                <a:cs typeface="Times New Roman" panose="02020603050405020304" pitchFamily="18" charset="0"/>
              </a:rPr>
              <a:t>.  Carry these insights into your work, lead with ethics and empathy, and let technology serve people with care.</a:t>
            </a:r>
          </a:p>
          <a:p>
            <a:pPr algn="ctr">
              <a:lnSpc>
                <a:spcPts val="2580"/>
              </a:lnSpc>
            </a:pPr>
            <a:endParaRPr lang="en-GB" sz="2400" dirty="0">
              <a:solidFill>
                <a:schemeClr val="bg1"/>
              </a:solidFill>
              <a:cs typeface="Times New Roman" panose="02020603050405020304" pitchFamily="18" charset="0"/>
            </a:endParaRPr>
          </a:p>
        </p:txBody>
      </p:sp>
      <p:pic>
        <p:nvPicPr>
          <p:cNvPr id="10" name="Picture 9">
            <a:extLst>
              <a:ext uri="{FF2B5EF4-FFF2-40B4-BE49-F238E27FC236}">
                <a16:creationId xmlns:a16="http://schemas.microsoft.com/office/drawing/2014/main" id="{3F48199E-AB42-2BE6-083E-CED89758DD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337" y="627673"/>
            <a:ext cx="4125188" cy="2499202"/>
          </a:xfrm>
          <a:prstGeom prst="rect">
            <a:avLst/>
          </a:prstGeom>
        </p:spPr>
      </p:pic>
      <p:pic>
        <p:nvPicPr>
          <p:cNvPr id="11" name="Picture 10">
            <a:extLst>
              <a:ext uri="{FF2B5EF4-FFF2-40B4-BE49-F238E27FC236}">
                <a16:creationId xmlns:a16="http://schemas.microsoft.com/office/drawing/2014/main" id="{34416DB7-F888-9CB1-E2B1-2B5B4B9AE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214" y="5846608"/>
            <a:ext cx="6024421" cy="606937"/>
          </a:xfrm>
          <a:prstGeom prst="rect">
            <a:avLst/>
          </a:prstGeom>
        </p:spPr>
      </p:pic>
      <p:sp>
        <p:nvSpPr>
          <p:cNvPr id="13" name="Text Placeholder 2">
            <a:extLst>
              <a:ext uri="{FF2B5EF4-FFF2-40B4-BE49-F238E27FC236}">
                <a16:creationId xmlns:a16="http://schemas.microsoft.com/office/drawing/2014/main" id="{C250D63B-60D5-992F-A81F-18121CBAE278}"/>
              </a:ext>
            </a:extLst>
          </p:cNvPr>
          <p:cNvSpPr txBox="1">
            <a:spLocks/>
          </p:cNvSpPr>
          <p:nvPr/>
        </p:nvSpPr>
        <p:spPr>
          <a:xfrm flipH="1">
            <a:off x="-71237" y="4675239"/>
            <a:ext cx="5754406" cy="711462"/>
          </a:xfrm>
          <a:prstGeom prst="rect">
            <a:avLst/>
          </a:prstGeom>
          <a:solidFill>
            <a:srgbClr val="0289AE"/>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 www.</a:t>
            </a:r>
            <a:r>
              <a:rPr lang="en-US" b="1" dirty="0">
                <a:solidFill>
                  <a:schemeClr val="bg1"/>
                </a:solidFill>
                <a:hlinkClick r:id="rId4">
                  <a:extLst>
                    <a:ext uri="{A12FA001-AC4F-418D-AE19-62706E023703}">
                      <ahyp:hlinkClr xmlns:ahyp="http://schemas.microsoft.com/office/drawing/2018/hyperlinkcolor" val="tx"/>
                    </a:ext>
                  </a:extLst>
                </a:hlinkClick>
              </a:rPr>
              <a:t>ecosmartproject</a:t>
            </a:r>
            <a:r>
              <a:rPr lang="en-US" dirty="0">
                <a:solidFill>
                  <a:schemeClr val="bg1"/>
                </a:solidFill>
                <a:hlinkClick r:id="rId4">
                  <a:extLst>
                    <a:ext uri="{A12FA001-AC4F-418D-AE19-62706E023703}">
                      <ahyp:hlinkClr xmlns:ahyp="http://schemas.microsoft.com/office/drawing/2018/hyperlinkcolor" val="tx"/>
                    </a:ext>
                  </a:extLst>
                </a:hlinkClick>
              </a:rPr>
              <a:t>.eu</a:t>
            </a:r>
            <a:endParaRPr lang="en-US" dirty="0">
              <a:solidFill>
                <a:schemeClr val="bg1"/>
              </a:solidFill>
            </a:endParaRPr>
          </a:p>
        </p:txBody>
      </p:sp>
    </p:spTree>
    <p:extLst>
      <p:ext uri="{BB962C8B-B14F-4D97-AF65-F5344CB8AC3E}">
        <p14:creationId xmlns:p14="http://schemas.microsoft.com/office/powerpoint/2010/main" val="7781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303E4-AA5A-43EC-1893-EB045DA7CA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6A0546-7E32-1A0D-1EED-24B528423571}"/>
              </a:ext>
            </a:extLst>
          </p:cNvPr>
          <p:cNvSpPr>
            <a:spLocks noGrp="1"/>
          </p:cNvSpPr>
          <p:nvPr>
            <p:ph type="body" sz="quarter" idx="16"/>
          </p:nvPr>
        </p:nvSpPr>
        <p:spPr>
          <a:xfrm>
            <a:off x="4223369" y="1073150"/>
            <a:ext cx="6279531" cy="4711700"/>
          </a:xfrm>
        </p:spPr>
        <p:txBody>
          <a:bodyPr>
            <a:normAutofit/>
          </a:bodyPr>
          <a:lstStyle/>
          <a:p>
            <a:pPr fontAlgn="t">
              <a:lnSpc>
                <a:spcPts val="4960"/>
              </a:lnSpc>
              <a:spcBef>
                <a:spcPts val="0"/>
              </a:spcBef>
            </a:pPr>
            <a:r>
              <a:rPr lang="en-IE" b="1" dirty="0"/>
              <a:t>Understanding AI </a:t>
            </a:r>
          </a:p>
          <a:p>
            <a:pPr fontAlgn="t">
              <a:lnSpc>
                <a:spcPts val="4960"/>
              </a:lnSpc>
              <a:spcBef>
                <a:spcPts val="0"/>
              </a:spcBef>
            </a:pPr>
            <a:r>
              <a:rPr lang="en-IE" b="1" dirty="0"/>
              <a:t>in Hospitality</a:t>
            </a:r>
          </a:p>
          <a:p>
            <a:endParaRPr lang="en-US" sz="2200" dirty="0">
              <a:cs typeface="Times New Roman" panose="02020603050405020304" pitchFamily="18" charset="0"/>
            </a:endParaRPr>
          </a:p>
          <a:p>
            <a:endParaRPr lang="en-US" sz="2200" dirty="0">
              <a:cs typeface="Times New Roman" panose="02020603050405020304" pitchFamily="18" charset="0"/>
            </a:endParaRPr>
          </a:p>
          <a:p>
            <a:r>
              <a:rPr lang="en-IE" sz="2400" dirty="0"/>
              <a:t>Foundations, applications, and human implications of AI in the European hospitality sector. To introduce the concept of Artificial Intelligence and examine its strategic and ethical role in sustainable hospitality</a:t>
            </a:r>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66A93D97-AB5F-0538-D1CA-85A9C32F776D}"/>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01</a:t>
            </a:r>
          </a:p>
        </p:txBody>
      </p:sp>
    </p:spTree>
    <p:extLst>
      <p:ext uri="{BB962C8B-B14F-4D97-AF65-F5344CB8AC3E}">
        <p14:creationId xmlns:p14="http://schemas.microsoft.com/office/powerpoint/2010/main" val="197385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213C6-311E-56D9-641A-0F8D0E6C443E}"/>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686DA530-CB4C-A161-57B1-0109082C2462}"/>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0800000" flipH="1">
            <a:off x="7821519" y="0"/>
            <a:ext cx="4370480" cy="3929800"/>
          </a:xfrm>
          <a:prstGeom prst="rect">
            <a:avLst/>
          </a:prstGeom>
        </p:spPr>
      </p:pic>
      <p:cxnSp>
        <p:nvCxnSpPr>
          <p:cNvPr id="3" name="Straight Connector 2">
            <a:extLst>
              <a:ext uri="{FF2B5EF4-FFF2-40B4-BE49-F238E27FC236}">
                <a16:creationId xmlns:a16="http://schemas.microsoft.com/office/drawing/2014/main" id="{E9CC8301-8A31-CE5E-4416-905380B7AD9A}"/>
              </a:ext>
            </a:extLst>
          </p:cNvPr>
          <p:cNvCxnSpPr>
            <a:cxnSpLocks/>
          </p:cNvCxnSpPr>
          <p:nvPr/>
        </p:nvCxnSpPr>
        <p:spPr>
          <a:xfrm>
            <a:off x="0" y="979211"/>
            <a:ext cx="692166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D654A4A9-EDFC-20A1-D42A-DCA841C249BD}"/>
              </a:ext>
            </a:extLst>
          </p:cNvPr>
          <p:cNvSpPr txBox="1">
            <a:spLocks/>
          </p:cNvSpPr>
          <p:nvPr/>
        </p:nvSpPr>
        <p:spPr>
          <a:xfrm>
            <a:off x="429114" y="352212"/>
            <a:ext cx="725647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Understanding Artificial Intelligence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14" name="Rectangle 30">
            <a:extLst>
              <a:ext uri="{FF2B5EF4-FFF2-40B4-BE49-F238E27FC236}">
                <a16:creationId xmlns:a16="http://schemas.microsoft.com/office/drawing/2014/main" id="{42FAB9A2-0FDF-C6A0-2E2C-E474DCD48E5E}"/>
              </a:ext>
            </a:extLst>
          </p:cNvPr>
          <p:cNvSpPr/>
          <p:nvPr/>
        </p:nvSpPr>
        <p:spPr>
          <a:xfrm flipH="1">
            <a:off x="9329070" y="3531225"/>
            <a:ext cx="2236188" cy="1477328"/>
          </a:xfrm>
          <a:prstGeom prst="rect">
            <a:avLst/>
          </a:prstGeom>
        </p:spPr>
        <p:txBody>
          <a:bodyPr wrap="square">
            <a:spAutoFit/>
          </a:bodyPr>
          <a:lstStyle/>
          <a:p>
            <a:pPr>
              <a:defRPr/>
            </a:pPr>
            <a:r>
              <a:rPr lang="en-US" b="1" i="1" dirty="0">
                <a:solidFill>
                  <a:srgbClr val="262626"/>
                </a:solidFill>
                <a:cs typeface="Times New Roman" panose="02020603050405020304" pitchFamily="18" charset="0"/>
              </a:rPr>
              <a:t>Unlike traditional automation, AI adapts and gets better over time.</a:t>
            </a:r>
          </a:p>
          <a:p>
            <a:pPr>
              <a:defRPr/>
            </a:pPr>
            <a:endParaRPr lang="en-US" b="1" dirty="0">
              <a:solidFill>
                <a:srgbClr val="262626"/>
              </a:solidFill>
              <a:cs typeface="Times New Roman" panose="02020603050405020304" pitchFamily="18" charset="0"/>
            </a:endParaRPr>
          </a:p>
        </p:txBody>
      </p:sp>
      <p:sp>
        <p:nvSpPr>
          <p:cNvPr id="10" name="Google Shape;252;p20">
            <a:extLst>
              <a:ext uri="{FF2B5EF4-FFF2-40B4-BE49-F238E27FC236}">
                <a16:creationId xmlns:a16="http://schemas.microsoft.com/office/drawing/2014/main" id="{86AD65BA-F150-3E6B-15F9-CBFB1BB14A4E}"/>
              </a:ext>
            </a:extLst>
          </p:cNvPr>
          <p:cNvSpPr/>
          <p:nvPr/>
        </p:nvSpPr>
        <p:spPr>
          <a:xfrm>
            <a:off x="385835" y="2496482"/>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3;p20">
            <a:extLst>
              <a:ext uri="{FF2B5EF4-FFF2-40B4-BE49-F238E27FC236}">
                <a16:creationId xmlns:a16="http://schemas.microsoft.com/office/drawing/2014/main" id="{B1BD6D38-5B3D-54F9-E036-5420A4BFE310}"/>
              </a:ext>
            </a:extLst>
          </p:cNvPr>
          <p:cNvSpPr/>
          <p:nvPr/>
        </p:nvSpPr>
        <p:spPr>
          <a:xfrm>
            <a:off x="2215483" y="5120199"/>
            <a:ext cx="299846" cy="392537"/>
          </a:xfrm>
          <a:custGeom>
            <a:avLst/>
            <a:gdLst/>
            <a:ahLst/>
            <a:cxnLst/>
            <a:rect l="l" t="t" r="r" b="b"/>
            <a:pathLst>
              <a:path w="2329" h="3006" extrusionOk="0">
                <a:moveTo>
                  <a:pt x="1" y="0"/>
                </a:moveTo>
                <a:lnTo>
                  <a:pt x="1" y="3006"/>
                </a:lnTo>
                <a:lnTo>
                  <a:pt x="232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p20">
            <a:extLst>
              <a:ext uri="{FF2B5EF4-FFF2-40B4-BE49-F238E27FC236}">
                <a16:creationId xmlns:a16="http://schemas.microsoft.com/office/drawing/2014/main" id="{EBA4D30F-8039-0867-DC4E-D4D9A55B5CF2}"/>
              </a:ext>
            </a:extLst>
          </p:cNvPr>
          <p:cNvSpPr/>
          <p:nvPr/>
        </p:nvSpPr>
        <p:spPr>
          <a:xfrm>
            <a:off x="1337157" y="2199534"/>
            <a:ext cx="731013" cy="741459"/>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5;p20">
            <a:extLst>
              <a:ext uri="{FF2B5EF4-FFF2-40B4-BE49-F238E27FC236}">
                <a16:creationId xmlns:a16="http://schemas.microsoft.com/office/drawing/2014/main" id="{E2A26F9F-FE29-9EE2-2E77-601FDE7CA3BB}"/>
              </a:ext>
            </a:extLst>
          </p:cNvPr>
          <p:cNvSpPr/>
          <p:nvPr/>
        </p:nvSpPr>
        <p:spPr>
          <a:xfrm>
            <a:off x="1264352" y="2125885"/>
            <a:ext cx="876623" cy="889149"/>
          </a:xfrm>
          <a:custGeom>
            <a:avLst/>
            <a:gdLst/>
            <a:ahLst/>
            <a:cxnLst/>
            <a:rect l="l" t="t"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6;p20">
            <a:extLst>
              <a:ext uri="{FF2B5EF4-FFF2-40B4-BE49-F238E27FC236}">
                <a16:creationId xmlns:a16="http://schemas.microsoft.com/office/drawing/2014/main" id="{D918A5F9-8546-D82C-292C-F75075422AE0}"/>
              </a:ext>
            </a:extLst>
          </p:cNvPr>
          <p:cNvSpPr/>
          <p:nvPr/>
        </p:nvSpPr>
        <p:spPr>
          <a:xfrm>
            <a:off x="6966864" y="3627481"/>
            <a:ext cx="2633660" cy="2623954"/>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7;p20">
            <a:extLst>
              <a:ext uri="{FF2B5EF4-FFF2-40B4-BE49-F238E27FC236}">
                <a16:creationId xmlns:a16="http://schemas.microsoft.com/office/drawing/2014/main" id="{7FB85B00-2A2A-FF9A-0269-CFB47E27BB59}"/>
              </a:ext>
            </a:extLst>
          </p:cNvPr>
          <p:cNvSpPr/>
          <p:nvPr/>
        </p:nvSpPr>
        <p:spPr>
          <a:xfrm>
            <a:off x="8792159" y="3505254"/>
            <a:ext cx="299846" cy="392667"/>
          </a:xfrm>
          <a:custGeom>
            <a:avLst/>
            <a:gdLst/>
            <a:ahLst/>
            <a:cxnLst/>
            <a:rect l="l" t="t" r="r" b="b"/>
            <a:pathLst>
              <a:path w="2329" h="3007" extrusionOk="0">
                <a:moveTo>
                  <a:pt x="1" y="1"/>
                </a:moveTo>
                <a:lnTo>
                  <a:pt x="1" y="3006"/>
                </a:lnTo>
                <a:lnTo>
                  <a:pt x="2328" y="1504"/>
                </a:lnTo>
                <a:lnTo>
                  <a:pt x="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8;p20">
            <a:extLst>
              <a:ext uri="{FF2B5EF4-FFF2-40B4-BE49-F238E27FC236}">
                <a16:creationId xmlns:a16="http://schemas.microsoft.com/office/drawing/2014/main" id="{A09C5A24-41C2-FA51-6688-797FC779DA6E}"/>
              </a:ext>
            </a:extLst>
          </p:cNvPr>
          <p:cNvSpPr/>
          <p:nvPr/>
        </p:nvSpPr>
        <p:spPr>
          <a:xfrm>
            <a:off x="7918121" y="5796560"/>
            <a:ext cx="731141" cy="741589"/>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p20">
            <a:extLst>
              <a:ext uri="{FF2B5EF4-FFF2-40B4-BE49-F238E27FC236}">
                <a16:creationId xmlns:a16="http://schemas.microsoft.com/office/drawing/2014/main" id="{EDDE322B-9055-E4DF-93EF-28E1BCEFC549}"/>
              </a:ext>
            </a:extLst>
          </p:cNvPr>
          <p:cNvSpPr/>
          <p:nvPr/>
        </p:nvSpPr>
        <p:spPr>
          <a:xfrm>
            <a:off x="7845316" y="5722780"/>
            <a:ext cx="876752" cy="889019"/>
          </a:xfrm>
          <a:custGeom>
            <a:avLst/>
            <a:gdLst/>
            <a:ahLst/>
            <a:cxnLst/>
            <a:rect l="l" t="t" r="r" b="b"/>
            <a:pathLst>
              <a:path w="6810" h="6808" extrusionOk="0">
                <a:moveTo>
                  <a:pt x="3405" y="1132"/>
                </a:moveTo>
                <a:cubicBezTo>
                  <a:pt x="4659" y="1132"/>
                  <a:pt x="5677" y="2151"/>
                  <a:pt x="5677" y="3405"/>
                </a:cubicBezTo>
                <a:cubicBezTo>
                  <a:pt x="5677" y="4658"/>
                  <a:pt x="4659" y="5676"/>
                  <a:pt x="3405" y="5676"/>
                </a:cubicBezTo>
                <a:cubicBezTo>
                  <a:pt x="2152" y="5676"/>
                  <a:pt x="1132" y="4658"/>
                  <a:pt x="1132" y="3405"/>
                </a:cubicBezTo>
                <a:cubicBezTo>
                  <a:pt x="1132" y="2151"/>
                  <a:pt x="2152" y="1132"/>
                  <a:pt x="3405" y="1132"/>
                </a:cubicBezTo>
                <a:close/>
                <a:moveTo>
                  <a:pt x="3405" y="0"/>
                </a:moveTo>
                <a:cubicBezTo>
                  <a:pt x="1528" y="0"/>
                  <a:pt x="1" y="1527"/>
                  <a:pt x="1" y="3405"/>
                </a:cubicBezTo>
                <a:cubicBezTo>
                  <a:pt x="1" y="5282"/>
                  <a:pt x="1528" y="6808"/>
                  <a:pt x="3405" y="6808"/>
                </a:cubicBezTo>
                <a:cubicBezTo>
                  <a:pt x="5283" y="6808"/>
                  <a:pt x="6810" y="5282"/>
                  <a:pt x="6809" y="3405"/>
                </a:cubicBezTo>
                <a:cubicBezTo>
                  <a:pt x="6809" y="1527"/>
                  <a:pt x="5283" y="0"/>
                  <a:pt x="3405" y="0"/>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0;p20">
            <a:extLst>
              <a:ext uri="{FF2B5EF4-FFF2-40B4-BE49-F238E27FC236}">
                <a16:creationId xmlns:a16="http://schemas.microsoft.com/office/drawing/2014/main" id="{EE877FB4-05D0-E10D-4800-FFCD4D4BD4E1}"/>
              </a:ext>
            </a:extLst>
          </p:cNvPr>
          <p:cNvSpPr/>
          <p:nvPr/>
        </p:nvSpPr>
        <p:spPr>
          <a:xfrm>
            <a:off x="2582322" y="3627481"/>
            <a:ext cx="2633813" cy="2623954"/>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1;p20">
            <a:extLst>
              <a:ext uri="{FF2B5EF4-FFF2-40B4-BE49-F238E27FC236}">
                <a16:creationId xmlns:a16="http://schemas.microsoft.com/office/drawing/2014/main" id="{E8469892-0935-8B4F-1709-2988847ED3A6}"/>
              </a:ext>
            </a:extLst>
          </p:cNvPr>
          <p:cNvSpPr/>
          <p:nvPr/>
        </p:nvSpPr>
        <p:spPr>
          <a:xfrm>
            <a:off x="4373286" y="3505254"/>
            <a:ext cx="299717" cy="392667"/>
          </a:xfrm>
          <a:custGeom>
            <a:avLst/>
            <a:gdLst/>
            <a:ahLst/>
            <a:cxnLst/>
            <a:rect l="l" t="t" r="r" b="b"/>
            <a:pathLst>
              <a:path w="2328" h="3007" extrusionOk="0">
                <a:moveTo>
                  <a:pt x="1" y="1"/>
                </a:moveTo>
                <a:lnTo>
                  <a:pt x="1" y="3006"/>
                </a:lnTo>
                <a:lnTo>
                  <a:pt x="2328" y="1504"/>
                </a:lnTo>
                <a:lnTo>
                  <a:pt x="1"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2;p20">
            <a:extLst>
              <a:ext uri="{FF2B5EF4-FFF2-40B4-BE49-F238E27FC236}">
                <a16:creationId xmlns:a16="http://schemas.microsoft.com/office/drawing/2014/main" id="{8F80FC9E-3F4E-AB88-CE34-1155F0A2C854}"/>
              </a:ext>
            </a:extLst>
          </p:cNvPr>
          <p:cNvSpPr/>
          <p:nvPr/>
        </p:nvSpPr>
        <p:spPr>
          <a:xfrm>
            <a:off x="3533720" y="5796560"/>
            <a:ext cx="731013" cy="741589"/>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3;p20">
            <a:extLst>
              <a:ext uri="{FF2B5EF4-FFF2-40B4-BE49-F238E27FC236}">
                <a16:creationId xmlns:a16="http://schemas.microsoft.com/office/drawing/2014/main" id="{84D7E04C-00ED-34F1-0A78-12D75C6CE324}"/>
              </a:ext>
            </a:extLst>
          </p:cNvPr>
          <p:cNvSpPr/>
          <p:nvPr/>
        </p:nvSpPr>
        <p:spPr>
          <a:xfrm>
            <a:off x="3460723" y="5722780"/>
            <a:ext cx="877009" cy="889019"/>
          </a:xfrm>
          <a:custGeom>
            <a:avLst/>
            <a:gdLst/>
            <a:ahLst/>
            <a:cxnLst/>
            <a:rect l="l" t="t"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8;p20">
            <a:extLst>
              <a:ext uri="{FF2B5EF4-FFF2-40B4-BE49-F238E27FC236}">
                <a16:creationId xmlns:a16="http://schemas.microsoft.com/office/drawing/2014/main" id="{5210686B-3F98-3301-8038-2E06D556849D}"/>
              </a:ext>
            </a:extLst>
          </p:cNvPr>
          <p:cNvSpPr/>
          <p:nvPr/>
        </p:nvSpPr>
        <p:spPr>
          <a:xfrm>
            <a:off x="4774592" y="2496482"/>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9;p20">
            <a:extLst>
              <a:ext uri="{FF2B5EF4-FFF2-40B4-BE49-F238E27FC236}">
                <a16:creationId xmlns:a16="http://schemas.microsoft.com/office/drawing/2014/main" id="{865A0410-763E-5993-9FFE-77E82281A9D2}"/>
              </a:ext>
            </a:extLst>
          </p:cNvPr>
          <p:cNvSpPr/>
          <p:nvPr/>
        </p:nvSpPr>
        <p:spPr>
          <a:xfrm>
            <a:off x="6531088" y="4838484"/>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0;p20">
            <a:extLst>
              <a:ext uri="{FF2B5EF4-FFF2-40B4-BE49-F238E27FC236}">
                <a16:creationId xmlns:a16="http://schemas.microsoft.com/office/drawing/2014/main" id="{3B9691E4-2DAE-28B7-A266-D31BBAB13F3D}"/>
              </a:ext>
            </a:extLst>
          </p:cNvPr>
          <p:cNvSpPr/>
          <p:nvPr/>
        </p:nvSpPr>
        <p:spPr>
          <a:xfrm>
            <a:off x="5725914" y="2199534"/>
            <a:ext cx="731013" cy="741459"/>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p20">
            <a:extLst>
              <a:ext uri="{FF2B5EF4-FFF2-40B4-BE49-F238E27FC236}">
                <a16:creationId xmlns:a16="http://schemas.microsoft.com/office/drawing/2014/main" id="{78E2B373-4A2E-C325-2359-7DFB76202DCA}"/>
              </a:ext>
            </a:extLst>
          </p:cNvPr>
          <p:cNvSpPr/>
          <p:nvPr/>
        </p:nvSpPr>
        <p:spPr>
          <a:xfrm>
            <a:off x="5653046" y="2125885"/>
            <a:ext cx="876752" cy="889149"/>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8">
            <a:extLst>
              <a:ext uri="{FF2B5EF4-FFF2-40B4-BE49-F238E27FC236}">
                <a16:creationId xmlns:a16="http://schemas.microsoft.com/office/drawing/2014/main" id="{12D54BB5-BD1F-7A61-90EB-8E75CADB5D98}"/>
              </a:ext>
            </a:extLst>
          </p:cNvPr>
          <p:cNvSpPr txBox="1"/>
          <p:nvPr/>
        </p:nvSpPr>
        <p:spPr>
          <a:xfrm>
            <a:off x="711908" y="3121883"/>
            <a:ext cx="2025322" cy="1359346"/>
          </a:xfrm>
          <a:prstGeom prst="rect">
            <a:avLst/>
          </a:prstGeom>
          <a:noFill/>
        </p:spPr>
        <p:txBody>
          <a:bodyPr wrap="square">
            <a:spAutoFit/>
          </a:bodyPr>
          <a:lstStyle/>
          <a:p>
            <a:pPr>
              <a:lnSpc>
                <a:spcPts val="2340"/>
              </a:lnSpc>
            </a:pPr>
            <a:r>
              <a:rPr lang="en-US" sz="2200" b="1" dirty="0">
                <a:solidFill>
                  <a:srgbClr val="0289AE"/>
                </a:solidFill>
                <a:cs typeface="Times New Roman" panose="02020603050405020304" pitchFamily="18" charset="0"/>
              </a:rPr>
              <a:t>Learns From Data </a:t>
            </a:r>
            <a:endParaRPr lang="en-US" sz="2200" dirty="0">
              <a:solidFill>
                <a:srgbClr val="0289AE"/>
              </a:solidFill>
              <a:cs typeface="Times New Roman" panose="02020603050405020304" pitchFamily="18" charset="0"/>
            </a:endParaRPr>
          </a:p>
          <a:p>
            <a:endParaRPr lang="en-US" sz="800" dirty="0">
              <a:solidFill>
                <a:srgbClr val="0289AE"/>
              </a:solidFill>
              <a:cs typeface="Times New Roman" panose="02020603050405020304" pitchFamily="18" charset="0"/>
            </a:endParaRPr>
          </a:p>
          <a:p>
            <a:r>
              <a:rPr lang="en-US" dirty="0">
                <a:solidFill>
                  <a:srgbClr val="262626"/>
                </a:solidFill>
                <a:cs typeface="Times New Roman" panose="02020603050405020304" pitchFamily="18" charset="0"/>
              </a:rPr>
              <a:t>Improves through feedback, not fixed </a:t>
            </a:r>
          </a:p>
        </p:txBody>
      </p:sp>
      <p:sp>
        <p:nvSpPr>
          <p:cNvPr id="29" name="TextBox 28">
            <a:extLst>
              <a:ext uri="{FF2B5EF4-FFF2-40B4-BE49-F238E27FC236}">
                <a16:creationId xmlns:a16="http://schemas.microsoft.com/office/drawing/2014/main" id="{A462B5BC-3780-4E0B-3106-84EED99729E5}"/>
              </a:ext>
            </a:extLst>
          </p:cNvPr>
          <p:cNvSpPr txBox="1"/>
          <p:nvPr/>
        </p:nvSpPr>
        <p:spPr>
          <a:xfrm>
            <a:off x="2876668" y="4061201"/>
            <a:ext cx="1889244" cy="1636345"/>
          </a:xfrm>
          <a:prstGeom prst="rect">
            <a:avLst/>
          </a:prstGeom>
          <a:noFill/>
        </p:spPr>
        <p:txBody>
          <a:bodyPr wrap="square">
            <a:spAutoFit/>
          </a:bodyPr>
          <a:lstStyle/>
          <a:p>
            <a:pPr>
              <a:lnSpc>
                <a:spcPts val="2340"/>
              </a:lnSpc>
            </a:pPr>
            <a:r>
              <a:rPr lang="en-US" sz="2200" b="1" dirty="0">
                <a:solidFill>
                  <a:srgbClr val="06677F"/>
                </a:solidFill>
                <a:cs typeface="Times New Roman" panose="02020603050405020304" pitchFamily="18" charset="0"/>
              </a:rPr>
              <a:t>Processes Language </a:t>
            </a:r>
            <a:endParaRPr lang="en-US" sz="2200" dirty="0">
              <a:solidFill>
                <a:srgbClr val="06677F"/>
              </a:solidFill>
              <a:cs typeface="Times New Roman" panose="02020603050405020304" pitchFamily="18" charset="0"/>
            </a:endParaRPr>
          </a:p>
          <a:p>
            <a:endParaRPr lang="en-US" sz="800" dirty="0">
              <a:solidFill>
                <a:srgbClr val="262626"/>
              </a:solidFill>
              <a:cs typeface="Times New Roman" panose="02020603050405020304" pitchFamily="18" charset="0"/>
            </a:endParaRPr>
          </a:p>
          <a:p>
            <a:r>
              <a:rPr lang="en-US" dirty="0">
                <a:solidFill>
                  <a:srgbClr val="262626"/>
                </a:solidFill>
                <a:cs typeface="Times New Roman" panose="02020603050405020304" pitchFamily="18" charset="0"/>
              </a:rPr>
              <a:t>Understands speech and text</a:t>
            </a:r>
          </a:p>
          <a:p>
            <a:endParaRPr lang="en-US" dirty="0">
              <a:solidFill>
                <a:srgbClr val="262626"/>
              </a:solidFill>
              <a:cs typeface="Times New Roman" panose="02020603050405020304" pitchFamily="18" charset="0"/>
            </a:endParaRPr>
          </a:p>
        </p:txBody>
      </p:sp>
      <p:sp>
        <p:nvSpPr>
          <p:cNvPr id="30" name="TextBox 28">
            <a:extLst>
              <a:ext uri="{FF2B5EF4-FFF2-40B4-BE49-F238E27FC236}">
                <a16:creationId xmlns:a16="http://schemas.microsoft.com/office/drawing/2014/main" id="{BB27DAC6-28AD-3D8E-4AAF-F047F7C784D5}"/>
              </a:ext>
            </a:extLst>
          </p:cNvPr>
          <p:cNvSpPr txBox="1"/>
          <p:nvPr/>
        </p:nvSpPr>
        <p:spPr>
          <a:xfrm>
            <a:off x="5031139" y="3121883"/>
            <a:ext cx="1935725" cy="1636345"/>
          </a:xfrm>
          <a:prstGeom prst="rect">
            <a:avLst/>
          </a:prstGeom>
          <a:noFill/>
        </p:spPr>
        <p:txBody>
          <a:bodyPr wrap="square">
            <a:spAutoFit/>
          </a:bodyPr>
          <a:lstStyle/>
          <a:p>
            <a:pPr>
              <a:lnSpc>
                <a:spcPts val="2340"/>
              </a:lnSpc>
            </a:pPr>
            <a:r>
              <a:rPr lang="en-US" sz="2200" b="1" dirty="0" err="1">
                <a:solidFill>
                  <a:srgbClr val="62A844"/>
                </a:solidFill>
                <a:cs typeface="Times New Roman" panose="02020603050405020304" pitchFamily="18" charset="0"/>
              </a:rPr>
              <a:t>Recognises</a:t>
            </a:r>
            <a:r>
              <a:rPr lang="en-US" sz="2200" b="1" dirty="0">
                <a:solidFill>
                  <a:srgbClr val="62A844"/>
                </a:solidFill>
                <a:cs typeface="Times New Roman" panose="02020603050405020304" pitchFamily="18" charset="0"/>
              </a:rPr>
              <a:t> Patterns </a:t>
            </a:r>
            <a:endParaRPr lang="en-US" sz="2200" dirty="0">
              <a:solidFill>
                <a:srgbClr val="62A844"/>
              </a:solidFill>
              <a:cs typeface="Times New Roman" panose="02020603050405020304" pitchFamily="18" charset="0"/>
            </a:endParaRPr>
          </a:p>
          <a:p>
            <a:endParaRPr lang="en-US" sz="800" dirty="0">
              <a:solidFill>
                <a:srgbClr val="62A844"/>
              </a:solidFill>
              <a:cs typeface="Times New Roman" panose="02020603050405020304" pitchFamily="18" charset="0"/>
            </a:endParaRPr>
          </a:p>
          <a:p>
            <a:r>
              <a:rPr lang="en-US" dirty="0">
                <a:solidFill>
                  <a:srgbClr val="262626"/>
                </a:solidFill>
                <a:cs typeface="Times New Roman" panose="02020603050405020304" pitchFamily="18" charset="0"/>
              </a:rPr>
              <a:t>Spots trends in large datasets</a:t>
            </a:r>
          </a:p>
          <a:p>
            <a:endParaRPr lang="en-US" dirty="0">
              <a:solidFill>
                <a:srgbClr val="262626"/>
              </a:solidFill>
              <a:cs typeface="Times New Roman" panose="02020603050405020304" pitchFamily="18" charset="0"/>
            </a:endParaRPr>
          </a:p>
        </p:txBody>
      </p:sp>
      <p:sp>
        <p:nvSpPr>
          <p:cNvPr id="31" name="TextBox 28">
            <a:extLst>
              <a:ext uri="{FF2B5EF4-FFF2-40B4-BE49-F238E27FC236}">
                <a16:creationId xmlns:a16="http://schemas.microsoft.com/office/drawing/2014/main" id="{B7190D2C-CD26-7152-F601-613B7C9D8635}"/>
              </a:ext>
            </a:extLst>
          </p:cNvPr>
          <p:cNvSpPr txBox="1"/>
          <p:nvPr/>
        </p:nvSpPr>
        <p:spPr>
          <a:xfrm>
            <a:off x="7247465" y="4061201"/>
            <a:ext cx="1924887" cy="1359346"/>
          </a:xfrm>
          <a:prstGeom prst="rect">
            <a:avLst/>
          </a:prstGeom>
          <a:noFill/>
        </p:spPr>
        <p:txBody>
          <a:bodyPr wrap="square">
            <a:spAutoFit/>
          </a:bodyPr>
          <a:lstStyle/>
          <a:p>
            <a:pPr>
              <a:lnSpc>
                <a:spcPts val="2340"/>
              </a:lnSpc>
            </a:pPr>
            <a:r>
              <a:rPr lang="en-US" sz="2200" b="1" dirty="0">
                <a:solidFill>
                  <a:srgbClr val="3D8241"/>
                </a:solidFill>
                <a:cs typeface="Times New Roman" panose="02020603050405020304" pitchFamily="18" charset="0"/>
              </a:rPr>
              <a:t>Makes Predictions </a:t>
            </a:r>
            <a:endParaRPr lang="en-US" sz="2200" dirty="0">
              <a:solidFill>
                <a:srgbClr val="3D8241"/>
              </a:solidFill>
              <a:cs typeface="Times New Roman" panose="02020603050405020304" pitchFamily="18" charset="0"/>
            </a:endParaRPr>
          </a:p>
          <a:p>
            <a:endParaRPr lang="en-US" sz="800" dirty="0">
              <a:solidFill>
                <a:srgbClr val="3D8241"/>
              </a:solidFill>
              <a:cs typeface="Times New Roman" panose="02020603050405020304" pitchFamily="18" charset="0"/>
            </a:endParaRPr>
          </a:p>
          <a:p>
            <a:r>
              <a:rPr lang="en-US" dirty="0">
                <a:solidFill>
                  <a:srgbClr val="262626"/>
                </a:solidFill>
                <a:cs typeface="Times New Roman" panose="02020603050405020304" pitchFamily="18" charset="0"/>
              </a:rPr>
              <a:t>Forecasts under uncertainty</a:t>
            </a:r>
          </a:p>
        </p:txBody>
      </p:sp>
      <p:sp>
        <p:nvSpPr>
          <p:cNvPr id="32" name="TextBox 26">
            <a:extLst>
              <a:ext uri="{FF2B5EF4-FFF2-40B4-BE49-F238E27FC236}">
                <a16:creationId xmlns:a16="http://schemas.microsoft.com/office/drawing/2014/main" id="{A3510122-E1FE-D113-406D-04DC9EFF6001}"/>
              </a:ext>
            </a:extLst>
          </p:cNvPr>
          <p:cNvSpPr txBox="1"/>
          <p:nvPr/>
        </p:nvSpPr>
        <p:spPr bwMode="auto">
          <a:xfrm>
            <a:off x="7938549" y="5854157"/>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33" name="TextBox 26">
            <a:extLst>
              <a:ext uri="{FF2B5EF4-FFF2-40B4-BE49-F238E27FC236}">
                <a16:creationId xmlns:a16="http://schemas.microsoft.com/office/drawing/2014/main" id="{D6A3362A-A956-F10F-CE9F-6CAE26B69826}"/>
              </a:ext>
            </a:extLst>
          </p:cNvPr>
          <p:cNvSpPr txBox="1"/>
          <p:nvPr/>
        </p:nvSpPr>
        <p:spPr bwMode="auto">
          <a:xfrm>
            <a:off x="3533720" y="5844645"/>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34" name="TextBox 26">
            <a:extLst>
              <a:ext uri="{FF2B5EF4-FFF2-40B4-BE49-F238E27FC236}">
                <a16:creationId xmlns:a16="http://schemas.microsoft.com/office/drawing/2014/main" id="{853FDCAB-A26E-E67C-739B-6DD99F70DAB4}"/>
              </a:ext>
            </a:extLst>
          </p:cNvPr>
          <p:cNvSpPr txBox="1"/>
          <p:nvPr/>
        </p:nvSpPr>
        <p:spPr bwMode="auto">
          <a:xfrm>
            <a:off x="1357600" y="2247600"/>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35" name="TextBox 26">
            <a:extLst>
              <a:ext uri="{FF2B5EF4-FFF2-40B4-BE49-F238E27FC236}">
                <a16:creationId xmlns:a16="http://schemas.microsoft.com/office/drawing/2014/main" id="{0D1DEF4A-EF9B-ECB9-A35B-47C8A9AF642A}"/>
              </a:ext>
            </a:extLst>
          </p:cNvPr>
          <p:cNvSpPr txBox="1"/>
          <p:nvPr/>
        </p:nvSpPr>
        <p:spPr bwMode="auto">
          <a:xfrm>
            <a:off x="5736063" y="2247600"/>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36" name="TextBox 28">
            <a:extLst>
              <a:ext uri="{FF2B5EF4-FFF2-40B4-BE49-F238E27FC236}">
                <a16:creationId xmlns:a16="http://schemas.microsoft.com/office/drawing/2014/main" id="{68D07302-A044-C042-21F8-A7DC891C0F3B}"/>
              </a:ext>
            </a:extLst>
          </p:cNvPr>
          <p:cNvSpPr txBox="1"/>
          <p:nvPr/>
        </p:nvSpPr>
        <p:spPr>
          <a:xfrm>
            <a:off x="567180" y="1170739"/>
            <a:ext cx="4352062" cy="1015663"/>
          </a:xfrm>
          <a:prstGeom prst="rect">
            <a:avLst/>
          </a:prstGeom>
          <a:noFill/>
        </p:spPr>
        <p:txBody>
          <a:bodyPr wrap="square">
            <a:spAutoFit/>
          </a:bodyPr>
          <a:lstStyle/>
          <a:p>
            <a:r>
              <a:rPr lang="en-US" sz="2000" dirty="0">
                <a:solidFill>
                  <a:srgbClr val="262626"/>
                </a:solidFill>
                <a:cs typeface="Times New Roman" panose="02020603050405020304" pitchFamily="18" charset="0"/>
              </a:rPr>
              <a:t>AI = Digital systems that perform tasks requiring human-like intelligence</a:t>
            </a:r>
          </a:p>
          <a:p>
            <a:endParaRPr lang="en-US" sz="2000" dirty="0">
              <a:solidFill>
                <a:srgbClr val="262626"/>
              </a:solidFill>
              <a:cs typeface="Times New Roman" panose="02020603050405020304" pitchFamily="18" charset="0"/>
            </a:endParaRPr>
          </a:p>
        </p:txBody>
      </p:sp>
      <p:sp>
        <p:nvSpPr>
          <p:cNvPr id="37" name="Freeform 36">
            <a:extLst>
              <a:ext uri="{FF2B5EF4-FFF2-40B4-BE49-F238E27FC236}">
                <a16:creationId xmlns:a16="http://schemas.microsoft.com/office/drawing/2014/main" id="{08C1C80A-2C0E-C8D7-D3D6-65F3A3B8CA30}"/>
              </a:ext>
            </a:extLst>
          </p:cNvPr>
          <p:cNvSpPr/>
          <p:nvPr/>
        </p:nvSpPr>
        <p:spPr>
          <a:xfrm rot="15325054" flipH="1">
            <a:off x="4752939" y="1532332"/>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227021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FCE3-8928-283B-470D-4E89A1F1AA44}"/>
            </a:ext>
          </a:extLst>
        </p:cNvPr>
        <p:cNvGrpSpPr/>
        <p:nvPr/>
      </p:nvGrpSpPr>
      <p:grpSpPr>
        <a:xfrm>
          <a:off x="0" y="0"/>
          <a:ext cx="0" cy="0"/>
          <a:chOff x="0" y="0"/>
          <a:chExt cx="0" cy="0"/>
        </a:xfrm>
      </p:grpSpPr>
      <p:grpSp>
        <p:nvGrpSpPr>
          <p:cNvPr id="17" name="Gruppieren 30">
            <a:extLst>
              <a:ext uri="{FF2B5EF4-FFF2-40B4-BE49-F238E27FC236}">
                <a16:creationId xmlns:a16="http://schemas.microsoft.com/office/drawing/2014/main" id="{C848B462-D44F-EF96-F043-4A4BC329FF6B}"/>
              </a:ext>
            </a:extLst>
          </p:cNvPr>
          <p:cNvGrpSpPr/>
          <p:nvPr/>
        </p:nvGrpSpPr>
        <p:grpSpPr>
          <a:xfrm>
            <a:off x="4696982" y="386543"/>
            <a:ext cx="6863434" cy="6049273"/>
            <a:chOff x="9515475" y="838200"/>
            <a:chExt cx="12553120" cy="12065000"/>
          </a:xfrm>
        </p:grpSpPr>
        <p:sp>
          <p:nvSpPr>
            <p:cNvPr id="19" name="Oval 10">
              <a:extLst>
                <a:ext uri="{FF2B5EF4-FFF2-40B4-BE49-F238E27FC236}">
                  <a16:creationId xmlns:a16="http://schemas.microsoft.com/office/drawing/2014/main" id="{614C2C9F-96E6-B197-EDA4-E51F0248E464}"/>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20" name="Straight Connector 33">
              <a:extLst>
                <a:ext uri="{FF2B5EF4-FFF2-40B4-BE49-F238E27FC236}">
                  <a16:creationId xmlns:a16="http://schemas.microsoft.com/office/drawing/2014/main" id="{517C0526-D459-C8FA-D48B-81292B92539D}"/>
                </a:ext>
              </a:extLst>
            </p:cNvPr>
            <p:cNvCxnSpPr>
              <a:cxnSpLocks/>
            </p:cNvCxnSpPr>
            <p:nvPr/>
          </p:nvCxnSpPr>
          <p:spPr>
            <a:xfrm>
              <a:off x="13245571" y="6324599"/>
              <a:ext cx="8823024"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2" name="Oval 14">
              <a:extLst>
                <a:ext uri="{FF2B5EF4-FFF2-40B4-BE49-F238E27FC236}">
                  <a16:creationId xmlns:a16="http://schemas.microsoft.com/office/drawing/2014/main" id="{57025233-06FE-C238-249A-1964B11CFA8C}"/>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123F9280-791F-5967-427C-B216BF0B45E5}"/>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32" name="Straight Connector 29">
              <a:extLst>
                <a:ext uri="{FF2B5EF4-FFF2-40B4-BE49-F238E27FC236}">
                  <a16:creationId xmlns:a16="http://schemas.microsoft.com/office/drawing/2014/main" id="{04167662-5CC5-69D6-FE2A-9F98993436DA}"/>
                </a:ext>
              </a:extLst>
            </p:cNvPr>
            <p:cNvCxnSpPr>
              <a:cxnSpLocks/>
            </p:cNvCxnSpPr>
            <p:nvPr/>
          </p:nvCxnSpPr>
          <p:spPr>
            <a:xfrm>
              <a:off x="12768265" y="9996488"/>
              <a:ext cx="8823025"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85B073B7-A59F-EBC7-4BA4-4618A8B02846}"/>
                </a:ext>
              </a:extLst>
            </p:cNvPr>
            <p:cNvCxnSpPr>
              <a:cxnSpLocks/>
            </p:cNvCxnSpPr>
            <p:nvPr/>
          </p:nvCxnSpPr>
          <p:spPr>
            <a:xfrm>
              <a:off x="13079187" y="2376489"/>
              <a:ext cx="882302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Shape 8">
              <a:extLst>
                <a:ext uri="{FF2B5EF4-FFF2-40B4-BE49-F238E27FC236}">
                  <a16:creationId xmlns:a16="http://schemas.microsoft.com/office/drawing/2014/main" id="{3EB01C04-3E9B-28E4-23EE-2FC4FFEABF93}"/>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5" name="Freeform: Shape 11">
              <a:extLst>
                <a:ext uri="{FF2B5EF4-FFF2-40B4-BE49-F238E27FC236}">
                  <a16:creationId xmlns:a16="http://schemas.microsoft.com/office/drawing/2014/main" id="{3B15D96E-8042-68F0-F484-1AAC4777783A}"/>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B1E167B5-B3ED-FE44-86D8-D0875591D446}"/>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6B35429D-1C1F-56A6-5C51-B4051211DF0B}"/>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8" name="Oval 16">
              <a:extLst>
                <a:ext uri="{FF2B5EF4-FFF2-40B4-BE49-F238E27FC236}">
                  <a16:creationId xmlns:a16="http://schemas.microsoft.com/office/drawing/2014/main" id="{11848341-88FC-3E88-AA0A-AEB55F551B14}"/>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0DC6870F-82E9-F241-8367-5C56033DDC36}"/>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0" name="TextBox 19">
              <a:extLst>
                <a:ext uri="{FF2B5EF4-FFF2-40B4-BE49-F238E27FC236}">
                  <a16:creationId xmlns:a16="http://schemas.microsoft.com/office/drawing/2014/main" id="{AA9D64B9-8E74-720D-3108-6D3A98A2EA96}"/>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41" name="TextBox 23">
              <a:extLst>
                <a:ext uri="{FF2B5EF4-FFF2-40B4-BE49-F238E27FC236}">
                  <a16:creationId xmlns:a16="http://schemas.microsoft.com/office/drawing/2014/main" id="{1CE8F319-9A3F-02DD-2F5C-323E561D6EA9}"/>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42" name="TextBox 26">
              <a:extLst>
                <a:ext uri="{FF2B5EF4-FFF2-40B4-BE49-F238E27FC236}">
                  <a16:creationId xmlns:a16="http://schemas.microsoft.com/office/drawing/2014/main" id="{13A24DB1-46A1-31E7-3F26-4714B5350A0F}"/>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2" name="Text Placeholder 11">
            <a:extLst>
              <a:ext uri="{FF2B5EF4-FFF2-40B4-BE49-F238E27FC236}">
                <a16:creationId xmlns:a16="http://schemas.microsoft.com/office/drawing/2014/main" id="{6E880D6E-58DB-60BC-F3F0-3F16F3F6977D}"/>
              </a:ext>
            </a:extLst>
          </p:cNvPr>
          <p:cNvSpPr txBox="1">
            <a:spLocks/>
          </p:cNvSpPr>
          <p:nvPr/>
        </p:nvSpPr>
        <p:spPr>
          <a:xfrm>
            <a:off x="429116" y="609471"/>
            <a:ext cx="383995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Why Artificial Intelligence Matters in Hospitality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AEB6A5DA-22CA-4B6B-ECA1-668DC633740C}"/>
              </a:ext>
            </a:extLst>
          </p:cNvPr>
          <p:cNvCxnSpPr>
            <a:cxnSpLocks/>
          </p:cNvCxnSpPr>
          <p:nvPr/>
        </p:nvCxnSpPr>
        <p:spPr>
          <a:xfrm>
            <a:off x="-27709" y="2176542"/>
            <a:ext cx="3840292"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05CEFEA9-2190-ED2E-C414-5C12F0FB1160}"/>
              </a:ext>
            </a:extLst>
          </p:cNvPr>
          <p:cNvPicPr>
            <a:picLocks noChangeAspect="1"/>
          </p:cNvPicPr>
          <p:nvPr/>
        </p:nvPicPr>
        <p:blipFill>
          <a:blip>
            <a:extLst>
              <a:ext uri="{96DAC541-7B7A-43D3-8B79-37D633B846F1}">
                <asvg:svgBlip xmlns:asvg="http://schemas.microsoft.com/office/drawing/2016/SVG/main" r:embed="rId3"/>
              </a:ext>
            </a:extLst>
          </a:blip>
          <a:srcRect l="32756" t="48939" r="39869" b="37216"/>
          <a:stretch>
            <a:fillRect/>
          </a:stretch>
        </p:blipFill>
        <p:spPr>
          <a:xfrm rot="10800000">
            <a:off x="-30672" y="3809280"/>
            <a:ext cx="4279059" cy="3064365"/>
          </a:xfrm>
          <a:prstGeom prst="rect">
            <a:avLst/>
          </a:prstGeom>
        </p:spPr>
      </p:pic>
      <p:sp>
        <p:nvSpPr>
          <p:cNvPr id="9" name="TextBox 34">
            <a:extLst>
              <a:ext uri="{FF2B5EF4-FFF2-40B4-BE49-F238E27FC236}">
                <a16:creationId xmlns:a16="http://schemas.microsoft.com/office/drawing/2014/main" id="{CD6E0B36-27DA-7E06-490A-CC72E8CCFC1E}"/>
              </a:ext>
            </a:extLst>
          </p:cNvPr>
          <p:cNvSpPr txBox="1"/>
          <p:nvPr/>
        </p:nvSpPr>
        <p:spPr>
          <a:xfrm>
            <a:off x="7463094" y="5116914"/>
            <a:ext cx="4215762" cy="823302"/>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a:lnSpc>
                <a:spcPts val="1940"/>
              </a:lnSpc>
              <a:buClr>
                <a:srgbClr val="EABB22"/>
              </a:buClr>
              <a:buNone/>
            </a:pPr>
            <a:r>
              <a:rPr lang="en-US" sz="1800" dirty="0">
                <a:solidFill>
                  <a:srgbClr val="000000"/>
                </a:solidFill>
                <a:latin typeface="Calibri" panose="020F0502020204030204" pitchFamily="34" charset="0"/>
                <a:cs typeface="Calibri" panose="020F0502020204030204" pitchFamily="34" charset="0"/>
              </a:rPr>
              <a:t>Frees staff for complex, empathetic service → </a:t>
            </a:r>
            <a:r>
              <a:rPr lang="en-US" sz="1800" b="1" dirty="0">
                <a:solidFill>
                  <a:srgbClr val="000000"/>
                </a:solidFill>
                <a:latin typeface="Calibri" panose="020F0502020204030204" pitchFamily="34" charset="0"/>
                <a:cs typeface="Calibri" panose="020F0502020204030204" pitchFamily="34" charset="0"/>
              </a:rPr>
              <a:t>54% faster guest communication</a:t>
            </a:r>
            <a:br>
              <a:rPr lang="en-US" sz="1800" b="1" dirty="0">
                <a:solidFill>
                  <a:srgbClr val="000000"/>
                </a:solidFill>
                <a:latin typeface="Calibri" panose="020F0502020204030204" pitchFamily="34" charset="0"/>
                <a:cs typeface="Calibri" panose="020F0502020204030204" pitchFamily="34" charset="0"/>
              </a:rPr>
            </a:br>
            <a:r>
              <a:rPr lang="en-US" sz="1800" i="1" dirty="0">
                <a:solidFill>
                  <a:srgbClr val="000000"/>
                </a:solidFill>
                <a:latin typeface="Calibri" panose="020F0502020204030204" pitchFamily="34" charset="0"/>
                <a:cs typeface="Calibri" panose="020F0502020204030204" pitchFamily="34" charset="0"/>
              </a:rPr>
              <a:t>(</a:t>
            </a:r>
            <a:r>
              <a:rPr lang="en-US" sz="1800" i="1" dirty="0" err="1">
                <a:solidFill>
                  <a:srgbClr val="000000"/>
                </a:solidFill>
                <a:latin typeface="Calibri" panose="020F0502020204030204" pitchFamily="34" charset="0"/>
                <a:cs typeface="Calibri" panose="020F0502020204030204" pitchFamily="34" charset="0"/>
              </a:rPr>
              <a:t>HospitalityNet</a:t>
            </a:r>
            <a:r>
              <a:rPr lang="en-US" sz="1800" i="1" dirty="0">
                <a:solidFill>
                  <a:srgbClr val="000000"/>
                </a:solidFill>
                <a:latin typeface="Calibri" panose="020F0502020204030204" pitchFamily="34" charset="0"/>
                <a:cs typeface="Calibri" panose="020F0502020204030204" pitchFamily="34" charset="0"/>
              </a:rPr>
              <a:t> Industry Report, 2024)</a:t>
            </a:r>
            <a:endParaRPr lang="de-DE" altLang="de-DE" sz="1800" dirty="0">
              <a:solidFill>
                <a:srgbClr val="000000"/>
              </a:solidFill>
              <a:latin typeface="Calibri" panose="020F0502020204030204" pitchFamily="34" charset="0"/>
              <a:cs typeface="Calibri" panose="020F0502020204030204" pitchFamily="34" charset="0"/>
            </a:endParaRPr>
          </a:p>
        </p:txBody>
      </p:sp>
      <p:sp>
        <p:nvSpPr>
          <p:cNvPr id="11" name="TextBox 36">
            <a:extLst>
              <a:ext uri="{FF2B5EF4-FFF2-40B4-BE49-F238E27FC236}">
                <a16:creationId xmlns:a16="http://schemas.microsoft.com/office/drawing/2014/main" id="{F0CBE63A-F926-7756-71AF-F1C12BD593BA}"/>
              </a:ext>
            </a:extLst>
          </p:cNvPr>
          <p:cNvSpPr txBox="1"/>
          <p:nvPr/>
        </p:nvSpPr>
        <p:spPr>
          <a:xfrm>
            <a:off x="7463093" y="1198646"/>
            <a:ext cx="3968167" cy="106695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nSpc>
                <a:spcPts val="1940"/>
              </a:lnSpc>
              <a:buClr>
                <a:srgbClr val="0289AE"/>
              </a:buClr>
              <a:buNone/>
            </a:pPr>
            <a:r>
              <a:rPr lang="en-US" sz="1800" dirty="0">
                <a:solidFill>
                  <a:srgbClr val="000000"/>
                </a:solidFill>
                <a:latin typeface="Calibri" panose="020F0502020204030204" pitchFamily="34" charset="0"/>
                <a:cs typeface="Calibri" panose="020F0502020204030204" pitchFamily="34" charset="0"/>
              </a:rPr>
              <a:t>Automates check-in, scheduling &amp; communication → </a:t>
            </a:r>
            <a:r>
              <a:rPr lang="en-US" sz="1800" b="1" dirty="0">
                <a:solidFill>
                  <a:srgbClr val="000000"/>
                </a:solidFill>
                <a:latin typeface="Calibri" panose="020F0502020204030204" pitchFamily="34" charset="0"/>
                <a:cs typeface="Calibri" panose="020F0502020204030204" pitchFamily="34" charset="0"/>
              </a:rPr>
              <a:t>76% time savings</a:t>
            </a:r>
          </a:p>
          <a:p>
            <a:pPr marL="0" indent="0">
              <a:lnSpc>
                <a:spcPts val="1940"/>
              </a:lnSpc>
              <a:buClr>
                <a:srgbClr val="0289AE"/>
              </a:buClr>
              <a:buNone/>
            </a:pPr>
            <a:r>
              <a:rPr lang="en-US" sz="1800" dirty="0">
                <a:solidFill>
                  <a:srgbClr val="000000"/>
                </a:solidFill>
                <a:latin typeface="Calibri" panose="020F0502020204030204" pitchFamily="34" charset="0"/>
                <a:cs typeface="Calibri" panose="020F0502020204030204" pitchFamily="34" charset="0"/>
              </a:rPr>
              <a:t> on routine tasks reported </a:t>
            </a:r>
          </a:p>
          <a:p>
            <a:pPr marL="0" indent="0">
              <a:lnSpc>
                <a:spcPts val="1940"/>
              </a:lnSpc>
              <a:buClr>
                <a:srgbClr val="0289AE"/>
              </a:buClr>
              <a:buNone/>
            </a:pPr>
            <a:r>
              <a:rPr lang="en-US" sz="1800" i="1" dirty="0">
                <a:solidFill>
                  <a:srgbClr val="000000"/>
                </a:solidFill>
                <a:latin typeface="Calibri" panose="020F0502020204030204" pitchFamily="34" charset="0"/>
                <a:cs typeface="Calibri" panose="020F0502020204030204" pitchFamily="34" charset="0"/>
              </a:rPr>
              <a:t>(</a:t>
            </a:r>
            <a:r>
              <a:rPr lang="en-US" sz="1800" i="1" dirty="0" err="1">
                <a:solidFill>
                  <a:srgbClr val="000000"/>
                </a:solidFill>
                <a:latin typeface="Calibri" panose="020F0502020204030204" pitchFamily="34" charset="0"/>
                <a:cs typeface="Calibri" panose="020F0502020204030204" pitchFamily="34" charset="0"/>
              </a:rPr>
              <a:t>EcoSmart</a:t>
            </a:r>
            <a:r>
              <a:rPr lang="en-US" sz="1800" i="1" dirty="0">
                <a:solidFill>
                  <a:srgbClr val="000000"/>
                </a:solidFill>
                <a:latin typeface="Calibri" panose="020F0502020204030204" pitchFamily="34" charset="0"/>
                <a:cs typeface="Calibri" panose="020F0502020204030204" pitchFamily="34" charset="0"/>
              </a:rPr>
              <a:t> Project Research, 2024)</a:t>
            </a:r>
            <a:endParaRPr lang="de-DE" altLang="de-DE" sz="1800" dirty="0">
              <a:solidFill>
                <a:srgbClr val="000000"/>
              </a:solidFill>
              <a:latin typeface="Calibri" panose="020F0502020204030204" pitchFamily="34" charset="0"/>
              <a:cs typeface="Calibri" panose="020F0502020204030204" pitchFamily="34" charset="0"/>
            </a:endParaRPr>
          </a:p>
        </p:txBody>
      </p:sp>
      <p:sp>
        <p:nvSpPr>
          <p:cNvPr id="12" name="TextBox 37">
            <a:extLst>
              <a:ext uri="{FF2B5EF4-FFF2-40B4-BE49-F238E27FC236}">
                <a16:creationId xmlns:a16="http://schemas.microsoft.com/office/drawing/2014/main" id="{3C814F27-A90A-6D48-2E68-B0345939C1C1}"/>
              </a:ext>
            </a:extLst>
          </p:cNvPr>
          <p:cNvSpPr txBox="1"/>
          <p:nvPr/>
        </p:nvSpPr>
        <p:spPr>
          <a:xfrm>
            <a:off x="7463093" y="3259994"/>
            <a:ext cx="3968167" cy="106695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nSpc>
                <a:spcPts val="1940"/>
              </a:lnSpc>
              <a:buClr>
                <a:srgbClr val="62A844"/>
              </a:buClr>
              <a:buNone/>
            </a:pPr>
            <a:r>
              <a:rPr lang="en-US" sz="1800" dirty="0">
                <a:solidFill>
                  <a:srgbClr val="000000"/>
                </a:solidFill>
                <a:latin typeface="Calibri" panose="020F0502020204030204" pitchFamily="34" charset="0"/>
                <a:cs typeface="Calibri" panose="020F0502020204030204" pitchFamily="34" charset="0"/>
              </a:rPr>
              <a:t>Energy monitoring &amp; predictive maintenance → </a:t>
            </a:r>
            <a:r>
              <a:rPr lang="en-US" sz="1800" b="1" dirty="0">
                <a:solidFill>
                  <a:srgbClr val="000000"/>
                </a:solidFill>
                <a:latin typeface="Calibri" panose="020F0502020204030204" pitchFamily="34" charset="0"/>
                <a:cs typeface="Calibri" panose="020F0502020204030204" pitchFamily="34" charset="0"/>
              </a:rPr>
              <a:t>~20% lower energy use</a:t>
            </a:r>
            <a:r>
              <a:rPr lang="en-US" sz="1800" dirty="0">
                <a:solidFill>
                  <a:srgbClr val="000000"/>
                </a:solidFill>
                <a:latin typeface="Calibri" panose="020F0502020204030204" pitchFamily="34" charset="0"/>
                <a:cs typeface="Calibri" panose="020F0502020204030204" pitchFamily="34" charset="0"/>
              </a:rPr>
              <a:t> in hotel settings  </a:t>
            </a:r>
          </a:p>
          <a:p>
            <a:pPr marL="0" indent="0">
              <a:lnSpc>
                <a:spcPts val="1940"/>
              </a:lnSpc>
              <a:buClr>
                <a:srgbClr val="62A844"/>
              </a:buClr>
              <a:buNone/>
            </a:pPr>
            <a:r>
              <a:rPr lang="en-US" sz="1800" i="1" dirty="0">
                <a:solidFill>
                  <a:srgbClr val="000000"/>
                </a:solidFill>
                <a:latin typeface="Calibri" panose="020F0502020204030204" pitchFamily="34" charset="0"/>
                <a:cs typeface="Calibri" panose="020F0502020204030204" pitchFamily="34" charset="0"/>
              </a:rPr>
              <a:t>(CBRE Hospitality Analytics, 2024)</a:t>
            </a:r>
            <a:endParaRPr lang="en-US" sz="1800" dirty="0">
              <a:solidFill>
                <a:srgbClr val="000000"/>
              </a:solidFill>
              <a:latin typeface="Calibri" panose="020F0502020204030204" pitchFamily="34" charset="0"/>
              <a:cs typeface="Calibri" panose="020F0502020204030204" pitchFamily="34" charset="0"/>
            </a:endParaRPr>
          </a:p>
        </p:txBody>
      </p:sp>
      <p:sp>
        <p:nvSpPr>
          <p:cNvPr id="5" name="TextBox 35">
            <a:extLst>
              <a:ext uri="{FF2B5EF4-FFF2-40B4-BE49-F238E27FC236}">
                <a16:creationId xmlns:a16="http://schemas.microsoft.com/office/drawing/2014/main" id="{42149E8B-65F0-3A17-4688-467FB355037A}"/>
              </a:ext>
            </a:extLst>
          </p:cNvPr>
          <p:cNvSpPr txBox="1"/>
          <p:nvPr/>
        </p:nvSpPr>
        <p:spPr>
          <a:xfrm>
            <a:off x="7463094" y="2672694"/>
            <a:ext cx="5352028" cy="507318"/>
          </a:xfrm>
          <a:prstGeom prst="rect">
            <a:avLst/>
          </a:prstGeom>
          <a:noFill/>
        </p:spPr>
        <p:txBody>
          <a:bodyPr wrap="square">
            <a:spAutoFit/>
          </a:bodyPr>
          <a:lstStyle/>
          <a:p>
            <a:pPr>
              <a:lnSpc>
                <a:spcPts val="3380"/>
              </a:lnSpc>
              <a:defRPr/>
            </a:pPr>
            <a:r>
              <a:rPr lang="en-US" sz="2600" b="1" dirty="0">
                <a:solidFill>
                  <a:srgbClr val="62A844"/>
                </a:solidFill>
                <a:latin typeface="Calibri" panose="020F0502020204030204" pitchFamily="34" charset="0"/>
                <a:ea typeface="Roboto Cn" pitchFamily="2" charset="0"/>
                <a:cs typeface="Calibri" panose="020F0502020204030204" pitchFamily="34" charset="0"/>
              </a:rPr>
              <a:t>Sustainability &amp; Costs</a:t>
            </a:r>
          </a:p>
        </p:txBody>
      </p:sp>
      <p:sp>
        <p:nvSpPr>
          <p:cNvPr id="6" name="TextBox 38">
            <a:extLst>
              <a:ext uri="{FF2B5EF4-FFF2-40B4-BE49-F238E27FC236}">
                <a16:creationId xmlns:a16="http://schemas.microsoft.com/office/drawing/2014/main" id="{8A52546D-BDD9-F990-474E-80AA1C7C5512}"/>
              </a:ext>
            </a:extLst>
          </p:cNvPr>
          <p:cNvSpPr txBox="1"/>
          <p:nvPr/>
        </p:nvSpPr>
        <p:spPr>
          <a:xfrm>
            <a:off x="7463093" y="609471"/>
            <a:ext cx="4888507" cy="507318"/>
          </a:xfrm>
          <a:prstGeom prst="rect">
            <a:avLst/>
          </a:prstGeom>
          <a:noFill/>
        </p:spPr>
        <p:txBody>
          <a:bodyPr wrap="square">
            <a:spAutoFit/>
          </a:bodyPr>
          <a:lstStyle/>
          <a:p>
            <a:pPr>
              <a:lnSpc>
                <a:spcPts val="3380"/>
              </a:lnSpc>
              <a:defRPr/>
            </a:pPr>
            <a:r>
              <a:rPr lang="en-US" sz="2600" b="1" dirty="0">
                <a:solidFill>
                  <a:srgbClr val="0289AE"/>
                </a:solidFill>
                <a:latin typeface="Calibri" panose="020F0502020204030204" pitchFamily="34" charset="0"/>
                <a:ea typeface="Roboto Cn" pitchFamily="2" charset="0"/>
                <a:cs typeface="Calibri" panose="020F0502020204030204" pitchFamily="34" charset="0"/>
              </a:rPr>
              <a:t>Daily Efficiency</a:t>
            </a:r>
          </a:p>
        </p:txBody>
      </p:sp>
      <p:sp>
        <p:nvSpPr>
          <p:cNvPr id="15" name="TextBox 39">
            <a:extLst>
              <a:ext uri="{FF2B5EF4-FFF2-40B4-BE49-F238E27FC236}">
                <a16:creationId xmlns:a16="http://schemas.microsoft.com/office/drawing/2014/main" id="{2F69EB65-F13D-8090-BF29-59905556037A}"/>
              </a:ext>
            </a:extLst>
          </p:cNvPr>
          <p:cNvSpPr txBox="1"/>
          <p:nvPr/>
        </p:nvSpPr>
        <p:spPr>
          <a:xfrm>
            <a:off x="7463093" y="4472635"/>
            <a:ext cx="5776225" cy="507318"/>
          </a:xfrm>
          <a:prstGeom prst="rect">
            <a:avLst/>
          </a:prstGeom>
          <a:noFill/>
        </p:spPr>
        <p:txBody>
          <a:bodyPr wrap="square">
            <a:spAutoFit/>
          </a:bodyPr>
          <a:lstStyle/>
          <a:p>
            <a:pPr>
              <a:lnSpc>
                <a:spcPts val="3380"/>
              </a:lnSpc>
              <a:defRPr/>
            </a:pPr>
            <a:r>
              <a:rPr lang="en-US" sz="2600" b="1" dirty="0">
                <a:solidFill>
                  <a:srgbClr val="EABB22"/>
                </a:solidFill>
                <a:latin typeface="Calibri" panose="020F0502020204030204" pitchFamily="34" charset="0"/>
                <a:ea typeface="Roboto Cn" pitchFamily="2" charset="0"/>
                <a:cs typeface="Calibri" panose="020F0502020204030204" pitchFamily="34" charset="0"/>
              </a:rPr>
              <a:t>Guest &amp; Team Experience </a:t>
            </a:r>
          </a:p>
        </p:txBody>
      </p:sp>
      <p:sp>
        <p:nvSpPr>
          <p:cNvPr id="16" name="TextBox 6">
            <a:extLst>
              <a:ext uri="{FF2B5EF4-FFF2-40B4-BE49-F238E27FC236}">
                <a16:creationId xmlns:a16="http://schemas.microsoft.com/office/drawing/2014/main" id="{F98ED886-52D1-AC21-3545-428D9B91FCF2}"/>
              </a:ext>
            </a:extLst>
          </p:cNvPr>
          <p:cNvSpPr txBox="1"/>
          <p:nvPr/>
        </p:nvSpPr>
        <p:spPr>
          <a:xfrm>
            <a:off x="417922" y="2341256"/>
            <a:ext cx="3158655" cy="1107996"/>
          </a:xfrm>
          <a:prstGeom prst="rect">
            <a:avLst/>
          </a:prstGeom>
          <a:noFill/>
        </p:spPr>
        <p:txBody>
          <a:bodyPr wrap="square" lIns="91440" tIns="45720" rIns="91440" bIns="45720" rtlCol="0" anchor="t">
            <a:spAutoFit/>
          </a:bodyPr>
          <a:lstStyle/>
          <a:p>
            <a:pPr>
              <a:buClr>
                <a:srgbClr val="62A844"/>
              </a:buClr>
            </a:pPr>
            <a:r>
              <a:rPr lang="en-US" sz="2200" b="1" dirty="0">
                <a:solidFill>
                  <a:srgbClr val="262626"/>
                </a:solidFill>
              </a:rPr>
              <a:t>Three ways AI transforms hospitality operations</a:t>
            </a:r>
            <a:r>
              <a:rPr lang="en-US" sz="2200" dirty="0">
                <a:solidFill>
                  <a:srgbClr val="262626"/>
                </a:solidFill>
              </a:rPr>
              <a:t>:</a:t>
            </a:r>
          </a:p>
          <a:p>
            <a:pPr>
              <a:buClr>
                <a:srgbClr val="62A844"/>
              </a:buClr>
            </a:pPr>
            <a:endParaRPr lang="en-US" sz="2200" dirty="0">
              <a:solidFill>
                <a:srgbClr val="262626"/>
              </a:solidFill>
            </a:endParaRPr>
          </a:p>
        </p:txBody>
      </p:sp>
      <p:sp>
        <p:nvSpPr>
          <p:cNvPr id="4" name="Rectangle 30">
            <a:extLst>
              <a:ext uri="{FF2B5EF4-FFF2-40B4-BE49-F238E27FC236}">
                <a16:creationId xmlns:a16="http://schemas.microsoft.com/office/drawing/2014/main" id="{1A50CA45-03D9-1E8F-C996-FF29C572BE4E}"/>
              </a:ext>
            </a:extLst>
          </p:cNvPr>
          <p:cNvSpPr/>
          <p:nvPr/>
        </p:nvSpPr>
        <p:spPr>
          <a:xfrm flipH="1">
            <a:off x="429116" y="3572004"/>
            <a:ext cx="3158655" cy="900631"/>
          </a:xfrm>
          <a:prstGeom prst="rect">
            <a:avLst/>
          </a:prstGeom>
        </p:spPr>
        <p:txBody>
          <a:bodyPr wrap="square">
            <a:spAutoFit/>
          </a:bodyPr>
          <a:lstStyle/>
          <a:p>
            <a:pPr>
              <a:lnSpc>
                <a:spcPts val="2100"/>
              </a:lnSpc>
              <a:defRPr/>
            </a:pPr>
            <a:r>
              <a:rPr lang="en-US" sz="2000" b="1" i="1" dirty="0">
                <a:solidFill>
                  <a:srgbClr val="0289AE"/>
                </a:solidFill>
                <a:cs typeface="Times New Roman" panose="02020603050405020304" pitchFamily="18" charset="0"/>
              </a:rPr>
              <a:t>AI strengthens both your environmental credentials and your bottom line.</a:t>
            </a:r>
            <a:endParaRPr lang="en-US" sz="2000" b="1" dirty="0">
              <a:solidFill>
                <a:srgbClr val="0289AE"/>
              </a:solidFill>
              <a:cs typeface="Times New Roman" panose="02020603050405020304" pitchFamily="18" charset="0"/>
            </a:endParaRPr>
          </a:p>
        </p:txBody>
      </p:sp>
      <p:sp>
        <p:nvSpPr>
          <p:cNvPr id="7" name="Freeform 6">
            <a:extLst>
              <a:ext uri="{FF2B5EF4-FFF2-40B4-BE49-F238E27FC236}">
                <a16:creationId xmlns:a16="http://schemas.microsoft.com/office/drawing/2014/main" id="{1B86A162-C55C-015E-E19D-72277F964550}"/>
              </a:ext>
            </a:extLst>
          </p:cNvPr>
          <p:cNvSpPr/>
          <p:nvPr/>
        </p:nvSpPr>
        <p:spPr>
          <a:xfrm rot="1428797">
            <a:off x="3620411" y="2568354"/>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402892928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rviving digital -  landscape powerpoint.potx" id="{1D4B4119-D1A6-FE49-944E-44D0450B8D70}" vid="{BE5704CA-28D9-BF4E-9D78-EE5BB3893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D448FF4D9854492C17C5187EF5566" ma:contentTypeVersion="12" ma:contentTypeDescription="Create a new document." ma:contentTypeScope="" ma:versionID="e51c7bef96f5b722fb941898f17a50a1">
  <xsd:schema xmlns:xsd="http://www.w3.org/2001/XMLSchema" xmlns:xs="http://www.w3.org/2001/XMLSchema" xmlns:p="http://schemas.microsoft.com/office/2006/metadata/properties" xmlns:ns2="5ef36c65-2ebb-4adf-9d59-815159be37b0" xmlns:ns3="23b2737a-dcf8-4a07-819b-0c656bac1781" targetNamespace="http://schemas.microsoft.com/office/2006/metadata/properties" ma:root="true" ma:fieldsID="49dd165fdf916d6e7a8350a132dd72fd" ns2:_="" ns3:_="">
    <xsd:import namespace="5ef36c65-2ebb-4adf-9d59-815159be37b0"/>
    <xsd:import namespace="23b2737a-dcf8-4a07-819b-0c656bac17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36c65-2ebb-4adf-9d59-815159be3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2737a-dcf8-4a07-819b-0c656bac17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62a160-b759-4121-9b0f-25f399baeb7c}" ma:internalName="TaxCatchAll" ma:showField="CatchAllData" ma:web="23b2737a-dcf8-4a07-819b-0c656bac1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b2737a-dcf8-4a07-819b-0c656bac1781" xsi:nil="true"/>
    <lcf76f155ced4ddcb4097134ff3c332f xmlns="5ef36c65-2ebb-4adf-9d59-815159be37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41F5A9-BAC5-4137-9C0B-5DF9571FB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36c65-2ebb-4adf-9d59-815159be37b0"/>
    <ds:schemaRef ds:uri="23b2737a-dcf8-4a07-819b-0c656bac1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75A3CB-9CE1-47A4-A161-C5B0DE4BE3D3}">
  <ds:schemaRefs>
    <ds:schemaRef ds:uri="http://schemas.microsoft.com/sharepoint/v3/contenttype/forms"/>
  </ds:schemaRefs>
</ds:datastoreItem>
</file>

<file path=customXml/itemProps3.xml><?xml version="1.0" encoding="utf-8"?>
<ds:datastoreItem xmlns:ds="http://schemas.openxmlformats.org/officeDocument/2006/customXml" ds:itemID="{86223608-AB81-4FD1-84CA-235C34DB5B6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3b2737a-dcf8-4a07-819b-0c656bac1781"/>
    <ds:schemaRef ds:uri="5ef36c65-2ebb-4adf-9d59-815159be37b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2895</TotalTime>
  <Words>6846</Words>
  <Application>Microsoft Office PowerPoint</Application>
  <PresentationFormat>Widescreen</PresentationFormat>
  <Paragraphs>933</Paragraphs>
  <Slides>69</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Calibri</vt:lpstr>
      <vt:lpstr>Montserrat</vt:lpstr>
      <vt:lpstr>Montserrat Light</vt:lpstr>
      <vt:lpstr>Roboto</vt:lpstr>
      <vt:lpstr>Segoe UI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282</cp:revision>
  <dcterms:created xsi:type="dcterms:W3CDTF">2022-05-09T10:29:33Z</dcterms:created>
  <dcterms:modified xsi:type="dcterms:W3CDTF">2026-05-29T10:52:34Z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0x0101007A5D448FF4D9854492C17C5187EF5566</vt:lpwstr>
  </property>
</Properties>
</file>