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4"/>
  </p:notesMasterIdLst>
  <p:handoutMasterIdLst>
    <p:handoutMasterId r:id="rId75"/>
  </p:handoutMasterIdLst>
  <p:sldIdLst>
    <p:sldId id="4453" r:id="rId5"/>
    <p:sldId id="4449" r:id="rId6"/>
    <p:sldId id="4632" r:id="rId7"/>
    <p:sldId id="4454" r:id="rId8"/>
    <p:sldId id="4549" r:id="rId9"/>
    <p:sldId id="4306" r:id="rId10"/>
    <p:sldId id="4550" r:id="rId11"/>
    <p:sldId id="4593" r:id="rId12"/>
    <p:sldId id="4455" r:id="rId13"/>
    <p:sldId id="4594" r:id="rId14"/>
    <p:sldId id="4595" r:id="rId15"/>
    <p:sldId id="4596" r:id="rId16"/>
    <p:sldId id="4597" r:id="rId17"/>
    <p:sldId id="4598" r:id="rId18"/>
    <p:sldId id="4600" r:id="rId19"/>
    <p:sldId id="4601" r:id="rId20"/>
    <p:sldId id="4590" r:id="rId21"/>
    <p:sldId id="4602" r:id="rId22"/>
    <p:sldId id="4551" r:id="rId23"/>
    <p:sldId id="4603" r:id="rId24"/>
    <p:sldId id="4604" r:id="rId25"/>
    <p:sldId id="4605" r:id="rId26"/>
    <p:sldId id="4606" r:id="rId27"/>
    <p:sldId id="4633" r:id="rId28"/>
    <p:sldId id="4476" r:id="rId29"/>
    <p:sldId id="4591" r:id="rId30"/>
    <p:sldId id="4607" r:id="rId31"/>
    <p:sldId id="4608" r:id="rId32"/>
    <p:sldId id="4552" r:id="rId33"/>
    <p:sldId id="4610" r:id="rId34"/>
    <p:sldId id="4611" r:id="rId35"/>
    <p:sldId id="4406" r:id="rId36"/>
    <p:sldId id="4614" r:id="rId37"/>
    <p:sldId id="4616" r:id="rId38"/>
    <p:sldId id="4617" r:id="rId39"/>
    <p:sldId id="4345" r:id="rId40"/>
    <p:sldId id="4618" r:id="rId41"/>
    <p:sldId id="4619" r:id="rId42"/>
    <p:sldId id="4620" r:id="rId43"/>
    <p:sldId id="4621" r:id="rId44"/>
    <p:sldId id="4592" r:id="rId45"/>
    <p:sldId id="4622" r:id="rId46"/>
    <p:sldId id="4553" r:id="rId47"/>
    <p:sldId id="4623" r:id="rId48"/>
    <p:sldId id="4624" r:id="rId49"/>
    <p:sldId id="4625" r:id="rId50"/>
    <p:sldId id="4626" r:id="rId51"/>
    <p:sldId id="4627" r:id="rId52"/>
    <p:sldId id="4628" r:id="rId53"/>
    <p:sldId id="4514" r:id="rId54"/>
    <p:sldId id="4574" r:id="rId55"/>
    <p:sldId id="4629" r:id="rId56"/>
    <p:sldId id="4630" r:id="rId57"/>
    <p:sldId id="4589" r:id="rId58"/>
    <p:sldId id="4631" r:id="rId59"/>
    <p:sldId id="4554" r:id="rId60"/>
    <p:sldId id="4587" r:id="rId61"/>
    <p:sldId id="4588" r:id="rId62"/>
    <p:sldId id="4558" r:id="rId63"/>
    <p:sldId id="4559" r:id="rId64"/>
    <p:sldId id="4560" r:id="rId65"/>
    <p:sldId id="4568" r:id="rId66"/>
    <p:sldId id="4561" r:id="rId67"/>
    <p:sldId id="4609" r:id="rId68"/>
    <p:sldId id="4569" r:id="rId69"/>
    <p:sldId id="4480" r:id="rId70"/>
    <p:sldId id="4586" r:id="rId71"/>
    <p:sldId id="4556" r:id="rId72"/>
    <p:sldId id="4555"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A844"/>
    <a:srgbClr val="000000"/>
    <a:srgbClr val="0289AE"/>
    <a:srgbClr val="EABB22"/>
    <a:srgbClr val="06677F"/>
    <a:srgbClr val="3D8241"/>
    <a:srgbClr val="E1E5DF"/>
    <a:srgbClr val="262626"/>
    <a:srgbClr val="0000FF"/>
    <a:srgbClr val="00B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64"/>
    <p:restoredTop sz="96000" autoAdjust="0"/>
  </p:normalViewPr>
  <p:slideViewPr>
    <p:cSldViewPr snapToGrid="0" snapToObjects="1">
      <p:cViewPr varScale="1">
        <p:scale>
          <a:sx n="63" d="100"/>
          <a:sy n="63" d="100"/>
        </p:scale>
        <p:origin x="712" y="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72"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4271C-A971-4782-B698-8F8CC1AA57E4}" type="doc">
      <dgm:prSet loTypeId="urn:microsoft.com/office/officeart/2005/8/layout/venn1" loCatId="relationship" qsTypeId="urn:microsoft.com/office/officeart/2005/8/quickstyle/simple1" qsCatId="simple" csTypeId="urn:microsoft.com/office/officeart/2005/8/colors/colorful1" csCatId="colorful" phldr="1"/>
      <dgm:spPr/>
    </dgm:pt>
    <dgm:pt modelId="{CA356840-0964-4473-BFDC-700E1AC31426}">
      <dgm:prSet phldrT="[Text]" custT="1"/>
      <dgm:spPr>
        <a:solidFill>
          <a:srgbClr val="06677F">
            <a:alpha val="85979"/>
          </a:srgbClr>
        </a:solidFill>
      </dgm:spPr>
      <dgm:t>
        <a:bodyPr/>
        <a:lstStyle/>
        <a:p>
          <a:endParaRPr lang="en-US" sz="1400" dirty="0">
            <a:solidFill>
              <a:schemeClr val="bg1"/>
            </a:solidFill>
          </a:endParaRPr>
        </a:p>
      </dgm:t>
    </dgm:pt>
    <dgm:pt modelId="{70FFC624-B24D-4B69-93DF-6FD91BAB81C3}" type="parTrans" cxnId="{FFDF4946-CCE4-42BD-ADBA-341D70042734}">
      <dgm:prSet/>
      <dgm:spPr/>
      <dgm:t>
        <a:bodyPr/>
        <a:lstStyle/>
        <a:p>
          <a:endParaRPr lang="en-US"/>
        </a:p>
      </dgm:t>
    </dgm:pt>
    <dgm:pt modelId="{E33A5098-C629-4F2A-977F-5ED303B46FA4}" type="sibTrans" cxnId="{FFDF4946-CCE4-42BD-ADBA-341D70042734}">
      <dgm:prSet/>
      <dgm:spPr/>
      <dgm:t>
        <a:bodyPr/>
        <a:lstStyle/>
        <a:p>
          <a:endParaRPr lang="en-US"/>
        </a:p>
      </dgm:t>
    </dgm:pt>
    <dgm:pt modelId="{60C47D97-D5AD-44F0-A509-94878A19ED66}">
      <dgm:prSet phldrT="[Text]" custT="1"/>
      <dgm:spPr>
        <a:solidFill>
          <a:srgbClr val="0289AE">
            <a:alpha val="73000"/>
          </a:srgbClr>
        </a:solidFill>
      </dgm:spPr>
      <dgm:t>
        <a:bodyPr/>
        <a:lstStyle/>
        <a:p>
          <a:endParaRPr lang="en-US" sz="1600" dirty="0">
            <a:solidFill>
              <a:schemeClr val="bg1"/>
            </a:solidFill>
          </a:endParaRPr>
        </a:p>
      </dgm:t>
    </dgm:pt>
    <dgm:pt modelId="{B7F21AE9-A8D3-4403-AE1F-B5915F5A5848}" type="parTrans" cxnId="{16EC6911-934E-4EBF-BC57-BBD38593422C}">
      <dgm:prSet/>
      <dgm:spPr/>
      <dgm:t>
        <a:bodyPr/>
        <a:lstStyle/>
        <a:p>
          <a:endParaRPr lang="en-US"/>
        </a:p>
      </dgm:t>
    </dgm:pt>
    <dgm:pt modelId="{344F1373-E931-4DC5-9BA1-538C76E22009}" type="sibTrans" cxnId="{16EC6911-934E-4EBF-BC57-BBD38593422C}">
      <dgm:prSet/>
      <dgm:spPr/>
      <dgm:t>
        <a:bodyPr/>
        <a:lstStyle/>
        <a:p>
          <a:endParaRPr lang="en-US"/>
        </a:p>
      </dgm:t>
    </dgm:pt>
    <dgm:pt modelId="{C71FB9C6-A453-7445-BA63-A0881D9ED8A5}">
      <dgm:prSet phldrT="[Text]"/>
      <dgm:spPr>
        <a:solidFill>
          <a:srgbClr val="3D8241">
            <a:alpha val="76000"/>
          </a:srgbClr>
        </a:solidFill>
      </dgm:spPr>
      <dgm:t>
        <a:bodyPr/>
        <a:lstStyle/>
        <a:p>
          <a:endParaRPr lang="en-US" dirty="0">
            <a:solidFill>
              <a:schemeClr val="bg1"/>
            </a:solidFill>
          </a:endParaRPr>
        </a:p>
      </dgm:t>
    </dgm:pt>
    <dgm:pt modelId="{4AC0959D-4757-EE47-8AF6-796393030525}" type="parTrans" cxnId="{641BC51B-8323-8541-90E2-C52EF4FDB89A}">
      <dgm:prSet/>
      <dgm:spPr/>
      <dgm:t>
        <a:bodyPr/>
        <a:lstStyle/>
        <a:p>
          <a:endParaRPr lang="en-GB"/>
        </a:p>
      </dgm:t>
    </dgm:pt>
    <dgm:pt modelId="{8BD1CE39-F261-5143-BB44-9310E7C91699}" type="sibTrans" cxnId="{641BC51B-8323-8541-90E2-C52EF4FDB89A}">
      <dgm:prSet/>
      <dgm:spPr/>
      <dgm:t>
        <a:bodyPr/>
        <a:lstStyle/>
        <a:p>
          <a:endParaRPr lang="en-GB"/>
        </a:p>
      </dgm:t>
    </dgm:pt>
    <dgm:pt modelId="{43A40D73-27B5-4928-BF27-D8C308D12D49}" type="pres">
      <dgm:prSet presAssocID="{8B94271C-A971-4782-B698-8F8CC1AA57E4}" presName="compositeShape" presStyleCnt="0">
        <dgm:presLayoutVars>
          <dgm:chMax val="7"/>
          <dgm:dir/>
          <dgm:resizeHandles val="exact"/>
        </dgm:presLayoutVars>
      </dgm:prSet>
      <dgm:spPr/>
    </dgm:pt>
    <dgm:pt modelId="{A938E9C1-DF8D-C04E-930E-3ADAC0C24B2C}" type="pres">
      <dgm:prSet presAssocID="{CA356840-0964-4473-BFDC-700E1AC31426}" presName="circ1" presStyleLbl="vennNode1" presStyleIdx="0" presStyleCnt="3"/>
      <dgm:spPr/>
    </dgm:pt>
    <dgm:pt modelId="{9BFCF1A8-5879-AD42-AEFB-C48E897F3213}" type="pres">
      <dgm:prSet presAssocID="{CA356840-0964-4473-BFDC-700E1AC31426}" presName="circ1Tx" presStyleLbl="revTx" presStyleIdx="0" presStyleCnt="0">
        <dgm:presLayoutVars>
          <dgm:chMax val="0"/>
          <dgm:chPref val="0"/>
          <dgm:bulletEnabled val="1"/>
        </dgm:presLayoutVars>
      </dgm:prSet>
      <dgm:spPr/>
    </dgm:pt>
    <dgm:pt modelId="{15C2414C-16B5-2C4E-AAF9-840FD6236B0C}" type="pres">
      <dgm:prSet presAssocID="{C71FB9C6-A453-7445-BA63-A0881D9ED8A5}" presName="circ2" presStyleLbl="vennNode1" presStyleIdx="1" presStyleCnt="3"/>
      <dgm:spPr/>
    </dgm:pt>
    <dgm:pt modelId="{BD569454-90F6-7244-8DE5-2C9E73DDEC9C}" type="pres">
      <dgm:prSet presAssocID="{C71FB9C6-A453-7445-BA63-A0881D9ED8A5}" presName="circ2Tx" presStyleLbl="revTx" presStyleIdx="0" presStyleCnt="0">
        <dgm:presLayoutVars>
          <dgm:chMax val="0"/>
          <dgm:chPref val="0"/>
          <dgm:bulletEnabled val="1"/>
        </dgm:presLayoutVars>
      </dgm:prSet>
      <dgm:spPr/>
    </dgm:pt>
    <dgm:pt modelId="{34A53942-EE3A-6E4F-96A2-ACB6EAEB5EB5}" type="pres">
      <dgm:prSet presAssocID="{60C47D97-D5AD-44F0-A509-94878A19ED66}" presName="circ3" presStyleLbl="vennNode1" presStyleIdx="2" presStyleCnt="3"/>
      <dgm:spPr/>
    </dgm:pt>
    <dgm:pt modelId="{E1A09AFF-29E5-8049-A61A-B94E01FD419A}" type="pres">
      <dgm:prSet presAssocID="{60C47D97-D5AD-44F0-A509-94878A19ED66}" presName="circ3Tx" presStyleLbl="revTx" presStyleIdx="0" presStyleCnt="0">
        <dgm:presLayoutVars>
          <dgm:chMax val="0"/>
          <dgm:chPref val="0"/>
          <dgm:bulletEnabled val="1"/>
        </dgm:presLayoutVars>
      </dgm:prSet>
      <dgm:spPr/>
    </dgm:pt>
  </dgm:ptLst>
  <dgm:cxnLst>
    <dgm:cxn modelId="{5B8D430D-A037-8049-84F2-C6746DAA3C0E}" type="presOf" srcId="{60C47D97-D5AD-44F0-A509-94878A19ED66}" destId="{E1A09AFF-29E5-8049-A61A-B94E01FD419A}" srcOrd="1" destOrd="0" presId="urn:microsoft.com/office/officeart/2005/8/layout/venn1"/>
    <dgm:cxn modelId="{16EC6911-934E-4EBF-BC57-BBD38593422C}" srcId="{8B94271C-A971-4782-B698-8F8CC1AA57E4}" destId="{60C47D97-D5AD-44F0-A509-94878A19ED66}" srcOrd="2" destOrd="0" parTransId="{B7F21AE9-A8D3-4403-AE1F-B5915F5A5848}" sibTransId="{344F1373-E931-4DC5-9BA1-538C76E22009}"/>
    <dgm:cxn modelId="{641BC51B-8323-8541-90E2-C52EF4FDB89A}" srcId="{8B94271C-A971-4782-B698-8F8CC1AA57E4}" destId="{C71FB9C6-A453-7445-BA63-A0881D9ED8A5}" srcOrd="1" destOrd="0" parTransId="{4AC0959D-4757-EE47-8AF6-796393030525}" sibTransId="{8BD1CE39-F261-5143-BB44-9310E7C91699}"/>
    <dgm:cxn modelId="{D7E91A31-B04D-4B7B-9B00-E8F2FF7375AB}" type="presOf" srcId="{8B94271C-A971-4782-B698-8F8CC1AA57E4}" destId="{43A40D73-27B5-4928-BF27-D8C308D12D49}" srcOrd="0" destOrd="0" presId="urn:microsoft.com/office/officeart/2005/8/layout/venn1"/>
    <dgm:cxn modelId="{FFDF4946-CCE4-42BD-ADBA-341D70042734}" srcId="{8B94271C-A971-4782-B698-8F8CC1AA57E4}" destId="{CA356840-0964-4473-BFDC-700E1AC31426}" srcOrd="0" destOrd="0" parTransId="{70FFC624-B24D-4B69-93DF-6FD91BAB81C3}" sibTransId="{E33A5098-C629-4F2A-977F-5ED303B46FA4}"/>
    <dgm:cxn modelId="{61FE2599-B845-2B4E-AE05-99E89336B2E1}" type="presOf" srcId="{60C47D97-D5AD-44F0-A509-94878A19ED66}" destId="{34A53942-EE3A-6E4F-96A2-ACB6EAEB5EB5}" srcOrd="0" destOrd="0" presId="urn:microsoft.com/office/officeart/2005/8/layout/venn1"/>
    <dgm:cxn modelId="{65461BA3-A601-4346-8192-ACF546BFC0F3}" type="presOf" srcId="{CA356840-0964-4473-BFDC-700E1AC31426}" destId="{9BFCF1A8-5879-AD42-AEFB-C48E897F3213}" srcOrd="1" destOrd="0" presId="urn:microsoft.com/office/officeart/2005/8/layout/venn1"/>
    <dgm:cxn modelId="{227155C0-8668-A042-A382-2EFBC6F7718D}" type="presOf" srcId="{CA356840-0964-4473-BFDC-700E1AC31426}" destId="{A938E9C1-DF8D-C04E-930E-3ADAC0C24B2C}" srcOrd="0" destOrd="0" presId="urn:microsoft.com/office/officeart/2005/8/layout/venn1"/>
    <dgm:cxn modelId="{CEAEA9CA-7EAC-0649-A616-10C436EA1779}" type="presOf" srcId="{C71FB9C6-A453-7445-BA63-A0881D9ED8A5}" destId="{15C2414C-16B5-2C4E-AAF9-840FD6236B0C}" srcOrd="0" destOrd="0" presId="urn:microsoft.com/office/officeart/2005/8/layout/venn1"/>
    <dgm:cxn modelId="{DC9ABAD3-4ADC-CC45-A2C4-DE79680F22D4}" type="presOf" srcId="{C71FB9C6-A453-7445-BA63-A0881D9ED8A5}" destId="{BD569454-90F6-7244-8DE5-2C9E73DDEC9C}" srcOrd="1" destOrd="0" presId="urn:microsoft.com/office/officeart/2005/8/layout/venn1"/>
    <dgm:cxn modelId="{A59816E9-8321-BF4A-A6A6-C0A263F8EC89}" type="presParOf" srcId="{43A40D73-27B5-4928-BF27-D8C308D12D49}" destId="{A938E9C1-DF8D-C04E-930E-3ADAC0C24B2C}" srcOrd="0" destOrd="0" presId="urn:microsoft.com/office/officeart/2005/8/layout/venn1"/>
    <dgm:cxn modelId="{13A9A57C-6126-6B40-9E6B-3C8335F6BB92}" type="presParOf" srcId="{43A40D73-27B5-4928-BF27-D8C308D12D49}" destId="{9BFCF1A8-5879-AD42-AEFB-C48E897F3213}" srcOrd="1" destOrd="0" presId="urn:microsoft.com/office/officeart/2005/8/layout/venn1"/>
    <dgm:cxn modelId="{A2D55955-2DB5-A240-88FA-27741484AA45}" type="presParOf" srcId="{43A40D73-27B5-4928-BF27-D8C308D12D49}" destId="{15C2414C-16B5-2C4E-AAF9-840FD6236B0C}" srcOrd="2" destOrd="0" presId="urn:microsoft.com/office/officeart/2005/8/layout/venn1"/>
    <dgm:cxn modelId="{D830B3A9-9A2E-504A-9AF9-8D7B0B3CA905}" type="presParOf" srcId="{43A40D73-27B5-4928-BF27-D8C308D12D49}" destId="{BD569454-90F6-7244-8DE5-2C9E73DDEC9C}" srcOrd="3" destOrd="0" presId="urn:microsoft.com/office/officeart/2005/8/layout/venn1"/>
    <dgm:cxn modelId="{06896F09-EFE3-6A4B-968B-F4E667267FFC}" type="presParOf" srcId="{43A40D73-27B5-4928-BF27-D8C308D12D49}" destId="{34A53942-EE3A-6E4F-96A2-ACB6EAEB5EB5}" srcOrd="4" destOrd="0" presId="urn:microsoft.com/office/officeart/2005/8/layout/venn1"/>
    <dgm:cxn modelId="{2AFD7E9D-FBE7-394A-ABB4-CD0516BBCCDD}" type="presParOf" srcId="{43A40D73-27B5-4928-BF27-D8C308D12D49}" destId="{E1A09AFF-29E5-8049-A61A-B94E01FD419A}"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8E9C1-DF8D-C04E-930E-3ADAC0C24B2C}">
      <dsp:nvSpPr>
        <dsp:cNvPr id="0" name=""/>
        <dsp:cNvSpPr/>
      </dsp:nvSpPr>
      <dsp:spPr>
        <a:xfrm>
          <a:off x="1460758" y="53744"/>
          <a:ext cx="2579750" cy="2579750"/>
        </a:xfrm>
        <a:prstGeom prst="ellipse">
          <a:avLst/>
        </a:prstGeom>
        <a:solidFill>
          <a:srgbClr val="06677F">
            <a:alpha val="85979"/>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bg1"/>
            </a:solidFill>
          </a:endParaRPr>
        </a:p>
      </dsp:txBody>
      <dsp:txXfrm>
        <a:off x="1804725" y="505201"/>
        <a:ext cx="1891816" cy="1160887"/>
      </dsp:txXfrm>
    </dsp:sp>
    <dsp:sp modelId="{15C2414C-16B5-2C4E-AAF9-840FD6236B0C}">
      <dsp:nvSpPr>
        <dsp:cNvPr id="0" name=""/>
        <dsp:cNvSpPr/>
      </dsp:nvSpPr>
      <dsp:spPr>
        <a:xfrm>
          <a:off x="2391618" y="1666088"/>
          <a:ext cx="2579750" cy="2579750"/>
        </a:xfrm>
        <a:prstGeom prst="ellipse">
          <a:avLst/>
        </a:prstGeom>
        <a:solidFill>
          <a:srgbClr val="3D8241">
            <a:alpha val="76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n-US" sz="6500" kern="1200" dirty="0">
            <a:solidFill>
              <a:schemeClr val="bg1"/>
            </a:solidFill>
          </a:endParaRPr>
        </a:p>
      </dsp:txBody>
      <dsp:txXfrm>
        <a:off x="3180591" y="2332524"/>
        <a:ext cx="1547850" cy="1418862"/>
      </dsp:txXfrm>
    </dsp:sp>
    <dsp:sp modelId="{34A53942-EE3A-6E4F-96A2-ACB6EAEB5EB5}">
      <dsp:nvSpPr>
        <dsp:cNvPr id="0" name=""/>
        <dsp:cNvSpPr/>
      </dsp:nvSpPr>
      <dsp:spPr>
        <a:xfrm>
          <a:off x="529898" y="1666088"/>
          <a:ext cx="2579750" cy="2579750"/>
        </a:xfrm>
        <a:prstGeom prst="ellipse">
          <a:avLst/>
        </a:prstGeom>
        <a:solidFill>
          <a:srgbClr val="0289AE">
            <a:alpha val="73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solidFill>
              <a:schemeClr val="bg1"/>
            </a:solidFill>
          </a:endParaRPr>
        </a:p>
      </dsp:txBody>
      <dsp:txXfrm>
        <a:off x="772824" y="2332524"/>
        <a:ext cx="1547850" cy="141886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5/29/2026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qloapps.com/ai-agents-smarter-hotel-bookings/?utm_source=chatgpt.com"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qloapps.com/ai-agents-smarter-hotel-bookings/?utm_source=chatgpt.com"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qloapps.com/ai-agents-smarter-hotel-bookings/?utm_source=chatgpt.co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15968-C803-FA70-60FA-8C41A9279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CF3C3-9D07-3F6F-841C-AE2F569AC6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E102A2-69C5-8B85-8A18-610F9C99B5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E4370C-9D2E-FCEF-7FA2-BFAD7E7B4086}"/>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33327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8D0DC-0C4C-466D-B6B2-6CD55B04D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9916F-561B-93E7-E5EA-612872E813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371C70-955A-AE7C-A719-8DF5F32CA3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3535E1-580B-84E3-D5E8-38AA1FBEF941}"/>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556583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0F229-9E42-A56B-FF98-F6AD744B9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966FA-ED8F-88B1-AB08-FD21391D1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747B94-BC86-5153-0C06-CEE77289B6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69CACE-FBDB-9A56-5A5D-450CA40EF9C4}"/>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387249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2ED20-115B-B030-0F4E-D8FC94585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5152A-545A-9007-FB8C-D9A6E3A5F8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1B4895-AD48-A9D2-69E0-62FF6307CA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BF1543-E6C4-0F3E-2874-04DF949BEF2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278094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FBF9-69B6-B615-0C53-22697F26E9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C0A15-5963-17E0-A0FD-606CF86F9C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A6739-9165-C946-1D9D-6B1AC5D20B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E2211B-874A-1353-9CC3-6E5EA7636D56}"/>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194190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C558F-983F-75AE-07E2-32F135BB4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69022-94D9-5946-A50C-D6980776B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32C71-ECEE-9F69-A312-253EAD8242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38F902-6EF4-3FBE-B3E1-264E1683963C}"/>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421750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63A78-97EE-B21F-DEBA-C3D873AFE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7E695-C450-9856-8CE8-E38620BF1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CE057-64C9-9B0A-1FAF-395B3BB99E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844D94-A0D3-E811-0BAC-7BCAFFDE928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48513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D91E3-D888-2315-D609-F4FDFF1A0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6DAA9-43C5-C704-503F-9B0F6A837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ACBE1-48BA-F097-DADF-C9B8AC729953}"/>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6599F5C8-57A8-21EF-880D-79895EED5ED4}"/>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1715151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E5229-9EBD-CC19-FAB5-AFD257E79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D6553C-96D5-C943-8F84-EF4CB2B42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6DDAF0-C0FE-B944-390E-C31413D7BC6F}"/>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9CC54BE-C2F6-0BAC-574C-11EBF6A1ECE9}"/>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8980298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A0F2B-6BC5-6409-EA1B-F103A9600D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408BBD-3CEC-E84D-E1EA-E05DA1FC959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6A987F5A-8904-1BDF-E679-99F520F40F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1766BB-E55F-DE1D-D1D0-B69D79053F2C}"/>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423453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951070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7474-9F7A-29B8-0670-AC9E56B11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C3A20-7392-B566-F000-50B8FCE64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4E52E-BF94-5722-237F-357C4B7BF3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6635F5-5893-CA2E-98BE-DE7268EDE477}"/>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500802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2E195-2F61-F2E7-2B34-FF81D0C2B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9A360-F873-5717-3411-977FFB0972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E76DB4-29DA-DBF1-F4E1-CDCA458096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CC48ED-073C-3F75-6D20-009D2E4C769F}"/>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254207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E3260-BE16-A8B2-BB55-0BE40602F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E934C-1D06-6F15-7CA1-FD65119DE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DBF884-D5DE-DE73-6698-FAAB4F2EBE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4B254C-4C3B-E636-2C60-A61B2CC58989}"/>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924225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67D09-C98D-03D4-C73B-793FEDAAF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18BEF9-09D6-58A5-6AB1-7FC298D70C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3095E6-513B-06A8-D915-B9F00B9B67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23060D-3672-96DE-88C8-852898FEB67C}"/>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9722843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9E7E5-17CD-1C18-0CA1-CBC7305CD2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303A1-40C4-5B37-CC99-B6400F159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AF025-FB0B-9A8F-2793-8E6BC1FF40D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3945F6-4D74-D3EC-7463-4E727CBAE07E}"/>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9362413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8A6AC-0C7F-E48D-F65C-2A15845A3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32C215-A2CA-8B1E-31B2-2FD0860FE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C7AFFE-14F8-23C4-F8EE-9D05FFF007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14B564-77F9-9C82-BB54-05F7DD159113}"/>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718658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0AB7E-BAB7-2FB0-0D5B-34647950E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62FCF7-2924-F336-A463-12AC480E0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14158D-378D-2384-694F-CA9F8C0169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4EA256-5763-2E31-5C0C-372E26574AE4}"/>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791744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QloApps</a:t>
            </a:r>
            <a:r>
              <a:rPr lang="en-US" dirty="0"/>
              <a:t>. (2025, April 25). </a:t>
            </a:r>
            <a:r>
              <a:rPr lang="en-US" i="1" dirty="0"/>
              <a:t>How AI Agents are transforming hotel bookings</a:t>
            </a:r>
            <a:r>
              <a:rPr lang="en-US" dirty="0"/>
              <a:t> [Image]. </a:t>
            </a:r>
            <a:r>
              <a:rPr lang="en-US" dirty="0" err="1"/>
              <a:t>QloApps</a:t>
            </a:r>
            <a:r>
              <a:rPr lang="en-US" dirty="0"/>
              <a:t>. Retrieved from </a:t>
            </a:r>
            <a:r>
              <a:rPr lang="en-US" dirty="0">
                <a:hlinkClick r:id="rId3"/>
              </a:rPr>
              <a:t>https://qloapps.com/ai-agents-smarter-hotel-bookings/</a:t>
            </a:r>
            <a:endParaRPr lang="en-US" dirty="0"/>
          </a:p>
        </p:txBody>
      </p:sp>
      <p:sp>
        <p:nvSpPr>
          <p:cNvPr id="4" name="Slide Number Placeholder 3"/>
          <p:cNvSpPr>
            <a:spLocks noGrp="1"/>
          </p:cNvSpPr>
          <p:nvPr>
            <p:ph type="sldNum" sz="quarter" idx="10"/>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1955826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326768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B3620-A76D-5A48-922F-C1DA931F0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1B84D-8861-3F1B-88D3-C53F5732CC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E04338-BF04-ED7E-C449-C2CFCD4D47F8}"/>
              </a:ext>
            </a:extLst>
          </p:cNvPr>
          <p:cNvSpPr>
            <a:spLocks noGrp="1"/>
          </p:cNvSpPr>
          <p:nvPr>
            <p:ph type="body" idx="1"/>
          </p:nvPr>
        </p:nvSpPr>
        <p:spPr/>
        <p:txBody>
          <a:bodyPr/>
          <a:lstStyle/>
          <a:p>
            <a:r>
              <a:rPr lang="en-US" dirty="0" err="1"/>
              <a:t>QloApps</a:t>
            </a:r>
            <a:r>
              <a:rPr lang="en-US" dirty="0"/>
              <a:t>. (2025, April 25). </a:t>
            </a:r>
            <a:r>
              <a:rPr lang="en-US" i="1" dirty="0"/>
              <a:t>How AI Agents are transforming hotel bookings</a:t>
            </a:r>
            <a:r>
              <a:rPr lang="en-US" dirty="0"/>
              <a:t> [Image]. </a:t>
            </a:r>
            <a:r>
              <a:rPr lang="en-US" dirty="0" err="1"/>
              <a:t>QloApps</a:t>
            </a:r>
            <a:r>
              <a:rPr lang="en-US" dirty="0"/>
              <a:t>. Retrieved from </a:t>
            </a:r>
            <a:r>
              <a:rPr lang="en-US" dirty="0">
                <a:hlinkClick r:id="rId3"/>
              </a:rPr>
              <a:t>https://qloapps.com/ai-agents-smarter-hotel-bookings/</a:t>
            </a:r>
            <a:endParaRPr lang="en-US" dirty="0"/>
          </a:p>
        </p:txBody>
      </p:sp>
      <p:sp>
        <p:nvSpPr>
          <p:cNvPr id="4" name="Slide Number Placeholder 3">
            <a:extLst>
              <a:ext uri="{FF2B5EF4-FFF2-40B4-BE49-F238E27FC236}">
                <a16:creationId xmlns:a16="http://schemas.microsoft.com/office/drawing/2014/main" id="{53BF3614-BDAD-A298-FB7D-46EFCCBD1228}"/>
              </a:ext>
            </a:extLst>
          </p:cNvPr>
          <p:cNvSpPr>
            <a:spLocks noGrp="1"/>
          </p:cNvSpPr>
          <p:nvPr>
            <p:ph type="sldNum" sz="quarter" idx="10"/>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478651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7152C-C056-AC03-20B0-03CF82C9B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F0FAD-5EE0-5160-C5C0-17DBC57DBA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52FE7-82AE-0A41-680D-A73DBDD922EF}"/>
              </a:ext>
            </a:extLst>
          </p:cNvPr>
          <p:cNvSpPr>
            <a:spLocks noGrp="1"/>
          </p:cNvSpPr>
          <p:nvPr>
            <p:ph type="body" idx="1"/>
          </p:nvPr>
        </p:nvSpPr>
        <p:spPr/>
        <p:txBody>
          <a:bodyPr/>
          <a:lstStyle/>
          <a:p>
            <a:r>
              <a:rPr lang="en-US" dirty="0" err="1"/>
              <a:t>QloApps</a:t>
            </a:r>
            <a:r>
              <a:rPr lang="en-US" dirty="0"/>
              <a:t>. (2025, April 25). </a:t>
            </a:r>
            <a:r>
              <a:rPr lang="en-US" i="1" dirty="0"/>
              <a:t>How AI Agents are transforming hotel bookings</a:t>
            </a:r>
            <a:r>
              <a:rPr lang="en-US" dirty="0"/>
              <a:t> [Image]. </a:t>
            </a:r>
            <a:r>
              <a:rPr lang="en-US" dirty="0" err="1"/>
              <a:t>QloApps</a:t>
            </a:r>
            <a:r>
              <a:rPr lang="en-US" dirty="0"/>
              <a:t>. Retrieved from </a:t>
            </a:r>
            <a:r>
              <a:rPr lang="en-US" dirty="0">
                <a:hlinkClick r:id="rId3"/>
              </a:rPr>
              <a:t>https://qloapps.com/ai-agents-smarter-hotel-bookings/</a:t>
            </a:r>
            <a:endParaRPr lang="en-US" dirty="0"/>
          </a:p>
        </p:txBody>
      </p:sp>
      <p:sp>
        <p:nvSpPr>
          <p:cNvPr id="4" name="Slide Number Placeholder 3">
            <a:extLst>
              <a:ext uri="{FF2B5EF4-FFF2-40B4-BE49-F238E27FC236}">
                <a16:creationId xmlns:a16="http://schemas.microsoft.com/office/drawing/2014/main" id="{F5836AA4-5376-E1F0-E28A-3C151A3B4FAC}"/>
              </a:ext>
            </a:extLst>
          </p:cNvPr>
          <p:cNvSpPr>
            <a:spLocks noGrp="1"/>
          </p:cNvSpPr>
          <p:nvPr>
            <p:ph type="sldNum" sz="quarter" idx="10"/>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103538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24015-CDFD-4D24-21C1-9376BAA66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FB1CF-DFE2-15A1-55B8-FBE131CAE8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8745C-D04D-68DC-B860-9A318389B7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D552F-56D4-DCBE-62B8-E2B9C71687E7}"/>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584883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60283-1329-0FBA-0BE8-E0B408595E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9DE42-028D-8F96-EB34-772C89CB6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AEE8-FBEB-EEAF-4B0E-AFB880AE5F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1170A1-6CDF-1446-5F08-AE9945F9BD27}"/>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6946879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D371B-13B9-082D-AC99-95408C5DD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AF931-2B64-9FB8-41A6-BB987D7D4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9E0AF-CDF5-4CC7-5281-B118D08C45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AAC020-38B1-E7C3-6A74-6AE589576B2E}"/>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7863691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5811-F6BE-5EDE-597C-CDB52BCA7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F0E46-BC77-96D5-FF55-6C54DAA07D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EB4EB1-3F89-4D09-4E59-3C336FF063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C5C7DA-ED0F-0FD8-F4FE-E9E892BC434E}"/>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23529924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9C29-7149-1BC5-8E2F-8AA9268850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0E5A4B-D96A-57A2-69F7-A2DF382D6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25C1D-7DCD-E7B9-9E59-7341BE029D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F1588B-8AAB-8195-778D-07928499E865}"/>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479522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1D7EE-D1BF-2894-A900-0C03D5D624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4EC2F-B2B1-4A78-EFCE-1E1E0E5AFF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4C2F9B-5FAD-1430-1907-35F284BF4D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2DB81F-27D9-7CFB-BB87-2945D99FC6AD}"/>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937958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9F7EE-0D5E-3969-890D-F5E1A13F4F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20E6D-7C67-5759-014A-D17D39B367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516C8-C311-79E6-5751-FBC0E58AD7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7A0030-F8D5-CC40-E9E8-CD13EE3B6ED5}"/>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5277496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1A189-1B35-9665-0AEC-A8AADCB4B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EA456-8E0E-4299-C79E-9FEA471A30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F9581-888C-CB7B-4916-71834BA7F5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6A0DAC-CC39-3991-CB46-97400F59BA5C}"/>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1282157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6FF60-BCEF-9951-FA67-EA00D7B19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3E6799-A2E6-C75F-D6F5-8DBC2CC764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ED279-B25B-E599-06EE-C4005300D0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C87B59-555F-4B1C-EFED-8AB2243952CA}"/>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078634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E917-7624-D489-E0AF-DCF42DC96E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81734-39EE-A6A5-09BE-7972AD19A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495E6-E674-8B18-3BC9-0160C9998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3A6459-00D8-4C95-17DD-94F63DB46861}"/>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642207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25E29-179C-4A6E-62AD-7BC37E126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E529F-2876-BDCF-1134-A247CE16EB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3DEF5-A6AD-7712-CE3B-9AF5663B3E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A9FA1B-73FC-0CD0-6C66-550561AA4894}"/>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40743368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C7BD-84E7-9A28-9F3D-A6578911A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83A6B-3205-C9E3-F13D-419A88DF6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1463F3-C3E1-DAB0-19A0-13EEACB79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5C221A-BFB4-F4B8-0295-875BC487DEAC}"/>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4911222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81C8E-B524-4D81-D8AD-F96B25EE1C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702F2-D509-519E-66C3-0D6B930BE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97AA84-74FA-7611-2A12-73D4551B61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226E42-83C8-8FED-1CDC-1EDB23BDB8CE}"/>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31613378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1680-894F-456B-6419-20C92E286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DBCEC-EA27-1136-3DC8-1F0641F23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0DB4B-344D-7734-ABC4-12F8AA82AF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76C2EA-7EF8-388B-484F-61EF2A0FAEAB}"/>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21379131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62F3-6FF7-2A89-5033-F0B8F6B8C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354F71-D41E-7375-6293-1ACA99DB1903}"/>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D23E0CA-2A62-3961-46BB-7692733707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44610E-0124-77EC-49A8-A721836E26DC}"/>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16905152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94444-AACC-2C93-EC47-E7F9BBABA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558A1-680A-AFED-FF00-13FFAF1332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C36CF6-281F-9312-B219-2816860914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3D638E-D12B-2B3B-4572-427FDCD1C3ED}"/>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1175600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76C49-0D06-20AA-A3A2-8797A368B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D7DF7E-9261-E4E3-654C-60499DED4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818257-026B-85ED-148B-F1F48BFBB2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893635-6535-3210-DAB0-EF79B360D692}"/>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12948511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0A793-E066-BB81-DADE-5EB8DFB029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67D44-E934-69B5-E348-21D4F82821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0132CB-624D-79F1-203A-71B3DED08A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017912A-C7DD-819E-ECD6-3C4680027790}"/>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23009334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6EE52-9F38-7951-2B87-200755B71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08ABB-088C-54A9-E4C4-B504F1958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EC6EB-DAD7-4F7B-1773-538FE2EEC6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D2439C-FC6E-4F8F-927B-BC17E72E1FC3}"/>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618461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1E708-015D-C956-C613-7E44CECB3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FCCA7-5259-DEB5-AC6F-AF9384039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B811D-5325-DE46-225A-1CD1F3A437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E1A4F-184B-8CAB-1092-E0F4CFC5D4E9}"/>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4141386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3BACE-D9C1-04C8-6BD6-FAE64EC7C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54B78-8D3B-2116-D6F1-C7D3CF6F1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AD03DE-2A4E-1271-9A8B-191F76E69F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94D843-F41E-93C8-CC07-F16265144370}"/>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792451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6D9A-A62D-B9B3-875A-01737EE493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532F9-CAC1-37C5-894E-3BF6FE93B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607AF5-AB1A-9E66-2D53-3BDFBD886B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3C47A1-669E-B85B-41EB-8BEAE53C555A}"/>
              </a:ext>
            </a:extLst>
          </p:cNvPr>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21614307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43431-078A-31C2-CE11-EFC6CB552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0F7402-F7F6-C632-D639-BD77DA8A2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71861-6428-168A-FCFC-768A69FB50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16F9FF-A2FD-B4B7-2D24-1656C7CF6911}"/>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7868795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25587443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2A316-3365-C8B0-B81B-8809BD191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D5990-CC5E-500E-4DA7-16C4CF94B0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E87A0F-50CA-F5EE-CB68-620FAD3742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9F6660-EB6E-B455-1722-79E46AEA0E2B}"/>
              </a:ext>
            </a:extLst>
          </p:cNvPr>
          <p:cNvSpPr>
            <a:spLocks noGrp="1"/>
          </p:cNvSpPr>
          <p:nvPr>
            <p:ph type="sldNum" sz="quarter" idx="5"/>
          </p:nvPr>
        </p:nvSpPr>
        <p:spPr/>
        <p:txBody>
          <a:bodyPr/>
          <a:lstStyle/>
          <a:p>
            <a:fld id="{4BE5DE82-CF29-044D-9158-06A811149881}" type="slidenum">
              <a:rPr lang="en-US" smtClean="0"/>
              <a:t>60</a:t>
            </a:fld>
            <a:endParaRPr lang="en-US"/>
          </a:p>
        </p:txBody>
      </p:sp>
    </p:spTree>
    <p:extLst>
      <p:ext uri="{BB962C8B-B14F-4D97-AF65-F5344CB8AC3E}">
        <p14:creationId xmlns:p14="http://schemas.microsoft.com/office/powerpoint/2010/main" val="22820314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E7B08-DAE3-EF57-432B-3512F0A21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BAB79B-7313-35A0-6F7D-62559E5865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A3A75-A891-B8F3-9BDF-BC894C482C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DB7B45-94EC-5FE0-06C7-B5C0F79F8686}"/>
              </a:ext>
            </a:extLst>
          </p:cNvPr>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6212951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1D461-7E27-E42A-952B-197551D24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3A12F-B207-1610-71E6-7E8D43461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665EF6-0CE3-70CC-6ADE-DD1169E216F6}"/>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00D3B81-4440-30B9-7A07-48108543A490}"/>
              </a:ext>
            </a:extLst>
          </p:cNvPr>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14421663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D8D33-EFDE-BDEA-996E-58EA91163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1EADC-3DB9-AE8B-2840-96F2A84C0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6C3E5-9E05-A5B7-A5FD-6C71CBB254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B91DE0-D43A-00DE-9450-4D92DFBC1F3E}"/>
              </a:ext>
            </a:extLst>
          </p:cNvPr>
          <p:cNvSpPr>
            <a:spLocks noGrp="1"/>
          </p:cNvSpPr>
          <p:nvPr>
            <p:ph type="sldNum" sz="quarter" idx="5"/>
          </p:nvPr>
        </p:nvSpPr>
        <p:spPr/>
        <p:txBody>
          <a:bodyPr/>
          <a:lstStyle/>
          <a:p>
            <a:fld id="{4BE5DE82-CF29-044D-9158-06A811149881}" type="slidenum">
              <a:rPr lang="en-US" smtClean="0"/>
              <a:t>63</a:t>
            </a:fld>
            <a:endParaRPr lang="en-US"/>
          </a:p>
        </p:txBody>
      </p:sp>
    </p:spTree>
    <p:extLst>
      <p:ext uri="{BB962C8B-B14F-4D97-AF65-F5344CB8AC3E}">
        <p14:creationId xmlns:p14="http://schemas.microsoft.com/office/powerpoint/2010/main" val="15034527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08283-002F-F4CD-ED53-39A5F486E0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DED08-EDD9-5335-B2E9-A98F69A04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65814-6F56-9978-69E0-09E8529614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B0424B-0F44-CE19-8171-833AD8DF4590}"/>
              </a:ext>
            </a:extLst>
          </p:cNvPr>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36987173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465358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B474D-E63F-F42E-1783-07051688E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209B2-DB3C-BE4F-D652-CFFDD0690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1F4F2-54E2-01AB-5D81-A3F2E2E26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D16A57-04F1-CFF2-D7B8-993ADE29992E}"/>
              </a:ext>
            </a:extLst>
          </p:cNvPr>
          <p:cNvSpPr>
            <a:spLocks noGrp="1"/>
          </p:cNvSpPr>
          <p:nvPr>
            <p:ph type="sldNum" sz="quarter" idx="5"/>
          </p:nvPr>
        </p:nvSpPr>
        <p:spPr/>
        <p:txBody>
          <a:bodyPr/>
          <a:lstStyle/>
          <a:p>
            <a:fld id="{4BE5DE82-CF29-044D-9158-06A811149881}" type="slidenum">
              <a:rPr lang="en-US" smtClean="0"/>
              <a:t>67</a:t>
            </a:fld>
            <a:endParaRPr lang="en-US"/>
          </a:p>
        </p:txBody>
      </p:sp>
    </p:spTree>
    <p:extLst>
      <p:ext uri="{BB962C8B-B14F-4D97-AF65-F5344CB8AC3E}">
        <p14:creationId xmlns:p14="http://schemas.microsoft.com/office/powerpoint/2010/main" val="10222711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68</a:t>
            </a:fld>
            <a:endParaRPr lang="en-US"/>
          </a:p>
        </p:txBody>
      </p:sp>
    </p:spTree>
    <p:extLst>
      <p:ext uri="{BB962C8B-B14F-4D97-AF65-F5344CB8AC3E}">
        <p14:creationId xmlns:p14="http://schemas.microsoft.com/office/powerpoint/2010/main" val="830520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F3147-4AB7-DD21-A77D-14EA9D3CD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DD6580-316F-7222-9D7F-0D9988B99F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F5D2F3-E74E-E914-CDD0-254FE096E4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CA7A98-4152-8AA9-7F24-52EB04572459}"/>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535759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948AF-53F9-6BD0-9130-97F475FA2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FBD5-6276-58A2-BD06-7475E9758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59B1BB-D60B-C509-B2B1-1D4F4AE92A9C}"/>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89F43FF-9B5A-E356-8CF0-06286B11F055}"/>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303906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645A4-A30A-8338-A9DC-42E0FFF8D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E6A62-FB9F-6EDE-EC99-26A9FD004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A59F91-080D-8E5B-1D9A-3BF42916CA3B}"/>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4FD52563-3179-D5A7-439A-49D8BDB78A13}"/>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4244378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1" y="3305907"/>
            <a:ext cx="12172692" cy="243895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6" name="Graphic 5">
            <a:extLst>
              <a:ext uri="{FF2B5EF4-FFF2-40B4-BE49-F238E27FC236}">
                <a16:creationId xmlns:a16="http://schemas.microsoft.com/office/drawing/2014/main" id="{9201AA8D-D2A0-775E-E518-C40B875812F4}"/>
              </a:ext>
            </a:extLst>
          </p:cNvPr>
          <p:cNvPicPr>
            <a:picLocks noChangeAspect="1"/>
          </p:cNvPicPr>
          <p:nvPr userDrawn="1"/>
        </p:nvPicPr>
        <p:blipFill>
          <a:blip>
            <a:extLst>
              <a:ext uri="{96DAC541-7B7A-43D3-8B79-37D633B846F1}">
                <asvg:svgBlip xmlns:asvg="http://schemas.microsoft.com/office/drawing/2016/SVG/main" r:embed="rId2"/>
              </a:ext>
            </a:extLst>
          </a:blip>
          <a:srcRect l="33363" t="45944" r="38153" b="46704"/>
          <a:stretch/>
        </p:blipFill>
        <p:spPr>
          <a:xfrm>
            <a:off x="4986068" y="3105178"/>
            <a:ext cx="7205932" cy="2633460"/>
          </a:xfrm>
          <a:prstGeom prst="rect">
            <a:avLst/>
          </a:prstGeom>
        </p:spPr>
      </p:pic>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79403" y="438834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Eco Smart Hospitality</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21528" y="350809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86" name="Freeform 85">
            <a:extLst>
              <a:ext uri="{FF2B5EF4-FFF2-40B4-BE49-F238E27FC236}">
                <a16:creationId xmlns:a16="http://schemas.microsoft.com/office/drawing/2014/main" id="{6A11F79F-713E-E345-9C80-877BA9BBE40E}"/>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7" name="Picture 6">
            <a:extLst>
              <a:ext uri="{FF2B5EF4-FFF2-40B4-BE49-F238E27FC236}">
                <a16:creationId xmlns:a16="http://schemas.microsoft.com/office/drawing/2014/main" id="{4A5A0184-D1EF-84DD-ECA5-04C19284F9B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3" name="Picture 2">
            <a:extLst>
              <a:ext uri="{FF2B5EF4-FFF2-40B4-BE49-F238E27FC236}">
                <a16:creationId xmlns:a16="http://schemas.microsoft.com/office/drawing/2014/main" id="{2CEE8CA0-6B16-DF99-419E-AD223F63649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3088257"/>
            <a:ext cx="12172692" cy="267418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62A844"/>
          </a:solidFill>
          <a:ln w="30808" cap="flat">
            <a:noFill/>
            <a:prstDash val="solid"/>
            <a:miter/>
          </a:ln>
        </p:spPr>
        <p:txBody>
          <a:bodyPr rtlCol="0" anchor="ctr"/>
          <a:lstStyle/>
          <a:p>
            <a:endParaRPr lang="en-US" sz="2069"/>
          </a:p>
        </p:txBody>
      </p:sp>
      <p:pic>
        <p:nvPicPr>
          <p:cNvPr id="4" name="Graphic 3">
            <a:extLst>
              <a:ext uri="{FF2B5EF4-FFF2-40B4-BE49-F238E27FC236}">
                <a16:creationId xmlns:a16="http://schemas.microsoft.com/office/drawing/2014/main" id="{8E1EADED-0571-888E-FC41-7133127AB892}"/>
              </a:ext>
            </a:extLst>
          </p:cNvPr>
          <p:cNvPicPr>
            <a:picLocks noChangeAspect="1"/>
          </p:cNvPicPr>
          <p:nvPr userDrawn="1"/>
        </p:nvPicPr>
        <p:blipFill>
          <a:blip>
            <a:extLst>
              <a:ext uri="{96DAC541-7B7A-43D3-8B79-37D633B846F1}">
                <asvg:svgBlip xmlns:asvg="http://schemas.microsoft.com/office/drawing/2016/SVG/main" r:embed="rId2"/>
              </a:ext>
            </a:extLst>
          </a:blip>
          <a:srcRect l="31584" t="41294" r="39868" b="40576"/>
          <a:stretch/>
        </p:blipFill>
        <p:spPr>
          <a:xfrm>
            <a:off x="8574657" y="3092939"/>
            <a:ext cx="3617343" cy="3252603"/>
          </a:xfrm>
          <a:prstGeom prst="rect">
            <a:avLst/>
          </a:prstGeom>
        </p:spPr>
      </p:pic>
      <p:sp>
        <p:nvSpPr>
          <p:cNvPr id="5" name="Freeform 4">
            <a:extLst>
              <a:ext uri="{FF2B5EF4-FFF2-40B4-BE49-F238E27FC236}">
                <a16:creationId xmlns:a16="http://schemas.microsoft.com/office/drawing/2014/main" id="{C6B12E2C-E37F-14EA-2BED-760F4F5392C3}"/>
              </a:ext>
            </a:extLst>
          </p:cNvPr>
          <p:cNvSpPr/>
          <p:nvPr userDrawn="1"/>
        </p:nvSpPr>
        <p:spPr>
          <a:xfrm>
            <a:off x="8022566" y="558590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289AE"/>
          </a:solidFill>
          <a:ln w="30808" cap="flat">
            <a:noFill/>
            <a:prstDash val="solid"/>
            <a:miter/>
          </a:ln>
        </p:spPr>
        <p:txBody>
          <a:bodyPr rtlCol="0" anchor="ctr"/>
          <a:lstStyle/>
          <a:p>
            <a:endParaRPr lang="en-US" sz="2069"/>
          </a:p>
        </p:txBody>
      </p:sp>
      <p:sp>
        <p:nvSpPr>
          <p:cNvPr id="6" name="Text Placeholder 23">
            <a:extLst>
              <a:ext uri="{FF2B5EF4-FFF2-40B4-BE49-F238E27FC236}">
                <a16:creationId xmlns:a16="http://schemas.microsoft.com/office/drawing/2014/main" id="{D84B41E7-EBFA-EF8D-1831-D318823D5037}"/>
              </a:ext>
            </a:extLst>
          </p:cNvPr>
          <p:cNvSpPr>
            <a:spLocks noGrp="1"/>
          </p:cNvSpPr>
          <p:nvPr>
            <p:ph type="body" sz="quarter" idx="45" hasCustomPrompt="1"/>
          </p:nvPr>
        </p:nvSpPr>
        <p:spPr>
          <a:xfrm>
            <a:off x="8345333" y="561139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www.ecosmart.eu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pic>
        <p:nvPicPr>
          <p:cNvPr id="9" name="Picture 8">
            <a:extLst>
              <a:ext uri="{FF2B5EF4-FFF2-40B4-BE49-F238E27FC236}">
                <a16:creationId xmlns:a16="http://schemas.microsoft.com/office/drawing/2014/main" id="{0A23670E-0681-2401-026C-C1270EA889D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4066" y="509686"/>
            <a:ext cx="4125188" cy="2499202"/>
          </a:xfrm>
          <a:prstGeom prst="rect">
            <a:avLst/>
          </a:prstGeom>
        </p:spPr>
      </p:pic>
      <p:pic>
        <p:nvPicPr>
          <p:cNvPr id="2" name="Picture 1">
            <a:extLst>
              <a:ext uri="{FF2B5EF4-FFF2-40B4-BE49-F238E27FC236}">
                <a16:creationId xmlns:a16="http://schemas.microsoft.com/office/drawing/2014/main" id="{88724AB5-D9AD-21D0-4E94-4399FD96800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37636" y="5993335"/>
            <a:ext cx="6024421" cy="60693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933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0289A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3FDF18C4-339F-B954-0B2C-2D7E117265F0}"/>
              </a:ext>
            </a:extLst>
          </p:cNvPr>
          <p:cNvPicPr>
            <a:picLocks noChangeAspect="1"/>
          </p:cNvPicPr>
          <p:nvPr userDrawn="1"/>
        </p:nvPicPr>
        <p:blipFill>
          <a:blip>
            <a:extLst>
              <a:ext uri="{96DAC541-7B7A-43D3-8B79-37D633B846F1}">
                <asvg:svgBlip xmlns:asvg="http://schemas.microsoft.com/office/drawing/2016/SVG/main" r:embed="rId2"/>
              </a:ext>
            </a:extLst>
          </a:blip>
          <a:srcRect l="32264" t="48938" r="39869" b="43923"/>
          <a:stretch/>
        </p:blipFill>
        <p:spPr>
          <a:xfrm>
            <a:off x="8660921" y="14515"/>
            <a:ext cx="3531079" cy="1280818"/>
          </a:xfrm>
          <a:prstGeom prst="rect">
            <a:avLst/>
          </a:prstGeom>
        </p:spPr>
      </p:pic>
      <p:pic>
        <p:nvPicPr>
          <p:cNvPr id="5" name="Picture 4">
            <a:extLst>
              <a:ext uri="{FF2B5EF4-FFF2-40B4-BE49-F238E27FC236}">
                <a16:creationId xmlns:a16="http://schemas.microsoft.com/office/drawing/2014/main" id="{965C61D0-1904-2B5F-680C-A658A20F9D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37636" y="5848192"/>
            <a:ext cx="6024421" cy="60693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EEE38428-8214-C7E9-8FCD-10D2E8C0C056}"/>
              </a:ext>
            </a:extLst>
          </p:cNvPr>
          <p:cNvSpPr/>
          <p:nvPr userDrawn="1"/>
        </p:nvSpPr>
        <p:spPr>
          <a:xfrm>
            <a:off x="5774267" y="1175708"/>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chemeClr val="bg1"/>
          </a:solidFill>
          <a:ln w="306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9B317BE-B13D-C49C-8595-663ED1B0CFF4}"/>
              </a:ext>
            </a:extLst>
          </p:cNvPr>
          <p:cNvSpPr/>
          <p:nvPr userDrawn="1"/>
        </p:nvSpPr>
        <p:spPr>
          <a:xfrm>
            <a:off x="5360151" y="0"/>
            <a:ext cx="6417733" cy="560402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7" name="Picture Placeholder 62">
            <a:extLst>
              <a:ext uri="{FF2B5EF4-FFF2-40B4-BE49-F238E27FC236}">
                <a16:creationId xmlns:a16="http://schemas.microsoft.com/office/drawing/2014/main" id="{5ECC7994-8814-36FA-9416-3871F3539886}"/>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8" name="Graphic 7">
            <a:extLst>
              <a:ext uri="{FF2B5EF4-FFF2-40B4-BE49-F238E27FC236}">
                <a16:creationId xmlns:a16="http://schemas.microsoft.com/office/drawing/2014/main" id="{E170647E-0318-C0CA-C21A-704944E48F7E}"/>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160541" y="2351418"/>
            <a:ext cx="3617343" cy="3252603"/>
          </a:xfrm>
          <a:prstGeom prst="rect">
            <a:avLst/>
          </a:prstGeom>
        </p:spPr>
      </p:pic>
      <p:sp>
        <p:nvSpPr>
          <p:cNvPr id="9" name="Text Placeholder 23">
            <a:extLst>
              <a:ext uri="{FF2B5EF4-FFF2-40B4-BE49-F238E27FC236}">
                <a16:creationId xmlns:a16="http://schemas.microsoft.com/office/drawing/2014/main" id="{34E6B916-F4F9-ED28-430F-9B55E5D82D1B}"/>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AEB1432D-039C-5E81-6AFB-7322D91B7800}"/>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2483963"/>
            <a:ext cx="3617343" cy="3252603"/>
          </a:xfrm>
          <a:prstGeom prst="rect">
            <a:avLst/>
          </a:prstGeom>
        </p:spPr>
      </p:pic>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pic>
        <p:nvPicPr>
          <p:cNvPr id="2" name="Graphic 1">
            <a:extLst>
              <a:ext uri="{FF2B5EF4-FFF2-40B4-BE49-F238E27FC236}">
                <a16:creationId xmlns:a16="http://schemas.microsoft.com/office/drawing/2014/main" id="{63510E1E-7F49-442A-D5B2-5908F99CA0C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0" y="3605397"/>
            <a:ext cx="3617343" cy="3252603"/>
          </a:xfrm>
          <a:prstGeom prst="rect">
            <a:avLst/>
          </a:prstGeom>
        </p:spPr>
      </p:pic>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86EA2704-3CCA-6D4C-706A-0A70EB7F910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1" y="2536167"/>
            <a:ext cx="4806475" cy="4321834"/>
          </a:xfrm>
          <a:prstGeom prst="rect">
            <a:avLst/>
          </a:prstGeom>
        </p:spPr>
      </p:pic>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009AC1"/>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0289AE"/>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4" name="Graphic 3">
            <a:extLst>
              <a:ext uri="{FF2B5EF4-FFF2-40B4-BE49-F238E27FC236}">
                <a16:creationId xmlns:a16="http://schemas.microsoft.com/office/drawing/2014/main" id="{739DB8D6-6AC7-F971-5A29-5FDEBCAFFDFE}"/>
              </a:ext>
            </a:extLst>
          </p:cNvPr>
          <p:cNvPicPr>
            <a:picLocks noChangeAspect="1"/>
          </p:cNvPicPr>
          <p:nvPr userDrawn="1"/>
        </p:nvPicPr>
        <p:blipFill>
          <a:blip>
            <a:extLst>
              <a:ext uri="{96DAC541-7B7A-43D3-8B79-37D633B846F1}">
                <asvg:svgBlip xmlns:asvg="http://schemas.microsoft.com/office/drawing/2016/SVG/main" r:embed="rId2"/>
              </a:ext>
            </a:extLst>
          </a:blip>
          <a:srcRect l="50465" t="38697" r="39868" b="43173"/>
          <a:stretch/>
        </p:blipFill>
        <p:spPr>
          <a:xfrm flipH="1">
            <a:off x="-1" y="3605397"/>
            <a:ext cx="1224951" cy="3252603"/>
          </a:xfrm>
          <a:prstGeom prst="rect">
            <a:avLst/>
          </a:prstGeom>
        </p:spPr>
      </p:pic>
    </p:spTree>
    <p:extLst>
      <p:ext uri="{BB962C8B-B14F-4D97-AF65-F5344CB8AC3E}">
        <p14:creationId xmlns:p14="http://schemas.microsoft.com/office/powerpoint/2010/main" val="480602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0289AE"/>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0289AE"/>
          </a:solidFill>
          <a:ln w="3060" cap="flat">
            <a:solidFill>
              <a:srgbClr val="009AC1"/>
            </a:solid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330DF8E6-E642-58C0-CC2A-45FBF68FAAD3}"/>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a:off x="8574657" y="2880779"/>
            <a:ext cx="3617343" cy="3252603"/>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DF0D8479-C381-34DD-EE47-BD5DC7B44994}"/>
              </a:ext>
            </a:extLst>
          </p:cNvPr>
          <p:cNvPicPr>
            <a:picLocks noChangeAspect="1"/>
          </p:cNvPicPr>
          <p:nvPr userDrawn="1"/>
        </p:nvPicPr>
        <p:blipFill>
          <a:blip>
            <a:extLst>
              <a:ext uri="{96DAC541-7B7A-43D3-8B79-37D633B846F1}">
                <asvg:svgBlip xmlns:asvg="http://schemas.microsoft.com/office/drawing/2016/SVG/main" r:embed="rId2"/>
              </a:ext>
            </a:extLst>
          </a:blip>
          <a:srcRect l="31584" t="38697" r="39868" b="43173"/>
          <a:stretch/>
        </p:blipFill>
        <p:spPr>
          <a:xfrm flipH="1">
            <a:off x="3053750" y="2684947"/>
            <a:ext cx="4641011" cy="4173054"/>
          </a:xfrm>
          <a:prstGeom prst="rect">
            <a:avLst/>
          </a:prstGeom>
        </p:spPr>
      </p:pic>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18315" t="15976" r="29196" b="11083"/>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0289AE"/>
            </a:solidFill>
            <a:prstDash val="solid"/>
            <a:miter lim="400000"/>
          </a:ln>
          <a:effectLst/>
          <a:sp3d/>
        </p:spPr>
        <p:style>
          <a:lnRef idx="0">
            <a:scrgbClr r="0" g="0" b="0"/>
          </a:lnRef>
          <a:fillRef idx="0">
            <a:scrgbClr r="0" g="0" b="0"/>
          </a:fillRef>
          <a:effectRef idx="0">
            <a:scrgbClr r="0" g="0" b="0"/>
          </a:effectRef>
          <a:fontRef idx="none"/>
        </p:style>
      </p:cxnSp>
      <p:pic>
        <p:nvPicPr>
          <p:cNvPr id="3" name="Picture 2">
            <a:extLst>
              <a:ext uri="{FF2B5EF4-FFF2-40B4-BE49-F238E27FC236}">
                <a16:creationId xmlns:a16="http://schemas.microsoft.com/office/drawing/2014/main" id="{15154F4B-6C80-63B3-1DBF-7974951C2436}"/>
              </a:ext>
            </a:extLst>
          </p:cNvPr>
          <p:cNvPicPr>
            <a:picLocks noChangeAspect="1"/>
          </p:cNvPicPr>
          <p:nvPr userDrawn="1"/>
        </p:nvPicPr>
        <p:blipFill>
          <a:blip r:embed="rId14" cstate="email">
            <a:extLst>
              <a:ext uri="{28A0092B-C50C-407E-A947-70E740481C1C}">
                <a14:useLocalDpi xmlns:a14="http://schemas.microsoft.com/office/drawing/2010/main"/>
              </a:ext>
            </a:extLst>
          </a:blip>
          <a:srcRect l="6057" t="73356" r="7135" b="13558"/>
          <a:stretch/>
        </p:blipFill>
        <p:spPr>
          <a:xfrm rot="16200000">
            <a:off x="11007941" y="5562287"/>
            <a:ext cx="1811310" cy="165417"/>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42" r:id="rId2"/>
    <p:sldLayoutId id="2147483840" r:id="rId3"/>
    <p:sldLayoutId id="2147483880" r:id="rId4"/>
    <p:sldLayoutId id="2147483841" r:id="rId5"/>
    <p:sldLayoutId id="2147483879" r:id="rId6"/>
    <p:sldLayoutId id="2147483878" r:id="rId7"/>
    <p:sldLayoutId id="2147483861" r:id="rId8"/>
    <p:sldLayoutId id="2147483833" r:id="rId9"/>
    <p:sldLayoutId id="2147483847" r:id="rId10"/>
    <p:sldLayoutId id="2147483853" r:id="rId11"/>
    <p:sldLayoutId id="21474838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ref=chooser-v1" TargetMode="External"/><Relationship Id="rId3" Type="http://schemas.openxmlformats.org/officeDocument/2006/relationships/image" Target="../media/image4.jpe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hyperlink" Target="https://businessoutstanders.com/artificial-intelligence/ai-smart-kitchen-technology-transforming-restaurants" TargetMode="External"/><Relationship Id="rId5" Type="http://schemas.openxmlformats.org/officeDocument/2006/relationships/image" Target="../media/image8.png"/><Relationship Id="rId4" Type="http://schemas.openxmlformats.org/officeDocument/2006/relationships/hyperlink" Target="https://ecosmartproject.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jpe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hyperlink" Target="https://www.tandfonline.com/doi/full/10.1080/13683500.2023.2229480" TargetMode="Externa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7.jpe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hyperlink" Target="https://skift.com/insights/hospitality-in-2025-automated-intelligent-and-more-persona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hyperlink" Target="https://ejtr.vumk.eu/index.php/about/article/view/3387" TargetMode="Externa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image" Target="../media/image24.jpe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28.svg"/><Relationship Id="rId5" Type="http://schemas.openxmlformats.org/officeDocument/2006/relationships/image" Target="../media/image27.sv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svg"/></Relationships>
</file>

<file path=ppt/slides/_rels/slide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hyperlink" Target="https://www.youtube.com/watch?v=UzbrAXMjEXQ&amp;t=5s" TargetMode="External"/><Relationship Id="rId5" Type="http://schemas.openxmlformats.org/officeDocument/2006/relationships/image" Target="../media/image3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hyperlink" Target="https://www.researchgate.net/publication/385522269_AI_Impact_on_Hotel_Guest_Satisfaction_via_Tailor-Made_Services_A_Case_Study_of_Serbia_and_Hungary" TargetMode="Externa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hyperlink" Target="Mahesh,%20H.%20(2025,%20December%203).%20What%20is%20Responsible%20AI?%20testRigor.%20Image%20illustrating%20core%20principles%20of%20Responsible%20AI.%20Retrieved%20from%20https:\\testrigor.com\blog\what-is-responsible-ai\"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7.xml"/><Relationship Id="rId1" Type="http://schemas.openxmlformats.org/officeDocument/2006/relationships/slideLayout" Target="../slideLayouts/slideLayout12.xml"/><Relationship Id="rId6" Type="http://schemas.openxmlformats.org/officeDocument/2006/relationships/image" Target="../media/image37.png"/><Relationship Id="rId5" Type="http://schemas.openxmlformats.org/officeDocument/2006/relationships/hyperlink" Target="https://digital-skills-jobs.europa.eu/en/learning-space/training-catalogue/artificial-intelligence-ai-hospitality-challenges-business" TargetMode="External"/><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8.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hyperlink" Target="https://www.youtube.com/watch?v=9BavI4Gowh8" TargetMode="External"/><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1.xml"/><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2.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7.png"/></Relationships>
</file>

<file path=ppt/slides/_rels/slide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41.jpeg"/><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12.xml"/><Relationship Id="rId5" Type="http://schemas.openxmlformats.org/officeDocument/2006/relationships/hyperlink" Target="https://www.youtube.com/watch?v=Db08y8gnv_E" TargetMode="External"/><Relationship Id="rId4" Type="http://schemas.openxmlformats.org/officeDocument/2006/relationships/image" Target="../media/image42.png"/></Relationships>
</file>

<file path=ppt/slides/_rels/slide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hyperlink" Target="https://ecosmartproject.eu/"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F86D-D83C-DC74-2AFE-20EEDE38FC9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7C29A21-6065-16A0-0238-05782C842D4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231" y="781665"/>
            <a:ext cx="4125188" cy="2499202"/>
          </a:xfrm>
          <a:prstGeom prst="rect">
            <a:avLst/>
          </a:prstGeom>
        </p:spPr>
      </p:pic>
      <p:pic>
        <p:nvPicPr>
          <p:cNvPr id="11" name="Picture 10">
            <a:extLst>
              <a:ext uri="{FF2B5EF4-FFF2-40B4-BE49-F238E27FC236}">
                <a16:creationId xmlns:a16="http://schemas.microsoft.com/office/drawing/2014/main" id="{5BC0D6A0-D64A-58A0-9B01-8CEE86FFC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4478" y="5648790"/>
            <a:ext cx="6024421" cy="606937"/>
          </a:xfrm>
          <a:prstGeom prst="rect">
            <a:avLst/>
          </a:prstGeom>
        </p:spPr>
      </p:pic>
      <p:sp>
        <p:nvSpPr>
          <p:cNvPr id="13" name="Text Placeholder 2">
            <a:extLst>
              <a:ext uri="{FF2B5EF4-FFF2-40B4-BE49-F238E27FC236}">
                <a16:creationId xmlns:a16="http://schemas.microsoft.com/office/drawing/2014/main" id="{05D4BFD8-A2A4-BA25-BEB0-47D6F0F2D19B}"/>
              </a:ext>
            </a:extLst>
          </p:cNvPr>
          <p:cNvSpPr txBox="1">
            <a:spLocks/>
          </p:cNvSpPr>
          <p:nvPr/>
        </p:nvSpPr>
        <p:spPr>
          <a:xfrm flipH="1">
            <a:off x="-71237" y="5717101"/>
            <a:ext cx="5352590"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
        <p:nvSpPr>
          <p:cNvPr id="3" name="TextBox 2">
            <a:extLst>
              <a:ext uri="{FF2B5EF4-FFF2-40B4-BE49-F238E27FC236}">
                <a16:creationId xmlns:a16="http://schemas.microsoft.com/office/drawing/2014/main" id="{3EAC2DB3-2523-7C88-33CB-77A8004C1C17}"/>
              </a:ext>
            </a:extLst>
          </p:cNvPr>
          <p:cNvSpPr txBox="1"/>
          <p:nvPr/>
        </p:nvSpPr>
        <p:spPr>
          <a:xfrm>
            <a:off x="257231" y="200460"/>
            <a:ext cx="4948678" cy="461665"/>
          </a:xfrm>
          <a:prstGeom prst="rect">
            <a:avLst/>
          </a:prstGeom>
          <a:solidFill>
            <a:srgbClr val="EABB22"/>
          </a:solidFill>
        </p:spPr>
        <p:txBody>
          <a:bodyPr wrap="square">
            <a:spAutoFit/>
          </a:bodyPr>
          <a:lstStyle/>
          <a:p>
            <a:r>
              <a:rPr lang="en-US" sz="2150" b="1" dirty="0">
                <a:solidFill>
                  <a:schemeClr val="bg1"/>
                </a:solidFill>
                <a:cs typeface="Times New Roman" panose="02020603050405020304" pitchFamily="18" charset="0"/>
              </a:rPr>
              <a:t>C2 </a:t>
            </a:r>
            <a:r>
              <a:rPr lang="en-US" sz="2400" dirty="0">
                <a:solidFill>
                  <a:schemeClr val="bg1"/>
                </a:solidFill>
                <a:cs typeface="Times New Roman" panose="02020603050405020304" pitchFamily="18" charset="0"/>
              </a:rPr>
              <a:t>Digital transformation in Hospitality</a:t>
            </a:r>
          </a:p>
        </p:txBody>
      </p:sp>
      <p:sp>
        <p:nvSpPr>
          <p:cNvPr id="6" name="TextBox 5">
            <a:extLst>
              <a:ext uri="{FF2B5EF4-FFF2-40B4-BE49-F238E27FC236}">
                <a16:creationId xmlns:a16="http://schemas.microsoft.com/office/drawing/2014/main" id="{43181136-1144-F465-AE64-DE74D0344973}"/>
              </a:ext>
            </a:extLst>
          </p:cNvPr>
          <p:cNvSpPr txBox="1"/>
          <p:nvPr/>
        </p:nvSpPr>
        <p:spPr>
          <a:xfrm>
            <a:off x="329738" y="3232687"/>
            <a:ext cx="4805854" cy="2369880"/>
          </a:xfrm>
          <a:prstGeom prst="rect">
            <a:avLst/>
          </a:prstGeom>
          <a:noFill/>
        </p:spPr>
        <p:txBody>
          <a:bodyPr wrap="square">
            <a:spAutoFit/>
          </a:bodyPr>
          <a:lstStyle/>
          <a:p>
            <a:pPr marL="0" indent="0">
              <a:buNone/>
            </a:pPr>
            <a:r>
              <a:rPr lang="en-US" sz="4400" b="1" dirty="0">
                <a:solidFill>
                  <a:srgbClr val="06677F"/>
                </a:solidFill>
                <a:cs typeface="Times New Roman" panose="02020603050405020304" pitchFamily="18" charset="0"/>
              </a:rPr>
              <a:t>Module 1: </a:t>
            </a:r>
          </a:p>
          <a:p>
            <a:pPr>
              <a:lnSpc>
                <a:spcPts val="3620"/>
              </a:lnSpc>
            </a:pPr>
            <a:r>
              <a:rPr lang="en-US" sz="3200" dirty="0">
                <a:solidFill>
                  <a:srgbClr val="0289AE"/>
                </a:solidFill>
                <a:cs typeface="Times New Roman" panose="02020603050405020304" pitchFamily="18" charset="0"/>
              </a:rPr>
              <a:t>Leveraging AI for efficiency &amp; Guest experience</a:t>
            </a:r>
          </a:p>
          <a:p>
            <a:pPr marL="0" indent="0">
              <a:buNone/>
            </a:pPr>
            <a:endParaRPr lang="en-US" sz="4400" b="1" dirty="0">
              <a:solidFill>
                <a:srgbClr val="06677F"/>
              </a:solidFill>
              <a:cs typeface="Times New Roman" panose="02020603050405020304" pitchFamily="18" charset="0"/>
            </a:endParaRPr>
          </a:p>
        </p:txBody>
      </p:sp>
      <p:pic>
        <p:nvPicPr>
          <p:cNvPr id="4" name="Picture 3">
            <a:extLst>
              <a:ext uri="{FF2B5EF4-FFF2-40B4-BE49-F238E27FC236}">
                <a16:creationId xmlns:a16="http://schemas.microsoft.com/office/drawing/2014/main" id="{04CA8BDC-7B0C-0BE9-97E4-2356E1E8C75A}"/>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rcRect b="16554"/>
          <a:stretch>
            <a:fillRect/>
          </a:stretch>
        </p:blipFill>
        <p:spPr>
          <a:xfrm>
            <a:off x="5366098" y="95366"/>
            <a:ext cx="6453783" cy="3029302"/>
          </a:xfrm>
          <a:prstGeom prst="rect">
            <a:avLst/>
          </a:prstGeom>
        </p:spPr>
      </p:pic>
      <p:sp>
        <p:nvSpPr>
          <p:cNvPr id="5" name="TextBox 4">
            <a:extLst>
              <a:ext uri="{FF2B5EF4-FFF2-40B4-BE49-F238E27FC236}">
                <a16:creationId xmlns:a16="http://schemas.microsoft.com/office/drawing/2014/main" id="{14B54E9D-1A2D-C1E0-8672-268296F86F38}"/>
              </a:ext>
            </a:extLst>
          </p:cNvPr>
          <p:cNvSpPr txBox="1"/>
          <p:nvPr/>
        </p:nvSpPr>
        <p:spPr>
          <a:xfrm>
            <a:off x="9289855" y="2816891"/>
            <a:ext cx="3567842" cy="307777"/>
          </a:xfrm>
          <a:prstGeom prst="rect">
            <a:avLst/>
          </a:prstGeom>
          <a:noFill/>
        </p:spPr>
        <p:txBody>
          <a:bodyPr wrap="square" rtlCol="0">
            <a:spAutoFit/>
          </a:bodyPr>
          <a:lstStyle/>
          <a:p>
            <a:r>
              <a:rPr lang="en-IE" sz="1400" dirty="0">
                <a:solidFill>
                  <a:schemeClr val="bg2"/>
                </a:solidFill>
              </a:rPr>
              <a:t>Image AI generated as example</a:t>
            </a:r>
          </a:p>
        </p:txBody>
      </p:sp>
      <p:pic>
        <p:nvPicPr>
          <p:cNvPr id="2" name="Picture 1">
            <a:extLst>
              <a:ext uri="{FF2B5EF4-FFF2-40B4-BE49-F238E27FC236}">
                <a16:creationId xmlns:a16="http://schemas.microsoft.com/office/drawing/2014/main" id="{CA86BDDC-DD2D-F3D8-BFC2-E55F0204A9C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59496" y="6346807"/>
            <a:ext cx="1076208" cy="375819"/>
          </a:xfrm>
          <a:prstGeom prst="rect">
            <a:avLst/>
          </a:prstGeom>
        </p:spPr>
      </p:pic>
      <p:sp>
        <p:nvSpPr>
          <p:cNvPr id="7" name="TextBox 6">
            <a:extLst>
              <a:ext uri="{FF2B5EF4-FFF2-40B4-BE49-F238E27FC236}">
                <a16:creationId xmlns:a16="http://schemas.microsoft.com/office/drawing/2014/main" id="{37EEF185-0BF0-BA0B-9086-A862E374328C}"/>
              </a:ext>
            </a:extLst>
          </p:cNvPr>
          <p:cNvSpPr txBox="1"/>
          <p:nvPr/>
        </p:nvSpPr>
        <p:spPr>
          <a:xfrm>
            <a:off x="7002962" y="6428563"/>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err="1">
                <a:solidFill>
                  <a:srgbClr val="3A3953"/>
                </a:solidFill>
                <a:latin typeface="Calibri" panose="020F0502020204030204" pitchFamily="34" charset="0"/>
                <a:ea typeface="Calibri" panose="020F0502020204030204" pitchFamily="34" charset="0"/>
                <a:cs typeface="Times New Roman" panose="02020603050405020304" pitchFamily="18" charset="0"/>
              </a:rPr>
              <a:t>EcoSmart</a:t>
            </a:r>
            <a:r>
              <a:rPr lang="en-US" sz="800" dirty="0">
                <a:solidFill>
                  <a:srgbClr val="3A3953"/>
                </a:solidFill>
                <a:latin typeface="Calibri" panose="020F0502020204030204" pitchFamily="34" charset="0"/>
                <a:ea typeface="Calibri" panose="020F0502020204030204" pitchFamily="34" charset="0"/>
                <a:cs typeface="Times New Roman" panose="02020603050405020304" pitchFamily="18" charset="0"/>
              </a:rPr>
              <a:t> resources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8"/>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671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52967-4E56-D3D0-2BA5-D584BA8CEE00}"/>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B71AB955-0773-43C3-F7D3-5BDF72794BFE}"/>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991097" y="176364"/>
            <a:ext cx="3416682" cy="3072174"/>
          </a:xfrm>
          <a:prstGeom prst="rect">
            <a:avLst/>
          </a:prstGeom>
        </p:spPr>
      </p:pic>
      <p:cxnSp>
        <p:nvCxnSpPr>
          <p:cNvPr id="3" name="Straight Connector 2">
            <a:extLst>
              <a:ext uri="{FF2B5EF4-FFF2-40B4-BE49-F238E27FC236}">
                <a16:creationId xmlns:a16="http://schemas.microsoft.com/office/drawing/2014/main" id="{82F94C81-E007-2DD9-3D64-75E1CB0DA63E}"/>
              </a:ext>
            </a:extLst>
          </p:cNvPr>
          <p:cNvCxnSpPr>
            <a:cxnSpLocks/>
          </p:cNvCxnSpPr>
          <p:nvPr/>
        </p:nvCxnSpPr>
        <p:spPr>
          <a:xfrm>
            <a:off x="0" y="979211"/>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7CAC75AC-B103-ADF3-9D7F-A4F40176DD20}"/>
              </a:ext>
            </a:extLst>
          </p:cNvPr>
          <p:cNvSpPr txBox="1">
            <a:spLocks/>
          </p:cNvSpPr>
          <p:nvPr/>
        </p:nvSpPr>
        <p:spPr>
          <a:xfrm>
            <a:off x="429114" y="352212"/>
            <a:ext cx="725647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Artificial Intelligence in Action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14" name="Rectangle 30">
            <a:extLst>
              <a:ext uri="{FF2B5EF4-FFF2-40B4-BE49-F238E27FC236}">
                <a16:creationId xmlns:a16="http://schemas.microsoft.com/office/drawing/2014/main" id="{631D2EC7-08EC-2670-17DB-24F4FBD04E59}"/>
              </a:ext>
            </a:extLst>
          </p:cNvPr>
          <p:cNvSpPr/>
          <p:nvPr/>
        </p:nvSpPr>
        <p:spPr>
          <a:xfrm flipH="1">
            <a:off x="9262096" y="2428814"/>
            <a:ext cx="2803337" cy="2308324"/>
          </a:xfrm>
          <a:prstGeom prst="rect">
            <a:avLst/>
          </a:prstGeom>
        </p:spPr>
        <p:txBody>
          <a:bodyPr wrap="square">
            <a:spAutoFit/>
          </a:bodyPr>
          <a:lstStyle/>
          <a:p>
            <a:pPr>
              <a:defRPr/>
            </a:pPr>
            <a:r>
              <a:rPr lang="en-US" b="1" i="1" dirty="0">
                <a:solidFill>
                  <a:srgbClr val="262626"/>
                </a:solidFill>
                <a:cs typeface="Times New Roman" panose="02020603050405020304" pitchFamily="18" charset="0"/>
              </a:rPr>
              <a:t>Many hotels start with contained uses (digital communication, dynamic pricing), then progress to more advanced applications. </a:t>
            </a:r>
            <a:r>
              <a:rPr lang="en-US" dirty="0">
                <a:solidFill>
                  <a:srgbClr val="262626"/>
                </a:solidFill>
                <a:cs typeface="Times New Roman" panose="02020603050405020304" pitchFamily="18" charset="0"/>
              </a:rPr>
              <a:t>(HES SO Hospitality Research, 2025)</a:t>
            </a:r>
          </a:p>
          <a:p>
            <a:pPr>
              <a:defRPr/>
            </a:pPr>
            <a:endParaRPr lang="en-US" b="1" dirty="0">
              <a:solidFill>
                <a:srgbClr val="262626"/>
              </a:solidFill>
              <a:cs typeface="Times New Roman" panose="02020603050405020304" pitchFamily="18" charset="0"/>
            </a:endParaRPr>
          </a:p>
        </p:txBody>
      </p:sp>
      <p:sp>
        <p:nvSpPr>
          <p:cNvPr id="10" name="Google Shape;252;p20">
            <a:extLst>
              <a:ext uri="{FF2B5EF4-FFF2-40B4-BE49-F238E27FC236}">
                <a16:creationId xmlns:a16="http://schemas.microsoft.com/office/drawing/2014/main" id="{973ECFD0-6ADA-684B-5CE0-F7A4B034B7AA}"/>
              </a:ext>
            </a:extLst>
          </p:cNvPr>
          <p:cNvSpPr/>
          <p:nvPr/>
        </p:nvSpPr>
        <p:spPr>
          <a:xfrm>
            <a:off x="385835" y="2395136"/>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3;p20">
            <a:extLst>
              <a:ext uri="{FF2B5EF4-FFF2-40B4-BE49-F238E27FC236}">
                <a16:creationId xmlns:a16="http://schemas.microsoft.com/office/drawing/2014/main" id="{9E51FC66-2316-0433-8582-240642399E20}"/>
              </a:ext>
            </a:extLst>
          </p:cNvPr>
          <p:cNvSpPr/>
          <p:nvPr/>
        </p:nvSpPr>
        <p:spPr>
          <a:xfrm>
            <a:off x="2215483" y="5018853"/>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4;p20">
            <a:extLst>
              <a:ext uri="{FF2B5EF4-FFF2-40B4-BE49-F238E27FC236}">
                <a16:creationId xmlns:a16="http://schemas.microsoft.com/office/drawing/2014/main" id="{D232F174-8C4D-2FF4-B622-D7958DB8A1AC}"/>
              </a:ext>
            </a:extLst>
          </p:cNvPr>
          <p:cNvSpPr/>
          <p:nvPr/>
        </p:nvSpPr>
        <p:spPr>
          <a:xfrm>
            <a:off x="1337157" y="2098188"/>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5;p20">
            <a:extLst>
              <a:ext uri="{FF2B5EF4-FFF2-40B4-BE49-F238E27FC236}">
                <a16:creationId xmlns:a16="http://schemas.microsoft.com/office/drawing/2014/main" id="{81DC6BBD-5B8E-E8C1-E79C-6D46CDB64B21}"/>
              </a:ext>
            </a:extLst>
          </p:cNvPr>
          <p:cNvSpPr/>
          <p:nvPr/>
        </p:nvSpPr>
        <p:spPr>
          <a:xfrm>
            <a:off x="1264352" y="2024539"/>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6;p20">
            <a:extLst>
              <a:ext uri="{FF2B5EF4-FFF2-40B4-BE49-F238E27FC236}">
                <a16:creationId xmlns:a16="http://schemas.microsoft.com/office/drawing/2014/main" id="{9BBF0D70-A0E7-C10B-8D45-0229D58785C7}"/>
              </a:ext>
            </a:extLst>
          </p:cNvPr>
          <p:cNvSpPr/>
          <p:nvPr/>
        </p:nvSpPr>
        <p:spPr>
          <a:xfrm>
            <a:off x="6966864" y="3526135"/>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7;p20">
            <a:extLst>
              <a:ext uri="{FF2B5EF4-FFF2-40B4-BE49-F238E27FC236}">
                <a16:creationId xmlns:a16="http://schemas.microsoft.com/office/drawing/2014/main" id="{C1F0EECC-602C-6927-362A-62F2EE349C80}"/>
              </a:ext>
            </a:extLst>
          </p:cNvPr>
          <p:cNvSpPr/>
          <p:nvPr/>
        </p:nvSpPr>
        <p:spPr>
          <a:xfrm>
            <a:off x="8792159" y="3403908"/>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8;p20">
            <a:extLst>
              <a:ext uri="{FF2B5EF4-FFF2-40B4-BE49-F238E27FC236}">
                <a16:creationId xmlns:a16="http://schemas.microsoft.com/office/drawing/2014/main" id="{58790B4B-C91C-DDC4-2993-20B0FC5A0B24}"/>
              </a:ext>
            </a:extLst>
          </p:cNvPr>
          <p:cNvSpPr/>
          <p:nvPr/>
        </p:nvSpPr>
        <p:spPr>
          <a:xfrm>
            <a:off x="7918121" y="5695214"/>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9;p20">
            <a:extLst>
              <a:ext uri="{FF2B5EF4-FFF2-40B4-BE49-F238E27FC236}">
                <a16:creationId xmlns:a16="http://schemas.microsoft.com/office/drawing/2014/main" id="{1373D968-944C-40C8-D4E3-049D68999033}"/>
              </a:ext>
            </a:extLst>
          </p:cNvPr>
          <p:cNvSpPr/>
          <p:nvPr/>
        </p:nvSpPr>
        <p:spPr>
          <a:xfrm>
            <a:off x="7845316" y="5621434"/>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0;p20">
            <a:extLst>
              <a:ext uri="{FF2B5EF4-FFF2-40B4-BE49-F238E27FC236}">
                <a16:creationId xmlns:a16="http://schemas.microsoft.com/office/drawing/2014/main" id="{F9F36B46-78BE-3651-24F1-E42F818225CD}"/>
              </a:ext>
            </a:extLst>
          </p:cNvPr>
          <p:cNvSpPr/>
          <p:nvPr/>
        </p:nvSpPr>
        <p:spPr>
          <a:xfrm>
            <a:off x="2582322" y="3526135"/>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1;p20">
            <a:extLst>
              <a:ext uri="{FF2B5EF4-FFF2-40B4-BE49-F238E27FC236}">
                <a16:creationId xmlns:a16="http://schemas.microsoft.com/office/drawing/2014/main" id="{FF73284F-1EC9-1959-F028-324C18469AC3}"/>
              </a:ext>
            </a:extLst>
          </p:cNvPr>
          <p:cNvSpPr/>
          <p:nvPr/>
        </p:nvSpPr>
        <p:spPr>
          <a:xfrm>
            <a:off x="4373286" y="3403908"/>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2;p20">
            <a:extLst>
              <a:ext uri="{FF2B5EF4-FFF2-40B4-BE49-F238E27FC236}">
                <a16:creationId xmlns:a16="http://schemas.microsoft.com/office/drawing/2014/main" id="{B348174C-7996-4218-BABE-12E7C66958A9}"/>
              </a:ext>
            </a:extLst>
          </p:cNvPr>
          <p:cNvSpPr/>
          <p:nvPr/>
        </p:nvSpPr>
        <p:spPr>
          <a:xfrm>
            <a:off x="3533720" y="5695214"/>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3;p20">
            <a:extLst>
              <a:ext uri="{FF2B5EF4-FFF2-40B4-BE49-F238E27FC236}">
                <a16:creationId xmlns:a16="http://schemas.microsoft.com/office/drawing/2014/main" id="{31DCF700-695F-0805-0457-44318BA049E0}"/>
              </a:ext>
            </a:extLst>
          </p:cNvPr>
          <p:cNvSpPr/>
          <p:nvPr/>
        </p:nvSpPr>
        <p:spPr>
          <a:xfrm>
            <a:off x="3460723" y="5621434"/>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8;p20">
            <a:extLst>
              <a:ext uri="{FF2B5EF4-FFF2-40B4-BE49-F238E27FC236}">
                <a16:creationId xmlns:a16="http://schemas.microsoft.com/office/drawing/2014/main" id="{46A81B6F-9C97-9361-DC1F-8B628C6209B4}"/>
              </a:ext>
            </a:extLst>
          </p:cNvPr>
          <p:cNvSpPr/>
          <p:nvPr/>
        </p:nvSpPr>
        <p:spPr>
          <a:xfrm>
            <a:off x="4774592" y="2395136"/>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9;p20">
            <a:extLst>
              <a:ext uri="{FF2B5EF4-FFF2-40B4-BE49-F238E27FC236}">
                <a16:creationId xmlns:a16="http://schemas.microsoft.com/office/drawing/2014/main" id="{A342979F-B1EA-F03F-2128-8293F5483B3E}"/>
              </a:ext>
            </a:extLst>
          </p:cNvPr>
          <p:cNvSpPr/>
          <p:nvPr/>
        </p:nvSpPr>
        <p:spPr>
          <a:xfrm>
            <a:off x="6531088" y="4737138"/>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0;p20">
            <a:extLst>
              <a:ext uri="{FF2B5EF4-FFF2-40B4-BE49-F238E27FC236}">
                <a16:creationId xmlns:a16="http://schemas.microsoft.com/office/drawing/2014/main" id="{1F948B91-47EF-12E9-F0BA-B43B36E07FB0}"/>
              </a:ext>
            </a:extLst>
          </p:cNvPr>
          <p:cNvSpPr/>
          <p:nvPr/>
        </p:nvSpPr>
        <p:spPr>
          <a:xfrm>
            <a:off x="5725914" y="2098188"/>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1;p20">
            <a:extLst>
              <a:ext uri="{FF2B5EF4-FFF2-40B4-BE49-F238E27FC236}">
                <a16:creationId xmlns:a16="http://schemas.microsoft.com/office/drawing/2014/main" id="{C09B5903-BB51-7AE5-3940-F4CB55167018}"/>
              </a:ext>
            </a:extLst>
          </p:cNvPr>
          <p:cNvSpPr/>
          <p:nvPr/>
        </p:nvSpPr>
        <p:spPr>
          <a:xfrm>
            <a:off x="5653046" y="2024539"/>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TextBox 28">
            <a:extLst>
              <a:ext uri="{FF2B5EF4-FFF2-40B4-BE49-F238E27FC236}">
                <a16:creationId xmlns:a16="http://schemas.microsoft.com/office/drawing/2014/main" id="{745705D2-CB18-0286-3FF5-C184DADB0E64}"/>
              </a:ext>
            </a:extLst>
          </p:cNvPr>
          <p:cNvSpPr txBox="1"/>
          <p:nvPr/>
        </p:nvSpPr>
        <p:spPr>
          <a:xfrm>
            <a:off x="711908" y="2956486"/>
            <a:ext cx="2025322" cy="1341393"/>
          </a:xfrm>
          <a:prstGeom prst="rect">
            <a:avLst/>
          </a:prstGeom>
          <a:noFill/>
        </p:spPr>
        <p:txBody>
          <a:bodyPr wrap="square">
            <a:spAutoFit/>
          </a:bodyPr>
          <a:lstStyle/>
          <a:p>
            <a:pPr>
              <a:lnSpc>
                <a:spcPts val="2340"/>
              </a:lnSpc>
            </a:pPr>
            <a:r>
              <a:rPr lang="en-US" sz="2200" b="1" dirty="0">
                <a:solidFill>
                  <a:srgbClr val="0289AE"/>
                </a:solidFill>
                <a:cs typeface="Times New Roman" panose="02020603050405020304" pitchFamily="18" charset="0"/>
              </a:rPr>
              <a:t>Chatbots - </a:t>
            </a:r>
            <a:endParaRPr lang="en-US" sz="2200" dirty="0">
              <a:solidFill>
                <a:srgbClr val="0289AE"/>
              </a:solidFill>
              <a:cs typeface="Times New Roman" panose="02020603050405020304" pitchFamily="18" charset="0"/>
            </a:endParaRPr>
          </a:p>
          <a:p>
            <a:endParaRPr lang="en-US" sz="800" dirty="0">
              <a:solidFill>
                <a:srgbClr val="0289AE"/>
              </a:solidFill>
              <a:cs typeface="Times New Roman" panose="02020603050405020304" pitchFamily="18" charset="0"/>
            </a:endParaRPr>
          </a:p>
          <a:p>
            <a:r>
              <a:rPr lang="en-US" dirty="0">
                <a:solidFill>
                  <a:srgbClr val="262626"/>
                </a:solidFill>
                <a:cs typeface="Times New Roman" panose="02020603050405020304" pitchFamily="18" charset="0"/>
              </a:rPr>
              <a:t>Handle routine enquiries 24/7</a:t>
            </a:r>
          </a:p>
          <a:p>
            <a:endParaRPr lang="en-US" dirty="0">
              <a:solidFill>
                <a:srgbClr val="262626"/>
              </a:solidFill>
              <a:cs typeface="Times New Roman" panose="02020603050405020304" pitchFamily="18" charset="0"/>
            </a:endParaRPr>
          </a:p>
        </p:txBody>
      </p:sp>
      <p:sp>
        <p:nvSpPr>
          <p:cNvPr id="29" name="TextBox 28">
            <a:extLst>
              <a:ext uri="{FF2B5EF4-FFF2-40B4-BE49-F238E27FC236}">
                <a16:creationId xmlns:a16="http://schemas.microsoft.com/office/drawing/2014/main" id="{D749A8B3-5A71-AA0A-132B-12A72F79F564}"/>
              </a:ext>
            </a:extLst>
          </p:cNvPr>
          <p:cNvSpPr txBox="1"/>
          <p:nvPr/>
        </p:nvSpPr>
        <p:spPr>
          <a:xfrm>
            <a:off x="2876668" y="3781184"/>
            <a:ext cx="1968048" cy="1636345"/>
          </a:xfrm>
          <a:prstGeom prst="rect">
            <a:avLst/>
          </a:prstGeom>
          <a:noFill/>
        </p:spPr>
        <p:txBody>
          <a:bodyPr wrap="square">
            <a:spAutoFit/>
          </a:bodyPr>
          <a:lstStyle/>
          <a:p>
            <a:pPr>
              <a:lnSpc>
                <a:spcPts val="2340"/>
              </a:lnSpc>
            </a:pPr>
            <a:r>
              <a:rPr lang="en-US" sz="2200" b="1" dirty="0">
                <a:solidFill>
                  <a:srgbClr val="06677F"/>
                </a:solidFill>
                <a:cs typeface="Times New Roman" panose="02020603050405020304" pitchFamily="18" charset="0"/>
              </a:rPr>
              <a:t>Sentiment Analysis </a:t>
            </a:r>
            <a:endParaRPr lang="en-US" sz="2200" dirty="0">
              <a:solidFill>
                <a:srgbClr val="06677F"/>
              </a:solidFill>
              <a:cs typeface="Times New Roman" panose="02020603050405020304" pitchFamily="18" charset="0"/>
            </a:endParaRPr>
          </a:p>
          <a:p>
            <a:endParaRPr lang="en-US" sz="800" dirty="0">
              <a:solidFill>
                <a:srgbClr val="262626"/>
              </a:solidFill>
              <a:cs typeface="Times New Roman" panose="02020603050405020304" pitchFamily="18" charset="0"/>
            </a:endParaRPr>
          </a:p>
          <a:p>
            <a:r>
              <a:rPr lang="en-US" dirty="0">
                <a:solidFill>
                  <a:srgbClr val="262626"/>
                </a:solidFill>
                <a:cs typeface="Times New Roman" panose="02020603050405020304" pitchFamily="18" charset="0"/>
              </a:rPr>
              <a:t>Extract themes from guest reviews</a:t>
            </a:r>
          </a:p>
          <a:p>
            <a:endParaRPr lang="en-US" dirty="0">
              <a:solidFill>
                <a:srgbClr val="262626"/>
              </a:solidFill>
              <a:cs typeface="Times New Roman" panose="02020603050405020304" pitchFamily="18" charset="0"/>
            </a:endParaRPr>
          </a:p>
        </p:txBody>
      </p:sp>
      <p:sp>
        <p:nvSpPr>
          <p:cNvPr id="30" name="TextBox 28">
            <a:extLst>
              <a:ext uri="{FF2B5EF4-FFF2-40B4-BE49-F238E27FC236}">
                <a16:creationId xmlns:a16="http://schemas.microsoft.com/office/drawing/2014/main" id="{AF3EAD6F-6D83-816B-6E48-543B1A7B7274}"/>
              </a:ext>
            </a:extLst>
          </p:cNvPr>
          <p:cNvSpPr txBox="1"/>
          <p:nvPr/>
        </p:nvSpPr>
        <p:spPr>
          <a:xfrm>
            <a:off x="5031140" y="2956486"/>
            <a:ext cx="1606598" cy="1636345"/>
          </a:xfrm>
          <a:prstGeom prst="rect">
            <a:avLst/>
          </a:prstGeom>
          <a:noFill/>
        </p:spPr>
        <p:txBody>
          <a:bodyPr wrap="square">
            <a:spAutoFit/>
          </a:bodyPr>
          <a:lstStyle/>
          <a:p>
            <a:pPr>
              <a:lnSpc>
                <a:spcPts val="2340"/>
              </a:lnSpc>
            </a:pPr>
            <a:r>
              <a:rPr lang="en-US" sz="2200" b="1" dirty="0">
                <a:solidFill>
                  <a:srgbClr val="62A844"/>
                </a:solidFill>
                <a:cs typeface="Times New Roman" panose="02020603050405020304" pitchFamily="18" charset="0"/>
              </a:rPr>
              <a:t>Predictive Models -</a:t>
            </a:r>
            <a:endParaRPr lang="en-US" sz="2200" dirty="0">
              <a:solidFill>
                <a:srgbClr val="62A844"/>
              </a:solidFill>
              <a:cs typeface="Times New Roman" panose="02020603050405020304" pitchFamily="18" charset="0"/>
            </a:endParaRPr>
          </a:p>
          <a:p>
            <a:endParaRPr lang="en-US" sz="800" dirty="0">
              <a:solidFill>
                <a:srgbClr val="62A844"/>
              </a:solidFill>
              <a:cs typeface="Times New Roman" panose="02020603050405020304" pitchFamily="18" charset="0"/>
            </a:endParaRPr>
          </a:p>
          <a:p>
            <a:r>
              <a:rPr lang="en-US" dirty="0">
                <a:solidFill>
                  <a:srgbClr val="262626"/>
                </a:solidFill>
                <a:cs typeface="Times New Roman" panose="02020603050405020304" pitchFamily="18" charset="0"/>
              </a:rPr>
              <a:t>Adjust pricing &amp; staffing in real-time</a:t>
            </a:r>
          </a:p>
        </p:txBody>
      </p:sp>
      <p:sp>
        <p:nvSpPr>
          <p:cNvPr id="31" name="TextBox 28">
            <a:extLst>
              <a:ext uri="{FF2B5EF4-FFF2-40B4-BE49-F238E27FC236}">
                <a16:creationId xmlns:a16="http://schemas.microsoft.com/office/drawing/2014/main" id="{1EF49E39-278C-CAF2-E0A9-51031060244A}"/>
              </a:ext>
            </a:extLst>
          </p:cNvPr>
          <p:cNvSpPr txBox="1"/>
          <p:nvPr/>
        </p:nvSpPr>
        <p:spPr>
          <a:xfrm>
            <a:off x="7247465" y="3781184"/>
            <a:ext cx="2353059" cy="2128788"/>
          </a:xfrm>
          <a:prstGeom prst="rect">
            <a:avLst/>
          </a:prstGeom>
          <a:noFill/>
        </p:spPr>
        <p:txBody>
          <a:bodyPr wrap="square">
            <a:spAutoFit/>
          </a:bodyPr>
          <a:lstStyle/>
          <a:p>
            <a:pPr>
              <a:lnSpc>
                <a:spcPts val="2340"/>
              </a:lnSpc>
            </a:pPr>
            <a:r>
              <a:rPr lang="en-US" sz="2200" b="1" dirty="0">
                <a:solidFill>
                  <a:srgbClr val="3D8241"/>
                </a:solidFill>
                <a:cs typeface="Times New Roman" panose="02020603050405020304" pitchFamily="18" charset="0"/>
              </a:rPr>
              <a:t>Smart Housekeeping -</a:t>
            </a:r>
            <a:endParaRPr lang="en-US" sz="2200" dirty="0">
              <a:solidFill>
                <a:srgbClr val="3D8241"/>
              </a:solidFill>
              <a:cs typeface="Times New Roman" panose="02020603050405020304" pitchFamily="18" charset="0"/>
            </a:endParaRPr>
          </a:p>
          <a:p>
            <a:endParaRPr lang="en-US" sz="800" dirty="0">
              <a:solidFill>
                <a:srgbClr val="3D8241"/>
              </a:solidFill>
              <a:cs typeface="Times New Roman" panose="02020603050405020304" pitchFamily="18" charset="0"/>
            </a:endParaRPr>
          </a:p>
          <a:p>
            <a:r>
              <a:rPr lang="en-US" dirty="0">
                <a:solidFill>
                  <a:srgbClr val="262626"/>
                </a:solidFill>
                <a:cs typeface="Times New Roman" panose="02020603050405020304" pitchFamily="18" charset="0"/>
              </a:rPr>
              <a:t>Align cleaning with departures  </a:t>
            </a:r>
            <a:r>
              <a:rPr lang="en-US" sz="1600" i="1" dirty="0">
                <a:solidFill>
                  <a:srgbClr val="262626"/>
                </a:solidFill>
                <a:cs typeface="Times New Roman" panose="02020603050405020304" pitchFamily="18" charset="0"/>
              </a:rPr>
              <a:t>(CBRE European Hospitality Report, 2024)</a:t>
            </a:r>
          </a:p>
          <a:p>
            <a:endParaRPr lang="en-US" dirty="0">
              <a:solidFill>
                <a:srgbClr val="262626"/>
              </a:solidFill>
              <a:cs typeface="Times New Roman" panose="02020603050405020304" pitchFamily="18" charset="0"/>
            </a:endParaRPr>
          </a:p>
        </p:txBody>
      </p:sp>
      <p:sp>
        <p:nvSpPr>
          <p:cNvPr id="32" name="TextBox 26">
            <a:extLst>
              <a:ext uri="{FF2B5EF4-FFF2-40B4-BE49-F238E27FC236}">
                <a16:creationId xmlns:a16="http://schemas.microsoft.com/office/drawing/2014/main" id="{A29A3F98-7368-9275-CF3C-0E53D2E9514E}"/>
              </a:ext>
            </a:extLst>
          </p:cNvPr>
          <p:cNvSpPr txBox="1"/>
          <p:nvPr/>
        </p:nvSpPr>
        <p:spPr bwMode="auto">
          <a:xfrm>
            <a:off x="7938549" y="5752811"/>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33" name="TextBox 26">
            <a:extLst>
              <a:ext uri="{FF2B5EF4-FFF2-40B4-BE49-F238E27FC236}">
                <a16:creationId xmlns:a16="http://schemas.microsoft.com/office/drawing/2014/main" id="{701B8491-1472-5F33-FD38-897576C4BBA0}"/>
              </a:ext>
            </a:extLst>
          </p:cNvPr>
          <p:cNvSpPr txBox="1"/>
          <p:nvPr/>
        </p:nvSpPr>
        <p:spPr bwMode="auto">
          <a:xfrm>
            <a:off x="3533720" y="5743299"/>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A564EE97-6014-813C-3930-77AF1F5DA962}"/>
              </a:ext>
            </a:extLst>
          </p:cNvPr>
          <p:cNvSpPr txBox="1"/>
          <p:nvPr/>
        </p:nvSpPr>
        <p:spPr bwMode="auto">
          <a:xfrm>
            <a:off x="1357600" y="2146254"/>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35" name="TextBox 26">
            <a:extLst>
              <a:ext uri="{FF2B5EF4-FFF2-40B4-BE49-F238E27FC236}">
                <a16:creationId xmlns:a16="http://schemas.microsoft.com/office/drawing/2014/main" id="{19CF080A-52E2-50BF-70A5-5DB30754C0E4}"/>
              </a:ext>
            </a:extLst>
          </p:cNvPr>
          <p:cNvSpPr txBox="1"/>
          <p:nvPr/>
        </p:nvSpPr>
        <p:spPr bwMode="auto">
          <a:xfrm>
            <a:off x="5736063" y="2146254"/>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36" name="TextBox 28">
            <a:extLst>
              <a:ext uri="{FF2B5EF4-FFF2-40B4-BE49-F238E27FC236}">
                <a16:creationId xmlns:a16="http://schemas.microsoft.com/office/drawing/2014/main" id="{6B45FC0E-8EE9-F4DC-71A9-884A223FE809}"/>
              </a:ext>
            </a:extLst>
          </p:cNvPr>
          <p:cNvSpPr txBox="1"/>
          <p:nvPr/>
        </p:nvSpPr>
        <p:spPr>
          <a:xfrm>
            <a:off x="567180" y="1170739"/>
            <a:ext cx="4352062" cy="1015663"/>
          </a:xfrm>
          <a:prstGeom prst="rect">
            <a:avLst/>
          </a:prstGeom>
          <a:noFill/>
        </p:spPr>
        <p:txBody>
          <a:bodyPr wrap="square">
            <a:spAutoFit/>
          </a:bodyPr>
          <a:lstStyle/>
          <a:p>
            <a:r>
              <a:rPr lang="en-US" sz="2000" dirty="0">
                <a:solidFill>
                  <a:srgbClr val="262626"/>
                </a:solidFill>
                <a:cs typeface="Times New Roman" panose="02020603050405020304" pitchFamily="18" charset="0"/>
              </a:rPr>
              <a:t>AI is now embedded across hotel management and guest experience:</a:t>
            </a:r>
          </a:p>
          <a:p>
            <a:endParaRPr lang="en-US" sz="2000" dirty="0">
              <a:solidFill>
                <a:srgbClr val="262626"/>
              </a:solidFill>
              <a:cs typeface="Times New Roman" panose="02020603050405020304" pitchFamily="18" charset="0"/>
            </a:endParaRPr>
          </a:p>
        </p:txBody>
      </p:sp>
      <p:sp>
        <p:nvSpPr>
          <p:cNvPr id="37" name="Freeform 36">
            <a:extLst>
              <a:ext uri="{FF2B5EF4-FFF2-40B4-BE49-F238E27FC236}">
                <a16:creationId xmlns:a16="http://schemas.microsoft.com/office/drawing/2014/main" id="{E29BFCE8-4A55-ECAF-E7AF-2F116C6A13DA}"/>
              </a:ext>
            </a:extLst>
          </p:cNvPr>
          <p:cNvSpPr/>
          <p:nvPr/>
        </p:nvSpPr>
        <p:spPr>
          <a:xfrm rot="15325054" flipH="1">
            <a:off x="4312049" y="148928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222991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AD97C-D779-7AE1-9252-7FCE98FFDD26}"/>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33B1CFB1-1F4F-98A4-59D4-CCB8204B4173}"/>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Graphic 4">
            <a:extLst>
              <a:ext uri="{FF2B5EF4-FFF2-40B4-BE49-F238E27FC236}">
                <a16:creationId xmlns:a16="http://schemas.microsoft.com/office/drawing/2014/main" id="{F951C480-863D-CE33-57F2-6075F1D23E5D}"/>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D1C653A6-8E9D-76AD-88FC-DE6CCC87FAE2}"/>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pic>
        <p:nvPicPr>
          <p:cNvPr id="21" name="Picture 20" descr="iPhone6_mockup_front_white.png">
            <a:extLst>
              <a:ext uri="{FF2B5EF4-FFF2-40B4-BE49-F238E27FC236}">
                <a16:creationId xmlns:a16="http://schemas.microsoft.com/office/drawing/2014/main" id="{538CCC0E-936D-3F36-5E7F-A1BDE14DBD2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5340" y="381965"/>
            <a:ext cx="4094254" cy="6404164"/>
          </a:xfrm>
          <a:prstGeom prst="rect">
            <a:avLst/>
          </a:prstGeom>
        </p:spPr>
      </p:pic>
      <p:sp>
        <p:nvSpPr>
          <p:cNvPr id="7" name="TextBox 6">
            <a:extLst>
              <a:ext uri="{FF2B5EF4-FFF2-40B4-BE49-F238E27FC236}">
                <a16:creationId xmlns:a16="http://schemas.microsoft.com/office/drawing/2014/main" id="{F48E7A2A-D118-66DF-D0BA-A844506EB01B}"/>
              </a:ext>
            </a:extLst>
          </p:cNvPr>
          <p:cNvSpPr txBox="1"/>
          <p:nvPr/>
        </p:nvSpPr>
        <p:spPr>
          <a:xfrm>
            <a:off x="676179" y="2289657"/>
            <a:ext cx="5967689" cy="3754874"/>
          </a:xfrm>
          <a:prstGeom prst="rect">
            <a:avLst/>
          </a:prstGeom>
          <a:noFill/>
        </p:spPr>
        <p:txBody>
          <a:bodyPr wrap="square" rtlCol="0">
            <a:spAutoFit/>
          </a:bodyPr>
          <a:lstStyle/>
          <a:p>
            <a:r>
              <a:rPr lang="en-US" sz="2000" b="1" dirty="0">
                <a:solidFill>
                  <a:srgbClr val="0289AE"/>
                </a:solidFill>
                <a:cs typeface="Times New Roman" panose="02020603050405020304" pitchFamily="18" charset="0"/>
              </a:rPr>
              <a:t>Hilton: "Connie" AI Concierge</a:t>
            </a:r>
            <a:br>
              <a:rPr lang="en-US" dirty="0">
                <a:solidFill>
                  <a:srgbClr val="000000"/>
                </a:solidFill>
              </a:rPr>
            </a:br>
            <a:r>
              <a:rPr lang="en-US" i="1" dirty="0">
                <a:solidFill>
                  <a:srgbClr val="000000"/>
                </a:solidFill>
                <a:cs typeface="Times New Roman" panose="02020603050405020304" pitchFamily="18" charset="0"/>
              </a:rPr>
              <a:t>IBM Watson-powered assistant in hotel lobbies</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Reduces routine queries</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Staff focus on </a:t>
            </a:r>
            <a:r>
              <a:rPr lang="en-US" dirty="0" err="1">
                <a:solidFill>
                  <a:srgbClr val="000000"/>
                </a:solidFill>
                <a:cs typeface="Times New Roman" panose="02020603050405020304" pitchFamily="18" charset="0"/>
              </a:rPr>
              <a:t>personalised</a:t>
            </a:r>
            <a:r>
              <a:rPr lang="en-US" dirty="0">
                <a:solidFill>
                  <a:srgbClr val="000000"/>
                </a:solidFill>
                <a:cs typeface="Times New Roman" panose="02020603050405020304" pitchFamily="18" charset="0"/>
              </a:rPr>
              <a:t> support</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Improved guest satisfaction scores</a:t>
            </a:r>
            <a:br>
              <a:rPr lang="en-US" dirty="0">
                <a:solidFill>
                  <a:srgbClr val="000000"/>
                </a:solidFill>
                <a:cs typeface="Times New Roman" panose="02020603050405020304" pitchFamily="18" charset="0"/>
              </a:rPr>
            </a:br>
            <a:r>
              <a:rPr lang="en-US" i="1" dirty="0">
                <a:solidFill>
                  <a:srgbClr val="000000"/>
                </a:solidFill>
              </a:rPr>
              <a:t>(Hilton Corporate Innovation Report, 2024)</a:t>
            </a:r>
            <a:endParaRPr lang="en-US" dirty="0">
              <a:solidFill>
                <a:srgbClr val="000000"/>
              </a:solidFill>
              <a:cs typeface="Times New Roman" panose="02020603050405020304" pitchFamily="18" charset="0"/>
            </a:endParaRPr>
          </a:p>
          <a:p>
            <a:br>
              <a:rPr lang="en-US" dirty="0">
                <a:solidFill>
                  <a:srgbClr val="000000"/>
                </a:solidFill>
              </a:rPr>
            </a:br>
            <a:r>
              <a:rPr lang="en-US" sz="2000" b="1" dirty="0" err="1">
                <a:solidFill>
                  <a:srgbClr val="0289AE"/>
                </a:solidFill>
                <a:cs typeface="Times New Roman" panose="02020603050405020304" pitchFamily="18" charset="0"/>
              </a:rPr>
              <a:t>CitizenM</a:t>
            </a:r>
            <a:r>
              <a:rPr lang="en-US" sz="2000" b="1" dirty="0">
                <a:solidFill>
                  <a:srgbClr val="0289AE"/>
                </a:solidFill>
                <a:cs typeface="Times New Roman" panose="02020603050405020304" pitchFamily="18" charset="0"/>
              </a:rPr>
              <a:t>: Sustainable Automation</a:t>
            </a:r>
            <a:br>
              <a:rPr lang="en-US" dirty="0">
                <a:solidFill>
                  <a:srgbClr val="000000"/>
                </a:solidFill>
              </a:rPr>
            </a:br>
            <a:r>
              <a:rPr lang="en-US" i="1" dirty="0">
                <a:solidFill>
                  <a:srgbClr val="000000"/>
                </a:solidFill>
                <a:cs typeface="Times New Roman" panose="02020603050405020304" pitchFamily="18" charset="0"/>
              </a:rPr>
              <a:t>Predictive housekeeping &amp; energy management</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Adapts to real-time occupancy</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Reduces energy waste</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Aligns with </a:t>
            </a:r>
            <a:r>
              <a:rPr lang="en-US" dirty="0" err="1">
                <a:solidFill>
                  <a:srgbClr val="000000"/>
                </a:solidFill>
                <a:cs typeface="Times New Roman" panose="02020603050405020304" pitchFamily="18" charset="0"/>
              </a:rPr>
              <a:t>EcoSmart</a:t>
            </a:r>
            <a:r>
              <a:rPr lang="en-US" dirty="0">
                <a:solidFill>
                  <a:srgbClr val="000000"/>
                </a:solidFill>
                <a:cs typeface="Times New Roman" panose="02020603050405020304" pitchFamily="18" charset="0"/>
              </a:rPr>
              <a:t> mission</a:t>
            </a:r>
            <a:br>
              <a:rPr lang="en-US" dirty="0">
                <a:solidFill>
                  <a:srgbClr val="000000"/>
                </a:solidFill>
                <a:cs typeface="Times New Roman" panose="02020603050405020304" pitchFamily="18" charset="0"/>
              </a:rPr>
            </a:br>
            <a:r>
              <a:rPr lang="en-US" i="1" dirty="0">
                <a:solidFill>
                  <a:srgbClr val="000000"/>
                </a:solidFill>
              </a:rPr>
              <a:t>(</a:t>
            </a:r>
            <a:r>
              <a:rPr lang="en-US" i="1" dirty="0" err="1">
                <a:solidFill>
                  <a:srgbClr val="000000"/>
                </a:solidFill>
              </a:rPr>
              <a:t>CitizenM</a:t>
            </a:r>
            <a:r>
              <a:rPr lang="en-US" i="1" dirty="0">
                <a:solidFill>
                  <a:srgbClr val="000000"/>
                </a:solidFill>
              </a:rPr>
              <a:t> ESG &amp; Innovation Report, 2024)</a:t>
            </a:r>
            <a:endParaRPr lang="en-US" dirty="0">
              <a:solidFill>
                <a:srgbClr val="000000"/>
              </a:solidFill>
              <a:cs typeface="Times New Roman" panose="02020603050405020304" pitchFamily="18" charset="0"/>
            </a:endParaRPr>
          </a:p>
        </p:txBody>
      </p:sp>
      <p:sp>
        <p:nvSpPr>
          <p:cNvPr id="2" name="TextBox 1">
            <a:extLst>
              <a:ext uri="{FF2B5EF4-FFF2-40B4-BE49-F238E27FC236}">
                <a16:creationId xmlns:a16="http://schemas.microsoft.com/office/drawing/2014/main" id="{7857BBF5-6DC7-B7B4-9E33-B34F735E1E85}"/>
              </a:ext>
            </a:extLst>
          </p:cNvPr>
          <p:cNvSpPr txBox="1"/>
          <p:nvPr/>
        </p:nvSpPr>
        <p:spPr>
          <a:xfrm>
            <a:off x="711412" y="597147"/>
            <a:ext cx="5384588" cy="1477328"/>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Artificial Intelligence in Leading Hospitality Brands</a:t>
            </a:r>
          </a:p>
          <a:p>
            <a:pPr>
              <a:lnSpc>
                <a:spcPts val="3580"/>
              </a:lnSpc>
            </a:pPr>
            <a:endParaRPr lang="en-US" sz="3400" b="1" dirty="0">
              <a:solidFill>
                <a:schemeClr val="bg1"/>
              </a:solidFill>
              <a:cs typeface="Times New Roman" panose="02020603050405020304" pitchFamily="18" charset="0"/>
            </a:endParaRPr>
          </a:p>
        </p:txBody>
      </p:sp>
      <p:pic>
        <p:nvPicPr>
          <p:cNvPr id="3" name="Picture Placeholder 8">
            <a:extLst>
              <a:ext uri="{FF2B5EF4-FFF2-40B4-BE49-F238E27FC236}">
                <a16:creationId xmlns:a16="http://schemas.microsoft.com/office/drawing/2014/main" id="{F913B65A-801F-6C19-7940-19A1FA0CB677}"/>
              </a:ext>
            </a:extLst>
          </p:cNvPr>
          <p:cNvPicPr>
            <a:picLocks noChangeAspect="1"/>
          </p:cNvPicPr>
          <p:nvPr/>
        </p:nvPicPr>
        <p:blipFill>
          <a:blip r:embed="rId5" cstate="email">
            <a:extLst>
              <a:ext uri="{28A0092B-C50C-407E-A947-70E740481C1C}">
                <a14:useLocalDpi xmlns:a14="http://schemas.microsoft.com/office/drawing/2010/main"/>
              </a:ext>
            </a:extLst>
          </a:blip>
          <a:srcRect l="21834" r="21834"/>
          <a:stretch>
            <a:fillRect/>
          </a:stretch>
        </p:blipFill>
        <p:spPr>
          <a:xfrm>
            <a:off x="7769256" y="1415553"/>
            <a:ext cx="2444127" cy="4336988"/>
          </a:xfrm>
          <a:prstGeom prst="rect">
            <a:avLst/>
          </a:prstGeom>
        </p:spPr>
      </p:pic>
    </p:spTree>
    <p:extLst>
      <p:ext uri="{BB962C8B-B14F-4D97-AF65-F5344CB8AC3E}">
        <p14:creationId xmlns:p14="http://schemas.microsoft.com/office/powerpoint/2010/main" val="977049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0C524-5ABA-0437-ACB3-36E46A2DCEEB}"/>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8B2F8B5F-4C11-17DE-474F-BF0E9440E678}"/>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Graphic 4">
            <a:extLst>
              <a:ext uri="{FF2B5EF4-FFF2-40B4-BE49-F238E27FC236}">
                <a16:creationId xmlns:a16="http://schemas.microsoft.com/office/drawing/2014/main" id="{BB765AEA-B0C8-03BF-F4FC-AF98466713E4}"/>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7F1061FC-B68F-E43A-869D-3D639D10D1A0}"/>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pic>
        <p:nvPicPr>
          <p:cNvPr id="21" name="Picture 20" descr="iPhone6_mockup_front_white.png">
            <a:extLst>
              <a:ext uri="{FF2B5EF4-FFF2-40B4-BE49-F238E27FC236}">
                <a16:creationId xmlns:a16="http://schemas.microsoft.com/office/drawing/2014/main" id="{B9651F19-6C9B-68D4-DC99-7C9DB4FCF9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5340" y="381965"/>
            <a:ext cx="4094254" cy="6404164"/>
          </a:xfrm>
          <a:prstGeom prst="rect">
            <a:avLst/>
          </a:prstGeom>
        </p:spPr>
      </p:pic>
      <p:sp>
        <p:nvSpPr>
          <p:cNvPr id="7" name="TextBox 6">
            <a:extLst>
              <a:ext uri="{FF2B5EF4-FFF2-40B4-BE49-F238E27FC236}">
                <a16:creationId xmlns:a16="http://schemas.microsoft.com/office/drawing/2014/main" id="{A3402CD0-8A58-4FB6-C5F6-A51763BB5E3E}"/>
              </a:ext>
            </a:extLst>
          </p:cNvPr>
          <p:cNvSpPr txBox="1"/>
          <p:nvPr/>
        </p:nvSpPr>
        <p:spPr>
          <a:xfrm>
            <a:off x="676179" y="2289657"/>
            <a:ext cx="5967689" cy="4196020"/>
          </a:xfrm>
          <a:prstGeom prst="rect">
            <a:avLst/>
          </a:prstGeom>
          <a:noFill/>
        </p:spPr>
        <p:txBody>
          <a:bodyPr wrap="square" rtlCol="0">
            <a:spAutoFit/>
          </a:bodyPr>
          <a:lstStyle/>
          <a:p>
            <a:pPr>
              <a:lnSpc>
                <a:spcPts val="1960"/>
              </a:lnSpc>
              <a:buClr>
                <a:srgbClr val="62A844"/>
              </a:buClr>
            </a:pPr>
            <a:r>
              <a:rPr lang="en-US" sz="2000" b="1" dirty="0">
                <a:solidFill>
                  <a:srgbClr val="0289AE"/>
                </a:solidFill>
                <a:cs typeface="Times New Roman" panose="02020603050405020304" pitchFamily="18" charset="0"/>
              </a:rPr>
              <a:t>Accor Group: Guest Sentiment Analysis</a:t>
            </a:r>
            <a:br>
              <a:rPr lang="en-US" sz="2000" dirty="0">
                <a:solidFill>
                  <a:srgbClr val="0289AE"/>
                </a:solidFill>
              </a:rPr>
            </a:br>
            <a:r>
              <a:rPr lang="en-US" i="1" dirty="0">
                <a:solidFill>
                  <a:srgbClr val="000000"/>
                </a:solidFill>
                <a:cs typeface="Times New Roman" panose="02020603050405020304" pitchFamily="18" charset="0"/>
              </a:rPr>
              <a:t>AI analyses thousands of daily reviews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Identifies recurring themes (cleanliness, service tone)</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20% faster complaint resolution</a:t>
            </a:r>
            <a:r>
              <a:rPr lang="en-US" dirty="0">
                <a:solidFill>
                  <a:srgbClr val="000000"/>
                </a:solidFill>
                <a:cs typeface="Times New Roman" panose="02020603050405020304" pitchFamily="18" charset="0"/>
              </a:rPr>
              <a:t>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Greater consistency across properties</a:t>
            </a:r>
            <a:br>
              <a:rPr lang="en-US" dirty="0">
                <a:solidFill>
                  <a:srgbClr val="000000"/>
                </a:solidFill>
                <a:cs typeface="Times New Roman" panose="02020603050405020304" pitchFamily="18" charset="0"/>
              </a:rPr>
            </a:br>
            <a:r>
              <a:rPr lang="en-US" sz="1600" i="1" dirty="0">
                <a:solidFill>
                  <a:srgbClr val="000000"/>
                </a:solidFill>
              </a:rPr>
              <a:t>(Accor Group Digital Transformation Report, 2024)</a:t>
            </a:r>
          </a:p>
          <a:p>
            <a:pPr>
              <a:lnSpc>
                <a:spcPts val="1960"/>
              </a:lnSpc>
              <a:buClr>
                <a:srgbClr val="62A844"/>
              </a:buClr>
            </a:pPr>
            <a:br>
              <a:rPr lang="en-US" dirty="0">
                <a:solidFill>
                  <a:srgbClr val="000000"/>
                </a:solidFill>
              </a:rPr>
            </a:br>
            <a:r>
              <a:rPr lang="en-US" sz="2000" b="1" dirty="0">
                <a:solidFill>
                  <a:srgbClr val="0289AE"/>
                </a:solidFill>
                <a:cs typeface="Times New Roman" panose="02020603050405020304" pitchFamily="18" charset="0"/>
              </a:rPr>
              <a:t>Marriott International: Predictive Analytics</a:t>
            </a:r>
            <a:br>
              <a:rPr lang="en-US" dirty="0">
                <a:solidFill>
                  <a:srgbClr val="000000"/>
                </a:solidFill>
              </a:rPr>
            </a:br>
            <a:r>
              <a:rPr lang="en-US" i="1" dirty="0">
                <a:solidFill>
                  <a:srgbClr val="000000"/>
                </a:solidFill>
                <a:cs typeface="Times New Roman" panose="02020603050405020304" pitchFamily="18" charset="0"/>
              </a:rPr>
              <a:t>AI-driven occupancy forecasting</a:t>
            </a:r>
          </a:p>
          <a:p>
            <a:pPr marL="285750" indent="-285750">
              <a:lnSpc>
                <a:spcPts val="1960"/>
              </a:lnSpc>
              <a:buClr>
                <a:srgbClr val="62A844"/>
              </a:buClr>
              <a:buFont typeface="Arial" panose="020B0604020202020204" pitchFamily="34" charset="0"/>
              <a:buChar char="•"/>
            </a:pPr>
            <a:r>
              <a:rPr lang="en-US" dirty="0" err="1">
                <a:solidFill>
                  <a:srgbClr val="000000"/>
                </a:solidFill>
                <a:cs typeface="Times New Roman" panose="02020603050405020304" pitchFamily="18" charset="0"/>
              </a:rPr>
              <a:t>Optimises</a:t>
            </a:r>
            <a:r>
              <a:rPr lang="en-US" dirty="0">
                <a:solidFill>
                  <a:srgbClr val="000000"/>
                </a:solidFill>
                <a:cs typeface="Times New Roman" panose="02020603050405020304" pitchFamily="18" charset="0"/>
              </a:rPr>
              <a:t> staff scheduling</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15% improved operational efficiency</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Better guest satisfaction &amp; cost control </a:t>
            </a:r>
            <a:r>
              <a:rPr lang="en-US" i="1" dirty="0">
                <a:solidFill>
                  <a:srgbClr val="000000"/>
                </a:solidFill>
              </a:rPr>
              <a:t>(                           </a:t>
            </a:r>
            <a:r>
              <a:rPr lang="en-US" sz="1600" i="1" dirty="0">
                <a:solidFill>
                  <a:srgbClr val="000000"/>
                </a:solidFill>
              </a:rPr>
              <a:t>Marriott International Operations Review, 2023)</a:t>
            </a:r>
            <a:br>
              <a:rPr lang="en-US" dirty="0">
                <a:solidFill>
                  <a:srgbClr val="000000"/>
                </a:solidFill>
              </a:rPr>
            </a:br>
            <a:endParaRPr lang="en-US" dirty="0">
              <a:solidFill>
                <a:srgbClr val="000000"/>
              </a:solidFill>
            </a:endParaRPr>
          </a:p>
          <a:p>
            <a:pPr>
              <a:lnSpc>
                <a:spcPts val="1960"/>
              </a:lnSpc>
              <a:buClr>
                <a:srgbClr val="62A844"/>
              </a:buClr>
            </a:pPr>
            <a:r>
              <a:rPr lang="en-US" b="1" i="1" dirty="0">
                <a:solidFill>
                  <a:srgbClr val="62A844"/>
                </a:solidFill>
              </a:rPr>
              <a:t>Across Europe, ~41% of hotels use AI, with 68% planning adoption soon. (</a:t>
            </a:r>
            <a:r>
              <a:rPr lang="en-US" b="1" i="1" dirty="0" err="1">
                <a:solidFill>
                  <a:srgbClr val="62A844"/>
                </a:solidFill>
              </a:rPr>
              <a:t>HospitalityNet</a:t>
            </a:r>
            <a:r>
              <a:rPr lang="en-US" b="1" i="1" dirty="0">
                <a:solidFill>
                  <a:srgbClr val="62A844"/>
                </a:solidFill>
              </a:rPr>
              <a:t> Industry Survey, 2025)</a:t>
            </a:r>
            <a:endParaRPr lang="en-US" b="1" dirty="0">
              <a:solidFill>
                <a:srgbClr val="62A844"/>
              </a:solidFill>
            </a:endParaRPr>
          </a:p>
        </p:txBody>
      </p:sp>
      <p:sp>
        <p:nvSpPr>
          <p:cNvPr id="2" name="TextBox 1">
            <a:extLst>
              <a:ext uri="{FF2B5EF4-FFF2-40B4-BE49-F238E27FC236}">
                <a16:creationId xmlns:a16="http://schemas.microsoft.com/office/drawing/2014/main" id="{7875DEDF-E820-CF0C-8991-4C047BCAE3F9}"/>
              </a:ext>
            </a:extLst>
          </p:cNvPr>
          <p:cNvSpPr txBox="1"/>
          <p:nvPr/>
        </p:nvSpPr>
        <p:spPr>
          <a:xfrm>
            <a:off x="711412" y="597147"/>
            <a:ext cx="5384588" cy="1477328"/>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Artificial Intelligence in Leading Hospitality Brands</a:t>
            </a:r>
          </a:p>
          <a:p>
            <a:pPr>
              <a:lnSpc>
                <a:spcPts val="3580"/>
              </a:lnSpc>
            </a:pPr>
            <a:endParaRPr lang="en-US" sz="3400" b="1" dirty="0">
              <a:solidFill>
                <a:schemeClr val="bg1"/>
              </a:solidFill>
              <a:cs typeface="Times New Roman" panose="02020603050405020304" pitchFamily="18" charset="0"/>
            </a:endParaRPr>
          </a:p>
        </p:txBody>
      </p:sp>
      <p:pic>
        <p:nvPicPr>
          <p:cNvPr id="4" name="Picture Placeholder 8">
            <a:extLst>
              <a:ext uri="{FF2B5EF4-FFF2-40B4-BE49-F238E27FC236}">
                <a16:creationId xmlns:a16="http://schemas.microsoft.com/office/drawing/2014/main" id="{531F7537-2C0E-B1A1-775F-F5F73963BE2B}"/>
              </a:ext>
            </a:extLst>
          </p:cNvPr>
          <p:cNvPicPr>
            <a:picLocks noChangeAspect="1"/>
          </p:cNvPicPr>
          <p:nvPr/>
        </p:nvPicPr>
        <p:blipFill>
          <a:blip r:embed="rId5" cstate="email">
            <a:extLst>
              <a:ext uri="{28A0092B-C50C-407E-A947-70E740481C1C}">
                <a14:useLocalDpi xmlns:a14="http://schemas.microsoft.com/office/drawing/2010/main"/>
              </a:ext>
            </a:extLst>
          </a:blip>
          <a:srcRect l="31216" r="31216"/>
          <a:stretch/>
        </p:blipFill>
        <p:spPr>
          <a:xfrm>
            <a:off x="7770185" y="1398738"/>
            <a:ext cx="2444127" cy="4336988"/>
          </a:xfrm>
          <a:prstGeom prst="rect">
            <a:avLst/>
          </a:prstGeom>
        </p:spPr>
      </p:pic>
      <p:pic>
        <p:nvPicPr>
          <p:cNvPr id="5" name="Graphic 4">
            <a:extLst>
              <a:ext uri="{FF2B5EF4-FFF2-40B4-BE49-F238E27FC236}">
                <a16:creationId xmlns:a16="http://schemas.microsoft.com/office/drawing/2014/main" id="{241DD6B5-102E-16FB-F0A9-00D08CC652AA}"/>
              </a:ext>
            </a:extLst>
          </p:cNvPr>
          <p:cNvPicPr>
            <a:picLocks noChangeAspect="1"/>
          </p:cNvPicPr>
          <p:nvPr/>
        </p:nvPicPr>
        <p:blipFill>
          <a:blip>
            <a:extLst>
              <a:ext uri="{96DAC541-7B7A-43D3-8B79-37D633B846F1}">
                <asvg:svgBlip xmlns:asvg="http://schemas.microsoft.com/office/drawing/2016/SVG/main" r:embed="rId6"/>
              </a:ext>
            </a:extLst>
          </a:blip>
          <a:srcRect l="49952" t="41010" r="28995" b="44546"/>
          <a:stretch/>
        </p:blipFill>
        <p:spPr>
          <a:xfrm rot="3559137">
            <a:off x="7487385" y="2959310"/>
            <a:ext cx="5325749" cy="5173579"/>
          </a:xfrm>
          <a:prstGeom prst="rect">
            <a:avLst/>
          </a:prstGeom>
        </p:spPr>
      </p:pic>
    </p:spTree>
    <p:extLst>
      <p:ext uri="{BB962C8B-B14F-4D97-AF65-F5344CB8AC3E}">
        <p14:creationId xmlns:p14="http://schemas.microsoft.com/office/powerpoint/2010/main" val="1106168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9D23F-33A2-E0A3-AD0C-41A7443FC0B9}"/>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0E2EE807-08F0-44AE-6184-CF4A6E5BA46C}"/>
              </a:ext>
            </a:extLst>
          </p:cNvPr>
          <p:cNvGrpSpPr/>
          <p:nvPr/>
        </p:nvGrpSpPr>
        <p:grpSpPr>
          <a:xfrm>
            <a:off x="4696982" y="386543"/>
            <a:ext cx="6863434" cy="6049273"/>
            <a:chOff x="9515475" y="838200"/>
            <a:chExt cx="12553120" cy="12065000"/>
          </a:xfrm>
        </p:grpSpPr>
        <p:sp>
          <p:nvSpPr>
            <p:cNvPr id="19" name="Oval 10">
              <a:extLst>
                <a:ext uri="{FF2B5EF4-FFF2-40B4-BE49-F238E27FC236}">
                  <a16:creationId xmlns:a16="http://schemas.microsoft.com/office/drawing/2014/main" id="{2F90BADC-7F5D-FD79-DBC3-A1B0837AA412}"/>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9D0C03F-2401-0FB9-D107-451CC576E5C9}"/>
                </a:ext>
              </a:extLst>
            </p:cNvPr>
            <p:cNvCxnSpPr>
              <a:cxnSpLocks/>
            </p:cNvCxnSpPr>
            <p:nvPr/>
          </p:nvCxnSpPr>
          <p:spPr>
            <a:xfrm>
              <a:off x="13245571" y="6324599"/>
              <a:ext cx="8823024"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D168EC18-BF06-1838-98C3-73B953645631}"/>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20909CC5-5071-447C-86FC-91AECD3A93D0}"/>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646A69A3-F6C1-6A68-F5E9-5DA0CF73412D}"/>
                </a:ext>
              </a:extLst>
            </p:cNvPr>
            <p:cNvCxnSpPr>
              <a:cxnSpLocks/>
            </p:cNvCxnSpPr>
            <p:nvPr/>
          </p:nvCxnSpPr>
          <p:spPr>
            <a:xfrm>
              <a:off x="12768265" y="9996488"/>
              <a:ext cx="8823025"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EF506A26-693C-B5F2-54D3-27B181DD562D}"/>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63EFEFE6-D757-64EC-5F57-6EDA82B46FCE}"/>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2A19DE4E-20B0-CDA4-0057-FCCF7AF4D3BC}"/>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03D881C3-B168-25BC-3476-01C8073AC28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E637FF5C-D213-4E4A-7D1D-CC8B9563F08D}"/>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2AB73758-9DDB-B27B-2561-247FEFB2D9BE}"/>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F4E4729D-4A4A-B196-EBD1-8CDD99A44BE8}"/>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875520DC-8364-6A4C-D208-3B0F25161EFA}"/>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2C0AC8CD-48E7-0C4B-4BFC-AFCE92F4FBA2}"/>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BEC6196A-510D-F283-0681-D59CCD78D642}"/>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3638B776-875E-AEEE-BE29-4C1C000FBAD3}"/>
              </a:ext>
            </a:extLst>
          </p:cNvPr>
          <p:cNvSpPr txBox="1">
            <a:spLocks/>
          </p:cNvSpPr>
          <p:nvPr/>
        </p:nvSpPr>
        <p:spPr>
          <a:xfrm>
            <a:off x="429116" y="609471"/>
            <a:ext cx="383995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The Role of People and Technology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CA0B9739-D73E-2616-FF0C-F65A10E597A9}"/>
              </a:ext>
            </a:extLst>
          </p:cNvPr>
          <p:cNvCxnSpPr>
            <a:cxnSpLocks/>
          </p:cNvCxnSpPr>
          <p:nvPr/>
        </p:nvCxnSpPr>
        <p:spPr>
          <a:xfrm>
            <a:off x="-27709" y="1679112"/>
            <a:ext cx="427609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5D090F65-7B83-9ADA-495F-247AB4BFE0BC}"/>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2" y="3809280"/>
            <a:ext cx="4279059" cy="3064365"/>
          </a:xfrm>
          <a:prstGeom prst="rect">
            <a:avLst/>
          </a:prstGeom>
        </p:spPr>
      </p:pic>
      <p:sp>
        <p:nvSpPr>
          <p:cNvPr id="9" name="TextBox 34">
            <a:extLst>
              <a:ext uri="{FF2B5EF4-FFF2-40B4-BE49-F238E27FC236}">
                <a16:creationId xmlns:a16="http://schemas.microsoft.com/office/drawing/2014/main" id="{260DE46D-36F0-3AD4-0BB7-3E349647E789}"/>
              </a:ext>
            </a:extLst>
          </p:cNvPr>
          <p:cNvSpPr txBox="1"/>
          <p:nvPr/>
        </p:nvSpPr>
        <p:spPr>
          <a:xfrm>
            <a:off x="7463094" y="5116914"/>
            <a:ext cx="3836355" cy="1066959"/>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en-US" sz="1800" dirty="0">
                <a:solidFill>
                  <a:srgbClr val="000000"/>
                </a:solidFill>
                <a:latin typeface="Calibri" panose="020F0502020204030204" pitchFamily="34" charset="0"/>
                <a:cs typeface="Calibri" panose="020F0502020204030204" pitchFamily="34" charset="0"/>
              </a:rPr>
              <a:t>Hotels combining AI tools with trained staff achieve higher guest satisfaction and employee engagement.</a:t>
            </a:r>
          </a:p>
          <a:p>
            <a:pPr>
              <a:lnSpc>
                <a:spcPts val="1940"/>
              </a:lnSpc>
              <a:buClr>
                <a:srgbClr val="EABB22"/>
              </a:buClr>
              <a:buNone/>
            </a:pPr>
            <a:endParaRPr lang="de-DE" altLang="de-DE" sz="1800" dirty="0">
              <a:solidFill>
                <a:srgbClr val="000000"/>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B061EA36-FB86-302D-A23F-4FAFA9B476B8}"/>
              </a:ext>
            </a:extLst>
          </p:cNvPr>
          <p:cNvSpPr txBox="1"/>
          <p:nvPr/>
        </p:nvSpPr>
        <p:spPr>
          <a:xfrm>
            <a:off x="7463093" y="1198646"/>
            <a:ext cx="3968167" cy="131061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0289AE"/>
              </a:buClr>
            </a:pPr>
            <a:r>
              <a:rPr lang="en-US" sz="1800" dirty="0">
                <a:solidFill>
                  <a:srgbClr val="000000"/>
                </a:solidFill>
                <a:latin typeface="Calibri" panose="020F0502020204030204" pitchFamily="34" charset="0"/>
                <a:cs typeface="Calibri" panose="020F0502020204030204" pitchFamily="34" charset="0"/>
              </a:rPr>
              <a:t>Empathy </a:t>
            </a:r>
          </a:p>
          <a:p>
            <a:pPr>
              <a:lnSpc>
                <a:spcPts val="1940"/>
              </a:lnSpc>
              <a:buClr>
                <a:srgbClr val="0289AE"/>
              </a:buClr>
            </a:pPr>
            <a:r>
              <a:rPr lang="en-US" sz="1800" dirty="0">
                <a:solidFill>
                  <a:srgbClr val="000000"/>
                </a:solidFill>
                <a:latin typeface="Calibri" panose="020F0502020204030204" pitchFamily="34" charset="0"/>
                <a:cs typeface="Calibri" panose="020F0502020204030204" pitchFamily="34" charset="0"/>
              </a:rPr>
              <a:t>Cultural understanding </a:t>
            </a:r>
          </a:p>
          <a:p>
            <a:pPr>
              <a:lnSpc>
                <a:spcPts val="1940"/>
              </a:lnSpc>
              <a:buClr>
                <a:srgbClr val="0289AE"/>
              </a:buClr>
            </a:pPr>
            <a:r>
              <a:rPr lang="en-US" sz="1800" dirty="0">
                <a:solidFill>
                  <a:srgbClr val="000000"/>
                </a:solidFill>
                <a:latin typeface="Calibri" panose="020F0502020204030204" pitchFamily="34" charset="0"/>
                <a:cs typeface="Calibri" panose="020F0502020204030204" pitchFamily="34" charset="0"/>
              </a:rPr>
              <a:t>Genuine connection</a:t>
            </a:r>
            <a:br>
              <a:rPr lang="en-US" sz="1800" dirty="0">
                <a:solidFill>
                  <a:srgbClr val="000000"/>
                </a:solidFill>
                <a:latin typeface="Calibri" panose="020F0502020204030204" pitchFamily="34" charset="0"/>
                <a:cs typeface="Calibri" panose="020F0502020204030204" pitchFamily="34" charset="0"/>
              </a:rPr>
            </a:br>
            <a:r>
              <a:rPr lang="en-US" sz="1800" b="1" dirty="0">
                <a:solidFill>
                  <a:srgbClr val="0289AE"/>
                </a:solidFill>
                <a:latin typeface="Calibri" panose="020F0502020204030204" pitchFamily="34" charset="0"/>
                <a:cs typeface="Calibri" panose="020F0502020204030204" pitchFamily="34" charset="0"/>
              </a:rPr>
              <a:t>→</a:t>
            </a:r>
            <a:r>
              <a:rPr lang="en-US" sz="1800" dirty="0">
                <a:solidFill>
                  <a:srgbClr val="000000"/>
                </a:solidFill>
                <a:latin typeface="Calibri" panose="020F0502020204030204" pitchFamily="34" charset="0"/>
                <a:cs typeface="Calibri" panose="020F0502020204030204" pitchFamily="34" charset="0"/>
              </a:rPr>
              <a:t> Creates trust and lasting loyalty</a:t>
            </a:r>
          </a:p>
          <a:p>
            <a:pPr marL="0" indent="0">
              <a:lnSpc>
                <a:spcPts val="1940"/>
              </a:lnSpc>
              <a:buClr>
                <a:srgbClr val="0289AE"/>
              </a:buClr>
              <a:buNone/>
            </a:pPr>
            <a:endParaRPr lang="de-DE" altLang="de-DE" sz="1800" dirty="0">
              <a:solidFill>
                <a:srgbClr val="000000"/>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BF039095-D112-3E68-4C3F-359A68154595}"/>
              </a:ext>
            </a:extLst>
          </p:cNvPr>
          <p:cNvSpPr txBox="1"/>
          <p:nvPr/>
        </p:nvSpPr>
        <p:spPr>
          <a:xfrm>
            <a:off x="7463093" y="3259994"/>
            <a:ext cx="4310985" cy="106695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62A844"/>
              </a:buClr>
            </a:pPr>
            <a:r>
              <a:rPr lang="en-US" sz="1800" dirty="0">
                <a:solidFill>
                  <a:srgbClr val="000000"/>
                </a:solidFill>
                <a:latin typeface="Calibri" panose="020F0502020204030204" pitchFamily="34" charset="0"/>
                <a:cs typeface="Calibri" panose="020F0502020204030204" pitchFamily="34" charset="0"/>
              </a:rPr>
              <a:t>Handles data-heavy tasks </a:t>
            </a:r>
          </a:p>
          <a:p>
            <a:pPr>
              <a:lnSpc>
                <a:spcPts val="1940"/>
              </a:lnSpc>
              <a:buClr>
                <a:srgbClr val="62A844"/>
              </a:buClr>
            </a:pPr>
            <a:r>
              <a:rPr lang="en-US" sz="1800" dirty="0">
                <a:solidFill>
                  <a:srgbClr val="000000"/>
                </a:solidFill>
                <a:latin typeface="Calibri" panose="020F0502020204030204" pitchFamily="34" charset="0"/>
                <a:cs typeface="Calibri" panose="020F0502020204030204" pitchFamily="34" charset="0"/>
              </a:rPr>
              <a:t>Provides decision support</a:t>
            </a:r>
            <a:br>
              <a:rPr lang="en-US" sz="1800" dirty="0">
                <a:solidFill>
                  <a:srgbClr val="000000"/>
                </a:solidFill>
                <a:latin typeface="Calibri" panose="020F0502020204030204" pitchFamily="34" charset="0"/>
                <a:cs typeface="Calibri" panose="020F0502020204030204" pitchFamily="34" charset="0"/>
              </a:rPr>
            </a:br>
            <a:r>
              <a:rPr lang="en-US" sz="1800" b="1" dirty="0">
                <a:solidFill>
                  <a:srgbClr val="62A844"/>
                </a:solidFill>
                <a:latin typeface="Calibri" panose="020F0502020204030204" pitchFamily="34" charset="0"/>
                <a:cs typeface="Calibri" panose="020F0502020204030204" pitchFamily="34" charset="0"/>
              </a:rPr>
              <a:t>→</a:t>
            </a:r>
            <a:r>
              <a:rPr lang="en-US" sz="1800" dirty="0">
                <a:solidFill>
                  <a:srgbClr val="000000"/>
                </a:solidFill>
                <a:latin typeface="Calibri" panose="020F0502020204030204" pitchFamily="34" charset="0"/>
                <a:cs typeface="Calibri" panose="020F0502020204030204" pitchFamily="34" charset="0"/>
              </a:rPr>
              <a:t> Frees staff for meaningful interaction</a:t>
            </a:r>
          </a:p>
          <a:p>
            <a:pPr marL="0" indent="0">
              <a:lnSpc>
                <a:spcPts val="1940"/>
              </a:lnSpc>
              <a:buClr>
                <a:srgbClr val="62A844"/>
              </a:buClr>
              <a:buNone/>
            </a:pPr>
            <a:endParaRPr lang="en-US" sz="1800" dirty="0">
              <a:solidFill>
                <a:srgbClr val="000000"/>
              </a:solidFill>
              <a:latin typeface="Calibri" panose="020F0502020204030204" pitchFamily="34" charset="0"/>
              <a:cs typeface="Calibri" panose="020F0502020204030204" pitchFamily="34" charset="0"/>
            </a:endParaRPr>
          </a:p>
        </p:txBody>
      </p:sp>
      <p:sp>
        <p:nvSpPr>
          <p:cNvPr id="5" name="TextBox 35">
            <a:extLst>
              <a:ext uri="{FF2B5EF4-FFF2-40B4-BE49-F238E27FC236}">
                <a16:creationId xmlns:a16="http://schemas.microsoft.com/office/drawing/2014/main" id="{078232A2-4DD6-B8DC-255B-E343AF3F87D1}"/>
              </a:ext>
            </a:extLst>
          </p:cNvPr>
          <p:cNvSpPr txBox="1"/>
          <p:nvPr/>
        </p:nvSpPr>
        <p:spPr>
          <a:xfrm>
            <a:off x="7463094" y="2672694"/>
            <a:ext cx="5352028" cy="514115"/>
          </a:xfrm>
          <a:prstGeom prst="rect">
            <a:avLst/>
          </a:prstGeom>
          <a:noFill/>
        </p:spPr>
        <p:txBody>
          <a:bodyPr wrap="square">
            <a:spAutoFit/>
          </a:bodyPr>
          <a:lstStyle/>
          <a:p>
            <a:pPr>
              <a:lnSpc>
                <a:spcPts val="3380"/>
              </a:lnSpc>
              <a:defRPr/>
            </a:pPr>
            <a:r>
              <a:rPr lang="en-US" sz="2600" b="1" dirty="0">
                <a:solidFill>
                  <a:srgbClr val="62A844"/>
                </a:solidFill>
                <a:latin typeface="Calibri" panose="020F0502020204030204" pitchFamily="34" charset="0"/>
                <a:ea typeface="Roboto Cn" pitchFamily="2" charset="0"/>
                <a:cs typeface="Calibri" panose="020F0502020204030204" pitchFamily="34" charset="0"/>
              </a:rPr>
              <a:t>Tech As Enabler:</a:t>
            </a:r>
          </a:p>
        </p:txBody>
      </p:sp>
      <p:sp>
        <p:nvSpPr>
          <p:cNvPr id="6" name="TextBox 38">
            <a:extLst>
              <a:ext uri="{FF2B5EF4-FFF2-40B4-BE49-F238E27FC236}">
                <a16:creationId xmlns:a16="http://schemas.microsoft.com/office/drawing/2014/main" id="{BEF07891-32AE-2ABE-3D7E-322A0B84F519}"/>
              </a:ext>
            </a:extLst>
          </p:cNvPr>
          <p:cNvSpPr txBox="1"/>
          <p:nvPr/>
        </p:nvSpPr>
        <p:spPr>
          <a:xfrm>
            <a:off x="7463093" y="609471"/>
            <a:ext cx="4888507" cy="507318"/>
          </a:xfrm>
          <a:prstGeom prst="rect">
            <a:avLst/>
          </a:prstGeom>
          <a:noFill/>
        </p:spPr>
        <p:txBody>
          <a:bodyPr wrap="square">
            <a:spAutoFit/>
          </a:bodyPr>
          <a:lstStyle/>
          <a:p>
            <a:pPr>
              <a:lnSpc>
                <a:spcPts val="3380"/>
              </a:lnSpc>
              <a:defRPr/>
            </a:pPr>
            <a:r>
              <a:rPr lang="en-US" sz="2600" b="1" dirty="0">
                <a:solidFill>
                  <a:srgbClr val="0289AE"/>
                </a:solidFill>
                <a:latin typeface="Calibri" panose="020F0502020204030204" pitchFamily="34" charset="0"/>
                <a:ea typeface="Roboto Cn" pitchFamily="2" charset="0"/>
                <a:cs typeface="Calibri" panose="020F0502020204030204" pitchFamily="34" charset="0"/>
              </a:rPr>
              <a:t>Human Essentials:</a:t>
            </a:r>
          </a:p>
        </p:txBody>
      </p:sp>
      <p:sp>
        <p:nvSpPr>
          <p:cNvPr id="15" name="TextBox 39">
            <a:extLst>
              <a:ext uri="{FF2B5EF4-FFF2-40B4-BE49-F238E27FC236}">
                <a16:creationId xmlns:a16="http://schemas.microsoft.com/office/drawing/2014/main" id="{A5B0DE1B-4878-8964-8E9F-FFDDB6EF30B4}"/>
              </a:ext>
            </a:extLst>
          </p:cNvPr>
          <p:cNvSpPr txBox="1"/>
          <p:nvPr/>
        </p:nvSpPr>
        <p:spPr>
          <a:xfrm>
            <a:off x="7463093" y="4472635"/>
            <a:ext cx="5776225" cy="514115"/>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Research Insight:</a:t>
            </a:r>
          </a:p>
        </p:txBody>
      </p:sp>
      <p:sp>
        <p:nvSpPr>
          <p:cNvPr id="16" name="TextBox 6">
            <a:extLst>
              <a:ext uri="{FF2B5EF4-FFF2-40B4-BE49-F238E27FC236}">
                <a16:creationId xmlns:a16="http://schemas.microsoft.com/office/drawing/2014/main" id="{84338D2A-AEB6-E8B4-26B6-E16AD837271E}"/>
              </a:ext>
            </a:extLst>
          </p:cNvPr>
          <p:cNvSpPr txBox="1"/>
          <p:nvPr/>
        </p:nvSpPr>
        <p:spPr>
          <a:xfrm>
            <a:off x="417922" y="1824073"/>
            <a:ext cx="3420639" cy="1506887"/>
          </a:xfrm>
          <a:prstGeom prst="rect">
            <a:avLst/>
          </a:prstGeom>
          <a:noFill/>
        </p:spPr>
        <p:txBody>
          <a:bodyPr wrap="square" lIns="91440" tIns="45720" rIns="91440" bIns="45720" rtlCol="0" anchor="t">
            <a:spAutoFit/>
          </a:bodyPr>
          <a:lstStyle/>
          <a:p>
            <a:pPr>
              <a:lnSpc>
                <a:spcPts val="2240"/>
              </a:lnSpc>
              <a:buClr>
                <a:srgbClr val="62A844"/>
              </a:buClr>
            </a:pPr>
            <a:r>
              <a:rPr lang="en-US" sz="2200" b="1" dirty="0">
                <a:solidFill>
                  <a:srgbClr val="262626"/>
                </a:solidFill>
              </a:rPr>
              <a:t>True hospitality is human. Technology should enhance, not replace, genuine connection.</a:t>
            </a:r>
          </a:p>
          <a:p>
            <a:pPr>
              <a:lnSpc>
                <a:spcPts val="2240"/>
              </a:lnSpc>
              <a:buClr>
                <a:srgbClr val="62A844"/>
              </a:buClr>
            </a:pPr>
            <a:endParaRPr lang="en-US" sz="2200" dirty="0">
              <a:solidFill>
                <a:srgbClr val="262626"/>
              </a:solidFill>
            </a:endParaRPr>
          </a:p>
        </p:txBody>
      </p:sp>
      <p:sp>
        <p:nvSpPr>
          <p:cNvPr id="7" name="Freeform 6">
            <a:extLst>
              <a:ext uri="{FF2B5EF4-FFF2-40B4-BE49-F238E27FC236}">
                <a16:creationId xmlns:a16="http://schemas.microsoft.com/office/drawing/2014/main" id="{E9E271C0-C5F5-C508-9685-705A7364AE88}"/>
              </a:ext>
            </a:extLst>
          </p:cNvPr>
          <p:cNvSpPr/>
          <p:nvPr/>
        </p:nvSpPr>
        <p:spPr>
          <a:xfrm rot="1428797">
            <a:off x="3620411" y="256835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13" name="Rectangle 30">
            <a:extLst>
              <a:ext uri="{FF2B5EF4-FFF2-40B4-BE49-F238E27FC236}">
                <a16:creationId xmlns:a16="http://schemas.microsoft.com/office/drawing/2014/main" id="{E831E494-6318-AC98-00F7-234E4597E34B}"/>
              </a:ext>
            </a:extLst>
          </p:cNvPr>
          <p:cNvSpPr/>
          <p:nvPr/>
        </p:nvSpPr>
        <p:spPr>
          <a:xfrm flipH="1">
            <a:off x="429116" y="3572004"/>
            <a:ext cx="3158655" cy="1169936"/>
          </a:xfrm>
          <a:prstGeom prst="rect">
            <a:avLst/>
          </a:prstGeom>
        </p:spPr>
        <p:txBody>
          <a:bodyPr wrap="square">
            <a:spAutoFit/>
          </a:bodyPr>
          <a:lstStyle/>
          <a:p>
            <a:pPr>
              <a:lnSpc>
                <a:spcPts val="2100"/>
              </a:lnSpc>
              <a:defRPr/>
            </a:pPr>
            <a:r>
              <a:rPr lang="en-US" sz="2000" b="1" i="1" dirty="0">
                <a:solidFill>
                  <a:srgbClr val="0289AE"/>
                </a:solidFill>
                <a:cs typeface="Times New Roman" panose="02020603050405020304" pitchFamily="18" charset="0"/>
              </a:rPr>
              <a:t>Balance requires planning and training. Staff need to know when to use data and when to lead with empathy.</a:t>
            </a:r>
            <a:endParaRPr lang="en-US" sz="2000" b="1" dirty="0">
              <a:solidFill>
                <a:srgbClr val="0289AE"/>
              </a:solidFill>
              <a:cs typeface="Times New Roman" panose="02020603050405020304" pitchFamily="18" charset="0"/>
            </a:endParaRPr>
          </a:p>
        </p:txBody>
      </p:sp>
      <p:sp>
        <p:nvSpPr>
          <p:cNvPr id="14" name="Rounded Rectangle 13">
            <a:extLst>
              <a:ext uri="{FF2B5EF4-FFF2-40B4-BE49-F238E27FC236}">
                <a16:creationId xmlns:a16="http://schemas.microsoft.com/office/drawing/2014/main" id="{75B50FB7-BAED-3094-4926-80140FA21CB0}"/>
              </a:ext>
            </a:extLst>
          </p:cNvPr>
          <p:cNvSpPr/>
          <p:nvPr/>
        </p:nvSpPr>
        <p:spPr>
          <a:xfrm>
            <a:off x="418099" y="6073710"/>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783BF4BC-563C-13F0-FDC1-7C001484135F}"/>
              </a:ext>
            </a:extLst>
          </p:cNvPr>
          <p:cNvSpPr txBox="1"/>
          <p:nvPr/>
        </p:nvSpPr>
        <p:spPr>
          <a:xfrm>
            <a:off x="544098" y="6136988"/>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1" name="TextBox 20">
            <a:extLst>
              <a:ext uri="{FF2B5EF4-FFF2-40B4-BE49-F238E27FC236}">
                <a16:creationId xmlns:a16="http://schemas.microsoft.com/office/drawing/2014/main" id="{BAE99CEA-A711-FA9B-5CCA-01D13F225CFE}"/>
              </a:ext>
            </a:extLst>
          </p:cNvPr>
          <p:cNvSpPr txBox="1"/>
          <p:nvPr/>
        </p:nvSpPr>
        <p:spPr>
          <a:xfrm>
            <a:off x="1300099" y="6136988"/>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7B32E269-A83F-F683-0704-429A86B64237}"/>
              </a:ext>
            </a:extLst>
          </p:cNvPr>
          <p:cNvSpPr txBox="1"/>
          <p:nvPr/>
        </p:nvSpPr>
        <p:spPr>
          <a:xfrm>
            <a:off x="1894098" y="6136988"/>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3963772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60E59-6E3B-D3F3-3306-CCDABBC937CC}"/>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2D37C9B6-F177-C4BA-5E62-4EED2F9B2925}"/>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991097" y="176364"/>
            <a:ext cx="3416682" cy="3072174"/>
          </a:xfrm>
          <a:prstGeom prst="rect">
            <a:avLst/>
          </a:prstGeom>
        </p:spPr>
      </p:pic>
      <p:cxnSp>
        <p:nvCxnSpPr>
          <p:cNvPr id="3" name="Straight Connector 2">
            <a:extLst>
              <a:ext uri="{FF2B5EF4-FFF2-40B4-BE49-F238E27FC236}">
                <a16:creationId xmlns:a16="http://schemas.microsoft.com/office/drawing/2014/main" id="{016D3388-4FC9-FD84-2C76-8FA163500E2F}"/>
              </a:ext>
            </a:extLst>
          </p:cNvPr>
          <p:cNvCxnSpPr>
            <a:cxnSpLocks/>
          </p:cNvCxnSpPr>
          <p:nvPr/>
        </p:nvCxnSpPr>
        <p:spPr>
          <a:xfrm>
            <a:off x="0" y="979211"/>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C5FFB557-BE93-FF7D-84B0-FE2A5329519E}"/>
              </a:ext>
            </a:extLst>
          </p:cNvPr>
          <p:cNvSpPr txBox="1">
            <a:spLocks/>
          </p:cNvSpPr>
          <p:nvPr/>
        </p:nvSpPr>
        <p:spPr>
          <a:xfrm>
            <a:off x="429114" y="352212"/>
            <a:ext cx="725647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Artificial Intelligence in Action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14" name="Rectangle 30">
            <a:extLst>
              <a:ext uri="{FF2B5EF4-FFF2-40B4-BE49-F238E27FC236}">
                <a16:creationId xmlns:a16="http://schemas.microsoft.com/office/drawing/2014/main" id="{695DBAF7-D3E8-7339-A624-9C5570A97BA0}"/>
              </a:ext>
            </a:extLst>
          </p:cNvPr>
          <p:cNvSpPr/>
          <p:nvPr/>
        </p:nvSpPr>
        <p:spPr>
          <a:xfrm flipH="1">
            <a:off x="9262096" y="2428814"/>
            <a:ext cx="2803337" cy="2308324"/>
          </a:xfrm>
          <a:prstGeom prst="rect">
            <a:avLst/>
          </a:prstGeom>
        </p:spPr>
        <p:txBody>
          <a:bodyPr wrap="square">
            <a:spAutoFit/>
          </a:bodyPr>
          <a:lstStyle/>
          <a:p>
            <a:pPr>
              <a:defRPr/>
            </a:pPr>
            <a:r>
              <a:rPr lang="en-US" b="1" i="1" dirty="0">
                <a:solidFill>
                  <a:srgbClr val="262626"/>
                </a:solidFill>
                <a:cs typeface="Times New Roman" panose="02020603050405020304" pitchFamily="18" charset="0"/>
              </a:rPr>
              <a:t>Many hotels start with contained uses (digital communication, dynamic pricing), then progress to more advanced applications. </a:t>
            </a:r>
            <a:r>
              <a:rPr lang="en-US" dirty="0">
                <a:solidFill>
                  <a:srgbClr val="262626"/>
                </a:solidFill>
                <a:cs typeface="Times New Roman" panose="02020603050405020304" pitchFamily="18" charset="0"/>
              </a:rPr>
              <a:t>(HES SO Hospitality Research, 2025)</a:t>
            </a:r>
          </a:p>
          <a:p>
            <a:pPr>
              <a:defRPr/>
            </a:pPr>
            <a:endParaRPr lang="en-US" b="1" dirty="0">
              <a:solidFill>
                <a:srgbClr val="262626"/>
              </a:solidFill>
              <a:cs typeface="Times New Roman" panose="02020603050405020304" pitchFamily="18" charset="0"/>
            </a:endParaRPr>
          </a:p>
        </p:txBody>
      </p:sp>
      <p:sp>
        <p:nvSpPr>
          <p:cNvPr id="10" name="Google Shape;252;p20">
            <a:extLst>
              <a:ext uri="{FF2B5EF4-FFF2-40B4-BE49-F238E27FC236}">
                <a16:creationId xmlns:a16="http://schemas.microsoft.com/office/drawing/2014/main" id="{E9591745-739A-FA4A-6D43-D7B5D2B5282C}"/>
              </a:ext>
            </a:extLst>
          </p:cNvPr>
          <p:cNvSpPr/>
          <p:nvPr/>
        </p:nvSpPr>
        <p:spPr>
          <a:xfrm>
            <a:off x="385835" y="2395136"/>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3;p20">
            <a:extLst>
              <a:ext uri="{FF2B5EF4-FFF2-40B4-BE49-F238E27FC236}">
                <a16:creationId xmlns:a16="http://schemas.microsoft.com/office/drawing/2014/main" id="{80365A8F-04C8-5A54-B85A-FD7520C70101}"/>
              </a:ext>
            </a:extLst>
          </p:cNvPr>
          <p:cNvSpPr/>
          <p:nvPr/>
        </p:nvSpPr>
        <p:spPr>
          <a:xfrm>
            <a:off x="2215483" y="5018853"/>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4;p20">
            <a:extLst>
              <a:ext uri="{FF2B5EF4-FFF2-40B4-BE49-F238E27FC236}">
                <a16:creationId xmlns:a16="http://schemas.microsoft.com/office/drawing/2014/main" id="{110B7C19-B7B4-5939-A4FC-EFFBCCF562BD}"/>
              </a:ext>
            </a:extLst>
          </p:cNvPr>
          <p:cNvSpPr/>
          <p:nvPr/>
        </p:nvSpPr>
        <p:spPr>
          <a:xfrm>
            <a:off x="1337157" y="2098188"/>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5;p20">
            <a:extLst>
              <a:ext uri="{FF2B5EF4-FFF2-40B4-BE49-F238E27FC236}">
                <a16:creationId xmlns:a16="http://schemas.microsoft.com/office/drawing/2014/main" id="{74D3C780-4D8C-9FD4-D86A-32C106618625}"/>
              </a:ext>
            </a:extLst>
          </p:cNvPr>
          <p:cNvSpPr/>
          <p:nvPr/>
        </p:nvSpPr>
        <p:spPr>
          <a:xfrm>
            <a:off x="1264352" y="2024539"/>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6;p20">
            <a:extLst>
              <a:ext uri="{FF2B5EF4-FFF2-40B4-BE49-F238E27FC236}">
                <a16:creationId xmlns:a16="http://schemas.microsoft.com/office/drawing/2014/main" id="{E371A28B-B10B-46D5-581B-5CDB2A4D6024}"/>
              </a:ext>
            </a:extLst>
          </p:cNvPr>
          <p:cNvSpPr/>
          <p:nvPr/>
        </p:nvSpPr>
        <p:spPr>
          <a:xfrm>
            <a:off x="6966864" y="3526135"/>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7;p20">
            <a:extLst>
              <a:ext uri="{FF2B5EF4-FFF2-40B4-BE49-F238E27FC236}">
                <a16:creationId xmlns:a16="http://schemas.microsoft.com/office/drawing/2014/main" id="{A4D1C6B0-77F7-799E-9815-DD4360B2E4C4}"/>
              </a:ext>
            </a:extLst>
          </p:cNvPr>
          <p:cNvSpPr/>
          <p:nvPr/>
        </p:nvSpPr>
        <p:spPr>
          <a:xfrm>
            <a:off x="8792159" y="3403908"/>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8;p20">
            <a:extLst>
              <a:ext uri="{FF2B5EF4-FFF2-40B4-BE49-F238E27FC236}">
                <a16:creationId xmlns:a16="http://schemas.microsoft.com/office/drawing/2014/main" id="{DE727900-CD63-90F0-F3F0-06F5EB8B4153}"/>
              </a:ext>
            </a:extLst>
          </p:cNvPr>
          <p:cNvSpPr/>
          <p:nvPr/>
        </p:nvSpPr>
        <p:spPr>
          <a:xfrm>
            <a:off x="7918121" y="5695214"/>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9;p20">
            <a:extLst>
              <a:ext uri="{FF2B5EF4-FFF2-40B4-BE49-F238E27FC236}">
                <a16:creationId xmlns:a16="http://schemas.microsoft.com/office/drawing/2014/main" id="{36EE7028-D0AB-9EA2-88E1-FC9F4359260D}"/>
              </a:ext>
            </a:extLst>
          </p:cNvPr>
          <p:cNvSpPr/>
          <p:nvPr/>
        </p:nvSpPr>
        <p:spPr>
          <a:xfrm>
            <a:off x="7845316" y="5621434"/>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0;p20">
            <a:extLst>
              <a:ext uri="{FF2B5EF4-FFF2-40B4-BE49-F238E27FC236}">
                <a16:creationId xmlns:a16="http://schemas.microsoft.com/office/drawing/2014/main" id="{D7C2057A-746D-8CD7-CB0F-BE449D3C0F31}"/>
              </a:ext>
            </a:extLst>
          </p:cNvPr>
          <p:cNvSpPr/>
          <p:nvPr/>
        </p:nvSpPr>
        <p:spPr>
          <a:xfrm>
            <a:off x="2582322" y="3526135"/>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1;p20">
            <a:extLst>
              <a:ext uri="{FF2B5EF4-FFF2-40B4-BE49-F238E27FC236}">
                <a16:creationId xmlns:a16="http://schemas.microsoft.com/office/drawing/2014/main" id="{00E8C0FE-DE12-AF9F-7F68-101130766E8E}"/>
              </a:ext>
            </a:extLst>
          </p:cNvPr>
          <p:cNvSpPr/>
          <p:nvPr/>
        </p:nvSpPr>
        <p:spPr>
          <a:xfrm>
            <a:off x="4373286" y="3403908"/>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2;p20">
            <a:extLst>
              <a:ext uri="{FF2B5EF4-FFF2-40B4-BE49-F238E27FC236}">
                <a16:creationId xmlns:a16="http://schemas.microsoft.com/office/drawing/2014/main" id="{9D391B34-66A4-A0D3-AE5B-8D3DF7852754}"/>
              </a:ext>
            </a:extLst>
          </p:cNvPr>
          <p:cNvSpPr/>
          <p:nvPr/>
        </p:nvSpPr>
        <p:spPr>
          <a:xfrm>
            <a:off x="3533720" y="5695214"/>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3;p20">
            <a:extLst>
              <a:ext uri="{FF2B5EF4-FFF2-40B4-BE49-F238E27FC236}">
                <a16:creationId xmlns:a16="http://schemas.microsoft.com/office/drawing/2014/main" id="{D8D9349D-C239-95EF-334E-8862B3331F15}"/>
              </a:ext>
            </a:extLst>
          </p:cNvPr>
          <p:cNvSpPr/>
          <p:nvPr/>
        </p:nvSpPr>
        <p:spPr>
          <a:xfrm>
            <a:off x="3460723" y="5621434"/>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8;p20">
            <a:extLst>
              <a:ext uri="{FF2B5EF4-FFF2-40B4-BE49-F238E27FC236}">
                <a16:creationId xmlns:a16="http://schemas.microsoft.com/office/drawing/2014/main" id="{FC7B4817-A352-211B-6C27-BB49B43AEA4B}"/>
              </a:ext>
            </a:extLst>
          </p:cNvPr>
          <p:cNvSpPr/>
          <p:nvPr/>
        </p:nvSpPr>
        <p:spPr>
          <a:xfrm>
            <a:off x="4774592" y="2395136"/>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9;p20">
            <a:extLst>
              <a:ext uri="{FF2B5EF4-FFF2-40B4-BE49-F238E27FC236}">
                <a16:creationId xmlns:a16="http://schemas.microsoft.com/office/drawing/2014/main" id="{C70FA073-FDBB-65EA-F230-B9EB85BE19E6}"/>
              </a:ext>
            </a:extLst>
          </p:cNvPr>
          <p:cNvSpPr/>
          <p:nvPr/>
        </p:nvSpPr>
        <p:spPr>
          <a:xfrm>
            <a:off x="6531088" y="4737138"/>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0;p20">
            <a:extLst>
              <a:ext uri="{FF2B5EF4-FFF2-40B4-BE49-F238E27FC236}">
                <a16:creationId xmlns:a16="http://schemas.microsoft.com/office/drawing/2014/main" id="{BF1BA9B2-C64E-C89C-52BB-2C33DC19A760}"/>
              </a:ext>
            </a:extLst>
          </p:cNvPr>
          <p:cNvSpPr/>
          <p:nvPr/>
        </p:nvSpPr>
        <p:spPr>
          <a:xfrm>
            <a:off x="5725914" y="2098188"/>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1;p20">
            <a:extLst>
              <a:ext uri="{FF2B5EF4-FFF2-40B4-BE49-F238E27FC236}">
                <a16:creationId xmlns:a16="http://schemas.microsoft.com/office/drawing/2014/main" id="{1101690E-2CD1-A619-6DD8-3452702AC7C1}"/>
              </a:ext>
            </a:extLst>
          </p:cNvPr>
          <p:cNvSpPr/>
          <p:nvPr/>
        </p:nvSpPr>
        <p:spPr>
          <a:xfrm>
            <a:off x="5653046" y="2024539"/>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TextBox 28">
            <a:extLst>
              <a:ext uri="{FF2B5EF4-FFF2-40B4-BE49-F238E27FC236}">
                <a16:creationId xmlns:a16="http://schemas.microsoft.com/office/drawing/2014/main" id="{A06F0B29-3E58-A082-E2E6-243369EE7612}"/>
              </a:ext>
            </a:extLst>
          </p:cNvPr>
          <p:cNvSpPr txBox="1"/>
          <p:nvPr/>
        </p:nvSpPr>
        <p:spPr>
          <a:xfrm>
            <a:off x="711908" y="2956486"/>
            <a:ext cx="2025322" cy="1341393"/>
          </a:xfrm>
          <a:prstGeom prst="rect">
            <a:avLst/>
          </a:prstGeom>
          <a:noFill/>
        </p:spPr>
        <p:txBody>
          <a:bodyPr wrap="square">
            <a:spAutoFit/>
          </a:bodyPr>
          <a:lstStyle/>
          <a:p>
            <a:pPr>
              <a:lnSpc>
                <a:spcPts val="2340"/>
              </a:lnSpc>
            </a:pPr>
            <a:r>
              <a:rPr lang="en-US" sz="2200" b="1" dirty="0">
                <a:solidFill>
                  <a:srgbClr val="0289AE"/>
                </a:solidFill>
                <a:cs typeface="Times New Roman" panose="02020603050405020304" pitchFamily="18" charset="0"/>
              </a:rPr>
              <a:t>Chatbots - </a:t>
            </a:r>
            <a:endParaRPr lang="en-US" sz="2200" dirty="0">
              <a:solidFill>
                <a:srgbClr val="0289AE"/>
              </a:solidFill>
              <a:cs typeface="Times New Roman" panose="02020603050405020304" pitchFamily="18" charset="0"/>
            </a:endParaRPr>
          </a:p>
          <a:p>
            <a:endParaRPr lang="en-US" sz="800" dirty="0">
              <a:solidFill>
                <a:srgbClr val="0289AE"/>
              </a:solidFill>
              <a:cs typeface="Times New Roman" panose="02020603050405020304" pitchFamily="18" charset="0"/>
            </a:endParaRPr>
          </a:p>
          <a:p>
            <a:r>
              <a:rPr lang="en-US" dirty="0">
                <a:solidFill>
                  <a:srgbClr val="262626"/>
                </a:solidFill>
                <a:cs typeface="Times New Roman" panose="02020603050405020304" pitchFamily="18" charset="0"/>
              </a:rPr>
              <a:t>Handle routine enquiries 24/7</a:t>
            </a:r>
          </a:p>
          <a:p>
            <a:endParaRPr lang="en-US" dirty="0">
              <a:solidFill>
                <a:srgbClr val="262626"/>
              </a:solidFill>
              <a:cs typeface="Times New Roman" panose="02020603050405020304" pitchFamily="18" charset="0"/>
            </a:endParaRPr>
          </a:p>
        </p:txBody>
      </p:sp>
      <p:sp>
        <p:nvSpPr>
          <p:cNvPr id="29" name="TextBox 28">
            <a:extLst>
              <a:ext uri="{FF2B5EF4-FFF2-40B4-BE49-F238E27FC236}">
                <a16:creationId xmlns:a16="http://schemas.microsoft.com/office/drawing/2014/main" id="{0409EDE5-878F-55DA-D7E2-A27290B53D33}"/>
              </a:ext>
            </a:extLst>
          </p:cNvPr>
          <p:cNvSpPr txBox="1"/>
          <p:nvPr/>
        </p:nvSpPr>
        <p:spPr>
          <a:xfrm>
            <a:off x="2876668" y="3781184"/>
            <a:ext cx="1968048" cy="1636345"/>
          </a:xfrm>
          <a:prstGeom prst="rect">
            <a:avLst/>
          </a:prstGeom>
          <a:noFill/>
        </p:spPr>
        <p:txBody>
          <a:bodyPr wrap="square">
            <a:spAutoFit/>
          </a:bodyPr>
          <a:lstStyle/>
          <a:p>
            <a:pPr>
              <a:lnSpc>
                <a:spcPts val="2340"/>
              </a:lnSpc>
            </a:pPr>
            <a:r>
              <a:rPr lang="en-US" sz="2200" b="1" dirty="0">
                <a:solidFill>
                  <a:srgbClr val="06677F"/>
                </a:solidFill>
                <a:cs typeface="Times New Roman" panose="02020603050405020304" pitchFamily="18" charset="0"/>
              </a:rPr>
              <a:t>Sentiment Analysis </a:t>
            </a:r>
            <a:endParaRPr lang="en-US" sz="2200" dirty="0">
              <a:solidFill>
                <a:srgbClr val="06677F"/>
              </a:solidFill>
              <a:cs typeface="Times New Roman" panose="02020603050405020304" pitchFamily="18" charset="0"/>
            </a:endParaRPr>
          </a:p>
          <a:p>
            <a:endParaRPr lang="en-US" sz="800" dirty="0">
              <a:solidFill>
                <a:srgbClr val="262626"/>
              </a:solidFill>
              <a:cs typeface="Times New Roman" panose="02020603050405020304" pitchFamily="18" charset="0"/>
            </a:endParaRPr>
          </a:p>
          <a:p>
            <a:r>
              <a:rPr lang="en-US" dirty="0">
                <a:solidFill>
                  <a:srgbClr val="262626"/>
                </a:solidFill>
                <a:cs typeface="Times New Roman" panose="02020603050405020304" pitchFamily="18" charset="0"/>
              </a:rPr>
              <a:t>Extract themes from guest reviews</a:t>
            </a:r>
          </a:p>
          <a:p>
            <a:endParaRPr lang="en-US" dirty="0">
              <a:solidFill>
                <a:srgbClr val="262626"/>
              </a:solidFill>
              <a:cs typeface="Times New Roman" panose="02020603050405020304" pitchFamily="18" charset="0"/>
            </a:endParaRPr>
          </a:p>
        </p:txBody>
      </p:sp>
      <p:sp>
        <p:nvSpPr>
          <p:cNvPr id="30" name="TextBox 28">
            <a:extLst>
              <a:ext uri="{FF2B5EF4-FFF2-40B4-BE49-F238E27FC236}">
                <a16:creationId xmlns:a16="http://schemas.microsoft.com/office/drawing/2014/main" id="{295E720F-E7F6-23D2-088B-B1E201E429BE}"/>
              </a:ext>
            </a:extLst>
          </p:cNvPr>
          <p:cNvSpPr txBox="1"/>
          <p:nvPr/>
        </p:nvSpPr>
        <p:spPr>
          <a:xfrm>
            <a:off x="5031140" y="2956486"/>
            <a:ext cx="1606598" cy="1636345"/>
          </a:xfrm>
          <a:prstGeom prst="rect">
            <a:avLst/>
          </a:prstGeom>
          <a:noFill/>
        </p:spPr>
        <p:txBody>
          <a:bodyPr wrap="square">
            <a:spAutoFit/>
          </a:bodyPr>
          <a:lstStyle/>
          <a:p>
            <a:pPr>
              <a:lnSpc>
                <a:spcPts val="2340"/>
              </a:lnSpc>
            </a:pPr>
            <a:r>
              <a:rPr lang="en-US" sz="2200" b="1" dirty="0">
                <a:solidFill>
                  <a:srgbClr val="62A844"/>
                </a:solidFill>
                <a:cs typeface="Times New Roman" panose="02020603050405020304" pitchFamily="18" charset="0"/>
              </a:rPr>
              <a:t>Predictive Models -</a:t>
            </a:r>
            <a:endParaRPr lang="en-US" sz="2200" dirty="0">
              <a:solidFill>
                <a:srgbClr val="62A844"/>
              </a:solidFill>
              <a:cs typeface="Times New Roman" panose="02020603050405020304" pitchFamily="18" charset="0"/>
            </a:endParaRPr>
          </a:p>
          <a:p>
            <a:endParaRPr lang="en-US" sz="800" dirty="0">
              <a:solidFill>
                <a:srgbClr val="62A844"/>
              </a:solidFill>
              <a:cs typeface="Times New Roman" panose="02020603050405020304" pitchFamily="18" charset="0"/>
            </a:endParaRPr>
          </a:p>
          <a:p>
            <a:r>
              <a:rPr lang="en-US" dirty="0">
                <a:solidFill>
                  <a:srgbClr val="262626"/>
                </a:solidFill>
                <a:cs typeface="Times New Roman" panose="02020603050405020304" pitchFamily="18" charset="0"/>
              </a:rPr>
              <a:t>Adjust pricing &amp; staffing in real-time</a:t>
            </a:r>
          </a:p>
        </p:txBody>
      </p:sp>
      <p:sp>
        <p:nvSpPr>
          <p:cNvPr id="31" name="TextBox 28">
            <a:extLst>
              <a:ext uri="{FF2B5EF4-FFF2-40B4-BE49-F238E27FC236}">
                <a16:creationId xmlns:a16="http://schemas.microsoft.com/office/drawing/2014/main" id="{AFA9FDFB-6BDC-3531-3276-187B94582C67}"/>
              </a:ext>
            </a:extLst>
          </p:cNvPr>
          <p:cNvSpPr txBox="1"/>
          <p:nvPr/>
        </p:nvSpPr>
        <p:spPr>
          <a:xfrm>
            <a:off x="7247465" y="3781184"/>
            <a:ext cx="2353059" cy="2128788"/>
          </a:xfrm>
          <a:prstGeom prst="rect">
            <a:avLst/>
          </a:prstGeom>
          <a:noFill/>
        </p:spPr>
        <p:txBody>
          <a:bodyPr wrap="square">
            <a:spAutoFit/>
          </a:bodyPr>
          <a:lstStyle/>
          <a:p>
            <a:pPr>
              <a:lnSpc>
                <a:spcPts val="2340"/>
              </a:lnSpc>
            </a:pPr>
            <a:r>
              <a:rPr lang="en-US" sz="2200" b="1" dirty="0">
                <a:solidFill>
                  <a:srgbClr val="3D8241"/>
                </a:solidFill>
                <a:cs typeface="Times New Roman" panose="02020603050405020304" pitchFamily="18" charset="0"/>
              </a:rPr>
              <a:t>Smart Housekeeping -</a:t>
            </a:r>
            <a:endParaRPr lang="en-US" sz="2200" dirty="0">
              <a:solidFill>
                <a:srgbClr val="3D8241"/>
              </a:solidFill>
              <a:cs typeface="Times New Roman" panose="02020603050405020304" pitchFamily="18" charset="0"/>
            </a:endParaRPr>
          </a:p>
          <a:p>
            <a:endParaRPr lang="en-US" sz="800" dirty="0">
              <a:solidFill>
                <a:srgbClr val="3D8241"/>
              </a:solidFill>
              <a:cs typeface="Times New Roman" panose="02020603050405020304" pitchFamily="18" charset="0"/>
            </a:endParaRPr>
          </a:p>
          <a:p>
            <a:r>
              <a:rPr lang="en-US" dirty="0">
                <a:solidFill>
                  <a:srgbClr val="262626"/>
                </a:solidFill>
                <a:cs typeface="Times New Roman" panose="02020603050405020304" pitchFamily="18" charset="0"/>
              </a:rPr>
              <a:t>Align cleaning with departures  </a:t>
            </a:r>
            <a:r>
              <a:rPr lang="en-US" sz="1600" i="1" dirty="0">
                <a:solidFill>
                  <a:srgbClr val="262626"/>
                </a:solidFill>
                <a:cs typeface="Times New Roman" panose="02020603050405020304" pitchFamily="18" charset="0"/>
              </a:rPr>
              <a:t>(CBRE European Hospitality Report, 2024)</a:t>
            </a:r>
          </a:p>
          <a:p>
            <a:endParaRPr lang="en-US" dirty="0">
              <a:solidFill>
                <a:srgbClr val="262626"/>
              </a:solidFill>
              <a:cs typeface="Times New Roman" panose="02020603050405020304" pitchFamily="18" charset="0"/>
            </a:endParaRPr>
          </a:p>
        </p:txBody>
      </p:sp>
      <p:sp>
        <p:nvSpPr>
          <p:cNvPr id="32" name="TextBox 26">
            <a:extLst>
              <a:ext uri="{FF2B5EF4-FFF2-40B4-BE49-F238E27FC236}">
                <a16:creationId xmlns:a16="http://schemas.microsoft.com/office/drawing/2014/main" id="{ED8B428A-93DD-BF2C-731F-148E54CCC6AB}"/>
              </a:ext>
            </a:extLst>
          </p:cNvPr>
          <p:cNvSpPr txBox="1"/>
          <p:nvPr/>
        </p:nvSpPr>
        <p:spPr bwMode="auto">
          <a:xfrm>
            <a:off x="7938549" y="5752811"/>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33" name="TextBox 26">
            <a:extLst>
              <a:ext uri="{FF2B5EF4-FFF2-40B4-BE49-F238E27FC236}">
                <a16:creationId xmlns:a16="http://schemas.microsoft.com/office/drawing/2014/main" id="{482DD4A1-A06E-709E-8E11-C8E67A3C28FF}"/>
              </a:ext>
            </a:extLst>
          </p:cNvPr>
          <p:cNvSpPr txBox="1"/>
          <p:nvPr/>
        </p:nvSpPr>
        <p:spPr bwMode="auto">
          <a:xfrm>
            <a:off x="3533720" y="5743299"/>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F92090D4-B589-83E7-F674-BF97843F4315}"/>
              </a:ext>
            </a:extLst>
          </p:cNvPr>
          <p:cNvSpPr txBox="1"/>
          <p:nvPr/>
        </p:nvSpPr>
        <p:spPr bwMode="auto">
          <a:xfrm>
            <a:off x="1357600" y="2146254"/>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35" name="TextBox 26">
            <a:extLst>
              <a:ext uri="{FF2B5EF4-FFF2-40B4-BE49-F238E27FC236}">
                <a16:creationId xmlns:a16="http://schemas.microsoft.com/office/drawing/2014/main" id="{DD861BE0-D0B8-E2AE-854D-DF0A0C35AA4C}"/>
              </a:ext>
            </a:extLst>
          </p:cNvPr>
          <p:cNvSpPr txBox="1"/>
          <p:nvPr/>
        </p:nvSpPr>
        <p:spPr bwMode="auto">
          <a:xfrm>
            <a:off x="5736063" y="2146254"/>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36" name="TextBox 28">
            <a:extLst>
              <a:ext uri="{FF2B5EF4-FFF2-40B4-BE49-F238E27FC236}">
                <a16:creationId xmlns:a16="http://schemas.microsoft.com/office/drawing/2014/main" id="{7BCEE964-74EB-2021-5DFA-811935563D3D}"/>
              </a:ext>
            </a:extLst>
          </p:cNvPr>
          <p:cNvSpPr txBox="1"/>
          <p:nvPr/>
        </p:nvSpPr>
        <p:spPr>
          <a:xfrm>
            <a:off x="567180" y="1170739"/>
            <a:ext cx="4352062" cy="1015663"/>
          </a:xfrm>
          <a:prstGeom prst="rect">
            <a:avLst/>
          </a:prstGeom>
          <a:noFill/>
        </p:spPr>
        <p:txBody>
          <a:bodyPr wrap="square">
            <a:spAutoFit/>
          </a:bodyPr>
          <a:lstStyle/>
          <a:p>
            <a:r>
              <a:rPr lang="en-US" sz="2000" dirty="0">
                <a:solidFill>
                  <a:srgbClr val="262626"/>
                </a:solidFill>
                <a:cs typeface="Times New Roman" panose="02020603050405020304" pitchFamily="18" charset="0"/>
              </a:rPr>
              <a:t>AI is now embedded across hotel management and guest experience:</a:t>
            </a:r>
          </a:p>
          <a:p>
            <a:endParaRPr lang="en-US" sz="2000" dirty="0">
              <a:solidFill>
                <a:srgbClr val="262626"/>
              </a:solidFill>
              <a:cs typeface="Times New Roman" panose="02020603050405020304" pitchFamily="18" charset="0"/>
            </a:endParaRPr>
          </a:p>
        </p:txBody>
      </p:sp>
      <p:sp>
        <p:nvSpPr>
          <p:cNvPr id="37" name="Freeform 36">
            <a:extLst>
              <a:ext uri="{FF2B5EF4-FFF2-40B4-BE49-F238E27FC236}">
                <a16:creationId xmlns:a16="http://schemas.microsoft.com/office/drawing/2014/main" id="{1965CF90-D184-0AC7-BC52-CC8A86C2E541}"/>
              </a:ext>
            </a:extLst>
          </p:cNvPr>
          <p:cNvSpPr/>
          <p:nvPr/>
        </p:nvSpPr>
        <p:spPr>
          <a:xfrm rot="15325054" flipH="1">
            <a:off x="4312049" y="148928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928248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05;p19">
            <a:extLst>
              <a:ext uri="{FF2B5EF4-FFF2-40B4-BE49-F238E27FC236}">
                <a16:creationId xmlns:a16="http://schemas.microsoft.com/office/drawing/2014/main" id="{E238F6D1-929E-F108-F422-906B9F79973B}"/>
              </a:ext>
            </a:extLst>
          </p:cNvPr>
          <p:cNvSpPr/>
          <p:nvPr/>
        </p:nvSpPr>
        <p:spPr>
          <a:xfrm>
            <a:off x="6626394" y="3295708"/>
            <a:ext cx="3304499" cy="3252317"/>
          </a:xfrm>
          <a:custGeom>
            <a:avLst/>
            <a:gdLst/>
            <a:ahLst/>
            <a:cxnLst/>
            <a:rect l="l" t="t" r="r" b="b"/>
            <a:pathLst>
              <a:path w="37870" h="37272" extrusionOk="0">
                <a:moveTo>
                  <a:pt x="18935" y="1"/>
                </a:moveTo>
                <a:cubicBezTo>
                  <a:pt x="18152" y="1"/>
                  <a:pt x="17368" y="300"/>
                  <a:pt x="16770" y="898"/>
                </a:cubicBezTo>
                <a:lnTo>
                  <a:pt x="1197" y="16471"/>
                </a:lnTo>
                <a:cubicBezTo>
                  <a:pt x="1" y="17667"/>
                  <a:pt x="1" y="19606"/>
                  <a:pt x="1197" y="20802"/>
                </a:cubicBezTo>
                <a:lnTo>
                  <a:pt x="16769" y="36375"/>
                </a:lnTo>
                <a:cubicBezTo>
                  <a:pt x="17367" y="36973"/>
                  <a:pt x="18151" y="37271"/>
                  <a:pt x="18935" y="37271"/>
                </a:cubicBezTo>
                <a:cubicBezTo>
                  <a:pt x="19719" y="37271"/>
                  <a:pt x="20503" y="36973"/>
                  <a:pt x="21100" y="36375"/>
                </a:cubicBezTo>
                <a:lnTo>
                  <a:pt x="36673" y="20802"/>
                </a:lnTo>
                <a:cubicBezTo>
                  <a:pt x="37869" y="19606"/>
                  <a:pt x="37869" y="17667"/>
                  <a:pt x="36673" y="16471"/>
                </a:cubicBezTo>
                <a:lnTo>
                  <a:pt x="21100" y="898"/>
                </a:lnTo>
                <a:cubicBezTo>
                  <a:pt x="20503" y="300"/>
                  <a:pt x="19719" y="1"/>
                  <a:pt x="1893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3" name="Google Shape;214;p19">
            <a:extLst>
              <a:ext uri="{FF2B5EF4-FFF2-40B4-BE49-F238E27FC236}">
                <a16:creationId xmlns:a16="http://schemas.microsoft.com/office/drawing/2014/main" id="{1ADAB6DC-6430-6FBE-60D9-3008A82368A3}"/>
              </a:ext>
            </a:extLst>
          </p:cNvPr>
          <p:cNvGrpSpPr/>
          <p:nvPr/>
        </p:nvGrpSpPr>
        <p:grpSpPr>
          <a:xfrm>
            <a:off x="4709654" y="1437762"/>
            <a:ext cx="3306418" cy="3252229"/>
            <a:chOff x="826069" y="1203890"/>
            <a:chExt cx="2261395" cy="2224333"/>
          </a:xfrm>
          <a:solidFill>
            <a:srgbClr val="62A844"/>
          </a:solidFill>
        </p:grpSpPr>
        <p:sp>
          <p:nvSpPr>
            <p:cNvPr id="4" name="Google Shape;215;p19">
              <a:extLst>
                <a:ext uri="{FF2B5EF4-FFF2-40B4-BE49-F238E27FC236}">
                  <a16:creationId xmlns:a16="http://schemas.microsoft.com/office/drawing/2014/main" id="{B470DC17-7CE4-6351-0A8D-CD5B635B48CF}"/>
                </a:ext>
              </a:extLst>
            </p:cNvPr>
            <p:cNvSpPr/>
            <p:nvPr/>
          </p:nvSpPr>
          <p:spPr>
            <a:xfrm>
              <a:off x="827442" y="1203890"/>
              <a:ext cx="2260022" cy="2224333"/>
            </a:xfrm>
            <a:custGeom>
              <a:avLst/>
              <a:gdLst/>
              <a:ahLst/>
              <a:cxnLst/>
              <a:rect l="l" t="t" r="r" b="b"/>
              <a:pathLst>
                <a:path w="37869" h="37271" extrusionOk="0">
                  <a:moveTo>
                    <a:pt x="18935" y="1"/>
                  </a:moveTo>
                  <a:cubicBezTo>
                    <a:pt x="18152" y="1"/>
                    <a:pt x="17368" y="299"/>
                    <a:pt x="16770" y="897"/>
                  </a:cubicBezTo>
                  <a:lnTo>
                    <a:pt x="1197" y="16470"/>
                  </a:lnTo>
                  <a:cubicBezTo>
                    <a:pt x="1" y="17666"/>
                    <a:pt x="1" y="19605"/>
                    <a:pt x="1197" y="20801"/>
                  </a:cubicBezTo>
                  <a:lnTo>
                    <a:pt x="16769" y="36374"/>
                  </a:lnTo>
                  <a:cubicBezTo>
                    <a:pt x="17367" y="36972"/>
                    <a:pt x="18151" y="37271"/>
                    <a:pt x="18935" y="37271"/>
                  </a:cubicBezTo>
                  <a:cubicBezTo>
                    <a:pt x="19719" y="37271"/>
                    <a:pt x="20503" y="36972"/>
                    <a:pt x="21101" y="36374"/>
                  </a:cubicBezTo>
                  <a:lnTo>
                    <a:pt x="36674" y="20801"/>
                  </a:lnTo>
                  <a:cubicBezTo>
                    <a:pt x="37869" y="19605"/>
                    <a:pt x="37869" y="17666"/>
                    <a:pt x="36674" y="16470"/>
                  </a:cubicBezTo>
                  <a:lnTo>
                    <a:pt x="21101" y="897"/>
                  </a:lnTo>
                  <a:cubicBezTo>
                    <a:pt x="20503" y="299"/>
                    <a:pt x="19719" y="1"/>
                    <a:pt x="189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5" name="Google Shape;216;p19">
              <a:extLst>
                <a:ext uri="{FF2B5EF4-FFF2-40B4-BE49-F238E27FC236}">
                  <a16:creationId xmlns:a16="http://schemas.microsoft.com/office/drawing/2014/main" id="{93687529-CD7C-168D-606C-F185FCF7E2C5}"/>
                </a:ext>
              </a:extLst>
            </p:cNvPr>
            <p:cNvSpPr/>
            <p:nvPr/>
          </p:nvSpPr>
          <p:spPr>
            <a:xfrm>
              <a:off x="826069" y="1216482"/>
              <a:ext cx="2091605" cy="2182080"/>
            </a:xfrm>
            <a:custGeom>
              <a:avLst/>
              <a:gdLst/>
              <a:ahLst/>
              <a:cxnLst/>
              <a:rect l="l" t="t" r="r" b="b"/>
              <a:pathLst>
                <a:path w="35047" h="36563" extrusionOk="0">
                  <a:moveTo>
                    <a:pt x="17781" y="0"/>
                  </a:moveTo>
                  <a:cubicBezTo>
                    <a:pt x="17442" y="147"/>
                    <a:pt x="17125" y="355"/>
                    <a:pt x="16848" y="632"/>
                  </a:cubicBezTo>
                  <a:lnTo>
                    <a:pt x="1165" y="16314"/>
                  </a:lnTo>
                  <a:cubicBezTo>
                    <a:pt x="0" y="17479"/>
                    <a:pt x="0" y="19369"/>
                    <a:pt x="1165" y="20535"/>
                  </a:cubicBezTo>
                  <a:lnTo>
                    <a:pt x="16848" y="36218"/>
                  </a:lnTo>
                  <a:cubicBezTo>
                    <a:pt x="16978" y="36348"/>
                    <a:pt x="17119" y="36462"/>
                    <a:pt x="17264" y="36563"/>
                  </a:cubicBezTo>
                  <a:cubicBezTo>
                    <a:pt x="17604" y="36418"/>
                    <a:pt x="17921" y="36209"/>
                    <a:pt x="18199" y="35933"/>
                  </a:cubicBezTo>
                  <a:lnTo>
                    <a:pt x="33881" y="20249"/>
                  </a:lnTo>
                  <a:cubicBezTo>
                    <a:pt x="35046" y="19085"/>
                    <a:pt x="35046" y="17194"/>
                    <a:pt x="33881" y="16029"/>
                  </a:cubicBezTo>
                  <a:lnTo>
                    <a:pt x="18199" y="346"/>
                  </a:lnTo>
                  <a:cubicBezTo>
                    <a:pt x="18068" y="215"/>
                    <a:pt x="17927" y="102"/>
                    <a:pt x="1778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grpSp>
      <p:grpSp>
        <p:nvGrpSpPr>
          <p:cNvPr id="6" name="Google Shape;223;p19">
            <a:extLst>
              <a:ext uri="{FF2B5EF4-FFF2-40B4-BE49-F238E27FC236}">
                <a16:creationId xmlns:a16="http://schemas.microsoft.com/office/drawing/2014/main" id="{8CF3F8CB-19DF-0806-1FD4-339185AA0318}"/>
              </a:ext>
            </a:extLst>
          </p:cNvPr>
          <p:cNvGrpSpPr/>
          <p:nvPr/>
        </p:nvGrpSpPr>
        <p:grpSpPr>
          <a:xfrm>
            <a:off x="8569033" y="1437762"/>
            <a:ext cx="3306592" cy="3252229"/>
            <a:chOff x="3465656" y="1203890"/>
            <a:chExt cx="2261514" cy="2224333"/>
          </a:xfrm>
          <a:solidFill>
            <a:srgbClr val="EABB22"/>
          </a:solidFill>
        </p:grpSpPr>
        <p:sp>
          <p:nvSpPr>
            <p:cNvPr id="7" name="Google Shape;224;p19">
              <a:extLst>
                <a:ext uri="{FF2B5EF4-FFF2-40B4-BE49-F238E27FC236}">
                  <a16:creationId xmlns:a16="http://schemas.microsoft.com/office/drawing/2014/main" id="{A869B409-BDEA-1897-2976-86A0D33C70B3}"/>
                </a:ext>
              </a:extLst>
            </p:cNvPr>
            <p:cNvSpPr/>
            <p:nvPr/>
          </p:nvSpPr>
          <p:spPr>
            <a:xfrm>
              <a:off x="3467148" y="1203890"/>
              <a:ext cx="2260022" cy="2224333"/>
            </a:xfrm>
            <a:custGeom>
              <a:avLst/>
              <a:gdLst/>
              <a:ahLst/>
              <a:cxnLst/>
              <a:rect l="l" t="t" r="r" b="b"/>
              <a:pathLst>
                <a:path w="37869" h="37271" extrusionOk="0">
                  <a:moveTo>
                    <a:pt x="18934" y="1"/>
                  </a:moveTo>
                  <a:cubicBezTo>
                    <a:pt x="18150" y="1"/>
                    <a:pt x="17366" y="299"/>
                    <a:pt x="16768" y="897"/>
                  </a:cubicBezTo>
                  <a:lnTo>
                    <a:pt x="1196" y="16470"/>
                  </a:lnTo>
                  <a:cubicBezTo>
                    <a:pt x="0" y="17666"/>
                    <a:pt x="0" y="19605"/>
                    <a:pt x="1196" y="20801"/>
                  </a:cubicBezTo>
                  <a:lnTo>
                    <a:pt x="16767" y="36374"/>
                  </a:lnTo>
                  <a:cubicBezTo>
                    <a:pt x="17366" y="36972"/>
                    <a:pt x="18150" y="37271"/>
                    <a:pt x="18934" y="37271"/>
                  </a:cubicBezTo>
                  <a:cubicBezTo>
                    <a:pt x="19717" y="37271"/>
                    <a:pt x="20501" y="36972"/>
                    <a:pt x="21099" y="36374"/>
                  </a:cubicBezTo>
                  <a:lnTo>
                    <a:pt x="36672" y="20801"/>
                  </a:lnTo>
                  <a:cubicBezTo>
                    <a:pt x="37868" y="19605"/>
                    <a:pt x="37868" y="17666"/>
                    <a:pt x="36672" y="16470"/>
                  </a:cubicBezTo>
                  <a:lnTo>
                    <a:pt x="21099" y="897"/>
                  </a:lnTo>
                  <a:cubicBezTo>
                    <a:pt x="20501" y="299"/>
                    <a:pt x="19717" y="1"/>
                    <a:pt x="189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sp>
          <p:nvSpPr>
            <p:cNvPr id="8" name="Google Shape;225;p19">
              <a:extLst>
                <a:ext uri="{FF2B5EF4-FFF2-40B4-BE49-F238E27FC236}">
                  <a16:creationId xmlns:a16="http://schemas.microsoft.com/office/drawing/2014/main" id="{34DA0DA5-060C-1183-0164-A9B43AA9FCC6}"/>
                </a:ext>
              </a:extLst>
            </p:cNvPr>
            <p:cNvSpPr/>
            <p:nvPr/>
          </p:nvSpPr>
          <p:spPr>
            <a:xfrm>
              <a:off x="3465656" y="1216482"/>
              <a:ext cx="2091665" cy="2182080"/>
            </a:xfrm>
            <a:custGeom>
              <a:avLst/>
              <a:gdLst/>
              <a:ahLst/>
              <a:cxnLst/>
              <a:rect l="l" t="t" r="r" b="b"/>
              <a:pathLst>
                <a:path w="35048" h="36563" extrusionOk="0">
                  <a:moveTo>
                    <a:pt x="17782" y="0"/>
                  </a:moveTo>
                  <a:cubicBezTo>
                    <a:pt x="17444" y="147"/>
                    <a:pt x="17126" y="355"/>
                    <a:pt x="16848" y="632"/>
                  </a:cubicBezTo>
                  <a:lnTo>
                    <a:pt x="1166" y="16314"/>
                  </a:lnTo>
                  <a:cubicBezTo>
                    <a:pt x="1" y="17479"/>
                    <a:pt x="1" y="19369"/>
                    <a:pt x="1166" y="20535"/>
                  </a:cubicBezTo>
                  <a:lnTo>
                    <a:pt x="16848" y="36218"/>
                  </a:lnTo>
                  <a:cubicBezTo>
                    <a:pt x="16979" y="36348"/>
                    <a:pt x="17119" y="36462"/>
                    <a:pt x="17266" y="36563"/>
                  </a:cubicBezTo>
                  <a:cubicBezTo>
                    <a:pt x="17604" y="36418"/>
                    <a:pt x="17922" y="36209"/>
                    <a:pt x="18199" y="35933"/>
                  </a:cubicBezTo>
                  <a:lnTo>
                    <a:pt x="33882" y="20249"/>
                  </a:lnTo>
                  <a:cubicBezTo>
                    <a:pt x="35048" y="19085"/>
                    <a:pt x="35048" y="17194"/>
                    <a:pt x="33882" y="16029"/>
                  </a:cubicBezTo>
                  <a:lnTo>
                    <a:pt x="18199" y="346"/>
                  </a:lnTo>
                  <a:cubicBezTo>
                    <a:pt x="18069" y="215"/>
                    <a:pt x="17928" y="102"/>
                    <a:pt x="177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Roboto"/>
                <a:ea typeface="Roboto"/>
                <a:cs typeface="Roboto"/>
                <a:sym typeface="Roboto"/>
              </a:endParaRPr>
            </a:p>
          </p:txBody>
        </p:sp>
      </p:grpSp>
      <p:sp>
        <p:nvSpPr>
          <p:cNvPr id="9" name="TextBox 36">
            <a:extLst>
              <a:ext uri="{FF2B5EF4-FFF2-40B4-BE49-F238E27FC236}">
                <a16:creationId xmlns:a16="http://schemas.microsoft.com/office/drawing/2014/main" id="{4F7B7F0E-E16B-BBCE-9215-C9A4910C099A}"/>
              </a:ext>
            </a:extLst>
          </p:cNvPr>
          <p:cNvSpPr txBox="1"/>
          <p:nvPr/>
        </p:nvSpPr>
        <p:spPr>
          <a:xfrm>
            <a:off x="5155097" y="2962846"/>
            <a:ext cx="2415533" cy="106695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gn="ctr">
              <a:lnSpc>
                <a:spcPts val="1940"/>
              </a:lnSpc>
              <a:buClr>
                <a:schemeClr val="bg1"/>
              </a:buClr>
            </a:pPr>
            <a:r>
              <a:rPr lang="en-US" sz="1800" dirty="0">
                <a:solidFill>
                  <a:schemeClr val="bg1"/>
                </a:solidFill>
                <a:latin typeface="Calibri" panose="020F0502020204030204" pitchFamily="34" charset="0"/>
                <a:cs typeface="Calibri" panose="020F0502020204030204" pitchFamily="34" charset="0"/>
              </a:rPr>
              <a:t>Was it efficient? </a:t>
            </a:r>
          </a:p>
          <a:p>
            <a:pPr algn="ctr">
              <a:lnSpc>
                <a:spcPts val="1940"/>
              </a:lnSpc>
              <a:buClr>
                <a:schemeClr val="bg1"/>
              </a:buClr>
            </a:pPr>
            <a:r>
              <a:rPr lang="en-US" sz="1800" dirty="0">
                <a:solidFill>
                  <a:schemeClr val="bg1"/>
                </a:solidFill>
                <a:latin typeface="Calibri" panose="020F0502020204030204" pitchFamily="34" charset="0"/>
                <a:cs typeface="Calibri" panose="020F0502020204030204" pitchFamily="34" charset="0"/>
              </a:rPr>
              <a:t>Did it feel personal?</a:t>
            </a:r>
          </a:p>
          <a:p>
            <a:pPr algn="ctr">
              <a:lnSpc>
                <a:spcPts val="1940"/>
              </a:lnSpc>
              <a:buClr>
                <a:schemeClr val="bg1"/>
              </a:buClr>
            </a:pPr>
            <a:r>
              <a:rPr lang="en-US" sz="1800" dirty="0">
                <a:solidFill>
                  <a:schemeClr val="bg1"/>
                </a:solidFill>
                <a:latin typeface="Calibri" panose="020F0502020204030204" pitchFamily="34" charset="0"/>
                <a:cs typeface="Calibri" panose="020F0502020204030204" pitchFamily="34" charset="0"/>
              </a:rPr>
              <a:t>Clear?</a:t>
            </a:r>
          </a:p>
          <a:p>
            <a:pPr algn="ctr">
              <a:lnSpc>
                <a:spcPts val="1940"/>
              </a:lnSpc>
              <a:buClr>
                <a:schemeClr val="bg1"/>
              </a:buClr>
            </a:pPr>
            <a:endParaRPr lang="de-DE" altLang="de-DE" sz="1800" dirty="0">
              <a:solidFill>
                <a:schemeClr val="bg1"/>
              </a:solidFill>
              <a:latin typeface="Calibri" panose="020F0502020204030204" pitchFamily="34" charset="0"/>
              <a:cs typeface="Calibri" panose="020F0502020204030204" pitchFamily="34" charset="0"/>
            </a:endParaRPr>
          </a:p>
        </p:txBody>
      </p:sp>
      <p:sp>
        <p:nvSpPr>
          <p:cNvPr id="10" name="TextBox 38">
            <a:extLst>
              <a:ext uri="{FF2B5EF4-FFF2-40B4-BE49-F238E27FC236}">
                <a16:creationId xmlns:a16="http://schemas.microsoft.com/office/drawing/2014/main" id="{92983E35-4F76-0090-48B5-1DE749C71A31}"/>
              </a:ext>
            </a:extLst>
          </p:cNvPr>
          <p:cNvSpPr txBox="1"/>
          <p:nvPr/>
        </p:nvSpPr>
        <p:spPr>
          <a:xfrm>
            <a:off x="5336863" y="2079099"/>
            <a:ext cx="2052000" cy="763799"/>
          </a:xfrm>
          <a:prstGeom prst="rect">
            <a:avLst/>
          </a:prstGeom>
          <a:noFill/>
        </p:spPr>
        <p:txBody>
          <a:bodyPr wrap="square">
            <a:spAutoFit/>
          </a:bodyPr>
          <a:lstStyle/>
          <a:p>
            <a:pPr algn="ctr">
              <a:lnSpc>
                <a:spcPts val="2620"/>
              </a:lnSpc>
              <a:defRPr/>
            </a:pPr>
            <a:r>
              <a:rPr lang="en-US" sz="2600" b="1" dirty="0">
                <a:solidFill>
                  <a:schemeClr val="bg1"/>
                </a:solidFill>
                <a:latin typeface="Calibri" panose="020F0502020204030204" pitchFamily="34" charset="0"/>
                <a:ea typeface="Roboto Cn" pitchFamily="2" charset="0"/>
                <a:cs typeface="Calibri" panose="020F0502020204030204" pitchFamily="34" charset="0"/>
              </a:rPr>
              <a:t>Guest Perspective</a:t>
            </a:r>
          </a:p>
        </p:txBody>
      </p:sp>
      <p:sp>
        <p:nvSpPr>
          <p:cNvPr id="11" name="TextBox 36">
            <a:extLst>
              <a:ext uri="{FF2B5EF4-FFF2-40B4-BE49-F238E27FC236}">
                <a16:creationId xmlns:a16="http://schemas.microsoft.com/office/drawing/2014/main" id="{4CE2EB5B-8BB9-4338-1E14-A91F71A9C0A5}"/>
              </a:ext>
            </a:extLst>
          </p:cNvPr>
          <p:cNvSpPr txBox="1"/>
          <p:nvPr/>
        </p:nvSpPr>
        <p:spPr>
          <a:xfrm>
            <a:off x="9196329" y="2962846"/>
            <a:ext cx="2052000" cy="106695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gn="ctr">
              <a:lnSpc>
                <a:spcPts val="1940"/>
              </a:lnSpc>
              <a:buClr>
                <a:srgbClr val="0289AE"/>
              </a:buClr>
              <a:buNone/>
            </a:pPr>
            <a:r>
              <a:rPr lang="en-US" sz="1800" dirty="0">
                <a:solidFill>
                  <a:schemeClr val="bg1"/>
                </a:solidFill>
                <a:latin typeface="Calibri" panose="020F0502020204030204" pitchFamily="34" charset="0"/>
                <a:cs typeface="Calibri" panose="020F0502020204030204" pitchFamily="34" charset="0"/>
              </a:rPr>
              <a:t>Where did automation help vs. where was human touch needed</a:t>
            </a:r>
            <a:endParaRPr lang="de-DE" altLang="de-DE" sz="1800" dirty="0">
              <a:solidFill>
                <a:schemeClr val="bg1"/>
              </a:solidFill>
              <a:latin typeface="Calibri" panose="020F0502020204030204" pitchFamily="34" charset="0"/>
              <a:cs typeface="Calibri" panose="020F0502020204030204" pitchFamily="34" charset="0"/>
            </a:endParaRPr>
          </a:p>
        </p:txBody>
      </p:sp>
      <p:sp>
        <p:nvSpPr>
          <p:cNvPr id="12" name="TextBox 38">
            <a:extLst>
              <a:ext uri="{FF2B5EF4-FFF2-40B4-BE49-F238E27FC236}">
                <a16:creationId xmlns:a16="http://schemas.microsoft.com/office/drawing/2014/main" id="{C714D3C2-6002-B9A0-37D0-CE08826C8737}"/>
              </a:ext>
            </a:extLst>
          </p:cNvPr>
          <p:cNvSpPr txBox="1"/>
          <p:nvPr/>
        </p:nvSpPr>
        <p:spPr>
          <a:xfrm>
            <a:off x="9196329" y="2079099"/>
            <a:ext cx="2052000" cy="763799"/>
          </a:xfrm>
          <a:prstGeom prst="rect">
            <a:avLst/>
          </a:prstGeom>
          <a:noFill/>
        </p:spPr>
        <p:txBody>
          <a:bodyPr wrap="square">
            <a:spAutoFit/>
          </a:bodyPr>
          <a:lstStyle/>
          <a:p>
            <a:pPr algn="ctr">
              <a:lnSpc>
                <a:spcPts val="2620"/>
              </a:lnSpc>
              <a:defRPr/>
            </a:pPr>
            <a:r>
              <a:rPr lang="en-US" sz="2600" b="1" dirty="0">
                <a:solidFill>
                  <a:schemeClr val="bg1"/>
                </a:solidFill>
                <a:latin typeface="Calibri" panose="020F0502020204030204" pitchFamily="34" charset="0"/>
                <a:ea typeface="Roboto Cn" pitchFamily="2" charset="0"/>
                <a:cs typeface="Calibri" panose="020F0502020204030204" pitchFamily="34" charset="0"/>
              </a:rPr>
              <a:t>The </a:t>
            </a:r>
          </a:p>
          <a:p>
            <a:pPr algn="ctr">
              <a:lnSpc>
                <a:spcPts val="2620"/>
              </a:lnSpc>
              <a:defRPr/>
            </a:pPr>
            <a:r>
              <a:rPr lang="en-US" sz="2600" b="1" dirty="0">
                <a:solidFill>
                  <a:schemeClr val="bg1"/>
                </a:solidFill>
                <a:latin typeface="Calibri" panose="020F0502020204030204" pitchFamily="34" charset="0"/>
                <a:ea typeface="Roboto Cn" pitchFamily="2" charset="0"/>
                <a:cs typeface="Calibri" panose="020F0502020204030204" pitchFamily="34" charset="0"/>
              </a:rPr>
              <a:t>Balance</a:t>
            </a:r>
          </a:p>
        </p:txBody>
      </p:sp>
      <p:sp>
        <p:nvSpPr>
          <p:cNvPr id="13" name="TextBox 36">
            <a:extLst>
              <a:ext uri="{FF2B5EF4-FFF2-40B4-BE49-F238E27FC236}">
                <a16:creationId xmlns:a16="http://schemas.microsoft.com/office/drawing/2014/main" id="{9B600626-9009-3841-FEC9-6434BE199AA8}"/>
              </a:ext>
            </a:extLst>
          </p:cNvPr>
          <p:cNvSpPr txBox="1"/>
          <p:nvPr/>
        </p:nvSpPr>
        <p:spPr>
          <a:xfrm>
            <a:off x="6896932" y="4833050"/>
            <a:ext cx="2763423" cy="1554272"/>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lgn="ctr">
              <a:lnSpc>
                <a:spcPts val="1940"/>
              </a:lnSpc>
              <a:buClr>
                <a:schemeClr val="bg1"/>
              </a:buClr>
            </a:pPr>
            <a:r>
              <a:rPr lang="en-US" sz="1800" dirty="0">
                <a:solidFill>
                  <a:schemeClr val="bg1"/>
                </a:solidFill>
                <a:latin typeface="Calibri" panose="020F0502020204030204" pitchFamily="34" charset="0"/>
                <a:cs typeface="Calibri" panose="020F0502020204030204" pitchFamily="34" charset="0"/>
              </a:rPr>
              <a:t>Support better service?</a:t>
            </a:r>
          </a:p>
          <a:p>
            <a:pPr algn="ctr">
              <a:lnSpc>
                <a:spcPts val="1940"/>
              </a:lnSpc>
              <a:buClr>
                <a:schemeClr val="bg1"/>
              </a:buClr>
            </a:pPr>
            <a:r>
              <a:rPr lang="en-US" sz="1800" dirty="0">
                <a:solidFill>
                  <a:schemeClr val="bg1"/>
                </a:solidFill>
                <a:latin typeface="Calibri" panose="020F0502020204030204" pitchFamily="34" charset="0"/>
                <a:cs typeface="Calibri" panose="020F0502020204030204" pitchFamily="34" charset="0"/>
              </a:rPr>
              <a:t>Did it save time? </a:t>
            </a:r>
          </a:p>
          <a:p>
            <a:pPr algn="ctr">
              <a:lnSpc>
                <a:spcPts val="1940"/>
              </a:lnSpc>
              <a:buClr>
                <a:schemeClr val="bg1"/>
              </a:buClr>
            </a:pPr>
            <a:r>
              <a:rPr lang="en-US" sz="1800" dirty="0">
                <a:solidFill>
                  <a:schemeClr val="bg1"/>
                </a:solidFill>
                <a:latin typeface="Calibri" panose="020F0502020204030204" pitchFamily="34" charset="0"/>
                <a:cs typeface="Calibri" panose="020F0502020204030204" pitchFamily="34" charset="0"/>
              </a:rPr>
              <a:t>Create confusion?</a:t>
            </a:r>
          </a:p>
          <a:p>
            <a:pPr algn="ctr">
              <a:lnSpc>
                <a:spcPts val="1940"/>
              </a:lnSpc>
              <a:buClr>
                <a:schemeClr val="bg1"/>
              </a:buClr>
            </a:pPr>
            <a:endParaRPr lang="en-US" sz="1800" dirty="0">
              <a:solidFill>
                <a:schemeClr val="bg1"/>
              </a:solidFill>
              <a:latin typeface="Calibri" panose="020F0502020204030204" pitchFamily="34" charset="0"/>
              <a:cs typeface="Calibri" panose="020F0502020204030204" pitchFamily="34" charset="0"/>
            </a:endParaRPr>
          </a:p>
          <a:p>
            <a:pPr algn="ctr">
              <a:lnSpc>
                <a:spcPts val="1940"/>
              </a:lnSpc>
              <a:buClr>
                <a:schemeClr val="bg1"/>
              </a:buClr>
            </a:pPr>
            <a:endParaRPr lang="en-US" sz="1800" dirty="0">
              <a:solidFill>
                <a:schemeClr val="bg1"/>
              </a:solidFill>
              <a:latin typeface="Calibri" panose="020F0502020204030204" pitchFamily="34" charset="0"/>
              <a:cs typeface="Calibri" panose="020F0502020204030204" pitchFamily="34" charset="0"/>
            </a:endParaRPr>
          </a:p>
          <a:p>
            <a:pPr algn="ctr">
              <a:lnSpc>
                <a:spcPts val="1940"/>
              </a:lnSpc>
              <a:buClr>
                <a:schemeClr val="bg1"/>
              </a:buClr>
            </a:pPr>
            <a:endParaRPr lang="de-DE" altLang="de-DE" sz="1800" dirty="0">
              <a:solidFill>
                <a:schemeClr val="bg1"/>
              </a:solidFill>
              <a:latin typeface="Calibri" panose="020F0502020204030204" pitchFamily="34" charset="0"/>
              <a:cs typeface="Calibri" panose="020F0502020204030204" pitchFamily="34" charset="0"/>
            </a:endParaRPr>
          </a:p>
        </p:txBody>
      </p:sp>
      <p:sp>
        <p:nvSpPr>
          <p:cNvPr id="14" name="TextBox 38">
            <a:extLst>
              <a:ext uri="{FF2B5EF4-FFF2-40B4-BE49-F238E27FC236}">
                <a16:creationId xmlns:a16="http://schemas.microsoft.com/office/drawing/2014/main" id="{E70A314A-40E3-8E8D-350A-2D540B0EE2EB}"/>
              </a:ext>
            </a:extLst>
          </p:cNvPr>
          <p:cNvSpPr txBox="1"/>
          <p:nvPr/>
        </p:nvSpPr>
        <p:spPr>
          <a:xfrm>
            <a:off x="7252643" y="4003276"/>
            <a:ext cx="2052000" cy="763799"/>
          </a:xfrm>
          <a:prstGeom prst="rect">
            <a:avLst/>
          </a:prstGeom>
          <a:noFill/>
        </p:spPr>
        <p:txBody>
          <a:bodyPr wrap="square">
            <a:spAutoFit/>
          </a:bodyPr>
          <a:lstStyle/>
          <a:p>
            <a:pPr algn="ctr">
              <a:lnSpc>
                <a:spcPts val="2620"/>
              </a:lnSpc>
              <a:defRPr/>
            </a:pPr>
            <a:r>
              <a:rPr lang="en-US" sz="2600" b="1" dirty="0">
                <a:solidFill>
                  <a:schemeClr val="bg1"/>
                </a:solidFill>
                <a:latin typeface="Calibri" panose="020F0502020204030204" pitchFamily="34" charset="0"/>
                <a:ea typeface="Roboto Cn" pitchFamily="2" charset="0"/>
                <a:cs typeface="Calibri" panose="020F0502020204030204" pitchFamily="34" charset="0"/>
              </a:rPr>
              <a:t>Staff Perspective</a:t>
            </a:r>
          </a:p>
        </p:txBody>
      </p:sp>
      <p:grpSp>
        <p:nvGrpSpPr>
          <p:cNvPr id="16" name="Graphic 2">
            <a:extLst>
              <a:ext uri="{FF2B5EF4-FFF2-40B4-BE49-F238E27FC236}">
                <a16:creationId xmlns:a16="http://schemas.microsoft.com/office/drawing/2014/main" id="{8578E620-2D46-024A-A677-3F0547D775AC}"/>
              </a:ext>
            </a:extLst>
          </p:cNvPr>
          <p:cNvGrpSpPr/>
          <p:nvPr/>
        </p:nvGrpSpPr>
        <p:grpSpPr>
          <a:xfrm>
            <a:off x="7494225" y="844952"/>
            <a:ext cx="1728863" cy="1891489"/>
            <a:chOff x="9747610" y="2740378"/>
            <a:chExt cx="1207493" cy="1321076"/>
          </a:xfrm>
          <a:solidFill>
            <a:srgbClr val="3D8241"/>
          </a:solidFill>
        </p:grpSpPr>
        <p:sp>
          <p:nvSpPr>
            <p:cNvPr id="17" name="Freeform 16">
              <a:extLst>
                <a:ext uri="{FF2B5EF4-FFF2-40B4-BE49-F238E27FC236}">
                  <a16:creationId xmlns:a16="http://schemas.microsoft.com/office/drawing/2014/main" id="{46225064-A868-423D-6CCB-7EB27AD362D7}"/>
                </a:ext>
              </a:extLst>
            </p:cNvPr>
            <p:cNvSpPr/>
            <p:nvPr/>
          </p:nvSpPr>
          <p:spPr>
            <a:xfrm>
              <a:off x="10084656" y="3302389"/>
              <a:ext cx="196586" cy="196565"/>
            </a:xfrm>
            <a:custGeom>
              <a:avLst/>
              <a:gdLst>
                <a:gd name="connsiteX0" fmla="*/ 166112 w 196586"/>
                <a:gd name="connsiteY0" fmla="*/ 98283 h 196565"/>
                <a:gd name="connsiteX1" fmla="*/ 98282 w 196586"/>
                <a:gd name="connsiteY1" fmla="*/ 166112 h 196565"/>
                <a:gd name="connsiteX2" fmla="*/ 30454 w 196586"/>
                <a:gd name="connsiteY2" fmla="*/ 98283 h 196565"/>
                <a:gd name="connsiteX3" fmla="*/ 98282 w 196586"/>
                <a:gd name="connsiteY3" fmla="*/ 30454 h 196565"/>
                <a:gd name="connsiteX4" fmla="*/ 166112 w 196586"/>
                <a:gd name="connsiteY4" fmla="*/ 98283 h 196565"/>
                <a:gd name="connsiteX5" fmla="*/ 196566 w 196586"/>
                <a:gd name="connsiteY5" fmla="*/ 98283 h 196565"/>
                <a:gd name="connsiteX6" fmla="*/ 98282 w 196586"/>
                <a:gd name="connsiteY6" fmla="*/ 0 h 196565"/>
                <a:gd name="connsiteX7" fmla="*/ 0 w 196586"/>
                <a:gd name="connsiteY7" fmla="*/ 98283 h 196565"/>
                <a:gd name="connsiteX8" fmla="*/ 98282 w 196586"/>
                <a:gd name="connsiteY8" fmla="*/ 196565 h 196565"/>
                <a:gd name="connsiteX9" fmla="*/ 196566 w 196586"/>
                <a:gd name="connsiteY9" fmla="*/ 98283 h 196565"/>
                <a:gd name="connsiteX10" fmla="*/ 166112 w 196586"/>
                <a:gd name="connsiteY10" fmla="*/ 98283 h 19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6586" h="196565">
                  <a:moveTo>
                    <a:pt x="166112" y="98283"/>
                  </a:moveTo>
                  <a:cubicBezTo>
                    <a:pt x="164728" y="135196"/>
                    <a:pt x="136581" y="166112"/>
                    <a:pt x="98282" y="166112"/>
                  </a:cubicBezTo>
                  <a:cubicBezTo>
                    <a:pt x="59985" y="166112"/>
                    <a:pt x="30454" y="135196"/>
                    <a:pt x="30454" y="98283"/>
                  </a:cubicBezTo>
                  <a:cubicBezTo>
                    <a:pt x="30454" y="61369"/>
                    <a:pt x="61368" y="30454"/>
                    <a:pt x="98282" y="30454"/>
                  </a:cubicBezTo>
                  <a:cubicBezTo>
                    <a:pt x="135195" y="30454"/>
                    <a:pt x="164728" y="61369"/>
                    <a:pt x="166112" y="98283"/>
                  </a:cubicBezTo>
                  <a:cubicBezTo>
                    <a:pt x="167035" y="117662"/>
                    <a:pt x="197487" y="118124"/>
                    <a:pt x="196566" y="98283"/>
                  </a:cubicBezTo>
                  <a:cubicBezTo>
                    <a:pt x="194721" y="44758"/>
                    <a:pt x="153193" y="0"/>
                    <a:pt x="98282" y="0"/>
                  </a:cubicBezTo>
                  <a:cubicBezTo>
                    <a:pt x="43373" y="0"/>
                    <a:pt x="0" y="44758"/>
                    <a:pt x="0" y="98283"/>
                  </a:cubicBezTo>
                  <a:cubicBezTo>
                    <a:pt x="0" y="151807"/>
                    <a:pt x="44759" y="196565"/>
                    <a:pt x="98282" y="196565"/>
                  </a:cubicBezTo>
                  <a:cubicBezTo>
                    <a:pt x="153193" y="196565"/>
                    <a:pt x="194721" y="151807"/>
                    <a:pt x="196566" y="98283"/>
                  </a:cubicBezTo>
                  <a:cubicBezTo>
                    <a:pt x="197487" y="78903"/>
                    <a:pt x="167035" y="78903"/>
                    <a:pt x="166112" y="98283"/>
                  </a:cubicBezTo>
                  <a:close/>
                </a:path>
              </a:pathLst>
            </a:custGeom>
            <a:grpFill/>
            <a:ln w="4613" cap="flat">
              <a:noFill/>
              <a:prstDash val="solid"/>
              <a:miter/>
            </a:ln>
          </p:spPr>
          <p:txBody>
            <a:bodyPr rtlCol="0" anchor="ctr"/>
            <a:lstStyle/>
            <a:p>
              <a:endParaRPr lang="en-US">
                <a:solidFill>
                  <a:srgbClr val="000000"/>
                </a:solidFill>
              </a:endParaRPr>
            </a:p>
          </p:txBody>
        </p:sp>
        <p:sp>
          <p:nvSpPr>
            <p:cNvPr id="18" name="Freeform 17">
              <a:extLst>
                <a:ext uri="{FF2B5EF4-FFF2-40B4-BE49-F238E27FC236}">
                  <a16:creationId xmlns:a16="http://schemas.microsoft.com/office/drawing/2014/main" id="{FA9571E6-A9B5-024E-F80B-22D8AC49A759}"/>
                </a:ext>
              </a:extLst>
            </p:cNvPr>
            <p:cNvSpPr/>
            <p:nvPr/>
          </p:nvSpPr>
          <p:spPr>
            <a:xfrm>
              <a:off x="10421493" y="3302389"/>
              <a:ext cx="196586" cy="196565"/>
            </a:xfrm>
            <a:custGeom>
              <a:avLst/>
              <a:gdLst>
                <a:gd name="connsiteX0" fmla="*/ 166112 w 196586"/>
                <a:gd name="connsiteY0" fmla="*/ 98283 h 196565"/>
                <a:gd name="connsiteX1" fmla="*/ 98282 w 196586"/>
                <a:gd name="connsiteY1" fmla="*/ 166112 h 196565"/>
                <a:gd name="connsiteX2" fmla="*/ 30454 w 196586"/>
                <a:gd name="connsiteY2" fmla="*/ 98283 h 196565"/>
                <a:gd name="connsiteX3" fmla="*/ 98282 w 196586"/>
                <a:gd name="connsiteY3" fmla="*/ 30454 h 196565"/>
                <a:gd name="connsiteX4" fmla="*/ 166112 w 196586"/>
                <a:gd name="connsiteY4" fmla="*/ 98283 h 196565"/>
                <a:gd name="connsiteX5" fmla="*/ 196566 w 196586"/>
                <a:gd name="connsiteY5" fmla="*/ 98283 h 196565"/>
                <a:gd name="connsiteX6" fmla="*/ 98282 w 196586"/>
                <a:gd name="connsiteY6" fmla="*/ 0 h 196565"/>
                <a:gd name="connsiteX7" fmla="*/ 0 w 196586"/>
                <a:gd name="connsiteY7" fmla="*/ 98283 h 196565"/>
                <a:gd name="connsiteX8" fmla="*/ 98282 w 196586"/>
                <a:gd name="connsiteY8" fmla="*/ 196565 h 196565"/>
                <a:gd name="connsiteX9" fmla="*/ 196566 w 196586"/>
                <a:gd name="connsiteY9" fmla="*/ 98283 h 196565"/>
                <a:gd name="connsiteX10" fmla="*/ 166112 w 196586"/>
                <a:gd name="connsiteY10" fmla="*/ 98283 h 19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6586" h="196565">
                  <a:moveTo>
                    <a:pt x="166112" y="98283"/>
                  </a:moveTo>
                  <a:cubicBezTo>
                    <a:pt x="164728" y="135196"/>
                    <a:pt x="136581" y="166112"/>
                    <a:pt x="98282" y="166112"/>
                  </a:cubicBezTo>
                  <a:cubicBezTo>
                    <a:pt x="59985" y="166112"/>
                    <a:pt x="30454" y="135196"/>
                    <a:pt x="30454" y="98283"/>
                  </a:cubicBezTo>
                  <a:cubicBezTo>
                    <a:pt x="30454" y="61369"/>
                    <a:pt x="61368" y="30454"/>
                    <a:pt x="98282" y="30454"/>
                  </a:cubicBezTo>
                  <a:cubicBezTo>
                    <a:pt x="135195" y="30454"/>
                    <a:pt x="164728" y="61369"/>
                    <a:pt x="166112" y="98283"/>
                  </a:cubicBezTo>
                  <a:cubicBezTo>
                    <a:pt x="167035" y="117662"/>
                    <a:pt x="197487" y="118124"/>
                    <a:pt x="196566" y="98283"/>
                  </a:cubicBezTo>
                  <a:cubicBezTo>
                    <a:pt x="194721" y="44758"/>
                    <a:pt x="153193" y="0"/>
                    <a:pt x="98282" y="0"/>
                  </a:cubicBezTo>
                  <a:cubicBezTo>
                    <a:pt x="43373" y="0"/>
                    <a:pt x="0" y="44758"/>
                    <a:pt x="0" y="98283"/>
                  </a:cubicBezTo>
                  <a:cubicBezTo>
                    <a:pt x="0" y="151807"/>
                    <a:pt x="44759" y="196565"/>
                    <a:pt x="98282" y="196565"/>
                  </a:cubicBezTo>
                  <a:cubicBezTo>
                    <a:pt x="153193" y="196565"/>
                    <a:pt x="194721" y="151807"/>
                    <a:pt x="196566" y="98283"/>
                  </a:cubicBezTo>
                  <a:cubicBezTo>
                    <a:pt x="197487" y="78903"/>
                    <a:pt x="167035" y="78903"/>
                    <a:pt x="166112" y="98283"/>
                  </a:cubicBezTo>
                  <a:close/>
                </a:path>
              </a:pathLst>
            </a:custGeom>
            <a:grpFill/>
            <a:ln w="4613" cap="flat">
              <a:noFill/>
              <a:prstDash val="solid"/>
              <a:miter/>
            </a:ln>
          </p:spPr>
          <p:txBody>
            <a:bodyPr rtlCol="0" anchor="ctr"/>
            <a:lstStyle/>
            <a:p>
              <a:endParaRPr lang="en-US">
                <a:solidFill>
                  <a:srgbClr val="000000"/>
                </a:solidFill>
              </a:endParaRPr>
            </a:p>
          </p:txBody>
        </p:sp>
        <p:sp>
          <p:nvSpPr>
            <p:cNvPr id="19" name="Freeform 18">
              <a:extLst>
                <a:ext uri="{FF2B5EF4-FFF2-40B4-BE49-F238E27FC236}">
                  <a16:creationId xmlns:a16="http://schemas.microsoft.com/office/drawing/2014/main" id="{0E3FDA4D-1EB5-C578-6D57-D66EB09F1CDC}"/>
                </a:ext>
              </a:extLst>
            </p:cNvPr>
            <p:cNvSpPr/>
            <p:nvPr/>
          </p:nvSpPr>
          <p:spPr>
            <a:xfrm>
              <a:off x="10252130" y="3670198"/>
              <a:ext cx="198452" cy="113913"/>
            </a:xfrm>
            <a:custGeom>
              <a:avLst/>
              <a:gdLst>
                <a:gd name="connsiteX0" fmla="*/ 167980 w 198452"/>
                <a:gd name="connsiteY0" fmla="*/ 14708 h 113913"/>
                <a:gd name="connsiteX1" fmla="*/ 99226 w 198452"/>
                <a:gd name="connsiteY1" fmla="*/ 83460 h 113913"/>
                <a:gd name="connsiteX2" fmla="*/ 30475 w 198452"/>
                <a:gd name="connsiteY2" fmla="*/ 14708 h 113913"/>
                <a:gd name="connsiteX3" fmla="*/ 20 w 198452"/>
                <a:gd name="connsiteY3" fmla="*/ 14708 h 113913"/>
                <a:gd name="connsiteX4" fmla="*/ 99226 w 198452"/>
                <a:gd name="connsiteY4" fmla="*/ 113914 h 113913"/>
                <a:gd name="connsiteX5" fmla="*/ 198431 w 198452"/>
                <a:gd name="connsiteY5" fmla="*/ 14708 h 113913"/>
                <a:gd name="connsiteX6" fmla="*/ 167980 w 198452"/>
                <a:gd name="connsiteY6" fmla="*/ 14708 h 113913"/>
                <a:gd name="connsiteX7" fmla="*/ 167980 w 198452"/>
                <a:gd name="connsiteY7" fmla="*/ 14708 h 11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452" h="113913">
                  <a:moveTo>
                    <a:pt x="167980" y="14708"/>
                  </a:moveTo>
                  <a:cubicBezTo>
                    <a:pt x="166594" y="52083"/>
                    <a:pt x="137987" y="83460"/>
                    <a:pt x="99226" y="83460"/>
                  </a:cubicBezTo>
                  <a:cubicBezTo>
                    <a:pt x="60467" y="83460"/>
                    <a:pt x="31860" y="52083"/>
                    <a:pt x="30475" y="14708"/>
                  </a:cubicBezTo>
                  <a:cubicBezTo>
                    <a:pt x="29553" y="-4671"/>
                    <a:pt x="-901" y="-5133"/>
                    <a:pt x="20" y="14708"/>
                  </a:cubicBezTo>
                  <a:cubicBezTo>
                    <a:pt x="1868" y="68694"/>
                    <a:pt x="43855" y="113914"/>
                    <a:pt x="99226" y="113914"/>
                  </a:cubicBezTo>
                  <a:cubicBezTo>
                    <a:pt x="154597" y="113914"/>
                    <a:pt x="196124" y="68694"/>
                    <a:pt x="198431" y="14708"/>
                  </a:cubicBezTo>
                  <a:cubicBezTo>
                    <a:pt x="199355" y="-4671"/>
                    <a:pt x="168901" y="-4671"/>
                    <a:pt x="167980" y="14708"/>
                  </a:cubicBezTo>
                  <a:lnTo>
                    <a:pt x="167980" y="14708"/>
                  </a:lnTo>
                  <a:close/>
                </a:path>
              </a:pathLst>
            </a:custGeom>
            <a:grpFill/>
            <a:ln w="4613" cap="flat">
              <a:noFill/>
              <a:prstDash val="solid"/>
              <a:miter/>
            </a:ln>
          </p:spPr>
          <p:txBody>
            <a:bodyPr rtlCol="0" anchor="ctr"/>
            <a:lstStyle/>
            <a:p>
              <a:endParaRPr lang="en-US">
                <a:solidFill>
                  <a:srgbClr val="000000"/>
                </a:solidFill>
              </a:endParaRPr>
            </a:p>
          </p:txBody>
        </p:sp>
        <p:sp>
          <p:nvSpPr>
            <p:cNvPr id="20" name="Freeform 19">
              <a:extLst>
                <a:ext uri="{FF2B5EF4-FFF2-40B4-BE49-F238E27FC236}">
                  <a16:creationId xmlns:a16="http://schemas.microsoft.com/office/drawing/2014/main" id="{608DEDBA-0FC0-A312-5DDF-4EF9C81E9E85}"/>
                </a:ext>
              </a:extLst>
            </p:cNvPr>
            <p:cNvSpPr/>
            <p:nvPr/>
          </p:nvSpPr>
          <p:spPr>
            <a:xfrm>
              <a:off x="9747610" y="3354026"/>
              <a:ext cx="137942" cy="240447"/>
            </a:xfrm>
            <a:custGeom>
              <a:avLst/>
              <a:gdLst>
                <a:gd name="connsiteX0" fmla="*/ 120177 w 137942"/>
                <a:gd name="connsiteY0" fmla="*/ 209989 h 240447"/>
                <a:gd name="connsiteX1" fmla="*/ 30662 w 137942"/>
                <a:gd name="connsiteY1" fmla="*/ 126471 h 240447"/>
                <a:gd name="connsiteX2" fmla="*/ 123408 w 137942"/>
                <a:gd name="connsiteY2" fmla="*/ 30496 h 240447"/>
                <a:gd name="connsiteX3" fmla="*/ 123408 w 137942"/>
                <a:gd name="connsiteY3" fmla="*/ 42 h 240447"/>
                <a:gd name="connsiteX4" fmla="*/ 208 w 137942"/>
                <a:gd name="connsiteY4" fmla="*/ 126471 h 240447"/>
                <a:gd name="connsiteX5" fmla="*/ 120177 w 137942"/>
                <a:gd name="connsiteY5" fmla="*/ 240442 h 240447"/>
                <a:gd name="connsiteX6" fmla="*/ 120177 w 137942"/>
                <a:gd name="connsiteY6" fmla="*/ 209989 h 240447"/>
                <a:gd name="connsiteX7" fmla="*/ 120177 w 137942"/>
                <a:gd name="connsiteY7" fmla="*/ 209989 h 24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42" h="240447">
                  <a:moveTo>
                    <a:pt x="120177" y="209989"/>
                  </a:moveTo>
                  <a:cubicBezTo>
                    <a:pt x="73573" y="208604"/>
                    <a:pt x="33891" y="173998"/>
                    <a:pt x="30662" y="126471"/>
                  </a:cubicBezTo>
                  <a:cubicBezTo>
                    <a:pt x="26970" y="73408"/>
                    <a:pt x="70805" y="29112"/>
                    <a:pt x="123408" y="30496"/>
                  </a:cubicBezTo>
                  <a:cubicBezTo>
                    <a:pt x="142787" y="30957"/>
                    <a:pt x="142787" y="503"/>
                    <a:pt x="123408" y="42"/>
                  </a:cubicBezTo>
                  <a:cubicBezTo>
                    <a:pt x="54655" y="-1804"/>
                    <a:pt x="-3944" y="57258"/>
                    <a:pt x="208" y="126471"/>
                  </a:cubicBezTo>
                  <a:cubicBezTo>
                    <a:pt x="3898" y="190609"/>
                    <a:pt x="56962" y="238597"/>
                    <a:pt x="120177" y="240442"/>
                  </a:cubicBezTo>
                  <a:cubicBezTo>
                    <a:pt x="139558" y="240904"/>
                    <a:pt x="139558" y="210450"/>
                    <a:pt x="120177" y="209989"/>
                  </a:cubicBezTo>
                  <a:lnTo>
                    <a:pt x="120177" y="209989"/>
                  </a:lnTo>
                  <a:close/>
                </a:path>
              </a:pathLst>
            </a:custGeom>
            <a:grpFill/>
            <a:ln w="4613" cap="flat">
              <a:noFill/>
              <a:prstDash val="solid"/>
              <a:miter/>
            </a:ln>
          </p:spPr>
          <p:txBody>
            <a:bodyPr rtlCol="0" anchor="ctr"/>
            <a:lstStyle/>
            <a:p>
              <a:endParaRPr lang="en-US">
                <a:solidFill>
                  <a:srgbClr val="000000"/>
                </a:solidFill>
              </a:endParaRPr>
            </a:p>
          </p:txBody>
        </p:sp>
        <p:sp>
          <p:nvSpPr>
            <p:cNvPr id="21" name="Freeform 20">
              <a:extLst>
                <a:ext uri="{FF2B5EF4-FFF2-40B4-BE49-F238E27FC236}">
                  <a16:creationId xmlns:a16="http://schemas.microsoft.com/office/drawing/2014/main" id="{CAA36959-CD74-5978-23AA-7110165F6930}"/>
                </a:ext>
              </a:extLst>
            </p:cNvPr>
            <p:cNvSpPr/>
            <p:nvPr/>
          </p:nvSpPr>
          <p:spPr>
            <a:xfrm>
              <a:off x="10816988" y="3354487"/>
              <a:ext cx="138115" cy="240447"/>
            </a:xfrm>
            <a:custGeom>
              <a:avLst/>
              <a:gdLst>
                <a:gd name="connsiteX0" fmla="*/ 14707 w 138115"/>
                <a:gd name="connsiteY0" fmla="*/ 30496 h 240447"/>
                <a:gd name="connsiteX1" fmla="*/ 107454 w 138115"/>
                <a:gd name="connsiteY1" fmla="*/ 126472 h 240447"/>
                <a:gd name="connsiteX2" fmla="*/ 17938 w 138115"/>
                <a:gd name="connsiteY2" fmla="*/ 209989 h 240447"/>
                <a:gd name="connsiteX3" fmla="*/ 17938 w 138115"/>
                <a:gd name="connsiteY3" fmla="*/ 240442 h 240447"/>
                <a:gd name="connsiteX4" fmla="*/ 137908 w 138115"/>
                <a:gd name="connsiteY4" fmla="*/ 126472 h 240447"/>
                <a:gd name="connsiteX5" fmla="*/ 14707 w 138115"/>
                <a:gd name="connsiteY5" fmla="*/ 42 h 240447"/>
                <a:gd name="connsiteX6" fmla="*/ 14707 w 138115"/>
                <a:gd name="connsiteY6" fmla="*/ 30496 h 240447"/>
                <a:gd name="connsiteX7" fmla="*/ 14707 w 138115"/>
                <a:gd name="connsiteY7" fmla="*/ 30496 h 24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115" h="240447">
                  <a:moveTo>
                    <a:pt x="14707" y="30496"/>
                  </a:moveTo>
                  <a:cubicBezTo>
                    <a:pt x="67309" y="29112"/>
                    <a:pt x="111144" y="73408"/>
                    <a:pt x="107454" y="126472"/>
                  </a:cubicBezTo>
                  <a:cubicBezTo>
                    <a:pt x="104223" y="173998"/>
                    <a:pt x="64080" y="208604"/>
                    <a:pt x="17938" y="209989"/>
                  </a:cubicBezTo>
                  <a:cubicBezTo>
                    <a:pt x="-1442" y="210450"/>
                    <a:pt x="-1904" y="240904"/>
                    <a:pt x="17938" y="240442"/>
                  </a:cubicBezTo>
                  <a:cubicBezTo>
                    <a:pt x="81152" y="238597"/>
                    <a:pt x="134215" y="191071"/>
                    <a:pt x="137908" y="126472"/>
                  </a:cubicBezTo>
                  <a:cubicBezTo>
                    <a:pt x="142060" y="57258"/>
                    <a:pt x="83459" y="-1804"/>
                    <a:pt x="14707" y="42"/>
                  </a:cubicBezTo>
                  <a:cubicBezTo>
                    <a:pt x="-4671" y="503"/>
                    <a:pt x="-5133" y="30957"/>
                    <a:pt x="14707" y="30496"/>
                  </a:cubicBezTo>
                  <a:lnTo>
                    <a:pt x="14707" y="30496"/>
                  </a:lnTo>
                  <a:close/>
                </a:path>
              </a:pathLst>
            </a:custGeom>
            <a:grpFill/>
            <a:ln w="4613" cap="flat">
              <a:noFill/>
              <a:prstDash val="solid"/>
              <a:miter/>
            </a:ln>
          </p:spPr>
          <p:txBody>
            <a:bodyPr rtlCol="0" anchor="ctr"/>
            <a:lstStyle/>
            <a:p>
              <a:endParaRPr lang="en-US">
                <a:solidFill>
                  <a:srgbClr val="000000"/>
                </a:solidFill>
              </a:endParaRPr>
            </a:p>
          </p:txBody>
        </p:sp>
        <p:sp>
          <p:nvSpPr>
            <p:cNvPr id="22" name="Freeform 21">
              <a:extLst>
                <a:ext uri="{FF2B5EF4-FFF2-40B4-BE49-F238E27FC236}">
                  <a16:creationId xmlns:a16="http://schemas.microsoft.com/office/drawing/2014/main" id="{243A49DB-01E6-1EE0-73E7-158D6847FE71}"/>
                </a:ext>
              </a:extLst>
            </p:cNvPr>
            <p:cNvSpPr/>
            <p:nvPr/>
          </p:nvSpPr>
          <p:spPr>
            <a:xfrm>
              <a:off x="10041744" y="2740378"/>
              <a:ext cx="156903" cy="156883"/>
            </a:xfrm>
            <a:custGeom>
              <a:avLst/>
              <a:gdLst>
                <a:gd name="connsiteX0" fmla="*/ 126429 w 156903"/>
                <a:gd name="connsiteY0" fmla="*/ 78442 h 156883"/>
                <a:gd name="connsiteX1" fmla="*/ 30914 w 156903"/>
                <a:gd name="connsiteY1" fmla="*/ 78442 h 156883"/>
                <a:gd name="connsiteX2" fmla="*/ 126429 w 156903"/>
                <a:gd name="connsiteY2" fmla="*/ 78442 h 156883"/>
                <a:gd name="connsiteX3" fmla="*/ 156883 w 156903"/>
                <a:gd name="connsiteY3" fmla="*/ 78442 h 156883"/>
                <a:gd name="connsiteX4" fmla="*/ 78442 w 156903"/>
                <a:gd name="connsiteY4" fmla="*/ 0 h 156883"/>
                <a:gd name="connsiteX5" fmla="*/ 0 w 156903"/>
                <a:gd name="connsiteY5" fmla="*/ 78442 h 156883"/>
                <a:gd name="connsiteX6" fmla="*/ 78442 w 156903"/>
                <a:gd name="connsiteY6" fmla="*/ 156883 h 156883"/>
                <a:gd name="connsiteX7" fmla="*/ 156883 w 156903"/>
                <a:gd name="connsiteY7" fmla="*/ 78442 h 156883"/>
                <a:gd name="connsiteX8" fmla="*/ 126429 w 156903"/>
                <a:gd name="connsiteY8" fmla="*/ 78442 h 15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03" h="156883">
                  <a:moveTo>
                    <a:pt x="126429" y="78442"/>
                  </a:moveTo>
                  <a:cubicBezTo>
                    <a:pt x="123198" y="139349"/>
                    <a:pt x="30914" y="140272"/>
                    <a:pt x="30914" y="78442"/>
                  </a:cubicBezTo>
                  <a:cubicBezTo>
                    <a:pt x="30914" y="16611"/>
                    <a:pt x="123198" y="17534"/>
                    <a:pt x="126429" y="78442"/>
                  </a:cubicBezTo>
                  <a:cubicBezTo>
                    <a:pt x="127350" y="97821"/>
                    <a:pt x="157805" y="98283"/>
                    <a:pt x="156883" y="78442"/>
                  </a:cubicBezTo>
                  <a:cubicBezTo>
                    <a:pt x="154576" y="35991"/>
                    <a:pt x="122736" y="0"/>
                    <a:pt x="78442" y="0"/>
                  </a:cubicBezTo>
                  <a:cubicBezTo>
                    <a:pt x="34145" y="0"/>
                    <a:pt x="0" y="35529"/>
                    <a:pt x="0" y="78442"/>
                  </a:cubicBezTo>
                  <a:cubicBezTo>
                    <a:pt x="0" y="121354"/>
                    <a:pt x="35528" y="156883"/>
                    <a:pt x="78442" y="156883"/>
                  </a:cubicBezTo>
                  <a:cubicBezTo>
                    <a:pt x="121353" y="156883"/>
                    <a:pt x="154576" y="120892"/>
                    <a:pt x="156883" y="78442"/>
                  </a:cubicBezTo>
                  <a:cubicBezTo>
                    <a:pt x="157805" y="59062"/>
                    <a:pt x="127350" y="59062"/>
                    <a:pt x="126429" y="78442"/>
                  </a:cubicBezTo>
                  <a:close/>
                </a:path>
              </a:pathLst>
            </a:custGeom>
            <a:grpFill/>
            <a:ln w="4613" cap="flat">
              <a:noFill/>
              <a:prstDash val="solid"/>
              <a:miter/>
            </a:ln>
          </p:spPr>
          <p:txBody>
            <a:bodyPr rtlCol="0" anchor="ctr"/>
            <a:lstStyle/>
            <a:p>
              <a:endParaRPr lang="en-US">
                <a:solidFill>
                  <a:srgbClr val="000000"/>
                </a:solidFill>
              </a:endParaRPr>
            </a:p>
          </p:txBody>
        </p:sp>
        <p:sp>
          <p:nvSpPr>
            <p:cNvPr id="23" name="Freeform 22">
              <a:extLst>
                <a:ext uri="{FF2B5EF4-FFF2-40B4-BE49-F238E27FC236}">
                  <a16:creationId xmlns:a16="http://schemas.microsoft.com/office/drawing/2014/main" id="{1076EE07-4E97-D456-FAC8-764FFCA32C97}"/>
                </a:ext>
              </a:extLst>
            </p:cNvPr>
            <p:cNvSpPr/>
            <p:nvPr/>
          </p:nvSpPr>
          <p:spPr>
            <a:xfrm>
              <a:off x="9859863" y="3043788"/>
              <a:ext cx="982549" cy="1017667"/>
            </a:xfrm>
            <a:custGeom>
              <a:avLst/>
              <a:gdLst>
                <a:gd name="connsiteX0" fmla="*/ 717589 w 982549"/>
                <a:gd name="connsiteY0" fmla="*/ 829840 h 1017667"/>
                <a:gd name="connsiteX1" fmla="*/ 622077 w 982549"/>
                <a:gd name="connsiteY1" fmla="*/ 835377 h 1017667"/>
                <a:gd name="connsiteX2" fmla="*/ 572242 w 982549"/>
                <a:gd name="connsiteY2" fmla="*/ 858909 h 1017667"/>
                <a:gd name="connsiteX3" fmla="*/ 354914 w 982549"/>
                <a:gd name="connsiteY3" fmla="*/ 961345 h 1017667"/>
                <a:gd name="connsiteX4" fmla="*/ 294006 w 982549"/>
                <a:gd name="connsiteY4" fmla="*/ 989953 h 1017667"/>
                <a:gd name="connsiteX5" fmla="*/ 317077 w 982549"/>
                <a:gd name="connsiteY5" fmla="*/ 1002873 h 1017667"/>
                <a:gd name="connsiteX6" fmla="*/ 317077 w 982549"/>
                <a:gd name="connsiteY6" fmla="*/ 844605 h 1017667"/>
                <a:gd name="connsiteX7" fmla="*/ 301851 w 982549"/>
                <a:gd name="connsiteY7" fmla="*/ 829379 h 1017667"/>
                <a:gd name="connsiteX8" fmla="*/ 156963 w 982549"/>
                <a:gd name="connsiteY8" fmla="*/ 802616 h 1017667"/>
                <a:gd name="connsiteX9" fmla="*/ 41148 w 982549"/>
                <a:gd name="connsiteY9" fmla="*/ 662344 h 1017667"/>
                <a:gd name="connsiteX10" fmla="*/ 31458 w 982549"/>
                <a:gd name="connsiteY10" fmla="*/ 568214 h 1017667"/>
                <a:gd name="connsiteX11" fmla="*/ 31458 w 982549"/>
                <a:gd name="connsiteY11" fmla="*/ 455166 h 1017667"/>
                <a:gd name="connsiteX12" fmla="*/ 31458 w 982549"/>
                <a:gd name="connsiteY12" fmla="*/ 264599 h 1017667"/>
                <a:gd name="connsiteX13" fmla="*/ 265859 w 982549"/>
                <a:gd name="connsiteY13" fmla="*/ 30659 h 1017667"/>
                <a:gd name="connsiteX14" fmla="*/ 676523 w 982549"/>
                <a:gd name="connsiteY14" fmla="*/ 30659 h 1017667"/>
                <a:gd name="connsiteX15" fmla="*/ 730972 w 982549"/>
                <a:gd name="connsiteY15" fmla="*/ 30659 h 1017667"/>
                <a:gd name="connsiteX16" fmla="*/ 893853 w 982549"/>
                <a:gd name="connsiteY16" fmla="*/ 110023 h 1017667"/>
                <a:gd name="connsiteX17" fmla="*/ 951993 w 982549"/>
                <a:gd name="connsiteY17" fmla="*/ 265522 h 1017667"/>
                <a:gd name="connsiteX18" fmla="*/ 951993 w 982549"/>
                <a:gd name="connsiteY18" fmla="*/ 338427 h 1017667"/>
                <a:gd name="connsiteX19" fmla="*/ 951993 w 982549"/>
                <a:gd name="connsiteY19" fmla="*/ 575597 h 1017667"/>
                <a:gd name="connsiteX20" fmla="*/ 936305 w 982549"/>
                <a:gd name="connsiteY20" fmla="*/ 679878 h 1017667"/>
                <a:gd name="connsiteX21" fmla="*/ 812643 w 982549"/>
                <a:gd name="connsiteY21" fmla="*/ 809537 h 1017667"/>
                <a:gd name="connsiteX22" fmla="*/ 717589 w 982549"/>
                <a:gd name="connsiteY22" fmla="*/ 829379 h 1017667"/>
                <a:gd name="connsiteX23" fmla="*/ 717589 w 982549"/>
                <a:gd name="connsiteY23" fmla="*/ 859832 h 1017667"/>
                <a:gd name="connsiteX24" fmla="*/ 979678 w 982549"/>
                <a:gd name="connsiteY24" fmla="*/ 630968 h 1017667"/>
                <a:gd name="connsiteX25" fmla="*/ 982447 w 982549"/>
                <a:gd name="connsiteY25" fmla="*/ 546989 h 1017667"/>
                <a:gd name="connsiteX26" fmla="*/ 982447 w 982549"/>
                <a:gd name="connsiteY26" fmla="*/ 289055 h 1017667"/>
                <a:gd name="connsiteX27" fmla="*/ 968604 w 982549"/>
                <a:gd name="connsiteY27" fmla="*/ 180621 h 1017667"/>
                <a:gd name="connsiteX28" fmla="*/ 713899 w 982549"/>
                <a:gd name="connsiteY28" fmla="*/ 205 h 1017667"/>
                <a:gd name="connsiteX29" fmla="*/ 273704 w 982549"/>
                <a:gd name="connsiteY29" fmla="*/ 205 h 1017667"/>
                <a:gd name="connsiteX30" fmla="*/ 22230 w 982549"/>
                <a:gd name="connsiteY30" fmla="*/ 161702 h 1017667"/>
                <a:gd name="connsiteX31" fmla="*/ 1466 w 982549"/>
                <a:gd name="connsiteY31" fmla="*/ 395643 h 1017667"/>
                <a:gd name="connsiteX32" fmla="*/ 1466 w 982549"/>
                <a:gd name="connsiteY32" fmla="*/ 607897 h 1017667"/>
                <a:gd name="connsiteX33" fmla="*/ 240019 w 982549"/>
                <a:gd name="connsiteY33" fmla="*/ 858448 h 1017667"/>
                <a:gd name="connsiteX34" fmla="*/ 301851 w 982549"/>
                <a:gd name="connsiteY34" fmla="*/ 859832 h 1017667"/>
                <a:gd name="connsiteX35" fmla="*/ 286623 w 982549"/>
                <a:gd name="connsiteY35" fmla="*/ 844605 h 1017667"/>
                <a:gd name="connsiteX36" fmla="*/ 286623 w 982549"/>
                <a:gd name="connsiteY36" fmla="*/ 1002873 h 1017667"/>
                <a:gd name="connsiteX37" fmla="*/ 309694 w 982549"/>
                <a:gd name="connsiteY37" fmla="*/ 1015792 h 1017667"/>
                <a:gd name="connsiteX38" fmla="*/ 459194 w 982549"/>
                <a:gd name="connsiteY38" fmla="*/ 945195 h 1017667"/>
                <a:gd name="connsiteX39" fmla="*/ 634074 w 982549"/>
                <a:gd name="connsiteY39" fmla="*/ 862601 h 1017667"/>
                <a:gd name="connsiteX40" fmla="*/ 718051 w 982549"/>
                <a:gd name="connsiteY40" fmla="*/ 859371 h 1017667"/>
                <a:gd name="connsiteX41" fmla="*/ 718051 w 982549"/>
                <a:gd name="connsiteY41" fmla="*/ 828917 h 1017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82549" h="1017667">
                  <a:moveTo>
                    <a:pt x="717589" y="829840"/>
                  </a:moveTo>
                  <a:cubicBezTo>
                    <a:pt x="687597" y="829840"/>
                    <a:pt x="650224" y="823380"/>
                    <a:pt x="622077" y="835377"/>
                  </a:cubicBezTo>
                  <a:cubicBezTo>
                    <a:pt x="605465" y="842298"/>
                    <a:pt x="588853" y="851065"/>
                    <a:pt x="572242" y="858909"/>
                  </a:cubicBezTo>
                  <a:cubicBezTo>
                    <a:pt x="499800" y="893055"/>
                    <a:pt x="427356" y="927200"/>
                    <a:pt x="354914" y="961345"/>
                  </a:cubicBezTo>
                  <a:cubicBezTo>
                    <a:pt x="334610" y="971035"/>
                    <a:pt x="314308" y="980725"/>
                    <a:pt x="294006" y="989953"/>
                  </a:cubicBezTo>
                  <a:cubicBezTo>
                    <a:pt x="301851" y="994106"/>
                    <a:pt x="309232" y="998720"/>
                    <a:pt x="317077" y="1002873"/>
                  </a:cubicBezTo>
                  <a:lnTo>
                    <a:pt x="317077" y="844605"/>
                  </a:lnTo>
                  <a:cubicBezTo>
                    <a:pt x="317077" y="836300"/>
                    <a:pt x="310156" y="829379"/>
                    <a:pt x="301851" y="829379"/>
                  </a:cubicBezTo>
                  <a:cubicBezTo>
                    <a:pt x="251095" y="829379"/>
                    <a:pt x="203105" y="827071"/>
                    <a:pt x="156963" y="802616"/>
                  </a:cubicBezTo>
                  <a:cubicBezTo>
                    <a:pt x="101593" y="773546"/>
                    <a:pt x="59143" y="722329"/>
                    <a:pt x="41148" y="662344"/>
                  </a:cubicBezTo>
                  <a:cubicBezTo>
                    <a:pt x="31920" y="631429"/>
                    <a:pt x="31458" y="600052"/>
                    <a:pt x="31458" y="568214"/>
                  </a:cubicBezTo>
                  <a:lnTo>
                    <a:pt x="31458" y="455166"/>
                  </a:lnTo>
                  <a:cubicBezTo>
                    <a:pt x="31458" y="391490"/>
                    <a:pt x="30996" y="328275"/>
                    <a:pt x="31458" y="264599"/>
                  </a:cubicBezTo>
                  <a:cubicBezTo>
                    <a:pt x="32841" y="135863"/>
                    <a:pt x="137123" y="31582"/>
                    <a:pt x="265859" y="30659"/>
                  </a:cubicBezTo>
                  <a:cubicBezTo>
                    <a:pt x="402440" y="29275"/>
                    <a:pt x="539483" y="30659"/>
                    <a:pt x="676523" y="30659"/>
                  </a:cubicBezTo>
                  <a:cubicBezTo>
                    <a:pt x="813566" y="30659"/>
                    <a:pt x="712975" y="30198"/>
                    <a:pt x="730972" y="30659"/>
                  </a:cubicBezTo>
                  <a:cubicBezTo>
                    <a:pt x="793264" y="33889"/>
                    <a:pt x="852787" y="62958"/>
                    <a:pt x="893853" y="110023"/>
                  </a:cubicBezTo>
                  <a:cubicBezTo>
                    <a:pt x="931691" y="152935"/>
                    <a:pt x="951531" y="208306"/>
                    <a:pt x="951993" y="265522"/>
                  </a:cubicBezTo>
                  <a:cubicBezTo>
                    <a:pt x="951993" y="289977"/>
                    <a:pt x="951993" y="313971"/>
                    <a:pt x="951993" y="338427"/>
                  </a:cubicBezTo>
                  <a:lnTo>
                    <a:pt x="951993" y="575597"/>
                  </a:lnTo>
                  <a:cubicBezTo>
                    <a:pt x="951993" y="611126"/>
                    <a:pt x="949224" y="645733"/>
                    <a:pt x="936305" y="679878"/>
                  </a:cubicBezTo>
                  <a:cubicBezTo>
                    <a:pt x="914155" y="737094"/>
                    <a:pt x="868937" y="784621"/>
                    <a:pt x="812643" y="809537"/>
                  </a:cubicBezTo>
                  <a:cubicBezTo>
                    <a:pt x="782650" y="822919"/>
                    <a:pt x="750351" y="828917"/>
                    <a:pt x="717589" y="829379"/>
                  </a:cubicBezTo>
                  <a:cubicBezTo>
                    <a:pt x="698211" y="829379"/>
                    <a:pt x="697749" y="860294"/>
                    <a:pt x="717589" y="859832"/>
                  </a:cubicBezTo>
                  <a:cubicBezTo>
                    <a:pt x="848173" y="857986"/>
                    <a:pt x="961683" y="761550"/>
                    <a:pt x="979678" y="630968"/>
                  </a:cubicBezTo>
                  <a:cubicBezTo>
                    <a:pt x="983368" y="603282"/>
                    <a:pt x="982447" y="574674"/>
                    <a:pt x="982447" y="546989"/>
                  </a:cubicBezTo>
                  <a:lnTo>
                    <a:pt x="982447" y="289055"/>
                  </a:lnTo>
                  <a:cubicBezTo>
                    <a:pt x="982447" y="252141"/>
                    <a:pt x="980599" y="216150"/>
                    <a:pt x="968604" y="180621"/>
                  </a:cubicBezTo>
                  <a:cubicBezTo>
                    <a:pt x="931691" y="71264"/>
                    <a:pt x="828330" y="666"/>
                    <a:pt x="713899" y="205"/>
                  </a:cubicBezTo>
                  <a:cubicBezTo>
                    <a:pt x="567168" y="-256"/>
                    <a:pt x="420435" y="205"/>
                    <a:pt x="273704" y="205"/>
                  </a:cubicBezTo>
                  <a:cubicBezTo>
                    <a:pt x="164808" y="205"/>
                    <a:pt x="65141" y="60190"/>
                    <a:pt x="22230" y="161702"/>
                  </a:cubicBezTo>
                  <a:cubicBezTo>
                    <a:pt x="-8225" y="233684"/>
                    <a:pt x="1466" y="319047"/>
                    <a:pt x="1466" y="395643"/>
                  </a:cubicBezTo>
                  <a:cubicBezTo>
                    <a:pt x="1466" y="472239"/>
                    <a:pt x="-1765" y="537299"/>
                    <a:pt x="1466" y="607897"/>
                  </a:cubicBezTo>
                  <a:cubicBezTo>
                    <a:pt x="7925" y="738017"/>
                    <a:pt x="110821" y="845528"/>
                    <a:pt x="240019" y="858448"/>
                  </a:cubicBezTo>
                  <a:cubicBezTo>
                    <a:pt x="260323" y="860294"/>
                    <a:pt x="281087" y="859832"/>
                    <a:pt x="301851" y="859832"/>
                  </a:cubicBezTo>
                  <a:lnTo>
                    <a:pt x="286623" y="844605"/>
                  </a:lnTo>
                  <a:lnTo>
                    <a:pt x="286623" y="1002873"/>
                  </a:lnTo>
                  <a:cubicBezTo>
                    <a:pt x="286623" y="1015331"/>
                    <a:pt x="299544" y="1020868"/>
                    <a:pt x="309694" y="1015792"/>
                  </a:cubicBezTo>
                  <a:cubicBezTo>
                    <a:pt x="359529" y="992260"/>
                    <a:pt x="409361" y="968727"/>
                    <a:pt x="459194" y="945195"/>
                  </a:cubicBezTo>
                  <a:cubicBezTo>
                    <a:pt x="516871" y="917971"/>
                    <a:pt x="574549" y="885672"/>
                    <a:pt x="634074" y="862601"/>
                  </a:cubicBezTo>
                  <a:cubicBezTo>
                    <a:pt x="658529" y="853372"/>
                    <a:pt x="692211" y="859371"/>
                    <a:pt x="718051" y="859371"/>
                  </a:cubicBezTo>
                  <a:cubicBezTo>
                    <a:pt x="743891" y="859371"/>
                    <a:pt x="737894" y="828917"/>
                    <a:pt x="718051" y="828917"/>
                  </a:cubicBezTo>
                  <a:close/>
                </a:path>
              </a:pathLst>
            </a:custGeom>
            <a:grpFill/>
            <a:ln w="4613" cap="flat">
              <a:noFill/>
              <a:prstDash val="solid"/>
              <a:miter/>
            </a:ln>
          </p:spPr>
          <p:txBody>
            <a:bodyPr rtlCol="0" anchor="ctr"/>
            <a:lstStyle/>
            <a:p>
              <a:endParaRPr lang="en-US">
                <a:solidFill>
                  <a:srgbClr val="000000"/>
                </a:solidFill>
              </a:endParaRPr>
            </a:p>
          </p:txBody>
        </p:sp>
        <p:sp>
          <p:nvSpPr>
            <p:cNvPr id="24" name="Freeform 23">
              <a:extLst>
                <a:ext uri="{FF2B5EF4-FFF2-40B4-BE49-F238E27FC236}">
                  <a16:creationId xmlns:a16="http://schemas.microsoft.com/office/drawing/2014/main" id="{3396048C-3286-300B-57D3-0DAAD3015BA8}"/>
                </a:ext>
              </a:extLst>
            </p:cNvPr>
            <p:cNvSpPr/>
            <p:nvPr/>
          </p:nvSpPr>
          <p:spPr>
            <a:xfrm>
              <a:off x="10105420" y="2866865"/>
              <a:ext cx="30454" cy="207525"/>
            </a:xfrm>
            <a:custGeom>
              <a:avLst/>
              <a:gdLst>
                <a:gd name="connsiteX0" fmla="*/ 0 w 30454"/>
                <a:gd name="connsiteY0" fmla="*/ 14708 h 207525"/>
                <a:gd name="connsiteX1" fmla="*/ 0 w 30454"/>
                <a:gd name="connsiteY1" fmla="*/ 192817 h 207525"/>
                <a:gd name="connsiteX2" fmla="*/ 30454 w 30454"/>
                <a:gd name="connsiteY2" fmla="*/ 192817 h 207525"/>
                <a:gd name="connsiteX3" fmla="*/ 30454 w 30454"/>
                <a:gd name="connsiteY3" fmla="*/ 14708 h 207525"/>
                <a:gd name="connsiteX4" fmla="*/ 0 w 30454"/>
                <a:gd name="connsiteY4" fmla="*/ 14708 h 207525"/>
                <a:gd name="connsiteX5" fmla="*/ 0 w 30454"/>
                <a:gd name="connsiteY5" fmla="*/ 14708 h 20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207525">
                  <a:moveTo>
                    <a:pt x="0" y="14708"/>
                  </a:moveTo>
                  <a:lnTo>
                    <a:pt x="0" y="192817"/>
                  </a:lnTo>
                  <a:cubicBezTo>
                    <a:pt x="0" y="212196"/>
                    <a:pt x="30454" y="212658"/>
                    <a:pt x="30454" y="192817"/>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solidFill>
                  <a:srgbClr val="000000"/>
                </a:solidFill>
              </a:endParaRPr>
            </a:p>
          </p:txBody>
        </p:sp>
        <p:sp>
          <p:nvSpPr>
            <p:cNvPr id="25" name="Freeform 24">
              <a:extLst>
                <a:ext uri="{FF2B5EF4-FFF2-40B4-BE49-F238E27FC236}">
                  <a16:creationId xmlns:a16="http://schemas.microsoft.com/office/drawing/2014/main" id="{B02194C2-DF04-8B8A-BBD2-CEA271E6FC0A}"/>
                </a:ext>
              </a:extLst>
            </p:cNvPr>
            <p:cNvSpPr/>
            <p:nvPr/>
          </p:nvSpPr>
          <p:spPr>
            <a:xfrm>
              <a:off x="10504066" y="2740378"/>
              <a:ext cx="156903" cy="156883"/>
            </a:xfrm>
            <a:custGeom>
              <a:avLst/>
              <a:gdLst>
                <a:gd name="connsiteX0" fmla="*/ 20 w 156903"/>
                <a:gd name="connsiteY0" fmla="*/ 78442 h 156883"/>
                <a:gd name="connsiteX1" fmla="*/ 78462 w 156903"/>
                <a:gd name="connsiteY1" fmla="*/ 156883 h 156883"/>
                <a:gd name="connsiteX2" fmla="*/ 156904 w 156903"/>
                <a:gd name="connsiteY2" fmla="*/ 78442 h 156883"/>
                <a:gd name="connsiteX3" fmla="*/ 78462 w 156903"/>
                <a:gd name="connsiteY3" fmla="*/ 0 h 156883"/>
                <a:gd name="connsiteX4" fmla="*/ 20 w 156903"/>
                <a:gd name="connsiteY4" fmla="*/ 78442 h 156883"/>
                <a:gd name="connsiteX5" fmla="*/ 30475 w 156903"/>
                <a:gd name="connsiteY5" fmla="*/ 78442 h 156883"/>
                <a:gd name="connsiteX6" fmla="*/ 125990 w 156903"/>
                <a:gd name="connsiteY6" fmla="*/ 78442 h 156883"/>
                <a:gd name="connsiteX7" fmla="*/ 30475 w 156903"/>
                <a:gd name="connsiteY7" fmla="*/ 78442 h 156883"/>
                <a:gd name="connsiteX8" fmla="*/ 20 w 156903"/>
                <a:gd name="connsiteY8" fmla="*/ 78442 h 156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903" h="156883">
                  <a:moveTo>
                    <a:pt x="20" y="78442"/>
                  </a:moveTo>
                  <a:cubicBezTo>
                    <a:pt x="2328" y="120892"/>
                    <a:pt x="34165" y="156883"/>
                    <a:pt x="78462" y="156883"/>
                  </a:cubicBezTo>
                  <a:cubicBezTo>
                    <a:pt x="122759" y="156883"/>
                    <a:pt x="156904" y="121354"/>
                    <a:pt x="156904" y="78442"/>
                  </a:cubicBezTo>
                  <a:cubicBezTo>
                    <a:pt x="156904" y="35529"/>
                    <a:pt x="121376" y="0"/>
                    <a:pt x="78462" y="0"/>
                  </a:cubicBezTo>
                  <a:cubicBezTo>
                    <a:pt x="35551" y="0"/>
                    <a:pt x="2328" y="35991"/>
                    <a:pt x="20" y="78442"/>
                  </a:cubicBezTo>
                  <a:cubicBezTo>
                    <a:pt x="-901" y="97821"/>
                    <a:pt x="29551" y="97821"/>
                    <a:pt x="30475" y="78442"/>
                  </a:cubicBezTo>
                  <a:cubicBezTo>
                    <a:pt x="33706" y="17534"/>
                    <a:pt x="125990" y="16611"/>
                    <a:pt x="125990" y="78442"/>
                  </a:cubicBezTo>
                  <a:cubicBezTo>
                    <a:pt x="125990" y="140272"/>
                    <a:pt x="33706" y="139349"/>
                    <a:pt x="30475" y="78442"/>
                  </a:cubicBezTo>
                  <a:cubicBezTo>
                    <a:pt x="29551" y="59062"/>
                    <a:pt x="-901" y="58600"/>
                    <a:pt x="20" y="78442"/>
                  </a:cubicBezTo>
                  <a:close/>
                </a:path>
              </a:pathLst>
            </a:custGeom>
            <a:grpFill/>
            <a:ln w="4613" cap="flat">
              <a:noFill/>
              <a:prstDash val="solid"/>
              <a:miter/>
            </a:ln>
          </p:spPr>
          <p:txBody>
            <a:bodyPr rtlCol="0" anchor="ctr"/>
            <a:lstStyle/>
            <a:p>
              <a:endParaRPr lang="en-US">
                <a:solidFill>
                  <a:srgbClr val="000000"/>
                </a:solidFill>
              </a:endParaRPr>
            </a:p>
          </p:txBody>
        </p:sp>
        <p:sp>
          <p:nvSpPr>
            <p:cNvPr id="26" name="Freeform 25">
              <a:extLst>
                <a:ext uri="{FF2B5EF4-FFF2-40B4-BE49-F238E27FC236}">
                  <a16:creationId xmlns:a16="http://schemas.microsoft.com/office/drawing/2014/main" id="{71AAF748-2264-583F-2246-8C177BE77974}"/>
                </a:ext>
              </a:extLst>
            </p:cNvPr>
            <p:cNvSpPr/>
            <p:nvPr/>
          </p:nvSpPr>
          <p:spPr>
            <a:xfrm>
              <a:off x="10566841" y="2866865"/>
              <a:ext cx="30454" cy="207525"/>
            </a:xfrm>
            <a:custGeom>
              <a:avLst/>
              <a:gdLst>
                <a:gd name="connsiteX0" fmla="*/ 0 w 30454"/>
                <a:gd name="connsiteY0" fmla="*/ 14708 h 207525"/>
                <a:gd name="connsiteX1" fmla="*/ 0 w 30454"/>
                <a:gd name="connsiteY1" fmla="*/ 192817 h 207525"/>
                <a:gd name="connsiteX2" fmla="*/ 30454 w 30454"/>
                <a:gd name="connsiteY2" fmla="*/ 192817 h 207525"/>
                <a:gd name="connsiteX3" fmla="*/ 30454 w 30454"/>
                <a:gd name="connsiteY3" fmla="*/ 14708 h 207525"/>
                <a:gd name="connsiteX4" fmla="*/ 0 w 30454"/>
                <a:gd name="connsiteY4" fmla="*/ 14708 h 207525"/>
                <a:gd name="connsiteX5" fmla="*/ 0 w 30454"/>
                <a:gd name="connsiteY5" fmla="*/ 14708 h 20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4" h="207525">
                  <a:moveTo>
                    <a:pt x="0" y="14708"/>
                  </a:moveTo>
                  <a:lnTo>
                    <a:pt x="0" y="192817"/>
                  </a:lnTo>
                  <a:cubicBezTo>
                    <a:pt x="0" y="212196"/>
                    <a:pt x="30454" y="212658"/>
                    <a:pt x="30454" y="192817"/>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solidFill>
                  <a:srgbClr val="000000"/>
                </a:solidFill>
              </a:endParaRPr>
            </a:p>
          </p:txBody>
        </p:sp>
        <p:sp>
          <p:nvSpPr>
            <p:cNvPr id="27" name="Freeform 26">
              <a:extLst>
                <a:ext uri="{FF2B5EF4-FFF2-40B4-BE49-F238E27FC236}">
                  <a16:creationId xmlns:a16="http://schemas.microsoft.com/office/drawing/2014/main" id="{33635E1B-4F6C-0E9F-1132-499FF2AD831E}"/>
                </a:ext>
              </a:extLst>
            </p:cNvPr>
            <p:cNvSpPr/>
            <p:nvPr/>
          </p:nvSpPr>
          <p:spPr>
            <a:xfrm>
              <a:off x="9978118" y="3223896"/>
              <a:ext cx="746802" cy="355954"/>
            </a:xfrm>
            <a:custGeom>
              <a:avLst/>
              <a:gdLst>
                <a:gd name="connsiteX0" fmla="*/ 639940 w 746802"/>
                <a:gd name="connsiteY0" fmla="*/ 323046 h 355954"/>
                <a:gd name="connsiteX1" fmla="*/ 134223 w 746802"/>
                <a:gd name="connsiteY1" fmla="*/ 323046 h 355954"/>
                <a:gd name="connsiteX2" fmla="*/ 100540 w 746802"/>
                <a:gd name="connsiteY2" fmla="*/ 323046 h 355954"/>
                <a:gd name="connsiteX3" fmla="*/ 31327 w 746802"/>
                <a:gd name="connsiteY3" fmla="*/ 236299 h 355954"/>
                <a:gd name="connsiteX4" fmla="*/ 31327 w 746802"/>
                <a:gd name="connsiteY4" fmla="*/ 134325 h 355954"/>
                <a:gd name="connsiteX5" fmla="*/ 68700 w 746802"/>
                <a:gd name="connsiteY5" fmla="*/ 41579 h 355954"/>
                <a:gd name="connsiteX6" fmla="*/ 191900 w 746802"/>
                <a:gd name="connsiteY6" fmla="*/ 31428 h 355954"/>
                <a:gd name="connsiteX7" fmla="*/ 597951 w 746802"/>
                <a:gd name="connsiteY7" fmla="*/ 31428 h 355954"/>
                <a:gd name="connsiteX8" fmla="*/ 639940 w 746802"/>
                <a:gd name="connsiteY8" fmla="*/ 31428 h 355954"/>
                <a:gd name="connsiteX9" fmla="*/ 715613 w 746802"/>
                <a:gd name="connsiteY9" fmla="*/ 118175 h 355954"/>
                <a:gd name="connsiteX10" fmla="*/ 715613 w 746802"/>
                <a:gd name="connsiteY10" fmla="*/ 230762 h 355954"/>
                <a:gd name="connsiteX11" fmla="*/ 710999 w 746802"/>
                <a:gd name="connsiteY11" fmla="*/ 273674 h 355954"/>
                <a:gd name="connsiteX12" fmla="*/ 639940 w 746802"/>
                <a:gd name="connsiteY12" fmla="*/ 323507 h 355954"/>
                <a:gd name="connsiteX13" fmla="*/ 639940 w 746802"/>
                <a:gd name="connsiteY13" fmla="*/ 353961 h 355954"/>
                <a:gd name="connsiteX14" fmla="*/ 744682 w 746802"/>
                <a:gd name="connsiteY14" fmla="*/ 262138 h 355954"/>
                <a:gd name="connsiteX15" fmla="*/ 745605 w 746802"/>
                <a:gd name="connsiteY15" fmla="*/ 170777 h 355954"/>
                <a:gd name="connsiteX16" fmla="*/ 740067 w 746802"/>
                <a:gd name="connsiteY16" fmla="*/ 73417 h 355954"/>
                <a:gd name="connsiteX17" fmla="*/ 639017 w 746802"/>
                <a:gd name="connsiteY17" fmla="*/ 1436 h 355954"/>
                <a:gd name="connsiteX18" fmla="*/ 259268 w 746802"/>
                <a:gd name="connsiteY18" fmla="*/ 1436 h 355954"/>
                <a:gd name="connsiteX19" fmla="*/ 108844 w 746802"/>
                <a:gd name="connsiteY19" fmla="*/ 1436 h 355954"/>
                <a:gd name="connsiteX20" fmla="*/ 13329 w 746802"/>
                <a:gd name="connsiteY20" fmla="*/ 56345 h 355954"/>
                <a:gd name="connsiteX21" fmla="*/ 411 w 746802"/>
                <a:gd name="connsiteY21" fmla="*/ 155089 h 355954"/>
                <a:gd name="connsiteX22" fmla="*/ 411 w 746802"/>
                <a:gd name="connsiteY22" fmla="*/ 247834 h 355954"/>
                <a:gd name="connsiteX23" fmla="*/ 87157 w 746802"/>
                <a:gd name="connsiteY23" fmla="*/ 352115 h 355954"/>
                <a:gd name="connsiteX24" fmla="*/ 217278 w 746802"/>
                <a:gd name="connsiteY24" fmla="*/ 353961 h 355954"/>
                <a:gd name="connsiteX25" fmla="*/ 630712 w 746802"/>
                <a:gd name="connsiteY25" fmla="*/ 353961 h 355954"/>
                <a:gd name="connsiteX26" fmla="*/ 639940 w 746802"/>
                <a:gd name="connsiteY26" fmla="*/ 353961 h 355954"/>
                <a:gd name="connsiteX27" fmla="*/ 639940 w 746802"/>
                <a:gd name="connsiteY27" fmla="*/ 323507 h 35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46802" h="355954">
                  <a:moveTo>
                    <a:pt x="639940" y="323046"/>
                  </a:moveTo>
                  <a:lnTo>
                    <a:pt x="134223" y="323046"/>
                  </a:lnTo>
                  <a:cubicBezTo>
                    <a:pt x="123149" y="323046"/>
                    <a:pt x="111613" y="323969"/>
                    <a:pt x="100540" y="323046"/>
                  </a:cubicBezTo>
                  <a:cubicBezTo>
                    <a:pt x="53474" y="318893"/>
                    <a:pt x="31327" y="279211"/>
                    <a:pt x="31327" y="236299"/>
                  </a:cubicBezTo>
                  <a:lnTo>
                    <a:pt x="31327" y="134325"/>
                  </a:lnTo>
                  <a:cubicBezTo>
                    <a:pt x="31327" y="98334"/>
                    <a:pt x="33172" y="62343"/>
                    <a:pt x="68700" y="41579"/>
                  </a:cubicBezTo>
                  <a:cubicBezTo>
                    <a:pt x="101461" y="22661"/>
                    <a:pt x="155910" y="31428"/>
                    <a:pt x="191900" y="31428"/>
                  </a:cubicBezTo>
                  <a:lnTo>
                    <a:pt x="597951" y="31428"/>
                  </a:lnTo>
                  <a:cubicBezTo>
                    <a:pt x="611793" y="31428"/>
                    <a:pt x="626098" y="30967"/>
                    <a:pt x="639940" y="31428"/>
                  </a:cubicBezTo>
                  <a:cubicBezTo>
                    <a:pt x="689773" y="33274"/>
                    <a:pt x="715613" y="72033"/>
                    <a:pt x="715613" y="118175"/>
                  </a:cubicBezTo>
                  <a:lnTo>
                    <a:pt x="715613" y="230762"/>
                  </a:lnTo>
                  <a:cubicBezTo>
                    <a:pt x="715613" y="245066"/>
                    <a:pt x="716075" y="259831"/>
                    <a:pt x="710999" y="273674"/>
                  </a:cubicBezTo>
                  <a:cubicBezTo>
                    <a:pt x="699925" y="304128"/>
                    <a:pt x="671778" y="322584"/>
                    <a:pt x="639940" y="323507"/>
                  </a:cubicBezTo>
                  <a:cubicBezTo>
                    <a:pt x="620560" y="323969"/>
                    <a:pt x="620098" y="354423"/>
                    <a:pt x="639940" y="353961"/>
                  </a:cubicBezTo>
                  <a:cubicBezTo>
                    <a:pt x="692542" y="352115"/>
                    <a:pt x="737760" y="315202"/>
                    <a:pt x="744682" y="262138"/>
                  </a:cubicBezTo>
                  <a:cubicBezTo>
                    <a:pt x="748836" y="232146"/>
                    <a:pt x="745605" y="200769"/>
                    <a:pt x="745605" y="170777"/>
                  </a:cubicBezTo>
                  <a:cubicBezTo>
                    <a:pt x="745605" y="140785"/>
                    <a:pt x="750220" y="103409"/>
                    <a:pt x="740067" y="73417"/>
                  </a:cubicBezTo>
                  <a:cubicBezTo>
                    <a:pt x="725303" y="29582"/>
                    <a:pt x="684697" y="2358"/>
                    <a:pt x="639017" y="1436"/>
                  </a:cubicBezTo>
                  <a:cubicBezTo>
                    <a:pt x="512588" y="-1794"/>
                    <a:pt x="385697" y="1436"/>
                    <a:pt x="259268" y="1436"/>
                  </a:cubicBezTo>
                  <a:cubicBezTo>
                    <a:pt x="132839" y="1436"/>
                    <a:pt x="159139" y="513"/>
                    <a:pt x="108844" y="1436"/>
                  </a:cubicBezTo>
                  <a:cubicBezTo>
                    <a:pt x="69162" y="2358"/>
                    <a:pt x="32710" y="21277"/>
                    <a:pt x="13329" y="56345"/>
                  </a:cubicBezTo>
                  <a:cubicBezTo>
                    <a:pt x="-3280" y="86798"/>
                    <a:pt x="411" y="121866"/>
                    <a:pt x="411" y="155089"/>
                  </a:cubicBezTo>
                  <a:cubicBezTo>
                    <a:pt x="411" y="188311"/>
                    <a:pt x="-513" y="216919"/>
                    <a:pt x="411" y="247834"/>
                  </a:cubicBezTo>
                  <a:cubicBezTo>
                    <a:pt x="1794" y="298129"/>
                    <a:pt x="36400" y="342887"/>
                    <a:pt x="87157" y="352115"/>
                  </a:cubicBezTo>
                  <a:cubicBezTo>
                    <a:pt x="128685" y="359498"/>
                    <a:pt x="175289" y="353961"/>
                    <a:pt x="217278" y="353961"/>
                  </a:cubicBezTo>
                  <a:cubicBezTo>
                    <a:pt x="355243" y="353961"/>
                    <a:pt x="492748" y="355807"/>
                    <a:pt x="630712" y="353961"/>
                  </a:cubicBezTo>
                  <a:cubicBezTo>
                    <a:pt x="633941" y="353961"/>
                    <a:pt x="636710" y="353961"/>
                    <a:pt x="639940" y="353961"/>
                  </a:cubicBezTo>
                  <a:cubicBezTo>
                    <a:pt x="659319" y="353961"/>
                    <a:pt x="659781" y="323507"/>
                    <a:pt x="639940" y="323507"/>
                  </a:cubicBezTo>
                  <a:close/>
                </a:path>
              </a:pathLst>
            </a:custGeom>
            <a:grpFill/>
            <a:ln w="4613" cap="flat">
              <a:noFill/>
              <a:prstDash val="solid"/>
              <a:miter/>
            </a:ln>
          </p:spPr>
          <p:txBody>
            <a:bodyPr rtlCol="0" anchor="ctr"/>
            <a:lstStyle/>
            <a:p>
              <a:endParaRPr lang="en-US">
                <a:solidFill>
                  <a:srgbClr val="000000"/>
                </a:solidFill>
              </a:endParaRPr>
            </a:p>
          </p:txBody>
        </p:sp>
      </p:grpSp>
      <p:cxnSp>
        <p:nvCxnSpPr>
          <p:cNvPr id="28" name="Straight Connector 27">
            <a:extLst>
              <a:ext uri="{FF2B5EF4-FFF2-40B4-BE49-F238E27FC236}">
                <a16:creationId xmlns:a16="http://schemas.microsoft.com/office/drawing/2014/main" id="{51F28A69-3999-67A3-7AA4-4932D7C4FB9A}"/>
              </a:ext>
            </a:extLst>
          </p:cNvPr>
          <p:cNvCxnSpPr>
            <a:cxnSpLocks/>
          </p:cNvCxnSpPr>
          <p:nvPr/>
        </p:nvCxnSpPr>
        <p:spPr>
          <a:xfrm>
            <a:off x="0" y="979211"/>
            <a:ext cx="533686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9" name="Text Placeholder 11">
            <a:extLst>
              <a:ext uri="{FF2B5EF4-FFF2-40B4-BE49-F238E27FC236}">
                <a16:creationId xmlns:a16="http://schemas.microsoft.com/office/drawing/2014/main" id="{02D21AF3-3C69-F579-9793-A3CAB741EA1B}"/>
              </a:ext>
            </a:extLst>
          </p:cNvPr>
          <p:cNvSpPr txBox="1">
            <a:spLocks/>
          </p:cNvSpPr>
          <p:nvPr/>
        </p:nvSpPr>
        <p:spPr>
          <a:xfrm>
            <a:off x="429114" y="352212"/>
            <a:ext cx="725647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30" name="TextBox 28">
            <a:extLst>
              <a:ext uri="{FF2B5EF4-FFF2-40B4-BE49-F238E27FC236}">
                <a16:creationId xmlns:a16="http://schemas.microsoft.com/office/drawing/2014/main" id="{28C3429C-1604-C099-A36F-EAC39D07D817}"/>
              </a:ext>
            </a:extLst>
          </p:cNvPr>
          <p:cNvSpPr txBox="1"/>
          <p:nvPr/>
        </p:nvSpPr>
        <p:spPr>
          <a:xfrm>
            <a:off x="567180" y="1373089"/>
            <a:ext cx="3493667" cy="2646878"/>
          </a:xfrm>
          <a:prstGeom prst="rect">
            <a:avLst/>
          </a:prstGeom>
          <a:noFill/>
        </p:spPr>
        <p:txBody>
          <a:bodyPr wrap="square">
            <a:spAutoFit/>
          </a:bodyPr>
          <a:lstStyle/>
          <a:p>
            <a:r>
              <a:rPr lang="en-US" sz="2000" b="1" dirty="0">
                <a:solidFill>
                  <a:srgbClr val="0289AE"/>
                </a:solidFill>
                <a:cs typeface="Times New Roman" panose="02020603050405020304" pitchFamily="18" charset="0"/>
              </a:rPr>
              <a:t>AI in Your Experience</a:t>
            </a:r>
          </a:p>
          <a:p>
            <a:endParaRPr lang="en-US" sz="2000" b="1" dirty="0">
              <a:solidFill>
                <a:srgbClr val="0289AE"/>
              </a:solidFill>
              <a:cs typeface="Times New Roman" panose="02020603050405020304" pitchFamily="18" charset="0"/>
            </a:endParaRPr>
          </a:p>
          <a:p>
            <a:pPr marL="285750" indent="-285750">
              <a:buClr>
                <a:srgbClr val="62A844"/>
              </a:buClr>
              <a:buFont typeface="Arial" panose="020B0604020202020204" pitchFamily="34" charset="0"/>
              <a:buChar char="•"/>
            </a:pPr>
            <a:r>
              <a:rPr lang="en-US" b="1" dirty="0">
                <a:solidFill>
                  <a:srgbClr val="000000"/>
                </a:solidFill>
                <a:cs typeface="Times New Roman" panose="02020603050405020304" pitchFamily="18" charset="0"/>
              </a:rPr>
              <a:t>Think of one recent encounter with AI in hospitality:</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Chatbot for booking? </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Digital check-in?</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Dynamic pricing? </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Automated messages?</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p:txBody>
      </p:sp>
      <p:sp>
        <p:nvSpPr>
          <p:cNvPr id="32" name="TextBox 31">
            <a:extLst>
              <a:ext uri="{FF2B5EF4-FFF2-40B4-BE49-F238E27FC236}">
                <a16:creationId xmlns:a16="http://schemas.microsoft.com/office/drawing/2014/main" id="{C70A357E-4748-4A7D-17CB-92AE646420E6}"/>
              </a:ext>
            </a:extLst>
          </p:cNvPr>
          <p:cNvSpPr txBox="1"/>
          <p:nvPr/>
        </p:nvSpPr>
        <p:spPr>
          <a:xfrm>
            <a:off x="609163" y="4807784"/>
            <a:ext cx="6099858" cy="461665"/>
          </a:xfrm>
          <a:prstGeom prst="rect">
            <a:avLst/>
          </a:prstGeom>
          <a:noFill/>
        </p:spPr>
        <p:txBody>
          <a:bodyPr wrap="square">
            <a:spAutoFit/>
          </a:bodyPr>
          <a:lstStyle/>
          <a:p>
            <a:r>
              <a:rPr lang="en-US" sz="2400" b="1" dirty="0">
                <a:solidFill>
                  <a:srgbClr val="62A844"/>
                </a:solidFill>
                <a:cs typeface="Times New Roman" panose="02020603050405020304" pitchFamily="18" charset="0"/>
              </a:rPr>
              <a:t>Think in 3 Dimensions:</a:t>
            </a:r>
            <a:endParaRPr lang="en-US" sz="2400" dirty="0">
              <a:solidFill>
                <a:srgbClr val="62A844"/>
              </a:solidFill>
            </a:endParaRPr>
          </a:p>
        </p:txBody>
      </p:sp>
      <p:sp>
        <p:nvSpPr>
          <p:cNvPr id="34" name="TextBox 33">
            <a:extLst>
              <a:ext uri="{FF2B5EF4-FFF2-40B4-BE49-F238E27FC236}">
                <a16:creationId xmlns:a16="http://schemas.microsoft.com/office/drawing/2014/main" id="{8F7A18F4-F3B3-6361-5107-E13877081D61}"/>
              </a:ext>
            </a:extLst>
          </p:cNvPr>
          <p:cNvSpPr txBox="1"/>
          <p:nvPr/>
        </p:nvSpPr>
        <p:spPr>
          <a:xfrm>
            <a:off x="609163" y="5313436"/>
            <a:ext cx="4654738" cy="769441"/>
          </a:xfrm>
          <a:prstGeom prst="rect">
            <a:avLst/>
          </a:prstGeom>
          <a:noFill/>
        </p:spPr>
        <p:txBody>
          <a:bodyPr wrap="square">
            <a:spAutoFit/>
          </a:bodyPr>
          <a:lstStyle/>
          <a:p>
            <a:r>
              <a:rPr lang="en-US" sz="2200" b="1" dirty="0">
                <a:solidFill>
                  <a:srgbClr val="000000"/>
                </a:solidFill>
                <a:cs typeface="Times New Roman" panose="02020603050405020304" pitchFamily="18" charset="0"/>
              </a:rPr>
              <a:t>Prepare to Share: </a:t>
            </a:r>
            <a:r>
              <a:rPr lang="en-US" sz="2200" i="1" dirty="0">
                <a:solidFill>
                  <a:srgbClr val="000000"/>
                </a:solidFill>
                <a:cs typeface="Times New Roman" panose="02020603050405020304" pitchFamily="18" charset="0"/>
              </a:rPr>
              <a:t>In small groups: What tasks should stay human-led?</a:t>
            </a:r>
            <a:endParaRPr lang="en-US" sz="2200" dirty="0">
              <a:solidFill>
                <a:srgbClr val="000000"/>
              </a:solidFill>
              <a:cs typeface="Times New Roman" panose="02020603050405020304" pitchFamily="18" charset="0"/>
            </a:endParaRPr>
          </a:p>
        </p:txBody>
      </p:sp>
      <p:sp>
        <p:nvSpPr>
          <p:cNvPr id="36" name="Freeform 35">
            <a:extLst>
              <a:ext uri="{FF2B5EF4-FFF2-40B4-BE49-F238E27FC236}">
                <a16:creationId xmlns:a16="http://schemas.microsoft.com/office/drawing/2014/main" id="{B6072599-0AC6-9441-2EA3-9D6CC6FB51EC}"/>
              </a:ext>
            </a:extLst>
          </p:cNvPr>
          <p:cNvSpPr/>
          <p:nvPr/>
        </p:nvSpPr>
        <p:spPr>
          <a:xfrm rot="8833389" flipH="1">
            <a:off x="4006016" y="456957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582678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B3BD3-AE21-0859-49A5-452627696CF1}"/>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A00F2F8E-0578-5250-3B12-485F8076F889}"/>
              </a:ext>
            </a:extLst>
          </p:cNvPr>
          <p:cNvGrpSpPr/>
          <p:nvPr/>
        </p:nvGrpSpPr>
        <p:grpSpPr>
          <a:xfrm>
            <a:off x="4696982" y="386543"/>
            <a:ext cx="6863434" cy="6049273"/>
            <a:chOff x="9515475" y="838200"/>
            <a:chExt cx="12553120" cy="12065000"/>
          </a:xfrm>
        </p:grpSpPr>
        <p:sp>
          <p:nvSpPr>
            <p:cNvPr id="19" name="Oval 10">
              <a:extLst>
                <a:ext uri="{FF2B5EF4-FFF2-40B4-BE49-F238E27FC236}">
                  <a16:creationId xmlns:a16="http://schemas.microsoft.com/office/drawing/2014/main" id="{D1F89838-16FC-28C0-52DE-EDDA6A01E90B}"/>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8C99E4A9-3F1E-6B59-901B-B0AE4EAA3EC3}"/>
                </a:ext>
              </a:extLst>
            </p:cNvPr>
            <p:cNvCxnSpPr>
              <a:cxnSpLocks/>
            </p:cNvCxnSpPr>
            <p:nvPr/>
          </p:nvCxnSpPr>
          <p:spPr>
            <a:xfrm>
              <a:off x="13245571" y="6324599"/>
              <a:ext cx="8823024"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36BA5088-3C9D-A0DF-AAD6-69BF512894C6}"/>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21EBAA0F-C7AE-63C0-02E7-4F20F6612FE0}"/>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BE588952-B95D-E893-2BFC-2EC1DB7DD23F}"/>
                </a:ext>
              </a:extLst>
            </p:cNvPr>
            <p:cNvCxnSpPr>
              <a:cxnSpLocks/>
            </p:cNvCxnSpPr>
            <p:nvPr/>
          </p:nvCxnSpPr>
          <p:spPr>
            <a:xfrm>
              <a:off x="12768265" y="10398917"/>
              <a:ext cx="8823025"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9E46C2E9-9D0A-50A2-F80E-7DD1A6F6787C}"/>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A82FCCD6-3DA6-4B37-F0CF-CC42A0A46AA9}"/>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12BF177F-3695-D40A-FE07-FFDF587FD7F1}"/>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6386CA28-0B1C-6C01-AE65-14166270D622}"/>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F4E1248-493E-6EBE-F80E-28AD45F0F579}"/>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975E7439-27F8-1C5E-7869-27996BBEFE79}"/>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1568FFE4-D588-850C-678F-33CAF760424E}"/>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130EAC64-B5F3-AF16-2499-275498DA7C13}"/>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CF352C59-7732-A110-3CBB-E62D8059775F}"/>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064FC29C-C8F9-5593-B751-5642ECA22721}"/>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7BE28405-5ECE-1EFD-DAB3-16B5D3B5DA20}"/>
              </a:ext>
            </a:extLst>
          </p:cNvPr>
          <p:cNvSpPr txBox="1">
            <a:spLocks/>
          </p:cNvSpPr>
          <p:nvPr/>
        </p:nvSpPr>
        <p:spPr>
          <a:xfrm>
            <a:off x="429115" y="609471"/>
            <a:ext cx="381927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br>
              <a:rPr lang="en-US" sz="3400" b="1" dirty="0">
                <a:solidFill>
                  <a:srgbClr val="262626"/>
                </a:solidFill>
                <a:cs typeface="Times New Roman" panose="02020603050405020304" pitchFamily="18" charset="0"/>
              </a:rPr>
            </a:br>
            <a:r>
              <a:rPr lang="en-US" sz="3400" b="1" dirty="0">
                <a:solidFill>
                  <a:srgbClr val="262626"/>
                </a:solidFill>
                <a:cs typeface="Times New Roman" panose="02020603050405020304" pitchFamily="18" charset="0"/>
              </a:rPr>
              <a:t>3-step Group Activity: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6D0444F0-118C-539B-F358-DF739418E7D2}"/>
              </a:ext>
            </a:extLst>
          </p:cNvPr>
          <p:cNvCxnSpPr>
            <a:cxnSpLocks/>
          </p:cNvCxnSpPr>
          <p:nvPr/>
        </p:nvCxnSpPr>
        <p:spPr>
          <a:xfrm>
            <a:off x="-27709" y="1679112"/>
            <a:ext cx="427609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90DF6E0A-036C-C59C-1B51-D1F045362CB2}"/>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2" y="3809280"/>
            <a:ext cx="4279059" cy="3064365"/>
          </a:xfrm>
          <a:prstGeom prst="rect">
            <a:avLst/>
          </a:prstGeom>
        </p:spPr>
      </p:pic>
      <p:sp>
        <p:nvSpPr>
          <p:cNvPr id="9" name="TextBox 34">
            <a:extLst>
              <a:ext uri="{FF2B5EF4-FFF2-40B4-BE49-F238E27FC236}">
                <a16:creationId xmlns:a16="http://schemas.microsoft.com/office/drawing/2014/main" id="{233C6E8E-C081-BA41-2245-1F4FEB7AAD42}"/>
              </a:ext>
            </a:extLst>
          </p:cNvPr>
          <p:cNvSpPr txBox="1"/>
          <p:nvPr/>
        </p:nvSpPr>
        <p:spPr>
          <a:xfrm>
            <a:off x="7463094" y="5296516"/>
            <a:ext cx="4204187" cy="923330"/>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buNone/>
            </a:pPr>
            <a:r>
              <a:rPr lang="en-US" sz="1800" dirty="0" err="1">
                <a:solidFill>
                  <a:srgbClr val="000000"/>
                </a:solidFill>
                <a:latin typeface="Calibri" panose="020F0502020204030204" pitchFamily="34" charset="0"/>
                <a:cs typeface="Calibri" panose="020F0502020204030204" pitchFamily="34" charset="0"/>
              </a:rPr>
              <a:t>Summarise</a:t>
            </a:r>
            <a:r>
              <a:rPr lang="en-US" sz="1800" dirty="0">
                <a:solidFill>
                  <a:srgbClr val="000000"/>
                </a:solidFill>
                <a:latin typeface="Calibri" panose="020F0502020204030204" pitchFamily="34" charset="0"/>
                <a:cs typeface="Calibri" panose="020F0502020204030204" pitchFamily="34" charset="0"/>
              </a:rPr>
              <a:t> your example + </a:t>
            </a:r>
            <a:r>
              <a:rPr lang="en-US" sz="1800" b="1" dirty="0">
                <a:solidFill>
                  <a:srgbClr val="000000"/>
                </a:solidFill>
                <a:latin typeface="Calibri" panose="020F0502020204030204" pitchFamily="34" charset="0"/>
                <a:cs typeface="Calibri" panose="020F0502020204030204" pitchFamily="34" charset="0"/>
              </a:rPr>
              <a:t>one key lesson</a:t>
            </a:r>
            <a:r>
              <a:rPr lang="en-US" sz="1800" dirty="0">
                <a:solidFill>
                  <a:srgbClr val="000000"/>
                </a:solidFill>
                <a:latin typeface="Calibri" panose="020F0502020204030204" pitchFamily="34" charset="0"/>
                <a:cs typeface="Calibri" panose="020F0502020204030204" pitchFamily="34" charset="0"/>
              </a:rPr>
              <a:t> about balancing digital tools with human service</a:t>
            </a:r>
          </a:p>
        </p:txBody>
      </p:sp>
      <p:sp>
        <p:nvSpPr>
          <p:cNvPr id="11" name="TextBox 36">
            <a:extLst>
              <a:ext uri="{FF2B5EF4-FFF2-40B4-BE49-F238E27FC236}">
                <a16:creationId xmlns:a16="http://schemas.microsoft.com/office/drawing/2014/main" id="{77D784B3-FBF9-CAA5-E849-526CD70C616B}"/>
              </a:ext>
            </a:extLst>
          </p:cNvPr>
          <p:cNvSpPr txBox="1"/>
          <p:nvPr/>
        </p:nvSpPr>
        <p:spPr>
          <a:xfrm>
            <a:off x="7463094" y="1198646"/>
            <a:ext cx="3694902" cy="120032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1800" dirty="0">
                <a:solidFill>
                  <a:srgbClr val="000000"/>
                </a:solidFill>
                <a:latin typeface="Calibri" panose="020F0502020204030204" pitchFamily="34" charset="0"/>
                <a:cs typeface="Calibri" panose="020F0502020204030204" pitchFamily="34" charset="0"/>
              </a:rPr>
              <a:t>Compare AI examples. What tasks suit automation vs. human touch?</a:t>
            </a:r>
            <a:br>
              <a:rPr lang="en-US" sz="1800" dirty="0">
                <a:solidFill>
                  <a:srgbClr val="000000"/>
                </a:solidFill>
                <a:latin typeface="Calibri" panose="020F0502020204030204" pitchFamily="34" charset="0"/>
                <a:cs typeface="Calibri" panose="020F0502020204030204" pitchFamily="34" charset="0"/>
              </a:rPr>
            </a:br>
            <a:r>
              <a:rPr lang="en-US" sz="1800" b="1" dirty="0">
                <a:solidFill>
                  <a:srgbClr val="0289AE"/>
                </a:solidFill>
                <a:latin typeface="Calibri" panose="020F0502020204030204" pitchFamily="34" charset="0"/>
                <a:cs typeface="Calibri" panose="020F0502020204030204" pitchFamily="34" charset="0"/>
              </a:rPr>
              <a:t>→ </a:t>
            </a:r>
            <a:r>
              <a:rPr lang="en-US" sz="1800" dirty="0">
                <a:solidFill>
                  <a:srgbClr val="000000"/>
                </a:solidFill>
                <a:latin typeface="Calibri" panose="020F0502020204030204" pitchFamily="34" charset="0"/>
                <a:cs typeface="Calibri" panose="020F0502020204030204" pitchFamily="34" charset="0"/>
              </a:rPr>
              <a:t>Agree on 3 principles for responsible AI use</a:t>
            </a:r>
          </a:p>
        </p:txBody>
      </p:sp>
      <p:sp>
        <p:nvSpPr>
          <p:cNvPr id="12" name="TextBox 37">
            <a:extLst>
              <a:ext uri="{FF2B5EF4-FFF2-40B4-BE49-F238E27FC236}">
                <a16:creationId xmlns:a16="http://schemas.microsoft.com/office/drawing/2014/main" id="{73C37FBC-FD8F-0779-043E-C1D11E26C41C}"/>
              </a:ext>
            </a:extLst>
          </p:cNvPr>
          <p:cNvSpPr txBox="1"/>
          <p:nvPr/>
        </p:nvSpPr>
        <p:spPr>
          <a:xfrm>
            <a:off x="7463093" y="3259994"/>
            <a:ext cx="4310985" cy="120032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Clr>
                <a:srgbClr val="62A844"/>
              </a:buClr>
              <a:buNone/>
            </a:pPr>
            <a:r>
              <a:rPr lang="en-US" sz="1800" dirty="0">
                <a:solidFill>
                  <a:srgbClr val="000000"/>
                </a:solidFill>
                <a:latin typeface="Calibri" panose="020F0502020204030204" pitchFamily="34" charset="0"/>
                <a:cs typeface="Calibri" panose="020F0502020204030204" pitchFamily="34" charset="0"/>
              </a:rPr>
              <a:t>Choose </a:t>
            </a:r>
            <a:r>
              <a:rPr lang="en-US" sz="1800" b="1" dirty="0">
                <a:solidFill>
                  <a:srgbClr val="000000"/>
                </a:solidFill>
                <a:latin typeface="Calibri" panose="020F0502020204030204" pitchFamily="34" charset="0"/>
                <a:cs typeface="Calibri" panose="020F0502020204030204" pitchFamily="34" charset="0"/>
              </a:rPr>
              <a:t>one small, realistic change</a:t>
            </a:r>
            <a:r>
              <a:rPr lang="en-US" sz="1800" dirty="0">
                <a:solidFill>
                  <a:srgbClr val="000000"/>
                </a:solidFill>
                <a:latin typeface="Calibri" panose="020F0502020204030204" pitchFamily="34" charset="0"/>
                <a:cs typeface="Calibri" panose="020F0502020204030204" pitchFamily="34" charset="0"/>
              </a:rPr>
              <a:t> to test:</a:t>
            </a:r>
          </a:p>
          <a:p>
            <a:pPr>
              <a:buClr>
                <a:srgbClr val="62A844"/>
              </a:buClr>
            </a:pPr>
            <a:r>
              <a:rPr lang="en-US" sz="1800" dirty="0">
                <a:solidFill>
                  <a:srgbClr val="000000"/>
                </a:solidFill>
                <a:latin typeface="Calibri" panose="020F0502020204030204" pitchFamily="34" charset="0"/>
                <a:cs typeface="Calibri" panose="020F0502020204030204" pitchFamily="34" charset="0"/>
              </a:rPr>
              <a:t>Chatbot handover improvement</a:t>
            </a:r>
          </a:p>
          <a:p>
            <a:pPr>
              <a:buClr>
                <a:srgbClr val="62A844"/>
              </a:buClr>
            </a:pPr>
            <a:r>
              <a:rPr lang="en-US" sz="1800" dirty="0">
                <a:solidFill>
                  <a:srgbClr val="000000"/>
                </a:solidFill>
                <a:latin typeface="Calibri" panose="020F0502020204030204" pitchFamily="34" charset="0"/>
                <a:cs typeface="Calibri" panose="020F0502020204030204" pitchFamily="34" charset="0"/>
              </a:rPr>
              <a:t>Friendlier automated messages</a:t>
            </a:r>
          </a:p>
          <a:p>
            <a:pPr>
              <a:buClr>
                <a:srgbClr val="62A844"/>
              </a:buClr>
            </a:pPr>
            <a:r>
              <a:rPr lang="en-US" sz="1800" dirty="0">
                <a:solidFill>
                  <a:srgbClr val="000000"/>
                </a:solidFill>
                <a:latin typeface="Calibri" panose="020F0502020204030204" pitchFamily="34" charset="0"/>
                <a:cs typeface="Calibri" panose="020F0502020204030204" pitchFamily="34" charset="0"/>
              </a:rPr>
              <a:t>Clearer data use transparency</a:t>
            </a:r>
          </a:p>
        </p:txBody>
      </p:sp>
      <p:sp>
        <p:nvSpPr>
          <p:cNvPr id="5" name="TextBox 35">
            <a:extLst>
              <a:ext uri="{FF2B5EF4-FFF2-40B4-BE49-F238E27FC236}">
                <a16:creationId xmlns:a16="http://schemas.microsoft.com/office/drawing/2014/main" id="{C38BCE6F-A556-3410-65E7-CF90FD6435BC}"/>
              </a:ext>
            </a:extLst>
          </p:cNvPr>
          <p:cNvSpPr txBox="1"/>
          <p:nvPr/>
        </p:nvSpPr>
        <p:spPr>
          <a:xfrm>
            <a:off x="7463094" y="2672694"/>
            <a:ext cx="3694902" cy="514115"/>
          </a:xfrm>
          <a:prstGeom prst="rect">
            <a:avLst/>
          </a:prstGeom>
          <a:noFill/>
        </p:spPr>
        <p:txBody>
          <a:bodyPr wrap="square">
            <a:spAutoFit/>
          </a:bodyPr>
          <a:lstStyle/>
          <a:p>
            <a:pPr>
              <a:lnSpc>
                <a:spcPts val="3380"/>
              </a:lnSpc>
              <a:defRPr/>
            </a:pPr>
            <a:r>
              <a:rPr lang="en-US" sz="2600" b="1" dirty="0">
                <a:solidFill>
                  <a:srgbClr val="62A844"/>
                </a:solidFill>
                <a:latin typeface="Calibri" panose="020F0502020204030204" pitchFamily="34" charset="0"/>
                <a:ea typeface="Roboto Cn" pitchFamily="2" charset="0"/>
                <a:cs typeface="Calibri" panose="020F0502020204030204" pitchFamily="34" charset="0"/>
              </a:rPr>
              <a:t>Apply your Insights</a:t>
            </a:r>
          </a:p>
        </p:txBody>
      </p:sp>
      <p:sp>
        <p:nvSpPr>
          <p:cNvPr id="6" name="TextBox 38">
            <a:extLst>
              <a:ext uri="{FF2B5EF4-FFF2-40B4-BE49-F238E27FC236}">
                <a16:creationId xmlns:a16="http://schemas.microsoft.com/office/drawing/2014/main" id="{81B3B9AD-9882-E8B1-CC31-14214640958E}"/>
              </a:ext>
            </a:extLst>
          </p:cNvPr>
          <p:cNvSpPr txBox="1"/>
          <p:nvPr/>
        </p:nvSpPr>
        <p:spPr>
          <a:xfrm>
            <a:off x="7463093" y="609471"/>
            <a:ext cx="3374899" cy="514115"/>
          </a:xfrm>
          <a:prstGeom prst="rect">
            <a:avLst/>
          </a:prstGeom>
          <a:noFill/>
        </p:spPr>
        <p:txBody>
          <a:bodyPr wrap="square">
            <a:spAutoFit/>
          </a:bodyPr>
          <a:lstStyle/>
          <a:p>
            <a:pPr>
              <a:lnSpc>
                <a:spcPts val="3380"/>
              </a:lnSpc>
              <a:defRPr/>
            </a:pPr>
            <a:r>
              <a:rPr lang="en-US" sz="2600" b="1" dirty="0">
                <a:solidFill>
                  <a:srgbClr val="0289AE"/>
                </a:solidFill>
                <a:latin typeface="Calibri" panose="020F0502020204030204" pitchFamily="34" charset="0"/>
                <a:ea typeface="Roboto Cn" pitchFamily="2" charset="0"/>
                <a:cs typeface="Calibri" panose="020F0502020204030204" pitchFamily="34" charset="0"/>
              </a:rPr>
              <a:t>Share &amp; </a:t>
            </a:r>
            <a:r>
              <a:rPr lang="en-US" sz="2600" b="1" dirty="0" err="1">
                <a:solidFill>
                  <a:srgbClr val="0289AE"/>
                </a:solidFill>
                <a:latin typeface="Calibri" panose="020F0502020204030204" pitchFamily="34" charset="0"/>
                <a:ea typeface="Roboto Cn" pitchFamily="2" charset="0"/>
                <a:cs typeface="Calibri" panose="020F0502020204030204" pitchFamily="34" charset="0"/>
              </a:rPr>
              <a:t>Synthsise</a:t>
            </a:r>
            <a:endParaRPr lang="en-US" sz="2600" b="1" dirty="0">
              <a:solidFill>
                <a:srgbClr val="0289AE"/>
              </a:solidFill>
              <a:latin typeface="Calibri" panose="020F0502020204030204" pitchFamily="34" charset="0"/>
              <a:ea typeface="Roboto Cn" pitchFamily="2" charset="0"/>
              <a:cs typeface="Calibri" panose="020F0502020204030204" pitchFamily="34" charset="0"/>
            </a:endParaRPr>
          </a:p>
        </p:txBody>
      </p:sp>
      <p:sp>
        <p:nvSpPr>
          <p:cNvPr id="15" name="TextBox 39">
            <a:extLst>
              <a:ext uri="{FF2B5EF4-FFF2-40B4-BE49-F238E27FC236}">
                <a16:creationId xmlns:a16="http://schemas.microsoft.com/office/drawing/2014/main" id="{650C8EC0-8B38-DC9E-E68D-70CF11F6F8D8}"/>
              </a:ext>
            </a:extLst>
          </p:cNvPr>
          <p:cNvSpPr txBox="1"/>
          <p:nvPr/>
        </p:nvSpPr>
        <p:spPr>
          <a:xfrm>
            <a:off x="7463093" y="4652237"/>
            <a:ext cx="3987757" cy="514115"/>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Evidence of Learning</a:t>
            </a:r>
          </a:p>
        </p:txBody>
      </p:sp>
      <p:sp>
        <p:nvSpPr>
          <p:cNvPr id="16" name="TextBox 6">
            <a:extLst>
              <a:ext uri="{FF2B5EF4-FFF2-40B4-BE49-F238E27FC236}">
                <a16:creationId xmlns:a16="http://schemas.microsoft.com/office/drawing/2014/main" id="{EC136C7B-C48C-09A9-9F1E-814AA421FBE0}"/>
              </a:ext>
            </a:extLst>
          </p:cNvPr>
          <p:cNvSpPr txBox="1"/>
          <p:nvPr/>
        </p:nvSpPr>
        <p:spPr>
          <a:xfrm>
            <a:off x="417922" y="3222805"/>
            <a:ext cx="3420639" cy="1508105"/>
          </a:xfrm>
          <a:prstGeom prst="rect">
            <a:avLst/>
          </a:prstGeom>
          <a:noFill/>
        </p:spPr>
        <p:txBody>
          <a:bodyPr wrap="square" lIns="91440" tIns="45720" rIns="91440" bIns="45720" rtlCol="0" anchor="t">
            <a:spAutoFit/>
          </a:bodyPr>
          <a:lstStyle/>
          <a:p>
            <a:pPr>
              <a:buClr>
                <a:srgbClr val="62A844"/>
              </a:buClr>
            </a:pPr>
            <a:r>
              <a:rPr lang="en-US" sz="2000" b="1" dirty="0">
                <a:solidFill>
                  <a:srgbClr val="0289AE"/>
                </a:solidFill>
                <a:cs typeface="Times New Roman" panose="02020603050405020304" pitchFamily="18" charset="0"/>
              </a:rPr>
              <a:t>Measure Success:</a:t>
            </a:r>
            <a:br>
              <a:rPr lang="en-US" dirty="0">
                <a:solidFill>
                  <a:srgbClr val="000000"/>
                </a:solidFill>
              </a:rPr>
            </a:br>
            <a:r>
              <a:rPr lang="en-US" i="1" dirty="0">
                <a:solidFill>
                  <a:srgbClr val="000000"/>
                </a:solidFill>
                <a:cs typeface="Times New Roman" panose="02020603050405020304" pitchFamily="18" charset="0"/>
              </a:rPr>
              <a:t>How will you know it works?</a:t>
            </a:r>
          </a:p>
          <a:p>
            <a:pPr marL="342900" indent="-342900">
              <a:buClr>
                <a:srgbClr val="62A844"/>
              </a:buClr>
              <a:buFont typeface="Arial" panose="020B0604020202020204" pitchFamily="34" charset="0"/>
              <a:buChar char="•"/>
            </a:pPr>
            <a:r>
              <a:rPr lang="en-US" dirty="0">
                <a:solidFill>
                  <a:srgbClr val="000000"/>
                </a:solidFill>
                <a:cs typeface="Times New Roman" panose="02020603050405020304" pitchFamily="18" charset="0"/>
              </a:rPr>
              <a:t>Faster responses </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Better guest comments </a:t>
            </a:r>
          </a:p>
          <a:p>
            <a:pPr marL="285750" indent="-285750">
              <a:buClr>
                <a:srgbClr val="62A844"/>
              </a:buClr>
              <a:buFont typeface="Arial" panose="020B0604020202020204" pitchFamily="34" charset="0"/>
              <a:buChar char="•"/>
            </a:pPr>
            <a:r>
              <a:rPr lang="en-US" dirty="0">
                <a:solidFill>
                  <a:srgbClr val="000000"/>
                </a:solidFill>
                <a:cs typeface="Times New Roman" panose="02020603050405020304" pitchFamily="18" charset="0"/>
              </a:rPr>
              <a:t>Higher staff confidence</a:t>
            </a:r>
          </a:p>
        </p:txBody>
      </p:sp>
      <p:sp>
        <p:nvSpPr>
          <p:cNvPr id="7" name="Freeform 6">
            <a:extLst>
              <a:ext uri="{FF2B5EF4-FFF2-40B4-BE49-F238E27FC236}">
                <a16:creationId xmlns:a16="http://schemas.microsoft.com/office/drawing/2014/main" id="{11A3862F-B7FF-AF79-1BA9-615216CAB6AD}"/>
              </a:ext>
            </a:extLst>
          </p:cNvPr>
          <p:cNvSpPr/>
          <p:nvPr/>
        </p:nvSpPr>
        <p:spPr>
          <a:xfrm rot="369013">
            <a:off x="2506188" y="260732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862244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61253-69EE-6F29-A5A8-0601016F7721}"/>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BFF09D9D-978A-DEB3-6229-2E616F575C51}"/>
              </a:ext>
            </a:extLst>
          </p:cNvPr>
          <p:cNvSpPr/>
          <p:nvPr/>
        </p:nvSpPr>
        <p:spPr>
          <a:xfrm flipH="1">
            <a:off x="688773" y="1069584"/>
            <a:ext cx="2788898" cy="1439240"/>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AI = Practical Tool: </a:t>
            </a:r>
            <a:r>
              <a:rPr lang="en-US" sz="2000" dirty="0">
                <a:solidFill>
                  <a:srgbClr val="262626"/>
                </a:solidFill>
                <a:cs typeface="Segoe UI Light" panose="020B0502040204020203" pitchFamily="34" charset="0"/>
              </a:rPr>
              <a:t>Digital systems that learn from data to help with human-like tasks</a:t>
            </a:r>
          </a:p>
          <a:p>
            <a:pPr>
              <a:lnSpc>
                <a:spcPts val="2100"/>
              </a:lnSpc>
            </a:pPr>
            <a:endParaRPr lang="en-US" sz="2000" dirty="0">
              <a:solidFill>
                <a:srgbClr val="262626"/>
              </a:solidFill>
              <a:cs typeface="Segoe UI Light" panose="020B0502040204020203" pitchFamily="34" charset="0"/>
            </a:endParaRPr>
          </a:p>
        </p:txBody>
      </p:sp>
      <p:sp>
        <p:nvSpPr>
          <p:cNvPr id="108" name="Rectangle 30">
            <a:extLst>
              <a:ext uri="{FF2B5EF4-FFF2-40B4-BE49-F238E27FC236}">
                <a16:creationId xmlns:a16="http://schemas.microsoft.com/office/drawing/2014/main" id="{C6D9A355-4501-129A-594D-B0CF4E7E02CA}"/>
              </a:ext>
            </a:extLst>
          </p:cNvPr>
          <p:cNvSpPr/>
          <p:nvPr/>
        </p:nvSpPr>
        <p:spPr>
          <a:xfrm flipH="1">
            <a:off x="688772" y="3063440"/>
            <a:ext cx="3620711" cy="1708545"/>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Delivers Real Benefits</a:t>
            </a:r>
            <a:br>
              <a:rPr lang="en-US" sz="2000" b="1" dirty="0">
                <a:solidFill>
                  <a:srgbClr val="262626"/>
                </a:solidFill>
                <a:cs typeface="Segoe UI Light" panose="020B0502040204020203" pitchFamily="34" charset="0"/>
              </a:rPr>
            </a:br>
            <a:r>
              <a:rPr lang="en-US" sz="2000" b="1" dirty="0">
                <a:solidFill>
                  <a:srgbClr val="262626"/>
                </a:solidFill>
                <a:cs typeface="Segoe UI Light" panose="020B0502040204020203" pitchFamily="34" charset="0"/>
              </a:rPr>
              <a:t>Saves time: </a:t>
            </a:r>
            <a:r>
              <a:rPr lang="en-US" sz="2000" dirty="0">
                <a:solidFill>
                  <a:srgbClr val="262626"/>
                </a:solidFill>
                <a:cs typeface="Segoe UI Light" panose="020B0502040204020203" pitchFamily="34" charset="0"/>
              </a:rPr>
              <a:t>(76% on routines), saves energy (~20%), enhances service </a:t>
            </a:r>
            <a:r>
              <a:rPr lang="en-US" i="1" dirty="0">
                <a:solidFill>
                  <a:srgbClr val="262626"/>
                </a:solidFill>
                <a:cs typeface="Segoe UI Light" panose="020B0502040204020203" pitchFamily="34" charset="0"/>
              </a:rPr>
              <a:t>(Industry studies reported in </a:t>
            </a:r>
            <a:r>
              <a:rPr lang="en-US" i="1" dirty="0" err="1">
                <a:solidFill>
                  <a:srgbClr val="262626"/>
                </a:solidFill>
                <a:cs typeface="Segoe UI Light" panose="020B0502040204020203" pitchFamily="34" charset="0"/>
              </a:rPr>
              <a:t>EcoSmart</a:t>
            </a:r>
            <a:r>
              <a:rPr lang="en-US" i="1" dirty="0">
                <a:solidFill>
                  <a:srgbClr val="262626"/>
                </a:solidFill>
                <a:cs typeface="Segoe UI Light" panose="020B0502040204020203" pitchFamily="34" charset="0"/>
              </a:rPr>
              <a:t> Project Research, 2024)</a:t>
            </a:r>
          </a:p>
          <a:p>
            <a:pPr>
              <a:lnSpc>
                <a:spcPts val="2100"/>
              </a:lnSpc>
            </a:pPr>
            <a:endParaRPr lang="en-US" sz="2000" dirty="0">
              <a:solidFill>
                <a:srgbClr val="262626"/>
              </a:solidFill>
              <a:cs typeface="Segoe UI Light" panose="020B0502040204020203" pitchFamily="34" charset="0"/>
            </a:endParaRPr>
          </a:p>
        </p:txBody>
      </p:sp>
      <p:sp>
        <p:nvSpPr>
          <p:cNvPr id="109" name="Rectangle 30">
            <a:extLst>
              <a:ext uri="{FF2B5EF4-FFF2-40B4-BE49-F238E27FC236}">
                <a16:creationId xmlns:a16="http://schemas.microsoft.com/office/drawing/2014/main" id="{400801C1-8FBE-8170-AC6A-01D80F22B9C2}"/>
              </a:ext>
            </a:extLst>
          </p:cNvPr>
          <p:cNvSpPr/>
          <p:nvPr/>
        </p:nvSpPr>
        <p:spPr>
          <a:xfrm flipH="1">
            <a:off x="688773" y="5394152"/>
            <a:ext cx="2834330" cy="1439240"/>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Complements humans: </a:t>
            </a:r>
            <a:r>
              <a:rPr lang="en-US" sz="2000" dirty="0">
                <a:solidFill>
                  <a:srgbClr val="262626"/>
                </a:solidFill>
                <a:cs typeface="Segoe UI Light" panose="020B0502040204020203" pitchFamily="34" charset="0"/>
              </a:rPr>
              <a:t>frees staff for empathy and problem-solving.</a:t>
            </a:r>
            <a:br>
              <a:rPr lang="en-US" sz="2000" dirty="0">
                <a:solidFill>
                  <a:srgbClr val="262626"/>
                </a:solidFill>
                <a:cs typeface="Segoe UI Light" panose="020B0502040204020203" pitchFamily="34" charset="0"/>
              </a:rPr>
            </a:br>
            <a:endParaRPr lang="en-US" sz="2000" dirty="0">
              <a:solidFill>
                <a:srgbClr val="262626"/>
              </a:solidFill>
              <a:cs typeface="Segoe UI Light" panose="020B0502040204020203" pitchFamily="34" charset="0"/>
            </a:endParaRP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2BDEA39F-86F6-542E-3771-47DFF02DF10A}"/>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940A500F-7017-B1CD-6D52-B55727C9B344}"/>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3E2F954D-9D70-7550-8862-E0E3B3CED291}"/>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9B75A18C-5429-589E-18F5-7E499841C13B}"/>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724EAC61-F8EE-B984-E045-8F0F25FCC2E3}"/>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5F73EE17-B87D-5F1F-BB12-860C2A9BBD0C}"/>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55C4C3DF-7C56-A461-5170-CEB4586A2930}"/>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69F44F5C-ED7A-F0FD-9755-D215300A2792}"/>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18B56060-23C9-89B1-70D6-815730AA8872}"/>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FE9CC243-8999-12E2-7B56-6A84521ED7ED}"/>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882617DC-A773-FC97-865D-B4AAD7C51363}"/>
              </a:ext>
            </a:extLst>
          </p:cNvPr>
          <p:cNvSpPr>
            <a:spLocks/>
          </p:cNvSpPr>
          <p:nvPr/>
        </p:nvSpPr>
        <p:spPr bwMode="auto">
          <a:xfrm>
            <a:off x="8280849" y="23358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91112D40-01C4-8606-A5AD-7329DC421B72}"/>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BED35947-53EF-789C-FACF-A6DEA62EEF53}"/>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5BF73303-A409-B25F-41F1-328000C68C79}"/>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33">
            <a:extLst>
              <a:ext uri="{FF2B5EF4-FFF2-40B4-BE49-F238E27FC236}">
                <a16:creationId xmlns:a16="http://schemas.microsoft.com/office/drawing/2014/main" id="{45E78F27-9C3B-63E4-0374-267AB7E49E78}"/>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82EDDA4C-BA27-526E-E0E6-42B75543358D}"/>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C9975ED3-2240-A47D-09D6-990DFF3D57EE}"/>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66F6186B-10BB-0262-F550-33E322878F36}"/>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0D74AFB2-1235-8F58-24D5-DC6EA2F5894F}"/>
              </a:ext>
            </a:extLst>
          </p:cNvPr>
          <p:cNvGrpSpPr/>
          <p:nvPr/>
        </p:nvGrpSpPr>
        <p:grpSpPr>
          <a:xfrm>
            <a:off x="9830865" y="2809963"/>
            <a:ext cx="507781" cy="509758"/>
            <a:chOff x="8859766" y="3475927"/>
            <a:chExt cx="507781" cy="509758"/>
          </a:xfrm>
        </p:grpSpPr>
        <p:sp>
          <p:nvSpPr>
            <p:cNvPr id="17" name="Oval 30">
              <a:extLst>
                <a:ext uri="{FF2B5EF4-FFF2-40B4-BE49-F238E27FC236}">
                  <a16:creationId xmlns:a16="http://schemas.microsoft.com/office/drawing/2014/main" id="{F52C23CD-46C6-3A35-5E5C-0ADF0450D8CC}"/>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575E722B-759D-BB28-36F5-A57446023190}"/>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9B423196-E37A-A26D-2D94-93EC3AA591A4}"/>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7208842E-EA43-A1FA-2EF4-8F6E93A513F6}"/>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E425F11D-F8BA-E508-3E93-01922C6A1011}"/>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59F8F93B-77A5-603C-F82E-8B18580E2F2C}"/>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44B59A27-5FBE-8516-884A-E8C010B89F9E}"/>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D956360F-5FCD-5C3D-08CA-B202B4D38701}"/>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9BB4486E-57F3-2498-521A-F2E442A97DBC}"/>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2700F0DE-8DB9-D08E-6FED-53E5FF095FA6}"/>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2AC9FC2C-158C-F1DC-AF4A-E7E867141F6C}"/>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9B71D558-7481-34AC-D865-078A0F064878}"/>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16BBD416-8337-AEB9-09AB-840695C5BBA7}"/>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E77B08F9-95FA-9392-1A91-E491C81F58F2}"/>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36982E9D-2390-6517-DD36-9DE6F40338B0}"/>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03DECE10-7ED0-A3BF-0165-28949ECFAF54}"/>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35E27B68-844F-2AD3-ECE2-F5918057120B}"/>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F91A29B1-56AC-1FA5-3136-8A088C871EBA}"/>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24D357E6-3AB5-09AD-D8B6-E9F4BF278558}"/>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CEF02745-354A-3F34-4368-08C06E54BA2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2902CC38-3028-A2E3-8ED6-37DB1D67B9D0}"/>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001612C1-8FC7-00D3-3CBE-3792DD550465}"/>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520BF796-9DC9-E6AE-DAE5-91F6C0A0B3A6}"/>
              </a:ext>
            </a:extLst>
          </p:cNvPr>
          <p:cNvGrpSpPr/>
          <p:nvPr/>
        </p:nvGrpSpPr>
        <p:grpSpPr>
          <a:xfrm>
            <a:off x="8721459" y="612987"/>
            <a:ext cx="509758" cy="507781"/>
            <a:chOff x="8760971" y="1116818"/>
            <a:chExt cx="509758" cy="507781"/>
          </a:xfrm>
        </p:grpSpPr>
        <p:sp>
          <p:nvSpPr>
            <p:cNvPr id="18" name="Oval 31">
              <a:extLst>
                <a:ext uri="{FF2B5EF4-FFF2-40B4-BE49-F238E27FC236}">
                  <a16:creationId xmlns:a16="http://schemas.microsoft.com/office/drawing/2014/main" id="{97459048-9FEB-6861-0D7D-71D93170FA88}"/>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55AA35C6-D138-9FE0-3F1F-87B5A3788B18}"/>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80B8D110-8AFD-06D1-1EDA-CCADF887D1D4}"/>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E3C0A00E-7422-802E-FDC4-6901748C1820}"/>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0AADF43F-7911-F471-BCA6-C4F6F7DC0D7F}"/>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0E368338-B46E-BDAD-EC9C-4EC23878DB78}"/>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C84978F2-A91D-E659-B915-2109048C4700}"/>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21A46E58-46F7-B4D0-70DD-6073CB63F5A8}"/>
              </a:ext>
            </a:extLst>
          </p:cNvPr>
          <p:cNvGrpSpPr/>
          <p:nvPr/>
        </p:nvGrpSpPr>
        <p:grpSpPr>
          <a:xfrm>
            <a:off x="3758231" y="5315403"/>
            <a:ext cx="509758" cy="507781"/>
            <a:chOff x="3368999" y="3590525"/>
            <a:chExt cx="509758" cy="507781"/>
          </a:xfrm>
        </p:grpSpPr>
        <p:sp>
          <p:nvSpPr>
            <p:cNvPr id="19" name="Oval 32">
              <a:extLst>
                <a:ext uri="{FF2B5EF4-FFF2-40B4-BE49-F238E27FC236}">
                  <a16:creationId xmlns:a16="http://schemas.microsoft.com/office/drawing/2014/main" id="{C6D5492C-2BA3-3AC3-34DD-0293391ACAB3}"/>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EAF3224A-FD23-CD31-F2C5-EE4A6E1280CD}"/>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24D9EF1C-E535-8684-2E08-4C08D942E94E}"/>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ED95A557-AACE-BCB8-E1E4-98B1B6BC3D92}"/>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42C0BC8F-344A-948C-8630-321DF3B81C76}"/>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FEBB0F03-6E95-E97A-8D92-02A81B5F3869}"/>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88EB17CC-8EEF-479C-2C65-F4C038A1D642}"/>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30BAEABA-E477-3188-4842-F39D55C58B40}"/>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B277C718-D581-64B1-E20C-3B8D8795CA22}"/>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DC41F78F-92D3-A005-4C6B-51F66047203A}"/>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2AB50802-E4A2-24BF-D29A-854DEB51687A}"/>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2E015965-61D3-700E-95FE-A592E7B54CB8}"/>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F7BB9947-C110-DF5D-DBAE-D2296B149307}"/>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83B3D1C8-580C-DB03-BB9E-389570884CAC}"/>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5D2852A4-3ACA-31A7-1BC0-56929CCF1F65}"/>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03EE0BC7-4337-CD36-606D-B26AC6BC92AA}"/>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4B149046-9293-0A65-7F89-00CF57CC9CD5}"/>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8C4500C6-92E4-0BCA-59AE-CCF32B5D466D}"/>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BDE4AFA9-1D4A-B5BA-845A-B598295FE259}"/>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11B1469A-B33A-27DB-AFA4-2A6534FC605F}"/>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165A4DA2-922B-1E04-718A-44675803079A}"/>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9F057CCF-A824-23CB-F1C2-A20E447D8522}"/>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5EA27D82-7214-9006-F7D4-39FAE5C79641}"/>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A5C4A198-E46E-AF2B-2616-2186E875AC07}"/>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435AD36C-0CEA-EBB1-A9FE-6A92E1303D5B}"/>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FCE1BD68-36E5-B14B-9E2D-AEF1B2835AF1}"/>
              </a:ext>
            </a:extLst>
          </p:cNvPr>
          <p:cNvSpPr>
            <a:spLocks/>
          </p:cNvSpPr>
          <p:nvPr/>
        </p:nvSpPr>
        <p:spPr bwMode="auto">
          <a:xfrm>
            <a:off x="8583150" y="24919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F2CE5009-963F-3A2F-1AB8-690119081BF9}"/>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36710AA8-544C-99C9-26B7-9B19D24F892E}"/>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7FAF7697-A628-776F-537A-BB671F1F4916}"/>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7861D8AF-F60D-89FB-FD8C-B5ADE540C481}"/>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81F0303F-3CDF-0B17-D154-CC442344F997}"/>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774FEF1A-590B-A17D-0828-D56A23D79E48}"/>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5E14B76E-87DE-F48A-48C4-0203734ADD27}"/>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2C2A358D-56D4-6530-01FF-A7B0A83FA84A}"/>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F909795A-F922-9F4B-CC09-D71F136060E7}"/>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B978CDAB-CDBE-B938-D956-F5F3373DB679}"/>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A78D52F9-57B4-2095-9868-761FBCEE0D57}"/>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AAF0920D-18E5-2DE4-AEC4-B6AE3B1300B9}"/>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1" name="Group 120">
            <a:extLst>
              <a:ext uri="{FF2B5EF4-FFF2-40B4-BE49-F238E27FC236}">
                <a16:creationId xmlns:a16="http://schemas.microsoft.com/office/drawing/2014/main" id="{36BFF79F-C29D-1C48-D527-6C87ED8A08D3}"/>
              </a:ext>
            </a:extLst>
          </p:cNvPr>
          <p:cNvGrpSpPr/>
          <p:nvPr/>
        </p:nvGrpSpPr>
        <p:grpSpPr>
          <a:xfrm>
            <a:off x="7697991" y="4667336"/>
            <a:ext cx="377378" cy="375403"/>
            <a:chOff x="7956820" y="4444072"/>
            <a:chExt cx="377378" cy="375403"/>
          </a:xfrm>
        </p:grpSpPr>
        <p:sp>
          <p:nvSpPr>
            <p:cNvPr id="24" name="Oval 37">
              <a:extLst>
                <a:ext uri="{FF2B5EF4-FFF2-40B4-BE49-F238E27FC236}">
                  <a16:creationId xmlns:a16="http://schemas.microsoft.com/office/drawing/2014/main" id="{4E72F8B4-15A3-FE1D-BA90-3ED28F4EB6CF}"/>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E62AD684-0F80-EEAF-A195-5BB7BA1AC033}"/>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AE64ACF7-20CD-04A4-EF0F-D7C2028E0606}"/>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94">
            <a:extLst>
              <a:ext uri="{FF2B5EF4-FFF2-40B4-BE49-F238E27FC236}">
                <a16:creationId xmlns:a16="http://schemas.microsoft.com/office/drawing/2014/main" id="{EA75BBE9-3877-9B10-CBE5-B874A163C3FC}"/>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9D7B2A49-07B5-CE0D-9227-24EB340C18E3}"/>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75B4AA4C-E268-4C06-9C33-05C332FE1435}"/>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E6B40FB0-8BC9-664F-8CAA-9E7D1311F20A}"/>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66" name="Group 165">
            <a:extLst>
              <a:ext uri="{FF2B5EF4-FFF2-40B4-BE49-F238E27FC236}">
                <a16:creationId xmlns:a16="http://schemas.microsoft.com/office/drawing/2014/main" id="{6ABC2D0E-5763-DB35-00A9-41652A26F41B}"/>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D6C3B128-AA1C-DC2D-435C-9065DA1237C0}"/>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9F7B376E-3C09-99D8-38E9-DEDAEF1512A1}"/>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7C7F40E6-474F-D908-929E-5A444ABE08E0}"/>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CE0AB0F6-F191-F7D3-D737-C9A042171526}"/>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737EB5D7-404E-4879-7D1B-B2770F494C66}"/>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1AD24BDE-429A-0AAF-312F-B38C19EC3BEA}"/>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1A2AED31-E56F-7C31-DC6A-391F81047955}"/>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53C6F8BC-D112-E72F-5D75-0DA0CAA481CC}"/>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CCA5550C-BDFD-C9A2-4800-F47D0772192C}"/>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18ADF079-2F20-58A2-E9A5-34E58639C06D}"/>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6C6E7B50-3C3E-4E5B-4E2C-414996630305}"/>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2156C049-98CB-B52C-D5FF-2DB44A124EA1}"/>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B6806FD6-A722-A3D2-09EE-CF190FB7A28A}"/>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AE9DED60-52B3-E202-65CA-B46554E9E535}"/>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1AB97EFB-63F4-13A1-7EAB-451069CFA5BB}"/>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3E2899F2-BE61-0666-3D05-47567F42F9D5}"/>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28B6F1E0-CA47-263B-1CFE-98E90AAFCCDD}"/>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FBAB42B6-B500-78B2-826C-A69ADFF124D7}"/>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3D50E1E6-F00C-A851-9772-96FA16323ABD}"/>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8F45398C-AB5F-AFBD-D5DD-EA1ABF3D24E6}"/>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2E17F69E-7FE7-8910-F837-39D5FB2AAB52}"/>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B1DEEA67-C0B6-4F5B-4720-B31CDFC4D875}"/>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D3F48845-29F8-8A74-3784-DB170E501E84}"/>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62D809F2-1A0E-518E-D54F-F1408B22F85A}"/>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6DB276C2-6E5C-8EBA-2E82-2D9698A6A8B7}"/>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68F58C07-4A33-CD48-388D-AB99646BFF96}"/>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351B7C0D-A889-97B5-0823-C8ABB6099808}"/>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865A544A-8443-26D9-28B1-9D9B68465E82}"/>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F3E06455-C5E7-8C68-BCF7-800F166694BF}"/>
              </a:ext>
            </a:extLst>
          </p:cNvPr>
          <p:cNvSpPr/>
          <p:nvPr/>
        </p:nvSpPr>
        <p:spPr>
          <a:xfrm flipH="1">
            <a:off x="8841979" y="1040761"/>
            <a:ext cx="2661248" cy="1438855"/>
          </a:xfrm>
          <a:prstGeom prst="rect">
            <a:avLst/>
          </a:prstGeom>
        </p:spPr>
        <p:txBody>
          <a:bodyPr wrap="square">
            <a:spAutoFit/>
          </a:bodyPr>
          <a:lstStyle/>
          <a:p>
            <a:pPr algn="r">
              <a:lnSpc>
                <a:spcPts val="2100"/>
              </a:lnSpc>
            </a:pPr>
            <a:r>
              <a:rPr lang="en-US" sz="2000" b="1" dirty="0">
                <a:solidFill>
                  <a:srgbClr val="262626"/>
                </a:solidFill>
                <a:cs typeface="Segoe UI Light" panose="020B0502040204020203" pitchFamily="34" charset="0"/>
              </a:rPr>
              <a:t>Growing in Europe: </a:t>
            </a:r>
            <a:r>
              <a:rPr lang="en-US" sz="2000" dirty="0">
                <a:solidFill>
                  <a:srgbClr val="262626"/>
                </a:solidFill>
                <a:cs typeface="Segoe UI Light" panose="020B0502040204020203" pitchFamily="34" charset="0"/>
              </a:rPr>
              <a:t>41% of hotels use AI, 68% planning adoption </a:t>
            </a:r>
            <a:r>
              <a:rPr lang="en-US" i="1" dirty="0">
                <a:solidFill>
                  <a:srgbClr val="262626"/>
                </a:solidFill>
                <a:cs typeface="Segoe UI Light" panose="020B0502040204020203" pitchFamily="34" charset="0"/>
              </a:rPr>
              <a:t>(</a:t>
            </a:r>
            <a:r>
              <a:rPr lang="en-US" i="1" dirty="0" err="1">
                <a:solidFill>
                  <a:srgbClr val="262626"/>
                </a:solidFill>
                <a:cs typeface="Segoe UI Light" panose="020B0502040204020203" pitchFamily="34" charset="0"/>
              </a:rPr>
              <a:t>HospitalityNet</a:t>
            </a:r>
            <a:r>
              <a:rPr lang="en-US" i="1" dirty="0">
                <a:solidFill>
                  <a:srgbClr val="262626"/>
                </a:solidFill>
                <a:cs typeface="Segoe UI Light" panose="020B0502040204020203" pitchFamily="34" charset="0"/>
              </a:rPr>
              <a:t> European Survey, 2025)</a:t>
            </a:r>
          </a:p>
        </p:txBody>
      </p:sp>
      <p:grpSp>
        <p:nvGrpSpPr>
          <p:cNvPr id="152" name="Group 151">
            <a:extLst>
              <a:ext uri="{FF2B5EF4-FFF2-40B4-BE49-F238E27FC236}">
                <a16:creationId xmlns:a16="http://schemas.microsoft.com/office/drawing/2014/main" id="{182D67A9-0673-79D7-F7EB-147918CBB899}"/>
              </a:ext>
            </a:extLst>
          </p:cNvPr>
          <p:cNvGrpSpPr/>
          <p:nvPr/>
        </p:nvGrpSpPr>
        <p:grpSpPr>
          <a:xfrm>
            <a:off x="10752228" y="303185"/>
            <a:ext cx="1501995" cy="883506"/>
            <a:chOff x="708799" y="582319"/>
            <a:chExt cx="1501995" cy="883506"/>
          </a:xfrm>
        </p:grpSpPr>
        <p:cxnSp>
          <p:nvCxnSpPr>
            <p:cNvPr id="153" name="Straight Connector 33">
              <a:extLst>
                <a:ext uri="{FF2B5EF4-FFF2-40B4-BE49-F238E27FC236}">
                  <a16:creationId xmlns:a16="http://schemas.microsoft.com/office/drawing/2014/main" id="{B1416204-C203-E79F-AAA8-CB3F01E0F9EE}"/>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1AD13CD9-2956-81E8-7898-C1F68F42EBB5}"/>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60B307E1-2827-B8D1-439D-6BE88E3CD570}"/>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BDB1FFE1-463E-16A6-4E78-1EE168E4088E}"/>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6FCF4110-35B6-896B-EA61-8F5C8F493871}"/>
              </a:ext>
            </a:extLst>
          </p:cNvPr>
          <p:cNvSpPr txBox="1"/>
          <p:nvPr/>
        </p:nvSpPr>
        <p:spPr>
          <a:xfrm>
            <a:off x="7697991" y="5537106"/>
            <a:ext cx="3751110" cy="1169936"/>
          </a:xfrm>
          <a:prstGeom prst="rect">
            <a:avLst/>
          </a:prstGeom>
          <a:noFill/>
        </p:spPr>
        <p:txBody>
          <a:bodyPr wrap="square">
            <a:spAutoFit/>
          </a:bodyPr>
          <a:lstStyle/>
          <a:p>
            <a:pPr algn="r">
              <a:lnSpc>
                <a:spcPts val="2100"/>
              </a:lnSpc>
            </a:pPr>
            <a:r>
              <a:rPr lang="en-US" sz="2000" b="1" dirty="0">
                <a:solidFill>
                  <a:srgbClr val="62A844"/>
                </a:solidFill>
              </a:rPr>
              <a:t>Ethical, inclusive digital transformation that preserves hospitality's human essence.</a:t>
            </a:r>
          </a:p>
          <a:p>
            <a:pPr algn="r">
              <a:lnSpc>
                <a:spcPts val="2100"/>
              </a:lnSpc>
            </a:pPr>
            <a:endParaRPr lang="en-US" sz="2000" dirty="0">
              <a:solidFill>
                <a:srgbClr val="62A844"/>
              </a:solidFill>
            </a:endParaRPr>
          </a:p>
        </p:txBody>
      </p:sp>
      <p:sp>
        <p:nvSpPr>
          <p:cNvPr id="113" name="Rectangle 30">
            <a:extLst>
              <a:ext uri="{FF2B5EF4-FFF2-40B4-BE49-F238E27FC236}">
                <a16:creationId xmlns:a16="http://schemas.microsoft.com/office/drawing/2014/main" id="{F84AB4AA-5DD6-4584-FDEA-91239523AC10}"/>
              </a:ext>
            </a:extLst>
          </p:cNvPr>
          <p:cNvSpPr/>
          <p:nvPr/>
        </p:nvSpPr>
        <p:spPr>
          <a:xfrm flipH="1">
            <a:off x="8071420" y="3600585"/>
            <a:ext cx="3384382" cy="1708160"/>
          </a:xfrm>
          <a:prstGeom prst="rect">
            <a:avLst/>
          </a:prstGeom>
        </p:spPr>
        <p:txBody>
          <a:bodyPr wrap="square">
            <a:spAutoFit/>
          </a:bodyPr>
          <a:lstStyle/>
          <a:p>
            <a:pPr algn="r">
              <a:lnSpc>
                <a:spcPts val="2100"/>
              </a:lnSpc>
            </a:pPr>
            <a:r>
              <a:rPr lang="en-US" sz="2000" b="1" dirty="0">
                <a:solidFill>
                  <a:srgbClr val="262626"/>
                </a:solidFill>
                <a:cs typeface="Segoe UI Light" panose="020B0502040204020203" pitchFamily="34" charset="0"/>
              </a:rPr>
              <a:t>Essential Balance: </a:t>
            </a:r>
            <a:br>
              <a:rPr lang="en-US" sz="2000" b="1" dirty="0">
                <a:solidFill>
                  <a:srgbClr val="262626"/>
                </a:solidFill>
                <a:cs typeface="Segoe UI Light" panose="020B0502040204020203" pitchFamily="34" charset="0"/>
              </a:rPr>
            </a:br>
            <a:r>
              <a:rPr lang="en-US" sz="2000" dirty="0">
                <a:solidFill>
                  <a:srgbClr val="262626"/>
                </a:solidFill>
                <a:cs typeface="Segoe UI Light" panose="020B0502040204020203" pitchFamily="34" charset="0"/>
              </a:rPr>
              <a:t>Success requires: Strong leadership + Good </a:t>
            </a:r>
          </a:p>
          <a:p>
            <a:pPr algn="r">
              <a:lnSpc>
                <a:spcPts val="2100"/>
              </a:lnSpc>
            </a:pPr>
            <a:r>
              <a:rPr lang="en-US" sz="2000" dirty="0">
                <a:solidFill>
                  <a:srgbClr val="262626"/>
                </a:solidFill>
                <a:cs typeface="Segoe UI Light" panose="020B0502040204020203" pitchFamily="34" charset="0"/>
              </a:rPr>
              <a:t>data management + Comprehensive staff training</a:t>
            </a:r>
          </a:p>
          <a:p>
            <a:pPr algn="r">
              <a:lnSpc>
                <a:spcPts val="2100"/>
              </a:lnSpc>
            </a:pPr>
            <a:endParaRPr lang="en-US" i="1" dirty="0">
              <a:solidFill>
                <a:srgbClr val="262626"/>
              </a:solidFill>
              <a:cs typeface="Segoe UI Light" panose="020B0502040204020203" pitchFamily="34" charset="0"/>
            </a:endParaRPr>
          </a:p>
        </p:txBody>
      </p:sp>
      <p:grpSp>
        <p:nvGrpSpPr>
          <p:cNvPr id="114" name="Group 113">
            <a:extLst>
              <a:ext uri="{FF2B5EF4-FFF2-40B4-BE49-F238E27FC236}">
                <a16:creationId xmlns:a16="http://schemas.microsoft.com/office/drawing/2014/main" id="{79AAC69A-8E86-EBD3-58EC-65652A8FF450}"/>
              </a:ext>
            </a:extLst>
          </p:cNvPr>
          <p:cNvGrpSpPr/>
          <p:nvPr/>
        </p:nvGrpSpPr>
        <p:grpSpPr>
          <a:xfrm>
            <a:off x="10704805" y="2863009"/>
            <a:ext cx="1501995" cy="878867"/>
            <a:chOff x="708799" y="582319"/>
            <a:chExt cx="1501995" cy="878867"/>
          </a:xfrm>
        </p:grpSpPr>
        <p:cxnSp>
          <p:nvCxnSpPr>
            <p:cNvPr id="115" name="Straight Connector 33">
              <a:extLst>
                <a:ext uri="{FF2B5EF4-FFF2-40B4-BE49-F238E27FC236}">
                  <a16:creationId xmlns:a16="http://schemas.microsoft.com/office/drawing/2014/main" id="{85C9AE2E-4CE8-6DBA-AF72-0DA49479D4BA}"/>
                </a:ext>
              </a:extLst>
            </p:cNvPr>
            <p:cNvCxnSpPr>
              <a:cxnSpLocks/>
            </p:cNvCxnSpPr>
            <p:nvPr/>
          </p:nvCxnSpPr>
          <p:spPr>
            <a:xfrm flipH="1">
              <a:off x="1320800" y="951782"/>
              <a:ext cx="889994"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16" name="Group 115">
              <a:extLst>
                <a:ext uri="{FF2B5EF4-FFF2-40B4-BE49-F238E27FC236}">
                  <a16:creationId xmlns:a16="http://schemas.microsoft.com/office/drawing/2014/main" id="{8500EF11-2CA3-B262-7307-2216C8286E39}"/>
                </a:ext>
              </a:extLst>
            </p:cNvPr>
            <p:cNvGrpSpPr/>
            <p:nvPr/>
          </p:nvGrpSpPr>
          <p:grpSpPr>
            <a:xfrm>
              <a:off x="708799" y="582319"/>
              <a:ext cx="740095" cy="878867"/>
              <a:chOff x="4051865" y="5165558"/>
              <a:chExt cx="946855" cy="1124394"/>
            </a:xfrm>
          </p:grpSpPr>
          <p:sp>
            <p:nvSpPr>
              <p:cNvPr id="118" name="Oval 16">
                <a:extLst>
                  <a:ext uri="{FF2B5EF4-FFF2-40B4-BE49-F238E27FC236}">
                    <a16:creationId xmlns:a16="http://schemas.microsoft.com/office/drawing/2014/main" id="{7AEBF725-316D-0933-18F2-925CCB6D328A}"/>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19" name="TextBox 26">
                <a:extLst>
                  <a:ext uri="{FF2B5EF4-FFF2-40B4-BE49-F238E27FC236}">
                    <a16:creationId xmlns:a16="http://schemas.microsoft.com/office/drawing/2014/main" id="{9519C7A4-2EC2-7461-D3A3-E985A26CA30D}"/>
                  </a:ext>
                </a:extLst>
              </p:cNvPr>
              <p:cNvSpPr txBox="1"/>
              <p:nvPr/>
            </p:nvSpPr>
            <p:spPr bwMode="auto">
              <a:xfrm>
                <a:off x="4066676" y="5200876"/>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Tree>
    <p:extLst>
      <p:ext uri="{BB962C8B-B14F-4D97-AF65-F5344CB8AC3E}">
        <p14:creationId xmlns:p14="http://schemas.microsoft.com/office/powerpoint/2010/main" val="325169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94B0C-1572-FBE9-DA69-F0540DD1E934}"/>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BAFF3451-BAA8-1630-BBF1-0A90B6C82AFE}"/>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6" name="Graphic 4">
            <a:extLst>
              <a:ext uri="{FF2B5EF4-FFF2-40B4-BE49-F238E27FC236}">
                <a16:creationId xmlns:a16="http://schemas.microsoft.com/office/drawing/2014/main" id="{080964BF-9F7D-262B-EFD2-67335BB1FE06}"/>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7A4FC46D-9F7E-878A-1F68-0924E11F682B}"/>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sp>
        <p:nvSpPr>
          <p:cNvPr id="8" name="TextBox 7">
            <a:extLst>
              <a:ext uri="{FF2B5EF4-FFF2-40B4-BE49-F238E27FC236}">
                <a16:creationId xmlns:a16="http://schemas.microsoft.com/office/drawing/2014/main" id="{8AABA1A5-4AB4-D9F9-3161-8A406102BAAA}"/>
              </a:ext>
            </a:extLst>
          </p:cNvPr>
          <p:cNvSpPr txBox="1"/>
          <p:nvPr/>
        </p:nvSpPr>
        <p:spPr>
          <a:xfrm>
            <a:off x="711412" y="597147"/>
            <a:ext cx="7321418" cy="1477328"/>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Further Reading: Artificial Intelligence in Hospitality and Tourism</a:t>
            </a:r>
          </a:p>
          <a:p>
            <a:pPr>
              <a:lnSpc>
                <a:spcPts val="3580"/>
              </a:lnSpc>
            </a:pPr>
            <a:endParaRPr lang="en-US" sz="3400" b="1" dirty="0">
              <a:solidFill>
                <a:schemeClr val="bg1"/>
              </a:solidFill>
              <a:cs typeface="Times New Roman" panose="02020603050405020304" pitchFamily="18" charset="0"/>
            </a:endParaRPr>
          </a:p>
        </p:txBody>
      </p:sp>
      <p:sp>
        <p:nvSpPr>
          <p:cNvPr id="4" name="Rectangle 30">
            <a:extLst>
              <a:ext uri="{FF2B5EF4-FFF2-40B4-BE49-F238E27FC236}">
                <a16:creationId xmlns:a16="http://schemas.microsoft.com/office/drawing/2014/main" id="{222850D1-481B-6193-7CD7-24DCD02F88A4}"/>
              </a:ext>
            </a:extLst>
          </p:cNvPr>
          <p:cNvSpPr/>
          <p:nvPr/>
        </p:nvSpPr>
        <p:spPr>
          <a:xfrm flipH="1">
            <a:off x="586938" y="2167425"/>
            <a:ext cx="6091653" cy="3785652"/>
          </a:xfrm>
          <a:prstGeom prst="rect">
            <a:avLst/>
          </a:prstGeom>
        </p:spPr>
        <p:txBody>
          <a:bodyPr wrap="square">
            <a:spAutoFit/>
          </a:bodyPr>
          <a:lstStyle/>
          <a:p>
            <a:r>
              <a:rPr lang="en-US" sz="2000" b="1" i="1" dirty="0" err="1">
                <a:solidFill>
                  <a:srgbClr val="0289AE"/>
                </a:solidFill>
                <a:cs typeface="Times New Roman" panose="02020603050405020304" pitchFamily="18" charset="0"/>
              </a:rPr>
              <a:t>Bulchand-Gidumal</a:t>
            </a:r>
            <a:r>
              <a:rPr lang="en-US" sz="2000" b="1" i="1" dirty="0">
                <a:solidFill>
                  <a:srgbClr val="0289AE"/>
                </a:solidFill>
                <a:cs typeface="Times New Roman" panose="02020603050405020304" pitchFamily="18" charset="0"/>
              </a:rPr>
              <a:t>, J. (2024). Artificial Intelligence’s Impact on Hospitality and Tourism. Journal of Tourism Futures. Taylor &amp; Francis Online.</a:t>
            </a:r>
          </a:p>
          <a:p>
            <a:br>
              <a:rPr lang="en-US" sz="2000" b="1" i="1" dirty="0">
                <a:solidFill>
                  <a:srgbClr val="000000"/>
                </a:solidFill>
                <a:cs typeface="Times New Roman" panose="02020603050405020304" pitchFamily="18" charset="0"/>
              </a:rPr>
            </a:br>
            <a:endParaRPr lang="en-US" sz="2000" b="1" i="1" dirty="0">
              <a:solidFill>
                <a:srgbClr val="000000"/>
              </a:solidFill>
              <a:cs typeface="Times New Roman" panose="02020603050405020304" pitchFamily="18" charset="0"/>
            </a:endParaRPr>
          </a:p>
          <a:p>
            <a:r>
              <a:rPr lang="en-US" sz="2000" dirty="0">
                <a:solidFill>
                  <a:srgbClr val="000000"/>
                </a:solidFill>
                <a:cs typeface="Times New Roman" panose="02020603050405020304" pitchFamily="18" charset="0"/>
              </a:rPr>
              <a:t>This academic paper analyses how Artificial Intelligence is transforming the hospitality and tourism industries. It explores adoption trends, guest perceptions, marketing applications and operational improvements. The study provides insight into both opportunities and challenges for European businesses as they integrate AI into service delivery and guest engagement</a:t>
            </a:r>
            <a:endParaRPr lang="en-US" kern="0" dirty="0">
              <a:solidFill>
                <a:srgbClr val="000000"/>
              </a:solidFill>
              <a:cs typeface="Times New Roman" panose="02020603050405020304" pitchFamily="18" charset="0"/>
            </a:endParaRPr>
          </a:p>
        </p:txBody>
      </p:sp>
      <p:pic>
        <p:nvPicPr>
          <p:cNvPr id="15" name="Picture 14">
            <a:extLst>
              <a:ext uri="{FF2B5EF4-FFF2-40B4-BE49-F238E27FC236}">
                <a16:creationId xmlns:a16="http://schemas.microsoft.com/office/drawing/2014/main" id="{94734E81-7E4F-4CFE-BEA2-E24D4F84529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60431" y="1067550"/>
            <a:ext cx="6347083" cy="4885527"/>
          </a:xfrm>
          <a:prstGeom prst="rect">
            <a:avLst/>
          </a:prstGeom>
        </p:spPr>
      </p:pic>
      <p:pic>
        <p:nvPicPr>
          <p:cNvPr id="10" name="Picture 9">
            <a:hlinkClick r:id="rId5"/>
            <a:extLst>
              <a:ext uri="{FF2B5EF4-FFF2-40B4-BE49-F238E27FC236}">
                <a16:creationId xmlns:a16="http://schemas.microsoft.com/office/drawing/2014/main" id="{06C1B7AC-8441-46AB-B7DB-9FAE1473326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116" t="404" r="3819" b="29238"/>
          <a:stretch>
            <a:fillRect/>
          </a:stretch>
        </p:blipFill>
        <p:spPr>
          <a:xfrm>
            <a:off x="7396222" y="1474592"/>
            <a:ext cx="4811292" cy="3878205"/>
          </a:xfrm>
          <a:prstGeom prst="rect">
            <a:avLst/>
          </a:prstGeom>
        </p:spPr>
      </p:pic>
      <p:grpSp>
        <p:nvGrpSpPr>
          <p:cNvPr id="11" name="Group 10">
            <a:extLst>
              <a:ext uri="{FF2B5EF4-FFF2-40B4-BE49-F238E27FC236}">
                <a16:creationId xmlns:a16="http://schemas.microsoft.com/office/drawing/2014/main" id="{91F7FCA0-3028-4ABE-87B5-466C1C9EB57C}"/>
              </a:ext>
            </a:extLst>
          </p:cNvPr>
          <p:cNvGrpSpPr/>
          <p:nvPr/>
        </p:nvGrpSpPr>
        <p:grpSpPr>
          <a:xfrm rot="21145702">
            <a:off x="9596854" y="5056536"/>
            <a:ext cx="1456095" cy="1406604"/>
            <a:chOff x="7777737" y="4274828"/>
            <a:chExt cx="1456095" cy="1406604"/>
          </a:xfrm>
        </p:grpSpPr>
        <p:sp>
          <p:nvSpPr>
            <p:cNvPr id="12" name="Oval 11">
              <a:extLst>
                <a:ext uri="{FF2B5EF4-FFF2-40B4-BE49-F238E27FC236}">
                  <a16:creationId xmlns:a16="http://schemas.microsoft.com/office/drawing/2014/main" id="{2619C3C9-2D34-1B62-5F2D-5801ED2451A7}"/>
                </a:ext>
              </a:extLst>
            </p:cNvPr>
            <p:cNvSpPr/>
            <p:nvPr/>
          </p:nvSpPr>
          <p:spPr>
            <a:xfrm>
              <a:off x="7777737" y="4274828"/>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E9B8828-BB34-2F3B-84CA-DC3248153FBB}"/>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74483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E64F-81EE-3A69-FEEA-575532344C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0C0A77E-C8A4-8564-E3AC-707800F71458}"/>
              </a:ext>
            </a:extLst>
          </p:cNvPr>
          <p:cNvSpPr>
            <a:spLocks noGrp="1"/>
          </p:cNvSpPr>
          <p:nvPr>
            <p:ph type="body" sz="quarter" idx="16"/>
          </p:nvPr>
        </p:nvSpPr>
        <p:spPr>
          <a:xfrm>
            <a:off x="4223370" y="1073150"/>
            <a:ext cx="7637388" cy="4711700"/>
          </a:xfrm>
        </p:spPr>
        <p:txBody>
          <a:bodyPr>
            <a:normAutofit lnSpcReduction="10000"/>
          </a:bodyPr>
          <a:lstStyle/>
          <a:p>
            <a:pPr fontAlgn="t">
              <a:lnSpc>
                <a:spcPts val="4960"/>
              </a:lnSpc>
              <a:spcBef>
                <a:spcPts val="0"/>
              </a:spcBef>
            </a:pPr>
            <a:r>
              <a:rPr lang="en-IE" b="1" dirty="0"/>
              <a:t>Automating Routine Operations</a:t>
            </a:r>
            <a:br>
              <a:rPr lang="en-IE" b="1" dirty="0"/>
            </a:br>
            <a:br>
              <a:rPr lang="en-IE" b="1" dirty="0"/>
            </a:br>
            <a:endParaRPr lang="en-IE" b="1" dirty="0"/>
          </a:p>
          <a:p>
            <a:r>
              <a:rPr lang="en-IE" sz="2400" b="1" dirty="0"/>
              <a:t>Enhancing efficiency and sustainability through artificial intelligence</a:t>
            </a:r>
            <a:r>
              <a:rPr lang="en-IE" sz="2400" dirty="0"/>
              <a:t>. To explore how artificial intelligence automates key operational processes such as scheduling, housekeeping, and inventory management, improving efficiency and sustainability while allowing staff to focus on meaningful guest interaction.</a:t>
            </a:r>
          </a:p>
          <a:p>
            <a:endParaRPr lang="en-IE" sz="2400" dirty="0"/>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7FDD9752-986C-4A7F-616F-AC12C8717599}"/>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02</a:t>
            </a:r>
          </a:p>
        </p:txBody>
      </p:sp>
      <p:sp>
        <p:nvSpPr>
          <p:cNvPr id="2" name="Rounded Rectangle 1">
            <a:extLst>
              <a:ext uri="{FF2B5EF4-FFF2-40B4-BE49-F238E27FC236}">
                <a16:creationId xmlns:a16="http://schemas.microsoft.com/office/drawing/2014/main" id="{C3B5ACDF-8971-2968-E0FF-F9E5E90C8191}"/>
              </a:ext>
            </a:extLst>
          </p:cNvPr>
          <p:cNvSpPr/>
          <p:nvPr/>
        </p:nvSpPr>
        <p:spPr>
          <a:xfrm>
            <a:off x="6892759" y="6303021"/>
            <a:ext cx="4756697"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E574A55-2F0D-BEC4-9C38-2950DAF4942A}"/>
              </a:ext>
            </a:extLst>
          </p:cNvPr>
          <p:cNvSpPr txBox="1"/>
          <p:nvPr/>
        </p:nvSpPr>
        <p:spPr>
          <a:xfrm>
            <a:off x="7018758" y="636629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6" name="TextBox 5">
            <a:extLst>
              <a:ext uri="{FF2B5EF4-FFF2-40B4-BE49-F238E27FC236}">
                <a16:creationId xmlns:a16="http://schemas.microsoft.com/office/drawing/2014/main" id="{9A4867D0-1BE4-D94C-B955-173E63DC1657}"/>
              </a:ext>
            </a:extLst>
          </p:cNvPr>
          <p:cNvSpPr txBox="1"/>
          <p:nvPr/>
        </p:nvSpPr>
        <p:spPr>
          <a:xfrm>
            <a:off x="7774759" y="636629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FEC9AA86-327C-0113-3E4B-802AF22225DC}"/>
              </a:ext>
            </a:extLst>
          </p:cNvPr>
          <p:cNvSpPr txBox="1"/>
          <p:nvPr/>
        </p:nvSpPr>
        <p:spPr>
          <a:xfrm>
            <a:off x="8368758" y="636629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spTree>
    <p:extLst>
      <p:ext uri="{BB962C8B-B14F-4D97-AF65-F5344CB8AC3E}">
        <p14:creationId xmlns:p14="http://schemas.microsoft.com/office/powerpoint/2010/main" val="471563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a:extLst>
              <a:ext uri="{FF2B5EF4-FFF2-40B4-BE49-F238E27FC236}">
                <a16:creationId xmlns:a16="http://schemas.microsoft.com/office/drawing/2014/main" id="{90AD0D50-9F6D-0272-B8FB-271DAEC16E23}"/>
              </a:ext>
            </a:extLst>
          </p:cNvPr>
          <p:cNvSpPr txBox="1"/>
          <p:nvPr/>
        </p:nvSpPr>
        <p:spPr>
          <a:xfrm>
            <a:off x="576000" y="312221"/>
            <a:ext cx="10952172" cy="615553"/>
          </a:xfrm>
          <a:prstGeom prst="rect">
            <a:avLst/>
          </a:prstGeom>
          <a:noFill/>
        </p:spPr>
        <p:txBody>
          <a:bodyPr wrap="square" lIns="0" tIns="0" rIns="0" bIns="0" anchor="t">
            <a:spAutoFit/>
          </a:bodyPr>
          <a:lstStyle/>
          <a:p>
            <a:r>
              <a:rPr lang="en-US" sz="1600" b="1" dirty="0">
                <a:solidFill>
                  <a:schemeClr val="bg1"/>
                </a:solidFill>
                <a:cs typeface="Times New Roman" panose="02020603050405020304" pitchFamily="18" charset="0"/>
              </a:rPr>
              <a:t>C2 </a:t>
            </a:r>
            <a:r>
              <a:rPr lang="en-US" sz="1600" dirty="0">
                <a:solidFill>
                  <a:schemeClr val="bg1"/>
                </a:solidFill>
                <a:cs typeface="Times New Roman" panose="02020603050405020304" pitchFamily="18" charset="0"/>
              </a:rPr>
              <a:t>Digital transformation in Hospitality          </a:t>
            </a:r>
            <a:r>
              <a:rPr lang="en-IE" sz="1600" b="1" dirty="0">
                <a:solidFill>
                  <a:schemeClr val="bg1"/>
                </a:solidFill>
              </a:rPr>
              <a:t>|   Module 1 - </a:t>
            </a:r>
            <a:r>
              <a:rPr lang="en-US" sz="1600" dirty="0">
                <a:solidFill>
                  <a:schemeClr val="bg1"/>
                </a:solidFill>
                <a:cs typeface="Times New Roman" panose="02020603050405020304" pitchFamily="18" charset="0"/>
              </a:rPr>
              <a:t>Leveraging AI for efficiency &amp; Guest experience</a:t>
            </a:r>
          </a:p>
          <a:p>
            <a:endParaRPr lang="en-US" sz="2400" b="1" dirty="0">
              <a:solidFill>
                <a:schemeClr val="bg1"/>
              </a:solidFill>
              <a:cs typeface="Times New Roman" panose="02020603050405020304" pitchFamily="18" charset="0"/>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655653"/>
            <a:ext cx="10692000" cy="553998"/>
          </a:xfrm>
          <a:prstGeom prst="rect">
            <a:avLst/>
          </a:prstGeom>
          <a:noFill/>
        </p:spPr>
        <p:txBody>
          <a:bodyPr wrap="square" lIns="0" tIns="0" rIns="0" bIns="0" anchor="t">
            <a:spAutoFit/>
          </a:bodyPr>
          <a:lstStyle/>
          <a:p>
            <a:pPr algn="l"/>
            <a:r>
              <a:rPr sz="3600" b="1" i="0" dirty="0">
                <a:solidFill>
                  <a:schemeClr val="bg1"/>
                </a:solidFill>
                <a:latin typeface="Calibri"/>
              </a:rPr>
              <a:t>Why this module matters to your business</a:t>
            </a:r>
          </a:p>
        </p:txBody>
      </p:sp>
      <p:sp>
        <p:nvSpPr>
          <p:cNvPr id="30" name="TextBox 29">
            <a:extLst>
              <a:ext uri="{FF2B5EF4-FFF2-40B4-BE49-F238E27FC236}">
                <a16:creationId xmlns:a16="http://schemas.microsoft.com/office/drawing/2014/main" id="{F4DE2CE2-DFA7-083A-8AF0-54CD1DB195EC}"/>
              </a:ext>
            </a:extLst>
          </p:cNvPr>
          <p:cNvSpPr txBox="1"/>
          <p:nvPr/>
        </p:nvSpPr>
        <p:spPr>
          <a:xfrm>
            <a:off x="576000" y="1541042"/>
            <a:ext cx="8852050" cy="830997"/>
          </a:xfrm>
          <a:prstGeom prst="rect">
            <a:avLst/>
          </a:prstGeom>
          <a:noFill/>
        </p:spPr>
        <p:txBody>
          <a:bodyPr wrap="square" lIns="0" tIns="0" rIns="0" bIns="0" anchor="t">
            <a:spAutoFit/>
          </a:bodyPr>
          <a:lstStyle/>
          <a:p>
            <a:r>
              <a:rPr lang="en-GB" i="1" dirty="0">
                <a:solidFill>
                  <a:srgbClr val="000000"/>
                </a:solidFill>
              </a:rPr>
              <a:t>Artificial intelligence is becoming part of everyday hospitality. Used well, it helps businesses save time, improve guest experiences, support sustainability goals, and make better operational decisions without losing the human touch that defines hospitality.</a:t>
            </a:r>
            <a:endParaRPr b="0" i="1" dirty="0">
              <a:solidFill>
                <a:srgbClr val="000000"/>
              </a:solidFill>
              <a:latin typeface="Calibri"/>
            </a:endParaRPr>
          </a:p>
        </p:txBody>
      </p:sp>
      <p:sp>
        <p:nvSpPr>
          <p:cNvPr id="31" name="Rectangle 30">
            <a:extLst>
              <a:ext uri="{FF2B5EF4-FFF2-40B4-BE49-F238E27FC236}">
                <a16:creationId xmlns:a16="http://schemas.microsoft.com/office/drawing/2014/main" id="{032490F0-BA0E-6731-E1F2-EADA1B15D19E}"/>
              </a:ext>
            </a:extLst>
          </p:cNvPr>
          <p:cNvSpPr/>
          <p:nvPr/>
        </p:nvSpPr>
        <p:spPr>
          <a:xfrm>
            <a:off x="576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Rectangle 31">
            <a:extLst>
              <a:ext uri="{FF2B5EF4-FFF2-40B4-BE49-F238E27FC236}">
                <a16:creationId xmlns:a16="http://schemas.microsoft.com/office/drawing/2014/main" id="{2C14F9B1-40D7-D3EC-2E8F-52D6951DA84D}"/>
              </a:ext>
            </a:extLst>
          </p:cNvPr>
          <p:cNvSpPr/>
          <p:nvPr/>
        </p:nvSpPr>
        <p:spPr>
          <a:xfrm>
            <a:off x="576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a:extLst>
              <a:ext uri="{FF2B5EF4-FFF2-40B4-BE49-F238E27FC236}">
                <a16:creationId xmlns:a16="http://schemas.microsoft.com/office/drawing/2014/main" id="{D5B6B4BC-3F8C-E98F-F3C1-0960ACD3C519}"/>
              </a:ext>
            </a:extLst>
          </p:cNvPr>
          <p:cNvSpPr txBox="1"/>
          <p:nvPr/>
        </p:nvSpPr>
        <p:spPr>
          <a:xfrm>
            <a:off x="792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01</a:t>
            </a:r>
          </a:p>
        </p:txBody>
      </p:sp>
      <p:sp>
        <p:nvSpPr>
          <p:cNvPr id="34" name="TextBox 33">
            <a:extLst>
              <a:ext uri="{FF2B5EF4-FFF2-40B4-BE49-F238E27FC236}">
                <a16:creationId xmlns:a16="http://schemas.microsoft.com/office/drawing/2014/main" id="{06AE4A38-D46B-33BB-0D2A-AE75D6C02F34}"/>
              </a:ext>
            </a:extLst>
          </p:cNvPr>
          <p:cNvSpPr txBox="1"/>
          <p:nvPr/>
        </p:nvSpPr>
        <p:spPr>
          <a:xfrm>
            <a:off x="792000" y="3248649"/>
            <a:ext cx="2916000" cy="666849"/>
          </a:xfrm>
          <a:prstGeom prst="rect">
            <a:avLst/>
          </a:prstGeom>
          <a:noFill/>
        </p:spPr>
        <p:txBody>
          <a:bodyPr wrap="square" lIns="0" tIns="0" rIns="0" bIns="0" anchor="t">
            <a:spAutoFit/>
          </a:bodyPr>
          <a:lstStyle/>
          <a:p>
            <a:pPr>
              <a:lnSpc>
                <a:spcPts val="2580"/>
              </a:lnSpc>
            </a:pPr>
            <a:r>
              <a:rPr lang="en-GB" sz="2400" b="1" dirty="0">
                <a:solidFill>
                  <a:srgbClr val="62A844"/>
                </a:solidFill>
              </a:rPr>
              <a:t>Focus people where they matter most</a:t>
            </a:r>
            <a:endParaRPr sz="2400" b="1" i="0" dirty="0">
              <a:solidFill>
                <a:srgbClr val="62A844"/>
              </a:solidFill>
              <a:latin typeface="Calibri"/>
            </a:endParaRPr>
          </a:p>
        </p:txBody>
      </p:sp>
      <p:sp>
        <p:nvSpPr>
          <p:cNvPr id="35" name="TextBox 34">
            <a:extLst>
              <a:ext uri="{FF2B5EF4-FFF2-40B4-BE49-F238E27FC236}">
                <a16:creationId xmlns:a16="http://schemas.microsoft.com/office/drawing/2014/main" id="{A51CFEDB-A4EF-0544-47A4-7C9A5175BAF2}"/>
              </a:ext>
            </a:extLst>
          </p:cNvPr>
          <p:cNvSpPr txBox="1"/>
          <p:nvPr/>
        </p:nvSpPr>
        <p:spPr>
          <a:xfrm>
            <a:off x="792000" y="4094651"/>
            <a:ext cx="2916000" cy="823559"/>
          </a:xfrm>
          <a:prstGeom prst="rect">
            <a:avLst/>
          </a:prstGeom>
          <a:noFill/>
        </p:spPr>
        <p:txBody>
          <a:bodyPr wrap="square" lIns="0" tIns="0" rIns="0" bIns="0" anchor="t">
            <a:spAutoFit/>
          </a:bodyPr>
          <a:lstStyle/>
          <a:p>
            <a:pPr>
              <a:lnSpc>
                <a:spcPts val="1580"/>
              </a:lnSpc>
            </a:pPr>
            <a:r>
              <a:rPr lang="en-GB" sz="1600" dirty="0">
                <a:solidFill>
                  <a:srgbClr val="000000"/>
                </a:solidFill>
              </a:rPr>
              <a:t>Automate repetitive tasks, reduce administration, and free staff to concentrate on service, problem-solving, and guest relationships</a:t>
            </a:r>
            <a:r>
              <a:rPr lang="en-GB" sz="1600" dirty="0"/>
              <a:t>.</a:t>
            </a:r>
            <a:endParaRPr sz="1500" b="0" i="0" dirty="0">
              <a:solidFill>
                <a:srgbClr val="262626"/>
              </a:solidFill>
              <a:latin typeface="Calibri"/>
            </a:endParaRPr>
          </a:p>
        </p:txBody>
      </p:sp>
      <p:sp>
        <p:nvSpPr>
          <p:cNvPr id="36" name="Rectangle 35">
            <a:extLst>
              <a:ext uri="{FF2B5EF4-FFF2-40B4-BE49-F238E27FC236}">
                <a16:creationId xmlns:a16="http://schemas.microsoft.com/office/drawing/2014/main" id="{B7DEC51C-1BD9-EA40-C308-26AAF0A94E3B}"/>
              </a:ext>
            </a:extLst>
          </p:cNvPr>
          <p:cNvSpPr/>
          <p:nvPr/>
        </p:nvSpPr>
        <p:spPr>
          <a:xfrm>
            <a:off x="4248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Rectangle 36">
            <a:extLst>
              <a:ext uri="{FF2B5EF4-FFF2-40B4-BE49-F238E27FC236}">
                <a16:creationId xmlns:a16="http://schemas.microsoft.com/office/drawing/2014/main" id="{258FB775-BBC3-EC26-119B-AEC4DFE649DD}"/>
              </a:ext>
            </a:extLst>
          </p:cNvPr>
          <p:cNvSpPr/>
          <p:nvPr/>
        </p:nvSpPr>
        <p:spPr>
          <a:xfrm>
            <a:off x="4248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a:extLst>
              <a:ext uri="{FF2B5EF4-FFF2-40B4-BE49-F238E27FC236}">
                <a16:creationId xmlns:a16="http://schemas.microsoft.com/office/drawing/2014/main" id="{52A52125-2C6F-0D6A-AE39-64001639D3F0}"/>
              </a:ext>
            </a:extLst>
          </p:cNvPr>
          <p:cNvSpPr txBox="1"/>
          <p:nvPr/>
        </p:nvSpPr>
        <p:spPr>
          <a:xfrm>
            <a:off x="4464000" y="2672649"/>
            <a:ext cx="1080000" cy="553998"/>
          </a:xfrm>
          <a:prstGeom prst="rect">
            <a:avLst/>
          </a:prstGeom>
          <a:noFill/>
        </p:spPr>
        <p:txBody>
          <a:bodyPr wrap="square" lIns="0" tIns="0" rIns="0" bIns="0" anchor="t">
            <a:spAutoFit/>
          </a:bodyPr>
          <a:lstStyle/>
          <a:p>
            <a:pPr algn="l"/>
            <a:r>
              <a:rPr sz="3600" b="1" i="0">
                <a:solidFill>
                  <a:srgbClr val="0289AE"/>
                </a:solidFill>
                <a:latin typeface="Calibri"/>
              </a:rPr>
              <a:t>02</a:t>
            </a:r>
          </a:p>
        </p:txBody>
      </p:sp>
      <p:sp>
        <p:nvSpPr>
          <p:cNvPr id="39" name="TextBox 38">
            <a:extLst>
              <a:ext uri="{FF2B5EF4-FFF2-40B4-BE49-F238E27FC236}">
                <a16:creationId xmlns:a16="http://schemas.microsoft.com/office/drawing/2014/main" id="{A05FD912-01B2-6F4A-451C-149DFAE260C2}"/>
              </a:ext>
            </a:extLst>
          </p:cNvPr>
          <p:cNvSpPr txBox="1"/>
          <p:nvPr/>
        </p:nvSpPr>
        <p:spPr>
          <a:xfrm>
            <a:off x="4464000" y="3248649"/>
            <a:ext cx="3008500" cy="333425"/>
          </a:xfrm>
          <a:prstGeom prst="rect">
            <a:avLst/>
          </a:prstGeom>
          <a:noFill/>
        </p:spPr>
        <p:txBody>
          <a:bodyPr wrap="square" lIns="0" tIns="0" rIns="0" bIns="0" anchor="t">
            <a:spAutoFit/>
          </a:bodyPr>
          <a:lstStyle/>
          <a:p>
            <a:pPr algn="l">
              <a:lnSpc>
                <a:spcPts val="2580"/>
              </a:lnSpc>
            </a:pPr>
            <a:r>
              <a:rPr lang="en-IE" sz="2400" b="1" i="0" dirty="0">
                <a:solidFill>
                  <a:srgbClr val="62A844"/>
                </a:solidFill>
                <a:latin typeface="Calibri"/>
              </a:rPr>
              <a:t>Make better decisions </a:t>
            </a:r>
            <a:endParaRPr sz="2400" b="1" i="0" dirty="0">
              <a:solidFill>
                <a:srgbClr val="62A844"/>
              </a:solidFill>
              <a:latin typeface="Calibri"/>
            </a:endParaRPr>
          </a:p>
        </p:txBody>
      </p:sp>
      <p:sp>
        <p:nvSpPr>
          <p:cNvPr id="40" name="TextBox 39">
            <a:extLst>
              <a:ext uri="{FF2B5EF4-FFF2-40B4-BE49-F238E27FC236}">
                <a16:creationId xmlns:a16="http://schemas.microsoft.com/office/drawing/2014/main" id="{83E45EC4-6137-98BB-77BC-4A941C0C469D}"/>
              </a:ext>
            </a:extLst>
          </p:cNvPr>
          <p:cNvSpPr txBox="1"/>
          <p:nvPr/>
        </p:nvSpPr>
        <p:spPr>
          <a:xfrm>
            <a:off x="4423743" y="3925459"/>
            <a:ext cx="2916000" cy="1028743"/>
          </a:xfrm>
          <a:prstGeom prst="rect">
            <a:avLst/>
          </a:prstGeom>
          <a:noFill/>
        </p:spPr>
        <p:txBody>
          <a:bodyPr wrap="square" lIns="0" tIns="0" rIns="0" bIns="0" anchor="t">
            <a:spAutoFit/>
          </a:bodyPr>
          <a:lstStyle/>
          <a:p>
            <a:pPr>
              <a:lnSpc>
                <a:spcPts val="1580"/>
              </a:lnSpc>
            </a:pPr>
            <a:r>
              <a:rPr lang="en-GB" sz="1600" dirty="0">
                <a:solidFill>
                  <a:srgbClr val="000000"/>
                </a:solidFill>
              </a:rPr>
              <a:t>Use AI tools to support forecasting, scheduling, pricing, communication, and operational planning with greater confidence and consistency.</a:t>
            </a:r>
            <a:endParaRPr sz="1500" b="0" i="0" dirty="0">
              <a:solidFill>
                <a:srgbClr val="000000"/>
              </a:solidFill>
              <a:latin typeface="Calibri"/>
            </a:endParaRPr>
          </a:p>
        </p:txBody>
      </p:sp>
      <p:sp>
        <p:nvSpPr>
          <p:cNvPr id="41" name="Rectangle 40">
            <a:extLst>
              <a:ext uri="{FF2B5EF4-FFF2-40B4-BE49-F238E27FC236}">
                <a16:creationId xmlns:a16="http://schemas.microsoft.com/office/drawing/2014/main" id="{79AE562B-EF8D-2247-0211-3717EFB752AD}"/>
              </a:ext>
            </a:extLst>
          </p:cNvPr>
          <p:cNvSpPr/>
          <p:nvPr/>
        </p:nvSpPr>
        <p:spPr>
          <a:xfrm>
            <a:off x="7920000" y="2420650"/>
            <a:ext cx="3348000" cy="2700000"/>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ectangle 41">
            <a:extLst>
              <a:ext uri="{FF2B5EF4-FFF2-40B4-BE49-F238E27FC236}">
                <a16:creationId xmlns:a16="http://schemas.microsoft.com/office/drawing/2014/main" id="{A7FB6DF3-E1EE-7B75-5F9B-760C223B30C2}"/>
              </a:ext>
            </a:extLst>
          </p:cNvPr>
          <p:cNvSpPr/>
          <p:nvPr/>
        </p:nvSpPr>
        <p:spPr>
          <a:xfrm>
            <a:off x="7920000" y="2420650"/>
            <a:ext cx="3348000" cy="1259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3" name="TextBox 42">
            <a:extLst>
              <a:ext uri="{FF2B5EF4-FFF2-40B4-BE49-F238E27FC236}">
                <a16:creationId xmlns:a16="http://schemas.microsoft.com/office/drawing/2014/main" id="{652DC228-5F2A-A6D3-328E-A3325181A137}"/>
              </a:ext>
            </a:extLst>
          </p:cNvPr>
          <p:cNvSpPr txBox="1"/>
          <p:nvPr/>
        </p:nvSpPr>
        <p:spPr>
          <a:xfrm>
            <a:off x="8136000" y="2672649"/>
            <a:ext cx="1080000" cy="553998"/>
          </a:xfrm>
          <a:prstGeom prst="rect">
            <a:avLst/>
          </a:prstGeom>
          <a:noFill/>
        </p:spPr>
        <p:txBody>
          <a:bodyPr wrap="square" lIns="0" tIns="0" rIns="0" bIns="0" anchor="t">
            <a:spAutoFit/>
          </a:bodyPr>
          <a:lstStyle/>
          <a:p>
            <a:pPr algn="l"/>
            <a:r>
              <a:rPr sz="3600" b="1" i="0" dirty="0">
                <a:solidFill>
                  <a:srgbClr val="0289AE"/>
                </a:solidFill>
                <a:latin typeface="Calibri"/>
              </a:rPr>
              <a:t>03</a:t>
            </a:r>
          </a:p>
        </p:txBody>
      </p:sp>
      <p:sp>
        <p:nvSpPr>
          <p:cNvPr id="44" name="TextBox 43">
            <a:extLst>
              <a:ext uri="{FF2B5EF4-FFF2-40B4-BE49-F238E27FC236}">
                <a16:creationId xmlns:a16="http://schemas.microsoft.com/office/drawing/2014/main" id="{FE98743E-1D6C-305D-F152-3CEDBF2E2F11}"/>
              </a:ext>
            </a:extLst>
          </p:cNvPr>
          <p:cNvSpPr txBox="1"/>
          <p:nvPr/>
        </p:nvSpPr>
        <p:spPr>
          <a:xfrm>
            <a:off x="8135999" y="3248649"/>
            <a:ext cx="3084091" cy="666849"/>
          </a:xfrm>
          <a:prstGeom prst="rect">
            <a:avLst/>
          </a:prstGeom>
          <a:noFill/>
        </p:spPr>
        <p:txBody>
          <a:bodyPr wrap="square" lIns="0" tIns="0" rIns="0" bIns="0" anchor="t">
            <a:spAutoFit/>
          </a:bodyPr>
          <a:lstStyle/>
          <a:p>
            <a:pPr algn="l">
              <a:lnSpc>
                <a:spcPts val="2580"/>
              </a:lnSpc>
            </a:pPr>
            <a:r>
              <a:rPr lang="en-IE" sz="2400" b="1" i="0" dirty="0">
                <a:solidFill>
                  <a:srgbClr val="62A844"/>
                </a:solidFill>
                <a:latin typeface="Calibri"/>
              </a:rPr>
              <a:t>Enhance guest experiences </a:t>
            </a:r>
            <a:endParaRPr sz="2400" b="1" i="0" dirty="0">
              <a:solidFill>
                <a:srgbClr val="62A844"/>
              </a:solidFill>
              <a:latin typeface="Calibri"/>
            </a:endParaRPr>
          </a:p>
        </p:txBody>
      </p:sp>
      <p:sp>
        <p:nvSpPr>
          <p:cNvPr id="45" name="TextBox 44">
            <a:extLst>
              <a:ext uri="{FF2B5EF4-FFF2-40B4-BE49-F238E27FC236}">
                <a16:creationId xmlns:a16="http://schemas.microsoft.com/office/drawing/2014/main" id="{02FD200A-362F-67B2-F9EE-20AFDF776FDF}"/>
              </a:ext>
            </a:extLst>
          </p:cNvPr>
          <p:cNvSpPr txBox="1"/>
          <p:nvPr/>
        </p:nvSpPr>
        <p:spPr>
          <a:xfrm>
            <a:off x="8136000" y="4094651"/>
            <a:ext cx="2916000" cy="823559"/>
          </a:xfrm>
          <a:prstGeom prst="rect">
            <a:avLst/>
          </a:prstGeom>
          <a:noFill/>
        </p:spPr>
        <p:txBody>
          <a:bodyPr wrap="square" lIns="0" tIns="0" rIns="0" bIns="0" anchor="t">
            <a:spAutoFit/>
          </a:bodyPr>
          <a:lstStyle/>
          <a:p>
            <a:pPr>
              <a:lnSpc>
                <a:spcPts val="1580"/>
              </a:lnSpc>
            </a:pPr>
            <a:r>
              <a:rPr lang="en-GB" sz="1600" dirty="0">
                <a:solidFill>
                  <a:srgbClr val="000000"/>
                </a:solidFill>
              </a:rPr>
              <a:t>Create faster, more personalised, and more responsive interactions while maintaining authenticity, trust, and human connection.</a:t>
            </a:r>
            <a:endParaRPr sz="1500" b="0" i="0" dirty="0">
              <a:solidFill>
                <a:srgbClr val="000000"/>
              </a:solidFill>
              <a:latin typeface="Calibri"/>
            </a:endParaRPr>
          </a:p>
        </p:txBody>
      </p:sp>
      <p:sp>
        <p:nvSpPr>
          <p:cNvPr id="46" name="Rectangle 45">
            <a:extLst>
              <a:ext uri="{FF2B5EF4-FFF2-40B4-BE49-F238E27FC236}">
                <a16:creationId xmlns:a16="http://schemas.microsoft.com/office/drawing/2014/main" id="{6FDC6AEE-213A-880B-6B40-7D3639C96D47}"/>
              </a:ext>
            </a:extLst>
          </p:cNvPr>
          <p:cNvSpPr/>
          <p:nvPr/>
        </p:nvSpPr>
        <p:spPr>
          <a:xfrm>
            <a:off x="-33000" y="5668074"/>
            <a:ext cx="10800000" cy="905150"/>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7" name="TextBox 46">
            <a:extLst>
              <a:ext uri="{FF2B5EF4-FFF2-40B4-BE49-F238E27FC236}">
                <a16:creationId xmlns:a16="http://schemas.microsoft.com/office/drawing/2014/main" id="{2EE53A5C-6A97-12D6-685A-893F2B6D4571}"/>
              </a:ext>
            </a:extLst>
          </p:cNvPr>
          <p:cNvSpPr txBox="1"/>
          <p:nvPr/>
        </p:nvSpPr>
        <p:spPr>
          <a:xfrm>
            <a:off x="576000" y="5274647"/>
            <a:ext cx="10800000" cy="307777"/>
          </a:xfrm>
          <a:prstGeom prst="rect">
            <a:avLst/>
          </a:prstGeom>
          <a:noFill/>
        </p:spPr>
        <p:txBody>
          <a:bodyPr wrap="square" lIns="0" tIns="0" rIns="0" bIns="0" anchor="t">
            <a:spAutoFit/>
          </a:bodyPr>
          <a:lstStyle/>
          <a:p>
            <a:pPr algn="l"/>
            <a:r>
              <a:rPr sz="2000" b="1" i="0" dirty="0">
                <a:solidFill>
                  <a:srgbClr val="262626"/>
                </a:solidFill>
                <a:latin typeface="Calibri"/>
              </a:rPr>
              <a:t>Meet the businesses you will learn from in this module</a:t>
            </a:r>
          </a:p>
        </p:txBody>
      </p:sp>
      <p:sp>
        <p:nvSpPr>
          <p:cNvPr id="48" name="TextBox 47">
            <a:extLst>
              <a:ext uri="{FF2B5EF4-FFF2-40B4-BE49-F238E27FC236}">
                <a16:creationId xmlns:a16="http://schemas.microsoft.com/office/drawing/2014/main" id="{87706A8E-E1F7-78E6-776F-B0F622218AF1}"/>
              </a:ext>
            </a:extLst>
          </p:cNvPr>
          <p:cNvSpPr txBox="1"/>
          <p:nvPr/>
        </p:nvSpPr>
        <p:spPr>
          <a:xfrm>
            <a:off x="576000" y="5902826"/>
            <a:ext cx="10800000" cy="215444"/>
          </a:xfrm>
          <a:prstGeom prst="rect">
            <a:avLst/>
          </a:prstGeom>
          <a:noFill/>
        </p:spPr>
        <p:txBody>
          <a:bodyPr wrap="square" lIns="0" tIns="0" rIns="0" bIns="0" anchor="t">
            <a:spAutoFit/>
          </a:bodyPr>
          <a:lstStyle/>
          <a:p>
            <a:pPr algn="l"/>
            <a:r>
              <a:rPr sz="1400" b="0" i="1" dirty="0" err="1">
                <a:solidFill>
                  <a:schemeClr val="bg1"/>
                </a:solidFill>
                <a:latin typeface="Calibri"/>
              </a:rPr>
              <a:t>Adrede</a:t>
            </a:r>
            <a:r>
              <a:rPr sz="1400" b="0" i="1" dirty="0">
                <a:solidFill>
                  <a:schemeClr val="bg1"/>
                </a:solidFill>
                <a:latin typeface="Calibri"/>
              </a:rPr>
              <a:t> (Madrid, Spain) · Heritage </a:t>
            </a:r>
            <a:r>
              <a:rPr sz="1400" b="0" i="1" dirty="0" err="1">
                <a:solidFill>
                  <a:schemeClr val="bg1"/>
                </a:solidFill>
                <a:latin typeface="Calibri"/>
              </a:rPr>
              <a:t>Flavours</a:t>
            </a:r>
            <a:r>
              <a:rPr sz="1400" b="0" i="1" dirty="0">
                <a:solidFill>
                  <a:schemeClr val="bg1"/>
                </a:solidFill>
                <a:latin typeface="Calibri"/>
              </a:rPr>
              <a:t> (Bursa, Türkiye) · Hotel </a:t>
            </a:r>
            <a:r>
              <a:rPr sz="1400" b="0" i="1" dirty="0" err="1">
                <a:solidFill>
                  <a:schemeClr val="bg1"/>
                </a:solidFill>
                <a:latin typeface="Calibri"/>
              </a:rPr>
              <a:t>Lücke</a:t>
            </a:r>
            <a:r>
              <a:rPr sz="1400" b="0" i="1" dirty="0">
                <a:solidFill>
                  <a:schemeClr val="bg1"/>
                </a:solidFill>
                <a:latin typeface="Calibri"/>
              </a:rPr>
              <a:t> (Rheine, Germany) · Casa Verde Bistro (Portugal — learner task)</a:t>
            </a: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34C8A-2504-A655-30AC-F40C0AF41567}"/>
            </a:ext>
          </a:extLst>
        </p:cNvPr>
        <p:cNvGrpSpPr/>
        <p:nvPr/>
      </p:nvGrpSpPr>
      <p:grpSpPr>
        <a:xfrm>
          <a:off x="0" y="0"/>
          <a:ext cx="0" cy="0"/>
          <a:chOff x="0" y="0"/>
          <a:chExt cx="0" cy="0"/>
        </a:xfrm>
      </p:grpSpPr>
      <p:cxnSp>
        <p:nvCxnSpPr>
          <p:cNvPr id="28" name="Straight Connector 27">
            <a:extLst>
              <a:ext uri="{FF2B5EF4-FFF2-40B4-BE49-F238E27FC236}">
                <a16:creationId xmlns:a16="http://schemas.microsoft.com/office/drawing/2014/main" id="{2AF383B0-87FA-A66E-22CA-7E9FD780B3BF}"/>
              </a:ext>
            </a:extLst>
          </p:cNvPr>
          <p:cNvCxnSpPr>
            <a:cxnSpLocks/>
          </p:cNvCxnSpPr>
          <p:nvPr/>
        </p:nvCxnSpPr>
        <p:spPr>
          <a:xfrm>
            <a:off x="0" y="1199130"/>
            <a:ext cx="533686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9" name="Text Placeholder 11">
            <a:extLst>
              <a:ext uri="{FF2B5EF4-FFF2-40B4-BE49-F238E27FC236}">
                <a16:creationId xmlns:a16="http://schemas.microsoft.com/office/drawing/2014/main" id="{44418118-4980-B06F-375B-958ECB80B4B1}"/>
              </a:ext>
            </a:extLst>
          </p:cNvPr>
          <p:cNvSpPr txBox="1">
            <a:spLocks/>
          </p:cNvSpPr>
          <p:nvPr/>
        </p:nvSpPr>
        <p:spPr>
          <a:xfrm>
            <a:off x="429114" y="572131"/>
            <a:ext cx="725647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What Is Automation?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30" name="TextBox 28">
            <a:extLst>
              <a:ext uri="{FF2B5EF4-FFF2-40B4-BE49-F238E27FC236}">
                <a16:creationId xmlns:a16="http://schemas.microsoft.com/office/drawing/2014/main" id="{D90376BF-CCB3-2055-1EA3-4DFAF14DFC26}"/>
              </a:ext>
            </a:extLst>
          </p:cNvPr>
          <p:cNvSpPr txBox="1"/>
          <p:nvPr/>
        </p:nvSpPr>
        <p:spPr>
          <a:xfrm>
            <a:off x="567180" y="1593007"/>
            <a:ext cx="6944790" cy="4196020"/>
          </a:xfrm>
          <a:prstGeom prst="rect">
            <a:avLst/>
          </a:prstGeom>
          <a:noFill/>
        </p:spPr>
        <p:txBody>
          <a:bodyPr wrap="square">
            <a:spAutoFit/>
          </a:bodyPr>
          <a:lstStyle/>
          <a:p>
            <a:pPr lvl="0">
              <a:lnSpc>
                <a:spcPts val="1960"/>
              </a:lnSpc>
              <a:buClr>
                <a:srgbClr val="62A844"/>
              </a:buClr>
              <a:defRPr/>
            </a:pPr>
            <a:r>
              <a:rPr lang="en-US" sz="2000" kern="0" dirty="0">
                <a:solidFill>
                  <a:srgbClr val="000000"/>
                </a:solidFill>
                <a:cs typeface="Times New Roman" panose="02020603050405020304" pitchFamily="18" charset="0"/>
              </a:rPr>
              <a:t>Automation refers to the use of technology to complete repetitive or predictable tasks with minimal human input. </a:t>
            </a:r>
          </a:p>
          <a:p>
            <a:pPr marL="285750" lvl="0" indent="-285750">
              <a:lnSpc>
                <a:spcPts val="1960"/>
              </a:lnSpc>
              <a:buClr>
                <a:srgbClr val="62A844"/>
              </a:buClr>
              <a:buFont typeface="Arial" panose="020B0604020202020204" pitchFamily="34" charset="0"/>
              <a:buChar char="•"/>
              <a:defRPr/>
            </a:pPr>
            <a:endParaRPr lang="en-US" kern="0" dirty="0">
              <a:solidFill>
                <a:srgbClr val="000000"/>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dirty="0">
                <a:solidFill>
                  <a:srgbClr val="0289AE"/>
                </a:solidFill>
                <a:cs typeface="Times New Roman" panose="02020603050405020304" pitchFamily="18" charset="0"/>
              </a:rPr>
              <a:t>With AI:</a:t>
            </a:r>
            <a:r>
              <a:rPr lang="en-US" sz="2000" b="1" dirty="0">
                <a:solidFill>
                  <a:srgbClr val="000000"/>
                </a:solidFill>
                <a:cs typeface="Times New Roman" panose="02020603050405020304" pitchFamily="18" charset="0"/>
              </a:rPr>
              <a:t> </a:t>
            </a:r>
            <a:r>
              <a:rPr lang="en-US" b="1" dirty="0">
                <a:solidFill>
                  <a:srgbClr val="000000"/>
                </a:solidFill>
                <a:cs typeface="Times New Roman" panose="02020603050405020304" pitchFamily="18" charset="0"/>
              </a:rPr>
              <a:t>AI-powered automation</a:t>
            </a:r>
            <a:r>
              <a:rPr lang="en-US" dirty="0">
                <a:solidFill>
                  <a:srgbClr val="000000"/>
                </a:solidFill>
                <a:cs typeface="Times New Roman" panose="02020603050405020304" pitchFamily="18" charset="0"/>
              </a:rPr>
              <a:t> learns from data, responds to demand, and improves over time.</a:t>
            </a:r>
          </a:p>
          <a:p>
            <a:pPr marL="285750" lvl="0" indent="-285750">
              <a:lnSpc>
                <a:spcPts val="1960"/>
              </a:lnSpc>
              <a:buClr>
                <a:srgbClr val="62A844"/>
              </a:buClr>
              <a:buFont typeface="Arial" panose="020B0604020202020204" pitchFamily="34" charset="0"/>
              <a:buChar char="•"/>
              <a:defRPr/>
            </a:pPr>
            <a:endParaRPr lang="en-US" dirty="0">
              <a:solidFill>
                <a:srgbClr val="000000"/>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dirty="0">
                <a:solidFill>
                  <a:srgbClr val="0289AE"/>
                </a:solidFill>
                <a:cs typeface="Times New Roman" panose="02020603050405020304" pitchFamily="18" charset="0"/>
              </a:rPr>
              <a:t>In Hospitality Context:</a:t>
            </a:r>
            <a:r>
              <a:rPr lang="en-US" sz="2000" b="1" dirty="0">
                <a:solidFill>
                  <a:srgbClr val="000000"/>
                </a:solidFill>
                <a:cs typeface="Times New Roman" panose="02020603050405020304" pitchFamily="18" charset="0"/>
              </a:rPr>
              <a:t> </a:t>
            </a:r>
            <a:r>
              <a:rPr lang="en-US" dirty="0">
                <a:solidFill>
                  <a:srgbClr val="000000"/>
                </a:solidFill>
                <a:cs typeface="Times New Roman" panose="02020603050405020304" pitchFamily="18" charset="0"/>
              </a:rPr>
              <a:t>Makes operations </a:t>
            </a:r>
            <a:r>
              <a:rPr lang="en-US" b="1" dirty="0">
                <a:solidFill>
                  <a:srgbClr val="000000"/>
                </a:solidFill>
                <a:cs typeface="Times New Roman" panose="02020603050405020304" pitchFamily="18" charset="0"/>
              </a:rPr>
              <a:t>faster, more consistent, and less prone to error</a:t>
            </a:r>
            <a:r>
              <a:rPr lang="en-US" dirty="0">
                <a:solidFill>
                  <a:srgbClr val="000000"/>
                </a:solidFill>
                <a:cs typeface="Times New Roman" panose="02020603050405020304" pitchFamily="18" charset="0"/>
              </a:rPr>
              <a:t>.</a:t>
            </a:r>
          </a:p>
          <a:p>
            <a:pPr marL="285750" lvl="0" indent="-285750">
              <a:lnSpc>
                <a:spcPts val="1960"/>
              </a:lnSpc>
              <a:buClr>
                <a:srgbClr val="62A844"/>
              </a:buClr>
              <a:buFont typeface="Arial" panose="020B0604020202020204" pitchFamily="34" charset="0"/>
              <a:buChar char="•"/>
              <a:defRPr/>
            </a:pPr>
            <a:endParaRPr lang="en-US" dirty="0">
              <a:solidFill>
                <a:srgbClr val="000000"/>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dirty="0">
                <a:solidFill>
                  <a:srgbClr val="0289AE"/>
                </a:solidFill>
                <a:cs typeface="Times New Roman" panose="02020603050405020304" pitchFamily="18" charset="0"/>
              </a:rPr>
              <a:t>European Adoption:</a:t>
            </a:r>
            <a:r>
              <a:rPr lang="en-US" sz="2000" b="1" dirty="0">
                <a:solidFill>
                  <a:srgbClr val="000000"/>
                </a:solidFill>
                <a:cs typeface="Times New Roman" panose="02020603050405020304" pitchFamily="18" charset="0"/>
              </a:rPr>
              <a:t> </a:t>
            </a:r>
            <a:r>
              <a:rPr lang="en-US" i="1" dirty="0">
                <a:solidFill>
                  <a:srgbClr val="000000"/>
                </a:solidFill>
                <a:cs typeface="Times New Roman" panose="02020603050405020304" pitchFamily="18" charset="0"/>
              </a:rPr>
              <a:t>Nearly 50% of hotels have automated at least one routine process, most often in housekeeping or guest communication.</a:t>
            </a:r>
          </a:p>
          <a:p>
            <a:pPr marL="285750" lvl="0" indent="-285750">
              <a:lnSpc>
                <a:spcPts val="1960"/>
              </a:lnSpc>
              <a:buClr>
                <a:srgbClr val="62A844"/>
              </a:buClr>
              <a:buFont typeface="Arial" panose="020B0604020202020204" pitchFamily="34" charset="0"/>
              <a:buChar char="•"/>
              <a:defRPr/>
            </a:pPr>
            <a:endParaRPr lang="en-US" i="1" dirty="0">
              <a:solidFill>
                <a:srgbClr val="000000"/>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kern="0" dirty="0">
                <a:solidFill>
                  <a:srgbClr val="0289AE"/>
                </a:solidFill>
                <a:cs typeface="Times New Roman" panose="02020603050405020304" pitchFamily="18" charset="0"/>
              </a:rPr>
              <a:t>Pause and reflect:</a:t>
            </a:r>
            <a:r>
              <a:rPr lang="en-US" sz="2000" b="1" kern="0" dirty="0">
                <a:solidFill>
                  <a:srgbClr val="000000"/>
                </a:solidFill>
                <a:cs typeface="Times New Roman" panose="02020603050405020304" pitchFamily="18" charset="0"/>
              </a:rPr>
              <a:t> </a:t>
            </a:r>
            <a:r>
              <a:rPr lang="en-US" kern="0" dirty="0">
                <a:solidFill>
                  <a:srgbClr val="000000"/>
                </a:solidFill>
                <a:cs typeface="Times New Roman" panose="02020603050405020304" pitchFamily="18" charset="0"/>
              </a:rPr>
              <a:t>Which process in your </a:t>
            </a:r>
            <a:r>
              <a:rPr lang="en-US" kern="0" dirty="0" err="1">
                <a:solidFill>
                  <a:srgbClr val="000000"/>
                </a:solidFill>
                <a:cs typeface="Times New Roman" panose="02020603050405020304" pitchFamily="18" charset="0"/>
              </a:rPr>
              <a:t>organisation</a:t>
            </a:r>
            <a:r>
              <a:rPr lang="en-US" kern="0" dirty="0">
                <a:solidFill>
                  <a:srgbClr val="000000"/>
                </a:solidFill>
                <a:cs typeface="Times New Roman" panose="02020603050405020304" pitchFamily="18" charset="0"/>
              </a:rPr>
              <a:t> could be automated to save time or energy? How might this change support both staff wellbeing and guest satisfaction?</a:t>
            </a:r>
          </a:p>
        </p:txBody>
      </p:sp>
      <p:pic>
        <p:nvPicPr>
          <p:cNvPr id="15" name="Graphic 14">
            <a:extLst>
              <a:ext uri="{FF2B5EF4-FFF2-40B4-BE49-F238E27FC236}">
                <a16:creationId xmlns:a16="http://schemas.microsoft.com/office/drawing/2014/main" id="{BE27069A-291D-ADBC-DE64-0386D3A4E88B}"/>
              </a:ext>
            </a:extLst>
          </p:cNvPr>
          <p:cNvPicPr>
            <a:picLocks noChangeAspect="1"/>
          </p:cNvPicPr>
          <p:nvPr/>
        </p:nvPicPr>
        <p:blipFill>
          <a:blip>
            <a:extLst>
              <a:ext uri="{96DAC541-7B7A-43D3-8B79-37D633B846F1}">
                <asvg:svgBlip xmlns:asvg="http://schemas.microsoft.com/office/drawing/2016/SVG/main" r:embed="rId2"/>
              </a:ext>
            </a:extLst>
          </a:blip>
          <a:srcRect l="31584" t="38697" r="39868" b="43173"/>
          <a:stretch/>
        </p:blipFill>
        <p:spPr>
          <a:xfrm rot="16200000">
            <a:off x="7883652" y="235160"/>
            <a:ext cx="4582923" cy="4120822"/>
          </a:xfrm>
          <a:prstGeom prst="rect">
            <a:avLst/>
          </a:prstGeom>
        </p:spPr>
      </p:pic>
    </p:spTree>
    <p:extLst>
      <p:ext uri="{BB962C8B-B14F-4D97-AF65-F5344CB8AC3E}">
        <p14:creationId xmlns:p14="http://schemas.microsoft.com/office/powerpoint/2010/main" val="952600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1064B-FC52-220F-0E59-74771DCC5782}"/>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83AC65F-3D07-4D33-2A7C-19F762CB5B4A}"/>
              </a:ext>
            </a:extLst>
          </p:cNvPr>
          <p:cNvGrpSpPr/>
          <p:nvPr/>
        </p:nvGrpSpPr>
        <p:grpSpPr>
          <a:xfrm>
            <a:off x="4696982" y="386543"/>
            <a:ext cx="6863434" cy="6049273"/>
            <a:chOff x="9515475" y="838200"/>
            <a:chExt cx="12553120" cy="12065000"/>
          </a:xfrm>
        </p:grpSpPr>
        <p:sp>
          <p:nvSpPr>
            <p:cNvPr id="19" name="Oval 10">
              <a:extLst>
                <a:ext uri="{FF2B5EF4-FFF2-40B4-BE49-F238E27FC236}">
                  <a16:creationId xmlns:a16="http://schemas.microsoft.com/office/drawing/2014/main" id="{DE3B22FC-25C6-0915-378A-D2E7164F8A66}"/>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00BFDB68-2D8D-BE27-1F1A-361506A2196C}"/>
                </a:ext>
              </a:extLst>
            </p:cNvPr>
            <p:cNvCxnSpPr>
              <a:cxnSpLocks/>
            </p:cNvCxnSpPr>
            <p:nvPr/>
          </p:nvCxnSpPr>
          <p:spPr>
            <a:xfrm>
              <a:off x="13245572" y="6697989"/>
              <a:ext cx="8823023"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B72439F3-0498-65DE-FEBE-32B073A5EB34}"/>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97F5342B-B1E0-352E-6689-4BC2F306AC69}"/>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CF18B535-2569-4FBD-B723-96CD4CE44B7C}"/>
                </a:ext>
              </a:extLst>
            </p:cNvPr>
            <p:cNvCxnSpPr>
              <a:cxnSpLocks/>
            </p:cNvCxnSpPr>
            <p:nvPr/>
          </p:nvCxnSpPr>
          <p:spPr>
            <a:xfrm>
              <a:off x="12768265" y="10398917"/>
              <a:ext cx="8823025"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5FABC529-EDBB-908D-61FD-97FC4CDAB33A}"/>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4A63018D-A8B0-4590-FE99-C57147DDE5E5}"/>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A15E8853-9D56-4F07-75E2-39F4C96239D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D6EBFF4A-861B-85A2-1C6D-2EF902579BB7}"/>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5506C126-DB8F-848A-F3F9-EE7AA351FEF1}"/>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276ED36D-AA7E-3253-6D48-788614CD0EFA}"/>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1E27DFFA-1807-9B68-ABB9-5F1568C1914F}"/>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68DA14CC-4D2A-3ED1-5535-9F125FEF73CE}"/>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D045E0E0-2376-C9F1-5CAD-3408B001A085}"/>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AE02C223-31C8-44C1-3EF7-14B81BA7C8C4}"/>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4C2B4D14-D3B1-795F-D386-EEAC146DEA98}"/>
              </a:ext>
            </a:extLst>
          </p:cNvPr>
          <p:cNvSpPr txBox="1">
            <a:spLocks/>
          </p:cNvSpPr>
          <p:nvPr/>
        </p:nvSpPr>
        <p:spPr>
          <a:xfrm>
            <a:off x="429115" y="609471"/>
            <a:ext cx="381927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3520"/>
              </a:lnSpc>
              <a:spcBef>
                <a:spcPts val="0"/>
              </a:spcBef>
              <a:buNone/>
            </a:pPr>
            <a:r>
              <a:rPr lang="en-US" sz="3400" b="1" dirty="0">
                <a:solidFill>
                  <a:srgbClr val="262626"/>
                </a:solidFill>
                <a:cs typeface="Times New Roman" panose="02020603050405020304" pitchFamily="18" charset="0"/>
              </a:rPr>
              <a:t>How Automation Transforms Daily Operations</a:t>
            </a:r>
          </a:p>
          <a:p>
            <a:pPr marL="0" lvl="0" indent="0">
              <a:lnSpc>
                <a:spcPts val="3520"/>
              </a:lnSpc>
              <a:spcBef>
                <a:spcPts val="0"/>
              </a:spcBef>
              <a:buNone/>
            </a:pPr>
            <a:br>
              <a:rPr lang="en-US" sz="3400" b="1" dirty="0">
                <a:solidFill>
                  <a:srgbClr val="262626"/>
                </a:solidFill>
                <a:cs typeface="Times New Roman" panose="02020603050405020304" pitchFamily="18" charset="0"/>
              </a:rPr>
            </a:br>
            <a:r>
              <a:rPr lang="en-US" sz="3400" b="1" dirty="0">
                <a:solidFill>
                  <a:srgbClr val="262626"/>
                </a:solidFill>
                <a:cs typeface="Times New Roman" panose="02020603050405020304" pitchFamily="18" charset="0"/>
              </a:rPr>
              <a:t>Three Key Impacts:</a:t>
            </a:r>
          </a:p>
        </p:txBody>
      </p:sp>
      <p:cxnSp>
        <p:nvCxnSpPr>
          <p:cNvPr id="3" name="Straight Connector 2">
            <a:extLst>
              <a:ext uri="{FF2B5EF4-FFF2-40B4-BE49-F238E27FC236}">
                <a16:creationId xmlns:a16="http://schemas.microsoft.com/office/drawing/2014/main" id="{63839190-7C05-5D1C-7DC8-5BFEC3FE3167}"/>
              </a:ext>
            </a:extLst>
          </p:cNvPr>
          <p:cNvCxnSpPr>
            <a:cxnSpLocks/>
          </p:cNvCxnSpPr>
          <p:nvPr/>
        </p:nvCxnSpPr>
        <p:spPr>
          <a:xfrm>
            <a:off x="-27710" y="2165248"/>
            <a:ext cx="427609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TextBox 34">
            <a:extLst>
              <a:ext uri="{FF2B5EF4-FFF2-40B4-BE49-F238E27FC236}">
                <a16:creationId xmlns:a16="http://schemas.microsoft.com/office/drawing/2014/main" id="{6AB5CAF4-2C49-12E9-CA9C-3C71D5815738}"/>
              </a:ext>
            </a:extLst>
          </p:cNvPr>
          <p:cNvSpPr txBox="1"/>
          <p:nvPr/>
        </p:nvSpPr>
        <p:spPr>
          <a:xfrm>
            <a:off x="7463094" y="5296516"/>
            <a:ext cx="4204187" cy="923330"/>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buNone/>
            </a:pPr>
            <a:r>
              <a:rPr lang="en-US" sz="1800" dirty="0">
                <a:solidFill>
                  <a:srgbClr val="000000"/>
                </a:solidFill>
                <a:latin typeface="Calibri" panose="020F0502020204030204" pitchFamily="34" charset="0"/>
                <a:cs typeface="Calibri" panose="020F0502020204030204" pitchFamily="34" charset="0"/>
              </a:rPr>
              <a:t>Smart energy systems, automated kitchen monitoring </a:t>
            </a:r>
            <a:r>
              <a:rPr lang="en-US" sz="1800" b="1" dirty="0">
                <a:solidFill>
                  <a:srgbClr val="EABB22"/>
                </a:solidFill>
                <a:latin typeface="Calibri" panose="020F0502020204030204" pitchFamily="34" charset="0"/>
                <a:cs typeface="Calibri" panose="020F0502020204030204" pitchFamily="34" charset="0"/>
              </a:rPr>
              <a:t>→ </a:t>
            </a:r>
            <a:r>
              <a:rPr lang="en-US" sz="1800" dirty="0">
                <a:solidFill>
                  <a:srgbClr val="000000"/>
                </a:solidFill>
                <a:latin typeface="Calibri" panose="020F0502020204030204" pitchFamily="34" charset="0"/>
                <a:cs typeface="Calibri" panose="020F0502020204030204" pitchFamily="34" charset="0"/>
              </a:rPr>
              <a:t>Reduces waste and operating costs</a:t>
            </a:r>
          </a:p>
        </p:txBody>
      </p:sp>
      <p:sp>
        <p:nvSpPr>
          <p:cNvPr id="11" name="TextBox 36">
            <a:extLst>
              <a:ext uri="{FF2B5EF4-FFF2-40B4-BE49-F238E27FC236}">
                <a16:creationId xmlns:a16="http://schemas.microsoft.com/office/drawing/2014/main" id="{07DE0C99-76DD-586F-8777-7C6AC819A7AC}"/>
              </a:ext>
            </a:extLst>
          </p:cNvPr>
          <p:cNvSpPr txBox="1"/>
          <p:nvPr/>
        </p:nvSpPr>
        <p:spPr>
          <a:xfrm>
            <a:off x="7463093" y="1198646"/>
            <a:ext cx="3836355" cy="120032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1800" dirty="0">
                <a:solidFill>
                  <a:srgbClr val="000000"/>
                </a:solidFill>
                <a:latin typeface="Calibri" panose="020F0502020204030204" pitchFamily="34" charset="0"/>
                <a:cs typeface="Calibri" panose="020F0502020204030204" pitchFamily="34" charset="0"/>
              </a:rPr>
              <a:t>Connected systems manage room assignment, housekeeping, inventory, payments </a:t>
            </a:r>
            <a:r>
              <a:rPr lang="en-US" sz="1800" b="1" dirty="0">
                <a:solidFill>
                  <a:srgbClr val="0289AE"/>
                </a:solidFill>
                <a:latin typeface="Calibri" panose="020F0502020204030204" pitchFamily="34" charset="0"/>
                <a:cs typeface="Calibri" panose="020F0502020204030204" pitchFamily="34" charset="0"/>
              </a:rPr>
              <a:t>→ </a:t>
            </a:r>
            <a:r>
              <a:rPr lang="en-US" sz="1800" b="1" dirty="0">
                <a:solidFill>
                  <a:srgbClr val="000000"/>
                </a:solidFill>
                <a:latin typeface="Calibri" panose="020F0502020204030204" pitchFamily="34" charset="0"/>
                <a:cs typeface="Calibri" panose="020F0502020204030204" pitchFamily="34" charset="0"/>
              </a:rPr>
              <a:t>30% faster room turnaround </a:t>
            </a:r>
            <a:r>
              <a:rPr lang="en-US" sz="1800" dirty="0">
                <a:solidFill>
                  <a:srgbClr val="000000"/>
                </a:solidFill>
                <a:latin typeface="Calibri" panose="020F0502020204030204" pitchFamily="34" charset="0"/>
                <a:cs typeface="Calibri" panose="020F0502020204030204" pitchFamily="34" charset="0"/>
              </a:rPr>
              <a:t>reported</a:t>
            </a:r>
          </a:p>
        </p:txBody>
      </p:sp>
      <p:sp>
        <p:nvSpPr>
          <p:cNvPr id="12" name="TextBox 37">
            <a:extLst>
              <a:ext uri="{FF2B5EF4-FFF2-40B4-BE49-F238E27FC236}">
                <a16:creationId xmlns:a16="http://schemas.microsoft.com/office/drawing/2014/main" id="{6A653486-84CC-E13F-085B-1B13CA7A1B5C}"/>
              </a:ext>
            </a:extLst>
          </p:cNvPr>
          <p:cNvSpPr txBox="1"/>
          <p:nvPr/>
        </p:nvSpPr>
        <p:spPr>
          <a:xfrm>
            <a:off x="7463093" y="3397769"/>
            <a:ext cx="4310985" cy="120032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Clr>
                <a:srgbClr val="62A844"/>
              </a:buClr>
              <a:buNone/>
            </a:pPr>
            <a:r>
              <a:rPr lang="en-US" sz="1800" dirty="0">
                <a:solidFill>
                  <a:srgbClr val="000000"/>
                </a:solidFill>
                <a:latin typeface="Calibri" panose="020F0502020204030204" pitchFamily="34" charset="0"/>
                <a:cs typeface="Calibri" panose="020F0502020204030204" pitchFamily="34" charset="0"/>
              </a:rPr>
              <a:t>Mobile check-in, digital keys, online payments </a:t>
            </a:r>
            <a:r>
              <a:rPr lang="en-US" sz="1800" b="1" dirty="0">
                <a:solidFill>
                  <a:srgbClr val="62A844"/>
                </a:solidFill>
                <a:latin typeface="Calibri" panose="020F0502020204030204" pitchFamily="34" charset="0"/>
                <a:cs typeface="Calibri" panose="020F0502020204030204" pitchFamily="34" charset="0"/>
              </a:rPr>
              <a:t>→</a:t>
            </a:r>
            <a:r>
              <a:rPr lang="en-US" sz="1800" dirty="0">
                <a:solidFill>
                  <a:srgbClr val="000000"/>
                </a:solidFill>
                <a:latin typeface="Calibri" panose="020F0502020204030204" pitchFamily="34" charset="0"/>
                <a:cs typeface="Calibri" panose="020F0502020204030204" pitchFamily="34" charset="0"/>
              </a:rPr>
              <a:t> </a:t>
            </a:r>
            <a:r>
              <a:rPr lang="en-US" sz="1800" b="1" dirty="0">
                <a:solidFill>
                  <a:srgbClr val="000000"/>
                </a:solidFill>
                <a:latin typeface="Calibri" panose="020F0502020204030204" pitchFamily="34" charset="0"/>
                <a:cs typeface="Calibri" panose="020F0502020204030204" pitchFamily="34" charset="0"/>
              </a:rPr>
              <a:t>10% higher satisfaction </a:t>
            </a:r>
            <a:r>
              <a:rPr lang="en-US" sz="1800" dirty="0">
                <a:solidFill>
                  <a:srgbClr val="000000"/>
                </a:solidFill>
                <a:latin typeface="Calibri" panose="020F0502020204030204" pitchFamily="34" charset="0"/>
                <a:cs typeface="Calibri" panose="020F0502020204030204" pitchFamily="34" charset="0"/>
              </a:rPr>
              <a:t>vs. manual systems</a:t>
            </a:r>
          </a:p>
          <a:p>
            <a:pPr marL="0" indent="0">
              <a:buClr>
                <a:srgbClr val="62A844"/>
              </a:buClr>
              <a:buNone/>
            </a:pPr>
            <a:endParaRPr lang="en-US" sz="1800" b="1" dirty="0">
              <a:solidFill>
                <a:srgbClr val="000000"/>
              </a:solidFill>
              <a:latin typeface="Calibri" panose="020F0502020204030204" pitchFamily="34" charset="0"/>
              <a:cs typeface="Calibri" panose="020F0502020204030204" pitchFamily="34" charset="0"/>
            </a:endParaRPr>
          </a:p>
        </p:txBody>
      </p:sp>
      <p:sp>
        <p:nvSpPr>
          <p:cNvPr id="5" name="TextBox 35">
            <a:extLst>
              <a:ext uri="{FF2B5EF4-FFF2-40B4-BE49-F238E27FC236}">
                <a16:creationId xmlns:a16="http://schemas.microsoft.com/office/drawing/2014/main" id="{DE7BBFDE-382C-CF70-DF7A-748CA98CC71F}"/>
              </a:ext>
            </a:extLst>
          </p:cNvPr>
          <p:cNvSpPr txBox="1"/>
          <p:nvPr/>
        </p:nvSpPr>
        <p:spPr>
          <a:xfrm>
            <a:off x="7463094" y="2810469"/>
            <a:ext cx="3694902" cy="514115"/>
          </a:xfrm>
          <a:prstGeom prst="rect">
            <a:avLst/>
          </a:prstGeom>
          <a:noFill/>
        </p:spPr>
        <p:txBody>
          <a:bodyPr wrap="square">
            <a:spAutoFit/>
          </a:bodyPr>
          <a:lstStyle/>
          <a:p>
            <a:pPr>
              <a:lnSpc>
                <a:spcPts val="3380"/>
              </a:lnSpc>
              <a:defRPr/>
            </a:pPr>
            <a:r>
              <a:rPr lang="en-US" sz="2600" b="1" dirty="0">
                <a:solidFill>
                  <a:srgbClr val="62A844"/>
                </a:solidFill>
                <a:latin typeface="Calibri" panose="020F0502020204030204" pitchFamily="34" charset="0"/>
                <a:ea typeface="Roboto Cn" pitchFamily="2" charset="0"/>
                <a:cs typeface="Calibri" panose="020F0502020204030204" pitchFamily="34" charset="0"/>
              </a:rPr>
              <a:t>Guest Experience </a:t>
            </a:r>
          </a:p>
        </p:txBody>
      </p:sp>
      <p:sp>
        <p:nvSpPr>
          <p:cNvPr id="6" name="TextBox 38">
            <a:extLst>
              <a:ext uri="{FF2B5EF4-FFF2-40B4-BE49-F238E27FC236}">
                <a16:creationId xmlns:a16="http://schemas.microsoft.com/office/drawing/2014/main" id="{6AA2A3FA-DA52-DE71-5545-52D480BAF31A}"/>
              </a:ext>
            </a:extLst>
          </p:cNvPr>
          <p:cNvSpPr txBox="1"/>
          <p:nvPr/>
        </p:nvSpPr>
        <p:spPr>
          <a:xfrm>
            <a:off x="7463093" y="609471"/>
            <a:ext cx="4097323" cy="507318"/>
          </a:xfrm>
          <a:prstGeom prst="rect">
            <a:avLst/>
          </a:prstGeom>
          <a:noFill/>
        </p:spPr>
        <p:txBody>
          <a:bodyPr wrap="square">
            <a:spAutoFit/>
          </a:bodyPr>
          <a:lstStyle/>
          <a:p>
            <a:pPr>
              <a:lnSpc>
                <a:spcPts val="3380"/>
              </a:lnSpc>
              <a:defRPr/>
            </a:pPr>
            <a:r>
              <a:rPr lang="en-US" sz="2600" b="1" dirty="0">
                <a:solidFill>
                  <a:srgbClr val="0289AE"/>
                </a:solidFill>
                <a:latin typeface="Calibri" panose="020F0502020204030204" pitchFamily="34" charset="0"/>
                <a:ea typeface="Roboto Cn" pitchFamily="2" charset="0"/>
                <a:cs typeface="Calibri" panose="020F0502020204030204" pitchFamily="34" charset="0"/>
              </a:rPr>
              <a:t>Operational Efficiency </a:t>
            </a:r>
          </a:p>
        </p:txBody>
      </p:sp>
      <p:sp>
        <p:nvSpPr>
          <p:cNvPr id="15" name="TextBox 39">
            <a:extLst>
              <a:ext uri="{FF2B5EF4-FFF2-40B4-BE49-F238E27FC236}">
                <a16:creationId xmlns:a16="http://schemas.microsoft.com/office/drawing/2014/main" id="{00C7CE12-15C7-CF61-CCEC-6A821E68C84F}"/>
              </a:ext>
            </a:extLst>
          </p:cNvPr>
          <p:cNvSpPr txBox="1"/>
          <p:nvPr/>
        </p:nvSpPr>
        <p:spPr>
          <a:xfrm>
            <a:off x="7463093" y="4652237"/>
            <a:ext cx="3987757" cy="514115"/>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Sustainability</a:t>
            </a:r>
          </a:p>
        </p:txBody>
      </p:sp>
      <p:sp>
        <p:nvSpPr>
          <p:cNvPr id="16" name="TextBox 6">
            <a:extLst>
              <a:ext uri="{FF2B5EF4-FFF2-40B4-BE49-F238E27FC236}">
                <a16:creationId xmlns:a16="http://schemas.microsoft.com/office/drawing/2014/main" id="{5765E94B-B637-27DA-FC85-3675187777AD}"/>
              </a:ext>
            </a:extLst>
          </p:cNvPr>
          <p:cNvSpPr txBox="1"/>
          <p:nvPr/>
        </p:nvSpPr>
        <p:spPr>
          <a:xfrm>
            <a:off x="417922" y="3720934"/>
            <a:ext cx="3786922" cy="2657138"/>
          </a:xfrm>
          <a:prstGeom prst="rect">
            <a:avLst/>
          </a:prstGeom>
          <a:noFill/>
        </p:spPr>
        <p:txBody>
          <a:bodyPr wrap="square" lIns="91440" tIns="45720" rIns="91440" bIns="45720" rtlCol="0" anchor="t">
            <a:spAutoFit/>
          </a:bodyPr>
          <a:lstStyle/>
          <a:p>
            <a:pPr>
              <a:lnSpc>
                <a:spcPts val="1960"/>
              </a:lnSpc>
            </a:pPr>
            <a:r>
              <a:rPr lang="en-US" sz="2000" b="1" dirty="0">
                <a:solidFill>
                  <a:srgbClr val="0289AE"/>
                </a:solidFill>
                <a:cs typeface="Times New Roman" panose="02020603050405020304" pitchFamily="18" charset="0"/>
              </a:rPr>
              <a:t>Balance Achieved:</a:t>
            </a:r>
            <a:br>
              <a:rPr lang="en-US" sz="2000" dirty="0">
                <a:solidFill>
                  <a:srgbClr val="0289AE"/>
                </a:solidFill>
                <a:cs typeface="Times New Roman" panose="02020603050405020304" pitchFamily="18" charset="0"/>
              </a:rPr>
            </a:br>
            <a:r>
              <a:rPr lang="en-US" dirty="0">
                <a:solidFill>
                  <a:srgbClr val="262626"/>
                </a:solidFill>
                <a:cs typeface="Times New Roman" panose="02020603050405020304" pitchFamily="18" charset="0"/>
              </a:rPr>
              <a:t>Guests gain convenience &amp; control, while staff focus on personal service.</a:t>
            </a:r>
          </a:p>
          <a:p>
            <a:pPr lvl="0" algn="just">
              <a:lnSpc>
                <a:spcPts val="1960"/>
              </a:lnSpc>
              <a:defRPr/>
            </a:pPr>
            <a:endParaRPr lang="en-US" kern="0" dirty="0">
              <a:solidFill>
                <a:prstClr val="black"/>
              </a:solidFill>
            </a:endParaRPr>
          </a:p>
          <a:p>
            <a:pPr lvl="0">
              <a:lnSpc>
                <a:spcPts val="1960"/>
              </a:lnSpc>
              <a:defRPr/>
            </a:pPr>
            <a:r>
              <a:rPr lang="en-US" sz="2000" b="1" kern="0" dirty="0">
                <a:solidFill>
                  <a:srgbClr val="0289AE"/>
                </a:solidFill>
              </a:rPr>
              <a:t>Pause and reflect</a:t>
            </a:r>
            <a:br>
              <a:rPr lang="en-US" kern="0" dirty="0">
                <a:solidFill>
                  <a:prstClr val="black"/>
                </a:solidFill>
              </a:rPr>
            </a:br>
            <a:r>
              <a:rPr lang="en-US" kern="0" dirty="0">
                <a:solidFill>
                  <a:prstClr val="black"/>
                </a:solidFill>
              </a:rPr>
              <a:t>Identify one process in your workplace that could benefit from automation. How would this change affect energy use, time management or guest satisfaction?</a:t>
            </a:r>
          </a:p>
        </p:txBody>
      </p:sp>
      <p:sp>
        <p:nvSpPr>
          <p:cNvPr id="7" name="Freeform 6">
            <a:extLst>
              <a:ext uri="{FF2B5EF4-FFF2-40B4-BE49-F238E27FC236}">
                <a16:creationId xmlns:a16="http://schemas.microsoft.com/office/drawing/2014/main" id="{B644A348-88BE-83F0-22D6-0D790126CB02}"/>
              </a:ext>
            </a:extLst>
          </p:cNvPr>
          <p:cNvSpPr/>
          <p:nvPr/>
        </p:nvSpPr>
        <p:spPr>
          <a:xfrm rot="369013">
            <a:off x="3684943" y="2946554"/>
            <a:ext cx="926896" cy="508750"/>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dirty="0"/>
          </a:p>
        </p:txBody>
      </p:sp>
    </p:spTree>
    <p:extLst>
      <p:ext uri="{BB962C8B-B14F-4D97-AF65-F5344CB8AC3E}">
        <p14:creationId xmlns:p14="http://schemas.microsoft.com/office/powerpoint/2010/main" val="798408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1408-5143-CB81-19A5-854C69009AAC}"/>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BC4214CA-35B8-5842-9977-402BA6305894}"/>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Graphic 4">
            <a:extLst>
              <a:ext uri="{FF2B5EF4-FFF2-40B4-BE49-F238E27FC236}">
                <a16:creationId xmlns:a16="http://schemas.microsoft.com/office/drawing/2014/main" id="{8C5FD499-EEAE-EAEA-0DB5-8A36495AF747}"/>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232E356C-AE18-2168-0F62-95816339C81F}"/>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pic>
        <p:nvPicPr>
          <p:cNvPr id="21" name="Picture 20" descr="iPhone6_mockup_front_white.png">
            <a:extLst>
              <a:ext uri="{FF2B5EF4-FFF2-40B4-BE49-F238E27FC236}">
                <a16:creationId xmlns:a16="http://schemas.microsoft.com/office/drawing/2014/main" id="{11B81693-C156-81F4-9EF9-3DCF863AB1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5340" y="381965"/>
            <a:ext cx="4094254" cy="6404164"/>
          </a:xfrm>
          <a:prstGeom prst="rect">
            <a:avLst/>
          </a:prstGeom>
        </p:spPr>
      </p:pic>
      <p:sp>
        <p:nvSpPr>
          <p:cNvPr id="7" name="TextBox 6">
            <a:extLst>
              <a:ext uri="{FF2B5EF4-FFF2-40B4-BE49-F238E27FC236}">
                <a16:creationId xmlns:a16="http://schemas.microsoft.com/office/drawing/2014/main" id="{6AC34C09-B6FA-82B0-1AB3-4F9B0ECB9FD1}"/>
              </a:ext>
            </a:extLst>
          </p:cNvPr>
          <p:cNvSpPr txBox="1"/>
          <p:nvPr/>
        </p:nvSpPr>
        <p:spPr>
          <a:xfrm>
            <a:off x="676179" y="2289657"/>
            <a:ext cx="5967689" cy="3939540"/>
          </a:xfrm>
          <a:prstGeom prst="rect">
            <a:avLst/>
          </a:prstGeom>
          <a:noFill/>
        </p:spPr>
        <p:txBody>
          <a:bodyPr wrap="square" rtlCol="0">
            <a:spAutoFit/>
          </a:bodyPr>
          <a:lstStyle/>
          <a:p>
            <a:pPr lvl="0">
              <a:lnSpc>
                <a:spcPts val="1960"/>
              </a:lnSpc>
              <a:buClr>
                <a:srgbClr val="62A844"/>
              </a:buClr>
              <a:defRPr/>
            </a:pPr>
            <a:r>
              <a:rPr lang="en-US" sz="2000" dirty="0">
                <a:solidFill>
                  <a:srgbClr val="000000"/>
                </a:solidFill>
                <a:cs typeface="Times New Roman" panose="02020603050405020304" pitchFamily="18" charset="0"/>
              </a:rPr>
              <a:t>How leading European brands use automation to solve real operational challenges:</a:t>
            </a:r>
          </a:p>
          <a:p>
            <a:pPr lvl="0">
              <a:lnSpc>
                <a:spcPts val="1960"/>
              </a:lnSpc>
              <a:buClr>
                <a:srgbClr val="62A844"/>
              </a:buClr>
              <a:defRPr/>
            </a:pPr>
            <a:endParaRPr lang="en-US" sz="2000" b="1" kern="0" dirty="0">
              <a:solidFill>
                <a:srgbClr val="000000"/>
              </a:solidFill>
              <a:cs typeface="Times New Roman" panose="02020603050405020304" pitchFamily="18" charset="0"/>
            </a:endParaRPr>
          </a:p>
          <a:p>
            <a:pPr lvl="0" algn="just">
              <a:lnSpc>
                <a:spcPts val="1960"/>
              </a:lnSpc>
              <a:buClr>
                <a:srgbClr val="62A844"/>
              </a:buClr>
              <a:defRPr/>
            </a:pPr>
            <a:r>
              <a:rPr lang="en-US" sz="2000" b="1" kern="0" dirty="0">
                <a:solidFill>
                  <a:srgbClr val="0289AE"/>
                </a:solidFill>
                <a:cs typeface="Times New Roman" panose="02020603050405020304" pitchFamily="18" charset="0"/>
              </a:rPr>
              <a:t>Premier Inn (United Kingdom)</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Challenge:</a:t>
            </a:r>
            <a:r>
              <a:rPr lang="en-US" dirty="0">
                <a:solidFill>
                  <a:srgbClr val="000000"/>
                </a:solidFill>
                <a:cs typeface="Times New Roman" panose="02020603050405020304" pitchFamily="18" charset="0"/>
              </a:rPr>
              <a:t> Long queues during peak check-in</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Solution:</a:t>
            </a:r>
            <a:r>
              <a:rPr lang="en-US" dirty="0">
                <a:solidFill>
                  <a:srgbClr val="000000"/>
                </a:solidFill>
                <a:cs typeface="Times New Roman" panose="02020603050405020304" pitchFamily="18" charset="0"/>
              </a:rPr>
              <a:t> Self check-in kiosks &amp; mobile check-in</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Result:</a:t>
            </a:r>
            <a:r>
              <a:rPr lang="en-US" dirty="0">
                <a:solidFill>
                  <a:srgbClr val="000000"/>
                </a:solidFill>
                <a:cs typeface="Times New Roman" panose="02020603050405020304" pitchFamily="18" charset="0"/>
              </a:rPr>
              <a:t> Faster arrivals, staff free for personal welcome</a:t>
            </a:r>
            <a:br>
              <a:rPr lang="en-US" dirty="0">
                <a:solidFill>
                  <a:srgbClr val="000000"/>
                </a:solidFill>
                <a:cs typeface="Times New Roman" panose="02020603050405020304" pitchFamily="18" charset="0"/>
              </a:rPr>
            </a:br>
            <a:r>
              <a:rPr lang="en-US" i="1" dirty="0">
                <a:solidFill>
                  <a:srgbClr val="000000"/>
                </a:solidFill>
              </a:rPr>
              <a:t>(Premier Inn Digital Guest Journey Case Study, 2024)</a:t>
            </a:r>
            <a:endParaRPr lang="en-US" dirty="0">
              <a:solidFill>
                <a:srgbClr val="000000"/>
              </a:solidFill>
              <a:cs typeface="Times New Roman" panose="02020603050405020304" pitchFamily="18" charset="0"/>
            </a:endParaRPr>
          </a:p>
          <a:p>
            <a:pPr lvl="0">
              <a:lnSpc>
                <a:spcPts val="1960"/>
              </a:lnSpc>
              <a:buClr>
                <a:srgbClr val="62A844"/>
              </a:buClr>
              <a:defRPr/>
            </a:pPr>
            <a:endParaRPr lang="en-US" kern="0" dirty="0">
              <a:solidFill>
                <a:srgbClr val="000000"/>
              </a:solidFill>
              <a:cs typeface="Times New Roman" panose="02020603050405020304" pitchFamily="18" charset="0"/>
            </a:endParaRPr>
          </a:p>
          <a:p>
            <a:pPr lvl="0" algn="just">
              <a:lnSpc>
                <a:spcPts val="1960"/>
              </a:lnSpc>
              <a:buClr>
                <a:srgbClr val="62A844"/>
              </a:buClr>
              <a:defRPr/>
            </a:pPr>
            <a:r>
              <a:rPr lang="en-US" sz="2000" b="1" kern="0" dirty="0">
                <a:solidFill>
                  <a:srgbClr val="0289AE"/>
                </a:solidFill>
                <a:cs typeface="Times New Roman" panose="02020603050405020304" pitchFamily="18" charset="0"/>
              </a:rPr>
              <a:t>Scandic Hotels (Nordic Region)</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Challenge:</a:t>
            </a:r>
            <a:r>
              <a:rPr lang="en-US" dirty="0">
                <a:solidFill>
                  <a:srgbClr val="000000"/>
                </a:solidFill>
                <a:cs typeface="Times New Roman" panose="02020603050405020304" pitchFamily="18" charset="0"/>
              </a:rPr>
              <a:t> Inefficient housekeeping &amp; energy waste</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Solution:</a:t>
            </a:r>
            <a:r>
              <a:rPr lang="en-US" dirty="0">
                <a:solidFill>
                  <a:srgbClr val="000000"/>
                </a:solidFill>
                <a:cs typeface="Times New Roman" panose="02020603050405020304" pitchFamily="18" charset="0"/>
              </a:rPr>
              <a:t> Digital scheduling linked to real-time occupancy</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Result:</a:t>
            </a:r>
            <a:r>
              <a:rPr lang="en-US" dirty="0">
                <a:solidFill>
                  <a:srgbClr val="000000"/>
                </a:solidFill>
                <a:cs typeface="Times New Roman" panose="02020603050405020304" pitchFamily="18" charset="0"/>
              </a:rPr>
              <a:t> Faster room turnaround + lower energy use</a:t>
            </a:r>
            <a:br>
              <a:rPr lang="en-US" dirty="0">
                <a:solidFill>
                  <a:srgbClr val="000000"/>
                </a:solidFill>
                <a:cs typeface="Times New Roman" panose="02020603050405020304" pitchFamily="18" charset="0"/>
              </a:rPr>
            </a:br>
            <a:r>
              <a:rPr lang="en-US" i="1" dirty="0">
                <a:solidFill>
                  <a:srgbClr val="000000"/>
                </a:solidFill>
              </a:rPr>
              <a:t>(Scandic Hotels Sustainability &amp; Operations Report, 2024)</a:t>
            </a:r>
            <a:endParaRPr lang="en-US" kern="0" dirty="0">
              <a:solidFill>
                <a:srgbClr val="000000"/>
              </a:solidFill>
              <a:cs typeface="Times New Roman" panose="02020603050405020304" pitchFamily="18" charset="0"/>
            </a:endParaRPr>
          </a:p>
          <a:p>
            <a:pPr lvl="0">
              <a:lnSpc>
                <a:spcPts val="1960"/>
              </a:lnSpc>
              <a:buClr>
                <a:srgbClr val="62A844"/>
              </a:buClr>
              <a:defRPr/>
            </a:pPr>
            <a:endParaRPr lang="en-GB" kern="0" dirty="0">
              <a:solidFill>
                <a:srgbClr val="000000"/>
              </a:solidFill>
            </a:endParaRPr>
          </a:p>
        </p:txBody>
      </p:sp>
      <p:sp>
        <p:nvSpPr>
          <p:cNvPr id="2" name="TextBox 1">
            <a:extLst>
              <a:ext uri="{FF2B5EF4-FFF2-40B4-BE49-F238E27FC236}">
                <a16:creationId xmlns:a16="http://schemas.microsoft.com/office/drawing/2014/main" id="{9BC22B4F-00FB-A998-7898-94504F60F48F}"/>
              </a:ext>
            </a:extLst>
          </p:cNvPr>
          <p:cNvSpPr txBox="1"/>
          <p:nvPr/>
        </p:nvSpPr>
        <p:spPr>
          <a:xfrm>
            <a:off x="676687" y="585572"/>
            <a:ext cx="4474046" cy="1477328"/>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Automation in European Hospitality</a:t>
            </a:r>
          </a:p>
          <a:p>
            <a:pPr>
              <a:lnSpc>
                <a:spcPts val="3580"/>
              </a:lnSpc>
            </a:pPr>
            <a:endParaRPr lang="en-US" sz="3400" b="1" dirty="0">
              <a:solidFill>
                <a:schemeClr val="bg1"/>
              </a:solidFill>
              <a:cs typeface="Times New Roman" panose="02020603050405020304" pitchFamily="18" charset="0"/>
            </a:endParaRPr>
          </a:p>
        </p:txBody>
      </p:sp>
      <p:pic>
        <p:nvPicPr>
          <p:cNvPr id="3" name="Picture Placeholder 8">
            <a:extLst>
              <a:ext uri="{FF2B5EF4-FFF2-40B4-BE49-F238E27FC236}">
                <a16:creationId xmlns:a16="http://schemas.microsoft.com/office/drawing/2014/main" id="{AE2FA8FE-E3F4-88BE-E349-75D0CE4D7B3C}"/>
              </a:ext>
            </a:extLst>
          </p:cNvPr>
          <p:cNvPicPr>
            <a:picLocks noChangeAspect="1"/>
          </p:cNvPicPr>
          <p:nvPr/>
        </p:nvPicPr>
        <p:blipFill>
          <a:blip r:embed="rId5" cstate="email">
            <a:extLst>
              <a:ext uri="{28A0092B-C50C-407E-A947-70E740481C1C}">
                <a14:useLocalDpi xmlns:a14="http://schemas.microsoft.com/office/drawing/2010/main"/>
              </a:ext>
            </a:extLst>
          </a:blip>
          <a:srcRect l="35911" r="35911"/>
          <a:stretch/>
        </p:blipFill>
        <p:spPr>
          <a:xfrm>
            <a:off x="7744660" y="1410313"/>
            <a:ext cx="2444127" cy="4336988"/>
          </a:xfrm>
          <a:prstGeom prst="rect">
            <a:avLst/>
          </a:prstGeom>
        </p:spPr>
      </p:pic>
      <p:pic>
        <p:nvPicPr>
          <p:cNvPr id="6" name="Graphic 5">
            <a:extLst>
              <a:ext uri="{FF2B5EF4-FFF2-40B4-BE49-F238E27FC236}">
                <a16:creationId xmlns:a16="http://schemas.microsoft.com/office/drawing/2014/main" id="{95E3D04D-023E-9AF8-C827-BEDF3AF04B69}"/>
              </a:ext>
            </a:extLst>
          </p:cNvPr>
          <p:cNvPicPr>
            <a:picLocks noChangeAspect="1"/>
          </p:cNvPicPr>
          <p:nvPr/>
        </p:nvPicPr>
        <p:blipFill>
          <a:blip>
            <a:extLst>
              <a:ext uri="{96DAC541-7B7A-43D3-8B79-37D633B846F1}">
                <asvg:svgBlip xmlns:asvg="http://schemas.microsoft.com/office/drawing/2016/SVG/main" r:embed="rId6"/>
              </a:ext>
            </a:extLst>
          </a:blip>
          <a:srcRect l="49952" t="41010" r="28995" b="44546"/>
          <a:stretch/>
        </p:blipFill>
        <p:spPr>
          <a:xfrm rot="3559137">
            <a:off x="7487385" y="2959310"/>
            <a:ext cx="5325749" cy="5173579"/>
          </a:xfrm>
          <a:prstGeom prst="rect">
            <a:avLst/>
          </a:prstGeom>
        </p:spPr>
      </p:pic>
    </p:spTree>
    <p:extLst>
      <p:ext uri="{BB962C8B-B14F-4D97-AF65-F5344CB8AC3E}">
        <p14:creationId xmlns:p14="http://schemas.microsoft.com/office/powerpoint/2010/main" val="256059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DC611-FD20-0B7D-22FA-34273CDECEDC}"/>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BCCB0148-4578-F5F6-3DB8-FEC5CF0600BD}"/>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9" name="Graphic 4">
            <a:extLst>
              <a:ext uri="{FF2B5EF4-FFF2-40B4-BE49-F238E27FC236}">
                <a16:creationId xmlns:a16="http://schemas.microsoft.com/office/drawing/2014/main" id="{B676924A-1E72-1173-592C-7BAC7BE6C387}"/>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40E5F846-254E-6B0E-328E-3C08567D9AF8}"/>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pic>
        <p:nvPicPr>
          <p:cNvPr id="21" name="Picture 20" descr="iPhone6_mockup_front_white.png">
            <a:extLst>
              <a:ext uri="{FF2B5EF4-FFF2-40B4-BE49-F238E27FC236}">
                <a16:creationId xmlns:a16="http://schemas.microsoft.com/office/drawing/2014/main" id="{734ECBA7-83DF-7EDB-F307-95081F2EAE4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45340" y="381965"/>
            <a:ext cx="4094254" cy="6404164"/>
          </a:xfrm>
          <a:prstGeom prst="rect">
            <a:avLst/>
          </a:prstGeom>
        </p:spPr>
      </p:pic>
      <p:sp>
        <p:nvSpPr>
          <p:cNvPr id="7" name="TextBox 6">
            <a:extLst>
              <a:ext uri="{FF2B5EF4-FFF2-40B4-BE49-F238E27FC236}">
                <a16:creationId xmlns:a16="http://schemas.microsoft.com/office/drawing/2014/main" id="{1BABD9B6-E975-1EE8-65A0-AB7BD6E2D7CA}"/>
              </a:ext>
            </a:extLst>
          </p:cNvPr>
          <p:cNvSpPr txBox="1"/>
          <p:nvPr/>
        </p:nvSpPr>
        <p:spPr>
          <a:xfrm>
            <a:off x="676179" y="2289657"/>
            <a:ext cx="6187608" cy="3426579"/>
          </a:xfrm>
          <a:prstGeom prst="rect">
            <a:avLst/>
          </a:prstGeom>
          <a:noFill/>
        </p:spPr>
        <p:txBody>
          <a:bodyPr wrap="square" rtlCol="0">
            <a:spAutoFit/>
          </a:bodyPr>
          <a:lstStyle/>
          <a:p>
            <a:pPr lvl="0">
              <a:lnSpc>
                <a:spcPts val="1960"/>
              </a:lnSpc>
              <a:buClr>
                <a:srgbClr val="62A844"/>
              </a:buClr>
              <a:defRPr/>
            </a:pPr>
            <a:r>
              <a:rPr lang="en-US" sz="2000" b="1" kern="0" dirty="0">
                <a:solidFill>
                  <a:srgbClr val="0289AE"/>
                </a:solidFill>
                <a:cs typeface="Times New Roman" panose="02020603050405020304" pitchFamily="18" charset="0"/>
              </a:rPr>
              <a:t>Meliá Hotels International (Spain)</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Priority:</a:t>
            </a:r>
            <a:r>
              <a:rPr lang="en-US" dirty="0">
                <a:solidFill>
                  <a:srgbClr val="000000"/>
                </a:solidFill>
                <a:cs typeface="Times New Roman" panose="02020603050405020304" pitchFamily="18" charset="0"/>
              </a:rPr>
              <a:t> Energy efficiency &amp; guest comfort</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Automation:</a:t>
            </a:r>
            <a:r>
              <a:rPr lang="en-US" dirty="0">
                <a:solidFill>
                  <a:srgbClr val="000000"/>
                </a:solidFill>
                <a:cs typeface="Times New Roman" panose="02020603050405020304" pitchFamily="18" charset="0"/>
              </a:rPr>
              <a:t> Smart building controls (lighting, HVAC)</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Outcome:</a:t>
            </a:r>
            <a:r>
              <a:rPr lang="en-US" dirty="0">
                <a:solidFill>
                  <a:srgbClr val="000000"/>
                </a:solidFill>
                <a:cs typeface="Times New Roman" panose="02020603050405020304" pitchFamily="18" charset="0"/>
              </a:rPr>
              <a:t> Lower energy use + improved comfort levels</a:t>
            </a:r>
            <a:br>
              <a:rPr lang="en-US" dirty="0">
                <a:solidFill>
                  <a:srgbClr val="000000"/>
                </a:solidFill>
                <a:cs typeface="Times New Roman" panose="02020603050405020304" pitchFamily="18" charset="0"/>
              </a:rPr>
            </a:br>
            <a:r>
              <a:rPr lang="en-US" i="1" dirty="0">
                <a:solidFill>
                  <a:srgbClr val="000000"/>
                </a:solidFill>
              </a:rPr>
              <a:t>(Meliá Hotels International Smart Buildings Initiative, 2024)</a:t>
            </a:r>
            <a:endParaRPr lang="en-US" dirty="0">
              <a:solidFill>
                <a:srgbClr val="000000"/>
              </a:solidFill>
              <a:cs typeface="Times New Roman" panose="02020603050405020304" pitchFamily="18" charset="0"/>
            </a:endParaRPr>
          </a:p>
          <a:p>
            <a:pPr lvl="0">
              <a:lnSpc>
                <a:spcPts val="1960"/>
              </a:lnSpc>
              <a:buClr>
                <a:srgbClr val="62A844"/>
              </a:buClr>
              <a:defRPr/>
            </a:pPr>
            <a:endParaRPr lang="en-US" kern="0" dirty="0">
              <a:solidFill>
                <a:srgbClr val="000000"/>
              </a:solidFill>
              <a:cs typeface="Times New Roman" panose="02020603050405020304" pitchFamily="18" charset="0"/>
            </a:endParaRPr>
          </a:p>
          <a:p>
            <a:pPr lvl="0">
              <a:lnSpc>
                <a:spcPts val="1960"/>
              </a:lnSpc>
              <a:buClr>
                <a:srgbClr val="62A844"/>
              </a:buClr>
              <a:defRPr/>
            </a:pPr>
            <a:endParaRPr lang="en-US" sz="2000" kern="0" dirty="0">
              <a:solidFill>
                <a:srgbClr val="0289AE"/>
              </a:solidFill>
            </a:endParaRPr>
          </a:p>
          <a:p>
            <a:pPr lvl="0">
              <a:lnSpc>
                <a:spcPts val="1960"/>
              </a:lnSpc>
              <a:buClr>
                <a:srgbClr val="62A844"/>
              </a:buClr>
              <a:defRPr/>
            </a:pPr>
            <a:r>
              <a:rPr lang="en-US" sz="2000" b="1" kern="0" dirty="0">
                <a:solidFill>
                  <a:srgbClr val="0289AE"/>
                </a:solidFill>
                <a:cs typeface="Times New Roman" panose="02020603050405020304" pitchFamily="18" charset="0"/>
              </a:rPr>
              <a:t>Radisson Hotel Group (Europe-wide)</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Priority:</a:t>
            </a:r>
            <a:r>
              <a:rPr lang="en-US" dirty="0">
                <a:solidFill>
                  <a:srgbClr val="000000"/>
                </a:solidFill>
                <a:cs typeface="Times New Roman" panose="02020603050405020304" pitchFamily="18" charset="0"/>
              </a:rPr>
              <a:t> Revenue accuracy &amp; staff focus</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Automation:</a:t>
            </a:r>
            <a:r>
              <a:rPr lang="en-US" dirty="0">
                <a:solidFill>
                  <a:srgbClr val="000000"/>
                </a:solidFill>
                <a:cs typeface="Times New Roman" panose="02020603050405020304" pitchFamily="18" charset="0"/>
              </a:rPr>
              <a:t> Pricing &amp; room availability tools</a:t>
            </a:r>
          </a:p>
          <a:p>
            <a:pPr marL="285750" lvl="0" indent="-285750">
              <a:lnSpc>
                <a:spcPts val="1960"/>
              </a:lnSpc>
              <a:buClr>
                <a:srgbClr val="62A844"/>
              </a:buClr>
              <a:buFont typeface="Arial" panose="020B0604020202020204" pitchFamily="34" charset="0"/>
              <a:buChar char="•"/>
              <a:defRPr/>
            </a:pPr>
            <a:r>
              <a:rPr lang="en-US" b="1" dirty="0">
                <a:solidFill>
                  <a:srgbClr val="000000"/>
                </a:solidFill>
                <a:cs typeface="Times New Roman" panose="02020603050405020304" pitchFamily="18" charset="0"/>
              </a:rPr>
              <a:t>Outcome:</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Synchronised</a:t>
            </a:r>
            <a:r>
              <a:rPr lang="en-US" dirty="0">
                <a:solidFill>
                  <a:srgbClr val="000000"/>
                </a:solidFill>
                <a:cs typeface="Times New Roman" panose="02020603050405020304" pitchFamily="18" charset="0"/>
              </a:rPr>
              <a:t> rates + more time for guest relations</a:t>
            </a:r>
            <a:br>
              <a:rPr lang="en-US" dirty="0">
                <a:solidFill>
                  <a:srgbClr val="000000"/>
                </a:solidFill>
                <a:cs typeface="Times New Roman" panose="02020603050405020304" pitchFamily="18" charset="0"/>
              </a:rPr>
            </a:br>
            <a:r>
              <a:rPr lang="en-US" i="1" dirty="0">
                <a:solidFill>
                  <a:srgbClr val="000000"/>
                </a:solidFill>
              </a:rPr>
              <a:t>(Radisson Hotel Group Revenue Management Review, 2024)</a:t>
            </a:r>
            <a:endParaRPr lang="en-US" dirty="0">
              <a:solidFill>
                <a:srgbClr val="000000"/>
              </a:solidFill>
              <a:cs typeface="Times New Roman" panose="02020603050405020304" pitchFamily="18" charset="0"/>
            </a:endParaRPr>
          </a:p>
          <a:p>
            <a:pPr lvl="0">
              <a:lnSpc>
                <a:spcPts val="1960"/>
              </a:lnSpc>
              <a:buClr>
                <a:srgbClr val="62A844"/>
              </a:buClr>
              <a:defRPr/>
            </a:pPr>
            <a:endParaRPr lang="en-US" kern="0" dirty="0">
              <a:solidFill>
                <a:srgbClr val="000000"/>
              </a:solidFill>
              <a:cs typeface="Times New Roman" panose="02020603050405020304" pitchFamily="18" charset="0"/>
            </a:endParaRPr>
          </a:p>
        </p:txBody>
      </p:sp>
      <p:sp>
        <p:nvSpPr>
          <p:cNvPr id="2" name="TextBox 1">
            <a:extLst>
              <a:ext uri="{FF2B5EF4-FFF2-40B4-BE49-F238E27FC236}">
                <a16:creationId xmlns:a16="http://schemas.microsoft.com/office/drawing/2014/main" id="{F91EC302-9515-9DBE-79EE-BBDD975E922A}"/>
              </a:ext>
            </a:extLst>
          </p:cNvPr>
          <p:cNvSpPr txBox="1"/>
          <p:nvPr/>
        </p:nvSpPr>
        <p:spPr>
          <a:xfrm>
            <a:off x="676687" y="585572"/>
            <a:ext cx="4474046" cy="1477328"/>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Automation in European Hospitality</a:t>
            </a:r>
          </a:p>
          <a:p>
            <a:pPr>
              <a:lnSpc>
                <a:spcPts val="3580"/>
              </a:lnSpc>
            </a:pPr>
            <a:endParaRPr lang="en-US" sz="3400" b="1" dirty="0">
              <a:solidFill>
                <a:schemeClr val="bg1"/>
              </a:solidFill>
              <a:cs typeface="Times New Roman" panose="02020603050405020304" pitchFamily="18" charset="0"/>
            </a:endParaRPr>
          </a:p>
        </p:txBody>
      </p:sp>
      <p:pic>
        <p:nvPicPr>
          <p:cNvPr id="4" name="Picture Placeholder 9">
            <a:extLst>
              <a:ext uri="{FF2B5EF4-FFF2-40B4-BE49-F238E27FC236}">
                <a16:creationId xmlns:a16="http://schemas.microsoft.com/office/drawing/2014/main" id="{5D6D41CA-C5C4-A753-43E5-3CBB1E199F30}"/>
              </a:ext>
            </a:extLst>
          </p:cNvPr>
          <p:cNvPicPr>
            <a:picLocks noChangeAspect="1"/>
          </p:cNvPicPr>
          <p:nvPr/>
        </p:nvPicPr>
        <p:blipFill>
          <a:blip r:embed="rId5" cstate="email">
            <a:extLst>
              <a:ext uri="{28A0092B-C50C-407E-A947-70E740481C1C}">
                <a14:useLocalDpi xmlns:a14="http://schemas.microsoft.com/office/drawing/2010/main"/>
              </a:ext>
            </a:extLst>
          </a:blip>
          <a:srcRect l="31213" r="31213"/>
          <a:stretch>
            <a:fillRect/>
          </a:stretch>
        </p:blipFill>
        <p:spPr>
          <a:xfrm>
            <a:off x="7770403" y="1410313"/>
            <a:ext cx="2444127" cy="4336988"/>
          </a:xfrm>
          <a:prstGeom prst="rect">
            <a:avLst/>
          </a:prstGeom>
        </p:spPr>
      </p:pic>
    </p:spTree>
    <p:extLst>
      <p:ext uri="{BB962C8B-B14F-4D97-AF65-F5344CB8AC3E}">
        <p14:creationId xmlns:p14="http://schemas.microsoft.com/office/powerpoint/2010/main" val="1709474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996E8-6978-F197-5CED-377C09D663A7}"/>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6D43CEA7-6F5C-FE19-6E7D-5073E1A585CC}"/>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a:solidFill>
                  <a:srgbClr val="62A844"/>
                </a:solidFill>
              </a:rPr>
              <a:t>Porto Mare Taverna</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6401434-D229-E2DF-D7DD-D4D6F7D3F27B}"/>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B5F9067-1167-98E8-ED78-7F22452D75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
        <p:nvSpPr>
          <p:cNvPr id="9" name="TextBox 8">
            <a:extLst>
              <a:ext uri="{FF2B5EF4-FFF2-40B4-BE49-F238E27FC236}">
                <a16:creationId xmlns:a16="http://schemas.microsoft.com/office/drawing/2014/main" id="{6544254B-757A-1BDC-550A-7FE876ACD499}"/>
              </a:ext>
            </a:extLst>
          </p:cNvPr>
          <p:cNvSpPr txBox="1"/>
          <p:nvPr/>
        </p:nvSpPr>
        <p:spPr>
          <a:xfrm>
            <a:off x="169411" y="855773"/>
            <a:ext cx="7823541" cy="6186309"/>
          </a:xfrm>
          <a:prstGeom prst="rect">
            <a:avLst/>
          </a:prstGeom>
          <a:noFill/>
        </p:spPr>
        <p:txBody>
          <a:bodyPr wrap="square">
            <a:spAutoFit/>
          </a:bodyPr>
          <a:lstStyle/>
          <a:p>
            <a:pPr>
              <a:buNone/>
            </a:pPr>
            <a:r>
              <a:rPr lang="en-GB" dirty="0">
                <a:solidFill>
                  <a:srgbClr val="262626"/>
                </a:solidFill>
              </a:rPr>
              <a:t>Porto Mare Taverna demonstrates how digital transformation often begins by solving everyday operational challenges rather than introducing advanced technology. As a busy seasonal seafood restaurant, the business struggles with reservations arriving through multiple channels, inconsistent table management, long waiting times, and unnecessary energy use caused by preparing spaces and equipment before demand was fully understood.</a:t>
            </a:r>
          </a:p>
          <a:p>
            <a:pPr>
              <a:buNone/>
            </a:pPr>
            <a:endParaRPr lang="en-GB" dirty="0">
              <a:solidFill>
                <a:srgbClr val="262626"/>
              </a:solidFill>
            </a:endParaRPr>
          </a:p>
          <a:p>
            <a:pPr>
              <a:buNone/>
            </a:pPr>
            <a:r>
              <a:rPr lang="en-GB" dirty="0">
                <a:solidFill>
                  <a:srgbClr val="262626"/>
                </a:solidFill>
              </a:rPr>
              <a:t>Management identified that around 18% of reservations resulted in no-shows or late arrivals, while staff spent significant time monitoring messages across different platforms. The business also recognised that energy consumption increased when terrace areas, lighting, cooling systems, and kitchen stations were prepared for demand that did not always materialise.</a:t>
            </a:r>
          </a:p>
          <a:p>
            <a:pPr>
              <a:buNone/>
            </a:pPr>
            <a:endParaRPr lang="en-GB" dirty="0">
              <a:solidFill>
                <a:srgbClr val="262626"/>
              </a:solidFill>
            </a:endParaRPr>
          </a:p>
          <a:p>
            <a:pPr>
              <a:buNone/>
            </a:pPr>
            <a:r>
              <a:rPr lang="en-GB" dirty="0">
                <a:solidFill>
                  <a:srgbClr val="262626"/>
                </a:solidFill>
              </a:rPr>
              <a:t>The case encourages us to explore how relatively simple digital tools can improve reservation management, support operational planning, reduce resource waste, and provide better information for decision-making. It also highlights an important hospitality principle: technology should improve efficiency while preserving the personal service that guests value.</a:t>
            </a:r>
          </a:p>
          <a:p>
            <a:pPr>
              <a:buNone/>
            </a:pPr>
            <a:endParaRPr lang="en-GB" dirty="0">
              <a:solidFill>
                <a:srgbClr val="262626"/>
              </a:solidFill>
            </a:endParaRPr>
          </a:p>
          <a:p>
            <a:pPr>
              <a:buNone/>
            </a:pPr>
            <a:r>
              <a:rPr lang="en-GB" b="1" dirty="0">
                <a:solidFill>
                  <a:srgbClr val="62A844"/>
                </a:solidFill>
              </a:rPr>
              <a:t>Key Learning: </a:t>
            </a:r>
            <a:r>
              <a:rPr lang="en-GB" dirty="0">
                <a:solidFill>
                  <a:srgbClr val="262626"/>
                </a:solidFill>
              </a:rPr>
              <a:t>Successful digital transformation starts with clearly defined operational problems and tools that improve efficiency + guest experience.</a:t>
            </a:r>
          </a:p>
          <a:p>
            <a:pPr>
              <a:buNone/>
            </a:pPr>
            <a:endParaRPr lang="en-GB" dirty="0">
              <a:solidFill>
                <a:srgbClr val="262626"/>
              </a:solidFill>
            </a:endParaRPr>
          </a:p>
        </p:txBody>
      </p:sp>
      <p:pic>
        <p:nvPicPr>
          <p:cNvPr id="6" name="Picture 5">
            <a:extLst>
              <a:ext uri="{FF2B5EF4-FFF2-40B4-BE49-F238E27FC236}">
                <a16:creationId xmlns:a16="http://schemas.microsoft.com/office/drawing/2014/main" id="{D3090C9E-31D0-2F91-4D24-213969E402FA}"/>
              </a:ext>
            </a:extLst>
          </p:cNvPr>
          <p:cNvPicPr>
            <a:picLocks noChangeAspect="1"/>
          </p:cNvPicPr>
          <p:nvPr/>
        </p:nvPicPr>
        <p:blipFill>
          <a:blip r:embed="rId4"/>
          <a:stretch>
            <a:fillRect/>
          </a:stretch>
        </p:blipFill>
        <p:spPr>
          <a:xfrm>
            <a:off x="7976382" y="730528"/>
            <a:ext cx="4215617" cy="5867868"/>
          </a:xfrm>
          <a:prstGeom prst="rect">
            <a:avLst/>
          </a:prstGeom>
        </p:spPr>
      </p:pic>
    </p:spTree>
    <p:extLst>
      <p:ext uri="{BB962C8B-B14F-4D97-AF65-F5344CB8AC3E}">
        <p14:creationId xmlns:p14="http://schemas.microsoft.com/office/powerpoint/2010/main" val="2293472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ACA1B-F8F6-322D-36A8-0DF8B56DE5F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6561DBD-11CB-25B5-F3BF-4F6C5183BD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60492" y="2391246"/>
            <a:ext cx="5437988" cy="4122198"/>
          </a:xfrm>
          <a:prstGeom prst="rect">
            <a:avLst/>
          </a:prstGeom>
        </p:spPr>
      </p:pic>
      <p:sp>
        <p:nvSpPr>
          <p:cNvPr id="2" name="Text Placeholder 11">
            <a:extLst>
              <a:ext uri="{FF2B5EF4-FFF2-40B4-BE49-F238E27FC236}">
                <a16:creationId xmlns:a16="http://schemas.microsoft.com/office/drawing/2014/main" id="{F9E7B294-FE17-42B5-B2C6-F476D5DC5891}"/>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Discussion</a:t>
            </a:r>
          </a:p>
          <a:p>
            <a:pPr marL="0" indent="0">
              <a:lnSpc>
                <a:spcPts val="3520"/>
              </a:lnSpc>
              <a:spcBef>
                <a:spcPts val="0"/>
              </a:spcBef>
              <a:buNone/>
            </a:pPr>
            <a:r>
              <a:rPr lang="en-US" sz="3400" b="1" dirty="0">
                <a:solidFill>
                  <a:srgbClr val="262626"/>
                </a:solidFill>
                <a:cs typeface="Times New Roman" panose="02020603050405020304" pitchFamily="18" charset="0"/>
              </a:rPr>
              <a:t> </a:t>
            </a:r>
          </a:p>
        </p:txBody>
      </p:sp>
      <p:cxnSp>
        <p:nvCxnSpPr>
          <p:cNvPr id="3" name="Straight Connector 2">
            <a:extLst>
              <a:ext uri="{FF2B5EF4-FFF2-40B4-BE49-F238E27FC236}">
                <a16:creationId xmlns:a16="http://schemas.microsoft.com/office/drawing/2014/main" id="{CA545D9B-88F7-91A3-CE6F-798E927FD5F4}"/>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6DDB8E2F-904B-487A-0873-DFB8DC545C81}"/>
              </a:ext>
            </a:extLst>
          </p:cNvPr>
          <p:cNvSpPr/>
          <p:nvPr/>
        </p:nvSpPr>
        <p:spPr>
          <a:xfrm flipH="1">
            <a:off x="508029" y="1684742"/>
            <a:ext cx="7235434" cy="4452501"/>
          </a:xfrm>
          <a:prstGeom prst="rect">
            <a:avLst/>
          </a:prstGeom>
        </p:spPr>
        <p:txBody>
          <a:bodyPr wrap="square">
            <a:spAutoFit/>
          </a:bodyPr>
          <a:lstStyle/>
          <a:p>
            <a:pPr lvl="0" algn="just">
              <a:lnSpc>
                <a:spcPts val="1960"/>
              </a:lnSpc>
              <a:defRPr/>
            </a:pPr>
            <a:r>
              <a:rPr lang="en-US" kern="0" dirty="0">
                <a:solidFill>
                  <a:srgbClr val="000000"/>
                </a:solidFill>
                <a:cs typeface="Times New Roman" panose="02020603050405020304" pitchFamily="18" charset="0"/>
              </a:rPr>
              <a:t>Automation can bring speed, accuracy and sustainability, but its success depends on how people design, manage and use it. The most effective systems strengthen, the human side of hospitality.</a:t>
            </a:r>
          </a:p>
          <a:p>
            <a:pPr lvl="0" algn="just">
              <a:lnSpc>
                <a:spcPts val="1960"/>
              </a:lnSpc>
              <a:defRPr/>
            </a:pPr>
            <a:endParaRPr lang="en-US" kern="0" dirty="0">
              <a:solidFill>
                <a:srgbClr val="000000"/>
              </a:solidFill>
            </a:endParaRPr>
          </a:p>
          <a:p>
            <a:pPr>
              <a:lnSpc>
                <a:spcPts val="1960"/>
              </a:lnSpc>
            </a:pPr>
            <a:r>
              <a:rPr lang="en-US" sz="2000" b="1" dirty="0">
                <a:solidFill>
                  <a:srgbClr val="0289AE"/>
                </a:solidFill>
                <a:cs typeface="Times New Roman" panose="02020603050405020304" pitchFamily="18" charset="0"/>
              </a:rPr>
              <a:t>What Worked Well?</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Speed? Accuracy? Convenience?</a:t>
            </a:r>
          </a:p>
          <a:p>
            <a:pPr>
              <a:lnSpc>
                <a:spcPts val="1960"/>
              </a:lnSpc>
            </a:pPr>
            <a:br>
              <a:rPr lang="en-US" b="1" dirty="0">
                <a:solidFill>
                  <a:srgbClr val="000000"/>
                </a:solidFill>
                <a:cs typeface="Times New Roman" panose="02020603050405020304" pitchFamily="18" charset="0"/>
              </a:rPr>
            </a:br>
            <a:r>
              <a:rPr lang="en-US" sz="2000" b="1" dirty="0">
                <a:solidFill>
                  <a:srgbClr val="0289AE"/>
                </a:solidFill>
                <a:cs typeface="Times New Roman" panose="02020603050405020304" pitchFamily="18" charset="0"/>
              </a:rPr>
              <a:t>What Created Difficulty?</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Confusion? Impersonal feel? Technical issues?</a:t>
            </a:r>
          </a:p>
          <a:p>
            <a:pPr>
              <a:lnSpc>
                <a:spcPts val="1960"/>
              </a:lnSpc>
            </a:pPr>
            <a:br>
              <a:rPr lang="en-US" b="1" dirty="0">
                <a:solidFill>
                  <a:srgbClr val="000000"/>
                </a:solidFill>
                <a:cs typeface="Times New Roman" panose="02020603050405020304" pitchFamily="18" charset="0"/>
              </a:rPr>
            </a:br>
            <a:r>
              <a:rPr lang="en-US" sz="2000" b="1" dirty="0">
                <a:solidFill>
                  <a:srgbClr val="0289AE"/>
                </a:solidFill>
                <a:cs typeface="Times New Roman" panose="02020603050405020304" pitchFamily="18" charset="0"/>
              </a:rPr>
              <a:t>How Could it be Smoother?</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For both guests AND staff?</a:t>
            </a:r>
          </a:p>
          <a:p>
            <a:pPr>
              <a:lnSpc>
                <a:spcPts val="1960"/>
              </a:lnSpc>
              <a:buClr>
                <a:srgbClr val="62A844"/>
              </a:buClr>
            </a:pPr>
            <a:br>
              <a:rPr lang="en-US" b="1" dirty="0">
                <a:solidFill>
                  <a:srgbClr val="000000"/>
                </a:solidFill>
                <a:cs typeface="Times New Roman" panose="02020603050405020304" pitchFamily="18" charset="0"/>
              </a:rPr>
            </a:br>
            <a:r>
              <a:rPr lang="en-US" sz="2000" b="1" dirty="0">
                <a:solidFill>
                  <a:srgbClr val="0289AE"/>
                </a:solidFill>
                <a:cs typeface="Times New Roman" panose="02020603050405020304" pitchFamily="18" charset="0"/>
              </a:rPr>
              <a:t>Discussion in small groups:</a:t>
            </a:r>
            <a:endParaRPr lang="en-US" sz="2000" b="1" dirty="0">
              <a:solidFill>
                <a:srgbClr val="000000"/>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Which processes benefit most from automation?</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Which moments require human presence?</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Agree on </a:t>
            </a:r>
            <a:r>
              <a:rPr lang="en-US" b="1" dirty="0">
                <a:solidFill>
                  <a:srgbClr val="000000"/>
                </a:solidFill>
                <a:cs typeface="Times New Roman" panose="02020603050405020304" pitchFamily="18" charset="0"/>
              </a:rPr>
              <a:t>3 principles</a:t>
            </a:r>
            <a:r>
              <a:rPr lang="en-US" dirty="0">
                <a:solidFill>
                  <a:srgbClr val="000000"/>
                </a:solidFill>
                <a:cs typeface="Times New Roman" panose="02020603050405020304" pitchFamily="18" charset="0"/>
              </a:rPr>
              <a:t> for responsible automation</a:t>
            </a:r>
          </a:p>
        </p:txBody>
      </p:sp>
    </p:spTree>
    <p:extLst>
      <p:ext uri="{BB962C8B-B14F-4D97-AF65-F5344CB8AC3E}">
        <p14:creationId xmlns:p14="http://schemas.microsoft.com/office/powerpoint/2010/main" val="1406111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F2EE9-6A73-CDC7-27B5-E9E68DB09CF3}"/>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CEEFBB9D-1121-12B2-5275-AF959E82041A}"/>
              </a:ext>
            </a:extLst>
          </p:cNvPr>
          <p:cNvSpPr/>
          <p:nvPr/>
        </p:nvSpPr>
        <p:spPr>
          <a:xfrm flipH="1">
            <a:off x="688773" y="1069584"/>
            <a:ext cx="3541678" cy="1169936"/>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Automation is Central:</a:t>
            </a:r>
            <a:br>
              <a:rPr lang="en-US" sz="2000" b="1" dirty="0">
                <a:solidFill>
                  <a:srgbClr val="262626"/>
                </a:solidFill>
                <a:cs typeface="Segoe UI Light" panose="020B0502040204020203" pitchFamily="34" charset="0"/>
              </a:rPr>
            </a:br>
            <a:r>
              <a:rPr lang="en-US" sz="2000" dirty="0">
                <a:solidFill>
                  <a:srgbClr val="262626"/>
                </a:solidFill>
                <a:cs typeface="Segoe UI Light" panose="020B0502040204020203" pitchFamily="34" charset="0"/>
              </a:rPr>
              <a:t>Enhances efficiency, accuracy &amp; sustainability across European hospitality</a:t>
            </a:r>
          </a:p>
        </p:txBody>
      </p:sp>
      <p:sp>
        <p:nvSpPr>
          <p:cNvPr id="108" name="Rectangle 30">
            <a:extLst>
              <a:ext uri="{FF2B5EF4-FFF2-40B4-BE49-F238E27FC236}">
                <a16:creationId xmlns:a16="http://schemas.microsoft.com/office/drawing/2014/main" id="{05B3DE1B-968E-EA66-7FFB-50A01476800C}"/>
              </a:ext>
            </a:extLst>
          </p:cNvPr>
          <p:cNvSpPr/>
          <p:nvPr/>
        </p:nvSpPr>
        <p:spPr>
          <a:xfrm flipH="1">
            <a:off x="688771" y="3063440"/>
            <a:ext cx="3010187" cy="1169936"/>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Strengthens Human Roles: </a:t>
            </a:r>
            <a:r>
              <a:rPr lang="en-US" sz="2000" dirty="0">
                <a:solidFill>
                  <a:srgbClr val="262626"/>
                </a:solidFill>
                <a:cs typeface="Segoe UI Light" panose="020B0502040204020203" pitchFamily="34" charset="0"/>
              </a:rPr>
              <a:t>Reduces admin work, freeing staff for creativity &amp; personal service</a:t>
            </a:r>
          </a:p>
        </p:txBody>
      </p:sp>
      <p:sp>
        <p:nvSpPr>
          <p:cNvPr id="109" name="Rectangle 30">
            <a:extLst>
              <a:ext uri="{FF2B5EF4-FFF2-40B4-BE49-F238E27FC236}">
                <a16:creationId xmlns:a16="http://schemas.microsoft.com/office/drawing/2014/main" id="{15E4F1BA-72C6-107F-5CED-C968EA018E11}"/>
              </a:ext>
            </a:extLst>
          </p:cNvPr>
          <p:cNvSpPr/>
          <p:nvPr/>
        </p:nvSpPr>
        <p:spPr>
          <a:xfrm flipH="1">
            <a:off x="688770" y="5165242"/>
            <a:ext cx="4090951" cy="1169936"/>
          </a:xfrm>
          <a:prstGeom prst="rect">
            <a:avLst/>
          </a:prstGeom>
        </p:spPr>
        <p:txBody>
          <a:bodyPr wrap="square">
            <a:spAutoFit/>
          </a:bodyPr>
          <a:lstStyle/>
          <a:p>
            <a:pPr>
              <a:lnSpc>
                <a:spcPts val="2100"/>
              </a:lnSpc>
            </a:pPr>
            <a:endParaRPr lang="en-US" sz="2000" b="1" dirty="0">
              <a:solidFill>
                <a:srgbClr val="262626"/>
              </a:solidFill>
              <a:cs typeface="Segoe UI Light" panose="020B0502040204020203" pitchFamily="34" charset="0"/>
            </a:endParaRPr>
          </a:p>
          <a:p>
            <a:pPr>
              <a:lnSpc>
                <a:spcPts val="2100"/>
              </a:lnSpc>
            </a:pPr>
            <a:r>
              <a:rPr lang="en-US" sz="2000" b="1" dirty="0">
                <a:solidFill>
                  <a:srgbClr val="262626"/>
                </a:solidFill>
                <a:cs typeface="Segoe UI Light" panose="020B0502040204020203" pitchFamily="34" charset="0"/>
              </a:rPr>
              <a:t>Supports Environmental Goals: </a:t>
            </a:r>
            <a:r>
              <a:rPr lang="en-US" sz="2000" dirty="0">
                <a:solidFill>
                  <a:srgbClr val="262626"/>
                </a:solidFill>
                <a:cs typeface="Segoe UI Light" panose="020B0502040204020203" pitchFamily="34" charset="0"/>
              </a:rPr>
              <a:t>Smart energy &amp; resource management through digital systems</a:t>
            </a:r>
          </a:p>
        </p:txBody>
      </p:sp>
      <p:sp>
        <p:nvSpPr>
          <p:cNvPr id="3" name="Freeform 5">
            <a:extLst>
              <a:ext uri="{FF2B5EF4-FFF2-40B4-BE49-F238E27FC236}">
                <a16:creationId xmlns:a16="http://schemas.microsoft.com/office/drawing/2014/main" id="{F896E610-031E-9656-481A-017D578B2A9C}"/>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C74860CA-A4E9-8BEB-3BFB-8D3B05380A43}"/>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EC65E3BE-60BA-32C0-EF49-67377421D4A4}"/>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CDA21A29-EC80-B531-FDA8-629C8D176839}"/>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1C945006-A5FF-C9CA-A336-0C12A2080AEA}"/>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162B7FF7-A0C9-0CD0-1FB4-DBA80A3B6837}"/>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FFE1EE8F-401C-1129-72AF-EC1986472B0F}"/>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E575DC74-362D-A873-251C-AF92F283DE60}"/>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8CB8B20B-7EF6-EE20-D516-1AAF8227F52B}"/>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D0C727D0-6A1A-6BB1-A5D0-07240776C60F}"/>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FF2BAE32-E008-8186-EAA1-EB7BC6BAC100}"/>
              </a:ext>
            </a:extLst>
          </p:cNvPr>
          <p:cNvSpPr>
            <a:spLocks/>
          </p:cNvSpPr>
          <p:nvPr/>
        </p:nvSpPr>
        <p:spPr bwMode="auto">
          <a:xfrm>
            <a:off x="8284795" y="2577788"/>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DCE84F3B-95A2-5D4D-7F5F-9BD8454D64D1}"/>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20526349-CC42-B190-E995-32DBF68933FA}"/>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C5EA357F-2B8A-3593-22FA-544488A41C45}"/>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4A6FAF3B-20D9-06AE-BA3F-070E39A3B294}"/>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BB6CFF78-CFCA-922C-581F-2ED57323B1DE}"/>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D4935E97-0C4F-524A-C5ED-F2FF3D248078}"/>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9DE79969-026F-D3E3-8DDC-1EC670CBF707}"/>
              </a:ext>
            </a:extLst>
          </p:cNvPr>
          <p:cNvGrpSpPr/>
          <p:nvPr/>
        </p:nvGrpSpPr>
        <p:grpSpPr>
          <a:xfrm>
            <a:off x="9830865" y="2809963"/>
            <a:ext cx="507781" cy="509758"/>
            <a:chOff x="8859766" y="3475927"/>
            <a:chExt cx="507781" cy="509758"/>
          </a:xfrm>
        </p:grpSpPr>
        <p:sp>
          <p:nvSpPr>
            <p:cNvPr id="17" name="Oval 30">
              <a:extLst>
                <a:ext uri="{FF2B5EF4-FFF2-40B4-BE49-F238E27FC236}">
                  <a16:creationId xmlns:a16="http://schemas.microsoft.com/office/drawing/2014/main" id="{0257C808-F963-FE3A-E011-DE536251F87D}"/>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4EEA5AB8-86AA-BB56-F19E-146581BACD0D}"/>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6F6733A9-87D0-9B4B-D603-9B08F840E7F0}"/>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465FB639-F072-DE3D-7ABC-9D39B2B259BB}"/>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77B148FD-2AD8-4D87-1D28-0EAFD4DDF50D}"/>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C2AEFADE-A963-61F4-D470-153CD0FA1F7F}"/>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8EEF1B2C-3CA2-9943-AE08-7D4AEB48B231}"/>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B444DD03-CCE6-0644-C663-99F1116B4027}"/>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2D9C8D8B-6AE8-78DA-AF68-8A6291C4771F}"/>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87FDF861-23B1-79C5-0482-13E76CB13D98}"/>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400DFF8D-6B1D-4174-B69C-4702BFDBFFED}"/>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2A40A3E2-9EF6-7E74-FC20-46771FF9A10E}"/>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AF403F9F-BA96-0328-2BD7-7FABCF6CC385}"/>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1C202E37-4D5A-0535-7661-846F739BD93A}"/>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DB012702-47BF-24F4-0D5A-0821EC5A507B}"/>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7482A5BD-EA47-3454-0F16-6D83DFFE6B82}"/>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00E35AA4-025C-EFC3-6CED-E9F0FB280C6C}"/>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E7C34921-EF5E-9E1C-9F44-D854EAD54E9B}"/>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73F9BE4D-A94B-E678-33D4-AD2E39AD08C6}"/>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BE3DAB57-17D5-29BC-6864-C6B1141B3953}"/>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B0AE8B4D-663C-4A24-FDA2-FA3AA0A306B6}"/>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187F328B-5741-5453-EA30-1CC4BB0E6842}"/>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91AD17EC-CDF8-B8F0-9355-A3EEC5B022D5}"/>
              </a:ext>
            </a:extLst>
          </p:cNvPr>
          <p:cNvGrpSpPr/>
          <p:nvPr/>
        </p:nvGrpSpPr>
        <p:grpSpPr>
          <a:xfrm>
            <a:off x="8721459" y="612987"/>
            <a:ext cx="509758" cy="507781"/>
            <a:chOff x="8760971" y="1116818"/>
            <a:chExt cx="509758" cy="507781"/>
          </a:xfrm>
        </p:grpSpPr>
        <p:sp>
          <p:nvSpPr>
            <p:cNvPr id="18" name="Oval 31">
              <a:extLst>
                <a:ext uri="{FF2B5EF4-FFF2-40B4-BE49-F238E27FC236}">
                  <a16:creationId xmlns:a16="http://schemas.microsoft.com/office/drawing/2014/main" id="{04BEFA8E-DD8A-5D48-4DFC-DE2C04A356A8}"/>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C0546CAF-8D7C-4237-EB4C-65C0E5676C50}"/>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F620DD6D-0D9E-C501-468C-5877D7F0C1BF}"/>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3D5025D9-1282-11B9-C9EE-34F497EF1066}"/>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8067D26D-691F-BC0E-DDD5-35C40BB93E0B}"/>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5ADE1469-E961-1FB9-C555-682CE44606B1}"/>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A44DA9E1-1DD2-A31B-9781-3399D4BAA65D}"/>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C7377E88-3ABF-A45E-A46D-A9E7AE6C7D6D}"/>
              </a:ext>
            </a:extLst>
          </p:cNvPr>
          <p:cNvGrpSpPr/>
          <p:nvPr/>
        </p:nvGrpSpPr>
        <p:grpSpPr>
          <a:xfrm>
            <a:off x="2994636" y="4258343"/>
            <a:ext cx="509758" cy="507781"/>
            <a:chOff x="3368999" y="3590525"/>
            <a:chExt cx="509758" cy="507781"/>
          </a:xfrm>
        </p:grpSpPr>
        <p:sp>
          <p:nvSpPr>
            <p:cNvPr id="19" name="Oval 32">
              <a:extLst>
                <a:ext uri="{FF2B5EF4-FFF2-40B4-BE49-F238E27FC236}">
                  <a16:creationId xmlns:a16="http://schemas.microsoft.com/office/drawing/2014/main" id="{0F4EFA84-A503-3975-E634-CB94CEBBA666}"/>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78B72F84-0594-EB85-FA55-ADED5EEEF75D}"/>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402A69E9-487D-9098-05D7-78B7C2A5A094}"/>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2C8E349A-28A1-7128-7355-5EB7457EC902}"/>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A7F709AD-4BC4-767A-8C7E-4832B014EFD6}"/>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46A9461B-5A26-664D-2900-80B95AD40A98}"/>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45637CE2-FEB0-1629-6C2B-9DB6A0BA22E7}"/>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6B510E17-5FFA-8FF6-8BEF-5AC6A2B6E193}"/>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5084A15E-D827-7D5D-50C0-07408F4D091D}"/>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BC1E087E-5CF2-BFD0-70C7-A96F232AE97D}"/>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067A7CCC-FF90-E999-577C-E0A34D2AFEAF}"/>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7AA39EC6-E66D-00FF-A694-529118D5554F}"/>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3D4DE624-FBAD-1C16-EAE3-ED772D75D5A4}"/>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1E51B3F7-C2A7-CCF4-C1D0-A13C768FF807}"/>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C7D1468A-2E7D-C693-624C-0975CC647D80}"/>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2B0B1597-796B-71DD-8402-9801A8ABFD06}"/>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25C58021-268B-7FD7-D663-1FF26C2FF1EA}"/>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1DF04A8D-978F-CAF9-946D-46DAB86F05BF}"/>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3E500C6E-8F9E-04D1-4696-685CE0F4714C}"/>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3C576096-100A-702A-185E-0CBEAC245428}"/>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529005FC-E5F6-C49B-B8B0-53B0E32E846B}"/>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64C8080C-3864-BD3B-FB34-838E4236097C}"/>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2D1B473A-2D23-0E34-12A2-C51183C3142A}"/>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361EE65E-F4CC-0292-F37B-B2333DA60C0D}"/>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3EA341F3-205C-B95F-DD86-6FCB4AF258F1}"/>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F4CE8794-6BD3-C93D-378C-261A66320D13}"/>
              </a:ext>
            </a:extLst>
          </p:cNvPr>
          <p:cNvSpPr>
            <a:spLocks/>
          </p:cNvSpPr>
          <p:nvPr/>
        </p:nvSpPr>
        <p:spPr bwMode="auto">
          <a:xfrm>
            <a:off x="8587096" y="2733874"/>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80099EC8-4D8B-386B-0F36-6316D6ED675A}"/>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7E6B1875-9B16-7ABE-8A30-35E33AF83EEE}"/>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13315454-7D82-A791-306A-9FDC466DDC68}"/>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A31C15DD-0D20-5095-687B-AC412C017CC0}"/>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3E237F27-8A85-7343-E8A3-98B0855338FE}"/>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AF51F6BF-022D-E8F6-3C30-03F3E69BE944}"/>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22DFFBAC-FE99-E8D3-BEEA-F859ABBC38B6}"/>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0130B5CE-3BBF-DB43-653A-1825EF503DDA}"/>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7B62596A-951A-E62E-262E-0478A37B8E52}"/>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0463C5AF-0A84-F31A-BC1A-37673F04B19A}"/>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17FC070D-D4DA-5D04-7ACC-1419D1A137BE}"/>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C24A8799-FA48-B483-BD6D-54CDB5D22E67}"/>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1" name="Group 120">
            <a:extLst>
              <a:ext uri="{FF2B5EF4-FFF2-40B4-BE49-F238E27FC236}">
                <a16:creationId xmlns:a16="http://schemas.microsoft.com/office/drawing/2014/main" id="{EFA22825-AD29-586E-F140-84CBD776B974}"/>
              </a:ext>
            </a:extLst>
          </p:cNvPr>
          <p:cNvGrpSpPr/>
          <p:nvPr/>
        </p:nvGrpSpPr>
        <p:grpSpPr>
          <a:xfrm>
            <a:off x="7697991" y="4667336"/>
            <a:ext cx="377378" cy="375403"/>
            <a:chOff x="7956820" y="4444072"/>
            <a:chExt cx="377378" cy="375403"/>
          </a:xfrm>
        </p:grpSpPr>
        <p:sp>
          <p:nvSpPr>
            <p:cNvPr id="24" name="Oval 37">
              <a:extLst>
                <a:ext uri="{FF2B5EF4-FFF2-40B4-BE49-F238E27FC236}">
                  <a16:creationId xmlns:a16="http://schemas.microsoft.com/office/drawing/2014/main" id="{2A17CD56-B798-835F-DEBA-7A10197CDCB6}"/>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71792815-1201-0D42-F52E-F5E77B791C2E}"/>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0FFAA490-65F6-8896-6BF6-6BF8DF0DD5E7}"/>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94">
            <a:extLst>
              <a:ext uri="{FF2B5EF4-FFF2-40B4-BE49-F238E27FC236}">
                <a16:creationId xmlns:a16="http://schemas.microsoft.com/office/drawing/2014/main" id="{E1FAACBD-C86A-7C7B-A147-4666036C6EB3}"/>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F057B3BF-7E04-ABCC-ADD4-34D19CA96B17}"/>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EE5B2E6C-FC43-8C4B-6200-46348CA64B6B}"/>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2" name="Group 121">
            <a:extLst>
              <a:ext uri="{FF2B5EF4-FFF2-40B4-BE49-F238E27FC236}">
                <a16:creationId xmlns:a16="http://schemas.microsoft.com/office/drawing/2014/main" id="{370380C5-FF2F-089D-10EA-F40FF36FA178}"/>
              </a:ext>
            </a:extLst>
          </p:cNvPr>
          <p:cNvGrpSpPr/>
          <p:nvPr/>
        </p:nvGrpSpPr>
        <p:grpSpPr>
          <a:xfrm>
            <a:off x="8752079" y="3733622"/>
            <a:ext cx="377378" cy="375403"/>
            <a:chOff x="8174160" y="1806372"/>
            <a:chExt cx="377378" cy="375403"/>
          </a:xfrm>
        </p:grpSpPr>
        <p:sp>
          <p:nvSpPr>
            <p:cNvPr id="20" name="Oval 33">
              <a:extLst>
                <a:ext uri="{FF2B5EF4-FFF2-40B4-BE49-F238E27FC236}">
                  <a16:creationId xmlns:a16="http://schemas.microsoft.com/office/drawing/2014/main" id="{D61ABCE2-8CAB-CE31-0D95-066B4BC67E42}"/>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BF8B12EC-D2BE-791A-D1A8-30AE4DE03E86}"/>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6" name="Group 165">
            <a:extLst>
              <a:ext uri="{FF2B5EF4-FFF2-40B4-BE49-F238E27FC236}">
                <a16:creationId xmlns:a16="http://schemas.microsoft.com/office/drawing/2014/main" id="{6E9DE937-305F-9633-025A-77C546CBF399}"/>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10A657CB-74AB-98EC-449E-D220997164BA}"/>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127BD046-8C73-6620-079C-82DD4C2CDA59}"/>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29F7A31E-790E-71ED-10DF-37AA475F8941}"/>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DEF7F599-2C39-B211-4297-A86E5A3E4783}"/>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9333A50A-B156-6D3E-CCE4-B4DD44C2523C}"/>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F8EA3AC6-28DF-3547-0D64-3289330C6451}"/>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F2B81D98-F2CF-168C-62CA-712230BFB47B}"/>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240CFDE8-1C40-7965-2BD9-295CB4EC860D}"/>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D72673F7-4D94-95D9-7E3C-BB1442F269A7}"/>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95269E3E-CEA8-B6DB-2298-D4BD4E23D799}"/>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702375F1-9C86-12D1-45AE-DBEEEB1612F7}"/>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BC5C074E-591D-C7D1-F951-AAAF18B1637F}"/>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FDE12EF3-30CE-B95E-8395-E28CB6155F77}"/>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673041EF-CD19-81B0-400C-C6CA6FCA3AF2}"/>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D22C28CA-A402-7245-6458-2EE87D21E1D3}"/>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E86A10DF-B438-2CDC-4FA7-4904C59F28BD}"/>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EBEE62C0-3306-57F7-FD75-89B06090AF20}"/>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74524E11-FA8E-90CB-6E0F-49A094ED45D2}"/>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1F0B751B-9B9C-0DA2-05AB-37A1E414F22D}"/>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6E408B9B-E2AA-2422-A825-7C8450ADFF32}"/>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FB0E431A-B479-DFE4-A7ED-8B38553727DD}"/>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70AEA3EC-48F9-B9BB-5AF6-7A2681604FFA}"/>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C892818B-BCC2-84C5-6DAA-FD3B019EB4F6}"/>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FDF539B6-9F5C-527D-D622-9712717DF565}"/>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A75FFE5A-0466-CFA8-E501-FAAA98CA033D}"/>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A5056DBD-9DCA-365D-E1F9-900944E6352D}"/>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ED297CF8-266D-AF31-2417-963831428CD8}"/>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1AA907AB-4A35-335D-39F3-BB937D131D14}"/>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E31FF78E-13D4-69D7-7EF3-AB05C9D3A037}"/>
              </a:ext>
            </a:extLst>
          </p:cNvPr>
          <p:cNvSpPr/>
          <p:nvPr/>
        </p:nvSpPr>
        <p:spPr>
          <a:xfrm flipH="1">
            <a:off x="8438915" y="1040761"/>
            <a:ext cx="3064312" cy="1439240"/>
          </a:xfrm>
          <a:prstGeom prst="rect">
            <a:avLst/>
          </a:prstGeom>
        </p:spPr>
        <p:txBody>
          <a:bodyPr wrap="square">
            <a:spAutoFit/>
          </a:bodyPr>
          <a:lstStyle/>
          <a:p>
            <a:pPr>
              <a:lnSpc>
                <a:spcPts val="2100"/>
              </a:lnSpc>
            </a:pPr>
            <a:endParaRPr lang="en-US" sz="2000" b="1" dirty="0">
              <a:solidFill>
                <a:srgbClr val="262626"/>
              </a:solidFill>
              <a:cs typeface="Segoe UI Light" panose="020B0502040204020203" pitchFamily="34" charset="0"/>
            </a:endParaRPr>
          </a:p>
          <a:p>
            <a:pPr algn="r">
              <a:lnSpc>
                <a:spcPts val="2100"/>
              </a:lnSpc>
            </a:pPr>
            <a:r>
              <a:rPr lang="en-US" sz="2000" b="1" dirty="0">
                <a:solidFill>
                  <a:srgbClr val="262626"/>
                </a:solidFill>
                <a:cs typeface="Segoe UI Light" panose="020B0502040204020203" pitchFamily="34" charset="0"/>
              </a:rPr>
              <a:t>Drives Better Outcomes: </a:t>
            </a:r>
            <a:r>
              <a:rPr lang="en-US" sz="2000" dirty="0">
                <a:solidFill>
                  <a:srgbClr val="262626"/>
                </a:solidFill>
                <a:cs typeface="Segoe UI Light" panose="020B0502040204020203" pitchFamily="34" charset="0"/>
              </a:rPr>
              <a:t>Hotels combining digital systems + human expertise report higher satisfaction</a:t>
            </a:r>
          </a:p>
        </p:txBody>
      </p:sp>
      <p:grpSp>
        <p:nvGrpSpPr>
          <p:cNvPr id="152" name="Group 151">
            <a:extLst>
              <a:ext uri="{FF2B5EF4-FFF2-40B4-BE49-F238E27FC236}">
                <a16:creationId xmlns:a16="http://schemas.microsoft.com/office/drawing/2014/main" id="{93C28732-04E8-BFEB-84EC-BC4D8BC7DE8C}"/>
              </a:ext>
            </a:extLst>
          </p:cNvPr>
          <p:cNvGrpSpPr/>
          <p:nvPr/>
        </p:nvGrpSpPr>
        <p:grpSpPr>
          <a:xfrm>
            <a:off x="10752228" y="303185"/>
            <a:ext cx="1501995" cy="883506"/>
            <a:chOff x="708799" y="582319"/>
            <a:chExt cx="1501995" cy="883506"/>
          </a:xfrm>
        </p:grpSpPr>
        <p:cxnSp>
          <p:nvCxnSpPr>
            <p:cNvPr id="153" name="Straight Connector 33">
              <a:extLst>
                <a:ext uri="{FF2B5EF4-FFF2-40B4-BE49-F238E27FC236}">
                  <a16:creationId xmlns:a16="http://schemas.microsoft.com/office/drawing/2014/main" id="{EFF69836-BBAE-C642-5108-E06A25CDB0CF}"/>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9F6665C3-7F6B-C190-6B7E-33AAE3069068}"/>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E18CE4B0-9B19-5F31-EE91-FB0A00EF9B0A}"/>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48C852FA-A56E-E9F2-0AD6-C605572FED11}"/>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83D5ADF6-6459-D5F9-2346-AB76C9A3F542}"/>
              </a:ext>
            </a:extLst>
          </p:cNvPr>
          <p:cNvSpPr txBox="1"/>
          <p:nvPr/>
        </p:nvSpPr>
        <p:spPr>
          <a:xfrm>
            <a:off x="7697991" y="4968911"/>
            <a:ext cx="3751110" cy="1708545"/>
          </a:xfrm>
          <a:prstGeom prst="rect">
            <a:avLst/>
          </a:prstGeom>
          <a:noFill/>
        </p:spPr>
        <p:txBody>
          <a:bodyPr wrap="square">
            <a:spAutoFit/>
          </a:bodyPr>
          <a:lstStyle/>
          <a:p>
            <a:pPr algn="r">
              <a:lnSpc>
                <a:spcPts val="2100"/>
              </a:lnSpc>
            </a:pPr>
            <a:r>
              <a:rPr lang="en-US" sz="2000" b="1" dirty="0">
                <a:solidFill>
                  <a:srgbClr val="62A844"/>
                </a:solidFill>
              </a:rPr>
              <a:t>ECOSMART APPROACH:</a:t>
            </a:r>
          </a:p>
          <a:p>
            <a:pPr algn="r">
              <a:lnSpc>
                <a:spcPts val="2100"/>
              </a:lnSpc>
            </a:pPr>
            <a:r>
              <a:rPr lang="en-US" dirty="0">
                <a:solidFill>
                  <a:srgbClr val="000000"/>
                </a:solidFill>
              </a:rPr>
              <a:t>Automation as a partnership: Systems handle repetition &amp; data, people provide empathy &amp; ethical oversight.</a:t>
            </a:r>
          </a:p>
          <a:p>
            <a:pPr algn="r">
              <a:lnSpc>
                <a:spcPts val="2100"/>
              </a:lnSpc>
            </a:pPr>
            <a:endParaRPr lang="en-US" dirty="0">
              <a:solidFill>
                <a:srgbClr val="000000"/>
              </a:solidFill>
            </a:endParaRPr>
          </a:p>
          <a:p>
            <a:pPr algn="r">
              <a:lnSpc>
                <a:spcPts val="2100"/>
              </a:lnSpc>
            </a:pPr>
            <a:endParaRPr lang="en-US" sz="2000" dirty="0">
              <a:solidFill>
                <a:srgbClr val="62A844"/>
              </a:solidFill>
            </a:endParaRPr>
          </a:p>
        </p:txBody>
      </p:sp>
    </p:spTree>
    <p:extLst>
      <p:ext uri="{BB962C8B-B14F-4D97-AF65-F5344CB8AC3E}">
        <p14:creationId xmlns:p14="http://schemas.microsoft.com/office/powerpoint/2010/main" val="153044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D6D43-1CE9-F9DB-B765-EBB3122B9441}"/>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0B3182BE-B445-453E-C875-B7090CF76A84}"/>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6" name="Graphic 4">
            <a:extLst>
              <a:ext uri="{FF2B5EF4-FFF2-40B4-BE49-F238E27FC236}">
                <a16:creationId xmlns:a16="http://schemas.microsoft.com/office/drawing/2014/main" id="{04C3DAFF-0B83-0B12-7232-71249E4C5472}"/>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75B43B4D-8BD2-1FC1-6230-05104B2113D2}"/>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sp>
        <p:nvSpPr>
          <p:cNvPr id="8" name="TextBox 7">
            <a:extLst>
              <a:ext uri="{FF2B5EF4-FFF2-40B4-BE49-F238E27FC236}">
                <a16:creationId xmlns:a16="http://schemas.microsoft.com/office/drawing/2014/main" id="{2E0223F0-657C-749B-149F-94CBA9AD0CE5}"/>
              </a:ext>
            </a:extLst>
          </p:cNvPr>
          <p:cNvSpPr txBox="1"/>
          <p:nvPr/>
        </p:nvSpPr>
        <p:spPr>
          <a:xfrm>
            <a:off x="711412" y="803970"/>
            <a:ext cx="7321418" cy="553998"/>
          </a:xfrm>
          <a:prstGeom prst="rect">
            <a:avLst/>
          </a:prstGeom>
          <a:noFill/>
        </p:spPr>
        <p:txBody>
          <a:bodyPr wrap="square">
            <a:spAutoFit/>
          </a:bodyPr>
          <a:lstStyle/>
          <a:p>
            <a:pPr>
              <a:lnSpc>
                <a:spcPts val="3580"/>
              </a:lnSpc>
            </a:pPr>
            <a:r>
              <a:rPr lang="en-US" sz="3400" b="1" dirty="0">
                <a:solidFill>
                  <a:schemeClr val="bg1"/>
                </a:solidFill>
                <a:cs typeface="Times New Roman" panose="02020603050405020304" pitchFamily="18" charset="0"/>
              </a:rPr>
              <a:t>Multimedia Exploration</a:t>
            </a:r>
          </a:p>
        </p:txBody>
      </p:sp>
      <p:sp>
        <p:nvSpPr>
          <p:cNvPr id="4" name="Rectangle 30">
            <a:extLst>
              <a:ext uri="{FF2B5EF4-FFF2-40B4-BE49-F238E27FC236}">
                <a16:creationId xmlns:a16="http://schemas.microsoft.com/office/drawing/2014/main" id="{245BB530-FDB2-1677-AFB3-A918F25E9ED3}"/>
              </a:ext>
            </a:extLst>
          </p:cNvPr>
          <p:cNvSpPr/>
          <p:nvPr/>
        </p:nvSpPr>
        <p:spPr>
          <a:xfrm flipH="1">
            <a:off x="586938" y="2167425"/>
            <a:ext cx="5509062" cy="4093428"/>
          </a:xfrm>
          <a:prstGeom prst="rect">
            <a:avLst/>
          </a:prstGeom>
        </p:spPr>
        <p:txBody>
          <a:bodyPr wrap="square">
            <a:spAutoFit/>
          </a:bodyPr>
          <a:lstStyle/>
          <a:p>
            <a:r>
              <a:rPr lang="en-US" sz="2000" b="1" i="1" dirty="0">
                <a:solidFill>
                  <a:srgbClr val="0289AE"/>
                </a:solidFill>
                <a:cs typeface="Times New Roman" panose="02020603050405020304" pitchFamily="18" charset="0"/>
              </a:rPr>
              <a:t>Skift, 2025. Hospitality in 2025: Automated, Intelligent and More Personal.</a:t>
            </a:r>
          </a:p>
          <a:p>
            <a:endParaRPr lang="en-US" sz="2000" dirty="0">
              <a:solidFill>
                <a:srgbClr val="000000"/>
              </a:solidFill>
              <a:cs typeface="Times New Roman" panose="02020603050405020304" pitchFamily="18" charset="0"/>
            </a:endParaRPr>
          </a:p>
          <a:p>
            <a:r>
              <a:rPr lang="en-US" sz="2000" dirty="0">
                <a:solidFill>
                  <a:srgbClr val="000000"/>
                </a:solidFill>
                <a:cs typeface="Times New Roman" panose="02020603050405020304" pitchFamily="18" charset="0"/>
              </a:rPr>
              <a:t>The article outlines how automation and artificial intelligence shape service, from mobile check in to voice control and data informed </a:t>
            </a:r>
            <a:r>
              <a:rPr lang="en-US" sz="2000" dirty="0" err="1">
                <a:solidFill>
                  <a:srgbClr val="000000"/>
                </a:solidFill>
                <a:cs typeface="Times New Roman" panose="02020603050405020304" pitchFamily="18" charset="0"/>
              </a:rPr>
              <a:t>personalisation</a:t>
            </a:r>
            <a:r>
              <a:rPr lang="en-US" sz="2000" dirty="0">
                <a:solidFill>
                  <a:srgbClr val="000000"/>
                </a:solidFill>
                <a:cs typeface="Times New Roman" panose="02020603050405020304" pitchFamily="18" charset="0"/>
              </a:rPr>
              <a:t>. It shows how technology should deepen human connection.</a:t>
            </a:r>
          </a:p>
          <a:p>
            <a:endParaRPr lang="en-US" sz="2000" dirty="0">
              <a:solidFill>
                <a:srgbClr val="000000"/>
              </a:solidFill>
              <a:cs typeface="Times New Roman" panose="02020603050405020304" pitchFamily="18" charset="0"/>
            </a:endParaRPr>
          </a:p>
          <a:p>
            <a:r>
              <a:rPr lang="en-US" sz="2000" dirty="0">
                <a:solidFill>
                  <a:srgbClr val="000000"/>
                </a:solidFill>
                <a:cs typeface="Times New Roman" panose="02020603050405020304" pitchFamily="18" charset="0"/>
              </a:rPr>
              <a:t>After reading, identify two examples that could be introduced in your workplace or region. Explain how each might enhance efficiency, sustainability or guest satisfaction.</a:t>
            </a:r>
          </a:p>
        </p:txBody>
      </p:sp>
      <p:pic>
        <p:nvPicPr>
          <p:cNvPr id="17" name="Picture 16">
            <a:hlinkClick r:id="rId4"/>
            <a:extLst>
              <a:ext uri="{FF2B5EF4-FFF2-40B4-BE49-F238E27FC236}">
                <a16:creationId xmlns:a16="http://schemas.microsoft.com/office/drawing/2014/main" id="{AD912B96-233E-4075-EAB4-0080EDC7E67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21324" y="341292"/>
            <a:ext cx="7645836" cy="5712738"/>
          </a:xfrm>
          <a:prstGeom prst="rect">
            <a:avLst/>
          </a:prstGeom>
        </p:spPr>
      </p:pic>
      <p:grpSp>
        <p:nvGrpSpPr>
          <p:cNvPr id="18" name="Group 17">
            <a:extLst>
              <a:ext uri="{FF2B5EF4-FFF2-40B4-BE49-F238E27FC236}">
                <a16:creationId xmlns:a16="http://schemas.microsoft.com/office/drawing/2014/main" id="{54B4B504-AC5D-7263-2BF8-65D1FBD61772}"/>
              </a:ext>
            </a:extLst>
          </p:cNvPr>
          <p:cNvGrpSpPr/>
          <p:nvPr/>
        </p:nvGrpSpPr>
        <p:grpSpPr>
          <a:xfrm rot="21145702">
            <a:off x="9851497" y="4234888"/>
            <a:ext cx="1456095" cy="1406604"/>
            <a:chOff x="7777737" y="4274828"/>
            <a:chExt cx="1456095" cy="1406604"/>
          </a:xfrm>
        </p:grpSpPr>
        <p:sp>
          <p:nvSpPr>
            <p:cNvPr id="19" name="Oval 18">
              <a:extLst>
                <a:ext uri="{FF2B5EF4-FFF2-40B4-BE49-F238E27FC236}">
                  <a16:creationId xmlns:a16="http://schemas.microsoft.com/office/drawing/2014/main" id="{6263A0E7-C1CB-D910-D50C-9C3623591F6F}"/>
                </a:ext>
              </a:extLst>
            </p:cNvPr>
            <p:cNvSpPr/>
            <p:nvPr/>
          </p:nvSpPr>
          <p:spPr>
            <a:xfrm>
              <a:off x="7777737" y="4274828"/>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6972D2D-F8E0-ADE1-ADD5-7AA33790665C}"/>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4">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3775079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30FE6-C5EC-9585-8897-E7A6275E6FC6}"/>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BA9B2B0E-2844-90DE-BD80-3C061863D6D3}"/>
              </a:ext>
            </a:extLst>
          </p:cNvPr>
          <p:cNvSpPr/>
          <p:nvPr/>
        </p:nvSpPr>
        <p:spPr>
          <a:xfrm>
            <a:off x="0" y="381965"/>
            <a:ext cx="12192000" cy="134061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6" name="Graphic 4">
            <a:extLst>
              <a:ext uri="{FF2B5EF4-FFF2-40B4-BE49-F238E27FC236}">
                <a16:creationId xmlns:a16="http://schemas.microsoft.com/office/drawing/2014/main" id="{B97EB849-B39F-8E07-753D-ABD8679C0D87}"/>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2BE37E5E-033A-12F0-8BC1-9E04863358F4}"/>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sp>
        <p:nvSpPr>
          <p:cNvPr id="8" name="TextBox 7">
            <a:extLst>
              <a:ext uri="{FF2B5EF4-FFF2-40B4-BE49-F238E27FC236}">
                <a16:creationId xmlns:a16="http://schemas.microsoft.com/office/drawing/2014/main" id="{8A587DE4-1741-0DD2-9272-DBB66DB9954C}"/>
              </a:ext>
            </a:extLst>
          </p:cNvPr>
          <p:cNvSpPr txBox="1"/>
          <p:nvPr/>
        </p:nvSpPr>
        <p:spPr>
          <a:xfrm>
            <a:off x="711412" y="597147"/>
            <a:ext cx="7321418" cy="1477328"/>
          </a:xfrm>
          <a:prstGeom prst="rect">
            <a:avLst/>
          </a:prstGeom>
          <a:noFill/>
        </p:spPr>
        <p:txBody>
          <a:bodyPr wrap="square">
            <a:spAutoFit/>
          </a:bodyPr>
          <a:lstStyle/>
          <a:p>
            <a:pPr>
              <a:lnSpc>
                <a:spcPts val="3580"/>
              </a:lnSpc>
            </a:pPr>
            <a:r>
              <a:rPr lang="en-US" sz="3600" b="1" kern="0" dirty="0">
                <a:solidFill>
                  <a:schemeClr val="bg1"/>
                </a:solidFill>
                <a:cs typeface="Times New Roman" panose="02020603050405020304" pitchFamily="18" charset="0"/>
              </a:rPr>
              <a:t>Further Reading: Automation and Service Robots in Hospitality</a:t>
            </a:r>
          </a:p>
          <a:p>
            <a:pPr>
              <a:lnSpc>
                <a:spcPts val="3580"/>
              </a:lnSpc>
            </a:pPr>
            <a:endParaRPr lang="en-US" sz="3400" b="1" dirty="0">
              <a:solidFill>
                <a:schemeClr val="bg1"/>
              </a:solidFill>
              <a:cs typeface="Times New Roman" panose="02020603050405020304" pitchFamily="18" charset="0"/>
            </a:endParaRPr>
          </a:p>
        </p:txBody>
      </p:sp>
      <p:sp>
        <p:nvSpPr>
          <p:cNvPr id="4" name="Rectangle 30">
            <a:extLst>
              <a:ext uri="{FF2B5EF4-FFF2-40B4-BE49-F238E27FC236}">
                <a16:creationId xmlns:a16="http://schemas.microsoft.com/office/drawing/2014/main" id="{F5D2D213-6B7F-C17B-46CA-E4463EA52FF3}"/>
              </a:ext>
            </a:extLst>
          </p:cNvPr>
          <p:cNvSpPr/>
          <p:nvPr/>
        </p:nvSpPr>
        <p:spPr>
          <a:xfrm flipH="1">
            <a:off x="586937" y="2167425"/>
            <a:ext cx="5660987" cy="4401205"/>
          </a:xfrm>
          <a:prstGeom prst="rect">
            <a:avLst/>
          </a:prstGeom>
        </p:spPr>
        <p:txBody>
          <a:bodyPr wrap="square">
            <a:spAutoFit/>
          </a:bodyPr>
          <a:lstStyle/>
          <a:p>
            <a:pPr lvl="0">
              <a:defRPr/>
            </a:pPr>
            <a:r>
              <a:rPr lang="en-US" sz="2000" b="1" i="1" kern="0" dirty="0">
                <a:solidFill>
                  <a:srgbClr val="0289AE"/>
                </a:solidFill>
                <a:cs typeface="Times New Roman" panose="02020603050405020304" pitchFamily="18" charset="0"/>
              </a:rPr>
              <a:t>Milohnić, I. &amp; </a:t>
            </a:r>
            <a:r>
              <a:rPr lang="en-US" sz="2000" b="1" i="1" kern="0" dirty="0" err="1">
                <a:solidFill>
                  <a:srgbClr val="0289AE"/>
                </a:solidFill>
                <a:cs typeface="Times New Roman" panose="02020603050405020304" pitchFamily="18" charset="0"/>
              </a:rPr>
              <a:t>Kapeš</a:t>
            </a:r>
            <a:r>
              <a:rPr lang="en-US" sz="2000" b="1" i="1" kern="0" dirty="0">
                <a:solidFill>
                  <a:srgbClr val="0289AE"/>
                </a:solidFill>
                <a:cs typeface="Times New Roman" panose="02020603050405020304" pitchFamily="18" charset="0"/>
              </a:rPr>
              <a:t>, J. (2024). Exploring the Barriers and Prospects for Service Robot Adoption in the Hotel Industry: A Management Perspective. European Journal of Tourism Research, 38, 3805.</a:t>
            </a:r>
          </a:p>
          <a:p>
            <a:pPr lvl="0">
              <a:defRPr/>
            </a:pPr>
            <a:endParaRPr lang="en-US" sz="2000" b="1" kern="0" dirty="0">
              <a:solidFill>
                <a:srgbClr val="000000"/>
              </a:solidFill>
              <a:cs typeface="Times New Roman" panose="02020603050405020304" pitchFamily="18" charset="0"/>
            </a:endParaRPr>
          </a:p>
          <a:p>
            <a:pPr lvl="0">
              <a:defRPr/>
            </a:pPr>
            <a:r>
              <a:rPr lang="en-US" sz="2000" kern="0" dirty="0">
                <a:solidFill>
                  <a:srgbClr val="000000"/>
                </a:solidFill>
                <a:cs typeface="Times New Roman" panose="02020603050405020304" pitchFamily="18" charset="0"/>
              </a:rPr>
              <a:t>This European study explores how hotel managers perceive automation and use of service robots within hospitality. It analyses the operational, ethical &amp; managerial challenges that influence adoption, as well as the benefits to efficiency, consistency and guest satisfaction. The paper highlights how automation can reshape roles, improve workflow &amp; support service quality when implemented with clear strategy &amp; staff engagement</a:t>
            </a:r>
            <a:endParaRPr lang="en-US" kern="0" dirty="0">
              <a:solidFill>
                <a:srgbClr val="000000"/>
              </a:solidFill>
              <a:cs typeface="Times New Roman" panose="02020603050405020304" pitchFamily="18" charset="0"/>
            </a:endParaRPr>
          </a:p>
        </p:txBody>
      </p:sp>
      <p:pic>
        <p:nvPicPr>
          <p:cNvPr id="15" name="Picture 14">
            <a:extLst>
              <a:ext uri="{FF2B5EF4-FFF2-40B4-BE49-F238E27FC236}">
                <a16:creationId xmlns:a16="http://schemas.microsoft.com/office/drawing/2014/main" id="{A883F104-5BF9-F731-2894-25BC67AD817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60431" y="1067550"/>
            <a:ext cx="6347083" cy="4885527"/>
          </a:xfrm>
          <a:prstGeom prst="rect">
            <a:avLst/>
          </a:prstGeom>
        </p:spPr>
      </p:pic>
      <p:pic>
        <p:nvPicPr>
          <p:cNvPr id="2" name="Picture 1">
            <a:hlinkClick r:id="rId5"/>
            <a:extLst>
              <a:ext uri="{FF2B5EF4-FFF2-40B4-BE49-F238E27FC236}">
                <a16:creationId xmlns:a16="http://schemas.microsoft.com/office/drawing/2014/main" id="{FFE57FC5-446E-C585-56B1-BE0F14784F1D}"/>
              </a:ext>
            </a:extLst>
          </p:cNvPr>
          <p:cNvPicPr>
            <a:picLocks noChangeAspect="1"/>
          </p:cNvPicPr>
          <p:nvPr/>
        </p:nvPicPr>
        <p:blipFill>
          <a:blip r:embed="rId6" cstate="email">
            <a:extLst>
              <a:ext uri="{28A0092B-C50C-407E-A947-70E740481C1C}">
                <a14:useLocalDpi xmlns:a14="http://schemas.microsoft.com/office/drawing/2010/main"/>
              </a:ext>
            </a:extLst>
          </a:blip>
          <a:srcRect b="37803"/>
          <a:stretch>
            <a:fillRect/>
          </a:stretch>
        </p:blipFill>
        <p:spPr>
          <a:xfrm>
            <a:off x="7399950" y="1507521"/>
            <a:ext cx="4770813" cy="3651051"/>
          </a:xfrm>
          <a:prstGeom prst="rect">
            <a:avLst/>
          </a:prstGeom>
        </p:spPr>
      </p:pic>
      <p:grpSp>
        <p:nvGrpSpPr>
          <p:cNvPr id="3" name="Group 2">
            <a:extLst>
              <a:ext uri="{FF2B5EF4-FFF2-40B4-BE49-F238E27FC236}">
                <a16:creationId xmlns:a16="http://schemas.microsoft.com/office/drawing/2014/main" id="{EF6BA6E6-B3F7-B4CF-D04E-F0D15CDFE22A}"/>
              </a:ext>
            </a:extLst>
          </p:cNvPr>
          <p:cNvGrpSpPr/>
          <p:nvPr/>
        </p:nvGrpSpPr>
        <p:grpSpPr>
          <a:xfrm rot="21145702">
            <a:off x="8119153" y="5249774"/>
            <a:ext cx="1456095" cy="1406604"/>
            <a:chOff x="7777737" y="4274828"/>
            <a:chExt cx="1456095" cy="1406604"/>
          </a:xfrm>
        </p:grpSpPr>
        <p:sp>
          <p:nvSpPr>
            <p:cNvPr id="9" name="Oval 8">
              <a:extLst>
                <a:ext uri="{FF2B5EF4-FFF2-40B4-BE49-F238E27FC236}">
                  <a16:creationId xmlns:a16="http://schemas.microsoft.com/office/drawing/2014/main" id="{8D3B770B-6B73-11C6-02D9-EBF9F61E5B50}"/>
                </a:ext>
              </a:extLst>
            </p:cNvPr>
            <p:cNvSpPr/>
            <p:nvPr/>
          </p:nvSpPr>
          <p:spPr>
            <a:xfrm>
              <a:off x="7777737" y="4274828"/>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FD6488E-DC31-B7D1-55E1-8DC85616A5B1}"/>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11721246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42279-24E6-1AFE-FF54-F03487219BE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4604C58-F8F4-C1D8-04C1-622274929851}"/>
              </a:ext>
            </a:extLst>
          </p:cNvPr>
          <p:cNvSpPr>
            <a:spLocks noGrp="1"/>
          </p:cNvSpPr>
          <p:nvPr>
            <p:ph type="body" sz="quarter" idx="16"/>
          </p:nvPr>
        </p:nvSpPr>
        <p:spPr>
          <a:xfrm>
            <a:off x="4223370" y="1073150"/>
            <a:ext cx="7637388" cy="4711700"/>
          </a:xfrm>
        </p:spPr>
        <p:txBody>
          <a:bodyPr>
            <a:normAutofit/>
          </a:bodyPr>
          <a:lstStyle/>
          <a:p>
            <a:pPr fontAlgn="t">
              <a:lnSpc>
                <a:spcPts val="4960"/>
              </a:lnSpc>
              <a:spcBef>
                <a:spcPts val="0"/>
              </a:spcBef>
            </a:pPr>
            <a:r>
              <a:rPr lang="en-IE" b="1" dirty="0"/>
              <a:t>Enhancing the                            Guest Experience</a:t>
            </a:r>
          </a:p>
          <a:p>
            <a:pPr fontAlgn="t">
              <a:lnSpc>
                <a:spcPts val="4960"/>
              </a:lnSpc>
              <a:spcBef>
                <a:spcPts val="0"/>
              </a:spcBef>
            </a:pPr>
            <a:br>
              <a:rPr lang="en-IE" b="1" dirty="0"/>
            </a:br>
            <a:endParaRPr lang="en-IE" b="1" dirty="0"/>
          </a:p>
          <a:p>
            <a:r>
              <a:rPr lang="en-IE" sz="2400" b="1" dirty="0"/>
              <a:t>Personalising hospitality through artificial intelligence.             </a:t>
            </a:r>
            <a:r>
              <a:rPr lang="en-IE" sz="2400" dirty="0"/>
              <a:t>To explore how artificial intelligence enhances guest interaction, communication, and personalisation across hospitality services, helping organisations deliver efficient yet human centred experiences.</a:t>
            </a:r>
          </a:p>
          <a:p>
            <a:endParaRPr lang="en-IE" sz="2400" dirty="0"/>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F256BCAF-DC9A-FB93-552A-33CEBB51FFD2}"/>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03</a:t>
            </a:r>
          </a:p>
        </p:txBody>
      </p:sp>
      <p:sp>
        <p:nvSpPr>
          <p:cNvPr id="2" name="Rounded Rectangle 1">
            <a:extLst>
              <a:ext uri="{FF2B5EF4-FFF2-40B4-BE49-F238E27FC236}">
                <a16:creationId xmlns:a16="http://schemas.microsoft.com/office/drawing/2014/main" id="{D74CFB24-BC20-F8AB-2755-DC63E72B13D1}"/>
              </a:ext>
            </a:extLst>
          </p:cNvPr>
          <p:cNvSpPr/>
          <p:nvPr/>
        </p:nvSpPr>
        <p:spPr>
          <a:xfrm>
            <a:off x="6892759" y="6303021"/>
            <a:ext cx="4756697"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0A13E50A-772F-B48C-9BD2-330FD752F9B4}"/>
              </a:ext>
            </a:extLst>
          </p:cNvPr>
          <p:cNvSpPr txBox="1"/>
          <p:nvPr/>
        </p:nvSpPr>
        <p:spPr>
          <a:xfrm>
            <a:off x="7018758" y="636629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6" name="TextBox 5">
            <a:extLst>
              <a:ext uri="{FF2B5EF4-FFF2-40B4-BE49-F238E27FC236}">
                <a16:creationId xmlns:a16="http://schemas.microsoft.com/office/drawing/2014/main" id="{5487118F-5141-0C4E-314E-31C42709FC11}"/>
              </a:ext>
            </a:extLst>
          </p:cNvPr>
          <p:cNvSpPr txBox="1"/>
          <p:nvPr/>
        </p:nvSpPr>
        <p:spPr>
          <a:xfrm>
            <a:off x="7774759" y="636629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3</a:t>
            </a:r>
            <a:endParaRPr sz="1400" b="1" i="0" dirty="0">
              <a:solidFill>
                <a:srgbClr val="262626"/>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3046FB6-A269-A9B5-D328-0B1F4C187702}"/>
              </a:ext>
            </a:extLst>
          </p:cNvPr>
          <p:cNvSpPr txBox="1"/>
          <p:nvPr/>
        </p:nvSpPr>
        <p:spPr>
          <a:xfrm>
            <a:off x="8368758" y="636629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·Sustainable Customer Experience Design</a:t>
            </a:r>
          </a:p>
        </p:txBody>
      </p:sp>
    </p:spTree>
    <p:extLst>
      <p:ext uri="{BB962C8B-B14F-4D97-AF65-F5344CB8AC3E}">
        <p14:creationId xmlns:p14="http://schemas.microsoft.com/office/powerpoint/2010/main" val="517902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05E6E7EF-FBD4-B13B-4444-323DAF8B98B5}"/>
              </a:ext>
            </a:extLst>
          </p:cNvPr>
          <p:cNvSpPr/>
          <p:nvPr/>
        </p:nvSpPr>
        <p:spPr>
          <a:xfrm>
            <a:off x="0" y="-18001"/>
            <a:ext cx="12192000" cy="1420653"/>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TextBox 28">
            <a:extLst>
              <a:ext uri="{FF2B5EF4-FFF2-40B4-BE49-F238E27FC236}">
                <a16:creationId xmlns:a16="http://schemas.microsoft.com/office/drawing/2014/main" id="{D8B11F99-7B2A-6182-03C8-9D14E27ED1F3}"/>
              </a:ext>
            </a:extLst>
          </p:cNvPr>
          <p:cNvSpPr txBox="1"/>
          <p:nvPr/>
        </p:nvSpPr>
        <p:spPr>
          <a:xfrm>
            <a:off x="576000" y="518838"/>
            <a:ext cx="10692000" cy="1231106"/>
          </a:xfrm>
          <a:prstGeom prst="rect">
            <a:avLst/>
          </a:prstGeom>
          <a:noFill/>
        </p:spPr>
        <p:txBody>
          <a:bodyPr wrap="square" lIns="0" tIns="0" rIns="0" bIns="0" anchor="t">
            <a:spAutoFit/>
          </a:bodyPr>
          <a:lstStyle/>
          <a:p>
            <a:r>
              <a:rPr lang="en-IE" sz="4000" b="1" i="0" dirty="0">
                <a:solidFill>
                  <a:schemeClr val="bg1"/>
                </a:solidFill>
                <a:latin typeface="Calibri"/>
              </a:rPr>
              <a:t>Where this module fits</a:t>
            </a:r>
          </a:p>
          <a:p>
            <a:endParaRPr lang="en-IE" sz="4000" b="1" i="0" dirty="0">
              <a:solidFill>
                <a:schemeClr val="bg1"/>
              </a:solidFill>
              <a:latin typeface="Calibri"/>
            </a:endParaRPr>
          </a:p>
        </p:txBody>
      </p:sp>
      <p:pic>
        <p:nvPicPr>
          <p:cNvPr id="51" name="Graphic 50">
            <a:extLst>
              <a:ext uri="{FF2B5EF4-FFF2-40B4-BE49-F238E27FC236}">
                <a16:creationId xmlns:a16="http://schemas.microsoft.com/office/drawing/2014/main" id="{B0D12D90-4DDE-0E97-8765-0B4174D663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9271124" y="138925"/>
            <a:ext cx="3112653" cy="2798801"/>
          </a:xfrm>
          <a:prstGeom prst="rect">
            <a:avLst/>
          </a:prstGeom>
        </p:spPr>
      </p:pic>
      <p:sp>
        <p:nvSpPr>
          <p:cNvPr id="3" name="TextBox 2">
            <a:extLst>
              <a:ext uri="{FF2B5EF4-FFF2-40B4-BE49-F238E27FC236}">
                <a16:creationId xmlns:a16="http://schemas.microsoft.com/office/drawing/2014/main" id="{54342AD4-5ABF-FBEB-4EF3-937A52B0C8E5}"/>
              </a:ext>
            </a:extLst>
          </p:cNvPr>
          <p:cNvSpPr txBox="1"/>
          <p:nvPr/>
        </p:nvSpPr>
        <p:spPr>
          <a:xfrm>
            <a:off x="540000" y="260741"/>
            <a:ext cx="9197227" cy="738664"/>
          </a:xfrm>
          <a:prstGeom prst="rect">
            <a:avLst/>
          </a:prstGeom>
          <a:noFill/>
        </p:spPr>
        <p:txBody>
          <a:bodyPr wrap="square" lIns="0" tIns="0" rIns="0" bIns="0" anchor="t">
            <a:spAutoFit/>
          </a:bodyPr>
          <a:lstStyle/>
          <a:p>
            <a:r>
              <a:rPr lang="en-IE" sz="1600" b="1" dirty="0">
                <a:solidFill>
                  <a:schemeClr val="bg1"/>
                </a:solidFill>
              </a:rPr>
              <a:t> </a:t>
            </a:r>
            <a:r>
              <a:rPr lang="en-US" sz="1600" b="1" dirty="0">
                <a:solidFill>
                  <a:schemeClr val="bg1"/>
                </a:solidFill>
                <a:cs typeface="Times New Roman" panose="02020603050405020304" pitchFamily="18" charset="0"/>
              </a:rPr>
              <a:t>C2 </a:t>
            </a:r>
            <a:r>
              <a:rPr lang="en-US" sz="1600" dirty="0">
                <a:solidFill>
                  <a:schemeClr val="bg1"/>
                </a:solidFill>
                <a:cs typeface="Times New Roman" panose="02020603050405020304" pitchFamily="18" charset="0"/>
              </a:rPr>
              <a:t>Digital transformation in Hospitality          </a:t>
            </a:r>
            <a:r>
              <a:rPr lang="en-IE" sz="1600" b="1" dirty="0">
                <a:solidFill>
                  <a:schemeClr val="bg1"/>
                </a:solidFill>
              </a:rPr>
              <a:t>|   Module 1 - </a:t>
            </a:r>
            <a:r>
              <a:rPr lang="en-US" sz="1600" dirty="0">
                <a:solidFill>
                  <a:schemeClr val="bg1"/>
                </a:solidFill>
                <a:cs typeface="Times New Roman" panose="02020603050405020304" pitchFamily="18" charset="0"/>
              </a:rPr>
              <a:t>Leveraging AI for efficiency &amp; Guest experience</a:t>
            </a:r>
          </a:p>
          <a:p>
            <a:endParaRPr lang="en-US" sz="1600" b="1" dirty="0">
              <a:solidFill>
                <a:schemeClr val="bg1"/>
              </a:solidFill>
              <a:cs typeface="Times New Roman" panose="02020603050405020304" pitchFamily="18" charset="0"/>
            </a:endParaRPr>
          </a:p>
          <a:p>
            <a:endParaRPr lang="en-IE" sz="1600" b="1" dirty="0">
              <a:solidFill>
                <a:schemeClr val="bg1"/>
              </a:solidFill>
            </a:endParaRPr>
          </a:p>
        </p:txBody>
      </p:sp>
      <p:sp>
        <p:nvSpPr>
          <p:cNvPr id="4" name="Rectangle 3">
            <a:extLst>
              <a:ext uri="{FF2B5EF4-FFF2-40B4-BE49-F238E27FC236}">
                <a16:creationId xmlns:a16="http://schemas.microsoft.com/office/drawing/2014/main" id="{84AFD1AE-0EC8-5461-EEE8-B120DD7A4531}"/>
              </a:ext>
            </a:extLst>
          </p:cNvPr>
          <p:cNvSpPr/>
          <p:nvPr/>
        </p:nvSpPr>
        <p:spPr>
          <a:xfrm>
            <a:off x="397267" y="1637913"/>
            <a:ext cx="3777466" cy="1121599"/>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a:extLst>
              <a:ext uri="{FF2B5EF4-FFF2-40B4-BE49-F238E27FC236}">
                <a16:creationId xmlns:a16="http://schemas.microsoft.com/office/drawing/2014/main" id="{91B2E93A-B112-6C57-8EE9-B7AD6B863D38}"/>
              </a:ext>
            </a:extLst>
          </p:cNvPr>
          <p:cNvSpPr txBox="1"/>
          <p:nvPr/>
        </p:nvSpPr>
        <p:spPr>
          <a:xfrm>
            <a:off x="468000" y="1688263"/>
            <a:ext cx="3636000" cy="984885"/>
          </a:xfrm>
          <a:prstGeom prst="rect">
            <a:avLst/>
          </a:prstGeom>
          <a:noFill/>
        </p:spPr>
        <p:txBody>
          <a:bodyPr wrap="square" lIns="0" tIns="0" rIns="0" bIns="0" anchor="ctr">
            <a:spAutoFit/>
          </a:bodyPr>
          <a:lstStyle/>
          <a:p>
            <a:r>
              <a:rPr lang="en-IE" sz="1600" b="1" i="0" dirty="0">
                <a:solidFill>
                  <a:schemeClr val="bg1"/>
                </a:solidFill>
                <a:latin typeface="Calibri"/>
              </a:rPr>
              <a:t>Role: </a:t>
            </a:r>
            <a:r>
              <a:rPr lang="en-GB" sz="1600" dirty="0">
                <a:solidFill>
                  <a:schemeClr val="bg1"/>
                </a:solidFill>
              </a:rPr>
              <a:t>Foundation module for understanding, evaluating, and applying AI tools in hospitality operations, guest experiences, and business decision-making</a:t>
            </a:r>
            <a:endParaRPr lang="en-IE" sz="1600" b="0" i="0" dirty="0">
              <a:solidFill>
                <a:schemeClr val="bg1"/>
              </a:solidFill>
              <a:latin typeface="Calibri"/>
            </a:endParaRPr>
          </a:p>
        </p:txBody>
      </p:sp>
      <p:sp>
        <p:nvSpPr>
          <p:cNvPr id="7" name="Rectangle 6">
            <a:extLst>
              <a:ext uri="{FF2B5EF4-FFF2-40B4-BE49-F238E27FC236}">
                <a16:creationId xmlns:a16="http://schemas.microsoft.com/office/drawing/2014/main" id="{D4BDA831-F85D-8614-44C9-2C91665BFF37}"/>
              </a:ext>
            </a:extLst>
          </p:cNvPr>
          <p:cNvSpPr/>
          <p:nvPr/>
        </p:nvSpPr>
        <p:spPr>
          <a:xfrm>
            <a:off x="540000" y="2889382"/>
            <a:ext cx="3564000" cy="108000"/>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a:extLst>
              <a:ext uri="{FF2B5EF4-FFF2-40B4-BE49-F238E27FC236}">
                <a16:creationId xmlns:a16="http://schemas.microsoft.com/office/drawing/2014/main" id="{66033DA3-EA77-9A0B-7C8C-FA4661183A54}"/>
              </a:ext>
            </a:extLst>
          </p:cNvPr>
          <p:cNvSpPr/>
          <p:nvPr/>
        </p:nvSpPr>
        <p:spPr>
          <a:xfrm>
            <a:off x="522000" y="3101533"/>
            <a:ext cx="3564000" cy="1534038"/>
          </a:xfrm>
          <a:prstGeom prst="rect">
            <a:avLst/>
          </a:prstGeom>
          <a:solidFill>
            <a:schemeClr val="bg1"/>
          </a:solidFill>
          <a:ln w="28575">
            <a:solidFill>
              <a:srgbClr val="62A844"/>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a:extLst>
              <a:ext uri="{FF2B5EF4-FFF2-40B4-BE49-F238E27FC236}">
                <a16:creationId xmlns:a16="http://schemas.microsoft.com/office/drawing/2014/main" id="{8CB9C2A7-0A58-80C2-B05C-7C7C94D824F4}"/>
              </a:ext>
            </a:extLst>
          </p:cNvPr>
          <p:cNvSpPr txBox="1"/>
          <p:nvPr/>
        </p:nvSpPr>
        <p:spPr>
          <a:xfrm>
            <a:off x="611999" y="3539089"/>
            <a:ext cx="3434015" cy="1146468"/>
          </a:xfrm>
          <a:prstGeom prst="rect">
            <a:avLst/>
          </a:prstGeom>
          <a:noFill/>
        </p:spPr>
        <p:txBody>
          <a:bodyPr wrap="square" lIns="0" tIns="0" rIns="0" bIns="0" anchor="t">
            <a:spAutoFit/>
          </a:bodyPr>
          <a:lstStyle/>
          <a:p>
            <a:pPr marL="182563" indent="-182563">
              <a:lnSpc>
                <a:spcPts val="1720"/>
              </a:lnSpc>
              <a:buClr>
                <a:srgbClr val="62A844"/>
              </a:buClr>
              <a:buFont typeface="Arial" panose="020B0604020202020204" pitchFamily="34" charset="0"/>
              <a:buChar char="•"/>
            </a:pPr>
            <a:r>
              <a:rPr lang="en-IE" sz="1600" dirty="0">
                <a:solidFill>
                  <a:srgbClr val="262626"/>
                </a:solidFill>
              </a:rPr>
              <a:t>C2 M2 (data literacy) </a:t>
            </a:r>
          </a:p>
          <a:p>
            <a:pPr marL="182563" indent="-182563">
              <a:lnSpc>
                <a:spcPts val="1720"/>
              </a:lnSpc>
              <a:buClr>
                <a:srgbClr val="62A844"/>
              </a:buClr>
              <a:buFont typeface="Arial" panose="020B0604020202020204" pitchFamily="34" charset="0"/>
              <a:buChar char="•"/>
            </a:pPr>
            <a:r>
              <a:rPr lang="en-IE" sz="1600" dirty="0">
                <a:solidFill>
                  <a:srgbClr val="262626"/>
                </a:solidFill>
              </a:rPr>
              <a:t>C3 M1 (leading digital change) </a:t>
            </a:r>
          </a:p>
          <a:p>
            <a:pPr marL="182563" indent="-182563">
              <a:lnSpc>
                <a:spcPts val="1720"/>
              </a:lnSpc>
              <a:buClr>
                <a:srgbClr val="62A844"/>
              </a:buClr>
              <a:buFont typeface="Arial" panose="020B0604020202020204" pitchFamily="34" charset="0"/>
              <a:buChar char="•"/>
            </a:pPr>
            <a:r>
              <a:rPr lang="en-IE" sz="1600" dirty="0">
                <a:solidFill>
                  <a:srgbClr val="262626"/>
                </a:solidFill>
              </a:rPr>
              <a:t>C3 M2 (marketing AI)</a:t>
            </a:r>
          </a:p>
          <a:p>
            <a:br>
              <a:rPr lang="en-GB" sz="1600" dirty="0"/>
            </a:br>
            <a:endParaRPr sz="1600" b="0" i="0" dirty="0">
              <a:solidFill>
                <a:srgbClr val="262626"/>
              </a:solidFill>
              <a:latin typeface="Calibri"/>
            </a:endParaRPr>
          </a:p>
        </p:txBody>
      </p:sp>
      <p:sp>
        <p:nvSpPr>
          <p:cNvPr id="19" name="TextBox 18">
            <a:extLst>
              <a:ext uri="{FF2B5EF4-FFF2-40B4-BE49-F238E27FC236}">
                <a16:creationId xmlns:a16="http://schemas.microsoft.com/office/drawing/2014/main" id="{55356714-4BA8-D154-EE1D-9780C0EF6FB0}"/>
              </a:ext>
            </a:extLst>
          </p:cNvPr>
          <p:cNvSpPr txBox="1"/>
          <p:nvPr/>
        </p:nvSpPr>
        <p:spPr>
          <a:xfrm>
            <a:off x="612000" y="3171239"/>
            <a:ext cx="3276000" cy="302455"/>
          </a:xfrm>
          <a:prstGeom prst="rect">
            <a:avLst/>
          </a:prstGeom>
          <a:noFill/>
        </p:spPr>
        <p:txBody>
          <a:bodyPr wrap="square" lIns="0" tIns="0" rIns="0" bIns="0" anchor="t">
            <a:spAutoFit/>
          </a:bodyPr>
          <a:lstStyle/>
          <a:p>
            <a:pPr>
              <a:lnSpc>
                <a:spcPts val="2300"/>
              </a:lnSpc>
            </a:pPr>
            <a:r>
              <a:rPr lang="en-IE" sz="2400" b="1" i="0" dirty="0">
                <a:solidFill>
                  <a:srgbClr val="0289AE"/>
                </a:solidFill>
                <a:latin typeface="Calibri"/>
              </a:rPr>
              <a:t>Extends or connects to</a:t>
            </a:r>
          </a:p>
        </p:txBody>
      </p:sp>
      <p:pic>
        <p:nvPicPr>
          <p:cNvPr id="12" name="Picture 11">
            <a:extLst>
              <a:ext uri="{FF2B5EF4-FFF2-40B4-BE49-F238E27FC236}">
                <a16:creationId xmlns:a16="http://schemas.microsoft.com/office/drawing/2014/main" id="{C53F5F1D-69B9-7677-AE53-2AE29D9CD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63169" y="1879426"/>
            <a:ext cx="3564000" cy="710162"/>
          </a:xfrm>
          <a:prstGeom prst="rect">
            <a:avLst/>
          </a:prstGeom>
        </p:spPr>
      </p:pic>
      <p:pic>
        <p:nvPicPr>
          <p:cNvPr id="6" name="Picture 5">
            <a:extLst>
              <a:ext uri="{FF2B5EF4-FFF2-40B4-BE49-F238E27FC236}">
                <a16:creationId xmlns:a16="http://schemas.microsoft.com/office/drawing/2014/main" id="{959007D5-EF1D-A574-33DE-ADABA313F9A9}"/>
              </a:ext>
            </a:extLst>
          </p:cNvPr>
          <p:cNvPicPr>
            <a:picLocks noChangeAspect="1"/>
          </p:cNvPicPr>
          <p:nvPr/>
        </p:nvPicPr>
        <p:blipFill>
          <a:blip r:embed="rId5"/>
          <a:stretch>
            <a:fillRect/>
          </a:stretch>
        </p:blipFill>
        <p:spPr>
          <a:xfrm>
            <a:off x="8217366" y="2663058"/>
            <a:ext cx="3506634" cy="2022499"/>
          </a:xfrm>
          <a:prstGeom prst="rect">
            <a:avLst/>
          </a:prstGeom>
        </p:spPr>
      </p:pic>
      <p:pic>
        <p:nvPicPr>
          <p:cNvPr id="11" name="Picture 10">
            <a:extLst>
              <a:ext uri="{FF2B5EF4-FFF2-40B4-BE49-F238E27FC236}">
                <a16:creationId xmlns:a16="http://schemas.microsoft.com/office/drawing/2014/main" id="{7D695BC4-A4B2-3E0D-6207-E854D9B9FA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245466" y="2708259"/>
            <a:ext cx="3877914" cy="1977298"/>
          </a:xfrm>
          <a:prstGeom prst="rect">
            <a:avLst/>
          </a:prstGeom>
        </p:spPr>
      </p:pic>
      <p:sp>
        <p:nvSpPr>
          <p:cNvPr id="15" name="TextBox 14">
            <a:extLst>
              <a:ext uri="{FF2B5EF4-FFF2-40B4-BE49-F238E27FC236}">
                <a16:creationId xmlns:a16="http://schemas.microsoft.com/office/drawing/2014/main" id="{BDC509B7-2CF4-4A08-EE21-25A8387A78EF}"/>
              </a:ext>
            </a:extLst>
          </p:cNvPr>
          <p:cNvSpPr txBox="1"/>
          <p:nvPr/>
        </p:nvSpPr>
        <p:spPr>
          <a:xfrm>
            <a:off x="326974" y="4707605"/>
            <a:ext cx="11397026" cy="2062103"/>
          </a:xfrm>
          <a:prstGeom prst="rect">
            <a:avLst/>
          </a:prstGeom>
          <a:noFill/>
        </p:spPr>
        <p:txBody>
          <a:bodyPr wrap="square">
            <a:spAutoFit/>
          </a:bodyPr>
          <a:lstStyle/>
          <a:p>
            <a:pPr>
              <a:buNone/>
            </a:pPr>
            <a:r>
              <a:rPr lang="en-GB" sz="1400" dirty="0">
                <a:solidFill>
                  <a:srgbClr val="000000"/>
                </a:solidFill>
              </a:rPr>
              <a:t>This module also draws on leading international hospitality brands that are actively implementing artificial intelligence at scale. Their experiences provide practical insights into how AI is being used to improve guest communication, personalise services, optimise operations, reduce waste, support sustainability goals, and strengthen business performance. </a:t>
            </a:r>
            <a:r>
              <a:rPr lang="en-IE" sz="1400" dirty="0">
                <a:solidFill>
                  <a:srgbClr val="000000"/>
                </a:solidFill>
              </a:rPr>
              <a:t>Featured examples include:</a:t>
            </a:r>
            <a:endParaRPr lang="en-GB" sz="1400" dirty="0">
              <a:solidFill>
                <a:srgbClr val="000000"/>
              </a:solidFill>
            </a:endParaRPr>
          </a:p>
          <a:p>
            <a:pPr>
              <a:buNone/>
            </a:pPr>
            <a:endParaRPr lang="en-GB" sz="200" dirty="0">
              <a:solidFill>
                <a:srgbClr val="000000"/>
              </a:solidFill>
            </a:endParaRPr>
          </a:p>
          <a:p>
            <a:pPr algn="ctr"/>
            <a:r>
              <a:rPr lang="en-GB" sz="1400" b="1" dirty="0">
                <a:solidFill>
                  <a:srgbClr val="000000"/>
                </a:solidFill>
              </a:rPr>
              <a:t>Hilton Hotels</a:t>
            </a:r>
            <a:r>
              <a:rPr lang="en-GB" sz="1400" dirty="0">
                <a:solidFill>
                  <a:srgbClr val="000000"/>
                </a:solidFill>
              </a:rPr>
              <a:t> – AI-enabled guest services and operational efficiency 	</a:t>
            </a:r>
          </a:p>
          <a:p>
            <a:pPr algn="ctr"/>
            <a:r>
              <a:rPr lang="en-GB" sz="1400" b="1" dirty="0" err="1">
                <a:solidFill>
                  <a:srgbClr val="000000"/>
                </a:solidFill>
              </a:rPr>
              <a:t>citizenM</a:t>
            </a:r>
            <a:r>
              <a:rPr lang="en-GB" sz="1400" b="1" dirty="0">
                <a:solidFill>
                  <a:srgbClr val="000000"/>
                </a:solidFill>
              </a:rPr>
              <a:t> Hotels</a:t>
            </a:r>
            <a:r>
              <a:rPr lang="en-GB" sz="1400" dirty="0">
                <a:solidFill>
                  <a:srgbClr val="000000"/>
                </a:solidFill>
              </a:rPr>
              <a:t> – AI-first hospitality, automation, and sustainability </a:t>
            </a:r>
          </a:p>
          <a:p>
            <a:pPr algn="ctr"/>
            <a:r>
              <a:rPr lang="en-GB" sz="1400" b="1" dirty="0">
                <a:solidFill>
                  <a:srgbClr val="000000"/>
                </a:solidFill>
              </a:rPr>
              <a:t>Accor Group</a:t>
            </a:r>
            <a:r>
              <a:rPr lang="en-GB" sz="1400" dirty="0">
                <a:solidFill>
                  <a:srgbClr val="000000"/>
                </a:solidFill>
              </a:rPr>
              <a:t> – ethical AI, staff engagement, and responsible innovation 	</a:t>
            </a:r>
            <a:r>
              <a:rPr lang="en-GB" sz="1400" b="1" dirty="0">
                <a:solidFill>
                  <a:srgbClr val="000000"/>
                </a:solidFill>
              </a:rPr>
              <a:t>Scandic Hotels</a:t>
            </a:r>
            <a:r>
              <a:rPr lang="en-GB" sz="1400" dirty="0">
                <a:solidFill>
                  <a:srgbClr val="000000"/>
                </a:solidFill>
              </a:rPr>
              <a:t> – smart controls supporting guest comfort and sustainability </a:t>
            </a:r>
          </a:p>
          <a:p>
            <a:pPr algn="ctr"/>
            <a:r>
              <a:rPr lang="en-GB" sz="1400" b="1" dirty="0">
                <a:solidFill>
                  <a:srgbClr val="000000"/>
                </a:solidFill>
              </a:rPr>
              <a:t>Marriott International</a:t>
            </a:r>
            <a:r>
              <a:rPr lang="en-GB" sz="1400" dirty="0">
                <a:solidFill>
                  <a:srgbClr val="000000"/>
                </a:solidFill>
              </a:rPr>
              <a:t> – predictive analytics, food waste reduction, and intelligent operations </a:t>
            </a:r>
          </a:p>
          <a:p>
            <a:pPr algn="ctr"/>
            <a:r>
              <a:rPr lang="en-GB" sz="1400" b="1" dirty="0">
                <a:solidFill>
                  <a:srgbClr val="000000"/>
                </a:solidFill>
              </a:rPr>
              <a:t>Meliá Hotels International</a:t>
            </a:r>
            <a:r>
              <a:rPr lang="en-GB" sz="1400" dirty="0">
                <a:solidFill>
                  <a:srgbClr val="000000"/>
                </a:solidFill>
              </a:rPr>
              <a:t> – intelligent building management and energy optimisation </a:t>
            </a:r>
          </a:p>
          <a:p>
            <a:pPr algn="ctr"/>
            <a:r>
              <a:rPr lang="en-GB" sz="1400" b="1" dirty="0">
                <a:solidFill>
                  <a:srgbClr val="000000"/>
                </a:solidFill>
              </a:rPr>
              <a:t>NH Hotel Group</a:t>
            </a:r>
            <a:r>
              <a:rPr lang="en-GB" sz="1400" dirty="0">
                <a:solidFill>
                  <a:srgbClr val="000000"/>
                </a:solidFill>
              </a:rPr>
              <a:t> – personalised guest communication and digital engagement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599B0-48DD-DC0F-1B5F-EE81973B66AD}"/>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5C8CCBF9-6615-1CC8-8E2D-9ADDB698D643}"/>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How AI Supports Guest Interaction and </a:t>
            </a:r>
            <a:r>
              <a:rPr lang="en-US" sz="3400" b="1" dirty="0" err="1">
                <a:solidFill>
                  <a:srgbClr val="262626"/>
                </a:solidFill>
                <a:cs typeface="Times New Roman" panose="02020603050405020304" pitchFamily="18" charset="0"/>
              </a:rPr>
              <a:t>Personalisation</a:t>
            </a: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EFFA445B-2942-D426-1E5F-4DEFAC95A121}"/>
              </a:ext>
            </a:extLst>
          </p:cNvPr>
          <p:cNvCxnSpPr>
            <a:cxnSpLocks/>
          </p:cNvCxnSpPr>
          <p:nvPr/>
        </p:nvCxnSpPr>
        <p:spPr>
          <a:xfrm>
            <a:off x="0" y="172722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9D3A8A3-0BE0-6409-58AB-CA4841AF50FA}"/>
              </a:ext>
            </a:extLst>
          </p:cNvPr>
          <p:cNvSpPr/>
          <p:nvPr/>
        </p:nvSpPr>
        <p:spPr>
          <a:xfrm flipH="1">
            <a:off x="508029" y="2136154"/>
            <a:ext cx="5279313" cy="4452501"/>
          </a:xfrm>
          <a:prstGeom prst="rect">
            <a:avLst/>
          </a:prstGeom>
        </p:spPr>
        <p:txBody>
          <a:bodyPr wrap="square">
            <a:spAutoFit/>
          </a:bodyPr>
          <a:lstStyle/>
          <a:p>
            <a:pPr>
              <a:lnSpc>
                <a:spcPts val="1960"/>
              </a:lnSpc>
              <a:buClr>
                <a:srgbClr val="62A844"/>
              </a:buClr>
            </a:pPr>
            <a:r>
              <a:rPr lang="en-US" sz="2000" dirty="0">
                <a:solidFill>
                  <a:srgbClr val="000000"/>
                </a:solidFill>
                <a:cs typeface="Times New Roman" panose="02020603050405020304" pitchFamily="18" charset="0"/>
              </a:rPr>
              <a:t>Hospitality is still about how guests </a:t>
            </a:r>
            <a:r>
              <a:rPr lang="en-US" sz="2000" b="1" dirty="0">
                <a:solidFill>
                  <a:srgbClr val="000000"/>
                </a:solidFill>
                <a:cs typeface="Times New Roman" panose="02020603050405020304" pitchFamily="18" charset="0"/>
              </a:rPr>
              <a:t>feel</a:t>
            </a:r>
            <a:r>
              <a:rPr lang="en-US" sz="2000" dirty="0">
                <a:solidFill>
                  <a:srgbClr val="000000"/>
                </a:solidFill>
                <a:cs typeface="Times New Roman" panose="02020603050405020304" pitchFamily="18" charset="0"/>
              </a:rPr>
              <a:t>, but service is now shaped by </a:t>
            </a:r>
            <a:r>
              <a:rPr lang="en-US" sz="2000" b="1" dirty="0">
                <a:solidFill>
                  <a:srgbClr val="000000"/>
                </a:solidFill>
                <a:cs typeface="Times New Roman" panose="02020603050405020304" pitchFamily="18" charset="0"/>
              </a:rPr>
              <a:t>people and intelligent tools working together</a:t>
            </a:r>
            <a:r>
              <a:rPr lang="en-US" dirty="0">
                <a:solidFill>
                  <a:srgbClr val="000000"/>
                </a:solidFill>
                <a:cs typeface="Times New Roman" panose="02020603050405020304" pitchFamily="18" charset="0"/>
              </a:rPr>
              <a:t>.</a:t>
            </a:r>
          </a:p>
          <a:p>
            <a:pPr>
              <a:lnSpc>
                <a:spcPts val="1960"/>
              </a:lnSpc>
              <a:buClr>
                <a:srgbClr val="62A844"/>
              </a:buClr>
            </a:pP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What Enhancement Means:</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Using AI to:</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Remove delays</a:t>
            </a:r>
          </a:p>
          <a:p>
            <a:pPr marL="285750" indent="-285750">
              <a:lnSpc>
                <a:spcPts val="1960"/>
              </a:lnSpc>
              <a:buClr>
                <a:srgbClr val="62A844"/>
              </a:buClr>
              <a:buFont typeface="Arial" panose="020B0604020202020204" pitchFamily="34" charset="0"/>
              <a:buChar char="•"/>
            </a:pPr>
            <a:r>
              <a:rPr lang="en-US" dirty="0" err="1">
                <a:solidFill>
                  <a:srgbClr val="000000"/>
                </a:solidFill>
                <a:cs typeface="Times New Roman" panose="02020603050405020304" pitchFamily="18" charset="0"/>
              </a:rPr>
              <a:t>Personalise</a:t>
            </a:r>
            <a:r>
              <a:rPr lang="en-US" dirty="0">
                <a:solidFill>
                  <a:srgbClr val="000000"/>
                </a:solidFill>
                <a:cs typeface="Times New Roman" panose="02020603050405020304" pitchFamily="18" charset="0"/>
              </a:rPr>
              <a:t> moments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Support staff to give warmer, more attentive service</a:t>
            </a:r>
          </a:p>
          <a:p>
            <a:pPr>
              <a:lnSpc>
                <a:spcPts val="1960"/>
              </a:lnSpc>
              <a:buClr>
                <a:srgbClr val="62A844"/>
              </a:buClr>
            </a:pPr>
            <a:endParaRPr lang="en-US" dirty="0">
              <a:solidFill>
                <a:srgbClr val="0289AE"/>
              </a:solidFill>
              <a:cs typeface="Times New Roman" panose="02020603050405020304" pitchFamily="18" charset="0"/>
            </a:endParaRPr>
          </a:p>
          <a:p>
            <a:pPr marL="342900" indent="-342900">
              <a:lnSpc>
                <a:spcPts val="1960"/>
              </a:lnSpc>
              <a:buClr>
                <a:srgbClr val="62A844"/>
              </a:buClr>
              <a:buFont typeface="Arial" panose="020B0604020202020204" pitchFamily="34" charset="0"/>
              <a:buChar char="•"/>
            </a:pPr>
            <a:r>
              <a:rPr lang="en-US" sz="2000" b="1" dirty="0">
                <a:solidFill>
                  <a:srgbClr val="0289AE"/>
                </a:solidFill>
                <a:cs typeface="Times New Roman" panose="02020603050405020304" pitchFamily="18" charset="0"/>
              </a:rPr>
              <a:t>European Values:</a:t>
            </a:r>
            <a:endParaRPr lang="en-US" sz="2000" b="1" dirty="0">
              <a:solidFill>
                <a:srgbClr val="000000"/>
              </a:solidFill>
              <a:cs typeface="Times New Roman" panose="02020603050405020304" pitchFamily="18" charset="0"/>
            </a:endParaRPr>
          </a:p>
          <a:p>
            <a:pPr marL="342900" indent="-34290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Accessibility </a:t>
            </a:r>
          </a:p>
          <a:p>
            <a:pPr marL="342900" indent="-34290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Sustainability </a:t>
            </a:r>
          </a:p>
          <a:p>
            <a:pPr marL="342900" indent="-34290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Respect for cultural diversity</a:t>
            </a:r>
          </a:p>
          <a:p>
            <a:pPr>
              <a:lnSpc>
                <a:spcPts val="1960"/>
              </a:lnSpc>
              <a:buClr>
                <a:srgbClr val="62A844"/>
              </a:buClr>
            </a:pP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p:txBody>
      </p:sp>
      <p:pic>
        <p:nvPicPr>
          <p:cNvPr id="5" name="Graphic 4">
            <a:extLst>
              <a:ext uri="{FF2B5EF4-FFF2-40B4-BE49-F238E27FC236}">
                <a16:creationId xmlns:a16="http://schemas.microsoft.com/office/drawing/2014/main" id="{4D7CBF71-75E5-38BB-E979-90AE20FFC2A5}"/>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sp>
        <p:nvSpPr>
          <p:cNvPr id="6" name="Rectangle 30">
            <a:extLst>
              <a:ext uri="{FF2B5EF4-FFF2-40B4-BE49-F238E27FC236}">
                <a16:creationId xmlns:a16="http://schemas.microsoft.com/office/drawing/2014/main" id="{9BA02F9A-DBA5-A1D1-69D6-154C07801203}"/>
              </a:ext>
            </a:extLst>
          </p:cNvPr>
          <p:cNvSpPr/>
          <p:nvPr/>
        </p:nvSpPr>
        <p:spPr>
          <a:xfrm flipH="1">
            <a:off x="6624115" y="4561477"/>
            <a:ext cx="4256088" cy="1231106"/>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Simple Goal:</a:t>
            </a:r>
            <a:br>
              <a:rPr lang="en-US" dirty="0">
                <a:solidFill>
                  <a:srgbClr val="000000"/>
                </a:solidFill>
                <a:cs typeface="Times New Roman" panose="02020603050405020304" pitchFamily="18" charset="0"/>
              </a:rPr>
            </a:br>
            <a:r>
              <a:rPr lang="en-US" i="1" dirty="0">
                <a:solidFill>
                  <a:srgbClr val="000000"/>
                </a:solidFill>
                <a:cs typeface="Times New Roman" panose="02020603050405020304" pitchFamily="18" charset="0"/>
              </a:rPr>
              <a:t>"Use data wisely so every stay feels efficient, inclusive, and genuinely personal."</a:t>
            </a:r>
            <a:endParaRPr lang="en-US" dirty="0">
              <a:solidFill>
                <a:srgbClr val="000000"/>
              </a:solidFill>
              <a:cs typeface="Times New Roman" panose="02020603050405020304" pitchFamily="18" charset="0"/>
            </a:endParaRPr>
          </a:p>
          <a:p>
            <a:pPr algn="ctr"/>
            <a:endParaRPr lang="en-US" dirty="0">
              <a:solidFill>
                <a:srgbClr val="262626"/>
              </a:solidFill>
            </a:endParaRPr>
          </a:p>
        </p:txBody>
      </p:sp>
      <p:sp>
        <p:nvSpPr>
          <p:cNvPr id="7" name="Rounded Rectangle 6">
            <a:extLst>
              <a:ext uri="{FF2B5EF4-FFF2-40B4-BE49-F238E27FC236}">
                <a16:creationId xmlns:a16="http://schemas.microsoft.com/office/drawing/2014/main" id="{7C535246-D36E-F53A-955E-7F06A096197E}"/>
              </a:ext>
            </a:extLst>
          </p:cNvPr>
          <p:cNvSpPr/>
          <p:nvPr/>
        </p:nvSpPr>
        <p:spPr>
          <a:xfrm>
            <a:off x="6404660" y="4196019"/>
            <a:ext cx="4660737" cy="1596562"/>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9820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2D59F-2CA5-E2BB-7A25-9F21AA752298}"/>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60C4368B-9F93-A3A1-3240-B9AA9FB53191}"/>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Enhancing the Guest Experience </a:t>
            </a:r>
          </a:p>
        </p:txBody>
      </p:sp>
      <p:cxnSp>
        <p:nvCxnSpPr>
          <p:cNvPr id="3" name="Straight Connector 2">
            <a:extLst>
              <a:ext uri="{FF2B5EF4-FFF2-40B4-BE49-F238E27FC236}">
                <a16:creationId xmlns:a16="http://schemas.microsoft.com/office/drawing/2014/main" id="{E3D841E0-BBA4-6FDD-2291-E35195C467DE}"/>
              </a:ext>
            </a:extLst>
          </p:cNvPr>
          <p:cNvCxnSpPr>
            <a:cxnSpLocks/>
          </p:cNvCxnSpPr>
          <p:nvPr/>
        </p:nvCxnSpPr>
        <p:spPr>
          <a:xfrm>
            <a:off x="0" y="1275808"/>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DD6CAF3B-3645-BD72-05D6-CBFE5BD5C634}"/>
              </a:ext>
            </a:extLst>
          </p:cNvPr>
          <p:cNvSpPr/>
          <p:nvPr/>
        </p:nvSpPr>
        <p:spPr>
          <a:xfrm flipH="1">
            <a:off x="508027" y="1684742"/>
            <a:ext cx="5672853" cy="3426579"/>
          </a:xfrm>
          <a:prstGeom prst="rect">
            <a:avLst/>
          </a:prstGeom>
        </p:spPr>
        <p:txBody>
          <a:bodyPr wrap="square">
            <a:spAutoFit/>
          </a:bodyPr>
          <a:lstStyle/>
          <a:p>
            <a:pPr>
              <a:lnSpc>
                <a:spcPts val="1960"/>
              </a:lnSpc>
            </a:pPr>
            <a:r>
              <a:rPr lang="en-US" sz="2000" dirty="0">
                <a:solidFill>
                  <a:srgbClr val="0F1115"/>
                </a:solidFill>
                <a:cs typeface="Times New Roman" panose="02020603050405020304" pitchFamily="18" charset="0"/>
              </a:rPr>
              <a:t>AI analyses data to create tailored guest experiences.</a:t>
            </a:r>
            <a:br>
              <a:rPr lang="en-US" sz="2000" dirty="0">
                <a:solidFill>
                  <a:srgbClr val="0F1115"/>
                </a:solidFill>
                <a:cs typeface="Times New Roman" panose="02020603050405020304" pitchFamily="18" charset="0"/>
              </a:rPr>
            </a:br>
            <a:endParaRPr lang="en-US" sz="2000" dirty="0">
              <a:solidFill>
                <a:srgbClr val="0F1115"/>
              </a:solidFill>
              <a:cs typeface="Times New Roman" panose="02020603050405020304" pitchFamily="18" charset="0"/>
            </a:endParaRPr>
          </a:p>
          <a:p>
            <a:pPr>
              <a:lnSpc>
                <a:spcPts val="1960"/>
              </a:lnSpc>
            </a:pPr>
            <a:endParaRPr lang="en-US" sz="2000" dirty="0">
              <a:solidFill>
                <a:srgbClr val="0F1115"/>
              </a:solidFill>
              <a:cs typeface="Times New Roman" panose="02020603050405020304" pitchFamily="18" charset="0"/>
            </a:endParaRPr>
          </a:p>
          <a:p>
            <a:pPr>
              <a:lnSpc>
                <a:spcPts val="1960"/>
              </a:lnSpc>
            </a:pPr>
            <a:r>
              <a:rPr lang="en-US" sz="2000" b="1" dirty="0">
                <a:solidFill>
                  <a:srgbClr val="0289AE"/>
                </a:solidFill>
                <a:cs typeface="Times New Roman" panose="02020603050405020304" pitchFamily="18" charset="0"/>
              </a:rPr>
              <a:t>Guest Expectations:</a:t>
            </a:r>
            <a:br>
              <a:rPr lang="en-US" dirty="0">
                <a:solidFill>
                  <a:srgbClr val="0F1115"/>
                </a:solidFill>
                <a:cs typeface="Times New Roman" panose="02020603050405020304" pitchFamily="18" charset="0"/>
              </a:rPr>
            </a:br>
            <a:r>
              <a:rPr lang="en-US" dirty="0">
                <a:solidFill>
                  <a:srgbClr val="0F1115"/>
                </a:solidFill>
                <a:cs typeface="Times New Roman" panose="02020603050405020304" pitchFamily="18" charset="0"/>
              </a:rPr>
              <a:t>Today's guests expect </a:t>
            </a:r>
            <a:r>
              <a:rPr lang="en-US" dirty="0" err="1">
                <a:solidFill>
                  <a:srgbClr val="0F1115"/>
                </a:solidFill>
                <a:cs typeface="Times New Roman" panose="02020603050405020304" pitchFamily="18" charset="0"/>
              </a:rPr>
              <a:t>personalised</a:t>
            </a:r>
            <a:r>
              <a:rPr lang="en-US" dirty="0">
                <a:solidFill>
                  <a:srgbClr val="0F1115"/>
                </a:solidFill>
                <a:cs typeface="Times New Roman" panose="02020603050405020304" pitchFamily="18" charset="0"/>
              </a:rPr>
              <a:t> communication, </a:t>
            </a:r>
            <a:r>
              <a:rPr lang="en-US" dirty="0" err="1">
                <a:solidFill>
                  <a:srgbClr val="0F1115"/>
                </a:solidFill>
                <a:cs typeface="Times New Roman" panose="02020603050405020304" pitchFamily="18" charset="0"/>
              </a:rPr>
              <a:t>customised</a:t>
            </a:r>
            <a:r>
              <a:rPr lang="en-US" dirty="0">
                <a:solidFill>
                  <a:srgbClr val="0F1115"/>
                </a:solidFill>
                <a:cs typeface="Times New Roman" panose="02020603050405020304" pitchFamily="18" charset="0"/>
              </a:rPr>
              <a:t> recommendations, and timely responses.</a:t>
            </a:r>
          </a:p>
          <a:p>
            <a:pPr>
              <a:lnSpc>
                <a:spcPts val="1960"/>
              </a:lnSpc>
            </a:pPr>
            <a:endParaRPr lang="en-US" dirty="0">
              <a:solidFill>
                <a:srgbClr val="0F1115"/>
              </a:solidFill>
              <a:cs typeface="Times New Roman" panose="02020603050405020304" pitchFamily="18" charset="0"/>
            </a:endParaRPr>
          </a:p>
          <a:p>
            <a:pPr>
              <a:lnSpc>
                <a:spcPts val="1960"/>
              </a:lnSpc>
            </a:pPr>
            <a:endParaRPr lang="en-US" dirty="0">
              <a:solidFill>
                <a:srgbClr val="0F1115"/>
              </a:solidFill>
              <a:cs typeface="Times New Roman" panose="02020603050405020304" pitchFamily="18" charset="0"/>
            </a:endParaRPr>
          </a:p>
          <a:p>
            <a:pPr>
              <a:lnSpc>
                <a:spcPts val="1960"/>
              </a:lnSpc>
            </a:pPr>
            <a:r>
              <a:rPr lang="en-US" sz="2000" b="1" dirty="0">
                <a:solidFill>
                  <a:srgbClr val="0289AE"/>
                </a:solidFill>
                <a:cs typeface="Times New Roman" panose="02020603050405020304" pitchFamily="18" charset="0"/>
              </a:rPr>
              <a:t>AI Tools in Action:</a:t>
            </a:r>
          </a:p>
          <a:p>
            <a:pPr marL="285750" indent="-285750">
              <a:lnSpc>
                <a:spcPts val="1960"/>
              </a:lnSpc>
              <a:buClr>
                <a:srgbClr val="62A844"/>
              </a:buClr>
              <a:buFont typeface="Arial" panose="020B0604020202020204" pitchFamily="34" charset="0"/>
              <a:buChar char="•"/>
            </a:pPr>
            <a:r>
              <a:rPr lang="en-US" b="1" dirty="0">
                <a:solidFill>
                  <a:srgbClr val="0F1115"/>
                </a:solidFill>
                <a:cs typeface="Times New Roman" panose="02020603050405020304" pitchFamily="18" charset="0"/>
              </a:rPr>
              <a:t>Chatbots</a:t>
            </a:r>
            <a:r>
              <a:rPr lang="en-US" dirty="0">
                <a:solidFill>
                  <a:srgbClr val="0F1115"/>
                </a:solidFill>
                <a:cs typeface="Times New Roman" panose="02020603050405020304" pitchFamily="18" charset="0"/>
              </a:rPr>
              <a:t> - Instant answers to common questions</a:t>
            </a:r>
          </a:p>
          <a:p>
            <a:pPr marL="285750" indent="-285750">
              <a:lnSpc>
                <a:spcPts val="1960"/>
              </a:lnSpc>
              <a:buClr>
                <a:srgbClr val="62A844"/>
              </a:buClr>
              <a:buFont typeface="Arial" panose="020B0604020202020204" pitchFamily="34" charset="0"/>
              <a:buChar char="•"/>
            </a:pPr>
            <a:r>
              <a:rPr lang="en-US" b="1" dirty="0">
                <a:solidFill>
                  <a:srgbClr val="0F1115"/>
                </a:solidFill>
                <a:cs typeface="Times New Roman" panose="02020603050405020304" pitchFamily="18" charset="0"/>
              </a:rPr>
              <a:t>Virtual Concierges</a:t>
            </a:r>
            <a:r>
              <a:rPr lang="en-US" dirty="0">
                <a:solidFill>
                  <a:srgbClr val="0F1115"/>
                </a:solidFill>
                <a:cs typeface="Times New Roman" panose="02020603050405020304" pitchFamily="18" charset="0"/>
              </a:rPr>
              <a:t> - </a:t>
            </a:r>
            <a:r>
              <a:rPr lang="en-US" dirty="0" err="1">
                <a:solidFill>
                  <a:srgbClr val="0F1115"/>
                </a:solidFill>
                <a:cs typeface="Times New Roman" panose="02020603050405020304" pitchFamily="18" charset="0"/>
              </a:rPr>
              <a:t>Personalised</a:t>
            </a:r>
            <a:r>
              <a:rPr lang="en-US" dirty="0">
                <a:solidFill>
                  <a:srgbClr val="0F1115"/>
                </a:solidFill>
                <a:cs typeface="Times New Roman" panose="02020603050405020304" pitchFamily="18" charset="0"/>
              </a:rPr>
              <a:t> activity suggestions</a:t>
            </a:r>
          </a:p>
          <a:p>
            <a:pPr marL="285750" indent="-285750">
              <a:lnSpc>
                <a:spcPts val="1960"/>
              </a:lnSpc>
              <a:buClr>
                <a:srgbClr val="62A844"/>
              </a:buClr>
              <a:buFont typeface="Arial" panose="020B0604020202020204" pitchFamily="34" charset="0"/>
              <a:buChar char="•"/>
            </a:pPr>
            <a:r>
              <a:rPr lang="en-US" b="1" dirty="0">
                <a:solidFill>
                  <a:srgbClr val="0F1115"/>
                </a:solidFill>
                <a:cs typeface="Times New Roman" panose="02020603050405020304" pitchFamily="18" charset="0"/>
              </a:rPr>
              <a:t>Recommendation Engines</a:t>
            </a:r>
            <a:r>
              <a:rPr lang="en-US" dirty="0">
                <a:solidFill>
                  <a:srgbClr val="0F1115"/>
                </a:solidFill>
                <a:cs typeface="Times New Roman" panose="02020603050405020304" pitchFamily="18" charset="0"/>
              </a:rPr>
              <a:t> - Based on past preferences</a:t>
            </a:r>
          </a:p>
          <a:p>
            <a:pPr marL="285750" indent="-285750">
              <a:lnSpc>
                <a:spcPts val="1960"/>
              </a:lnSpc>
              <a:buClr>
                <a:srgbClr val="62A844"/>
              </a:buClr>
              <a:buFont typeface="Arial" panose="020B0604020202020204" pitchFamily="34" charset="0"/>
              <a:buChar char="•"/>
            </a:pPr>
            <a:r>
              <a:rPr lang="en-US" b="1" dirty="0">
                <a:solidFill>
                  <a:srgbClr val="0F1115"/>
                </a:solidFill>
                <a:cs typeface="Times New Roman" panose="02020603050405020304" pitchFamily="18" charset="0"/>
              </a:rPr>
              <a:t>Predictive Systems</a:t>
            </a:r>
            <a:r>
              <a:rPr lang="en-US" dirty="0">
                <a:solidFill>
                  <a:srgbClr val="0F1115"/>
                </a:solidFill>
                <a:cs typeface="Times New Roman" panose="02020603050405020304" pitchFamily="18" charset="0"/>
              </a:rPr>
              <a:t> - Anticipate needs before guests ask</a:t>
            </a:r>
          </a:p>
        </p:txBody>
      </p:sp>
      <p:pic>
        <p:nvPicPr>
          <p:cNvPr id="5" name="Graphic 4">
            <a:extLst>
              <a:ext uri="{FF2B5EF4-FFF2-40B4-BE49-F238E27FC236}">
                <a16:creationId xmlns:a16="http://schemas.microsoft.com/office/drawing/2014/main" id="{C5239A0E-1CC9-C72F-B51D-38EC0B55A5E0}"/>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sp>
        <p:nvSpPr>
          <p:cNvPr id="6" name="Rectangle 30">
            <a:extLst>
              <a:ext uri="{FF2B5EF4-FFF2-40B4-BE49-F238E27FC236}">
                <a16:creationId xmlns:a16="http://schemas.microsoft.com/office/drawing/2014/main" id="{01A81043-EA60-6E1C-FB09-9BFD93EA16B9}"/>
              </a:ext>
            </a:extLst>
          </p:cNvPr>
          <p:cNvSpPr/>
          <p:nvPr/>
        </p:nvSpPr>
        <p:spPr>
          <a:xfrm flipH="1">
            <a:off x="508025" y="5582192"/>
            <a:ext cx="5587974" cy="954107"/>
          </a:xfrm>
          <a:prstGeom prst="rect">
            <a:avLst/>
          </a:prstGeom>
        </p:spPr>
        <p:txBody>
          <a:bodyPr wrap="square">
            <a:spAutoFit/>
          </a:bodyPr>
          <a:lstStyle/>
          <a:p>
            <a:r>
              <a:rPr lang="en-US" sz="2000" b="1" dirty="0">
                <a:solidFill>
                  <a:srgbClr val="0289AE"/>
                </a:solidFill>
                <a:cs typeface="Times New Roman" panose="02020603050405020304" pitchFamily="18" charset="0"/>
              </a:rPr>
              <a:t>Staff Support:</a:t>
            </a:r>
            <a:r>
              <a:rPr lang="en-US" sz="2000" b="1" dirty="0">
                <a:solidFill>
                  <a:srgbClr val="0F1115"/>
                </a:solidFill>
                <a:cs typeface="Times New Roman" panose="02020603050405020304" pitchFamily="18" charset="0"/>
              </a:rPr>
              <a:t> </a:t>
            </a:r>
            <a:r>
              <a:rPr lang="en-US" i="1" dirty="0">
                <a:solidFill>
                  <a:srgbClr val="0F1115"/>
                </a:solidFill>
                <a:cs typeface="Times New Roman" panose="02020603050405020304" pitchFamily="18" charset="0"/>
              </a:rPr>
              <a:t>Automates routine tasks so employees can focus on </a:t>
            </a:r>
            <a:r>
              <a:rPr lang="en-US" b="1" i="1" dirty="0">
                <a:solidFill>
                  <a:srgbClr val="0F1115"/>
                </a:solidFill>
                <a:cs typeface="Times New Roman" panose="02020603050405020304" pitchFamily="18" charset="0"/>
              </a:rPr>
              <a:t>meaningful, human-centered engagement</a:t>
            </a:r>
            <a:r>
              <a:rPr lang="en-US" i="1" dirty="0">
                <a:solidFill>
                  <a:srgbClr val="0F1115"/>
                </a:solidFill>
                <a:cs typeface="Times New Roman" panose="02020603050405020304" pitchFamily="18" charset="0"/>
              </a:rPr>
              <a:t>.</a:t>
            </a:r>
            <a:endParaRPr lang="en-US" dirty="0">
              <a:solidFill>
                <a:srgbClr val="0F1115"/>
              </a:solidFill>
              <a:cs typeface="Times New Roman" panose="02020603050405020304" pitchFamily="18" charset="0"/>
            </a:endParaRPr>
          </a:p>
          <a:p>
            <a:endParaRPr lang="en-US" dirty="0">
              <a:solidFill>
                <a:srgbClr val="262626"/>
              </a:solidFill>
            </a:endParaRPr>
          </a:p>
        </p:txBody>
      </p:sp>
      <p:sp>
        <p:nvSpPr>
          <p:cNvPr id="7" name="Rounded Rectangle 6">
            <a:extLst>
              <a:ext uri="{FF2B5EF4-FFF2-40B4-BE49-F238E27FC236}">
                <a16:creationId xmlns:a16="http://schemas.microsoft.com/office/drawing/2014/main" id="{8DF1A352-672B-3CA6-BAFC-E2185E4238FC}"/>
              </a:ext>
            </a:extLst>
          </p:cNvPr>
          <p:cNvSpPr/>
          <p:nvPr/>
        </p:nvSpPr>
        <p:spPr>
          <a:xfrm>
            <a:off x="372748" y="5481539"/>
            <a:ext cx="5808132" cy="988106"/>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8" name="Picture 7" descr="iPhone6_mockup_front_white.png">
            <a:extLst>
              <a:ext uri="{FF2B5EF4-FFF2-40B4-BE49-F238E27FC236}">
                <a16:creationId xmlns:a16="http://schemas.microsoft.com/office/drawing/2014/main" id="{352C87C2-0041-9D8D-7202-34A022B4484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5915" y="226918"/>
            <a:ext cx="4094254" cy="6404164"/>
          </a:xfrm>
          <a:prstGeom prst="rect">
            <a:avLst/>
          </a:prstGeom>
        </p:spPr>
      </p:pic>
      <p:pic>
        <p:nvPicPr>
          <p:cNvPr id="9" name="Picture 2" descr="AI customer service: Revolutionizing support with AI chatbots">
            <a:extLst>
              <a:ext uri="{FF2B5EF4-FFF2-40B4-BE49-F238E27FC236}">
                <a16:creationId xmlns:a16="http://schemas.microsoft.com/office/drawing/2014/main" id="{282FB9D4-FD76-54D3-E26E-7ED7F27A766D}"/>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l="17913" t="1156" r="53787" b="-1156"/>
          <a:stretch>
            <a:fillRect/>
          </a:stretch>
        </p:blipFill>
        <p:spPr bwMode="auto">
          <a:xfrm>
            <a:off x="7805466" y="1243476"/>
            <a:ext cx="2430684" cy="4294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977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717031-F3B2-3F5A-C92C-7C3B68E7E1F1}"/>
            </a:ext>
          </a:extLst>
        </p:cNvPr>
        <p:cNvGrpSpPr/>
        <p:nvPr/>
      </p:nvGrpSpPr>
      <p:grpSpPr>
        <a:xfrm>
          <a:off x="0" y="0"/>
          <a:ext cx="0" cy="0"/>
          <a:chOff x="0" y="0"/>
          <a:chExt cx="0" cy="0"/>
        </a:xfrm>
      </p:grpSpPr>
      <p:sp>
        <p:nvSpPr>
          <p:cNvPr id="21" name="Text Placeholder 11">
            <a:extLst>
              <a:ext uri="{FF2B5EF4-FFF2-40B4-BE49-F238E27FC236}">
                <a16:creationId xmlns:a16="http://schemas.microsoft.com/office/drawing/2014/main" id="{75E6E911-4140-93F9-8781-A948897734CA}"/>
              </a:ext>
            </a:extLst>
          </p:cNvPr>
          <p:cNvSpPr txBox="1">
            <a:spLocks/>
          </p:cNvSpPr>
          <p:nvPr/>
        </p:nvSpPr>
        <p:spPr>
          <a:xfrm>
            <a:off x="429115" y="525832"/>
            <a:ext cx="631892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How AI Supports Guest Interaction and </a:t>
            </a:r>
            <a:r>
              <a:rPr lang="en-US" sz="3400" b="1" dirty="0" err="1">
                <a:solidFill>
                  <a:srgbClr val="262626"/>
                </a:solidFill>
                <a:cs typeface="Times New Roman" panose="02020603050405020304" pitchFamily="18" charset="0"/>
              </a:rPr>
              <a:t>Personalisation</a:t>
            </a: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2F5CD37C-0336-F34F-82E1-6BE50FF684DC}"/>
              </a:ext>
            </a:extLst>
          </p:cNvPr>
          <p:cNvCxnSpPr>
            <a:cxnSpLocks/>
          </p:cNvCxnSpPr>
          <p:nvPr/>
        </p:nvCxnSpPr>
        <p:spPr>
          <a:xfrm>
            <a:off x="0" y="172722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30">
            <a:extLst>
              <a:ext uri="{FF2B5EF4-FFF2-40B4-BE49-F238E27FC236}">
                <a16:creationId xmlns:a16="http://schemas.microsoft.com/office/drawing/2014/main" id="{760EED09-77A0-170B-D3D4-221559FBB53E}"/>
              </a:ext>
            </a:extLst>
          </p:cNvPr>
          <p:cNvSpPr/>
          <p:nvPr/>
        </p:nvSpPr>
        <p:spPr>
          <a:xfrm flipH="1">
            <a:off x="508027" y="2136154"/>
            <a:ext cx="6116086" cy="3939540"/>
          </a:xfrm>
          <a:prstGeom prst="rect">
            <a:avLst/>
          </a:prstGeom>
        </p:spPr>
        <p:txBody>
          <a:bodyPr wrap="square">
            <a:spAutoFit/>
          </a:bodyPr>
          <a:lstStyle/>
          <a:p>
            <a:pPr>
              <a:lnSpc>
                <a:spcPts val="1960"/>
              </a:lnSpc>
            </a:pPr>
            <a:r>
              <a:rPr lang="en-US" sz="2000" b="1" i="1" dirty="0">
                <a:solidFill>
                  <a:srgbClr val="262626"/>
                </a:solidFill>
                <a:cs typeface="Times New Roman" panose="02020603050405020304" pitchFamily="18" charset="0"/>
              </a:rPr>
              <a:t>AI transforms how hotels understand and respond to guests-moving from generic to tailored experiences</a:t>
            </a:r>
            <a:r>
              <a:rPr lang="en-US" dirty="0">
                <a:solidFill>
                  <a:srgbClr val="262626"/>
                </a:solidFill>
                <a:cs typeface="Times New Roman" panose="02020603050405020304" pitchFamily="18" charset="0"/>
              </a:rPr>
              <a:t>.</a:t>
            </a:r>
          </a:p>
          <a:p>
            <a:pPr>
              <a:lnSpc>
                <a:spcPts val="1960"/>
              </a:lnSpc>
            </a:pPr>
            <a:endParaRPr lang="en-US" dirty="0">
              <a:solidFill>
                <a:srgbClr val="262626"/>
              </a:solidFill>
              <a:cs typeface="Times New Roman" panose="02020603050405020304" pitchFamily="18" charset="0"/>
            </a:endParaRPr>
          </a:p>
          <a:p>
            <a:pPr>
              <a:lnSpc>
                <a:spcPts val="1960"/>
              </a:lnSpc>
            </a:pPr>
            <a:r>
              <a:rPr lang="en-US" sz="2000" b="1" dirty="0" err="1">
                <a:solidFill>
                  <a:srgbClr val="0289AE"/>
                </a:solidFill>
                <a:cs typeface="Times New Roman" panose="02020603050405020304" pitchFamily="18" charset="0"/>
              </a:rPr>
              <a:t>Personalisation</a:t>
            </a:r>
            <a:r>
              <a:rPr lang="en-US" sz="2000" b="1" dirty="0">
                <a:solidFill>
                  <a:srgbClr val="0289AE"/>
                </a:solidFill>
                <a:cs typeface="Times New Roman" panose="02020603050405020304" pitchFamily="18" charset="0"/>
              </a:rPr>
              <a:t> Examples:</a:t>
            </a:r>
          </a:p>
          <a:p>
            <a:pPr marL="342900" indent="-34290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Returning guest:</a:t>
            </a:r>
            <a:r>
              <a:rPr lang="en-US" dirty="0">
                <a:solidFill>
                  <a:srgbClr val="262626"/>
                </a:solidFill>
                <a:cs typeface="Times New Roman" panose="02020603050405020304" pitchFamily="18" charset="0"/>
              </a:rPr>
              <a:t> Preferred room temperature already set</a:t>
            </a:r>
          </a:p>
          <a:p>
            <a:pPr marL="342900" indent="-34290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Frequent diner:</a:t>
            </a:r>
            <a:r>
              <a:rPr lang="en-US" dirty="0">
                <a:solidFill>
                  <a:srgbClr val="262626"/>
                </a:solidFill>
                <a:cs typeface="Times New Roman" panose="02020603050405020304" pitchFamily="18" charset="0"/>
              </a:rPr>
              <a:t> Menu suggestions reflecting past choices</a:t>
            </a:r>
          </a:p>
          <a:p>
            <a:pPr marL="342900" indent="-34290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Business traveler:</a:t>
            </a:r>
            <a:r>
              <a:rPr lang="en-US" dirty="0">
                <a:solidFill>
                  <a:srgbClr val="262626"/>
                </a:solidFill>
                <a:cs typeface="Times New Roman" panose="02020603050405020304" pitchFamily="18" charset="0"/>
              </a:rPr>
              <a:t> Quick check-in and workspace ready</a:t>
            </a:r>
          </a:p>
          <a:p>
            <a:pPr marL="342900" indent="-34290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Family:</a:t>
            </a:r>
            <a:r>
              <a:rPr lang="en-US" dirty="0">
                <a:solidFill>
                  <a:srgbClr val="262626"/>
                </a:solidFill>
                <a:cs typeface="Times New Roman" panose="02020603050405020304" pitchFamily="18" charset="0"/>
              </a:rPr>
              <a:t> Activity recommendations for children's ages</a:t>
            </a:r>
            <a:br>
              <a:rPr lang="en-US" dirty="0">
                <a:solidFill>
                  <a:srgbClr val="262626"/>
                </a:solidFill>
                <a:cs typeface="Times New Roman" panose="02020603050405020304" pitchFamily="18" charset="0"/>
              </a:rPr>
            </a:br>
            <a:endParaRPr lang="en-US" dirty="0">
              <a:solidFill>
                <a:srgbClr val="262626"/>
              </a:solidFill>
              <a:cs typeface="Times New Roman" panose="02020603050405020304" pitchFamily="18" charset="0"/>
            </a:endParaRPr>
          </a:p>
          <a:p>
            <a:pPr>
              <a:lnSpc>
                <a:spcPts val="1960"/>
              </a:lnSpc>
            </a:pPr>
            <a:r>
              <a:rPr lang="en-US" sz="2000" b="1" dirty="0">
                <a:solidFill>
                  <a:srgbClr val="0289AE"/>
                </a:solidFill>
                <a:cs typeface="Times New Roman" panose="02020603050405020304" pitchFamily="18" charset="0"/>
              </a:rPr>
              <a:t>Data Sources:</a:t>
            </a: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Bookings </a:t>
            </a: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 Reviews </a:t>
            </a: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On-site interactions </a:t>
            </a: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Past preferences</a:t>
            </a:r>
          </a:p>
          <a:p>
            <a:pPr>
              <a:lnSpc>
                <a:spcPts val="1960"/>
              </a:lnSpc>
            </a:pPr>
            <a:endParaRPr lang="en-US" dirty="0">
              <a:solidFill>
                <a:srgbClr val="262626"/>
              </a:solidFill>
              <a:cs typeface="Times New Roman" panose="02020603050405020304" pitchFamily="18" charset="0"/>
            </a:endParaRPr>
          </a:p>
        </p:txBody>
      </p:sp>
      <p:pic>
        <p:nvPicPr>
          <p:cNvPr id="24" name="Graphic 23">
            <a:extLst>
              <a:ext uri="{FF2B5EF4-FFF2-40B4-BE49-F238E27FC236}">
                <a16:creationId xmlns:a16="http://schemas.microsoft.com/office/drawing/2014/main" id="{9D5CAEFE-B4C1-4397-96BB-84CC38598DBF}"/>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7696271" y="238688"/>
            <a:ext cx="4734417" cy="4257041"/>
          </a:xfrm>
          <a:prstGeom prst="rect">
            <a:avLst/>
          </a:prstGeom>
        </p:spPr>
      </p:pic>
      <p:sp>
        <p:nvSpPr>
          <p:cNvPr id="25" name="Rectangle 30">
            <a:extLst>
              <a:ext uri="{FF2B5EF4-FFF2-40B4-BE49-F238E27FC236}">
                <a16:creationId xmlns:a16="http://schemas.microsoft.com/office/drawing/2014/main" id="{D926FC73-F757-43E8-851C-84B13FFFBF19}"/>
              </a:ext>
            </a:extLst>
          </p:cNvPr>
          <p:cNvSpPr/>
          <p:nvPr/>
        </p:nvSpPr>
        <p:spPr>
          <a:xfrm flipH="1">
            <a:off x="6624115" y="5107181"/>
            <a:ext cx="4256088" cy="1508105"/>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European Context:</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Leading hotel groups </a:t>
            </a:r>
            <a:r>
              <a:rPr lang="en-US" i="1" dirty="0" err="1">
                <a:solidFill>
                  <a:srgbClr val="262626"/>
                </a:solidFill>
                <a:cs typeface="Times New Roman" panose="02020603050405020304" pitchFamily="18" charset="0"/>
              </a:rPr>
              <a:t>recognise</a:t>
            </a:r>
            <a:r>
              <a:rPr lang="en-US" i="1" dirty="0">
                <a:solidFill>
                  <a:srgbClr val="262626"/>
                </a:solidFill>
                <a:cs typeface="Times New Roman" panose="02020603050405020304" pitchFamily="18" charset="0"/>
              </a:rPr>
              <a:t> this balance between efficiency and empathy as the hallmark of high-quality guest experience.</a:t>
            </a:r>
            <a:endParaRPr lang="en-US" dirty="0">
              <a:solidFill>
                <a:srgbClr val="262626"/>
              </a:solidFill>
              <a:cs typeface="Times New Roman" panose="02020603050405020304" pitchFamily="18" charset="0"/>
            </a:endParaRPr>
          </a:p>
          <a:p>
            <a:pPr algn="ctr"/>
            <a:endParaRPr lang="en-US" dirty="0">
              <a:solidFill>
                <a:srgbClr val="262626"/>
              </a:solidFill>
            </a:endParaRPr>
          </a:p>
        </p:txBody>
      </p:sp>
      <p:sp>
        <p:nvSpPr>
          <p:cNvPr id="26" name="Rounded Rectangle 25">
            <a:extLst>
              <a:ext uri="{FF2B5EF4-FFF2-40B4-BE49-F238E27FC236}">
                <a16:creationId xmlns:a16="http://schemas.microsoft.com/office/drawing/2014/main" id="{B6FFC75A-F05F-56BF-1569-69E9D83B1F6B}"/>
              </a:ext>
            </a:extLst>
          </p:cNvPr>
          <p:cNvSpPr/>
          <p:nvPr/>
        </p:nvSpPr>
        <p:spPr>
          <a:xfrm>
            <a:off x="6404660" y="4888065"/>
            <a:ext cx="4660737" cy="1596562"/>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7" name="Rounded Rectangle 26">
            <a:extLst>
              <a:ext uri="{FF2B5EF4-FFF2-40B4-BE49-F238E27FC236}">
                <a16:creationId xmlns:a16="http://schemas.microsoft.com/office/drawing/2014/main" id="{F61C2775-412F-2D8D-D36B-4BA4CE20DE66}"/>
              </a:ext>
            </a:extLst>
          </p:cNvPr>
          <p:cNvSpPr/>
          <p:nvPr/>
        </p:nvSpPr>
        <p:spPr>
          <a:xfrm>
            <a:off x="508025" y="6075633"/>
            <a:ext cx="4660736"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1CDC34D5-ADF2-ECDE-5DD4-4D4956F56B89}"/>
              </a:ext>
            </a:extLst>
          </p:cNvPr>
          <p:cNvSpPr txBox="1"/>
          <p:nvPr/>
        </p:nvSpPr>
        <p:spPr>
          <a:xfrm>
            <a:off x="634023" y="6138911"/>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9" name="TextBox 28">
            <a:extLst>
              <a:ext uri="{FF2B5EF4-FFF2-40B4-BE49-F238E27FC236}">
                <a16:creationId xmlns:a16="http://schemas.microsoft.com/office/drawing/2014/main" id="{AE3A7EB2-1B00-8A20-3D0B-385DD577C19B}"/>
              </a:ext>
            </a:extLst>
          </p:cNvPr>
          <p:cNvSpPr txBox="1"/>
          <p:nvPr/>
        </p:nvSpPr>
        <p:spPr>
          <a:xfrm>
            <a:off x="1390024" y="6138911"/>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3</a:t>
            </a:r>
            <a:endParaRPr sz="1400" b="1" i="0" dirty="0">
              <a:solidFill>
                <a:srgbClr val="262626"/>
              </a:solidFill>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5114336D-3320-9707-E569-C1A93E149E77}"/>
              </a:ext>
            </a:extLst>
          </p:cNvPr>
          <p:cNvSpPr txBox="1"/>
          <p:nvPr/>
        </p:nvSpPr>
        <p:spPr>
          <a:xfrm>
            <a:off x="1984023" y="6138911"/>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Sustainable Customer Experience Design</a:t>
            </a:r>
          </a:p>
        </p:txBody>
      </p:sp>
    </p:spTree>
    <p:extLst>
      <p:ext uri="{BB962C8B-B14F-4D97-AF65-F5344CB8AC3E}">
        <p14:creationId xmlns:p14="http://schemas.microsoft.com/office/powerpoint/2010/main" val="3192201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DB44A-A529-A30C-06BA-C8FB96FEA88D}"/>
            </a:ext>
          </a:extLst>
        </p:cNvPr>
        <p:cNvGrpSpPr/>
        <p:nvPr/>
      </p:nvGrpSpPr>
      <p:grpSpPr>
        <a:xfrm>
          <a:off x="0" y="0"/>
          <a:ext cx="0" cy="0"/>
          <a:chOff x="0" y="0"/>
          <a:chExt cx="0" cy="0"/>
        </a:xfrm>
      </p:grpSpPr>
      <p:cxnSp>
        <p:nvCxnSpPr>
          <p:cNvPr id="74" name="Google Shape;359;p20">
            <a:extLst>
              <a:ext uri="{FF2B5EF4-FFF2-40B4-BE49-F238E27FC236}">
                <a16:creationId xmlns:a16="http://schemas.microsoft.com/office/drawing/2014/main" id="{78DF4D94-6B48-F44C-DC37-7DDC16E259EE}"/>
              </a:ext>
            </a:extLst>
          </p:cNvPr>
          <p:cNvCxnSpPr>
            <a:cxnSpLocks/>
          </p:cNvCxnSpPr>
          <p:nvPr/>
        </p:nvCxnSpPr>
        <p:spPr>
          <a:xfrm flipH="1">
            <a:off x="2978945" y="5027757"/>
            <a:ext cx="2088880" cy="0"/>
          </a:xfrm>
          <a:prstGeom prst="straightConnector1">
            <a:avLst/>
          </a:prstGeom>
          <a:noFill/>
          <a:ln w="19050" cap="flat" cmpd="sng">
            <a:solidFill>
              <a:srgbClr val="3D8241"/>
            </a:solidFill>
            <a:prstDash val="solid"/>
            <a:miter lim="800000"/>
            <a:headEnd type="none" w="sm" len="sm"/>
            <a:tailEnd type="oval" w="med" len="med"/>
          </a:ln>
        </p:spPr>
      </p:cxnSp>
      <p:cxnSp>
        <p:nvCxnSpPr>
          <p:cNvPr id="75" name="Google Shape;359;p20">
            <a:extLst>
              <a:ext uri="{FF2B5EF4-FFF2-40B4-BE49-F238E27FC236}">
                <a16:creationId xmlns:a16="http://schemas.microsoft.com/office/drawing/2014/main" id="{FAF27A01-90FD-0C1E-C7C3-53E0F4AF1C7A}"/>
              </a:ext>
            </a:extLst>
          </p:cNvPr>
          <p:cNvCxnSpPr>
            <a:cxnSpLocks/>
          </p:cNvCxnSpPr>
          <p:nvPr/>
        </p:nvCxnSpPr>
        <p:spPr>
          <a:xfrm flipH="1">
            <a:off x="2978945" y="3661308"/>
            <a:ext cx="2088880" cy="0"/>
          </a:xfrm>
          <a:prstGeom prst="straightConnector1">
            <a:avLst/>
          </a:prstGeom>
          <a:noFill/>
          <a:ln w="19050" cap="flat" cmpd="sng">
            <a:solidFill>
              <a:srgbClr val="62A844"/>
            </a:solidFill>
            <a:prstDash val="solid"/>
            <a:miter lim="800000"/>
            <a:headEnd type="none" w="sm" len="sm"/>
            <a:tailEnd type="oval" w="med" len="med"/>
          </a:ln>
        </p:spPr>
      </p:cxnSp>
      <p:cxnSp>
        <p:nvCxnSpPr>
          <p:cNvPr id="76" name="Google Shape;359;p20">
            <a:extLst>
              <a:ext uri="{FF2B5EF4-FFF2-40B4-BE49-F238E27FC236}">
                <a16:creationId xmlns:a16="http://schemas.microsoft.com/office/drawing/2014/main" id="{47D29A40-5911-D799-17D1-B8B0C992BBD1}"/>
              </a:ext>
            </a:extLst>
          </p:cNvPr>
          <p:cNvCxnSpPr>
            <a:cxnSpLocks/>
          </p:cNvCxnSpPr>
          <p:nvPr/>
        </p:nvCxnSpPr>
        <p:spPr>
          <a:xfrm flipH="1">
            <a:off x="2978945" y="2587251"/>
            <a:ext cx="2088880" cy="0"/>
          </a:xfrm>
          <a:prstGeom prst="straightConnector1">
            <a:avLst/>
          </a:prstGeom>
          <a:noFill/>
          <a:ln w="19050" cap="flat" cmpd="sng">
            <a:solidFill>
              <a:srgbClr val="06677F"/>
            </a:solidFill>
            <a:prstDash val="solid"/>
            <a:miter lim="800000"/>
            <a:headEnd type="none" w="sm" len="sm"/>
            <a:tailEnd type="oval" w="med" len="med"/>
          </a:ln>
        </p:spPr>
      </p:cxnSp>
      <p:cxnSp>
        <p:nvCxnSpPr>
          <p:cNvPr id="81" name="Google Shape;359;p20">
            <a:extLst>
              <a:ext uri="{FF2B5EF4-FFF2-40B4-BE49-F238E27FC236}">
                <a16:creationId xmlns:a16="http://schemas.microsoft.com/office/drawing/2014/main" id="{56A823FC-E4B0-6F45-A906-A2A405661E09}"/>
              </a:ext>
            </a:extLst>
          </p:cNvPr>
          <p:cNvCxnSpPr>
            <a:cxnSpLocks/>
          </p:cNvCxnSpPr>
          <p:nvPr/>
        </p:nvCxnSpPr>
        <p:spPr>
          <a:xfrm flipH="1">
            <a:off x="2978945" y="6330823"/>
            <a:ext cx="3068379" cy="0"/>
          </a:xfrm>
          <a:prstGeom prst="straightConnector1">
            <a:avLst/>
          </a:prstGeom>
          <a:noFill/>
          <a:ln w="19050" cap="flat" cmpd="sng">
            <a:solidFill>
              <a:srgbClr val="62A844"/>
            </a:solidFill>
            <a:prstDash val="solid"/>
            <a:miter lim="800000"/>
            <a:headEnd type="none" w="sm" len="sm"/>
            <a:tailEnd type="oval" w="med" len="med"/>
          </a:ln>
        </p:spPr>
      </p:cxnSp>
      <p:sp>
        <p:nvSpPr>
          <p:cNvPr id="34" name="TextBox 39">
            <a:extLst>
              <a:ext uri="{FF2B5EF4-FFF2-40B4-BE49-F238E27FC236}">
                <a16:creationId xmlns:a16="http://schemas.microsoft.com/office/drawing/2014/main" id="{9BEED1C0-97CF-CBF0-8D97-D74C552E6783}"/>
              </a:ext>
            </a:extLst>
          </p:cNvPr>
          <p:cNvSpPr txBox="1"/>
          <p:nvPr/>
        </p:nvSpPr>
        <p:spPr>
          <a:xfrm>
            <a:off x="9738666" y="805424"/>
            <a:ext cx="2201910" cy="579646"/>
          </a:xfrm>
          <a:prstGeom prst="rect">
            <a:avLst/>
          </a:prstGeom>
          <a:noFill/>
        </p:spPr>
        <p:txBody>
          <a:bodyPr wrap="square">
            <a:spAutoFit/>
          </a:bodyPr>
          <a:lstStyle/>
          <a:p>
            <a:pPr>
              <a:lnSpc>
                <a:spcPts val="1860"/>
              </a:lnSpc>
              <a:defRPr/>
            </a:pPr>
            <a:r>
              <a:rPr lang="de-DE" b="1" dirty="0">
                <a:solidFill>
                  <a:srgbClr val="262626"/>
                </a:solidFill>
                <a:latin typeface="Calibri" panose="020F0502020204030204" pitchFamily="34" charset="0"/>
                <a:ea typeface="Calibri" panose="020F0502020204030204" pitchFamily="34" charset="0"/>
                <a:cs typeface="Calibri" panose="020F0502020204030204" pitchFamily="34" charset="0"/>
              </a:rPr>
              <a:t>24/7 </a:t>
            </a:r>
            <a:r>
              <a:rPr lang="de-DE" b="1" dirty="0" err="1">
                <a:solidFill>
                  <a:srgbClr val="262626"/>
                </a:solidFill>
                <a:latin typeface="Calibri" panose="020F0502020204030204" pitchFamily="34" charset="0"/>
                <a:ea typeface="Calibri" panose="020F0502020204030204" pitchFamily="34" charset="0"/>
                <a:cs typeface="Calibri" panose="020F0502020204030204" pitchFamily="34" charset="0"/>
              </a:rPr>
              <a:t>Efficient</a:t>
            </a:r>
            <a:r>
              <a:rPr lang="de-DE" b="1" dirty="0">
                <a:solidFill>
                  <a:srgbClr val="262626"/>
                </a:solidFill>
                <a:latin typeface="Calibri" panose="020F0502020204030204" pitchFamily="34" charset="0"/>
                <a:ea typeface="Calibri" panose="020F0502020204030204" pitchFamily="34" charset="0"/>
                <a:cs typeface="Calibri" panose="020F0502020204030204" pitchFamily="34" charset="0"/>
              </a:rPr>
              <a:t> </a:t>
            </a:r>
          </a:p>
          <a:p>
            <a:pPr>
              <a:lnSpc>
                <a:spcPts val="1860"/>
              </a:lnSpc>
              <a:defRPr/>
            </a:pPr>
            <a:r>
              <a:rPr lang="de-DE" b="1" dirty="0">
                <a:solidFill>
                  <a:srgbClr val="262626"/>
                </a:solidFill>
                <a:latin typeface="Calibri" panose="020F0502020204030204" pitchFamily="34" charset="0"/>
                <a:ea typeface="Calibri" panose="020F0502020204030204" pitchFamily="34" charset="0"/>
                <a:cs typeface="Calibri" panose="020F0502020204030204" pitchFamily="34" charset="0"/>
              </a:rPr>
              <a:t> Customer Support</a:t>
            </a:r>
            <a:endParaRPr lang="en-US" b="1" baseline="30000" dirty="0">
              <a:solidFill>
                <a:srgbClr val="262626"/>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TextBox 39">
            <a:extLst>
              <a:ext uri="{FF2B5EF4-FFF2-40B4-BE49-F238E27FC236}">
                <a16:creationId xmlns:a16="http://schemas.microsoft.com/office/drawing/2014/main" id="{AEA64A35-D6E4-18CA-FFC3-5703D8BEE799}"/>
              </a:ext>
            </a:extLst>
          </p:cNvPr>
          <p:cNvSpPr txBox="1"/>
          <p:nvPr/>
        </p:nvSpPr>
        <p:spPr>
          <a:xfrm>
            <a:off x="9738666" y="1927207"/>
            <a:ext cx="1627681" cy="579646"/>
          </a:xfrm>
          <a:prstGeom prst="rect">
            <a:avLst/>
          </a:prstGeom>
          <a:noFill/>
        </p:spPr>
        <p:txBody>
          <a:bodyPr wrap="square">
            <a:spAutoFit/>
          </a:bodyPr>
          <a:lstStyle/>
          <a:p>
            <a:pPr>
              <a:lnSpc>
                <a:spcPts val="1860"/>
              </a:lnSpc>
              <a:defRPr/>
            </a:pPr>
            <a:r>
              <a:rPr lang="en-US" b="1" dirty="0">
                <a:solidFill>
                  <a:srgbClr val="262626"/>
                </a:solidFill>
                <a:latin typeface="Calibri" panose="020F0502020204030204" pitchFamily="34" charset="0"/>
                <a:ea typeface="Calibri" panose="020F0502020204030204" pitchFamily="34" charset="0"/>
                <a:cs typeface="Calibri" panose="020F0502020204030204" pitchFamily="34" charset="0"/>
              </a:rPr>
              <a:t>Smarter Pricing with AI</a:t>
            </a:r>
          </a:p>
        </p:txBody>
      </p:sp>
      <p:sp>
        <p:nvSpPr>
          <p:cNvPr id="38" name="TextBox 39">
            <a:extLst>
              <a:ext uri="{FF2B5EF4-FFF2-40B4-BE49-F238E27FC236}">
                <a16:creationId xmlns:a16="http://schemas.microsoft.com/office/drawing/2014/main" id="{0084D7D3-A9E1-77B1-9FCC-A2530B227434}"/>
              </a:ext>
            </a:extLst>
          </p:cNvPr>
          <p:cNvSpPr txBox="1"/>
          <p:nvPr/>
        </p:nvSpPr>
        <p:spPr>
          <a:xfrm>
            <a:off x="9738666" y="3469742"/>
            <a:ext cx="1790596" cy="579646"/>
          </a:xfrm>
          <a:prstGeom prst="rect">
            <a:avLst/>
          </a:prstGeom>
          <a:noFill/>
        </p:spPr>
        <p:txBody>
          <a:bodyPr wrap="square">
            <a:spAutoFit/>
          </a:bodyPr>
          <a:lstStyle/>
          <a:p>
            <a:pPr>
              <a:lnSpc>
                <a:spcPts val="1860"/>
              </a:lnSpc>
              <a:defRPr/>
            </a:pPr>
            <a:r>
              <a:rPr lang="en-US" b="1" dirty="0">
                <a:solidFill>
                  <a:srgbClr val="262626"/>
                </a:solidFill>
                <a:latin typeface="Calibri" panose="020F0502020204030204" pitchFamily="34" charset="0"/>
                <a:ea typeface="Calibri" panose="020F0502020204030204" pitchFamily="34" charset="0"/>
                <a:cs typeface="Calibri" panose="020F0502020204030204" pitchFamily="34" charset="0"/>
              </a:rPr>
              <a:t>Faster Booking Experience</a:t>
            </a:r>
          </a:p>
        </p:txBody>
      </p:sp>
      <p:sp>
        <p:nvSpPr>
          <p:cNvPr id="39" name="TextBox 39">
            <a:extLst>
              <a:ext uri="{FF2B5EF4-FFF2-40B4-BE49-F238E27FC236}">
                <a16:creationId xmlns:a16="http://schemas.microsoft.com/office/drawing/2014/main" id="{F53753A9-BF31-2B80-577F-1B8EEA037D34}"/>
              </a:ext>
            </a:extLst>
          </p:cNvPr>
          <p:cNvSpPr txBox="1"/>
          <p:nvPr/>
        </p:nvSpPr>
        <p:spPr>
          <a:xfrm>
            <a:off x="9738666" y="4840132"/>
            <a:ext cx="1790596" cy="579646"/>
          </a:xfrm>
          <a:prstGeom prst="rect">
            <a:avLst/>
          </a:prstGeom>
          <a:noFill/>
        </p:spPr>
        <p:txBody>
          <a:bodyPr wrap="square">
            <a:spAutoFit/>
          </a:bodyPr>
          <a:lstStyle/>
          <a:p>
            <a:pPr>
              <a:lnSpc>
                <a:spcPts val="1860"/>
              </a:lnSpc>
              <a:defRPr/>
            </a:pPr>
            <a:r>
              <a:rPr lang="en-US" b="1" dirty="0">
                <a:solidFill>
                  <a:srgbClr val="262626"/>
                </a:solidFill>
                <a:latin typeface="Calibri" panose="020F0502020204030204" pitchFamily="34" charset="0"/>
                <a:ea typeface="Calibri" panose="020F0502020204030204" pitchFamily="34" charset="0"/>
                <a:cs typeface="Calibri" panose="020F0502020204030204" pitchFamily="34" charset="0"/>
              </a:rPr>
              <a:t>Safety &amp; Fraud Prevention</a:t>
            </a:r>
          </a:p>
        </p:txBody>
      </p:sp>
      <p:cxnSp>
        <p:nvCxnSpPr>
          <p:cNvPr id="5" name="Google Shape;359;p20">
            <a:extLst>
              <a:ext uri="{FF2B5EF4-FFF2-40B4-BE49-F238E27FC236}">
                <a16:creationId xmlns:a16="http://schemas.microsoft.com/office/drawing/2014/main" id="{56C0F09E-51AF-235F-1CEF-9B114BECBD37}"/>
              </a:ext>
            </a:extLst>
          </p:cNvPr>
          <p:cNvCxnSpPr>
            <a:cxnSpLocks/>
          </p:cNvCxnSpPr>
          <p:nvPr/>
        </p:nvCxnSpPr>
        <p:spPr>
          <a:xfrm>
            <a:off x="6609981" y="977899"/>
            <a:ext cx="3068379" cy="0"/>
          </a:xfrm>
          <a:prstGeom prst="straightConnector1">
            <a:avLst/>
          </a:prstGeom>
          <a:noFill/>
          <a:ln w="19050" cap="flat" cmpd="sng">
            <a:solidFill>
              <a:srgbClr val="62A844"/>
            </a:solidFill>
            <a:prstDash val="solid"/>
            <a:miter lim="800000"/>
            <a:headEnd type="none" w="sm" len="sm"/>
            <a:tailEnd type="oval" w="med" len="med"/>
          </a:ln>
        </p:spPr>
      </p:cxnSp>
      <p:cxnSp>
        <p:nvCxnSpPr>
          <p:cNvPr id="6" name="Google Shape;359;p20">
            <a:extLst>
              <a:ext uri="{FF2B5EF4-FFF2-40B4-BE49-F238E27FC236}">
                <a16:creationId xmlns:a16="http://schemas.microsoft.com/office/drawing/2014/main" id="{C5FF1C74-E059-0060-0E2C-D8C9A76AE968}"/>
              </a:ext>
            </a:extLst>
          </p:cNvPr>
          <p:cNvCxnSpPr>
            <a:cxnSpLocks/>
          </p:cNvCxnSpPr>
          <p:nvPr/>
        </p:nvCxnSpPr>
        <p:spPr>
          <a:xfrm>
            <a:off x="7567907" y="2095742"/>
            <a:ext cx="2088880" cy="0"/>
          </a:xfrm>
          <a:prstGeom prst="straightConnector1">
            <a:avLst/>
          </a:prstGeom>
          <a:noFill/>
          <a:ln w="19050" cap="flat" cmpd="sng">
            <a:solidFill>
              <a:srgbClr val="3D8241"/>
            </a:solidFill>
            <a:prstDash val="solid"/>
            <a:miter lim="800000"/>
            <a:headEnd type="none" w="sm" len="sm"/>
            <a:tailEnd type="oval" w="med" len="med"/>
          </a:ln>
        </p:spPr>
      </p:cxnSp>
      <p:cxnSp>
        <p:nvCxnSpPr>
          <p:cNvPr id="33" name="Google Shape;359;p20">
            <a:extLst>
              <a:ext uri="{FF2B5EF4-FFF2-40B4-BE49-F238E27FC236}">
                <a16:creationId xmlns:a16="http://schemas.microsoft.com/office/drawing/2014/main" id="{E6105AD1-D341-A468-E0A5-5616073DAED4}"/>
              </a:ext>
            </a:extLst>
          </p:cNvPr>
          <p:cNvCxnSpPr>
            <a:cxnSpLocks/>
          </p:cNvCxnSpPr>
          <p:nvPr/>
        </p:nvCxnSpPr>
        <p:spPr>
          <a:xfrm>
            <a:off x="7567907" y="3661308"/>
            <a:ext cx="2088880" cy="0"/>
          </a:xfrm>
          <a:prstGeom prst="straightConnector1">
            <a:avLst/>
          </a:prstGeom>
          <a:noFill/>
          <a:ln w="19050" cap="flat" cmpd="sng">
            <a:solidFill>
              <a:srgbClr val="62A844"/>
            </a:solidFill>
            <a:prstDash val="solid"/>
            <a:miter lim="800000"/>
            <a:headEnd type="none" w="sm" len="sm"/>
            <a:tailEnd type="oval" w="med" len="med"/>
          </a:ln>
        </p:spPr>
      </p:cxnSp>
      <p:cxnSp>
        <p:nvCxnSpPr>
          <p:cNvPr id="35" name="Google Shape;359;p20">
            <a:extLst>
              <a:ext uri="{FF2B5EF4-FFF2-40B4-BE49-F238E27FC236}">
                <a16:creationId xmlns:a16="http://schemas.microsoft.com/office/drawing/2014/main" id="{6B75784E-5746-A1AC-C288-AEEC8793917A}"/>
              </a:ext>
            </a:extLst>
          </p:cNvPr>
          <p:cNvCxnSpPr>
            <a:cxnSpLocks/>
          </p:cNvCxnSpPr>
          <p:nvPr/>
        </p:nvCxnSpPr>
        <p:spPr>
          <a:xfrm>
            <a:off x="7589480" y="5027757"/>
            <a:ext cx="2088880" cy="0"/>
          </a:xfrm>
          <a:prstGeom prst="straightConnector1">
            <a:avLst/>
          </a:prstGeom>
          <a:noFill/>
          <a:ln w="19050" cap="flat" cmpd="sng">
            <a:solidFill>
              <a:srgbClr val="06677F"/>
            </a:solidFill>
            <a:prstDash val="solid"/>
            <a:miter lim="800000"/>
            <a:headEnd type="none" w="sm" len="sm"/>
            <a:tailEnd type="oval" w="med" len="med"/>
          </a:ln>
        </p:spPr>
      </p:cxnSp>
      <p:grpSp>
        <p:nvGrpSpPr>
          <p:cNvPr id="8" name="Group 7">
            <a:extLst>
              <a:ext uri="{FF2B5EF4-FFF2-40B4-BE49-F238E27FC236}">
                <a16:creationId xmlns:a16="http://schemas.microsoft.com/office/drawing/2014/main" id="{BB0F53AF-397F-0729-7C31-D28E0B21682F}"/>
              </a:ext>
            </a:extLst>
          </p:cNvPr>
          <p:cNvGrpSpPr/>
          <p:nvPr/>
        </p:nvGrpSpPr>
        <p:grpSpPr>
          <a:xfrm>
            <a:off x="5605907" y="868240"/>
            <a:ext cx="1407359" cy="2586162"/>
            <a:chOff x="5319529" y="300939"/>
            <a:chExt cx="1540800" cy="2831374"/>
          </a:xfrm>
        </p:grpSpPr>
        <p:sp>
          <p:nvSpPr>
            <p:cNvPr id="7" name="Freeform 6">
              <a:extLst>
                <a:ext uri="{FF2B5EF4-FFF2-40B4-BE49-F238E27FC236}">
                  <a16:creationId xmlns:a16="http://schemas.microsoft.com/office/drawing/2014/main" id="{FEA95AFB-E0C6-58E5-03A7-ADCCE7457136}"/>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Oval 3">
              <a:extLst>
                <a:ext uri="{FF2B5EF4-FFF2-40B4-BE49-F238E27FC236}">
                  <a16:creationId xmlns:a16="http://schemas.microsoft.com/office/drawing/2014/main" id="{8347286B-D39B-0389-3EB4-1E521C8C9223}"/>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A580D636-62CF-F934-9CE5-122384BD4094}"/>
              </a:ext>
            </a:extLst>
          </p:cNvPr>
          <p:cNvGrpSpPr/>
          <p:nvPr/>
        </p:nvGrpSpPr>
        <p:grpSpPr>
          <a:xfrm rot="2432442">
            <a:off x="6748647" y="1330307"/>
            <a:ext cx="1407359" cy="2586162"/>
            <a:chOff x="5319529" y="300939"/>
            <a:chExt cx="1540800" cy="2831374"/>
          </a:xfrm>
        </p:grpSpPr>
        <p:sp>
          <p:nvSpPr>
            <p:cNvPr id="10" name="Freeform 9">
              <a:extLst>
                <a:ext uri="{FF2B5EF4-FFF2-40B4-BE49-F238E27FC236}">
                  <a16:creationId xmlns:a16="http://schemas.microsoft.com/office/drawing/2014/main" id="{C7EA6307-8525-EED2-65B5-205EEAFAC650}"/>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Oval 10">
              <a:extLst>
                <a:ext uri="{FF2B5EF4-FFF2-40B4-BE49-F238E27FC236}">
                  <a16:creationId xmlns:a16="http://schemas.microsoft.com/office/drawing/2014/main" id="{5B2C39A5-5525-9B94-C720-E690AB1B74ED}"/>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AF2EFE7A-F405-E5BC-7ED2-178E43A77EE6}"/>
              </a:ext>
            </a:extLst>
          </p:cNvPr>
          <p:cNvGrpSpPr/>
          <p:nvPr/>
        </p:nvGrpSpPr>
        <p:grpSpPr>
          <a:xfrm rot="5400000">
            <a:off x="7199383" y="2406246"/>
            <a:ext cx="1407359" cy="2586162"/>
            <a:chOff x="5319529" y="300939"/>
            <a:chExt cx="1540800" cy="2831374"/>
          </a:xfrm>
        </p:grpSpPr>
        <p:sp>
          <p:nvSpPr>
            <p:cNvPr id="13" name="Freeform 12">
              <a:extLst>
                <a:ext uri="{FF2B5EF4-FFF2-40B4-BE49-F238E27FC236}">
                  <a16:creationId xmlns:a16="http://schemas.microsoft.com/office/drawing/2014/main" id="{9B8D49CC-573D-7795-9E91-AF42D2501133}"/>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Oval 13">
              <a:extLst>
                <a:ext uri="{FF2B5EF4-FFF2-40B4-BE49-F238E27FC236}">
                  <a16:creationId xmlns:a16="http://schemas.microsoft.com/office/drawing/2014/main" id="{70907D30-380C-FF02-E3BE-267AF33B02D5}"/>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78F8E785-E268-EC61-D357-AF25612D03FC}"/>
              </a:ext>
            </a:extLst>
          </p:cNvPr>
          <p:cNvGrpSpPr/>
          <p:nvPr/>
        </p:nvGrpSpPr>
        <p:grpSpPr>
          <a:xfrm rot="10800000">
            <a:off x="5589052" y="3963474"/>
            <a:ext cx="1407359" cy="2586162"/>
            <a:chOff x="5319529" y="300939"/>
            <a:chExt cx="1540800" cy="2831374"/>
          </a:xfrm>
        </p:grpSpPr>
        <p:sp>
          <p:nvSpPr>
            <p:cNvPr id="16" name="Freeform 15">
              <a:extLst>
                <a:ext uri="{FF2B5EF4-FFF2-40B4-BE49-F238E27FC236}">
                  <a16:creationId xmlns:a16="http://schemas.microsoft.com/office/drawing/2014/main" id="{CC55B92D-CC78-FCCB-E565-F147B52C11E9}"/>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Oval 16">
              <a:extLst>
                <a:ext uri="{FF2B5EF4-FFF2-40B4-BE49-F238E27FC236}">
                  <a16:creationId xmlns:a16="http://schemas.microsoft.com/office/drawing/2014/main" id="{23444976-1883-FFDF-F1C5-AEDEB7FFA20B}"/>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A1EA0319-93E4-72B3-C8E1-A6B074F929B3}"/>
              </a:ext>
            </a:extLst>
          </p:cNvPr>
          <p:cNvGrpSpPr/>
          <p:nvPr/>
        </p:nvGrpSpPr>
        <p:grpSpPr>
          <a:xfrm rot="8100000">
            <a:off x="6738487" y="3524600"/>
            <a:ext cx="1407359" cy="2586162"/>
            <a:chOff x="5319529" y="300939"/>
            <a:chExt cx="1540800" cy="2831374"/>
          </a:xfrm>
        </p:grpSpPr>
        <p:sp>
          <p:nvSpPr>
            <p:cNvPr id="19" name="Freeform 18">
              <a:extLst>
                <a:ext uri="{FF2B5EF4-FFF2-40B4-BE49-F238E27FC236}">
                  <a16:creationId xmlns:a16="http://schemas.microsoft.com/office/drawing/2014/main" id="{1A5FEABC-00E4-5556-BB0D-D16A89CB5523}"/>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0667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Oval 19">
              <a:extLst>
                <a:ext uri="{FF2B5EF4-FFF2-40B4-BE49-F238E27FC236}">
                  <a16:creationId xmlns:a16="http://schemas.microsoft.com/office/drawing/2014/main" id="{993D7B96-86A0-24EB-1819-9A47A33B64BE}"/>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5BE80196-3F9B-31E7-15DD-F8E1D9B941EB}"/>
              </a:ext>
            </a:extLst>
          </p:cNvPr>
          <p:cNvGrpSpPr/>
          <p:nvPr/>
        </p:nvGrpSpPr>
        <p:grpSpPr>
          <a:xfrm rot="16200000">
            <a:off x="3959916" y="2406246"/>
            <a:ext cx="1407359" cy="2586162"/>
            <a:chOff x="5319529" y="300939"/>
            <a:chExt cx="1540800" cy="2831374"/>
          </a:xfrm>
        </p:grpSpPr>
        <p:sp>
          <p:nvSpPr>
            <p:cNvPr id="22" name="Freeform 21">
              <a:extLst>
                <a:ext uri="{FF2B5EF4-FFF2-40B4-BE49-F238E27FC236}">
                  <a16:creationId xmlns:a16="http://schemas.microsoft.com/office/drawing/2014/main" id="{E4ABDFA8-DBA7-80F2-C07B-A5694D0310DA}"/>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Oval 22">
              <a:extLst>
                <a:ext uri="{FF2B5EF4-FFF2-40B4-BE49-F238E27FC236}">
                  <a16:creationId xmlns:a16="http://schemas.microsoft.com/office/drawing/2014/main" id="{F705A297-C71E-5EF5-B68E-D187895B329E}"/>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718C9EF0-E620-4475-D8B9-513206A8CDBF}"/>
              </a:ext>
            </a:extLst>
          </p:cNvPr>
          <p:cNvGrpSpPr/>
          <p:nvPr/>
        </p:nvGrpSpPr>
        <p:grpSpPr>
          <a:xfrm rot="18900000">
            <a:off x="4506723" y="1330981"/>
            <a:ext cx="1407359" cy="2586162"/>
            <a:chOff x="5319529" y="300939"/>
            <a:chExt cx="1540800" cy="2831374"/>
          </a:xfrm>
        </p:grpSpPr>
        <p:sp>
          <p:nvSpPr>
            <p:cNvPr id="25" name="Freeform 24">
              <a:extLst>
                <a:ext uri="{FF2B5EF4-FFF2-40B4-BE49-F238E27FC236}">
                  <a16:creationId xmlns:a16="http://schemas.microsoft.com/office/drawing/2014/main" id="{3AFCCEAA-5CCE-06E0-7779-91509DAE28CE}"/>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0667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5">
              <a:extLst>
                <a:ext uri="{FF2B5EF4-FFF2-40B4-BE49-F238E27FC236}">
                  <a16:creationId xmlns:a16="http://schemas.microsoft.com/office/drawing/2014/main" id="{9F563CD6-0BD5-5C9E-FCFE-998B719ACFD8}"/>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Group 26">
            <a:extLst>
              <a:ext uri="{FF2B5EF4-FFF2-40B4-BE49-F238E27FC236}">
                <a16:creationId xmlns:a16="http://schemas.microsoft.com/office/drawing/2014/main" id="{DFB304A7-5074-A0EF-020D-148ACA7748F9}"/>
              </a:ext>
            </a:extLst>
          </p:cNvPr>
          <p:cNvGrpSpPr/>
          <p:nvPr/>
        </p:nvGrpSpPr>
        <p:grpSpPr>
          <a:xfrm rot="13500000">
            <a:off x="4488602" y="3454358"/>
            <a:ext cx="1407359" cy="2586162"/>
            <a:chOff x="5319529" y="300939"/>
            <a:chExt cx="1540800" cy="2831374"/>
          </a:xfrm>
        </p:grpSpPr>
        <p:sp>
          <p:nvSpPr>
            <p:cNvPr id="28" name="Freeform 27">
              <a:extLst>
                <a:ext uri="{FF2B5EF4-FFF2-40B4-BE49-F238E27FC236}">
                  <a16:creationId xmlns:a16="http://schemas.microsoft.com/office/drawing/2014/main" id="{F1D08D50-3283-8F65-460E-31679AC52B75}"/>
                </a:ext>
              </a:extLst>
            </p:cNvPr>
            <p:cNvSpPr/>
            <p:nvPr/>
          </p:nvSpPr>
          <p:spPr>
            <a:xfrm>
              <a:off x="5319529" y="300939"/>
              <a:ext cx="1540800" cy="2831374"/>
            </a:xfrm>
            <a:custGeom>
              <a:avLst/>
              <a:gdLst>
                <a:gd name="csX0" fmla="*/ 770400 w 1540800"/>
                <a:gd name="csY0" fmla="*/ 0 h 2831374"/>
                <a:gd name="csX1" fmla="*/ 1540800 w 1540800"/>
                <a:gd name="csY1" fmla="*/ 770400 h 2831374"/>
                <a:gd name="csX2" fmla="*/ 1536823 w 1540800"/>
                <a:gd name="csY2" fmla="*/ 849169 h 2831374"/>
                <a:gd name="csX3" fmla="*/ 1536375 w 1540800"/>
                <a:gd name="csY3" fmla="*/ 852103 h 2831374"/>
                <a:gd name="csX4" fmla="*/ 1540800 w 1540800"/>
                <a:gd name="csY4" fmla="*/ 852103 h 2831374"/>
                <a:gd name="csX5" fmla="*/ 1540800 w 1540800"/>
                <a:gd name="csY5" fmla="*/ 2831374 h 2831374"/>
                <a:gd name="csX6" fmla="*/ 0 w 1540800"/>
                <a:gd name="csY6" fmla="*/ 2831374 h 2831374"/>
                <a:gd name="csX7" fmla="*/ 0 w 1540800"/>
                <a:gd name="csY7" fmla="*/ 852103 h 2831374"/>
                <a:gd name="csX8" fmla="*/ 4426 w 1540800"/>
                <a:gd name="csY8" fmla="*/ 852103 h 2831374"/>
                <a:gd name="csX9" fmla="*/ 3978 w 1540800"/>
                <a:gd name="csY9" fmla="*/ 849169 h 2831374"/>
                <a:gd name="csX10" fmla="*/ 0 w 1540800"/>
                <a:gd name="csY10" fmla="*/ 770400 h 2831374"/>
                <a:gd name="csX11" fmla="*/ 770400 w 1540800"/>
                <a:gd name="csY11" fmla="*/ 0 h 28313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1540800" h="2831374">
                  <a:moveTo>
                    <a:pt x="770400" y="0"/>
                  </a:moveTo>
                  <a:cubicBezTo>
                    <a:pt x="1195880" y="0"/>
                    <a:pt x="1540800" y="344920"/>
                    <a:pt x="1540800" y="770400"/>
                  </a:cubicBezTo>
                  <a:cubicBezTo>
                    <a:pt x="1540800" y="796993"/>
                    <a:pt x="1539453" y="823270"/>
                    <a:pt x="1536823" y="849169"/>
                  </a:cubicBezTo>
                  <a:lnTo>
                    <a:pt x="1536375" y="852103"/>
                  </a:lnTo>
                  <a:lnTo>
                    <a:pt x="1540800" y="852103"/>
                  </a:lnTo>
                  <a:lnTo>
                    <a:pt x="1540800" y="2831374"/>
                  </a:lnTo>
                  <a:lnTo>
                    <a:pt x="0" y="2831374"/>
                  </a:lnTo>
                  <a:lnTo>
                    <a:pt x="0" y="852103"/>
                  </a:lnTo>
                  <a:lnTo>
                    <a:pt x="4426" y="852103"/>
                  </a:lnTo>
                  <a:lnTo>
                    <a:pt x="3978" y="849169"/>
                  </a:lnTo>
                  <a:cubicBezTo>
                    <a:pt x="1348" y="823270"/>
                    <a:pt x="0" y="796993"/>
                    <a:pt x="0" y="770400"/>
                  </a:cubicBezTo>
                  <a:cubicBezTo>
                    <a:pt x="0" y="344920"/>
                    <a:pt x="344920" y="0"/>
                    <a:pt x="770400" y="0"/>
                  </a:cubicBezTo>
                  <a:close/>
                </a:path>
              </a:pathLst>
            </a:custGeom>
            <a:solidFill>
              <a:srgbClr val="3D824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Oval 28">
              <a:extLst>
                <a:ext uri="{FF2B5EF4-FFF2-40B4-BE49-F238E27FC236}">
                  <a16:creationId xmlns:a16="http://schemas.microsoft.com/office/drawing/2014/main" id="{0CA36754-ADA2-9F6F-901A-06EAEAA74443}"/>
                </a:ext>
              </a:extLst>
            </p:cNvPr>
            <p:cNvSpPr/>
            <p:nvPr/>
          </p:nvSpPr>
          <p:spPr>
            <a:xfrm>
              <a:off x="5407023" y="388433"/>
              <a:ext cx="1365813" cy="1365813"/>
            </a:xfrm>
            <a:prstGeom prst="ellipse">
              <a:avLst/>
            </a:prstGeom>
            <a:solidFill>
              <a:schemeClr val="bg1"/>
            </a:solidFill>
            <a:ln>
              <a:noFill/>
            </a:ln>
            <a:effectLst>
              <a:outerShdw blurRad="107824"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2" name="Graphic 31" descr="Call centre with solid fill">
            <a:extLst>
              <a:ext uri="{FF2B5EF4-FFF2-40B4-BE49-F238E27FC236}">
                <a16:creationId xmlns:a16="http://schemas.microsoft.com/office/drawing/2014/main" id="{12700F4E-F234-579C-6741-971213CD93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82192" y="1151496"/>
            <a:ext cx="706531" cy="706531"/>
          </a:xfrm>
          <a:prstGeom prst="rect">
            <a:avLst/>
          </a:prstGeom>
        </p:spPr>
      </p:pic>
      <p:sp>
        <p:nvSpPr>
          <p:cNvPr id="40" name="TextBox 39">
            <a:extLst>
              <a:ext uri="{FF2B5EF4-FFF2-40B4-BE49-F238E27FC236}">
                <a16:creationId xmlns:a16="http://schemas.microsoft.com/office/drawing/2014/main" id="{652DC17F-C1E1-371F-6B4C-75BA417F36E1}"/>
              </a:ext>
            </a:extLst>
          </p:cNvPr>
          <p:cNvSpPr txBox="1"/>
          <p:nvPr/>
        </p:nvSpPr>
        <p:spPr>
          <a:xfrm>
            <a:off x="965930" y="6178996"/>
            <a:ext cx="1955211" cy="553998"/>
          </a:xfrm>
          <a:prstGeom prst="rect">
            <a:avLst/>
          </a:prstGeom>
          <a:noFill/>
        </p:spPr>
        <p:txBody>
          <a:bodyPr wrap="square">
            <a:spAutoFit/>
          </a:bodyPr>
          <a:lstStyle/>
          <a:p>
            <a:pPr algn="r">
              <a:lnSpc>
                <a:spcPts val="1760"/>
              </a:lnSpc>
              <a:defRPr/>
            </a:pPr>
            <a:r>
              <a:rPr lang="en-US" sz="1700" b="1" dirty="0">
                <a:solidFill>
                  <a:srgbClr val="262626"/>
                </a:solidFill>
                <a:latin typeface="Calibri" panose="020F0502020204030204" pitchFamily="34" charset="0"/>
                <a:ea typeface="Calibri" panose="020F0502020204030204" pitchFamily="34" charset="0"/>
                <a:cs typeface="Calibri" panose="020F0502020204030204" pitchFamily="34" charset="0"/>
              </a:rPr>
              <a:t>Enhanced Guest Loyalty</a:t>
            </a:r>
          </a:p>
        </p:txBody>
      </p:sp>
      <p:sp>
        <p:nvSpPr>
          <p:cNvPr id="41" name="TextBox 40">
            <a:extLst>
              <a:ext uri="{FF2B5EF4-FFF2-40B4-BE49-F238E27FC236}">
                <a16:creationId xmlns:a16="http://schemas.microsoft.com/office/drawing/2014/main" id="{985C6F34-C34B-8B0E-A259-C0E3E9151534}"/>
              </a:ext>
            </a:extLst>
          </p:cNvPr>
          <p:cNvSpPr txBox="1"/>
          <p:nvPr/>
        </p:nvSpPr>
        <p:spPr>
          <a:xfrm>
            <a:off x="965930" y="4856730"/>
            <a:ext cx="1955211" cy="553998"/>
          </a:xfrm>
          <a:prstGeom prst="rect">
            <a:avLst/>
          </a:prstGeom>
          <a:noFill/>
        </p:spPr>
        <p:txBody>
          <a:bodyPr wrap="square">
            <a:spAutoFit/>
          </a:bodyPr>
          <a:lstStyle/>
          <a:p>
            <a:pPr algn="r">
              <a:lnSpc>
                <a:spcPts val="1760"/>
              </a:lnSpc>
              <a:defRPr/>
            </a:pPr>
            <a:r>
              <a:rPr lang="en-US" sz="1700" b="1" dirty="0">
                <a:solidFill>
                  <a:srgbClr val="262626"/>
                </a:solidFill>
                <a:latin typeface="Calibri" panose="020F0502020204030204" pitchFamily="34" charset="0"/>
                <a:ea typeface="Calibri" panose="020F0502020204030204" pitchFamily="34" charset="0"/>
                <a:cs typeface="Calibri" panose="020F0502020204030204" pitchFamily="34" charset="0"/>
              </a:rPr>
              <a:t>Mobile – First Simplicity</a:t>
            </a:r>
          </a:p>
        </p:txBody>
      </p:sp>
      <p:sp>
        <p:nvSpPr>
          <p:cNvPr id="42" name="TextBox 41">
            <a:extLst>
              <a:ext uri="{FF2B5EF4-FFF2-40B4-BE49-F238E27FC236}">
                <a16:creationId xmlns:a16="http://schemas.microsoft.com/office/drawing/2014/main" id="{30A7C05B-D571-5E88-0387-E5A5447754E9}"/>
              </a:ext>
            </a:extLst>
          </p:cNvPr>
          <p:cNvSpPr txBox="1"/>
          <p:nvPr/>
        </p:nvSpPr>
        <p:spPr>
          <a:xfrm>
            <a:off x="965930" y="3509443"/>
            <a:ext cx="1955211" cy="553998"/>
          </a:xfrm>
          <a:prstGeom prst="rect">
            <a:avLst/>
          </a:prstGeom>
          <a:noFill/>
        </p:spPr>
        <p:txBody>
          <a:bodyPr wrap="square">
            <a:spAutoFit/>
          </a:bodyPr>
          <a:lstStyle/>
          <a:p>
            <a:pPr algn="r">
              <a:lnSpc>
                <a:spcPts val="1760"/>
              </a:lnSpc>
              <a:defRPr/>
            </a:pPr>
            <a:r>
              <a:rPr lang="en-US" sz="1700" b="1" dirty="0">
                <a:solidFill>
                  <a:srgbClr val="262626"/>
                </a:solidFill>
                <a:latin typeface="Calibri" panose="020F0502020204030204" pitchFamily="34" charset="0"/>
                <a:ea typeface="Calibri" panose="020F0502020204030204" pitchFamily="34" charset="0"/>
                <a:cs typeface="Calibri" panose="020F0502020204030204" pitchFamily="34" charset="0"/>
              </a:rPr>
              <a:t>Operational Efficiency</a:t>
            </a:r>
          </a:p>
        </p:txBody>
      </p:sp>
      <p:sp>
        <p:nvSpPr>
          <p:cNvPr id="43" name="TextBox 42">
            <a:extLst>
              <a:ext uri="{FF2B5EF4-FFF2-40B4-BE49-F238E27FC236}">
                <a16:creationId xmlns:a16="http://schemas.microsoft.com/office/drawing/2014/main" id="{B972E87A-2D65-A981-9BF0-4EE1B0F2378C}"/>
              </a:ext>
            </a:extLst>
          </p:cNvPr>
          <p:cNvSpPr txBox="1"/>
          <p:nvPr/>
        </p:nvSpPr>
        <p:spPr>
          <a:xfrm>
            <a:off x="965930" y="2446213"/>
            <a:ext cx="1955211" cy="553998"/>
          </a:xfrm>
          <a:prstGeom prst="rect">
            <a:avLst/>
          </a:prstGeom>
          <a:noFill/>
        </p:spPr>
        <p:txBody>
          <a:bodyPr wrap="square">
            <a:spAutoFit/>
          </a:bodyPr>
          <a:lstStyle/>
          <a:p>
            <a:pPr algn="r">
              <a:lnSpc>
                <a:spcPts val="1760"/>
              </a:lnSpc>
              <a:defRPr/>
            </a:pPr>
            <a:r>
              <a:rPr lang="en-US" sz="1700" b="1" dirty="0" err="1">
                <a:solidFill>
                  <a:srgbClr val="262626"/>
                </a:solidFill>
                <a:latin typeface="Calibri" panose="020F0502020204030204" pitchFamily="34" charset="0"/>
                <a:ea typeface="Calibri" panose="020F0502020204030204" pitchFamily="34" charset="0"/>
                <a:cs typeface="Calibri" panose="020F0502020204030204" pitchFamily="34" charset="0"/>
              </a:rPr>
              <a:t>Personalised</a:t>
            </a:r>
            <a:r>
              <a:rPr lang="en-US" sz="1700" b="1" dirty="0">
                <a:solidFill>
                  <a:srgbClr val="262626"/>
                </a:solidFill>
                <a:latin typeface="Calibri" panose="020F0502020204030204" pitchFamily="34" charset="0"/>
                <a:ea typeface="Calibri" panose="020F0502020204030204" pitchFamily="34" charset="0"/>
                <a:cs typeface="Calibri" panose="020F0502020204030204" pitchFamily="34" charset="0"/>
              </a:rPr>
              <a:t> Hotel Recommendations</a:t>
            </a:r>
          </a:p>
        </p:txBody>
      </p:sp>
      <p:pic>
        <p:nvPicPr>
          <p:cNvPr id="49" name="Graphic 48" descr="Euro with solid fill">
            <a:extLst>
              <a:ext uri="{FF2B5EF4-FFF2-40B4-BE49-F238E27FC236}">
                <a16:creationId xmlns:a16="http://schemas.microsoft.com/office/drawing/2014/main" id="{C580EB2F-7883-87FA-58FE-D1AC931195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37037" y="1750814"/>
            <a:ext cx="735265" cy="735265"/>
          </a:xfrm>
          <a:prstGeom prst="rect">
            <a:avLst/>
          </a:prstGeom>
        </p:spPr>
      </p:pic>
      <p:pic>
        <p:nvPicPr>
          <p:cNvPr id="50" name="Graphic 49" descr="Daily calendar with solid fill">
            <a:extLst>
              <a:ext uri="{FF2B5EF4-FFF2-40B4-BE49-F238E27FC236}">
                <a16:creationId xmlns:a16="http://schemas.microsoft.com/office/drawing/2014/main" id="{24256A2D-7AC9-FA98-D75D-21C9D4E2D06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99815" y="3272917"/>
            <a:ext cx="810658" cy="810656"/>
          </a:xfrm>
          <a:prstGeom prst="rect">
            <a:avLst/>
          </a:prstGeom>
        </p:spPr>
      </p:pic>
      <p:pic>
        <p:nvPicPr>
          <p:cNvPr id="51" name="Graphic 50" descr="Tick with solid fill">
            <a:extLst>
              <a:ext uri="{FF2B5EF4-FFF2-40B4-BE49-F238E27FC236}">
                <a16:creationId xmlns:a16="http://schemas.microsoft.com/office/drawing/2014/main" id="{063AF364-16B7-7686-9ED7-8E39494D969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04221" y="4902841"/>
            <a:ext cx="631898" cy="631898"/>
          </a:xfrm>
          <a:prstGeom prst="rect">
            <a:avLst/>
          </a:prstGeom>
        </p:spPr>
      </p:pic>
      <p:pic>
        <p:nvPicPr>
          <p:cNvPr id="52" name="Graphic 51" descr="Star with solid fill">
            <a:extLst>
              <a:ext uri="{FF2B5EF4-FFF2-40B4-BE49-F238E27FC236}">
                <a16:creationId xmlns:a16="http://schemas.microsoft.com/office/drawing/2014/main" id="{554B6B1C-0AC9-A059-F215-835905CAAF9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17905" y="5449958"/>
            <a:ext cx="791995" cy="791995"/>
          </a:xfrm>
          <a:prstGeom prst="rect">
            <a:avLst/>
          </a:prstGeom>
        </p:spPr>
      </p:pic>
      <p:pic>
        <p:nvPicPr>
          <p:cNvPr id="53" name="Graphic 52" descr="Smart Phone with solid fill">
            <a:extLst>
              <a:ext uri="{FF2B5EF4-FFF2-40B4-BE49-F238E27FC236}">
                <a16:creationId xmlns:a16="http://schemas.microsoft.com/office/drawing/2014/main" id="{FEFCB338-3C37-0362-7D45-986F839DE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27744" y="4822539"/>
            <a:ext cx="752472" cy="752472"/>
          </a:xfrm>
          <a:prstGeom prst="rect">
            <a:avLst/>
          </a:prstGeom>
        </p:spPr>
      </p:pic>
      <p:pic>
        <p:nvPicPr>
          <p:cNvPr id="55" name="Graphic 54" descr="Gears with solid fill">
            <a:extLst>
              <a:ext uri="{FF2B5EF4-FFF2-40B4-BE49-F238E27FC236}">
                <a16:creationId xmlns:a16="http://schemas.microsoft.com/office/drawing/2014/main" id="{BAE8D6CB-FB86-4122-AFDE-3DF1DDA4B9A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598666" y="3249887"/>
            <a:ext cx="879906" cy="879906"/>
          </a:xfrm>
          <a:prstGeom prst="rect">
            <a:avLst/>
          </a:prstGeom>
        </p:spPr>
      </p:pic>
      <p:pic>
        <p:nvPicPr>
          <p:cNvPr id="59" name="Graphic 58" descr="Building with solid fill">
            <a:extLst>
              <a:ext uri="{FF2B5EF4-FFF2-40B4-BE49-F238E27FC236}">
                <a16:creationId xmlns:a16="http://schemas.microsoft.com/office/drawing/2014/main" id="{A8BC6488-A807-F6B6-71DF-B83BCAD841B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79981" y="1742204"/>
            <a:ext cx="800235" cy="800235"/>
          </a:xfrm>
          <a:prstGeom prst="rect">
            <a:avLst/>
          </a:prstGeom>
        </p:spPr>
      </p:pic>
      <p:sp>
        <p:nvSpPr>
          <p:cNvPr id="37" name="TextBox 39">
            <a:extLst>
              <a:ext uri="{FF2B5EF4-FFF2-40B4-BE49-F238E27FC236}">
                <a16:creationId xmlns:a16="http://schemas.microsoft.com/office/drawing/2014/main" id="{055A7CEB-9571-ECCD-22AD-7A72DCC7FAAC}"/>
              </a:ext>
            </a:extLst>
          </p:cNvPr>
          <p:cNvSpPr txBox="1"/>
          <p:nvPr/>
        </p:nvSpPr>
        <p:spPr>
          <a:xfrm>
            <a:off x="6076837" y="2172706"/>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01</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6AAEF9D0-3D9E-3A04-D3DD-4B4A031731AD}"/>
              </a:ext>
            </a:extLst>
          </p:cNvPr>
          <p:cNvGrpSpPr/>
          <p:nvPr/>
        </p:nvGrpSpPr>
        <p:grpSpPr>
          <a:xfrm>
            <a:off x="5283052" y="2667698"/>
            <a:ext cx="2077713" cy="2061281"/>
            <a:chOff x="4618725" y="2378950"/>
            <a:chExt cx="2276182" cy="2258180"/>
          </a:xfrm>
        </p:grpSpPr>
        <p:sp>
          <p:nvSpPr>
            <p:cNvPr id="54" name="Oval 34">
              <a:extLst>
                <a:ext uri="{FF2B5EF4-FFF2-40B4-BE49-F238E27FC236}">
                  <a16:creationId xmlns:a16="http://schemas.microsoft.com/office/drawing/2014/main" id="{25D2A914-85FD-4A34-7668-0C9EACA931B9}"/>
                </a:ext>
              </a:extLst>
            </p:cNvPr>
            <p:cNvSpPr/>
            <p:nvPr/>
          </p:nvSpPr>
          <p:spPr>
            <a:xfrm>
              <a:off x="4618725" y="2378950"/>
              <a:ext cx="2276182" cy="225818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00">
                <a:latin typeface="Calibri" panose="020F0502020204030204" pitchFamily="34" charset="0"/>
                <a:ea typeface="Calibri" panose="020F0502020204030204" pitchFamily="34" charset="0"/>
                <a:cs typeface="Calibri" panose="020F0502020204030204" pitchFamily="34" charset="0"/>
              </a:endParaRPr>
            </a:p>
          </p:txBody>
        </p:sp>
        <p:sp>
          <p:nvSpPr>
            <p:cNvPr id="56" name="TextBox 39">
              <a:extLst>
                <a:ext uri="{FF2B5EF4-FFF2-40B4-BE49-F238E27FC236}">
                  <a16:creationId xmlns:a16="http://schemas.microsoft.com/office/drawing/2014/main" id="{7143946A-4B71-59BB-D557-E601558F9420}"/>
                </a:ext>
              </a:extLst>
            </p:cNvPr>
            <p:cNvSpPr txBox="1"/>
            <p:nvPr/>
          </p:nvSpPr>
          <p:spPr>
            <a:xfrm>
              <a:off x="4637615" y="3039009"/>
              <a:ext cx="2208684" cy="986662"/>
            </a:xfrm>
            <a:prstGeom prst="rect">
              <a:avLst/>
            </a:prstGeom>
            <a:noFill/>
          </p:spPr>
          <p:txBody>
            <a:bodyPr wrap="square">
              <a:spAutoFit/>
            </a:bodyPr>
            <a:lstStyle/>
            <a:p>
              <a:pPr algn="ctr">
                <a:lnSpc>
                  <a:spcPts val="2100"/>
                </a:lnSpc>
                <a:defRPr/>
              </a:pPr>
              <a:r>
                <a:rPr lang="de-DE" sz="2000" b="1" dirty="0">
                  <a:solidFill>
                    <a:srgbClr val="262626"/>
                  </a:solidFill>
                  <a:latin typeface="Calibri" panose="020F0502020204030204" pitchFamily="34" charset="0"/>
                  <a:ea typeface="Calibri" panose="020F0502020204030204" pitchFamily="34" charset="0"/>
                  <a:cs typeface="Calibri" panose="020F0502020204030204" pitchFamily="34" charset="0"/>
                </a:rPr>
                <a:t>How AI </a:t>
              </a:r>
              <a:r>
                <a:rPr lang="de-DE" sz="2000" b="1" dirty="0" err="1">
                  <a:solidFill>
                    <a:srgbClr val="262626"/>
                  </a:solidFill>
                  <a:latin typeface="Calibri" panose="020F0502020204030204" pitchFamily="34" charset="0"/>
                  <a:ea typeface="Calibri" panose="020F0502020204030204" pitchFamily="34" charset="0"/>
                  <a:cs typeface="Calibri" panose="020F0502020204030204" pitchFamily="34" charset="0"/>
                </a:rPr>
                <a:t>Agents</a:t>
              </a:r>
              <a:r>
                <a:rPr lang="de-DE" sz="2000" b="1" dirty="0">
                  <a:solidFill>
                    <a:srgbClr val="262626"/>
                  </a:solidFill>
                  <a:latin typeface="Calibri" panose="020F0502020204030204" pitchFamily="34" charset="0"/>
                  <a:ea typeface="Calibri" panose="020F0502020204030204" pitchFamily="34" charset="0"/>
                  <a:cs typeface="Calibri" panose="020F0502020204030204" pitchFamily="34" charset="0"/>
                </a:rPr>
                <a:t> Are </a:t>
              </a:r>
              <a:r>
                <a:rPr lang="de-DE" sz="2000" b="1" dirty="0" err="1">
                  <a:solidFill>
                    <a:srgbClr val="262626"/>
                  </a:solidFill>
                  <a:latin typeface="Calibri" panose="020F0502020204030204" pitchFamily="34" charset="0"/>
                  <a:ea typeface="Calibri" panose="020F0502020204030204" pitchFamily="34" charset="0"/>
                  <a:cs typeface="Calibri" panose="020F0502020204030204" pitchFamily="34" charset="0"/>
                </a:rPr>
                <a:t>Transforming</a:t>
              </a:r>
              <a:r>
                <a:rPr lang="de-DE" sz="2000" b="1" dirty="0">
                  <a:solidFill>
                    <a:srgbClr val="262626"/>
                  </a:solidFill>
                  <a:latin typeface="Calibri" panose="020F0502020204030204" pitchFamily="34" charset="0"/>
                  <a:ea typeface="Calibri" panose="020F0502020204030204" pitchFamily="34" charset="0"/>
                  <a:cs typeface="Calibri" panose="020F0502020204030204" pitchFamily="34" charset="0"/>
                </a:rPr>
                <a:t> Hotel Bookings</a:t>
              </a:r>
              <a:endParaRPr lang="en-US" sz="2000" b="1" baseline="30000" dirty="0">
                <a:solidFill>
                  <a:srgbClr val="262626"/>
                </a:solidFill>
                <a:latin typeface="Calibri" panose="020F0502020204030204" pitchFamily="34" charset="0"/>
                <a:ea typeface="Calibri" panose="020F0502020204030204" pitchFamily="34" charset="0"/>
                <a:cs typeface="Calibri" panose="020F0502020204030204" pitchFamily="34" charset="0"/>
              </a:endParaRPr>
            </a:p>
          </p:txBody>
        </p:sp>
        <p:grpSp>
          <p:nvGrpSpPr>
            <p:cNvPr id="57" name="Group 56">
              <a:extLst>
                <a:ext uri="{FF2B5EF4-FFF2-40B4-BE49-F238E27FC236}">
                  <a16:creationId xmlns:a16="http://schemas.microsoft.com/office/drawing/2014/main" id="{EEAE21FC-7D4D-8B88-8D2A-18D01009984E}"/>
                </a:ext>
              </a:extLst>
            </p:cNvPr>
            <p:cNvGrpSpPr/>
            <p:nvPr/>
          </p:nvGrpSpPr>
          <p:grpSpPr>
            <a:xfrm>
              <a:off x="5458126" y="4127015"/>
              <a:ext cx="597378" cy="128638"/>
              <a:chOff x="6408724" y="4054355"/>
              <a:chExt cx="976612" cy="210301"/>
            </a:xfrm>
          </p:grpSpPr>
          <p:sp>
            <p:nvSpPr>
              <p:cNvPr id="58" name="Oval 57">
                <a:extLst>
                  <a:ext uri="{FF2B5EF4-FFF2-40B4-BE49-F238E27FC236}">
                    <a16:creationId xmlns:a16="http://schemas.microsoft.com/office/drawing/2014/main" id="{55DAE3FB-AE7A-30EF-5F26-BAAAC8ED69AE}"/>
                  </a:ext>
                </a:extLst>
              </p:cNvPr>
              <p:cNvSpPr/>
              <p:nvPr/>
            </p:nvSpPr>
            <p:spPr>
              <a:xfrm>
                <a:off x="6408724" y="4054355"/>
                <a:ext cx="210301" cy="210301"/>
              </a:xfrm>
              <a:prstGeom prst="ellipse">
                <a:avLst/>
              </a:prstGeom>
              <a:solidFill>
                <a:srgbClr val="62A84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a:extLst>
                  <a:ext uri="{FF2B5EF4-FFF2-40B4-BE49-F238E27FC236}">
                    <a16:creationId xmlns:a16="http://schemas.microsoft.com/office/drawing/2014/main" id="{B116BA9E-FEF0-B1F6-1E70-5FA1FCC26C72}"/>
                  </a:ext>
                </a:extLst>
              </p:cNvPr>
              <p:cNvSpPr/>
              <p:nvPr/>
            </p:nvSpPr>
            <p:spPr>
              <a:xfrm>
                <a:off x="6664161" y="4054355"/>
                <a:ext cx="210301" cy="210301"/>
              </a:xfrm>
              <a:prstGeom prst="ellipse">
                <a:avLst/>
              </a:prstGeom>
              <a:solidFill>
                <a:srgbClr val="3D824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a:extLst>
                  <a:ext uri="{FF2B5EF4-FFF2-40B4-BE49-F238E27FC236}">
                    <a16:creationId xmlns:a16="http://schemas.microsoft.com/office/drawing/2014/main" id="{71923011-6A52-2869-75C1-89DEFF72A75E}"/>
                  </a:ext>
                </a:extLst>
              </p:cNvPr>
              <p:cNvSpPr/>
              <p:nvPr/>
            </p:nvSpPr>
            <p:spPr>
              <a:xfrm>
                <a:off x="6919598" y="4054355"/>
                <a:ext cx="210301" cy="210301"/>
              </a:xfrm>
              <a:prstGeom prst="ellipse">
                <a:avLst/>
              </a:prstGeom>
              <a:solidFill>
                <a:srgbClr val="0289A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a:extLst>
                  <a:ext uri="{FF2B5EF4-FFF2-40B4-BE49-F238E27FC236}">
                    <a16:creationId xmlns:a16="http://schemas.microsoft.com/office/drawing/2014/main" id="{CFC658EF-9C66-7115-ED82-8EE097346F38}"/>
                  </a:ext>
                </a:extLst>
              </p:cNvPr>
              <p:cNvSpPr/>
              <p:nvPr/>
            </p:nvSpPr>
            <p:spPr>
              <a:xfrm>
                <a:off x="7175035" y="4054355"/>
                <a:ext cx="210301" cy="210301"/>
              </a:xfrm>
              <a:prstGeom prst="ellipse">
                <a:avLst/>
              </a:prstGeom>
              <a:solidFill>
                <a:srgbClr val="06677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4" name="TextBox 39">
            <a:extLst>
              <a:ext uri="{FF2B5EF4-FFF2-40B4-BE49-F238E27FC236}">
                <a16:creationId xmlns:a16="http://schemas.microsoft.com/office/drawing/2014/main" id="{8720400B-BEF9-101C-9CCE-02A9057D913D}"/>
              </a:ext>
            </a:extLst>
          </p:cNvPr>
          <p:cNvSpPr txBox="1"/>
          <p:nvPr/>
        </p:nvSpPr>
        <p:spPr>
          <a:xfrm>
            <a:off x="6912965" y="2517684"/>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02</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5" name="TextBox 39">
            <a:extLst>
              <a:ext uri="{FF2B5EF4-FFF2-40B4-BE49-F238E27FC236}">
                <a16:creationId xmlns:a16="http://schemas.microsoft.com/office/drawing/2014/main" id="{F5E1F01B-CBB0-A19D-0B85-52A6C5093715}"/>
              </a:ext>
            </a:extLst>
          </p:cNvPr>
          <p:cNvSpPr txBox="1"/>
          <p:nvPr/>
        </p:nvSpPr>
        <p:spPr>
          <a:xfrm>
            <a:off x="7408057" y="3429173"/>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03</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8" name="TextBox 39">
            <a:extLst>
              <a:ext uri="{FF2B5EF4-FFF2-40B4-BE49-F238E27FC236}">
                <a16:creationId xmlns:a16="http://schemas.microsoft.com/office/drawing/2014/main" id="{E1F88689-9DAF-358C-76C7-3215883DCB19}"/>
              </a:ext>
            </a:extLst>
          </p:cNvPr>
          <p:cNvSpPr txBox="1"/>
          <p:nvPr/>
        </p:nvSpPr>
        <p:spPr>
          <a:xfrm>
            <a:off x="7048367" y="4383729"/>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04</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9" name="TextBox 39">
            <a:extLst>
              <a:ext uri="{FF2B5EF4-FFF2-40B4-BE49-F238E27FC236}">
                <a16:creationId xmlns:a16="http://schemas.microsoft.com/office/drawing/2014/main" id="{59488A11-8145-FD87-0E2B-0786C4165E90}"/>
              </a:ext>
            </a:extLst>
          </p:cNvPr>
          <p:cNvSpPr txBox="1"/>
          <p:nvPr/>
        </p:nvSpPr>
        <p:spPr>
          <a:xfrm>
            <a:off x="6047550" y="4840132"/>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05</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0" name="TextBox 39">
            <a:extLst>
              <a:ext uri="{FF2B5EF4-FFF2-40B4-BE49-F238E27FC236}">
                <a16:creationId xmlns:a16="http://schemas.microsoft.com/office/drawing/2014/main" id="{58F40DA1-5023-4D8E-E40D-2EB1E789BB07}"/>
              </a:ext>
            </a:extLst>
          </p:cNvPr>
          <p:cNvSpPr txBox="1"/>
          <p:nvPr/>
        </p:nvSpPr>
        <p:spPr>
          <a:xfrm>
            <a:off x="5152368" y="4364480"/>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06</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1" name="TextBox 39">
            <a:extLst>
              <a:ext uri="{FF2B5EF4-FFF2-40B4-BE49-F238E27FC236}">
                <a16:creationId xmlns:a16="http://schemas.microsoft.com/office/drawing/2014/main" id="{D16E9AF8-E5E5-5D87-05F8-9E529027D8C1}"/>
              </a:ext>
            </a:extLst>
          </p:cNvPr>
          <p:cNvSpPr txBox="1"/>
          <p:nvPr/>
        </p:nvSpPr>
        <p:spPr>
          <a:xfrm>
            <a:off x="4696358" y="3478190"/>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07</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2" name="TextBox 39">
            <a:extLst>
              <a:ext uri="{FF2B5EF4-FFF2-40B4-BE49-F238E27FC236}">
                <a16:creationId xmlns:a16="http://schemas.microsoft.com/office/drawing/2014/main" id="{98D32E30-F8DA-9E1A-B989-6BA2A071BF77}"/>
              </a:ext>
            </a:extLst>
          </p:cNvPr>
          <p:cNvSpPr txBox="1"/>
          <p:nvPr/>
        </p:nvSpPr>
        <p:spPr>
          <a:xfrm>
            <a:off x="5152368" y="2593806"/>
            <a:ext cx="524072" cy="400110"/>
          </a:xfrm>
          <a:prstGeom prst="rect">
            <a:avLst/>
          </a:prstGeom>
          <a:noFill/>
        </p:spPr>
        <p:txBody>
          <a:bodyPr wrap="square">
            <a:spAutoFit/>
          </a:bodyPr>
          <a:lstStyle/>
          <a:p>
            <a:pPr algn="ctr">
              <a:defRPr/>
            </a:pPr>
            <a:r>
              <a:rPr lang="de-DE" sz="2000" dirty="0">
                <a:solidFill>
                  <a:schemeClr val="bg1"/>
                </a:solidFill>
                <a:latin typeface="Calibri" panose="020F0502020204030204" pitchFamily="34" charset="0"/>
                <a:ea typeface="Calibri" panose="020F0502020204030204" pitchFamily="34" charset="0"/>
                <a:cs typeface="Calibri" panose="020F0502020204030204" pitchFamily="34" charset="0"/>
              </a:rPr>
              <a:t>08</a:t>
            </a:r>
            <a:endPar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2" name="Text Placeholder 11">
            <a:extLst>
              <a:ext uri="{FF2B5EF4-FFF2-40B4-BE49-F238E27FC236}">
                <a16:creationId xmlns:a16="http://schemas.microsoft.com/office/drawing/2014/main" id="{B07622BC-02C8-FD92-F1BE-F253BB56337E}"/>
              </a:ext>
            </a:extLst>
          </p:cNvPr>
          <p:cNvSpPr txBox="1">
            <a:spLocks/>
          </p:cNvSpPr>
          <p:nvPr/>
        </p:nvSpPr>
        <p:spPr>
          <a:xfrm>
            <a:off x="429115" y="265245"/>
            <a:ext cx="359427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How AI Agents </a:t>
            </a:r>
          </a:p>
          <a:p>
            <a:pPr marL="0" indent="0">
              <a:lnSpc>
                <a:spcPts val="3520"/>
              </a:lnSpc>
              <a:spcBef>
                <a:spcPts val="0"/>
              </a:spcBef>
              <a:buNone/>
            </a:pPr>
            <a:r>
              <a:rPr lang="en-US" sz="3400" b="1" dirty="0">
                <a:solidFill>
                  <a:srgbClr val="262626"/>
                </a:solidFill>
                <a:cs typeface="Times New Roman" panose="02020603050405020304" pitchFamily="18" charset="0"/>
              </a:rPr>
              <a:t>Are Transforming Hotel Bookings</a:t>
            </a:r>
          </a:p>
        </p:txBody>
      </p:sp>
      <p:cxnSp>
        <p:nvCxnSpPr>
          <p:cNvPr id="83" name="Straight Connector 82">
            <a:extLst>
              <a:ext uri="{FF2B5EF4-FFF2-40B4-BE49-F238E27FC236}">
                <a16:creationId xmlns:a16="http://schemas.microsoft.com/office/drawing/2014/main" id="{16124F32-8475-CE2A-52A4-A59C5C8EC592}"/>
              </a:ext>
            </a:extLst>
          </p:cNvPr>
          <p:cNvCxnSpPr>
            <a:cxnSpLocks/>
          </p:cNvCxnSpPr>
          <p:nvPr/>
        </p:nvCxnSpPr>
        <p:spPr>
          <a:xfrm>
            <a:off x="0" y="1830243"/>
            <a:ext cx="402338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37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0CDFA-7A38-7E14-EF51-606B60F432DD}"/>
            </a:ext>
          </a:extLst>
        </p:cNvPr>
        <p:cNvGrpSpPr/>
        <p:nvPr/>
      </p:nvGrpSpPr>
      <p:grpSpPr>
        <a:xfrm>
          <a:off x="0" y="0"/>
          <a:ext cx="0" cy="0"/>
          <a:chOff x="0" y="0"/>
          <a:chExt cx="0" cy="0"/>
        </a:xfrm>
      </p:grpSpPr>
      <p:sp>
        <p:nvSpPr>
          <p:cNvPr id="21" name="Text Placeholder 11">
            <a:extLst>
              <a:ext uri="{FF2B5EF4-FFF2-40B4-BE49-F238E27FC236}">
                <a16:creationId xmlns:a16="http://schemas.microsoft.com/office/drawing/2014/main" id="{1A450DC3-A377-75B3-5172-B15D373EE740}"/>
              </a:ext>
            </a:extLst>
          </p:cNvPr>
          <p:cNvSpPr txBox="1">
            <a:spLocks/>
          </p:cNvSpPr>
          <p:nvPr/>
        </p:nvSpPr>
        <p:spPr>
          <a:xfrm>
            <a:off x="429115" y="525832"/>
            <a:ext cx="408712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European Examples of Guest-Facing AI</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55D1B34B-D6AF-1463-55B4-D693FEF647B3}"/>
              </a:ext>
            </a:extLst>
          </p:cNvPr>
          <p:cNvCxnSpPr>
            <a:cxnSpLocks/>
          </p:cNvCxnSpPr>
          <p:nvPr/>
        </p:nvCxnSpPr>
        <p:spPr>
          <a:xfrm>
            <a:off x="0" y="172722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30">
            <a:extLst>
              <a:ext uri="{FF2B5EF4-FFF2-40B4-BE49-F238E27FC236}">
                <a16:creationId xmlns:a16="http://schemas.microsoft.com/office/drawing/2014/main" id="{FF758E40-902C-F6B6-A45C-353EF82B603F}"/>
              </a:ext>
            </a:extLst>
          </p:cNvPr>
          <p:cNvSpPr/>
          <p:nvPr/>
        </p:nvSpPr>
        <p:spPr>
          <a:xfrm flipH="1">
            <a:off x="508027" y="2136154"/>
            <a:ext cx="6963290" cy="3416320"/>
          </a:xfrm>
          <a:prstGeom prst="rect">
            <a:avLst/>
          </a:prstGeom>
        </p:spPr>
        <p:txBody>
          <a:bodyPr wrap="square">
            <a:spAutoFit/>
          </a:bodyPr>
          <a:lstStyle/>
          <a:p>
            <a:pPr>
              <a:lnSpc>
                <a:spcPts val="1960"/>
              </a:lnSpc>
              <a:buClr>
                <a:srgbClr val="62A844"/>
              </a:buClr>
            </a:pPr>
            <a:r>
              <a:rPr lang="en-US" sz="2000" b="1" dirty="0">
                <a:solidFill>
                  <a:srgbClr val="0289AE"/>
                </a:solidFill>
              </a:rPr>
              <a:t>Room Mate Hotels, Spain</a:t>
            </a:r>
          </a:p>
          <a:p>
            <a:pPr>
              <a:buClr>
                <a:srgbClr val="62A844"/>
              </a:buClr>
            </a:pPr>
            <a:endParaRPr lang="en-US" sz="800" b="1" dirty="0">
              <a:solidFill>
                <a:srgbClr val="0289AE"/>
              </a:solidFill>
            </a:endParaRP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Tool:</a:t>
            </a:r>
            <a:r>
              <a:rPr lang="en-US" dirty="0">
                <a:solidFill>
                  <a:srgbClr val="000000"/>
                </a:solidFill>
                <a:cs typeface="Times New Roman" panose="02020603050405020304" pitchFamily="18" charset="0"/>
              </a:rPr>
              <a:t> AI concierge learning from guest feedback</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Function:</a:t>
            </a:r>
            <a:r>
              <a:rPr lang="en-US" dirty="0">
                <a:solidFill>
                  <a:srgbClr val="000000"/>
                </a:solidFill>
                <a:cs typeface="Times New Roman" panose="02020603050405020304" pitchFamily="18" charset="0"/>
              </a:rPr>
              <a:t> Real-time suggestions for events, dining, transport</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Benefit:</a:t>
            </a:r>
            <a:r>
              <a:rPr lang="en-US" dirty="0">
                <a:solidFill>
                  <a:srgbClr val="000000"/>
                </a:solidFill>
                <a:cs typeface="Times New Roman" panose="02020603050405020304" pitchFamily="18" charset="0"/>
              </a:rPr>
              <a:t> Guests explore confidently; staff focus on personal welcomes</a:t>
            </a:r>
            <a:br>
              <a:rPr lang="en-US" dirty="0">
                <a:solidFill>
                  <a:srgbClr val="000000"/>
                </a:solidFill>
                <a:cs typeface="Times New Roman" panose="02020603050405020304" pitchFamily="18" charset="0"/>
              </a:rPr>
            </a:br>
            <a:r>
              <a:rPr lang="en-US" i="1" dirty="0">
                <a:solidFill>
                  <a:srgbClr val="000000"/>
                </a:solidFill>
              </a:rPr>
              <a:t>(Room Mate Hotels Guest Technology Case Study, 2024)</a:t>
            </a:r>
            <a:endParaRPr lang="en-US" dirty="0">
              <a:solidFill>
                <a:srgbClr val="000000"/>
              </a:solidFill>
              <a:cs typeface="Times New Roman" panose="02020603050405020304" pitchFamily="18" charset="0"/>
            </a:endParaRPr>
          </a:p>
          <a:p>
            <a:pPr algn="just">
              <a:lnSpc>
                <a:spcPts val="1960"/>
              </a:lnSpc>
              <a:buClr>
                <a:srgbClr val="62A844"/>
              </a:buClr>
            </a:pPr>
            <a:endParaRPr lang="en-US" sz="2000" dirty="0">
              <a:solidFill>
                <a:srgbClr val="0289AE"/>
              </a:solidFill>
            </a:endParaRPr>
          </a:p>
          <a:p>
            <a:pPr algn="just">
              <a:lnSpc>
                <a:spcPts val="1960"/>
              </a:lnSpc>
              <a:buClr>
                <a:srgbClr val="62A844"/>
              </a:buClr>
            </a:pPr>
            <a:endParaRPr lang="en-US" sz="2000" dirty="0">
              <a:solidFill>
                <a:srgbClr val="0289AE"/>
              </a:solidFill>
            </a:endParaRPr>
          </a:p>
          <a:p>
            <a:pPr algn="just">
              <a:lnSpc>
                <a:spcPts val="1960"/>
              </a:lnSpc>
              <a:buClr>
                <a:srgbClr val="62A844"/>
              </a:buClr>
            </a:pPr>
            <a:r>
              <a:rPr lang="en-US" sz="2000" b="1" dirty="0">
                <a:solidFill>
                  <a:srgbClr val="0289AE"/>
                </a:solidFill>
                <a:cs typeface="Times New Roman" panose="02020603050405020304" pitchFamily="18" charset="0"/>
              </a:rPr>
              <a:t>NH Hotel Group, Spain and Italy</a:t>
            </a:r>
          </a:p>
          <a:p>
            <a:pPr>
              <a:buClr>
                <a:srgbClr val="62A844"/>
              </a:buClr>
            </a:pPr>
            <a:endParaRPr lang="en-US" sz="800" b="1" dirty="0">
              <a:solidFill>
                <a:srgbClr val="0289AE"/>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Tool:</a:t>
            </a:r>
            <a:r>
              <a:rPr lang="en-US" dirty="0">
                <a:solidFill>
                  <a:srgbClr val="000000"/>
                </a:solidFill>
                <a:cs typeface="Times New Roman" panose="02020603050405020304" pitchFamily="18" charset="0"/>
              </a:rPr>
              <a:t> </a:t>
            </a:r>
            <a:r>
              <a:rPr lang="en-US" dirty="0" err="1">
                <a:solidFill>
                  <a:srgbClr val="000000"/>
                </a:solidFill>
                <a:cs typeface="Times New Roman" panose="02020603050405020304" pitchFamily="18" charset="0"/>
              </a:rPr>
              <a:t>Personalised</a:t>
            </a:r>
            <a:r>
              <a:rPr lang="en-US" dirty="0">
                <a:solidFill>
                  <a:srgbClr val="000000"/>
                </a:solidFill>
                <a:cs typeface="Times New Roman" panose="02020603050405020304" pitchFamily="18" charset="0"/>
              </a:rPr>
              <a:t> pre-arrival &amp; in-stay communication</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Function:</a:t>
            </a:r>
            <a:r>
              <a:rPr lang="en-US" dirty="0">
                <a:solidFill>
                  <a:srgbClr val="000000"/>
                </a:solidFill>
                <a:cs typeface="Times New Roman" panose="02020603050405020304" pitchFamily="18" charset="0"/>
              </a:rPr>
              <a:t> Timely messages about room readiness, local tips</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Benefit:</a:t>
            </a:r>
            <a:r>
              <a:rPr lang="en-US" dirty="0">
                <a:solidFill>
                  <a:srgbClr val="000000"/>
                </a:solidFill>
                <a:cs typeface="Times New Roman" panose="02020603050405020304" pitchFamily="18" charset="0"/>
              </a:rPr>
              <a:t> Small, thoughtful gestures feel individual and caring</a:t>
            </a:r>
            <a:br>
              <a:rPr lang="en-US" dirty="0">
                <a:solidFill>
                  <a:srgbClr val="000000"/>
                </a:solidFill>
                <a:cs typeface="Times New Roman" panose="02020603050405020304" pitchFamily="18" charset="0"/>
              </a:rPr>
            </a:br>
            <a:r>
              <a:rPr lang="en-US" i="1" dirty="0">
                <a:solidFill>
                  <a:srgbClr val="000000"/>
                </a:solidFill>
              </a:rPr>
              <a:t>(NH Hotel Group Digital Communication Strategy, 2024)</a:t>
            </a:r>
            <a:endParaRPr lang="en-US" kern="0" dirty="0">
              <a:solidFill>
                <a:srgbClr val="000000"/>
              </a:solidFill>
              <a:cs typeface="Times New Roman" panose="02020603050405020304" pitchFamily="18" charset="0"/>
            </a:endParaRPr>
          </a:p>
        </p:txBody>
      </p:sp>
      <p:pic>
        <p:nvPicPr>
          <p:cNvPr id="24" name="Graphic 23">
            <a:extLst>
              <a:ext uri="{FF2B5EF4-FFF2-40B4-BE49-F238E27FC236}">
                <a16:creationId xmlns:a16="http://schemas.microsoft.com/office/drawing/2014/main" id="{A46E7C80-12BB-DB5A-E581-46566CC410F8}"/>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7289069" y="260307"/>
            <a:ext cx="5163239" cy="4642624"/>
          </a:xfrm>
          <a:prstGeom prst="rect">
            <a:avLst/>
          </a:prstGeom>
        </p:spPr>
      </p:pic>
    </p:spTree>
    <p:extLst>
      <p:ext uri="{BB962C8B-B14F-4D97-AF65-F5344CB8AC3E}">
        <p14:creationId xmlns:p14="http://schemas.microsoft.com/office/powerpoint/2010/main" val="3002375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A81FCA-A66A-122F-4282-4C37DBD05B76}"/>
            </a:ext>
          </a:extLst>
        </p:cNvPr>
        <p:cNvGrpSpPr/>
        <p:nvPr/>
      </p:nvGrpSpPr>
      <p:grpSpPr>
        <a:xfrm>
          <a:off x="0" y="0"/>
          <a:ext cx="0" cy="0"/>
          <a:chOff x="0" y="0"/>
          <a:chExt cx="0" cy="0"/>
        </a:xfrm>
      </p:grpSpPr>
      <p:sp>
        <p:nvSpPr>
          <p:cNvPr id="21" name="Text Placeholder 11">
            <a:extLst>
              <a:ext uri="{FF2B5EF4-FFF2-40B4-BE49-F238E27FC236}">
                <a16:creationId xmlns:a16="http://schemas.microsoft.com/office/drawing/2014/main" id="{05A3DBD5-C201-7777-7F25-6A3CE2E738D2}"/>
              </a:ext>
            </a:extLst>
          </p:cNvPr>
          <p:cNvSpPr txBox="1">
            <a:spLocks/>
          </p:cNvSpPr>
          <p:nvPr/>
        </p:nvSpPr>
        <p:spPr>
          <a:xfrm>
            <a:off x="429115" y="525832"/>
            <a:ext cx="408712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European Examples of Guest-Facing AI</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A8D22BD2-BAA0-5E01-7E38-5BC01ECA4DF2}"/>
              </a:ext>
            </a:extLst>
          </p:cNvPr>
          <p:cNvCxnSpPr>
            <a:cxnSpLocks/>
          </p:cNvCxnSpPr>
          <p:nvPr/>
        </p:nvCxnSpPr>
        <p:spPr>
          <a:xfrm>
            <a:off x="0" y="172722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30">
            <a:extLst>
              <a:ext uri="{FF2B5EF4-FFF2-40B4-BE49-F238E27FC236}">
                <a16:creationId xmlns:a16="http://schemas.microsoft.com/office/drawing/2014/main" id="{21DF1B58-92DD-8160-C26E-B0FC5A75B628}"/>
              </a:ext>
            </a:extLst>
          </p:cNvPr>
          <p:cNvSpPr/>
          <p:nvPr/>
        </p:nvSpPr>
        <p:spPr>
          <a:xfrm flipH="1">
            <a:off x="508027" y="2136154"/>
            <a:ext cx="7587758" cy="3344505"/>
          </a:xfrm>
          <a:prstGeom prst="rect">
            <a:avLst/>
          </a:prstGeom>
        </p:spPr>
        <p:txBody>
          <a:bodyPr wrap="square">
            <a:spAutoFit/>
          </a:bodyPr>
          <a:lstStyle/>
          <a:p>
            <a:pPr>
              <a:lnSpc>
                <a:spcPts val="1960"/>
              </a:lnSpc>
              <a:buClr>
                <a:srgbClr val="62A844"/>
              </a:buClr>
            </a:pPr>
            <a:r>
              <a:rPr lang="en-US" sz="2000" b="1" dirty="0">
                <a:solidFill>
                  <a:srgbClr val="0289AE"/>
                </a:solidFill>
              </a:rPr>
              <a:t>Tivoli Hotels and Resorts, Portugal</a:t>
            </a:r>
          </a:p>
          <a:p>
            <a:pPr>
              <a:buClr>
                <a:srgbClr val="62A844"/>
              </a:buClr>
            </a:pPr>
            <a:endParaRPr lang="en-US" sz="800" b="1" dirty="0">
              <a:solidFill>
                <a:srgbClr val="000000"/>
              </a:solidFill>
            </a:endParaRP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Focus:</a:t>
            </a:r>
            <a:r>
              <a:rPr lang="en-US" dirty="0">
                <a:solidFill>
                  <a:srgbClr val="000000"/>
                </a:solidFill>
                <a:cs typeface="Times New Roman" panose="02020603050405020304" pitchFamily="18" charset="0"/>
              </a:rPr>
              <a:t> Guest feedback analysis across channels</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Action:</a:t>
            </a:r>
            <a:r>
              <a:rPr lang="en-US" dirty="0">
                <a:solidFill>
                  <a:srgbClr val="000000"/>
                </a:solidFill>
                <a:cs typeface="Times New Roman" panose="02020603050405020304" pitchFamily="18" charset="0"/>
              </a:rPr>
              <a:t> Managers adjust menus, service tone, opening hours</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Result:</a:t>
            </a:r>
            <a:r>
              <a:rPr lang="en-US" dirty="0">
                <a:solidFill>
                  <a:srgbClr val="000000"/>
                </a:solidFill>
                <a:cs typeface="Times New Roman" panose="02020603050405020304" pitchFamily="18" charset="0"/>
              </a:rPr>
              <a:t> Quicker response to issues, clearer understanding of guest values</a:t>
            </a:r>
            <a:br>
              <a:rPr lang="en-US" dirty="0">
                <a:solidFill>
                  <a:srgbClr val="000000"/>
                </a:solidFill>
                <a:cs typeface="Times New Roman" panose="02020603050405020304" pitchFamily="18" charset="0"/>
              </a:rPr>
            </a:br>
            <a:r>
              <a:rPr lang="en-US" i="1" dirty="0">
                <a:solidFill>
                  <a:srgbClr val="000000"/>
                </a:solidFill>
              </a:rPr>
              <a:t>(Tivoli Hotels &amp; Resorts Service Quality Report, 2024)</a:t>
            </a:r>
            <a:endParaRPr lang="en-US" dirty="0">
              <a:solidFill>
                <a:srgbClr val="000000"/>
              </a:solidFill>
              <a:cs typeface="Times New Roman" panose="02020603050405020304" pitchFamily="18" charset="0"/>
            </a:endParaRPr>
          </a:p>
          <a:p>
            <a:pPr>
              <a:lnSpc>
                <a:spcPts val="1960"/>
              </a:lnSpc>
              <a:buClr>
                <a:srgbClr val="62A844"/>
              </a:buClr>
            </a:pPr>
            <a:endParaRPr lang="en-US" b="1"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Scandic, Sweden and the Nordics</a:t>
            </a:r>
          </a:p>
          <a:p>
            <a:pPr>
              <a:buClr>
                <a:srgbClr val="62A844"/>
              </a:buClr>
            </a:pPr>
            <a:endParaRPr lang="en-US" sz="2000" b="1" dirty="0">
              <a:solidFill>
                <a:srgbClr val="000000"/>
              </a:solidFill>
              <a:cs typeface="Times New Roman" panose="02020603050405020304" pitchFamily="18" charset="0"/>
            </a:endParaRPr>
          </a:p>
          <a:p>
            <a:pPr>
              <a:lnSpc>
                <a:spcPts val="1960"/>
              </a:lnSpc>
              <a:buClr>
                <a:srgbClr val="62A844"/>
              </a:buClr>
            </a:pPr>
            <a:r>
              <a:rPr lang="en-US" b="1" dirty="0">
                <a:solidFill>
                  <a:srgbClr val="000000"/>
                </a:solidFill>
                <a:cs typeface="Times New Roman" panose="02020603050405020304" pitchFamily="18" charset="0"/>
              </a:rPr>
              <a:t>Focus:</a:t>
            </a:r>
            <a:r>
              <a:rPr lang="en-US" dirty="0">
                <a:solidFill>
                  <a:srgbClr val="000000"/>
                </a:solidFill>
                <a:cs typeface="Times New Roman" panose="02020603050405020304" pitchFamily="18" charset="0"/>
              </a:rPr>
              <a:t> Sustainability + comfort integration</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Approach:</a:t>
            </a:r>
            <a:r>
              <a:rPr lang="en-US" dirty="0">
                <a:solidFill>
                  <a:srgbClr val="000000"/>
                </a:solidFill>
                <a:cs typeface="Times New Roman" panose="02020603050405020304" pitchFamily="18" charset="0"/>
              </a:rPr>
              <a:t> Smart controls adjust heating/lighting, staff explain purpose</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Result:</a:t>
            </a:r>
            <a:r>
              <a:rPr lang="en-US" dirty="0">
                <a:solidFill>
                  <a:srgbClr val="000000"/>
                </a:solidFill>
                <a:cs typeface="Times New Roman" panose="02020603050405020304" pitchFamily="18" charset="0"/>
              </a:rPr>
              <a:t> Builds guest trust while supporting environmental goals</a:t>
            </a:r>
            <a:br>
              <a:rPr lang="en-US" dirty="0">
                <a:solidFill>
                  <a:srgbClr val="000000"/>
                </a:solidFill>
                <a:cs typeface="Times New Roman" panose="02020603050405020304" pitchFamily="18" charset="0"/>
              </a:rPr>
            </a:br>
            <a:r>
              <a:rPr lang="en-US" i="1" dirty="0">
                <a:solidFill>
                  <a:srgbClr val="000000"/>
                </a:solidFill>
              </a:rPr>
              <a:t>(Scandic Hotels Guest Comfort &amp; Sustainability Program, 2024)</a:t>
            </a:r>
            <a:endParaRPr lang="en-US" dirty="0">
              <a:solidFill>
                <a:srgbClr val="000000"/>
              </a:solidFill>
              <a:cs typeface="Times New Roman" panose="02020603050405020304" pitchFamily="18" charset="0"/>
            </a:endParaRPr>
          </a:p>
        </p:txBody>
      </p:sp>
      <p:pic>
        <p:nvPicPr>
          <p:cNvPr id="24" name="Graphic 23">
            <a:extLst>
              <a:ext uri="{FF2B5EF4-FFF2-40B4-BE49-F238E27FC236}">
                <a16:creationId xmlns:a16="http://schemas.microsoft.com/office/drawing/2014/main" id="{A91653DB-B488-10D3-CA3C-18D513451B22}"/>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7289069" y="260307"/>
            <a:ext cx="5163239" cy="4642624"/>
          </a:xfrm>
          <a:prstGeom prst="rect">
            <a:avLst/>
          </a:prstGeom>
        </p:spPr>
      </p:pic>
    </p:spTree>
    <p:extLst>
      <p:ext uri="{BB962C8B-B14F-4D97-AF65-F5344CB8AC3E}">
        <p14:creationId xmlns:p14="http://schemas.microsoft.com/office/powerpoint/2010/main" val="3413873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07139B11-75C8-096A-1D48-36B27C6BC6B4}"/>
              </a:ext>
            </a:extLst>
          </p:cNvPr>
          <p:cNvPicPr>
            <a:picLocks noGrp="1" noChangeAspect="1"/>
          </p:cNvPicPr>
          <p:nvPr>
            <p:ph type="pic" sz="quarter" idx="44"/>
          </p:nvPr>
        </p:nvPicPr>
        <p:blipFill rotWithShape="1">
          <a:blip r:embed="rId2" cstate="email">
            <a:extLst>
              <a:ext uri="{28A0092B-C50C-407E-A947-70E740481C1C}">
                <a14:useLocalDpi xmlns:a14="http://schemas.microsoft.com/office/drawing/2010/main"/>
              </a:ext>
            </a:extLst>
          </a:blip>
          <a:srcRect l="3550" t="50000" r="41223" b="26701"/>
          <a:stretch/>
        </p:blipFill>
        <p:spPr>
          <a:xfrm>
            <a:off x="0" y="0"/>
            <a:ext cx="12192000" cy="6858000"/>
          </a:xfrm>
        </p:spPr>
      </p:pic>
      <p:grpSp>
        <p:nvGrpSpPr>
          <p:cNvPr id="22" name="Group 21">
            <a:extLst>
              <a:ext uri="{FF2B5EF4-FFF2-40B4-BE49-F238E27FC236}">
                <a16:creationId xmlns:a16="http://schemas.microsoft.com/office/drawing/2014/main" id="{6B6C801D-81B7-5BB1-553E-43A470EA9FBE}"/>
              </a:ext>
            </a:extLst>
          </p:cNvPr>
          <p:cNvGrpSpPr/>
          <p:nvPr/>
        </p:nvGrpSpPr>
        <p:grpSpPr>
          <a:xfrm>
            <a:off x="5607441" y="2455712"/>
            <a:ext cx="1487826" cy="1083162"/>
            <a:chOff x="3400450" y="986392"/>
            <a:chExt cx="1487826" cy="1083162"/>
          </a:xfrm>
          <a:solidFill>
            <a:schemeClr val="bg1"/>
          </a:solidFill>
        </p:grpSpPr>
        <p:sp>
          <p:nvSpPr>
            <p:cNvPr id="23" name="Freeform 22">
              <a:extLst>
                <a:ext uri="{FF2B5EF4-FFF2-40B4-BE49-F238E27FC236}">
                  <a16:creationId xmlns:a16="http://schemas.microsoft.com/office/drawing/2014/main" id="{54631789-DD60-F3DF-B31B-E28478BC4CC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0289AE"/>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A9378BF-4371-DE0B-7B69-E92E960B7D3F}"/>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pic>
        <p:nvPicPr>
          <p:cNvPr id="25" name="Graphic 24">
            <a:extLst>
              <a:ext uri="{FF2B5EF4-FFF2-40B4-BE49-F238E27FC236}">
                <a16:creationId xmlns:a16="http://schemas.microsoft.com/office/drawing/2014/main" id="{D353C9F3-74A9-F381-2943-CBD5E64D2E13}"/>
              </a:ext>
            </a:extLst>
          </p:cNvPr>
          <p:cNvPicPr>
            <a:picLocks noChangeAspect="1"/>
          </p:cNvPicPr>
          <p:nvPr/>
        </p:nvPicPr>
        <p:blipFill>
          <a:blip>
            <a:extLst>
              <a:ext uri="{96DAC541-7B7A-43D3-8B79-37D633B846F1}">
                <asvg:svgBlip xmlns:asvg="http://schemas.microsoft.com/office/drawing/2016/SVG/main" r:embed="rId3"/>
              </a:ext>
            </a:extLst>
          </a:blip>
          <a:srcRect l="49952" t="41010" r="28995" b="44546"/>
          <a:stretch/>
        </p:blipFill>
        <p:spPr>
          <a:xfrm>
            <a:off x="8516933" y="3240624"/>
            <a:ext cx="5325749" cy="5173579"/>
          </a:xfrm>
          <a:prstGeom prst="rect">
            <a:avLst/>
          </a:prstGeom>
        </p:spPr>
      </p:pic>
      <p:sp>
        <p:nvSpPr>
          <p:cNvPr id="3" name="Text Placeholder 2">
            <a:extLst>
              <a:ext uri="{FF2B5EF4-FFF2-40B4-BE49-F238E27FC236}">
                <a16:creationId xmlns:a16="http://schemas.microsoft.com/office/drawing/2014/main" id="{1DB465D1-A18F-227F-7B71-52C01E787077}"/>
              </a:ext>
            </a:extLst>
          </p:cNvPr>
          <p:cNvSpPr>
            <a:spLocks noGrp="1"/>
          </p:cNvSpPr>
          <p:nvPr>
            <p:ph type="body" sz="quarter" idx="13"/>
          </p:nvPr>
        </p:nvSpPr>
        <p:spPr>
          <a:xfrm>
            <a:off x="317811" y="1999116"/>
            <a:ext cx="4971819" cy="3565651"/>
          </a:xfrm>
        </p:spPr>
        <p:txBody>
          <a:bodyPr>
            <a:normAutofit/>
          </a:bodyPr>
          <a:lstStyle/>
          <a:p>
            <a:r>
              <a:rPr lang="en-US" sz="2200" b="1" dirty="0"/>
              <a:t>“Guests want smart service that feels effortless and personal. Technology helps us deliver it, but the warmth of a human welcome remains our strongest asset.”</a:t>
            </a:r>
          </a:p>
          <a:p>
            <a:endParaRPr lang="en-US" sz="2200" dirty="0"/>
          </a:p>
          <a:p>
            <a:r>
              <a:rPr lang="en-US" sz="2200" dirty="0"/>
              <a:t>Elie Maalouf, CEO, IHG                         Hotels &amp; Resorts (2025)</a:t>
            </a:r>
          </a:p>
          <a:p>
            <a:endParaRPr lang="en-GB" sz="2200" dirty="0"/>
          </a:p>
        </p:txBody>
      </p:sp>
    </p:spTree>
    <p:extLst>
      <p:ext uri="{BB962C8B-B14F-4D97-AF65-F5344CB8AC3E}">
        <p14:creationId xmlns:p14="http://schemas.microsoft.com/office/powerpoint/2010/main" val="21805900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3F3CE-5B77-E9F5-7240-A2A2E96E37D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A2E374EF-763F-C91D-141A-3273C8EC9878}"/>
              </a:ext>
            </a:extLst>
          </p:cNvPr>
          <p:cNvSpPr txBox="1">
            <a:spLocks/>
          </p:cNvSpPr>
          <p:nvPr/>
        </p:nvSpPr>
        <p:spPr>
          <a:xfrm>
            <a:off x="429115" y="525832"/>
            <a:ext cx="491231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The Human Touch in a Digital Experience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D3A45BA-8245-28AC-EA5F-E6E58CD8827B}"/>
              </a:ext>
            </a:extLst>
          </p:cNvPr>
          <p:cNvCxnSpPr>
            <a:cxnSpLocks/>
          </p:cNvCxnSpPr>
          <p:nvPr/>
        </p:nvCxnSpPr>
        <p:spPr>
          <a:xfrm>
            <a:off x="0" y="172722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715B7B2-E9FB-AE41-6C2F-F869FE6BF178}"/>
              </a:ext>
            </a:extLst>
          </p:cNvPr>
          <p:cNvSpPr/>
          <p:nvPr/>
        </p:nvSpPr>
        <p:spPr>
          <a:xfrm flipH="1">
            <a:off x="508027" y="2136154"/>
            <a:ext cx="6801632" cy="4719241"/>
          </a:xfrm>
          <a:prstGeom prst="rect">
            <a:avLst/>
          </a:prstGeom>
        </p:spPr>
        <p:txBody>
          <a:bodyPr wrap="square">
            <a:spAutoFit/>
          </a:bodyPr>
          <a:lstStyle/>
          <a:p>
            <a:pPr>
              <a:lnSpc>
                <a:spcPts val="1960"/>
              </a:lnSpc>
              <a:buClr>
                <a:srgbClr val="62A844"/>
              </a:buClr>
            </a:pPr>
            <a:r>
              <a:rPr lang="en-US" sz="2000" dirty="0">
                <a:solidFill>
                  <a:srgbClr val="000000"/>
                </a:solidFill>
                <a:cs typeface="Times New Roman" panose="02020603050405020304" pitchFamily="18" charset="0"/>
              </a:rPr>
              <a:t>Technology can simplify travel, but </a:t>
            </a:r>
            <a:r>
              <a:rPr lang="en-US" sz="2000" b="1" dirty="0">
                <a:solidFill>
                  <a:srgbClr val="000000"/>
                </a:solidFill>
                <a:cs typeface="Times New Roman" panose="02020603050405020304" pitchFamily="18" charset="0"/>
              </a:rPr>
              <a:t>hospitality </a:t>
            </a:r>
          </a:p>
          <a:p>
            <a:pPr>
              <a:lnSpc>
                <a:spcPts val="1960"/>
              </a:lnSpc>
              <a:buClr>
                <a:srgbClr val="62A844"/>
              </a:buClr>
            </a:pPr>
            <a:r>
              <a:rPr lang="en-US" sz="2000" b="1" dirty="0">
                <a:solidFill>
                  <a:srgbClr val="000000"/>
                </a:solidFill>
                <a:cs typeface="Times New Roman" panose="02020603050405020304" pitchFamily="18" charset="0"/>
              </a:rPr>
              <a:t>remains built on human connection</a:t>
            </a:r>
            <a:r>
              <a:rPr lang="en-US" sz="2000" dirty="0">
                <a:solidFill>
                  <a:srgbClr val="000000"/>
                </a:solidFill>
                <a:cs typeface="Times New Roman" panose="02020603050405020304" pitchFamily="18" charset="0"/>
              </a:rPr>
              <a:t>.</a:t>
            </a:r>
          </a:p>
          <a:p>
            <a:pPr>
              <a:lnSpc>
                <a:spcPts val="1960"/>
              </a:lnSpc>
              <a:buClr>
                <a:srgbClr val="62A844"/>
              </a:buClr>
            </a:pP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What Guests Remember:</a:t>
            </a:r>
          </a:p>
          <a:p>
            <a:pPr>
              <a:buClr>
                <a:srgbClr val="62A844"/>
              </a:buClr>
            </a:pPr>
            <a:endParaRPr lang="en-US" sz="800" b="1" dirty="0">
              <a:solidFill>
                <a:srgbClr val="0289AE"/>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Warmth of a welcome</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Thoughtful gestures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Empathy and attentiveness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Authenticity in service</a:t>
            </a:r>
          </a:p>
          <a:p>
            <a:pPr>
              <a:lnSpc>
                <a:spcPts val="1960"/>
              </a:lnSpc>
              <a:buClr>
                <a:srgbClr val="62A844"/>
              </a:buClr>
            </a:pP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Balanced Approach:</a:t>
            </a:r>
          </a:p>
          <a:p>
            <a:pPr>
              <a:buClr>
                <a:srgbClr val="62A844"/>
              </a:buClr>
            </a:pPr>
            <a:br>
              <a:rPr lang="en-US" sz="800"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Leading European hotels combine:</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Automated check-in</a:t>
            </a:r>
            <a:r>
              <a:rPr lang="en-US" dirty="0">
                <a:solidFill>
                  <a:srgbClr val="000000"/>
                </a:solidFill>
                <a:cs typeface="Times New Roman" panose="02020603050405020304" pitchFamily="18" charset="0"/>
              </a:rPr>
              <a:t> → Staff greet by name, not handle paperwork</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AI-driven insights</a:t>
            </a:r>
            <a:r>
              <a:rPr lang="en-US" dirty="0">
                <a:solidFill>
                  <a:srgbClr val="000000"/>
                </a:solidFill>
                <a:cs typeface="Times New Roman" panose="02020603050405020304" pitchFamily="18" charset="0"/>
              </a:rPr>
              <a:t> → Guide staff to anticipate preferences</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Digital efficiency</a:t>
            </a:r>
            <a:r>
              <a:rPr lang="en-US" dirty="0">
                <a:solidFill>
                  <a:srgbClr val="000000"/>
                </a:solidFill>
                <a:cs typeface="Times New Roman" panose="02020603050405020304" pitchFamily="18" charset="0"/>
              </a:rPr>
              <a:t> + </a:t>
            </a:r>
            <a:r>
              <a:rPr lang="en-US" b="1" dirty="0">
                <a:solidFill>
                  <a:srgbClr val="000000"/>
                </a:solidFill>
                <a:cs typeface="Times New Roman" panose="02020603050405020304" pitchFamily="18" charset="0"/>
              </a:rPr>
              <a:t>Personal presence</a:t>
            </a:r>
            <a:r>
              <a:rPr lang="en-US" dirty="0">
                <a:solidFill>
                  <a:srgbClr val="000000"/>
                </a:solidFill>
                <a:cs typeface="Times New Roman" panose="02020603050405020304" pitchFamily="18" charset="0"/>
              </a:rPr>
              <a:t> = Lasting impression</a:t>
            </a:r>
          </a:p>
          <a:p>
            <a:pPr>
              <a:lnSpc>
                <a:spcPts val="1960"/>
              </a:lnSpc>
              <a:buClr>
                <a:srgbClr val="62A844"/>
              </a:buClr>
            </a:pPr>
            <a:endParaRPr lang="en-US" dirty="0">
              <a:solidFill>
                <a:srgbClr val="000000"/>
              </a:solidFill>
              <a:cs typeface="Times New Roman" panose="02020603050405020304" pitchFamily="18" charset="0"/>
            </a:endParaRPr>
          </a:p>
          <a:p>
            <a:pPr algn="just">
              <a:lnSpc>
                <a:spcPts val="1960"/>
              </a:lnSpc>
              <a:buClr>
                <a:srgbClr val="62A844"/>
              </a:buClr>
            </a:pPr>
            <a:endParaRPr lang="en-US" dirty="0">
              <a:solidFill>
                <a:srgbClr val="000000"/>
              </a:solidFill>
            </a:endParaRPr>
          </a:p>
          <a:p>
            <a:pPr>
              <a:lnSpc>
                <a:spcPts val="1960"/>
              </a:lnSpc>
              <a:buClr>
                <a:srgbClr val="62A844"/>
              </a:buClr>
            </a:pPr>
            <a:endParaRPr lang="en-GB" dirty="0">
              <a:solidFill>
                <a:srgbClr val="000000"/>
              </a:solidFill>
            </a:endParaRPr>
          </a:p>
        </p:txBody>
      </p:sp>
      <p:pic>
        <p:nvPicPr>
          <p:cNvPr id="5" name="Graphic 4">
            <a:extLst>
              <a:ext uri="{FF2B5EF4-FFF2-40B4-BE49-F238E27FC236}">
                <a16:creationId xmlns:a16="http://schemas.microsoft.com/office/drawing/2014/main" id="{D6BB0C3D-0B41-F071-6D6F-337514068657}"/>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sp>
        <p:nvSpPr>
          <p:cNvPr id="6" name="Rectangle 30">
            <a:extLst>
              <a:ext uri="{FF2B5EF4-FFF2-40B4-BE49-F238E27FC236}">
                <a16:creationId xmlns:a16="http://schemas.microsoft.com/office/drawing/2014/main" id="{B2D902D7-6F5C-AF4E-E3B8-B378F92A2DEA}"/>
              </a:ext>
            </a:extLst>
          </p:cNvPr>
          <p:cNvSpPr/>
          <p:nvPr/>
        </p:nvSpPr>
        <p:spPr>
          <a:xfrm flipH="1">
            <a:off x="7995880" y="3919365"/>
            <a:ext cx="3244714" cy="1785104"/>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Staff Guidance:</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Teams must know </a:t>
            </a:r>
            <a:r>
              <a:rPr lang="en-US" b="1" i="1" dirty="0">
                <a:solidFill>
                  <a:srgbClr val="262626"/>
                </a:solidFill>
                <a:cs typeface="Times New Roman" panose="02020603050405020304" pitchFamily="18" charset="0"/>
              </a:rPr>
              <a:t>when to rely on systems</a:t>
            </a:r>
            <a:r>
              <a:rPr lang="en-US" i="1" dirty="0">
                <a:solidFill>
                  <a:srgbClr val="262626"/>
                </a:solidFill>
                <a:cs typeface="Times New Roman" panose="02020603050405020304" pitchFamily="18" charset="0"/>
              </a:rPr>
              <a:t> and </a:t>
            </a:r>
            <a:r>
              <a:rPr lang="en-US" b="1" i="1" dirty="0">
                <a:solidFill>
                  <a:srgbClr val="262626"/>
                </a:solidFill>
                <a:cs typeface="Times New Roman" panose="02020603050405020304" pitchFamily="18" charset="0"/>
              </a:rPr>
              <a:t>when to intervene with humanity</a:t>
            </a:r>
            <a:r>
              <a:rPr lang="en-US" i="1" dirty="0">
                <a:solidFill>
                  <a:srgbClr val="262626"/>
                </a:solidFill>
                <a:cs typeface="Times New Roman" panose="02020603050405020304" pitchFamily="18" charset="0"/>
              </a:rPr>
              <a:t>.</a:t>
            </a:r>
            <a:endParaRPr lang="en-US" dirty="0">
              <a:solidFill>
                <a:srgbClr val="262626"/>
              </a:solidFill>
              <a:cs typeface="Times New Roman" panose="02020603050405020304" pitchFamily="18" charset="0"/>
            </a:endParaRPr>
          </a:p>
          <a:p>
            <a:pPr algn="ctr"/>
            <a:endParaRPr lang="en-US" dirty="0">
              <a:solidFill>
                <a:srgbClr val="262626"/>
              </a:solidFill>
            </a:endParaRPr>
          </a:p>
          <a:p>
            <a:pPr algn="ctr"/>
            <a:endParaRPr lang="en-US" dirty="0">
              <a:solidFill>
                <a:srgbClr val="262626"/>
              </a:solidFill>
            </a:endParaRPr>
          </a:p>
        </p:txBody>
      </p:sp>
      <p:sp>
        <p:nvSpPr>
          <p:cNvPr id="7" name="Rounded Rectangle 6">
            <a:extLst>
              <a:ext uri="{FF2B5EF4-FFF2-40B4-BE49-F238E27FC236}">
                <a16:creationId xmlns:a16="http://schemas.microsoft.com/office/drawing/2014/main" id="{58A04DB3-8080-2A3D-E89B-15DEF153DF9D}"/>
              </a:ext>
            </a:extLst>
          </p:cNvPr>
          <p:cNvSpPr/>
          <p:nvPr/>
        </p:nvSpPr>
        <p:spPr>
          <a:xfrm>
            <a:off x="7776426" y="3805727"/>
            <a:ext cx="3676042" cy="1533284"/>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8" name="Rounded Rectangle 7">
            <a:extLst>
              <a:ext uri="{FF2B5EF4-FFF2-40B4-BE49-F238E27FC236}">
                <a16:creationId xmlns:a16="http://schemas.microsoft.com/office/drawing/2014/main" id="{C74A4B89-76FD-97D0-201D-F2E7BC28C24E}"/>
              </a:ext>
            </a:extLst>
          </p:cNvPr>
          <p:cNvSpPr/>
          <p:nvPr/>
        </p:nvSpPr>
        <p:spPr>
          <a:xfrm>
            <a:off x="7309659" y="5704469"/>
            <a:ext cx="4177847"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32CD050A-BD01-AF80-E821-B15D8CC982DD}"/>
              </a:ext>
            </a:extLst>
          </p:cNvPr>
          <p:cNvSpPr txBox="1"/>
          <p:nvPr/>
        </p:nvSpPr>
        <p:spPr>
          <a:xfrm>
            <a:off x="7435658" y="5767747"/>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0" name="TextBox 9">
            <a:extLst>
              <a:ext uri="{FF2B5EF4-FFF2-40B4-BE49-F238E27FC236}">
                <a16:creationId xmlns:a16="http://schemas.microsoft.com/office/drawing/2014/main" id="{C082BD0D-27CD-6841-A6CF-14CD998DBD34}"/>
              </a:ext>
            </a:extLst>
          </p:cNvPr>
          <p:cNvSpPr txBox="1"/>
          <p:nvPr/>
        </p:nvSpPr>
        <p:spPr>
          <a:xfrm>
            <a:off x="8191659" y="5767747"/>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8D2DD13-0093-DEA7-DB68-C0A5B58B32ED}"/>
              </a:ext>
            </a:extLst>
          </p:cNvPr>
          <p:cNvSpPr txBox="1"/>
          <p:nvPr/>
        </p:nvSpPr>
        <p:spPr>
          <a:xfrm>
            <a:off x="8785658" y="5767747"/>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Tree>
    <p:extLst>
      <p:ext uri="{BB962C8B-B14F-4D97-AF65-F5344CB8AC3E}">
        <p14:creationId xmlns:p14="http://schemas.microsoft.com/office/powerpoint/2010/main" val="1345309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499E4-963B-0652-61AA-3BC4B038069B}"/>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4EB348CA-4860-65D2-E97C-F0B06D730F4A}"/>
              </a:ext>
            </a:extLst>
          </p:cNvPr>
          <p:cNvSpPr txBox="1">
            <a:spLocks/>
          </p:cNvSpPr>
          <p:nvPr/>
        </p:nvSpPr>
        <p:spPr>
          <a:xfrm>
            <a:off x="429115" y="525832"/>
            <a:ext cx="59270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The Human Touch in a Digital Experience - </a:t>
            </a:r>
            <a:r>
              <a:rPr lang="en-US" sz="3400" b="1" dirty="0">
                <a:solidFill>
                  <a:srgbClr val="0289AE"/>
                </a:solidFill>
                <a:cs typeface="Times New Roman" panose="02020603050405020304" pitchFamily="18" charset="0"/>
              </a:rPr>
              <a:t>Discussion Task</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6C79DA8D-9148-F32B-26AA-1BC4B5590D08}"/>
              </a:ext>
            </a:extLst>
          </p:cNvPr>
          <p:cNvCxnSpPr>
            <a:cxnSpLocks/>
          </p:cNvCxnSpPr>
          <p:nvPr/>
        </p:nvCxnSpPr>
        <p:spPr>
          <a:xfrm>
            <a:off x="0" y="1727220"/>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419EA3FA-C1E9-B39C-4572-1F3D07144238}"/>
              </a:ext>
            </a:extLst>
          </p:cNvPr>
          <p:cNvSpPr/>
          <p:nvPr/>
        </p:nvSpPr>
        <p:spPr>
          <a:xfrm flipH="1">
            <a:off x="508027" y="2136154"/>
            <a:ext cx="6801632" cy="4196020"/>
          </a:xfrm>
          <a:prstGeom prst="rect">
            <a:avLst/>
          </a:prstGeom>
        </p:spPr>
        <p:txBody>
          <a:bodyPr wrap="square">
            <a:spAutoFit/>
          </a:bodyPr>
          <a:lstStyle/>
          <a:p>
            <a:pPr>
              <a:lnSpc>
                <a:spcPts val="1960"/>
              </a:lnSpc>
              <a:buClr>
                <a:srgbClr val="62A844"/>
              </a:buClr>
            </a:pPr>
            <a:r>
              <a:rPr lang="en-US" sz="2000" b="1" dirty="0">
                <a:solidFill>
                  <a:srgbClr val="0289AE"/>
                </a:solidFill>
                <a:cs typeface="Times New Roman" panose="02020603050405020304" pitchFamily="18" charset="0"/>
              </a:rPr>
              <a:t>Scenario:</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In small groups, share </a:t>
            </a:r>
            <a:r>
              <a:rPr lang="en-US" b="1" dirty="0">
                <a:solidFill>
                  <a:srgbClr val="000000"/>
                </a:solidFill>
                <a:cs typeface="Times New Roman" panose="02020603050405020304" pitchFamily="18" charset="0"/>
              </a:rPr>
              <a:t>one example</a:t>
            </a:r>
            <a:r>
              <a:rPr lang="en-US" dirty="0">
                <a:solidFill>
                  <a:srgbClr val="000000"/>
                </a:solidFill>
                <a:cs typeface="Times New Roman" panose="02020603050405020304" pitchFamily="18" charset="0"/>
              </a:rPr>
              <a:t> where a </a:t>
            </a:r>
            <a:r>
              <a:rPr lang="en-US" b="1" dirty="0">
                <a:solidFill>
                  <a:srgbClr val="000000"/>
                </a:solidFill>
                <a:cs typeface="Times New Roman" panose="02020603050405020304" pitchFamily="18" charset="0"/>
              </a:rPr>
              <a:t>human action improved a digital process</a:t>
            </a:r>
            <a:r>
              <a:rPr lang="en-US" dirty="0">
                <a:solidFill>
                  <a:srgbClr val="000000"/>
                </a:solidFill>
                <a:cs typeface="Times New Roman" panose="02020603050405020304" pitchFamily="18" charset="0"/>
              </a:rPr>
              <a:t>.</a:t>
            </a:r>
          </a:p>
          <a:p>
            <a:pPr>
              <a:lnSpc>
                <a:spcPts val="1960"/>
              </a:lnSpc>
              <a:buClr>
                <a:srgbClr val="62A844"/>
              </a:buClr>
            </a:pP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Focus Questions: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What specific </a:t>
            </a:r>
            <a:r>
              <a:rPr lang="en-US" b="1" dirty="0">
                <a:solidFill>
                  <a:srgbClr val="000000"/>
                </a:solidFill>
                <a:cs typeface="Times New Roman" panose="02020603050405020304" pitchFamily="18" charset="0"/>
              </a:rPr>
              <a:t>behaviors</a:t>
            </a:r>
            <a:r>
              <a:rPr lang="en-US" dirty="0">
                <a:solidFill>
                  <a:srgbClr val="000000"/>
                </a:solidFill>
                <a:cs typeface="Times New Roman" panose="02020603050405020304" pitchFamily="18" charset="0"/>
              </a:rPr>
              <a:t> made the experience feel more personal?</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How did the human touch build </a:t>
            </a:r>
            <a:r>
              <a:rPr lang="en-US" b="1" dirty="0">
                <a:solidFill>
                  <a:srgbClr val="000000"/>
                </a:solidFill>
                <a:cs typeface="Times New Roman" panose="02020603050405020304" pitchFamily="18" charset="0"/>
              </a:rPr>
              <a:t>trust</a:t>
            </a:r>
            <a:r>
              <a:rPr lang="en-US" dirty="0">
                <a:solidFill>
                  <a:srgbClr val="000000"/>
                </a:solidFill>
                <a:cs typeface="Times New Roman" panose="02020603050405020304" pitchFamily="18" charset="0"/>
              </a:rPr>
              <a:t>?</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What was the </a:t>
            </a:r>
            <a:r>
              <a:rPr lang="en-US" b="1" dirty="0">
                <a:solidFill>
                  <a:srgbClr val="000000"/>
                </a:solidFill>
                <a:cs typeface="Times New Roman" panose="02020603050405020304" pitchFamily="18" charset="0"/>
              </a:rPr>
              <a:t>outcome</a:t>
            </a:r>
            <a:r>
              <a:rPr lang="en-US" dirty="0">
                <a:solidFill>
                  <a:srgbClr val="000000"/>
                </a:solidFill>
                <a:cs typeface="Times New Roman" panose="02020603050405020304" pitchFamily="18" charset="0"/>
              </a:rPr>
              <a:t> for guest satisfaction?</a:t>
            </a:r>
          </a:p>
          <a:p>
            <a:pPr>
              <a:lnSpc>
                <a:spcPts val="1960"/>
              </a:lnSpc>
              <a:buClr>
                <a:srgbClr val="62A844"/>
              </a:buClr>
            </a:pPr>
            <a:endParaRPr lang="en-US" sz="2000" dirty="0">
              <a:solidFill>
                <a:srgbClr val="0289AE"/>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Example Starters: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Staff helping with a confusing kiosk </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Personal follow-up after automated message</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Human explanation of smart room features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Warm handover from chatbot to person</a:t>
            </a:r>
            <a:br>
              <a:rPr lang="en-US" dirty="0">
                <a:solidFill>
                  <a:srgbClr val="000000"/>
                </a:solidFill>
                <a:cs typeface="Times New Roman" panose="02020603050405020304" pitchFamily="18" charset="0"/>
              </a:rPr>
            </a:br>
            <a:endParaRPr lang="en-US" dirty="0">
              <a:solidFill>
                <a:srgbClr val="000000"/>
              </a:solidFill>
            </a:endParaRPr>
          </a:p>
          <a:p>
            <a:pPr>
              <a:lnSpc>
                <a:spcPts val="1960"/>
              </a:lnSpc>
              <a:buClr>
                <a:srgbClr val="62A844"/>
              </a:buClr>
            </a:pPr>
            <a:endParaRPr lang="en-GB" dirty="0">
              <a:solidFill>
                <a:srgbClr val="000000"/>
              </a:solidFill>
            </a:endParaRPr>
          </a:p>
        </p:txBody>
      </p:sp>
      <p:pic>
        <p:nvPicPr>
          <p:cNvPr id="5" name="Graphic 4">
            <a:extLst>
              <a:ext uri="{FF2B5EF4-FFF2-40B4-BE49-F238E27FC236}">
                <a16:creationId xmlns:a16="http://schemas.microsoft.com/office/drawing/2014/main" id="{531D7B8D-E1F7-3204-A2BF-A00418FF072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sp>
        <p:nvSpPr>
          <p:cNvPr id="6" name="Rectangle 30">
            <a:extLst>
              <a:ext uri="{FF2B5EF4-FFF2-40B4-BE49-F238E27FC236}">
                <a16:creationId xmlns:a16="http://schemas.microsoft.com/office/drawing/2014/main" id="{F58EE0D4-8901-37EB-E666-0985D5BF8A85}"/>
              </a:ext>
            </a:extLst>
          </p:cNvPr>
          <p:cNvSpPr/>
          <p:nvPr/>
        </p:nvSpPr>
        <p:spPr>
          <a:xfrm flipH="1">
            <a:off x="5949175" y="4604952"/>
            <a:ext cx="5096272" cy="1231106"/>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Outcome:</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Identify the </a:t>
            </a:r>
            <a:r>
              <a:rPr lang="en-US" b="1" i="1" dirty="0">
                <a:solidFill>
                  <a:srgbClr val="262626"/>
                </a:solidFill>
                <a:cs typeface="Times New Roman" panose="02020603050405020304" pitchFamily="18" charset="0"/>
              </a:rPr>
              <a:t>exact moments</a:t>
            </a:r>
            <a:r>
              <a:rPr lang="en-US" i="1" dirty="0">
                <a:solidFill>
                  <a:srgbClr val="262626"/>
                </a:solidFill>
                <a:cs typeface="Times New Roman" panose="02020603050405020304" pitchFamily="18" charset="0"/>
              </a:rPr>
              <a:t> where human presence transforms digital efficiency into genuine hospitality.</a:t>
            </a:r>
            <a:endParaRPr lang="en-US" dirty="0">
              <a:solidFill>
                <a:srgbClr val="262626"/>
              </a:solidFill>
              <a:cs typeface="Times New Roman" panose="02020603050405020304" pitchFamily="18" charset="0"/>
            </a:endParaRPr>
          </a:p>
          <a:p>
            <a:pPr algn="ctr"/>
            <a:endParaRPr lang="en-US" dirty="0">
              <a:solidFill>
                <a:srgbClr val="262626"/>
              </a:solidFill>
            </a:endParaRPr>
          </a:p>
        </p:txBody>
      </p:sp>
      <p:sp>
        <p:nvSpPr>
          <p:cNvPr id="7" name="Rounded Rectangle 6">
            <a:extLst>
              <a:ext uri="{FF2B5EF4-FFF2-40B4-BE49-F238E27FC236}">
                <a16:creationId xmlns:a16="http://schemas.microsoft.com/office/drawing/2014/main" id="{9637A54C-FFA9-5953-53CB-999A2B883F89}"/>
              </a:ext>
            </a:extLst>
          </p:cNvPr>
          <p:cNvSpPr/>
          <p:nvPr/>
        </p:nvSpPr>
        <p:spPr>
          <a:xfrm>
            <a:off x="5720575" y="4491314"/>
            <a:ext cx="5553473" cy="1344744"/>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3209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F0722-6E53-5C65-86CF-9EADAD405CD5}"/>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B2FA506B-C15A-FB52-868D-8EFFB209A511}"/>
              </a:ext>
            </a:extLst>
          </p:cNvPr>
          <p:cNvSpPr txBox="1">
            <a:spLocks/>
          </p:cNvSpPr>
          <p:nvPr/>
        </p:nvSpPr>
        <p:spPr>
          <a:xfrm>
            <a:off x="429115" y="421381"/>
            <a:ext cx="551448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Further Learning: Human Touch in a Digital Experience</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3C4B6B9-E65A-04B2-0B81-BA63D1B60BC0}"/>
              </a:ext>
            </a:extLst>
          </p:cNvPr>
          <p:cNvCxnSpPr>
            <a:cxnSpLocks/>
          </p:cNvCxnSpPr>
          <p:nvPr/>
        </p:nvCxnSpPr>
        <p:spPr>
          <a:xfrm>
            <a:off x="0" y="1536819"/>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714C0F18-AC50-B967-D64F-B6C8D028F505}"/>
              </a:ext>
            </a:extLst>
          </p:cNvPr>
          <p:cNvSpPr/>
          <p:nvPr/>
        </p:nvSpPr>
        <p:spPr>
          <a:xfrm flipH="1">
            <a:off x="586940" y="1838697"/>
            <a:ext cx="5055576" cy="3693319"/>
          </a:xfrm>
          <a:prstGeom prst="rect">
            <a:avLst/>
          </a:prstGeom>
        </p:spPr>
        <p:txBody>
          <a:bodyPr wrap="square">
            <a:spAutoFit/>
          </a:bodyPr>
          <a:lstStyle/>
          <a:p>
            <a:r>
              <a:rPr lang="en-US" sz="2400" b="1" dirty="0">
                <a:solidFill>
                  <a:srgbClr val="0289AE"/>
                </a:solidFill>
                <a:cs typeface="Times New Roman" panose="02020603050405020304" pitchFamily="18" charset="0"/>
              </a:rPr>
              <a:t>Where Tech Meets the Human Touch: How to Enable Hospitality Staff to Make a Business Impact</a:t>
            </a:r>
          </a:p>
          <a:p>
            <a:endParaRPr lang="en-US" b="1" i="1" dirty="0">
              <a:solidFill>
                <a:srgbClr val="000000"/>
              </a:solidFill>
            </a:endParaRPr>
          </a:p>
          <a:p>
            <a:endParaRPr lang="en-US" b="1" i="1" dirty="0">
              <a:solidFill>
                <a:srgbClr val="000000"/>
              </a:solidFill>
            </a:endParaRPr>
          </a:p>
          <a:p>
            <a:r>
              <a:rPr lang="en-US" b="1" i="1" dirty="0">
                <a:solidFill>
                  <a:srgbClr val="000000"/>
                </a:solidFill>
                <a:cs typeface="Times New Roman" panose="02020603050405020304" pitchFamily="18" charset="0"/>
              </a:rPr>
              <a:t>Hospitality Net, 2025</a:t>
            </a:r>
          </a:p>
          <a:p>
            <a:endParaRPr lang="en-US" dirty="0">
              <a:solidFill>
                <a:srgbClr val="000000"/>
              </a:solidFill>
              <a:cs typeface="Times New Roman" panose="02020603050405020304" pitchFamily="18" charset="0"/>
            </a:endParaRPr>
          </a:p>
          <a:p>
            <a:r>
              <a:rPr lang="en-US" dirty="0">
                <a:solidFill>
                  <a:srgbClr val="000000"/>
                </a:solidFill>
                <a:cs typeface="Times New Roman" panose="02020603050405020304" pitchFamily="18" charset="0"/>
              </a:rPr>
              <a:t>European leaders show how digital tools free staff to focus on empathy and judgement. The discussion offers practical examples that lift service quality, support sustainability and improve staff wellbeing while keeping hospitality warm and personal.  </a:t>
            </a:r>
            <a:endParaRPr lang="en-GB" dirty="0">
              <a:solidFill>
                <a:srgbClr val="000000"/>
              </a:solidFill>
              <a:cs typeface="Times New Roman" panose="02020603050405020304" pitchFamily="18" charset="0"/>
            </a:endParaRPr>
          </a:p>
        </p:txBody>
      </p:sp>
      <p:pic>
        <p:nvPicPr>
          <p:cNvPr id="8" name="Graphic 7">
            <a:extLst>
              <a:ext uri="{FF2B5EF4-FFF2-40B4-BE49-F238E27FC236}">
                <a16:creationId xmlns:a16="http://schemas.microsoft.com/office/drawing/2014/main" id="{59381247-01FC-63CE-1860-C453F7A89BF7}"/>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pic>
        <p:nvPicPr>
          <p:cNvPr id="19" name="Picture 18">
            <a:extLst>
              <a:ext uri="{FF2B5EF4-FFF2-40B4-BE49-F238E27FC236}">
                <a16:creationId xmlns:a16="http://schemas.microsoft.com/office/drawing/2014/main" id="{97687C3B-B412-1C9A-59D6-C3AE1BA1D57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49279" y="1181091"/>
            <a:ext cx="6347083" cy="4885527"/>
          </a:xfrm>
          <a:prstGeom prst="rect">
            <a:avLst/>
          </a:prstGeom>
        </p:spPr>
      </p:pic>
      <p:pic>
        <p:nvPicPr>
          <p:cNvPr id="25" name="Picture 24">
            <a:extLst>
              <a:ext uri="{FF2B5EF4-FFF2-40B4-BE49-F238E27FC236}">
                <a16:creationId xmlns:a16="http://schemas.microsoft.com/office/drawing/2014/main" id="{C959B66F-0A6A-B208-C90C-6E7602803E7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4721" t="9112" r="16522" b="18465"/>
          <a:stretch>
            <a:fillRect/>
          </a:stretch>
        </p:blipFill>
        <p:spPr>
          <a:xfrm>
            <a:off x="7348482" y="1574686"/>
            <a:ext cx="4843517" cy="3649937"/>
          </a:xfrm>
          <a:prstGeom prst="rect">
            <a:avLst/>
          </a:prstGeom>
        </p:spPr>
      </p:pic>
      <p:grpSp>
        <p:nvGrpSpPr>
          <p:cNvPr id="26" name="Group 25">
            <a:extLst>
              <a:ext uri="{FF2B5EF4-FFF2-40B4-BE49-F238E27FC236}">
                <a16:creationId xmlns:a16="http://schemas.microsoft.com/office/drawing/2014/main" id="{8737F0B7-163B-C04A-676F-D317563AAEFF}"/>
              </a:ext>
            </a:extLst>
          </p:cNvPr>
          <p:cNvGrpSpPr/>
          <p:nvPr/>
        </p:nvGrpSpPr>
        <p:grpSpPr>
          <a:xfrm rot="21145702">
            <a:off x="9577488" y="4940216"/>
            <a:ext cx="1456095" cy="1406604"/>
            <a:chOff x="7777737" y="4274827"/>
            <a:chExt cx="1456095" cy="1406604"/>
          </a:xfrm>
        </p:grpSpPr>
        <p:sp>
          <p:nvSpPr>
            <p:cNvPr id="27" name="Oval 26">
              <a:extLst>
                <a:ext uri="{FF2B5EF4-FFF2-40B4-BE49-F238E27FC236}">
                  <a16:creationId xmlns:a16="http://schemas.microsoft.com/office/drawing/2014/main" id="{4113C4E4-F461-3D8C-95D5-80B3C1DFC888}"/>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F8CC7E6-2CB1-2D5B-7515-19F463F25C2C}"/>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6">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4254661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33597-17A7-6EFA-9463-E305EF5FF4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C8951C5-80D3-8EF5-559E-3B8C6E6C21B3}"/>
              </a:ext>
            </a:extLst>
          </p:cNvPr>
          <p:cNvSpPr/>
          <p:nvPr/>
        </p:nvSpPr>
        <p:spPr>
          <a:xfrm flipH="1" flipV="1">
            <a:off x="0" y="-11486"/>
            <a:ext cx="12185500" cy="1129023"/>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8129A0DF-DA4E-4610-D9D3-4699A070C6EE}"/>
              </a:ext>
            </a:extLst>
          </p:cNvPr>
          <p:cNvSpPr txBox="1">
            <a:spLocks/>
          </p:cNvSpPr>
          <p:nvPr/>
        </p:nvSpPr>
        <p:spPr>
          <a:xfrm>
            <a:off x="579276" y="1563461"/>
            <a:ext cx="2508481" cy="28311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500" b="1" dirty="0">
                <a:solidFill>
                  <a:srgbClr val="0289AE"/>
                </a:solidFill>
              </a:rPr>
              <a:t>What You           Will Achieve:</a:t>
            </a:r>
            <a:br>
              <a:rPr lang="en-US" sz="2500" b="1" dirty="0">
                <a:solidFill>
                  <a:srgbClr val="0289AE"/>
                </a:solidFill>
              </a:rPr>
            </a:br>
            <a:endParaRPr lang="en-US" sz="2500" b="1" dirty="0">
              <a:solidFill>
                <a:srgbClr val="0289AE"/>
              </a:solidFill>
            </a:endParaRPr>
          </a:p>
          <a:p>
            <a:pPr marL="0" indent="0">
              <a:buNone/>
            </a:pPr>
            <a:endParaRPr lang="en-US" sz="2500" b="1" dirty="0">
              <a:solidFill>
                <a:srgbClr val="0289AE"/>
              </a:solidFill>
            </a:endParaRPr>
          </a:p>
        </p:txBody>
      </p:sp>
      <p:sp>
        <p:nvSpPr>
          <p:cNvPr id="14" name="Graphic 4">
            <a:extLst>
              <a:ext uri="{FF2B5EF4-FFF2-40B4-BE49-F238E27FC236}">
                <a16:creationId xmlns:a16="http://schemas.microsoft.com/office/drawing/2014/main" id="{2F5F693F-1D36-7999-3A79-2FB84E8BEA9A}"/>
              </a:ext>
            </a:extLst>
          </p:cNvPr>
          <p:cNvSpPr/>
          <p:nvPr/>
        </p:nvSpPr>
        <p:spPr>
          <a:xfrm rot="5400000">
            <a:off x="1314218" y="276245"/>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1A8D13BD-4CEA-01D7-B9B1-5B109881C65E}"/>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553671"/>
            <a:ext cx="3531079" cy="1671210"/>
          </a:xfrm>
          <a:prstGeom prst="rect">
            <a:avLst/>
          </a:prstGeom>
        </p:spPr>
      </p:pic>
      <p:sp>
        <p:nvSpPr>
          <p:cNvPr id="16" name="Text Placeholder 11">
            <a:extLst>
              <a:ext uri="{FF2B5EF4-FFF2-40B4-BE49-F238E27FC236}">
                <a16:creationId xmlns:a16="http://schemas.microsoft.com/office/drawing/2014/main" id="{B44ED0CF-8901-584D-D8B6-323F9E11B180}"/>
              </a:ext>
            </a:extLst>
          </p:cNvPr>
          <p:cNvSpPr txBox="1">
            <a:spLocks/>
          </p:cNvSpPr>
          <p:nvPr/>
        </p:nvSpPr>
        <p:spPr>
          <a:xfrm>
            <a:off x="579276" y="281934"/>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Learning Objectives</a:t>
            </a:r>
          </a:p>
        </p:txBody>
      </p:sp>
      <p:sp>
        <p:nvSpPr>
          <p:cNvPr id="17" name="Text Placeholder 2">
            <a:extLst>
              <a:ext uri="{FF2B5EF4-FFF2-40B4-BE49-F238E27FC236}">
                <a16:creationId xmlns:a16="http://schemas.microsoft.com/office/drawing/2014/main" id="{E8664189-7583-9064-A80F-0D293C5970EC}"/>
              </a:ext>
            </a:extLst>
          </p:cNvPr>
          <p:cNvSpPr txBox="1">
            <a:spLocks/>
          </p:cNvSpPr>
          <p:nvPr/>
        </p:nvSpPr>
        <p:spPr>
          <a:xfrm>
            <a:off x="3684594" y="1563460"/>
            <a:ext cx="7646169" cy="472303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62A844"/>
              </a:buClr>
              <a:buNone/>
            </a:pPr>
            <a:r>
              <a:rPr lang="en-US" sz="2200" b="1" dirty="0">
                <a:solidFill>
                  <a:srgbClr val="262626"/>
                </a:solidFill>
              </a:rPr>
              <a:t>Foundations:</a:t>
            </a:r>
          </a:p>
          <a:p>
            <a:pPr>
              <a:spcBef>
                <a:spcPts val="0"/>
              </a:spcBef>
              <a:buClr>
                <a:srgbClr val="62A844"/>
              </a:buClr>
            </a:pPr>
            <a:r>
              <a:rPr lang="en-US" sz="2200" dirty="0">
                <a:solidFill>
                  <a:srgbClr val="262626"/>
                </a:solidFill>
              </a:rPr>
              <a:t>Define AI in practical hospitality terms</a:t>
            </a:r>
          </a:p>
          <a:p>
            <a:pPr>
              <a:spcBef>
                <a:spcPts val="0"/>
              </a:spcBef>
              <a:buClr>
                <a:srgbClr val="62A844"/>
              </a:buClr>
            </a:pPr>
            <a:r>
              <a:rPr lang="en-US" sz="2200" dirty="0">
                <a:solidFill>
                  <a:srgbClr val="262626"/>
                </a:solidFill>
              </a:rPr>
              <a:t>Explain how automation supports operations &amp; sustainability</a:t>
            </a:r>
          </a:p>
          <a:p>
            <a:pPr marL="0" indent="0">
              <a:spcBef>
                <a:spcPts val="0"/>
              </a:spcBef>
              <a:buClr>
                <a:srgbClr val="62A844"/>
              </a:buClr>
              <a:buNone/>
            </a:pPr>
            <a:endParaRPr lang="en-US" sz="2200" b="1" dirty="0">
              <a:solidFill>
                <a:srgbClr val="262626"/>
              </a:solidFill>
            </a:endParaRPr>
          </a:p>
          <a:p>
            <a:pPr marL="0" indent="0">
              <a:spcBef>
                <a:spcPts val="0"/>
              </a:spcBef>
              <a:buClr>
                <a:srgbClr val="62A844"/>
              </a:buClr>
              <a:buNone/>
            </a:pPr>
            <a:r>
              <a:rPr lang="en-US" sz="2200" b="1" dirty="0">
                <a:solidFill>
                  <a:srgbClr val="262626"/>
                </a:solidFill>
              </a:rPr>
              <a:t>Application:</a:t>
            </a:r>
          </a:p>
          <a:p>
            <a:pPr>
              <a:spcBef>
                <a:spcPts val="0"/>
              </a:spcBef>
              <a:buClr>
                <a:srgbClr val="62A844"/>
              </a:buClr>
            </a:pPr>
            <a:r>
              <a:rPr lang="en-US" sz="2200" dirty="0">
                <a:solidFill>
                  <a:srgbClr val="262626"/>
                </a:solidFill>
              </a:rPr>
              <a:t>Identify where AI enhances guest personalization</a:t>
            </a:r>
          </a:p>
          <a:p>
            <a:pPr>
              <a:spcBef>
                <a:spcPts val="0"/>
              </a:spcBef>
              <a:buClr>
                <a:srgbClr val="62A844"/>
              </a:buClr>
            </a:pPr>
            <a:r>
              <a:rPr lang="en-US" sz="2200" dirty="0">
                <a:solidFill>
                  <a:srgbClr val="262626"/>
                </a:solidFill>
              </a:rPr>
              <a:t>Evaluate ethical implementation for your team</a:t>
            </a:r>
          </a:p>
          <a:p>
            <a:pPr marL="0" indent="0">
              <a:spcBef>
                <a:spcPts val="0"/>
              </a:spcBef>
              <a:buClr>
                <a:srgbClr val="62A844"/>
              </a:buClr>
              <a:buNone/>
            </a:pPr>
            <a:endParaRPr lang="en-US" sz="2200" b="1" dirty="0">
              <a:solidFill>
                <a:srgbClr val="262626"/>
              </a:solidFill>
            </a:endParaRPr>
          </a:p>
          <a:p>
            <a:pPr marL="0" indent="0">
              <a:spcBef>
                <a:spcPts val="0"/>
              </a:spcBef>
              <a:buClr>
                <a:srgbClr val="62A844"/>
              </a:buClr>
              <a:buNone/>
            </a:pPr>
            <a:r>
              <a:rPr lang="en-US" sz="2200" b="1" dirty="0">
                <a:solidFill>
                  <a:srgbClr val="262626"/>
                </a:solidFill>
              </a:rPr>
              <a:t>Action:</a:t>
            </a:r>
          </a:p>
          <a:p>
            <a:pPr>
              <a:spcBef>
                <a:spcPts val="0"/>
              </a:spcBef>
              <a:buClr>
                <a:srgbClr val="62A844"/>
              </a:buClr>
            </a:pPr>
            <a:r>
              <a:rPr lang="en-US" sz="2200" dirty="0" err="1">
                <a:solidFill>
                  <a:srgbClr val="262626"/>
                </a:solidFill>
              </a:rPr>
              <a:t>Analyse</a:t>
            </a:r>
            <a:r>
              <a:rPr lang="en-US" sz="2200" dirty="0">
                <a:solidFill>
                  <a:srgbClr val="262626"/>
                </a:solidFill>
              </a:rPr>
              <a:t> real case studies for lessons</a:t>
            </a:r>
          </a:p>
          <a:p>
            <a:pPr>
              <a:spcBef>
                <a:spcPts val="0"/>
              </a:spcBef>
              <a:buClr>
                <a:srgbClr val="62A844"/>
              </a:buClr>
            </a:pPr>
            <a:r>
              <a:rPr lang="en-US" sz="2200" dirty="0">
                <a:solidFill>
                  <a:srgbClr val="262626"/>
                </a:solidFill>
              </a:rPr>
              <a:t>Create your own AI implementation plan</a:t>
            </a:r>
          </a:p>
          <a:p>
            <a:pPr marL="0" indent="0">
              <a:spcBef>
                <a:spcPts val="0"/>
              </a:spcBef>
              <a:buClr>
                <a:srgbClr val="62A844"/>
              </a:buClr>
              <a:buNone/>
            </a:pPr>
            <a:endParaRPr lang="en-US" sz="2200" dirty="0">
              <a:solidFill>
                <a:srgbClr val="262626"/>
              </a:solidFill>
            </a:endParaRPr>
          </a:p>
          <a:p>
            <a:pPr marL="0" indent="0">
              <a:spcBef>
                <a:spcPts val="0"/>
              </a:spcBef>
              <a:buClr>
                <a:srgbClr val="62A844"/>
              </a:buClr>
              <a:buNone/>
            </a:pPr>
            <a:r>
              <a:rPr lang="en-US" sz="2200" b="1" dirty="0">
                <a:solidFill>
                  <a:srgbClr val="262626"/>
                </a:solidFill>
              </a:rPr>
              <a:t>Overall Outcome:</a:t>
            </a:r>
            <a:br>
              <a:rPr lang="en-US" sz="2200" dirty="0">
                <a:solidFill>
                  <a:srgbClr val="262626"/>
                </a:solidFill>
              </a:rPr>
            </a:br>
            <a:r>
              <a:rPr lang="en-US" sz="2200" i="1" dirty="0">
                <a:solidFill>
                  <a:srgbClr val="262626"/>
                </a:solidFill>
              </a:rPr>
              <a:t>You'll leave with the confidence and practical tools to lead responsible AI adoption in your business.</a:t>
            </a:r>
            <a:endParaRPr lang="en-US" sz="2200" dirty="0">
              <a:solidFill>
                <a:srgbClr val="262626"/>
              </a:solidFill>
            </a:endParaRPr>
          </a:p>
          <a:p>
            <a:pPr>
              <a:spcBef>
                <a:spcPts val="0"/>
              </a:spcBef>
              <a:buClr>
                <a:srgbClr val="62A844"/>
              </a:buClr>
            </a:pPr>
            <a:endParaRPr lang="en-US" sz="2200" dirty="0">
              <a:solidFill>
                <a:srgbClr val="262626"/>
              </a:solidFill>
            </a:endParaRPr>
          </a:p>
        </p:txBody>
      </p:sp>
      <p:sp>
        <p:nvSpPr>
          <p:cNvPr id="2" name="Freeform 1">
            <a:extLst>
              <a:ext uri="{FF2B5EF4-FFF2-40B4-BE49-F238E27FC236}">
                <a16:creationId xmlns:a16="http://schemas.microsoft.com/office/drawing/2014/main" id="{A2578FAE-62D8-717E-B68E-0FECCA34D4E3}"/>
              </a:ext>
            </a:extLst>
          </p:cNvPr>
          <p:cNvSpPr/>
          <p:nvPr/>
        </p:nvSpPr>
        <p:spPr>
          <a:xfrm>
            <a:off x="1633841" y="2772712"/>
            <a:ext cx="1154401" cy="656288"/>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62A844"/>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108210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908F1-C94E-9EF2-14B2-50A5162B4184}"/>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537B6F7E-4857-33AB-CEA8-02A905D328FD}"/>
              </a:ext>
            </a:extLst>
          </p:cNvPr>
          <p:cNvGrpSpPr/>
          <p:nvPr/>
        </p:nvGrpSpPr>
        <p:grpSpPr>
          <a:xfrm>
            <a:off x="4920151" y="386543"/>
            <a:ext cx="6863434" cy="6049273"/>
            <a:chOff x="9515475" y="838200"/>
            <a:chExt cx="12553120" cy="12065000"/>
          </a:xfrm>
        </p:grpSpPr>
        <p:sp>
          <p:nvSpPr>
            <p:cNvPr id="19" name="Oval 10">
              <a:extLst>
                <a:ext uri="{FF2B5EF4-FFF2-40B4-BE49-F238E27FC236}">
                  <a16:creationId xmlns:a16="http://schemas.microsoft.com/office/drawing/2014/main" id="{10F07964-9743-93EC-57C7-9FBF515E70FA}"/>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41CFEED0-B103-221D-AFCA-3D3B5EB55CD4}"/>
                </a:ext>
              </a:extLst>
            </p:cNvPr>
            <p:cNvCxnSpPr>
              <a:cxnSpLocks/>
            </p:cNvCxnSpPr>
            <p:nvPr/>
          </p:nvCxnSpPr>
          <p:spPr>
            <a:xfrm>
              <a:off x="13245572" y="6697989"/>
              <a:ext cx="8823023"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6F24C33F-9682-2523-5358-65E2F39C21B9}"/>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DF8AEB6C-05D0-7637-5F3D-4A32AE18C857}"/>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C470D2A8-DCAD-57FF-B07F-86183C9BE78C}"/>
                </a:ext>
              </a:extLst>
            </p:cNvPr>
            <p:cNvCxnSpPr>
              <a:cxnSpLocks/>
            </p:cNvCxnSpPr>
            <p:nvPr/>
          </p:nvCxnSpPr>
          <p:spPr>
            <a:xfrm>
              <a:off x="12768265" y="10398917"/>
              <a:ext cx="8823025"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95406356-3E73-E74C-E84E-D20B24FC0C09}"/>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159621AF-3EE7-9AC9-55A6-D8733E8F1B50}"/>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9F14C18D-24B3-AF0A-3ECD-78DABB5E1FFF}"/>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7F0FAFD2-DABD-B2EC-B71C-D3D8184BAA58}"/>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EEE5630B-51FD-270C-947A-1AFAFFEDD0C1}"/>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45E4B1C9-1F1E-60B1-5A12-CE25F467A41B}"/>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C309288E-BCDA-F9F7-B590-77C6C3D139C1}"/>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9091535C-CFBA-F70D-31D4-993B1F5796E7}"/>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612B793-F7E7-3CD4-8DFC-AD9C659B8013}"/>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8102F5D2-D184-44E2-0C50-1C64E96502ED}"/>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7FFF4850-3619-C616-D6F2-ABE9AE639DAC}"/>
              </a:ext>
            </a:extLst>
          </p:cNvPr>
          <p:cNvSpPr txBox="1">
            <a:spLocks/>
          </p:cNvSpPr>
          <p:nvPr/>
        </p:nvSpPr>
        <p:spPr>
          <a:xfrm>
            <a:off x="429115" y="609471"/>
            <a:ext cx="381927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Reflection and Practical Activity</a:t>
            </a:r>
          </a:p>
        </p:txBody>
      </p:sp>
      <p:cxnSp>
        <p:nvCxnSpPr>
          <p:cNvPr id="3" name="Straight Connector 2">
            <a:extLst>
              <a:ext uri="{FF2B5EF4-FFF2-40B4-BE49-F238E27FC236}">
                <a16:creationId xmlns:a16="http://schemas.microsoft.com/office/drawing/2014/main" id="{A1199BE8-D8EB-BD76-8B80-AD2C9B555877}"/>
              </a:ext>
            </a:extLst>
          </p:cNvPr>
          <p:cNvCxnSpPr>
            <a:cxnSpLocks/>
          </p:cNvCxnSpPr>
          <p:nvPr/>
        </p:nvCxnSpPr>
        <p:spPr>
          <a:xfrm>
            <a:off x="-27710" y="1774787"/>
            <a:ext cx="4276096"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TextBox 34">
            <a:extLst>
              <a:ext uri="{FF2B5EF4-FFF2-40B4-BE49-F238E27FC236}">
                <a16:creationId xmlns:a16="http://schemas.microsoft.com/office/drawing/2014/main" id="{FA8BEAB8-0B42-0DC4-FA7D-BEF1386B63D4}"/>
              </a:ext>
            </a:extLst>
          </p:cNvPr>
          <p:cNvSpPr txBox="1"/>
          <p:nvPr/>
        </p:nvSpPr>
        <p:spPr>
          <a:xfrm>
            <a:off x="7686263" y="5296516"/>
            <a:ext cx="4204187" cy="1200329"/>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marL="285750" indent="-285750">
              <a:buClr>
                <a:srgbClr val="EABB22"/>
              </a:buClr>
            </a:pPr>
            <a:r>
              <a:rPr lang="en-US" sz="1800" dirty="0">
                <a:solidFill>
                  <a:srgbClr val="000000"/>
                </a:solidFill>
                <a:latin typeface="Calibri" panose="020F0502020204030204" pitchFamily="34" charset="0"/>
                <a:cs typeface="Calibri" panose="020F0502020204030204" pitchFamily="34" charset="0"/>
              </a:rPr>
              <a:t>One person = Digital assistant</a:t>
            </a:r>
          </a:p>
          <a:p>
            <a:pPr marL="285750" indent="-285750">
              <a:buClr>
                <a:srgbClr val="EABB22"/>
              </a:buClr>
            </a:pPr>
            <a:r>
              <a:rPr lang="en-US" sz="1800" dirty="0">
                <a:solidFill>
                  <a:srgbClr val="000000"/>
                </a:solidFill>
                <a:latin typeface="Calibri" panose="020F0502020204030204" pitchFamily="34" charset="0"/>
                <a:cs typeface="Calibri" panose="020F0502020204030204" pitchFamily="34" charset="0"/>
              </a:rPr>
              <a:t>Other person = Staff member</a:t>
            </a:r>
          </a:p>
          <a:p>
            <a:pPr marL="285750" indent="-285750">
              <a:buClr>
                <a:srgbClr val="EABB22"/>
              </a:buClr>
            </a:pPr>
            <a:r>
              <a:rPr lang="en-US" sz="1800" dirty="0">
                <a:solidFill>
                  <a:srgbClr val="000000"/>
                </a:solidFill>
                <a:latin typeface="Calibri" panose="020F0502020204030204" pitchFamily="34" charset="0"/>
                <a:cs typeface="Calibri" panose="020F0502020204030204" pitchFamily="34" charset="0"/>
              </a:rPr>
              <a:t>Use plain, friendly language</a:t>
            </a:r>
          </a:p>
          <a:p>
            <a:pPr marL="285750" indent="-285750">
              <a:buClr>
                <a:srgbClr val="EABB22"/>
              </a:buClr>
            </a:pPr>
            <a:endParaRPr lang="en-US" sz="1800" dirty="0">
              <a:solidFill>
                <a:srgbClr val="000000"/>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C1ADDF9D-3E82-0150-D296-B1C5EE4175DF}"/>
              </a:ext>
            </a:extLst>
          </p:cNvPr>
          <p:cNvSpPr txBox="1"/>
          <p:nvPr/>
        </p:nvSpPr>
        <p:spPr>
          <a:xfrm>
            <a:off x="7686262" y="1198646"/>
            <a:ext cx="3836355" cy="120032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buClr>
                <a:srgbClr val="0289AE"/>
              </a:buClr>
            </a:pPr>
            <a:r>
              <a:rPr lang="en-US" sz="1800" dirty="0">
                <a:solidFill>
                  <a:srgbClr val="000000"/>
                </a:solidFill>
                <a:latin typeface="Calibri" panose="020F0502020204030204" pitchFamily="34" charset="0"/>
                <a:cs typeface="Calibri" panose="020F0502020204030204" pitchFamily="34" charset="0"/>
              </a:rPr>
              <a:t>Arrival </a:t>
            </a:r>
          </a:p>
          <a:p>
            <a:pPr>
              <a:buClr>
                <a:srgbClr val="0289AE"/>
              </a:buClr>
            </a:pPr>
            <a:r>
              <a:rPr lang="en-US" sz="1800" dirty="0">
                <a:solidFill>
                  <a:srgbClr val="000000"/>
                </a:solidFill>
                <a:latin typeface="Calibri" panose="020F0502020204030204" pitchFamily="34" charset="0"/>
                <a:cs typeface="Calibri" panose="020F0502020204030204" pitchFamily="34" charset="0"/>
              </a:rPr>
              <a:t>Late check-out </a:t>
            </a:r>
          </a:p>
          <a:p>
            <a:pPr>
              <a:buClr>
                <a:srgbClr val="0289AE"/>
              </a:buClr>
            </a:pPr>
            <a:r>
              <a:rPr lang="en-US" sz="1800" dirty="0">
                <a:solidFill>
                  <a:srgbClr val="000000"/>
                </a:solidFill>
                <a:latin typeface="Calibri" panose="020F0502020204030204" pitchFamily="34" charset="0"/>
                <a:cs typeface="Calibri" panose="020F0502020204030204" pitchFamily="34" charset="0"/>
              </a:rPr>
              <a:t>Room issue </a:t>
            </a:r>
          </a:p>
          <a:p>
            <a:pPr>
              <a:buClr>
                <a:srgbClr val="0289AE"/>
              </a:buClr>
            </a:pPr>
            <a:r>
              <a:rPr lang="en-US" sz="1800" dirty="0">
                <a:solidFill>
                  <a:srgbClr val="000000"/>
                </a:solidFill>
                <a:latin typeface="Calibri" panose="020F0502020204030204" pitchFamily="34" charset="0"/>
                <a:cs typeface="Calibri" panose="020F0502020204030204" pitchFamily="34" charset="0"/>
              </a:rPr>
              <a:t>Local recommendations</a:t>
            </a:r>
          </a:p>
        </p:txBody>
      </p:sp>
      <p:sp>
        <p:nvSpPr>
          <p:cNvPr id="12" name="TextBox 37">
            <a:extLst>
              <a:ext uri="{FF2B5EF4-FFF2-40B4-BE49-F238E27FC236}">
                <a16:creationId xmlns:a16="http://schemas.microsoft.com/office/drawing/2014/main" id="{29FEDFDA-B4FC-54A9-6A9A-5795C4191115}"/>
              </a:ext>
            </a:extLst>
          </p:cNvPr>
          <p:cNvSpPr txBox="1"/>
          <p:nvPr/>
        </p:nvSpPr>
        <p:spPr>
          <a:xfrm>
            <a:off x="7686262" y="3397769"/>
            <a:ext cx="4310985" cy="923330"/>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a:buClr>
                <a:srgbClr val="62A844"/>
              </a:buClr>
            </a:pPr>
            <a:r>
              <a:rPr lang="en-US" sz="1800" dirty="0">
                <a:solidFill>
                  <a:srgbClr val="000000"/>
                </a:solidFill>
                <a:latin typeface="Calibri" panose="020F0502020204030204" pitchFamily="34" charset="0"/>
                <a:cs typeface="Calibri" panose="020F0502020204030204" pitchFamily="34" charset="0"/>
              </a:rPr>
              <a:t>Where can tech bring speed/accuracy?</a:t>
            </a:r>
          </a:p>
          <a:p>
            <a:pPr>
              <a:buClr>
                <a:srgbClr val="62A844"/>
              </a:buClr>
            </a:pPr>
            <a:r>
              <a:rPr lang="en-US" sz="1800" dirty="0">
                <a:solidFill>
                  <a:srgbClr val="000000"/>
                </a:solidFill>
                <a:latin typeface="Calibri" panose="020F0502020204030204" pitchFamily="34" charset="0"/>
                <a:cs typeface="Calibri" panose="020F0502020204030204" pitchFamily="34" charset="0"/>
              </a:rPr>
              <a:t>Where should a person add warmth/ reassurance?</a:t>
            </a:r>
          </a:p>
        </p:txBody>
      </p:sp>
      <p:sp>
        <p:nvSpPr>
          <p:cNvPr id="5" name="TextBox 35">
            <a:extLst>
              <a:ext uri="{FF2B5EF4-FFF2-40B4-BE49-F238E27FC236}">
                <a16:creationId xmlns:a16="http://schemas.microsoft.com/office/drawing/2014/main" id="{DF890916-AA84-1553-1BF0-484E5F9D5F78}"/>
              </a:ext>
            </a:extLst>
          </p:cNvPr>
          <p:cNvSpPr txBox="1"/>
          <p:nvPr/>
        </p:nvSpPr>
        <p:spPr>
          <a:xfrm>
            <a:off x="7686263" y="2810469"/>
            <a:ext cx="3694902" cy="514115"/>
          </a:xfrm>
          <a:prstGeom prst="rect">
            <a:avLst/>
          </a:prstGeom>
          <a:noFill/>
        </p:spPr>
        <p:txBody>
          <a:bodyPr wrap="square">
            <a:spAutoFit/>
          </a:bodyPr>
          <a:lstStyle/>
          <a:p>
            <a:pPr>
              <a:lnSpc>
                <a:spcPts val="3380"/>
              </a:lnSpc>
              <a:defRPr/>
            </a:pPr>
            <a:r>
              <a:rPr lang="en-US" sz="2600" b="1" dirty="0">
                <a:solidFill>
                  <a:srgbClr val="62A844"/>
                </a:solidFill>
                <a:latin typeface="Calibri" panose="020F0502020204030204" pitchFamily="34" charset="0"/>
                <a:ea typeface="Roboto Cn" pitchFamily="2" charset="0"/>
                <a:cs typeface="Calibri" panose="020F0502020204030204" pitchFamily="34" charset="0"/>
              </a:rPr>
              <a:t>Map the Steps</a:t>
            </a:r>
          </a:p>
        </p:txBody>
      </p:sp>
      <p:sp>
        <p:nvSpPr>
          <p:cNvPr id="6" name="TextBox 38">
            <a:extLst>
              <a:ext uri="{FF2B5EF4-FFF2-40B4-BE49-F238E27FC236}">
                <a16:creationId xmlns:a16="http://schemas.microsoft.com/office/drawing/2014/main" id="{2F7471D8-7154-B7F2-4EC7-0CD5D945860B}"/>
              </a:ext>
            </a:extLst>
          </p:cNvPr>
          <p:cNvSpPr txBox="1"/>
          <p:nvPr/>
        </p:nvSpPr>
        <p:spPr>
          <a:xfrm>
            <a:off x="7686262" y="609471"/>
            <a:ext cx="4097323" cy="514115"/>
          </a:xfrm>
          <a:prstGeom prst="rect">
            <a:avLst/>
          </a:prstGeom>
          <a:noFill/>
        </p:spPr>
        <p:txBody>
          <a:bodyPr wrap="square">
            <a:spAutoFit/>
          </a:bodyPr>
          <a:lstStyle/>
          <a:p>
            <a:pPr>
              <a:lnSpc>
                <a:spcPts val="3380"/>
              </a:lnSpc>
              <a:defRPr/>
            </a:pPr>
            <a:r>
              <a:rPr lang="en-US" sz="2600" b="1" dirty="0">
                <a:solidFill>
                  <a:srgbClr val="0289AE"/>
                </a:solidFill>
                <a:latin typeface="Calibri" panose="020F0502020204030204" pitchFamily="34" charset="0"/>
                <a:ea typeface="Roboto Cn" pitchFamily="2" charset="0"/>
                <a:cs typeface="Calibri" panose="020F0502020204030204" pitchFamily="34" charset="0"/>
              </a:rPr>
              <a:t>Choose a Scenario</a:t>
            </a:r>
          </a:p>
        </p:txBody>
      </p:sp>
      <p:sp>
        <p:nvSpPr>
          <p:cNvPr id="15" name="TextBox 39">
            <a:extLst>
              <a:ext uri="{FF2B5EF4-FFF2-40B4-BE49-F238E27FC236}">
                <a16:creationId xmlns:a16="http://schemas.microsoft.com/office/drawing/2014/main" id="{FB9850B1-E01C-6D78-3773-646DFC596C89}"/>
              </a:ext>
            </a:extLst>
          </p:cNvPr>
          <p:cNvSpPr txBox="1"/>
          <p:nvPr/>
        </p:nvSpPr>
        <p:spPr>
          <a:xfrm>
            <a:off x="7686262" y="4652237"/>
            <a:ext cx="3987757" cy="514115"/>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Create a Script </a:t>
            </a:r>
          </a:p>
        </p:txBody>
      </p:sp>
      <p:sp>
        <p:nvSpPr>
          <p:cNvPr id="16" name="TextBox 6">
            <a:extLst>
              <a:ext uri="{FF2B5EF4-FFF2-40B4-BE49-F238E27FC236}">
                <a16:creationId xmlns:a16="http://schemas.microsoft.com/office/drawing/2014/main" id="{65EB077E-D7CA-AB13-CDA9-02ECB5D1C363}"/>
              </a:ext>
            </a:extLst>
          </p:cNvPr>
          <p:cNvSpPr txBox="1"/>
          <p:nvPr/>
        </p:nvSpPr>
        <p:spPr>
          <a:xfrm>
            <a:off x="417921" y="1813496"/>
            <a:ext cx="4276096" cy="2400657"/>
          </a:xfrm>
          <a:prstGeom prst="rect">
            <a:avLst/>
          </a:prstGeom>
          <a:noFill/>
        </p:spPr>
        <p:txBody>
          <a:bodyPr wrap="square" lIns="91440" tIns="45720" rIns="91440" bIns="45720" rtlCol="0" anchor="t">
            <a:spAutoFit/>
          </a:bodyPr>
          <a:lstStyle/>
          <a:p>
            <a:pPr>
              <a:lnSpc>
                <a:spcPts val="1960"/>
              </a:lnSpc>
            </a:pPr>
            <a:br>
              <a:rPr lang="en-US" sz="2000" dirty="0">
                <a:solidFill>
                  <a:srgbClr val="000000"/>
                </a:solidFill>
                <a:cs typeface="Times New Roman" panose="02020603050405020304" pitchFamily="18" charset="0"/>
              </a:rPr>
            </a:br>
            <a:r>
              <a:rPr lang="en-US" sz="2400" b="1" dirty="0">
                <a:solidFill>
                  <a:srgbClr val="0289AE"/>
                </a:solidFill>
                <a:cs typeface="Times New Roman" panose="02020603050405020304" pitchFamily="18" charset="0"/>
              </a:rPr>
              <a:t>Afterwards</a:t>
            </a:r>
          </a:p>
          <a:p>
            <a:pPr>
              <a:lnSpc>
                <a:spcPts val="1960"/>
              </a:lnSpc>
            </a:pPr>
            <a:endParaRPr lang="en-US" sz="2400" b="1" dirty="0">
              <a:solidFill>
                <a:srgbClr val="0289AE"/>
              </a:solidFill>
              <a:cs typeface="Times New Roman" panose="02020603050405020304" pitchFamily="18" charset="0"/>
            </a:endParaRPr>
          </a:p>
          <a:p>
            <a:pPr>
              <a:lnSpc>
                <a:spcPts val="1960"/>
              </a:lnSpc>
            </a:pPr>
            <a:r>
              <a:rPr lang="en-US" dirty="0">
                <a:solidFill>
                  <a:srgbClr val="000000"/>
                </a:solidFill>
                <a:cs typeface="Times New Roman" panose="02020603050405020304" pitchFamily="18" charset="0"/>
              </a:rPr>
              <a:t>Write </a:t>
            </a:r>
            <a:r>
              <a:rPr lang="en-US" b="1" dirty="0">
                <a:solidFill>
                  <a:srgbClr val="000000"/>
                </a:solidFill>
                <a:cs typeface="Times New Roman" panose="02020603050405020304" pitchFamily="18" charset="0"/>
              </a:rPr>
              <a:t>3 sentences</a:t>
            </a:r>
            <a:r>
              <a:rPr lang="en-US" dirty="0">
                <a:solidFill>
                  <a:srgbClr val="000000"/>
                </a:solidFill>
                <a:cs typeface="Times New Roman" panose="02020603050405020304" pitchFamily="18" charset="0"/>
              </a:rPr>
              <a:t> on :</a:t>
            </a:r>
          </a:p>
          <a:p>
            <a:pPr marL="342900" indent="-34290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What worked best</a:t>
            </a:r>
          </a:p>
          <a:p>
            <a:pPr marL="342900" indent="-34290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Exact moment human involvement mattered most</a:t>
            </a:r>
          </a:p>
          <a:p>
            <a:pPr marL="342900" indent="-34290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One change to increase trust/satisfaction</a:t>
            </a:r>
            <a:endParaRPr lang="en-US" kern="0" dirty="0">
              <a:solidFill>
                <a:srgbClr val="000000"/>
              </a:solidFill>
            </a:endParaRPr>
          </a:p>
        </p:txBody>
      </p:sp>
      <p:sp>
        <p:nvSpPr>
          <p:cNvPr id="7" name="Freeform 6">
            <a:extLst>
              <a:ext uri="{FF2B5EF4-FFF2-40B4-BE49-F238E27FC236}">
                <a16:creationId xmlns:a16="http://schemas.microsoft.com/office/drawing/2014/main" id="{2C6BE29D-0CD5-F01D-FCE5-A18132A1D0D8}"/>
              </a:ext>
            </a:extLst>
          </p:cNvPr>
          <p:cNvSpPr/>
          <p:nvPr/>
        </p:nvSpPr>
        <p:spPr>
          <a:xfrm rot="369013">
            <a:off x="3561788" y="2017790"/>
            <a:ext cx="926896" cy="508750"/>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dirty="0"/>
          </a:p>
        </p:txBody>
      </p:sp>
      <p:grpSp>
        <p:nvGrpSpPr>
          <p:cNvPr id="8" name="Group 7">
            <a:extLst>
              <a:ext uri="{FF2B5EF4-FFF2-40B4-BE49-F238E27FC236}">
                <a16:creationId xmlns:a16="http://schemas.microsoft.com/office/drawing/2014/main" id="{12825D45-8946-8D00-D088-09331FC4ABF1}"/>
              </a:ext>
            </a:extLst>
          </p:cNvPr>
          <p:cNvGrpSpPr/>
          <p:nvPr/>
        </p:nvGrpSpPr>
        <p:grpSpPr>
          <a:xfrm>
            <a:off x="505514" y="4591965"/>
            <a:ext cx="3887887" cy="1584520"/>
            <a:chOff x="5028889" y="6545795"/>
            <a:chExt cx="1595287" cy="1584520"/>
          </a:xfrm>
        </p:grpSpPr>
        <p:grpSp>
          <p:nvGrpSpPr>
            <p:cNvPr id="10" name="Group 9">
              <a:extLst>
                <a:ext uri="{FF2B5EF4-FFF2-40B4-BE49-F238E27FC236}">
                  <a16:creationId xmlns:a16="http://schemas.microsoft.com/office/drawing/2014/main" id="{C763F1BF-FDF6-F16A-0386-65956FBE4805}"/>
                </a:ext>
              </a:extLst>
            </p:cNvPr>
            <p:cNvGrpSpPr/>
            <p:nvPr/>
          </p:nvGrpSpPr>
          <p:grpSpPr>
            <a:xfrm>
              <a:off x="5028889" y="6545795"/>
              <a:ext cx="1595287" cy="396130"/>
              <a:chOff x="1076334" y="5416740"/>
              <a:chExt cx="3415455" cy="392853"/>
            </a:xfrm>
          </p:grpSpPr>
          <p:cxnSp>
            <p:nvCxnSpPr>
              <p:cNvPr id="25" name="Straight Connector 24">
                <a:extLst>
                  <a:ext uri="{FF2B5EF4-FFF2-40B4-BE49-F238E27FC236}">
                    <a16:creationId xmlns:a16="http://schemas.microsoft.com/office/drawing/2014/main" id="{4A2E5BB9-165D-2FDB-B145-CEC97B8DB43A}"/>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77756A2-E5FF-C460-FA9F-F2E26E673D2C}"/>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DDED1DEA-D2C6-A02D-B594-08BF9F51194E}"/>
                </a:ext>
              </a:extLst>
            </p:cNvPr>
            <p:cNvGrpSpPr/>
            <p:nvPr/>
          </p:nvGrpSpPr>
          <p:grpSpPr>
            <a:xfrm>
              <a:off x="5028889" y="7338055"/>
              <a:ext cx="1595287" cy="792260"/>
              <a:chOff x="1076334" y="5023887"/>
              <a:chExt cx="3415455" cy="785706"/>
            </a:xfrm>
          </p:grpSpPr>
          <p:cxnSp>
            <p:nvCxnSpPr>
              <p:cNvPr id="14" name="Straight Connector 13">
                <a:extLst>
                  <a:ext uri="{FF2B5EF4-FFF2-40B4-BE49-F238E27FC236}">
                    <a16:creationId xmlns:a16="http://schemas.microsoft.com/office/drawing/2014/main" id="{F684C8B6-122F-2223-C00A-3B32ACE071C5}"/>
                  </a:ext>
                </a:extLst>
              </p:cNvPr>
              <p:cNvCxnSpPr>
                <a:cxnSpLocks/>
              </p:cNvCxnSpPr>
              <p:nvPr/>
            </p:nvCxnSpPr>
            <p:spPr>
              <a:xfrm>
                <a:off x="1076334" y="5023887"/>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55EC388-606F-8D1A-B250-E1887FA4B1D3}"/>
                  </a:ext>
                </a:extLst>
              </p:cNvPr>
              <p:cNvCxnSpPr>
                <a:cxnSpLocks/>
              </p:cNvCxnSpPr>
              <p:nvPr/>
            </p:nvCxnSpPr>
            <p:spPr>
              <a:xfrm>
                <a:off x="1076334" y="5416740"/>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75A8289-8B43-5B1B-16A4-19C20B6D48EF}"/>
                  </a:ext>
                </a:extLst>
              </p:cNvPr>
              <p:cNvCxnSpPr>
                <a:cxnSpLocks/>
              </p:cNvCxnSpPr>
              <p:nvPr/>
            </p:nvCxnSpPr>
            <p:spPr>
              <a:xfrm>
                <a:off x="1076334" y="5809593"/>
                <a:ext cx="3415455" cy="0"/>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889097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42AB-E9CB-FFF1-4061-337FCF3ED9A7}"/>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89B65762-6767-8824-3728-CF3F14BAA3EA}"/>
              </a:ext>
            </a:extLst>
          </p:cNvPr>
          <p:cNvSpPr/>
          <p:nvPr/>
        </p:nvSpPr>
        <p:spPr>
          <a:xfrm flipH="1">
            <a:off x="688773" y="1069584"/>
            <a:ext cx="3134661" cy="1169936"/>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AI Shapes Every Journey: </a:t>
            </a:r>
            <a:r>
              <a:rPr lang="en-US" sz="2000" dirty="0">
                <a:solidFill>
                  <a:srgbClr val="262626"/>
                </a:solidFill>
                <a:cs typeface="Segoe UI Light" panose="020B0502040204020203" pitchFamily="34" charset="0"/>
              </a:rPr>
              <a:t>From booking to departure, enhancing communication and experience</a:t>
            </a:r>
          </a:p>
        </p:txBody>
      </p:sp>
      <p:sp>
        <p:nvSpPr>
          <p:cNvPr id="108" name="Rectangle 30">
            <a:extLst>
              <a:ext uri="{FF2B5EF4-FFF2-40B4-BE49-F238E27FC236}">
                <a16:creationId xmlns:a16="http://schemas.microsoft.com/office/drawing/2014/main" id="{9A05E7FB-CB93-7DB5-6A0E-AD2DF3509E70}"/>
              </a:ext>
            </a:extLst>
          </p:cNvPr>
          <p:cNvSpPr/>
          <p:nvPr/>
        </p:nvSpPr>
        <p:spPr>
          <a:xfrm flipH="1">
            <a:off x="688770" y="3063440"/>
            <a:ext cx="3656280" cy="1169936"/>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Precision + </a:t>
            </a:r>
            <a:r>
              <a:rPr lang="en-US" sz="2000" b="1" dirty="0" err="1">
                <a:solidFill>
                  <a:srgbClr val="262626"/>
                </a:solidFill>
                <a:cs typeface="Segoe UI Light" panose="020B0502040204020203" pitchFamily="34" charset="0"/>
              </a:rPr>
              <a:t>Personalisation</a:t>
            </a:r>
            <a:r>
              <a:rPr lang="en-US" sz="2000" b="1" dirty="0">
                <a:solidFill>
                  <a:srgbClr val="262626"/>
                </a:solidFill>
                <a:cs typeface="Segoe UI Light" panose="020B0502040204020203" pitchFamily="34" charset="0"/>
              </a:rPr>
              <a:t>: </a:t>
            </a:r>
            <a:br>
              <a:rPr lang="en-US" sz="2000" dirty="0">
                <a:solidFill>
                  <a:srgbClr val="262626"/>
                </a:solidFill>
                <a:cs typeface="Segoe UI Light" panose="020B0502040204020203" pitchFamily="34" charset="0"/>
              </a:rPr>
            </a:br>
            <a:r>
              <a:rPr lang="en-US" sz="2000" dirty="0">
                <a:solidFill>
                  <a:srgbClr val="262626"/>
                </a:solidFill>
                <a:cs typeface="Segoe UI Light" panose="020B0502040204020203" pitchFamily="34" charset="0"/>
              </a:rPr>
              <a:t>Predicts occupancy, </a:t>
            </a:r>
            <a:r>
              <a:rPr lang="en-US" sz="2000" dirty="0" err="1">
                <a:solidFill>
                  <a:srgbClr val="262626"/>
                </a:solidFill>
                <a:cs typeface="Segoe UI Light" panose="020B0502040204020203" pitchFamily="34" charset="0"/>
              </a:rPr>
              <a:t>optimises</a:t>
            </a:r>
            <a:r>
              <a:rPr lang="en-US" sz="2000" dirty="0">
                <a:solidFill>
                  <a:srgbClr val="262626"/>
                </a:solidFill>
                <a:cs typeface="Segoe UI Light" panose="020B0502040204020203" pitchFamily="34" charset="0"/>
              </a:rPr>
              <a:t> energy, tailors recommendations in real-time</a:t>
            </a:r>
          </a:p>
        </p:txBody>
      </p:sp>
      <p:sp>
        <p:nvSpPr>
          <p:cNvPr id="109" name="Rectangle 30">
            <a:extLst>
              <a:ext uri="{FF2B5EF4-FFF2-40B4-BE49-F238E27FC236}">
                <a16:creationId xmlns:a16="http://schemas.microsoft.com/office/drawing/2014/main" id="{6567F9FD-F133-BA96-2C3F-788DD2C8E3E3}"/>
              </a:ext>
            </a:extLst>
          </p:cNvPr>
          <p:cNvSpPr/>
          <p:nvPr/>
        </p:nvSpPr>
        <p:spPr>
          <a:xfrm flipH="1">
            <a:off x="688772" y="5487304"/>
            <a:ext cx="3805236" cy="1169936"/>
          </a:xfrm>
          <a:prstGeom prst="rect">
            <a:avLst/>
          </a:prstGeom>
        </p:spPr>
        <p:txBody>
          <a:bodyPr wrap="square">
            <a:spAutoFit/>
          </a:bodyPr>
          <a:lstStyle/>
          <a:p>
            <a:pPr>
              <a:lnSpc>
                <a:spcPts val="2100"/>
              </a:lnSpc>
            </a:pPr>
            <a:r>
              <a:rPr lang="en-US" sz="2000" b="1" dirty="0">
                <a:solidFill>
                  <a:srgbClr val="262626"/>
                </a:solidFill>
                <a:cs typeface="Segoe UI Light" panose="020B0502040204020203" pitchFamily="34" charset="0"/>
              </a:rPr>
              <a:t>Empathy is Irreplaceable: </a:t>
            </a:r>
            <a:r>
              <a:rPr lang="en-US" sz="2000" dirty="0">
                <a:solidFill>
                  <a:srgbClr val="262626"/>
                </a:solidFill>
                <a:cs typeface="Segoe UI Light" panose="020B0502040204020203" pitchFamily="34" charset="0"/>
              </a:rPr>
              <a:t>Technology brings efficiency, but warmth builds trust and loyalty</a:t>
            </a:r>
          </a:p>
          <a:p>
            <a:pPr>
              <a:lnSpc>
                <a:spcPts val="2100"/>
              </a:lnSpc>
            </a:pPr>
            <a:endParaRPr lang="en-US" sz="2000" dirty="0">
              <a:solidFill>
                <a:srgbClr val="262626"/>
              </a:solidFill>
              <a:cs typeface="Segoe UI Light" panose="020B0502040204020203" pitchFamily="34" charset="0"/>
            </a:endParaRPr>
          </a:p>
        </p:txBody>
      </p:sp>
      <p:sp>
        <p:nvSpPr>
          <p:cNvPr id="3" name="Freeform 5">
            <a:extLst>
              <a:ext uri="{FF2B5EF4-FFF2-40B4-BE49-F238E27FC236}">
                <a16:creationId xmlns:a16="http://schemas.microsoft.com/office/drawing/2014/main" id="{92BDBC3E-6A30-3411-4217-2A6D434003ED}"/>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D41CEB13-7140-3705-58C5-B2AF46B8528E}"/>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7F5F685B-0D8D-FB33-29C1-DBBE1ADB9622}"/>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2AF98AB3-A40C-E9AD-7A75-E8D104470012}"/>
              </a:ext>
            </a:extLst>
          </p:cNvPr>
          <p:cNvSpPr>
            <a:spLocks/>
          </p:cNvSpPr>
          <p:nvPr/>
        </p:nvSpPr>
        <p:spPr bwMode="auto">
          <a:xfrm>
            <a:off x="8166251" y="2974076"/>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9D4493BF-F497-8FD9-ACD7-77718792B341}"/>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42C9BFA0-D628-6F95-080B-EA95DE92BD76}"/>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D8BB2E9C-8EED-2866-F7A4-4E3A13A21E4E}"/>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970FACD4-756D-B3E1-DF7D-A36C97BD7A6E}"/>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665C8F58-7449-6131-5E89-3F9A0BCF2F21}"/>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BC55063E-CE8E-ACA5-A8ED-7863EC53D429}"/>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1B483E38-BF89-4697-CD59-33A0DB32B145}"/>
              </a:ext>
            </a:extLst>
          </p:cNvPr>
          <p:cNvSpPr>
            <a:spLocks/>
          </p:cNvSpPr>
          <p:nvPr/>
        </p:nvSpPr>
        <p:spPr bwMode="auto">
          <a:xfrm>
            <a:off x="8284795" y="2394247"/>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7B99696C-AD8D-02F3-0CFF-71E671602899}"/>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38DCE731-664B-82B0-571F-59FF2D2D62E9}"/>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99A17FEF-06AD-C2DA-C33A-68FD10DFA347}"/>
              </a:ext>
            </a:extLst>
          </p:cNvPr>
          <p:cNvSpPr>
            <a:spLocks noChangeArrowheads="1"/>
          </p:cNvSpPr>
          <p:nvPr/>
        </p:nvSpPr>
        <p:spPr bwMode="auto">
          <a:xfrm>
            <a:off x="4617710" y="1061493"/>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F51B6A83-44D6-A3EC-2363-AD11D1F184D5}"/>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6799146F-7466-3359-394E-FBA1D602089A}"/>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2C30669B-D574-DE21-8FE4-0EAB1B59C90C}"/>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15C69495-E392-5C7F-FF16-00DCCC41180F}"/>
              </a:ext>
            </a:extLst>
          </p:cNvPr>
          <p:cNvGrpSpPr/>
          <p:nvPr/>
        </p:nvGrpSpPr>
        <p:grpSpPr>
          <a:xfrm>
            <a:off x="8961518" y="421292"/>
            <a:ext cx="507781" cy="509758"/>
            <a:chOff x="8859766" y="3475927"/>
            <a:chExt cx="507781" cy="509758"/>
          </a:xfrm>
        </p:grpSpPr>
        <p:sp>
          <p:nvSpPr>
            <p:cNvPr id="17" name="Oval 30">
              <a:extLst>
                <a:ext uri="{FF2B5EF4-FFF2-40B4-BE49-F238E27FC236}">
                  <a16:creationId xmlns:a16="http://schemas.microsoft.com/office/drawing/2014/main" id="{196E6A7E-5C82-23DE-A9D5-4643A7A4226C}"/>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160EDC09-2588-4D9C-073E-BBA8AB46054E}"/>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034BFE60-C8E5-98C5-0857-79EC41A4E27F}"/>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E357B6BD-D69C-95E8-B340-D8E4935DE1AD}"/>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53B3D564-FED8-0D05-4621-E292E2C653ED}"/>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5837EBD8-096B-5073-139F-C375910DE53B}"/>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AE8ABC8A-11B5-48F8-B68D-5AF38EB49393}"/>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2DC7BD02-0D73-6E76-E93B-804839B1FD0B}"/>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9AE13402-D5F8-8C14-84FA-5A2766929FEF}"/>
              </a:ext>
            </a:extLst>
          </p:cNvPr>
          <p:cNvSpPr>
            <a:spLocks/>
          </p:cNvSpPr>
          <p:nvPr/>
        </p:nvSpPr>
        <p:spPr bwMode="auto">
          <a:xfrm>
            <a:off x="4799483" y="1185969"/>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5D58B1B9-099C-CBDE-91B1-2E71FB3873FD}"/>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7D1F148E-9EAA-0DD3-F7EA-25943CC7BC32}"/>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5B4A4D90-A7EA-7C3E-B54E-BEFCE4576EB4}"/>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A12FE1F8-E3F8-81AA-75DB-2040634B2E0B}"/>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8AEAFDE8-6D75-B199-FBFD-6747073743DF}"/>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A923477B-CBD3-49BD-0ED8-71545120722A}"/>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EAC9492C-62B2-064F-F0CF-7C1820E472C2}"/>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8B584100-C8B8-1A93-C840-E9B5429F2299}"/>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F4CC5100-C1FD-A755-126A-E80ECCB124C3}"/>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29E1D7D9-995C-3ABC-A1B0-89A9D187057E}"/>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F2CA2296-2800-101E-246B-79328EE6FEC6}"/>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A6E4360A-6FE5-5E3E-9B59-76322316DB62}"/>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A04E1DDE-A8FF-701A-81FD-48303354229B}"/>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E1D14EFE-8E04-9796-0288-1F9281757BB1}"/>
              </a:ext>
            </a:extLst>
          </p:cNvPr>
          <p:cNvGrpSpPr/>
          <p:nvPr/>
        </p:nvGrpSpPr>
        <p:grpSpPr>
          <a:xfrm>
            <a:off x="8267025" y="223456"/>
            <a:ext cx="509758" cy="507781"/>
            <a:chOff x="8760971" y="1116818"/>
            <a:chExt cx="509758" cy="507781"/>
          </a:xfrm>
        </p:grpSpPr>
        <p:sp>
          <p:nvSpPr>
            <p:cNvPr id="18" name="Oval 31">
              <a:extLst>
                <a:ext uri="{FF2B5EF4-FFF2-40B4-BE49-F238E27FC236}">
                  <a16:creationId xmlns:a16="http://schemas.microsoft.com/office/drawing/2014/main" id="{AEBC0D60-E3E6-A13D-A6EF-D2B5E0BC277D}"/>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EF609279-3877-868E-8E95-25EDEEEBC5BF}"/>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01932B1C-B6F8-0EEF-E5F0-C39291CA7D39}"/>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20E16F15-8964-788D-68FE-46171FC474D2}"/>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EC4FC3F7-3A0A-BF73-BCE4-4C84FACAE95F}"/>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6E140FDF-A027-09FF-1BC1-3E179BBCB689}"/>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7AC5F69C-8773-0961-18C3-5AB70121F0B0}"/>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927B7CBE-D016-7124-0D65-D8ACB04C46D1}"/>
              </a:ext>
            </a:extLst>
          </p:cNvPr>
          <p:cNvGrpSpPr/>
          <p:nvPr/>
        </p:nvGrpSpPr>
        <p:grpSpPr>
          <a:xfrm>
            <a:off x="2994636" y="4258343"/>
            <a:ext cx="509758" cy="507781"/>
            <a:chOff x="3368999" y="3590525"/>
            <a:chExt cx="509758" cy="507781"/>
          </a:xfrm>
        </p:grpSpPr>
        <p:sp>
          <p:nvSpPr>
            <p:cNvPr id="19" name="Oval 32">
              <a:extLst>
                <a:ext uri="{FF2B5EF4-FFF2-40B4-BE49-F238E27FC236}">
                  <a16:creationId xmlns:a16="http://schemas.microsoft.com/office/drawing/2014/main" id="{2E42BC1F-56D0-DA9D-80A4-30A7097EB7C8}"/>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4E52876A-F1EC-3A46-9556-F68756719424}"/>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574F6C67-F1EB-D386-8286-CBAEBE2CA9CB}"/>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05EF0FE6-4A83-38E5-910E-97526454E7B9}"/>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A6F55080-3A92-EAE8-C429-159AA80FD5E2}"/>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84675E82-B1A6-8F00-0B9B-7DE8E846D72E}"/>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FB43477A-1241-ED35-9E44-6FF36DEE701C}"/>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EAC12B0D-D747-D5D4-54AE-141ACF1EE363}"/>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59B56708-627D-76CC-8F05-C8D97B123AE6}"/>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E60B7202-CD48-7DA3-AB2C-E623926FD91B}"/>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3EF0256C-00D5-73D3-CC2B-0213CC62C0C8}"/>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6015F340-3066-44D3-002F-E8B38AE1438F}"/>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BDF28B9E-50F7-F422-ABC9-4005D9845B38}"/>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515D26A1-BD14-D278-4A5F-05F50E4FB147}"/>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34B8617B-E6A4-D5B9-FCEC-44975B4355A3}"/>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8030CDD5-0399-D79B-E945-B8005DAA61DD}"/>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CE89C4CF-B6F4-483B-5B51-00568FBE7F72}"/>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8761093C-B1CD-4F6E-DAD1-F572B53286DA}"/>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12D87181-024D-EDF3-A7DA-D005AC4B6933}"/>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7FB68B9B-31DA-30D3-F95A-F33C4247849F}"/>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695C44AB-DD11-6763-E44F-B9DE596BFFFC}"/>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2202BEBE-7A7C-3185-EA54-D9CA97EFE72B}"/>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D4F26000-B0A5-B97A-43F7-D915FCFD3ED8}"/>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1B0A2993-C3C2-40FA-7B64-A6A30D10A48C}"/>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BE18BC30-411D-A0D6-10CA-1AF8A54FDC6E}"/>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4ECB50CF-D6BC-78AA-F9D6-3499A16BCEF7}"/>
              </a:ext>
            </a:extLst>
          </p:cNvPr>
          <p:cNvSpPr>
            <a:spLocks/>
          </p:cNvSpPr>
          <p:nvPr/>
        </p:nvSpPr>
        <p:spPr bwMode="auto">
          <a:xfrm>
            <a:off x="8587096" y="2550333"/>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7EF785DF-DE1B-DA9C-C176-2E92B490BD26}"/>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B7A11387-45C9-9CF3-63D2-93C883B5D1D0}"/>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DF627F78-D97E-0FC6-1DBE-A865484485AE}"/>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A8E79D9E-48F6-45FD-D279-A688C64C8257}"/>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8F36EC9A-BAFA-7496-BA84-E6AB20B1F7E9}"/>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80147144-E32D-B2BC-FCD7-54B856DD3EDD}"/>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012450BE-D4B5-7782-8215-9D88980618D6}"/>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898CAC46-FEA4-C623-8DE9-F225F1E79305}"/>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FCCE5142-442B-B5BE-D8A9-D66A90217EC9}"/>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3D7C5DBD-93D8-943A-9084-A58125E7C63A}"/>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E6F7C15C-CFB3-1A1E-6E81-875D67F2F129}"/>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14ECDFD6-E9A4-7026-67A1-6D825258FE28}"/>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1" name="Group 120">
            <a:extLst>
              <a:ext uri="{FF2B5EF4-FFF2-40B4-BE49-F238E27FC236}">
                <a16:creationId xmlns:a16="http://schemas.microsoft.com/office/drawing/2014/main" id="{096417E5-62AF-7304-3634-7FB54AE573B2}"/>
              </a:ext>
            </a:extLst>
          </p:cNvPr>
          <p:cNvGrpSpPr/>
          <p:nvPr/>
        </p:nvGrpSpPr>
        <p:grpSpPr>
          <a:xfrm>
            <a:off x="7697991" y="4667336"/>
            <a:ext cx="377378" cy="375403"/>
            <a:chOff x="7956820" y="4444072"/>
            <a:chExt cx="377378" cy="375403"/>
          </a:xfrm>
        </p:grpSpPr>
        <p:sp>
          <p:nvSpPr>
            <p:cNvPr id="24" name="Oval 37">
              <a:extLst>
                <a:ext uri="{FF2B5EF4-FFF2-40B4-BE49-F238E27FC236}">
                  <a16:creationId xmlns:a16="http://schemas.microsoft.com/office/drawing/2014/main" id="{C0C78FAE-B679-D26F-1EB8-BE06454B55E2}"/>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2CA04905-1A88-CB12-1EA3-30BB3FF74C22}"/>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8E62793F-AF20-3888-168F-6103A8C4444F}"/>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94">
            <a:extLst>
              <a:ext uri="{FF2B5EF4-FFF2-40B4-BE49-F238E27FC236}">
                <a16:creationId xmlns:a16="http://schemas.microsoft.com/office/drawing/2014/main" id="{D744295E-8523-3434-E60C-175446A44389}"/>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1150EA98-1E74-7453-3BA6-5298A345903A}"/>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D5C69A75-5C90-F365-8935-64FCDB74E803}"/>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2" name="Group 121">
            <a:extLst>
              <a:ext uri="{FF2B5EF4-FFF2-40B4-BE49-F238E27FC236}">
                <a16:creationId xmlns:a16="http://schemas.microsoft.com/office/drawing/2014/main" id="{915C6159-01EF-A04C-EB2F-06ED6C6813FE}"/>
              </a:ext>
            </a:extLst>
          </p:cNvPr>
          <p:cNvGrpSpPr/>
          <p:nvPr/>
        </p:nvGrpSpPr>
        <p:grpSpPr>
          <a:xfrm>
            <a:off x="6692049" y="350204"/>
            <a:ext cx="377378" cy="375403"/>
            <a:chOff x="8174160" y="1806372"/>
            <a:chExt cx="377378" cy="375403"/>
          </a:xfrm>
        </p:grpSpPr>
        <p:sp>
          <p:nvSpPr>
            <p:cNvPr id="20" name="Oval 33">
              <a:extLst>
                <a:ext uri="{FF2B5EF4-FFF2-40B4-BE49-F238E27FC236}">
                  <a16:creationId xmlns:a16="http://schemas.microsoft.com/office/drawing/2014/main" id="{9D898BA6-0DD6-F7F4-17C0-2EF5ED074FA7}"/>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7161DCE8-CC04-415C-CFD1-FD9455E6B804}"/>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6" name="Group 165">
            <a:extLst>
              <a:ext uri="{FF2B5EF4-FFF2-40B4-BE49-F238E27FC236}">
                <a16:creationId xmlns:a16="http://schemas.microsoft.com/office/drawing/2014/main" id="{0128CD08-9AA7-D8B9-967E-587BECFB5CC9}"/>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F856A633-DD0C-201A-032C-BB023CDC6129}"/>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4BFBDBBD-42C2-FB9F-700C-EB2083C02C88}"/>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37E1D59E-9819-4814-5FF1-FA103E4C368C}"/>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9AB85571-3ED9-6B35-6C17-C2FB82E7E37D}"/>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33AA1BEB-7A1D-580E-AFBA-567094306774}"/>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00C50660-3199-BBCF-BB5A-540EF1B87B4B}"/>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D2782928-95C1-25C1-E1A4-3AFB3EDDB192}"/>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106A85AC-5BC8-D504-B9D0-4F5ACFB3B01F}"/>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645C700D-A36E-2FA2-2982-2137B781E8B8}"/>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8939D090-B36C-A431-A739-A03A261C0EF1}"/>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429C2385-C6C6-BC8D-3FEF-B59B9D330D1E}"/>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0EFB8983-96F1-77C0-5974-EB3B92D14C66}"/>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49049D22-8375-F718-9BAC-2A355D04F1EC}"/>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DBF82464-CCD4-7DFB-BEC5-8E25B616B6B2}"/>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8159D49B-2509-6607-39B9-BA4992B24FDA}"/>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5E0979A2-56F3-317D-5A44-7A83C04E3829}"/>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0983945C-6939-F415-D013-431EB8DDFEA4}"/>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DC31BB01-165C-E149-78E9-5AD518BDC34B}"/>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B2152E74-197D-2FFD-596D-23D2F0B1DC13}"/>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98D36EEB-699C-4B79-983D-0F425AD1088B}"/>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30248A1D-E1FB-766A-11AD-4DBED2838A44}"/>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1558966C-59CC-96AF-163D-83CBD9754B36}"/>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45ECF848-C010-1BAC-720F-E428F472A1B3}"/>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232B6390-F40C-399B-FA16-946A8E33D9DB}"/>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58E2E2C5-B5C2-0F70-B5F7-314F655173F0}"/>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EC5B04DD-F91D-73D9-9FBC-600F68BA3A57}"/>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653537B4-8454-1E8F-3FFB-5BC86C0E9C22}"/>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668C9553-6D0C-1A50-74EA-5C4D30E05558}"/>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9E10A7D1-512D-574D-C7AE-3A976A1B00CC}"/>
              </a:ext>
            </a:extLst>
          </p:cNvPr>
          <p:cNvSpPr/>
          <p:nvPr/>
        </p:nvSpPr>
        <p:spPr>
          <a:xfrm flipH="1">
            <a:off x="7842222" y="1040761"/>
            <a:ext cx="3661005" cy="1439240"/>
          </a:xfrm>
          <a:prstGeom prst="rect">
            <a:avLst/>
          </a:prstGeom>
        </p:spPr>
        <p:txBody>
          <a:bodyPr wrap="square">
            <a:spAutoFit/>
          </a:bodyPr>
          <a:lstStyle/>
          <a:p>
            <a:pPr algn="r">
              <a:lnSpc>
                <a:spcPts val="2100"/>
              </a:lnSpc>
            </a:pPr>
            <a:r>
              <a:rPr lang="en-US" sz="2000" b="1" dirty="0">
                <a:solidFill>
                  <a:srgbClr val="262626"/>
                </a:solidFill>
                <a:cs typeface="Segoe UI Light" panose="020B0502040204020203" pitchFamily="34" charset="0"/>
              </a:rPr>
              <a:t>Partnership </a:t>
            </a:r>
          </a:p>
          <a:p>
            <a:pPr algn="r">
              <a:lnSpc>
                <a:spcPts val="2100"/>
              </a:lnSpc>
            </a:pPr>
            <a:r>
              <a:rPr lang="en-US" sz="2000" b="1" dirty="0">
                <a:solidFill>
                  <a:srgbClr val="262626"/>
                </a:solidFill>
                <a:cs typeface="Segoe UI Light" panose="020B0502040204020203" pitchFamily="34" charset="0"/>
              </a:rPr>
              <a:t>Delivers Excellence:</a:t>
            </a:r>
          </a:p>
          <a:p>
            <a:pPr algn="r">
              <a:lnSpc>
                <a:spcPts val="2100"/>
              </a:lnSpc>
            </a:pPr>
            <a:r>
              <a:rPr lang="en-US" sz="2000" dirty="0">
                <a:solidFill>
                  <a:srgbClr val="262626"/>
                </a:solidFill>
                <a:cs typeface="Segoe UI Light" panose="020B0502040204020203" pitchFamily="34" charset="0"/>
              </a:rPr>
              <a:t>Tech + Staff = Hospitality that feels both intelligent and sincere</a:t>
            </a:r>
          </a:p>
          <a:p>
            <a:pPr algn="r">
              <a:lnSpc>
                <a:spcPts val="2100"/>
              </a:lnSpc>
            </a:pPr>
            <a:endParaRPr lang="en-US" sz="2000" dirty="0">
              <a:solidFill>
                <a:srgbClr val="262626"/>
              </a:solidFill>
              <a:cs typeface="Segoe UI Light" panose="020B0502040204020203" pitchFamily="34" charset="0"/>
            </a:endParaRPr>
          </a:p>
        </p:txBody>
      </p:sp>
      <p:grpSp>
        <p:nvGrpSpPr>
          <p:cNvPr id="152" name="Group 151">
            <a:extLst>
              <a:ext uri="{FF2B5EF4-FFF2-40B4-BE49-F238E27FC236}">
                <a16:creationId xmlns:a16="http://schemas.microsoft.com/office/drawing/2014/main" id="{A50FA4AE-7B5A-2AA3-E171-1504CD5B75C1}"/>
              </a:ext>
            </a:extLst>
          </p:cNvPr>
          <p:cNvGrpSpPr/>
          <p:nvPr/>
        </p:nvGrpSpPr>
        <p:grpSpPr>
          <a:xfrm>
            <a:off x="10752228" y="303185"/>
            <a:ext cx="1501995" cy="883506"/>
            <a:chOff x="708799" y="582319"/>
            <a:chExt cx="1501995" cy="883506"/>
          </a:xfrm>
        </p:grpSpPr>
        <p:cxnSp>
          <p:nvCxnSpPr>
            <p:cNvPr id="153" name="Straight Connector 33">
              <a:extLst>
                <a:ext uri="{FF2B5EF4-FFF2-40B4-BE49-F238E27FC236}">
                  <a16:creationId xmlns:a16="http://schemas.microsoft.com/office/drawing/2014/main" id="{04C1F66E-447B-9126-925F-60EE3256DBF8}"/>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DC0E8EEF-C8CC-E772-5F06-AEC282F14CF1}"/>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A9D9731A-252C-4E88-F851-DF4E14479151}"/>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3B497279-F36A-879C-8B62-A8D91F6C8127}"/>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258351E6-3465-4A12-36E9-CBEEE3D35BDD}"/>
              </a:ext>
            </a:extLst>
          </p:cNvPr>
          <p:cNvSpPr txBox="1"/>
          <p:nvPr/>
        </p:nvSpPr>
        <p:spPr>
          <a:xfrm>
            <a:off x="7318636" y="5324091"/>
            <a:ext cx="4187763" cy="1439240"/>
          </a:xfrm>
          <a:prstGeom prst="rect">
            <a:avLst/>
          </a:prstGeom>
          <a:noFill/>
        </p:spPr>
        <p:txBody>
          <a:bodyPr wrap="square">
            <a:spAutoFit/>
          </a:bodyPr>
          <a:lstStyle/>
          <a:p>
            <a:pPr algn="r">
              <a:lnSpc>
                <a:spcPts val="2100"/>
              </a:lnSpc>
            </a:pPr>
            <a:r>
              <a:rPr lang="en-US" sz="2000" b="1" dirty="0" err="1">
                <a:solidFill>
                  <a:srgbClr val="62A844"/>
                </a:solidFill>
              </a:rPr>
              <a:t>Ecosmart</a:t>
            </a:r>
            <a:r>
              <a:rPr lang="en-US" sz="2000" b="1" dirty="0">
                <a:solidFill>
                  <a:srgbClr val="62A844"/>
                </a:solidFill>
              </a:rPr>
              <a:t> View:</a:t>
            </a:r>
            <a:br>
              <a:rPr lang="en-US" sz="2000" b="1" dirty="0">
                <a:solidFill>
                  <a:srgbClr val="62A844"/>
                </a:solidFill>
              </a:rPr>
            </a:br>
            <a:r>
              <a:rPr lang="en-US" i="1" dirty="0">
                <a:solidFill>
                  <a:srgbClr val="000000"/>
                </a:solidFill>
              </a:rPr>
              <a:t>Technology and people as partners-combining efficiency with inclusivity, sustainability, and European values of care.</a:t>
            </a:r>
          </a:p>
          <a:p>
            <a:pPr algn="r">
              <a:lnSpc>
                <a:spcPts val="2100"/>
              </a:lnSpc>
            </a:pPr>
            <a:endParaRPr lang="en-US" sz="2000" dirty="0">
              <a:solidFill>
                <a:srgbClr val="62A844"/>
              </a:solidFill>
            </a:endParaRPr>
          </a:p>
        </p:txBody>
      </p:sp>
      <p:grpSp>
        <p:nvGrpSpPr>
          <p:cNvPr id="114" name="Group 113">
            <a:extLst>
              <a:ext uri="{FF2B5EF4-FFF2-40B4-BE49-F238E27FC236}">
                <a16:creationId xmlns:a16="http://schemas.microsoft.com/office/drawing/2014/main" id="{ED208256-E380-4EE4-28EB-522B92878E1A}"/>
              </a:ext>
            </a:extLst>
          </p:cNvPr>
          <p:cNvGrpSpPr/>
          <p:nvPr/>
        </p:nvGrpSpPr>
        <p:grpSpPr>
          <a:xfrm>
            <a:off x="10665286" y="2434672"/>
            <a:ext cx="1501995" cy="883506"/>
            <a:chOff x="708799" y="582319"/>
            <a:chExt cx="1501995" cy="883506"/>
          </a:xfrm>
          <a:solidFill>
            <a:srgbClr val="62A844"/>
          </a:solidFill>
        </p:grpSpPr>
        <p:cxnSp>
          <p:nvCxnSpPr>
            <p:cNvPr id="115" name="Straight Connector 33">
              <a:extLst>
                <a:ext uri="{FF2B5EF4-FFF2-40B4-BE49-F238E27FC236}">
                  <a16:creationId xmlns:a16="http://schemas.microsoft.com/office/drawing/2014/main" id="{7A55EF58-C8BF-D44F-8F4D-EFB41EE3AFA3}"/>
                </a:ext>
              </a:extLst>
            </p:cNvPr>
            <p:cNvCxnSpPr>
              <a:cxnSpLocks/>
            </p:cNvCxnSpPr>
            <p:nvPr/>
          </p:nvCxnSpPr>
          <p:spPr>
            <a:xfrm flipH="1">
              <a:off x="1320800" y="951782"/>
              <a:ext cx="889994" cy="0"/>
            </a:xfrm>
            <a:prstGeom prst="line">
              <a:avLst/>
            </a:prstGeom>
            <a:grpFill/>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16" name="Group 115">
              <a:extLst>
                <a:ext uri="{FF2B5EF4-FFF2-40B4-BE49-F238E27FC236}">
                  <a16:creationId xmlns:a16="http://schemas.microsoft.com/office/drawing/2014/main" id="{7BF21BF7-ED7A-AD49-D445-343F3810F708}"/>
                </a:ext>
              </a:extLst>
            </p:cNvPr>
            <p:cNvGrpSpPr/>
            <p:nvPr/>
          </p:nvGrpSpPr>
          <p:grpSpPr>
            <a:xfrm>
              <a:off x="708799" y="582319"/>
              <a:ext cx="740095" cy="883506"/>
              <a:chOff x="4051865" y="5165558"/>
              <a:chExt cx="946855" cy="1130329"/>
            </a:xfrm>
            <a:grpFill/>
          </p:grpSpPr>
          <p:sp>
            <p:nvSpPr>
              <p:cNvPr id="118" name="Oval 16">
                <a:extLst>
                  <a:ext uri="{FF2B5EF4-FFF2-40B4-BE49-F238E27FC236}">
                    <a16:creationId xmlns:a16="http://schemas.microsoft.com/office/drawing/2014/main" id="{2DB84191-AFDC-8856-5B7A-F45C88A1F75D}"/>
                  </a:ext>
                </a:extLst>
              </p:cNvPr>
              <p:cNvSpPr/>
              <p:nvPr/>
            </p:nvSpPr>
            <p:spPr>
              <a:xfrm>
                <a:off x="4051865" y="5165558"/>
                <a:ext cx="946855" cy="868299"/>
              </a:xfrm>
              <a:prstGeom prst="ellipse">
                <a:avLst/>
              </a:prstGeom>
              <a:grpFill/>
              <a:ln>
                <a:solidFill>
                  <a:srgbClr val="62A844"/>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19" name="TextBox 26">
                <a:extLst>
                  <a:ext uri="{FF2B5EF4-FFF2-40B4-BE49-F238E27FC236}">
                    <a16:creationId xmlns:a16="http://schemas.microsoft.com/office/drawing/2014/main" id="{8346B039-72C4-3364-12B3-B4DFA959E037}"/>
                  </a:ext>
                </a:extLst>
              </p:cNvPr>
              <p:cNvSpPr txBox="1"/>
              <p:nvPr/>
            </p:nvSpPr>
            <p:spPr bwMode="auto">
              <a:xfrm>
                <a:off x="4066676" y="5206811"/>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126" name="Rectangle 30">
            <a:extLst>
              <a:ext uri="{FF2B5EF4-FFF2-40B4-BE49-F238E27FC236}">
                <a16:creationId xmlns:a16="http://schemas.microsoft.com/office/drawing/2014/main" id="{909E1533-91DD-28F3-B354-8FCEAF853C4F}"/>
              </a:ext>
            </a:extLst>
          </p:cNvPr>
          <p:cNvSpPr/>
          <p:nvPr/>
        </p:nvSpPr>
        <p:spPr>
          <a:xfrm flipH="1">
            <a:off x="8140574" y="3172248"/>
            <a:ext cx="3275711" cy="2247154"/>
          </a:xfrm>
          <a:prstGeom prst="rect">
            <a:avLst/>
          </a:prstGeom>
        </p:spPr>
        <p:txBody>
          <a:bodyPr wrap="square">
            <a:spAutoFit/>
          </a:bodyPr>
          <a:lstStyle/>
          <a:p>
            <a:pPr algn="r">
              <a:lnSpc>
                <a:spcPts val="2100"/>
              </a:lnSpc>
            </a:pPr>
            <a:r>
              <a:rPr lang="en-US" sz="2000" b="1" dirty="0">
                <a:solidFill>
                  <a:srgbClr val="262626"/>
                </a:solidFill>
                <a:cs typeface="Segoe UI Light" panose="020B0502040204020203" pitchFamily="34" charset="0"/>
              </a:rPr>
              <a:t>Success Measure:</a:t>
            </a:r>
            <a:br>
              <a:rPr lang="en-US" sz="2000" b="1" dirty="0">
                <a:solidFill>
                  <a:srgbClr val="262626"/>
                </a:solidFill>
                <a:cs typeface="Segoe UI Light" panose="020B0502040204020203" pitchFamily="34" charset="0"/>
              </a:rPr>
            </a:br>
            <a:r>
              <a:rPr lang="en-US" sz="2000" dirty="0">
                <a:solidFill>
                  <a:srgbClr val="262626"/>
                </a:solidFill>
                <a:cs typeface="Segoe UI Light" panose="020B0502040204020203" pitchFamily="34" charset="0"/>
              </a:rPr>
              <a:t>Hotels balancing digital</a:t>
            </a:r>
          </a:p>
          <a:p>
            <a:pPr algn="r">
              <a:lnSpc>
                <a:spcPts val="2100"/>
              </a:lnSpc>
            </a:pPr>
            <a:r>
              <a:rPr lang="en-US" sz="2000" dirty="0">
                <a:solidFill>
                  <a:srgbClr val="262626"/>
                </a:solidFill>
                <a:cs typeface="Segoe UI Light" panose="020B0502040204020203" pitchFamily="34" charset="0"/>
              </a:rPr>
              <a:t> tools with genuine</a:t>
            </a:r>
          </a:p>
          <a:p>
            <a:pPr algn="r">
              <a:lnSpc>
                <a:spcPts val="2100"/>
              </a:lnSpc>
            </a:pPr>
            <a:r>
              <a:rPr lang="en-US" sz="2000" dirty="0">
                <a:solidFill>
                  <a:srgbClr val="262626"/>
                </a:solidFill>
                <a:cs typeface="Segoe UI Light" panose="020B0502040204020203" pitchFamily="34" charset="0"/>
              </a:rPr>
              <a:t> interpersonal care achieve:</a:t>
            </a:r>
            <a:br>
              <a:rPr lang="en-US" sz="2000" dirty="0">
                <a:solidFill>
                  <a:srgbClr val="262626"/>
                </a:solidFill>
                <a:cs typeface="Segoe UI Light" panose="020B0502040204020203" pitchFamily="34" charset="0"/>
              </a:rPr>
            </a:br>
            <a:r>
              <a:rPr lang="en-US" sz="2000" dirty="0">
                <a:solidFill>
                  <a:srgbClr val="62A844"/>
                </a:solidFill>
                <a:cs typeface="Segoe UI Light" panose="020B0502040204020203" pitchFamily="34" charset="0"/>
              </a:rPr>
              <a:t>•</a:t>
            </a:r>
            <a:r>
              <a:rPr lang="en-US" sz="2000" dirty="0">
                <a:solidFill>
                  <a:srgbClr val="262626"/>
                </a:solidFill>
                <a:cs typeface="Segoe UI Light" panose="020B0502040204020203" pitchFamily="34" charset="0"/>
              </a:rPr>
              <a:t> Higher guest satisfaction </a:t>
            </a:r>
          </a:p>
          <a:p>
            <a:pPr algn="r">
              <a:lnSpc>
                <a:spcPts val="2100"/>
              </a:lnSpc>
            </a:pPr>
            <a:r>
              <a:rPr lang="en-US" sz="2000" dirty="0">
                <a:solidFill>
                  <a:srgbClr val="62A844"/>
                </a:solidFill>
                <a:cs typeface="Segoe UI Light" panose="020B0502040204020203" pitchFamily="34" charset="0"/>
              </a:rPr>
              <a:t>•</a:t>
            </a:r>
            <a:r>
              <a:rPr lang="en-US" sz="2000" dirty="0">
                <a:solidFill>
                  <a:srgbClr val="262626"/>
                </a:solidFill>
                <a:cs typeface="Segoe UI Light" panose="020B0502040204020203" pitchFamily="34" charset="0"/>
              </a:rPr>
              <a:t> Stronger loyalty </a:t>
            </a:r>
          </a:p>
          <a:p>
            <a:pPr algn="r">
              <a:lnSpc>
                <a:spcPts val="2100"/>
              </a:lnSpc>
            </a:pPr>
            <a:r>
              <a:rPr lang="en-US" sz="2000" dirty="0">
                <a:solidFill>
                  <a:srgbClr val="62A844"/>
                </a:solidFill>
                <a:cs typeface="Segoe UI Light" panose="020B0502040204020203" pitchFamily="34" charset="0"/>
              </a:rPr>
              <a:t>•</a:t>
            </a:r>
            <a:r>
              <a:rPr lang="en-US" sz="2000" dirty="0">
                <a:solidFill>
                  <a:srgbClr val="262626"/>
                </a:solidFill>
                <a:cs typeface="Segoe UI Light" panose="020B0502040204020203" pitchFamily="34" charset="0"/>
              </a:rPr>
              <a:t> Better staff wellbeing</a:t>
            </a:r>
          </a:p>
          <a:p>
            <a:pPr algn="r">
              <a:lnSpc>
                <a:spcPts val="2100"/>
              </a:lnSpc>
            </a:pPr>
            <a:endParaRPr lang="en-US" sz="2000" dirty="0">
              <a:solidFill>
                <a:srgbClr val="262626"/>
              </a:solidFill>
              <a:cs typeface="Segoe UI Light" panose="020B0502040204020203" pitchFamily="34" charset="0"/>
            </a:endParaRPr>
          </a:p>
        </p:txBody>
      </p:sp>
    </p:spTree>
    <p:extLst>
      <p:ext uri="{BB962C8B-B14F-4D97-AF65-F5344CB8AC3E}">
        <p14:creationId xmlns:p14="http://schemas.microsoft.com/office/powerpoint/2010/main" val="2149838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08D7C-C5C0-D41B-1EE8-F3A3FDB1DB5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4F557CB4-BE2F-7BB3-2E02-7C5CFFE85942}"/>
              </a:ext>
            </a:extLst>
          </p:cNvPr>
          <p:cNvSpPr txBox="1">
            <a:spLocks/>
          </p:cNvSpPr>
          <p:nvPr/>
        </p:nvSpPr>
        <p:spPr>
          <a:xfrm>
            <a:off x="429115" y="421381"/>
            <a:ext cx="661828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Further Reading: Artificial Intelligence and Guest Satisfaction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2C22E5EC-4DCA-61E9-FAED-971C281FB18A}"/>
              </a:ext>
            </a:extLst>
          </p:cNvPr>
          <p:cNvCxnSpPr>
            <a:cxnSpLocks/>
          </p:cNvCxnSpPr>
          <p:nvPr/>
        </p:nvCxnSpPr>
        <p:spPr>
          <a:xfrm>
            <a:off x="0" y="1536819"/>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300D69DA-06EF-8F41-5B26-585C46571DA4}"/>
              </a:ext>
            </a:extLst>
          </p:cNvPr>
          <p:cNvSpPr/>
          <p:nvPr/>
        </p:nvSpPr>
        <p:spPr>
          <a:xfrm flipH="1">
            <a:off x="586939" y="1838697"/>
            <a:ext cx="5891919" cy="4670894"/>
          </a:xfrm>
          <a:prstGeom prst="rect">
            <a:avLst/>
          </a:prstGeom>
        </p:spPr>
        <p:txBody>
          <a:bodyPr wrap="square">
            <a:spAutoFit/>
          </a:bodyPr>
          <a:lstStyle/>
          <a:p>
            <a:pPr lvl="0">
              <a:lnSpc>
                <a:spcPts val="2100"/>
              </a:lnSpc>
              <a:defRPr/>
            </a:pPr>
            <a:r>
              <a:rPr lang="en-US" sz="2200" b="1" i="1" kern="0" dirty="0" err="1">
                <a:solidFill>
                  <a:srgbClr val="0289AE"/>
                </a:solidFill>
                <a:cs typeface="Times New Roman" panose="02020603050405020304" pitchFamily="18" charset="0"/>
              </a:rPr>
              <a:t>Makivić</a:t>
            </a:r>
            <a:r>
              <a:rPr lang="en-US" sz="2200" b="1" i="1" kern="0" dirty="0">
                <a:solidFill>
                  <a:srgbClr val="0289AE"/>
                </a:solidFill>
                <a:cs typeface="Times New Roman" panose="02020603050405020304" pitchFamily="18" charset="0"/>
              </a:rPr>
              <a:t>, R. (2024). AI Impact on Hotel Guest Satisfaction via Tailor-Made Services. Information (MDPI), 15(11), 700.</a:t>
            </a:r>
          </a:p>
          <a:p>
            <a:pPr lvl="0">
              <a:lnSpc>
                <a:spcPts val="2100"/>
              </a:lnSpc>
              <a:defRPr/>
            </a:pPr>
            <a:br>
              <a:rPr lang="en-US" sz="2000" b="1" i="1" kern="0" dirty="0">
                <a:solidFill>
                  <a:srgbClr val="000000"/>
                </a:solidFill>
                <a:cs typeface="Times New Roman" panose="02020603050405020304" pitchFamily="18" charset="0"/>
              </a:rPr>
            </a:br>
            <a:endParaRPr lang="en-US" sz="2000" b="1" i="1" kern="0" dirty="0">
              <a:solidFill>
                <a:srgbClr val="000000"/>
              </a:solidFill>
              <a:cs typeface="Times New Roman" panose="02020603050405020304" pitchFamily="18" charset="0"/>
            </a:endParaRPr>
          </a:p>
          <a:p>
            <a:pPr>
              <a:lnSpc>
                <a:spcPts val="2100"/>
              </a:lnSpc>
              <a:defRPr/>
            </a:pPr>
            <a:r>
              <a:rPr lang="en-US" sz="2000" b="1" i="1" kern="0" dirty="0">
                <a:solidFill>
                  <a:srgbClr val="000000"/>
                </a:solidFill>
                <a:cs typeface="Times New Roman" panose="02020603050405020304" pitchFamily="18" charset="0"/>
              </a:rPr>
              <a:t> </a:t>
            </a:r>
            <a:r>
              <a:rPr lang="en-US" sz="2000" b="1" i="1" u="sng" dirty="0">
                <a:solidFill>
                  <a:srgbClr val="000000"/>
                </a:solidFill>
                <a:cs typeface="Times New Roman" panose="02020603050405020304" pitchFamily="18" charset="0"/>
              </a:rPr>
              <a:t>https://</a:t>
            </a:r>
            <a:r>
              <a:rPr lang="en-US" sz="2000" b="1" i="1" u="sng" dirty="0" err="1">
                <a:solidFill>
                  <a:srgbClr val="000000"/>
                </a:solidFill>
                <a:cs typeface="Times New Roman" panose="02020603050405020304" pitchFamily="18" charset="0"/>
              </a:rPr>
              <a:t>www.mdpi.com</a:t>
            </a:r>
            <a:r>
              <a:rPr lang="en-US" sz="2000" b="1" i="1" u="sng" dirty="0">
                <a:solidFill>
                  <a:srgbClr val="000000"/>
                </a:solidFill>
                <a:cs typeface="Times New Roman" panose="02020603050405020304" pitchFamily="18" charset="0"/>
              </a:rPr>
              <a:t>/2078-2489/15/11/700</a:t>
            </a:r>
            <a:endParaRPr lang="en-US" sz="2000" b="1" i="1" kern="0" dirty="0">
              <a:solidFill>
                <a:srgbClr val="000000"/>
              </a:solidFill>
              <a:cs typeface="Times New Roman" panose="02020603050405020304" pitchFamily="18" charset="0"/>
            </a:endParaRPr>
          </a:p>
          <a:p>
            <a:pPr lvl="0">
              <a:lnSpc>
                <a:spcPts val="2100"/>
              </a:lnSpc>
              <a:defRPr/>
            </a:pPr>
            <a:endParaRPr lang="en-US" sz="2000" kern="0" dirty="0">
              <a:solidFill>
                <a:srgbClr val="000000"/>
              </a:solidFill>
              <a:cs typeface="Times New Roman" panose="02020603050405020304" pitchFamily="18" charset="0"/>
            </a:endParaRPr>
          </a:p>
          <a:p>
            <a:pPr lvl="0">
              <a:lnSpc>
                <a:spcPts val="2100"/>
              </a:lnSpc>
              <a:defRPr/>
            </a:pPr>
            <a:r>
              <a:rPr lang="en-US" sz="2000" kern="0" dirty="0">
                <a:solidFill>
                  <a:srgbClr val="000000"/>
                </a:solidFill>
                <a:cs typeface="Times New Roman" panose="02020603050405020304" pitchFamily="18" charset="0"/>
              </a:rPr>
              <a:t>This European study investigates how artificial intelligence enhances guest satisfaction through </a:t>
            </a:r>
            <a:r>
              <a:rPr lang="en-US" sz="2000" kern="0" dirty="0" err="1">
                <a:solidFill>
                  <a:srgbClr val="000000"/>
                </a:solidFill>
                <a:cs typeface="Times New Roman" panose="02020603050405020304" pitchFamily="18" charset="0"/>
              </a:rPr>
              <a:t>personalised</a:t>
            </a:r>
            <a:r>
              <a:rPr lang="en-US" sz="2000" kern="0" dirty="0">
                <a:solidFill>
                  <a:srgbClr val="000000"/>
                </a:solidFill>
                <a:cs typeface="Times New Roman" panose="02020603050405020304" pitchFamily="18" charset="0"/>
              </a:rPr>
              <a:t> service. Drawing on data from hotels in Serbia and Hungary, it analyses how trust, data security, and user experience shape guest perceptions of AI tools. The research concludes that </a:t>
            </a:r>
            <a:r>
              <a:rPr lang="en-US" sz="2000" kern="0" dirty="0" err="1">
                <a:solidFill>
                  <a:srgbClr val="000000"/>
                </a:solidFill>
                <a:cs typeface="Times New Roman" panose="02020603050405020304" pitchFamily="18" charset="0"/>
              </a:rPr>
              <a:t>personalised</a:t>
            </a:r>
            <a:r>
              <a:rPr lang="en-US" sz="2000" kern="0" dirty="0">
                <a:solidFill>
                  <a:srgbClr val="000000"/>
                </a:solidFill>
                <a:cs typeface="Times New Roman" panose="02020603050405020304" pitchFamily="18" charset="0"/>
              </a:rPr>
              <a:t> recommendations and predictive systems can improve comfort and loyalty when they are transparent, ethical, and supported by human empathy.</a:t>
            </a:r>
          </a:p>
          <a:p>
            <a:pPr lvl="0">
              <a:lnSpc>
                <a:spcPts val="2100"/>
              </a:lnSpc>
              <a:defRPr/>
            </a:pPr>
            <a:endParaRPr lang="en-GB" sz="2000" kern="0" dirty="0">
              <a:solidFill>
                <a:srgbClr val="000000"/>
              </a:solidFill>
              <a:cs typeface="Times New Roman" panose="02020603050405020304" pitchFamily="18" charset="0"/>
            </a:endParaRPr>
          </a:p>
        </p:txBody>
      </p:sp>
      <p:pic>
        <p:nvPicPr>
          <p:cNvPr id="8" name="Graphic 7">
            <a:extLst>
              <a:ext uri="{FF2B5EF4-FFF2-40B4-BE49-F238E27FC236}">
                <a16:creationId xmlns:a16="http://schemas.microsoft.com/office/drawing/2014/main" id="{1673D7AE-CDAF-9723-2AC6-2E39F4F658B4}"/>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pic>
        <p:nvPicPr>
          <p:cNvPr id="19" name="Picture 18">
            <a:extLst>
              <a:ext uri="{FF2B5EF4-FFF2-40B4-BE49-F238E27FC236}">
                <a16:creationId xmlns:a16="http://schemas.microsoft.com/office/drawing/2014/main" id="{4388D411-6771-3F03-435A-85DD8DE89B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49279" y="1358400"/>
            <a:ext cx="6347083" cy="4885527"/>
          </a:xfrm>
          <a:prstGeom prst="rect">
            <a:avLst/>
          </a:prstGeom>
        </p:spPr>
      </p:pic>
      <p:pic>
        <p:nvPicPr>
          <p:cNvPr id="5" name="Picture 4">
            <a:hlinkClick r:id="rId5"/>
            <a:extLst>
              <a:ext uri="{FF2B5EF4-FFF2-40B4-BE49-F238E27FC236}">
                <a16:creationId xmlns:a16="http://schemas.microsoft.com/office/drawing/2014/main" id="{E1BF6B21-6B2E-B5FD-42A9-68CCC4B8DF84}"/>
              </a:ext>
            </a:extLst>
          </p:cNvPr>
          <p:cNvPicPr>
            <a:picLocks noChangeAspect="1"/>
          </p:cNvPicPr>
          <p:nvPr/>
        </p:nvPicPr>
        <p:blipFill>
          <a:blip r:embed="rId6" cstate="email">
            <a:extLst>
              <a:ext uri="{28A0092B-C50C-407E-A947-70E740481C1C}">
                <a14:useLocalDpi xmlns:a14="http://schemas.microsoft.com/office/drawing/2010/main"/>
              </a:ext>
            </a:extLst>
          </a:blip>
          <a:srcRect l="2034" b="41915"/>
          <a:stretch>
            <a:fillRect/>
          </a:stretch>
        </p:blipFill>
        <p:spPr>
          <a:xfrm>
            <a:off x="7446134" y="1747581"/>
            <a:ext cx="4734715" cy="3687804"/>
          </a:xfrm>
          <a:prstGeom prst="rect">
            <a:avLst/>
          </a:prstGeom>
        </p:spPr>
      </p:pic>
      <p:grpSp>
        <p:nvGrpSpPr>
          <p:cNvPr id="6" name="Group 5">
            <a:extLst>
              <a:ext uri="{FF2B5EF4-FFF2-40B4-BE49-F238E27FC236}">
                <a16:creationId xmlns:a16="http://schemas.microsoft.com/office/drawing/2014/main" id="{AB0CC5B8-3B00-ED6F-D357-4767B0595942}"/>
              </a:ext>
            </a:extLst>
          </p:cNvPr>
          <p:cNvGrpSpPr/>
          <p:nvPr/>
        </p:nvGrpSpPr>
        <p:grpSpPr>
          <a:xfrm rot="21145702">
            <a:off x="9577488" y="5117525"/>
            <a:ext cx="1456095" cy="1406604"/>
            <a:chOff x="7777737" y="4274827"/>
            <a:chExt cx="1456095" cy="1406604"/>
          </a:xfrm>
        </p:grpSpPr>
        <p:sp>
          <p:nvSpPr>
            <p:cNvPr id="7" name="Oval 6">
              <a:extLst>
                <a:ext uri="{FF2B5EF4-FFF2-40B4-BE49-F238E27FC236}">
                  <a16:creationId xmlns:a16="http://schemas.microsoft.com/office/drawing/2014/main" id="{A3FDE83E-937E-D46B-CE62-EC40CBFC3AFC}"/>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9FAE253-B83F-A2C2-CC76-E1519ECE00C1}"/>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491823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51670-5D6B-D71D-3C29-0FE572E6DCF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20ED2B0-8640-D081-00FE-660AD62D25FA}"/>
              </a:ext>
            </a:extLst>
          </p:cNvPr>
          <p:cNvSpPr>
            <a:spLocks noGrp="1"/>
          </p:cNvSpPr>
          <p:nvPr>
            <p:ph type="body" sz="quarter" idx="16"/>
          </p:nvPr>
        </p:nvSpPr>
        <p:spPr>
          <a:xfrm>
            <a:off x="4223370" y="1073150"/>
            <a:ext cx="7637388" cy="4711700"/>
          </a:xfrm>
        </p:spPr>
        <p:txBody>
          <a:bodyPr>
            <a:normAutofit/>
          </a:bodyPr>
          <a:lstStyle/>
          <a:p>
            <a:pPr fontAlgn="t">
              <a:lnSpc>
                <a:spcPts val="4960"/>
              </a:lnSpc>
              <a:spcBef>
                <a:spcPts val="0"/>
              </a:spcBef>
            </a:pPr>
            <a:r>
              <a:rPr lang="en-IE" b="1" dirty="0"/>
              <a:t>Ethics, Staff Engagement, and Responsible AI Use</a:t>
            </a:r>
          </a:p>
          <a:p>
            <a:br>
              <a:rPr lang="en-IE" b="1" dirty="0"/>
            </a:br>
            <a:r>
              <a:rPr lang="en-US" sz="2400" b="1" dirty="0">
                <a:cs typeface="Times New Roman" panose="02020603050405020304" pitchFamily="18" charset="0"/>
              </a:rPr>
              <a:t>Building ethical awareness and inclusive practice in AI adoption. </a:t>
            </a:r>
            <a:r>
              <a:rPr lang="en-US" sz="2400" dirty="0">
                <a:cs typeface="Times New Roman" panose="02020603050405020304" pitchFamily="18" charset="0"/>
              </a:rPr>
              <a:t>To examine the ethical, social, and workforce implications of artificial intelligence in hospitality, focusing on fairness, transparency, and staff wellbeing. The unit explores how responsible use of technology can promote trust, inclusion, and integrity within digital transformation.</a:t>
            </a:r>
            <a:endParaRPr lang="en-IE" sz="2400" dirty="0"/>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567A47AE-D1E5-6968-F579-59ECD59263F4}"/>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04</a:t>
            </a:r>
          </a:p>
        </p:txBody>
      </p:sp>
      <p:sp>
        <p:nvSpPr>
          <p:cNvPr id="2" name="Rounded Rectangle 1">
            <a:extLst>
              <a:ext uri="{FF2B5EF4-FFF2-40B4-BE49-F238E27FC236}">
                <a16:creationId xmlns:a16="http://schemas.microsoft.com/office/drawing/2014/main" id="{8947A3F4-5A65-5158-4D66-448537FC52B9}"/>
              </a:ext>
            </a:extLst>
          </p:cNvPr>
          <p:cNvSpPr/>
          <p:nvPr/>
        </p:nvSpPr>
        <p:spPr>
          <a:xfrm>
            <a:off x="7494644" y="6303021"/>
            <a:ext cx="413791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3CE48DB-6DBF-0CBC-3D7B-66A04C8F9313}"/>
              </a:ext>
            </a:extLst>
          </p:cNvPr>
          <p:cNvSpPr txBox="1"/>
          <p:nvPr/>
        </p:nvSpPr>
        <p:spPr>
          <a:xfrm>
            <a:off x="7620642" y="636629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6" name="TextBox 5">
            <a:extLst>
              <a:ext uri="{FF2B5EF4-FFF2-40B4-BE49-F238E27FC236}">
                <a16:creationId xmlns:a16="http://schemas.microsoft.com/office/drawing/2014/main" id="{EE7DDA25-2E82-FFDC-23B1-37CABE36EBCB}"/>
              </a:ext>
            </a:extLst>
          </p:cNvPr>
          <p:cNvSpPr txBox="1"/>
          <p:nvPr/>
        </p:nvSpPr>
        <p:spPr>
          <a:xfrm>
            <a:off x="8376643" y="636629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F682AE8-A10B-0939-06B3-4B39AE5FFC04}"/>
              </a:ext>
            </a:extLst>
          </p:cNvPr>
          <p:cNvSpPr txBox="1"/>
          <p:nvPr/>
        </p:nvSpPr>
        <p:spPr>
          <a:xfrm>
            <a:off x="8970642" y="636629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a:t>
            </a:r>
            <a:r>
              <a:rPr lang="en-IE" sz="1400" dirty="0">
                <a:solidFill>
                  <a:srgbClr val="1E3A1F"/>
                </a:solidFill>
              </a:rPr>
              <a:t> Leading Green and Digital Change</a:t>
            </a:r>
          </a:p>
        </p:txBody>
      </p:sp>
    </p:spTree>
    <p:extLst>
      <p:ext uri="{BB962C8B-B14F-4D97-AF65-F5344CB8AC3E}">
        <p14:creationId xmlns:p14="http://schemas.microsoft.com/office/powerpoint/2010/main" val="16919721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446AC-6554-5325-8B04-24A4ACEC2ED5}"/>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7A003C45-7380-1513-3E8B-921CC8644952}"/>
              </a:ext>
            </a:extLst>
          </p:cNvPr>
          <p:cNvSpPr txBox="1">
            <a:spLocks/>
          </p:cNvSpPr>
          <p:nvPr/>
        </p:nvSpPr>
        <p:spPr>
          <a:xfrm>
            <a:off x="429115" y="525832"/>
            <a:ext cx="4287851"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AI Ethics Matter in Hospitality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942A4AA9-6A5F-D967-7DE8-AB313E7FEC34}"/>
              </a:ext>
            </a:extLst>
          </p:cNvPr>
          <p:cNvCxnSpPr>
            <a:cxnSpLocks/>
          </p:cNvCxnSpPr>
          <p:nvPr/>
        </p:nvCxnSpPr>
        <p:spPr>
          <a:xfrm>
            <a:off x="0" y="1641270"/>
            <a:ext cx="60960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98B9A542-EC7F-5D9F-FE6A-943474C95C44}"/>
              </a:ext>
            </a:extLst>
          </p:cNvPr>
          <p:cNvSpPr/>
          <p:nvPr/>
        </p:nvSpPr>
        <p:spPr>
          <a:xfrm flipH="1">
            <a:off x="508027" y="2077747"/>
            <a:ext cx="5952248" cy="4196020"/>
          </a:xfrm>
          <a:prstGeom prst="rect">
            <a:avLst/>
          </a:prstGeom>
        </p:spPr>
        <p:txBody>
          <a:bodyPr wrap="square">
            <a:spAutoFit/>
          </a:bodyPr>
          <a:lstStyle/>
          <a:p>
            <a:pPr>
              <a:lnSpc>
                <a:spcPts val="1960"/>
              </a:lnSpc>
              <a:buClr>
                <a:srgbClr val="62A844"/>
              </a:buClr>
            </a:pPr>
            <a:r>
              <a:rPr lang="en-US" sz="2000" b="1" dirty="0">
                <a:solidFill>
                  <a:srgbClr val="0289AE"/>
                </a:solidFill>
                <a:cs typeface="Times New Roman" panose="02020603050405020304" pitchFamily="18" charset="0"/>
              </a:rPr>
              <a:t>Current Reality:</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AI now influences bookings, personal data, and guest communication. As systems make more decisions, </a:t>
            </a:r>
          </a:p>
          <a:p>
            <a:pPr>
              <a:lnSpc>
                <a:spcPts val="1960"/>
              </a:lnSpc>
              <a:buClr>
                <a:srgbClr val="62A844"/>
              </a:buClr>
            </a:pPr>
            <a:r>
              <a:rPr lang="en-US" b="1" dirty="0">
                <a:solidFill>
                  <a:srgbClr val="000000"/>
                </a:solidFill>
                <a:cs typeface="Times New Roman" panose="02020603050405020304" pitchFamily="18" charset="0"/>
              </a:rPr>
              <a:t>ethical awareness becomes essential</a:t>
            </a:r>
            <a:r>
              <a:rPr lang="en-US" dirty="0">
                <a:solidFill>
                  <a:srgbClr val="000000"/>
                </a:solidFill>
                <a:cs typeface="Times New Roman" panose="02020603050405020304" pitchFamily="18" charset="0"/>
              </a:rPr>
              <a:t>.</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EU Requirement:</a:t>
            </a:r>
            <a:br>
              <a:rPr lang="en-US" dirty="0">
                <a:solidFill>
                  <a:srgbClr val="000000"/>
                </a:solidFill>
                <a:cs typeface="Times New Roman" panose="02020603050405020304" pitchFamily="18" charset="0"/>
              </a:rPr>
            </a:br>
            <a:r>
              <a:rPr lang="en-US" b="1" dirty="0">
                <a:solidFill>
                  <a:srgbClr val="000000"/>
                </a:solidFill>
                <a:cs typeface="Times New Roman" panose="02020603050405020304" pitchFamily="18" charset="0"/>
              </a:rPr>
              <a:t>Trustworthy AI</a:t>
            </a:r>
            <a:r>
              <a:rPr lang="en-US" dirty="0">
                <a:solidFill>
                  <a:srgbClr val="000000"/>
                </a:solidFill>
                <a:cs typeface="Times New Roman" panose="02020603050405020304" pitchFamily="18" charset="0"/>
              </a:rPr>
              <a:t> principle requires systems to be:</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Lawful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Ethical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Robust</a:t>
            </a:r>
          </a:p>
          <a:p>
            <a:pPr>
              <a:lnSpc>
                <a:spcPts val="1960"/>
              </a:lnSpc>
              <a:buClr>
                <a:srgbClr val="62A844"/>
              </a:buClr>
            </a:pP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Dual Protection:</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Ethical AI use protects </a:t>
            </a:r>
            <a:r>
              <a:rPr lang="en-US" b="1" dirty="0">
                <a:solidFill>
                  <a:srgbClr val="000000"/>
                </a:solidFill>
                <a:cs typeface="Times New Roman" panose="02020603050405020304" pitchFamily="18" charset="0"/>
              </a:rPr>
              <a:t>both</a:t>
            </a:r>
            <a:r>
              <a:rPr lang="en-US" dirty="0">
                <a:solidFill>
                  <a:srgbClr val="000000"/>
                </a:solidFill>
                <a:cs typeface="Times New Roman" panose="02020603050405020304" pitchFamily="18" charset="0"/>
              </a:rPr>
              <a:t>:</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Guests</a:t>
            </a:r>
            <a:r>
              <a:rPr lang="en-US" dirty="0">
                <a:solidFill>
                  <a:srgbClr val="000000"/>
                </a:solidFill>
                <a:cs typeface="Times New Roman" panose="02020603050405020304" pitchFamily="18" charset="0"/>
              </a:rPr>
              <a:t> - privacy, fair treatment, transparency</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Staff</a:t>
            </a:r>
            <a:r>
              <a:rPr lang="en-US" dirty="0">
                <a:solidFill>
                  <a:srgbClr val="000000"/>
                </a:solidFill>
                <a:cs typeface="Times New Roman" panose="02020603050405020304" pitchFamily="18" charset="0"/>
              </a:rPr>
              <a:t> - meaningful roles, support, not replacement</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p:txBody>
      </p:sp>
      <p:sp>
        <p:nvSpPr>
          <p:cNvPr id="6" name="Rectangle 30">
            <a:extLst>
              <a:ext uri="{FF2B5EF4-FFF2-40B4-BE49-F238E27FC236}">
                <a16:creationId xmlns:a16="http://schemas.microsoft.com/office/drawing/2014/main" id="{B3AA5470-5B00-F55E-3542-D2BDE02E14FA}"/>
              </a:ext>
            </a:extLst>
          </p:cNvPr>
          <p:cNvSpPr/>
          <p:nvPr/>
        </p:nvSpPr>
        <p:spPr>
          <a:xfrm flipH="1">
            <a:off x="6745635" y="4938405"/>
            <a:ext cx="4531112" cy="1231106"/>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Business Imperative:</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Guests are more likely to trust hotels that use technology responsibly and communicate clearly about data use</a:t>
            </a:r>
            <a:endParaRPr lang="en-US" dirty="0">
              <a:solidFill>
                <a:srgbClr val="262626"/>
              </a:solidFill>
            </a:endParaRPr>
          </a:p>
        </p:txBody>
      </p:sp>
      <p:sp>
        <p:nvSpPr>
          <p:cNvPr id="7" name="Rounded Rectangle 6">
            <a:extLst>
              <a:ext uri="{FF2B5EF4-FFF2-40B4-BE49-F238E27FC236}">
                <a16:creationId xmlns:a16="http://schemas.microsoft.com/office/drawing/2014/main" id="{3B0B2848-BF29-B410-2F8F-B77519F564E5}"/>
              </a:ext>
            </a:extLst>
          </p:cNvPr>
          <p:cNvSpPr/>
          <p:nvPr/>
        </p:nvSpPr>
        <p:spPr>
          <a:xfrm>
            <a:off x="6460275" y="4711366"/>
            <a:ext cx="4994894" cy="1562401"/>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aphicFrame>
        <p:nvGraphicFramePr>
          <p:cNvPr id="17" name="Diagram 16">
            <a:extLst>
              <a:ext uri="{FF2B5EF4-FFF2-40B4-BE49-F238E27FC236}">
                <a16:creationId xmlns:a16="http://schemas.microsoft.com/office/drawing/2014/main" id="{CD7C01A3-E149-D2C3-FCFC-EF92F1096957}"/>
              </a:ext>
            </a:extLst>
          </p:cNvPr>
          <p:cNvGraphicFramePr/>
          <p:nvPr>
            <p:extLst>
              <p:ext uri="{D42A27DB-BD31-4B8C-83A1-F6EECF244321}">
                <p14:modId xmlns:p14="http://schemas.microsoft.com/office/powerpoint/2010/main" val="3877371838"/>
              </p:ext>
            </p:extLst>
          </p:nvPr>
        </p:nvGraphicFramePr>
        <p:xfrm>
          <a:off x="6261618" y="298263"/>
          <a:ext cx="5501267" cy="4299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3F4190CB-9892-2B78-58EF-61FEB5A6AF87}"/>
              </a:ext>
            </a:extLst>
          </p:cNvPr>
          <p:cNvSpPr txBox="1"/>
          <p:nvPr/>
        </p:nvSpPr>
        <p:spPr>
          <a:xfrm>
            <a:off x="6976561" y="2834993"/>
            <a:ext cx="2056732" cy="1246495"/>
          </a:xfrm>
          <a:prstGeom prst="rect">
            <a:avLst/>
          </a:prstGeom>
          <a:noFill/>
        </p:spPr>
        <p:txBody>
          <a:bodyPr wrap="square">
            <a:spAutoFit/>
          </a:bodyPr>
          <a:lstStyle/>
          <a:p>
            <a:pPr lvl="0" algn="ctr">
              <a:lnSpc>
                <a:spcPts val="1760"/>
              </a:lnSpc>
            </a:pPr>
            <a:r>
              <a:rPr lang="en-US" sz="2000" b="1" dirty="0">
                <a:solidFill>
                  <a:schemeClr val="bg1"/>
                </a:solidFill>
              </a:rPr>
              <a:t>Lawful</a:t>
            </a:r>
            <a:br>
              <a:rPr lang="en-US" dirty="0">
                <a:solidFill>
                  <a:schemeClr val="bg1"/>
                </a:solidFill>
              </a:rPr>
            </a:br>
            <a:r>
              <a:rPr lang="en-US" sz="1700" dirty="0">
                <a:solidFill>
                  <a:schemeClr val="bg1"/>
                </a:solidFill>
              </a:rPr>
              <a:t>complying with all applicable laws &amp; regulations </a:t>
            </a:r>
            <a:br>
              <a:rPr lang="en-US" sz="1700" dirty="0">
                <a:solidFill>
                  <a:schemeClr val="bg1"/>
                </a:solidFill>
              </a:rPr>
            </a:br>
            <a:r>
              <a:rPr lang="en-US" sz="1700" dirty="0">
                <a:solidFill>
                  <a:schemeClr val="bg1"/>
                </a:solidFill>
              </a:rPr>
              <a:t>ex. AI Act</a:t>
            </a:r>
          </a:p>
        </p:txBody>
      </p:sp>
      <p:sp>
        <p:nvSpPr>
          <p:cNvPr id="20" name="TextBox 19">
            <a:extLst>
              <a:ext uri="{FF2B5EF4-FFF2-40B4-BE49-F238E27FC236}">
                <a16:creationId xmlns:a16="http://schemas.microsoft.com/office/drawing/2014/main" id="{1812DCE1-17FA-6655-62C0-04B89125A24A}"/>
              </a:ext>
            </a:extLst>
          </p:cNvPr>
          <p:cNvSpPr txBox="1"/>
          <p:nvPr/>
        </p:nvSpPr>
        <p:spPr>
          <a:xfrm>
            <a:off x="9033291" y="2825331"/>
            <a:ext cx="1936853" cy="1480534"/>
          </a:xfrm>
          <a:prstGeom prst="rect">
            <a:avLst/>
          </a:prstGeom>
          <a:noFill/>
        </p:spPr>
        <p:txBody>
          <a:bodyPr wrap="square">
            <a:spAutoFit/>
          </a:bodyPr>
          <a:lstStyle/>
          <a:p>
            <a:pPr lvl="0" algn="ctr">
              <a:lnSpc>
                <a:spcPts val="1760"/>
              </a:lnSpc>
            </a:pPr>
            <a:r>
              <a:rPr lang="en-US" b="1" dirty="0">
                <a:solidFill>
                  <a:schemeClr val="bg1"/>
                </a:solidFill>
              </a:rPr>
              <a:t>Robust</a:t>
            </a:r>
            <a:br>
              <a:rPr lang="en-US" dirty="0">
                <a:solidFill>
                  <a:schemeClr val="bg1"/>
                </a:solidFill>
              </a:rPr>
            </a:br>
            <a:r>
              <a:rPr lang="en-US" sz="1700" dirty="0">
                <a:solidFill>
                  <a:schemeClr val="bg1"/>
                </a:solidFill>
              </a:rPr>
              <a:t>both from a technical &amp; social perspective </a:t>
            </a:r>
            <a:br>
              <a:rPr lang="en-US" sz="1700" dirty="0">
                <a:solidFill>
                  <a:schemeClr val="bg1"/>
                </a:solidFill>
              </a:rPr>
            </a:br>
            <a:r>
              <a:rPr lang="en-US" sz="1700" dirty="0">
                <a:solidFill>
                  <a:schemeClr val="bg1"/>
                </a:solidFill>
              </a:rPr>
              <a:t>ex. Technical standards</a:t>
            </a:r>
          </a:p>
        </p:txBody>
      </p:sp>
      <p:sp>
        <p:nvSpPr>
          <p:cNvPr id="21" name="TextBox 20">
            <a:extLst>
              <a:ext uri="{FF2B5EF4-FFF2-40B4-BE49-F238E27FC236}">
                <a16:creationId xmlns:a16="http://schemas.microsoft.com/office/drawing/2014/main" id="{1715C306-3360-8FE4-B5B0-80DE44A6EEA5}"/>
              </a:ext>
            </a:extLst>
          </p:cNvPr>
          <p:cNvSpPr txBox="1"/>
          <p:nvPr/>
        </p:nvSpPr>
        <p:spPr>
          <a:xfrm>
            <a:off x="7842015" y="649709"/>
            <a:ext cx="2382553" cy="1246495"/>
          </a:xfrm>
          <a:prstGeom prst="rect">
            <a:avLst/>
          </a:prstGeom>
          <a:noFill/>
        </p:spPr>
        <p:txBody>
          <a:bodyPr wrap="square">
            <a:spAutoFit/>
          </a:bodyPr>
          <a:lstStyle/>
          <a:p>
            <a:pPr lvl="0" algn="ctr">
              <a:lnSpc>
                <a:spcPts val="1760"/>
              </a:lnSpc>
            </a:pPr>
            <a:r>
              <a:rPr lang="en-US" b="1" dirty="0">
                <a:solidFill>
                  <a:schemeClr val="bg1"/>
                </a:solidFill>
              </a:rPr>
              <a:t>Ethical</a:t>
            </a:r>
            <a:br>
              <a:rPr lang="en-US" dirty="0">
                <a:solidFill>
                  <a:schemeClr val="bg1"/>
                </a:solidFill>
              </a:rPr>
            </a:br>
            <a:r>
              <a:rPr lang="en-US" sz="1700" dirty="0">
                <a:solidFill>
                  <a:schemeClr val="bg1"/>
                </a:solidFill>
              </a:rPr>
              <a:t>ensuring adherence to ethical principles </a:t>
            </a:r>
          </a:p>
          <a:p>
            <a:pPr lvl="0" algn="ctr">
              <a:lnSpc>
                <a:spcPts val="1760"/>
              </a:lnSpc>
            </a:pPr>
            <a:r>
              <a:rPr lang="en-US" sz="1700" dirty="0">
                <a:solidFill>
                  <a:schemeClr val="bg1"/>
                </a:solidFill>
              </a:rPr>
              <a:t>&amp; values </a:t>
            </a:r>
            <a:br>
              <a:rPr lang="en-US" sz="1700" dirty="0">
                <a:solidFill>
                  <a:schemeClr val="bg1"/>
                </a:solidFill>
              </a:rPr>
            </a:br>
            <a:r>
              <a:rPr lang="en-US" sz="1700" dirty="0">
                <a:solidFill>
                  <a:schemeClr val="bg1"/>
                </a:solidFill>
              </a:rPr>
              <a:t>ex. Ethics Guidelines</a:t>
            </a:r>
          </a:p>
        </p:txBody>
      </p:sp>
      <p:sp>
        <p:nvSpPr>
          <p:cNvPr id="22" name="TextBox 21">
            <a:extLst>
              <a:ext uri="{FF2B5EF4-FFF2-40B4-BE49-F238E27FC236}">
                <a16:creationId xmlns:a16="http://schemas.microsoft.com/office/drawing/2014/main" id="{AB3C0686-2839-8811-9D46-627C81362643}"/>
              </a:ext>
            </a:extLst>
          </p:cNvPr>
          <p:cNvSpPr txBox="1"/>
          <p:nvPr/>
        </p:nvSpPr>
        <p:spPr>
          <a:xfrm>
            <a:off x="7736940" y="2206872"/>
            <a:ext cx="2592705" cy="461665"/>
          </a:xfrm>
          <a:prstGeom prst="rect">
            <a:avLst/>
          </a:prstGeom>
          <a:noFill/>
        </p:spPr>
        <p:txBody>
          <a:bodyPr wrap="square" rtlCol="0">
            <a:spAutoFit/>
          </a:bodyPr>
          <a:lstStyle/>
          <a:p>
            <a:pPr algn="ctr"/>
            <a:r>
              <a:rPr lang="en-US" sz="2400" b="1" dirty="0">
                <a:solidFill>
                  <a:schemeClr val="bg1"/>
                </a:solidFill>
              </a:rPr>
              <a:t>Trustworthy AI</a:t>
            </a:r>
          </a:p>
        </p:txBody>
      </p:sp>
    </p:spTree>
    <p:extLst>
      <p:ext uri="{BB962C8B-B14F-4D97-AF65-F5344CB8AC3E}">
        <p14:creationId xmlns:p14="http://schemas.microsoft.com/office/powerpoint/2010/main" val="41833053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BE37-C118-2513-7747-BB40A63A455A}"/>
            </a:ext>
          </a:extLst>
        </p:cNvPr>
        <p:cNvGrpSpPr/>
        <p:nvPr/>
      </p:nvGrpSpPr>
      <p:grpSpPr>
        <a:xfrm>
          <a:off x="0" y="0"/>
          <a:ext cx="0" cy="0"/>
          <a:chOff x="0" y="0"/>
          <a:chExt cx="0" cy="0"/>
        </a:xfrm>
      </p:grpSpPr>
      <p:sp>
        <p:nvSpPr>
          <p:cNvPr id="39" name="Google Shape;252;p20">
            <a:extLst>
              <a:ext uri="{FF2B5EF4-FFF2-40B4-BE49-F238E27FC236}">
                <a16:creationId xmlns:a16="http://schemas.microsoft.com/office/drawing/2014/main" id="{31C43287-6438-A4D3-C617-E97508F6EBD1}"/>
              </a:ext>
            </a:extLst>
          </p:cNvPr>
          <p:cNvSpPr/>
          <p:nvPr/>
        </p:nvSpPr>
        <p:spPr>
          <a:xfrm>
            <a:off x="385835" y="1619997"/>
            <a:ext cx="2633660" cy="3618006"/>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4DE005B3-185C-609F-DA2E-C42491408A4A}"/>
              </a:ext>
            </a:extLst>
          </p:cNvPr>
          <p:cNvSpPr/>
          <p:nvPr/>
        </p:nvSpPr>
        <p:spPr>
          <a:xfrm>
            <a:off x="2215483" y="4243715"/>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4;p20">
            <a:extLst>
              <a:ext uri="{FF2B5EF4-FFF2-40B4-BE49-F238E27FC236}">
                <a16:creationId xmlns:a16="http://schemas.microsoft.com/office/drawing/2014/main" id="{2963A362-40B7-FE73-6234-34353FF11A72}"/>
              </a:ext>
            </a:extLst>
          </p:cNvPr>
          <p:cNvSpPr/>
          <p:nvPr/>
        </p:nvSpPr>
        <p:spPr>
          <a:xfrm>
            <a:off x="2432028" y="1302161"/>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6;p20">
            <a:extLst>
              <a:ext uri="{FF2B5EF4-FFF2-40B4-BE49-F238E27FC236}">
                <a16:creationId xmlns:a16="http://schemas.microsoft.com/office/drawing/2014/main" id="{1FA55CC3-2184-E2DA-63F1-ADFC6D080CE4}"/>
              </a:ext>
            </a:extLst>
          </p:cNvPr>
          <p:cNvSpPr/>
          <p:nvPr/>
        </p:nvSpPr>
        <p:spPr>
          <a:xfrm>
            <a:off x="6966864" y="2932613"/>
            <a:ext cx="2633660" cy="3618331"/>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p20">
            <a:extLst>
              <a:ext uri="{FF2B5EF4-FFF2-40B4-BE49-F238E27FC236}">
                <a16:creationId xmlns:a16="http://schemas.microsoft.com/office/drawing/2014/main" id="{CED4059E-7C6C-B811-66D4-768AD2F16F60}"/>
              </a:ext>
            </a:extLst>
          </p:cNvPr>
          <p:cNvSpPr/>
          <p:nvPr/>
        </p:nvSpPr>
        <p:spPr>
          <a:xfrm>
            <a:off x="8792159" y="2822286"/>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8;p20">
            <a:extLst>
              <a:ext uri="{FF2B5EF4-FFF2-40B4-BE49-F238E27FC236}">
                <a16:creationId xmlns:a16="http://schemas.microsoft.com/office/drawing/2014/main" id="{DF51DB86-13D5-8916-2AB2-A694FF238576}"/>
              </a:ext>
            </a:extLst>
          </p:cNvPr>
          <p:cNvSpPr/>
          <p:nvPr/>
        </p:nvSpPr>
        <p:spPr>
          <a:xfrm>
            <a:off x="9150313" y="5864530"/>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0;p20">
            <a:extLst>
              <a:ext uri="{FF2B5EF4-FFF2-40B4-BE49-F238E27FC236}">
                <a16:creationId xmlns:a16="http://schemas.microsoft.com/office/drawing/2014/main" id="{EB79C956-D502-7D06-9288-E57279DC93D1}"/>
              </a:ext>
            </a:extLst>
          </p:cNvPr>
          <p:cNvSpPr/>
          <p:nvPr/>
        </p:nvSpPr>
        <p:spPr>
          <a:xfrm>
            <a:off x="2582322" y="2932613"/>
            <a:ext cx="2633813" cy="3618331"/>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BF3535C5-0F6F-F5B2-0A03-D17D8858320D}"/>
              </a:ext>
            </a:extLst>
          </p:cNvPr>
          <p:cNvSpPr/>
          <p:nvPr/>
        </p:nvSpPr>
        <p:spPr>
          <a:xfrm>
            <a:off x="4373286" y="2822286"/>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2;p20">
            <a:extLst>
              <a:ext uri="{FF2B5EF4-FFF2-40B4-BE49-F238E27FC236}">
                <a16:creationId xmlns:a16="http://schemas.microsoft.com/office/drawing/2014/main" id="{28A38EE8-A6C0-28C0-5305-1F0E2E824109}"/>
              </a:ext>
            </a:extLst>
          </p:cNvPr>
          <p:cNvSpPr/>
          <p:nvPr/>
        </p:nvSpPr>
        <p:spPr>
          <a:xfrm>
            <a:off x="4765912" y="5864530"/>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4;p20">
            <a:extLst>
              <a:ext uri="{FF2B5EF4-FFF2-40B4-BE49-F238E27FC236}">
                <a16:creationId xmlns:a16="http://schemas.microsoft.com/office/drawing/2014/main" id="{8677BB20-DECB-8272-9963-E8B5C790889B}"/>
              </a:ext>
            </a:extLst>
          </p:cNvPr>
          <p:cNvSpPr/>
          <p:nvPr/>
        </p:nvSpPr>
        <p:spPr>
          <a:xfrm>
            <a:off x="9172352" y="1619997"/>
            <a:ext cx="2633813" cy="3618006"/>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5;p20">
            <a:extLst>
              <a:ext uri="{FF2B5EF4-FFF2-40B4-BE49-F238E27FC236}">
                <a16:creationId xmlns:a16="http://schemas.microsoft.com/office/drawing/2014/main" id="{5D6D127B-0B95-D275-7A28-AA6668D0C17C}"/>
              </a:ext>
            </a:extLst>
          </p:cNvPr>
          <p:cNvSpPr/>
          <p:nvPr/>
        </p:nvSpPr>
        <p:spPr>
          <a:xfrm>
            <a:off x="10949833" y="4959764"/>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6;p20">
            <a:extLst>
              <a:ext uri="{FF2B5EF4-FFF2-40B4-BE49-F238E27FC236}">
                <a16:creationId xmlns:a16="http://schemas.microsoft.com/office/drawing/2014/main" id="{E4479FC2-67ED-0AC9-B931-543E2AA7C167}"/>
              </a:ext>
            </a:extLst>
          </p:cNvPr>
          <p:cNvSpPr/>
          <p:nvPr/>
        </p:nvSpPr>
        <p:spPr>
          <a:xfrm>
            <a:off x="11218558" y="1302161"/>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8;p20">
            <a:extLst>
              <a:ext uri="{FF2B5EF4-FFF2-40B4-BE49-F238E27FC236}">
                <a16:creationId xmlns:a16="http://schemas.microsoft.com/office/drawing/2014/main" id="{C81170B7-7A41-B05F-E249-2CC066A7B607}"/>
              </a:ext>
            </a:extLst>
          </p:cNvPr>
          <p:cNvSpPr/>
          <p:nvPr/>
        </p:nvSpPr>
        <p:spPr>
          <a:xfrm>
            <a:off x="4774592" y="1619997"/>
            <a:ext cx="2633660" cy="3618006"/>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AF1690A3-A74D-3B34-A1A3-7A80880ADA7C}"/>
              </a:ext>
            </a:extLst>
          </p:cNvPr>
          <p:cNvSpPr/>
          <p:nvPr/>
        </p:nvSpPr>
        <p:spPr>
          <a:xfrm>
            <a:off x="6531088" y="4959764"/>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0;p20">
            <a:extLst>
              <a:ext uri="{FF2B5EF4-FFF2-40B4-BE49-F238E27FC236}">
                <a16:creationId xmlns:a16="http://schemas.microsoft.com/office/drawing/2014/main" id="{34264932-5CA0-DCA2-4E80-46F613D278F3}"/>
              </a:ext>
            </a:extLst>
          </p:cNvPr>
          <p:cNvSpPr/>
          <p:nvPr/>
        </p:nvSpPr>
        <p:spPr>
          <a:xfrm>
            <a:off x="6820785" y="1302161"/>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8">
            <a:extLst>
              <a:ext uri="{FF2B5EF4-FFF2-40B4-BE49-F238E27FC236}">
                <a16:creationId xmlns:a16="http://schemas.microsoft.com/office/drawing/2014/main" id="{AABDAB6D-CFE2-1EC7-E1CC-D7E38762B358}"/>
              </a:ext>
            </a:extLst>
          </p:cNvPr>
          <p:cNvSpPr txBox="1"/>
          <p:nvPr/>
        </p:nvSpPr>
        <p:spPr>
          <a:xfrm>
            <a:off x="711908" y="1976571"/>
            <a:ext cx="2025322" cy="394788"/>
          </a:xfrm>
          <a:prstGeom prst="rect">
            <a:avLst/>
          </a:prstGeom>
          <a:noFill/>
        </p:spPr>
        <p:txBody>
          <a:bodyPr wrap="square">
            <a:spAutoFit/>
          </a:bodyPr>
          <a:lstStyle/>
          <a:p>
            <a:pPr>
              <a:lnSpc>
                <a:spcPts val="2340"/>
              </a:lnSpc>
            </a:pPr>
            <a:r>
              <a:rPr lang="en-US" sz="2400" b="1" dirty="0">
                <a:solidFill>
                  <a:srgbClr val="0289AE"/>
                </a:solidFill>
                <a:cs typeface="Times New Roman" panose="02020603050405020304" pitchFamily="18" charset="0"/>
              </a:rPr>
              <a:t>Fairness</a:t>
            </a:r>
            <a:endParaRPr lang="en-US" sz="2400" dirty="0">
              <a:solidFill>
                <a:srgbClr val="262626"/>
              </a:solidFill>
              <a:cs typeface="Times New Roman" panose="02020603050405020304" pitchFamily="18" charset="0"/>
            </a:endParaRPr>
          </a:p>
        </p:txBody>
      </p:sp>
      <p:sp>
        <p:nvSpPr>
          <p:cNvPr id="4" name="TextBox 28">
            <a:extLst>
              <a:ext uri="{FF2B5EF4-FFF2-40B4-BE49-F238E27FC236}">
                <a16:creationId xmlns:a16="http://schemas.microsoft.com/office/drawing/2014/main" id="{E63D09E3-038D-3561-C929-345B85294BCC}"/>
              </a:ext>
            </a:extLst>
          </p:cNvPr>
          <p:cNvSpPr txBox="1"/>
          <p:nvPr/>
        </p:nvSpPr>
        <p:spPr>
          <a:xfrm>
            <a:off x="2876668" y="3366334"/>
            <a:ext cx="1889244" cy="394788"/>
          </a:xfrm>
          <a:prstGeom prst="rect">
            <a:avLst/>
          </a:prstGeom>
          <a:noFill/>
        </p:spPr>
        <p:txBody>
          <a:bodyPr wrap="square">
            <a:spAutoFit/>
          </a:bodyPr>
          <a:lstStyle/>
          <a:p>
            <a:pPr>
              <a:lnSpc>
                <a:spcPts val="2340"/>
              </a:lnSpc>
            </a:pPr>
            <a:r>
              <a:rPr lang="en-US" sz="2400" b="1" dirty="0">
                <a:solidFill>
                  <a:srgbClr val="06677F"/>
                </a:solidFill>
                <a:cs typeface="Times New Roman" panose="02020603050405020304" pitchFamily="18" charset="0"/>
              </a:rPr>
              <a:t>Transparency</a:t>
            </a:r>
            <a:endParaRPr lang="en-US" sz="2400" dirty="0">
              <a:solidFill>
                <a:srgbClr val="262626"/>
              </a:solidFill>
              <a:cs typeface="Times New Roman" panose="02020603050405020304" pitchFamily="18" charset="0"/>
            </a:endParaRPr>
          </a:p>
        </p:txBody>
      </p:sp>
      <p:sp>
        <p:nvSpPr>
          <p:cNvPr id="5" name="TextBox 28">
            <a:extLst>
              <a:ext uri="{FF2B5EF4-FFF2-40B4-BE49-F238E27FC236}">
                <a16:creationId xmlns:a16="http://schemas.microsoft.com/office/drawing/2014/main" id="{82EA9BF7-6ACA-09AB-6270-9813A808AA65}"/>
              </a:ext>
            </a:extLst>
          </p:cNvPr>
          <p:cNvSpPr txBox="1"/>
          <p:nvPr/>
        </p:nvSpPr>
        <p:spPr>
          <a:xfrm>
            <a:off x="5031139" y="1976571"/>
            <a:ext cx="2304405" cy="689741"/>
          </a:xfrm>
          <a:prstGeom prst="rect">
            <a:avLst/>
          </a:prstGeom>
          <a:noFill/>
        </p:spPr>
        <p:txBody>
          <a:bodyPr wrap="square">
            <a:spAutoFit/>
          </a:bodyPr>
          <a:lstStyle/>
          <a:p>
            <a:pPr>
              <a:lnSpc>
                <a:spcPts val="2340"/>
              </a:lnSpc>
            </a:pPr>
            <a:r>
              <a:rPr lang="en-US" sz="2400" b="1" dirty="0">
                <a:solidFill>
                  <a:srgbClr val="62A844"/>
                </a:solidFill>
                <a:cs typeface="Times New Roman" panose="02020603050405020304" pitchFamily="18" charset="0"/>
              </a:rPr>
              <a:t>Accountability</a:t>
            </a:r>
          </a:p>
          <a:p>
            <a:pPr>
              <a:lnSpc>
                <a:spcPts val="2340"/>
              </a:lnSpc>
            </a:pPr>
            <a:endParaRPr lang="en-US" sz="2400" dirty="0">
              <a:solidFill>
                <a:srgbClr val="262626"/>
              </a:solidFill>
              <a:cs typeface="Times New Roman" panose="02020603050405020304" pitchFamily="18" charset="0"/>
            </a:endParaRPr>
          </a:p>
        </p:txBody>
      </p:sp>
      <p:sp>
        <p:nvSpPr>
          <p:cNvPr id="6" name="TextBox 28">
            <a:extLst>
              <a:ext uri="{FF2B5EF4-FFF2-40B4-BE49-F238E27FC236}">
                <a16:creationId xmlns:a16="http://schemas.microsoft.com/office/drawing/2014/main" id="{B3EBD97D-A935-8069-0E2F-F865D99814D7}"/>
              </a:ext>
            </a:extLst>
          </p:cNvPr>
          <p:cNvSpPr txBox="1"/>
          <p:nvPr/>
        </p:nvSpPr>
        <p:spPr>
          <a:xfrm>
            <a:off x="9428774" y="1976571"/>
            <a:ext cx="2327530" cy="394788"/>
          </a:xfrm>
          <a:prstGeom prst="rect">
            <a:avLst/>
          </a:prstGeom>
          <a:noFill/>
        </p:spPr>
        <p:txBody>
          <a:bodyPr wrap="square">
            <a:spAutoFit/>
          </a:bodyPr>
          <a:lstStyle/>
          <a:p>
            <a:pPr>
              <a:lnSpc>
                <a:spcPts val="2340"/>
              </a:lnSpc>
            </a:pPr>
            <a:r>
              <a:rPr lang="en-US" sz="2400" b="1" dirty="0">
                <a:solidFill>
                  <a:srgbClr val="EABB22"/>
                </a:solidFill>
                <a:cs typeface="Times New Roman" panose="02020603050405020304" pitchFamily="18" charset="0"/>
              </a:rPr>
              <a:t>Inclusivity</a:t>
            </a:r>
            <a:endParaRPr lang="en-US" sz="2400" dirty="0"/>
          </a:p>
        </p:txBody>
      </p:sp>
      <p:sp>
        <p:nvSpPr>
          <p:cNvPr id="7" name="TextBox 28">
            <a:extLst>
              <a:ext uri="{FF2B5EF4-FFF2-40B4-BE49-F238E27FC236}">
                <a16:creationId xmlns:a16="http://schemas.microsoft.com/office/drawing/2014/main" id="{285CEE9F-9E56-5757-89EF-DCA90D701FDA}"/>
              </a:ext>
            </a:extLst>
          </p:cNvPr>
          <p:cNvSpPr txBox="1"/>
          <p:nvPr/>
        </p:nvSpPr>
        <p:spPr>
          <a:xfrm>
            <a:off x="7247465" y="3366334"/>
            <a:ext cx="1924887" cy="394788"/>
          </a:xfrm>
          <a:prstGeom prst="rect">
            <a:avLst/>
          </a:prstGeom>
          <a:noFill/>
        </p:spPr>
        <p:txBody>
          <a:bodyPr wrap="square">
            <a:spAutoFit/>
          </a:bodyPr>
          <a:lstStyle/>
          <a:p>
            <a:pPr>
              <a:lnSpc>
                <a:spcPts val="2340"/>
              </a:lnSpc>
            </a:pPr>
            <a:r>
              <a:rPr lang="en-US" sz="2400" b="1" dirty="0">
                <a:solidFill>
                  <a:srgbClr val="3D8241"/>
                </a:solidFill>
                <a:cs typeface="Times New Roman" panose="02020603050405020304" pitchFamily="18" charset="0"/>
              </a:rPr>
              <a:t>Privacy</a:t>
            </a:r>
            <a:endParaRPr lang="en-US" sz="2400" dirty="0">
              <a:solidFill>
                <a:srgbClr val="262626"/>
              </a:solidFill>
              <a:cs typeface="Times New Roman" panose="02020603050405020304" pitchFamily="18" charset="0"/>
            </a:endParaRPr>
          </a:p>
        </p:txBody>
      </p:sp>
      <p:sp>
        <p:nvSpPr>
          <p:cNvPr id="10" name="TextBox 26">
            <a:extLst>
              <a:ext uri="{FF2B5EF4-FFF2-40B4-BE49-F238E27FC236}">
                <a16:creationId xmlns:a16="http://schemas.microsoft.com/office/drawing/2014/main" id="{CA671C8A-01FF-7688-9F35-A426950506A4}"/>
              </a:ext>
            </a:extLst>
          </p:cNvPr>
          <p:cNvSpPr txBox="1"/>
          <p:nvPr/>
        </p:nvSpPr>
        <p:spPr bwMode="auto">
          <a:xfrm>
            <a:off x="11218558" y="135022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16" name="TextBox 26">
            <a:extLst>
              <a:ext uri="{FF2B5EF4-FFF2-40B4-BE49-F238E27FC236}">
                <a16:creationId xmlns:a16="http://schemas.microsoft.com/office/drawing/2014/main" id="{2F17F77B-6689-C158-2EFE-4CDECA8C9C28}"/>
              </a:ext>
            </a:extLst>
          </p:cNvPr>
          <p:cNvSpPr txBox="1"/>
          <p:nvPr/>
        </p:nvSpPr>
        <p:spPr bwMode="auto">
          <a:xfrm>
            <a:off x="9170741" y="592212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17" name="TextBox 26">
            <a:extLst>
              <a:ext uri="{FF2B5EF4-FFF2-40B4-BE49-F238E27FC236}">
                <a16:creationId xmlns:a16="http://schemas.microsoft.com/office/drawing/2014/main" id="{51444898-EEBE-A15B-BCEC-04E3B6092F71}"/>
              </a:ext>
            </a:extLst>
          </p:cNvPr>
          <p:cNvSpPr txBox="1"/>
          <p:nvPr/>
        </p:nvSpPr>
        <p:spPr bwMode="auto">
          <a:xfrm>
            <a:off x="4765912" y="591261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19" name="TextBox 26">
            <a:extLst>
              <a:ext uri="{FF2B5EF4-FFF2-40B4-BE49-F238E27FC236}">
                <a16:creationId xmlns:a16="http://schemas.microsoft.com/office/drawing/2014/main" id="{CE50619A-B1AA-8715-C4F2-B9A7B6F2625A}"/>
              </a:ext>
            </a:extLst>
          </p:cNvPr>
          <p:cNvSpPr txBox="1"/>
          <p:nvPr/>
        </p:nvSpPr>
        <p:spPr bwMode="auto">
          <a:xfrm>
            <a:off x="6830934" y="135022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1" name="Text Placeholder 11">
            <a:extLst>
              <a:ext uri="{FF2B5EF4-FFF2-40B4-BE49-F238E27FC236}">
                <a16:creationId xmlns:a16="http://schemas.microsoft.com/office/drawing/2014/main" id="{089C10DB-025B-A485-81E8-B36DF7F3B8D8}"/>
              </a:ext>
            </a:extLst>
          </p:cNvPr>
          <p:cNvSpPr txBox="1">
            <a:spLocks/>
          </p:cNvSpPr>
          <p:nvPr/>
        </p:nvSpPr>
        <p:spPr>
          <a:xfrm>
            <a:off x="567179" y="362587"/>
            <a:ext cx="868833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Key Ethical Principles in Hospitality AI</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ACA49B5D-7E06-C911-A665-A6F23AEBBE8F}"/>
              </a:ext>
            </a:extLst>
          </p:cNvPr>
          <p:cNvCxnSpPr>
            <a:cxnSpLocks/>
          </p:cNvCxnSpPr>
          <p:nvPr/>
        </p:nvCxnSpPr>
        <p:spPr>
          <a:xfrm>
            <a:off x="0" y="995000"/>
            <a:ext cx="820729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Google Shape;265;p20">
            <a:extLst>
              <a:ext uri="{FF2B5EF4-FFF2-40B4-BE49-F238E27FC236}">
                <a16:creationId xmlns:a16="http://schemas.microsoft.com/office/drawing/2014/main" id="{BB3822ED-C4D9-C283-73F6-F28E9EC953B2}"/>
              </a:ext>
            </a:extLst>
          </p:cNvPr>
          <p:cNvSpPr/>
          <p:nvPr/>
        </p:nvSpPr>
        <p:spPr>
          <a:xfrm>
            <a:off x="2214511" y="4959764"/>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5672B5DB-DFD4-0275-808A-88180E369DBB}"/>
              </a:ext>
            </a:extLst>
          </p:cNvPr>
          <p:cNvSpPr txBox="1"/>
          <p:nvPr/>
        </p:nvSpPr>
        <p:spPr>
          <a:xfrm>
            <a:off x="721165" y="2355041"/>
            <a:ext cx="1870311" cy="2490425"/>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AI systems must provide equal treatment to all guests. For example, room upgrade algorithms or pricing tools should not show bias based on nationality, gender or language</a:t>
            </a:r>
            <a:endParaRPr lang="en-US" sz="1650" dirty="0">
              <a:solidFill>
                <a:srgbClr val="000000"/>
              </a:solidFill>
            </a:endParaRPr>
          </a:p>
        </p:txBody>
      </p:sp>
      <p:sp>
        <p:nvSpPr>
          <p:cNvPr id="13" name="TextBox 26">
            <a:extLst>
              <a:ext uri="{FF2B5EF4-FFF2-40B4-BE49-F238E27FC236}">
                <a16:creationId xmlns:a16="http://schemas.microsoft.com/office/drawing/2014/main" id="{0968A8AB-DDE9-77BD-60AA-0625E2413000}"/>
              </a:ext>
            </a:extLst>
          </p:cNvPr>
          <p:cNvSpPr txBox="1"/>
          <p:nvPr/>
        </p:nvSpPr>
        <p:spPr bwMode="auto">
          <a:xfrm>
            <a:off x="2452471" y="1350227"/>
            <a:ext cx="710713" cy="851259"/>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14" name="TextBox 13">
            <a:extLst>
              <a:ext uri="{FF2B5EF4-FFF2-40B4-BE49-F238E27FC236}">
                <a16:creationId xmlns:a16="http://schemas.microsoft.com/office/drawing/2014/main" id="{50B4DA88-FE8A-A150-392C-96B8CFC155F1}"/>
              </a:ext>
            </a:extLst>
          </p:cNvPr>
          <p:cNvSpPr txBox="1"/>
          <p:nvPr/>
        </p:nvSpPr>
        <p:spPr>
          <a:xfrm>
            <a:off x="2879641" y="3761122"/>
            <a:ext cx="1870311" cy="2272417"/>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Guests and staff should understand when and how AI is used. Clear communication builds confidence and prevents misunderstandings about automated decisions</a:t>
            </a:r>
            <a:endParaRPr lang="en-US" sz="1650" dirty="0">
              <a:solidFill>
                <a:srgbClr val="000000"/>
              </a:solidFill>
            </a:endParaRPr>
          </a:p>
        </p:txBody>
      </p:sp>
      <p:sp>
        <p:nvSpPr>
          <p:cNvPr id="15" name="TextBox 14">
            <a:extLst>
              <a:ext uri="{FF2B5EF4-FFF2-40B4-BE49-F238E27FC236}">
                <a16:creationId xmlns:a16="http://schemas.microsoft.com/office/drawing/2014/main" id="{9C67D584-4DDC-DEBC-91B9-C0EA4D3B0657}"/>
              </a:ext>
            </a:extLst>
          </p:cNvPr>
          <p:cNvSpPr txBox="1"/>
          <p:nvPr/>
        </p:nvSpPr>
        <p:spPr>
          <a:xfrm>
            <a:off x="5065895" y="2398353"/>
            <a:ext cx="1870311" cy="2490425"/>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Hotels must take responsibility for the outcomes of their digital systems. Human oversight is needed to correct errors and ensure decisions remain ethical.</a:t>
            </a:r>
          </a:p>
          <a:p>
            <a:pPr>
              <a:lnSpc>
                <a:spcPts val="1720"/>
              </a:lnSpc>
            </a:pPr>
            <a:endParaRPr lang="en-US" sz="1650" dirty="0">
              <a:solidFill>
                <a:srgbClr val="000000"/>
              </a:solidFill>
            </a:endParaRPr>
          </a:p>
        </p:txBody>
      </p:sp>
      <p:sp>
        <p:nvSpPr>
          <p:cNvPr id="20" name="TextBox 19">
            <a:extLst>
              <a:ext uri="{FF2B5EF4-FFF2-40B4-BE49-F238E27FC236}">
                <a16:creationId xmlns:a16="http://schemas.microsoft.com/office/drawing/2014/main" id="{2C2589B1-A247-C7A1-2405-3D4DD5A27D6B}"/>
              </a:ext>
            </a:extLst>
          </p:cNvPr>
          <p:cNvSpPr txBox="1"/>
          <p:nvPr/>
        </p:nvSpPr>
        <p:spPr>
          <a:xfrm>
            <a:off x="7240725" y="3761122"/>
            <a:ext cx="1870311" cy="2272417"/>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Personal data collected through bookings, chatbots and loyalty </a:t>
            </a:r>
            <a:r>
              <a:rPr kumimoji="0" lang="en-US" sz="1650" b="0" i="0" u="none" strike="noStrike" kern="0" cap="none" spc="0" normalizeH="0" baseline="0" noProof="0" dirty="0" err="1">
                <a:ln>
                  <a:noFill/>
                </a:ln>
                <a:solidFill>
                  <a:srgbClr val="000000"/>
                </a:solidFill>
                <a:effectLst/>
                <a:uLnTx/>
                <a:uFillTx/>
                <a:cs typeface="Times New Roman" panose="02020603050405020304" pitchFamily="18" charset="0"/>
              </a:rPr>
              <a:t>programmes</a:t>
            </a: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 must be securely stored and used only for legitimate purposes.</a:t>
            </a:r>
          </a:p>
          <a:p>
            <a:pPr>
              <a:lnSpc>
                <a:spcPts val="1720"/>
              </a:lnSpc>
            </a:pPr>
            <a:endParaRPr lang="en-US" sz="1650" dirty="0">
              <a:solidFill>
                <a:srgbClr val="000000"/>
              </a:solidFill>
            </a:endParaRPr>
          </a:p>
        </p:txBody>
      </p:sp>
      <p:sp>
        <p:nvSpPr>
          <p:cNvPr id="24" name="TextBox 23">
            <a:extLst>
              <a:ext uri="{FF2B5EF4-FFF2-40B4-BE49-F238E27FC236}">
                <a16:creationId xmlns:a16="http://schemas.microsoft.com/office/drawing/2014/main" id="{A8E4547B-2BDF-4737-75AE-9A4A496942E4}"/>
              </a:ext>
            </a:extLst>
          </p:cNvPr>
          <p:cNvSpPr txBox="1"/>
          <p:nvPr/>
        </p:nvSpPr>
        <p:spPr>
          <a:xfrm>
            <a:off x="9415530" y="2371359"/>
            <a:ext cx="1870311" cy="1836400"/>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Ethical AI should support accessibility and cultural sensitivity, ensuring all guests can interact comfortably with technology</a:t>
            </a:r>
            <a:endParaRPr lang="en-US" sz="1650" dirty="0">
              <a:solidFill>
                <a:srgbClr val="000000"/>
              </a:solidFill>
            </a:endParaRPr>
          </a:p>
        </p:txBody>
      </p:sp>
      <p:sp>
        <p:nvSpPr>
          <p:cNvPr id="27" name="Rounded Rectangle 26">
            <a:extLst>
              <a:ext uri="{FF2B5EF4-FFF2-40B4-BE49-F238E27FC236}">
                <a16:creationId xmlns:a16="http://schemas.microsoft.com/office/drawing/2014/main" id="{5508C584-1571-87D8-A011-88E16223D62B}"/>
              </a:ext>
            </a:extLst>
          </p:cNvPr>
          <p:cNvSpPr/>
          <p:nvPr/>
        </p:nvSpPr>
        <p:spPr>
          <a:xfrm>
            <a:off x="7753036" y="799874"/>
            <a:ext cx="413791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A6B81624-B282-AC61-1CF1-B7D331CE5FE9}"/>
              </a:ext>
            </a:extLst>
          </p:cNvPr>
          <p:cNvSpPr txBox="1"/>
          <p:nvPr/>
        </p:nvSpPr>
        <p:spPr>
          <a:xfrm>
            <a:off x="7879034" y="86315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9" name="TextBox 28">
            <a:extLst>
              <a:ext uri="{FF2B5EF4-FFF2-40B4-BE49-F238E27FC236}">
                <a16:creationId xmlns:a16="http://schemas.microsoft.com/office/drawing/2014/main" id="{C7FF10D0-E179-41AC-463D-1AEF2E1D16D0}"/>
              </a:ext>
            </a:extLst>
          </p:cNvPr>
          <p:cNvSpPr txBox="1"/>
          <p:nvPr/>
        </p:nvSpPr>
        <p:spPr>
          <a:xfrm>
            <a:off x="8635035" y="86315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A2E807EC-ABC5-9039-6EA8-A8881291DF6C}"/>
              </a:ext>
            </a:extLst>
          </p:cNvPr>
          <p:cNvSpPr txBox="1"/>
          <p:nvPr/>
        </p:nvSpPr>
        <p:spPr>
          <a:xfrm>
            <a:off x="9229034" y="86315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a:t>
            </a:r>
            <a:r>
              <a:rPr lang="en-IE" sz="1400" dirty="0">
                <a:solidFill>
                  <a:srgbClr val="1E3A1F"/>
                </a:solidFill>
              </a:rPr>
              <a:t> Leading Green and Digital Change</a:t>
            </a:r>
          </a:p>
        </p:txBody>
      </p:sp>
    </p:spTree>
    <p:extLst>
      <p:ext uri="{BB962C8B-B14F-4D97-AF65-F5344CB8AC3E}">
        <p14:creationId xmlns:p14="http://schemas.microsoft.com/office/powerpoint/2010/main" val="35803826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1793B-7CAF-ED2D-4D17-72AC6689794C}"/>
            </a:ext>
          </a:extLst>
        </p:cNvPr>
        <p:cNvGrpSpPr/>
        <p:nvPr/>
      </p:nvGrpSpPr>
      <p:grpSpPr>
        <a:xfrm>
          <a:off x="0" y="0"/>
          <a:ext cx="0" cy="0"/>
          <a:chOff x="0" y="0"/>
          <a:chExt cx="0" cy="0"/>
        </a:xfrm>
      </p:grpSpPr>
      <p:sp>
        <p:nvSpPr>
          <p:cNvPr id="39" name="Google Shape;252;p20">
            <a:extLst>
              <a:ext uri="{FF2B5EF4-FFF2-40B4-BE49-F238E27FC236}">
                <a16:creationId xmlns:a16="http://schemas.microsoft.com/office/drawing/2014/main" id="{70BFA4F4-0248-B0B8-4A14-24642304A967}"/>
              </a:ext>
            </a:extLst>
          </p:cNvPr>
          <p:cNvSpPr/>
          <p:nvPr/>
        </p:nvSpPr>
        <p:spPr>
          <a:xfrm>
            <a:off x="385835" y="2110438"/>
            <a:ext cx="2633660" cy="2790025"/>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12E85323-68EA-4FDD-2BD0-5C4589129A19}"/>
              </a:ext>
            </a:extLst>
          </p:cNvPr>
          <p:cNvSpPr/>
          <p:nvPr/>
        </p:nvSpPr>
        <p:spPr>
          <a:xfrm>
            <a:off x="2215483" y="4734156"/>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4;p20">
            <a:extLst>
              <a:ext uri="{FF2B5EF4-FFF2-40B4-BE49-F238E27FC236}">
                <a16:creationId xmlns:a16="http://schemas.microsoft.com/office/drawing/2014/main" id="{9A8B9137-88CC-BB13-CA97-D40DC7ED1BE7}"/>
              </a:ext>
            </a:extLst>
          </p:cNvPr>
          <p:cNvSpPr/>
          <p:nvPr/>
        </p:nvSpPr>
        <p:spPr>
          <a:xfrm>
            <a:off x="2432028" y="1792602"/>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6;p20">
            <a:extLst>
              <a:ext uri="{FF2B5EF4-FFF2-40B4-BE49-F238E27FC236}">
                <a16:creationId xmlns:a16="http://schemas.microsoft.com/office/drawing/2014/main" id="{B21C3746-BE37-AE48-3051-44281843BD47}"/>
              </a:ext>
            </a:extLst>
          </p:cNvPr>
          <p:cNvSpPr/>
          <p:nvPr/>
        </p:nvSpPr>
        <p:spPr>
          <a:xfrm>
            <a:off x="6966864" y="3423055"/>
            <a:ext cx="2633660" cy="2790276"/>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p20">
            <a:extLst>
              <a:ext uri="{FF2B5EF4-FFF2-40B4-BE49-F238E27FC236}">
                <a16:creationId xmlns:a16="http://schemas.microsoft.com/office/drawing/2014/main" id="{13D5A0D0-6B4E-B331-2FD3-EEC2D8791E0F}"/>
              </a:ext>
            </a:extLst>
          </p:cNvPr>
          <p:cNvSpPr/>
          <p:nvPr/>
        </p:nvSpPr>
        <p:spPr>
          <a:xfrm>
            <a:off x="8792159" y="3312727"/>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8;p20">
            <a:extLst>
              <a:ext uri="{FF2B5EF4-FFF2-40B4-BE49-F238E27FC236}">
                <a16:creationId xmlns:a16="http://schemas.microsoft.com/office/drawing/2014/main" id="{06F19BAC-9070-F61B-812B-7F99311B80E3}"/>
              </a:ext>
            </a:extLst>
          </p:cNvPr>
          <p:cNvSpPr/>
          <p:nvPr/>
        </p:nvSpPr>
        <p:spPr>
          <a:xfrm>
            <a:off x="9150313" y="5710620"/>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0;p20">
            <a:extLst>
              <a:ext uri="{FF2B5EF4-FFF2-40B4-BE49-F238E27FC236}">
                <a16:creationId xmlns:a16="http://schemas.microsoft.com/office/drawing/2014/main" id="{C77FDA43-A6BC-7589-09C8-FBDC74A690DE}"/>
              </a:ext>
            </a:extLst>
          </p:cNvPr>
          <p:cNvSpPr/>
          <p:nvPr/>
        </p:nvSpPr>
        <p:spPr>
          <a:xfrm>
            <a:off x="2582322" y="3423055"/>
            <a:ext cx="2633813" cy="2790276"/>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6817CE61-CE49-45FA-8438-071102C7B886}"/>
              </a:ext>
            </a:extLst>
          </p:cNvPr>
          <p:cNvSpPr/>
          <p:nvPr/>
        </p:nvSpPr>
        <p:spPr>
          <a:xfrm>
            <a:off x="4373286" y="3312727"/>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2;p20">
            <a:extLst>
              <a:ext uri="{FF2B5EF4-FFF2-40B4-BE49-F238E27FC236}">
                <a16:creationId xmlns:a16="http://schemas.microsoft.com/office/drawing/2014/main" id="{F6E50444-055D-6985-6B2A-85E6B29A5C62}"/>
              </a:ext>
            </a:extLst>
          </p:cNvPr>
          <p:cNvSpPr/>
          <p:nvPr/>
        </p:nvSpPr>
        <p:spPr>
          <a:xfrm>
            <a:off x="4765912" y="5710620"/>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8;p20">
            <a:extLst>
              <a:ext uri="{FF2B5EF4-FFF2-40B4-BE49-F238E27FC236}">
                <a16:creationId xmlns:a16="http://schemas.microsoft.com/office/drawing/2014/main" id="{55691F12-C18C-02FC-D56B-6F93F509A770}"/>
              </a:ext>
            </a:extLst>
          </p:cNvPr>
          <p:cNvSpPr/>
          <p:nvPr/>
        </p:nvSpPr>
        <p:spPr>
          <a:xfrm>
            <a:off x="4774592" y="2110438"/>
            <a:ext cx="2633660" cy="2790025"/>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5D9C1E2D-9473-1F4A-ABC8-2DA22EB2BD5B}"/>
              </a:ext>
            </a:extLst>
          </p:cNvPr>
          <p:cNvSpPr/>
          <p:nvPr/>
        </p:nvSpPr>
        <p:spPr>
          <a:xfrm>
            <a:off x="6531088" y="4635765"/>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0;p20">
            <a:extLst>
              <a:ext uri="{FF2B5EF4-FFF2-40B4-BE49-F238E27FC236}">
                <a16:creationId xmlns:a16="http://schemas.microsoft.com/office/drawing/2014/main" id="{C1FB9CE2-144D-2157-7B23-0DCC50F4A91B}"/>
              </a:ext>
            </a:extLst>
          </p:cNvPr>
          <p:cNvSpPr/>
          <p:nvPr/>
        </p:nvSpPr>
        <p:spPr>
          <a:xfrm>
            <a:off x="6820785" y="1792602"/>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8">
            <a:extLst>
              <a:ext uri="{FF2B5EF4-FFF2-40B4-BE49-F238E27FC236}">
                <a16:creationId xmlns:a16="http://schemas.microsoft.com/office/drawing/2014/main" id="{2A47788B-6C56-2560-7202-1AC9072749E7}"/>
              </a:ext>
            </a:extLst>
          </p:cNvPr>
          <p:cNvSpPr txBox="1"/>
          <p:nvPr/>
        </p:nvSpPr>
        <p:spPr>
          <a:xfrm>
            <a:off x="711908" y="2467012"/>
            <a:ext cx="2025322" cy="689741"/>
          </a:xfrm>
          <a:prstGeom prst="rect">
            <a:avLst/>
          </a:prstGeom>
          <a:noFill/>
        </p:spPr>
        <p:txBody>
          <a:bodyPr wrap="square">
            <a:spAutoFit/>
          </a:bodyPr>
          <a:lstStyle/>
          <a:p>
            <a:pPr>
              <a:lnSpc>
                <a:spcPts val="2340"/>
              </a:lnSpc>
            </a:pPr>
            <a:r>
              <a:rPr lang="en-US" sz="2400" b="1" dirty="0">
                <a:solidFill>
                  <a:srgbClr val="0289AE"/>
                </a:solidFill>
                <a:cs typeface="Times New Roman" panose="02020603050405020304" pitchFamily="18" charset="0"/>
              </a:rPr>
              <a:t>Bias in Algorithms</a:t>
            </a:r>
            <a:endParaRPr lang="en-US" sz="2400" dirty="0">
              <a:solidFill>
                <a:srgbClr val="262626"/>
              </a:solidFill>
              <a:cs typeface="Times New Roman" panose="02020603050405020304" pitchFamily="18" charset="0"/>
            </a:endParaRPr>
          </a:p>
        </p:txBody>
      </p:sp>
      <p:sp>
        <p:nvSpPr>
          <p:cNvPr id="4" name="TextBox 28">
            <a:extLst>
              <a:ext uri="{FF2B5EF4-FFF2-40B4-BE49-F238E27FC236}">
                <a16:creationId xmlns:a16="http://schemas.microsoft.com/office/drawing/2014/main" id="{49E8280A-EFF0-FA8A-2D46-88C2AE398D56}"/>
              </a:ext>
            </a:extLst>
          </p:cNvPr>
          <p:cNvSpPr txBox="1"/>
          <p:nvPr/>
        </p:nvSpPr>
        <p:spPr>
          <a:xfrm>
            <a:off x="2876668" y="3731240"/>
            <a:ext cx="1889244" cy="984693"/>
          </a:xfrm>
          <a:prstGeom prst="rect">
            <a:avLst/>
          </a:prstGeom>
          <a:noFill/>
        </p:spPr>
        <p:txBody>
          <a:bodyPr wrap="square">
            <a:spAutoFit/>
          </a:bodyPr>
          <a:lstStyle/>
          <a:p>
            <a:pPr>
              <a:lnSpc>
                <a:spcPts val="2340"/>
              </a:lnSpc>
            </a:pPr>
            <a:r>
              <a:rPr lang="en-US" sz="2400" b="1" dirty="0">
                <a:solidFill>
                  <a:srgbClr val="06677F"/>
                </a:solidFill>
                <a:cs typeface="Times New Roman" panose="02020603050405020304" pitchFamily="18" charset="0"/>
              </a:rPr>
              <a:t>Data Protection </a:t>
            </a:r>
          </a:p>
          <a:p>
            <a:pPr>
              <a:lnSpc>
                <a:spcPts val="2340"/>
              </a:lnSpc>
            </a:pPr>
            <a:r>
              <a:rPr lang="en-US" sz="2400" b="1" dirty="0">
                <a:solidFill>
                  <a:srgbClr val="06677F"/>
                </a:solidFill>
                <a:cs typeface="Times New Roman" panose="02020603050405020304" pitchFamily="18" charset="0"/>
              </a:rPr>
              <a:t>&amp; Misuse</a:t>
            </a:r>
            <a:endParaRPr lang="en-US" sz="2400" dirty="0">
              <a:solidFill>
                <a:srgbClr val="262626"/>
              </a:solidFill>
              <a:cs typeface="Times New Roman" panose="02020603050405020304" pitchFamily="18" charset="0"/>
            </a:endParaRPr>
          </a:p>
        </p:txBody>
      </p:sp>
      <p:sp>
        <p:nvSpPr>
          <p:cNvPr id="5" name="TextBox 28">
            <a:extLst>
              <a:ext uri="{FF2B5EF4-FFF2-40B4-BE49-F238E27FC236}">
                <a16:creationId xmlns:a16="http://schemas.microsoft.com/office/drawing/2014/main" id="{E00679D2-0BA2-FFB7-A56F-DC43257F1FE3}"/>
              </a:ext>
            </a:extLst>
          </p:cNvPr>
          <p:cNvSpPr txBox="1"/>
          <p:nvPr/>
        </p:nvSpPr>
        <p:spPr>
          <a:xfrm>
            <a:off x="5031139" y="2467012"/>
            <a:ext cx="2304405" cy="689741"/>
          </a:xfrm>
          <a:prstGeom prst="rect">
            <a:avLst/>
          </a:prstGeom>
          <a:noFill/>
        </p:spPr>
        <p:txBody>
          <a:bodyPr wrap="square">
            <a:spAutoFit/>
          </a:bodyPr>
          <a:lstStyle/>
          <a:p>
            <a:pPr>
              <a:lnSpc>
                <a:spcPts val="2340"/>
              </a:lnSpc>
            </a:pPr>
            <a:r>
              <a:rPr lang="en-US" sz="2400" b="1" dirty="0">
                <a:solidFill>
                  <a:srgbClr val="62A844"/>
                </a:solidFill>
                <a:cs typeface="Times New Roman" panose="02020603050405020304" pitchFamily="18" charset="0"/>
              </a:rPr>
              <a:t>Loss of Human Connection</a:t>
            </a:r>
            <a:endParaRPr lang="en-US" sz="2400" dirty="0">
              <a:solidFill>
                <a:srgbClr val="262626"/>
              </a:solidFill>
              <a:cs typeface="Times New Roman" panose="02020603050405020304" pitchFamily="18" charset="0"/>
            </a:endParaRPr>
          </a:p>
        </p:txBody>
      </p:sp>
      <p:sp>
        <p:nvSpPr>
          <p:cNvPr id="7" name="TextBox 28">
            <a:extLst>
              <a:ext uri="{FF2B5EF4-FFF2-40B4-BE49-F238E27FC236}">
                <a16:creationId xmlns:a16="http://schemas.microsoft.com/office/drawing/2014/main" id="{50316032-8F37-6F25-48DC-21D4FF78D671}"/>
              </a:ext>
            </a:extLst>
          </p:cNvPr>
          <p:cNvSpPr txBox="1"/>
          <p:nvPr/>
        </p:nvSpPr>
        <p:spPr>
          <a:xfrm>
            <a:off x="7247465" y="3731240"/>
            <a:ext cx="2253374" cy="689741"/>
          </a:xfrm>
          <a:prstGeom prst="rect">
            <a:avLst/>
          </a:prstGeom>
          <a:noFill/>
        </p:spPr>
        <p:txBody>
          <a:bodyPr wrap="square">
            <a:spAutoFit/>
          </a:bodyPr>
          <a:lstStyle/>
          <a:p>
            <a:pPr>
              <a:lnSpc>
                <a:spcPts val="2340"/>
              </a:lnSpc>
            </a:pPr>
            <a:r>
              <a:rPr lang="en-US" sz="2400" b="1" dirty="0">
                <a:solidFill>
                  <a:srgbClr val="3D8241"/>
                </a:solidFill>
                <a:cs typeface="Times New Roman" panose="02020603050405020304" pitchFamily="18" charset="0"/>
              </a:rPr>
              <a:t>Over-Reliance on Automation</a:t>
            </a:r>
            <a:endParaRPr lang="en-US" sz="2400" dirty="0">
              <a:solidFill>
                <a:srgbClr val="262626"/>
              </a:solidFill>
              <a:cs typeface="Times New Roman" panose="02020603050405020304" pitchFamily="18" charset="0"/>
            </a:endParaRPr>
          </a:p>
        </p:txBody>
      </p:sp>
      <p:sp>
        <p:nvSpPr>
          <p:cNvPr id="16" name="TextBox 26">
            <a:extLst>
              <a:ext uri="{FF2B5EF4-FFF2-40B4-BE49-F238E27FC236}">
                <a16:creationId xmlns:a16="http://schemas.microsoft.com/office/drawing/2014/main" id="{5C57D6EA-3406-5D37-9C6F-81839211CC81}"/>
              </a:ext>
            </a:extLst>
          </p:cNvPr>
          <p:cNvSpPr txBox="1"/>
          <p:nvPr/>
        </p:nvSpPr>
        <p:spPr bwMode="auto">
          <a:xfrm>
            <a:off x="9170741" y="576821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17" name="TextBox 26">
            <a:extLst>
              <a:ext uri="{FF2B5EF4-FFF2-40B4-BE49-F238E27FC236}">
                <a16:creationId xmlns:a16="http://schemas.microsoft.com/office/drawing/2014/main" id="{1C9A019C-195A-EF40-E074-A9ECF4E78C82}"/>
              </a:ext>
            </a:extLst>
          </p:cNvPr>
          <p:cNvSpPr txBox="1"/>
          <p:nvPr/>
        </p:nvSpPr>
        <p:spPr bwMode="auto">
          <a:xfrm>
            <a:off x="4765912" y="575870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19" name="TextBox 26">
            <a:extLst>
              <a:ext uri="{FF2B5EF4-FFF2-40B4-BE49-F238E27FC236}">
                <a16:creationId xmlns:a16="http://schemas.microsoft.com/office/drawing/2014/main" id="{24339C15-068A-DD81-C235-0550C94F81AB}"/>
              </a:ext>
            </a:extLst>
          </p:cNvPr>
          <p:cNvSpPr txBox="1"/>
          <p:nvPr/>
        </p:nvSpPr>
        <p:spPr bwMode="auto">
          <a:xfrm>
            <a:off x="6830934" y="1840668"/>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1" name="Text Placeholder 11">
            <a:extLst>
              <a:ext uri="{FF2B5EF4-FFF2-40B4-BE49-F238E27FC236}">
                <a16:creationId xmlns:a16="http://schemas.microsoft.com/office/drawing/2014/main" id="{67F65564-E79E-DC21-5272-77C87BDE6D21}"/>
              </a:ext>
            </a:extLst>
          </p:cNvPr>
          <p:cNvSpPr txBox="1">
            <a:spLocks/>
          </p:cNvSpPr>
          <p:nvPr/>
        </p:nvSpPr>
        <p:spPr>
          <a:xfrm>
            <a:off x="567179" y="362587"/>
            <a:ext cx="3806107"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Risks and Real World Challenges</a:t>
            </a:r>
          </a:p>
        </p:txBody>
      </p:sp>
      <p:cxnSp>
        <p:nvCxnSpPr>
          <p:cNvPr id="22" name="Straight Connector 21">
            <a:extLst>
              <a:ext uri="{FF2B5EF4-FFF2-40B4-BE49-F238E27FC236}">
                <a16:creationId xmlns:a16="http://schemas.microsoft.com/office/drawing/2014/main" id="{003F55EE-EDE8-F52A-61CF-21883235D393}"/>
              </a:ext>
            </a:extLst>
          </p:cNvPr>
          <p:cNvCxnSpPr>
            <a:cxnSpLocks/>
          </p:cNvCxnSpPr>
          <p:nvPr/>
        </p:nvCxnSpPr>
        <p:spPr>
          <a:xfrm>
            <a:off x="0" y="1478025"/>
            <a:ext cx="8619893"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9" name="Google Shape;265;p20">
            <a:extLst>
              <a:ext uri="{FF2B5EF4-FFF2-40B4-BE49-F238E27FC236}">
                <a16:creationId xmlns:a16="http://schemas.microsoft.com/office/drawing/2014/main" id="{1B1030CD-A930-4FD2-F99B-6538DC1BAE38}"/>
              </a:ext>
            </a:extLst>
          </p:cNvPr>
          <p:cNvSpPr/>
          <p:nvPr/>
        </p:nvSpPr>
        <p:spPr>
          <a:xfrm>
            <a:off x="2214511" y="4635765"/>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5A932E19-BE0A-D7FC-834A-A2085A176D8C}"/>
              </a:ext>
            </a:extLst>
          </p:cNvPr>
          <p:cNvSpPr txBox="1"/>
          <p:nvPr/>
        </p:nvSpPr>
        <p:spPr>
          <a:xfrm>
            <a:off x="721165" y="3165336"/>
            <a:ext cx="1870311" cy="1183722"/>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Systems learn from data - if data reflects inequality, outcomes can be biased</a:t>
            </a:r>
            <a:endParaRPr lang="en-US" sz="1650" dirty="0">
              <a:solidFill>
                <a:srgbClr val="000000"/>
              </a:solidFill>
            </a:endParaRPr>
          </a:p>
        </p:txBody>
      </p:sp>
      <p:sp>
        <p:nvSpPr>
          <p:cNvPr id="13" name="TextBox 26">
            <a:extLst>
              <a:ext uri="{FF2B5EF4-FFF2-40B4-BE49-F238E27FC236}">
                <a16:creationId xmlns:a16="http://schemas.microsoft.com/office/drawing/2014/main" id="{3F5884F4-705E-6987-0971-301017E3C033}"/>
              </a:ext>
            </a:extLst>
          </p:cNvPr>
          <p:cNvSpPr txBox="1"/>
          <p:nvPr/>
        </p:nvSpPr>
        <p:spPr bwMode="auto">
          <a:xfrm>
            <a:off x="2452471" y="1840668"/>
            <a:ext cx="710713" cy="851259"/>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14" name="TextBox 13">
            <a:extLst>
              <a:ext uri="{FF2B5EF4-FFF2-40B4-BE49-F238E27FC236}">
                <a16:creationId xmlns:a16="http://schemas.microsoft.com/office/drawing/2014/main" id="{4CEC51DF-B795-F114-0004-6BEE08D14A75}"/>
              </a:ext>
            </a:extLst>
          </p:cNvPr>
          <p:cNvSpPr txBox="1"/>
          <p:nvPr/>
        </p:nvSpPr>
        <p:spPr>
          <a:xfrm>
            <a:off x="2879641" y="4715036"/>
            <a:ext cx="1968530" cy="1183722"/>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Large volumes of personal information risk breaches or unauthorized use</a:t>
            </a:r>
            <a:endParaRPr lang="en-US" sz="1650" dirty="0">
              <a:solidFill>
                <a:srgbClr val="000000"/>
              </a:solidFill>
            </a:endParaRPr>
          </a:p>
        </p:txBody>
      </p:sp>
      <p:sp>
        <p:nvSpPr>
          <p:cNvPr id="15" name="TextBox 14">
            <a:extLst>
              <a:ext uri="{FF2B5EF4-FFF2-40B4-BE49-F238E27FC236}">
                <a16:creationId xmlns:a16="http://schemas.microsoft.com/office/drawing/2014/main" id="{2B4D2799-262F-5A7F-CAE7-FF7FBC23DC3A}"/>
              </a:ext>
            </a:extLst>
          </p:cNvPr>
          <p:cNvSpPr txBox="1"/>
          <p:nvPr/>
        </p:nvSpPr>
        <p:spPr>
          <a:xfrm>
            <a:off x="5065895" y="3165336"/>
            <a:ext cx="1870311" cy="965714"/>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Chatbots &amp; self-service tools can reduce personal warmth if overused</a:t>
            </a:r>
            <a:endParaRPr lang="en-US" sz="1650" dirty="0">
              <a:solidFill>
                <a:srgbClr val="000000"/>
              </a:solidFill>
            </a:endParaRPr>
          </a:p>
        </p:txBody>
      </p:sp>
      <p:sp>
        <p:nvSpPr>
          <p:cNvPr id="20" name="TextBox 19">
            <a:extLst>
              <a:ext uri="{FF2B5EF4-FFF2-40B4-BE49-F238E27FC236}">
                <a16:creationId xmlns:a16="http://schemas.microsoft.com/office/drawing/2014/main" id="{008E144B-7C53-4614-9A43-8BD6AA3ACAC6}"/>
              </a:ext>
            </a:extLst>
          </p:cNvPr>
          <p:cNvSpPr txBox="1"/>
          <p:nvPr/>
        </p:nvSpPr>
        <p:spPr>
          <a:xfrm>
            <a:off x="7240725" y="4715036"/>
            <a:ext cx="2071634" cy="965714"/>
          </a:xfrm>
          <a:prstGeom prst="rect">
            <a:avLst/>
          </a:prstGeom>
          <a:noFill/>
        </p:spPr>
        <p:txBody>
          <a:bodyPr wrap="square">
            <a:spAutoFit/>
          </a:bodyPr>
          <a:lstStyle/>
          <a:p>
            <a:pPr>
              <a:lnSpc>
                <a:spcPts val="1720"/>
              </a:lnSpc>
            </a:pPr>
            <a:r>
              <a:rPr kumimoji="0" lang="en-US" sz="1650" b="0" i="0" u="none" strike="noStrike" kern="0" cap="none" spc="0" normalizeH="0" baseline="0" noProof="0" dirty="0">
                <a:ln>
                  <a:noFill/>
                </a:ln>
                <a:solidFill>
                  <a:srgbClr val="000000"/>
                </a:solidFill>
                <a:effectLst/>
                <a:uLnTx/>
                <a:uFillTx/>
                <a:cs typeface="Times New Roman" panose="02020603050405020304" pitchFamily="18" charset="0"/>
              </a:rPr>
              <a:t>Weakens critical thinking &amp; staff engagement when judgment is needed</a:t>
            </a:r>
            <a:endParaRPr lang="en-US" sz="1650" dirty="0">
              <a:solidFill>
                <a:srgbClr val="000000"/>
              </a:solidFill>
            </a:endParaRPr>
          </a:p>
        </p:txBody>
      </p:sp>
      <p:sp>
        <p:nvSpPr>
          <p:cNvPr id="8" name="Rectangle 30">
            <a:extLst>
              <a:ext uri="{FF2B5EF4-FFF2-40B4-BE49-F238E27FC236}">
                <a16:creationId xmlns:a16="http://schemas.microsoft.com/office/drawing/2014/main" id="{D8B61AD8-111F-D0F4-15AB-D2167BFC4E04}"/>
              </a:ext>
            </a:extLst>
          </p:cNvPr>
          <p:cNvSpPr/>
          <p:nvPr/>
        </p:nvSpPr>
        <p:spPr>
          <a:xfrm flipH="1">
            <a:off x="8862859" y="775637"/>
            <a:ext cx="2700341" cy="1508105"/>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Core Danger:</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Technology should </a:t>
            </a:r>
            <a:r>
              <a:rPr lang="en-US" b="1" i="1" dirty="0">
                <a:solidFill>
                  <a:srgbClr val="262626"/>
                </a:solidFill>
                <a:cs typeface="Times New Roman" panose="02020603050405020304" pitchFamily="18" charset="0"/>
              </a:rPr>
              <a:t>support staff, not replace their judgement</a:t>
            </a:r>
            <a:r>
              <a:rPr lang="en-US" i="1" dirty="0">
                <a:solidFill>
                  <a:srgbClr val="262626"/>
                </a:solidFill>
                <a:cs typeface="Times New Roman" panose="02020603050405020304" pitchFamily="18" charset="0"/>
              </a:rPr>
              <a:t>.</a:t>
            </a:r>
            <a:endParaRPr lang="en-US" dirty="0">
              <a:solidFill>
                <a:srgbClr val="262626"/>
              </a:solidFill>
              <a:cs typeface="Times New Roman" panose="02020603050405020304" pitchFamily="18" charset="0"/>
            </a:endParaRPr>
          </a:p>
          <a:p>
            <a:pPr algn="ctr"/>
            <a:endParaRPr lang="en-US" dirty="0">
              <a:solidFill>
                <a:srgbClr val="262626"/>
              </a:solidFill>
            </a:endParaRPr>
          </a:p>
        </p:txBody>
      </p:sp>
      <p:sp>
        <p:nvSpPr>
          <p:cNvPr id="11" name="Rounded Rectangle 10">
            <a:extLst>
              <a:ext uri="{FF2B5EF4-FFF2-40B4-BE49-F238E27FC236}">
                <a16:creationId xmlns:a16="http://schemas.microsoft.com/office/drawing/2014/main" id="{E807B32D-E5A9-0281-66D1-C3C333E4427E}"/>
              </a:ext>
            </a:extLst>
          </p:cNvPr>
          <p:cNvSpPr/>
          <p:nvPr/>
        </p:nvSpPr>
        <p:spPr>
          <a:xfrm>
            <a:off x="8619893" y="537099"/>
            <a:ext cx="3186272" cy="1737704"/>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95510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FCD65-7CD7-99D7-9EA1-C8E281DEFE43}"/>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5F034E57-1DCF-DCDA-07AA-72E106AA7B8B}"/>
              </a:ext>
            </a:extLst>
          </p:cNvPr>
          <p:cNvSpPr txBox="1">
            <a:spLocks/>
          </p:cNvSpPr>
          <p:nvPr/>
        </p:nvSpPr>
        <p:spPr>
          <a:xfrm>
            <a:off x="429115" y="525832"/>
            <a:ext cx="59270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Responsible AI in Practice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4517ADD-3AD2-6088-DD83-F0C2BC522106}"/>
              </a:ext>
            </a:extLst>
          </p:cNvPr>
          <p:cNvCxnSpPr>
            <a:cxnSpLocks/>
          </p:cNvCxnSpPr>
          <p:nvPr/>
        </p:nvCxnSpPr>
        <p:spPr>
          <a:xfrm>
            <a:off x="0" y="1197663"/>
            <a:ext cx="5820937"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F171884C-F646-5245-2A91-9CEDF28E386A}"/>
              </a:ext>
            </a:extLst>
          </p:cNvPr>
          <p:cNvSpPr/>
          <p:nvPr/>
        </p:nvSpPr>
        <p:spPr>
          <a:xfrm flipH="1">
            <a:off x="508027" y="1628900"/>
            <a:ext cx="5312910" cy="4750018"/>
          </a:xfrm>
          <a:prstGeom prst="rect">
            <a:avLst/>
          </a:prstGeom>
        </p:spPr>
        <p:txBody>
          <a:bodyPr wrap="square">
            <a:spAutoFit/>
          </a:bodyPr>
          <a:lstStyle/>
          <a:p>
            <a:pPr>
              <a:defRPr/>
            </a:pPr>
            <a:r>
              <a:rPr lang="en-US" sz="2000" b="1" dirty="0">
                <a:solidFill>
                  <a:srgbClr val="0289AE"/>
                </a:solidFill>
                <a:cs typeface="Times New Roman" panose="02020603050405020304" pitchFamily="18" charset="0"/>
              </a:rPr>
              <a:t>Case Study: ACCOR Group</a:t>
            </a:r>
            <a:br>
              <a:rPr lang="en-US" dirty="0">
                <a:solidFill>
                  <a:srgbClr val="000000"/>
                </a:solidFill>
                <a:cs typeface="Times New Roman" panose="02020603050405020304" pitchFamily="18" charset="0"/>
              </a:rPr>
            </a:br>
            <a:endParaRPr lang="en-US" sz="800" dirty="0">
              <a:solidFill>
                <a:srgbClr val="000000"/>
              </a:solidFill>
              <a:cs typeface="Times New Roman" panose="02020603050405020304" pitchFamily="18" charset="0"/>
            </a:endParaRPr>
          </a:p>
          <a:p>
            <a:pPr lvl="0">
              <a:lnSpc>
                <a:spcPts val="1960"/>
              </a:lnSpc>
              <a:defRPr/>
            </a:pPr>
            <a:r>
              <a:rPr lang="en-US" dirty="0">
                <a:solidFill>
                  <a:srgbClr val="000000"/>
                </a:solidFill>
                <a:cs typeface="Times New Roman" panose="02020603050405020304" pitchFamily="18" charset="0"/>
              </a:rPr>
              <a:t>One of Europe's largest hotel networks implementing AI across loyalty programs, operations, and guest communication.</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lvl="0">
              <a:lnSpc>
                <a:spcPts val="1960"/>
              </a:lnSpc>
              <a:defRPr/>
            </a:pPr>
            <a:endParaRPr lang="en-US" dirty="0">
              <a:solidFill>
                <a:srgbClr val="000000"/>
              </a:solidFill>
              <a:cs typeface="Times New Roman" panose="02020603050405020304" pitchFamily="18" charset="0"/>
            </a:endParaRPr>
          </a:p>
          <a:p>
            <a:pPr>
              <a:lnSpc>
                <a:spcPts val="1960"/>
              </a:lnSpc>
            </a:pPr>
            <a:r>
              <a:rPr lang="en-US" sz="2000" b="1" dirty="0">
                <a:solidFill>
                  <a:srgbClr val="0289AE"/>
                </a:solidFill>
                <a:cs typeface="Times New Roman" panose="02020603050405020304" pitchFamily="18" charset="0"/>
              </a:rPr>
              <a:t>Key Practices:</a:t>
            </a:r>
          </a:p>
          <a:p>
            <a:endParaRPr lang="en-US" sz="800" dirty="0">
              <a:solidFill>
                <a:srgbClr val="000000"/>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Employees at the Centre</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Staff training to interpret AI suggestions, not follow automatically</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Transparency</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Guests informed when AI tools are used</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GDPR Compliance</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Guest data </a:t>
            </a:r>
            <a:r>
              <a:rPr lang="en-US" dirty="0" err="1">
                <a:solidFill>
                  <a:srgbClr val="000000"/>
                </a:solidFill>
                <a:cs typeface="Times New Roman" panose="02020603050405020304" pitchFamily="18" charset="0"/>
              </a:rPr>
              <a:t>anonymised</a:t>
            </a:r>
            <a:r>
              <a:rPr lang="en-US" dirty="0">
                <a:solidFill>
                  <a:srgbClr val="000000"/>
                </a:solidFill>
                <a:cs typeface="Times New Roman" panose="02020603050405020304" pitchFamily="18" charset="0"/>
              </a:rPr>
              <a:t>, stored securely</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Sustainability Alignment</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Partners with EU Digital for Sustainability initiative</a:t>
            </a:r>
            <a:br>
              <a:rPr lang="en-US" dirty="0">
                <a:solidFill>
                  <a:srgbClr val="000000"/>
                </a:solidFill>
                <a:cs typeface="Times New Roman" panose="02020603050405020304" pitchFamily="18" charset="0"/>
              </a:rPr>
            </a:br>
            <a:endParaRPr lang="en-GB" kern="0" dirty="0">
              <a:solidFill>
                <a:srgbClr val="000000"/>
              </a:solidFill>
            </a:endParaRPr>
          </a:p>
        </p:txBody>
      </p:sp>
      <p:pic>
        <p:nvPicPr>
          <p:cNvPr id="5" name="Graphic 4">
            <a:extLst>
              <a:ext uri="{FF2B5EF4-FFF2-40B4-BE49-F238E27FC236}">
                <a16:creationId xmlns:a16="http://schemas.microsoft.com/office/drawing/2014/main" id="{BA484B28-9249-76ED-B428-E8147BCD848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6993768" y="275985"/>
            <a:ext cx="5474219" cy="4922248"/>
          </a:xfrm>
          <a:prstGeom prst="rect">
            <a:avLst/>
          </a:prstGeom>
        </p:spPr>
      </p:pic>
      <p:sp>
        <p:nvSpPr>
          <p:cNvPr id="6" name="Rectangle 30">
            <a:extLst>
              <a:ext uri="{FF2B5EF4-FFF2-40B4-BE49-F238E27FC236}">
                <a16:creationId xmlns:a16="http://schemas.microsoft.com/office/drawing/2014/main" id="{E5AB3120-11CD-5090-E89B-8D8565397B86}"/>
              </a:ext>
            </a:extLst>
          </p:cNvPr>
          <p:cNvSpPr/>
          <p:nvPr/>
        </p:nvSpPr>
        <p:spPr>
          <a:xfrm flipH="1">
            <a:off x="6782878" y="4788446"/>
            <a:ext cx="4043039" cy="1231106"/>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Result:</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Shows how responsible AI can strengthen </a:t>
            </a:r>
            <a:r>
              <a:rPr lang="en-US" b="1" i="1" dirty="0">
                <a:solidFill>
                  <a:srgbClr val="262626"/>
                </a:solidFill>
                <a:cs typeface="Times New Roman" panose="02020603050405020304" pitchFamily="18" charset="0"/>
              </a:rPr>
              <a:t>both trust and efficiency</a:t>
            </a:r>
            <a:r>
              <a:rPr lang="en-US" i="1" dirty="0">
                <a:solidFill>
                  <a:srgbClr val="262626"/>
                </a:solidFill>
                <a:cs typeface="Times New Roman" panose="02020603050405020304" pitchFamily="18" charset="0"/>
              </a:rPr>
              <a:t>.</a:t>
            </a:r>
            <a:endParaRPr lang="en-US" dirty="0">
              <a:solidFill>
                <a:srgbClr val="262626"/>
              </a:solidFill>
              <a:cs typeface="Times New Roman" panose="02020603050405020304" pitchFamily="18" charset="0"/>
            </a:endParaRPr>
          </a:p>
          <a:p>
            <a:pPr algn="ctr"/>
            <a:endParaRPr lang="en-US" dirty="0">
              <a:solidFill>
                <a:srgbClr val="262626"/>
              </a:solidFill>
            </a:endParaRPr>
          </a:p>
        </p:txBody>
      </p:sp>
      <p:sp>
        <p:nvSpPr>
          <p:cNvPr id="7" name="Rounded Rectangle 6">
            <a:extLst>
              <a:ext uri="{FF2B5EF4-FFF2-40B4-BE49-F238E27FC236}">
                <a16:creationId xmlns:a16="http://schemas.microsoft.com/office/drawing/2014/main" id="{C0F75556-2A9D-51E8-4F32-8F65FAF4507E}"/>
              </a:ext>
            </a:extLst>
          </p:cNvPr>
          <p:cNvSpPr/>
          <p:nvPr/>
        </p:nvSpPr>
        <p:spPr>
          <a:xfrm>
            <a:off x="6601522" y="4616605"/>
            <a:ext cx="4405751" cy="1402947"/>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32678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9F29B-937E-842B-7467-2ADE49605720}"/>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94BF898-88D7-0980-D6B5-2FA0FFC6AA7B}"/>
              </a:ext>
            </a:extLst>
          </p:cNvPr>
          <p:cNvSpPr txBox="1">
            <a:spLocks/>
          </p:cNvSpPr>
          <p:nvPr/>
        </p:nvSpPr>
        <p:spPr>
          <a:xfrm>
            <a:off x="429115" y="525832"/>
            <a:ext cx="59270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Learning from Accor</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B238320-CA52-8317-F96B-C65A7CB00565}"/>
              </a:ext>
            </a:extLst>
          </p:cNvPr>
          <p:cNvCxnSpPr>
            <a:cxnSpLocks/>
          </p:cNvCxnSpPr>
          <p:nvPr/>
        </p:nvCxnSpPr>
        <p:spPr>
          <a:xfrm>
            <a:off x="0" y="1197663"/>
            <a:ext cx="762743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E62D9CDB-D766-E128-C10C-2C88FEF0A6C1}"/>
              </a:ext>
            </a:extLst>
          </p:cNvPr>
          <p:cNvSpPr/>
          <p:nvPr/>
        </p:nvSpPr>
        <p:spPr>
          <a:xfrm flipH="1">
            <a:off x="508027" y="1628900"/>
            <a:ext cx="7119407" cy="4965462"/>
          </a:xfrm>
          <a:prstGeom prst="rect">
            <a:avLst/>
          </a:prstGeom>
        </p:spPr>
        <p:txBody>
          <a:bodyPr wrap="square">
            <a:spAutoFit/>
          </a:bodyPr>
          <a:lstStyle/>
          <a:p>
            <a:pPr lvl="0">
              <a:lnSpc>
                <a:spcPts val="1960"/>
              </a:lnSpc>
              <a:buClr>
                <a:srgbClr val="62A844"/>
              </a:buClr>
              <a:defRPr/>
            </a:pPr>
            <a:r>
              <a:rPr lang="en-US" kern="0" dirty="0">
                <a:solidFill>
                  <a:srgbClr val="000000"/>
                </a:solidFill>
                <a:cs typeface="Times New Roman" panose="02020603050405020304" pitchFamily="18" charset="0"/>
              </a:rPr>
              <a:t>Accor’s example shows that artificial intelligence can enhance service when guided by clear ethical principles and strong staff engagement. </a:t>
            </a:r>
          </a:p>
          <a:p>
            <a:pPr lvl="0">
              <a:lnSpc>
                <a:spcPts val="1960"/>
              </a:lnSpc>
              <a:buClr>
                <a:srgbClr val="62A844"/>
              </a:buClr>
              <a:defRPr/>
            </a:pPr>
            <a:endParaRPr lang="en-US" kern="0" dirty="0">
              <a:solidFill>
                <a:srgbClr val="000000"/>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What specific actions</a:t>
            </a:r>
            <a:r>
              <a:rPr lang="en-US" dirty="0">
                <a:solidFill>
                  <a:srgbClr val="000000"/>
                </a:solidFill>
                <a:cs typeface="Times New Roman" panose="02020603050405020304" pitchFamily="18" charset="0"/>
              </a:rPr>
              <a:t> made Accor's AI use ethical and transparent?</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How did staff training</a:t>
            </a:r>
            <a:r>
              <a:rPr lang="en-US" dirty="0">
                <a:solidFill>
                  <a:srgbClr val="000000"/>
                </a:solidFill>
                <a:cs typeface="Times New Roman" panose="02020603050405020304" pitchFamily="18" charset="0"/>
              </a:rPr>
              <a:t> contribute to maintaining trust and service quality?</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What policies or practices</a:t>
            </a:r>
            <a:r>
              <a:rPr lang="en-US" dirty="0">
                <a:solidFill>
                  <a:srgbClr val="000000"/>
                </a:solidFill>
                <a:cs typeface="Times New Roman" panose="02020603050405020304" pitchFamily="18" charset="0"/>
              </a:rPr>
              <a:t> would ensure digital innovation in your setting remains fair and responsible?</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Application Exercise:</a:t>
            </a:r>
          </a:p>
          <a:p>
            <a:pPr>
              <a:lnSpc>
                <a:spcPts val="1960"/>
              </a:lnSpc>
              <a:buClr>
                <a:srgbClr val="62A844"/>
              </a:buClr>
            </a:pPr>
            <a:r>
              <a:rPr lang="en-US" dirty="0">
                <a:solidFill>
                  <a:srgbClr val="000000"/>
                </a:solidFill>
                <a:cs typeface="Times New Roman" panose="02020603050405020304" pitchFamily="18" charset="0"/>
              </a:rPr>
              <a:t> identify one area in your </a:t>
            </a:r>
            <a:r>
              <a:rPr lang="en-US" dirty="0" err="1">
                <a:solidFill>
                  <a:srgbClr val="000000"/>
                </a:solidFill>
                <a:cs typeface="Times New Roman" panose="02020603050405020304" pitchFamily="18" charset="0"/>
              </a:rPr>
              <a:t>organisation</a:t>
            </a:r>
            <a:r>
              <a:rPr lang="en-US" dirty="0">
                <a:solidFill>
                  <a:srgbClr val="000000"/>
                </a:solidFill>
                <a:cs typeface="Times New Roman" panose="02020603050405020304" pitchFamily="18" charset="0"/>
              </a:rPr>
              <a:t> where AI could support your staff.</a:t>
            </a:r>
            <a:br>
              <a:rPr lang="en-US" dirty="0">
                <a:solidFill>
                  <a:srgbClr val="000000"/>
                </a:solidFill>
                <a:cs typeface="Times New Roman" panose="02020603050405020304" pitchFamily="18" charset="0"/>
              </a:rPr>
            </a:b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Design Check:</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Outline how you would include:</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Clear communication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Data protection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Human oversight</a:t>
            </a:r>
          </a:p>
          <a:p>
            <a:pPr lvl="0">
              <a:lnSpc>
                <a:spcPts val="1960"/>
              </a:lnSpc>
              <a:buClr>
                <a:srgbClr val="62A844"/>
              </a:buClr>
              <a:defRPr/>
            </a:pPr>
            <a:endParaRPr lang="en-GB" kern="0" dirty="0">
              <a:solidFill>
                <a:srgbClr val="000000"/>
              </a:solidFill>
            </a:endParaRPr>
          </a:p>
        </p:txBody>
      </p:sp>
      <p:pic>
        <p:nvPicPr>
          <p:cNvPr id="5" name="Graphic 4">
            <a:extLst>
              <a:ext uri="{FF2B5EF4-FFF2-40B4-BE49-F238E27FC236}">
                <a16:creationId xmlns:a16="http://schemas.microsoft.com/office/drawing/2014/main" id="{66A937D8-F6C3-1933-74B0-3A9168613937}"/>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6706887" y="291214"/>
            <a:ext cx="5776332" cy="5193899"/>
          </a:xfrm>
          <a:prstGeom prst="rect">
            <a:avLst/>
          </a:prstGeom>
        </p:spPr>
      </p:pic>
    </p:spTree>
    <p:extLst>
      <p:ext uri="{BB962C8B-B14F-4D97-AF65-F5344CB8AC3E}">
        <p14:creationId xmlns:p14="http://schemas.microsoft.com/office/powerpoint/2010/main" val="23458864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6ECFA-4F6C-9E16-6469-0E6B75B207CD}"/>
            </a:ext>
          </a:extLst>
        </p:cNvPr>
        <p:cNvGrpSpPr/>
        <p:nvPr/>
      </p:nvGrpSpPr>
      <p:grpSpPr>
        <a:xfrm>
          <a:off x="0" y="0"/>
          <a:ext cx="0" cy="0"/>
          <a:chOff x="0" y="0"/>
          <a:chExt cx="0" cy="0"/>
        </a:xfrm>
      </p:grpSpPr>
      <p:sp>
        <p:nvSpPr>
          <p:cNvPr id="4" name="Rectangle 30">
            <a:extLst>
              <a:ext uri="{FF2B5EF4-FFF2-40B4-BE49-F238E27FC236}">
                <a16:creationId xmlns:a16="http://schemas.microsoft.com/office/drawing/2014/main" id="{9236CDDE-1BE3-B4D4-AAD4-FD44DD59B4E6}"/>
              </a:ext>
            </a:extLst>
          </p:cNvPr>
          <p:cNvSpPr/>
          <p:nvPr/>
        </p:nvSpPr>
        <p:spPr>
          <a:xfrm flipH="1">
            <a:off x="508026" y="1807319"/>
            <a:ext cx="6327671" cy="4739759"/>
          </a:xfrm>
          <a:prstGeom prst="rect">
            <a:avLst/>
          </a:prstGeom>
        </p:spPr>
        <p:txBody>
          <a:bodyPr wrap="square">
            <a:spAutoFit/>
          </a:bodyPr>
          <a:lstStyle/>
          <a:p>
            <a:pPr lvl="0">
              <a:lnSpc>
                <a:spcPts val="1960"/>
              </a:lnSpc>
              <a:buClr>
                <a:srgbClr val="62A844"/>
              </a:buClr>
              <a:defRPr/>
            </a:pPr>
            <a:r>
              <a:rPr lang="en-US" kern="0" dirty="0">
                <a:solidFill>
                  <a:srgbClr val="000000"/>
                </a:solidFill>
                <a:cs typeface="Times New Roman" panose="02020603050405020304" pitchFamily="18" charset="0"/>
              </a:rPr>
              <a:t>Staff training is central to building a culture of ethical and confident use of artificial intelligence in hospitality. </a:t>
            </a:r>
            <a:br>
              <a:rPr lang="en-US" kern="0" dirty="0">
                <a:solidFill>
                  <a:srgbClr val="000000"/>
                </a:solidFill>
                <a:cs typeface="Times New Roman" panose="02020603050405020304" pitchFamily="18" charset="0"/>
              </a:rPr>
            </a:br>
            <a:endParaRPr lang="en-US" kern="0"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Why it’s Critical:</a:t>
            </a:r>
          </a:p>
          <a:p>
            <a:pPr>
              <a:buClr>
                <a:srgbClr val="62A844"/>
              </a:buClr>
            </a:pPr>
            <a:br>
              <a:rPr lang="en-US" sz="800"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When employees understand AI systems, they can:</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Use them responsibly</a:t>
            </a:r>
          </a:p>
          <a:p>
            <a:pPr marL="285750" indent="-285750">
              <a:lnSpc>
                <a:spcPts val="1960"/>
              </a:lnSpc>
              <a:buClr>
                <a:srgbClr val="62A844"/>
              </a:buClr>
              <a:buFont typeface="Arial" panose="020B0604020202020204" pitchFamily="34" charset="0"/>
              <a:buChar char="•"/>
            </a:pPr>
            <a:r>
              <a:rPr lang="en-US" dirty="0" err="1">
                <a:solidFill>
                  <a:srgbClr val="000000"/>
                </a:solidFill>
                <a:cs typeface="Times New Roman" panose="02020603050405020304" pitchFamily="18" charset="0"/>
              </a:rPr>
              <a:t>Recognise</a:t>
            </a:r>
            <a:r>
              <a:rPr lang="en-US" dirty="0">
                <a:solidFill>
                  <a:srgbClr val="000000"/>
                </a:solidFill>
                <a:cs typeface="Times New Roman" panose="02020603050405020304" pitchFamily="18" charset="0"/>
              </a:rPr>
              <a:t> when human judgment is needed</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Build confidence in digital transformation</a:t>
            </a:r>
            <a:br>
              <a:rPr lang="en-US" dirty="0">
                <a:solidFill>
                  <a:srgbClr val="000000"/>
                </a:solidFill>
                <a:cs typeface="Times New Roman" panose="02020603050405020304" pitchFamily="18" charset="0"/>
              </a:rPr>
            </a:br>
            <a:endParaRPr lang="en-US" sz="2000" dirty="0">
              <a:solidFill>
                <a:srgbClr val="0289AE"/>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European Approach:</a:t>
            </a:r>
          </a:p>
          <a:p>
            <a:pPr>
              <a:buClr>
                <a:srgbClr val="62A844"/>
              </a:buClr>
            </a:pPr>
            <a:br>
              <a:rPr lang="en-US" sz="800"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Hotels are introducing </a:t>
            </a:r>
            <a:r>
              <a:rPr lang="en-US" b="1" dirty="0">
                <a:solidFill>
                  <a:srgbClr val="000000"/>
                </a:solidFill>
                <a:cs typeface="Times New Roman" panose="02020603050405020304" pitchFamily="18" charset="0"/>
              </a:rPr>
              <a:t>digital literacy &amp; ethics training</a:t>
            </a:r>
            <a:r>
              <a:rPr lang="en-US" dirty="0">
                <a:solidFill>
                  <a:srgbClr val="000000"/>
                </a:solidFill>
                <a:cs typeface="Times New Roman" panose="02020603050405020304" pitchFamily="18" charset="0"/>
              </a:rPr>
              <a:t> covering:</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Secure guest data management</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Interpreting automated insights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Identifying bias in recommendations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Open dialogue channels for concerns</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lvl="0">
              <a:lnSpc>
                <a:spcPts val="1960"/>
              </a:lnSpc>
              <a:buClr>
                <a:srgbClr val="62A844"/>
              </a:buClr>
              <a:defRPr/>
            </a:pPr>
            <a:endParaRPr lang="en-GB" kern="0" dirty="0">
              <a:solidFill>
                <a:srgbClr val="000000"/>
              </a:solidFill>
              <a:cs typeface="Times New Roman" panose="02020603050405020304" pitchFamily="18" charset="0"/>
            </a:endParaRPr>
          </a:p>
        </p:txBody>
      </p:sp>
      <p:pic>
        <p:nvPicPr>
          <p:cNvPr id="5" name="Graphic 4">
            <a:extLst>
              <a:ext uri="{FF2B5EF4-FFF2-40B4-BE49-F238E27FC236}">
                <a16:creationId xmlns:a16="http://schemas.microsoft.com/office/drawing/2014/main" id="{C6ECA858-2022-F5C7-65DA-0FB7724ECE8D}"/>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7300849" y="259678"/>
            <a:ext cx="5150834" cy="4631471"/>
          </a:xfrm>
          <a:prstGeom prst="rect">
            <a:avLst/>
          </a:prstGeom>
        </p:spPr>
      </p:pic>
      <p:sp>
        <p:nvSpPr>
          <p:cNvPr id="6" name="Text Placeholder 11">
            <a:extLst>
              <a:ext uri="{FF2B5EF4-FFF2-40B4-BE49-F238E27FC236}">
                <a16:creationId xmlns:a16="http://schemas.microsoft.com/office/drawing/2014/main" id="{D5AB5587-01D8-8493-64B9-A7AEAA2B7AD1}"/>
              </a:ext>
            </a:extLst>
          </p:cNvPr>
          <p:cNvSpPr txBox="1">
            <a:spLocks/>
          </p:cNvSpPr>
          <p:nvPr/>
        </p:nvSpPr>
        <p:spPr>
          <a:xfrm>
            <a:off x="429113" y="343489"/>
            <a:ext cx="59270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Staff Training and Engagement for Responsible AI Use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 name="Straight Connector 6">
            <a:extLst>
              <a:ext uri="{FF2B5EF4-FFF2-40B4-BE49-F238E27FC236}">
                <a16:creationId xmlns:a16="http://schemas.microsoft.com/office/drawing/2014/main" id="{56653CE2-A78B-007B-8B98-F6C6A3CBBD59}"/>
              </a:ext>
            </a:extLst>
          </p:cNvPr>
          <p:cNvCxnSpPr>
            <a:cxnSpLocks/>
          </p:cNvCxnSpPr>
          <p:nvPr/>
        </p:nvCxnSpPr>
        <p:spPr>
          <a:xfrm>
            <a:off x="0" y="1374199"/>
            <a:ext cx="596590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7F1E7614-3377-CCED-975A-0A526527A100}"/>
              </a:ext>
            </a:extLst>
          </p:cNvPr>
          <p:cNvSpPr/>
          <p:nvPr/>
        </p:nvSpPr>
        <p:spPr>
          <a:xfrm flipH="1">
            <a:off x="7179457" y="4836194"/>
            <a:ext cx="4043039" cy="1138773"/>
          </a:xfrm>
          <a:prstGeom prst="rect">
            <a:avLst/>
          </a:prstGeom>
        </p:spPr>
        <p:txBody>
          <a:bodyPr wrap="square">
            <a:spAutoFit/>
          </a:bodyPr>
          <a:lstStyle/>
          <a:p>
            <a:pPr algn="ctr">
              <a:lnSpc>
                <a:spcPts val="1960"/>
              </a:lnSpc>
            </a:pPr>
            <a:r>
              <a:rPr lang="en-US" sz="2000" b="1" dirty="0">
                <a:solidFill>
                  <a:srgbClr val="0289AE"/>
                </a:solidFill>
                <a:cs typeface="Times New Roman" panose="02020603050405020304" pitchFamily="18" charset="0"/>
              </a:rPr>
              <a:t>Key Outcome:</a:t>
            </a:r>
            <a:br>
              <a:rPr lang="en-US" dirty="0">
                <a:solidFill>
                  <a:srgbClr val="000000"/>
                </a:solidFill>
                <a:cs typeface="Times New Roman" panose="02020603050405020304" pitchFamily="18" charset="0"/>
              </a:rPr>
            </a:br>
            <a:r>
              <a:rPr lang="en-US" i="1" dirty="0">
                <a:solidFill>
                  <a:srgbClr val="000000"/>
                </a:solidFill>
                <a:cs typeface="Times New Roman" panose="02020603050405020304" pitchFamily="18" charset="0"/>
              </a:rPr>
              <a:t>Engaged, informed teams maintain trust in </a:t>
            </a:r>
            <a:r>
              <a:rPr lang="en-US" b="1" i="1" dirty="0">
                <a:solidFill>
                  <a:srgbClr val="000000"/>
                </a:solidFill>
                <a:cs typeface="Times New Roman" panose="02020603050405020304" pitchFamily="18" charset="0"/>
              </a:rPr>
              <a:t>both technology and leadership</a:t>
            </a:r>
            <a:r>
              <a:rPr lang="en-US" i="1" dirty="0">
                <a:solidFill>
                  <a:srgbClr val="000000"/>
                </a:solidFill>
                <a:cs typeface="Times New Roman" panose="02020603050405020304" pitchFamily="18" charset="0"/>
              </a:rPr>
              <a:t>.</a:t>
            </a:r>
            <a:endParaRPr lang="en-US" dirty="0">
              <a:solidFill>
                <a:srgbClr val="000000"/>
              </a:solidFill>
              <a:cs typeface="Times New Roman" panose="02020603050405020304" pitchFamily="18" charset="0"/>
            </a:endParaRPr>
          </a:p>
          <a:p>
            <a:pPr algn="ctr"/>
            <a:endParaRPr lang="en-US" dirty="0">
              <a:solidFill>
                <a:srgbClr val="262626"/>
              </a:solidFill>
            </a:endParaRPr>
          </a:p>
        </p:txBody>
      </p:sp>
      <p:sp>
        <p:nvSpPr>
          <p:cNvPr id="9" name="Rounded Rectangle 8">
            <a:extLst>
              <a:ext uri="{FF2B5EF4-FFF2-40B4-BE49-F238E27FC236}">
                <a16:creationId xmlns:a16="http://schemas.microsoft.com/office/drawing/2014/main" id="{BB0270AE-0AAA-ED6E-A64A-E95C53684BE0}"/>
              </a:ext>
            </a:extLst>
          </p:cNvPr>
          <p:cNvSpPr/>
          <p:nvPr/>
        </p:nvSpPr>
        <p:spPr>
          <a:xfrm>
            <a:off x="6998101" y="4572020"/>
            <a:ext cx="4405751" cy="1402947"/>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BD51CAAD-9DA0-F515-011B-6BAA7E1E8B36}"/>
              </a:ext>
            </a:extLst>
          </p:cNvPr>
          <p:cNvSpPr txBox="1"/>
          <p:nvPr/>
        </p:nvSpPr>
        <p:spPr>
          <a:xfrm>
            <a:off x="9303986" y="3642726"/>
            <a:ext cx="2148840" cy="369332"/>
          </a:xfrm>
          <a:prstGeom prst="rect">
            <a:avLst/>
          </a:prstGeom>
          <a:noFill/>
        </p:spPr>
        <p:txBody>
          <a:bodyPr wrap="square" rtlCol="0">
            <a:spAutoFit/>
          </a:bodyPr>
          <a:lstStyle/>
          <a:p>
            <a:pPr algn="r"/>
            <a:r>
              <a:rPr lang="en-US" dirty="0">
                <a:solidFill>
                  <a:srgbClr val="0289AE"/>
                </a:solidFill>
                <a:hlinkClick r:id="rId4" action="ppaction://hlinkfile">
                  <a:extLst>
                    <a:ext uri="{A12FA001-AC4F-418D-AE19-62706E023703}">
                      <ahyp:hlinkClr xmlns:ahyp="http://schemas.microsoft.com/office/drawing/2018/hyperlinkcolor" val="tx"/>
                    </a:ext>
                  </a:extLst>
                </a:hlinkClick>
              </a:rPr>
              <a:t>Responsible AI</a:t>
            </a:r>
            <a:endParaRPr lang="en-US" dirty="0">
              <a:solidFill>
                <a:srgbClr val="0289AE"/>
              </a:solidFill>
            </a:endParaRPr>
          </a:p>
        </p:txBody>
      </p:sp>
    </p:spTree>
    <p:extLst>
      <p:ext uri="{BB962C8B-B14F-4D97-AF65-F5344CB8AC3E}">
        <p14:creationId xmlns:p14="http://schemas.microsoft.com/office/powerpoint/2010/main" val="908262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07FBA8BB-3A2A-D5A2-6B6E-E238D3C19ECC}"/>
              </a:ext>
            </a:extLst>
          </p:cNvPr>
          <p:cNvSpPr txBox="1"/>
          <p:nvPr/>
        </p:nvSpPr>
        <p:spPr>
          <a:xfrm>
            <a:off x="540000" y="1568474"/>
            <a:ext cx="10800000" cy="307777"/>
          </a:xfrm>
          <a:prstGeom prst="rect">
            <a:avLst/>
          </a:prstGeom>
          <a:noFill/>
        </p:spPr>
        <p:txBody>
          <a:bodyPr wrap="square" lIns="0" tIns="0" rIns="0" bIns="0" anchor="t">
            <a:spAutoFit/>
          </a:bodyPr>
          <a:lstStyle/>
          <a:p>
            <a:pPr algn="l"/>
            <a:r>
              <a:rPr sz="2000" b="0" i="1" dirty="0">
                <a:solidFill>
                  <a:srgbClr val="262626"/>
                </a:solidFill>
                <a:latin typeface="Calibri"/>
              </a:rPr>
              <a:t>Seven terms used across the </a:t>
            </a:r>
            <a:r>
              <a:rPr sz="2000" b="0" i="1" dirty="0" err="1">
                <a:solidFill>
                  <a:srgbClr val="262626"/>
                </a:solidFill>
                <a:latin typeface="Calibri"/>
              </a:rPr>
              <a:t>programme</a:t>
            </a:r>
            <a:r>
              <a:rPr sz="2000" b="0" i="1" dirty="0">
                <a:solidFill>
                  <a:srgbClr val="262626"/>
                </a:solidFill>
                <a:latin typeface="Calibri"/>
              </a:rPr>
              <a:t>. Same definitions in every module.</a:t>
            </a:r>
          </a:p>
        </p:txBody>
      </p:sp>
      <p:sp>
        <p:nvSpPr>
          <p:cNvPr id="44" name="Rectangle 43">
            <a:extLst>
              <a:ext uri="{FF2B5EF4-FFF2-40B4-BE49-F238E27FC236}">
                <a16:creationId xmlns:a16="http://schemas.microsoft.com/office/drawing/2014/main" id="{6919B249-1F8C-F1AC-6E92-F4203127C8B1}"/>
              </a:ext>
            </a:extLst>
          </p:cNvPr>
          <p:cNvSpPr/>
          <p:nvPr/>
        </p:nvSpPr>
        <p:spPr>
          <a:xfrm>
            <a:off x="468000" y="2020529"/>
            <a:ext cx="10908000" cy="427148"/>
          </a:xfrm>
          <a:prstGeom prst="rect">
            <a:avLst/>
          </a:prstGeom>
          <a:solidFill>
            <a:srgbClr val="0289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2862810D-576D-EEFE-56DB-96E19BDB5988}"/>
              </a:ext>
            </a:extLst>
          </p:cNvPr>
          <p:cNvSpPr/>
          <p:nvPr/>
        </p:nvSpPr>
        <p:spPr>
          <a:xfrm>
            <a:off x="468000" y="2447676"/>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8D37495D-8960-81BB-BF6C-7C80E8467DEA}"/>
              </a:ext>
            </a:extLst>
          </p:cNvPr>
          <p:cNvSpPr txBox="1"/>
          <p:nvPr/>
        </p:nvSpPr>
        <p:spPr>
          <a:xfrm>
            <a:off x="540000" y="2576565"/>
            <a:ext cx="1476000" cy="246221"/>
          </a:xfrm>
          <a:prstGeom prst="rect">
            <a:avLst/>
          </a:prstGeom>
          <a:noFill/>
        </p:spPr>
        <p:txBody>
          <a:bodyPr wrap="square" lIns="0" tIns="0" rIns="0" bIns="0" anchor="ctr">
            <a:spAutoFit/>
          </a:bodyPr>
          <a:lstStyle/>
          <a:p>
            <a:pPr algn="l"/>
            <a:r>
              <a:rPr sz="1600" b="1" i="0" dirty="0">
                <a:solidFill>
                  <a:srgbClr val="62A844"/>
                </a:solidFill>
                <a:latin typeface="Calibri" panose="020F0502020204030204" pitchFamily="34" charset="0"/>
                <a:cs typeface="Calibri" panose="020F0502020204030204" pitchFamily="34" charset="0"/>
              </a:rPr>
              <a:t>Greenwashing</a:t>
            </a:r>
          </a:p>
        </p:txBody>
      </p:sp>
      <p:sp>
        <p:nvSpPr>
          <p:cNvPr id="50" name="TextBox 49">
            <a:extLst>
              <a:ext uri="{FF2B5EF4-FFF2-40B4-BE49-F238E27FC236}">
                <a16:creationId xmlns:a16="http://schemas.microsoft.com/office/drawing/2014/main" id="{3E863F19-DF01-9E78-8985-7CBD5A7B8C64}"/>
              </a:ext>
            </a:extLst>
          </p:cNvPr>
          <p:cNvSpPr txBox="1"/>
          <p:nvPr/>
        </p:nvSpPr>
        <p:spPr>
          <a:xfrm>
            <a:off x="2232000" y="2507316"/>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Making sustainability claims that are exaggerated, unverifiable, or unsupported – intentionally or by omission.</a:t>
            </a:r>
          </a:p>
        </p:txBody>
      </p:sp>
      <p:sp>
        <p:nvSpPr>
          <p:cNvPr id="51" name="TextBox 50">
            <a:extLst>
              <a:ext uri="{FF2B5EF4-FFF2-40B4-BE49-F238E27FC236}">
                <a16:creationId xmlns:a16="http://schemas.microsoft.com/office/drawing/2014/main" id="{B78BA18F-975B-7FBA-A8E0-076DAC5F441F}"/>
              </a:ext>
            </a:extLst>
          </p:cNvPr>
          <p:cNvSpPr txBox="1"/>
          <p:nvPr/>
        </p:nvSpPr>
        <p:spPr>
          <a:xfrm>
            <a:off x="9774900" y="2591954"/>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M2</a:t>
            </a:r>
          </a:p>
        </p:txBody>
      </p:sp>
      <p:sp>
        <p:nvSpPr>
          <p:cNvPr id="52" name="TextBox 51">
            <a:extLst>
              <a:ext uri="{FF2B5EF4-FFF2-40B4-BE49-F238E27FC236}">
                <a16:creationId xmlns:a16="http://schemas.microsoft.com/office/drawing/2014/main" id="{ABF3863A-FF99-8A1F-B187-32D1E505F2AF}"/>
              </a:ext>
            </a:extLst>
          </p:cNvPr>
          <p:cNvSpPr txBox="1"/>
          <p:nvPr/>
        </p:nvSpPr>
        <p:spPr>
          <a:xfrm>
            <a:off x="540000" y="3080564"/>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ESG</a:t>
            </a:r>
          </a:p>
        </p:txBody>
      </p:sp>
      <p:sp>
        <p:nvSpPr>
          <p:cNvPr id="53" name="TextBox 52">
            <a:extLst>
              <a:ext uri="{FF2B5EF4-FFF2-40B4-BE49-F238E27FC236}">
                <a16:creationId xmlns:a16="http://schemas.microsoft.com/office/drawing/2014/main" id="{D357BDF8-51BE-4B56-0657-B9F127E518B8}"/>
              </a:ext>
            </a:extLst>
          </p:cNvPr>
          <p:cNvSpPr txBox="1"/>
          <p:nvPr/>
        </p:nvSpPr>
        <p:spPr>
          <a:xfrm>
            <a:off x="2232000" y="3011314"/>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Environmental, Social &amp; Governance – the three pillars used to assess a business's non-financial performance and its broader impact.</a:t>
            </a:r>
          </a:p>
        </p:txBody>
      </p:sp>
      <p:sp>
        <p:nvSpPr>
          <p:cNvPr id="54" name="TextBox 53">
            <a:extLst>
              <a:ext uri="{FF2B5EF4-FFF2-40B4-BE49-F238E27FC236}">
                <a16:creationId xmlns:a16="http://schemas.microsoft.com/office/drawing/2014/main" id="{80A952C2-04B0-09E9-BC8D-A2158CDF4607}"/>
              </a:ext>
            </a:extLst>
          </p:cNvPr>
          <p:cNvSpPr txBox="1"/>
          <p:nvPr/>
        </p:nvSpPr>
        <p:spPr>
          <a:xfrm>
            <a:off x="9774900" y="3095953"/>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55" name="Rectangle 54">
            <a:extLst>
              <a:ext uri="{FF2B5EF4-FFF2-40B4-BE49-F238E27FC236}">
                <a16:creationId xmlns:a16="http://schemas.microsoft.com/office/drawing/2014/main" id="{37A1C817-5231-9CEB-B4BC-806DEC3905E8}"/>
              </a:ext>
            </a:extLst>
          </p:cNvPr>
          <p:cNvSpPr/>
          <p:nvPr/>
        </p:nvSpPr>
        <p:spPr>
          <a:xfrm>
            <a:off x="468000" y="3455674"/>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56" name="TextBox 55">
            <a:extLst>
              <a:ext uri="{FF2B5EF4-FFF2-40B4-BE49-F238E27FC236}">
                <a16:creationId xmlns:a16="http://schemas.microsoft.com/office/drawing/2014/main" id="{3F8A4F40-0AC4-DBE2-F0D4-39A75EBA0C09}"/>
              </a:ext>
            </a:extLst>
          </p:cNvPr>
          <p:cNvSpPr txBox="1"/>
          <p:nvPr/>
        </p:nvSpPr>
        <p:spPr>
          <a:xfrm>
            <a:off x="540000" y="3584563"/>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Nudge</a:t>
            </a:r>
          </a:p>
        </p:txBody>
      </p:sp>
      <p:sp>
        <p:nvSpPr>
          <p:cNvPr id="57" name="TextBox 56">
            <a:extLst>
              <a:ext uri="{FF2B5EF4-FFF2-40B4-BE49-F238E27FC236}">
                <a16:creationId xmlns:a16="http://schemas.microsoft.com/office/drawing/2014/main" id="{23703233-6E94-FA37-101B-9D0B39AAD819}"/>
              </a:ext>
            </a:extLst>
          </p:cNvPr>
          <p:cNvSpPr txBox="1"/>
          <p:nvPr/>
        </p:nvSpPr>
        <p:spPr>
          <a:xfrm>
            <a:off x="2232000" y="3515313"/>
            <a:ext cx="6984000" cy="384721"/>
          </a:xfrm>
          <a:prstGeom prst="rect">
            <a:avLst/>
          </a:prstGeom>
          <a:noFill/>
        </p:spPr>
        <p:txBody>
          <a:bodyPr wrap="square" lIns="0" tIns="0" rIns="0" bIns="0" anchor="ctr">
            <a:spAutoFit/>
          </a:bodyPr>
          <a:lstStyle/>
          <a:p>
            <a:pPr>
              <a:lnSpc>
                <a:spcPts val="1480"/>
              </a:lnSpc>
            </a:pPr>
            <a:r>
              <a:rPr lang="en-IE" sz="1300" b="0" i="0" dirty="0">
                <a:solidFill>
                  <a:srgbClr val="1C1C1C"/>
                </a:solidFill>
                <a:latin typeface="Calibri" panose="020F0502020204030204" pitchFamily="34" charset="0"/>
                <a:cs typeface="Calibri" panose="020F0502020204030204" pitchFamily="34" charset="0"/>
              </a:rPr>
              <a:t>A small change in how a choice is presented (a default, a reminder, the physical set-up) that shifts behaviour without restricting choice.</a:t>
            </a:r>
          </a:p>
        </p:txBody>
      </p:sp>
      <p:sp>
        <p:nvSpPr>
          <p:cNvPr id="58" name="TextBox 57">
            <a:extLst>
              <a:ext uri="{FF2B5EF4-FFF2-40B4-BE49-F238E27FC236}">
                <a16:creationId xmlns:a16="http://schemas.microsoft.com/office/drawing/2014/main" id="{553D6E73-6195-8D6C-8098-49461CFD902C}"/>
              </a:ext>
            </a:extLst>
          </p:cNvPr>
          <p:cNvSpPr txBox="1"/>
          <p:nvPr/>
        </p:nvSpPr>
        <p:spPr>
          <a:xfrm>
            <a:off x="9774900" y="3599952"/>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M3</a:t>
            </a:r>
          </a:p>
        </p:txBody>
      </p:sp>
      <p:sp>
        <p:nvSpPr>
          <p:cNvPr id="59" name="TextBox 58">
            <a:extLst>
              <a:ext uri="{FF2B5EF4-FFF2-40B4-BE49-F238E27FC236}">
                <a16:creationId xmlns:a16="http://schemas.microsoft.com/office/drawing/2014/main" id="{337B4D55-D10D-6359-0494-0ADB71DE78BC}"/>
              </a:ext>
            </a:extLst>
          </p:cNvPr>
          <p:cNvSpPr txBox="1"/>
          <p:nvPr/>
        </p:nvSpPr>
        <p:spPr>
          <a:xfrm>
            <a:off x="540000" y="4088562"/>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Twin transition</a:t>
            </a:r>
          </a:p>
        </p:txBody>
      </p:sp>
      <p:sp>
        <p:nvSpPr>
          <p:cNvPr id="60" name="TextBox 59">
            <a:extLst>
              <a:ext uri="{FF2B5EF4-FFF2-40B4-BE49-F238E27FC236}">
                <a16:creationId xmlns:a16="http://schemas.microsoft.com/office/drawing/2014/main" id="{F92C47C3-7239-554E-952E-D53C135BFE5E}"/>
              </a:ext>
            </a:extLst>
          </p:cNvPr>
          <p:cNvSpPr txBox="1"/>
          <p:nvPr/>
        </p:nvSpPr>
        <p:spPr>
          <a:xfrm>
            <a:off x="2232000" y="4019313"/>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Advancing digital transformation and the green transition together so that each reinforces the other in SMEs.</a:t>
            </a:r>
          </a:p>
        </p:txBody>
      </p:sp>
      <p:sp>
        <p:nvSpPr>
          <p:cNvPr id="61" name="TextBox 60">
            <a:extLst>
              <a:ext uri="{FF2B5EF4-FFF2-40B4-BE49-F238E27FC236}">
                <a16:creationId xmlns:a16="http://schemas.microsoft.com/office/drawing/2014/main" id="{408C6F8D-EAEA-F45E-D65E-8C43188B7E82}"/>
              </a:ext>
            </a:extLst>
          </p:cNvPr>
          <p:cNvSpPr txBox="1"/>
          <p:nvPr/>
        </p:nvSpPr>
        <p:spPr>
          <a:xfrm>
            <a:off x="9774900" y="4103951"/>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C3 M1</a:t>
            </a:r>
          </a:p>
        </p:txBody>
      </p:sp>
      <p:sp>
        <p:nvSpPr>
          <p:cNvPr id="62" name="Rectangle 61">
            <a:extLst>
              <a:ext uri="{FF2B5EF4-FFF2-40B4-BE49-F238E27FC236}">
                <a16:creationId xmlns:a16="http://schemas.microsoft.com/office/drawing/2014/main" id="{1F065190-8AE8-D8B4-0325-03ED0ADE6C2A}"/>
              </a:ext>
            </a:extLst>
          </p:cNvPr>
          <p:cNvSpPr/>
          <p:nvPr/>
        </p:nvSpPr>
        <p:spPr>
          <a:xfrm>
            <a:off x="468000" y="4463672"/>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BADCD283-99DD-2F64-5699-22F0096DD3F4}"/>
              </a:ext>
            </a:extLst>
          </p:cNvPr>
          <p:cNvSpPr txBox="1"/>
          <p:nvPr/>
        </p:nvSpPr>
        <p:spPr>
          <a:xfrm>
            <a:off x="540000" y="4592561"/>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KPI</a:t>
            </a:r>
          </a:p>
        </p:txBody>
      </p:sp>
      <p:sp>
        <p:nvSpPr>
          <p:cNvPr id="64" name="TextBox 63">
            <a:extLst>
              <a:ext uri="{FF2B5EF4-FFF2-40B4-BE49-F238E27FC236}">
                <a16:creationId xmlns:a16="http://schemas.microsoft.com/office/drawing/2014/main" id="{74C72A43-F303-250A-D93E-B009A5C33A4A}"/>
              </a:ext>
            </a:extLst>
          </p:cNvPr>
          <p:cNvSpPr txBox="1"/>
          <p:nvPr/>
        </p:nvSpPr>
        <p:spPr>
          <a:xfrm>
            <a:off x="2232000" y="4523312"/>
            <a:ext cx="6984000" cy="384721"/>
          </a:xfrm>
          <a:prstGeom prst="rect">
            <a:avLst/>
          </a:prstGeom>
          <a:noFill/>
        </p:spPr>
        <p:txBody>
          <a:bodyPr wrap="square" lIns="0" tIns="0" rIns="0" bIns="0" anchor="ctr">
            <a:spAutoFit/>
          </a:bodyPr>
          <a:lstStyle/>
          <a:p>
            <a:pPr algn="l">
              <a:lnSpc>
                <a:spcPts val="1480"/>
              </a:lnSpc>
            </a:pPr>
            <a:r>
              <a:rPr sz="1300" b="0" i="0">
                <a:solidFill>
                  <a:srgbClr val="1C1C1C"/>
                </a:solidFill>
                <a:latin typeface="Calibri" panose="020F0502020204030204" pitchFamily="34" charset="0"/>
                <a:cs typeface="Calibri" panose="020F0502020204030204" pitchFamily="34" charset="0"/>
              </a:rPr>
              <a:t>Key Performance Indicator – a measurable value that shows how effectively a business is achieving a defined objective.</a:t>
            </a:r>
          </a:p>
        </p:txBody>
      </p:sp>
      <p:sp>
        <p:nvSpPr>
          <p:cNvPr id="65" name="TextBox 64">
            <a:extLst>
              <a:ext uri="{FF2B5EF4-FFF2-40B4-BE49-F238E27FC236}">
                <a16:creationId xmlns:a16="http://schemas.microsoft.com/office/drawing/2014/main" id="{D9B3F70F-34FC-0179-451D-C31062F402E0}"/>
              </a:ext>
            </a:extLst>
          </p:cNvPr>
          <p:cNvSpPr txBox="1"/>
          <p:nvPr/>
        </p:nvSpPr>
        <p:spPr>
          <a:xfrm>
            <a:off x="9774900" y="4607950"/>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C2 M2</a:t>
            </a:r>
          </a:p>
        </p:txBody>
      </p:sp>
      <p:sp>
        <p:nvSpPr>
          <p:cNvPr id="66" name="TextBox 65">
            <a:extLst>
              <a:ext uri="{FF2B5EF4-FFF2-40B4-BE49-F238E27FC236}">
                <a16:creationId xmlns:a16="http://schemas.microsoft.com/office/drawing/2014/main" id="{D22486A3-2885-3FAB-FF85-4F3C4FC1214C}"/>
              </a:ext>
            </a:extLst>
          </p:cNvPr>
          <p:cNvSpPr txBox="1"/>
          <p:nvPr/>
        </p:nvSpPr>
        <p:spPr>
          <a:xfrm>
            <a:off x="540000" y="5096560"/>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Circular economy</a:t>
            </a:r>
          </a:p>
        </p:txBody>
      </p:sp>
      <p:sp>
        <p:nvSpPr>
          <p:cNvPr id="67" name="TextBox 66">
            <a:extLst>
              <a:ext uri="{FF2B5EF4-FFF2-40B4-BE49-F238E27FC236}">
                <a16:creationId xmlns:a16="http://schemas.microsoft.com/office/drawing/2014/main" id="{DFEE83F1-6AA3-82CD-D265-880FD1D49EAE}"/>
              </a:ext>
            </a:extLst>
          </p:cNvPr>
          <p:cNvSpPr txBox="1"/>
          <p:nvPr/>
        </p:nvSpPr>
        <p:spPr>
          <a:xfrm>
            <a:off x="2232000" y="5027310"/>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An approach designed to keep materials and products in use for as long as possible through reducing, reusing, repairing, refurbishing and recycling – so that waste becomes a resource.</a:t>
            </a:r>
          </a:p>
        </p:txBody>
      </p:sp>
      <p:sp>
        <p:nvSpPr>
          <p:cNvPr id="68" name="TextBox 67">
            <a:extLst>
              <a:ext uri="{FF2B5EF4-FFF2-40B4-BE49-F238E27FC236}">
                <a16:creationId xmlns:a16="http://schemas.microsoft.com/office/drawing/2014/main" id="{9B92B941-9A06-4154-563A-4794D05C2593}"/>
              </a:ext>
            </a:extLst>
          </p:cNvPr>
          <p:cNvSpPr txBox="1"/>
          <p:nvPr/>
        </p:nvSpPr>
        <p:spPr>
          <a:xfrm>
            <a:off x="9774900" y="5111949"/>
            <a:ext cx="2016000" cy="215444"/>
          </a:xfrm>
          <a:prstGeom prst="rect">
            <a:avLst/>
          </a:prstGeom>
          <a:noFill/>
        </p:spPr>
        <p:txBody>
          <a:bodyPr wrap="square" lIns="0" tIns="0" rIns="0" bIns="0" anchor="ctr">
            <a:spAutoFit/>
          </a:bodyPr>
          <a:lstStyle/>
          <a:p>
            <a:pPr algn="l"/>
            <a:r>
              <a:rPr sz="1400" b="0" i="1">
                <a:solidFill>
                  <a:srgbClr val="555555"/>
                </a:solidFill>
                <a:latin typeface="Calibri" panose="020F0502020204030204" pitchFamily="34" charset="0"/>
                <a:cs typeface="Calibri" panose="020F0502020204030204" pitchFamily="34" charset="0"/>
              </a:rPr>
              <a:t>C1 M2</a:t>
            </a:r>
          </a:p>
        </p:txBody>
      </p:sp>
      <p:sp>
        <p:nvSpPr>
          <p:cNvPr id="69" name="Rectangle 68">
            <a:extLst>
              <a:ext uri="{FF2B5EF4-FFF2-40B4-BE49-F238E27FC236}">
                <a16:creationId xmlns:a16="http://schemas.microsoft.com/office/drawing/2014/main" id="{7E0CDA54-3AEF-95E0-9FA4-46DF41464F28}"/>
              </a:ext>
            </a:extLst>
          </p:cNvPr>
          <p:cNvSpPr/>
          <p:nvPr/>
        </p:nvSpPr>
        <p:spPr>
          <a:xfrm>
            <a:off x="468000" y="5471670"/>
            <a:ext cx="10908000" cy="503999"/>
          </a:xfrm>
          <a:prstGeom prst="rect">
            <a:avLst/>
          </a:prstGeom>
          <a:solidFill>
            <a:srgbClr val="F5F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200">
              <a:latin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4CC72C5E-6EF8-B031-127D-F7C7D428E46E}"/>
              </a:ext>
            </a:extLst>
          </p:cNvPr>
          <p:cNvSpPr txBox="1"/>
          <p:nvPr/>
        </p:nvSpPr>
        <p:spPr>
          <a:xfrm>
            <a:off x="540000" y="5600559"/>
            <a:ext cx="1476000" cy="246221"/>
          </a:xfrm>
          <a:prstGeom prst="rect">
            <a:avLst/>
          </a:prstGeom>
          <a:noFill/>
        </p:spPr>
        <p:txBody>
          <a:bodyPr wrap="square" lIns="0" tIns="0" rIns="0" bIns="0" anchor="ctr">
            <a:spAutoFit/>
          </a:bodyPr>
          <a:lstStyle/>
          <a:p>
            <a:pPr algn="l"/>
            <a:r>
              <a:rPr sz="1600" b="1" i="0">
                <a:solidFill>
                  <a:srgbClr val="62A844"/>
                </a:solidFill>
                <a:latin typeface="Calibri" panose="020F0502020204030204" pitchFamily="34" charset="0"/>
                <a:cs typeface="Calibri" panose="020F0502020204030204" pitchFamily="34" charset="0"/>
              </a:rPr>
              <a:t>Guest journey</a:t>
            </a:r>
          </a:p>
        </p:txBody>
      </p:sp>
      <p:sp>
        <p:nvSpPr>
          <p:cNvPr id="71" name="TextBox 70">
            <a:extLst>
              <a:ext uri="{FF2B5EF4-FFF2-40B4-BE49-F238E27FC236}">
                <a16:creationId xmlns:a16="http://schemas.microsoft.com/office/drawing/2014/main" id="{38AF8727-F06A-5C3F-68AD-D984D9B703E9}"/>
              </a:ext>
            </a:extLst>
          </p:cNvPr>
          <p:cNvSpPr txBox="1"/>
          <p:nvPr/>
        </p:nvSpPr>
        <p:spPr>
          <a:xfrm>
            <a:off x="2232000" y="5531309"/>
            <a:ext cx="6984000" cy="384721"/>
          </a:xfrm>
          <a:prstGeom prst="rect">
            <a:avLst/>
          </a:prstGeom>
          <a:noFill/>
        </p:spPr>
        <p:txBody>
          <a:bodyPr wrap="square" lIns="0" tIns="0" rIns="0" bIns="0" anchor="ctr">
            <a:spAutoFit/>
          </a:bodyPr>
          <a:lstStyle/>
          <a:p>
            <a:pPr algn="l">
              <a:lnSpc>
                <a:spcPts val="1480"/>
              </a:lnSpc>
            </a:pPr>
            <a:r>
              <a:rPr sz="1300" b="0" i="0" dirty="0">
                <a:solidFill>
                  <a:srgbClr val="1C1C1C"/>
                </a:solidFill>
                <a:latin typeface="Calibri" panose="020F0502020204030204" pitchFamily="34" charset="0"/>
                <a:cs typeface="Calibri" panose="020F0502020204030204" pitchFamily="34" charset="0"/>
              </a:rPr>
              <a:t>The full sequence of a guest's interactions with a business, from awareness through booking, stay and post-stay engagement – used to design sustainability and digital touchpoints coherently.</a:t>
            </a:r>
          </a:p>
        </p:txBody>
      </p:sp>
      <p:sp>
        <p:nvSpPr>
          <p:cNvPr id="72" name="TextBox 71">
            <a:extLst>
              <a:ext uri="{FF2B5EF4-FFF2-40B4-BE49-F238E27FC236}">
                <a16:creationId xmlns:a16="http://schemas.microsoft.com/office/drawing/2014/main" id="{4A0EAD9D-4B88-B023-1A93-40D24FC6816B}"/>
              </a:ext>
            </a:extLst>
          </p:cNvPr>
          <p:cNvSpPr txBox="1"/>
          <p:nvPr/>
        </p:nvSpPr>
        <p:spPr>
          <a:xfrm>
            <a:off x="9774900" y="5615948"/>
            <a:ext cx="2016000" cy="215444"/>
          </a:xfrm>
          <a:prstGeom prst="rect">
            <a:avLst/>
          </a:prstGeom>
          <a:noFill/>
        </p:spPr>
        <p:txBody>
          <a:bodyPr wrap="square" lIns="0" tIns="0" rIns="0" bIns="0" anchor="ctr">
            <a:spAutoFit/>
          </a:bodyPr>
          <a:lstStyle/>
          <a:p>
            <a:pPr algn="l"/>
            <a:r>
              <a:rPr sz="1400" b="0" i="1" dirty="0">
                <a:solidFill>
                  <a:srgbClr val="555555"/>
                </a:solidFill>
                <a:latin typeface="Calibri" panose="020F0502020204030204" pitchFamily="34" charset="0"/>
                <a:cs typeface="Calibri" panose="020F0502020204030204" pitchFamily="34" charset="0"/>
              </a:rPr>
              <a:t>C1 M3</a:t>
            </a:r>
          </a:p>
        </p:txBody>
      </p:sp>
      <p:sp>
        <p:nvSpPr>
          <p:cNvPr id="74" name="TextBox 73">
            <a:extLst>
              <a:ext uri="{FF2B5EF4-FFF2-40B4-BE49-F238E27FC236}">
                <a16:creationId xmlns:a16="http://schemas.microsoft.com/office/drawing/2014/main" id="{005400A9-9C62-E674-7AAF-E4607B1E23B3}"/>
              </a:ext>
            </a:extLst>
          </p:cNvPr>
          <p:cNvSpPr txBox="1"/>
          <p:nvPr/>
        </p:nvSpPr>
        <p:spPr>
          <a:xfrm>
            <a:off x="522000" y="6135335"/>
            <a:ext cx="10800000" cy="215444"/>
          </a:xfrm>
          <a:prstGeom prst="rect">
            <a:avLst/>
          </a:prstGeom>
          <a:noFill/>
        </p:spPr>
        <p:txBody>
          <a:bodyPr wrap="square" lIns="0" tIns="0" rIns="0" bIns="0" anchor="t">
            <a:spAutoFit/>
          </a:bodyPr>
          <a:lstStyle/>
          <a:p>
            <a:pPr algn="l"/>
            <a:r>
              <a:rPr sz="1400" b="1" i="0" dirty="0" err="1">
                <a:solidFill>
                  <a:srgbClr val="0289AE"/>
                </a:solidFill>
                <a:latin typeface="Calibri"/>
              </a:rPr>
              <a:t>EcoSmart</a:t>
            </a:r>
            <a:r>
              <a:rPr sz="1400" b="1" i="0" dirty="0">
                <a:solidFill>
                  <a:srgbClr val="0289AE"/>
                </a:solidFill>
                <a:latin typeface="Calibri"/>
              </a:rPr>
              <a:t> Hospitality – WP3   ·   Shared glossary   ·   identical in all 7 modules</a:t>
            </a:r>
          </a:p>
        </p:txBody>
      </p:sp>
      <p:sp>
        <p:nvSpPr>
          <p:cNvPr id="79" name="Rectangle 78">
            <a:extLst>
              <a:ext uri="{FF2B5EF4-FFF2-40B4-BE49-F238E27FC236}">
                <a16:creationId xmlns:a16="http://schemas.microsoft.com/office/drawing/2014/main" id="{7D5A05A6-0B57-0EF6-4E29-148FB7F12ECC}"/>
              </a:ext>
            </a:extLst>
          </p:cNvPr>
          <p:cNvSpPr/>
          <p:nvPr/>
        </p:nvSpPr>
        <p:spPr>
          <a:xfrm flipH="1" flipV="1">
            <a:off x="0" y="0"/>
            <a:ext cx="12185500" cy="1342825"/>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80" name="Graphic 4">
            <a:extLst>
              <a:ext uri="{FF2B5EF4-FFF2-40B4-BE49-F238E27FC236}">
                <a16:creationId xmlns:a16="http://schemas.microsoft.com/office/drawing/2014/main" id="{BC4B6BB3-D7F5-D822-D851-626C0F52BC76}"/>
              </a:ext>
            </a:extLst>
          </p:cNvPr>
          <p:cNvSpPr/>
          <p:nvPr/>
        </p:nvSpPr>
        <p:spPr>
          <a:xfrm rot="5400000">
            <a:off x="1314218" y="5015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81" name="Graphic 80">
            <a:extLst>
              <a:ext uri="{FF2B5EF4-FFF2-40B4-BE49-F238E27FC236}">
                <a16:creationId xmlns:a16="http://schemas.microsoft.com/office/drawing/2014/main" id="{60EE09C8-1789-41F8-540B-A46D2D5356B4}"/>
              </a:ext>
            </a:extLst>
          </p:cNvPr>
          <p:cNvPicPr>
            <a:picLocks noChangeAspect="1"/>
          </p:cNvPicPr>
          <p:nvPr/>
        </p:nvPicPr>
        <p:blipFill>
          <a:blip>
            <a:extLst>
              <a:ext uri="{96DAC541-7B7A-43D3-8B79-37D633B846F1}">
                <asvg:svgBlip xmlns:asvg="http://schemas.microsoft.com/office/drawing/2016/SVG/main" r:embed="rId2"/>
              </a:ext>
            </a:extLst>
          </a:blip>
          <a:srcRect l="32264" t="48938" r="39869" b="41747"/>
          <a:stretch>
            <a:fillRect/>
          </a:stretch>
        </p:blipFill>
        <p:spPr>
          <a:xfrm>
            <a:off x="8660921" y="-328384"/>
            <a:ext cx="3531079" cy="1671210"/>
          </a:xfrm>
          <a:prstGeom prst="rect">
            <a:avLst/>
          </a:prstGeom>
        </p:spPr>
      </p:pic>
      <p:sp>
        <p:nvSpPr>
          <p:cNvPr id="82" name="Text Placeholder 11">
            <a:extLst>
              <a:ext uri="{FF2B5EF4-FFF2-40B4-BE49-F238E27FC236}">
                <a16:creationId xmlns:a16="http://schemas.microsoft.com/office/drawing/2014/main" id="{E686BB53-CC7E-1F96-7824-760E0F18889F}"/>
              </a:ext>
            </a:extLst>
          </p:cNvPr>
          <p:cNvSpPr txBox="1">
            <a:spLocks/>
          </p:cNvSpPr>
          <p:nvPr/>
        </p:nvSpPr>
        <p:spPr>
          <a:xfrm>
            <a:off x="579276" y="507221"/>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Shared Glossary</a:t>
            </a:r>
          </a:p>
        </p:txBody>
      </p:sp>
      <p:sp>
        <p:nvSpPr>
          <p:cNvPr id="83" name="TextBox 82">
            <a:extLst>
              <a:ext uri="{FF2B5EF4-FFF2-40B4-BE49-F238E27FC236}">
                <a16:creationId xmlns:a16="http://schemas.microsoft.com/office/drawing/2014/main" id="{905C3AE5-7030-4A73-3C62-BFDCFEF53C39}"/>
              </a:ext>
            </a:extLst>
          </p:cNvPr>
          <p:cNvSpPr txBox="1"/>
          <p:nvPr/>
        </p:nvSpPr>
        <p:spPr>
          <a:xfrm>
            <a:off x="540000" y="2122367"/>
            <a:ext cx="147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Term</a:t>
            </a:r>
          </a:p>
        </p:txBody>
      </p:sp>
      <p:sp>
        <p:nvSpPr>
          <p:cNvPr id="84" name="TextBox 83">
            <a:extLst>
              <a:ext uri="{FF2B5EF4-FFF2-40B4-BE49-F238E27FC236}">
                <a16:creationId xmlns:a16="http://schemas.microsoft.com/office/drawing/2014/main" id="{F522218D-71C8-CF58-91CE-B7E0DF67D88F}"/>
              </a:ext>
            </a:extLst>
          </p:cNvPr>
          <p:cNvSpPr txBox="1"/>
          <p:nvPr/>
        </p:nvSpPr>
        <p:spPr>
          <a:xfrm>
            <a:off x="2232000" y="2122367"/>
            <a:ext cx="6984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Canonical definition</a:t>
            </a:r>
          </a:p>
        </p:txBody>
      </p:sp>
      <p:sp>
        <p:nvSpPr>
          <p:cNvPr id="85" name="TextBox 84">
            <a:extLst>
              <a:ext uri="{FF2B5EF4-FFF2-40B4-BE49-F238E27FC236}">
                <a16:creationId xmlns:a16="http://schemas.microsoft.com/office/drawing/2014/main" id="{1EC027A6-AFAE-956D-9389-B528CF1E4025}"/>
              </a:ext>
            </a:extLst>
          </p:cNvPr>
          <p:cNvSpPr txBox="1"/>
          <p:nvPr/>
        </p:nvSpPr>
        <p:spPr>
          <a:xfrm>
            <a:off x="9774900" y="2122367"/>
            <a:ext cx="2016000" cy="246221"/>
          </a:xfrm>
          <a:prstGeom prst="rect">
            <a:avLst/>
          </a:prstGeom>
          <a:noFill/>
        </p:spPr>
        <p:txBody>
          <a:bodyPr wrap="square" lIns="0" tIns="0" rIns="0" bIns="0" anchor="ctr">
            <a:spAutoFit/>
          </a:bodyPr>
          <a:lstStyle/>
          <a:p>
            <a:pPr algn="l"/>
            <a:r>
              <a:rPr sz="1600" b="1" i="0">
                <a:solidFill>
                  <a:srgbClr val="FFFFFF"/>
                </a:solidFill>
                <a:latin typeface="Calibri" panose="020F0502020204030204" pitchFamily="34" charset="0"/>
                <a:cs typeface="Calibri" panose="020F0502020204030204" pitchFamily="34" charset="0"/>
              </a:rPr>
              <a:t>Full treatment in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sp>
        <p:nvSpPr>
          <p:cNvPr id="46" name="Text Placeholder 11">
            <a:extLst>
              <a:ext uri="{FF2B5EF4-FFF2-40B4-BE49-F238E27FC236}">
                <a16:creationId xmlns:a16="http://schemas.microsoft.com/office/drawing/2014/main" id="{0C3C1327-6389-252E-34EE-EA820A72184C}"/>
              </a:ext>
            </a:extLst>
          </p:cNvPr>
          <p:cNvSpPr txBox="1">
            <a:spLocks/>
          </p:cNvSpPr>
          <p:nvPr/>
        </p:nvSpPr>
        <p:spPr>
          <a:xfrm>
            <a:off x="429113" y="343489"/>
            <a:ext cx="59270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Staff Training and Engagement for Responsible AI Use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47" name="Straight Connector 46">
            <a:extLst>
              <a:ext uri="{FF2B5EF4-FFF2-40B4-BE49-F238E27FC236}">
                <a16:creationId xmlns:a16="http://schemas.microsoft.com/office/drawing/2014/main" id="{B2DA226F-5879-F286-2F15-88975740AEB0}"/>
              </a:ext>
            </a:extLst>
          </p:cNvPr>
          <p:cNvCxnSpPr>
            <a:cxnSpLocks/>
          </p:cNvCxnSpPr>
          <p:nvPr/>
        </p:nvCxnSpPr>
        <p:spPr>
          <a:xfrm>
            <a:off x="0" y="1374199"/>
            <a:ext cx="596590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0509229E-02EB-CC71-FF3A-B420AC393B0B}"/>
              </a:ext>
            </a:extLst>
          </p:cNvPr>
          <p:cNvGrpSpPr/>
          <p:nvPr/>
        </p:nvGrpSpPr>
        <p:grpSpPr>
          <a:xfrm>
            <a:off x="2358189" y="2252657"/>
            <a:ext cx="144000" cy="1360629"/>
            <a:chOff x="3678004" y="1666685"/>
            <a:chExt cx="144000" cy="1360629"/>
          </a:xfrm>
        </p:grpSpPr>
        <p:cxnSp>
          <p:nvCxnSpPr>
            <p:cNvPr id="63" name="Straight Connector 28">
              <a:extLst>
                <a:ext uri="{FF2B5EF4-FFF2-40B4-BE49-F238E27FC236}">
                  <a16:creationId xmlns:a16="http://schemas.microsoft.com/office/drawing/2014/main" id="{5EC35EE5-1CD1-352D-1E11-090A3B9DBB71}"/>
                </a:ext>
              </a:extLst>
            </p:cNvPr>
            <p:cNvCxnSpPr>
              <a:cxnSpLocks/>
            </p:cNvCxnSpPr>
            <p:nvPr/>
          </p:nvCxnSpPr>
          <p:spPr>
            <a:xfrm>
              <a:off x="3750004" y="1810685"/>
              <a:ext cx="0" cy="1216629"/>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100" name="Oval 12">
              <a:extLst>
                <a:ext uri="{FF2B5EF4-FFF2-40B4-BE49-F238E27FC236}">
                  <a16:creationId xmlns:a16="http://schemas.microsoft.com/office/drawing/2014/main" id="{EA2EAAC9-CC90-F1CB-35F4-42CBC4A2C22B}"/>
                </a:ext>
              </a:extLst>
            </p:cNvPr>
            <p:cNvSpPr>
              <a:spLocks noChangeAspect="1"/>
            </p:cNvSpPr>
            <p:nvPr/>
          </p:nvSpPr>
          <p:spPr>
            <a:xfrm rot="16200000" flipH="1">
              <a:off x="3678004" y="1666685"/>
              <a:ext cx="144000" cy="144000"/>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8" name="Group 7">
            <a:extLst>
              <a:ext uri="{FF2B5EF4-FFF2-40B4-BE49-F238E27FC236}">
                <a16:creationId xmlns:a16="http://schemas.microsoft.com/office/drawing/2014/main" id="{5EE67270-B8ED-1E39-1362-9FAEA8C424EB}"/>
              </a:ext>
            </a:extLst>
          </p:cNvPr>
          <p:cNvGrpSpPr/>
          <p:nvPr/>
        </p:nvGrpSpPr>
        <p:grpSpPr>
          <a:xfrm>
            <a:off x="5391307" y="2252657"/>
            <a:ext cx="144000" cy="1360629"/>
            <a:chOff x="3678004" y="1666685"/>
            <a:chExt cx="144000" cy="1360629"/>
          </a:xfrm>
        </p:grpSpPr>
        <p:cxnSp>
          <p:nvCxnSpPr>
            <p:cNvPr id="9" name="Straight Connector 28">
              <a:extLst>
                <a:ext uri="{FF2B5EF4-FFF2-40B4-BE49-F238E27FC236}">
                  <a16:creationId xmlns:a16="http://schemas.microsoft.com/office/drawing/2014/main" id="{F0CDACB6-0B86-07F6-255F-05907BB701F3}"/>
                </a:ext>
              </a:extLst>
            </p:cNvPr>
            <p:cNvCxnSpPr>
              <a:cxnSpLocks/>
            </p:cNvCxnSpPr>
            <p:nvPr/>
          </p:nvCxnSpPr>
          <p:spPr>
            <a:xfrm>
              <a:off x="3750004" y="1810685"/>
              <a:ext cx="0" cy="1216629"/>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10" name="Oval 12">
              <a:extLst>
                <a:ext uri="{FF2B5EF4-FFF2-40B4-BE49-F238E27FC236}">
                  <a16:creationId xmlns:a16="http://schemas.microsoft.com/office/drawing/2014/main" id="{410236B5-7AF3-BA0B-FFE7-B3D907291B86}"/>
                </a:ext>
              </a:extLst>
            </p:cNvPr>
            <p:cNvSpPr>
              <a:spLocks noChangeAspect="1"/>
            </p:cNvSpPr>
            <p:nvPr/>
          </p:nvSpPr>
          <p:spPr>
            <a:xfrm rot="16200000" flipH="1">
              <a:off x="3678004" y="1666685"/>
              <a:ext cx="144000" cy="144000"/>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11" name="Group 10">
            <a:extLst>
              <a:ext uri="{FF2B5EF4-FFF2-40B4-BE49-F238E27FC236}">
                <a16:creationId xmlns:a16="http://schemas.microsoft.com/office/drawing/2014/main" id="{013849B1-8634-5733-D670-A5C8CD53EE22}"/>
              </a:ext>
            </a:extLst>
          </p:cNvPr>
          <p:cNvGrpSpPr/>
          <p:nvPr/>
        </p:nvGrpSpPr>
        <p:grpSpPr>
          <a:xfrm>
            <a:off x="8477056" y="2252657"/>
            <a:ext cx="144000" cy="1360629"/>
            <a:chOff x="3678004" y="1666685"/>
            <a:chExt cx="144000" cy="1360629"/>
          </a:xfrm>
        </p:grpSpPr>
        <p:cxnSp>
          <p:nvCxnSpPr>
            <p:cNvPr id="12" name="Straight Connector 28">
              <a:extLst>
                <a:ext uri="{FF2B5EF4-FFF2-40B4-BE49-F238E27FC236}">
                  <a16:creationId xmlns:a16="http://schemas.microsoft.com/office/drawing/2014/main" id="{299292FC-EA33-A958-C5B4-78C3561230A3}"/>
                </a:ext>
              </a:extLst>
            </p:cNvPr>
            <p:cNvCxnSpPr>
              <a:cxnSpLocks/>
            </p:cNvCxnSpPr>
            <p:nvPr/>
          </p:nvCxnSpPr>
          <p:spPr>
            <a:xfrm>
              <a:off x="3750004" y="1810685"/>
              <a:ext cx="0" cy="1216629"/>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A612108F-BCAA-741A-EA16-7D8958EC4F19}"/>
                </a:ext>
              </a:extLst>
            </p:cNvPr>
            <p:cNvSpPr>
              <a:spLocks noChangeAspect="1"/>
            </p:cNvSpPr>
            <p:nvPr/>
          </p:nvSpPr>
          <p:spPr>
            <a:xfrm rot="16200000" flipH="1">
              <a:off x="3678004" y="1666685"/>
              <a:ext cx="144000" cy="144000"/>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14" name="Group 13">
            <a:extLst>
              <a:ext uri="{FF2B5EF4-FFF2-40B4-BE49-F238E27FC236}">
                <a16:creationId xmlns:a16="http://schemas.microsoft.com/office/drawing/2014/main" id="{2D1F2FD4-21DE-0288-ACE6-B61B100A7278}"/>
              </a:ext>
            </a:extLst>
          </p:cNvPr>
          <p:cNvGrpSpPr/>
          <p:nvPr/>
        </p:nvGrpSpPr>
        <p:grpSpPr>
          <a:xfrm rot="10800000">
            <a:off x="756707" y="4277718"/>
            <a:ext cx="144000" cy="1360629"/>
            <a:chOff x="3678004" y="1666685"/>
            <a:chExt cx="144000" cy="1360629"/>
          </a:xfrm>
        </p:grpSpPr>
        <p:cxnSp>
          <p:nvCxnSpPr>
            <p:cNvPr id="15" name="Straight Connector 28">
              <a:extLst>
                <a:ext uri="{FF2B5EF4-FFF2-40B4-BE49-F238E27FC236}">
                  <a16:creationId xmlns:a16="http://schemas.microsoft.com/office/drawing/2014/main" id="{2B0D743D-A691-04DD-F3D8-BB9B11313A3F}"/>
                </a:ext>
              </a:extLst>
            </p:cNvPr>
            <p:cNvCxnSpPr>
              <a:cxnSpLocks/>
            </p:cNvCxnSpPr>
            <p:nvPr/>
          </p:nvCxnSpPr>
          <p:spPr>
            <a:xfrm>
              <a:off x="3750004" y="1810685"/>
              <a:ext cx="0" cy="1216629"/>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18" name="Oval 12">
              <a:extLst>
                <a:ext uri="{FF2B5EF4-FFF2-40B4-BE49-F238E27FC236}">
                  <a16:creationId xmlns:a16="http://schemas.microsoft.com/office/drawing/2014/main" id="{3ECC107D-390F-50C7-1744-AE50B242CDE2}"/>
                </a:ext>
              </a:extLst>
            </p:cNvPr>
            <p:cNvSpPr>
              <a:spLocks noChangeAspect="1"/>
            </p:cNvSpPr>
            <p:nvPr/>
          </p:nvSpPr>
          <p:spPr>
            <a:xfrm rot="16200000" flipH="1">
              <a:off x="3678004" y="1666685"/>
              <a:ext cx="144000" cy="144000"/>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20" name="Group 19">
            <a:extLst>
              <a:ext uri="{FF2B5EF4-FFF2-40B4-BE49-F238E27FC236}">
                <a16:creationId xmlns:a16="http://schemas.microsoft.com/office/drawing/2014/main" id="{85ADA96E-C6CD-3A23-15B6-7BBAB265DB8C}"/>
              </a:ext>
            </a:extLst>
          </p:cNvPr>
          <p:cNvGrpSpPr/>
          <p:nvPr/>
        </p:nvGrpSpPr>
        <p:grpSpPr>
          <a:xfrm rot="10800000">
            <a:off x="3819745" y="4277718"/>
            <a:ext cx="144000" cy="1360629"/>
            <a:chOff x="3678004" y="1666685"/>
            <a:chExt cx="144000" cy="1360629"/>
          </a:xfrm>
        </p:grpSpPr>
        <p:cxnSp>
          <p:nvCxnSpPr>
            <p:cNvPr id="32" name="Straight Connector 28">
              <a:extLst>
                <a:ext uri="{FF2B5EF4-FFF2-40B4-BE49-F238E27FC236}">
                  <a16:creationId xmlns:a16="http://schemas.microsoft.com/office/drawing/2014/main" id="{68A75DAA-AD4C-17F4-5734-41BD970545AE}"/>
                </a:ext>
              </a:extLst>
            </p:cNvPr>
            <p:cNvCxnSpPr>
              <a:cxnSpLocks/>
            </p:cNvCxnSpPr>
            <p:nvPr/>
          </p:nvCxnSpPr>
          <p:spPr>
            <a:xfrm>
              <a:off x="3750004" y="1810685"/>
              <a:ext cx="0" cy="1216629"/>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sp>
          <p:nvSpPr>
            <p:cNvPr id="33" name="Oval 12">
              <a:extLst>
                <a:ext uri="{FF2B5EF4-FFF2-40B4-BE49-F238E27FC236}">
                  <a16:creationId xmlns:a16="http://schemas.microsoft.com/office/drawing/2014/main" id="{693F7D16-B516-945E-195C-81AA7EB85BDF}"/>
                </a:ext>
              </a:extLst>
            </p:cNvPr>
            <p:cNvSpPr>
              <a:spLocks noChangeAspect="1"/>
            </p:cNvSpPr>
            <p:nvPr/>
          </p:nvSpPr>
          <p:spPr>
            <a:xfrm rot="16200000" flipH="1">
              <a:off x="3678004" y="1666685"/>
              <a:ext cx="144000" cy="144000"/>
            </a:xfrm>
            <a:prstGeom prst="ellipse">
              <a:avLst/>
            </a:prstGeom>
            <a:solidFill>
              <a:srgbClr val="EABB2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40" name="Group 39">
            <a:extLst>
              <a:ext uri="{FF2B5EF4-FFF2-40B4-BE49-F238E27FC236}">
                <a16:creationId xmlns:a16="http://schemas.microsoft.com/office/drawing/2014/main" id="{A8699DB2-80FD-25FA-D7E0-4602052318F0}"/>
              </a:ext>
            </a:extLst>
          </p:cNvPr>
          <p:cNvGrpSpPr/>
          <p:nvPr/>
        </p:nvGrpSpPr>
        <p:grpSpPr>
          <a:xfrm rot="10800000">
            <a:off x="6866758" y="4277718"/>
            <a:ext cx="144000" cy="1360629"/>
            <a:chOff x="3678004" y="1666685"/>
            <a:chExt cx="144000" cy="1360629"/>
          </a:xfrm>
        </p:grpSpPr>
        <p:cxnSp>
          <p:nvCxnSpPr>
            <p:cNvPr id="41" name="Straight Connector 28">
              <a:extLst>
                <a:ext uri="{FF2B5EF4-FFF2-40B4-BE49-F238E27FC236}">
                  <a16:creationId xmlns:a16="http://schemas.microsoft.com/office/drawing/2014/main" id="{C09C29F9-7AB5-DCDA-CE26-5A1098ADB1D4}"/>
                </a:ext>
              </a:extLst>
            </p:cNvPr>
            <p:cNvCxnSpPr>
              <a:cxnSpLocks/>
            </p:cNvCxnSpPr>
            <p:nvPr/>
          </p:nvCxnSpPr>
          <p:spPr>
            <a:xfrm>
              <a:off x="3750004" y="1810685"/>
              <a:ext cx="0" cy="1216629"/>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2" name="Oval 41">
              <a:extLst>
                <a:ext uri="{FF2B5EF4-FFF2-40B4-BE49-F238E27FC236}">
                  <a16:creationId xmlns:a16="http://schemas.microsoft.com/office/drawing/2014/main" id="{1E019C4C-88B7-08BB-BCC1-772098B655E4}"/>
                </a:ext>
              </a:extLst>
            </p:cNvPr>
            <p:cNvSpPr>
              <a:spLocks noChangeAspect="1"/>
            </p:cNvSpPr>
            <p:nvPr/>
          </p:nvSpPr>
          <p:spPr>
            <a:xfrm rot="16200000" flipH="1">
              <a:off x="3678004" y="1666685"/>
              <a:ext cx="144000" cy="144000"/>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sp>
        <p:nvSpPr>
          <p:cNvPr id="68" name="TextBox 38">
            <a:extLst>
              <a:ext uri="{FF2B5EF4-FFF2-40B4-BE49-F238E27FC236}">
                <a16:creationId xmlns:a16="http://schemas.microsoft.com/office/drawing/2014/main" id="{4A52573C-5FA5-06F6-A241-3D23DE94115C}"/>
              </a:ext>
            </a:extLst>
          </p:cNvPr>
          <p:cNvSpPr txBox="1"/>
          <p:nvPr/>
        </p:nvSpPr>
        <p:spPr>
          <a:xfrm>
            <a:off x="2533329" y="2172306"/>
            <a:ext cx="1789640" cy="365356"/>
          </a:xfrm>
          <a:prstGeom prst="rect">
            <a:avLst/>
          </a:prstGeom>
          <a:noFill/>
        </p:spPr>
        <p:txBody>
          <a:bodyPr wrap="square">
            <a:spAutoFit/>
          </a:bodyPr>
          <a:lstStyle/>
          <a:p>
            <a:pPr>
              <a:lnSpc>
                <a:spcPts val="2120"/>
              </a:lnSpc>
              <a:defRPr/>
            </a:pPr>
            <a:r>
              <a:rPr lang="en-US" sz="2100" b="1" dirty="0">
                <a:solidFill>
                  <a:srgbClr val="000000"/>
                </a:solidFill>
                <a:latin typeface="Calibri" panose="020F0502020204030204" pitchFamily="34" charset="0"/>
                <a:ea typeface="Roboto Cn" pitchFamily="2" charset="0"/>
                <a:cs typeface="Calibri" panose="020F0502020204030204" pitchFamily="34" charset="0"/>
              </a:rPr>
              <a:t>Accountability</a:t>
            </a:r>
          </a:p>
        </p:txBody>
      </p:sp>
      <p:sp>
        <p:nvSpPr>
          <p:cNvPr id="69" name="TextBox 38">
            <a:extLst>
              <a:ext uri="{FF2B5EF4-FFF2-40B4-BE49-F238E27FC236}">
                <a16:creationId xmlns:a16="http://schemas.microsoft.com/office/drawing/2014/main" id="{B1A579F1-4FB5-1B64-55A6-A76BE01CE0B6}"/>
              </a:ext>
            </a:extLst>
          </p:cNvPr>
          <p:cNvSpPr txBox="1"/>
          <p:nvPr/>
        </p:nvSpPr>
        <p:spPr>
          <a:xfrm>
            <a:off x="5565401" y="2172306"/>
            <a:ext cx="2095464" cy="634661"/>
          </a:xfrm>
          <a:prstGeom prst="rect">
            <a:avLst/>
          </a:prstGeom>
          <a:noFill/>
        </p:spPr>
        <p:txBody>
          <a:bodyPr wrap="square">
            <a:spAutoFit/>
          </a:bodyPr>
          <a:lstStyle/>
          <a:p>
            <a:pPr>
              <a:lnSpc>
                <a:spcPts val="2120"/>
              </a:lnSpc>
              <a:defRPr/>
            </a:pPr>
            <a:r>
              <a:rPr lang="en-US" sz="2100" b="1" dirty="0">
                <a:solidFill>
                  <a:srgbClr val="000000"/>
                </a:solidFill>
                <a:latin typeface="Calibri" panose="020F0502020204030204" pitchFamily="34" charset="0"/>
                <a:ea typeface="Roboto Cn" pitchFamily="2" charset="0"/>
                <a:cs typeface="Calibri" panose="020F0502020204030204" pitchFamily="34" charset="0"/>
              </a:rPr>
              <a:t>Privacy &amp; Data Protection</a:t>
            </a:r>
          </a:p>
        </p:txBody>
      </p:sp>
      <p:sp>
        <p:nvSpPr>
          <p:cNvPr id="70" name="TextBox 38">
            <a:extLst>
              <a:ext uri="{FF2B5EF4-FFF2-40B4-BE49-F238E27FC236}">
                <a16:creationId xmlns:a16="http://schemas.microsoft.com/office/drawing/2014/main" id="{5C45A596-87F7-451B-07E4-E51E60128E67}"/>
              </a:ext>
            </a:extLst>
          </p:cNvPr>
          <p:cNvSpPr txBox="1"/>
          <p:nvPr/>
        </p:nvSpPr>
        <p:spPr>
          <a:xfrm>
            <a:off x="8693056" y="2172306"/>
            <a:ext cx="2703490" cy="634661"/>
          </a:xfrm>
          <a:prstGeom prst="rect">
            <a:avLst/>
          </a:prstGeom>
          <a:noFill/>
        </p:spPr>
        <p:txBody>
          <a:bodyPr wrap="square">
            <a:spAutoFit/>
          </a:bodyPr>
          <a:lstStyle/>
          <a:p>
            <a:pPr>
              <a:lnSpc>
                <a:spcPts val="2120"/>
              </a:lnSpc>
              <a:defRPr/>
            </a:pPr>
            <a:r>
              <a:rPr lang="en-US" sz="2100" b="1" dirty="0">
                <a:solidFill>
                  <a:srgbClr val="000000"/>
                </a:solidFill>
                <a:latin typeface="Calibri" panose="020F0502020204030204" pitchFamily="34" charset="0"/>
                <a:ea typeface="Roboto Cn" pitchFamily="2" charset="0"/>
                <a:cs typeface="Calibri" panose="020F0502020204030204" pitchFamily="34" charset="0"/>
              </a:rPr>
              <a:t>Inclusivity &amp; Human-Centered Design</a:t>
            </a:r>
          </a:p>
        </p:txBody>
      </p:sp>
      <p:sp>
        <p:nvSpPr>
          <p:cNvPr id="5" name="TextBox 38">
            <a:extLst>
              <a:ext uri="{FF2B5EF4-FFF2-40B4-BE49-F238E27FC236}">
                <a16:creationId xmlns:a16="http://schemas.microsoft.com/office/drawing/2014/main" id="{3CC83070-0CEE-CB68-2083-956277018E09}"/>
              </a:ext>
            </a:extLst>
          </p:cNvPr>
          <p:cNvSpPr txBox="1"/>
          <p:nvPr/>
        </p:nvSpPr>
        <p:spPr>
          <a:xfrm>
            <a:off x="887763" y="5397454"/>
            <a:ext cx="2789319" cy="365356"/>
          </a:xfrm>
          <a:prstGeom prst="rect">
            <a:avLst/>
          </a:prstGeom>
          <a:noFill/>
        </p:spPr>
        <p:txBody>
          <a:bodyPr wrap="square">
            <a:spAutoFit/>
          </a:bodyPr>
          <a:lstStyle/>
          <a:p>
            <a:pPr>
              <a:lnSpc>
                <a:spcPts val="2120"/>
              </a:lnSpc>
              <a:defRPr/>
            </a:pPr>
            <a:r>
              <a:rPr lang="en-US" sz="2100" b="1" dirty="0">
                <a:solidFill>
                  <a:srgbClr val="000000"/>
                </a:solidFill>
                <a:latin typeface="Calibri" panose="020F0502020204030204" pitchFamily="34" charset="0"/>
                <a:ea typeface="Roboto Cn" pitchFamily="2" charset="0"/>
                <a:cs typeface="Calibri" panose="020F0502020204030204" pitchFamily="34" charset="0"/>
              </a:rPr>
              <a:t>Fairness</a:t>
            </a:r>
          </a:p>
        </p:txBody>
      </p:sp>
      <p:sp>
        <p:nvSpPr>
          <p:cNvPr id="55" name="TextBox 38">
            <a:extLst>
              <a:ext uri="{FF2B5EF4-FFF2-40B4-BE49-F238E27FC236}">
                <a16:creationId xmlns:a16="http://schemas.microsoft.com/office/drawing/2014/main" id="{D0BEE8A8-3FFC-C671-308F-97CB8E38B23D}"/>
              </a:ext>
            </a:extLst>
          </p:cNvPr>
          <p:cNvSpPr txBox="1"/>
          <p:nvPr/>
        </p:nvSpPr>
        <p:spPr>
          <a:xfrm>
            <a:off x="4007561" y="5397454"/>
            <a:ext cx="2309619" cy="634661"/>
          </a:xfrm>
          <a:prstGeom prst="rect">
            <a:avLst/>
          </a:prstGeom>
          <a:noFill/>
        </p:spPr>
        <p:txBody>
          <a:bodyPr wrap="square">
            <a:spAutoFit/>
          </a:bodyPr>
          <a:lstStyle/>
          <a:p>
            <a:pPr>
              <a:lnSpc>
                <a:spcPts val="2120"/>
              </a:lnSpc>
              <a:defRPr/>
            </a:pPr>
            <a:r>
              <a:rPr lang="en-US" sz="2100" b="1" dirty="0">
                <a:solidFill>
                  <a:srgbClr val="000000"/>
                </a:solidFill>
                <a:latin typeface="Calibri" panose="020F0502020204030204" pitchFamily="34" charset="0"/>
                <a:ea typeface="Roboto Cn" pitchFamily="2" charset="0"/>
                <a:cs typeface="Calibri" panose="020F0502020204030204" pitchFamily="34" charset="0"/>
              </a:rPr>
              <a:t>Transparency and Explainability</a:t>
            </a:r>
            <a:endParaRPr lang="en-US" dirty="0">
              <a:solidFill>
                <a:srgbClr val="000000"/>
              </a:solidFill>
              <a:latin typeface="Calibri" panose="020F0502020204030204" pitchFamily="34" charset="0"/>
              <a:ea typeface="Roboto Cn" pitchFamily="2" charset="0"/>
              <a:cs typeface="Calibri" panose="020F0502020204030204" pitchFamily="34" charset="0"/>
            </a:endParaRPr>
          </a:p>
        </p:txBody>
      </p:sp>
      <p:sp>
        <p:nvSpPr>
          <p:cNvPr id="61" name="TextBox 38">
            <a:extLst>
              <a:ext uri="{FF2B5EF4-FFF2-40B4-BE49-F238E27FC236}">
                <a16:creationId xmlns:a16="http://schemas.microsoft.com/office/drawing/2014/main" id="{771C737F-885F-C49A-58AD-85CF7ABF1654}"/>
              </a:ext>
            </a:extLst>
          </p:cNvPr>
          <p:cNvSpPr txBox="1"/>
          <p:nvPr/>
        </p:nvSpPr>
        <p:spPr>
          <a:xfrm>
            <a:off x="7082211" y="5397454"/>
            <a:ext cx="1576684" cy="634661"/>
          </a:xfrm>
          <a:prstGeom prst="rect">
            <a:avLst/>
          </a:prstGeom>
          <a:noFill/>
        </p:spPr>
        <p:txBody>
          <a:bodyPr wrap="square">
            <a:spAutoFit/>
          </a:bodyPr>
          <a:lstStyle/>
          <a:p>
            <a:pPr>
              <a:lnSpc>
                <a:spcPts val="2120"/>
              </a:lnSpc>
              <a:defRPr/>
            </a:pPr>
            <a:r>
              <a:rPr lang="en-US" sz="2100" b="1" dirty="0">
                <a:solidFill>
                  <a:srgbClr val="000000"/>
                </a:solidFill>
                <a:latin typeface="Calibri" panose="020F0502020204030204" pitchFamily="34" charset="0"/>
                <a:ea typeface="Roboto Cn" pitchFamily="2" charset="0"/>
                <a:cs typeface="Calibri" panose="020F0502020204030204" pitchFamily="34" charset="0"/>
              </a:rPr>
              <a:t>Safety &amp; Security</a:t>
            </a:r>
          </a:p>
        </p:txBody>
      </p:sp>
      <p:grpSp>
        <p:nvGrpSpPr>
          <p:cNvPr id="44" name="Group 43">
            <a:extLst>
              <a:ext uri="{FF2B5EF4-FFF2-40B4-BE49-F238E27FC236}">
                <a16:creationId xmlns:a16="http://schemas.microsoft.com/office/drawing/2014/main" id="{832F947A-FD7C-E6C8-718F-45B39298D84C}"/>
              </a:ext>
            </a:extLst>
          </p:cNvPr>
          <p:cNvGrpSpPr/>
          <p:nvPr/>
        </p:nvGrpSpPr>
        <p:grpSpPr>
          <a:xfrm>
            <a:off x="573495" y="3123308"/>
            <a:ext cx="9519317" cy="1738084"/>
            <a:chOff x="573495" y="2684450"/>
            <a:chExt cx="10717798" cy="1956909"/>
          </a:xfrm>
        </p:grpSpPr>
        <p:grpSp>
          <p:nvGrpSpPr>
            <p:cNvPr id="79" name="Group 78">
              <a:extLst>
                <a:ext uri="{FF2B5EF4-FFF2-40B4-BE49-F238E27FC236}">
                  <a16:creationId xmlns:a16="http://schemas.microsoft.com/office/drawing/2014/main" id="{8DB5627C-A532-13C7-31D6-FA58A3D8B0E6}"/>
                </a:ext>
              </a:extLst>
            </p:cNvPr>
            <p:cNvGrpSpPr/>
            <p:nvPr/>
          </p:nvGrpSpPr>
          <p:grpSpPr>
            <a:xfrm>
              <a:off x="573495" y="2684450"/>
              <a:ext cx="10717798" cy="1956909"/>
              <a:chOff x="429116" y="2174281"/>
              <a:chExt cx="10717798" cy="2295377"/>
            </a:xfrm>
          </p:grpSpPr>
          <p:grpSp>
            <p:nvGrpSpPr>
              <p:cNvPr id="17" name="Gruppieren 30">
                <a:extLst>
                  <a:ext uri="{FF2B5EF4-FFF2-40B4-BE49-F238E27FC236}">
                    <a16:creationId xmlns:a16="http://schemas.microsoft.com/office/drawing/2014/main" id="{C848B462-D44F-EF96-F043-4A4BC329FF6B}"/>
                  </a:ext>
                </a:extLst>
              </p:cNvPr>
              <p:cNvGrpSpPr/>
              <p:nvPr/>
            </p:nvGrpSpPr>
            <p:grpSpPr>
              <a:xfrm rot="16200000">
                <a:off x="2051088" y="552309"/>
                <a:ext cx="2295377" cy="5539321"/>
                <a:chOff x="9515475" y="838200"/>
                <a:chExt cx="4584700"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grpSp>
          <p:grpSp>
            <p:nvGrpSpPr>
              <p:cNvPr id="21" name="Gruppieren 30">
                <a:extLst>
                  <a:ext uri="{FF2B5EF4-FFF2-40B4-BE49-F238E27FC236}">
                    <a16:creationId xmlns:a16="http://schemas.microsoft.com/office/drawing/2014/main" id="{27A651BE-B63D-62BC-9AD9-C982345BED85}"/>
                  </a:ext>
                </a:extLst>
              </p:cNvPr>
              <p:cNvGrpSpPr/>
              <p:nvPr/>
            </p:nvGrpSpPr>
            <p:grpSpPr>
              <a:xfrm rot="5400000" flipV="1">
                <a:off x="7229565" y="552309"/>
                <a:ext cx="2295377" cy="5539321"/>
                <a:chOff x="9515475" y="838200"/>
                <a:chExt cx="4584700" cy="12065000"/>
              </a:xfrm>
            </p:grpSpPr>
            <p:sp>
              <p:nvSpPr>
                <p:cNvPr id="24" name="Oval 10">
                  <a:extLst>
                    <a:ext uri="{FF2B5EF4-FFF2-40B4-BE49-F238E27FC236}">
                      <a16:creationId xmlns:a16="http://schemas.microsoft.com/office/drawing/2014/main" id="{199AF1B8-26E9-DDE4-DEA9-34E3BF9203C3}"/>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5" name="Oval 14">
                  <a:extLst>
                    <a:ext uri="{FF2B5EF4-FFF2-40B4-BE49-F238E27FC236}">
                      <a16:creationId xmlns:a16="http://schemas.microsoft.com/office/drawing/2014/main" id="{4650757D-2F17-FD39-6BFC-EA457C6C9D00}"/>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6" name="Oval 3">
                  <a:extLst>
                    <a:ext uri="{FF2B5EF4-FFF2-40B4-BE49-F238E27FC236}">
                      <a16:creationId xmlns:a16="http://schemas.microsoft.com/office/drawing/2014/main" id="{66407A3B-05E5-1F60-9B57-5CDBF146A09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Freeform: Shape 8">
                  <a:extLst>
                    <a:ext uri="{FF2B5EF4-FFF2-40B4-BE49-F238E27FC236}">
                      <a16:creationId xmlns:a16="http://schemas.microsoft.com/office/drawing/2014/main" id="{BD95D565-2039-20FC-4666-07BFE771D2F5}"/>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Freeform: Shape 11">
                  <a:extLst>
                    <a:ext uri="{FF2B5EF4-FFF2-40B4-BE49-F238E27FC236}">
                      <a16:creationId xmlns:a16="http://schemas.microsoft.com/office/drawing/2014/main" id="{FB4B930C-80F4-808C-D783-63A79FD4CA85}"/>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9" name="Oval 9">
                  <a:extLst>
                    <a:ext uri="{FF2B5EF4-FFF2-40B4-BE49-F238E27FC236}">
                      <a16:creationId xmlns:a16="http://schemas.microsoft.com/office/drawing/2014/main" id="{CDD49525-3428-4706-7B8A-D35739D82D32}"/>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Freeform: Shape 15">
                  <a:extLst>
                    <a:ext uri="{FF2B5EF4-FFF2-40B4-BE49-F238E27FC236}">
                      <a16:creationId xmlns:a16="http://schemas.microsoft.com/office/drawing/2014/main" id="{C9FFBB38-7DB9-BA9B-97AD-FAFD03C6B608}"/>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sp>
              <p:nvSpPr>
                <p:cNvPr id="31" name="Oval 16">
                  <a:extLst>
                    <a:ext uri="{FF2B5EF4-FFF2-40B4-BE49-F238E27FC236}">
                      <a16:creationId xmlns:a16="http://schemas.microsoft.com/office/drawing/2014/main" id="{E86B2AB7-0236-9A3F-AF3C-1F037D3E432A}"/>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3" name="Oval 12">
                  <a:extLst>
                    <a:ext uri="{FF2B5EF4-FFF2-40B4-BE49-F238E27FC236}">
                      <a16:creationId xmlns:a16="http://schemas.microsoft.com/office/drawing/2014/main" id="{C123E820-9043-1D58-23B3-60621784C4A2}"/>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grpSp>
        </p:grpSp>
        <p:sp>
          <p:nvSpPr>
            <p:cNvPr id="51" name="TextBox 38">
              <a:extLst>
                <a:ext uri="{FF2B5EF4-FFF2-40B4-BE49-F238E27FC236}">
                  <a16:creationId xmlns:a16="http://schemas.microsoft.com/office/drawing/2014/main" id="{EE502512-5F60-7E03-35C8-781947238D15}"/>
                </a:ext>
              </a:extLst>
            </p:cNvPr>
            <p:cNvSpPr txBox="1"/>
            <p:nvPr/>
          </p:nvSpPr>
          <p:spPr>
            <a:xfrm>
              <a:off x="1021905" y="3523407"/>
              <a:ext cx="1224138" cy="543354"/>
            </a:xfrm>
            <a:prstGeom prst="rect">
              <a:avLst/>
            </a:prstGeom>
            <a:noFill/>
          </p:spPr>
          <p:txBody>
            <a:bodyPr wrap="square">
              <a:spAutoFit/>
            </a:bodyPr>
            <a:lstStyle/>
            <a:p>
              <a:pPr algn="ctr">
                <a:lnSpc>
                  <a:spcPts val="3020"/>
                </a:lnSpc>
                <a:defRPr/>
              </a:pPr>
              <a:r>
                <a:rPr lang="en-US" sz="4800" b="1"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71" name="TextBox 38">
              <a:extLst>
                <a:ext uri="{FF2B5EF4-FFF2-40B4-BE49-F238E27FC236}">
                  <a16:creationId xmlns:a16="http://schemas.microsoft.com/office/drawing/2014/main" id="{1B1EE8D4-8D52-4EA5-1133-CCE50D21CED0}"/>
                </a:ext>
              </a:extLst>
            </p:cNvPr>
            <p:cNvSpPr txBox="1"/>
            <p:nvPr/>
          </p:nvSpPr>
          <p:spPr>
            <a:xfrm>
              <a:off x="2716798" y="3523407"/>
              <a:ext cx="1224138" cy="543354"/>
            </a:xfrm>
            <a:prstGeom prst="rect">
              <a:avLst/>
            </a:prstGeom>
            <a:noFill/>
          </p:spPr>
          <p:txBody>
            <a:bodyPr wrap="square">
              <a:spAutoFit/>
            </a:bodyPr>
            <a:lstStyle/>
            <a:p>
              <a:pPr algn="ctr">
                <a:lnSpc>
                  <a:spcPts val="3020"/>
                </a:lnSpc>
                <a:defRPr/>
              </a:pPr>
              <a:r>
                <a:rPr lang="en-US" sz="4800" b="1"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72" name="TextBox 38">
              <a:extLst>
                <a:ext uri="{FF2B5EF4-FFF2-40B4-BE49-F238E27FC236}">
                  <a16:creationId xmlns:a16="http://schemas.microsoft.com/office/drawing/2014/main" id="{D9F7E8E7-04D5-F28F-0449-CB48FE1F3501}"/>
                </a:ext>
              </a:extLst>
            </p:cNvPr>
            <p:cNvSpPr txBox="1"/>
            <p:nvPr/>
          </p:nvSpPr>
          <p:spPr>
            <a:xfrm>
              <a:off x="4459818" y="3523407"/>
              <a:ext cx="1224138" cy="543354"/>
            </a:xfrm>
            <a:prstGeom prst="rect">
              <a:avLst/>
            </a:prstGeom>
            <a:noFill/>
          </p:spPr>
          <p:txBody>
            <a:bodyPr wrap="square">
              <a:spAutoFit/>
            </a:bodyPr>
            <a:lstStyle/>
            <a:p>
              <a:pPr algn="ctr">
                <a:lnSpc>
                  <a:spcPts val="3020"/>
                </a:lnSpc>
                <a:defRPr/>
              </a:pPr>
              <a:r>
                <a:rPr lang="en-US" sz="4800" b="1" dirty="0">
                  <a:solidFill>
                    <a:srgbClr val="EABB22"/>
                  </a:solidFill>
                  <a:latin typeface="Calibri" panose="020F0502020204030204" pitchFamily="34" charset="0"/>
                  <a:ea typeface="Roboto Cn" pitchFamily="2" charset="0"/>
                  <a:cs typeface="Calibri" panose="020F0502020204030204" pitchFamily="34" charset="0"/>
                </a:rPr>
                <a:t>03</a:t>
              </a:r>
            </a:p>
          </p:txBody>
        </p:sp>
        <p:sp>
          <p:nvSpPr>
            <p:cNvPr id="73" name="TextBox 38">
              <a:extLst>
                <a:ext uri="{FF2B5EF4-FFF2-40B4-BE49-F238E27FC236}">
                  <a16:creationId xmlns:a16="http://schemas.microsoft.com/office/drawing/2014/main" id="{57C21432-2761-5A4B-431C-97B0BA62B623}"/>
                </a:ext>
              </a:extLst>
            </p:cNvPr>
            <p:cNvSpPr txBox="1"/>
            <p:nvPr/>
          </p:nvSpPr>
          <p:spPr>
            <a:xfrm>
              <a:off x="6190806" y="3523407"/>
              <a:ext cx="1224138" cy="543354"/>
            </a:xfrm>
            <a:prstGeom prst="rect">
              <a:avLst/>
            </a:prstGeom>
            <a:noFill/>
          </p:spPr>
          <p:txBody>
            <a:bodyPr wrap="square">
              <a:spAutoFit/>
            </a:bodyPr>
            <a:lstStyle/>
            <a:p>
              <a:pPr algn="ctr">
                <a:lnSpc>
                  <a:spcPts val="3020"/>
                </a:lnSpc>
                <a:defRPr/>
              </a:pPr>
              <a:r>
                <a:rPr lang="en-US" sz="4800" b="1" dirty="0">
                  <a:solidFill>
                    <a:srgbClr val="0289AE"/>
                  </a:solidFill>
                  <a:latin typeface="Calibri" panose="020F0502020204030204" pitchFamily="34" charset="0"/>
                  <a:ea typeface="Roboto Cn" pitchFamily="2" charset="0"/>
                  <a:cs typeface="Calibri" panose="020F0502020204030204" pitchFamily="34" charset="0"/>
                </a:rPr>
                <a:t>04</a:t>
              </a:r>
            </a:p>
          </p:txBody>
        </p:sp>
        <p:sp>
          <p:nvSpPr>
            <p:cNvPr id="74" name="TextBox 38">
              <a:extLst>
                <a:ext uri="{FF2B5EF4-FFF2-40B4-BE49-F238E27FC236}">
                  <a16:creationId xmlns:a16="http://schemas.microsoft.com/office/drawing/2014/main" id="{DB7F65A4-A050-370C-912A-A947CF4DB782}"/>
                </a:ext>
              </a:extLst>
            </p:cNvPr>
            <p:cNvSpPr txBox="1"/>
            <p:nvPr/>
          </p:nvSpPr>
          <p:spPr>
            <a:xfrm>
              <a:off x="7933826" y="3523407"/>
              <a:ext cx="1224138" cy="543354"/>
            </a:xfrm>
            <a:prstGeom prst="rect">
              <a:avLst/>
            </a:prstGeom>
            <a:noFill/>
          </p:spPr>
          <p:txBody>
            <a:bodyPr wrap="square">
              <a:spAutoFit/>
            </a:bodyPr>
            <a:lstStyle/>
            <a:p>
              <a:pPr algn="ctr">
                <a:lnSpc>
                  <a:spcPts val="3020"/>
                </a:lnSpc>
                <a:defRPr/>
              </a:pPr>
              <a:r>
                <a:rPr lang="en-US" sz="4800" b="1" dirty="0">
                  <a:solidFill>
                    <a:srgbClr val="62A844"/>
                  </a:solidFill>
                  <a:latin typeface="Calibri" panose="020F0502020204030204" pitchFamily="34" charset="0"/>
                  <a:ea typeface="Roboto Cn" pitchFamily="2" charset="0"/>
                  <a:cs typeface="Calibri" panose="020F0502020204030204" pitchFamily="34" charset="0"/>
                </a:rPr>
                <a:t>05</a:t>
              </a:r>
            </a:p>
          </p:txBody>
        </p:sp>
        <p:sp>
          <p:nvSpPr>
            <p:cNvPr id="75" name="TextBox 38">
              <a:extLst>
                <a:ext uri="{FF2B5EF4-FFF2-40B4-BE49-F238E27FC236}">
                  <a16:creationId xmlns:a16="http://schemas.microsoft.com/office/drawing/2014/main" id="{A6F1C5EC-51FD-ECC9-A4DC-00D49565A272}"/>
                </a:ext>
              </a:extLst>
            </p:cNvPr>
            <p:cNvSpPr txBox="1"/>
            <p:nvPr/>
          </p:nvSpPr>
          <p:spPr>
            <a:xfrm>
              <a:off x="9676845" y="3523407"/>
              <a:ext cx="1224138" cy="543354"/>
            </a:xfrm>
            <a:prstGeom prst="rect">
              <a:avLst/>
            </a:prstGeom>
            <a:noFill/>
          </p:spPr>
          <p:txBody>
            <a:bodyPr wrap="square">
              <a:spAutoFit/>
            </a:bodyPr>
            <a:lstStyle/>
            <a:p>
              <a:pPr algn="ctr">
                <a:lnSpc>
                  <a:spcPts val="3020"/>
                </a:lnSpc>
                <a:defRPr/>
              </a:pPr>
              <a:r>
                <a:rPr lang="en-US" sz="4800" b="1" dirty="0">
                  <a:solidFill>
                    <a:srgbClr val="EABB22"/>
                  </a:solidFill>
                  <a:latin typeface="Calibri" panose="020F0502020204030204" pitchFamily="34" charset="0"/>
                  <a:ea typeface="Roboto Cn" pitchFamily="2" charset="0"/>
                  <a:cs typeface="Calibri" panose="020F0502020204030204" pitchFamily="34" charset="0"/>
                </a:rPr>
                <a:t>06</a:t>
              </a:r>
            </a:p>
          </p:txBody>
        </p:sp>
      </p:grpSp>
    </p:spTree>
    <p:extLst>
      <p:ext uri="{BB962C8B-B14F-4D97-AF65-F5344CB8AC3E}">
        <p14:creationId xmlns:p14="http://schemas.microsoft.com/office/powerpoint/2010/main" val="32842982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F30C-59EC-F986-AE52-0B8D74112A8E}"/>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C8D8741A-CFEE-6B01-DE0C-5DAE9D13BD34}"/>
              </a:ext>
            </a:extLst>
          </p:cNvPr>
          <p:cNvSpPr txBox="1">
            <a:spLocks/>
          </p:cNvSpPr>
          <p:nvPr/>
        </p:nvSpPr>
        <p:spPr>
          <a:xfrm>
            <a:off x="341709" y="259604"/>
            <a:ext cx="1013355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62A844"/>
                </a:solidFill>
              </a:rPr>
              <a:t>				   </a:t>
            </a:r>
            <a:r>
              <a:rPr lang="en-IE" sz="2400" b="1" dirty="0" err="1">
                <a:solidFill>
                  <a:srgbClr val="62A844"/>
                </a:solidFill>
              </a:rPr>
              <a:t>Bunshin</a:t>
            </a:r>
            <a:r>
              <a:rPr lang="en-IE" sz="2400" b="1" dirty="0">
                <a:solidFill>
                  <a:srgbClr val="62A844"/>
                </a:solidFill>
              </a:rPr>
              <a:t> Robot Café</a:t>
            </a:r>
            <a:r>
              <a:rPr lang="en-IE" sz="2400" dirty="0">
                <a:solidFill>
                  <a:srgbClr val="62A844"/>
                </a:solidFill>
              </a:rPr>
              <a:t> </a:t>
            </a:r>
            <a:endParaRPr lang="en-GB" sz="2400" b="1" dirty="0">
              <a:solidFill>
                <a:srgbClr val="62A844"/>
              </a:solidFill>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FF357F1-C28E-65B4-95C5-C7492D5082C5}"/>
              </a:ext>
            </a:extLst>
          </p:cNvPr>
          <p:cNvCxnSpPr>
            <a:cxnSpLocks/>
          </p:cNvCxnSpPr>
          <p:nvPr/>
        </p:nvCxnSpPr>
        <p:spPr>
          <a:xfrm>
            <a:off x="440914" y="817323"/>
            <a:ext cx="760984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1A9DF49-FA5E-A035-7823-6E819F0CCD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914" y="48536"/>
            <a:ext cx="3640268" cy="725359"/>
          </a:xfrm>
          <a:prstGeom prst="rect">
            <a:avLst/>
          </a:prstGeom>
        </p:spPr>
      </p:pic>
      <p:sp>
        <p:nvSpPr>
          <p:cNvPr id="9" name="TextBox 8">
            <a:extLst>
              <a:ext uri="{FF2B5EF4-FFF2-40B4-BE49-F238E27FC236}">
                <a16:creationId xmlns:a16="http://schemas.microsoft.com/office/drawing/2014/main" id="{95F64026-90AD-0974-AB66-930CC3D911AF}"/>
              </a:ext>
            </a:extLst>
          </p:cNvPr>
          <p:cNvSpPr txBox="1"/>
          <p:nvPr/>
        </p:nvSpPr>
        <p:spPr>
          <a:xfrm>
            <a:off x="227213" y="948690"/>
            <a:ext cx="7491894" cy="5909310"/>
          </a:xfrm>
          <a:prstGeom prst="rect">
            <a:avLst/>
          </a:prstGeom>
          <a:noFill/>
        </p:spPr>
        <p:txBody>
          <a:bodyPr wrap="square">
            <a:spAutoFit/>
          </a:bodyPr>
          <a:lstStyle/>
          <a:p>
            <a:pPr>
              <a:buNone/>
            </a:pPr>
            <a:r>
              <a:rPr lang="en-GB" dirty="0" err="1">
                <a:solidFill>
                  <a:srgbClr val="262626"/>
                </a:solidFill>
              </a:rPr>
              <a:t>Bunshin</a:t>
            </a:r>
            <a:r>
              <a:rPr lang="en-GB" dirty="0">
                <a:solidFill>
                  <a:srgbClr val="262626"/>
                </a:solidFill>
              </a:rPr>
              <a:t> Robot Café demonstrates that artificial intelligence and robotics can be used to expand participation rather than replace people. Hosted by </a:t>
            </a:r>
            <a:r>
              <a:rPr lang="en-GB" dirty="0" err="1">
                <a:solidFill>
                  <a:srgbClr val="262626"/>
                </a:solidFill>
              </a:rPr>
              <a:t>Øens</a:t>
            </a:r>
            <a:r>
              <a:rPr lang="en-GB" dirty="0">
                <a:solidFill>
                  <a:srgbClr val="262626"/>
                </a:solidFill>
              </a:rPr>
              <a:t> </a:t>
            </a:r>
            <a:r>
              <a:rPr lang="en-GB" dirty="0" err="1">
                <a:solidFill>
                  <a:srgbClr val="262626"/>
                </a:solidFill>
              </a:rPr>
              <a:t>Madhus</a:t>
            </a:r>
            <a:r>
              <a:rPr lang="en-GB" dirty="0">
                <a:solidFill>
                  <a:srgbClr val="262626"/>
                </a:solidFill>
              </a:rPr>
              <a:t> in Aarhus, the café became the first robot café outside Japan, using remotely operated </a:t>
            </a:r>
            <a:r>
              <a:rPr lang="en-GB" dirty="0" err="1">
                <a:solidFill>
                  <a:srgbClr val="262626"/>
                </a:solidFill>
              </a:rPr>
              <a:t>OriHime</a:t>
            </a:r>
            <a:r>
              <a:rPr lang="en-GB" dirty="0">
                <a:solidFill>
                  <a:srgbClr val="262626"/>
                </a:solidFill>
              </a:rPr>
              <a:t> robots controlled by people with disabilities from their own homes. The robots welcomed guests, took orders, and supported customer interaction through live communication technology.</a:t>
            </a:r>
          </a:p>
          <a:p>
            <a:pPr>
              <a:buNone/>
            </a:pPr>
            <a:endParaRPr lang="en-GB" dirty="0">
              <a:solidFill>
                <a:srgbClr val="262626"/>
              </a:solidFill>
            </a:endParaRPr>
          </a:p>
          <a:p>
            <a:pPr>
              <a:buNone/>
            </a:pPr>
            <a:r>
              <a:rPr lang="en-GB" dirty="0">
                <a:solidFill>
                  <a:srgbClr val="262626"/>
                </a:solidFill>
              </a:rPr>
              <a:t>The project explored an important question for hospitality: how can technology create opportunities while preserving human connection? Rather than removing people from service delivery, the café used AI-assisted robotics to enable individuals who might otherwise be excluded from hospitality employment to participate directly in customer interactions.</a:t>
            </a:r>
          </a:p>
          <a:p>
            <a:pPr>
              <a:buNone/>
            </a:pPr>
            <a:r>
              <a:rPr lang="en-GB" dirty="0">
                <a:solidFill>
                  <a:srgbClr val="262626"/>
                </a:solidFill>
              </a:rPr>
              <a:t>Alongside its social impact, the café integrated practical sustainability measures including local sourcing, food waste reduction, energy-efficient operations, and digital monitoring systems. The result was a hospitality concept that combined innovation, inclusion, and operational sustainability.</a:t>
            </a:r>
          </a:p>
          <a:p>
            <a:pPr>
              <a:buNone/>
            </a:pPr>
            <a:endParaRPr lang="en-GB" dirty="0">
              <a:solidFill>
                <a:srgbClr val="262626"/>
              </a:solidFill>
            </a:endParaRPr>
          </a:p>
          <a:p>
            <a:r>
              <a:rPr lang="en-GB" b="1" dirty="0">
                <a:solidFill>
                  <a:srgbClr val="62A844"/>
                </a:solidFill>
              </a:rPr>
              <a:t>Key Learning: </a:t>
            </a:r>
            <a:r>
              <a:rPr lang="en-GB" dirty="0">
                <a:solidFill>
                  <a:srgbClr val="262626"/>
                </a:solidFill>
              </a:rPr>
              <a:t>The most effective use of AI in hospitality strengthens human participation, accessibility, and service quality rather than replacing meaningful human interaction.</a:t>
            </a:r>
          </a:p>
          <a:p>
            <a:pPr>
              <a:buNone/>
            </a:pPr>
            <a:endParaRPr lang="en-GB" dirty="0">
              <a:solidFill>
                <a:srgbClr val="262626"/>
              </a:solidFill>
            </a:endParaRPr>
          </a:p>
        </p:txBody>
      </p:sp>
      <p:pic>
        <p:nvPicPr>
          <p:cNvPr id="5" name="Picture 4">
            <a:extLst>
              <a:ext uri="{FF2B5EF4-FFF2-40B4-BE49-F238E27FC236}">
                <a16:creationId xmlns:a16="http://schemas.microsoft.com/office/drawing/2014/main" id="{F10E4C22-714B-6CAE-FAD8-F017ED3BD3FC}"/>
              </a:ext>
            </a:extLst>
          </p:cNvPr>
          <p:cNvPicPr>
            <a:picLocks noChangeAspect="1"/>
          </p:cNvPicPr>
          <p:nvPr/>
        </p:nvPicPr>
        <p:blipFill>
          <a:blip r:embed="rId4"/>
          <a:stretch>
            <a:fillRect/>
          </a:stretch>
        </p:blipFill>
        <p:spPr>
          <a:xfrm>
            <a:off x="7719107" y="488054"/>
            <a:ext cx="4379367" cy="6220185"/>
          </a:xfrm>
          <a:prstGeom prst="rect">
            <a:avLst/>
          </a:prstGeom>
        </p:spPr>
      </p:pic>
    </p:spTree>
    <p:extLst>
      <p:ext uri="{BB962C8B-B14F-4D97-AF65-F5344CB8AC3E}">
        <p14:creationId xmlns:p14="http://schemas.microsoft.com/office/powerpoint/2010/main" val="27240102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DCAF2-6C43-6FDA-8A39-2E34F9661B8E}"/>
            </a:ext>
          </a:extLst>
        </p:cNvPr>
        <p:cNvGrpSpPr/>
        <p:nvPr/>
      </p:nvGrpSpPr>
      <p:grpSpPr>
        <a:xfrm>
          <a:off x="0" y="0"/>
          <a:ext cx="0" cy="0"/>
          <a:chOff x="0" y="0"/>
          <a:chExt cx="0" cy="0"/>
        </a:xfrm>
      </p:grpSpPr>
      <p:sp>
        <p:nvSpPr>
          <p:cNvPr id="4" name="Rectangle 30">
            <a:extLst>
              <a:ext uri="{FF2B5EF4-FFF2-40B4-BE49-F238E27FC236}">
                <a16:creationId xmlns:a16="http://schemas.microsoft.com/office/drawing/2014/main" id="{FC76319F-29D3-E834-9BCE-AA7CCE9CC201}"/>
              </a:ext>
            </a:extLst>
          </p:cNvPr>
          <p:cNvSpPr/>
          <p:nvPr/>
        </p:nvSpPr>
        <p:spPr>
          <a:xfrm flipH="1">
            <a:off x="508025" y="1807319"/>
            <a:ext cx="6671430" cy="5078313"/>
          </a:xfrm>
          <a:prstGeom prst="rect">
            <a:avLst/>
          </a:prstGeom>
        </p:spPr>
        <p:txBody>
          <a:bodyPr wrap="square">
            <a:spAutoFit/>
          </a:bodyPr>
          <a:lstStyle/>
          <a:p>
            <a:pPr>
              <a:lnSpc>
                <a:spcPts val="1960"/>
              </a:lnSpc>
              <a:buClr>
                <a:srgbClr val="62A844"/>
              </a:buClr>
            </a:pPr>
            <a:r>
              <a:rPr lang="en-US" sz="2000" b="1" dirty="0">
                <a:solidFill>
                  <a:srgbClr val="0289AE"/>
                </a:solidFill>
                <a:cs typeface="Times New Roman" panose="02020603050405020304" pitchFamily="18" charset="0"/>
              </a:rPr>
              <a:t>UNWTO Course:</a:t>
            </a:r>
            <a:r>
              <a:rPr lang="en-US" sz="2000" dirty="0">
                <a:solidFill>
                  <a:srgbClr val="0289AE"/>
                </a:solidFill>
                <a:cs typeface="Times New Roman" panose="02020603050405020304" pitchFamily="18" charset="0"/>
              </a:rPr>
              <a:t> </a:t>
            </a:r>
          </a:p>
          <a:p>
            <a:pPr>
              <a:buClr>
                <a:srgbClr val="62A844"/>
              </a:buClr>
            </a:pPr>
            <a:endParaRPr lang="en-US" sz="800" dirty="0">
              <a:solidFill>
                <a:srgbClr val="0289AE"/>
              </a:solidFill>
              <a:cs typeface="Times New Roman" panose="02020603050405020304" pitchFamily="18" charset="0"/>
            </a:endParaRPr>
          </a:p>
          <a:p>
            <a:pPr>
              <a:lnSpc>
                <a:spcPts val="1960"/>
              </a:lnSpc>
              <a:buClr>
                <a:srgbClr val="62A844"/>
              </a:buClr>
            </a:pPr>
            <a:r>
              <a:rPr lang="en-US" i="1" dirty="0">
                <a:solidFill>
                  <a:srgbClr val="000000"/>
                </a:solidFill>
                <a:cs typeface="Times New Roman" panose="02020603050405020304" pitchFamily="18" charset="0"/>
              </a:rPr>
              <a:t>AI in Hospitality: Challenges &amp; Business Opportunities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4-week structured learning path</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European case studies focus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Covers privacy, bias, transparency, data protection</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Certificate upon completion</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Addressing the Gap:</a:t>
            </a:r>
          </a:p>
          <a:p>
            <a:pPr>
              <a:buClr>
                <a:srgbClr val="62A844"/>
              </a:buClr>
            </a:pPr>
            <a:endParaRPr lang="en-US" sz="800" dirty="0">
              <a:solidFill>
                <a:srgbClr val="0289AE"/>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72%</a:t>
            </a:r>
            <a:r>
              <a:rPr lang="en-US" dirty="0">
                <a:solidFill>
                  <a:srgbClr val="000000"/>
                </a:solidFill>
                <a:cs typeface="Times New Roman" panose="02020603050405020304" pitchFamily="18" charset="0"/>
              </a:rPr>
              <a:t> of European hotels see AI as essential</a:t>
            </a:r>
          </a:p>
          <a:p>
            <a:pPr marL="285750" indent="-285750">
              <a:lnSpc>
                <a:spcPts val="1960"/>
              </a:lnSpc>
              <a:buClr>
                <a:srgbClr val="62A844"/>
              </a:buClr>
              <a:buFont typeface="Arial" panose="020B0604020202020204" pitchFamily="34" charset="0"/>
              <a:buChar char="•"/>
            </a:pPr>
            <a:r>
              <a:rPr lang="en-US" b="1" dirty="0">
                <a:solidFill>
                  <a:srgbClr val="000000"/>
                </a:solidFill>
                <a:cs typeface="Times New Roman" panose="02020603050405020304" pitchFamily="18" charset="0"/>
              </a:rPr>
              <a:t>But only 9%</a:t>
            </a:r>
            <a:r>
              <a:rPr lang="en-US" dirty="0">
                <a:solidFill>
                  <a:srgbClr val="000000"/>
                </a:solidFill>
                <a:cs typeface="Times New Roman" panose="02020603050405020304" pitchFamily="18" charset="0"/>
              </a:rPr>
              <a:t> have a formal strategy</a:t>
            </a:r>
          </a:p>
          <a:p>
            <a:pPr>
              <a:lnSpc>
                <a:spcPts val="1960"/>
              </a:lnSpc>
              <a:buClr>
                <a:srgbClr val="62A844"/>
              </a:buClr>
            </a:pP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Proven Results - Early adopters report:</a:t>
            </a:r>
          </a:p>
          <a:p>
            <a:pPr>
              <a:buClr>
                <a:srgbClr val="62A844"/>
              </a:buClr>
            </a:pPr>
            <a:endParaRPr lang="en-US" sz="800" dirty="0">
              <a:solidFill>
                <a:srgbClr val="0289AE"/>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Faster response times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Improved GDPR alignment</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Higher guest trust</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Stronger EU AI Act readiness</a:t>
            </a:r>
            <a:br>
              <a:rPr lang="en-US" dirty="0">
                <a:solidFill>
                  <a:srgbClr val="000000"/>
                </a:solidFill>
                <a:cs typeface="Times New Roman" panose="02020603050405020304" pitchFamily="18" charset="0"/>
              </a:rPr>
            </a:br>
            <a:br>
              <a:rPr lang="en-US" kern="0" dirty="0">
                <a:solidFill>
                  <a:srgbClr val="000000"/>
                </a:solidFill>
                <a:cs typeface="Times New Roman" panose="02020603050405020304" pitchFamily="18" charset="0"/>
              </a:rPr>
            </a:br>
            <a:endParaRPr lang="en-GB" kern="0" dirty="0">
              <a:solidFill>
                <a:srgbClr val="000000"/>
              </a:solidFill>
              <a:cs typeface="Times New Roman" panose="02020603050405020304" pitchFamily="18" charset="0"/>
            </a:endParaRPr>
          </a:p>
        </p:txBody>
      </p:sp>
      <p:pic>
        <p:nvPicPr>
          <p:cNvPr id="5" name="Graphic 4">
            <a:extLst>
              <a:ext uri="{FF2B5EF4-FFF2-40B4-BE49-F238E27FC236}">
                <a16:creationId xmlns:a16="http://schemas.microsoft.com/office/drawing/2014/main" id="{322AF1C3-DE22-F6AC-2A4C-24DC89095D26}"/>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7300849" y="259678"/>
            <a:ext cx="5150834" cy="4631471"/>
          </a:xfrm>
          <a:prstGeom prst="rect">
            <a:avLst/>
          </a:prstGeom>
        </p:spPr>
      </p:pic>
      <p:sp>
        <p:nvSpPr>
          <p:cNvPr id="6" name="Text Placeholder 11">
            <a:extLst>
              <a:ext uri="{FF2B5EF4-FFF2-40B4-BE49-F238E27FC236}">
                <a16:creationId xmlns:a16="http://schemas.microsoft.com/office/drawing/2014/main" id="{CC76C495-5718-7B6E-D789-EB8C6CF51BB7}"/>
              </a:ext>
            </a:extLst>
          </p:cNvPr>
          <p:cNvSpPr txBox="1">
            <a:spLocks/>
          </p:cNvSpPr>
          <p:nvPr/>
        </p:nvSpPr>
        <p:spPr>
          <a:xfrm>
            <a:off x="429113" y="343489"/>
            <a:ext cx="592708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Building Ethical Awareness through Training</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7" name="Straight Connector 6">
            <a:extLst>
              <a:ext uri="{FF2B5EF4-FFF2-40B4-BE49-F238E27FC236}">
                <a16:creationId xmlns:a16="http://schemas.microsoft.com/office/drawing/2014/main" id="{DE79FA02-9E70-53B1-D9AB-72E4250AAD93}"/>
              </a:ext>
            </a:extLst>
          </p:cNvPr>
          <p:cNvCxnSpPr>
            <a:cxnSpLocks/>
          </p:cNvCxnSpPr>
          <p:nvPr/>
        </p:nvCxnSpPr>
        <p:spPr>
          <a:xfrm>
            <a:off x="0" y="1374199"/>
            <a:ext cx="5965904"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30">
            <a:extLst>
              <a:ext uri="{FF2B5EF4-FFF2-40B4-BE49-F238E27FC236}">
                <a16:creationId xmlns:a16="http://schemas.microsoft.com/office/drawing/2014/main" id="{854A26D3-982B-1D1A-9496-79A4F5BD8A7A}"/>
              </a:ext>
            </a:extLst>
          </p:cNvPr>
          <p:cNvSpPr/>
          <p:nvPr/>
        </p:nvSpPr>
        <p:spPr>
          <a:xfrm flipH="1">
            <a:off x="7137521" y="4245180"/>
            <a:ext cx="4043039" cy="1508105"/>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Broader Impact:</a:t>
            </a:r>
            <a:br>
              <a:rPr lang="en-US" dirty="0">
                <a:cs typeface="Times New Roman" panose="02020603050405020304" pitchFamily="18" charset="0"/>
              </a:rPr>
            </a:br>
            <a:r>
              <a:rPr lang="en-US" i="1" dirty="0">
                <a:solidFill>
                  <a:srgbClr val="262626"/>
                </a:solidFill>
                <a:cs typeface="Times New Roman" panose="02020603050405020304" pitchFamily="18" charset="0"/>
              </a:rPr>
              <a:t>Course embedded in hospitality schools across Italy &amp; Belgium, building supervisor capability</a:t>
            </a:r>
            <a:r>
              <a:rPr lang="en-US" i="1" dirty="0">
                <a:cs typeface="Times New Roman" panose="02020603050405020304" pitchFamily="18" charset="0"/>
              </a:rPr>
              <a:t>.</a:t>
            </a:r>
            <a:endParaRPr lang="en-US" dirty="0">
              <a:cs typeface="Times New Roman" panose="02020603050405020304" pitchFamily="18" charset="0"/>
            </a:endParaRPr>
          </a:p>
          <a:p>
            <a:pPr algn="ctr"/>
            <a:endParaRPr lang="en-US" dirty="0">
              <a:solidFill>
                <a:srgbClr val="262626"/>
              </a:solidFill>
            </a:endParaRPr>
          </a:p>
        </p:txBody>
      </p:sp>
      <p:sp>
        <p:nvSpPr>
          <p:cNvPr id="9" name="Rounded Rectangle 8">
            <a:extLst>
              <a:ext uri="{FF2B5EF4-FFF2-40B4-BE49-F238E27FC236}">
                <a16:creationId xmlns:a16="http://schemas.microsoft.com/office/drawing/2014/main" id="{79498EE2-7660-0DF0-BAB1-2F566443CCA5}"/>
              </a:ext>
            </a:extLst>
          </p:cNvPr>
          <p:cNvSpPr/>
          <p:nvPr/>
        </p:nvSpPr>
        <p:spPr>
          <a:xfrm>
            <a:off x="6956165" y="4114821"/>
            <a:ext cx="4405751" cy="1550000"/>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44C6137A-19D6-B73F-D902-A4DA5F36477B}"/>
              </a:ext>
            </a:extLst>
          </p:cNvPr>
          <p:cNvSpPr/>
          <p:nvPr/>
        </p:nvSpPr>
        <p:spPr>
          <a:xfrm>
            <a:off x="7224002" y="5883644"/>
            <a:ext cx="4137914"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E0E23558-EC1A-A46C-D89D-62C9A3D3877C}"/>
              </a:ext>
            </a:extLst>
          </p:cNvPr>
          <p:cNvSpPr txBox="1"/>
          <p:nvPr/>
        </p:nvSpPr>
        <p:spPr>
          <a:xfrm>
            <a:off x="7350000" y="5946922"/>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1" name="TextBox 10">
            <a:extLst>
              <a:ext uri="{FF2B5EF4-FFF2-40B4-BE49-F238E27FC236}">
                <a16:creationId xmlns:a16="http://schemas.microsoft.com/office/drawing/2014/main" id="{23224EEC-0538-5CBE-6D07-6698A5058962}"/>
              </a:ext>
            </a:extLst>
          </p:cNvPr>
          <p:cNvSpPr txBox="1"/>
          <p:nvPr/>
        </p:nvSpPr>
        <p:spPr>
          <a:xfrm>
            <a:off x="8106001" y="5946922"/>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AEDB9F37-3AB8-A330-D499-BEBFA61B9F76}"/>
              </a:ext>
            </a:extLst>
          </p:cNvPr>
          <p:cNvSpPr txBox="1"/>
          <p:nvPr/>
        </p:nvSpPr>
        <p:spPr>
          <a:xfrm>
            <a:off x="8700000" y="5946922"/>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a:t>
            </a:r>
            <a:r>
              <a:rPr lang="en-IE" sz="1400" dirty="0">
                <a:solidFill>
                  <a:srgbClr val="1E3A1F"/>
                </a:solidFill>
              </a:rPr>
              <a:t> Leading Green and Digital Change</a:t>
            </a:r>
          </a:p>
        </p:txBody>
      </p:sp>
    </p:spTree>
    <p:extLst>
      <p:ext uri="{BB962C8B-B14F-4D97-AF65-F5344CB8AC3E}">
        <p14:creationId xmlns:p14="http://schemas.microsoft.com/office/powerpoint/2010/main" val="15016192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47DB7-AD47-9A9B-3926-E625C81230B8}"/>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2DFAF32B-7880-E76E-1F78-61770367F19D}"/>
              </a:ext>
            </a:extLst>
          </p:cNvPr>
          <p:cNvSpPr txBox="1">
            <a:spLocks/>
          </p:cNvSpPr>
          <p:nvPr/>
        </p:nvSpPr>
        <p:spPr>
          <a:xfrm>
            <a:off x="429115" y="421381"/>
            <a:ext cx="566688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Artificial Intelligence in Hospitality: Challenges and Business Opportunities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59146CDE-0633-DD1A-B9D5-4D8E7910EFFC}"/>
              </a:ext>
            </a:extLst>
          </p:cNvPr>
          <p:cNvCxnSpPr>
            <a:cxnSpLocks/>
          </p:cNvCxnSpPr>
          <p:nvPr/>
        </p:nvCxnSpPr>
        <p:spPr>
          <a:xfrm>
            <a:off x="0" y="1994019"/>
            <a:ext cx="5620215"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83E28657-136C-FF5E-C1A1-6307C95FC3EC}"/>
              </a:ext>
            </a:extLst>
          </p:cNvPr>
          <p:cNvSpPr/>
          <p:nvPr/>
        </p:nvSpPr>
        <p:spPr>
          <a:xfrm flipH="1">
            <a:off x="586938" y="2609413"/>
            <a:ext cx="3349441" cy="769441"/>
          </a:xfrm>
          <a:prstGeom prst="rect">
            <a:avLst/>
          </a:prstGeom>
        </p:spPr>
        <p:txBody>
          <a:bodyPr wrap="square">
            <a:spAutoFit/>
          </a:bodyPr>
          <a:lstStyle/>
          <a:p>
            <a:pPr lvl="0">
              <a:defRPr/>
            </a:pPr>
            <a:r>
              <a:rPr lang="en-US" sz="2200" i="1" kern="0" dirty="0">
                <a:solidFill>
                  <a:prstClr val="black"/>
                </a:solidFill>
                <a:cs typeface="Times New Roman" panose="02020603050405020304" pitchFamily="18" charset="0"/>
              </a:rPr>
              <a:t>Provider: UNWTO Tourism Online Academy, 2024</a:t>
            </a:r>
          </a:p>
        </p:txBody>
      </p:sp>
      <p:pic>
        <p:nvPicPr>
          <p:cNvPr id="8" name="Graphic 7">
            <a:extLst>
              <a:ext uri="{FF2B5EF4-FFF2-40B4-BE49-F238E27FC236}">
                <a16:creationId xmlns:a16="http://schemas.microsoft.com/office/drawing/2014/main" id="{C8D58D67-8545-15A8-062C-70E58E416CD7}"/>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pic>
        <p:nvPicPr>
          <p:cNvPr id="19" name="Picture 18">
            <a:extLst>
              <a:ext uri="{FF2B5EF4-FFF2-40B4-BE49-F238E27FC236}">
                <a16:creationId xmlns:a16="http://schemas.microsoft.com/office/drawing/2014/main" id="{5F2E124F-CD09-7DFA-1EC4-65DEF696C19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4746058" y="794467"/>
            <a:ext cx="7445942" cy="5731349"/>
          </a:xfrm>
          <a:prstGeom prst="rect">
            <a:avLst/>
          </a:prstGeom>
        </p:spPr>
      </p:pic>
      <p:pic>
        <p:nvPicPr>
          <p:cNvPr id="11" name="Picture 10">
            <a:hlinkClick r:id="rId5"/>
            <a:extLst>
              <a:ext uri="{FF2B5EF4-FFF2-40B4-BE49-F238E27FC236}">
                <a16:creationId xmlns:a16="http://schemas.microsoft.com/office/drawing/2014/main" id="{905E58D8-3AF3-39F5-4564-6F426CC9490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326" r="2326"/>
          <a:stretch>
            <a:fillRect/>
          </a:stretch>
        </p:blipFill>
        <p:spPr>
          <a:xfrm>
            <a:off x="6510016" y="1271240"/>
            <a:ext cx="5666885" cy="4315519"/>
          </a:xfrm>
          <a:prstGeom prst="rect">
            <a:avLst/>
          </a:prstGeom>
        </p:spPr>
      </p:pic>
      <p:grpSp>
        <p:nvGrpSpPr>
          <p:cNvPr id="12" name="Group 11">
            <a:extLst>
              <a:ext uri="{FF2B5EF4-FFF2-40B4-BE49-F238E27FC236}">
                <a16:creationId xmlns:a16="http://schemas.microsoft.com/office/drawing/2014/main" id="{4E06FDAA-1B29-A464-D45F-7BF9199B56C7}"/>
              </a:ext>
            </a:extLst>
          </p:cNvPr>
          <p:cNvGrpSpPr/>
          <p:nvPr/>
        </p:nvGrpSpPr>
        <p:grpSpPr>
          <a:xfrm rot="21145702">
            <a:off x="5407060" y="3099416"/>
            <a:ext cx="1456095" cy="1406604"/>
            <a:chOff x="7777737" y="4274827"/>
            <a:chExt cx="1456095" cy="1406604"/>
          </a:xfrm>
        </p:grpSpPr>
        <p:sp>
          <p:nvSpPr>
            <p:cNvPr id="13" name="Oval 12">
              <a:extLst>
                <a:ext uri="{FF2B5EF4-FFF2-40B4-BE49-F238E27FC236}">
                  <a16:creationId xmlns:a16="http://schemas.microsoft.com/office/drawing/2014/main" id="{88131115-AEA2-9515-96A4-84B56135BE48}"/>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223D4FE-0593-7F35-96E7-46A0532AD985}"/>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19019875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23706-5124-9AFE-FA13-2292F9D0ED8F}"/>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5FA17935-9FAF-C7FF-76D2-A3A6A98E1A31}"/>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sp>
        <p:nvSpPr>
          <p:cNvPr id="2" name="Text Placeholder 11">
            <a:extLst>
              <a:ext uri="{FF2B5EF4-FFF2-40B4-BE49-F238E27FC236}">
                <a16:creationId xmlns:a16="http://schemas.microsoft.com/office/drawing/2014/main" id="{A3172581-5174-ECB0-2F48-5C9F3AC498E9}"/>
              </a:ext>
            </a:extLst>
          </p:cNvPr>
          <p:cNvSpPr txBox="1">
            <a:spLocks/>
          </p:cNvSpPr>
          <p:nvPr/>
        </p:nvSpPr>
        <p:spPr>
          <a:xfrm>
            <a:off x="429115" y="421381"/>
            <a:ext cx="649254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Ethical AI in Hospitality</a:t>
            </a:r>
          </a:p>
        </p:txBody>
      </p:sp>
      <p:cxnSp>
        <p:nvCxnSpPr>
          <p:cNvPr id="3" name="Straight Connector 2">
            <a:extLst>
              <a:ext uri="{FF2B5EF4-FFF2-40B4-BE49-F238E27FC236}">
                <a16:creationId xmlns:a16="http://schemas.microsoft.com/office/drawing/2014/main" id="{D75A9EF6-35F4-8B2F-6631-95C4FDE2AF2F}"/>
              </a:ext>
            </a:extLst>
          </p:cNvPr>
          <p:cNvCxnSpPr>
            <a:cxnSpLocks/>
          </p:cNvCxnSpPr>
          <p:nvPr/>
        </p:nvCxnSpPr>
        <p:spPr>
          <a:xfrm>
            <a:off x="0" y="1062257"/>
            <a:ext cx="50928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C6C64A4F-7309-9998-1106-BACF83C9F479}"/>
              </a:ext>
            </a:extLst>
          </p:cNvPr>
          <p:cNvSpPr/>
          <p:nvPr/>
        </p:nvSpPr>
        <p:spPr>
          <a:xfrm flipH="1">
            <a:off x="586940" y="1838697"/>
            <a:ext cx="5706682" cy="3262432"/>
          </a:xfrm>
          <a:prstGeom prst="rect">
            <a:avLst/>
          </a:prstGeom>
        </p:spPr>
        <p:txBody>
          <a:bodyPr wrap="square">
            <a:spAutoFit/>
          </a:bodyPr>
          <a:lstStyle/>
          <a:p>
            <a:pPr lvl="0">
              <a:defRPr/>
            </a:pPr>
            <a:r>
              <a:rPr lang="en-US" sz="2000" b="1" kern="0" dirty="0">
                <a:solidFill>
                  <a:srgbClr val="0289AE"/>
                </a:solidFill>
                <a:cs typeface="Times New Roman" panose="02020603050405020304" pitchFamily="18" charset="0"/>
              </a:rPr>
              <a:t>Opportunities, Challenges, and the </a:t>
            </a:r>
            <a:r>
              <a:rPr lang="en-US" sz="2000" b="1" kern="0" dirty="0">
                <a:solidFill>
                  <a:srgbClr val="E1E5DF"/>
                </a:solidFill>
                <a:cs typeface="Times New Roman" panose="02020603050405020304" pitchFamily="18" charset="0"/>
              </a:rPr>
              <a:t>Road A</a:t>
            </a:r>
            <a:r>
              <a:rPr lang="en-US" sz="2000" b="1" kern="0" dirty="0">
                <a:solidFill>
                  <a:srgbClr val="0289AE"/>
                </a:solidFill>
                <a:cs typeface="Times New Roman" panose="02020603050405020304" pitchFamily="18" charset="0"/>
              </a:rPr>
              <a:t>head (YouTube, 2024)</a:t>
            </a:r>
            <a:br>
              <a:rPr lang="en-US" sz="2000" b="1" i="1" kern="0" dirty="0">
                <a:solidFill>
                  <a:srgbClr val="000000"/>
                </a:solidFill>
                <a:cs typeface="Times New Roman" panose="02020603050405020304" pitchFamily="18" charset="0"/>
              </a:rPr>
            </a:br>
            <a:endParaRPr lang="en-US" sz="2000" b="1" i="1" kern="0" dirty="0">
              <a:solidFill>
                <a:srgbClr val="000000"/>
              </a:solidFill>
              <a:cs typeface="Times New Roman" panose="02020603050405020304" pitchFamily="18" charset="0"/>
            </a:endParaRPr>
          </a:p>
          <a:p>
            <a:r>
              <a:rPr lang="en-US" sz="2000" i="1" u="sng" dirty="0">
                <a:solidFill>
                  <a:srgbClr val="000000"/>
                </a:solidFill>
                <a:cs typeface="Times New Roman" panose="02020603050405020304" pitchFamily="18" charset="0"/>
              </a:rPr>
              <a:t>https://</a:t>
            </a:r>
            <a:r>
              <a:rPr lang="en-US" sz="2000" i="1" u="sng" dirty="0" err="1">
                <a:solidFill>
                  <a:srgbClr val="000000"/>
                </a:solidFill>
                <a:cs typeface="Times New Roman" panose="02020603050405020304" pitchFamily="18" charset="0"/>
              </a:rPr>
              <a:t>www.youtube.com</a:t>
            </a:r>
            <a:r>
              <a:rPr lang="en-US" sz="2000" i="1" u="sng" dirty="0">
                <a:solidFill>
                  <a:srgbClr val="000000"/>
                </a:solidFill>
                <a:cs typeface="Times New Roman" panose="02020603050405020304" pitchFamily="18" charset="0"/>
              </a:rPr>
              <a:t>/</a:t>
            </a:r>
            <a:r>
              <a:rPr lang="en-US" sz="2000" i="1" u="sng" dirty="0" err="1">
                <a:solidFill>
                  <a:srgbClr val="000000"/>
                </a:solidFill>
                <a:cs typeface="Times New Roman" panose="02020603050405020304" pitchFamily="18" charset="0"/>
              </a:rPr>
              <a:t>watch?v</a:t>
            </a:r>
            <a:r>
              <a:rPr lang="en-US" sz="2000" i="1" u="sng" dirty="0">
                <a:solidFill>
                  <a:srgbClr val="000000"/>
                </a:solidFill>
                <a:cs typeface="Times New Roman" panose="02020603050405020304" pitchFamily="18" charset="0"/>
              </a:rPr>
              <a:t>=9BavI4Gowh8</a:t>
            </a:r>
          </a:p>
          <a:p>
            <a:pPr lvl="0">
              <a:defRPr/>
            </a:pPr>
            <a:endParaRPr lang="en-US" b="1" kern="0" dirty="0">
              <a:solidFill>
                <a:srgbClr val="000000"/>
              </a:solidFill>
              <a:cs typeface="Times New Roman" panose="02020603050405020304" pitchFamily="18" charset="0"/>
            </a:endParaRPr>
          </a:p>
          <a:p>
            <a:pPr lvl="0">
              <a:defRPr/>
            </a:pPr>
            <a:endParaRPr lang="en-US" b="1" kern="0" dirty="0">
              <a:solidFill>
                <a:srgbClr val="000000"/>
              </a:solidFill>
              <a:cs typeface="Times New Roman" panose="02020603050405020304" pitchFamily="18" charset="0"/>
            </a:endParaRPr>
          </a:p>
          <a:p>
            <a:pPr lvl="0">
              <a:defRPr/>
            </a:pPr>
            <a:r>
              <a:rPr lang="en-US" kern="0" dirty="0">
                <a:solidFill>
                  <a:srgbClr val="000000"/>
                </a:solidFill>
                <a:cs typeface="Times New Roman" panose="02020603050405020304" pitchFamily="18" charset="0"/>
              </a:rPr>
              <a:t>This short video explains how hotels can integrate artificial intelligence responsibly, focusing on real-world examples of data management, automation and guest experience. Industry leaders discuss how ethics strengthen competitiveness by building trust and compliance</a:t>
            </a:r>
          </a:p>
        </p:txBody>
      </p:sp>
      <p:pic>
        <p:nvPicPr>
          <p:cNvPr id="15" name="Picture 14">
            <a:extLst>
              <a:ext uri="{FF2B5EF4-FFF2-40B4-BE49-F238E27FC236}">
                <a16:creationId xmlns:a16="http://schemas.microsoft.com/office/drawing/2014/main" id="{0A9C1CED-D4E3-7F5C-6D72-2851B8F758C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761" t="12298" r="29196" b="16922"/>
          <a:stretch>
            <a:fillRect/>
          </a:stretch>
        </p:blipFill>
        <p:spPr>
          <a:xfrm>
            <a:off x="5860431" y="1536819"/>
            <a:ext cx="6347083" cy="4885527"/>
          </a:xfrm>
          <a:prstGeom prst="rect">
            <a:avLst/>
          </a:prstGeom>
        </p:spPr>
      </p:pic>
      <p:sp>
        <p:nvSpPr>
          <p:cNvPr id="21" name="Rectangle 20">
            <a:extLst>
              <a:ext uri="{FF2B5EF4-FFF2-40B4-BE49-F238E27FC236}">
                <a16:creationId xmlns:a16="http://schemas.microsoft.com/office/drawing/2014/main" id="{A7302D18-7F63-EE7A-534A-4BCA615F7FD2}"/>
              </a:ext>
            </a:extLst>
          </p:cNvPr>
          <p:cNvSpPr/>
          <p:nvPr/>
        </p:nvSpPr>
        <p:spPr>
          <a:xfrm>
            <a:off x="7396223" y="1956122"/>
            <a:ext cx="4795777" cy="3727048"/>
          </a:xfrm>
          <a:prstGeom prst="rect">
            <a:avLst/>
          </a:prstGeom>
          <a:solidFill>
            <a:srgbClr val="E1E5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E1E5DF"/>
              </a:solidFill>
            </a:endParaRPr>
          </a:p>
        </p:txBody>
      </p:sp>
      <p:pic>
        <p:nvPicPr>
          <p:cNvPr id="25" name="Picture 24">
            <a:hlinkClick r:id="rId5"/>
            <a:extLst>
              <a:ext uri="{FF2B5EF4-FFF2-40B4-BE49-F238E27FC236}">
                <a16:creationId xmlns:a16="http://schemas.microsoft.com/office/drawing/2014/main" id="{0BF42038-CAA1-8B52-2612-CE8430DA7C64}"/>
              </a:ext>
            </a:extLst>
          </p:cNvPr>
          <p:cNvPicPr>
            <a:picLocks noChangeAspect="1"/>
          </p:cNvPicPr>
          <p:nvPr/>
        </p:nvPicPr>
        <p:blipFill rotWithShape="1">
          <a:blip r:embed="rId6"/>
          <a:srcRect l="8550" t="-8951" r="6616" b="-17564"/>
          <a:stretch>
            <a:fillRect/>
          </a:stretch>
        </p:blipFill>
        <p:spPr>
          <a:xfrm>
            <a:off x="7396223" y="2008640"/>
            <a:ext cx="4841224" cy="3808315"/>
          </a:xfrm>
          <a:prstGeom prst="rect">
            <a:avLst/>
          </a:prstGeom>
        </p:spPr>
      </p:pic>
      <p:grpSp>
        <p:nvGrpSpPr>
          <p:cNvPr id="26" name="Group 25">
            <a:extLst>
              <a:ext uri="{FF2B5EF4-FFF2-40B4-BE49-F238E27FC236}">
                <a16:creationId xmlns:a16="http://schemas.microsoft.com/office/drawing/2014/main" id="{FDE21CC5-6497-ECBB-2DCC-9524C6B9EB3F}"/>
              </a:ext>
            </a:extLst>
          </p:cNvPr>
          <p:cNvGrpSpPr/>
          <p:nvPr/>
        </p:nvGrpSpPr>
        <p:grpSpPr>
          <a:xfrm rot="21145702">
            <a:off x="6116876" y="3997316"/>
            <a:ext cx="1456095" cy="1406604"/>
            <a:chOff x="7777737" y="4274827"/>
            <a:chExt cx="1456095" cy="1406604"/>
          </a:xfrm>
        </p:grpSpPr>
        <p:sp>
          <p:nvSpPr>
            <p:cNvPr id="27" name="Oval 26">
              <a:extLst>
                <a:ext uri="{FF2B5EF4-FFF2-40B4-BE49-F238E27FC236}">
                  <a16:creationId xmlns:a16="http://schemas.microsoft.com/office/drawing/2014/main" id="{040B28AE-FF6E-E442-D1F8-3BF69FD3DC04}"/>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DA88EA81-D2E4-6B3D-69C6-A0A7C65F48A8}"/>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13730985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31F31-4EAF-2009-B2E7-8213BFEEC41B}"/>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AA73A266-7FB4-3013-C22F-87EC2CEBBFAC}"/>
              </a:ext>
            </a:extLst>
          </p:cNvPr>
          <p:cNvSpPr/>
          <p:nvPr/>
        </p:nvSpPr>
        <p:spPr>
          <a:xfrm flipH="1">
            <a:off x="688773" y="1069584"/>
            <a:ext cx="3118856" cy="1015663"/>
          </a:xfrm>
          <a:prstGeom prst="rect">
            <a:avLst/>
          </a:prstGeom>
        </p:spPr>
        <p:txBody>
          <a:bodyPr wrap="square">
            <a:spAutoFit/>
          </a:bodyPr>
          <a:lstStyle/>
          <a:p>
            <a:r>
              <a:rPr lang="en-US" sz="2000" b="1" dirty="0">
                <a:solidFill>
                  <a:srgbClr val="000000"/>
                </a:solidFill>
                <a:cs typeface="Times New Roman" panose="02020603050405020304" pitchFamily="18" charset="0"/>
              </a:rPr>
              <a:t>Training Closes the Gap: </a:t>
            </a:r>
            <a:r>
              <a:rPr lang="en-US" sz="2000" dirty="0">
                <a:solidFill>
                  <a:srgbClr val="000000"/>
                </a:solidFill>
                <a:cs typeface="Times New Roman" panose="02020603050405020304" pitchFamily="18" charset="0"/>
              </a:rPr>
              <a:t>Structured learning turns EU policy into daily practice</a:t>
            </a:r>
          </a:p>
        </p:txBody>
      </p:sp>
      <p:sp>
        <p:nvSpPr>
          <p:cNvPr id="108" name="Rectangle 30">
            <a:extLst>
              <a:ext uri="{FF2B5EF4-FFF2-40B4-BE49-F238E27FC236}">
                <a16:creationId xmlns:a16="http://schemas.microsoft.com/office/drawing/2014/main" id="{FFD56932-E5A4-406C-DCA2-938EEE58335F}"/>
              </a:ext>
            </a:extLst>
          </p:cNvPr>
          <p:cNvSpPr/>
          <p:nvPr/>
        </p:nvSpPr>
        <p:spPr>
          <a:xfrm flipH="1">
            <a:off x="688770" y="3063440"/>
            <a:ext cx="3247285" cy="1323439"/>
          </a:xfrm>
          <a:prstGeom prst="rect">
            <a:avLst/>
          </a:prstGeom>
        </p:spPr>
        <p:txBody>
          <a:bodyPr wrap="square">
            <a:spAutoFit/>
          </a:bodyPr>
          <a:lstStyle/>
          <a:p>
            <a:r>
              <a:rPr lang="en-US" sz="2000" b="1" dirty="0">
                <a:solidFill>
                  <a:srgbClr val="000000"/>
                </a:solidFill>
                <a:cs typeface="Times New Roman" panose="02020603050405020304" pitchFamily="18" charset="0"/>
              </a:rPr>
              <a:t>Ethics Builds Trust: </a:t>
            </a:r>
          </a:p>
          <a:p>
            <a:r>
              <a:rPr lang="en-US" sz="2000" dirty="0">
                <a:solidFill>
                  <a:srgbClr val="000000"/>
                </a:solidFill>
                <a:cs typeface="Times New Roman" panose="02020603050405020304" pitchFamily="18" charset="0"/>
              </a:rPr>
              <a:t>Responsible AI use strengthens both compliance and guest confidence</a:t>
            </a:r>
          </a:p>
        </p:txBody>
      </p:sp>
      <p:sp>
        <p:nvSpPr>
          <p:cNvPr id="109" name="Rectangle 30">
            <a:extLst>
              <a:ext uri="{FF2B5EF4-FFF2-40B4-BE49-F238E27FC236}">
                <a16:creationId xmlns:a16="http://schemas.microsoft.com/office/drawing/2014/main" id="{02FCBC8B-D8B7-0F1B-4BF4-EF1350141B05}"/>
              </a:ext>
            </a:extLst>
          </p:cNvPr>
          <p:cNvSpPr/>
          <p:nvPr/>
        </p:nvSpPr>
        <p:spPr>
          <a:xfrm flipH="1">
            <a:off x="688772" y="5365072"/>
            <a:ext cx="3587123" cy="1323439"/>
          </a:xfrm>
          <a:prstGeom prst="rect">
            <a:avLst/>
          </a:prstGeom>
        </p:spPr>
        <p:txBody>
          <a:bodyPr wrap="square">
            <a:spAutoFit/>
          </a:bodyPr>
          <a:lstStyle/>
          <a:p>
            <a:r>
              <a:rPr lang="en-US" sz="2000" b="1" dirty="0">
                <a:solidFill>
                  <a:srgbClr val="000000"/>
                </a:solidFill>
                <a:cs typeface="Times New Roman" panose="02020603050405020304" pitchFamily="18" charset="0"/>
              </a:rPr>
              <a:t>Staff Enablement is Key: </a:t>
            </a:r>
            <a:r>
              <a:rPr lang="en-US" sz="2000" dirty="0">
                <a:solidFill>
                  <a:srgbClr val="000000"/>
                </a:solidFill>
                <a:cs typeface="Times New Roman" panose="02020603050405020304" pitchFamily="18" charset="0"/>
              </a:rPr>
              <a:t>Technology handles routine tasks, people focus on empathy and problem-solving</a:t>
            </a:r>
          </a:p>
        </p:txBody>
      </p:sp>
      <p:sp>
        <p:nvSpPr>
          <p:cNvPr id="3" name="Freeform 5">
            <a:extLst>
              <a:ext uri="{FF2B5EF4-FFF2-40B4-BE49-F238E27FC236}">
                <a16:creationId xmlns:a16="http://schemas.microsoft.com/office/drawing/2014/main" id="{D9C627EB-685B-7363-B59D-E1017B94646B}"/>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229B9882-7F3B-F426-3031-1D54ED9F9411}"/>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17FE2F37-6BCD-1203-6741-465865FDAEBB}"/>
              </a:ext>
            </a:extLst>
          </p:cNvPr>
          <p:cNvSpPr>
            <a:spLocks/>
          </p:cNvSpPr>
          <p:nvPr/>
        </p:nvSpPr>
        <p:spPr bwMode="auto">
          <a:xfrm>
            <a:off x="4026943" y="2405042"/>
            <a:ext cx="624355"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BD7D5CEA-1D37-294D-EB10-59019D24F53D}"/>
              </a:ext>
            </a:extLst>
          </p:cNvPr>
          <p:cNvSpPr>
            <a:spLocks/>
          </p:cNvSpPr>
          <p:nvPr/>
        </p:nvSpPr>
        <p:spPr bwMode="auto">
          <a:xfrm>
            <a:off x="8166251" y="3068910"/>
            <a:ext cx="620403"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CA3CFFEE-E404-B464-08EA-7208357A5CA8}"/>
              </a:ext>
            </a:extLst>
          </p:cNvPr>
          <p:cNvSpPr>
            <a:spLocks/>
          </p:cNvSpPr>
          <p:nvPr/>
        </p:nvSpPr>
        <p:spPr bwMode="auto">
          <a:xfrm>
            <a:off x="7022262" y="1128670"/>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C612867F-F38D-232F-597A-611A2AA6F5BE}"/>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2069A1DA-29B3-6FB9-56B5-CA764FA9AC3B}"/>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3CDCE227-7378-1698-2296-458F13EFEF5F}"/>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BEC5250F-2DDB-9EB6-94D6-95735FB74BC5}"/>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30E9A0E4-CBC8-26F5-838A-6018939F1734}"/>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19D11D01-7839-5B63-0D92-D5BF413FDBAA}"/>
              </a:ext>
            </a:extLst>
          </p:cNvPr>
          <p:cNvSpPr>
            <a:spLocks/>
          </p:cNvSpPr>
          <p:nvPr/>
        </p:nvSpPr>
        <p:spPr bwMode="auto">
          <a:xfrm>
            <a:off x="8284795" y="2637190"/>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8">
            <a:extLst>
              <a:ext uri="{FF2B5EF4-FFF2-40B4-BE49-F238E27FC236}">
                <a16:creationId xmlns:a16="http://schemas.microsoft.com/office/drawing/2014/main" id="{99C56E24-F6F1-ED1F-5791-AED3A78251A6}"/>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9">
            <a:extLst>
              <a:ext uri="{FF2B5EF4-FFF2-40B4-BE49-F238E27FC236}">
                <a16:creationId xmlns:a16="http://schemas.microsoft.com/office/drawing/2014/main" id="{153BBA89-32AC-F21B-068E-09DFCF7A83A7}"/>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29">
            <a:extLst>
              <a:ext uri="{FF2B5EF4-FFF2-40B4-BE49-F238E27FC236}">
                <a16:creationId xmlns:a16="http://schemas.microsoft.com/office/drawing/2014/main" id="{B812C47B-4947-DB31-376B-AA311B8864F9}"/>
              </a:ext>
            </a:extLst>
          </p:cNvPr>
          <p:cNvSpPr>
            <a:spLocks noChangeArrowheads="1"/>
          </p:cNvSpPr>
          <p:nvPr/>
        </p:nvSpPr>
        <p:spPr bwMode="auto">
          <a:xfrm>
            <a:off x="4617710" y="1253145"/>
            <a:ext cx="507781" cy="507781"/>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34">
            <a:extLst>
              <a:ext uri="{FF2B5EF4-FFF2-40B4-BE49-F238E27FC236}">
                <a16:creationId xmlns:a16="http://schemas.microsoft.com/office/drawing/2014/main" id="{C4964E88-05E8-01FA-7FA2-14CFB8B36E26}"/>
              </a:ext>
            </a:extLst>
          </p:cNvPr>
          <p:cNvSpPr>
            <a:spLocks noChangeArrowheads="1"/>
          </p:cNvSpPr>
          <p:nvPr/>
        </p:nvSpPr>
        <p:spPr bwMode="auto">
          <a:xfrm>
            <a:off x="5698475" y="707824"/>
            <a:ext cx="375403" cy="377379"/>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36">
            <a:extLst>
              <a:ext uri="{FF2B5EF4-FFF2-40B4-BE49-F238E27FC236}">
                <a16:creationId xmlns:a16="http://schemas.microsoft.com/office/drawing/2014/main" id="{49653835-37C2-0256-FABC-8F5B3FC55672}"/>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18AE8AC8-D0FF-C822-F797-8386EEA6AD8A}"/>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9259313B-2AB6-6973-FFA4-A87D0DD552FB}"/>
              </a:ext>
            </a:extLst>
          </p:cNvPr>
          <p:cNvGrpSpPr/>
          <p:nvPr/>
        </p:nvGrpSpPr>
        <p:grpSpPr>
          <a:xfrm>
            <a:off x="8041779" y="1553928"/>
            <a:ext cx="507781" cy="509758"/>
            <a:chOff x="8859766" y="3475927"/>
            <a:chExt cx="507781" cy="509758"/>
          </a:xfrm>
        </p:grpSpPr>
        <p:sp>
          <p:nvSpPr>
            <p:cNvPr id="17" name="Oval 30">
              <a:extLst>
                <a:ext uri="{FF2B5EF4-FFF2-40B4-BE49-F238E27FC236}">
                  <a16:creationId xmlns:a16="http://schemas.microsoft.com/office/drawing/2014/main" id="{C271E4B2-D60D-65FB-1987-B62CF5DFA491}"/>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538A45F4-A61A-DE7D-B307-A0477B374F6A}"/>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BD65DC37-4EE8-8D57-6260-80609E27C97E}"/>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D56FC220-9388-F1A2-98B1-F66170BC320C}"/>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CF6F9FD9-0421-FDC7-1119-103CB80D3CF9}"/>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D848F650-ECC4-E1C0-BA2E-2919368C3369}"/>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C3E77F4D-0494-22C9-1F23-09B05C8B1B64}"/>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3111CC73-5E41-6EF3-8F31-97DBDA5AC992}"/>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7">
            <a:extLst>
              <a:ext uri="{FF2B5EF4-FFF2-40B4-BE49-F238E27FC236}">
                <a16:creationId xmlns:a16="http://schemas.microsoft.com/office/drawing/2014/main" id="{60C45CF4-C987-0E86-44D1-287CBCE6FC3A}"/>
              </a:ext>
            </a:extLst>
          </p:cNvPr>
          <p:cNvSpPr>
            <a:spLocks/>
          </p:cNvSpPr>
          <p:nvPr/>
        </p:nvSpPr>
        <p:spPr bwMode="auto">
          <a:xfrm>
            <a:off x="4799483" y="1377621"/>
            <a:ext cx="217338" cy="258831"/>
          </a:xfrm>
          <a:custGeom>
            <a:avLst/>
            <a:gdLst>
              <a:gd name="T0" fmla="*/ 0 w 110"/>
              <a:gd name="T1" fmla="*/ 0 h 131"/>
              <a:gd name="T2" fmla="*/ 110 w 110"/>
              <a:gd name="T3" fmla="*/ 65 h 131"/>
              <a:gd name="T4" fmla="*/ 0 w 110"/>
              <a:gd name="T5" fmla="*/ 131 h 131"/>
              <a:gd name="T6" fmla="*/ 0 w 110"/>
              <a:gd name="T7" fmla="*/ 0 h 131"/>
            </a:gdLst>
            <a:ahLst/>
            <a:cxnLst>
              <a:cxn ang="0">
                <a:pos x="T0" y="T1"/>
              </a:cxn>
              <a:cxn ang="0">
                <a:pos x="T2" y="T3"/>
              </a:cxn>
              <a:cxn ang="0">
                <a:pos x="T4" y="T5"/>
              </a:cxn>
              <a:cxn ang="0">
                <a:pos x="T6" y="T7"/>
              </a:cxn>
            </a:cxnLst>
            <a:rect l="0" t="0" r="r" b="b"/>
            <a:pathLst>
              <a:path w="110" h="131">
                <a:moveTo>
                  <a:pt x="0" y="0"/>
                </a:moveTo>
                <a:lnTo>
                  <a:pt x="110" y="65"/>
                </a:lnTo>
                <a:lnTo>
                  <a:pt x="0" y="131"/>
                </a:lnTo>
                <a:lnTo>
                  <a:pt x="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09DEC19D-A292-87C5-0D31-F21961FA6F91}"/>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939BF49D-B079-DE83-3787-4D75171DFB0C}"/>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71E1928A-D271-F6B0-667C-837D66BF9173}"/>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235171FA-24F3-0ACF-A331-18EBBC7F8A99}"/>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D9A3BDBD-FBDC-3965-6F0E-6A6496EE6ABD}"/>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9126273E-B5D1-3031-1C8A-C86D3D07F01C}"/>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8BDD3AAF-E136-573A-847C-93625C36FBE3}"/>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11A9CBAA-A16E-729E-1C09-16BF5F5EC5C2}"/>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4D12FDF3-286A-AEEA-86E5-4420142CA965}"/>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93A19B3C-CD46-EDD6-2C61-5A94AAA8BE27}"/>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4B918C64-9B34-3EA8-759D-64B3083D36FF}"/>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56183682-DCDD-31AF-4BFD-2D85F5B2608B}"/>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BBB5AACA-D721-462B-51E5-0D36A5946E49}"/>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2C3ABC15-8249-B779-80BA-CA2C32352C41}"/>
              </a:ext>
            </a:extLst>
          </p:cNvPr>
          <p:cNvGrpSpPr/>
          <p:nvPr/>
        </p:nvGrpSpPr>
        <p:grpSpPr>
          <a:xfrm>
            <a:off x="8267025" y="223456"/>
            <a:ext cx="509758" cy="507781"/>
            <a:chOff x="8760971" y="1116818"/>
            <a:chExt cx="509758" cy="507781"/>
          </a:xfrm>
        </p:grpSpPr>
        <p:sp>
          <p:nvSpPr>
            <p:cNvPr id="18" name="Oval 31">
              <a:extLst>
                <a:ext uri="{FF2B5EF4-FFF2-40B4-BE49-F238E27FC236}">
                  <a16:creationId xmlns:a16="http://schemas.microsoft.com/office/drawing/2014/main" id="{B59EB223-ADA0-2024-E716-0AF6AB1F17B1}"/>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520B6809-205F-051E-09D2-670AE85129F9}"/>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0" name="Group 109">
            <a:extLst>
              <a:ext uri="{FF2B5EF4-FFF2-40B4-BE49-F238E27FC236}">
                <a16:creationId xmlns:a16="http://schemas.microsoft.com/office/drawing/2014/main" id="{63141FA9-264A-0F0E-635B-21AF818E2E47}"/>
              </a:ext>
            </a:extLst>
          </p:cNvPr>
          <p:cNvGrpSpPr/>
          <p:nvPr/>
        </p:nvGrpSpPr>
        <p:grpSpPr>
          <a:xfrm>
            <a:off x="3898517" y="510601"/>
            <a:ext cx="377378" cy="375403"/>
            <a:chOff x="3554727" y="1101010"/>
            <a:chExt cx="377378" cy="375403"/>
          </a:xfrm>
        </p:grpSpPr>
        <p:sp>
          <p:nvSpPr>
            <p:cNvPr id="22" name="Oval 35">
              <a:extLst>
                <a:ext uri="{FF2B5EF4-FFF2-40B4-BE49-F238E27FC236}">
                  <a16:creationId xmlns:a16="http://schemas.microsoft.com/office/drawing/2014/main" id="{5E0304DD-5E4B-19E2-43B6-2C3BEF89F28D}"/>
                </a:ext>
              </a:extLst>
            </p:cNvPr>
            <p:cNvSpPr>
              <a:spLocks noChangeArrowheads="1"/>
            </p:cNvSpPr>
            <p:nvPr/>
          </p:nvSpPr>
          <p:spPr bwMode="auto">
            <a:xfrm>
              <a:off x="3554727" y="1101010"/>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52">
              <a:extLst>
                <a:ext uri="{FF2B5EF4-FFF2-40B4-BE49-F238E27FC236}">
                  <a16:creationId xmlns:a16="http://schemas.microsoft.com/office/drawing/2014/main" id="{8E5F315B-281F-A2D3-7FE2-6BEAD1F49F2E}"/>
                </a:ext>
              </a:extLst>
            </p:cNvPr>
            <p:cNvSpPr>
              <a:spLocks/>
            </p:cNvSpPr>
            <p:nvPr/>
          </p:nvSpPr>
          <p:spPr bwMode="auto">
            <a:xfrm>
              <a:off x="3625856" y="1185969"/>
              <a:ext cx="231169" cy="171894"/>
            </a:xfrm>
            <a:custGeom>
              <a:avLst/>
              <a:gdLst>
                <a:gd name="T0" fmla="*/ 44 w 87"/>
                <a:gd name="T1" fmla="*/ 0 h 65"/>
                <a:gd name="T2" fmla="*/ 0 w 87"/>
                <a:gd name="T3" fmla="*/ 43 h 65"/>
                <a:gd name="T4" fmla="*/ 5 w 87"/>
                <a:gd name="T5" fmla="*/ 64 h 65"/>
                <a:gd name="T6" fmla="*/ 5 w 87"/>
                <a:gd name="T7" fmla="*/ 53 h 65"/>
                <a:gd name="T8" fmla="*/ 7 w 87"/>
                <a:gd name="T9" fmla="*/ 47 h 65"/>
                <a:gd name="T10" fmla="*/ 7 w 87"/>
                <a:gd name="T11" fmla="*/ 43 h 65"/>
                <a:gd name="T12" fmla="*/ 44 w 87"/>
                <a:gd name="T13" fmla="*/ 7 h 65"/>
                <a:gd name="T14" fmla="*/ 80 w 87"/>
                <a:gd name="T15" fmla="*/ 43 h 65"/>
                <a:gd name="T16" fmla="*/ 80 w 87"/>
                <a:gd name="T17" fmla="*/ 47 h 65"/>
                <a:gd name="T18" fmla="*/ 82 w 87"/>
                <a:gd name="T19" fmla="*/ 53 h 65"/>
                <a:gd name="T20" fmla="*/ 82 w 87"/>
                <a:gd name="T21" fmla="*/ 65 h 65"/>
                <a:gd name="T22" fmla="*/ 87 w 87"/>
                <a:gd name="T23" fmla="*/ 43 h 65"/>
                <a:gd name="T24" fmla="*/ 44 w 87"/>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65">
                  <a:moveTo>
                    <a:pt x="44" y="0"/>
                  </a:moveTo>
                  <a:cubicBezTo>
                    <a:pt x="20" y="0"/>
                    <a:pt x="0" y="19"/>
                    <a:pt x="0" y="43"/>
                  </a:cubicBezTo>
                  <a:cubicBezTo>
                    <a:pt x="0" y="51"/>
                    <a:pt x="2" y="58"/>
                    <a:pt x="5" y="64"/>
                  </a:cubicBezTo>
                  <a:cubicBezTo>
                    <a:pt x="5" y="53"/>
                    <a:pt x="5" y="53"/>
                    <a:pt x="5" y="53"/>
                  </a:cubicBezTo>
                  <a:cubicBezTo>
                    <a:pt x="5" y="51"/>
                    <a:pt x="6" y="49"/>
                    <a:pt x="7" y="47"/>
                  </a:cubicBezTo>
                  <a:cubicBezTo>
                    <a:pt x="7" y="46"/>
                    <a:pt x="7" y="45"/>
                    <a:pt x="7" y="43"/>
                  </a:cubicBezTo>
                  <a:cubicBezTo>
                    <a:pt x="7" y="23"/>
                    <a:pt x="24" y="7"/>
                    <a:pt x="44" y="7"/>
                  </a:cubicBezTo>
                  <a:cubicBezTo>
                    <a:pt x="64" y="7"/>
                    <a:pt x="80" y="23"/>
                    <a:pt x="80" y="43"/>
                  </a:cubicBezTo>
                  <a:cubicBezTo>
                    <a:pt x="80" y="45"/>
                    <a:pt x="80" y="46"/>
                    <a:pt x="80" y="47"/>
                  </a:cubicBezTo>
                  <a:cubicBezTo>
                    <a:pt x="81" y="49"/>
                    <a:pt x="82" y="51"/>
                    <a:pt x="82" y="53"/>
                  </a:cubicBezTo>
                  <a:cubicBezTo>
                    <a:pt x="82" y="65"/>
                    <a:pt x="82" y="65"/>
                    <a:pt x="82" y="65"/>
                  </a:cubicBezTo>
                  <a:cubicBezTo>
                    <a:pt x="85" y="58"/>
                    <a:pt x="87" y="51"/>
                    <a:pt x="87" y="43"/>
                  </a:cubicBezTo>
                  <a:cubicBezTo>
                    <a:pt x="87" y="19"/>
                    <a:pt x="68" y="0"/>
                    <a:pt x="4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53">
              <a:extLst>
                <a:ext uri="{FF2B5EF4-FFF2-40B4-BE49-F238E27FC236}">
                  <a16:creationId xmlns:a16="http://schemas.microsoft.com/office/drawing/2014/main" id="{DBC10AD0-2315-4382-9B9C-67050DA3D2EA}"/>
                </a:ext>
              </a:extLst>
            </p:cNvPr>
            <p:cNvSpPr>
              <a:spLocks/>
            </p:cNvSpPr>
            <p:nvPr/>
          </p:nvSpPr>
          <p:spPr bwMode="auto">
            <a:xfrm>
              <a:off x="3647590" y="1302541"/>
              <a:ext cx="51371" cy="88911"/>
            </a:xfrm>
            <a:custGeom>
              <a:avLst/>
              <a:gdLst>
                <a:gd name="T0" fmla="*/ 0 w 19"/>
                <a:gd name="T1" fmla="*/ 7 h 34"/>
                <a:gd name="T2" fmla="*/ 0 w 19"/>
                <a:gd name="T3" fmla="*/ 9 h 34"/>
                <a:gd name="T4" fmla="*/ 0 w 19"/>
                <a:gd name="T5" fmla="*/ 20 h 34"/>
                <a:gd name="T6" fmla="*/ 0 w 19"/>
                <a:gd name="T7" fmla="*/ 25 h 34"/>
                <a:gd name="T8" fmla="*/ 13 w 19"/>
                <a:gd name="T9" fmla="*/ 34 h 34"/>
                <a:gd name="T10" fmla="*/ 19 w 19"/>
                <a:gd name="T11" fmla="*/ 34 h 34"/>
                <a:gd name="T12" fmla="*/ 19 w 19"/>
                <a:gd name="T13" fmla="*/ 0 h 34"/>
                <a:gd name="T14" fmla="*/ 13 w 19"/>
                <a:gd name="T15" fmla="*/ 0 h 34"/>
                <a:gd name="T16" fmla="*/ 0 w 19"/>
                <a:gd name="T17"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0" y="7"/>
                  </a:moveTo>
                  <a:cubicBezTo>
                    <a:pt x="0" y="7"/>
                    <a:pt x="0" y="8"/>
                    <a:pt x="0" y="9"/>
                  </a:cubicBezTo>
                  <a:cubicBezTo>
                    <a:pt x="0" y="20"/>
                    <a:pt x="0" y="20"/>
                    <a:pt x="0" y="20"/>
                  </a:cubicBezTo>
                  <a:cubicBezTo>
                    <a:pt x="0" y="25"/>
                    <a:pt x="0" y="25"/>
                    <a:pt x="0" y="25"/>
                  </a:cubicBezTo>
                  <a:cubicBezTo>
                    <a:pt x="0" y="30"/>
                    <a:pt x="6" y="34"/>
                    <a:pt x="13" y="34"/>
                  </a:cubicBezTo>
                  <a:cubicBezTo>
                    <a:pt x="19" y="34"/>
                    <a:pt x="19" y="34"/>
                    <a:pt x="19" y="34"/>
                  </a:cubicBezTo>
                  <a:cubicBezTo>
                    <a:pt x="19" y="0"/>
                    <a:pt x="19" y="0"/>
                    <a:pt x="19" y="0"/>
                  </a:cubicBezTo>
                  <a:cubicBezTo>
                    <a:pt x="13" y="0"/>
                    <a:pt x="13" y="0"/>
                    <a:pt x="13" y="0"/>
                  </a:cubicBezTo>
                  <a:cubicBezTo>
                    <a:pt x="7" y="0"/>
                    <a:pt x="1" y="3"/>
                    <a:pt x="0" y="7"/>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4">
              <a:extLst>
                <a:ext uri="{FF2B5EF4-FFF2-40B4-BE49-F238E27FC236}">
                  <a16:creationId xmlns:a16="http://schemas.microsoft.com/office/drawing/2014/main" id="{F5CB3917-B39E-11CA-01A5-12A1A7C92278}"/>
                </a:ext>
              </a:extLst>
            </p:cNvPr>
            <p:cNvSpPr>
              <a:spLocks/>
            </p:cNvSpPr>
            <p:nvPr/>
          </p:nvSpPr>
          <p:spPr bwMode="auto">
            <a:xfrm>
              <a:off x="3785895" y="1302541"/>
              <a:ext cx="51371" cy="88911"/>
            </a:xfrm>
            <a:custGeom>
              <a:avLst/>
              <a:gdLst>
                <a:gd name="T0" fmla="*/ 19 w 19"/>
                <a:gd name="T1" fmla="*/ 25 h 34"/>
                <a:gd name="T2" fmla="*/ 19 w 19"/>
                <a:gd name="T3" fmla="*/ 20 h 34"/>
                <a:gd name="T4" fmla="*/ 19 w 19"/>
                <a:gd name="T5" fmla="*/ 9 h 34"/>
                <a:gd name="T6" fmla="*/ 19 w 19"/>
                <a:gd name="T7" fmla="*/ 8 h 34"/>
                <a:gd name="T8" fmla="*/ 6 w 19"/>
                <a:gd name="T9" fmla="*/ 0 h 34"/>
                <a:gd name="T10" fmla="*/ 0 w 19"/>
                <a:gd name="T11" fmla="*/ 0 h 34"/>
                <a:gd name="T12" fmla="*/ 0 w 19"/>
                <a:gd name="T13" fmla="*/ 34 h 34"/>
                <a:gd name="T14" fmla="*/ 6 w 19"/>
                <a:gd name="T15" fmla="*/ 34 h 34"/>
                <a:gd name="T16" fmla="*/ 19 w 19"/>
                <a:gd name="T17" fmla="*/ 2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34">
                  <a:moveTo>
                    <a:pt x="19" y="25"/>
                  </a:moveTo>
                  <a:cubicBezTo>
                    <a:pt x="19" y="20"/>
                    <a:pt x="19" y="20"/>
                    <a:pt x="19" y="20"/>
                  </a:cubicBezTo>
                  <a:cubicBezTo>
                    <a:pt x="19" y="9"/>
                    <a:pt x="19" y="9"/>
                    <a:pt x="19" y="9"/>
                  </a:cubicBezTo>
                  <a:cubicBezTo>
                    <a:pt x="19" y="8"/>
                    <a:pt x="19" y="8"/>
                    <a:pt x="19" y="8"/>
                  </a:cubicBezTo>
                  <a:cubicBezTo>
                    <a:pt x="18" y="3"/>
                    <a:pt x="13" y="0"/>
                    <a:pt x="6" y="0"/>
                  </a:cubicBezTo>
                  <a:cubicBezTo>
                    <a:pt x="0" y="0"/>
                    <a:pt x="0" y="0"/>
                    <a:pt x="0" y="0"/>
                  </a:cubicBezTo>
                  <a:cubicBezTo>
                    <a:pt x="0" y="34"/>
                    <a:pt x="0" y="34"/>
                    <a:pt x="0" y="34"/>
                  </a:cubicBezTo>
                  <a:cubicBezTo>
                    <a:pt x="6" y="34"/>
                    <a:pt x="6" y="34"/>
                    <a:pt x="6" y="34"/>
                  </a:cubicBezTo>
                  <a:cubicBezTo>
                    <a:pt x="13" y="34"/>
                    <a:pt x="19" y="30"/>
                    <a:pt x="19" y="2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DEA11EE6-F1EC-1310-6AA0-B0D4378E36D8}"/>
              </a:ext>
            </a:extLst>
          </p:cNvPr>
          <p:cNvGrpSpPr/>
          <p:nvPr/>
        </p:nvGrpSpPr>
        <p:grpSpPr>
          <a:xfrm>
            <a:off x="3104409" y="2860464"/>
            <a:ext cx="509758" cy="507781"/>
            <a:chOff x="3368999" y="3590525"/>
            <a:chExt cx="509758" cy="507781"/>
          </a:xfrm>
        </p:grpSpPr>
        <p:sp>
          <p:nvSpPr>
            <p:cNvPr id="19" name="Oval 32">
              <a:extLst>
                <a:ext uri="{FF2B5EF4-FFF2-40B4-BE49-F238E27FC236}">
                  <a16:creationId xmlns:a16="http://schemas.microsoft.com/office/drawing/2014/main" id="{9AB71AF6-7040-D79C-7E4F-22652EF49BDF}"/>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9A0511BE-4C9F-BA3C-7A9E-A3C85A7E7F75}"/>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2A3920B9-2275-45E0-1269-7FB90F1F9FA3}"/>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EBCB5F0E-4338-BEA5-14F6-FF25ED8D3686}"/>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A8850312-E19F-9189-B98A-D41D5EA3509B}"/>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99385D6F-DA51-2226-BDCD-F0DC6E1EFF77}"/>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EC6C0D02-A582-98EF-4C61-9A2664595692}"/>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9E2F50C3-6A1F-FA11-E898-D3E2AEAA3D42}"/>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6E87BCEA-400E-96AB-29E2-02DE478A230F}"/>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2EDC9EA2-82F4-B2B0-3F0D-27D0440F6D5D}"/>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83737837-0F2C-5A6D-9A3F-D113AB046843}"/>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0C66F8E9-D824-38A3-2880-FA722E5FDF80}"/>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8756A525-890E-0BB9-FC0F-4FF9C0050B5F}"/>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990EA4E0-D7BC-B93F-362E-7096C6C453E3}"/>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BCFD4C45-CF2F-CA59-8B44-DA14BB864BF7}"/>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E7BEBE49-42C5-F022-66A2-83717DEA7C33}"/>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1AAB9BC9-42C1-D13A-D0F4-6269AAE802B9}"/>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B1165F3D-0B3F-5A8D-6D09-D12E25E40578}"/>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E61DACBF-84A9-4223-A502-CB68996F3A4C}"/>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2CBDA9EF-87C8-7AF5-244D-76269D7959F5}"/>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09076C4C-039E-2A8B-99D2-0546487585C3}"/>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BF280011-FEA3-AC20-D140-FFD61ED55384}"/>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2E18E2BF-B6DB-F0AF-562B-CF83BE26B26F}"/>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9EFD1965-EA72-43A8-0D84-E2EAE1E7E18D}"/>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C61E681E-0983-A2E0-0121-9A2711DF4186}"/>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7CCDD013-B5EC-8DF3-7786-6EA5D50D24A8}"/>
              </a:ext>
            </a:extLst>
          </p:cNvPr>
          <p:cNvSpPr>
            <a:spLocks/>
          </p:cNvSpPr>
          <p:nvPr/>
        </p:nvSpPr>
        <p:spPr bwMode="auto">
          <a:xfrm>
            <a:off x="8587096" y="2793276"/>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E8D73981-3F32-7F17-D759-7663AD39524E}"/>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A9C96D52-237A-3917-95F4-CE96A5A5CD6F}"/>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BF0D3AD8-BDC9-2473-A4D1-E5894E84A005}"/>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5CBE5BEE-74F7-9395-6FBE-95DBED692C40}"/>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BB34E9BB-5722-631E-4958-5F9DC3B7D736}"/>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01EEA1E4-DAA5-DB92-F2DA-5199FAE85971}"/>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6">
            <a:extLst>
              <a:ext uri="{FF2B5EF4-FFF2-40B4-BE49-F238E27FC236}">
                <a16:creationId xmlns:a16="http://schemas.microsoft.com/office/drawing/2014/main" id="{A35E17A9-413D-B228-242C-5C62682952B5}"/>
              </a:ext>
            </a:extLst>
          </p:cNvPr>
          <p:cNvSpPr>
            <a:spLocks/>
          </p:cNvSpPr>
          <p:nvPr/>
        </p:nvSpPr>
        <p:spPr bwMode="auto">
          <a:xfrm>
            <a:off x="5779484" y="834276"/>
            <a:ext cx="61249" cy="122500"/>
          </a:xfrm>
          <a:custGeom>
            <a:avLst/>
            <a:gdLst>
              <a:gd name="T0" fmla="*/ 0 w 31"/>
              <a:gd name="T1" fmla="*/ 62 h 62"/>
              <a:gd name="T2" fmla="*/ 31 w 31"/>
              <a:gd name="T3" fmla="*/ 25 h 62"/>
              <a:gd name="T4" fmla="*/ 0 w 31"/>
              <a:gd name="T5" fmla="*/ 0 h 62"/>
              <a:gd name="T6" fmla="*/ 0 w 31"/>
              <a:gd name="T7" fmla="*/ 62 h 62"/>
            </a:gdLst>
            <a:ahLst/>
            <a:cxnLst>
              <a:cxn ang="0">
                <a:pos x="T0" y="T1"/>
              </a:cxn>
              <a:cxn ang="0">
                <a:pos x="T2" y="T3"/>
              </a:cxn>
              <a:cxn ang="0">
                <a:pos x="T4" y="T5"/>
              </a:cxn>
              <a:cxn ang="0">
                <a:pos x="T6" y="T7"/>
              </a:cxn>
            </a:cxnLst>
            <a:rect l="0" t="0" r="r" b="b"/>
            <a:pathLst>
              <a:path w="31" h="62">
                <a:moveTo>
                  <a:pt x="0" y="62"/>
                </a:moveTo>
                <a:lnTo>
                  <a:pt x="31" y="25"/>
                </a:lnTo>
                <a:lnTo>
                  <a:pt x="0" y="0"/>
                </a:lnTo>
                <a:lnTo>
                  <a:pt x="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7">
            <a:extLst>
              <a:ext uri="{FF2B5EF4-FFF2-40B4-BE49-F238E27FC236}">
                <a16:creationId xmlns:a16="http://schemas.microsoft.com/office/drawing/2014/main" id="{89F1B07D-90BE-6482-2FE8-60F36C61C92D}"/>
              </a:ext>
            </a:extLst>
          </p:cNvPr>
          <p:cNvSpPr>
            <a:spLocks/>
          </p:cNvSpPr>
          <p:nvPr/>
        </p:nvSpPr>
        <p:spPr bwMode="auto">
          <a:xfrm>
            <a:off x="5929644" y="834276"/>
            <a:ext cx="59275" cy="122500"/>
          </a:xfrm>
          <a:custGeom>
            <a:avLst/>
            <a:gdLst>
              <a:gd name="T0" fmla="*/ 30 w 30"/>
              <a:gd name="T1" fmla="*/ 62 h 62"/>
              <a:gd name="T2" fmla="*/ 30 w 30"/>
              <a:gd name="T3" fmla="*/ 0 h 62"/>
              <a:gd name="T4" fmla="*/ 0 w 30"/>
              <a:gd name="T5" fmla="*/ 25 h 62"/>
              <a:gd name="T6" fmla="*/ 30 w 30"/>
              <a:gd name="T7" fmla="*/ 62 h 62"/>
            </a:gdLst>
            <a:ahLst/>
            <a:cxnLst>
              <a:cxn ang="0">
                <a:pos x="T0" y="T1"/>
              </a:cxn>
              <a:cxn ang="0">
                <a:pos x="T2" y="T3"/>
              </a:cxn>
              <a:cxn ang="0">
                <a:pos x="T4" y="T5"/>
              </a:cxn>
              <a:cxn ang="0">
                <a:pos x="T6" y="T7"/>
              </a:cxn>
            </a:cxnLst>
            <a:rect l="0" t="0" r="r" b="b"/>
            <a:pathLst>
              <a:path w="30" h="62">
                <a:moveTo>
                  <a:pt x="30" y="62"/>
                </a:moveTo>
                <a:lnTo>
                  <a:pt x="30" y="0"/>
                </a:lnTo>
                <a:lnTo>
                  <a:pt x="0" y="25"/>
                </a:lnTo>
                <a:lnTo>
                  <a:pt x="30" y="6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97">
            <a:extLst>
              <a:ext uri="{FF2B5EF4-FFF2-40B4-BE49-F238E27FC236}">
                <a16:creationId xmlns:a16="http://schemas.microsoft.com/office/drawing/2014/main" id="{56A0F767-1850-F05D-5CD9-0BAA94559A56}"/>
              </a:ext>
            </a:extLst>
          </p:cNvPr>
          <p:cNvSpPr>
            <a:spLocks noChangeArrowheads="1"/>
          </p:cNvSpPr>
          <p:nvPr/>
        </p:nvSpPr>
        <p:spPr bwMode="auto">
          <a:xfrm>
            <a:off x="5988919"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98">
            <a:extLst>
              <a:ext uri="{FF2B5EF4-FFF2-40B4-BE49-F238E27FC236}">
                <a16:creationId xmlns:a16="http://schemas.microsoft.com/office/drawing/2014/main" id="{59A19520-60DF-38E5-8EBF-593474F8B0AB}"/>
              </a:ext>
            </a:extLst>
          </p:cNvPr>
          <p:cNvSpPr>
            <a:spLocks noChangeArrowheads="1"/>
          </p:cNvSpPr>
          <p:nvPr/>
        </p:nvSpPr>
        <p:spPr bwMode="auto">
          <a:xfrm>
            <a:off x="5779484" y="962703"/>
            <a:ext cx="1976" cy="197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90">
            <a:extLst>
              <a:ext uri="{FF2B5EF4-FFF2-40B4-BE49-F238E27FC236}">
                <a16:creationId xmlns:a16="http://schemas.microsoft.com/office/drawing/2014/main" id="{3802F114-B21C-20BF-7DEF-AA695355B1B8}"/>
              </a:ext>
            </a:extLst>
          </p:cNvPr>
          <p:cNvSpPr>
            <a:spLocks/>
          </p:cNvSpPr>
          <p:nvPr/>
        </p:nvSpPr>
        <p:spPr bwMode="auto">
          <a:xfrm>
            <a:off x="5783435" y="887623"/>
            <a:ext cx="203509" cy="75080"/>
          </a:xfrm>
          <a:custGeom>
            <a:avLst/>
            <a:gdLst>
              <a:gd name="T0" fmla="*/ 103 w 103"/>
              <a:gd name="T1" fmla="*/ 38 h 38"/>
              <a:gd name="T2" fmla="*/ 103 w 103"/>
              <a:gd name="T3" fmla="*/ 38 h 38"/>
              <a:gd name="T4" fmla="*/ 71 w 103"/>
              <a:gd name="T5" fmla="*/ 0 h 38"/>
              <a:gd name="T6" fmla="*/ 52 w 103"/>
              <a:gd name="T7" fmla="*/ 15 h 38"/>
              <a:gd name="T8" fmla="*/ 32 w 103"/>
              <a:gd name="T9" fmla="*/ 0 h 38"/>
              <a:gd name="T10" fmla="*/ 1 w 103"/>
              <a:gd name="T11" fmla="*/ 38 h 38"/>
              <a:gd name="T12" fmla="*/ 0 w 103"/>
              <a:gd name="T13" fmla="*/ 38 h 38"/>
              <a:gd name="T14" fmla="*/ 103 w 103"/>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38">
                <a:moveTo>
                  <a:pt x="103" y="38"/>
                </a:moveTo>
                <a:lnTo>
                  <a:pt x="103" y="38"/>
                </a:lnTo>
                <a:lnTo>
                  <a:pt x="71" y="0"/>
                </a:lnTo>
                <a:lnTo>
                  <a:pt x="52" y="15"/>
                </a:lnTo>
                <a:lnTo>
                  <a:pt x="32" y="0"/>
                </a:lnTo>
                <a:lnTo>
                  <a:pt x="1" y="38"/>
                </a:lnTo>
                <a:lnTo>
                  <a:pt x="0" y="38"/>
                </a:lnTo>
                <a:lnTo>
                  <a:pt x="103" y="3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1">
            <a:extLst>
              <a:ext uri="{FF2B5EF4-FFF2-40B4-BE49-F238E27FC236}">
                <a16:creationId xmlns:a16="http://schemas.microsoft.com/office/drawing/2014/main" id="{1A447080-591C-B046-7EDC-021093298642}"/>
              </a:ext>
            </a:extLst>
          </p:cNvPr>
          <p:cNvSpPr>
            <a:spLocks/>
          </p:cNvSpPr>
          <p:nvPr/>
        </p:nvSpPr>
        <p:spPr bwMode="auto">
          <a:xfrm>
            <a:off x="5785410" y="830324"/>
            <a:ext cx="199557" cy="79032"/>
          </a:xfrm>
          <a:custGeom>
            <a:avLst/>
            <a:gdLst>
              <a:gd name="T0" fmla="*/ 31 w 101"/>
              <a:gd name="T1" fmla="*/ 24 h 40"/>
              <a:gd name="T2" fmla="*/ 32 w 101"/>
              <a:gd name="T3" fmla="*/ 25 h 40"/>
              <a:gd name="T4" fmla="*/ 34 w 101"/>
              <a:gd name="T5" fmla="*/ 27 h 40"/>
              <a:gd name="T6" fmla="*/ 51 w 101"/>
              <a:gd name="T7" fmla="*/ 40 h 40"/>
              <a:gd name="T8" fmla="*/ 69 w 101"/>
              <a:gd name="T9" fmla="*/ 27 h 40"/>
              <a:gd name="T10" fmla="*/ 70 w 101"/>
              <a:gd name="T11" fmla="*/ 25 h 40"/>
              <a:gd name="T12" fmla="*/ 71 w 101"/>
              <a:gd name="T13" fmla="*/ 24 h 40"/>
              <a:gd name="T14" fmla="*/ 101 w 101"/>
              <a:gd name="T15" fmla="*/ 0 h 40"/>
              <a:gd name="T16" fmla="*/ 0 w 101"/>
              <a:gd name="T17" fmla="*/ 0 h 40"/>
              <a:gd name="T18" fmla="*/ 31 w 101"/>
              <a:gd name="T19"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1" h="40">
                <a:moveTo>
                  <a:pt x="31" y="24"/>
                </a:moveTo>
                <a:lnTo>
                  <a:pt x="32" y="25"/>
                </a:lnTo>
                <a:lnTo>
                  <a:pt x="34" y="27"/>
                </a:lnTo>
                <a:lnTo>
                  <a:pt x="51" y="40"/>
                </a:lnTo>
                <a:lnTo>
                  <a:pt x="69" y="27"/>
                </a:lnTo>
                <a:lnTo>
                  <a:pt x="70" y="25"/>
                </a:lnTo>
                <a:lnTo>
                  <a:pt x="71" y="24"/>
                </a:lnTo>
                <a:lnTo>
                  <a:pt x="101" y="0"/>
                </a:lnTo>
                <a:lnTo>
                  <a:pt x="0" y="0"/>
                </a:lnTo>
                <a:lnTo>
                  <a:pt x="31" y="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1" name="Group 120">
            <a:extLst>
              <a:ext uri="{FF2B5EF4-FFF2-40B4-BE49-F238E27FC236}">
                <a16:creationId xmlns:a16="http://schemas.microsoft.com/office/drawing/2014/main" id="{7056EF55-9652-55BC-1851-8313D013F8FD}"/>
              </a:ext>
            </a:extLst>
          </p:cNvPr>
          <p:cNvGrpSpPr/>
          <p:nvPr/>
        </p:nvGrpSpPr>
        <p:grpSpPr>
          <a:xfrm>
            <a:off x="7697991" y="4667336"/>
            <a:ext cx="377378" cy="375403"/>
            <a:chOff x="7956820" y="4444072"/>
            <a:chExt cx="377378" cy="375403"/>
          </a:xfrm>
        </p:grpSpPr>
        <p:sp>
          <p:nvSpPr>
            <p:cNvPr id="24" name="Oval 37">
              <a:extLst>
                <a:ext uri="{FF2B5EF4-FFF2-40B4-BE49-F238E27FC236}">
                  <a16:creationId xmlns:a16="http://schemas.microsoft.com/office/drawing/2014/main" id="{1FFB0D40-F3F9-C6C8-5CFC-0A2930A37D0A}"/>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5FC897E7-0EA6-1733-DA25-06E0789933A8}"/>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48A22C9D-749D-9B30-669E-21D247DE9048}"/>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94">
            <a:extLst>
              <a:ext uri="{FF2B5EF4-FFF2-40B4-BE49-F238E27FC236}">
                <a16:creationId xmlns:a16="http://schemas.microsoft.com/office/drawing/2014/main" id="{DF44B8D7-E187-835A-48C9-CA3635B73F0C}"/>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44DB469D-DF1D-2BC6-E6EC-CB8C63984C8E}"/>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658D3F91-362F-53A7-E262-D87C6FB237E6}"/>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2" name="Group 121">
            <a:extLst>
              <a:ext uri="{FF2B5EF4-FFF2-40B4-BE49-F238E27FC236}">
                <a16:creationId xmlns:a16="http://schemas.microsoft.com/office/drawing/2014/main" id="{C159FFC4-B1C9-9D12-4FF2-68C2EE2D195F}"/>
              </a:ext>
            </a:extLst>
          </p:cNvPr>
          <p:cNvGrpSpPr/>
          <p:nvPr/>
        </p:nvGrpSpPr>
        <p:grpSpPr>
          <a:xfrm>
            <a:off x="6692049" y="350204"/>
            <a:ext cx="377378" cy="375403"/>
            <a:chOff x="8174160" y="1806372"/>
            <a:chExt cx="377378" cy="375403"/>
          </a:xfrm>
        </p:grpSpPr>
        <p:sp>
          <p:nvSpPr>
            <p:cNvPr id="20" name="Oval 33">
              <a:extLst>
                <a:ext uri="{FF2B5EF4-FFF2-40B4-BE49-F238E27FC236}">
                  <a16:creationId xmlns:a16="http://schemas.microsoft.com/office/drawing/2014/main" id="{BA6310E5-5077-3D1F-A477-A7B754A27781}"/>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76CB417F-2A94-502A-CF24-27E379E4A80E}"/>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6" name="Group 165">
            <a:extLst>
              <a:ext uri="{FF2B5EF4-FFF2-40B4-BE49-F238E27FC236}">
                <a16:creationId xmlns:a16="http://schemas.microsoft.com/office/drawing/2014/main" id="{9A963A41-EF1B-3E80-2278-5CD3533B1236}"/>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7CFBE117-E6F3-8C6F-34DE-69732AF0606D}"/>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A196E2E2-E90D-8665-7AF5-977D8DF1CC65}"/>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01DD1DED-9FDD-CAC3-8F5E-3CB139BA2196}"/>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9C494551-E3FB-BACE-8BFF-45AC0E222BF4}"/>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774324D9-07A2-9684-E4F9-BBFB6BA9065C}"/>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05E6CEB5-61A9-4B5C-C3BB-EE6A2255C752}"/>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92197C94-EE97-945B-9289-7AE35BA5CDAB}"/>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CE203EB3-B158-3FE8-B4F1-B44D0EA9E7D3}"/>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B3FB0725-010B-74A8-CE97-13BA89E38845}"/>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3F65ED6F-613F-F1D6-6407-26178925B3EE}"/>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E14DBB58-E1AC-1AD4-C5A1-F887FCE649D1}"/>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9D067941-3D65-9A8F-8D6F-F314A520C399}"/>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FE2B9AD3-D82F-3A40-3D68-C593CE45F7CE}"/>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62DBAA33-D0DE-A2CE-FAA6-8351CCB94AD5}"/>
              </a:ext>
            </a:extLst>
          </p:cNvPr>
          <p:cNvGrpSpPr/>
          <p:nvPr/>
        </p:nvGrpSpPr>
        <p:grpSpPr>
          <a:xfrm>
            <a:off x="0" y="360008"/>
            <a:ext cx="1448894" cy="883507"/>
            <a:chOff x="0" y="582317"/>
            <a:chExt cx="1448894" cy="883507"/>
          </a:xfrm>
        </p:grpSpPr>
        <p:cxnSp>
          <p:nvCxnSpPr>
            <p:cNvPr id="120" name="Straight Connector 33">
              <a:extLst>
                <a:ext uri="{FF2B5EF4-FFF2-40B4-BE49-F238E27FC236}">
                  <a16:creationId xmlns:a16="http://schemas.microsoft.com/office/drawing/2014/main" id="{42008822-153B-41FD-5971-9EE44B22461F}"/>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25C76B6B-7815-0A4C-D383-29D59704135E}"/>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C5A52D64-CD9C-0E3E-735A-BE60A95EDAC6}"/>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1B3BB4FA-3454-09B0-E0C3-CF615C4786A2}"/>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02516AE8-D25E-524E-F0E4-584847BC5C77}"/>
              </a:ext>
            </a:extLst>
          </p:cNvPr>
          <p:cNvGrpSpPr/>
          <p:nvPr/>
        </p:nvGrpSpPr>
        <p:grpSpPr>
          <a:xfrm>
            <a:off x="0" y="2345332"/>
            <a:ext cx="1448894" cy="870102"/>
            <a:chOff x="0" y="582324"/>
            <a:chExt cx="1448894" cy="870102"/>
          </a:xfrm>
        </p:grpSpPr>
        <p:cxnSp>
          <p:nvCxnSpPr>
            <p:cNvPr id="129" name="Straight Connector 33">
              <a:extLst>
                <a:ext uri="{FF2B5EF4-FFF2-40B4-BE49-F238E27FC236}">
                  <a16:creationId xmlns:a16="http://schemas.microsoft.com/office/drawing/2014/main" id="{426880FE-9CC4-B3A8-AC02-4E4F03773AE8}"/>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DDECD943-4CE4-24E6-792D-79E7B8EDB7EA}"/>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512E2525-8E7C-2643-A3EB-310A1F76F4BF}"/>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33CB91B1-731F-326C-4FFB-FEFB4F6DBD4B}"/>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D14BA06A-9DDC-3B66-119F-4CD62FBF652B}"/>
              </a:ext>
            </a:extLst>
          </p:cNvPr>
          <p:cNvGrpSpPr/>
          <p:nvPr/>
        </p:nvGrpSpPr>
        <p:grpSpPr>
          <a:xfrm>
            <a:off x="0" y="4615379"/>
            <a:ext cx="1450818" cy="896308"/>
            <a:chOff x="0" y="582322"/>
            <a:chExt cx="1450818" cy="896308"/>
          </a:xfrm>
        </p:grpSpPr>
        <p:cxnSp>
          <p:nvCxnSpPr>
            <p:cNvPr id="134" name="Straight Connector 33">
              <a:extLst>
                <a:ext uri="{FF2B5EF4-FFF2-40B4-BE49-F238E27FC236}">
                  <a16:creationId xmlns:a16="http://schemas.microsoft.com/office/drawing/2014/main" id="{181E894D-95F5-0F7F-5A4D-CD2112FEE1BB}"/>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9CDE9A91-FEE7-11BA-FA6D-03EC4FEF204F}"/>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D026B263-89AC-620E-645E-C5C150111EDE}"/>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8377BA51-3E10-B15B-E1ED-34C3132C783F}"/>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7B853687-EFF0-434A-35D5-C0DC221EC59B}"/>
              </a:ext>
            </a:extLst>
          </p:cNvPr>
          <p:cNvSpPr/>
          <p:nvPr/>
        </p:nvSpPr>
        <p:spPr>
          <a:xfrm flipH="1">
            <a:off x="8438915" y="1040761"/>
            <a:ext cx="3064312" cy="1631216"/>
          </a:xfrm>
          <a:prstGeom prst="rect">
            <a:avLst/>
          </a:prstGeom>
        </p:spPr>
        <p:txBody>
          <a:bodyPr wrap="square">
            <a:spAutoFit/>
          </a:bodyPr>
          <a:lstStyle/>
          <a:p>
            <a:pPr algn="r"/>
            <a:r>
              <a:rPr lang="en-US" sz="2000" b="1" dirty="0">
                <a:solidFill>
                  <a:srgbClr val="000000"/>
                </a:solidFill>
                <a:cs typeface="Times New Roman" panose="02020603050405020304" pitchFamily="18" charset="0"/>
              </a:rPr>
              <a:t>European </a:t>
            </a:r>
          </a:p>
          <a:p>
            <a:pPr algn="r"/>
            <a:r>
              <a:rPr lang="en-US" sz="2000" b="1" dirty="0">
                <a:solidFill>
                  <a:srgbClr val="000000"/>
                </a:solidFill>
                <a:cs typeface="Times New Roman" panose="02020603050405020304" pitchFamily="18" charset="0"/>
              </a:rPr>
              <a:t>Framework Guides:</a:t>
            </a:r>
            <a:br>
              <a:rPr lang="en-US" sz="2000" dirty="0">
                <a:solidFill>
                  <a:srgbClr val="000000"/>
                </a:solidFill>
                <a:cs typeface="Times New Roman" panose="02020603050405020304" pitchFamily="18" charset="0"/>
              </a:rPr>
            </a:br>
            <a:r>
              <a:rPr lang="en-US" sz="2000" dirty="0">
                <a:solidFill>
                  <a:srgbClr val="000000"/>
                </a:solidFill>
                <a:cs typeface="Times New Roman" panose="02020603050405020304" pitchFamily="18" charset="0"/>
              </a:rPr>
              <a:t>GDPR and EU AI Act provide clear standards for responsible adoption</a:t>
            </a:r>
          </a:p>
        </p:txBody>
      </p:sp>
      <p:grpSp>
        <p:nvGrpSpPr>
          <p:cNvPr id="152" name="Group 151">
            <a:extLst>
              <a:ext uri="{FF2B5EF4-FFF2-40B4-BE49-F238E27FC236}">
                <a16:creationId xmlns:a16="http://schemas.microsoft.com/office/drawing/2014/main" id="{C52C95B4-A53E-5D50-B621-5882D097C291}"/>
              </a:ext>
            </a:extLst>
          </p:cNvPr>
          <p:cNvGrpSpPr/>
          <p:nvPr/>
        </p:nvGrpSpPr>
        <p:grpSpPr>
          <a:xfrm>
            <a:off x="10752228" y="303185"/>
            <a:ext cx="1501995" cy="883506"/>
            <a:chOff x="708799" y="582319"/>
            <a:chExt cx="1501995" cy="883506"/>
          </a:xfrm>
        </p:grpSpPr>
        <p:cxnSp>
          <p:nvCxnSpPr>
            <p:cNvPr id="153" name="Straight Connector 33">
              <a:extLst>
                <a:ext uri="{FF2B5EF4-FFF2-40B4-BE49-F238E27FC236}">
                  <a16:creationId xmlns:a16="http://schemas.microsoft.com/office/drawing/2014/main" id="{D6BC3F01-E2EF-ADD8-A470-2FE6F6357E21}"/>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0A8D3062-7058-EF4B-0739-6DAA0B3EF8CA}"/>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A775B269-5BB3-60B1-4AB6-A427065A2707}"/>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661ADCA1-DEDE-D8B9-5574-6F696F5EE46C}"/>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grpSp>
        <p:nvGrpSpPr>
          <p:cNvPr id="114" name="Group 113">
            <a:extLst>
              <a:ext uri="{FF2B5EF4-FFF2-40B4-BE49-F238E27FC236}">
                <a16:creationId xmlns:a16="http://schemas.microsoft.com/office/drawing/2014/main" id="{40190687-13BD-1267-FE0F-E7BF7AD5F76C}"/>
              </a:ext>
            </a:extLst>
          </p:cNvPr>
          <p:cNvGrpSpPr/>
          <p:nvPr/>
        </p:nvGrpSpPr>
        <p:grpSpPr>
          <a:xfrm>
            <a:off x="10665286" y="3192173"/>
            <a:ext cx="1501995" cy="883506"/>
            <a:chOff x="708799" y="582319"/>
            <a:chExt cx="1501995" cy="883506"/>
          </a:xfrm>
          <a:solidFill>
            <a:srgbClr val="62A844"/>
          </a:solidFill>
        </p:grpSpPr>
        <p:cxnSp>
          <p:nvCxnSpPr>
            <p:cNvPr id="115" name="Straight Connector 33">
              <a:extLst>
                <a:ext uri="{FF2B5EF4-FFF2-40B4-BE49-F238E27FC236}">
                  <a16:creationId xmlns:a16="http://schemas.microsoft.com/office/drawing/2014/main" id="{3EB8CF25-1268-C099-5F69-403DF30D9A1F}"/>
                </a:ext>
              </a:extLst>
            </p:cNvPr>
            <p:cNvCxnSpPr>
              <a:cxnSpLocks/>
            </p:cNvCxnSpPr>
            <p:nvPr/>
          </p:nvCxnSpPr>
          <p:spPr>
            <a:xfrm flipH="1">
              <a:off x="1320800" y="951782"/>
              <a:ext cx="889994" cy="0"/>
            </a:xfrm>
            <a:prstGeom prst="line">
              <a:avLst/>
            </a:prstGeom>
            <a:grpFill/>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16" name="Group 115">
              <a:extLst>
                <a:ext uri="{FF2B5EF4-FFF2-40B4-BE49-F238E27FC236}">
                  <a16:creationId xmlns:a16="http://schemas.microsoft.com/office/drawing/2014/main" id="{93EF3C28-A13A-FE61-9A45-73A811AE39B5}"/>
                </a:ext>
              </a:extLst>
            </p:cNvPr>
            <p:cNvGrpSpPr/>
            <p:nvPr/>
          </p:nvGrpSpPr>
          <p:grpSpPr>
            <a:xfrm>
              <a:off x="708799" y="582319"/>
              <a:ext cx="740095" cy="883506"/>
              <a:chOff x="4051865" y="5165558"/>
              <a:chExt cx="946855" cy="1130329"/>
            </a:xfrm>
            <a:grpFill/>
          </p:grpSpPr>
          <p:sp>
            <p:nvSpPr>
              <p:cNvPr id="118" name="Oval 16">
                <a:extLst>
                  <a:ext uri="{FF2B5EF4-FFF2-40B4-BE49-F238E27FC236}">
                    <a16:creationId xmlns:a16="http://schemas.microsoft.com/office/drawing/2014/main" id="{952CE8E0-C966-4606-DE20-EA5E7B305162}"/>
                  </a:ext>
                </a:extLst>
              </p:cNvPr>
              <p:cNvSpPr/>
              <p:nvPr/>
            </p:nvSpPr>
            <p:spPr>
              <a:xfrm>
                <a:off x="4051865" y="5165558"/>
                <a:ext cx="946855" cy="868299"/>
              </a:xfrm>
              <a:prstGeom prst="ellipse">
                <a:avLst/>
              </a:prstGeom>
              <a:grpFill/>
              <a:ln>
                <a:solidFill>
                  <a:srgbClr val="62A844"/>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19" name="TextBox 26">
                <a:extLst>
                  <a:ext uri="{FF2B5EF4-FFF2-40B4-BE49-F238E27FC236}">
                    <a16:creationId xmlns:a16="http://schemas.microsoft.com/office/drawing/2014/main" id="{A84DB4A3-2C22-54B9-CD9F-44DB5789C065}"/>
                  </a:ext>
                </a:extLst>
              </p:cNvPr>
              <p:cNvSpPr txBox="1"/>
              <p:nvPr/>
            </p:nvSpPr>
            <p:spPr bwMode="auto">
              <a:xfrm>
                <a:off x="4066676" y="5206811"/>
                <a:ext cx="909265" cy="1089076"/>
              </a:xfrm>
              <a:prstGeom prst="rect">
                <a:avLst/>
              </a:prstGeom>
              <a:noFill/>
              <a:ln>
                <a:noFill/>
              </a:ln>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grpSp>
      </p:grpSp>
      <p:sp>
        <p:nvSpPr>
          <p:cNvPr id="126" name="Rectangle 30">
            <a:extLst>
              <a:ext uri="{FF2B5EF4-FFF2-40B4-BE49-F238E27FC236}">
                <a16:creationId xmlns:a16="http://schemas.microsoft.com/office/drawing/2014/main" id="{7FC1ED7F-8635-E07C-F5E7-5FDB68C9D95B}"/>
              </a:ext>
            </a:extLst>
          </p:cNvPr>
          <p:cNvSpPr/>
          <p:nvPr/>
        </p:nvSpPr>
        <p:spPr>
          <a:xfrm flipH="1">
            <a:off x="8494237" y="3929749"/>
            <a:ext cx="2922047" cy="2824235"/>
          </a:xfrm>
          <a:prstGeom prst="rect">
            <a:avLst/>
          </a:prstGeom>
        </p:spPr>
        <p:txBody>
          <a:bodyPr wrap="square">
            <a:spAutoFit/>
          </a:bodyPr>
          <a:lstStyle/>
          <a:p>
            <a:pPr algn="r">
              <a:buClr>
                <a:srgbClr val="62A844"/>
              </a:buClr>
            </a:pPr>
            <a:r>
              <a:rPr lang="en-US" sz="2000" b="1" dirty="0">
                <a:solidFill>
                  <a:srgbClr val="000000"/>
                </a:solidFill>
                <a:cs typeface="Times New Roman" panose="02020603050405020304" pitchFamily="18" charset="0"/>
              </a:rPr>
              <a:t>Skills Development:</a:t>
            </a:r>
            <a:br>
              <a:rPr lang="en-US" sz="2000" dirty="0">
                <a:solidFill>
                  <a:srgbClr val="000000"/>
                </a:solidFill>
                <a:cs typeface="Times New Roman" panose="02020603050405020304" pitchFamily="18" charset="0"/>
              </a:rPr>
            </a:br>
            <a:r>
              <a:rPr lang="en-US" sz="2000" dirty="0">
                <a:solidFill>
                  <a:srgbClr val="000000"/>
                </a:solidFill>
                <a:cs typeface="Times New Roman" panose="02020603050405020304" pitchFamily="18" charset="0"/>
              </a:rPr>
              <a:t>Targeted training gives</a:t>
            </a:r>
          </a:p>
          <a:p>
            <a:pPr algn="r">
              <a:buClr>
                <a:srgbClr val="62A844"/>
              </a:buClr>
            </a:pPr>
            <a:r>
              <a:rPr lang="en-US" sz="2000" dirty="0">
                <a:solidFill>
                  <a:srgbClr val="000000"/>
                </a:solidFill>
                <a:cs typeface="Times New Roman" panose="02020603050405020304" pitchFamily="18" charset="0"/>
              </a:rPr>
              <a:t> staff confidence to know:</a:t>
            </a:r>
          </a:p>
          <a:p>
            <a:pPr marL="757238" indent="-334963">
              <a:buClr>
                <a:srgbClr val="62A844"/>
              </a:buClr>
              <a:buFont typeface="Arial" panose="020B0604020202020204" pitchFamily="34" charset="0"/>
              <a:buChar char="•"/>
            </a:pPr>
            <a:r>
              <a:rPr lang="en-US" sz="2000" dirty="0">
                <a:solidFill>
                  <a:srgbClr val="000000"/>
                </a:solidFill>
                <a:cs typeface="Times New Roman" panose="02020603050405020304" pitchFamily="18" charset="0"/>
              </a:rPr>
              <a:t>When to rely on automation</a:t>
            </a:r>
          </a:p>
          <a:p>
            <a:pPr marL="757238" indent="-334963">
              <a:buClr>
                <a:srgbClr val="62A844"/>
              </a:buClr>
              <a:buFont typeface="Arial" panose="020B0604020202020204" pitchFamily="34" charset="0"/>
              <a:buChar char="•"/>
            </a:pPr>
            <a:r>
              <a:rPr lang="en-US" sz="2000" dirty="0">
                <a:solidFill>
                  <a:srgbClr val="000000"/>
                </a:solidFill>
                <a:cs typeface="Times New Roman" panose="02020603050405020304" pitchFamily="18" charset="0"/>
              </a:rPr>
              <a:t>When to lead with human judgement</a:t>
            </a:r>
            <a:br>
              <a:rPr lang="en-US" sz="2000" dirty="0">
                <a:solidFill>
                  <a:srgbClr val="000000"/>
                </a:solidFill>
                <a:cs typeface="Times New Roman" panose="02020603050405020304" pitchFamily="18" charset="0"/>
              </a:rPr>
            </a:br>
            <a:endParaRPr lang="en-US" sz="2000" dirty="0">
              <a:solidFill>
                <a:srgbClr val="000000"/>
              </a:solidFill>
              <a:cs typeface="Times New Roman" panose="02020603050405020304" pitchFamily="18" charset="0"/>
            </a:endParaRPr>
          </a:p>
          <a:p>
            <a:pPr algn="r">
              <a:lnSpc>
                <a:spcPts val="2100"/>
              </a:lnSpc>
            </a:pPr>
            <a:endParaRPr lang="en-US" sz="2000" dirty="0">
              <a:solidFill>
                <a:srgbClr val="000000"/>
              </a:solidFill>
              <a:cs typeface="Segoe UI Light" panose="020B0502040204020203" pitchFamily="34" charset="0"/>
            </a:endParaRPr>
          </a:p>
        </p:txBody>
      </p:sp>
    </p:spTree>
    <p:extLst>
      <p:ext uri="{BB962C8B-B14F-4D97-AF65-F5344CB8AC3E}">
        <p14:creationId xmlns:p14="http://schemas.microsoft.com/office/powerpoint/2010/main" val="14772353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553E8-4660-FC31-0528-19DFB47402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45B8903-5A58-B23B-01F5-9C022F1F0C73}"/>
              </a:ext>
            </a:extLst>
          </p:cNvPr>
          <p:cNvSpPr>
            <a:spLocks noGrp="1"/>
          </p:cNvSpPr>
          <p:nvPr>
            <p:ph type="body" sz="quarter" idx="16"/>
          </p:nvPr>
        </p:nvSpPr>
        <p:spPr>
          <a:xfrm>
            <a:off x="4223370" y="1073150"/>
            <a:ext cx="7223992" cy="5015134"/>
          </a:xfrm>
        </p:spPr>
        <p:txBody>
          <a:bodyPr>
            <a:normAutofit/>
          </a:bodyPr>
          <a:lstStyle/>
          <a:p>
            <a:pPr fontAlgn="t">
              <a:lnSpc>
                <a:spcPts val="4960"/>
              </a:lnSpc>
              <a:spcBef>
                <a:spcPts val="0"/>
              </a:spcBef>
            </a:pPr>
            <a:r>
              <a:rPr lang="en-IE" b="1" dirty="0"/>
              <a:t>Applied Practice</a:t>
            </a:r>
          </a:p>
          <a:p>
            <a:pPr fontAlgn="t">
              <a:lnSpc>
                <a:spcPts val="4960"/>
              </a:lnSpc>
              <a:spcBef>
                <a:spcPts val="0"/>
              </a:spcBef>
            </a:pPr>
            <a:endParaRPr lang="en-IE" b="1" dirty="0"/>
          </a:p>
          <a:p>
            <a:br>
              <a:rPr lang="en-IE" sz="1400" b="1" dirty="0"/>
            </a:br>
            <a:r>
              <a:rPr lang="en-US" sz="2400" b="1" dirty="0">
                <a:cs typeface="Times New Roman" panose="02020603050405020304" pitchFamily="18" charset="0"/>
              </a:rPr>
              <a:t>Learning from real-world examples of AI in hospitality</a:t>
            </a:r>
            <a:r>
              <a:rPr lang="en-US" sz="2400" dirty="0">
                <a:cs typeface="Times New Roman" panose="02020603050405020304" pitchFamily="18" charset="0"/>
              </a:rPr>
              <a:t>. To consolidate learning through analysis of real examples of AI use in hospitality operations and guest services. Learners examine how hotels and restaurants have adopted AI tools, identify success factors and challenges, and apply insights to design their own small scale implementation plan.</a:t>
            </a:r>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592D7240-31A6-9C6E-8F6F-776634A64F9C}"/>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05</a:t>
            </a:r>
          </a:p>
        </p:txBody>
      </p:sp>
      <p:sp>
        <p:nvSpPr>
          <p:cNvPr id="2" name="Rounded Rectangle 1">
            <a:extLst>
              <a:ext uri="{FF2B5EF4-FFF2-40B4-BE49-F238E27FC236}">
                <a16:creationId xmlns:a16="http://schemas.microsoft.com/office/drawing/2014/main" id="{1146A8E3-80A3-141A-6A88-86D32412C3CE}"/>
              </a:ext>
            </a:extLst>
          </p:cNvPr>
          <p:cNvSpPr/>
          <p:nvPr/>
        </p:nvSpPr>
        <p:spPr>
          <a:xfrm>
            <a:off x="6892760" y="6303021"/>
            <a:ext cx="4797670"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A8E18AF-DA12-10AE-BFC4-43DB1053518C}"/>
              </a:ext>
            </a:extLst>
          </p:cNvPr>
          <p:cNvSpPr txBox="1"/>
          <p:nvPr/>
        </p:nvSpPr>
        <p:spPr>
          <a:xfrm>
            <a:off x="7018758" y="6366299"/>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6" name="TextBox 5">
            <a:extLst>
              <a:ext uri="{FF2B5EF4-FFF2-40B4-BE49-F238E27FC236}">
                <a16:creationId xmlns:a16="http://schemas.microsoft.com/office/drawing/2014/main" id="{E221E404-C871-81CA-7FFF-A7D082D624A3}"/>
              </a:ext>
            </a:extLst>
          </p:cNvPr>
          <p:cNvSpPr txBox="1"/>
          <p:nvPr/>
        </p:nvSpPr>
        <p:spPr>
          <a:xfrm>
            <a:off x="7774759" y="6366299"/>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3</a:t>
            </a:r>
            <a:endParaRPr sz="1400" b="1" i="0" dirty="0">
              <a:solidFill>
                <a:srgbClr val="262626"/>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BD4C9E48-B57E-37CC-12D1-C5852A720B10}"/>
              </a:ext>
            </a:extLst>
          </p:cNvPr>
          <p:cNvSpPr txBox="1"/>
          <p:nvPr/>
        </p:nvSpPr>
        <p:spPr>
          <a:xfrm>
            <a:off x="8368758" y="6366299"/>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·Sustainable Customer Experience Design</a:t>
            </a:r>
          </a:p>
        </p:txBody>
      </p:sp>
    </p:spTree>
    <p:extLst>
      <p:ext uri="{BB962C8B-B14F-4D97-AF65-F5344CB8AC3E}">
        <p14:creationId xmlns:p14="http://schemas.microsoft.com/office/powerpoint/2010/main" val="9088315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B6D3D-E306-A65B-0092-59872C80643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430EBDD5-57EE-E71E-333B-332DCA0414B9}"/>
              </a:ext>
            </a:extLst>
          </p:cNvPr>
          <p:cNvSpPr/>
          <p:nvPr/>
        </p:nvSpPr>
        <p:spPr>
          <a:xfrm>
            <a:off x="9129154" y="0"/>
            <a:ext cx="3071124" cy="6858000"/>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70F355A5-ED32-4246-7646-8E7943C1EC98}"/>
              </a:ext>
            </a:extLst>
          </p:cNvPr>
          <p:cNvCxnSpPr>
            <a:cxnSpLocks/>
          </p:cNvCxnSpPr>
          <p:nvPr/>
        </p:nvCxnSpPr>
        <p:spPr>
          <a:xfrm>
            <a:off x="0" y="1231923"/>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4406B14B-D4B9-F51A-B325-E78357EA6411}"/>
              </a:ext>
            </a:extLst>
          </p:cNvPr>
          <p:cNvSpPr txBox="1">
            <a:spLocks/>
          </p:cNvSpPr>
          <p:nvPr/>
        </p:nvSpPr>
        <p:spPr>
          <a:xfrm>
            <a:off x="429115" y="525832"/>
            <a:ext cx="532350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From Principles to Practice </a:t>
            </a:r>
          </a:p>
        </p:txBody>
      </p:sp>
      <p:sp>
        <p:nvSpPr>
          <p:cNvPr id="7" name="TextBox 97">
            <a:extLst>
              <a:ext uri="{FF2B5EF4-FFF2-40B4-BE49-F238E27FC236}">
                <a16:creationId xmlns:a16="http://schemas.microsoft.com/office/drawing/2014/main" id="{78F40A7B-2ED1-63C4-7642-F32B7A8BCB35}"/>
              </a:ext>
            </a:extLst>
          </p:cNvPr>
          <p:cNvSpPr txBox="1"/>
          <p:nvPr/>
        </p:nvSpPr>
        <p:spPr>
          <a:xfrm>
            <a:off x="429115" y="1759355"/>
            <a:ext cx="4791067" cy="3939540"/>
          </a:xfrm>
          <a:prstGeom prst="rect">
            <a:avLst/>
          </a:prstGeom>
          <a:noFill/>
        </p:spPr>
        <p:txBody>
          <a:bodyPr wrap="square">
            <a:spAutoFit/>
          </a:bodyPr>
          <a:lstStyle/>
          <a:p>
            <a:pPr>
              <a:lnSpc>
                <a:spcPts val="1960"/>
              </a:lnSpc>
              <a:buClr>
                <a:srgbClr val="62A844"/>
              </a:buClr>
            </a:pPr>
            <a:r>
              <a:rPr lang="en-US" sz="2000" b="1" dirty="0">
                <a:solidFill>
                  <a:srgbClr val="0289AE"/>
                </a:solidFill>
                <a:cs typeface="Times New Roman" panose="02020603050405020304" pitchFamily="18" charset="0"/>
              </a:rPr>
              <a:t>Unit Transition:</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In this final unit, you shift from </a:t>
            </a:r>
            <a:r>
              <a:rPr lang="en-US" b="1" dirty="0">
                <a:solidFill>
                  <a:srgbClr val="000000"/>
                </a:solidFill>
                <a:cs typeface="Times New Roman" panose="02020603050405020304" pitchFamily="18" charset="0"/>
              </a:rPr>
              <a:t>theory to action</a:t>
            </a:r>
            <a:r>
              <a:rPr lang="en-US" dirty="0">
                <a:solidFill>
                  <a:srgbClr val="000000"/>
                </a:solidFill>
                <a:cs typeface="Times New Roman" panose="02020603050405020304" pitchFamily="18" charset="0"/>
              </a:rPr>
              <a:t>.</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What you’ll Explore:</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How leading hospitality businesses apply AI in real-world settings, focusing on:</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Efficiency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Guest satisfaction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Sustainability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Brand reputation</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Your Role:</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Critical reflection + Practical application = </a:t>
            </a:r>
            <a:r>
              <a:rPr lang="en-US" b="1" dirty="0">
                <a:solidFill>
                  <a:srgbClr val="000000"/>
                </a:solidFill>
                <a:cs typeface="Times New Roman" panose="02020603050405020304" pitchFamily="18" charset="0"/>
              </a:rPr>
              <a:t>Professional readiness</a:t>
            </a:r>
            <a:br>
              <a:rPr lang="en-US" b="1"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p:txBody>
      </p:sp>
      <p:sp>
        <p:nvSpPr>
          <p:cNvPr id="2" name="Rectangle 30">
            <a:extLst>
              <a:ext uri="{FF2B5EF4-FFF2-40B4-BE49-F238E27FC236}">
                <a16:creationId xmlns:a16="http://schemas.microsoft.com/office/drawing/2014/main" id="{7170D8D9-7A64-F864-DE0A-32BB89F7E534}"/>
              </a:ext>
            </a:extLst>
          </p:cNvPr>
          <p:cNvSpPr/>
          <p:nvPr/>
        </p:nvSpPr>
        <p:spPr>
          <a:xfrm flipH="1">
            <a:off x="4888862" y="4006325"/>
            <a:ext cx="2894598" cy="1374735"/>
          </a:xfrm>
          <a:prstGeom prst="rect">
            <a:avLst/>
          </a:prstGeom>
        </p:spPr>
        <p:txBody>
          <a:bodyPr wrap="square">
            <a:spAutoFit/>
          </a:bodyPr>
          <a:lstStyle/>
          <a:p>
            <a:pPr algn="ctr">
              <a:lnSpc>
                <a:spcPts val="1960"/>
              </a:lnSpc>
            </a:pPr>
            <a:r>
              <a:rPr lang="en-US" sz="2000" b="1" dirty="0">
                <a:solidFill>
                  <a:srgbClr val="0289AE"/>
                </a:solidFill>
                <a:cs typeface="Times New Roman" panose="02020603050405020304" pitchFamily="18" charset="0"/>
              </a:rPr>
              <a:t>Preparation:</a:t>
            </a:r>
            <a:br>
              <a:rPr lang="en-US" dirty="0">
                <a:solidFill>
                  <a:srgbClr val="000000"/>
                </a:solidFill>
                <a:cs typeface="Times New Roman" panose="02020603050405020304" pitchFamily="18" charset="0"/>
              </a:rPr>
            </a:br>
            <a:r>
              <a:rPr lang="en-US" i="1" dirty="0">
                <a:solidFill>
                  <a:srgbClr val="000000"/>
                </a:solidFill>
                <a:cs typeface="Times New Roman" panose="02020603050405020304" pitchFamily="18" charset="0"/>
              </a:rPr>
              <a:t>Get ready to </a:t>
            </a:r>
            <a:r>
              <a:rPr lang="en-US" i="1" dirty="0" err="1">
                <a:solidFill>
                  <a:srgbClr val="000000"/>
                </a:solidFill>
                <a:cs typeface="Times New Roman" panose="02020603050405020304" pitchFamily="18" charset="0"/>
              </a:rPr>
              <a:t>recognise</a:t>
            </a:r>
            <a:r>
              <a:rPr lang="en-US" i="1" dirty="0">
                <a:solidFill>
                  <a:srgbClr val="000000"/>
                </a:solidFill>
                <a:cs typeface="Times New Roman" panose="02020603050405020304" pitchFamily="18" charset="0"/>
              </a:rPr>
              <a:t> the strategic, ethical, and operational factors that shape successful AI adoption.</a:t>
            </a:r>
            <a:endParaRPr lang="en-US" dirty="0">
              <a:solidFill>
                <a:srgbClr val="000000"/>
              </a:solidFill>
              <a:cs typeface="Times New Roman" panose="02020603050405020304" pitchFamily="18" charset="0"/>
            </a:endParaRPr>
          </a:p>
        </p:txBody>
      </p:sp>
      <p:sp>
        <p:nvSpPr>
          <p:cNvPr id="4" name="Rounded Rectangle 3">
            <a:extLst>
              <a:ext uri="{FF2B5EF4-FFF2-40B4-BE49-F238E27FC236}">
                <a16:creationId xmlns:a16="http://schemas.microsoft.com/office/drawing/2014/main" id="{D8F3C821-69A8-2909-5DF4-93169452ABAD}"/>
              </a:ext>
            </a:extLst>
          </p:cNvPr>
          <p:cNvSpPr/>
          <p:nvPr/>
        </p:nvSpPr>
        <p:spPr>
          <a:xfrm>
            <a:off x="4669407" y="3764820"/>
            <a:ext cx="3333509" cy="1858722"/>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8" name="Graphic 7">
            <a:extLst>
              <a:ext uri="{FF2B5EF4-FFF2-40B4-BE49-F238E27FC236}">
                <a16:creationId xmlns:a16="http://schemas.microsoft.com/office/drawing/2014/main" id="{0654F30D-9F3B-5580-AABA-183180369BA3}"/>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pic>
        <p:nvPicPr>
          <p:cNvPr id="9" name="Picture 8" descr="iPhone6_mockup_front_white.png">
            <a:extLst>
              <a:ext uri="{FF2B5EF4-FFF2-40B4-BE49-F238E27FC236}">
                <a16:creationId xmlns:a16="http://schemas.microsoft.com/office/drawing/2014/main" id="{8DE97C8C-F4F5-1CE3-9031-F12DA2471CF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68631" y="226918"/>
            <a:ext cx="4094254" cy="6404164"/>
          </a:xfrm>
          <a:prstGeom prst="rect">
            <a:avLst/>
          </a:prstGeom>
        </p:spPr>
      </p:pic>
      <p:pic>
        <p:nvPicPr>
          <p:cNvPr id="10" name="Picture Placeholder 5">
            <a:extLst>
              <a:ext uri="{FF2B5EF4-FFF2-40B4-BE49-F238E27FC236}">
                <a16:creationId xmlns:a16="http://schemas.microsoft.com/office/drawing/2014/main" id="{23A8EB50-BD61-15D1-7A9E-FC74E6F8302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9182" t="-237" r="33032" b="237"/>
          <a:stretch>
            <a:fillRect/>
          </a:stretch>
        </p:blipFill>
        <p:spPr>
          <a:xfrm>
            <a:off x="8440309" y="1213586"/>
            <a:ext cx="2499565" cy="4409956"/>
          </a:xfrm>
          <a:prstGeom prst="rect">
            <a:avLst/>
          </a:prstGeom>
        </p:spPr>
      </p:pic>
    </p:spTree>
    <p:extLst>
      <p:ext uri="{BB962C8B-B14F-4D97-AF65-F5344CB8AC3E}">
        <p14:creationId xmlns:p14="http://schemas.microsoft.com/office/powerpoint/2010/main" val="1144234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B3D4A-4D3F-3C58-61AA-8E3DF0C2FB74}"/>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51895D6-6153-86F1-621C-668460E6AF81}"/>
              </a:ext>
            </a:extLst>
          </p:cNvPr>
          <p:cNvCxnSpPr>
            <a:cxnSpLocks/>
          </p:cNvCxnSpPr>
          <p:nvPr/>
        </p:nvCxnSpPr>
        <p:spPr>
          <a:xfrm>
            <a:off x="4429716" y="1641270"/>
            <a:ext cx="488886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ECFDF873-F01B-48CF-5511-21EDEC9B35FF}"/>
              </a:ext>
            </a:extLst>
          </p:cNvPr>
          <p:cNvSpPr txBox="1">
            <a:spLocks/>
          </p:cNvSpPr>
          <p:nvPr/>
        </p:nvSpPr>
        <p:spPr>
          <a:xfrm>
            <a:off x="4429716" y="525832"/>
            <a:ext cx="468689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AI in Hospitality: Practical Applications</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92728DEB-7FED-9920-46A7-677FC70C9438}"/>
              </a:ext>
            </a:extLst>
          </p:cNvPr>
          <p:cNvSpPr txBox="1"/>
          <p:nvPr/>
        </p:nvSpPr>
        <p:spPr>
          <a:xfrm>
            <a:off x="4429716" y="1759355"/>
            <a:ext cx="7134237" cy="3683060"/>
          </a:xfrm>
          <a:prstGeom prst="rect">
            <a:avLst/>
          </a:prstGeom>
          <a:noFill/>
        </p:spPr>
        <p:txBody>
          <a:bodyPr wrap="square">
            <a:spAutoFit/>
          </a:bodyPr>
          <a:lstStyle/>
          <a:p>
            <a:pPr>
              <a:lnSpc>
                <a:spcPts val="1960"/>
              </a:lnSpc>
              <a:buClr>
                <a:srgbClr val="62A844"/>
              </a:buClr>
            </a:pPr>
            <a:r>
              <a:rPr lang="en-US" sz="2000" b="1" dirty="0">
                <a:solidFill>
                  <a:srgbClr val="0289AE"/>
                </a:solidFill>
                <a:cs typeface="Times New Roman" panose="02020603050405020304" pitchFamily="18" charset="0"/>
              </a:rPr>
              <a:t>Current Reality</a:t>
            </a:r>
            <a:r>
              <a:rPr lang="en-US" sz="2000" b="1" dirty="0">
                <a:solidFill>
                  <a:srgbClr val="000000"/>
                </a:solidFill>
                <a:cs typeface="Times New Roman" panose="02020603050405020304" pitchFamily="18" charset="0"/>
              </a:rPr>
              <a:t> - </a:t>
            </a:r>
            <a:r>
              <a:rPr lang="en-US" dirty="0">
                <a:solidFill>
                  <a:srgbClr val="000000"/>
                </a:solidFill>
                <a:cs typeface="Times New Roman" panose="02020603050405020304" pitchFamily="18" charset="0"/>
              </a:rPr>
              <a:t>AI is already transforming hospitality across:</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Automation </a:t>
            </a:r>
          </a:p>
          <a:p>
            <a:pPr marL="285750" indent="-285750">
              <a:lnSpc>
                <a:spcPts val="1960"/>
              </a:lnSpc>
              <a:buClr>
                <a:srgbClr val="62A844"/>
              </a:buClr>
              <a:buFont typeface="Arial" panose="020B0604020202020204" pitchFamily="34" charset="0"/>
              <a:buChar char="•"/>
            </a:pPr>
            <a:r>
              <a:rPr lang="en-US" dirty="0" err="1">
                <a:solidFill>
                  <a:srgbClr val="000000"/>
                </a:solidFill>
                <a:cs typeface="Times New Roman" panose="02020603050405020304" pitchFamily="18" charset="0"/>
              </a:rPr>
              <a:t>Personalisation</a:t>
            </a:r>
            <a:r>
              <a:rPr lang="en-US" dirty="0">
                <a:solidFill>
                  <a:srgbClr val="000000"/>
                </a:solidFill>
                <a:cs typeface="Times New Roman" panose="02020603050405020304" pitchFamily="18" charset="0"/>
              </a:rPr>
              <a:t>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Sustainability </a:t>
            </a:r>
          </a:p>
          <a:p>
            <a:pPr marL="285750" indent="-285750">
              <a:lnSpc>
                <a:spcPts val="1960"/>
              </a:lnSpc>
              <a:buClr>
                <a:srgbClr val="62A844"/>
              </a:buClr>
              <a:buFont typeface="Arial" panose="020B0604020202020204" pitchFamily="34" charset="0"/>
              <a:buChar char="•"/>
            </a:pPr>
            <a:r>
              <a:rPr lang="en-US" dirty="0">
                <a:solidFill>
                  <a:srgbClr val="000000"/>
                </a:solidFill>
                <a:cs typeface="Times New Roman" panose="02020603050405020304" pitchFamily="18" charset="0"/>
              </a:rPr>
              <a:t>Operations</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Problem-Solving Focus:</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Case studies show how technology </a:t>
            </a:r>
            <a:r>
              <a:rPr lang="en-US" b="1" dirty="0">
                <a:solidFill>
                  <a:srgbClr val="000000"/>
                </a:solidFill>
                <a:cs typeface="Times New Roman" panose="02020603050405020304" pitchFamily="18" charset="0"/>
              </a:rPr>
              <a:t>solves real problems</a:t>
            </a:r>
            <a:r>
              <a:rPr lang="en-US" dirty="0">
                <a:solidFill>
                  <a:srgbClr val="000000"/>
                </a:solidFill>
                <a:cs typeface="Times New Roman" panose="02020603050405020304" pitchFamily="18" charset="0"/>
              </a:rPr>
              <a:t>, drives performance, and </a:t>
            </a:r>
            <a:r>
              <a:rPr lang="en-US" b="1" dirty="0">
                <a:solidFill>
                  <a:srgbClr val="000000"/>
                </a:solidFill>
                <a:cs typeface="Times New Roman" panose="02020603050405020304" pitchFamily="18" charset="0"/>
              </a:rPr>
              <a:t>supports people</a:t>
            </a:r>
            <a:r>
              <a:rPr lang="en-US" dirty="0">
                <a:solidFill>
                  <a:srgbClr val="000000"/>
                </a:solidFill>
                <a:cs typeface="Times New Roman" panose="02020603050405020304" pitchFamily="18" charset="0"/>
              </a:rPr>
              <a:t>- not replaces them.</a:t>
            </a:r>
            <a:br>
              <a:rPr lang="en-US" dirty="0">
                <a:solidFill>
                  <a:srgbClr val="000000"/>
                </a:solidFill>
                <a:cs typeface="Times New Roman" panose="02020603050405020304" pitchFamily="18" charset="0"/>
              </a:rPr>
            </a:br>
            <a:endParaRPr lang="en-US" dirty="0">
              <a:solidFill>
                <a:srgbClr val="000000"/>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Industry Data:</a:t>
            </a:r>
            <a:br>
              <a:rPr lang="en-US" dirty="0">
                <a:solidFill>
                  <a:srgbClr val="000000"/>
                </a:solidFill>
                <a:cs typeface="Times New Roman" panose="02020603050405020304" pitchFamily="18" charset="0"/>
              </a:rPr>
            </a:br>
            <a:r>
              <a:rPr lang="en-US" dirty="0">
                <a:solidFill>
                  <a:srgbClr val="000000"/>
                </a:solidFill>
                <a:cs typeface="Times New Roman" panose="02020603050405020304" pitchFamily="18" charset="0"/>
              </a:rPr>
              <a:t>*73% of hospitality executives identify AI as a top-three digital investment priority. - McKinsey 2024*</a:t>
            </a:r>
            <a:br>
              <a:rPr lang="en-US" dirty="0">
                <a:solidFill>
                  <a:srgbClr val="000000"/>
                </a:solidFill>
                <a:cs typeface="Times New Roman" panose="02020603050405020304" pitchFamily="18" charset="0"/>
              </a:rPr>
            </a:br>
            <a:endParaRPr lang="en-GB" kern="0" dirty="0">
              <a:solidFill>
                <a:srgbClr val="000000"/>
              </a:solidFill>
              <a:cs typeface="Times New Roman" panose="02020603050405020304" pitchFamily="18" charset="0"/>
            </a:endParaRPr>
          </a:p>
        </p:txBody>
      </p:sp>
      <p:sp>
        <p:nvSpPr>
          <p:cNvPr id="2" name="Rectangle 30">
            <a:extLst>
              <a:ext uri="{FF2B5EF4-FFF2-40B4-BE49-F238E27FC236}">
                <a16:creationId xmlns:a16="http://schemas.microsoft.com/office/drawing/2014/main" id="{B642AFCF-2ECB-B55A-F44A-ECF1CDAC5734}"/>
              </a:ext>
            </a:extLst>
          </p:cNvPr>
          <p:cNvSpPr/>
          <p:nvPr/>
        </p:nvSpPr>
        <p:spPr>
          <a:xfrm flipH="1">
            <a:off x="3074299" y="5508669"/>
            <a:ext cx="4316512" cy="861774"/>
          </a:xfrm>
          <a:prstGeom prst="rect">
            <a:avLst/>
          </a:prstGeom>
        </p:spPr>
        <p:txBody>
          <a:bodyPr wrap="square">
            <a:spAutoFit/>
          </a:bodyPr>
          <a:lstStyle/>
          <a:p>
            <a:pPr algn="ctr">
              <a:lnSpc>
                <a:spcPts val="1960"/>
              </a:lnSpc>
            </a:pPr>
            <a:r>
              <a:rPr lang="en-US" sz="2000" b="1" dirty="0">
                <a:solidFill>
                  <a:srgbClr val="0289AE"/>
                </a:solidFill>
                <a:cs typeface="Times New Roman" panose="02020603050405020304" pitchFamily="18" charset="0"/>
              </a:rPr>
              <a:t>Approach:</a:t>
            </a:r>
            <a:br>
              <a:rPr lang="en-US" dirty="0">
                <a:solidFill>
                  <a:srgbClr val="000000"/>
                </a:solidFill>
                <a:cs typeface="Times New Roman" panose="02020603050405020304" pitchFamily="18" charset="0"/>
              </a:rPr>
            </a:br>
            <a:r>
              <a:rPr lang="en-US" i="1" dirty="0">
                <a:solidFill>
                  <a:srgbClr val="000000"/>
                </a:solidFill>
                <a:cs typeface="Times New Roman" panose="02020603050405020304" pitchFamily="18" charset="0"/>
              </a:rPr>
              <a:t>Each example highlights </a:t>
            </a:r>
            <a:r>
              <a:rPr lang="en-US" b="1" i="1" dirty="0">
                <a:solidFill>
                  <a:srgbClr val="000000"/>
                </a:solidFill>
                <a:cs typeface="Times New Roman" panose="02020603050405020304" pitchFamily="18" charset="0"/>
              </a:rPr>
              <a:t>purposeful implementation</a:t>
            </a:r>
            <a:r>
              <a:rPr lang="en-US" i="1" dirty="0">
                <a:solidFill>
                  <a:srgbClr val="000000"/>
                </a:solidFill>
                <a:cs typeface="Times New Roman" panose="02020603050405020304" pitchFamily="18" charset="0"/>
              </a:rPr>
              <a:t> with clear human benefits.</a:t>
            </a:r>
            <a:endParaRPr lang="en-US" dirty="0">
              <a:solidFill>
                <a:srgbClr val="000000"/>
              </a:solidFill>
              <a:cs typeface="Times New Roman" panose="02020603050405020304" pitchFamily="18" charset="0"/>
            </a:endParaRPr>
          </a:p>
        </p:txBody>
      </p:sp>
      <p:sp>
        <p:nvSpPr>
          <p:cNvPr id="4" name="Rounded Rectangle 3">
            <a:extLst>
              <a:ext uri="{FF2B5EF4-FFF2-40B4-BE49-F238E27FC236}">
                <a16:creationId xmlns:a16="http://schemas.microsoft.com/office/drawing/2014/main" id="{CCD9F31A-4A52-46D1-1271-4E343C8E7BAC}"/>
              </a:ext>
            </a:extLst>
          </p:cNvPr>
          <p:cNvSpPr/>
          <p:nvPr/>
        </p:nvSpPr>
        <p:spPr>
          <a:xfrm>
            <a:off x="2954968" y="5359078"/>
            <a:ext cx="4524677" cy="1222402"/>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3DB455F-415E-4219-909E-165173A8AB8B}"/>
              </a:ext>
            </a:extLst>
          </p:cNvPr>
          <p:cNvSpPr/>
          <p:nvPr/>
        </p:nvSpPr>
        <p:spPr>
          <a:xfrm>
            <a:off x="-69555" y="0"/>
            <a:ext cx="2319320" cy="6858000"/>
          </a:xfrm>
          <a:prstGeom prst="rect">
            <a:avLst/>
          </a:prstGeom>
          <a:solidFill>
            <a:srgbClr val="62A8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8718A18E-48DC-0FE4-149F-4C5EFB72785E}"/>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flipH="1">
            <a:off x="-93653" y="0"/>
            <a:ext cx="6754568" cy="3196842"/>
          </a:xfrm>
          <a:prstGeom prst="rect">
            <a:avLst/>
          </a:prstGeom>
        </p:spPr>
      </p:pic>
      <p:pic>
        <p:nvPicPr>
          <p:cNvPr id="19" name="Picture 18" descr="iPhone6_mockup_front_white.png">
            <a:extLst>
              <a:ext uri="{FF2B5EF4-FFF2-40B4-BE49-F238E27FC236}">
                <a16:creationId xmlns:a16="http://schemas.microsoft.com/office/drawing/2014/main" id="{3C804FC3-CA95-8565-3CC1-9AC1FDE2E9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9476" y="226918"/>
            <a:ext cx="4094254" cy="6404164"/>
          </a:xfrm>
          <a:prstGeom prst="rect">
            <a:avLst/>
          </a:prstGeom>
        </p:spPr>
      </p:pic>
      <p:pic>
        <p:nvPicPr>
          <p:cNvPr id="20" name="Picture Placeholder 5">
            <a:extLst>
              <a:ext uri="{FF2B5EF4-FFF2-40B4-BE49-F238E27FC236}">
                <a16:creationId xmlns:a16="http://schemas.microsoft.com/office/drawing/2014/main" id="{B588621D-4B8A-8896-6D99-2F8211E6EF9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16118" r="27030"/>
          <a:stretch>
            <a:fillRect/>
          </a:stretch>
        </p:blipFill>
        <p:spPr>
          <a:xfrm>
            <a:off x="428264" y="1234458"/>
            <a:ext cx="2526704" cy="4389084"/>
          </a:xfrm>
          <a:prstGeom prst="rect">
            <a:avLst/>
          </a:prstGeom>
        </p:spPr>
      </p:pic>
      <p:grpSp>
        <p:nvGrpSpPr>
          <p:cNvPr id="25" name="Group 24">
            <a:extLst>
              <a:ext uri="{FF2B5EF4-FFF2-40B4-BE49-F238E27FC236}">
                <a16:creationId xmlns:a16="http://schemas.microsoft.com/office/drawing/2014/main" id="{B8B677D2-48ED-3DAB-966C-AA17343EB7FC}"/>
              </a:ext>
            </a:extLst>
          </p:cNvPr>
          <p:cNvGrpSpPr/>
          <p:nvPr/>
        </p:nvGrpSpPr>
        <p:grpSpPr>
          <a:xfrm>
            <a:off x="7687810" y="6147281"/>
            <a:ext cx="4967998" cy="306000"/>
            <a:chOff x="1033688" y="6275480"/>
            <a:chExt cx="4967998" cy="306000"/>
          </a:xfrm>
        </p:grpSpPr>
        <p:sp>
          <p:nvSpPr>
            <p:cNvPr id="21" name="Rounded Rectangle 20">
              <a:extLst>
                <a:ext uri="{FF2B5EF4-FFF2-40B4-BE49-F238E27FC236}">
                  <a16:creationId xmlns:a16="http://schemas.microsoft.com/office/drawing/2014/main" id="{5F00CDD5-31C6-84C0-FA31-A40058176FB9}"/>
                </a:ext>
              </a:extLst>
            </p:cNvPr>
            <p:cNvSpPr/>
            <p:nvPr/>
          </p:nvSpPr>
          <p:spPr>
            <a:xfrm>
              <a:off x="1033688" y="6275480"/>
              <a:ext cx="3828070"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8460E727-3DED-B1EB-7A3D-2CE81BB49533}"/>
                </a:ext>
              </a:extLst>
            </p:cNvPr>
            <p:cNvSpPr txBox="1"/>
            <p:nvPr/>
          </p:nvSpPr>
          <p:spPr>
            <a:xfrm>
              <a:off x="1159686" y="6338758"/>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23" name="TextBox 22">
              <a:extLst>
                <a:ext uri="{FF2B5EF4-FFF2-40B4-BE49-F238E27FC236}">
                  <a16:creationId xmlns:a16="http://schemas.microsoft.com/office/drawing/2014/main" id="{7F45065E-345A-D0D4-F819-D14A96A92380}"/>
                </a:ext>
              </a:extLst>
            </p:cNvPr>
            <p:cNvSpPr txBox="1"/>
            <p:nvPr/>
          </p:nvSpPr>
          <p:spPr>
            <a:xfrm>
              <a:off x="1915687" y="6338758"/>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2</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63077FF2-81BB-1EEC-AFDE-3F57E7BAA3FB}"/>
                </a:ext>
              </a:extLst>
            </p:cNvPr>
            <p:cNvSpPr txBox="1"/>
            <p:nvPr/>
          </p:nvSpPr>
          <p:spPr>
            <a:xfrm>
              <a:off x="2509686" y="6338758"/>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Data Analytics in Hospitality</a:t>
              </a:r>
            </a:p>
          </p:txBody>
        </p:sp>
      </p:grpSp>
    </p:spTree>
    <p:extLst>
      <p:ext uri="{BB962C8B-B14F-4D97-AF65-F5344CB8AC3E}">
        <p14:creationId xmlns:p14="http://schemas.microsoft.com/office/powerpoint/2010/main" val="1475432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FB259-AE0B-6FE1-ED16-17EA557D450C}"/>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E27E9FD7-EF37-5F95-438E-705ED21098A0}"/>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207527" y="211545"/>
            <a:ext cx="4196018" cy="3772929"/>
          </a:xfrm>
          <a:prstGeom prst="rect">
            <a:avLst/>
          </a:prstGeom>
        </p:spPr>
      </p:pic>
      <p:cxnSp>
        <p:nvCxnSpPr>
          <p:cNvPr id="3" name="Straight Connector 2">
            <a:extLst>
              <a:ext uri="{FF2B5EF4-FFF2-40B4-BE49-F238E27FC236}">
                <a16:creationId xmlns:a16="http://schemas.microsoft.com/office/drawing/2014/main" id="{5BD1372B-C3E0-E6F3-4068-04F83CF5030B}"/>
              </a:ext>
            </a:extLst>
          </p:cNvPr>
          <p:cNvCxnSpPr>
            <a:cxnSpLocks/>
          </p:cNvCxnSpPr>
          <p:nvPr/>
        </p:nvCxnSpPr>
        <p:spPr>
          <a:xfrm>
            <a:off x="0" y="1527689"/>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7A67B4F8-3571-BA8E-4825-171A3ECBF2B1}"/>
              </a:ext>
            </a:extLst>
          </p:cNvPr>
          <p:cNvSpPr txBox="1">
            <a:spLocks/>
          </p:cNvSpPr>
          <p:nvPr/>
        </p:nvSpPr>
        <p:spPr>
          <a:xfrm>
            <a:off x="429115" y="525832"/>
            <a:ext cx="5323503"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Hilton Hotels: Enhancing Service with AI</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3A06E8D0-463D-4530-943C-67AE3DEB6336}"/>
              </a:ext>
            </a:extLst>
          </p:cNvPr>
          <p:cNvSpPr txBox="1"/>
          <p:nvPr/>
        </p:nvSpPr>
        <p:spPr>
          <a:xfrm>
            <a:off x="429115" y="2120896"/>
            <a:ext cx="6654592" cy="4196020"/>
          </a:xfrm>
          <a:prstGeom prst="rect">
            <a:avLst/>
          </a:prstGeom>
          <a:noFill/>
        </p:spPr>
        <p:txBody>
          <a:bodyPr wrap="square">
            <a:spAutoFit/>
          </a:bodyPr>
          <a:lstStyle/>
          <a:p>
            <a:pPr>
              <a:lnSpc>
                <a:spcPts val="1960"/>
              </a:lnSpc>
            </a:pPr>
            <a:r>
              <a:rPr lang="en-US" sz="2000" b="1" dirty="0">
                <a:solidFill>
                  <a:srgbClr val="0289AE"/>
                </a:solidFill>
                <a:cs typeface="Times New Roman" panose="02020603050405020304" pitchFamily="18" charset="0"/>
              </a:rPr>
              <a:t>Scale &amp; Strategy:</a:t>
            </a:r>
            <a:br>
              <a:rPr lang="en-US" dirty="0">
                <a:solidFill>
                  <a:srgbClr val="262626"/>
                </a:solidFill>
                <a:cs typeface="Times New Roman" panose="02020603050405020304" pitchFamily="18" charset="0"/>
              </a:rPr>
            </a:br>
            <a:r>
              <a:rPr lang="en-US" b="1" dirty="0">
                <a:solidFill>
                  <a:srgbClr val="262626"/>
                </a:solidFill>
                <a:cs typeface="Times New Roman" panose="02020603050405020304" pitchFamily="18" charset="0"/>
              </a:rPr>
              <a:t>7,500+ hotels</a:t>
            </a:r>
            <a:r>
              <a:rPr lang="en-US" dirty="0">
                <a:solidFill>
                  <a:srgbClr val="262626"/>
                </a:solidFill>
                <a:cs typeface="Times New Roman" panose="02020603050405020304" pitchFamily="18" charset="0"/>
              </a:rPr>
              <a:t> across 138 countries with </a:t>
            </a:r>
            <a:r>
              <a:rPr lang="en-US" b="1" dirty="0">
                <a:solidFill>
                  <a:srgbClr val="262626"/>
                </a:solidFill>
                <a:cs typeface="Times New Roman" panose="02020603050405020304" pitchFamily="18" charset="0"/>
              </a:rPr>
              <a:t>41 distinct AI use cases</a:t>
            </a:r>
            <a:br>
              <a:rPr lang="en-US" b="1" dirty="0">
                <a:solidFill>
                  <a:srgbClr val="262626"/>
                </a:solidFill>
                <a:cs typeface="Times New Roman" panose="02020603050405020304" pitchFamily="18" charset="0"/>
              </a:rPr>
            </a:br>
            <a:endParaRPr lang="en-US" dirty="0">
              <a:solidFill>
                <a:srgbClr val="262626"/>
              </a:solidFill>
              <a:cs typeface="Times New Roman" panose="02020603050405020304" pitchFamily="18" charset="0"/>
            </a:endParaRPr>
          </a:p>
          <a:p>
            <a:pPr>
              <a:lnSpc>
                <a:spcPts val="1960"/>
              </a:lnSpc>
            </a:pPr>
            <a:r>
              <a:rPr lang="en-US" sz="2000" b="1" dirty="0">
                <a:solidFill>
                  <a:srgbClr val="0289AE"/>
                </a:solidFill>
                <a:cs typeface="Times New Roman" panose="02020603050405020304" pitchFamily="18" charset="0"/>
              </a:rPr>
              <a:t>Approach:</a:t>
            </a:r>
            <a:br>
              <a:rPr lang="en-US" dirty="0">
                <a:solidFill>
                  <a:srgbClr val="262626"/>
                </a:solidFill>
                <a:cs typeface="Times New Roman" panose="02020603050405020304" pitchFamily="18" charset="0"/>
              </a:rPr>
            </a:br>
            <a:r>
              <a:rPr lang="en-US" dirty="0" err="1">
                <a:solidFill>
                  <a:srgbClr val="262626"/>
                </a:solidFill>
                <a:cs typeface="Times New Roman" panose="02020603050405020304" pitchFamily="18" charset="0"/>
              </a:rPr>
              <a:t>Prioritised</a:t>
            </a:r>
            <a:r>
              <a:rPr lang="en-US" dirty="0">
                <a:solidFill>
                  <a:srgbClr val="262626"/>
                </a:solidFill>
                <a:cs typeface="Times New Roman" panose="02020603050405020304" pitchFamily="18" charset="0"/>
              </a:rPr>
              <a:t> system </a:t>
            </a:r>
            <a:r>
              <a:rPr lang="en-US" dirty="0" err="1">
                <a:solidFill>
                  <a:srgbClr val="262626"/>
                </a:solidFill>
                <a:cs typeface="Times New Roman" panose="02020603050405020304" pitchFamily="18" charset="0"/>
              </a:rPr>
              <a:t>modernisation</a:t>
            </a:r>
            <a:r>
              <a:rPr lang="en-US" dirty="0">
                <a:solidFill>
                  <a:srgbClr val="262626"/>
                </a:solidFill>
                <a:cs typeface="Times New Roman" panose="02020603050405020304" pitchFamily="18" charset="0"/>
              </a:rPr>
              <a:t> &amp; cloud integration </a:t>
            </a:r>
            <a:r>
              <a:rPr lang="en-US" b="1" dirty="0">
                <a:solidFill>
                  <a:srgbClr val="262626"/>
                </a:solidFill>
                <a:cs typeface="Times New Roman" panose="02020603050405020304" pitchFamily="18" charset="0"/>
              </a:rPr>
              <a:t>before</a:t>
            </a:r>
            <a:r>
              <a:rPr lang="en-US" dirty="0">
                <a:solidFill>
                  <a:srgbClr val="262626"/>
                </a:solidFill>
                <a:cs typeface="Times New Roman" panose="02020603050405020304" pitchFamily="18" charset="0"/>
              </a:rPr>
              <a:t> rolling out targeted AI tools</a:t>
            </a:r>
          </a:p>
          <a:p>
            <a:pPr>
              <a:lnSpc>
                <a:spcPts val="1960"/>
              </a:lnSpc>
            </a:pPr>
            <a:endParaRPr lang="en-US" dirty="0">
              <a:solidFill>
                <a:srgbClr val="262626"/>
              </a:solidFill>
              <a:cs typeface="Times New Roman" panose="02020603050405020304" pitchFamily="18" charset="0"/>
            </a:endParaRPr>
          </a:p>
          <a:p>
            <a:pPr>
              <a:lnSpc>
                <a:spcPts val="1960"/>
              </a:lnSpc>
            </a:pPr>
            <a:r>
              <a:rPr lang="en-US" sz="2000" b="1" dirty="0">
                <a:solidFill>
                  <a:srgbClr val="0289AE"/>
                </a:solidFill>
                <a:cs typeface="Times New Roman" panose="02020603050405020304" pitchFamily="18" charset="0"/>
              </a:rPr>
              <a:t>Key Application:</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Xiao Xi Chatbot (China)</a:t>
            </a:r>
            <a:r>
              <a:rPr lang="en-US" dirty="0">
                <a:solidFill>
                  <a:srgbClr val="262626"/>
                </a:solidFill>
                <a:cs typeface="Times New Roman" panose="02020603050405020304" pitchFamily="18" charset="0"/>
              </a:rPr>
              <a:t> - 94% satisfaction, 50K+ monthly enquiries </a:t>
            </a:r>
            <a:r>
              <a:rPr lang="en-US" dirty="0">
                <a:solidFill>
                  <a:srgbClr val="262626"/>
                </a:solidFill>
              </a:rPr>
              <a:t>(Hilton, 2020 - China market implementation)</a:t>
            </a:r>
            <a:endParaRPr lang="en-US" dirty="0">
              <a:solidFill>
                <a:srgbClr val="262626"/>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Winnow Food Waste System</a:t>
            </a:r>
            <a:r>
              <a:rPr lang="en-US" dirty="0">
                <a:solidFill>
                  <a:srgbClr val="262626"/>
                </a:solidFill>
                <a:cs typeface="Times New Roman" panose="02020603050405020304" pitchFamily="18" charset="0"/>
              </a:rPr>
              <a:t> - 60%+ food waste reduction </a:t>
            </a:r>
            <a:r>
              <a:rPr lang="en-US" i="1" dirty="0">
                <a:solidFill>
                  <a:srgbClr val="262626"/>
                </a:solidFill>
              </a:rPr>
              <a:t>(AI Adopters Club, 2025)</a:t>
            </a:r>
            <a:endParaRPr lang="en-US" i="1" dirty="0">
              <a:solidFill>
                <a:srgbClr val="262626"/>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Marketing AI</a:t>
            </a:r>
            <a:r>
              <a:rPr lang="en-US" dirty="0">
                <a:solidFill>
                  <a:srgbClr val="262626"/>
                </a:solidFill>
                <a:cs typeface="Times New Roman" panose="02020603050405020304" pitchFamily="18" charset="0"/>
              </a:rPr>
              <a:t> - Doubled ROI through </a:t>
            </a:r>
            <a:r>
              <a:rPr lang="en-US" dirty="0" err="1">
                <a:solidFill>
                  <a:srgbClr val="262626"/>
                </a:solidFill>
                <a:cs typeface="Times New Roman" panose="02020603050405020304" pitchFamily="18" charset="0"/>
              </a:rPr>
              <a:t>personalisation</a:t>
            </a:r>
            <a:r>
              <a:rPr lang="en-US" dirty="0">
                <a:solidFill>
                  <a:srgbClr val="262626"/>
                </a:solidFill>
                <a:cs typeface="Times New Roman" panose="02020603050405020304" pitchFamily="18" charset="0"/>
              </a:rPr>
              <a:t> </a:t>
            </a:r>
            <a:r>
              <a:rPr lang="en-US" i="1" dirty="0">
                <a:solidFill>
                  <a:srgbClr val="262626"/>
                </a:solidFill>
              </a:rPr>
              <a:t>(AI Adopters Club, 2025)</a:t>
            </a:r>
            <a:endParaRPr lang="en-US" i="1" dirty="0">
              <a:solidFill>
                <a:srgbClr val="262626"/>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Staff Co-design</a:t>
            </a:r>
            <a:r>
              <a:rPr lang="en-US" dirty="0">
                <a:solidFill>
                  <a:srgbClr val="262626"/>
                </a:solidFill>
                <a:cs typeface="Times New Roman" panose="02020603050405020304" pitchFamily="18" charset="0"/>
              </a:rPr>
              <a:t> - Employees helped create digital avatars</a:t>
            </a:r>
            <a:br>
              <a:rPr lang="en-US" dirty="0">
                <a:solidFill>
                  <a:srgbClr val="262626"/>
                </a:solidFill>
                <a:cs typeface="Times New Roman" panose="02020603050405020304" pitchFamily="18" charset="0"/>
              </a:rPr>
            </a:br>
            <a:endParaRPr lang="en-US" dirty="0">
              <a:solidFill>
                <a:srgbClr val="262626"/>
              </a:solidFill>
              <a:cs typeface="Times New Roman" panose="02020603050405020304" pitchFamily="18" charset="0"/>
            </a:endParaRPr>
          </a:p>
        </p:txBody>
      </p:sp>
      <p:sp>
        <p:nvSpPr>
          <p:cNvPr id="2" name="Rectangle 30">
            <a:extLst>
              <a:ext uri="{FF2B5EF4-FFF2-40B4-BE49-F238E27FC236}">
                <a16:creationId xmlns:a16="http://schemas.microsoft.com/office/drawing/2014/main" id="{02B7CEE1-6C23-DCE6-9F7E-9450F7F0162B}"/>
              </a:ext>
            </a:extLst>
          </p:cNvPr>
          <p:cNvSpPr/>
          <p:nvPr/>
        </p:nvSpPr>
        <p:spPr>
          <a:xfrm flipH="1">
            <a:off x="8286592" y="4419185"/>
            <a:ext cx="2894598" cy="1231106"/>
          </a:xfrm>
          <a:prstGeom prst="rect">
            <a:avLst/>
          </a:prstGeom>
        </p:spPr>
        <p:txBody>
          <a:bodyPr wrap="square">
            <a:spAutoFit/>
          </a:bodyPr>
          <a:lstStyle/>
          <a:p>
            <a:pPr algn="ctr"/>
            <a:r>
              <a:rPr lang="en-US" sz="2000" b="1" dirty="0">
                <a:solidFill>
                  <a:srgbClr val="0289AE"/>
                </a:solidFill>
                <a:cs typeface="Times New Roman" panose="02020603050405020304" pitchFamily="18" charset="0"/>
              </a:rPr>
              <a:t>Core Philosophy:</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"Use innovation to </a:t>
            </a:r>
            <a:r>
              <a:rPr lang="en-US" b="1" i="1" dirty="0">
                <a:solidFill>
                  <a:srgbClr val="262626"/>
                </a:solidFill>
                <a:cs typeface="Times New Roman" panose="02020603050405020304" pitchFamily="18" charset="0"/>
              </a:rPr>
              <a:t>deepen</a:t>
            </a:r>
            <a:r>
              <a:rPr lang="en-US" i="1" dirty="0">
                <a:solidFill>
                  <a:srgbClr val="262626"/>
                </a:solidFill>
                <a:cs typeface="Times New Roman" panose="02020603050405020304" pitchFamily="18" charset="0"/>
              </a:rPr>
              <a:t>, not dilute, the personal nature of hospitality</a:t>
            </a:r>
            <a:endParaRPr lang="en-US" dirty="0">
              <a:solidFill>
                <a:srgbClr val="262626"/>
              </a:solidFill>
            </a:endParaRPr>
          </a:p>
        </p:txBody>
      </p:sp>
      <p:sp>
        <p:nvSpPr>
          <p:cNvPr id="4" name="Rounded Rectangle 3">
            <a:extLst>
              <a:ext uri="{FF2B5EF4-FFF2-40B4-BE49-F238E27FC236}">
                <a16:creationId xmlns:a16="http://schemas.microsoft.com/office/drawing/2014/main" id="{6E885388-3A1C-69DC-5549-B2D393BD20DA}"/>
              </a:ext>
            </a:extLst>
          </p:cNvPr>
          <p:cNvSpPr/>
          <p:nvPr/>
        </p:nvSpPr>
        <p:spPr>
          <a:xfrm>
            <a:off x="8067137" y="3854370"/>
            <a:ext cx="3333509" cy="2182032"/>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9070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sz="2400" dirty="0">
                <a:cs typeface="Times New Roman" panose="02020603050405020304" pitchFamily="18" charset="0"/>
              </a:rPr>
              <a:t>Understanding AI in Hospitality </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08004" y="2516115"/>
            <a:ext cx="6874660" cy="689519"/>
          </a:xfrm>
        </p:spPr>
        <p:txBody>
          <a:bodyPr/>
          <a:lstStyle/>
          <a:p>
            <a:r>
              <a:rPr lang="en-US" sz="2400" dirty="0">
                <a:cs typeface="Times New Roman" panose="02020603050405020304" pitchFamily="18" charset="0"/>
              </a:rPr>
              <a:t>Automating Routine Operations </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sz="2400" dirty="0">
                <a:cs typeface="Times New Roman" panose="02020603050405020304" pitchFamily="18" charset="0"/>
              </a:rPr>
              <a:t>Enhancing the Guest Experience </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sz="2400" dirty="0">
                <a:cs typeface="Times New Roman" panose="02020603050405020304" pitchFamily="18" charset="0"/>
              </a:rPr>
              <a:t>Ethics, Staff, Engagement and Responsible AI use </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sz="2400" dirty="0">
                <a:cs typeface="Times New Roman" panose="02020603050405020304" pitchFamily="18" charset="0"/>
              </a:rPr>
              <a:t>Case Studies and Applied Practice </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39627" y="319716"/>
            <a:ext cx="5041923" cy="720752"/>
          </a:xfrm>
          <a:prstGeom prst="rect">
            <a:avLst/>
          </a:prstGeom>
        </p:spPr>
        <p:txBody>
          <a:bodyPr/>
          <a:lstStyle/>
          <a:p>
            <a:r>
              <a:rPr lang="en-US" sz="2800" b="1" dirty="0">
                <a:cs typeface="Times New Roman" panose="02020603050405020304" pitchFamily="18" charset="0"/>
              </a:rPr>
              <a:t>Contents</a:t>
            </a:r>
          </a:p>
        </p:txBody>
      </p:sp>
    </p:spTree>
    <p:extLst>
      <p:ext uri="{BB962C8B-B14F-4D97-AF65-F5344CB8AC3E}">
        <p14:creationId xmlns:p14="http://schemas.microsoft.com/office/powerpoint/2010/main" val="302860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A7244-247A-EC42-724A-2F880957E21F}"/>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C9866287-7858-E127-0977-6ECAD1212359}"/>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0800000" flipH="1">
            <a:off x="7351886" y="0"/>
            <a:ext cx="4840114" cy="4352080"/>
          </a:xfrm>
          <a:prstGeom prst="rect">
            <a:avLst/>
          </a:prstGeom>
        </p:spPr>
      </p:pic>
      <p:cxnSp>
        <p:nvCxnSpPr>
          <p:cNvPr id="3" name="Straight Connector 2">
            <a:extLst>
              <a:ext uri="{FF2B5EF4-FFF2-40B4-BE49-F238E27FC236}">
                <a16:creationId xmlns:a16="http://schemas.microsoft.com/office/drawing/2014/main" id="{A29001FB-84EC-B418-C96B-F3E12D3BDF67}"/>
              </a:ext>
            </a:extLst>
          </p:cNvPr>
          <p:cNvCxnSpPr>
            <a:cxnSpLocks/>
          </p:cNvCxnSpPr>
          <p:nvPr/>
        </p:nvCxnSpPr>
        <p:spPr>
          <a:xfrm>
            <a:off x="0" y="1377219"/>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13771E05-20D4-9BDD-D404-602D4852EBE7}"/>
              </a:ext>
            </a:extLst>
          </p:cNvPr>
          <p:cNvSpPr txBox="1">
            <a:spLocks/>
          </p:cNvSpPr>
          <p:nvPr/>
        </p:nvSpPr>
        <p:spPr>
          <a:xfrm>
            <a:off x="429115" y="352212"/>
            <a:ext cx="596011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Marriott International: Intelligent Operations at Scale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2C86FB63-E738-5BB7-0463-DCAF3C1C9C7F}"/>
              </a:ext>
            </a:extLst>
          </p:cNvPr>
          <p:cNvSpPr txBox="1"/>
          <p:nvPr/>
        </p:nvSpPr>
        <p:spPr>
          <a:xfrm>
            <a:off x="429115" y="1667908"/>
            <a:ext cx="8807482" cy="4708981"/>
          </a:xfrm>
          <a:prstGeom prst="rect">
            <a:avLst/>
          </a:prstGeom>
          <a:noFill/>
        </p:spPr>
        <p:txBody>
          <a:bodyPr wrap="square">
            <a:spAutoFit/>
          </a:bodyPr>
          <a:lstStyle/>
          <a:p>
            <a:pPr lvl="0">
              <a:lnSpc>
                <a:spcPts val="1960"/>
              </a:lnSpc>
              <a:buClr>
                <a:srgbClr val="62A844"/>
              </a:buClr>
              <a:defRPr/>
            </a:pPr>
            <a:r>
              <a:rPr lang="en-US" kern="0" dirty="0">
                <a:solidFill>
                  <a:srgbClr val="262626"/>
                </a:solidFill>
                <a:cs typeface="Times New Roman" panose="02020603050405020304" pitchFamily="18" charset="0"/>
              </a:rPr>
              <a:t>Marriott International has invested heavily in AI to </a:t>
            </a:r>
            <a:r>
              <a:rPr lang="en-US" kern="0" dirty="0" err="1">
                <a:solidFill>
                  <a:srgbClr val="262626"/>
                </a:solidFill>
                <a:cs typeface="Times New Roman" panose="02020603050405020304" pitchFamily="18" charset="0"/>
              </a:rPr>
              <a:t>personalise</a:t>
            </a:r>
            <a:r>
              <a:rPr lang="en-US" kern="0" dirty="0">
                <a:solidFill>
                  <a:srgbClr val="262626"/>
                </a:solidFill>
                <a:cs typeface="Times New Roman" panose="02020603050405020304" pitchFamily="18" charset="0"/>
              </a:rPr>
              <a:t> guest service, </a:t>
            </a:r>
            <a:r>
              <a:rPr lang="en-US" kern="0" dirty="0" err="1">
                <a:solidFill>
                  <a:srgbClr val="262626"/>
                </a:solidFill>
                <a:cs typeface="Times New Roman" panose="02020603050405020304" pitchFamily="18" charset="0"/>
              </a:rPr>
              <a:t>optimise</a:t>
            </a:r>
            <a:r>
              <a:rPr lang="en-US" kern="0" dirty="0">
                <a:solidFill>
                  <a:srgbClr val="262626"/>
                </a:solidFill>
                <a:cs typeface="Times New Roman" panose="02020603050405020304" pitchFamily="18" charset="0"/>
              </a:rPr>
              <a:t> pricing, and improve operational efficiency across its global portfolio. </a:t>
            </a:r>
          </a:p>
          <a:p>
            <a:pPr>
              <a:lnSpc>
                <a:spcPts val="1960"/>
              </a:lnSpc>
              <a:buClr>
                <a:srgbClr val="62A844"/>
              </a:buClr>
            </a:pPr>
            <a:br>
              <a:rPr lang="en-US" b="1" dirty="0">
                <a:solidFill>
                  <a:srgbClr val="262626"/>
                </a:solidFill>
                <a:cs typeface="Times New Roman" panose="02020603050405020304" pitchFamily="18" charset="0"/>
              </a:rPr>
            </a:br>
            <a:r>
              <a:rPr lang="en-US" sz="2000" b="1" dirty="0">
                <a:solidFill>
                  <a:srgbClr val="0289AE"/>
                </a:solidFill>
                <a:cs typeface="Times New Roman" panose="02020603050405020304" pitchFamily="18" charset="0"/>
              </a:rPr>
              <a:t>Scale of Use:</a:t>
            </a:r>
            <a:br>
              <a:rPr lang="en-US" dirty="0">
                <a:solidFill>
                  <a:srgbClr val="262626"/>
                </a:solidFill>
                <a:cs typeface="Times New Roman" panose="02020603050405020304" pitchFamily="18" charset="0"/>
              </a:rPr>
            </a:br>
            <a:r>
              <a:rPr lang="en-US" b="1" dirty="0">
                <a:solidFill>
                  <a:srgbClr val="262626"/>
                </a:solidFill>
                <a:cs typeface="Times New Roman" panose="02020603050405020304" pitchFamily="18" charset="0"/>
              </a:rPr>
              <a:t>2.5+ million service requests</a:t>
            </a:r>
            <a:r>
              <a:rPr lang="en-US" dirty="0">
                <a:solidFill>
                  <a:srgbClr val="262626"/>
                </a:solidFill>
                <a:cs typeface="Times New Roman" panose="02020603050405020304" pitchFamily="18" charset="0"/>
              </a:rPr>
              <a:t> managed via mobile chat tools</a:t>
            </a:r>
            <a:br>
              <a:rPr lang="en-US" dirty="0">
                <a:solidFill>
                  <a:srgbClr val="262626"/>
                </a:solidFill>
                <a:cs typeface="Times New Roman" panose="02020603050405020304" pitchFamily="18" charset="0"/>
              </a:rPr>
            </a:br>
            <a:endParaRPr lang="en-US" dirty="0">
              <a:solidFill>
                <a:srgbClr val="262626"/>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Key Tools &amp; Results:</a:t>
            </a:r>
            <a:endParaRPr lang="en-US" sz="2000" b="1" dirty="0">
              <a:solidFill>
                <a:srgbClr val="262626"/>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err="1">
                <a:solidFill>
                  <a:srgbClr val="262626"/>
                </a:solidFill>
                <a:cs typeface="Times New Roman" panose="02020603050405020304" pitchFamily="18" charset="0"/>
              </a:rPr>
              <a:t>ChatBotlr</a:t>
            </a:r>
            <a:r>
              <a:rPr lang="en-US" b="1" dirty="0">
                <a:solidFill>
                  <a:srgbClr val="262626"/>
                </a:solidFill>
                <a:cs typeface="Times New Roman" panose="02020603050405020304" pitchFamily="18" charset="0"/>
              </a:rPr>
              <a:t> &amp; RENAI</a:t>
            </a:r>
            <a:r>
              <a:rPr lang="en-US" dirty="0">
                <a:solidFill>
                  <a:srgbClr val="262626"/>
                </a:solidFill>
                <a:cs typeface="Times New Roman" panose="02020603050405020304" pitchFamily="18" charset="0"/>
              </a:rPr>
              <a:t> - 44% of stay queries resolved automatically</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Predictive Pricing</a:t>
            </a:r>
            <a:r>
              <a:rPr lang="en-US" dirty="0">
                <a:solidFill>
                  <a:srgbClr val="262626"/>
                </a:solidFill>
                <a:cs typeface="Times New Roman" panose="02020603050405020304" pitchFamily="18" charset="0"/>
              </a:rPr>
              <a:t> - 5–10% RevPAR increase</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Winnow Vision AI</a:t>
            </a:r>
            <a:r>
              <a:rPr lang="en-US" dirty="0">
                <a:solidFill>
                  <a:srgbClr val="262626"/>
                </a:solidFill>
                <a:cs typeface="Times New Roman" panose="02020603050405020304" pitchFamily="18" charset="0"/>
              </a:rPr>
              <a:t> - 370,000+ kg food waste prevented (2024) </a:t>
            </a:r>
            <a:r>
              <a:rPr lang="en-US" i="1" dirty="0">
                <a:solidFill>
                  <a:srgbClr val="262626"/>
                </a:solidFill>
              </a:rPr>
              <a:t>(Winnow Solutions food waste prevention data, 2024)</a:t>
            </a:r>
            <a:endParaRPr lang="en-US" i="1" dirty="0">
              <a:solidFill>
                <a:srgbClr val="262626"/>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Carbon Accounting AI</a:t>
            </a:r>
            <a:r>
              <a:rPr lang="en-US" dirty="0">
                <a:solidFill>
                  <a:srgbClr val="262626"/>
                </a:solidFill>
                <a:cs typeface="Times New Roman" panose="02020603050405020304" pitchFamily="18" charset="0"/>
              </a:rPr>
              <a:t> - 5–10% emissions reduction</a:t>
            </a:r>
            <a:br>
              <a:rPr lang="en-US" dirty="0">
                <a:solidFill>
                  <a:srgbClr val="262626"/>
                </a:solidFill>
                <a:cs typeface="Times New Roman" panose="02020603050405020304" pitchFamily="18" charset="0"/>
              </a:rPr>
            </a:br>
            <a:endParaRPr lang="en-US" dirty="0">
              <a:solidFill>
                <a:srgbClr val="262626"/>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People-Centered Approach:</a:t>
            </a:r>
            <a:endParaRPr lang="en-US" sz="2000" b="1" dirty="0">
              <a:solidFill>
                <a:srgbClr val="262626"/>
              </a:solidFill>
              <a:cs typeface="Times New Roman" panose="02020603050405020304" pitchFamily="18" charset="0"/>
            </a:endParaRP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150+ AI use cases from staff-driven incubators</a:t>
            </a: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Piloted with end-user councils </a:t>
            </a:r>
          </a:p>
          <a:p>
            <a:pPr marL="285750" indent="-285750">
              <a:lnSpc>
                <a:spcPts val="1960"/>
              </a:lnSpc>
              <a:buClr>
                <a:srgbClr val="62A844"/>
              </a:buClr>
              <a:buFont typeface="Arial" panose="020B0604020202020204" pitchFamily="34" charset="0"/>
              <a:buChar char="•"/>
            </a:pPr>
            <a:r>
              <a:rPr lang="en-US" dirty="0">
                <a:solidFill>
                  <a:srgbClr val="262626"/>
                </a:solidFill>
                <a:cs typeface="Times New Roman" panose="02020603050405020304" pitchFamily="18" charset="0"/>
              </a:rPr>
              <a:t>AI upskilling via Microsoft 365 Copilot</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Supports people, not replaces them</a:t>
            </a:r>
            <a:endParaRPr lang="en-US" dirty="0">
              <a:solidFill>
                <a:srgbClr val="262626"/>
              </a:solidFill>
              <a:cs typeface="Times New Roman" panose="02020603050405020304" pitchFamily="18" charset="0"/>
            </a:endParaRPr>
          </a:p>
        </p:txBody>
      </p:sp>
    </p:spTree>
    <p:extLst>
      <p:ext uri="{BB962C8B-B14F-4D97-AF65-F5344CB8AC3E}">
        <p14:creationId xmlns:p14="http://schemas.microsoft.com/office/powerpoint/2010/main" val="4010711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1D99-3A99-4ECC-74E6-1477DF7EB093}"/>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05A81CD9-D267-805B-17F9-3A597F699069}"/>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0800000" flipH="1">
            <a:off x="7351886" y="0"/>
            <a:ext cx="4840114" cy="4352080"/>
          </a:xfrm>
          <a:prstGeom prst="rect">
            <a:avLst/>
          </a:prstGeom>
        </p:spPr>
      </p:pic>
      <p:cxnSp>
        <p:nvCxnSpPr>
          <p:cNvPr id="3" name="Straight Connector 2">
            <a:extLst>
              <a:ext uri="{FF2B5EF4-FFF2-40B4-BE49-F238E27FC236}">
                <a16:creationId xmlns:a16="http://schemas.microsoft.com/office/drawing/2014/main" id="{974424CD-57F8-ACF1-5C71-0E8C3AE3E646}"/>
              </a:ext>
            </a:extLst>
          </p:cNvPr>
          <p:cNvCxnSpPr>
            <a:cxnSpLocks/>
          </p:cNvCxnSpPr>
          <p:nvPr/>
        </p:nvCxnSpPr>
        <p:spPr>
          <a:xfrm>
            <a:off x="0" y="1377219"/>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2BCBB3CD-38CA-251E-C558-E2E7C6BEB922}"/>
              </a:ext>
            </a:extLst>
          </p:cNvPr>
          <p:cNvSpPr txBox="1">
            <a:spLocks/>
          </p:cNvSpPr>
          <p:nvPr/>
        </p:nvSpPr>
        <p:spPr>
          <a:xfrm>
            <a:off x="429115" y="352212"/>
            <a:ext cx="5960110"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err="1">
                <a:solidFill>
                  <a:srgbClr val="262626"/>
                </a:solidFill>
                <a:cs typeface="Times New Roman" panose="02020603050405020304" pitchFamily="18" charset="0"/>
              </a:rPr>
              <a:t>citizenM</a:t>
            </a:r>
            <a:r>
              <a:rPr lang="en-US" sz="3400" b="1" dirty="0">
                <a:solidFill>
                  <a:srgbClr val="262626"/>
                </a:solidFill>
                <a:cs typeface="Times New Roman" panose="02020603050405020304" pitchFamily="18" charset="0"/>
              </a:rPr>
              <a:t> Hotels: AI First Hospitality with Purpose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7E0928F9-D1B7-0645-0041-BC2159D522A3}"/>
              </a:ext>
            </a:extLst>
          </p:cNvPr>
          <p:cNvSpPr txBox="1"/>
          <p:nvPr/>
        </p:nvSpPr>
        <p:spPr>
          <a:xfrm>
            <a:off x="429115" y="1667908"/>
            <a:ext cx="8313441" cy="4708981"/>
          </a:xfrm>
          <a:prstGeom prst="rect">
            <a:avLst/>
          </a:prstGeom>
          <a:noFill/>
        </p:spPr>
        <p:txBody>
          <a:bodyPr wrap="square">
            <a:spAutoFit/>
          </a:bodyPr>
          <a:lstStyle/>
          <a:p>
            <a:pPr lvl="0">
              <a:lnSpc>
                <a:spcPts val="1960"/>
              </a:lnSpc>
              <a:buClr>
                <a:srgbClr val="62A844"/>
              </a:buClr>
              <a:defRPr/>
            </a:pPr>
            <a:r>
              <a:rPr lang="en-US" kern="0" dirty="0" err="1">
                <a:solidFill>
                  <a:srgbClr val="262626"/>
                </a:solidFill>
                <a:cs typeface="Times New Roman" panose="02020603050405020304" pitchFamily="18" charset="0"/>
              </a:rPr>
              <a:t>citizenM</a:t>
            </a:r>
            <a:r>
              <a:rPr lang="en-US" kern="0" dirty="0">
                <a:solidFill>
                  <a:srgbClr val="262626"/>
                </a:solidFill>
                <a:cs typeface="Times New Roman" panose="02020603050405020304" pitchFamily="18" charset="0"/>
              </a:rPr>
              <a:t> integrates artificial intelligence across its guest journey and operations to drive efficiency, sustainability, and service quality. </a:t>
            </a:r>
          </a:p>
          <a:p>
            <a:pPr>
              <a:lnSpc>
                <a:spcPts val="1960"/>
              </a:lnSpc>
              <a:buClr>
                <a:srgbClr val="62A844"/>
              </a:buClr>
            </a:pPr>
            <a:br>
              <a:rPr lang="en-US" b="1" dirty="0">
                <a:solidFill>
                  <a:srgbClr val="262626"/>
                </a:solidFill>
                <a:cs typeface="Times New Roman" panose="02020603050405020304" pitchFamily="18" charset="0"/>
              </a:rPr>
            </a:br>
            <a:r>
              <a:rPr lang="en-US" sz="2000" b="1" dirty="0">
                <a:solidFill>
                  <a:srgbClr val="0289AE"/>
                </a:solidFill>
                <a:cs typeface="Times New Roman" panose="02020603050405020304" pitchFamily="18" charset="0"/>
              </a:rPr>
              <a:t>Brand Philosophy:</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AI-first hospitality with purpose</a:t>
            </a:r>
            <a:r>
              <a:rPr lang="en-US" dirty="0">
                <a:solidFill>
                  <a:srgbClr val="262626"/>
                </a:solidFill>
                <a:cs typeface="Times New Roman" panose="02020603050405020304" pitchFamily="18" charset="0"/>
              </a:rPr>
              <a:t> - driving efficiency, sustainability &amp; service quality</a:t>
            </a:r>
          </a:p>
          <a:p>
            <a:pPr>
              <a:lnSpc>
                <a:spcPts val="1960"/>
              </a:lnSpc>
              <a:buClr>
                <a:srgbClr val="62A844"/>
              </a:buClr>
            </a:pPr>
            <a:endParaRPr lang="en-US" b="1" dirty="0">
              <a:solidFill>
                <a:srgbClr val="262626"/>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Guest Experience:</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App (4.7/5 rating)</a:t>
            </a:r>
            <a:r>
              <a:rPr lang="en-US" dirty="0">
                <a:solidFill>
                  <a:srgbClr val="262626"/>
                </a:solidFill>
                <a:cs typeface="Times New Roman" panose="02020603050405020304" pitchFamily="18" charset="0"/>
              </a:rPr>
              <a:t> - Contactless check-in, digital keys, full room control</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AI Chatbot</a:t>
            </a:r>
            <a:r>
              <a:rPr lang="en-US" dirty="0">
                <a:solidFill>
                  <a:srgbClr val="262626"/>
                </a:solidFill>
                <a:cs typeface="Times New Roman" panose="02020603050405020304" pitchFamily="18" charset="0"/>
              </a:rPr>
              <a:t> - Instant answers to routine questions</a:t>
            </a:r>
          </a:p>
          <a:p>
            <a:pPr>
              <a:lnSpc>
                <a:spcPts val="1960"/>
              </a:lnSpc>
              <a:buClr>
                <a:srgbClr val="62A844"/>
              </a:buClr>
            </a:pPr>
            <a:endParaRPr lang="en-US" dirty="0">
              <a:solidFill>
                <a:srgbClr val="262626"/>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Operational Efficiency:</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Robotic Process Automation</a:t>
            </a:r>
            <a:r>
              <a:rPr lang="en-US" dirty="0">
                <a:solidFill>
                  <a:srgbClr val="262626"/>
                </a:solidFill>
                <a:cs typeface="Times New Roman" panose="02020603050405020304" pitchFamily="18" charset="0"/>
              </a:rPr>
              <a:t> - 30+ tasks automated (invoicing, reporting)</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Predictive Housekeeping</a:t>
            </a:r>
            <a:r>
              <a:rPr lang="en-US" dirty="0">
                <a:solidFill>
                  <a:srgbClr val="262626"/>
                </a:solidFill>
                <a:cs typeface="Times New Roman" panose="02020603050405020304" pitchFamily="18" charset="0"/>
              </a:rPr>
              <a:t> - Cleaning scheduled only when needed</a:t>
            </a:r>
          </a:p>
          <a:p>
            <a:pPr>
              <a:lnSpc>
                <a:spcPts val="1960"/>
              </a:lnSpc>
              <a:buClr>
                <a:srgbClr val="62A844"/>
              </a:buClr>
            </a:pPr>
            <a:endParaRPr lang="en-US" dirty="0">
              <a:solidFill>
                <a:srgbClr val="262626"/>
              </a:solidFill>
              <a:cs typeface="Times New Roman" panose="02020603050405020304" pitchFamily="18" charset="0"/>
            </a:endParaRPr>
          </a:p>
          <a:p>
            <a:pPr>
              <a:lnSpc>
                <a:spcPts val="1960"/>
              </a:lnSpc>
              <a:buClr>
                <a:srgbClr val="62A844"/>
              </a:buClr>
            </a:pPr>
            <a:r>
              <a:rPr lang="en-US" sz="2000" b="1" dirty="0">
                <a:solidFill>
                  <a:srgbClr val="0289AE"/>
                </a:solidFill>
                <a:cs typeface="Times New Roman" panose="02020603050405020304" pitchFamily="18" charset="0"/>
              </a:rPr>
              <a:t>Sustainability Impact:</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37.8% water use drop</a:t>
            </a:r>
            <a:r>
              <a:rPr lang="en-US" dirty="0">
                <a:solidFill>
                  <a:srgbClr val="262626"/>
                </a:solidFill>
                <a:cs typeface="Times New Roman" panose="02020603050405020304" pitchFamily="18" charset="0"/>
              </a:rPr>
              <a:t> (2019–2021)</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2 million plastic bottles eliminated</a:t>
            </a:r>
            <a:r>
              <a:rPr lang="en-US" dirty="0">
                <a:solidFill>
                  <a:srgbClr val="262626"/>
                </a:solidFill>
                <a:cs typeface="Times New Roman" panose="02020603050405020304" pitchFamily="18" charset="0"/>
              </a:rPr>
              <a:t> annually</a:t>
            </a:r>
          </a:p>
          <a:p>
            <a:pPr marL="285750" indent="-285750">
              <a:lnSpc>
                <a:spcPts val="1960"/>
              </a:lnSpc>
              <a:buClr>
                <a:srgbClr val="62A844"/>
              </a:buClr>
              <a:buFont typeface="Arial" panose="020B0604020202020204" pitchFamily="34" charset="0"/>
              <a:buChar char="•"/>
            </a:pPr>
            <a:r>
              <a:rPr lang="en-US" b="1" dirty="0">
                <a:solidFill>
                  <a:srgbClr val="262626"/>
                </a:solidFill>
                <a:cs typeface="Times New Roman" panose="02020603050405020304" pitchFamily="18" charset="0"/>
              </a:rPr>
              <a:t>90%+ renewable electricity</a:t>
            </a:r>
            <a:endParaRPr lang="en-US" dirty="0">
              <a:solidFill>
                <a:srgbClr val="262626"/>
              </a:solidFill>
              <a:cs typeface="Times New Roman" panose="02020603050405020304" pitchFamily="18" charset="0"/>
            </a:endParaRPr>
          </a:p>
        </p:txBody>
      </p:sp>
    </p:spTree>
    <p:extLst>
      <p:ext uri="{BB962C8B-B14F-4D97-AF65-F5344CB8AC3E}">
        <p14:creationId xmlns:p14="http://schemas.microsoft.com/office/powerpoint/2010/main" val="32354572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9498B-B801-94C6-C953-0C23BB84A54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3A3056F8-79BB-D001-B0B8-F18A79E143C0}"/>
              </a:ext>
            </a:extLst>
          </p:cNvPr>
          <p:cNvSpPr/>
          <p:nvPr/>
        </p:nvSpPr>
        <p:spPr>
          <a:xfrm>
            <a:off x="0" y="661867"/>
            <a:ext cx="12192000" cy="106071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62A844"/>
          </a:solidFill>
          <a:ln w="3060" cap="flat">
            <a:noFill/>
            <a:prstDash val="solid"/>
            <a:miter/>
          </a:ln>
        </p:spPr>
        <p:txBody>
          <a:bodyPr rtlCol="0" anchor="ctr"/>
          <a:lstStyle/>
          <a:p>
            <a:endParaRPr lang="en-US"/>
          </a:p>
        </p:txBody>
      </p:sp>
      <p:sp>
        <p:nvSpPr>
          <p:cNvPr id="18" name="TextBox 17">
            <a:extLst>
              <a:ext uri="{FF2B5EF4-FFF2-40B4-BE49-F238E27FC236}">
                <a16:creationId xmlns:a16="http://schemas.microsoft.com/office/drawing/2014/main" id="{2DC767AE-C430-8F1A-C33D-1A89D9097061}"/>
              </a:ext>
            </a:extLst>
          </p:cNvPr>
          <p:cNvSpPr txBox="1"/>
          <p:nvPr/>
        </p:nvSpPr>
        <p:spPr>
          <a:xfrm>
            <a:off x="711412" y="967864"/>
            <a:ext cx="10213848" cy="1138773"/>
          </a:xfrm>
          <a:prstGeom prst="rect">
            <a:avLst/>
          </a:prstGeom>
          <a:noFill/>
        </p:spPr>
        <p:txBody>
          <a:bodyPr wrap="square">
            <a:spAutoFit/>
          </a:bodyPr>
          <a:lstStyle/>
          <a:p>
            <a:r>
              <a:rPr lang="en-US" sz="3400" b="1" dirty="0">
                <a:solidFill>
                  <a:schemeClr val="bg1"/>
                </a:solidFill>
                <a:cs typeface="Times New Roman" panose="02020603050405020304" pitchFamily="18" charset="0"/>
              </a:rPr>
              <a:t>Trends Snapshot : Hospitality AI in 2025</a:t>
            </a:r>
          </a:p>
          <a:p>
            <a:endParaRPr lang="en-US" sz="3400" b="1" dirty="0">
              <a:solidFill>
                <a:schemeClr val="bg1"/>
              </a:solidFill>
              <a:cs typeface="Times New Roman" panose="02020603050405020304" pitchFamily="18" charset="0"/>
            </a:endParaRPr>
          </a:p>
        </p:txBody>
      </p:sp>
      <p:sp>
        <p:nvSpPr>
          <p:cNvPr id="19" name="Graphic 4">
            <a:extLst>
              <a:ext uri="{FF2B5EF4-FFF2-40B4-BE49-F238E27FC236}">
                <a16:creationId xmlns:a16="http://schemas.microsoft.com/office/drawing/2014/main" id="{DFDA4157-0435-618E-1E33-C749B7FE942B}"/>
              </a:ext>
            </a:extLst>
          </p:cNvPr>
          <p:cNvSpPr/>
          <p:nvPr/>
        </p:nvSpPr>
        <p:spPr>
          <a:xfrm rot="5400000">
            <a:off x="1314218" y="89200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p>
        </p:txBody>
      </p:sp>
      <p:pic>
        <p:nvPicPr>
          <p:cNvPr id="20" name="Graphic 19">
            <a:extLst>
              <a:ext uri="{FF2B5EF4-FFF2-40B4-BE49-F238E27FC236}">
                <a16:creationId xmlns:a16="http://schemas.microsoft.com/office/drawing/2014/main" id="{1734F00D-B94C-0663-58C5-CD276C67BF85}"/>
              </a:ext>
            </a:extLst>
          </p:cNvPr>
          <p:cNvPicPr>
            <a:picLocks noChangeAspect="1"/>
          </p:cNvPicPr>
          <p:nvPr/>
        </p:nvPicPr>
        <p:blipFill>
          <a:blip>
            <a:extLst>
              <a:ext uri="{96DAC541-7B7A-43D3-8B79-37D633B846F1}">
                <asvg:svgBlip xmlns:asvg="http://schemas.microsoft.com/office/drawing/2016/SVG/main" r:embed="rId3"/>
              </a:ext>
            </a:extLst>
          </a:blip>
          <a:srcRect l="32264" t="48938" r="39869" b="41747"/>
          <a:stretch>
            <a:fillRect/>
          </a:stretch>
        </p:blipFill>
        <p:spPr>
          <a:xfrm>
            <a:off x="5445710" y="0"/>
            <a:ext cx="6754568" cy="3196842"/>
          </a:xfrm>
          <a:prstGeom prst="rect">
            <a:avLst/>
          </a:prstGeom>
        </p:spPr>
      </p:pic>
      <p:pic>
        <p:nvPicPr>
          <p:cNvPr id="21" name="Picture 20" descr="iPhone6_mockup_front_white.png">
            <a:extLst>
              <a:ext uri="{FF2B5EF4-FFF2-40B4-BE49-F238E27FC236}">
                <a16:creationId xmlns:a16="http://schemas.microsoft.com/office/drawing/2014/main" id="{B76F6E3B-5619-267F-0C95-04A99E153B9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78783" y="-199591"/>
            <a:ext cx="4094254" cy="6404164"/>
          </a:xfrm>
          <a:prstGeom prst="rect">
            <a:avLst/>
          </a:prstGeom>
        </p:spPr>
      </p:pic>
      <p:pic>
        <p:nvPicPr>
          <p:cNvPr id="6" name="Picture Placeholder 7">
            <a:extLst>
              <a:ext uri="{FF2B5EF4-FFF2-40B4-BE49-F238E27FC236}">
                <a16:creationId xmlns:a16="http://schemas.microsoft.com/office/drawing/2014/main" id="{988855F3-7DB7-5C3E-3627-1B7C5D5D6677}"/>
              </a:ext>
            </a:extLst>
          </p:cNvPr>
          <p:cNvPicPr>
            <a:picLocks noChangeAspect="1"/>
          </p:cNvPicPr>
          <p:nvPr/>
        </p:nvPicPr>
        <p:blipFill>
          <a:blip r:embed="rId5" cstate="email">
            <a:extLst>
              <a:ext uri="{28A0092B-C50C-407E-A947-70E740481C1C}">
                <a14:useLocalDpi xmlns:a14="http://schemas.microsoft.com/office/drawing/2010/main"/>
              </a:ext>
            </a:extLst>
          </a:blip>
          <a:srcRect l="30692" r="30692"/>
          <a:stretch>
            <a:fillRect/>
          </a:stretch>
        </p:blipFill>
        <p:spPr>
          <a:xfrm>
            <a:off x="8802699" y="810009"/>
            <a:ext cx="2444127" cy="4336988"/>
          </a:xfrm>
          <a:prstGeom prst="rect">
            <a:avLst/>
          </a:prstGeom>
        </p:spPr>
      </p:pic>
      <p:sp>
        <p:nvSpPr>
          <p:cNvPr id="7" name="TextBox 6">
            <a:extLst>
              <a:ext uri="{FF2B5EF4-FFF2-40B4-BE49-F238E27FC236}">
                <a16:creationId xmlns:a16="http://schemas.microsoft.com/office/drawing/2014/main" id="{789D7398-E7A3-8424-38D3-CBA584D5A29C}"/>
              </a:ext>
            </a:extLst>
          </p:cNvPr>
          <p:cNvSpPr txBox="1"/>
          <p:nvPr/>
        </p:nvSpPr>
        <p:spPr>
          <a:xfrm>
            <a:off x="676179" y="2174270"/>
            <a:ext cx="5967689" cy="3170099"/>
          </a:xfrm>
          <a:prstGeom prst="rect">
            <a:avLst/>
          </a:prstGeom>
          <a:noFill/>
        </p:spPr>
        <p:txBody>
          <a:bodyPr wrap="square" rtlCol="0">
            <a:spAutoFit/>
          </a:bodyPr>
          <a:lstStyle/>
          <a:p>
            <a:pPr marL="342900" indent="-342900">
              <a:lnSpc>
                <a:spcPts val="1960"/>
              </a:lnSpc>
              <a:spcBef>
                <a:spcPts val="800"/>
              </a:spcBef>
              <a:buClr>
                <a:srgbClr val="62A844"/>
              </a:buClr>
              <a:buFont typeface="Wingdings" panose="05000000000000000000" pitchFamily="2" charset="2"/>
              <a:buChar char="ü"/>
            </a:pPr>
            <a:r>
              <a:rPr lang="en-US" b="1" dirty="0">
                <a:solidFill>
                  <a:srgbClr val="262626"/>
                </a:solidFill>
                <a:cs typeface="Times New Roman" panose="02020603050405020304" pitchFamily="18" charset="0"/>
              </a:rPr>
              <a:t>68%</a:t>
            </a:r>
            <a:r>
              <a:rPr lang="en-US" dirty="0">
                <a:solidFill>
                  <a:srgbClr val="262626"/>
                </a:solidFill>
                <a:cs typeface="Times New Roman" panose="02020603050405020304" pitchFamily="18" charset="0"/>
              </a:rPr>
              <a:t> of hotel groups use AI in at least one department </a:t>
            </a:r>
            <a:r>
              <a:rPr lang="en-US" kern="0" dirty="0">
                <a:solidFill>
                  <a:prstClr val="black"/>
                </a:solidFill>
                <a:cs typeface="Times New Roman" panose="02020603050405020304" pitchFamily="18" charset="0"/>
              </a:rPr>
              <a:t>(Skift Research, 2025)</a:t>
            </a:r>
            <a:endParaRPr lang="en-US" dirty="0">
              <a:solidFill>
                <a:srgbClr val="262626"/>
              </a:solidFill>
              <a:cs typeface="Times New Roman" panose="02020603050405020304" pitchFamily="18" charset="0"/>
            </a:endParaRPr>
          </a:p>
          <a:p>
            <a:pPr marL="342900" indent="-342900">
              <a:lnSpc>
                <a:spcPts val="1960"/>
              </a:lnSpc>
              <a:spcBef>
                <a:spcPts val="800"/>
              </a:spcBef>
              <a:buClr>
                <a:srgbClr val="62A844"/>
              </a:buClr>
              <a:buFont typeface="Wingdings" panose="05000000000000000000" pitchFamily="2" charset="2"/>
              <a:buChar char="ü"/>
            </a:pPr>
            <a:r>
              <a:rPr lang="en-US" b="1" dirty="0">
                <a:solidFill>
                  <a:srgbClr val="262626"/>
                </a:solidFill>
                <a:cs typeface="Times New Roman" panose="02020603050405020304" pitchFamily="18" charset="0"/>
              </a:rPr>
              <a:t>23%</a:t>
            </a:r>
            <a:r>
              <a:rPr lang="en-US" dirty="0">
                <a:solidFill>
                  <a:srgbClr val="262626"/>
                </a:solidFill>
                <a:cs typeface="Times New Roman" panose="02020603050405020304" pitchFamily="18" charset="0"/>
              </a:rPr>
              <a:t> guest retention boost from AI-driven </a:t>
            </a:r>
            <a:r>
              <a:rPr lang="en-US" dirty="0" err="1">
                <a:solidFill>
                  <a:srgbClr val="262626"/>
                </a:solidFill>
                <a:cs typeface="Times New Roman" panose="02020603050405020304" pitchFamily="18" charset="0"/>
              </a:rPr>
              <a:t>personalisation</a:t>
            </a:r>
            <a:r>
              <a:rPr lang="en-US" dirty="0">
                <a:solidFill>
                  <a:srgbClr val="262626"/>
                </a:solidFill>
                <a:cs typeface="Times New Roman" panose="02020603050405020304" pitchFamily="18" charset="0"/>
              </a:rPr>
              <a:t> </a:t>
            </a:r>
            <a:r>
              <a:rPr lang="en-US" kern="0" dirty="0">
                <a:solidFill>
                  <a:prstClr val="black"/>
                </a:solidFill>
                <a:cs typeface="Times New Roman" panose="02020603050405020304" pitchFamily="18" charset="0"/>
              </a:rPr>
              <a:t>(Accenture Travel Report, 2024)</a:t>
            </a:r>
            <a:endParaRPr lang="en-US" dirty="0">
              <a:solidFill>
                <a:srgbClr val="262626"/>
              </a:solidFill>
              <a:cs typeface="Times New Roman" panose="02020603050405020304" pitchFamily="18" charset="0"/>
            </a:endParaRPr>
          </a:p>
          <a:p>
            <a:pPr marL="342900" indent="-342900">
              <a:lnSpc>
                <a:spcPts val="1960"/>
              </a:lnSpc>
              <a:spcBef>
                <a:spcPts val="800"/>
              </a:spcBef>
              <a:buClr>
                <a:srgbClr val="62A844"/>
              </a:buClr>
              <a:buFont typeface="Wingdings" panose="05000000000000000000" pitchFamily="2" charset="2"/>
              <a:buChar char="ü"/>
            </a:pPr>
            <a:r>
              <a:rPr lang="en-US" b="1" dirty="0">
                <a:solidFill>
                  <a:srgbClr val="262626"/>
                </a:solidFill>
                <a:cs typeface="Times New Roman" panose="02020603050405020304" pitchFamily="18" charset="0"/>
              </a:rPr>
              <a:t>Top Concerns:</a:t>
            </a:r>
            <a:r>
              <a:rPr lang="en-US" dirty="0">
                <a:solidFill>
                  <a:srgbClr val="262626"/>
                </a:solidFill>
                <a:cs typeface="Times New Roman" panose="02020603050405020304" pitchFamily="18" charset="0"/>
              </a:rPr>
              <a:t> Data privacy (42%), Transparency (35%), Staff deskilling (21%) </a:t>
            </a:r>
            <a:r>
              <a:rPr lang="en-US" kern="0" dirty="0">
                <a:solidFill>
                  <a:prstClr val="black"/>
                </a:solidFill>
                <a:cs typeface="Times New Roman" panose="02020603050405020304" pitchFamily="18" charset="0"/>
              </a:rPr>
              <a:t>(Deloitte, 2024)</a:t>
            </a:r>
            <a:endParaRPr lang="en-US" dirty="0">
              <a:solidFill>
                <a:srgbClr val="262626"/>
              </a:solidFill>
              <a:cs typeface="Times New Roman" panose="02020603050405020304" pitchFamily="18" charset="0"/>
            </a:endParaRPr>
          </a:p>
          <a:p>
            <a:pPr marL="342900" indent="-342900">
              <a:lnSpc>
                <a:spcPts val="1960"/>
              </a:lnSpc>
              <a:spcBef>
                <a:spcPts val="800"/>
              </a:spcBef>
              <a:buClr>
                <a:srgbClr val="62A844"/>
              </a:buClr>
              <a:buFont typeface="Wingdings" panose="05000000000000000000" pitchFamily="2" charset="2"/>
              <a:buChar char="ü"/>
            </a:pPr>
            <a:r>
              <a:rPr lang="en-US" b="1" dirty="0">
                <a:solidFill>
                  <a:srgbClr val="262626"/>
                </a:solidFill>
                <a:cs typeface="Times New Roman" panose="02020603050405020304" pitchFamily="18" charset="0"/>
              </a:rPr>
              <a:t>3:1 ROI</a:t>
            </a:r>
            <a:r>
              <a:rPr lang="en-US" dirty="0">
                <a:solidFill>
                  <a:srgbClr val="262626"/>
                </a:solidFill>
                <a:cs typeface="Times New Roman" panose="02020603050405020304" pitchFamily="18" charset="0"/>
              </a:rPr>
              <a:t> on AI investments when paired with staff enablement </a:t>
            </a:r>
            <a:r>
              <a:rPr lang="en-US" kern="0" dirty="0">
                <a:solidFill>
                  <a:prstClr val="black"/>
                </a:solidFill>
                <a:cs typeface="Times New Roman" panose="02020603050405020304" pitchFamily="18" charset="0"/>
              </a:rPr>
              <a:t>(McKinsey, 2025)</a:t>
            </a:r>
          </a:p>
          <a:p>
            <a:pPr marL="285750" indent="-285750">
              <a:lnSpc>
                <a:spcPts val="1960"/>
              </a:lnSpc>
              <a:spcBef>
                <a:spcPts val="800"/>
              </a:spcBef>
              <a:buClr>
                <a:srgbClr val="62A844"/>
              </a:buClr>
              <a:buFont typeface="Wingdings" pitchFamily="2" charset="2"/>
              <a:buChar char="ü"/>
            </a:pPr>
            <a:endParaRPr lang="en-US" dirty="0">
              <a:solidFill>
                <a:srgbClr val="262626"/>
              </a:solidFill>
              <a:cs typeface="Times New Roman" panose="02020603050405020304" pitchFamily="18" charset="0"/>
            </a:endParaRPr>
          </a:p>
          <a:p>
            <a:pPr>
              <a:lnSpc>
                <a:spcPts val="1960"/>
              </a:lnSpc>
              <a:spcBef>
                <a:spcPts val="800"/>
              </a:spcBef>
              <a:buClr>
                <a:srgbClr val="62A844"/>
              </a:buClr>
            </a:pPr>
            <a:endParaRPr kumimoji="0" lang="en-GB" b="0" i="0" u="none" strike="noStrike" kern="0" cap="none" spc="0" normalizeH="0" baseline="0" noProof="0" dirty="0">
              <a:ln>
                <a:noFill/>
              </a:ln>
              <a:solidFill>
                <a:prstClr val="black"/>
              </a:solidFill>
              <a:effectLst/>
              <a:uLnTx/>
              <a:uFillTx/>
              <a:cs typeface="Times New Roman" panose="02020603050405020304" pitchFamily="18" charset="0"/>
            </a:endParaRPr>
          </a:p>
        </p:txBody>
      </p:sp>
      <p:sp>
        <p:nvSpPr>
          <p:cNvPr id="8" name="Rectangle 30">
            <a:extLst>
              <a:ext uri="{FF2B5EF4-FFF2-40B4-BE49-F238E27FC236}">
                <a16:creationId xmlns:a16="http://schemas.microsoft.com/office/drawing/2014/main" id="{D4F61ECB-4ED4-E3D4-A3AE-12D92E49E436}"/>
              </a:ext>
            </a:extLst>
          </p:cNvPr>
          <p:cNvSpPr/>
          <p:nvPr/>
        </p:nvSpPr>
        <p:spPr>
          <a:xfrm flipH="1">
            <a:off x="1390294" y="5165593"/>
            <a:ext cx="4349233" cy="861774"/>
          </a:xfrm>
          <a:prstGeom prst="rect">
            <a:avLst/>
          </a:prstGeom>
        </p:spPr>
        <p:txBody>
          <a:bodyPr wrap="square">
            <a:spAutoFit/>
          </a:bodyPr>
          <a:lstStyle/>
          <a:p>
            <a:pPr algn="ctr">
              <a:lnSpc>
                <a:spcPts val="1960"/>
              </a:lnSpc>
            </a:pPr>
            <a:r>
              <a:rPr lang="en-US" sz="2000" b="1" dirty="0">
                <a:solidFill>
                  <a:srgbClr val="0289AE"/>
                </a:solidFill>
                <a:cs typeface="Times New Roman" panose="02020603050405020304" pitchFamily="18" charset="0"/>
              </a:rPr>
              <a:t>Industry Insight:</a:t>
            </a:r>
            <a:br>
              <a:rPr lang="en-US"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This data grounds our case study analysis in sector-wide developments and challenges.</a:t>
            </a:r>
            <a:endParaRPr lang="en-US" dirty="0">
              <a:solidFill>
                <a:srgbClr val="262626"/>
              </a:solidFill>
            </a:endParaRPr>
          </a:p>
        </p:txBody>
      </p:sp>
      <p:sp>
        <p:nvSpPr>
          <p:cNvPr id="9" name="Rounded Rectangle 8">
            <a:extLst>
              <a:ext uri="{FF2B5EF4-FFF2-40B4-BE49-F238E27FC236}">
                <a16:creationId xmlns:a16="http://schemas.microsoft.com/office/drawing/2014/main" id="{9DCE499D-F9E9-F78C-501F-BAE6BEE6F3C1}"/>
              </a:ext>
            </a:extLst>
          </p:cNvPr>
          <p:cNvSpPr/>
          <p:nvPr/>
        </p:nvSpPr>
        <p:spPr>
          <a:xfrm>
            <a:off x="945174" y="4907665"/>
            <a:ext cx="5239473" cy="1423687"/>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3056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D07E6-292F-FC47-4989-06757D594E76}"/>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A679AEF6-8C05-A9A6-385A-3EB00F61BBAB}"/>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0800000" flipH="1">
            <a:off x="7351886" y="0"/>
            <a:ext cx="4840114" cy="4352080"/>
          </a:xfrm>
          <a:prstGeom prst="rect">
            <a:avLst/>
          </a:prstGeom>
        </p:spPr>
      </p:pic>
      <p:cxnSp>
        <p:nvCxnSpPr>
          <p:cNvPr id="3" name="Straight Connector 2">
            <a:extLst>
              <a:ext uri="{FF2B5EF4-FFF2-40B4-BE49-F238E27FC236}">
                <a16:creationId xmlns:a16="http://schemas.microsoft.com/office/drawing/2014/main" id="{A19748F9-B8A0-ED0A-8843-1246FED74F5C}"/>
              </a:ext>
            </a:extLst>
          </p:cNvPr>
          <p:cNvCxnSpPr>
            <a:cxnSpLocks/>
          </p:cNvCxnSpPr>
          <p:nvPr/>
        </p:nvCxnSpPr>
        <p:spPr>
          <a:xfrm>
            <a:off x="0" y="1377219"/>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BFEC47AA-7CAB-367B-BB8C-F8E5FE4C2E28}"/>
              </a:ext>
            </a:extLst>
          </p:cNvPr>
          <p:cNvSpPr txBox="1">
            <a:spLocks/>
          </p:cNvSpPr>
          <p:nvPr/>
        </p:nvSpPr>
        <p:spPr>
          <a:xfrm>
            <a:off x="429114" y="352212"/>
            <a:ext cx="725647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err="1">
                <a:solidFill>
                  <a:srgbClr val="262626"/>
                </a:solidFill>
                <a:cs typeface="Times New Roman" panose="02020603050405020304" pitchFamily="18" charset="0"/>
              </a:rPr>
              <a:t>Analysing</a:t>
            </a:r>
            <a:r>
              <a:rPr lang="en-US" sz="3400" b="1" dirty="0">
                <a:solidFill>
                  <a:srgbClr val="262626"/>
                </a:solidFill>
                <a:cs typeface="Times New Roman" panose="02020603050405020304" pitchFamily="18" charset="0"/>
              </a:rPr>
              <a:t> Success and Drawing Lessons from AI Implementation</a:t>
            </a:r>
          </a:p>
          <a:p>
            <a:pPr marL="0" indent="0">
              <a:lnSpc>
                <a:spcPts val="3520"/>
              </a:lnSpc>
              <a:spcBef>
                <a:spcPts val="0"/>
              </a:spcBef>
              <a:buNone/>
            </a:pPr>
            <a:endParaRPr lang="en-US" sz="3400" b="1" dirty="0">
              <a:solidFill>
                <a:srgbClr val="262626"/>
              </a:solidFill>
              <a:cs typeface="Times New Roman" panose="02020603050405020304" pitchFamily="18" charset="0"/>
            </a:endParaRP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7" name="TextBox 97">
            <a:extLst>
              <a:ext uri="{FF2B5EF4-FFF2-40B4-BE49-F238E27FC236}">
                <a16:creationId xmlns:a16="http://schemas.microsoft.com/office/drawing/2014/main" id="{58E7A3B5-26F8-7F95-DA40-4AD2152CFE9F}"/>
              </a:ext>
            </a:extLst>
          </p:cNvPr>
          <p:cNvSpPr txBox="1"/>
          <p:nvPr/>
        </p:nvSpPr>
        <p:spPr>
          <a:xfrm>
            <a:off x="429116" y="1667908"/>
            <a:ext cx="6365224" cy="4196020"/>
          </a:xfrm>
          <a:prstGeom prst="rect">
            <a:avLst/>
          </a:prstGeom>
          <a:noFill/>
        </p:spPr>
        <p:txBody>
          <a:bodyPr wrap="square">
            <a:spAutoFit/>
          </a:bodyPr>
          <a:lstStyle/>
          <a:p>
            <a:pPr lvl="0">
              <a:lnSpc>
                <a:spcPts val="1960"/>
              </a:lnSpc>
              <a:defRPr/>
            </a:pPr>
            <a:r>
              <a:rPr lang="en-US" kern="0" dirty="0">
                <a:solidFill>
                  <a:prstClr val="black"/>
                </a:solidFill>
                <a:cs typeface="Times New Roman" panose="02020603050405020304" pitchFamily="18" charset="0"/>
              </a:rPr>
              <a:t>Start by identifying the core problem each AI tool was designed to address, such as improving service speed, increasing guest satisfaction, or reducing costs.  Evaluate success based on clear, measurable outcomes and how well the system integrated into existing workflows.</a:t>
            </a:r>
          </a:p>
          <a:p>
            <a:pPr lvl="0">
              <a:lnSpc>
                <a:spcPts val="1960"/>
              </a:lnSpc>
              <a:defRPr/>
            </a:pPr>
            <a:endParaRPr lang="en-US" kern="0" dirty="0">
              <a:solidFill>
                <a:prstClr val="black"/>
              </a:solidFill>
              <a:cs typeface="Times New Roman" panose="02020603050405020304" pitchFamily="18" charset="0"/>
            </a:endParaRPr>
          </a:p>
          <a:p>
            <a:pPr lvl="0">
              <a:lnSpc>
                <a:spcPts val="1960"/>
              </a:lnSpc>
              <a:defRPr/>
            </a:pPr>
            <a:endParaRPr lang="en-US" kern="0" dirty="0">
              <a:solidFill>
                <a:prstClr val="black"/>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kern="0" dirty="0">
                <a:solidFill>
                  <a:srgbClr val="0289AE"/>
                </a:solidFill>
                <a:cs typeface="Times New Roman" panose="02020603050405020304" pitchFamily="18" charset="0"/>
              </a:rPr>
              <a:t>Consider usability: </a:t>
            </a:r>
            <a:r>
              <a:rPr lang="en-US" kern="0" dirty="0">
                <a:solidFill>
                  <a:prstClr val="black"/>
                </a:solidFill>
                <a:cs typeface="Times New Roman" panose="02020603050405020304" pitchFamily="18" charset="0"/>
              </a:rPr>
              <a:t>Could both managers and frontline staff adopt and operate the system with confidence?</a:t>
            </a:r>
          </a:p>
          <a:p>
            <a:pPr marL="285750" lvl="0" indent="-285750">
              <a:lnSpc>
                <a:spcPts val="1960"/>
              </a:lnSpc>
              <a:buClr>
                <a:srgbClr val="62A844"/>
              </a:buClr>
              <a:buFont typeface="Arial" panose="020B0604020202020204" pitchFamily="34" charset="0"/>
              <a:buChar char="•"/>
              <a:defRPr/>
            </a:pPr>
            <a:endParaRPr lang="en-US" kern="0" dirty="0">
              <a:solidFill>
                <a:prstClr val="black"/>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kern="0" dirty="0">
                <a:solidFill>
                  <a:srgbClr val="0289AE"/>
                </a:solidFill>
                <a:cs typeface="Times New Roman" panose="02020603050405020304" pitchFamily="18" charset="0"/>
              </a:rPr>
              <a:t>Review ethics: </a:t>
            </a:r>
            <a:r>
              <a:rPr lang="en-US" kern="0" dirty="0">
                <a:solidFill>
                  <a:prstClr val="black"/>
                </a:solidFill>
                <a:cs typeface="Times New Roman" panose="02020603050405020304" pitchFamily="18" charset="0"/>
              </a:rPr>
              <a:t>Were data privacy, fairness, and transparency respected throughout deployment?</a:t>
            </a:r>
          </a:p>
          <a:p>
            <a:pPr marL="285750" lvl="0" indent="-285750">
              <a:lnSpc>
                <a:spcPts val="1960"/>
              </a:lnSpc>
              <a:buClr>
                <a:srgbClr val="62A844"/>
              </a:buClr>
              <a:buFont typeface="Arial" panose="020B0604020202020204" pitchFamily="34" charset="0"/>
              <a:buChar char="•"/>
              <a:defRPr/>
            </a:pPr>
            <a:endParaRPr lang="en-US" kern="0" dirty="0">
              <a:solidFill>
                <a:prstClr val="black"/>
              </a:solidFill>
              <a:cs typeface="Times New Roman" panose="02020603050405020304" pitchFamily="18" charset="0"/>
            </a:endParaRPr>
          </a:p>
          <a:p>
            <a:pPr marL="285750" lvl="0" indent="-285750">
              <a:lnSpc>
                <a:spcPts val="1960"/>
              </a:lnSpc>
              <a:buClr>
                <a:srgbClr val="62A844"/>
              </a:buClr>
              <a:buFont typeface="Arial" panose="020B0604020202020204" pitchFamily="34" charset="0"/>
              <a:buChar char="•"/>
              <a:defRPr/>
            </a:pPr>
            <a:r>
              <a:rPr lang="en-US" sz="2000" b="1" kern="0" dirty="0">
                <a:solidFill>
                  <a:srgbClr val="0289AE"/>
                </a:solidFill>
                <a:cs typeface="Times New Roman" panose="02020603050405020304" pitchFamily="18" charset="0"/>
              </a:rPr>
              <a:t>Assess sustainability: </a:t>
            </a:r>
            <a:r>
              <a:rPr lang="en-US" kern="0" dirty="0">
                <a:solidFill>
                  <a:prstClr val="black"/>
                </a:solidFill>
                <a:cs typeface="Times New Roman" panose="02020603050405020304" pitchFamily="18" charset="0"/>
              </a:rPr>
              <a:t>Is the AI solution scalable and adaptable across different types of hospitality settings, including smaller enterprises?</a:t>
            </a:r>
          </a:p>
        </p:txBody>
      </p:sp>
      <p:sp>
        <p:nvSpPr>
          <p:cNvPr id="2" name="Rounded Rectangle 1">
            <a:extLst>
              <a:ext uri="{FF2B5EF4-FFF2-40B4-BE49-F238E27FC236}">
                <a16:creationId xmlns:a16="http://schemas.microsoft.com/office/drawing/2014/main" id="{44454467-7D7B-D54B-B9D0-257476D6AE48}"/>
              </a:ext>
            </a:extLst>
          </p:cNvPr>
          <p:cNvSpPr/>
          <p:nvPr/>
        </p:nvSpPr>
        <p:spPr>
          <a:xfrm>
            <a:off x="7124915" y="6002285"/>
            <a:ext cx="4222789"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B3FDEC4-25C4-A93B-50F2-F69C663204EB}"/>
              </a:ext>
            </a:extLst>
          </p:cNvPr>
          <p:cNvSpPr txBox="1"/>
          <p:nvPr/>
        </p:nvSpPr>
        <p:spPr>
          <a:xfrm>
            <a:off x="7250914" y="6065563"/>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8" name="TextBox 7">
            <a:extLst>
              <a:ext uri="{FF2B5EF4-FFF2-40B4-BE49-F238E27FC236}">
                <a16:creationId xmlns:a16="http://schemas.microsoft.com/office/drawing/2014/main" id="{BE2AFE1B-682E-FDA2-F83F-50A232B6A809}"/>
              </a:ext>
            </a:extLst>
          </p:cNvPr>
          <p:cNvSpPr txBox="1"/>
          <p:nvPr/>
        </p:nvSpPr>
        <p:spPr>
          <a:xfrm>
            <a:off x="8006915" y="6065563"/>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i="0" dirty="0">
                <a:solidFill>
                  <a:srgbClr val="262626"/>
                </a:solidFill>
                <a:latin typeface="Calibri" panose="020F0502020204030204" pitchFamily="34" charset="0"/>
                <a:cs typeface="Calibri" panose="020F0502020204030204" pitchFamily="34" charset="0"/>
              </a:rPr>
              <a:t>3</a:t>
            </a:r>
            <a:r>
              <a:rPr sz="1400" b="1" i="0" dirty="0">
                <a:solidFill>
                  <a:srgbClr val="262626"/>
                </a:solidFill>
                <a:latin typeface="Calibri" panose="020F0502020204030204" pitchFamily="34" charset="0"/>
                <a:cs typeface="Calibri" panose="020F0502020204030204" pitchFamily="34" charset="0"/>
              </a:rPr>
              <a:t> M</a:t>
            </a:r>
            <a:r>
              <a:rPr lang="en-IE" sz="1400" b="1" dirty="0">
                <a:solidFill>
                  <a:srgbClr val="262626"/>
                </a:solidFill>
                <a:latin typeface="Calibri" panose="020F0502020204030204" pitchFamily="34" charset="0"/>
                <a:cs typeface="Calibri" panose="020F0502020204030204" pitchFamily="34" charset="0"/>
              </a:rPr>
              <a:t>1</a:t>
            </a:r>
            <a:endParaRPr sz="1400" b="1" i="0" dirty="0">
              <a:solidFill>
                <a:srgbClr val="262626"/>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9FFF27A6-5A70-88D0-1A58-C46FC1713D42}"/>
              </a:ext>
            </a:extLst>
          </p:cNvPr>
          <p:cNvSpPr txBox="1"/>
          <p:nvPr/>
        </p:nvSpPr>
        <p:spPr>
          <a:xfrm>
            <a:off x="8600914" y="6065563"/>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Leading Green and Digital Change</a:t>
            </a:r>
          </a:p>
        </p:txBody>
      </p:sp>
      <p:sp>
        <p:nvSpPr>
          <p:cNvPr id="14" name="Rectangle 30">
            <a:extLst>
              <a:ext uri="{FF2B5EF4-FFF2-40B4-BE49-F238E27FC236}">
                <a16:creationId xmlns:a16="http://schemas.microsoft.com/office/drawing/2014/main" id="{649503E8-57F5-FE76-9E59-73E08ECFF740}"/>
              </a:ext>
            </a:extLst>
          </p:cNvPr>
          <p:cNvSpPr/>
          <p:nvPr/>
        </p:nvSpPr>
        <p:spPr>
          <a:xfrm flipH="1">
            <a:off x="7628466" y="3979702"/>
            <a:ext cx="3495601" cy="1231106"/>
          </a:xfrm>
          <a:prstGeom prst="rect">
            <a:avLst/>
          </a:prstGeom>
        </p:spPr>
        <p:txBody>
          <a:bodyPr wrap="square">
            <a:spAutoFit/>
          </a:bodyPr>
          <a:lstStyle/>
          <a:p>
            <a:pPr lvl="0" algn="ctr">
              <a:defRPr/>
            </a:pPr>
            <a:r>
              <a:rPr lang="en-US" sz="2000" b="1" kern="0" dirty="0">
                <a:solidFill>
                  <a:srgbClr val="0289AE"/>
                </a:solidFill>
                <a:cs typeface="Times New Roman" panose="02020603050405020304" pitchFamily="18" charset="0"/>
              </a:rPr>
              <a:t>Discussion prompt:</a:t>
            </a:r>
            <a:br>
              <a:rPr lang="en-US" kern="0" dirty="0">
                <a:solidFill>
                  <a:srgbClr val="262626"/>
                </a:solidFill>
                <a:cs typeface="Times New Roman" panose="02020603050405020304" pitchFamily="18" charset="0"/>
              </a:rPr>
            </a:br>
            <a:r>
              <a:rPr lang="en-US" i="1" dirty="0">
                <a:solidFill>
                  <a:srgbClr val="262626"/>
                </a:solidFill>
                <a:cs typeface="Times New Roman" panose="02020603050405020304" pitchFamily="18" charset="0"/>
              </a:rPr>
              <a:t>Which factors contributed most to success? Think beyond technology to leadership, training, and trust.</a:t>
            </a:r>
            <a:endParaRPr lang="en-US" dirty="0">
              <a:solidFill>
                <a:srgbClr val="262626"/>
              </a:solidFill>
              <a:cs typeface="Times New Roman" panose="02020603050405020304" pitchFamily="18" charset="0"/>
            </a:endParaRPr>
          </a:p>
        </p:txBody>
      </p:sp>
      <p:sp>
        <p:nvSpPr>
          <p:cNvPr id="15" name="Rounded Rectangle 14">
            <a:extLst>
              <a:ext uri="{FF2B5EF4-FFF2-40B4-BE49-F238E27FC236}">
                <a16:creationId xmlns:a16="http://schemas.microsoft.com/office/drawing/2014/main" id="{5210E23D-8952-047E-5B94-C666D259A66F}"/>
              </a:ext>
            </a:extLst>
          </p:cNvPr>
          <p:cNvSpPr/>
          <p:nvPr/>
        </p:nvSpPr>
        <p:spPr>
          <a:xfrm>
            <a:off x="7351886" y="3449611"/>
            <a:ext cx="4048761" cy="2113191"/>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11211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97481-FDF6-F37F-8CFF-D6C2B7C80B36}"/>
            </a:ext>
          </a:extLst>
        </p:cNvPr>
        <p:cNvGrpSpPr/>
        <p:nvPr/>
      </p:nvGrpSpPr>
      <p:grpSpPr>
        <a:xfrm>
          <a:off x="0" y="0"/>
          <a:ext cx="0" cy="0"/>
          <a:chOff x="0" y="0"/>
          <a:chExt cx="0" cy="0"/>
        </a:xfrm>
      </p:grpSpPr>
      <p:sp>
        <p:nvSpPr>
          <p:cNvPr id="107" name="Rectangle 30">
            <a:extLst>
              <a:ext uri="{FF2B5EF4-FFF2-40B4-BE49-F238E27FC236}">
                <a16:creationId xmlns:a16="http://schemas.microsoft.com/office/drawing/2014/main" id="{1AE82935-7323-736A-C9A6-CED3CB02CBC2}"/>
              </a:ext>
            </a:extLst>
          </p:cNvPr>
          <p:cNvSpPr/>
          <p:nvPr/>
        </p:nvSpPr>
        <p:spPr>
          <a:xfrm flipH="1">
            <a:off x="688771" y="1649675"/>
            <a:ext cx="3879547" cy="1169936"/>
          </a:xfrm>
          <a:prstGeom prst="rect">
            <a:avLst/>
          </a:prstGeom>
        </p:spPr>
        <p:txBody>
          <a:bodyPr wrap="square">
            <a:spAutoFit/>
          </a:bodyPr>
          <a:lstStyle/>
          <a:p>
            <a:pPr>
              <a:lnSpc>
                <a:spcPts val="2100"/>
              </a:lnSpc>
              <a:spcAft>
                <a:spcPts val="800"/>
              </a:spcAft>
              <a:buClr>
                <a:srgbClr val="62A844"/>
              </a:buClr>
            </a:pPr>
            <a:r>
              <a:rPr lang="en-US" sz="2000" b="1" dirty="0">
                <a:solidFill>
                  <a:srgbClr val="262626"/>
                </a:solidFill>
                <a:cs typeface="Times New Roman" panose="02020603050405020304" pitchFamily="18" charset="0"/>
              </a:rPr>
              <a:t>Purposeful AI Delivers Results: </a:t>
            </a:r>
            <a:r>
              <a:rPr lang="en-US" sz="2000" dirty="0">
                <a:solidFill>
                  <a:srgbClr val="262626"/>
                </a:solidFill>
                <a:cs typeface="Times New Roman" panose="02020603050405020304" pitchFamily="18" charset="0"/>
              </a:rPr>
              <a:t>From food waste reduction to multilingual communication- solves real operational challenges</a:t>
            </a:r>
          </a:p>
        </p:txBody>
      </p:sp>
      <p:sp>
        <p:nvSpPr>
          <p:cNvPr id="108" name="Rectangle 30">
            <a:extLst>
              <a:ext uri="{FF2B5EF4-FFF2-40B4-BE49-F238E27FC236}">
                <a16:creationId xmlns:a16="http://schemas.microsoft.com/office/drawing/2014/main" id="{4A2A2AF2-5CBD-5525-AFEA-C832DD7394F1}"/>
              </a:ext>
            </a:extLst>
          </p:cNvPr>
          <p:cNvSpPr/>
          <p:nvPr/>
        </p:nvSpPr>
        <p:spPr>
          <a:xfrm flipH="1">
            <a:off x="688768" y="3680460"/>
            <a:ext cx="3996118" cy="900631"/>
          </a:xfrm>
          <a:prstGeom prst="rect">
            <a:avLst/>
          </a:prstGeom>
        </p:spPr>
        <p:txBody>
          <a:bodyPr wrap="square">
            <a:spAutoFit/>
          </a:bodyPr>
          <a:lstStyle/>
          <a:p>
            <a:pPr>
              <a:lnSpc>
                <a:spcPts val="2100"/>
              </a:lnSpc>
              <a:spcAft>
                <a:spcPts val="800"/>
              </a:spcAft>
              <a:buClr>
                <a:srgbClr val="62A844"/>
              </a:buClr>
            </a:pPr>
            <a:r>
              <a:rPr lang="en-US" sz="2000" b="1" dirty="0">
                <a:solidFill>
                  <a:srgbClr val="262626"/>
                </a:solidFill>
                <a:cs typeface="Times New Roman" panose="02020603050405020304" pitchFamily="18" charset="0"/>
              </a:rPr>
              <a:t>Success = People + Process:      </a:t>
            </a:r>
            <a:r>
              <a:rPr lang="en-US" sz="2000" dirty="0">
                <a:solidFill>
                  <a:srgbClr val="262626"/>
                </a:solidFill>
                <a:cs typeface="Times New Roman" panose="02020603050405020304" pitchFamily="18" charset="0"/>
              </a:rPr>
              <a:t>Driven by leadership clarity, staff engagement, ethical implementation</a:t>
            </a:r>
          </a:p>
        </p:txBody>
      </p:sp>
      <p:sp>
        <p:nvSpPr>
          <p:cNvPr id="109" name="Rectangle 30">
            <a:extLst>
              <a:ext uri="{FF2B5EF4-FFF2-40B4-BE49-F238E27FC236}">
                <a16:creationId xmlns:a16="http://schemas.microsoft.com/office/drawing/2014/main" id="{6A3DC94D-92C2-2295-CE13-02BFD6018734}"/>
              </a:ext>
            </a:extLst>
          </p:cNvPr>
          <p:cNvSpPr/>
          <p:nvPr/>
        </p:nvSpPr>
        <p:spPr>
          <a:xfrm flipH="1">
            <a:off x="688771" y="5564441"/>
            <a:ext cx="4160105" cy="900631"/>
          </a:xfrm>
          <a:prstGeom prst="rect">
            <a:avLst/>
          </a:prstGeom>
        </p:spPr>
        <p:txBody>
          <a:bodyPr wrap="square">
            <a:spAutoFit/>
          </a:bodyPr>
          <a:lstStyle/>
          <a:p>
            <a:pPr>
              <a:lnSpc>
                <a:spcPts val="2100"/>
              </a:lnSpc>
              <a:spcAft>
                <a:spcPts val="800"/>
              </a:spcAft>
              <a:buClr>
                <a:srgbClr val="62A844"/>
              </a:buClr>
            </a:pPr>
            <a:r>
              <a:rPr lang="en-US" sz="2000" b="1" dirty="0">
                <a:solidFill>
                  <a:srgbClr val="262626"/>
                </a:solidFill>
                <a:cs typeface="Times New Roman" panose="02020603050405020304" pitchFamily="18" charset="0"/>
              </a:rPr>
              <a:t>Measurable Improvements: </a:t>
            </a:r>
            <a:r>
              <a:rPr lang="en-US" sz="2000" dirty="0">
                <a:solidFill>
                  <a:srgbClr val="262626"/>
                </a:solidFill>
                <a:cs typeface="Times New Roman" panose="02020603050405020304" pitchFamily="18" charset="0"/>
              </a:rPr>
              <a:t>Shorter response times, higher satisfaction, better sustainability, stronger finances</a:t>
            </a:r>
          </a:p>
        </p:txBody>
      </p:sp>
      <p:sp>
        <p:nvSpPr>
          <p:cNvPr id="3" name="Freeform 5">
            <a:extLst>
              <a:ext uri="{FF2B5EF4-FFF2-40B4-BE49-F238E27FC236}">
                <a16:creationId xmlns:a16="http://schemas.microsoft.com/office/drawing/2014/main" id="{60873A6E-76FD-7799-1078-B2339331609E}"/>
              </a:ext>
            </a:extLst>
          </p:cNvPr>
          <p:cNvSpPr>
            <a:spLocks/>
          </p:cNvSpPr>
          <p:nvPr/>
        </p:nvSpPr>
        <p:spPr bwMode="auto">
          <a:xfrm>
            <a:off x="5311215" y="3801936"/>
            <a:ext cx="930604" cy="1363306"/>
          </a:xfrm>
          <a:custGeom>
            <a:avLst/>
            <a:gdLst>
              <a:gd name="T0" fmla="*/ 351 w 351"/>
              <a:gd name="T1" fmla="*/ 514 h 514"/>
              <a:gd name="T2" fmla="*/ 351 w 351"/>
              <a:gd name="T3" fmla="*/ 316 h 514"/>
              <a:gd name="T4" fmla="*/ 286 w 351"/>
              <a:gd name="T5" fmla="*/ 257 h 514"/>
              <a:gd name="T6" fmla="*/ 66 w 351"/>
              <a:gd name="T7" fmla="*/ 257 h 514"/>
              <a:gd name="T8" fmla="*/ 0 w 351"/>
              <a:gd name="T9" fmla="*/ 199 h 514"/>
              <a:gd name="T10" fmla="*/ 0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351" y="514"/>
                </a:moveTo>
                <a:cubicBezTo>
                  <a:pt x="351" y="316"/>
                  <a:pt x="351" y="316"/>
                  <a:pt x="351" y="316"/>
                </a:cubicBezTo>
                <a:cubicBezTo>
                  <a:pt x="351" y="283"/>
                  <a:pt x="322" y="257"/>
                  <a:pt x="286" y="257"/>
                </a:cubicBezTo>
                <a:cubicBezTo>
                  <a:pt x="66" y="257"/>
                  <a:pt x="66" y="257"/>
                  <a:pt x="66" y="257"/>
                </a:cubicBezTo>
                <a:cubicBezTo>
                  <a:pt x="30" y="257"/>
                  <a:pt x="0" y="231"/>
                  <a:pt x="0" y="199"/>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6">
            <a:extLst>
              <a:ext uri="{FF2B5EF4-FFF2-40B4-BE49-F238E27FC236}">
                <a16:creationId xmlns:a16="http://schemas.microsoft.com/office/drawing/2014/main" id="{E004FFF8-4ED1-3C80-BF12-6F40236B4D49}"/>
              </a:ext>
            </a:extLst>
          </p:cNvPr>
          <p:cNvSpPr>
            <a:spLocks/>
          </p:cNvSpPr>
          <p:nvPr/>
        </p:nvSpPr>
        <p:spPr bwMode="auto">
          <a:xfrm>
            <a:off x="6419642" y="3801937"/>
            <a:ext cx="930604" cy="1363306"/>
          </a:xfrm>
          <a:custGeom>
            <a:avLst/>
            <a:gdLst>
              <a:gd name="T0" fmla="*/ 0 w 351"/>
              <a:gd name="T1" fmla="*/ 514 h 514"/>
              <a:gd name="T2" fmla="*/ 0 w 351"/>
              <a:gd name="T3" fmla="*/ 316 h 514"/>
              <a:gd name="T4" fmla="*/ 65 w 351"/>
              <a:gd name="T5" fmla="*/ 257 h 514"/>
              <a:gd name="T6" fmla="*/ 285 w 351"/>
              <a:gd name="T7" fmla="*/ 257 h 514"/>
              <a:gd name="T8" fmla="*/ 351 w 351"/>
              <a:gd name="T9" fmla="*/ 199 h 514"/>
              <a:gd name="T10" fmla="*/ 351 w 351"/>
              <a:gd name="T11" fmla="*/ 0 h 514"/>
            </a:gdLst>
            <a:ahLst/>
            <a:cxnLst>
              <a:cxn ang="0">
                <a:pos x="T0" y="T1"/>
              </a:cxn>
              <a:cxn ang="0">
                <a:pos x="T2" y="T3"/>
              </a:cxn>
              <a:cxn ang="0">
                <a:pos x="T4" y="T5"/>
              </a:cxn>
              <a:cxn ang="0">
                <a:pos x="T6" y="T7"/>
              </a:cxn>
              <a:cxn ang="0">
                <a:pos x="T8" y="T9"/>
              </a:cxn>
              <a:cxn ang="0">
                <a:pos x="T10" y="T11"/>
              </a:cxn>
            </a:cxnLst>
            <a:rect l="0" t="0" r="r" b="b"/>
            <a:pathLst>
              <a:path w="351" h="514">
                <a:moveTo>
                  <a:pt x="0" y="514"/>
                </a:moveTo>
                <a:cubicBezTo>
                  <a:pt x="0" y="316"/>
                  <a:pt x="0" y="316"/>
                  <a:pt x="0" y="316"/>
                </a:cubicBezTo>
                <a:cubicBezTo>
                  <a:pt x="0" y="283"/>
                  <a:pt x="29" y="257"/>
                  <a:pt x="65" y="257"/>
                </a:cubicBezTo>
                <a:cubicBezTo>
                  <a:pt x="285" y="257"/>
                  <a:pt x="285" y="257"/>
                  <a:pt x="285" y="257"/>
                </a:cubicBezTo>
                <a:cubicBezTo>
                  <a:pt x="321" y="257"/>
                  <a:pt x="351" y="231"/>
                  <a:pt x="351" y="199"/>
                </a:cubicBezTo>
                <a:cubicBezTo>
                  <a:pt x="351" y="0"/>
                  <a:pt x="351" y="0"/>
                  <a:pt x="351"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7">
            <a:extLst>
              <a:ext uri="{FF2B5EF4-FFF2-40B4-BE49-F238E27FC236}">
                <a16:creationId xmlns:a16="http://schemas.microsoft.com/office/drawing/2014/main" id="{DD3174D1-4E4A-7E46-76EA-3E63A7E36173}"/>
              </a:ext>
            </a:extLst>
          </p:cNvPr>
          <p:cNvSpPr>
            <a:spLocks/>
          </p:cNvSpPr>
          <p:nvPr/>
        </p:nvSpPr>
        <p:spPr bwMode="auto">
          <a:xfrm>
            <a:off x="3703900" y="3195282"/>
            <a:ext cx="2002476" cy="910845"/>
          </a:xfrm>
          <a:custGeom>
            <a:avLst/>
            <a:gdLst>
              <a:gd name="T0" fmla="*/ 235 w 235"/>
              <a:gd name="T1" fmla="*/ 344 h 344"/>
              <a:gd name="T2" fmla="*/ 235 w 235"/>
              <a:gd name="T3" fmla="*/ 211 h 344"/>
              <a:gd name="T4" fmla="*/ 191 w 235"/>
              <a:gd name="T5" fmla="*/ 172 h 344"/>
              <a:gd name="T6" fmla="*/ 44 w 235"/>
              <a:gd name="T7" fmla="*/ 172 h 344"/>
              <a:gd name="T8" fmla="*/ 0 w 235"/>
              <a:gd name="T9" fmla="*/ 133 h 344"/>
              <a:gd name="T10" fmla="*/ 0 w 235"/>
              <a:gd name="T11" fmla="*/ 0 h 344"/>
            </a:gdLst>
            <a:ahLst/>
            <a:cxnLst>
              <a:cxn ang="0">
                <a:pos x="T0" y="T1"/>
              </a:cxn>
              <a:cxn ang="0">
                <a:pos x="T2" y="T3"/>
              </a:cxn>
              <a:cxn ang="0">
                <a:pos x="T4" y="T5"/>
              </a:cxn>
              <a:cxn ang="0">
                <a:pos x="T6" y="T7"/>
              </a:cxn>
              <a:cxn ang="0">
                <a:pos x="T8" y="T9"/>
              </a:cxn>
              <a:cxn ang="0">
                <a:pos x="T10" y="T11"/>
              </a:cxn>
            </a:cxnLst>
            <a:rect l="0" t="0" r="r" b="b"/>
            <a:pathLst>
              <a:path w="235" h="344">
                <a:moveTo>
                  <a:pt x="235" y="344"/>
                </a:moveTo>
                <a:cubicBezTo>
                  <a:pt x="235" y="211"/>
                  <a:pt x="235" y="211"/>
                  <a:pt x="235" y="211"/>
                </a:cubicBezTo>
                <a:cubicBezTo>
                  <a:pt x="235" y="189"/>
                  <a:pt x="215" y="172"/>
                  <a:pt x="191" y="172"/>
                </a:cubicBezTo>
                <a:cubicBezTo>
                  <a:pt x="44" y="172"/>
                  <a:pt x="44" y="172"/>
                  <a:pt x="44" y="172"/>
                </a:cubicBezTo>
                <a:cubicBezTo>
                  <a:pt x="20" y="172"/>
                  <a:pt x="0" y="154"/>
                  <a:pt x="0" y="133"/>
                </a:cubicBezTo>
                <a:cubicBezTo>
                  <a:pt x="0" y="0"/>
                  <a:pt x="0" y="0"/>
                  <a:pt x="0"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8">
            <a:extLst>
              <a:ext uri="{FF2B5EF4-FFF2-40B4-BE49-F238E27FC236}">
                <a16:creationId xmlns:a16="http://schemas.microsoft.com/office/drawing/2014/main" id="{9FB626D1-BBEF-8F99-2670-73F2C7997991}"/>
              </a:ext>
            </a:extLst>
          </p:cNvPr>
          <p:cNvSpPr>
            <a:spLocks/>
          </p:cNvSpPr>
          <p:nvPr/>
        </p:nvSpPr>
        <p:spPr bwMode="auto">
          <a:xfrm>
            <a:off x="7484593" y="3337582"/>
            <a:ext cx="1394917" cy="912823"/>
          </a:xfrm>
          <a:custGeom>
            <a:avLst/>
            <a:gdLst>
              <a:gd name="T0" fmla="*/ 0 w 234"/>
              <a:gd name="T1" fmla="*/ 344 h 344"/>
              <a:gd name="T2" fmla="*/ 0 w 234"/>
              <a:gd name="T3" fmla="*/ 211 h 344"/>
              <a:gd name="T4" fmla="*/ 43 w 234"/>
              <a:gd name="T5" fmla="*/ 172 h 344"/>
              <a:gd name="T6" fmla="*/ 191 w 234"/>
              <a:gd name="T7" fmla="*/ 172 h 344"/>
              <a:gd name="T8" fmla="*/ 234 w 234"/>
              <a:gd name="T9" fmla="*/ 133 h 344"/>
              <a:gd name="T10" fmla="*/ 234 w 234"/>
              <a:gd name="T11" fmla="*/ 0 h 344"/>
            </a:gdLst>
            <a:ahLst/>
            <a:cxnLst>
              <a:cxn ang="0">
                <a:pos x="T0" y="T1"/>
              </a:cxn>
              <a:cxn ang="0">
                <a:pos x="T2" y="T3"/>
              </a:cxn>
              <a:cxn ang="0">
                <a:pos x="T4" y="T5"/>
              </a:cxn>
              <a:cxn ang="0">
                <a:pos x="T6" y="T7"/>
              </a:cxn>
              <a:cxn ang="0">
                <a:pos x="T8" y="T9"/>
              </a:cxn>
              <a:cxn ang="0">
                <a:pos x="T10" y="T11"/>
              </a:cxn>
            </a:cxnLst>
            <a:rect l="0" t="0" r="r" b="b"/>
            <a:pathLst>
              <a:path w="234" h="344">
                <a:moveTo>
                  <a:pt x="0" y="344"/>
                </a:moveTo>
                <a:cubicBezTo>
                  <a:pt x="0" y="211"/>
                  <a:pt x="0" y="211"/>
                  <a:pt x="0" y="211"/>
                </a:cubicBezTo>
                <a:cubicBezTo>
                  <a:pt x="0" y="190"/>
                  <a:pt x="19" y="172"/>
                  <a:pt x="43" y="172"/>
                </a:cubicBezTo>
                <a:cubicBezTo>
                  <a:pt x="191" y="172"/>
                  <a:pt x="191" y="172"/>
                  <a:pt x="191" y="172"/>
                </a:cubicBezTo>
                <a:cubicBezTo>
                  <a:pt x="215" y="172"/>
                  <a:pt x="234" y="154"/>
                  <a:pt x="234" y="133"/>
                </a:cubicBezTo>
                <a:cubicBezTo>
                  <a:pt x="234" y="0"/>
                  <a:pt x="234" y="0"/>
                  <a:pt x="234"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Freeform 9">
            <a:extLst>
              <a:ext uri="{FF2B5EF4-FFF2-40B4-BE49-F238E27FC236}">
                <a16:creationId xmlns:a16="http://schemas.microsoft.com/office/drawing/2014/main" id="{E366142A-A1EC-2B91-A095-BD07B60527BA}"/>
              </a:ext>
            </a:extLst>
          </p:cNvPr>
          <p:cNvSpPr>
            <a:spLocks/>
          </p:cNvSpPr>
          <p:nvPr/>
        </p:nvSpPr>
        <p:spPr bwMode="auto">
          <a:xfrm>
            <a:off x="7437405" y="1707718"/>
            <a:ext cx="622377" cy="910845"/>
          </a:xfrm>
          <a:custGeom>
            <a:avLst/>
            <a:gdLst>
              <a:gd name="T0" fmla="*/ 0 w 235"/>
              <a:gd name="T1" fmla="*/ 343 h 343"/>
              <a:gd name="T2" fmla="*/ 0 w 235"/>
              <a:gd name="T3" fmla="*/ 210 h 343"/>
              <a:gd name="T4" fmla="*/ 44 w 235"/>
              <a:gd name="T5" fmla="*/ 171 h 343"/>
              <a:gd name="T6" fmla="*/ 191 w 235"/>
              <a:gd name="T7" fmla="*/ 171 h 343"/>
              <a:gd name="T8" fmla="*/ 235 w 235"/>
              <a:gd name="T9" fmla="*/ 132 h 343"/>
              <a:gd name="T10" fmla="*/ 235 w 235"/>
              <a:gd name="T11" fmla="*/ 0 h 343"/>
            </a:gdLst>
            <a:ahLst/>
            <a:cxnLst>
              <a:cxn ang="0">
                <a:pos x="T0" y="T1"/>
              </a:cxn>
              <a:cxn ang="0">
                <a:pos x="T2" y="T3"/>
              </a:cxn>
              <a:cxn ang="0">
                <a:pos x="T4" y="T5"/>
              </a:cxn>
              <a:cxn ang="0">
                <a:pos x="T6" y="T7"/>
              </a:cxn>
              <a:cxn ang="0">
                <a:pos x="T8" y="T9"/>
              </a:cxn>
              <a:cxn ang="0">
                <a:pos x="T10" y="T11"/>
              </a:cxn>
            </a:cxnLst>
            <a:rect l="0" t="0" r="r" b="b"/>
            <a:pathLst>
              <a:path w="235" h="343">
                <a:moveTo>
                  <a:pt x="0" y="343"/>
                </a:moveTo>
                <a:cubicBezTo>
                  <a:pt x="0" y="210"/>
                  <a:pt x="0" y="210"/>
                  <a:pt x="0" y="210"/>
                </a:cubicBezTo>
                <a:cubicBezTo>
                  <a:pt x="0" y="189"/>
                  <a:pt x="20" y="171"/>
                  <a:pt x="44" y="171"/>
                </a:cubicBezTo>
                <a:cubicBezTo>
                  <a:pt x="191" y="171"/>
                  <a:pt x="191" y="171"/>
                  <a:pt x="191" y="171"/>
                </a:cubicBezTo>
                <a:cubicBezTo>
                  <a:pt x="215" y="171"/>
                  <a:pt x="235" y="154"/>
                  <a:pt x="235" y="132"/>
                </a:cubicBezTo>
                <a:cubicBezTo>
                  <a:pt x="235" y="0"/>
                  <a:pt x="235" y="0"/>
                  <a:pt x="235" y="0"/>
                </a:cubicBezTo>
              </a:path>
            </a:pathLst>
          </a:custGeom>
          <a:noFill/>
          <a:ln w="41275" cap="flat">
            <a:solidFill>
              <a:srgbClr val="06677F"/>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10">
            <a:extLst>
              <a:ext uri="{FF2B5EF4-FFF2-40B4-BE49-F238E27FC236}">
                <a16:creationId xmlns:a16="http://schemas.microsoft.com/office/drawing/2014/main" id="{229F3864-4965-6568-6176-795C350E9BE4}"/>
              </a:ext>
            </a:extLst>
          </p:cNvPr>
          <p:cNvSpPr>
            <a:spLocks noChangeShapeType="1"/>
          </p:cNvSpPr>
          <p:nvPr/>
        </p:nvSpPr>
        <p:spPr bwMode="auto">
          <a:xfrm>
            <a:off x="6332707" y="3517419"/>
            <a:ext cx="0" cy="2305765"/>
          </a:xfrm>
          <a:prstGeom prst="line">
            <a:avLst/>
          </a:prstGeom>
          <a:noFill/>
          <a:ln w="41275" cap="flat">
            <a:solidFill>
              <a:srgbClr val="06677F"/>
            </a:solidFill>
            <a:prstDash val="solid"/>
            <a:miter lim="800000"/>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Freeform 11">
            <a:extLst>
              <a:ext uri="{FF2B5EF4-FFF2-40B4-BE49-F238E27FC236}">
                <a16:creationId xmlns:a16="http://schemas.microsoft.com/office/drawing/2014/main" id="{C2E5DED3-C8B7-77D5-13C2-F99356E88138}"/>
              </a:ext>
            </a:extLst>
          </p:cNvPr>
          <p:cNvSpPr>
            <a:spLocks/>
          </p:cNvSpPr>
          <p:nvPr/>
        </p:nvSpPr>
        <p:spPr bwMode="auto">
          <a:xfrm>
            <a:off x="5034603" y="1391452"/>
            <a:ext cx="2594231" cy="1641895"/>
          </a:xfrm>
          <a:custGeom>
            <a:avLst/>
            <a:gdLst>
              <a:gd name="T0" fmla="*/ 781 w 978"/>
              <a:gd name="T1" fmla="*/ 619 h 619"/>
              <a:gd name="T2" fmla="*/ 978 w 978"/>
              <a:gd name="T3" fmla="*/ 422 h 619"/>
              <a:gd name="T4" fmla="*/ 781 w 978"/>
              <a:gd name="T5" fmla="*/ 225 h 619"/>
              <a:gd name="T6" fmla="*/ 764 w 978"/>
              <a:gd name="T7" fmla="*/ 226 h 619"/>
              <a:gd name="T8" fmla="*/ 498 w 978"/>
              <a:gd name="T9" fmla="*/ 0 h 619"/>
              <a:gd name="T10" fmla="*/ 231 w 978"/>
              <a:gd name="T11" fmla="*/ 228 h 619"/>
              <a:gd name="T12" fmla="*/ 197 w 978"/>
              <a:gd name="T13" fmla="*/ 225 h 619"/>
              <a:gd name="T14" fmla="*/ 0 w 978"/>
              <a:gd name="T15" fmla="*/ 422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2"/>
                </a:cubicBezTo>
                <a:cubicBezTo>
                  <a:pt x="978" y="313"/>
                  <a:pt x="890" y="225"/>
                  <a:pt x="781" y="225"/>
                </a:cubicBezTo>
                <a:cubicBezTo>
                  <a:pt x="775" y="225"/>
                  <a:pt x="770" y="226"/>
                  <a:pt x="764" y="226"/>
                </a:cubicBezTo>
                <a:cubicBezTo>
                  <a:pt x="743" y="98"/>
                  <a:pt x="632" y="0"/>
                  <a:pt x="498" y="0"/>
                </a:cubicBezTo>
                <a:cubicBezTo>
                  <a:pt x="363" y="0"/>
                  <a:pt x="251" y="99"/>
                  <a:pt x="231" y="228"/>
                </a:cubicBezTo>
                <a:cubicBezTo>
                  <a:pt x="220" y="226"/>
                  <a:pt x="208" y="225"/>
                  <a:pt x="197" y="225"/>
                </a:cubicBezTo>
                <a:cubicBezTo>
                  <a:pt x="88" y="225"/>
                  <a:pt x="0" y="313"/>
                  <a:pt x="0" y="422"/>
                </a:cubicBezTo>
                <a:cubicBezTo>
                  <a:pt x="0" y="531"/>
                  <a:pt x="88" y="619"/>
                  <a:pt x="197" y="619"/>
                </a:cubicBezTo>
                <a:lnTo>
                  <a:pt x="781" y="619"/>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
            <a:extLst>
              <a:ext uri="{FF2B5EF4-FFF2-40B4-BE49-F238E27FC236}">
                <a16:creationId xmlns:a16="http://schemas.microsoft.com/office/drawing/2014/main" id="{1C70C91B-FC31-C9F6-DF09-E3C1591CD4FF}"/>
              </a:ext>
            </a:extLst>
          </p:cNvPr>
          <p:cNvSpPr>
            <a:spLocks/>
          </p:cNvSpPr>
          <p:nvPr/>
        </p:nvSpPr>
        <p:spPr bwMode="auto">
          <a:xfrm>
            <a:off x="5809120"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8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6" y="226"/>
                  <a:pt x="770" y="226"/>
                  <a:pt x="764" y="227"/>
                </a:cubicBezTo>
                <a:cubicBezTo>
                  <a:pt x="743" y="98"/>
                  <a:pt x="632" y="0"/>
                  <a:pt x="498" y="0"/>
                </a:cubicBezTo>
                <a:cubicBezTo>
                  <a:pt x="363" y="0"/>
                  <a:pt x="251" y="99"/>
                  <a:pt x="231" y="229"/>
                </a:cubicBezTo>
                <a:cubicBezTo>
                  <a:pt x="220" y="227"/>
                  <a:pt x="209"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4">
            <a:extLst>
              <a:ext uri="{FF2B5EF4-FFF2-40B4-BE49-F238E27FC236}">
                <a16:creationId xmlns:a16="http://schemas.microsoft.com/office/drawing/2014/main" id="{C34CFA6C-90B7-1181-DA58-8CD8B1FD9A9C}"/>
              </a:ext>
            </a:extLst>
          </p:cNvPr>
          <p:cNvSpPr>
            <a:spLocks/>
          </p:cNvSpPr>
          <p:nvPr/>
        </p:nvSpPr>
        <p:spPr bwMode="auto">
          <a:xfrm>
            <a:off x="4260089" y="2434677"/>
            <a:ext cx="2594231" cy="1639916"/>
          </a:xfrm>
          <a:custGeom>
            <a:avLst/>
            <a:gdLst>
              <a:gd name="T0" fmla="*/ 781 w 978"/>
              <a:gd name="T1" fmla="*/ 619 h 619"/>
              <a:gd name="T2" fmla="*/ 978 w 978"/>
              <a:gd name="T3" fmla="*/ 423 h 619"/>
              <a:gd name="T4" fmla="*/ 781 w 978"/>
              <a:gd name="T5" fmla="*/ 226 h 619"/>
              <a:gd name="T6" fmla="*/ 764 w 978"/>
              <a:gd name="T7" fmla="*/ 227 h 619"/>
              <a:gd name="T8" fmla="*/ 497 w 978"/>
              <a:gd name="T9" fmla="*/ 0 h 619"/>
              <a:gd name="T10" fmla="*/ 231 w 978"/>
              <a:gd name="T11" fmla="*/ 229 h 619"/>
              <a:gd name="T12" fmla="*/ 197 w 978"/>
              <a:gd name="T13" fmla="*/ 226 h 619"/>
              <a:gd name="T14" fmla="*/ 0 w 978"/>
              <a:gd name="T15" fmla="*/ 423 h 619"/>
              <a:gd name="T16" fmla="*/ 197 w 978"/>
              <a:gd name="T17" fmla="*/ 619 h 619"/>
              <a:gd name="T18" fmla="*/ 781 w 978"/>
              <a:gd name="T19" fmla="*/ 619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78" h="619">
                <a:moveTo>
                  <a:pt x="781" y="619"/>
                </a:moveTo>
                <a:cubicBezTo>
                  <a:pt x="890" y="619"/>
                  <a:pt x="978" y="531"/>
                  <a:pt x="978" y="423"/>
                </a:cubicBezTo>
                <a:cubicBezTo>
                  <a:pt x="978" y="314"/>
                  <a:pt x="890" y="226"/>
                  <a:pt x="781" y="226"/>
                </a:cubicBezTo>
                <a:cubicBezTo>
                  <a:pt x="775" y="226"/>
                  <a:pt x="770" y="226"/>
                  <a:pt x="764" y="227"/>
                </a:cubicBezTo>
                <a:cubicBezTo>
                  <a:pt x="743" y="98"/>
                  <a:pt x="632" y="0"/>
                  <a:pt x="497" y="0"/>
                </a:cubicBezTo>
                <a:cubicBezTo>
                  <a:pt x="362" y="0"/>
                  <a:pt x="251" y="99"/>
                  <a:pt x="231" y="229"/>
                </a:cubicBezTo>
                <a:cubicBezTo>
                  <a:pt x="220" y="227"/>
                  <a:pt x="208" y="226"/>
                  <a:pt x="197" y="226"/>
                </a:cubicBezTo>
                <a:cubicBezTo>
                  <a:pt x="88" y="226"/>
                  <a:pt x="0" y="314"/>
                  <a:pt x="0" y="423"/>
                </a:cubicBezTo>
                <a:cubicBezTo>
                  <a:pt x="0" y="531"/>
                  <a:pt x="88" y="619"/>
                  <a:pt x="197" y="619"/>
                </a:cubicBezTo>
                <a:lnTo>
                  <a:pt x="781" y="619"/>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25">
            <a:extLst>
              <a:ext uri="{FF2B5EF4-FFF2-40B4-BE49-F238E27FC236}">
                <a16:creationId xmlns:a16="http://schemas.microsoft.com/office/drawing/2014/main" id="{F65A38C0-C5BC-43CE-DD70-70A47E7D075F}"/>
              </a:ext>
            </a:extLst>
          </p:cNvPr>
          <p:cNvSpPr>
            <a:spLocks noChangeArrowheads="1"/>
          </p:cNvSpPr>
          <p:nvPr/>
        </p:nvSpPr>
        <p:spPr bwMode="auto">
          <a:xfrm>
            <a:off x="5795287" y="3005686"/>
            <a:ext cx="1072862" cy="1068912"/>
          </a:xfrm>
          <a:prstGeom prst="ellipse">
            <a:avLst/>
          </a:prstGeom>
          <a:solidFill>
            <a:srgbClr val="06677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7">
            <a:extLst>
              <a:ext uri="{FF2B5EF4-FFF2-40B4-BE49-F238E27FC236}">
                <a16:creationId xmlns:a16="http://schemas.microsoft.com/office/drawing/2014/main" id="{429DC6FA-1B4F-4983-8CA1-CF26449C3EB3}"/>
              </a:ext>
            </a:extLst>
          </p:cNvPr>
          <p:cNvSpPr>
            <a:spLocks/>
          </p:cNvSpPr>
          <p:nvPr/>
        </p:nvSpPr>
        <p:spPr bwMode="auto">
          <a:xfrm>
            <a:off x="8377651" y="2941294"/>
            <a:ext cx="1013589" cy="638184"/>
          </a:xfrm>
          <a:custGeom>
            <a:avLst/>
            <a:gdLst>
              <a:gd name="T0" fmla="*/ 305 w 382"/>
              <a:gd name="T1" fmla="*/ 241 h 241"/>
              <a:gd name="T2" fmla="*/ 382 w 382"/>
              <a:gd name="T3" fmla="*/ 164 h 241"/>
              <a:gd name="T4" fmla="*/ 305 w 382"/>
              <a:gd name="T5" fmla="*/ 88 h 241"/>
              <a:gd name="T6" fmla="*/ 299 w 382"/>
              <a:gd name="T7" fmla="*/ 88 h 241"/>
              <a:gd name="T8" fmla="*/ 195 w 382"/>
              <a:gd name="T9" fmla="*/ 0 h 241"/>
              <a:gd name="T10" fmla="*/ 90 w 382"/>
              <a:gd name="T11" fmla="*/ 89 h 241"/>
              <a:gd name="T12" fmla="*/ 77 w 382"/>
              <a:gd name="T13" fmla="*/ 88 h 241"/>
              <a:gd name="T14" fmla="*/ 0 w 382"/>
              <a:gd name="T15" fmla="*/ 164 h 241"/>
              <a:gd name="T16" fmla="*/ 77 w 382"/>
              <a:gd name="T17" fmla="*/ 241 h 241"/>
              <a:gd name="T18" fmla="*/ 305 w 382"/>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1">
                <a:moveTo>
                  <a:pt x="305" y="241"/>
                </a:moveTo>
                <a:cubicBezTo>
                  <a:pt x="348" y="241"/>
                  <a:pt x="382" y="207"/>
                  <a:pt x="382" y="164"/>
                </a:cubicBezTo>
                <a:cubicBezTo>
                  <a:pt x="382" y="122"/>
                  <a:pt x="348" y="88"/>
                  <a:pt x="305" y="88"/>
                </a:cubicBezTo>
                <a:cubicBezTo>
                  <a:pt x="303" y="88"/>
                  <a:pt x="301" y="88"/>
                  <a:pt x="299" y="88"/>
                </a:cubicBezTo>
                <a:cubicBezTo>
                  <a:pt x="290" y="38"/>
                  <a:pt x="247" y="0"/>
                  <a:pt x="195" y="0"/>
                </a:cubicBezTo>
                <a:cubicBezTo>
                  <a:pt x="142" y="0"/>
                  <a:pt x="98" y="38"/>
                  <a:pt x="90" y="89"/>
                </a:cubicBezTo>
                <a:cubicBezTo>
                  <a:pt x="86" y="88"/>
                  <a:pt x="82" y="88"/>
                  <a:pt x="77" y="88"/>
                </a:cubicBezTo>
                <a:cubicBezTo>
                  <a:pt x="35" y="88"/>
                  <a:pt x="0" y="122"/>
                  <a:pt x="0" y="164"/>
                </a:cubicBezTo>
                <a:cubicBezTo>
                  <a:pt x="0" y="207"/>
                  <a:pt x="35" y="241"/>
                  <a:pt x="77" y="241"/>
                </a:cubicBezTo>
                <a:lnTo>
                  <a:pt x="305"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9">
            <a:extLst>
              <a:ext uri="{FF2B5EF4-FFF2-40B4-BE49-F238E27FC236}">
                <a16:creationId xmlns:a16="http://schemas.microsoft.com/office/drawing/2014/main" id="{F8953BD5-97E0-E02B-00B7-586FAD8FA162}"/>
              </a:ext>
            </a:extLst>
          </p:cNvPr>
          <p:cNvSpPr>
            <a:spLocks noEditPoints="1"/>
          </p:cNvSpPr>
          <p:nvPr/>
        </p:nvSpPr>
        <p:spPr bwMode="auto">
          <a:xfrm>
            <a:off x="4779726" y="3064958"/>
            <a:ext cx="444557" cy="335888"/>
          </a:xfrm>
          <a:custGeom>
            <a:avLst/>
            <a:gdLst>
              <a:gd name="T0" fmla="*/ 151 w 167"/>
              <a:gd name="T1" fmla="*/ 22 h 127"/>
              <a:gd name="T2" fmla="*/ 110 w 167"/>
              <a:gd name="T3" fmla="*/ 0 h 127"/>
              <a:gd name="T4" fmla="*/ 110 w 167"/>
              <a:gd name="T5" fmla="*/ 15 h 127"/>
              <a:gd name="T6" fmla="*/ 139 w 167"/>
              <a:gd name="T7" fmla="*/ 30 h 127"/>
              <a:gd name="T8" fmla="*/ 129 w 167"/>
              <a:gd name="T9" fmla="*/ 79 h 127"/>
              <a:gd name="T10" fmla="*/ 110 w 167"/>
              <a:gd name="T11" fmla="*/ 85 h 127"/>
              <a:gd name="T12" fmla="*/ 110 w 167"/>
              <a:gd name="T13" fmla="*/ 100 h 127"/>
              <a:gd name="T14" fmla="*/ 137 w 167"/>
              <a:gd name="T15" fmla="*/ 91 h 127"/>
              <a:gd name="T16" fmla="*/ 151 w 167"/>
              <a:gd name="T17" fmla="*/ 22 h 127"/>
              <a:gd name="T18" fmla="*/ 110 w 167"/>
              <a:gd name="T19" fmla="*/ 0 h 127"/>
              <a:gd name="T20" fmla="*/ 82 w 167"/>
              <a:gd name="T21" fmla="*/ 8 h 127"/>
              <a:gd name="T22" fmla="*/ 65 w 167"/>
              <a:gd name="T23" fmla="*/ 72 h 127"/>
              <a:gd name="T24" fmla="*/ 57 w 167"/>
              <a:gd name="T25" fmla="*/ 77 h 127"/>
              <a:gd name="T26" fmla="*/ 57 w 167"/>
              <a:gd name="T27" fmla="*/ 76 h 127"/>
              <a:gd name="T28" fmla="*/ 57 w 167"/>
              <a:gd name="T29" fmla="*/ 76 h 127"/>
              <a:gd name="T30" fmla="*/ 57 w 167"/>
              <a:gd name="T31" fmla="*/ 76 h 127"/>
              <a:gd name="T32" fmla="*/ 57 w 167"/>
              <a:gd name="T33" fmla="*/ 76 h 127"/>
              <a:gd name="T34" fmla="*/ 47 w 167"/>
              <a:gd name="T35" fmla="*/ 78 h 127"/>
              <a:gd name="T36" fmla="*/ 7 w 167"/>
              <a:gd name="T37" fmla="*/ 105 h 127"/>
              <a:gd name="T38" fmla="*/ 3 w 167"/>
              <a:gd name="T39" fmla="*/ 121 h 127"/>
              <a:gd name="T40" fmla="*/ 19 w 167"/>
              <a:gd name="T41" fmla="*/ 124 h 127"/>
              <a:gd name="T42" fmla="*/ 60 w 167"/>
              <a:gd name="T43" fmla="*/ 97 h 127"/>
              <a:gd name="T44" fmla="*/ 65 w 167"/>
              <a:gd name="T45" fmla="*/ 88 h 127"/>
              <a:gd name="T46" fmla="*/ 65 w 167"/>
              <a:gd name="T47" fmla="*/ 88 h 127"/>
              <a:gd name="T48" fmla="*/ 65 w 167"/>
              <a:gd name="T49" fmla="*/ 88 h 127"/>
              <a:gd name="T50" fmla="*/ 72 w 167"/>
              <a:gd name="T51" fmla="*/ 83 h 127"/>
              <a:gd name="T52" fmla="*/ 110 w 167"/>
              <a:gd name="T53" fmla="*/ 100 h 127"/>
              <a:gd name="T54" fmla="*/ 110 w 167"/>
              <a:gd name="T55" fmla="*/ 85 h 127"/>
              <a:gd name="T56" fmla="*/ 81 w 167"/>
              <a:gd name="T57" fmla="*/ 69 h 127"/>
              <a:gd name="T58" fmla="*/ 81 w 167"/>
              <a:gd name="T59" fmla="*/ 69 h 127"/>
              <a:gd name="T60" fmla="*/ 90 w 167"/>
              <a:gd name="T61" fmla="*/ 21 h 127"/>
              <a:gd name="T62" fmla="*/ 110 w 167"/>
              <a:gd name="T63" fmla="*/ 15 h 127"/>
              <a:gd name="T64" fmla="*/ 110 w 167"/>
              <a:gd name="T6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7" h="127">
                <a:moveTo>
                  <a:pt x="151" y="22"/>
                </a:moveTo>
                <a:cubicBezTo>
                  <a:pt x="142" y="8"/>
                  <a:pt x="126" y="0"/>
                  <a:pt x="110" y="0"/>
                </a:cubicBezTo>
                <a:cubicBezTo>
                  <a:pt x="110" y="15"/>
                  <a:pt x="110" y="15"/>
                  <a:pt x="110" y="15"/>
                </a:cubicBezTo>
                <a:cubicBezTo>
                  <a:pt x="121" y="15"/>
                  <a:pt x="132" y="20"/>
                  <a:pt x="139" y="30"/>
                </a:cubicBezTo>
                <a:cubicBezTo>
                  <a:pt x="150" y="47"/>
                  <a:pt x="145" y="68"/>
                  <a:pt x="129" y="79"/>
                </a:cubicBezTo>
                <a:cubicBezTo>
                  <a:pt x="123" y="83"/>
                  <a:pt x="116" y="85"/>
                  <a:pt x="110" y="85"/>
                </a:cubicBezTo>
                <a:cubicBezTo>
                  <a:pt x="110" y="100"/>
                  <a:pt x="110" y="100"/>
                  <a:pt x="110" y="100"/>
                </a:cubicBezTo>
                <a:cubicBezTo>
                  <a:pt x="119" y="100"/>
                  <a:pt x="129" y="97"/>
                  <a:pt x="137" y="91"/>
                </a:cubicBezTo>
                <a:cubicBezTo>
                  <a:pt x="160" y="76"/>
                  <a:pt x="167" y="45"/>
                  <a:pt x="151" y="22"/>
                </a:cubicBezTo>
                <a:close/>
                <a:moveTo>
                  <a:pt x="110" y="0"/>
                </a:moveTo>
                <a:cubicBezTo>
                  <a:pt x="100" y="0"/>
                  <a:pt x="91" y="3"/>
                  <a:pt x="82" y="8"/>
                </a:cubicBezTo>
                <a:cubicBezTo>
                  <a:pt x="61" y="22"/>
                  <a:pt x="54" y="50"/>
                  <a:pt x="65" y="72"/>
                </a:cubicBezTo>
                <a:cubicBezTo>
                  <a:pt x="57" y="77"/>
                  <a:pt x="57" y="77"/>
                  <a:pt x="57" y="77"/>
                </a:cubicBezTo>
                <a:cubicBezTo>
                  <a:pt x="57" y="76"/>
                  <a:pt x="57" y="76"/>
                  <a:pt x="57" y="76"/>
                </a:cubicBezTo>
                <a:cubicBezTo>
                  <a:pt x="57" y="76"/>
                  <a:pt x="57" y="76"/>
                  <a:pt x="57" y="76"/>
                </a:cubicBezTo>
                <a:cubicBezTo>
                  <a:pt x="57" y="76"/>
                  <a:pt x="57" y="76"/>
                  <a:pt x="57" y="76"/>
                </a:cubicBezTo>
                <a:cubicBezTo>
                  <a:pt x="57" y="76"/>
                  <a:pt x="57" y="76"/>
                  <a:pt x="57" y="76"/>
                </a:cubicBezTo>
                <a:cubicBezTo>
                  <a:pt x="54" y="75"/>
                  <a:pt x="50" y="76"/>
                  <a:pt x="47" y="78"/>
                </a:cubicBezTo>
                <a:cubicBezTo>
                  <a:pt x="7" y="105"/>
                  <a:pt x="7" y="105"/>
                  <a:pt x="7" y="105"/>
                </a:cubicBezTo>
                <a:cubicBezTo>
                  <a:pt x="1" y="108"/>
                  <a:pt x="0" y="115"/>
                  <a:pt x="3" y="121"/>
                </a:cubicBezTo>
                <a:cubicBezTo>
                  <a:pt x="7" y="126"/>
                  <a:pt x="14" y="127"/>
                  <a:pt x="19" y="124"/>
                </a:cubicBezTo>
                <a:cubicBezTo>
                  <a:pt x="60" y="97"/>
                  <a:pt x="60" y="97"/>
                  <a:pt x="60" y="97"/>
                </a:cubicBezTo>
                <a:cubicBezTo>
                  <a:pt x="63" y="95"/>
                  <a:pt x="65" y="92"/>
                  <a:pt x="65" y="88"/>
                </a:cubicBezTo>
                <a:cubicBezTo>
                  <a:pt x="65" y="88"/>
                  <a:pt x="65" y="88"/>
                  <a:pt x="65" y="88"/>
                </a:cubicBezTo>
                <a:cubicBezTo>
                  <a:pt x="65" y="88"/>
                  <a:pt x="65" y="88"/>
                  <a:pt x="65" y="88"/>
                </a:cubicBezTo>
                <a:cubicBezTo>
                  <a:pt x="72" y="83"/>
                  <a:pt x="72" y="83"/>
                  <a:pt x="72" y="83"/>
                </a:cubicBezTo>
                <a:cubicBezTo>
                  <a:pt x="82" y="94"/>
                  <a:pt x="96" y="100"/>
                  <a:pt x="110" y="100"/>
                </a:cubicBezTo>
                <a:cubicBezTo>
                  <a:pt x="110" y="85"/>
                  <a:pt x="110" y="85"/>
                  <a:pt x="110" y="85"/>
                </a:cubicBezTo>
                <a:cubicBezTo>
                  <a:pt x="98" y="85"/>
                  <a:pt x="87" y="79"/>
                  <a:pt x="81" y="69"/>
                </a:cubicBezTo>
                <a:cubicBezTo>
                  <a:pt x="81" y="69"/>
                  <a:pt x="81" y="69"/>
                  <a:pt x="81" y="69"/>
                </a:cubicBezTo>
                <a:cubicBezTo>
                  <a:pt x="70" y="53"/>
                  <a:pt x="74" y="31"/>
                  <a:pt x="90" y="21"/>
                </a:cubicBezTo>
                <a:cubicBezTo>
                  <a:pt x="96" y="17"/>
                  <a:pt x="103" y="15"/>
                  <a:pt x="110" y="15"/>
                </a:cubicBezTo>
                <a:lnTo>
                  <a:pt x="110"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2" name="Group 111">
            <a:extLst>
              <a:ext uri="{FF2B5EF4-FFF2-40B4-BE49-F238E27FC236}">
                <a16:creationId xmlns:a16="http://schemas.microsoft.com/office/drawing/2014/main" id="{2F211230-60BD-C918-AFAE-8EA2FE9F5627}"/>
              </a:ext>
            </a:extLst>
          </p:cNvPr>
          <p:cNvGrpSpPr/>
          <p:nvPr/>
        </p:nvGrpSpPr>
        <p:grpSpPr>
          <a:xfrm>
            <a:off x="5358636" y="914295"/>
            <a:ext cx="507781" cy="509758"/>
            <a:chOff x="8859766" y="3475927"/>
            <a:chExt cx="507781" cy="509758"/>
          </a:xfrm>
        </p:grpSpPr>
        <p:sp>
          <p:nvSpPr>
            <p:cNvPr id="17" name="Oval 30">
              <a:extLst>
                <a:ext uri="{FF2B5EF4-FFF2-40B4-BE49-F238E27FC236}">
                  <a16:creationId xmlns:a16="http://schemas.microsoft.com/office/drawing/2014/main" id="{32736D94-D5D6-711B-4CD8-BD84D6A3F893}"/>
                </a:ext>
              </a:extLst>
            </p:cNvPr>
            <p:cNvSpPr>
              <a:spLocks noChangeArrowheads="1"/>
            </p:cNvSpPr>
            <p:nvPr/>
          </p:nvSpPr>
          <p:spPr bwMode="auto">
            <a:xfrm>
              <a:off x="8859766" y="3475927"/>
              <a:ext cx="507781" cy="509758"/>
            </a:xfrm>
            <a:prstGeom prst="ellipse">
              <a:avLst/>
            </a:prstGeom>
            <a:solidFill>
              <a:srgbClr val="EABB2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Oval 39">
              <a:extLst>
                <a:ext uri="{FF2B5EF4-FFF2-40B4-BE49-F238E27FC236}">
                  <a16:creationId xmlns:a16="http://schemas.microsoft.com/office/drawing/2014/main" id="{B8C44BC2-76F9-8E85-AC89-A984FBCB8AD6}"/>
                </a:ext>
              </a:extLst>
            </p:cNvPr>
            <p:cNvSpPr>
              <a:spLocks noChangeArrowheads="1"/>
            </p:cNvSpPr>
            <p:nvPr/>
          </p:nvSpPr>
          <p:spPr bwMode="auto">
            <a:xfrm>
              <a:off x="8972385" y="3738711"/>
              <a:ext cx="132379" cy="13237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31">
              <a:extLst>
                <a:ext uri="{FF2B5EF4-FFF2-40B4-BE49-F238E27FC236}">
                  <a16:creationId xmlns:a16="http://schemas.microsoft.com/office/drawing/2014/main" id="{2A837678-415C-90A6-8D7D-4BC33B4F803E}"/>
                </a:ext>
              </a:extLst>
            </p:cNvPr>
            <p:cNvSpPr>
              <a:spLocks noEditPoints="1"/>
            </p:cNvSpPr>
            <p:nvPr/>
          </p:nvSpPr>
          <p:spPr bwMode="auto">
            <a:xfrm>
              <a:off x="9039562" y="3554960"/>
              <a:ext cx="248952" cy="248952"/>
            </a:xfrm>
            <a:custGeom>
              <a:avLst/>
              <a:gdLst>
                <a:gd name="T0" fmla="*/ 30 w 94"/>
                <a:gd name="T1" fmla="*/ 64 h 94"/>
                <a:gd name="T2" fmla="*/ 42 w 94"/>
                <a:gd name="T3" fmla="*/ 94 h 94"/>
                <a:gd name="T4" fmla="*/ 59 w 94"/>
                <a:gd name="T5" fmla="*/ 94 h 94"/>
                <a:gd name="T6" fmla="*/ 30 w 94"/>
                <a:gd name="T7" fmla="*/ 42 h 94"/>
                <a:gd name="T8" fmla="*/ 30 w 94"/>
                <a:gd name="T9" fmla="*/ 64 h 94"/>
                <a:gd name="T10" fmla="*/ 30 w 94"/>
                <a:gd name="T11" fmla="*/ 23 h 94"/>
                <a:gd name="T12" fmla="*/ 30 w 94"/>
                <a:gd name="T13" fmla="*/ 5 h 94"/>
                <a:gd name="T14" fmla="*/ 94 w 94"/>
                <a:gd name="T15" fmla="*/ 94 h 94"/>
                <a:gd name="T16" fmla="*/ 77 w 94"/>
                <a:gd name="T17" fmla="*/ 94 h 94"/>
                <a:gd name="T18" fmla="*/ 30 w 94"/>
                <a:gd name="T19" fmla="*/ 23 h 94"/>
                <a:gd name="T20" fmla="*/ 0 w 94"/>
                <a:gd name="T21" fmla="*/ 51 h 94"/>
                <a:gd name="T22" fmla="*/ 30 w 94"/>
                <a:gd name="T23" fmla="*/ 64 h 94"/>
                <a:gd name="T24" fmla="*/ 30 w 94"/>
                <a:gd name="T25" fmla="*/ 42 h 94"/>
                <a:gd name="T26" fmla="*/ 0 w 94"/>
                <a:gd name="T27" fmla="*/ 35 h 94"/>
                <a:gd name="T28" fmla="*/ 0 w 94"/>
                <a:gd name="T29" fmla="*/ 51 h 94"/>
                <a:gd name="T30" fmla="*/ 30 w 94"/>
                <a:gd name="T31" fmla="*/ 5 h 94"/>
                <a:gd name="T32" fmla="*/ 30 w 94"/>
                <a:gd name="T33" fmla="*/ 23 h 94"/>
                <a:gd name="T34" fmla="*/ 0 w 94"/>
                <a:gd name="T35" fmla="*/ 17 h 94"/>
                <a:gd name="T36" fmla="*/ 0 w 94"/>
                <a:gd name="T37" fmla="*/ 0 h 94"/>
                <a:gd name="T38" fmla="*/ 30 w 94"/>
                <a:gd name="T39" fmla="*/ 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94">
                  <a:moveTo>
                    <a:pt x="30" y="64"/>
                  </a:moveTo>
                  <a:cubicBezTo>
                    <a:pt x="38" y="71"/>
                    <a:pt x="42" y="82"/>
                    <a:pt x="42" y="94"/>
                  </a:cubicBezTo>
                  <a:cubicBezTo>
                    <a:pt x="59" y="94"/>
                    <a:pt x="59" y="94"/>
                    <a:pt x="59" y="94"/>
                  </a:cubicBezTo>
                  <a:cubicBezTo>
                    <a:pt x="59" y="72"/>
                    <a:pt x="47" y="53"/>
                    <a:pt x="30" y="42"/>
                  </a:cubicBezTo>
                  <a:cubicBezTo>
                    <a:pt x="30" y="64"/>
                    <a:pt x="30" y="64"/>
                    <a:pt x="30" y="64"/>
                  </a:cubicBezTo>
                  <a:close/>
                  <a:moveTo>
                    <a:pt x="30" y="23"/>
                  </a:moveTo>
                  <a:cubicBezTo>
                    <a:pt x="30" y="5"/>
                    <a:pt x="30" y="5"/>
                    <a:pt x="30" y="5"/>
                  </a:cubicBezTo>
                  <a:cubicBezTo>
                    <a:pt x="67" y="18"/>
                    <a:pt x="94" y="53"/>
                    <a:pt x="94" y="94"/>
                  </a:cubicBezTo>
                  <a:cubicBezTo>
                    <a:pt x="77" y="94"/>
                    <a:pt x="77" y="94"/>
                    <a:pt x="77" y="94"/>
                  </a:cubicBezTo>
                  <a:cubicBezTo>
                    <a:pt x="77" y="62"/>
                    <a:pt x="57" y="34"/>
                    <a:pt x="30" y="23"/>
                  </a:cubicBezTo>
                  <a:close/>
                  <a:moveTo>
                    <a:pt x="0" y="51"/>
                  </a:moveTo>
                  <a:cubicBezTo>
                    <a:pt x="11" y="51"/>
                    <a:pt x="22" y="56"/>
                    <a:pt x="30" y="64"/>
                  </a:cubicBezTo>
                  <a:cubicBezTo>
                    <a:pt x="30" y="42"/>
                    <a:pt x="30" y="42"/>
                    <a:pt x="30" y="42"/>
                  </a:cubicBezTo>
                  <a:cubicBezTo>
                    <a:pt x="21" y="37"/>
                    <a:pt x="11" y="35"/>
                    <a:pt x="0" y="35"/>
                  </a:cubicBezTo>
                  <a:cubicBezTo>
                    <a:pt x="0" y="51"/>
                    <a:pt x="0" y="51"/>
                    <a:pt x="0" y="51"/>
                  </a:cubicBezTo>
                  <a:close/>
                  <a:moveTo>
                    <a:pt x="30" y="5"/>
                  </a:moveTo>
                  <a:cubicBezTo>
                    <a:pt x="30" y="23"/>
                    <a:pt x="30" y="23"/>
                    <a:pt x="30" y="23"/>
                  </a:cubicBezTo>
                  <a:cubicBezTo>
                    <a:pt x="20" y="19"/>
                    <a:pt x="10" y="17"/>
                    <a:pt x="0" y="17"/>
                  </a:cubicBezTo>
                  <a:cubicBezTo>
                    <a:pt x="0" y="0"/>
                    <a:pt x="0" y="0"/>
                    <a:pt x="0" y="0"/>
                  </a:cubicBezTo>
                  <a:cubicBezTo>
                    <a:pt x="10" y="0"/>
                    <a:pt x="20" y="2"/>
                    <a:pt x="30" y="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Freeform 32">
            <a:extLst>
              <a:ext uri="{FF2B5EF4-FFF2-40B4-BE49-F238E27FC236}">
                <a16:creationId xmlns:a16="http://schemas.microsoft.com/office/drawing/2014/main" id="{4C8DEE2C-277E-A504-DF93-0B6C8A186668}"/>
              </a:ext>
            </a:extLst>
          </p:cNvPr>
          <p:cNvSpPr>
            <a:spLocks noEditPoints="1"/>
          </p:cNvSpPr>
          <p:nvPr/>
        </p:nvSpPr>
        <p:spPr bwMode="auto">
          <a:xfrm>
            <a:off x="5846661" y="1753025"/>
            <a:ext cx="367500" cy="367500"/>
          </a:xfrm>
          <a:custGeom>
            <a:avLst/>
            <a:gdLst>
              <a:gd name="T0" fmla="*/ 69 w 139"/>
              <a:gd name="T1" fmla="*/ 10 h 139"/>
              <a:gd name="T2" fmla="*/ 76 w 139"/>
              <a:gd name="T3" fmla="*/ 10 h 139"/>
              <a:gd name="T4" fmla="*/ 79 w 139"/>
              <a:gd name="T5" fmla="*/ 0 h 139"/>
              <a:gd name="T6" fmla="*/ 100 w 139"/>
              <a:gd name="T7" fmla="*/ 6 h 139"/>
              <a:gd name="T8" fmla="*/ 97 w 139"/>
              <a:gd name="T9" fmla="*/ 16 h 139"/>
              <a:gd name="T10" fmla="*/ 116 w 139"/>
              <a:gd name="T11" fmla="*/ 32 h 139"/>
              <a:gd name="T12" fmla="*/ 125 w 139"/>
              <a:gd name="T13" fmla="*/ 27 h 139"/>
              <a:gd name="T14" fmla="*/ 136 w 139"/>
              <a:gd name="T15" fmla="*/ 47 h 139"/>
              <a:gd name="T16" fmla="*/ 127 w 139"/>
              <a:gd name="T17" fmla="*/ 52 h 139"/>
              <a:gd name="T18" fmla="*/ 129 w 139"/>
              <a:gd name="T19" fmla="*/ 76 h 139"/>
              <a:gd name="T20" fmla="*/ 139 w 139"/>
              <a:gd name="T21" fmla="*/ 79 h 139"/>
              <a:gd name="T22" fmla="*/ 133 w 139"/>
              <a:gd name="T23" fmla="*/ 100 h 139"/>
              <a:gd name="T24" fmla="*/ 123 w 139"/>
              <a:gd name="T25" fmla="*/ 97 h 139"/>
              <a:gd name="T26" fmla="*/ 107 w 139"/>
              <a:gd name="T27" fmla="*/ 117 h 139"/>
              <a:gd name="T28" fmla="*/ 112 w 139"/>
              <a:gd name="T29" fmla="*/ 126 h 139"/>
              <a:gd name="T30" fmla="*/ 92 w 139"/>
              <a:gd name="T31" fmla="*/ 136 h 139"/>
              <a:gd name="T32" fmla="*/ 87 w 139"/>
              <a:gd name="T33" fmla="*/ 127 h 139"/>
              <a:gd name="T34" fmla="*/ 69 w 139"/>
              <a:gd name="T35" fmla="*/ 130 h 139"/>
              <a:gd name="T36" fmla="*/ 69 w 139"/>
              <a:gd name="T37" fmla="*/ 110 h 139"/>
              <a:gd name="T38" fmla="*/ 108 w 139"/>
              <a:gd name="T39" fmla="*/ 81 h 139"/>
              <a:gd name="T40" fmla="*/ 81 w 139"/>
              <a:gd name="T41" fmla="*/ 31 h 139"/>
              <a:gd name="T42" fmla="*/ 69 w 139"/>
              <a:gd name="T43" fmla="*/ 29 h 139"/>
              <a:gd name="T44" fmla="*/ 69 w 139"/>
              <a:gd name="T45" fmla="*/ 10 h 139"/>
              <a:gd name="T46" fmla="*/ 32 w 139"/>
              <a:gd name="T47" fmla="*/ 23 h 139"/>
              <a:gd name="T48" fmla="*/ 27 w 139"/>
              <a:gd name="T49" fmla="*/ 14 h 139"/>
              <a:gd name="T50" fmla="*/ 46 w 139"/>
              <a:gd name="T51" fmla="*/ 3 h 139"/>
              <a:gd name="T52" fmla="*/ 51 w 139"/>
              <a:gd name="T53" fmla="*/ 12 h 139"/>
              <a:gd name="T54" fmla="*/ 69 w 139"/>
              <a:gd name="T55" fmla="*/ 10 h 139"/>
              <a:gd name="T56" fmla="*/ 69 w 139"/>
              <a:gd name="T57" fmla="*/ 29 h 139"/>
              <a:gd name="T58" fmla="*/ 31 w 139"/>
              <a:gd name="T59" fmla="*/ 58 h 139"/>
              <a:gd name="T60" fmla="*/ 58 w 139"/>
              <a:gd name="T61" fmla="*/ 108 h 139"/>
              <a:gd name="T62" fmla="*/ 58 w 139"/>
              <a:gd name="T63" fmla="*/ 108 h 139"/>
              <a:gd name="T64" fmla="*/ 69 w 139"/>
              <a:gd name="T65" fmla="*/ 110 h 139"/>
              <a:gd name="T66" fmla="*/ 69 w 139"/>
              <a:gd name="T67" fmla="*/ 130 h 139"/>
              <a:gd name="T68" fmla="*/ 63 w 139"/>
              <a:gd name="T69" fmla="*/ 129 h 139"/>
              <a:gd name="T70" fmla="*/ 60 w 139"/>
              <a:gd name="T71" fmla="*/ 139 h 139"/>
              <a:gd name="T72" fmla="*/ 39 w 139"/>
              <a:gd name="T73" fmla="*/ 133 h 139"/>
              <a:gd name="T74" fmla="*/ 42 w 139"/>
              <a:gd name="T75" fmla="*/ 123 h 139"/>
              <a:gd name="T76" fmla="*/ 22 w 139"/>
              <a:gd name="T77" fmla="*/ 107 h 139"/>
              <a:gd name="T78" fmla="*/ 13 w 139"/>
              <a:gd name="T79" fmla="*/ 112 h 139"/>
              <a:gd name="T80" fmla="*/ 3 w 139"/>
              <a:gd name="T81" fmla="*/ 93 h 139"/>
              <a:gd name="T82" fmla="*/ 12 w 139"/>
              <a:gd name="T83" fmla="*/ 88 h 139"/>
              <a:gd name="T84" fmla="*/ 10 w 139"/>
              <a:gd name="T85" fmla="*/ 63 h 139"/>
              <a:gd name="T86" fmla="*/ 0 w 139"/>
              <a:gd name="T87" fmla="*/ 60 h 139"/>
              <a:gd name="T88" fmla="*/ 6 w 139"/>
              <a:gd name="T89" fmla="*/ 39 h 139"/>
              <a:gd name="T90" fmla="*/ 16 w 139"/>
              <a:gd name="T91" fmla="*/ 42 h 139"/>
              <a:gd name="T92" fmla="*/ 32 w 139"/>
              <a:gd name="T93" fmla="*/ 2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9" h="139">
                <a:moveTo>
                  <a:pt x="69" y="10"/>
                </a:moveTo>
                <a:cubicBezTo>
                  <a:pt x="71" y="10"/>
                  <a:pt x="74" y="10"/>
                  <a:pt x="76" y="10"/>
                </a:cubicBezTo>
                <a:cubicBezTo>
                  <a:pt x="79" y="0"/>
                  <a:pt x="79" y="0"/>
                  <a:pt x="79" y="0"/>
                </a:cubicBezTo>
                <a:cubicBezTo>
                  <a:pt x="100" y="6"/>
                  <a:pt x="100" y="6"/>
                  <a:pt x="100" y="6"/>
                </a:cubicBezTo>
                <a:cubicBezTo>
                  <a:pt x="97" y="16"/>
                  <a:pt x="97" y="16"/>
                  <a:pt x="97" y="16"/>
                </a:cubicBezTo>
                <a:cubicBezTo>
                  <a:pt x="105" y="20"/>
                  <a:pt x="111" y="26"/>
                  <a:pt x="116" y="32"/>
                </a:cubicBezTo>
                <a:cubicBezTo>
                  <a:pt x="125" y="27"/>
                  <a:pt x="125" y="27"/>
                  <a:pt x="125" y="27"/>
                </a:cubicBezTo>
                <a:cubicBezTo>
                  <a:pt x="136" y="47"/>
                  <a:pt x="136" y="47"/>
                  <a:pt x="136" y="47"/>
                </a:cubicBezTo>
                <a:cubicBezTo>
                  <a:pt x="127" y="52"/>
                  <a:pt x="127" y="52"/>
                  <a:pt x="127" y="52"/>
                </a:cubicBezTo>
                <a:cubicBezTo>
                  <a:pt x="129" y="59"/>
                  <a:pt x="130" y="68"/>
                  <a:pt x="129" y="76"/>
                </a:cubicBezTo>
                <a:cubicBezTo>
                  <a:pt x="139" y="79"/>
                  <a:pt x="139" y="79"/>
                  <a:pt x="139" y="79"/>
                </a:cubicBezTo>
                <a:cubicBezTo>
                  <a:pt x="133" y="100"/>
                  <a:pt x="133" y="100"/>
                  <a:pt x="133" y="100"/>
                </a:cubicBezTo>
                <a:cubicBezTo>
                  <a:pt x="123" y="97"/>
                  <a:pt x="123" y="97"/>
                  <a:pt x="123" y="97"/>
                </a:cubicBezTo>
                <a:cubicBezTo>
                  <a:pt x="119" y="105"/>
                  <a:pt x="113" y="112"/>
                  <a:pt x="107" y="117"/>
                </a:cubicBezTo>
                <a:cubicBezTo>
                  <a:pt x="112" y="126"/>
                  <a:pt x="112" y="126"/>
                  <a:pt x="112" y="126"/>
                </a:cubicBezTo>
                <a:cubicBezTo>
                  <a:pt x="92" y="136"/>
                  <a:pt x="92" y="136"/>
                  <a:pt x="92" y="136"/>
                </a:cubicBezTo>
                <a:cubicBezTo>
                  <a:pt x="87" y="127"/>
                  <a:pt x="87" y="127"/>
                  <a:pt x="87" y="127"/>
                </a:cubicBezTo>
                <a:cubicBezTo>
                  <a:pt x="82" y="129"/>
                  <a:pt x="76" y="130"/>
                  <a:pt x="69" y="130"/>
                </a:cubicBezTo>
                <a:cubicBezTo>
                  <a:pt x="69" y="110"/>
                  <a:pt x="69" y="110"/>
                  <a:pt x="69" y="110"/>
                </a:cubicBezTo>
                <a:cubicBezTo>
                  <a:pt x="87" y="110"/>
                  <a:pt x="103" y="99"/>
                  <a:pt x="108" y="81"/>
                </a:cubicBezTo>
                <a:cubicBezTo>
                  <a:pt x="114" y="60"/>
                  <a:pt x="102" y="38"/>
                  <a:pt x="81" y="31"/>
                </a:cubicBezTo>
                <a:cubicBezTo>
                  <a:pt x="77" y="30"/>
                  <a:pt x="73" y="29"/>
                  <a:pt x="69" y="29"/>
                </a:cubicBezTo>
                <a:lnTo>
                  <a:pt x="69" y="10"/>
                </a:lnTo>
                <a:close/>
                <a:moveTo>
                  <a:pt x="32" y="23"/>
                </a:moveTo>
                <a:cubicBezTo>
                  <a:pt x="27" y="14"/>
                  <a:pt x="27" y="14"/>
                  <a:pt x="27" y="14"/>
                </a:cubicBezTo>
                <a:cubicBezTo>
                  <a:pt x="46" y="3"/>
                  <a:pt x="46" y="3"/>
                  <a:pt x="46" y="3"/>
                </a:cubicBezTo>
                <a:cubicBezTo>
                  <a:pt x="51" y="12"/>
                  <a:pt x="51" y="12"/>
                  <a:pt x="51" y="12"/>
                </a:cubicBezTo>
                <a:cubicBezTo>
                  <a:pt x="57" y="11"/>
                  <a:pt x="63" y="10"/>
                  <a:pt x="69" y="10"/>
                </a:cubicBezTo>
                <a:cubicBezTo>
                  <a:pt x="69" y="29"/>
                  <a:pt x="69" y="29"/>
                  <a:pt x="69" y="29"/>
                </a:cubicBezTo>
                <a:cubicBezTo>
                  <a:pt x="52" y="29"/>
                  <a:pt x="36" y="41"/>
                  <a:pt x="31" y="58"/>
                </a:cubicBezTo>
                <a:cubicBezTo>
                  <a:pt x="24" y="79"/>
                  <a:pt x="36" y="102"/>
                  <a:pt x="58" y="108"/>
                </a:cubicBezTo>
                <a:cubicBezTo>
                  <a:pt x="58" y="108"/>
                  <a:pt x="58" y="108"/>
                  <a:pt x="58" y="108"/>
                </a:cubicBezTo>
                <a:cubicBezTo>
                  <a:pt x="61" y="109"/>
                  <a:pt x="65" y="110"/>
                  <a:pt x="69" y="110"/>
                </a:cubicBezTo>
                <a:cubicBezTo>
                  <a:pt x="69" y="130"/>
                  <a:pt x="69" y="130"/>
                  <a:pt x="69" y="130"/>
                </a:cubicBezTo>
                <a:cubicBezTo>
                  <a:pt x="67" y="130"/>
                  <a:pt x="65" y="130"/>
                  <a:pt x="63" y="129"/>
                </a:cubicBezTo>
                <a:cubicBezTo>
                  <a:pt x="60" y="139"/>
                  <a:pt x="60" y="139"/>
                  <a:pt x="60" y="139"/>
                </a:cubicBezTo>
                <a:cubicBezTo>
                  <a:pt x="39" y="133"/>
                  <a:pt x="39" y="133"/>
                  <a:pt x="39" y="133"/>
                </a:cubicBezTo>
                <a:cubicBezTo>
                  <a:pt x="42" y="123"/>
                  <a:pt x="42" y="123"/>
                  <a:pt x="42" y="123"/>
                </a:cubicBezTo>
                <a:cubicBezTo>
                  <a:pt x="34" y="119"/>
                  <a:pt x="27" y="114"/>
                  <a:pt x="22" y="107"/>
                </a:cubicBezTo>
                <a:cubicBezTo>
                  <a:pt x="13" y="112"/>
                  <a:pt x="13" y="112"/>
                  <a:pt x="13" y="112"/>
                </a:cubicBezTo>
                <a:cubicBezTo>
                  <a:pt x="3" y="93"/>
                  <a:pt x="3" y="93"/>
                  <a:pt x="3" y="93"/>
                </a:cubicBezTo>
                <a:cubicBezTo>
                  <a:pt x="12" y="88"/>
                  <a:pt x="12" y="88"/>
                  <a:pt x="12" y="88"/>
                </a:cubicBezTo>
                <a:cubicBezTo>
                  <a:pt x="10" y="80"/>
                  <a:pt x="9" y="72"/>
                  <a:pt x="10" y="63"/>
                </a:cubicBezTo>
                <a:cubicBezTo>
                  <a:pt x="0" y="60"/>
                  <a:pt x="0" y="60"/>
                  <a:pt x="0" y="60"/>
                </a:cubicBezTo>
                <a:cubicBezTo>
                  <a:pt x="6" y="39"/>
                  <a:pt x="6" y="39"/>
                  <a:pt x="6" y="39"/>
                </a:cubicBezTo>
                <a:cubicBezTo>
                  <a:pt x="16" y="42"/>
                  <a:pt x="16" y="42"/>
                  <a:pt x="16" y="42"/>
                </a:cubicBezTo>
                <a:cubicBezTo>
                  <a:pt x="20" y="34"/>
                  <a:pt x="25" y="28"/>
                  <a:pt x="32" y="2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3">
            <a:extLst>
              <a:ext uri="{FF2B5EF4-FFF2-40B4-BE49-F238E27FC236}">
                <a16:creationId xmlns:a16="http://schemas.microsoft.com/office/drawing/2014/main" id="{9D827F64-7D1E-4AB6-59EB-9CF1309F2873}"/>
              </a:ext>
            </a:extLst>
          </p:cNvPr>
          <p:cNvSpPr>
            <a:spLocks/>
          </p:cNvSpPr>
          <p:nvPr/>
        </p:nvSpPr>
        <p:spPr bwMode="auto">
          <a:xfrm>
            <a:off x="6109443" y="2260805"/>
            <a:ext cx="389234" cy="375403"/>
          </a:xfrm>
          <a:custGeom>
            <a:avLst/>
            <a:gdLst>
              <a:gd name="T0" fmla="*/ 74 w 147"/>
              <a:gd name="T1" fmla="*/ 0 h 141"/>
              <a:gd name="T2" fmla="*/ 147 w 147"/>
              <a:gd name="T3" fmla="*/ 63 h 141"/>
              <a:gd name="T4" fmla="*/ 117 w 147"/>
              <a:gd name="T5" fmla="*/ 115 h 141"/>
              <a:gd name="T6" fmla="*/ 128 w 147"/>
              <a:gd name="T7" fmla="*/ 141 h 141"/>
              <a:gd name="T8" fmla="*/ 102 w 147"/>
              <a:gd name="T9" fmla="*/ 122 h 141"/>
              <a:gd name="T10" fmla="*/ 74 w 147"/>
              <a:gd name="T11" fmla="*/ 127 h 141"/>
              <a:gd name="T12" fmla="*/ 0 w 147"/>
              <a:gd name="T13" fmla="*/ 63 h 141"/>
              <a:gd name="T14" fmla="*/ 74 w 147"/>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7" h="141">
                <a:moveTo>
                  <a:pt x="74" y="0"/>
                </a:moveTo>
                <a:cubicBezTo>
                  <a:pt x="114" y="0"/>
                  <a:pt x="147" y="28"/>
                  <a:pt x="147" y="63"/>
                </a:cubicBezTo>
                <a:cubicBezTo>
                  <a:pt x="147" y="84"/>
                  <a:pt x="135" y="103"/>
                  <a:pt x="117" y="115"/>
                </a:cubicBezTo>
                <a:cubicBezTo>
                  <a:pt x="128" y="141"/>
                  <a:pt x="128" y="141"/>
                  <a:pt x="128" y="141"/>
                </a:cubicBezTo>
                <a:cubicBezTo>
                  <a:pt x="102" y="122"/>
                  <a:pt x="102" y="122"/>
                  <a:pt x="102" y="122"/>
                </a:cubicBezTo>
                <a:cubicBezTo>
                  <a:pt x="93" y="125"/>
                  <a:pt x="84" y="127"/>
                  <a:pt x="74" y="127"/>
                </a:cubicBezTo>
                <a:cubicBezTo>
                  <a:pt x="33" y="127"/>
                  <a:pt x="0" y="98"/>
                  <a:pt x="0" y="63"/>
                </a:cubicBezTo>
                <a:cubicBezTo>
                  <a:pt x="0" y="28"/>
                  <a:pt x="33" y="0"/>
                  <a:pt x="74"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43">
            <a:extLst>
              <a:ext uri="{FF2B5EF4-FFF2-40B4-BE49-F238E27FC236}">
                <a16:creationId xmlns:a16="http://schemas.microsoft.com/office/drawing/2014/main" id="{59EA99FB-A64A-64BD-A4F1-010FBDA94CB4}"/>
              </a:ext>
            </a:extLst>
          </p:cNvPr>
          <p:cNvSpPr>
            <a:spLocks noChangeArrowheads="1"/>
          </p:cNvSpPr>
          <p:nvPr/>
        </p:nvSpPr>
        <p:spPr bwMode="auto">
          <a:xfrm>
            <a:off x="6364322" y="2407017"/>
            <a:ext cx="51371"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44">
            <a:extLst>
              <a:ext uri="{FF2B5EF4-FFF2-40B4-BE49-F238E27FC236}">
                <a16:creationId xmlns:a16="http://schemas.microsoft.com/office/drawing/2014/main" id="{3B07C2CF-5BE7-0B0F-7361-9852AC3B08E2}"/>
              </a:ext>
            </a:extLst>
          </p:cNvPr>
          <p:cNvSpPr>
            <a:spLocks noChangeArrowheads="1"/>
          </p:cNvSpPr>
          <p:nvPr/>
        </p:nvSpPr>
        <p:spPr bwMode="auto">
          <a:xfrm>
            <a:off x="627936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45">
            <a:extLst>
              <a:ext uri="{FF2B5EF4-FFF2-40B4-BE49-F238E27FC236}">
                <a16:creationId xmlns:a16="http://schemas.microsoft.com/office/drawing/2014/main" id="{C40C3F9B-E92C-EB95-5F5A-89CB39CC58F8}"/>
              </a:ext>
            </a:extLst>
          </p:cNvPr>
          <p:cNvSpPr>
            <a:spLocks noChangeArrowheads="1"/>
          </p:cNvSpPr>
          <p:nvPr/>
        </p:nvSpPr>
        <p:spPr bwMode="auto">
          <a:xfrm>
            <a:off x="6190452" y="2407017"/>
            <a:ext cx="53346" cy="5137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8">
            <a:extLst>
              <a:ext uri="{FF2B5EF4-FFF2-40B4-BE49-F238E27FC236}">
                <a16:creationId xmlns:a16="http://schemas.microsoft.com/office/drawing/2014/main" id="{27863A24-BC29-5A81-4610-E8A0AC7F9A4A}"/>
              </a:ext>
            </a:extLst>
          </p:cNvPr>
          <p:cNvSpPr>
            <a:spLocks/>
          </p:cNvSpPr>
          <p:nvPr/>
        </p:nvSpPr>
        <p:spPr bwMode="auto">
          <a:xfrm>
            <a:off x="6158837" y="3547057"/>
            <a:ext cx="177823" cy="146209"/>
          </a:xfrm>
          <a:custGeom>
            <a:avLst/>
            <a:gdLst>
              <a:gd name="T0" fmla="*/ 0 w 90"/>
              <a:gd name="T1" fmla="*/ 66 h 74"/>
              <a:gd name="T2" fmla="*/ 84 w 90"/>
              <a:gd name="T3" fmla="*/ 0 h 74"/>
              <a:gd name="T4" fmla="*/ 90 w 90"/>
              <a:gd name="T5" fmla="*/ 8 h 74"/>
              <a:gd name="T6" fmla="*/ 7 w 90"/>
              <a:gd name="T7" fmla="*/ 74 h 74"/>
              <a:gd name="T8" fmla="*/ 0 w 90"/>
              <a:gd name="T9" fmla="*/ 66 h 74"/>
            </a:gdLst>
            <a:ahLst/>
            <a:cxnLst>
              <a:cxn ang="0">
                <a:pos x="T0" y="T1"/>
              </a:cxn>
              <a:cxn ang="0">
                <a:pos x="T2" y="T3"/>
              </a:cxn>
              <a:cxn ang="0">
                <a:pos x="T4" y="T5"/>
              </a:cxn>
              <a:cxn ang="0">
                <a:pos x="T6" y="T7"/>
              </a:cxn>
              <a:cxn ang="0">
                <a:pos x="T8" y="T9"/>
              </a:cxn>
            </a:cxnLst>
            <a:rect l="0" t="0" r="r" b="b"/>
            <a:pathLst>
              <a:path w="90" h="74">
                <a:moveTo>
                  <a:pt x="0" y="66"/>
                </a:moveTo>
                <a:lnTo>
                  <a:pt x="84" y="0"/>
                </a:lnTo>
                <a:lnTo>
                  <a:pt x="90" y="8"/>
                </a:lnTo>
                <a:lnTo>
                  <a:pt x="7" y="74"/>
                </a:lnTo>
                <a:lnTo>
                  <a:pt x="0"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9">
            <a:extLst>
              <a:ext uri="{FF2B5EF4-FFF2-40B4-BE49-F238E27FC236}">
                <a16:creationId xmlns:a16="http://schemas.microsoft.com/office/drawing/2014/main" id="{8788FCDC-7644-4C57-DB00-BCC355ED35C0}"/>
              </a:ext>
            </a:extLst>
          </p:cNvPr>
          <p:cNvSpPr>
            <a:spLocks/>
          </p:cNvSpPr>
          <p:nvPr/>
        </p:nvSpPr>
        <p:spPr bwMode="auto">
          <a:xfrm>
            <a:off x="6324805" y="3547057"/>
            <a:ext cx="179798" cy="146209"/>
          </a:xfrm>
          <a:custGeom>
            <a:avLst/>
            <a:gdLst>
              <a:gd name="T0" fmla="*/ 84 w 91"/>
              <a:gd name="T1" fmla="*/ 74 h 74"/>
              <a:gd name="T2" fmla="*/ 0 w 91"/>
              <a:gd name="T3" fmla="*/ 8 h 74"/>
              <a:gd name="T4" fmla="*/ 6 w 91"/>
              <a:gd name="T5" fmla="*/ 0 h 74"/>
              <a:gd name="T6" fmla="*/ 91 w 91"/>
              <a:gd name="T7" fmla="*/ 66 h 74"/>
              <a:gd name="T8" fmla="*/ 84 w 91"/>
              <a:gd name="T9" fmla="*/ 74 h 74"/>
            </a:gdLst>
            <a:ahLst/>
            <a:cxnLst>
              <a:cxn ang="0">
                <a:pos x="T0" y="T1"/>
              </a:cxn>
              <a:cxn ang="0">
                <a:pos x="T2" y="T3"/>
              </a:cxn>
              <a:cxn ang="0">
                <a:pos x="T4" y="T5"/>
              </a:cxn>
              <a:cxn ang="0">
                <a:pos x="T6" y="T7"/>
              </a:cxn>
              <a:cxn ang="0">
                <a:pos x="T8" y="T9"/>
              </a:cxn>
            </a:cxnLst>
            <a:rect l="0" t="0" r="r" b="b"/>
            <a:pathLst>
              <a:path w="91" h="74">
                <a:moveTo>
                  <a:pt x="84" y="74"/>
                </a:moveTo>
                <a:lnTo>
                  <a:pt x="0" y="8"/>
                </a:lnTo>
                <a:lnTo>
                  <a:pt x="6" y="0"/>
                </a:lnTo>
                <a:lnTo>
                  <a:pt x="91" y="66"/>
                </a:lnTo>
                <a:lnTo>
                  <a:pt x="84" y="7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9">
            <a:extLst>
              <a:ext uri="{FF2B5EF4-FFF2-40B4-BE49-F238E27FC236}">
                <a16:creationId xmlns:a16="http://schemas.microsoft.com/office/drawing/2014/main" id="{FBA1D9E2-DEE4-E3A2-EA10-D09F3BFDEA62}"/>
              </a:ext>
            </a:extLst>
          </p:cNvPr>
          <p:cNvSpPr>
            <a:spLocks noChangeArrowheads="1"/>
          </p:cNvSpPr>
          <p:nvPr/>
        </p:nvSpPr>
        <p:spPr bwMode="auto">
          <a:xfrm>
            <a:off x="6320854" y="3343548"/>
            <a:ext cx="21734" cy="21141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1">
            <a:extLst>
              <a:ext uri="{FF2B5EF4-FFF2-40B4-BE49-F238E27FC236}">
                <a16:creationId xmlns:a16="http://schemas.microsoft.com/office/drawing/2014/main" id="{8B3D37EB-826A-4C9F-DACC-BB1ED07C14A4}"/>
              </a:ext>
            </a:extLst>
          </p:cNvPr>
          <p:cNvSpPr>
            <a:spLocks/>
          </p:cNvSpPr>
          <p:nvPr/>
        </p:nvSpPr>
        <p:spPr bwMode="auto">
          <a:xfrm>
            <a:off x="6243798" y="3256613"/>
            <a:ext cx="175846" cy="173871"/>
          </a:xfrm>
          <a:custGeom>
            <a:avLst/>
            <a:gdLst>
              <a:gd name="T0" fmla="*/ 45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5" y="48"/>
                  <a:pt x="63" y="56"/>
                  <a:pt x="66" y="66"/>
                </a:cubicBezTo>
                <a:cubicBezTo>
                  <a:pt x="0" y="66"/>
                  <a:pt x="0" y="66"/>
                  <a:pt x="0" y="66"/>
                </a:cubicBezTo>
                <a:cubicBezTo>
                  <a:pt x="3" y="56"/>
                  <a:pt x="11" y="48"/>
                  <a:pt x="21" y="44"/>
                </a:cubicBezTo>
                <a:cubicBezTo>
                  <a:pt x="16" y="40"/>
                  <a:pt x="13" y="33"/>
                  <a:pt x="13" y="24"/>
                </a:cubicBezTo>
                <a:cubicBezTo>
                  <a:pt x="13" y="11"/>
                  <a:pt x="22" y="0"/>
                  <a:pt x="33" y="0"/>
                </a:cubicBezTo>
                <a:cubicBezTo>
                  <a:pt x="44" y="0"/>
                  <a:pt x="53" y="11"/>
                  <a:pt x="53" y="24"/>
                </a:cubicBezTo>
                <a:cubicBezTo>
                  <a:pt x="53" y="33"/>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2">
            <a:extLst>
              <a:ext uri="{FF2B5EF4-FFF2-40B4-BE49-F238E27FC236}">
                <a16:creationId xmlns:a16="http://schemas.microsoft.com/office/drawing/2014/main" id="{23E8E5AA-4EA3-08D7-C67E-12EA725BBF77}"/>
              </a:ext>
            </a:extLst>
          </p:cNvPr>
          <p:cNvSpPr>
            <a:spLocks/>
          </p:cNvSpPr>
          <p:nvPr/>
        </p:nvSpPr>
        <p:spPr bwMode="auto">
          <a:xfrm>
            <a:off x="6077830" y="3562860"/>
            <a:ext cx="173871" cy="175846"/>
          </a:xfrm>
          <a:custGeom>
            <a:avLst/>
            <a:gdLst>
              <a:gd name="T0" fmla="*/ 44 w 66"/>
              <a:gd name="T1" fmla="*/ 44 h 66"/>
              <a:gd name="T2" fmla="*/ 66 w 66"/>
              <a:gd name="T3" fmla="*/ 66 h 66"/>
              <a:gd name="T4" fmla="*/ 0 w 66"/>
              <a:gd name="T5" fmla="*/ 66 h 66"/>
              <a:gd name="T6" fmla="*/ 21 w 66"/>
              <a:gd name="T7" fmla="*/ 44 h 66"/>
              <a:gd name="T8" fmla="*/ 13 w 66"/>
              <a:gd name="T9" fmla="*/ 24 h 66"/>
              <a:gd name="T10" fmla="*/ 33 w 66"/>
              <a:gd name="T11" fmla="*/ 0 h 66"/>
              <a:gd name="T12" fmla="*/ 53 w 66"/>
              <a:gd name="T13" fmla="*/ 24 h 66"/>
              <a:gd name="T14" fmla="*/ 44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4" y="44"/>
                </a:moveTo>
                <a:cubicBezTo>
                  <a:pt x="55" y="48"/>
                  <a:pt x="63" y="56"/>
                  <a:pt x="66" y="66"/>
                </a:cubicBezTo>
                <a:cubicBezTo>
                  <a:pt x="0" y="66"/>
                  <a:pt x="0" y="66"/>
                  <a:pt x="0" y="66"/>
                </a:cubicBezTo>
                <a:cubicBezTo>
                  <a:pt x="2" y="56"/>
                  <a:pt x="10" y="48"/>
                  <a:pt x="21" y="44"/>
                </a:cubicBezTo>
                <a:cubicBezTo>
                  <a:pt x="16" y="40"/>
                  <a:pt x="13" y="32"/>
                  <a:pt x="13" y="24"/>
                </a:cubicBezTo>
                <a:cubicBezTo>
                  <a:pt x="13" y="11"/>
                  <a:pt x="22" y="0"/>
                  <a:pt x="33" y="0"/>
                </a:cubicBezTo>
                <a:cubicBezTo>
                  <a:pt x="44" y="0"/>
                  <a:pt x="53" y="11"/>
                  <a:pt x="53" y="24"/>
                </a:cubicBezTo>
                <a:cubicBezTo>
                  <a:pt x="53" y="32"/>
                  <a:pt x="49" y="40"/>
                  <a:pt x="44"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3">
            <a:extLst>
              <a:ext uri="{FF2B5EF4-FFF2-40B4-BE49-F238E27FC236}">
                <a16:creationId xmlns:a16="http://schemas.microsoft.com/office/drawing/2014/main" id="{7C12BE47-19CC-64F3-B154-5F75504985B8}"/>
              </a:ext>
            </a:extLst>
          </p:cNvPr>
          <p:cNvSpPr>
            <a:spLocks/>
          </p:cNvSpPr>
          <p:nvPr/>
        </p:nvSpPr>
        <p:spPr bwMode="auto">
          <a:xfrm>
            <a:off x="6411741" y="3562860"/>
            <a:ext cx="173871" cy="175846"/>
          </a:xfrm>
          <a:custGeom>
            <a:avLst/>
            <a:gdLst>
              <a:gd name="T0" fmla="*/ 45 w 66"/>
              <a:gd name="T1" fmla="*/ 44 h 66"/>
              <a:gd name="T2" fmla="*/ 66 w 66"/>
              <a:gd name="T3" fmla="*/ 66 h 66"/>
              <a:gd name="T4" fmla="*/ 0 w 66"/>
              <a:gd name="T5" fmla="*/ 66 h 66"/>
              <a:gd name="T6" fmla="*/ 22 w 66"/>
              <a:gd name="T7" fmla="*/ 44 h 66"/>
              <a:gd name="T8" fmla="*/ 13 w 66"/>
              <a:gd name="T9" fmla="*/ 24 h 66"/>
              <a:gd name="T10" fmla="*/ 33 w 66"/>
              <a:gd name="T11" fmla="*/ 0 h 66"/>
              <a:gd name="T12" fmla="*/ 53 w 66"/>
              <a:gd name="T13" fmla="*/ 24 h 66"/>
              <a:gd name="T14" fmla="*/ 45 w 66"/>
              <a:gd name="T15" fmla="*/ 44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6">
                <a:moveTo>
                  <a:pt x="45" y="44"/>
                </a:moveTo>
                <a:cubicBezTo>
                  <a:pt x="56" y="48"/>
                  <a:pt x="64" y="56"/>
                  <a:pt x="66" y="66"/>
                </a:cubicBezTo>
                <a:cubicBezTo>
                  <a:pt x="0" y="66"/>
                  <a:pt x="0" y="66"/>
                  <a:pt x="0" y="66"/>
                </a:cubicBezTo>
                <a:cubicBezTo>
                  <a:pt x="3" y="56"/>
                  <a:pt x="11" y="48"/>
                  <a:pt x="22" y="44"/>
                </a:cubicBezTo>
                <a:cubicBezTo>
                  <a:pt x="17" y="40"/>
                  <a:pt x="13" y="32"/>
                  <a:pt x="13" y="24"/>
                </a:cubicBezTo>
                <a:cubicBezTo>
                  <a:pt x="13" y="11"/>
                  <a:pt x="22" y="0"/>
                  <a:pt x="33" y="0"/>
                </a:cubicBezTo>
                <a:cubicBezTo>
                  <a:pt x="44" y="0"/>
                  <a:pt x="53" y="11"/>
                  <a:pt x="53" y="24"/>
                </a:cubicBezTo>
                <a:cubicBezTo>
                  <a:pt x="53" y="32"/>
                  <a:pt x="50" y="40"/>
                  <a:pt x="45" y="44"/>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53">
            <a:extLst>
              <a:ext uri="{FF2B5EF4-FFF2-40B4-BE49-F238E27FC236}">
                <a16:creationId xmlns:a16="http://schemas.microsoft.com/office/drawing/2014/main" id="{CE94A617-47BA-3573-8202-EFB05D52D8FE}"/>
              </a:ext>
            </a:extLst>
          </p:cNvPr>
          <p:cNvSpPr>
            <a:spLocks noChangeArrowheads="1"/>
          </p:cNvSpPr>
          <p:nvPr/>
        </p:nvSpPr>
        <p:spPr bwMode="auto">
          <a:xfrm>
            <a:off x="6279362" y="3499637"/>
            <a:ext cx="104718" cy="108669"/>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5">
            <a:extLst>
              <a:ext uri="{FF2B5EF4-FFF2-40B4-BE49-F238E27FC236}">
                <a16:creationId xmlns:a16="http://schemas.microsoft.com/office/drawing/2014/main" id="{2261956F-8508-9C47-9518-BBA3BBDF1163}"/>
              </a:ext>
            </a:extLst>
          </p:cNvPr>
          <p:cNvSpPr>
            <a:spLocks/>
          </p:cNvSpPr>
          <p:nvPr/>
        </p:nvSpPr>
        <p:spPr bwMode="auto">
          <a:xfrm>
            <a:off x="7559683" y="3215122"/>
            <a:ext cx="217338" cy="252903"/>
          </a:xfrm>
          <a:custGeom>
            <a:avLst/>
            <a:gdLst>
              <a:gd name="T0" fmla="*/ 0 w 110"/>
              <a:gd name="T1" fmla="*/ 21 h 128"/>
              <a:gd name="T2" fmla="*/ 24 w 110"/>
              <a:gd name="T3" fmla="*/ 0 h 128"/>
              <a:gd name="T4" fmla="*/ 110 w 110"/>
              <a:gd name="T5" fmla="*/ 108 h 128"/>
              <a:gd name="T6" fmla="*/ 86 w 110"/>
              <a:gd name="T7" fmla="*/ 128 h 128"/>
              <a:gd name="T8" fmla="*/ 0 w 110"/>
              <a:gd name="T9" fmla="*/ 21 h 128"/>
            </a:gdLst>
            <a:ahLst/>
            <a:cxnLst>
              <a:cxn ang="0">
                <a:pos x="T0" y="T1"/>
              </a:cxn>
              <a:cxn ang="0">
                <a:pos x="T2" y="T3"/>
              </a:cxn>
              <a:cxn ang="0">
                <a:pos x="T4" y="T5"/>
              </a:cxn>
              <a:cxn ang="0">
                <a:pos x="T6" y="T7"/>
              </a:cxn>
              <a:cxn ang="0">
                <a:pos x="T8" y="T9"/>
              </a:cxn>
            </a:cxnLst>
            <a:rect l="0" t="0" r="r" b="b"/>
            <a:pathLst>
              <a:path w="110" h="128">
                <a:moveTo>
                  <a:pt x="0" y="21"/>
                </a:moveTo>
                <a:lnTo>
                  <a:pt x="24" y="0"/>
                </a:lnTo>
                <a:lnTo>
                  <a:pt x="110" y="108"/>
                </a:lnTo>
                <a:lnTo>
                  <a:pt x="86" y="128"/>
                </a:lnTo>
                <a:lnTo>
                  <a:pt x="0" y="2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6">
            <a:extLst>
              <a:ext uri="{FF2B5EF4-FFF2-40B4-BE49-F238E27FC236}">
                <a16:creationId xmlns:a16="http://schemas.microsoft.com/office/drawing/2014/main" id="{78C1B7E2-31C6-40DB-3EE9-284E468D8DB0}"/>
              </a:ext>
            </a:extLst>
          </p:cNvPr>
          <p:cNvSpPr>
            <a:spLocks/>
          </p:cNvSpPr>
          <p:nvPr/>
        </p:nvSpPr>
        <p:spPr bwMode="auto">
          <a:xfrm>
            <a:off x="7575491" y="3234879"/>
            <a:ext cx="185726" cy="215363"/>
          </a:xfrm>
          <a:custGeom>
            <a:avLst/>
            <a:gdLst>
              <a:gd name="T0" fmla="*/ 0 w 94"/>
              <a:gd name="T1" fmla="*/ 12 h 109"/>
              <a:gd name="T2" fmla="*/ 79 w 94"/>
              <a:gd name="T3" fmla="*/ 109 h 109"/>
              <a:gd name="T4" fmla="*/ 94 w 94"/>
              <a:gd name="T5" fmla="*/ 96 h 109"/>
              <a:gd name="T6" fmla="*/ 16 w 94"/>
              <a:gd name="T7" fmla="*/ 0 h 109"/>
              <a:gd name="T8" fmla="*/ 0 w 94"/>
              <a:gd name="T9" fmla="*/ 12 h 109"/>
            </a:gdLst>
            <a:ahLst/>
            <a:cxnLst>
              <a:cxn ang="0">
                <a:pos x="T0" y="T1"/>
              </a:cxn>
              <a:cxn ang="0">
                <a:pos x="T2" y="T3"/>
              </a:cxn>
              <a:cxn ang="0">
                <a:pos x="T4" y="T5"/>
              </a:cxn>
              <a:cxn ang="0">
                <a:pos x="T6" y="T7"/>
              </a:cxn>
              <a:cxn ang="0">
                <a:pos x="T8" y="T9"/>
              </a:cxn>
            </a:cxnLst>
            <a:rect l="0" t="0" r="r" b="b"/>
            <a:pathLst>
              <a:path w="94" h="109">
                <a:moveTo>
                  <a:pt x="0" y="12"/>
                </a:moveTo>
                <a:lnTo>
                  <a:pt x="79" y="109"/>
                </a:lnTo>
                <a:lnTo>
                  <a:pt x="94" y="96"/>
                </a:lnTo>
                <a:lnTo>
                  <a:pt x="16" y="0"/>
                </a:lnTo>
                <a:lnTo>
                  <a:pt x="0" y="1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
            <a:extLst>
              <a:ext uri="{FF2B5EF4-FFF2-40B4-BE49-F238E27FC236}">
                <a16:creationId xmlns:a16="http://schemas.microsoft.com/office/drawing/2014/main" id="{D76AC926-7739-D539-CB24-3FBBE38C5F16}"/>
              </a:ext>
            </a:extLst>
          </p:cNvPr>
          <p:cNvSpPr>
            <a:spLocks/>
          </p:cNvSpPr>
          <p:nvPr/>
        </p:nvSpPr>
        <p:spPr bwMode="auto">
          <a:xfrm>
            <a:off x="7490529" y="3140042"/>
            <a:ext cx="163992" cy="163992"/>
          </a:xfrm>
          <a:custGeom>
            <a:avLst/>
            <a:gdLst>
              <a:gd name="T0" fmla="*/ 26 w 62"/>
              <a:gd name="T1" fmla="*/ 1 h 62"/>
              <a:gd name="T2" fmla="*/ 52 w 62"/>
              <a:gd name="T3" fmla="*/ 12 h 62"/>
              <a:gd name="T4" fmla="*/ 47 w 62"/>
              <a:gd name="T5" fmla="*/ 52 h 62"/>
              <a:gd name="T6" fmla="*/ 7 w 62"/>
              <a:gd name="T7" fmla="*/ 47 h 62"/>
              <a:gd name="T8" fmla="*/ 3 w 62"/>
              <a:gd name="T9" fmla="*/ 20 h 62"/>
              <a:gd name="T10" fmla="*/ 13 w 62"/>
              <a:gd name="T11" fmla="*/ 33 h 62"/>
              <a:gd name="T12" fmla="*/ 18 w 62"/>
              <a:gd name="T13" fmla="*/ 39 h 62"/>
              <a:gd name="T14" fmla="*/ 27 w 62"/>
              <a:gd name="T15" fmla="*/ 38 h 62"/>
              <a:gd name="T16" fmla="*/ 35 w 62"/>
              <a:gd name="T17" fmla="*/ 37 h 62"/>
              <a:gd name="T18" fmla="*/ 38 w 62"/>
              <a:gd name="T19" fmla="*/ 29 h 62"/>
              <a:gd name="T20" fmla="*/ 41 w 62"/>
              <a:gd name="T21" fmla="*/ 21 h 62"/>
              <a:gd name="T22" fmla="*/ 36 w 62"/>
              <a:gd name="T23" fmla="*/ 14 h 62"/>
              <a:gd name="T24" fmla="*/ 26 w 62"/>
              <a:gd name="T25"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26" y="1"/>
                </a:moveTo>
                <a:cubicBezTo>
                  <a:pt x="35" y="0"/>
                  <a:pt x="45" y="4"/>
                  <a:pt x="52" y="12"/>
                </a:cubicBezTo>
                <a:cubicBezTo>
                  <a:pt x="62" y="24"/>
                  <a:pt x="60" y="42"/>
                  <a:pt x="47" y="52"/>
                </a:cubicBezTo>
                <a:cubicBezTo>
                  <a:pt x="35" y="62"/>
                  <a:pt x="17" y="60"/>
                  <a:pt x="7" y="47"/>
                </a:cubicBezTo>
                <a:cubicBezTo>
                  <a:pt x="1" y="39"/>
                  <a:pt x="0" y="29"/>
                  <a:pt x="3" y="20"/>
                </a:cubicBezTo>
                <a:cubicBezTo>
                  <a:pt x="13" y="33"/>
                  <a:pt x="13" y="33"/>
                  <a:pt x="13" y="33"/>
                </a:cubicBezTo>
                <a:cubicBezTo>
                  <a:pt x="18" y="39"/>
                  <a:pt x="18" y="39"/>
                  <a:pt x="18" y="39"/>
                </a:cubicBezTo>
                <a:cubicBezTo>
                  <a:pt x="27" y="38"/>
                  <a:pt x="27" y="38"/>
                  <a:pt x="27" y="38"/>
                </a:cubicBezTo>
                <a:cubicBezTo>
                  <a:pt x="35" y="37"/>
                  <a:pt x="35" y="37"/>
                  <a:pt x="35" y="37"/>
                </a:cubicBezTo>
                <a:cubicBezTo>
                  <a:pt x="38" y="29"/>
                  <a:pt x="38" y="29"/>
                  <a:pt x="38" y="29"/>
                </a:cubicBezTo>
                <a:cubicBezTo>
                  <a:pt x="41" y="21"/>
                  <a:pt x="41" y="21"/>
                  <a:pt x="41" y="21"/>
                </a:cubicBezTo>
                <a:cubicBezTo>
                  <a:pt x="36" y="14"/>
                  <a:pt x="36" y="14"/>
                  <a:pt x="36" y="14"/>
                </a:cubicBezTo>
                <a:lnTo>
                  <a:pt x="26" y="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8">
            <a:extLst>
              <a:ext uri="{FF2B5EF4-FFF2-40B4-BE49-F238E27FC236}">
                <a16:creationId xmlns:a16="http://schemas.microsoft.com/office/drawing/2014/main" id="{EB4BD638-2084-EEC0-9C36-7F11CBF6DB16}"/>
              </a:ext>
            </a:extLst>
          </p:cNvPr>
          <p:cNvSpPr>
            <a:spLocks/>
          </p:cNvSpPr>
          <p:nvPr/>
        </p:nvSpPr>
        <p:spPr bwMode="auto">
          <a:xfrm>
            <a:off x="7684160" y="3381089"/>
            <a:ext cx="163992" cy="163992"/>
          </a:xfrm>
          <a:custGeom>
            <a:avLst/>
            <a:gdLst>
              <a:gd name="T0" fmla="*/ 59 w 62"/>
              <a:gd name="T1" fmla="*/ 42 h 62"/>
              <a:gd name="T2" fmla="*/ 54 w 62"/>
              <a:gd name="T3" fmla="*/ 15 h 62"/>
              <a:gd name="T4" fmla="*/ 14 w 62"/>
              <a:gd name="T5" fmla="*/ 10 h 62"/>
              <a:gd name="T6" fmla="*/ 10 w 62"/>
              <a:gd name="T7" fmla="*/ 50 h 62"/>
              <a:gd name="T8" fmla="*/ 35 w 62"/>
              <a:gd name="T9" fmla="*/ 61 h 62"/>
              <a:gd name="T10" fmla="*/ 25 w 62"/>
              <a:gd name="T11" fmla="*/ 48 h 62"/>
              <a:gd name="T12" fmla="*/ 20 w 62"/>
              <a:gd name="T13" fmla="*/ 41 h 62"/>
              <a:gd name="T14" fmla="*/ 23 w 62"/>
              <a:gd name="T15" fmla="*/ 33 h 62"/>
              <a:gd name="T16" fmla="*/ 26 w 62"/>
              <a:gd name="T17" fmla="*/ 25 h 62"/>
              <a:gd name="T18" fmla="*/ 35 w 62"/>
              <a:gd name="T19" fmla="*/ 24 h 62"/>
              <a:gd name="T20" fmla="*/ 43 w 62"/>
              <a:gd name="T21" fmla="*/ 23 h 62"/>
              <a:gd name="T22" fmla="*/ 48 w 62"/>
              <a:gd name="T23" fmla="*/ 29 h 62"/>
              <a:gd name="T24" fmla="*/ 59 w 62"/>
              <a:gd name="T25" fmla="*/ 4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62">
                <a:moveTo>
                  <a:pt x="59" y="42"/>
                </a:moveTo>
                <a:cubicBezTo>
                  <a:pt x="62" y="33"/>
                  <a:pt x="60" y="23"/>
                  <a:pt x="54" y="15"/>
                </a:cubicBezTo>
                <a:cubicBezTo>
                  <a:pt x="44" y="2"/>
                  <a:pt x="26" y="0"/>
                  <a:pt x="14" y="10"/>
                </a:cubicBezTo>
                <a:cubicBezTo>
                  <a:pt x="2" y="20"/>
                  <a:pt x="0" y="38"/>
                  <a:pt x="10" y="50"/>
                </a:cubicBezTo>
                <a:cubicBezTo>
                  <a:pt x="16" y="58"/>
                  <a:pt x="26" y="62"/>
                  <a:pt x="35" y="61"/>
                </a:cubicBezTo>
                <a:cubicBezTo>
                  <a:pt x="25" y="48"/>
                  <a:pt x="25" y="48"/>
                  <a:pt x="25" y="48"/>
                </a:cubicBezTo>
                <a:cubicBezTo>
                  <a:pt x="20" y="41"/>
                  <a:pt x="20" y="41"/>
                  <a:pt x="20" y="41"/>
                </a:cubicBezTo>
                <a:cubicBezTo>
                  <a:pt x="23" y="33"/>
                  <a:pt x="23" y="33"/>
                  <a:pt x="23" y="33"/>
                </a:cubicBezTo>
                <a:cubicBezTo>
                  <a:pt x="26" y="25"/>
                  <a:pt x="26" y="25"/>
                  <a:pt x="26" y="25"/>
                </a:cubicBezTo>
                <a:cubicBezTo>
                  <a:pt x="35" y="24"/>
                  <a:pt x="35" y="24"/>
                  <a:pt x="35" y="24"/>
                </a:cubicBezTo>
                <a:cubicBezTo>
                  <a:pt x="43" y="23"/>
                  <a:pt x="43" y="23"/>
                  <a:pt x="43" y="23"/>
                </a:cubicBezTo>
                <a:cubicBezTo>
                  <a:pt x="48" y="29"/>
                  <a:pt x="48" y="29"/>
                  <a:pt x="48" y="29"/>
                </a:cubicBezTo>
                <a:lnTo>
                  <a:pt x="59" y="42"/>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9">
            <a:extLst>
              <a:ext uri="{FF2B5EF4-FFF2-40B4-BE49-F238E27FC236}">
                <a16:creationId xmlns:a16="http://schemas.microsoft.com/office/drawing/2014/main" id="{25AF5461-9500-527A-8BEF-1F8CEDD68CEB}"/>
              </a:ext>
            </a:extLst>
          </p:cNvPr>
          <p:cNvSpPr>
            <a:spLocks/>
          </p:cNvSpPr>
          <p:nvPr/>
        </p:nvSpPr>
        <p:spPr bwMode="auto">
          <a:xfrm>
            <a:off x="7697991" y="3392943"/>
            <a:ext cx="134355" cy="132379"/>
          </a:xfrm>
          <a:custGeom>
            <a:avLst/>
            <a:gdLst>
              <a:gd name="T0" fmla="*/ 51 w 51"/>
              <a:gd name="T1" fmla="*/ 26 h 50"/>
              <a:gd name="T2" fmla="*/ 45 w 51"/>
              <a:gd name="T3" fmla="*/ 12 h 50"/>
              <a:gd name="T4" fmla="*/ 12 w 51"/>
              <a:gd name="T5" fmla="*/ 9 h 50"/>
              <a:gd name="T6" fmla="*/ 8 w 51"/>
              <a:gd name="T7" fmla="*/ 42 h 50"/>
              <a:gd name="T8" fmla="*/ 20 w 51"/>
              <a:gd name="T9" fmla="*/ 50 h 50"/>
              <a:gd name="T10" fmla="*/ 10 w 51"/>
              <a:gd name="T11" fmla="*/ 37 h 50"/>
              <a:gd name="T12" fmla="*/ 18 w 51"/>
              <a:gd name="T13" fmla="*/ 16 h 50"/>
              <a:gd name="T14" fmla="*/ 40 w 51"/>
              <a:gd name="T15" fmla="*/ 13 h 50"/>
              <a:gd name="T16" fmla="*/ 51 w 51"/>
              <a:gd name="T17" fmla="*/ 26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0">
                <a:moveTo>
                  <a:pt x="51" y="26"/>
                </a:moveTo>
                <a:cubicBezTo>
                  <a:pt x="50" y="21"/>
                  <a:pt x="49" y="16"/>
                  <a:pt x="45" y="12"/>
                </a:cubicBezTo>
                <a:cubicBezTo>
                  <a:pt x="37" y="2"/>
                  <a:pt x="22" y="0"/>
                  <a:pt x="12" y="9"/>
                </a:cubicBezTo>
                <a:cubicBezTo>
                  <a:pt x="2" y="17"/>
                  <a:pt x="0" y="32"/>
                  <a:pt x="8" y="42"/>
                </a:cubicBezTo>
                <a:cubicBezTo>
                  <a:pt x="11" y="46"/>
                  <a:pt x="16" y="49"/>
                  <a:pt x="20" y="50"/>
                </a:cubicBezTo>
                <a:cubicBezTo>
                  <a:pt x="10" y="37"/>
                  <a:pt x="10" y="37"/>
                  <a:pt x="10" y="37"/>
                </a:cubicBezTo>
                <a:cubicBezTo>
                  <a:pt x="18" y="16"/>
                  <a:pt x="18" y="16"/>
                  <a:pt x="18" y="16"/>
                </a:cubicBezTo>
                <a:cubicBezTo>
                  <a:pt x="40" y="13"/>
                  <a:pt x="40" y="13"/>
                  <a:pt x="40" y="13"/>
                </a:cubicBezTo>
                <a:lnTo>
                  <a:pt x="51" y="2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50">
            <a:extLst>
              <a:ext uri="{FF2B5EF4-FFF2-40B4-BE49-F238E27FC236}">
                <a16:creationId xmlns:a16="http://schemas.microsoft.com/office/drawing/2014/main" id="{24E42535-A4C3-7D81-9DFF-B3C7E205D5D7}"/>
              </a:ext>
            </a:extLst>
          </p:cNvPr>
          <p:cNvSpPr>
            <a:spLocks/>
          </p:cNvSpPr>
          <p:nvPr/>
        </p:nvSpPr>
        <p:spPr bwMode="auto">
          <a:xfrm>
            <a:off x="7506337" y="3155847"/>
            <a:ext cx="132379" cy="132379"/>
          </a:xfrm>
          <a:custGeom>
            <a:avLst/>
            <a:gdLst>
              <a:gd name="T0" fmla="*/ 0 w 50"/>
              <a:gd name="T1" fmla="*/ 25 h 50"/>
              <a:gd name="T2" fmla="*/ 5 w 50"/>
              <a:gd name="T3" fmla="*/ 38 h 50"/>
              <a:gd name="T4" fmla="*/ 38 w 50"/>
              <a:gd name="T5" fmla="*/ 42 h 50"/>
              <a:gd name="T6" fmla="*/ 42 w 50"/>
              <a:gd name="T7" fmla="*/ 9 h 50"/>
              <a:gd name="T8" fmla="*/ 30 w 50"/>
              <a:gd name="T9" fmla="*/ 0 h 50"/>
              <a:gd name="T10" fmla="*/ 40 w 50"/>
              <a:gd name="T11" fmla="*/ 14 h 50"/>
              <a:gd name="T12" fmla="*/ 32 w 50"/>
              <a:gd name="T13" fmla="*/ 35 h 50"/>
              <a:gd name="T14" fmla="*/ 10 w 50"/>
              <a:gd name="T15" fmla="*/ 38 h 50"/>
              <a:gd name="T16" fmla="*/ 0 w 50"/>
              <a:gd name="T17"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50">
                <a:moveTo>
                  <a:pt x="0" y="25"/>
                </a:moveTo>
                <a:cubicBezTo>
                  <a:pt x="0" y="30"/>
                  <a:pt x="2" y="34"/>
                  <a:pt x="5" y="38"/>
                </a:cubicBezTo>
                <a:cubicBezTo>
                  <a:pt x="13" y="49"/>
                  <a:pt x="28" y="50"/>
                  <a:pt x="38" y="42"/>
                </a:cubicBezTo>
                <a:cubicBezTo>
                  <a:pt x="49" y="34"/>
                  <a:pt x="50" y="19"/>
                  <a:pt x="42" y="9"/>
                </a:cubicBezTo>
                <a:cubicBezTo>
                  <a:pt x="39" y="5"/>
                  <a:pt x="35" y="2"/>
                  <a:pt x="30" y="0"/>
                </a:cubicBezTo>
                <a:cubicBezTo>
                  <a:pt x="40" y="14"/>
                  <a:pt x="40" y="14"/>
                  <a:pt x="40" y="14"/>
                </a:cubicBezTo>
                <a:cubicBezTo>
                  <a:pt x="32" y="35"/>
                  <a:pt x="32" y="35"/>
                  <a:pt x="32" y="35"/>
                </a:cubicBezTo>
                <a:cubicBezTo>
                  <a:pt x="10" y="38"/>
                  <a:pt x="10" y="38"/>
                  <a:pt x="10" y="38"/>
                </a:cubicBezTo>
                <a:lnTo>
                  <a:pt x="0" y="2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1" name="Group 110">
            <a:extLst>
              <a:ext uri="{FF2B5EF4-FFF2-40B4-BE49-F238E27FC236}">
                <a16:creationId xmlns:a16="http://schemas.microsoft.com/office/drawing/2014/main" id="{14885AAD-9296-4BB2-DC51-FAFFCC17CBCA}"/>
              </a:ext>
            </a:extLst>
          </p:cNvPr>
          <p:cNvGrpSpPr/>
          <p:nvPr/>
        </p:nvGrpSpPr>
        <p:grpSpPr>
          <a:xfrm>
            <a:off x="9150880" y="1169363"/>
            <a:ext cx="509758" cy="507781"/>
            <a:chOff x="8760971" y="1116818"/>
            <a:chExt cx="509758" cy="507781"/>
          </a:xfrm>
        </p:grpSpPr>
        <p:sp>
          <p:nvSpPr>
            <p:cNvPr id="18" name="Oval 31">
              <a:extLst>
                <a:ext uri="{FF2B5EF4-FFF2-40B4-BE49-F238E27FC236}">
                  <a16:creationId xmlns:a16="http://schemas.microsoft.com/office/drawing/2014/main" id="{F887673F-75A7-3B1D-25DF-91856B58A515}"/>
                </a:ext>
              </a:extLst>
            </p:cNvPr>
            <p:cNvSpPr>
              <a:spLocks noChangeArrowheads="1"/>
            </p:cNvSpPr>
            <p:nvPr/>
          </p:nvSpPr>
          <p:spPr bwMode="auto">
            <a:xfrm>
              <a:off x="8760971" y="1116818"/>
              <a:ext cx="509758" cy="507781"/>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51">
              <a:extLst>
                <a:ext uri="{FF2B5EF4-FFF2-40B4-BE49-F238E27FC236}">
                  <a16:creationId xmlns:a16="http://schemas.microsoft.com/office/drawing/2014/main" id="{F5B8FB1A-1A7B-5FB7-5045-1CBE20014A95}"/>
                </a:ext>
              </a:extLst>
            </p:cNvPr>
            <p:cNvSpPr>
              <a:spLocks/>
            </p:cNvSpPr>
            <p:nvPr/>
          </p:nvSpPr>
          <p:spPr bwMode="auto">
            <a:xfrm>
              <a:off x="8893352" y="1257097"/>
              <a:ext cx="245000" cy="227217"/>
            </a:xfrm>
            <a:custGeom>
              <a:avLst/>
              <a:gdLst>
                <a:gd name="T0" fmla="*/ 16 w 92"/>
                <a:gd name="T1" fmla="*/ 86 h 86"/>
                <a:gd name="T2" fmla="*/ 31 w 92"/>
                <a:gd name="T3" fmla="*/ 71 h 86"/>
                <a:gd name="T4" fmla="*/ 31 w 92"/>
                <a:gd name="T5" fmla="*/ 71 h 86"/>
                <a:gd name="T6" fmla="*/ 31 w 92"/>
                <a:gd name="T7" fmla="*/ 20 h 86"/>
                <a:gd name="T8" fmla="*/ 82 w 92"/>
                <a:gd name="T9" fmla="*/ 20 h 86"/>
                <a:gd name="T10" fmla="*/ 82 w 92"/>
                <a:gd name="T11" fmla="*/ 56 h 86"/>
                <a:gd name="T12" fmla="*/ 76 w 92"/>
                <a:gd name="T13" fmla="*/ 55 h 86"/>
                <a:gd name="T14" fmla="*/ 60 w 92"/>
                <a:gd name="T15" fmla="*/ 71 h 86"/>
                <a:gd name="T16" fmla="*/ 76 w 92"/>
                <a:gd name="T17" fmla="*/ 86 h 86"/>
                <a:gd name="T18" fmla="*/ 92 w 92"/>
                <a:gd name="T19" fmla="*/ 71 h 86"/>
                <a:gd name="T20" fmla="*/ 92 w 92"/>
                <a:gd name="T21" fmla="*/ 71 h 86"/>
                <a:gd name="T22" fmla="*/ 92 w 92"/>
                <a:gd name="T23" fmla="*/ 71 h 86"/>
                <a:gd name="T24" fmla="*/ 92 w 92"/>
                <a:gd name="T25" fmla="*/ 20 h 86"/>
                <a:gd name="T26" fmla="*/ 92 w 92"/>
                <a:gd name="T27" fmla="*/ 0 h 86"/>
                <a:gd name="T28" fmla="*/ 82 w 92"/>
                <a:gd name="T29" fmla="*/ 0 h 86"/>
                <a:gd name="T30" fmla="*/ 31 w 92"/>
                <a:gd name="T31" fmla="*/ 0 h 86"/>
                <a:gd name="T32" fmla="*/ 21 w 92"/>
                <a:gd name="T33" fmla="*/ 0 h 86"/>
                <a:gd name="T34" fmla="*/ 21 w 92"/>
                <a:gd name="T35" fmla="*/ 20 h 86"/>
                <a:gd name="T36" fmla="*/ 21 w 92"/>
                <a:gd name="T37" fmla="*/ 56 h 86"/>
                <a:gd name="T38" fmla="*/ 16 w 92"/>
                <a:gd name="T39" fmla="*/ 55 h 86"/>
                <a:gd name="T40" fmla="*/ 0 w 92"/>
                <a:gd name="T41" fmla="*/ 71 h 86"/>
                <a:gd name="T42" fmla="*/ 16 w 92"/>
                <a:gd name="T43"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2" h="86">
                  <a:moveTo>
                    <a:pt x="16" y="86"/>
                  </a:moveTo>
                  <a:cubicBezTo>
                    <a:pt x="24" y="86"/>
                    <a:pt x="31" y="79"/>
                    <a:pt x="31" y="71"/>
                  </a:cubicBezTo>
                  <a:cubicBezTo>
                    <a:pt x="31" y="71"/>
                    <a:pt x="31" y="71"/>
                    <a:pt x="31" y="71"/>
                  </a:cubicBezTo>
                  <a:cubicBezTo>
                    <a:pt x="31" y="20"/>
                    <a:pt x="31" y="20"/>
                    <a:pt x="31" y="20"/>
                  </a:cubicBezTo>
                  <a:cubicBezTo>
                    <a:pt x="82" y="20"/>
                    <a:pt x="82" y="20"/>
                    <a:pt x="82" y="20"/>
                  </a:cubicBezTo>
                  <a:cubicBezTo>
                    <a:pt x="82" y="56"/>
                    <a:pt x="82" y="56"/>
                    <a:pt x="82" y="56"/>
                  </a:cubicBezTo>
                  <a:cubicBezTo>
                    <a:pt x="80" y="55"/>
                    <a:pt x="78" y="55"/>
                    <a:pt x="76" y="55"/>
                  </a:cubicBezTo>
                  <a:cubicBezTo>
                    <a:pt x="67" y="55"/>
                    <a:pt x="60" y="62"/>
                    <a:pt x="60" y="71"/>
                  </a:cubicBezTo>
                  <a:cubicBezTo>
                    <a:pt x="60" y="79"/>
                    <a:pt x="67" y="86"/>
                    <a:pt x="76" y="86"/>
                  </a:cubicBezTo>
                  <a:cubicBezTo>
                    <a:pt x="85" y="86"/>
                    <a:pt x="92" y="79"/>
                    <a:pt x="92" y="71"/>
                  </a:cubicBezTo>
                  <a:cubicBezTo>
                    <a:pt x="92" y="71"/>
                    <a:pt x="92" y="71"/>
                    <a:pt x="92" y="71"/>
                  </a:cubicBezTo>
                  <a:cubicBezTo>
                    <a:pt x="92" y="71"/>
                    <a:pt x="92" y="71"/>
                    <a:pt x="92" y="71"/>
                  </a:cubicBezTo>
                  <a:cubicBezTo>
                    <a:pt x="92" y="20"/>
                    <a:pt x="92" y="20"/>
                    <a:pt x="92" y="20"/>
                  </a:cubicBezTo>
                  <a:cubicBezTo>
                    <a:pt x="92" y="0"/>
                    <a:pt x="92" y="0"/>
                    <a:pt x="92" y="0"/>
                  </a:cubicBezTo>
                  <a:cubicBezTo>
                    <a:pt x="82" y="0"/>
                    <a:pt x="82" y="0"/>
                    <a:pt x="82" y="0"/>
                  </a:cubicBezTo>
                  <a:cubicBezTo>
                    <a:pt x="31" y="0"/>
                    <a:pt x="31" y="0"/>
                    <a:pt x="31" y="0"/>
                  </a:cubicBezTo>
                  <a:cubicBezTo>
                    <a:pt x="21" y="0"/>
                    <a:pt x="21" y="0"/>
                    <a:pt x="21" y="0"/>
                  </a:cubicBezTo>
                  <a:cubicBezTo>
                    <a:pt x="21" y="20"/>
                    <a:pt x="21" y="20"/>
                    <a:pt x="21" y="20"/>
                  </a:cubicBezTo>
                  <a:cubicBezTo>
                    <a:pt x="21" y="56"/>
                    <a:pt x="21" y="56"/>
                    <a:pt x="21" y="56"/>
                  </a:cubicBezTo>
                  <a:cubicBezTo>
                    <a:pt x="20" y="55"/>
                    <a:pt x="18" y="55"/>
                    <a:pt x="16" y="55"/>
                  </a:cubicBezTo>
                  <a:cubicBezTo>
                    <a:pt x="7" y="55"/>
                    <a:pt x="0" y="62"/>
                    <a:pt x="0" y="71"/>
                  </a:cubicBezTo>
                  <a:cubicBezTo>
                    <a:pt x="0" y="79"/>
                    <a:pt x="7" y="86"/>
                    <a:pt x="16" y="8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6" name="Group 105">
            <a:extLst>
              <a:ext uri="{FF2B5EF4-FFF2-40B4-BE49-F238E27FC236}">
                <a16:creationId xmlns:a16="http://schemas.microsoft.com/office/drawing/2014/main" id="{7E52772A-6402-4EAD-CD6B-3F3696F20086}"/>
              </a:ext>
            </a:extLst>
          </p:cNvPr>
          <p:cNvGrpSpPr/>
          <p:nvPr/>
        </p:nvGrpSpPr>
        <p:grpSpPr>
          <a:xfrm>
            <a:off x="4510179" y="1715485"/>
            <a:ext cx="509758" cy="507781"/>
            <a:chOff x="3368999" y="3590525"/>
            <a:chExt cx="509758" cy="507781"/>
          </a:xfrm>
        </p:grpSpPr>
        <p:sp>
          <p:nvSpPr>
            <p:cNvPr id="19" name="Oval 32">
              <a:extLst>
                <a:ext uri="{FF2B5EF4-FFF2-40B4-BE49-F238E27FC236}">
                  <a16:creationId xmlns:a16="http://schemas.microsoft.com/office/drawing/2014/main" id="{49033892-F1D3-6ACA-5DCA-E023B6B6AE82}"/>
                </a:ext>
              </a:extLst>
            </p:cNvPr>
            <p:cNvSpPr>
              <a:spLocks noChangeArrowheads="1"/>
            </p:cNvSpPr>
            <p:nvPr/>
          </p:nvSpPr>
          <p:spPr bwMode="auto">
            <a:xfrm>
              <a:off x="3368999" y="3590525"/>
              <a:ext cx="509758" cy="507781"/>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5">
              <a:extLst>
                <a:ext uri="{FF2B5EF4-FFF2-40B4-BE49-F238E27FC236}">
                  <a16:creationId xmlns:a16="http://schemas.microsoft.com/office/drawing/2014/main" id="{A9C49DF7-7D32-9C83-9105-2BFB16977157}"/>
                </a:ext>
              </a:extLst>
            </p:cNvPr>
            <p:cNvSpPr>
              <a:spLocks/>
            </p:cNvSpPr>
            <p:nvPr/>
          </p:nvSpPr>
          <p:spPr bwMode="auto">
            <a:xfrm>
              <a:off x="3493478" y="3703144"/>
              <a:ext cx="260806" cy="260806"/>
            </a:xfrm>
            <a:custGeom>
              <a:avLst/>
              <a:gdLst>
                <a:gd name="T0" fmla="*/ 72 w 132"/>
                <a:gd name="T1" fmla="*/ 51 h 132"/>
                <a:gd name="T2" fmla="*/ 72 w 132"/>
                <a:gd name="T3" fmla="*/ 41 h 132"/>
                <a:gd name="T4" fmla="*/ 97 w 132"/>
                <a:gd name="T5" fmla="*/ 41 h 132"/>
                <a:gd name="T6" fmla="*/ 97 w 132"/>
                <a:gd name="T7" fmla="*/ 0 h 132"/>
                <a:gd name="T8" fmla="*/ 35 w 132"/>
                <a:gd name="T9" fmla="*/ 0 h 132"/>
                <a:gd name="T10" fmla="*/ 35 w 132"/>
                <a:gd name="T11" fmla="*/ 41 h 132"/>
                <a:gd name="T12" fmla="*/ 61 w 132"/>
                <a:gd name="T13" fmla="*/ 41 h 132"/>
                <a:gd name="T14" fmla="*/ 61 w 132"/>
                <a:gd name="T15" fmla="*/ 51 h 132"/>
                <a:gd name="T16" fmla="*/ 26 w 132"/>
                <a:gd name="T17" fmla="*/ 51 h 132"/>
                <a:gd name="T18" fmla="*/ 26 w 132"/>
                <a:gd name="T19" fmla="*/ 46 h 132"/>
                <a:gd name="T20" fmla="*/ 11 w 132"/>
                <a:gd name="T21" fmla="*/ 46 h 132"/>
                <a:gd name="T22" fmla="*/ 11 w 132"/>
                <a:gd name="T23" fmla="*/ 51 h 132"/>
                <a:gd name="T24" fmla="*/ 0 w 132"/>
                <a:gd name="T25" fmla="*/ 51 h 132"/>
                <a:gd name="T26" fmla="*/ 0 w 132"/>
                <a:gd name="T27" fmla="*/ 132 h 132"/>
                <a:gd name="T28" fmla="*/ 132 w 132"/>
                <a:gd name="T29" fmla="*/ 132 h 132"/>
                <a:gd name="T30" fmla="*/ 132 w 132"/>
                <a:gd name="T31" fmla="*/ 51 h 132"/>
                <a:gd name="T32" fmla="*/ 72 w 132"/>
                <a:gd name="T33" fmla="*/ 5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2" h="132">
                  <a:moveTo>
                    <a:pt x="72" y="51"/>
                  </a:moveTo>
                  <a:lnTo>
                    <a:pt x="72" y="41"/>
                  </a:lnTo>
                  <a:lnTo>
                    <a:pt x="97" y="41"/>
                  </a:lnTo>
                  <a:lnTo>
                    <a:pt x="97" y="0"/>
                  </a:lnTo>
                  <a:lnTo>
                    <a:pt x="35" y="0"/>
                  </a:lnTo>
                  <a:lnTo>
                    <a:pt x="35" y="41"/>
                  </a:lnTo>
                  <a:lnTo>
                    <a:pt x="61" y="41"/>
                  </a:lnTo>
                  <a:lnTo>
                    <a:pt x="61" y="51"/>
                  </a:lnTo>
                  <a:lnTo>
                    <a:pt x="26" y="51"/>
                  </a:lnTo>
                  <a:lnTo>
                    <a:pt x="26" y="46"/>
                  </a:lnTo>
                  <a:lnTo>
                    <a:pt x="11" y="46"/>
                  </a:lnTo>
                  <a:lnTo>
                    <a:pt x="11" y="51"/>
                  </a:lnTo>
                  <a:lnTo>
                    <a:pt x="0" y="51"/>
                  </a:lnTo>
                  <a:lnTo>
                    <a:pt x="0" y="132"/>
                  </a:lnTo>
                  <a:lnTo>
                    <a:pt x="132" y="132"/>
                  </a:lnTo>
                  <a:lnTo>
                    <a:pt x="132" y="51"/>
                  </a:lnTo>
                  <a:lnTo>
                    <a:pt x="72"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6">
              <a:extLst>
                <a:ext uri="{FF2B5EF4-FFF2-40B4-BE49-F238E27FC236}">
                  <a16:creationId xmlns:a16="http://schemas.microsoft.com/office/drawing/2014/main" id="{C8B42B5D-EB78-1262-04CC-34DBDF8E864D}"/>
                </a:ext>
              </a:extLst>
            </p:cNvPr>
            <p:cNvSpPr>
              <a:spLocks/>
            </p:cNvSpPr>
            <p:nvPr/>
          </p:nvSpPr>
          <p:spPr bwMode="auto">
            <a:xfrm>
              <a:off x="3702912" y="3823669"/>
              <a:ext cx="29637" cy="9879"/>
            </a:xfrm>
            <a:custGeom>
              <a:avLst/>
              <a:gdLst>
                <a:gd name="T0" fmla="*/ 15 w 15"/>
                <a:gd name="T1" fmla="*/ 5 h 5"/>
                <a:gd name="T2" fmla="*/ 15 w 15"/>
                <a:gd name="T3" fmla="*/ 5 h 5"/>
                <a:gd name="T4" fmla="*/ 0 w 15"/>
                <a:gd name="T5" fmla="*/ 5 h 5"/>
                <a:gd name="T6" fmla="*/ 0 w 15"/>
                <a:gd name="T7" fmla="*/ 0 h 5"/>
                <a:gd name="T8" fmla="*/ 15 w 15"/>
                <a:gd name="T9" fmla="*/ 0 h 5"/>
                <a:gd name="T10" fmla="*/ 15 w 15"/>
                <a:gd name="T11" fmla="*/ 5 h 5"/>
              </a:gdLst>
              <a:ahLst/>
              <a:cxnLst>
                <a:cxn ang="0">
                  <a:pos x="T0" y="T1"/>
                </a:cxn>
                <a:cxn ang="0">
                  <a:pos x="T2" y="T3"/>
                </a:cxn>
                <a:cxn ang="0">
                  <a:pos x="T4" y="T5"/>
                </a:cxn>
                <a:cxn ang="0">
                  <a:pos x="T6" y="T7"/>
                </a:cxn>
                <a:cxn ang="0">
                  <a:pos x="T8" y="T9"/>
                </a:cxn>
                <a:cxn ang="0">
                  <a:pos x="T10" y="T11"/>
                </a:cxn>
              </a:cxnLst>
              <a:rect l="0" t="0" r="r" b="b"/>
              <a:pathLst>
                <a:path w="15" h="5">
                  <a:moveTo>
                    <a:pt x="15" y="5"/>
                  </a:moveTo>
                  <a:lnTo>
                    <a:pt x="15" y="5"/>
                  </a:lnTo>
                  <a:lnTo>
                    <a:pt x="0" y="5"/>
                  </a:lnTo>
                  <a:lnTo>
                    <a:pt x="0" y="0"/>
                  </a:lnTo>
                  <a:lnTo>
                    <a:pt x="15" y="0"/>
                  </a:lnTo>
                  <a:lnTo>
                    <a:pt x="15" y="5"/>
                  </a:lnTo>
                  <a:close/>
                </a:path>
              </a:pathLst>
            </a:custGeom>
            <a:solidFill>
              <a:srgbClr val="DA89DA"/>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7">
              <a:extLst>
                <a:ext uri="{FF2B5EF4-FFF2-40B4-BE49-F238E27FC236}">
                  <a16:creationId xmlns:a16="http://schemas.microsoft.com/office/drawing/2014/main" id="{0C3740D4-CC5A-EE5D-4013-288B4C1BF990}"/>
                </a:ext>
              </a:extLst>
            </p:cNvPr>
            <p:cNvSpPr>
              <a:spLocks/>
            </p:cNvSpPr>
            <p:nvPr/>
          </p:nvSpPr>
          <p:spPr bwMode="auto">
            <a:xfrm>
              <a:off x="3574484" y="3833546"/>
              <a:ext cx="100766" cy="100766"/>
            </a:xfrm>
            <a:custGeom>
              <a:avLst/>
              <a:gdLst>
                <a:gd name="T0" fmla="*/ 19 w 38"/>
                <a:gd name="T1" fmla="*/ 38 h 38"/>
                <a:gd name="T2" fmla="*/ 19 w 38"/>
                <a:gd name="T3" fmla="*/ 38 h 38"/>
                <a:gd name="T4" fmla="*/ 0 w 38"/>
                <a:gd name="T5" fmla="*/ 19 h 38"/>
                <a:gd name="T6" fmla="*/ 19 w 38"/>
                <a:gd name="T7" fmla="*/ 0 h 38"/>
                <a:gd name="T8" fmla="*/ 38 w 38"/>
                <a:gd name="T9" fmla="*/ 19 h 38"/>
                <a:gd name="T10" fmla="*/ 19 w 38"/>
                <a:gd name="T11" fmla="*/ 38 h 38"/>
              </a:gdLst>
              <a:ahLst/>
              <a:cxnLst>
                <a:cxn ang="0">
                  <a:pos x="T0" y="T1"/>
                </a:cxn>
                <a:cxn ang="0">
                  <a:pos x="T2" y="T3"/>
                </a:cxn>
                <a:cxn ang="0">
                  <a:pos x="T4" y="T5"/>
                </a:cxn>
                <a:cxn ang="0">
                  <a:pos x="T6" y="T7"/>
                </a:cxn>
                <a:cxn ang="0">
                  <a:pos x="T8" y="T9"/>
                </a:cxn>
                <a:cxn ang="0">
                  <a:pos x="T10" y="T11"/>
                </a:cxn>
              </a:cxnLst>
              <a:rect l="0" t="0" r="r" b="b"/>
              <a:pathLst>
                <a:path w="38" h="38">
                  <a:moveTo>
                    <a:pt x="19" y="38"/>
                  </a:moveTo>
                  <a:cubicBezTo>
                    <a:pt x="19" y="38"/>
                    <a:pt x="19" y="38"/>
                    <a:pt x="19" y="38"/>
                  </a:cubicBezTo>
                  <a:cubicBezTo>
                    <a:pt x="9" y="38"/>
                    <a:pt x="0" y="29"/>
                    <a:pt x="0" y="19"/>
                  </a:cubicBezTo>
                  <a:cubicBezTo>
                    <a:pt x="0" y="9"/>
                    <a:pt x="9" y="0"/>
                    <a:pt x="19" y="0"/>
                  </a:cubicBezTo>
                  <a:cubicBezTo>
                    <a:pt x="29" y="0"/>
                    <a:pt x="38" y="9"/>
                    <a:pt x="38" y="19"/>
                  </a:cubicBezTo>
                  <a:cubicBezTo>
                    <a:pt x="38" y="29"/>
                    <a:pt x="29" y="38"/>
                    <a:pt x="19" y="38"/>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8">
              <a:extLst>
                <a:ext uri="{FF2B5EF4-FFF2-40B4-BE49-F238E27FC236}">
                  <a16:creationId xmlns:a16="http://schemas.microsoft.com/office/drawing/2014/main" id="{4E74F8F4-162F-BF42-16E0-ED119B6BFF90}"/>
                </a:ext>
              </a:extLst>
            </p:cNvPr>
            <p:cNvSpPr>
              <a:spLocks/>
            </p:cNvSpPr>
            <p:nvPr/>
          </p:nvSpPr>
          <p:spPr bwMode="auto">
            <a:xfrm>
              <a:off x="3578436" y="3716975"/>
              <a:ext cx="90888" cy="55323"/>
            </a:xfrm>
            <a:custGeom>
              <a:avLst/>
              <a:gdLst>
                <a:gd name="T0" fmla="*/ 0 w 46"/>
                <a:gd name="T1" fmla="*/ 28 h 28"/>
                <a:gd name="T2" fmla="*/ 0 w 46"/>
                <a:gd name="T3" fmla="*/ 28 h 28"/>
                <a:gd name="T4" fmla="*/ 0 w 46"/>
                <a:gd name="T5" fmla="*/ 0 h 28"/>
                <a:gd name="T6" fmla="*/ 46 w 46"/>
                <a:gd name="T7" fmla="*/ 0 h 28"/>
                <a:gd name="T8" fmla="*/ 46 w 46"/>
                <a:gd name="T9" fmla="*/ 28 h 28"/>
                <a:gd name="T10" fmla="*/ 0 w 46"/>
                <a:gd name="T11" fmla="*/ 28 h 28"/>
              </a:gdLst>
              <a:ahLst/>
              <a:cxnLst>
                <a:cxn ang="0">
                  <a:pos x="T0" y="T1"/>
                </a:cxn>
                <a:cxn ang="0">
                  <a:pos x="T2" y="T3"/>
                </a:cxn>
                <a:cxn ang="0">
                  <a:pos x="T4" y="T5"/>
                </a:cxn>
                <a:cxn ang="0">
                  <a:pos x="T6" y="T7"/>
                </a:cxn>
                <a:cxn ang="0">
                  <a:pos x="T8" y="T9"/>
                </a:cxn>
                <a:cxn ang="0">
                  <a:pos x="T10" y="T11"/>
                </a:cxn>
              </a:cxnLst>
              <a:rect l="0" t="0" r="r" b="b"/>
              <a:pathLst>
                <a:path w="46" h="28">
                  <a:moveTo>
                    <a:pt x="0" y="28"/>
                  </a:moveTo>
                  <a:lnTo>
                    <a:pt x="0" y="28"/>
                  </a:lnTo>
                  <a:lnTo>
                    <a:pt x="0" y="0"/>
                  </a:lnTo>
                  <a:lnTo>
                    <a:pt x="46" y="0"/>
                  </a:lnTo>
                  <a:lnTo>
                    <a:pt x="46" y="28"/>
                  </a:lnTo>
                  <a:lnTo>
                    <a:pt x="0" y="28"/>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5" name="Freeform 59">
            <a:extLst>
              <a:ext uri="{FF2B5EF4-FFF2-40B4-BE49-F238E27FC236}">
                <a16:creationId xmlns:a16="http://schemas.microsoft.com/office/drawing/2014/main" id="{87DBE8B4-DF22-9CC3-7AB4-571A61283CCB}"/>
              </a:ext>
            </a:extLst>
          </p:cNvPr>
          <p:cNvSpPr>
            <a:spLocks noEditPoints="1"/>
          </p:cNvSpPr>
          <p:nvPr/>
        </p:nvSpPr>
        <p:spPr bwMode="auto">
          <a:xfrm>
            <a:off x="7318636" y="3624111"/>
            <a:ext cx="333911" cy="163992"/>
          </a:xfrm>
          <a:custGeom>
            <a:avLst/>
            <a:gdLst>
              <a:gd name="T0" fmla="*/ 108 w 126"/>
              <a:gd name="T1" fmla="*/ 44 h 62"/>
              <a:gd name="T2" fmla="*/ 126 w 126"/>
              <a:gd name="T3" fmla="*/ 22 h 62"/>
              <a:gd name="T4" fmla="*/ 108 w 126"/>
              <a:gd name="T5" fmla="*/ 0 h 62"/>
              <a:gd name="T6" fmla="*/ 108 w 126"/>
              <a:gd name="T7" fmla="*/ 10 h 62"/>
              <a:gd name="T8" fmla="*/ 116 w 126"/>
              <a:gd name="T9" fmla="*/ 22 h 62"/>
              <a:gd name="T10" fmla="*/ 108 w 126"/>
              <a:gd name="T11" fmla="*/ 34 h 62"/>
              <a:gd name="T12" fmla="*/ 108 w 126"/>
              <a:gd name="T13" fmla="*/ 44 h 62"/>
              <a:gd name="T14" fmla="*/ 53 w 126"/>
              <a:gd name="T15" fmla="*/ 62 h 62"/>
              <a:gd name="T16" fmla="*/ 94 w 126"/>
              <a:gd name="T17" fmla="*/ 42 h 62"/>
              <a:gd name="T18" fmla="*/ 104 w 126"/>
              <a:gd name="T19" fmla="*/ 44 h 62"/>
              <a:gd name="T20" fmla="*/ 108 w 126"/>
              <a:gd name="T21" fmla="*/ 44 h 62"/>
              <a:gd name="T22" fmla="*/ 108 w 126"/>
              <a:gd name="T23" fmla="*/ 34 h 62"/>
              <a:gd name="T24" fmla="*/ 104 w 126"/>
              <a:gd name="T25" fmla="*/ 35 h 62"/>
              <a:gd name="T26" fmla="*/ 100 w 126"/>
              <a:gd name="T27" fmla="*/ 34 h 62"/>
              <a:gd name="T28" fmla="*/ 106 w 126"/>
              <a:gd name="T29" fmla="*/ 10 h 62"/>
              <a:gd name="T30" fmla="*/ 106 w 126"/>
              <a:gd name="T31" fmla="*/ 10 h 62"/>
              <a:gd name="T32" fmla="*/ 106 w 126"/>
              <a:gd name="T33" fmla="*/ 10 h 62"/>
              <a:gd name="T34" fmla="*/ 108 w 126"/>
              <a:gd name="T35" fmla="*/ 10 h 62"/>
              <a:gd name="T36" fmla="*/ 108 w 126"/>
              <a:gd name="T37" fmla="*/ 0 h 62"/>
              <a:gd name="T38" fmla="*/ 105 w 126"/>
              <a:gd name="T39" fmla="*/ 0 h 62"/>
              <a:gd name="T40" fmla="*/ 105 w 126"/>
              <a:gd name="T41" fmla="*/ 0 h 62"/>
              <a:gd name="T42" fmla="*/ 1 w 126"/>
              <a:gd name="T43" fmla="*/ 0 h 62"/>
              <a:gd name="T44" fmla="*/ 0 w 126"/>
              <a:gd name="T45" fmla="*/ 10 h 62"/>
              <a:gd name="T46" fmla="*/ 53 w 126"/>
              <a:gd name="T4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6" h="62">
                <a:moveTo>
                  <a:pt x="108" y="44"/>
                </a:moveTo>
                <a:cubicBezTo>
                  <a:pt x="118" y="42"/>
                  <a:pt x="126" y="33"/>
                  <a:pt x="126" y="22"/>
                </a:cubicBezTo>
                <a:cubicBezTo>
                  <a:pt x="126" y="11"/>
                  <a:pt x="118" y="2"/>
                  <a:pt x="108" y="0"/>
                </a:cubicBezTo>
                <a:cubicBezTo>
                  <a:pt x="108" y="10"/>
                  <a:pt x="108" y="10"/>
                  <a:pt x="108" y="10"/>
                </a:cubicBezTo>
                <a:cubicBezTo>
                  <a:pt x="113" y="12"/>
                  <a:pt x="116" y="17"/>
                  <a:pt x="116" y="22"/>
                </a:cubicBezTo>
                <a:cubicBezTo>
                  <a:pt x="116" y="27"/>
                  <a:pt x="113" y="32"/>
                  <a:pt x="108" y="34"/>
                </a:cubicBezTo>
                <a:lnTo>
                  <a:pt x="108" y="44"/>
                </a:lnTo>
                <a:close/>
                <a:moveTo>
                  <a:pt x="53" y="62"/>
                </a:moveTo>
                <a:cubicBezTo>
                  <a:pt x="70" y="62"/>
                  <a:pt x="85" y="54"/>
                  <a:pt x="94" y="42"/>
                </a:cubicBezTo>
                <a:cubicBezTo>
                  <a:pt x="97" y="44"/>
                  <a:pt x="100" y="44"/>
                  <a:pt x="104" y="44"/>
                </a:cubicBezTo>
                <a:cubicBezTo>
                  <a:pt x="105" y="44"/>
                  <a:pt x="107" y="44"/>
                  <a:pt x="108" y="44"/>
                </a:cubicBezTo>
                <a:cubicBezTo>
                  <a:pt x="108" y="34"/>
                  <a:pt x="108" y="34"/>
                  <a:pt x="108" y="34"/>
                </a:cubicBezTo>
                <a:cubicBezTo>
                  <a:pt x="107" y="34"/>
                  <a:pt x="105" y="35"/>
                  <a:pt x="104" y="35"/>
                </a:cubicBezTo>
                <a:cubicBezTo>
                  <a:pt x="102" y="35"/>
                  <a:pt x="101" y="34"/>
                  <a:pt x="100" y="34"/>
                </a:cubicBezTo>
                <a:cubicBezTo>
                  <a:pt x="103" y="27"/>
                  <a:pt x="106" y="18"/>
                  <a:pt x="106" y="10"/>
                </a:cubicBezTo>
                <a:cubicBezTo>
                  <a:pt x="106" y="10"/>
                  <a:pt x="106" y="10"/>
                  <a:pt x="106" y="10"/>
                </a:cubicBezTo>
                <a:cubicBezTo>
                  <a:pt x="106" y="10"/>
                  <a:pt x="106" y="10"/>
                  <a:pt x="106" y="10"/>
                </a:cubicBezTo>
                <a:cubicBezTo>
                  <a:pt x="106" y="10"/>
                  <a:pt x="107" y="10"/>
                  <a:pt x="108" y="10"/>
                </a:cubicBezTo>
                <a:cubicBezTo>
                  <a:pt x="108" y="0"/>
                  <a:pt x="108" y="0"/>
                  <a:pt x="108" y="0"/>
                </a:cubicBezTo>
                <a:cubicBezTo>
                  <a:pt x="107" y="0"/>
                  <a:pt x="106" y="0"/>
                  <a:pt x="105" y="0"/>
                </a:cubicBezTo>
                <a:cubicBezTo>
                  <a:pt x="105" y="0"/>
                  <a:pt x="105" y="0"/>
                  <a:pt x="105" y="0"/>
                </a:cubicBezTo>
                <a:cubicBezTo>
                  <a:pt x="1" y="0"/>
                  <a:pt x="1" y="0"/>
                  <a:pt x="1" y="0"/>
                </a:cubicBezTo>
                <a:cubicBezTo>
                  <a:pt x="1" y="3"/>
                  <a:pt x="0" y="6"/>
                  <a:pt x="0" y="10"/>
                </a:cubicBezTo>
                <a:cubicBezTo>
                  <a:pt x="0" y="39"/>
                  <a:pt x="24" y="62"/>
                  <a:pt x="53" y="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69">
            <a:extLst>
              <a:ext uri="{FF2B5EF4-FFF2-40B4-BE49-F238E27FC236}">
                <a16:creationId xmlns:a16="http://schemas.microsoft.com/office/drawing/2014/main" id="{7D2EBB4B-C4C9-119B-6F27-E24564A90333}"/>
              </a:ext>
            </a:extLst>
          </p:cNvPr>
          <p:cNvSpPr>
            <a:spLocks noChangeArrowheads="1"/>
          </p:cNvSpPr>
          <p:nvPr/>
        </p:nvSpPr>
        <p:spPr bwMode="auto">
          <a:xfrm>
            <a:off x="7318636" y="3803912"/>
            <a:ext cx="302298"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1">
            <a:extLst>
              <a:ext uri="{FF2B5EF4-FFF2-40B4-BE49-F238E27FC236}">
                <a16:creationId xmlns:a16="http://schemas.microsoft.com/office/drawing/2014/main" id="{98E6232C-514D-3C7C-38BD-4C7EC42CB3C5}"/>
              </a:ext>
            </a:extLst>
          </p:cNvPr>
          <p:cNvSpPr>
            <a:spLocks/>
          </p:cNvSpPr>
          <p:nvPr/>
        </p:nvSpPr>
        <p:spPr bwMode="auto">
          <a:xfrm>
            <a:off x="7387789" y="3475927"/>
            <a:ext cx="55323" cy="138308"/>
          </a:xfrm>
          <a:custGeom>
            <a:avLst/>
            <a:gdLst>
              <a:gd name="T0" fmla="*/ 7 w 21"/>
              <a:gd name="T1" fmla="*/ 40 h 52"/>
              <a:gd name="T2" fmla="*/ 10 w 21"/>
              <a:gd name="T3" fmla="*/ 50 h 52"/>
              <a:gd name="T4" fmla="*/ 19 w 21"/>
              <a:gd name="T5" fmla="*/ 32 h 52"/>
              <a:gd name="T6" fmla="*/ 14 w 21"/>
              <a:gd name="T7" fmla="*/ 21 h 52"/>
              <a:gd name="T8" fmla="*/ 13 w 21"/>
              <a:gd name="T9" fmla="*/ 13 h 52"/>
              <a:gd name="T10" fmla="*/ 8 w 21"/>
              <a:gd name="T11" fmla="*/ 4 h 52"/>
              <a:gd name="T12" fmla="*/ 3 w 21"/>
              <a:gd name="T13" fmla="*/ 22 h 52"/>
              <a:gd name="T14" fmla="*/ 7 w 21"/>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52">
                <a:moveTo>
                  <a:pt x="7" y="40"/>
                </a:moveTo>
                <a:cubicBezTo>
                  <a:pt x="1" y="42"/>
                  <a:pt x="4" y="52"/>
                  <a:pt x="10" y="50"/>
                </a:cubicBezTo>
                <a:cubicBezTo>
                  <a:pt x="18" y="47"/>
                  <a:pt x="21" y="40"/>
                  <a:pt x="19" y="32"/>
                </a:cubicBezTo>
                <a:cubicBezTo>
                  <a:pt x="18" y="28"/>
                  <a:pt x="16" y="25"/>
                  <a:pt x="14" y="21"/>
                </a:cubicBezTo>
                <a:cubicBezTo>
                  <a:pt x="13" y="19"/>
                  <a:pt x="11" y="15"/>
                  <a:pt x="13" y="13"/>
                </a:cubicBezTo>
                <a:cubicBezTo>
                  <a:pt x="19" y="10"/>
                  <a:pt x="14" y="0"/>
                  <a:pt x="8" y="4"/>
                </a:cubicBezTo>
                <a:cubicBezTo>
                  <a:pt x="2" y="8"/>
                  <a:pt x="0" y="16"/>
                  <a:pt x="3"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2">
            <a:extLst>
              <a:ext uri="{FF2B5EF4-FFF2-40B4-BE49-F238E27FC236}">
                <a16:creationId xmlns:a16="http://schemas.microsoft.com/office/drawing/2014/main" id="{F40E892C-7FF6-C52A-E598-107284C78028}"/>
              </a:ext>
            </a:extLst>
          </p:cNvPr>
          <p:cNvSpPr>
            <a:spLocks/>
          </p:cNvSpPr>
          <p:nvPr/>
        </p:nvSpPr>
        <p:spPr bwMode="auto">
          <a:xfrm>
            <a:off x="7466820" y="3475927"/>
            <a:ext cx="53346" cy="138308"/>
          </a:xfrm>
          <a:custGeom>
            <a:avLst/>
            <a:gdLst>
              <a:gd name="T0" fmla="*/ 7 w 20"/>
              <a:gd name="T1" fmla="*/ 40 h 52"/>
              <a:gd name="T2" fmla="*/ 10 w 20"/>
              <a:gd name="T3" fmla="*/ 50 h 52"/>
              <a:gd name="T4" fmla="*/ 18 w 20"/>
              <a:gd name="T5" fmla="*/ 32 h 52"/>
              <a:gd name="T6" fmla="*/ 13 w 20"/>
              <a:gd name="T7" fmla="*/ 21 h 52"/>
              <a:gd name="T8" fmla="*/ 13 w 20"/>
              <a:gd name="T9" fmla="*/ 13 h 52"/>
              <a:gd name="T10" fmla="*/ 8 w 20"/>
              <a:gd name="T11" fmla="*/ 4 h 52"/>
              <a:gd name="T12" fmla="*/ 2 w 20"/>
              <a:gd name="T13" fmla="*/ 22 h 52"/>
              <a:gd name="T14" fmla="*/ 7 w 20"/>
              <a:gd name="T15" fmla="*/ 4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2">
                <a:moveTo>
                  <a:pt x="7" y="40"/>
                </a:moveTo>
                <a:cubicBezTo>
                  <a:pt x="0" y="42"/>
                  <a:pt x="3" y="52"/>
                  <a:pt x="10" y="50"/>
                </a:cubicBezTo>
                <a:cubicBezTo>
                  <a:pt x="18" y="47"/>
                  <a:pt x="20" y="40"/>
                  <a:pt x="18" y="32"/>
                </a:cubicBezTo>
                <a:cubicBezTo>
                  <a:pt x="17" y="28"/>
                  <a:pt x="15" y="25"/>
                  <a:pt x="13" y="21"/>
                </a:cubicBezTo>
                <a:cubicBezTo>
                  <a:pt x="12" y="19"/>
                  <a:pt x="10" y="15"/>
                  <a:pt x="13" y="13"/>
                </a:cubicBezTo>
                <a:cubicBezTo>
                  <a:pt x="19" y="10"/>
                  <a:pt x="14" y="0"/>
                  <a:pt x="8" y="4"/>
                </a:cubicBezTo>
                <a:cubicBezTo>
                  <a:pt x="1" y="8"/>
                  <a:pt x="0" y="16"/>
                  <a:pt x="2" y="22"/>
                </a:cubicBezTo>
                <a:cubicBezTo>
                  <a:pt x="3" y="25"/>
                  <a:pt x="12" y="38"/>
                  <a:pt x="7" y="4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9" name="Group 118">
            <a:extLst>
              <a:ext uri="{FF2B5EF4-FFF2-40B4-BE49-F238E27FC236}">
                <a16:creationId xmlns:a16="http://schemas.microsoft.com/office/drawing/2014/main" id="{4C80605F-427F-3FE1-6CB8-D87E262F24D3}"/>
              </a:ext>
            </a:extLst>
          </p:cNvPr>
          <p:cNvGrpSpPr/>
          <p:nvPr/>
        </p:nvGrpSpPr>
        <p:grpSpPr>
          <a:xfrm>
            <a:off x="7553980" y="1318484"/>
            <a:ext cx="1011613" cy="642137"/>
            <a:chOff x="7138837" y="739436"/>
            <a:chExt cx="1011613" cy="642137"/>
          </a:xfrm>
        </p:grpSpPr>
        <p:sp>
          <p:nvSpPr>
            <p:cNvPr id="15" name="Freeform 19">
              <a:extLst>
                <a:ext uri="{FF2B5EF4-FFF2-40B4-BE49-F238E27FC236}">
                  <a16:creationId xmlns:a16="http://schemas.microsoft.com/office/drawing/2014/main" id="{25430775-09B1-AC01-05E6-8100C4D042F9}"/>
                </a:ext>
              </a:extLst>
            </p:cNvPr>
            <p:cNvSpPr>
              <a:spLocks/>
            </p:cNvSpPr>
            <p:nvPr/>
          </p:nvSpPr>
          <p:spPr bwMode="auto">
            <a:xfrm>
              <a:off x="7138837" y="739436"/>
              <a:ext cx="1011613" cy="642137"/>
            </a:xfrm>
            <a:custGeom>
              <a:avLst/>
              <a:gdLst>
                <a:gd name="T0" fmla="*/ 305 w 382"/>
                <a:gd name="T1" fmla="*/ 242 h 242"/>
                <a:gd name="T2" fmla="*/ 382 w 382"/>
                <a:gd name="T3" fmla="*/ 165 h 242"/>
                <a:gd name="T4" fmla="*/ 305 w 382"/>
                <a:gd name="T5" fmla="*/ 88 h 242"/>
                <a:gd name="T6" fmla="*/ 298 w 382"/>
                <a:gd name="T7" fmla="*/ 88 h 242"/>
                <a:gd name="T8" fmla="*/ 194 w 382"/>
                <a:gd name="T9" fmla="*/ 0 h 242"/>
                <a:gd name="T10" fmla="*/ 90 w 382"/>
                <a:gd name="T11" fmla="*/ 89 h 242"/>
                <a:gd name="T12" fmla="*/ 77 w 382"/>
                <a:gd name="T13" fmla="*/ 88 h 242"/>
                <a:gd name="T14" fmla="*/ 0 w 382"/>
                <a:gd name="T15" fmla="*/ 165 h 242"/>
                <a:gd name="T16" fmla="*/ 77 w 382"/>
                <a:gd name="T17" fmla="*/ 242 h 242"/>
                <a:gd name="T18" fmla="*/ 305 w 382"/>
                <a:gd name="T19"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242">
                  <a:moveTo>
                    <a:pt x="305" y="242"/>
                  </a:moveTo>
                  <a:cubicBezTo>
                    <a:pt x="347" y="242"/>
                    <a:pt x="382" y="207"/>
                    <a:pt x="382" y="165"/>
                  </a:cubicBezTo>
                  <a:cubicBezTo>
                    <a:pt x="382" y="122"/>
                    <a:pt x="347" y="88"/>
                    <a:pt x="305" y="88"/>
                  </a:cubicBezTo>
                  <a:cubicBezTo>
                    <a:pt x="303" y="88"/>
                    <a:pt x="300" y="88"/>
                    <a:pt x="298" y="88"/>
                  </a:cubicBezTo>
                  <a:cubicBezTo>
                    <a:pt x="290" y="38"/>
                    <a:pt x="247" y="0"/>
                    <a:pt x="194" y="0"/>
                  </a:cubicBezTo>
                  <a:cubicBezTo>
                    <a:pt x="142" y="0"/>
                    <a:pt x="98" y="39"/>
                    <a:pt x="90" y="89"/>
                  </a:cubicBezTo>
                  <a:cubicBezTo>
                    <a:pt x="86" y="88"/>
                    <a:pt x="81" y="88"/>
                    <a:pt x="77" y="88"/>
                  </a:cubicBezTo>
                  <a:cubicBezTo>
                    <a:pt x="34" y="88"/>
                    <a:pt x="0" y="122"/>
                    <a:pt x="0" y="165"/>
                  </a:cubicBezTo>
                  <a:cubicBezTo>
                    <a:pt x="0" y="207"/>
                    <a:pt x="34" y="242"/>
                    <a:pt x="77" y="242"/>
                  </a:cubicBezTo>
                  <a:lnTo>
                    <a:pt x="305" y="242"/>
                  </a:lnTo>
                  <a:close/>
                </a:path>
              </a:pathLst>
            </a:cu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3">
              <a:extLst>
                <a:ext uri="{FF2B5EF4-FFF2-40B4-BE49-F238E27FC236}">
                  <a16:creationId xmlns:a16="http://schemas.microsoft.com/office/drawing/2014/main" id="{26CE7597-900F-DCD0-408E-CEB11EE855A1}"/>
                </a:ext>
              </a:extLst>
            </p:cNvPr>
            <p:cNvSpPr>
              <a:spLocks/>
            </p:cNvSpPr>
            <p:nvPr/>
          </p:nvSpPr>
          <p:spPr bwMode="auto">
            <a:xfrm>
              <a:off x="7709846" y="919235"/>
              <a:ext cx="136331" cy="138308"/>
            </a:xfrm>
            <a:custGeom>
              <a:avLst/>
              <a:gdLst>
                <a:gd name="T0" fmla="*/ 11 w 51"/>
                <a:gd name="T1" fmla="*/ 48 h 52"/>
                <a:gd name="T2" fmla="*/ 25 w 51"/>
                <a:gd name="T3" fmla="*/ 52 h 52"/>
                <a:gd name="T4" fmla="*/ 51 w 51"/>
                <a:gd name="T5" fmla="*/ 26 h 52"/>
                <a:gd name="T6" fmla="*/ 25 w 51"/>
                <a:gd name="T7" fmla="*/ 0 h 52"/>
                <a:gd name="T8" fmla="*/ 0 w 51"/>
                <a:gd name="T9" fmla="*/ 22 h 52"/>
                <a:gd name="T10" fmla="*/ 25 w 51"/>
                <a:gd name="T11" fmla="*/ 22 h 52"/>
                <a:gd name="T12" fmla="*/ 34 w 51"/>
                <a:gd name="T13" fmla="*/ 22 h 52"/>
                <a:gd name="T14" fmla="*/ 28 w 51"/>
                <a:gd name="T15" fmla="*/ 29 h 52"/>
                <a:gd name="T16" fmla="*/ 11 w 51"/>
                <a:gd name="T1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11" y="48"/>
                  </a:moveTo>
                  <a:cubicBezTo>
                    <a:pt x="15" y="50"/>
                    <a:pt x="20" y="52"/>
                    <a:pt x="25" y="52"/>
                  </a:cubicBezTo>
                  <a:cubicBezTo>
                    <a:pt x="39" y="52"/>
                    <a:pt x="51" y="40"/>
                    <a:pt x="51" y="26"/>
                  </a:cubicBezTo>
                  <a:cubicBezTo>
                    <a:pt x="51" y="12"/>
                    <a:pt x="39" y="0"/>
                    <a:pt x="25" y="0"/>
                  </a:cubicBezTo>
                  <a:cubicBezTo>
                    <a:pt x="12" y="0"/>
                    <a:pt x="2" y="10"/>
                    <a:pt x="0" y="22"/>
                  </a:cubicBezTo>
                  <a:cubicBezTo>
                    <a:pt x="25" y="22"/>
                    <a:pt x="25" y="22"/>
                    <a:pt x="25" y="22"/>
                  </a:cubicBezTo>
                  <a:cubicBezTo>
                    <a:pt x="34" y="22"/>
                    <a:pt x="34" y="22"/>
                    <a:pt x="34" y="22"/>
                  </a:cubicBezTo>
                  <a:cubicBezTo>
                    <a:pt x="28" y="29"/>
                    <a:pt x="28" y="29"/>
                    <a:pt x="28" y="29"/>
                  </a:cubicBezTo>
                  <a:lnTo>
                    <a:pt x="11" y="4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4">
              <a:extLst>
                <a:ext uri="{FF2B5EF4-FFF2-40B4-BE49-F238E27FC236}">
                  <a16:creationId xmlns:a16="http://schemas.microsoft.com/office/drawing/2014/main" id="{93073790-0279-3A34-87DE-183A47A4C9DE}"/>
                </a:ext>
              </a:extLst>
            </p:cNvPr>
            <p:cNvSpPr>
              <a:spLocks/>
            </p:cNvSpPr>
            <p:nvPr/>
          </p:nvSpPr>
          <p:spPr bwMode="auto">
            <a:xfrm>
              <a:off x="7496458" y="988389"/>
              <a:ext cx="280565" cy="264758"/>
            </a:xfrm>
            <a:custGeom>
              <a:avLst/>
              <a:gdLst>
                <a:gd name="T0" fmla="*/ 47 w 106"/>
                <a:gd name="T1" fmla="*/ 54 h 100"/>
                <a:gd name="T2" fmla="*/ 47 w 106"/>
                <a:gd name="T3" fmla="*/ 56 h 100"/>
                <a:gd name="T4" fmla="*/ 47 w 106"/>
                <a:gd name="T5" fmla="*/ 59 h 100"/>
                <a:gd name="T6" fmla="*/ 47 w 106"/>
                <a:gd name="T7" fmla="*/ 91 h 100"/>
                <a:gd name="T8" fmla="*/ 35 w 106"/>
                <a:gd name="T9" fmla="*/ 100 h 100"/>
                <a:gd name="T10" fmla="*/ 70 w 106"/>
                <a:gd name="T11" fmla="*/ 100 h 100"/>
                <a:gd name="T12" fmla="*/ 59 w 106"/>
                <a:gd name="T13" fmla="*/ 91 h 100"/>
                <a:gd name="T14" fmla="*/ 59 w 106"/>
                <a:gd name="T15" fmla="*/ 59 h 100"/>
                <a:gd name="T16" fmla="*/ 59 w 106"/>
                <a:gd name="T17" fmla="*/ 56 h 100"/>
                <a:gd name="T18" fmla="*/ 59 w 106"/>
                <a:gd name="T19" fmla="*/ 54 h 100"/>
                <a:gd name="T20" fmla="*/ 89 w 106"/>
                <a:gd name="T21" fmla="*/ 19 h 100"/>
                <a:gd name="T22" fmla="*/ 106 w 106"/>
                <a:gd name="T23" fmla="*/ 0 h 100"/>
                <a:gd name="T24" fmla="*/ 80 w 106"/>
                <a:gd name="T25" fmla="*/ 0 h 100"/>
                <a:gd name="T26" fmla="*/ 0 w 106"/>
                <a:gd name="T27" fmla="*/ 0 h 100"/>
                <a:gd name="T28" fmla="*/ 47 w 106"/>
                <a:gd name="T29" fmla="*/ 5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100">
                  <a:moveTo>
                    <a:pt x="47" y="54"/>
                  </a:moveTo>
                  <a:cubicBezTo>
                    <a:pt x="47" y="56"/>
                    <a:pt x="47" y="56"/>
                    <a:pt x="47" y="56"/>
                  </a:cubicBezTo>
                  <a:cubicBezTo>
                    <a:pt x="47" y="59"/>
                    <a:pt x="47" y="59"/>
                    <a:pt x="47" y="59"/>
                  </a:cubicBezTo>
                  <a:cubicBezTo>
                    <a:pt x="47" y="91"/>
                    <a:pt x="47" y="91"/>
                    <a:pt x="47" y="91"/>
                  </a:cubicBezTo>
                  <a:cubicBezTo>
                    <a:pt x="40" y="92"/>
                    <a:pt x="35" y="96"/>
                    <a:pt x="35" y="100"/>
                  </a:cubicBezTo>
                  <a:cubicBezTo>
                    <a:pt x="70" y="100"/>
                    <a:pt x="70" y="100"/>
                    <a:pt x="70" y="100"/>
                  </a:cubicBezTo>
                  <a:cubicBezTo>
                    <a:pt x="70" y="96"/>
                    <a:pt x="65" y="93"/>
                    <a:pt x="59" y="91"/>
                  </a:cubicBezTo>
                  <a:cubicBezTo>
                    <a:pt x="59" y="59"/>
                    <a:pt x="59" y="59"/>
                    <a:pt x="59" y="59"/>
                  </a:cubicBezTo>
                  <a:cubicBezTo>
                    <a:pt x="59" y="56"/>
                    <a:pt x="59" y="56"/>
                    <a:pt x="59" y="56"/>
                  </a:cubicBezTo>
                  <a:cubicBezTo>
                    <a:pt x="59" y="54"/>
                    <a:pt x="59" y="54"/>
                    <a:pt x="59" y="54"/>
                  </a:cubicBezTo>
                  <a:cubicBezTo>
                    <a:pt x="89" y="19"/>
                    <a:pt x="89" y="19"/>
                    <a:pt x="89" y="19"/>
                  </a:cubicBezTo>
                  <a:cubicBezTo>
                    <a:pt x="106" y="0"/>
                    <a:pt x="106" y="0"/>
                    <a:pt x="106" y="0"/>
                  </a:cubicBezTo>
                  <a:cubicBezTo>
                    <a:pt x="80" y="0"/>
                    <a:pt x="80" y="0"/>
                    <a:pt x="80" y="0"/>
                  </a:cubicBezTo>
                  <a:cubicBezTo>
                    <a:pt x="0" y="0"/>
                    <a:pt x="0" y="0"/>
                    <a:pt x="0" y="0"/>
                  </a:cubicBezTo>
                  <a:lnTo>
                    <a:pt x="47" y="5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6" name="Group 115">
            <a:extLst>
              <a:ext uri="{FF2B5EF4-FFF2-40B4-BE49-F238E27FC236}">
                <a16:creationId xmlns:a16="http://schemas.microsoft.com/office/drawing/2014/main" id="{F68BD2F4-7D59-F2B0-82AF-6175AF2F4A6A}"/>
              </a:ext>
            </a:extLst>
          </p:cNvPr>
          <p:cNvGrpSpPr/>
          <p:nvPr/>
        </p:nvGrpSpPr>
        <p:grpSpPr>
          <a:xfrm>
            <a:off x="3200068" y="2786290"/>
            <a:ext cx="1011613" cy="640161"/>
            <a:chOff x="3523111" y="1996050"/>
            <a:chExt cx="1011613" cy="640161"/>
          </a:xfrm>
        </p:grpSpPr>
        <p:sp>
          <p:nvSpPr>
            <p:cNvPr id="14" name="Freeform 18">
              <a:extLst>
                <a:ext uri="{FF2B5EF4-FFF2-40B4-BE49-F238E27FC236}">
                  <a16:creationId xmlns:a16="http://schemas.microsoft.com/office/drawing/2014/main" id="{1B19CBE2-EFE2-C631-1D59-50B893766B58}"/>
                </a:ext>
              </a:extLst>
            </p:cNvPr>
            <p:cNvSpPr>
              <a:spLocks/>
            </p:cNvSpPr>
            <p:nvPr/>
          </p:nvSpPr>
          <p:spPr bwMode="auto">
            <a:xfrm>
              <a:off x="3523111" y="1996050"/>
              <a:ext cx="1011613" cy="640161"/>
            </a:xfrm>
            <a:custGeom>
              <a:avLst/>
              <a:gdLst>
                <a:gd name="T0" fmla="*/ 304 w 381"/>
                <a:gd name="T1" fmla="*/ 241 h 241"/>
                <a:gd name="T2" fmla="*/ 381 w 381"/>
                <a:gd name="T3" fmla="*/ 165 h 241"/>
                <a:gd name="T4" fmla="*/ 304 w 381"/>
                <a:gd name="T5" fmla="*/ 88 h 241"/>
                <a:gd name="T6" fmla="*/ 298 w 381"/>
                <a:gd name="T7" fmla="*/ 88 h 241"/>
                <a:gd name="T8" fmla="*/ 194 w 381"/>
                <a:gd name="T9" fmla="*/ 0 h 241"/>
                <a:gd name="T10" fmla="*/ 90 w 381"/>
                <a:gd name="T11" fmla="*/ 89 h 241"/>
                <a:gd name="T12" fmla="*/ 76 w 381"/>
                <a:gd name="T13" fmla="*/ 88 h 241"/>
                <a:gd name="T14" fmla="*/ 0 w 381"/>
                <a:gd name="T15" fmla="*/ 165 h 241"/>
                <a:gd name="T16" fmla="*/ 76 w 381"/>
                <a:gd name="T17" fmla="*/ 241 h 241"/>
                <a:gd name="T18" fmla="*/ 304 w 381"/>
                <a:gd name="T19"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1" h="241">
                  <a:moveTo>
                    <a:pt x="304" y="241"/>
                  </a:moveTo>
                  <a:cubicBezTo>
                    <a:pt x="347" y="241"/>
                    <a:pt x="381" y="207"/>
                    <a:pt x="381" y="165"/>
                  </a:cubicBezTo>
                  <a:cubicBezTo>
                    <a:pt x="381" y="122"/>
                    <a:pt x="347" y="88"/>
                    <a:pt x="304" y="88"/>
                  </a:cubicBezTo>
                  <a:cubicBezTo>
                    <a:pt x="302" y="88"/>
                    <a:pt x="300" y="88"/>
                    <a:pt x="298" y="88"/>
                  </a:cubicBezTo>
                  <a:cubicBezTo>
                    <a:pt x="290" y="38"/>
                    <a:pt x="246" y="0"/>
                    <a:pt x="194" y="0"/>
                  </a:cubicBezTo>
                  <a:cubicBezTo>
                    <a:pt x="141" y="0"/>
                    <a:pt x="97" y="38"/>
                    <a:pt x="90" y="89"/>
                  </a:cubicBezTo>
                  <a:cubicBezTo>
                    <a:pt x="85" y="88"/>
                    <a:pt x="81" y="88"/>
                    <a:pt x="76" y="88"/>
                  </a:cubicBezTo>
                  <a:cubicBezTo>
                    <a:pt x="34" y="88"/>
                    <a:pt x="0" y="122"/>
                    <a:pt x="0" y="165"/>
                  </a:cubicBezTo>
                  <a:cubicBezTo>
                    <a:pt x="0" y="207"/>
                    <a:pt x="34" y="241"/>
                    <a:pt x="76" y="241"/>
                  </a:cubicBezTo>
                  <a:lnTo>
                    <a:pt x="304" y="241"/>
                  </a:lnTo>
                  <a:close/>
                </a:path>
              </a:pathLst>
            </a:cu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BEC54062-E2E9-5984-F04A-4AC249786D37}"/>
                </a:ext>
              </a:extLst>
            </p:cNvPr>
            <p:cNvSpPr>
              <a:spLocks noEditPoints="1"/>
            </p:cNvSpPr>
            <p:nvPr/>
          </p:nvSpPr>
          <p:spPr bwMode="auto">
            <a:xfrm>
              <a:off x="3760211" y="2284517"/>
              <a:ext cx="515684" cy="53346"/>
            </a:xfrm>
            <a:custGeom>
              <a:avLst/>
              <a:gdLst>
                <a:gd name="T0" fmla="*/ 171 w 195"/>
                <a:gd name="T1" fmla="*/ 20 h 20"/>
                <a:gd name="T2" fmla="*/ 177 w 195"/>
                <a:gd name="T3" fmla="*/ 20 h 20"/>
                <a:gd name="T4" fmla="*/ 177 w 195"/>
                <a:gd name="T5" fmla="*/ 0 h 20"/>
                <a:gd name="T6" fmla="*/ 171 w 195"/>
                <a:gd name="T7" fmla="*/ 0 h 20"/>
                <a:gd name="T8" fmla="*/ 171 w 195"/>
                <a:gd name="T9" fmla="*/ 2 h 20"/>
                <a:gd name="T10" fmla="*/ 179 w 195"/>
                <a:gd name="T11" fmla="*/ 10 h 20"/>
                <a:gd name="T12" fmla="*/ 171 w 195"/>
                <a:gd name="T13" fmla="*/ 18 h 20"/>
                <a:gd name="T14" fmla="*/ 171 w 195"/>
                <a:gd name="T15" fmla="*/ 20 h 20"/>
                <a:gd name="T16" fmla="*/ 25 w 195"/>
                <a:gd name="T17" fmla="*/ 20 h 20"/>
                <a:gd name="T18" fmla="*/ 171 w 195"/>
                <a:gd name="T19" fmla="*/ 20 h 20"/>
                <a:gd name="T20" fmla="*/ 171 w 195"/>
                <a:gd name="T21" fmla="*/ 18 h 20"/>
                <a:gd name="T22" fmla="*/ 162 w 195"/>
                <a:gd name="T23" fmla="*/ 10 h 20"/>
                <a:gd name="T24" fmla="*/ 171 w 195"/>
                <a:gd name="T25" fmla="*/ 2 h 20"/>
                <a:gd name="T26" fmla="*/ 171 w 195"/>
                <a:gd name="T27" fmla="*/ 0 h 20"/>
                <a:gd name="T28" fmla="*/ 25 w 195"/>
                <a:gd name="T29" fmla="*/ 0 h 20"/>
                <a:gd name="T30" fmla="*/ 25 w 195"/>
                <a:gd name="T31" fmla="*/ 2 h 20"/>
                <a:gd name="T32" fmla="*/ 33 w 195"/>
                <a:gd name="T33" fmla="*/ 10 h 20"/>
                <a:gd name="T34" fmla="*/ 25 w 195"/>
                <a:gd name="T35" fmla="*/ 18 h 20"/>
                <a:gd name="T36" fmla="*/ 25 w 195"/>
                <a:gd name="T37" fmla="*/ 20 h 20"/>
                <a:gd name="T38" fmla="*/ 19 w 195"/>
                <a:gd name="T39" fmla="*/ 20 h 20"/>
                <a:gd name="T40" fmla="*/ 25 w 195"/>
                <a:gd name="T41" fmla="*/ 20 h 20"/>
                <a:gd name="T42" fmla="*/ 25 w 195"/>
                <a:gd name="T43" fmla="*/ 18 h 20"/>
                <a:gd name="T44" fmla="*/ 16 w 195"/>
                <a:gd name="T45" fmla="*/ 10 h 20"/>
                <a:gd name="T46" fmla="*/ 25 w 195"/>
                <a:gd name="T47" fmla="*/ 2 h 20"/>
                <a:gd name="T48" fmla="*/ 25 w 195"/>
                <a:gd name="T49" fmla="*/ 0 h 20"/>
                <a:gd name="T50" fmla="*/ 19 w 195"/>
                <a:gd name="T51" fmla="*/ 0 h 20"/>
                <a:gd name="T52" fmla="*/ 19 w 195"/>
                <a:gd name="T5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5" h="20">
                  <a:moveTo>
                    <a:pt x="171" y="20"/>
                  </a:moveTo>
                  <a:cubicBezTo>
                    <a:pt x="177" y="20"/>
                    <a:pt x="177" y="20"/>
                    <a:pt x="177" y="20"/>
                  </a:cubicBezTo>
                  <a:cubicBezTo>
                    <a:pt x="194" y="20"/>
                    <a:pt x="195" y="0"/>
                    <a:pt x="177" y="0"/>
                  </a:cubicBezTo>
                  <a:cubicBezTo>
                    <a:pt x="171" y="0"/>
                    <a:pt x="171" y="0"/>
                    <a:pt x="171" y="0"/>
                  </a:cubicBezTo>
                  <a:cubicBezTo>
                    <a:pt x="171" y="2"/>
                    <a:pt x="171" y="2"/>
                    <a:pt x="171" y="2"/>
                  </a:cubicBezTo>
                  <a:cubicBezTo>
                    <a:pt x="175" y="2"/>
                    <a:pt x="179" y="5"/>
                    <a:pt x="179" y="10"/>
                  </a:cubicBezTo>
                  <a:cubicBezTo>
                    <a:pt x="179" y="15"/>
                    <a:pt x="175" y="18"/>
                    <a:pt x="171" y="18"/>
                  </a:cubicBezTo>
                  <a:lnTo>
                    <a:pt x="171" y="20"/>
                  </a:lnTo>
                  <a:close/>
                  <a:moveTo>
                    <a:pt x="25" y="20"/>
                  </a:moveTo>
                  <a:cubicBezTo>
                    <a:pt x="171" y="20"/>
                    <a:pt x="171" y="20"/>
                    <a:pt x="171" y="20"/>
                  </a:cubicBezTo>
                  <a:cubicBezTo>
                    <a:pt x="171" y="18"/>
                    <a:pt x="171" y="18"/>
                    <a:pt x="171" y="18"/>
                  </a:cubicBezTo>
                  <a:cubicBezTo>
                    <a:pt x="166" y="18"/>
                    <a:pt x="162" y="15"/>
                    <a:pt x="162" y="10"/>
                  </a:cubicBezTo>
                  <a:cubicBezTo>
                    <a:pt x="162" y="5"/>
                    <a:pt x="166" y="2"/>
                    <a:pt x="171" y="2"/>
                  </a:cubicBezTo>
                  <a:cubicBezTo>
                    <a:pt x="171" y="0"/>
                    <a:pt x="171" y="0"/>
                    <a:pt x="171" y="0"/>
                  </a:cubicBezTo>
                  <a:cubicBezTo>
                    <a:pt x="122" y="0"/>
                    <a:pt x="73" y="0"/>
                    <a:pt x="25" y="0"/>
                  </a:cubicBezTo>
                  <a:cubicBezTo>
                    <a:pt x="25" y="2"/>
                    <a:pt x="25" y="2"/>
                    <a:pt x="25" y="2"/>
                  </a:cubicBezTo>
                  <a:cubicBezTo>
                    <a:pt x="29" y="2"/>
                    <a:pt x="33" y="5"/>
                    <a:pt x="33" y="10"/>
                  </a:cubicBezTo>
                  <a:cubicBezTo>
                    <a:pt x="33" y="15"/>
                    <a:pt x="29" y="18"/>
                    <a:pt x="25" y="18"/>
                  </a:cubicBezTo>
                  <a:lnTo>
                    <a:pt x="25" y="20"/>
                  </a:lnTo>
                  <a:close/>
                  <a:moveTo>
                    <a:pt x="19" y="20"/>
                  </a:moveTo>
                  <a:cubicBezTo>
                    <a:pt x="25" y="20"/>
                    <a:pt x="25" y="20"/>
                    <a:pt x="25" y="20"/>
                  </a:cubicBezTo>
                  <a:cubicBezTo>
                    <a:pt x="25" y="18"/>
                    <a:pt x="25" y="18"/>
                    <a:pt x="25" y="18"/>
                  </a:cubicBezTo>
                  <a:cubicBezTo>
                    <a:pt x="20" y="18"/>
                    <a:pt x="16" y="15"/>
                    <a:pt x="16" y="10"/>
                  </a:cubicBezTo>
                  <a:cubicBezTo>
                    <a:pt x="16" y="5"/>
                    <a:pt x="20" y="2"/>
                    <a:pt x="25" y="2"/>
                  </a:cubicBezTo>
                  <a:cubicBezTo>
                    <a:pt x="25" y="0"/>
                    <a:pt x="25" y="0"/>
                    <a:pt x="25" y="0"/>
                  </a:cubicBezTo>
                  <a:cubicBezTo>
                    <a:pt x="19" y="0"/>
                    <a:pt x="19" y="0"/>
                    <a:pt x="19" y="0"/>
                  </a:cubicBezTo>
                  <a:cubicBezTo>
                    <a:pt x="0" y="0"/>
                    <a:pt x="1" y="20"/>
                    <a:pt x="19" y="2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Oval 75">
              <a:extLst>
                <a:ext uri="{FF2B5EF4-FFF2-40B4-BE49-F238E27FC236}">
                  <a16:creationId xmlns:a16="http://schemas.microsoft.com/office/drawing/2014/main" id="{5C5E6E98-E766-2947-6E8E-FCA3D64EF3FB}"/>
                </a:ext>
              </a:extLst>
            </p:cNvPr>
            <p:cNvSpPr>
              <a:spLocks noChangeArrowheads="1"/>
            </p:cNvSpPr>
            <p:nvPr/>
          </p:nvSpPr>
          <p:spPr bwMode="auto">
            <a:xfrm>
              <a:off x="4024968"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CBCE1086-6220-86A9-9141-F35FE988C081}"/>
                </a:ext>
              </a:extLst>
            </p:cNvPr>
            <p:cNvSpPr>
              <a:spLocks/>
            </p:cNvSpPr>
            <p:nvPr/>
          </p:nvSpPr>
          <p:spPr bwMode="auto">
            <a:xfrm>
              <a:off x="4050655" y="2132379"/>
              <a:ext cx="171894" cy="189677"/>
            </a:xfrm>
            <a:custGeom>
              <a:avLst/>
              <a:gdLst>
                <a:gd name="T0" fmla="*/ 64 w 65"/>
                <a:gd name="T1" fmla="*/ 66 h 72"/>
                <a:gd name="T2" fmla="*/ 6 w 65"/>
                <a:gd name="T3" fmla="*/ 2 h 72"/>
                <a:gd name="T4" fmla="*/ 1 w 65"/>
                <a:gd name="T5" fmla="*/ 1 h 72"/>
                <a:gd name="T6" fmla="*/ 1 w 65"/>
                <a:gd name="T7" fmla="*/ 1 h 72"/>
                <a:gd name="T8" fmla="*/ 1 w 65"/>
                <a:gd name="T9" fmla="*/ 6 h 72"/>
                <a:gd name="T10" fmla="*/ 58 w 65"/>
                <a:gd name="T11" fmla="*/ 71 h 72"/>
                <a:gd name="T12" fmla="*/ 64 w 65"/>
                <a:gd name="T13" fmla="*/ 71 h 72"/>
                <a:gd name="T14" fmla="*/ 64 w 65"/>
                <a:gd name="T15" fmla="*/ 71 h 72"/>
                <a:gd name="T16" fmla="*/ 64 w 65"/>
                <a:gd name="T17"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2">
                  <a:moveTo>
                    <a:pt x="64" y="66"/>
                  </a:moveTo>
                  <a:cubicBezTo>
                    <a:pt x="6" y="2"/>
                    <a:pt x="6" y="2"/>
                    <a:pt x="6" y="2"/>
                  </a:cubicBezTo>
                  <a:cubicBezTo>
                    <a:pt x="5" y="0"/>
                    <a:pt x="3" y="0"/>
                    <a:pt x="1" y="1"/>
                  </a:cubicBezTo>
                  <a:cubicBezTo>
                    <a:pt x="1" y="1"/>
                    <a:pt x="1" y="1"/>
                    <a:pt x="1" y="1"/>
                  </a:cubicBezTo>
                  <a:cubicBezTo>
                    <a:pt x="0" y="3"/>
                    <a:pt x="0" y="5"/>
                    <a:pt x="1" y="6"/>
                  </a:cubicBezTo>
                  <a:cubicBezTo>
                    <a:pt x="58" y="71"/>
                    <a:pt x="58" y="71"/>
                    <a:pt x="58" y="71"/>
                  </a:cubicBezTo>
                  <a:cubicBezTo>
                    <a:pt x="60" y="72"/>
                    <a:pt x="62" y="72"/>
                    <a:pt x="64" y="71"/>
                  </a:cubicBezTo>
                  <a:cubicBezTo>
                    <a:pt x="64" y="71"/>
                    <a:pt x="64" y="71"/>
                    <a:pt x="64" y="71"/>
                  </a:cubicBezTo>
                  <a:cubicBezTo>
                    <a:pt x="65" y="70"/>
                    <a:pt x="65" y="67"/>
                    <a:pt x="64" y="6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Oval 77">
              <a:extLst>
                <a:ext uri="{FF2B5EF4-FFF2-40B4-BE49-F238E27FC236}">
                  <a16:creationId xmlns:a16="http://schemas.microsoft.com/office/drawing/2014/main" id="{AAB659F4-D900-9E49-741A-332967FAA9ED}"/>
                </a:ext>
              </a:extLst>
            </p:cNvPr>
            <p:cNvSpPr>
              <a:spLocks noChangeArrowheads="1"/>
            </p:cNvSpPr>
            <p:nvPr/>
          </p:nvSpPr>
          <p:spPr bwMode="auto">
            <a:xfrm>
              <a:off x="3965694" y="2102742"/>
              <a:ext cx="45443" cy="45443"/>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A4F3F348-71C8-337B-7007-6E6C2CFE3D00}"/>
                </a:ext>
              </a:extLst>
            </p:cNvPr>
            <p:cNvSpPr>
              <a:spLocks/>
            </p:cNvSpPr>
            <p:nvPr/>
          </p:nvSpPr>
          <p:spPr bwMode="auto">
            <a:xfrm>
              <a:off x="3811581" y="2116573"/>
              <a:ext cx="189677" cy="205483"/>
            </a:xfrm>
            <a:custGeom>
              <a:avLst/>
              <a:gdLst>
                <a:gd name="T0" fmla="*/ 1 w 71"/>
                <a:gd name="T1" fmla="*/ 72 h 78"/>
                <a:gd name="T2" fmla="*/ 64 w 71"/>
                <a:gd name="T3" fmla="*/ 2 h 78"/>
                <a:gd name="T4" fmla="*/ 69 w 71"/>
                <a:gd name="T5" fmla="*/ 1 h 78"/>
                <a:gd name="T6" fmla="*/ 69 w 71"/>
                <a:gd name="T7" fmla="*/ 1 h 78"/>
                <a:gd name="T8" fmla="*/ 69 w 71"/>
                <a:gd name="T9" fmla="*/ 7 h 78"/>
                <a:gd name="T10" fmla="*/ 7 w 71"/>
                <a:gd name="T11" fmla="*/ 77 h 78"/>
                <a:gd name="T12" fmla="*/ 2 w 71"/>
                <a:gd name="T13" fmla="*/ 77 h 78"/>
                <a:gd name="T14" fmla="*/ 2 w 71"/>
                <a:gd name="T15" fmla="*/ 77 h 78"/>
                <a:gd name="T16" fmla="*/ 1 w 71"/>
                <a:gd name="T17" fmla="*/ 72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8">
                  <a:moveTo>
                    <a:pt x="1" y="72"/>
                  </a:moveTo>
                  <a:cubicBezTo>
                    <a:pt x="64" y="2"/>
                    <a:pt x="64" y="2"/>
                    <a:pt x="64" y="2"/>
                  </a:cubicBezTo>
                  <a:cubicBezTo>
                    <a:pt x="65" y="0"/>
                    <a:pt x="68" y="0"/>
                    <a:pt x="69" y="1"/>
                  </a:cubicBezTo>
                  <a:cubicBezTo>
                    <a:pt x="69" y="1"/>
                    <a:pt x="69" y="1"/>
                    <a:pt x="69" y="1"/>
                  </a:cubicBezTo>
                  <a:cubicBezTo>
                    <a:pt x="71" y="3"/>
                    <a:pt x="71" y="5"/>
                    <a:pt x="69" y="7"/>
                  </a:cubicBezTo>
                  <a:cubicBezTo>
                    <a:pt x="7" y="77"/>
                    <a:pt x="7" y="77"/>
                    <a:pt x="7" y="77"/>
                  </a:cubicBezTo>
                  <a:cubicBezTo>
                    <a:pt x="5" y="78"/>
                    <a:pt x="3" y="78"/>
                    <a:pt x="2" y="77"/>
                  </a:cubicBezTo>
                  <a:cubicBezTo>
                    <a:pt x="2" y="77"/>
                    <a:pt x="2" y="77"/>
                    <a:pt x="2" y="77"/>
                  </a:cubicBezTo>
                  <a:cubicBezTo>
                    <a:pt x="0" y="76"/>
                    <a:pt x="0" y="73"/>
                    <a:pt x="1" y="7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70">
              <a:extLst>
                <a:ext uri="{FF2B5EF4-FFF2-40B4-BE49-F238E27FC236}">
                  <a16:creationId xmlns:a16="http://schemas.microsoft.com/office/drawing/2014/main" id="{6A63E93E-C170-940E-9BE4-99D4F7FA34CB}"/>
                </a:ext>
              </a:extLst>
            </p:cNvPr>
            <p:cNvSpPr>
              <a:spLocks noEditPoints="1"/>
            </p:cNvSpPr>
            <p:nvPr/>
          </p:nvSpPr>
          <p:spPr bwMode="auto">
            <a:xfrm>
              <a:off x="3811581" y="2353669"/>
              <a:ext cx="414920" cy="162015"/>
            </a:xfrm>
            <a:custGeom>
              <a:avLst/>
              <a:gdLst>
                <a:gd name="T0" fmla="*/ 156 w 156"/>
                <a:gd name="T1" fmla="*/ 0 h 61"/>
                <a:gd name="T2" fmla="*/ 127 w 156"/>
                <a:gd name="T3" fmla="*/ 61 h 61"/>
                <a:gd name="T4" fmla="*/ 126 w 156"/>
                <a:gd name="T5" fmla="*/ 48 h 61"/>
                <a:gd name="T6" fmla="*/ 132 w 156"/>
                <a:gd name="T7" fmla="*/ 27 h 61"/>
                <a:gd name="T8" fmla="*/ 129 w 156"/>
                <a:gd name="T9" fmla="*/ 6 h 61"/>
                <a:gd name="T10" fmla="*/ 126 w 156"/>
                <a:gd name="T11" fmla="*/ 6 h 61"/>
                <a:gd name="T12" fmla="*/ 102 w 156"/>
                <a:gd name="T13" fmla="*/ 0 h 61"/>
                <a:gd name="T14" fmla="*/ 126 w 156"/>
                <a:gd name="T15" fmla="*/ 6 h 61"/>
                <a:gd name="T16" fmla="*/ 120 w 156"/>
                <a:gd name="T17" fmla="*/ 27 h 61"/>
                <a:gd name="T18" fmla="*/ 123 w 156"/>
                <a:gd name="T19" fmla="*/ 48 h 61"/>
                <a:gd name="T20" fmla="*/ 126 w 156"/>
                <a:gd name="T21" fmla="*/ 48 h 61"/>
                <a:gd name="T22" fmla="*/ 102 w 156"/>
                <a:gd name="T23" fmla="*/ 61 h 61"/>
                <a:gd name="T24" fmla="*/ 107 w 156"/>
                <a:gd name="T25" fmla="*/ 42 h 61"/>
                <a:gd name="T26" fmla="*/ 109 w 156"/>
                <a:gd name="T27" fmla="*/ 12 h 61"/>
                <a:gd name="T28" fmla="*/ 103 w 156"/>
                <a:gd name="T29" fmla="*/ 6 h 61"/>
                <a:gd name="T30" fmla="*/ 102 w 156"/>
                <a:gd name="T31" fmla="*/ 0 h 61"/>
                <a:gd name="T32" fmla="*/ 102 w 156"/>
                <a:gd name="T33" fmla="*/ 0 h 61"/>
                <a:gd name="T34" fmla="*/ 96 w 156"/>
                <a:gd name="T35" fmla="*/ 12 h 61"/>
                <a:gd name="T36" fmla="*/ 95 w 156"/>
                <a:gd name="T37" fmla="*/ 42 h 61"/>
                <a:gd name="T38" fmla="*/ 100 w 156"/>
                <a:gd name="T39" fmla="*/ 48 h 61"/>
                <a:gd name="T40" fmla="*/ 102 w 156"/>
                <a:gd name="T41" fmla="*/ 61 h 61"/>
                <a:gd name="T42" fmla="*/ 78 w 156"/>
                <a:gd name="T43" fmla="*/ 48 h 61"/>
                <a:gd name="T44" fmla="*/ 84 w 156"/>
                <a:gd name="T45" fmla="*/ 27 h 61"/>
                <a:gd name="T46" fmla="*/ 78 w 156"/>
                <a:gd name="T47" fmla="*/ 6 h 61"/>
                <a:gd name="T48" fmla="*/ 78 w 156"/>
                <a:gd name="T49" fmla="*/ 6 h 61"/>
                <a:gd name="T50" fmla="*/ 53 w 156"/>
                <a:gd name="T51" fmla="*/ 0 h 61"/>
                <a:gd name="T52" fmla="*/ 78 w 156"/>
                <a:gd name="T53" fmla="*/ 6 h 61"/>
                <a:gd name="T54" fmla="*/ 71 w 156"/>
                <a:gd name="T55" fmla="*/ 27 h 61"/>
                <a:gd name="T56" fmla="*/ 78 w 156"/>
                <a:gd name="T57" fmla="*/ 48 h 61"/>
                <a:gd name="T58" fmla="*/ 78 w 156"/>
                <a:gd name="T59" fmla="*/ 48 h 61"/>
                <a:gd name="T60" fmla="*/ 53 w 156"/>
                <a:gd name="T61" fmla="*/ 61 h 61"/>
                <a:gd name="T62" fmla="*/ 55 w 156"/>
                <a:gd name="T63" fmla="*/ 48 h 61"/>
                <a:gd name="T64" fmla="*/ 60 w 156"/>
                <a:gd name="T65" fmla="*/ 42 h 61"/>
                <a:gd name="T66" fmla="*/ 59 w 156"/>
                <a:gd name="T67" fmla="*/ 12 h 61"/>
                <a:gd name="T68" fmla="*/ 53 w 156"/>
                <a:gd name="T69" fmla="*/ 0 h 61"/>
                <a:gd name="T70" fmla="*/ 53 w 156"/>
                <a:gd name="T71" fmla="*/ 0 h 61"/>
                <a:gd name="T72" fmla="*/ 52 w 156"/>
                <a:gd name="T73" fmla="*/ 6 h 61"/>
                <a:gd name="T74" fmla="*/ 46 w 156"/>
                <a:gd name="T75" fmla="*/ 12 h 61"/>
                <a:gd name="T76" fmla="*/ 48 w 156"/>
                <a:gd name="T77" fmla="*/ 42 h 61"/>
                <a:gd name="T78" fmla="*/ 53 w 156"/>
                <a:gd name="T79" fmla="*/ 61 h 61"/>
                <a:gd name="T80" fmla="*/ 29 w 156"/>
                <a:gd name="T81" fmla="*/ 48 h 61"/>
                <a:gd name="T82" fmla="*/ 32 w 156"/>
                <a:gd name="T83" fmla="*/ 48 h 61"/>
                <a:gd name="T84" fmla="*/ 36 w 156"/>
                <a:gd name="T85" fmla="*/ 27 h 61"/>
                <a:gd name="T86" fmla="*/ 29 w 156"/>
                <a:gd name="T87" fmla="*/ 6 h 61"/>
                <a:gd name="T88" fmla="*/ 28 w 156"/>
                <a:gd name="T89" fmla="*/ 61 h 61"/>
                <a:gd name="T90" fmla="*/ 0 w 156"/>
                <a:gd name="T91" fmla="*/ 0 h 61"/>
                <a:gd name="T92" fmla="*/ 29 w 156"/>
                <a:gd name="T93" fmla="*/ 6 h 61"/>
                <a:gd name="T94" fmla="*/ 27 w 156"/>
                <a:gd name="T95" fmla="*/ 6 h 61"/>
                <a:gd name="T96" fmla="*/ 23 w 156"/>
                <a:gd name="T97" fmla="*/ 27 h 61"/>
                <a:gd name="T98" fmla="*/ 29 w 156"/>
                <a:gd name="T99" fmla="*/ 48 h 61"/>
                <a:gd name="T100" fmla="*/ 28 w 156"/>
                <a:gd name="T10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6" h="61">
                  <a:moveTo>
                    <a:pt x="126" y="0"/>
                  </a:moveTo>
                  <a:cubicBezTo>
                    <a:pt x="156" y="0"/>
                    <a:pt x="156" y="0"/>
                    <a:pt x="156" y="0"/>
                  </a:cubicBezTo>
                  <a:cubicBezTo>
                    <a:pt x="148" y="44"/>
                    <a:pt x="148" y="44"/>
                    <a:pt x="148" y="44"/>
                  </a:cubicBezTo>
                  <a:cubicBezTo>
                    <a:pt x="146" y="54"/>
                    <a:pt x="142" y="61"/>
                    <a:pt x="127" y="61"/>
                  </a:cubicBezTo>
                  <a:cubicBezTo>
                    <a:pt x="126" y="61"/>
                    <a:pt x="126" y="61"/>
                    <a:pt x="126" y="61"/>
                  </a:cubicBezTo>
                  <a:cubicBezTo>
                    <a:pt x="126" y="48"/>
                    <a:pt x="126" y="48"/>
                    <a:pt x="126" y="48"/>
                  </a:cubicBezTo>
                  <a:cubicBezTo>
                    <a:pt x="128" y="47"/>
                    <a:pt x="130" y="45"/>
                    <a:pt x="130" y="42"/>
                  </a:cubicBezTo>
                  <a:cubicBezTo>
                    <a:pt x="131" y="37"/>
                    <a:pt x="132" y="32"/>
                    <a:pt x="132" y="27"/>
                  </a:cubicBezTo>
                  <a:cubicBezTo>
                    <a:pt x="133" y="22"/>
                    <a:pt x="134" y="17"/>
                    <a:pt x="134" y="12"/>
                  </a:cubicBezTo>
                  <a:cubicBezTo>
                    <a:pt x="135" y="9"/>
                    <a:pt x="132" y="6"/>
                    <a:pt x="129" y="6"/>
                  </a:cubicBezTo>
                  <a:cubicBezTo>
                    <a:pt x="129" y="6"/>
                    <a:pt x="129" y="6"/>
                    <a:pt x="129" y="6"/>
                  </a:cubicBezTo>
                  <a:cubicBezTo>
                    <a:pt x="128" y="6"/>
                    <a:pt x="127" y="6"/>
                    <a:pt x="126" y="6"/>
                  </a:cubicBezTo>
                  <a:lnTo>
                    <a:pt x="126" y="0"/>
                  </a:lnTo>
                  <a:close/>
                  <a:moveTo>
                    <a:pt x="102" y="0"/>
                  </a:moveTo>
                  <a:cubicBezTo>
                    <a:pt x="126" y="0"/>
                    <a:pt x="126" y="0"/>
                    <a:pt x="126" y="0"/>
                  </a:cubicBezTo>
                  <a:cubicBezTo>
                    <a:pt x="126" y="6"/>
                    <a:pt x="126" y="6"/>
                    <a:pt x="126" y="6"/>
                  </a:cubicBezTo>
                  <a:cubicBezTo>
                    <a:pt x="124" y="7"/>
                    <a:pt x="121" y="9"/>
                    <a:pt x="121" y="12"/>
                  </a:cubicBezTo>
                  <a:cubicBezTo>
                    <a:pt x="121" y="17"/>
                    <a:pt x="120" y="22"/>
                    <a:pt x="120" y="27"/>
                  </a:cubicBezTo>
                  <a:cubicBezTo>
                    <a:pt x="119" y="32"/>
                    <a:pt x="119" y="37"/>
                    <a:pt x="118" y="42"/>
                  </a:cubicBezTo>
                  <a:cubicBezTo>
                    <a:pt x="118" y="46"/>
                    <a:pt x="120" y="48"/>
                    <a:pt x="123" y="48"/>
                  </a:cubicBezTo>
                  <a:cubicBezTo>
                    <a:pt x="123" y="48"/>
                    <a:pt x="123" y="48"/>
                    <a:pt x="123" y="48"/>
                  </a:cubicBezTo>
                  <a:cubicBezTo>
                    <a:pt x="124" y="48"/>
                    <a:pt x="125" y="48"/>
                    <a:pt x="126" y="48"/>
                  </a:cubicBezTo>
                  <a:cubicBezTo>
                    <a:pt x="126" y="61"/>
                    <a:pt x="126" y="61"/>
                    <a:pt x="126" y="61"/>
                  </a:cubicBezTo>
                  <a:cubicBezTo>
                    <a:pt x="102" y="61"/>
                    <a:pt x="102" y="61"/>
                    <a:pt x="102" y="61"/>
                  </a:cubicBezTo>
                  <a:cubicBezTo>
                    <a:pt x="102" y="48"/>
                    <a:pt x="102" y="48"/>
                    <a:pt x="102" y="48"/>
                  </a:cubicBezTo>
                  <a:cubicBezTo>
                    <a:pt x="105" y="48"/>
                    <a:pt x="107" y="45"/>
                    <a:pt x="107" y="42"/>
                  </a:cubicBezTo>
                  <a:cubicBezTo>
                    <a:pt x="107" y="37"/>
                    <a:pt x="108" y="32"/>
                    <a:pt x="108" y="27"/>
                  </a:cubicBezTo>
                  <a:cubicBezTo>
                    <a:pt x="109" y="22"/>
                    <a:pt x="109" y="17"/>
                    <a:pt x="109" y="12"/>
                  </a:cubicBezTo>
                  <a:cubicBezTo>
                    <a:pt x="110" y="9"/>
                    <a:pt x="107" y="6"/>
                    <a:pt x="103" y="6"/>
                  </a:cubicBezTo>
                  <a:cubicBezTo>
                    <a:pt x="103" y="6"/>
                    <a:pt x="103" y="6"/>
                    <a:pt x="103" y="6"/>
                  </a:cubicBezTo>
                  <a:cubicBezTo>
                    <a:pt x="103" y="6"/>
                    <a:pt x="102" y="6"/>
                    <a:pt x="102" y="6"/>
                  </a:cubicBezTo>
                  <a:lnTo>
                    <a:pt x="102" y="0"/>
                  </a:lnTo>
                  <a:close/>
                  <a:moveTo>
                    <a:pt x="78" y="0"/>
                  </a:moveTo>
                  <a:cubicBezTo>
                    <a:pt x="102" y="0"/>
                    <a:pt x="102" y="0"/>
                    <a:pt x="102" y="0"/>
                  </a:cubicBezTo>
                  <a:cubicBezTo>
                    <a:pt x="102" y="6"/>
                    <a:pt x="102" y="6"/>
                    <a:pt x="102" y="6"/>
                  </a:cubicBezTo>
                  <a:cubicBezTo>
                    <a:pt x="99" y="6"/>
                    <a:pt x="96" y="9"/>
                    <a:pt x="96" y="12"/>
                  </a:cubicBezTo>
                  <a:cubicBezTo>
                    <a:pt x="96" y="17"/>
                    <a:pt x="96" y="22"/>
                    <a:pt x="95" y="27"/>
                  </a:cubicBezTo>
                  <a:cubicBezTo>
                    <a:pt x="95" y="32"/>
                    <a:pt x="95" y="37"/>
                    <a:pt x="95" y="42"/>
                  </a:cubicBezTo>
                  <a:cubicBezTo>
                    <a:pt x="95" y="46"/>
                    <a:pt x="97" y="48"/>
                    <a:pt x="100" y="48"/>
                  </a:cubicBezTo>
                  <a:cubicBezTo>
                    <a:pt x="100" y="48"/>
                    <a:pt x="100" y="48"/>
                    <a:pt x="100" y="48"/>
                  </a:cubicBezTo>
                  <a:cubicBezTo>
                    <a:pt x="101" y="48"/>
                    <a:pt x="102" y="48"/>
                    <a:pt x="102" y="48"/>
                  </a:cubicBezTo>
                  <a:cubicBezTo>
                    <a:pt x="102" y="61"/>
                    <a:pt x="102" y="61"/>
                    <a:pt x="102" y="61"/>
                  </a:cubicBezTo>
                  <a:cubicBezTo>
                    <a:pt x="78" y="61"/>
                    <a:pt x="78" y="61"/>
                    <a:pt x="78" y="61"/>
                  </a:cubicBezTo>
                  <a:cubicBezTo>
                    <a:pt x="78" y="48"/>
                    <a:pt x="78" y="48"/>
                    <a:pt x="78" y="48"/>
                  </a:cubicBezTo>
                  <a:cubicBezTo>
                    <a:pt x="81" y="48"/>
                    <a:pt x="84" y="46"/>
                    <a:pt x="84" y="42"/>
                  </a:cubicBezTo>
                  <a:cubicBezTo>
                    <a:pt x="84" y="37"/>
                    <a:pt x="84" y="32"/>
                    <a:pt x="84" y="27"/>
                  </a:cubicBezTo>
                  <a:cubicBezTo>
                    <a:pt x="84" y="22"/>
                    <a:pt x="84" y="17"/>
                    <a:pt x="84" y="12"/>
                  </a:cubicBezTo>
                  <a:cubicBezTo>
                    <a:pt x="84" y="9"/>
                    <a:pt x="81" y="6"/>
                    <a:pt x="78" y="6"/>
                  </a:cubicBezTo>
                  <a:cubicBezTo>
                    <a:pt x="78" y="6"/>
                    <a:pt x="78" y="6"/>
                    <a:pt x="78" y="6"/>
                  </a:cubicBezTo>
                  <a:cubicBezTo>
                    <a:pt x="78" y="6"/>
                    <a:pt x="78" y="6"/>
                    <a:pt x="78" y="6"/>
                  </a:cubicBezTo>
                  <a:lnTo>
                    <a:pt x="78" y="0"/>
                  </a:lnTo>
                  <a:close/>
                  <a:moveTo>
                    <a:pt x="53" y="0"/>
                  </a:moveTo>
                  <a:cubicBezTo>
                    <a:pt x="78" y="0"/>
                    <a:pt x="78" y="0"/>
                    <a:pt x="78" y="0"/>
                  </a:cubicBezTo>
                  <a:cubicBezTo>
                    <a:pt x="78" y="6"/>
                    <a:pt x="78" y="6"/>
                    <a:pt x="78" y="6"/>
                  </a:cubicBezTo>
                  <a:cubicBezTo>
                    <a:pt x="74" y="6"/>
                    <a:pt x="71" y="9"/>
                    <a:pt x="71" y="12"/>
                  </a:cubicBezTo>
                  <a:cubicBezTo>
                    <a:pt x="71" y="17"/>
                    <a:pt x="71" y="22"/>
                    <a:pt x="71" y="27"/>
                  </a:cubicBezTo>
                  <a:cubicBezTo>
                    <a:pt x="71" y="32"/>
                    <a:pt x="71" y="37"/>
                    <a:pt x="71" y="42"/>
                  </a:cubicBezTo>
                  <a:cubicBezTo>
                    <a:pt x="72" y="46"/>
                    <a:pt x="74" y="48"/>
                    <a:pt x="78" y="48"/>
                  </a:cubicBezTo>
                  <a:cubicBezTo>
                    <a:pt x="78" y="48"/>
                    <a:pt x="78" y="48"/>
                    <a:pt x="78" y="48"/>
                  </a:cubicBezTo>
                  <a:cubicBezTo>
                    <a:pt x="78" y="48"/>
                    <a:pt x="78" y="48"/>
                    <a:pt x="78" y="48"/>
                  </a:cubicBezTo>
                  <a:cubicBezTo>
                    <a:pt x="78" y="61"/>
                    <a:pt x="78" y="61"/>
                    <a:pt x="78" y="61"/>
                  </a:cubicBezTo>
                  <a:cubicBezTo>
                    <a:pt x="53" y="61"/>
                    <a:pt x="53" y="61"/>
                    <a:pt x="53" y="61"/>
                  </a:cubicBezTo>
                  <a:cubicBezTo>
                    <a:pt x="53" y="48"/>
                    <a:pt x="53" y="48"/>
                    <a:pt x="53" y="48"/>
                  </a:cubicBezTo>
                  <a:cubicBezTo>
                    <a:pt x="54" y="48"/>
                    <a:pt x="54" y="48"/>
                    <a:pt x="55" y="48"/>
                  </a:cubicBezTo>
                  <a:cubicBezTo>
                    <a:pt x="55" y="48"/>
                    <a:pt x="55" y="48"/>
                    <a:pt x="55" y="48"/>
                  </a:cubicBezTo>
                  <a:cubicBezTo>
                    <a:pt x="58" y="48"/>
                    <a:pt x="61" y="46"/>
                    <a:pt x="60" y="42"/>
                  </a:cubicBezTo>
                  <a:cubicBezTo>
                    <a:pt x="60" y="37"/>
                    <a:pt x="60" y="32"/>
                    <a:pt x="60" y="27"/>
                  </a:cubicBezTo>
                  <a:cubicBezTo>
                    <a:pt x="60" y="22"/>
                    <a:pt x="59" y="17"/>
                    <a:pt x="59" y="12"/>
                  </a:cubicBezTo>
                  <a:cubicBezTo>
                    <a:pt x="59" y="9"/>
                    <a:pt x="56" y="6"/>
                    <a:pt x="53" y="6"/>
                  </a:cubicBezTo>
                  <a:lnTo>
                    <a:pt x="53" y="0"/>
                  </a:lnTo>
                  <a:close/>
                  <a:moveTo>
                    <a:pt x="29" y="0"/>
                  </a:moveTo>
                  <a:cubicBezTo>
                    <a:pt x="53" y="0"/>
                    <a:pt x="53" y="0"/>
                    <a:pt x="53" y="0"/>
                  </a:cubicBezTo>
                  <a:cubicBezTo>
                    <a:pt x="53" y="6"/>
                    <a:pt x="53" y="6"/>
                    <a:pt x="53" y="6"/>
                  </a:cubicBezTo>
                  <a:cubicBezTo>
                    <a:pt x="53" y="6"/>
                    <a:pt x="52" y="6"/>
                    <a:pt x="52" y="6"/>
                  </a:cubicBezTo>
                  <a:cubicBezTo>
                    <a:pt x="52" y="6"/>
                    <a:pt x="52" y="6"/>
                    <a:pt x="52" y="6"/>
                  </a:cubicBezTo>
                  <a:cubicBezTo>
                    <a:pt x="48" y="6"/>
                    <a:pt x="46" y="9"/>
                    <a:pt x="46" y="12"/>
                  </a:cubicBezTo>
                  <a:cubicBezTo>
                    <a:pt x="46" y="17"/>
                    <a:pt x="47" y="22"/>
                    <a:pt x="47" y="27"/>
                  </a:cubicBezTo>
                  <a:cubicBezTo>
                    <a:pt x="47" y="32"/>
                    <a:pt x="48" y="37"/>
                    <a:pt x="48" y="42"/>
                  </a:cubicBezTo>
                  <a:cubicBezTo>
                    <a:pt x="48" y="45"/>
                    <a:pt x="50" y="48"/>
                    <a:pt x="53" y="48"/>
                  </a:cubicBezTo>
                  <a:cubicBezTo>
                    <a:pt x="53" y="61"/>
                    <a:pt x="53" y="61"/>
                    <a:pt x="53" y="61"/>
                  </a:cubicBezTo>
                  <a:cubicBezTo>
                    <a:pt x="29" y="61"/>
                    <a:pt x="29" y="61"/>
                    <a:pt x="29" y="61"/>
                  </a:cubicBezTo>
                  <a:cubicBezTo>
                    <a:pt x="29" y="48"/>
                    <a:pt x="29" y="48"/>
                    <a:pt x="29" y="48"/>
                  </a:cubicBezTo>
                  <a:cubicBezTo>
                    <a:pt x="30" y="48"/>
                    <a:pt x="31" y="48"/>
                    <a:pt x="32" y="48"/>
                  </a:cubicBezTo>
                  <a:cubicBezTo>
                    <a:pt x="32" y="48"/>
                    <a:pt x="32" y="48"/>
                    <a:pt x="32" y="48"/>
                  </a:cubicBezTo>
                  <a:cubicBezTo>
                    <a:pt x="35" y="48"/>
                    <a:pt x="38" y="46"/>
                    <a:pt x="37" y="42"/>
                  </a:cubicBezTo>
                  <a:cubicBezTo>
                    <a:pt x="37" y="37"/>
                    <a:pt x="36" y="32"/>
                    <a:pt x="36" y="27"/>
                  </a:cubicBezTo>
                  <a:cubicBezTo>
                    <a:pt x="35" y="22"/>
                    <a:pt x="34" y="17"/>
                    <a:pt x="34" y="12"/>
                  </a:cubicBezTo>
                  <a:cubicBezTo>
                    <a:pt x="34" y="9"/>
                    <a:pt x="32" y="7"/>
                    <a:pt x="29" y="6"/>
                  </a:cubicBezTo>
                  <a:lnTo>
                    <a:pt x="29" y="0"/>
                  </a:lnTo>
                  <a:close/>
                  <a:moveTo>
                    <a:pt x="28" y="61"/>
                  </a:moveTo>
                  <a:cubicBezTo>
                    <a:pt x="14" y="61"/>
                    <a:pt x="9" y="54"/>
                    <a:pt x="7" y="44"/>
                  </a:cubicBezTo>
                  <a:cubicBezTo>
                    <a:pt x="0" y="0"/>
                    <a:pt x="0" y="0"/>
                    <a:pt x="0" y="0"/>
                  </a:cubicBezTo>
                  <a:cubicBezTo>
                    <a:pt x="29" y="0"/>
                    <a:pt x="29" y="0"/>
                    <a:pt x="29" y="0"/>
                  </a:cubicBezTo>
                  <a:cubicBezTo>
                    <a:pt x="29" y="6"/>
                    <a:pt x="29" y="6"/>
                    <a:pt x="29" y="6"/>
                  </a:cubicBezTo>
                  <a:cubicBezTo>
                    <a:pt x="28" y="6"/>
                    <a:pt x="27" y="6"/>
                    <a:pt x="27" y="6"/>
                  </a:cubicBezTo>
                  <a:cubicBezTo>
                    <a:pt x="27" y="6"/>
                    <a:pt x="27" y="6"/>
                    <a:pt x="27" y="6"/>
                  </a:cubicBezTo>
                  <a:cubicBezTo>
                    <a:pt x="23" y="6"/>
                    <a:pt x="20" y="9"/>
                    <a:pt x="21" y="12"/>
                  </a:cubicBezTo>
                  <a:cubicBezTo>
                    <a:pt x="21" y="17"/>
                    <a:pt x="22" y="22"/>
                    <a:pt x="23" y="27"/>
                  </a:cubicBezTo>
                  <a:cubicBezTo>
                    <a:pt x="24" y="32"/>
                    <a:pt x="24" y="37"/>
                    <a:pt x="25" y="42"/>
                  </a:cubicBezTo>
                  <a:cubicBezTo>
                    <a:pt x="25" y="45"/>
                    <a:pt x="27" y="47"/>
                    <a:pt x="29" y="48"/>
                  </a:cubicBezTo>
                  <a:cubicBezTo>
                    <a:pt x="29" y="61"/>
                    <a:pt x="29" y="61"/>
                    <a:pt x="29" y="61"/>
                  </a:cubicBezTo>
                  <a:lnTo>
                    <a:pt x="28" y="6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7" name="Freeform 71">
            <a:extLst>
              <a:ext uri="{FF2B5EF4-FFF2-40B4-BE49-F238E27FC236}">
                <a16:creationId xmlns:a16="http://schemas.microsoft.com/office/drawing/2014/main" id="{5683A605-AD7F-F8C2-B481-445AC59367A9}"/>
              </a:ext>
            </a:extLst>
          </p:cNvPr>
          <p:cNvSpPr>
            <a:spLocks/>
          </p:cNvSpPr>
          <p:nvPr/>
        </p:nvSpPr>
        <p:spPr bwMode="auto">
          <a:xfrm>
            <a:off x="6992627" y="3207217"/>
            <a:ext cx="239072" cy="359597"/>
          </a:xfrm>
          <a:custGeom>
            <a:avLst/>
            <a:gdLst>
              <a:gd name="T0" fmla="*/ 45 w 90"/>
              <a:gd name="T1" fmla="*/ 135 h 135"/>
              <a:gd name="T2" fmla="*/ 6 w 90"/>
              <a:gd name="T3" fmla="*/ 68 h 135"/>
              <a:gd name="T4" fmla="*/ 0 w 90"/>
              <a:gd name="T5" fmla="*/ 45 h 135"/>
              <a:gd name="T6" fmla="*/ 45 w 90"/>
              <a:gd name="T7" fmla="*/ 0 h 135"/>
              <a:gd name="T8" fmla="*/ 90 w 90"/>
              <a:gd name="T9" fmla="*/ 45 h 135"/>
              <a:gd name="T10" fmla="*/ 84 w 90"/>
              <a:gd name="T11" fmla="*/ 68 h 135"/>
              <a:gd name="T12" fmla="*/ 45 w 90"/>
              <a:gd name="T13" fmla="*/ 135 h 135"/>
            </a:gdLst>
            <a:ahLst/>
            <a:cxnLst>
              <a:cxn ang="0">
                <a:pos x="T0" y="T1"/>
              </a:cxn>
              <a:cxn ang="0">
                <a:pos x="T2" y="T3"/>
              </a:cxn>
              <a:cxn ang="0">
                <a:pos x="T4" y="T5"/>
              </a:cxn>
              <a:cxn ang="0">
                <a:pos x="T6" y="T7"/>
              </a:cxn>
              <a:cxn ang="0">
                <a:pos x="T8" y="T9"/>
              </a:cxn>
              <a:cxn ang="0">
                <a:pos x="T10" y="T11"/>
              </a:cxn>
              <a:cxn ang="0">
                <a:pos x="T12" y="T13"/>
              </a:cxn>
            </a:cxnLst>
            <a:rect l="0" t="0" r="r" b="b"/>
            <a:pathLst>
              <a:path w="90" h="135">
                <a:moveTo>
                  <a:pt x="45" y="135"/>
                </a:moveTo>
                <a:cubicBezTo>
                  <a:pt x="6" y="68"/>
                  <a:pt x="6" y="68"/>
                  <a:pt x="6" y="68"/>
                </a:cubicBezTo>
                <a:cubicBezTo>
                  <a:pt x="3" y="61"/>
                  <a:pt x="0" y="53"/>
                  <a:pt x="0" y="45"/>
                </a:cubicBezTo>
                <a:cubicBezTo>
                  <a:pt x="0" y="20"/>
                  <a:pt x="20" y="0"/>
                  <a:pt x="45" y="0"/>
                </a:cubicBezTo>
                <a:cubicBezTo>
                  <a:pt x="70" y="0"/>
                  <a:pt x="90" y="20"/>
                  <a:pt x="90" y="45"/>
                </a:cubicBezTo>
                <a:cubicBezTo>
                  <a:pt x="90" y="53"/>
                  <a:pt x="88" y="61"/>
                  <a:pt x="84" y="68"/>
                </a:cubicBezTo>
                <a:lnTo>
                  <a:pt x="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81">
            <a:extLst>
              <a:ext uri="{FF2B5EF4-FFF2-40B4-BE49-F238E27FC236}">
                <a16:creationId xmlns:a16="http://schemas.microsoft.com/office/drawing/2014/main" id="{CACFF9D7-4CEF-7C80-4775-31B1040F283B}"/>
              </a:ext>
            </a:extLst>
          </p:cNvPr>
          <p:cNvSpPr>
            <a:spLocks noChangeArrowheads="1"/>
          </p:cNvSpPr>
          <p:nvPr/>
        </p:nvSpPr>
        <p:spPr bwMode="auto">
          <a:xfrm>
            <a:off x="7026216" y="3242782"/>
            <a:ext cx="169920" cy="169920"/>
          </a:xfrm>
          <a:prstGeom prst="ellipse">
            <a:avLst/>
          </a:prstGeom>
          <a:solidFill>
            <a:srgbClr val="0289A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443DD9CB-091C-A8E9-3ACF-E91579F23AE6}"/>
              </a:ext>
            </a:extLst>
          </p:cNvPr>
          <p:cNvSpPr>
            <a:spLocks/>
          </p:cNvSpPr>
          <p:nvPr/>
        </p:nvSpPr>
        <p:spPr bwMode="auto">
          <a:xfrm>
            <a:off x="5445572" y="2776489"/>
            <a:ext cx="333911" cy="84959"/>
          </a:xfrm>
          <a:custGeom>
            <a:avLst/>
            <a:gdLst>
              <a:gd name="T0" fmla="*/ 110 w 169"/>
              <a:gd name="T1" fmla="*/ 23 h 43"/>
              <a:gd name="T2" fmla="*/ 59 w 169"/>
              <a:gd name="T3" fmla="*/ 23 h 43"/>
              <a:gd name="T4" fmla="*/ 59 w 169"/>
              <a:gd name="T5" fmla="*/ 0 h 43"/>
              <a:gd name="T6" fmla="*/ 0 w 169"/>
              <a:gd name="T7" fmla="*/ 0 h 43"/>
              <a:gd name="T8" fmla="*/ 0 w 169"/>
              <a:gd name="T9" fmla="*/ 43 h 43"/>
              <a:gd name="T10" fmla="*/ 169 w 169"/>
              <a:gd name="T11" fmla="*/ 43 h 43"/>
              <a:gd name="T12" fmla="*/ 169 w 169"/>
              <a:gd name="T13" fmla="*/ 0 h 43"/>
              <a:gd name="T14" fmla="*/ 110 w 169"/>
              <a:gd name="T15" fmla="*/ 0 h 43"/>
              <a:gd name="T16" fmla="*/ 110 w 169"/>
              <a:gd name="T1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 h="43">
                <a:moveTo>
                  <a:pt x="110" y="23"/>
                </a:moveTo>
                <a:lnTo>
                  <a:pt x="59" y="23"/>
                </a:lnTo>
                <a:lnTo>
                  <a:pt x="59" y="0"/>
                </a:lnTo>
                <a:lnTo>
                  <a:pt x="0" y="0"/>
                </a:lnTo>
                <a:lnTo>
                  <a:pt x="0" y="43"/>
                </a:lnTo>
                <a:lnTo>
                  <a:pt x="169" y="43"/>
                </a:lnTo>
                <a:lnTo>
                  <a:pt x="169" y="0"/>
                </a:lnTo>
                <a:lnTo>
                  <a:pt x="110" y="0"/>
                </a:lnTo>
                <a:lnTo>
                  <a:pt x="110" y="2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Rectangle 83">
            <a:extLst>
              <a:ext uri="{FF2B5EF4-FFF2-40B4-BE49-F238E27FC236}">
                <a16:creationId xmlns:a16="http://schemas.microsoft.com/office/drawing/2014/main" id="{849A338D-06F9-5D22-627A-9DE7A1D46DB7}"/>
              </a:ext>
            </a:extLst>
          </p:cNvPr>
          <p:cNvSpPr>
            <a:spLocks noChangeArrowheads="1"/>
          </p:cNvSpPr>
          <p:nvPr/>
        </p:nvSpPr>
        <p:spPr bwMode="auto">
          <a:xfrm>
            <a:off x="5581902" y="2776489"/>
            <a:ext cx="63225" cy="23709"/>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15116E51-158B-DB6B-7F3D-524C9326F7B5}"/>
              </a:ext>
            </a:extLst>
          </p:cNvPr>
          <p:cNvSpPr>
            <a:spLocks noEditPoints="1"/>
          </p:cNvSpPr>
          <p:nvPr/>
        </p:nvSpPr>
        <p:spPr bwMode="auto">
          <a:xfrm>
            <a:off x="5445572" y="2582864"/>
            <a:ext cx="333911" cy="173871"/>
          </a:xfrm>
          <a:custGeom>
            <a:avLst/>
            <a:gdLst>
              <a:gd name="T0" fmla="*/ 126 w 169"/>
              <a:gd name="T1" fmla="*/ 0 h 88"/>
              <a:gd name="T2" fmla="*/ 85 w 169"/>
              <a:gd name="T3" fmla="*/ 0 h 88"/>
              <a:gd name="T4" fmla="*/ 85 w 169"/>
              <a:gd name="T5" fmla="*/ 15 h 88"/>
              <a:gd name="T6" fmla="*/ 112 w 169"/>
              <a:gd name="T7" fmla="*/ 15 h 88"/>
              <a:gd name="T8" fmla="*/ 112 w 169"/>
              <a:gd name="T9" fmla="*/ 32 h 88"/>
              <a:gd name="T10" fmla="*/ 85 w 169"/>
              <a:gd name="T11" fmla="*/ 32 h 88"/>
              <a:gd name="T12" fmla="*/ 85 w 169"/>
              <a:gd name="T13" fmla="*/ 88 h 88"/>
              <a:gd name="T14" fmla="*/ 110 w 169"/>
              <a:gd name="T15" fmla="*/ 88 h 88"/>
              <a:gd name="T16" fmla="*/ 169 w 169"/>
              <a:gd name="T17" fmla="*/ 88 h 88"/>
              <a:gd name="T18" fmla="*/ 169 w 169"/>
              <a:gd name="T19" fmla="*/ 32 h 88"/>
              <a:gd name="T20" fmla="*/ 126 w 169"/>
              <a:gd name="T21" fmla="*/ 32 h 88"/>
              <a:gd name="T22" fmla="*/ 126 w 169"/>
              <a:gd name="T23" fmla="*/ 0 h 88"/>
              <a:gd name="T24" fmla="*/ 85 w 169"/>
              <a:gd name="T25" fmla="*/ 0 h 88"/>
              <a:gd name="T26" fmla="*/ 43 w 169"/>
              <a:gd name="T27" fmla="*/ 0 h 88"/>
              <a:gd name="T28" fmla="*/ 43 w 169"/>
              <a:gd name="T29" fmla="*/ 32 h 88"/>
              <a:gd name="T30" fmla="*/ 0 w 169"/>
              <a:gd name="T31" fmla="*/ 32 h 88"/>
              <a:gd name="T32" fmla="*/ 0 w 169"/>
              <a:gd name="T33" fmla="*/ 88 h 88"/>
              <a:gd name="T34" fmla="*/ 59 w 169"/>
              <a:gd name="T35" fmla="*/ 88 h 88"/>
              <a:gd name="T36" fmla="*/ 85 w 169"/>
              <a:gd name="T37" fmla="*/ 88 h 88"/>
              <a:gd name="T38" fmla="*/ 85 w 169"/>
              <a:gd name="T39" fmla="*/ 32 h 88"/>
              <a:gd name="T40" fmla="*/ 58 w 169"/>
              <a:gd name="T41" fmla="*/ 32 h 88"/>
              <a:gd name="T42" fmla="*/ 58 w 169"/>
              <a:gd name="T43" fmla="*/ 32 h 88"/>
              <a:gd name="T44" fmla="*/ 58 w 169"/>
              <a:gd name="T45" fmla="*/ 15 h 88"/>
              <a:gd name="T46" fmla="*/ 85 w 169"/>
              <a:gd name="T47" fmla="*/ 15 h 88"/>
              <a:gd name="T48" fmla="*/ 85 w 169"/>
              <a:gd name="T4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9" h="88">
                <a:moveTo>
                  <a:pt x="126" y="0"/>
                </a:moveTo>
                <a:lnTo>
                  <a:pt x="85" y="0"/>
                </a:lnTo>
                <a:lnTo>
                  <a:pt x="85" y="15"/>
                </a:lnTo>
                <a:lnTo>
                  <a:pt x="112" y="15"/>
                </a:lnTo>
                <a:lnTo>
                  <a:pt x="112" y="32"/>
                </a:lnTo>
                <a:lnTo>
                  <a:pt x="85" y="32"/>
                </a:lnTo>
                <a:lnTo>
                  <a:pt x="85" y="88"/>
                </a:lnTo>
                <a:lnTo>
                  <a:pt x="110" y="88"/>
                </a:lnTo>
                <a:lnTo>
                  <a:pt x="169" y="88"/>
                </a:lnTo>
                <a:lnTo>
                  <a:pt x="169" y="32"/>
                </a:lnTo>
                <a:lnTo>
                  <a:pt x="126" y="32"/>
                </a:lnTo>
                <a:lnTo>
                  <a:pt x="126" y="0"/>
                </a:lnTo>
                <a:close/>
                <a:moveTo>
                  <a:pt x="85" y="0"/>
                </a:moveTo>
                <a:lnTo>
                  <a:pt x="43" y="0"/>
                </a:lnTo>
                <a:lnTo>
                  <a:pt x="43" y="32"/>
                </a:lnTo>
                <a:lnTo>
                  <a:pt x="0" y="32"/>
                </a:lnTo>
                <a:lnTo>
                  <a:pt x="0" y="88"/>
                </a:lnTo>
                <a:lnTo>
                  <a:pt x="59" y="88"/>
                </a:lnTo>
                <a:lnTo>
                  <a:pt x="85" y="88"/>
                </a:lnTo>
                <a:lnTo>
                  <a:pt x="85" y="32"/>
                </a:lnTo>
                <a:lnTo>
                  <a:pt x="58" y="32"/>
                </a:lnTo>
                <a:lnTo>
                  <a:pt x="58" y="32"/>
                </a:lnTo>
                <a:lnTo>
                  <a:pt x="58" y="15"/>
                </a:lnTo>
                <a:lnTo>
                  <a:pt x="85" y="15"/>
                </a:lnTo>
                <a:lnTo>
                  <a:pt x="85"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85">
            <a:extLst>
              <a:ext uri="{FF2B5EF4-FFF2-40B4-BE49-F238E27FC236}">
                <a16:creationId xmlns:a16="http://schemas.microsoft.com/office/drawing/2014/main" id="{4FB5AD39-D284-D683-B0D9-DE8DF3F72D5A}"/>
              </a:ext>
            </a:extLst>
          </p:cNvPr>
          <p:cNvSpPr>
            <a:spLocks noChangeArrowheads="1"/>
          </p:cNvSpPr>
          <p:nvPr/>
        </p:nvSpPr>
        <p:spPr bwMode="auto">
          <a:xfrm>
            <a:off x="6846417" y="2667823"/>
            <a:ext cx="339838" cy="3556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E3668875-DB38-DFA9-F027-9F3438687B69}"/>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close/>
                <a:moveTo>
                  <a:pt x="0" y="70"/>
                </a:moveTo>
                <a:lnTo>
                  <a:pt x="146" y="70"/>
                </a:lnTo>
                <a:lnTo>
                  <a:pt x="146" y="59"/>
                </a:lnTo>
                <a:lnTo>
                  <a:pt x="134" y="47"/>
                </a:lnTo>
                <a:lnTo>
                  <a:pt x="146" y="33"/>
                </a:lnTo>
                <a:lnTo>
                  <a:pt x="146" y="0"/>
                </a:lnTo>
                <a:lnTo>
                  <a:pt x="0" y="0"/>
                </a:lnTo>
                <a:lnTo>
                  <a:pt x="0" y="70"/>
                </a:lnTo>
                <a:lnTo>
                  <a:pt x="0" y="70"/>
                </a:lnTo>
                <a:close/>
                <a:moveTo>
                  <a:pt x="146" y="33"/>
                </a:moveTo>
                <a:lnTo>
                  <a:pt x="146" y="33"/>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445638F4-D002-4B5B-E582-186839EA8780}"/>
              </a:ext>
            </a:extLst>
          </p:cNvPr>
          <p:cNvSpPr>
            <a:spLocks noEditPoints="1"/>
          </p:cNvSpPr>
          <p:nvPr/>
        </p:nvSpPr>
        <p:spPr bwMode="auto">
          <a:xfrm>
            <a:off x="6846417" y="2746856"/>
            <a:ext cx="339838" cy="138308"/>
          </a:xfrm>
          <a:custGeom>
            <a:avLst/>
            <a:gdLst>
              <a:gd name="T0" fmla="*/ 146 w 172"/>
              <a:gd name="T1" fmla="*/ 70 h 70"/>
              <a:gd name="T2" fmla="*/ 172 w 172"/>
              <a:gd name="T3" fmla="*/ 70 h 70"/>
              <a:gd name="T4" fmla="*/ 172 w 172"/>
              <a:gd name="T5" fmla="*/ 0 h 70"/>
              <a:gd name="T6" fmla="*/ 146 w 172"/>
              <a:gd name="T7" fmla="*/ 0 h 70"/>
              <a:gd name="T8" fmla="*/ 146 w 172"/>
              <a:gd name="T9" fmla="*/ 33 h 70"/>
              <a:gd name="T10" fmla="*/ 146 w 172"/>
              <a:gd name="T11" fmla="*/ 33 h 70"/>
              <a:gd name="T12" fmla="*/ 160 w 172"/>
              <a:gd name="T13" fmla="*/ 47 h 70"/>
              <a:gd name="T14" fmla="*/ 146 w 172"/>
              <a:gd name="T15" fmla="*/ 59 h 70"/>
              <a:gd name="T16" fmla="*/ 146 w 172"/>
              <a:gd name="T17" fmla="*/ 70 h 70"/>
              <a:gd name="T18" fmla="*/ 0 w 172"/>
              <a:gd name="T19" fmla="*/ 70 h 70"/>
              <a:gd name="T20" fmla="*/ 146 w 172"/>
              <a:gd name="T21" fmla="*/ 70 h 70"/>
              <a:gd name="T22" fmla="*/ 146 w 172"/>
              <a:gd name="T23" fmla="*/ 59 h 70"/>
              <a:gd name="T24" fmla="*/ 134 w 172"/>
              <a:gd name="T25" fmla="*/ 47 h 70"/>
              <a:gd name="T26" fmla="*/ 146 w 172"/>
              <a:gd name="T27" fmla="*/ 33 h 70"/>
              <a:gd name="T28" fmla="*/ 146 w 172"/>
              <a:gd name="T29" fmla="*/ 0 h 70"/>
              <a:gd name="T30" fmla="*/ 0 w 172"/>
              <a:gd name="T31" fmla="*/ 0 h 70"/>
              <a:gd name="T32" fmla="*/ 0 w 172"/>
              <a:gd name="T33" fmla="*/ 70 h 70"/>
              <a:gd name="T34" fmla="*/ 0 w 172"/>
              <a:gd name="T35" fmla="*/ 70 h 70"/>
              <a:gd name="T36" fmla="*/ 146 w 172"/>
              <a:gd name="T37" fmla="*/ 33 h 70"/>
              <a:gd name="T38" fmla="*/ 146 w 172"/>
              <a:gd name="T39" fmla="*/ 3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2" h="70">
                <a:moveTo>
                  <a:pt x="146" y="70"/>
                </a:moveTo>
                <a:lnTo>
                  <a:pt x="172" y="70"/>
                </a:lnTo>
                <a:lnTo>
                  <a:pt x="172" y="0"/>
                </a:lnTo>
                <a:lnTo>
                  <a:pt x="146" y="0"/>
                </a:lnTo>
                <a:lnTo>
                  <a:pt x="146" y="33"/>
                </a:lnTo>
                <a:lnTo>
                  <a:pt x="146" y="33"/>
                </a:lnTo>
                <a:lnTo>
                  <a:pt x="160" y="47"/>
                </a:lnTo>
                <a:lnTo>
                  <a:pt x="146" y="59"/>
                </a:lnTo>
                <a:lnTo>
                  <a:pt x="146" y="70"/>
                </a:lnTo>
                <a:moveTo>
                  <a:pt x="0" y="70"/>
                </a:moveTo>
                <a:lnTo>
                  <a:pt x="146" y="70"/>
                </a:lnTo>
                <a:lnTo>
                  <a:pt x="146" y="59"/>
                </a:lnTo>
                <a:lnTo>
                  <a:pt x="134" y="47"/>
                </a:lnTo>
                <a:lnTo>
                  <a:pt x="146" y="33"/>
                </a:lnTo>
                <a:lnTo>
                  <a:pt x="146" y="0"/>
                </a:lnTo>
                <a:lnTo>
                  <a:pt x="0" y="0"/>
                </a:lnTo>
                <a:lnTo>
                  <a:pt x="0" y="70"/>
                </a:lnTo>
                <a:lnTo>
                  <a:pt x="0" y="70"/>
                </a:lnTo>
                <a:moveTo>
                  <a:pt x="146" y="33"/>
                </a:moveTo>
                <a:lnTo>
                  <a:pt x="146" y="33"/>
                </a:lnTo>
              </a:path>
            </a:pathLst>
          </a:cu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2B68538F-B44D-4542-774A-376858420C74}"/>
              </a:ext>
            </a:extLst>
          </p:cNvPr>
          <p:cNvSpPr>
            <a:spLocks/>
          </p:cNvSpPr>
          <p:nvPr/>
        </p:nvSpPr>
        <p:spPr bwMode="auto">
          <a:xfrm>
            <a:off x="8679952" y="3097380"/>
            <a:ext cx="448509" cy="403065"/>
          </a:xfrm>
          <a:custGeom>
            <a:avLst/>
            <a:gdLst>
              <a:gd name="T0" fmla="*/ 166 w 169"/>
              <a:gd name="T1" fmla="*/ 43 h 152"/>
              <a:gd name="T2" fmla="*/ 127 w 169"/>
              <a:gd name="T3" fmla="*/ 39 h 152"/>
              <a:gd name="T4" fmla="*/ 104 w 169"/>
              <a:gd name="T5" fmla="*/ 48 h 152"/>
              <a:gd name="T6" fmla="*/ 58 w 169"/>
              <a:gd name="T7" fmla="*/ 0 h 152"/>
              <a:gd name="T8" fmla="*/ 42 w 169"/>
              <a:gd name="T9" fmla="*/ 6 h 152"/>
              <a:gd name="T10" fmla="*/ 75 w 169"/>
              <a:gd name="T11" fmla="*/ 59 h 152"/>
              <a:gd name="T12" fmla="*/ 43 w 169"/>
              <a:gd name="T13" fmla="*/ 71 h 152"/>
              <a:gd name="T14" fmla="*/ 16 w 169"/>
              <a:gd name="T15" fmla="*/ 54 h 152"/>
              <a:gd name="T16" fmla="*/ 0 w 169"/>
              <a:gd name="T17" fmla="*/ 60 h 152"/>
              <a:gd name="T18" fmla="*/ 30 w 169"/>
              <a:gd name="T19" fmla="*/ 95 h 152"/>
              <a:gd name="T20" fmla="*/ 31 w 169"/>
              <a:gd name="T21" fmla="*/ 140 h 152"/>
              <a:gd name="T22" fmla="*/ 47 w 169"/>
              <a:gd name="T23" fmla="*/ 134 h 152"/>
              <a:gd name="T24" fmla="*/ 55 w 169"/>
              <a:gd name="T25" fmla="*/ 104 h 152"/>
              <a:gd name="T26" fmla="*/ 87 w 169"/>
              <a:gd name="T27" fmla="*/ 92 h 152"/>
              <a:gd name="T28" fmla="*/ 98 w 169"/>
              <a:gd name="T29" fmla="*/ 152 h 152"/>
              <a:gd name="T30" fmla="*/ 114 w 169"/>
              <a:gd name="T31" fmla="*/ 146 h 152"/>
              <a:gd name="T32" fmla="*/ 117 w 169"/>
              <a:gd name="T33" fmla="*/ 81 h 152"/>
              <a:gd name="T34" fmla="*/ 139 w 169"/>
              <a:gd name="T35" fmla="*/ 72 h 152"/>
              <a:gd name="T36" fmla="*/ 166 w 169"/>
              <a:gd name="T3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152">
                <a:moveTo>
                  <a:pt x="166" y="43"/>
                </a:moveTo>
                <a:cubicBezTo>
                  <a:pt x="162" y="34"/>
                  <a:pt x="136" y="36"/>
                  <a:pt x="127" y="39"/>
                </a:cubicBezTo>
                <a:cubicBezTo>
                  <a:pt x="104" y="48"/>
                  <a:pt x="104" y="48"/>
                  <a:pt x="104" y="48"/>
                </a:cubicBezTo>
                <a:cubicBezTo>
                  <a:pt x="58" y="0"/>
                  <a:pt x="58" y="0"/>
                  <a:pt x="58" y="0"/>
                </a:cubicBezTo>
                <a:cubicBezTo>
                  <a:pt x="42" y="6"/>
                  <a:pt x="42" y="6"/>
                  <a:pt x="42" y="6"/>
                </a:cubicBezTo>
                <a:cubicBezTo>
                  <a:pt x="75" y="59"/>
                  <a:pt x="75" y="59"/>
                  <a:pt x="75" y="59"/>
                </a:cubicBezTo>
                <a:cubicBezTo>
                  <a:pt x="43" y="71"/>
                  <a:pt x="43" y="71"/>
                  <a:pt x="43" y="71"/>
                </a:cubicBezTo>
                <a:cubicBezTo>
                  <a:pt x="16" y="54"/>
                  <a:pt x="16" y="54"/>
                  <a:pt x="16" y="54"/>
                </a:cubicBezTo>
                <a:cubicBezTo>
                  <a:pt x="0" y="60"/>
                  <a:pt x="0" y="60"/>
                  <a:pt x="0" y="60"/>
                </a:cubicBezTo>
                <a:cubicBezTo>
                  <a:pt x="30" y="95"/>
                  <a:pt x="30" y="95"/>
                  <a:pt x="30" y="95"/>
                </a:cubicBezTo>
                <a:cubicBezTo>
                  <a:pt x="31" y="140"/>
                  <a:pt x="31" y="140"/>
                  <a:pt x="31" y="140"/>
                </a:cubicBezTo>
                <a:cubicBezTo>
                  <a:pt x="47" y="134"/>
                  <a:pt x="47" y="134"/>
                  <a:pt x="47" y="134"/>
                </a:cubicBezTo>
                <a:cubicBezTo>
                  <a:pt x="55" y="104"/>
                  <a:pt x="55" y="104"/>
                  <a:pt x="55" y="104"/>
                </a:cubicBezTo>
                <a:cubicBezTo>
                  <a:pt x="87" y="92"/>
                  <a:pt x="87" y="92"/>
                  <a:pt x="87" y="92"/>
                </a:cubicBezTo>
                <a:cubicBezTo>
                  <a:pt x="98" y="152"/>
                  <a:pt x="98" y="152"/>
                  <a:pt x="98" y="152"/>
                </a:cubicBezTo>
                <a:cubicBezTo>
                  <a:pt x="114" y="146"/>
                  <a:pt x="114" y="146"/>
                  <a:pt x="114" y="146"/>
                </a:cubicBezTo>
                <a:cubicBezTo>
                  <a:pt x="117" y="81"/>
                  <a:pt x="117" y="81"/>
                  <a:pt x="117" y="81"/>
                </a:cubicBezTo>
                <a:cubicBezTo>
                  <a:pt x="139" y="72"/>
                  <a:pt x="139" y="72"/>
                  <a:pt x="139" y="72"/>
                </a:cubicBezTo>
                <a:cubicBezTo>
                  <a:pt x="148" y="68"/>
                  <a:pt x="169" y="52"/>
                  <a:pt x="166" y="43"/>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E71EDF53-5CB6-3D00-B8BC-7201FEA0A6D4}"/>
              </a:ext>
            </a:extLst>
          </p:cNvPr>
          <p:cNvSpPr>
            <a:spLocks/>
          </p:cNvSpPr>
          <p:nvPr/>
        </p:nvSpPr>
        <p:spPr bwMode="auto">
          <a:xfrm>
            <a:off x="6484845" y="1689799"/>
            <a:ext cx="235121" cy="466291"/>
          </a:xfrm>
          <a:custGeom>
            <a:avLst/>
            <a:gdLst>
              <a:gd name="T0" fmla="*/ 18 w 88"/>
              <a:gd name="T1" fmla="*/ 0 h 176"/>
              <a:gd name="T2" fmla="*/ 70 w 88"/>
              <a:gd name="T3" fmla="*/ 0 h 176"/>
              <a:gd name="T4" fmla="*/ 88 w 88"/>
              <a:gd name="T5" fmla="*/ 18 h 176"/>
              <a:gd name="T6" fmla="*/ 88 w 88"/>
              <a:gd name="T7" fmla="*/ 158 h 176"/>
              <a:gd name="T8" fmla="*/ 70 w 88"/>
              <a:gd name="T9" fmla="*/ 176 h 176"/>
              <a:gd name="T10" fmla="*/ 18 w 88"/>
              <a:gd name="T11" fmla="*/ 176 h 176"/>
              <a:gd name="T12" fmla="*/ 0 w 88"/>
              <a:gd name="T13" fmla="*/ 158 h 176"/>
              <a:gd name="T14" fmla="*/ 0 w 88"/>
              <a:gd name="T15" fmla="*/ 18 h 176"/>
              <a:gd name="T16" fmla="*/ 18 w 88"/>
              <a:gd name="T17"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176">
                <a:moveTo>
                  <a:pt x="18" y="0"/>
                </a:moveTo>
                <a:cubicBezTo>
                  <a:pt x="70" y="0"/>
                  <a:pt x="70" y="0"/>
                  <a:pt x="70" y="0"/>
                </a:cubicBezTo>
                <a:cubicBezTo>
                  <a:pt x="80" y="0"/>
                  <a:pt x="88" y="8"/>
                  <a:pt x="88" y="18"/>
                </a:cubicBezTo>
                <a:cubicBezTo>
                  <a:pt x="88" y="158"/>
                  <a:pt x="88" y="158"/>
                  <a:pt x="88" y="158"/>
                </a:cubicBezTo>
                <a:cubicBezTo>
                  <a:pt x="88" y="168"/>
                  <a:pt x="80" y="176"/>
                  <a:pt x="70" y="176"/>
                </a:cubicBezTo>
                <a:cubicBezTo>
                  <a:pt x="18" y="176"/>
                  <a:pt x="18" y="176"/>
                  <a:pt x="18" y="176"/>
                </a:cubicBezTo>
                <a:cubicBezTo>
                  <a:pt x="8" y="176"/>
                  <a:pt x="0" y="168"/>
                  <a:pt x="0" y="158"/>
                </a:cubicBezTo>
                <a:cubicBezTo>
                  <a:pt x="0" y="18"/>
                  <a:pt x="0" y="18"/>
                  <a:pt x="0" y="18"/>
                </a:cubicBezTo>
                <a:cubicBezTo>
                  <a:pt x="0" y="8"/>
                  <a:pt x="8" y="0"/>
                  <a:pt x="18" y="0"/>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90">
            <a:extLst>
              <a:ext uri="{FF2B5EF4-FFF2-40B4-BE49-F238E27FC236}">
                <a16:creationId xmlns:a16="http://schemas.microsoft.com/office/drawing/2014/main" id="{83FA1715-CF46-71DB-2B73-807AB98C9CD0}"/>
              </a:ext>
            </a:extLst>
          </p:cNvPr>
          <p:cNvSpPr>
            <a:spLocks noChangeArrowheads="1"/>
          </p:cNvSpPr>
          <p:nvPr/>
        </p:nvSpPr>
        <p:spPr bwMode="auto">
          <a:xfrm>
            <a:off x="6512506" y="1739195"/>
            <a:ext cx="181775" cy="349717"/>
          </a:xfrm>
          <a:prstGeom prst="rect">
            <a:avLst/>
          </a:prstGeom>
          <a:solidFill>
            <a:schemeClr val="accent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056B697D-714F-364C-81A7-D96331A6ABCA}"/>
              </a:ext>
            </a:extLst>
          </p:cNvPr>
          <p:cNvSpPr>
            <a:spLocks/>
          </p:cNvSpPr>
          <p:nvPr/>
        </p:nvSpPr>
        <p:spPr bwMode="auto">
          <a:xfrm>
            <a:off x="6553999" y="1707582"/>
            <a:ext cx="98790" cy="7903"/>
          </a:xfrm>
          <a:custGeom>
            <a:avLst/>
            <a:gdLst>
              <a:gd name="T0" fmla="*/ 1 w 37"/>
              <a:gd name="T1" fmla="*/ 3 h 3"/>
              <a:gd name="T2" fmla="*/ 35 w 37"/>
              <a:gd name="T3" fmla="*/ 3 h 3"/>
              <a:gd name="T4" fmla="*/ 37 w 37"/>
              <a:gd name="T5" fmla="*/ 1 h 3"/>
              <a:gd name="T6" fmla="*/ 37 w 37"/>
              <a:gd name="T7" fmla="*/ 1 h 3"/>
              <a:gd name="T8" fmla="*/ 35 w 37"/>
              <a:gd name="T9" fmla="*/ 0 h 3"/>
              <a:gd name="T10" fmla="*/ 1 w 37"/>
              <a:gd name="T11" fmla="*/ 0 h 3"/>
              <a:gd name="T12" fmla="*/ 0 w 37"/>
              <a:gd name="T13" fmla="*/ 1 h 3"/>
              <a:gd name="T14" fmla="*/ 0 w 37"/>
              <a:gd name="T15" fmla="*/ 1 h 3"/>
              <a:gd name="T16" fmla="*/ 1 w 37"/>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
                <a:moveTo>
                  <a:pt x="1" y="3"/>
                </a:moveTo>
                <a:cubicBezTo>
                  <a:pt x="35" y="3"/>
                  <a:pt x="35" y="3"/>
                  <a:pt x="35" y="3"/>
                </a:cubicBezTo>
                <a:cubicBezTo>
                  <a:pt x="36" y="3"/>
                  <a:pt x="37" y="2"/>
                  <a:pt x="37" y="1"/>
                </a:cubicBezTo>
                <a:cubicBezTo>
                  <a:pt x="37" y="1"/>
                  <a:pt x="37" y="1"/>
                  <a:pt x="37" y="1"/>
                </a:cubicBezTo>
                <a:cubicBezTo>
                  <a:pt x="37" y="0"/>
                  <a:pt x="36" y="0"/>
                  <a:pt x="35" y="0"/>
                </a:cubicBezTo>
                <a:cubicBezTo>
                  <a:pt x="1" y="0"/>
                  <a:pt x="1" y="0"/>
                  <a:pt x="1" y="0"/>
                </a:cubicBezTo>
                <a:cubicBezTo>
                  <a:pt x="0" y="0"/>
                  <a:pt x="0" y="0"/>
                  <a:pt x="0" y="1"/>
                </a:cubicBezTo>
                <a:cubicBezTo>
                  <a:pt x="0" y="1"/>
                  <a:pt x="0" y="1"/>
                  <a:pt x="0" y="1"/>
                </a:cubicBezTo>
                <a:cubicBezTo>
                  <a:pt x="0" y="2"/>
                  <a:pt x="0" y="3"/>
                  <a:pt x="1" y="3"/>
                </a:cubicBezTo>
                <a:close/>
              </a:path>
            </a:pathLst>
          </a:custGeom>
          <a:solidFill>
            <a:srgbClr val="E5615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83">
            <a:extLst>
              <a:ext uri="{FF2B5EF4-FFF2-40B4-BE49-F238E27FC236}">
                <a16:creationId xmlns:a16="http://schemas.microsoft.com/office/drawing/2014/main" id="{B0A6AE14-AF9C-606C-4FBE-AC58C6397817}"/>
              </a:ext>
            </a:extLst>
          </p:cNvPr>
          <p:cNvSpPr>
            <a:spLocks/>
          </p:cNvSpPr>
          <p:nvPr/>
        </p:nvSpPr>
        <p:spPr bwMode="auto">
          <a:xfrm>
            <a:off x="6520410" y="2116573"/>
            <a:ext cx="163992" cy="11855"/>
          </a:xfrm>
          <a:custGeom>
            <a:avLst/>
            <a:gdLst>
              <a:gd name="T0" fmla="*/ 3 w 62"/>
              <a:gd name="T1" fmla="*/ 5 h 5"/>
              <a:gd name="T2" fmla="*/ 60 w 62"/>
              <a:gd name="T3" fmla="*/ 5 h 5"/>
              <a:gd name="T4" fmla="*/ 62 w 62"/>
              <a:gd name="T5" fmla="*/ 3 h 5"/>
              <a:gd name="T6" fmla="*/ 62 w 62"/>
              <a:gd name="T7" fmla="*/ 3 h 5"/>
              <a:gd name="T8" fmla="*/ 60 w 62"/>
              <a:gd name="T9" fmla="*/ 0 h 5"/>
              <a:gd name="T10" fmla="*/ 3 w 62"/>
              <a:gd name="T11" fmla="*/ 0 h 5"/>
              <a:gd name="T12" fmla="*/ 0 w 62"/>
              <a:gd name="T13" fmla="*/ 3 h 5"/>
              <a:gd name="T14" fmla="*/ 0 w 62"/>
              <a:gd name="T15" fmla="*/ 3 h 5"/>
              <a:gd name="T16" fmla="*/ 3 w 62"/>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5">
                <a:moveTo>
                  <a:pt x="3" y="5"/>
                </a:moveTo>
                <a:cubicBezTo>
                  <a:pt x="60" y="5"/>
                  <a:pt x="60" y="5"/>
                  <a:pt x="60" y="5"/>
                </a:cubicBezTo>
                <a:cubicBezTo>
                  <a:pt x="61" y="5"/>
                  <a:pt x="62" y="4"/>
                  <a:pt x="62" y="3"/>
                </a:cubicBezTo>
                <a:cubicBezTo>
                  <a:pt x="62" y="3"/>
                  <a:pt x="62" y="3"/>
                  <a:pt x="62" y="3"/>
                </a:cubicBezTo>
                <a:cubicBezTo>
                  <a:pt x="62" y="1"/>
                  <a:pt x="61" y="0"/>
                  <a:pt x="60" y="0"/>
                </a:cubicBezTo>
                <a:cubicBezTo>
                  <a:pt x="3" y="0"/>
                  <a:pt x="3" y="0"/>
                  <a:pt x="3" y="0"/>
                </a:cubicBezTo>
                <a:cubicBezTo>
                  <a:pt x="1" y="0"/>
                  <a:pt x="0" y="1"/>
                  <a:pt x="0" y="3"/>
                </a:cubicBezTo>
                <a:cubicBezTo>
                  <a:pt x="0" y="3"/>
                  <a:pt x="0" y="3"/>
                  <a:pt x="0" y="3"/>
                </a:cubicBezTo>
                <a:cubicBezTo>
                  <a:pt x="0" y="4"/>
                  <a:pt x="1" y="5"/>
                  <a:pt x="3" y="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Oval 93">
            <a:extLst>
              <a:ext uri="{FF2B5EF4-FFF2-40B4-BE49-F238E27FC236}">
                <a16:creationId xmlns:a16="http://schemas.microsoft.com/office/drawing/2014/main" id="{0C053734-A892-C985-1FCD-A686D0A89580}"/>
              </a:ext>
            </a:extLst>
          </p:cNvPr>
          <p:cNvSpPr>
            <a:spLocks noChangeArrowheads="1"/>
          </p:cNvSpPr>
          <p:nvPr/>
        </p:nvSpPr>
        <p:spPr bwMode="auto">
          <a:xfrm>
            <a:off x="6575733" y="2096816"/>
            <a:ext cx="53346" cy="53346"/>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Oval 94">
            <a:extLst>
              <a:ext uri="{FF2B5EF4-FFF2-40B4-BE49-F238E27FC236}">
                <a16:creationId xmlns:a16="http://schemas.microsoft.com/office/drawing/2014/main" id="{6B2EA0EC-6C23-4FF0-43AC-4659E24D502D}"/>
              </a:ext>
            </a:extLst>
          </p:cNvPr>
          <p:cNvSpPr>
            <a:spLocks noChangeArrowheads="1"/>
          </p:cNvSpPr>
          <p:nvPr/>
        </p:nvSpPr>
        <p:spPr bwMode="auto">
          <a:xfrm>
            <a:off x="6583636" y="2104719"/>
            <a:ext cx="37541" cy="37541"/>
          </a:xfrm>
          <a:prstGeom prst="ellipse">
            <a:avLst/>
          </a:pr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1" name="Group 120">
            <a:extLst>
              <a:ext uri="{FF2B5EF4-FFF2-40B4-BE49-F238E27FC236}">
                <a16:creationId xmlns:a16="http://schemas.microsoft.com/office/drawing/2014/main" id="{AD74A0DA-956C-B34F-FE08-F6B85414DDF3}"/>
              </a:ext>
            </a:extLst>
          </p:cNvPr>
          <p:cNvGrpSpPr/>
          <p:nvPr/>
        </p:nvGrpSpPr>
        <p:grpSpPr>
          <a:xfrm>
            <a:off x="7697991" y="4667336"/>
            <a:ext cx="377378" cy="375403"/>
            <a:chOff x="7956820" y="4444072"/>
            <a:chExt cx="377378" cy="375403"/>
          </a:xfrm>
        </p:grpSpPr>
        <p:sp>
          <p:nvSpPr>
            <p:cNvPr id="24" name="Oval 37">
              <a:extLst>
                <a:ext uri="{FF2B5EF4-FFF2-40B4-BE49-F238E27FC236}">
                  <a16:creationId xmlns:a16="http://schemas.microsoft.com/office/drawing/2014/main" id="{E1D7A325-F0B8-E4D3-B62F-E03E01C85EC2}"/>
                </a:ext>
              </a:extLst>
            </p:cNvPr>
            <p:cNvSpPr>
              <a:spLocks noChangeArrowheads="1"/>
            </p:cNvSpPr>
            <p:nvPr/>
          </p:nvSpPr>
          <p:spPr bwMode="auto">
            <a:xfrm>
              <a:off x="7956820" y="4444072"/>
              <a:ext cx="377378" cy="375403"/>
            </a:xfrm>
            <a:prstGeom prst="ellipse">
              <a:avLst/>
            </a:prstGeom>
            <a:solidFill>
              <a:srgbClr val="62A84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2">
              <a:extLst>
                <a:ext uri="{FF2B5EF4-FFF2-40B4-BE49-F238E27FC236}">
                  <a16:creationId xmlns:a16="http://schemas.microsoft.com/office/drawing/2014/main" id="{AE6575CD-4ED7-A523-1B1A-830714706094}"/>
                </a:ext>
              </a:extLst>
            </p:cNvPr>
            <p:cNvSpPr>
              <a:spLocks/>
            </p:cNvSpPr>
            <p:nvPr/>
          </p:nvSpPr>
          <p:spPr bwMode="auto">
            <a:xfrm>
              <a:off x="8041781" y="4509274"/>
              <a:ext cx="88911" cy="248952"/>
            </a:xfrm>
            <a:custGeom>
              <a:avLst/>
              <a:gdLst>
                <a:gd name="T0" fmla="*/ 4 w 33"/>
                <a:gd name="T1" fmla="*/ 11 h 94"/>
                <a:gd name="T2" fmla="*/ 1 w 33"/>
                <a:gd name="T3" fmla="*/ 23 h 94"/>
                <a:gd name="T4" fmla="*/ 3 w 33"/>
                <a:gd name="T5" fmla="*/ 32 h 94"/>
                <a:gd name="T6" fmla="*/ 12 w 33"/>
                <a:gd name="T7" fmla="*/ 43 h 94"/>
                <a:gd name="T8" fmla="*/ 12 w 33"/>
                <a:gd name="T9" fmla="*/ 94 h 94"/>
                <a:gd name="T10" fmla="*/ 21 w 33"/>
                <a:gd name="T11" fmla="*/ 94 h 94"/>
                <a:gd name="T12" fmla="*/ 21 w 33"/>
                <a:gd name="T13" fmla="*/ 43 h 94"/>
                <a:gd name="T14" fmla="*/ 30 w 33"/>
                <a:gd name="T15" fmla="*/ 32 h 94"/>
                <a:gd name="T16" fmla="*/ 33 w 33"/>
                <a:gd name="T17" fmla="*/ 23 h 94"/>
                <a:gd name="T18" fmla="*/ 29 w 33"/>
                <a:gd name="T19" fmla="*/ 11 h 94"/>
                <a:gd name="T20" fmla="*/ 22 w 33"/>
                <a:gd name="T21" fmla="*/ 0 h 94"/>
                <a:gd name="T22" fmla="*/ 25 w 33"/>
                <a:gd name="T23" fmla="*/ 22 h 94"/>
                <a:gd name="T24" fmla="*/ 22 w 33"/>
                <a:gd name="T25" fmla="*/ 22 h 94"/>
                <a:gd name="T26" fmla="*/ 19 w 33"/>
                <a:gd name="T27" fmla="*/ 0 h 94"/>
                <a:gd name="T28" fmla="*/ 17 w 33"/>
                <a:gd name="T29" fmla="*/ 0 h 94"/>
                <a:gd name="T30" fmla="*/ 15 w 33"/>
                <a:gd name="T31" fmla="*/ 0 h 94"/>
                <a:gd name="T32" fmla="*/ 12 w 33"/>
                <a:gd name="T33" fmla="*/ 22 h 94"/>
                <a:gd name="T34" fmla="*/ 9 w 33"/>
                <a:gd name="T35" fmla="*/ 22 h 94"/>
                <a:gd name="T36" fmla="*/ 12 w 33"/>
                <a:gd name="T37" fmla="*/ 0 h 94"/>
                <a:gd name="T38" fmla="*/ 4 w 33"/>
                <a:gd name="T39"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4">
                  <a:moveTo>
                    <a:pt x="4" y="11"/>
                  </a:moveTo>
                  <a:cubicBezTo>
                    <a:pt x="3" y="15"/>
                    <a:pt x="1" y="18"/>
                    <a:pt x="1" y="23"/>
                  </a:cubicBezTo>
                  <a:cubicBezTo>
                    <a:pt x="0" y="26"/>
                    <a:pt x="1" y="29"/>
                    <a:pt x="3" y="32"/>
                  </a:cubicBezTo>
                  <a:cubicBezTo>
                    <a:pt x="5" y="36"/>
                    <a:pt x="8" y="40"/>
                    <a:pt x="12" y="43"/>
                  </a:cubicBezTo>
                  <a:cubicBezTo>
                    <a:pt x="12" y="94"/>
                    <a:pt x="12" y="94"/>
                    <a:pt x="12" y="94"/>
                  </a:cubicBezTo>
                  <a:cubicBezTo>
                    <a:pt x="21" y="94"/>
                    <a:pt x="21" y="94"/>
                    <a:pt x="21" y="94"/>
                  </a:cubicBezTo>
                  <a:cubicBezTo>
                    <a:pt x="21" y="43"/>
                    <a:pt x="21" y="43"/>
                    <a:pt x="21" y="43"/>
                  </a:cubicBezTo>
                  <a:cubicBezTo>
                    <a:pt x="25" y="41"/>
                    <a:pt x="29" y="36"/>
                    <a:pt x="30" y="32"/>
                  </a:cubicBezTo>
                  <a:cubicBezTo>
                    <a:pt x="32" y="29"/>
                    <a:pt x="33" y="26"/>
                    <a:pt x="33" y="23"/>
                  </a:cubicBezTo>
                  <a:cubicBezTo>
                    <a:pt x="32" y="18"/>
                    <a:pt x="31" y="15"/>
                    <a:pt x="29" y="11"/>
                  </a:cubicBezTo>
                  <a:cubicBezTo>
                    <a:pt x="28" y="8"/>
                    <a:pt x="26" y="0"/>
                    <a:pt x="22" y="0"/>
                  </a:cubicBezTo>
                  <a:cubicBezTo>
                    <a:pt x="25" y="22"/>
                    <a:pt x="25" y="22"/>
                    <a:pt x="25" y="22"/>
                  </a:cubicBezTo>
                  <a:cubicBezTo>
                    <a:pt x="22" y="22"/>
                    <a:pt x="22" y="22"/>
                    <a:pt x="22" y="22"/>
                  </a:cubicBezTo>
                  <a:cubicBezTo>
                    <a:pt x="19" y="0"/>
                    <a:pt x="19" y="0"/>
                    <a:pt x="19" y="0"/>
                  </a:cubicBezTo>
                  <a:cubicBezTo>
                    <a:pt x="17" y="0"/>
                    <a:pt x="17" y="0"/>
                    <a:pt x="17" y="0"/>
                  </a:cubicBezTo>
                  <a:cubicBezTo>
                    <a:pt x="15" y="0"/>
                    <a:pt x="15" y="0"/>
                    <a:pt x="15" y="0"/>
                  </a:cubicBezTo>
                  <a:cubicBezTo>
                    <a:pt x="12" y="22"/>
                    <a:pt x="12" y="22"/>
                    <a:pt x="12" y="22"/>
                  </a:cubicBezTo>
                  <a:cubicBezTo>
                    <a:pt x="9" y="22"/>
                    <a:pt x="9" y="22"/>
                    <a:pt x="9" y="22"/>
                  </a:cubicBezTo>
                  <a:cubicBezTo>
                    <a:pt x="12" y="0"/>
                    <a:pt x="12" y="0"/>
                    <a:pt x="12" y="0"/>
                  </a:cubicBezTo>
                  <a:cubicBezTo>
                    <a:pt x="8" y="0"/>
                    <a:pt x="5" y="8"/>
                    <a:pt x="4" y="1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3">
              <a:extLst>
                <a:ext uri="{FF2B5EF4-FFF2-40B4-BE49-F238E27FC236}">
                  <a16:creationId xmlns:a16="http://schemas.microsoft.com/office/drawing/2014/main" id="{9AEAFAFA-7723-1B6F-B160-91F67701F302}"/>
                </a:ext>
              </a:extLst>
            </p:cNvPr>
            <p:cNvSpPr>
              <a:spLocks/>
            </p:cNvSpPr>
            <p:nvPr/>
          </p:nvSpPr>
          <p:spPr bwMode="auto">
            <a:xfrm>
              <a:off x="8156376" y="4505321"/>
              <a:ext cx="92863" cy="252903"/>
            </a:xfrm>
            <a:custGeom>
              <a:avLst/>
              <a:gdLst>
                <a:gd name="T0" fmla="*/ 22 w 35"/>
                <a:gd name="T1" fmla="*/ 96 h 96"/>
                <a:gd name="T2" fmla="*/ 22 w 35"/>
                <a:gd name="T3" fmla="*/ 46 h 96"/>
                <a:gd name="T4" fmla="*/ 35 w 35"/>
                <a:gd name="T5" fmla="*/ 25 h 96"/>
                <a:gd name="T6" fmla="*/ 18 w 35"/>
                <a:gd name="T7" fmla="*/ 0 h 96"/>
                <a:gd name="T8" fmla="*/ 0 w 35"/>
                <a:gd name="T9" fmla="*/ 25 h 96"/>
                <a:gd name="T10" fmla="*/ 13 w 35"/>
                <a:gd name="T11" fmla="*/ 45 h 96"/>
                <a:gd name="T12" fmla="*/ 13 w 35"/>
                <a:gd name="T13" fmla="*/ 96 h 96"/>
                <a:gd name="T14" fmla="*/ 22 w 35"/>
                <a:gd name="T15" fmla="*/ 9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96">
                  <a:moveTo>
                    <a:pt x="22" y="96"/>
                  </a:moveTo>
                  <a:cubicBezTo>
                    <a:pt x="22" y="46"/>
                    <a:pt x="22" y="46"/>
                    <a:pt x="22" y="46"/>
                  </a:cubicBezTo>
                  <a:cubicBezTo>
                    <a:pt x="29" y="43"/>
                    <a:pt x="35" y="35"/>
                    <a:pt x="35" y="25"/>
                  </a:cubicBezTo>
                  <a:cubicBezTo>
                    <a:pt x="35" y="14"/>
                    <a:pt x="27" y="0"/>
                    <a:pt x="18" y="0"/>
                  </a:cubicBezTo>
                  <a:cubicBezTo>
                    <a:pt x="8" y="0"/>
                    <a:pt x="0" y="14"/>
                    <a:pt x="0" y="25"/>
                  </a:cubicBezTo>
                  <a:cubicBezTo>
                    <a:pt x="0" y="35"/>
                    <a:pt x="6" y="43"/>
                    <a:pt x="13" y="45"/>
                  </a:cubicBezTo>
                  <a:cubicBezTo>
                    <a:pt x="13" y="96"/>
                    <a:pt x="13" y="96"/>
                    <a:pt x="13" y="96"/>
                  </a:cubicBezTo>
                  <a:lnTo>
                    <a:pt x="22" y="9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0" name="Freeform 94">
            <a:extLst>
              <a:ext uri="{FF2B5EF4-FFF2-40B4-BE49-F238E27FC236}">
                <a16:creationId xmlns:a16="http://schemas.microsoft.com/office/drawing/2014/main" id="{0A873E8A-CC3E-8248-356F-6D1B93ABDE81}"/>
              </a:ext>
            </a:extLst>
          </p:cNvPr>
          <p:cNvSpPr>
            <a:spLocks noEditPoints="1"/>
          </p:cNvSpPr>
          <p:nvPr/>
        </p:nvSpPr>
        <p:spPr bwMode="auto">
          <a:xfrm>
            <a:off x="4848880" y="3485806"/>
            <a:ext cx="175846" cy="369477"/>
          </a:xfrm>
          <a:custGeom>
            <a:avLst/>
            <a:gdLst>
              <a:gd name="T0" fmla="*/ 33 w 66"/>
              <a:gd name="T1" fmla="*/ 119 h 139"/>
              <a:gd name="T2" fmla="*/ 65 w 66"/>
              <a:gd name="T3" fmla="*/ 135 h 139"/>
              <a:gd name="T4" fmla="*/ 66 w 66"/>
              <a:gd name="T5" fmla="*/ 134 h 139"/>
              <a:gd name="T6" fmla="*/ 66 w 66"/>
              <a:gd name="T7" fmla="*/ 30 h 139"/>
              <a:gd name="T8" fmla="*/ 65 w 66"/>
              <a:gd name="T9" fmla="*/ 14 h 139"/>
              <a:gd name="T10" fmla="*/ 33 w 66"/>
              <a:gd name="T11" fmla="*/ 0 h 139"/>
              <a:gd name="T12" fmla="*/ 33 w 66"/>
              <a:gd name="T13" fmla="*/ 18 h 139"/>
              <a:gd name="T14" fmla="*/ 56 w 66"/>
              <a:gd name="T15" fmla="*/ 23 h 139"/>
              <a:gd name="T16" fmla="*/ 57 w 66"/>
              <a:gd name="T17" fmla="*/ 25 h 139"/>
              <a:gd name="T18" fmla="*/ 55 w 66"/>
              <a:gd name="T19" fmla="*/ 26 h 139"/>
              <a:gd name="T20" fmla="*/ 54 w 66"/>
              <a:gd name="T21" fmla="*/ 26 h 139"/>
              <a:gd name="T22" fmla="*/ 50 w 66"/>
              <a:gd name="T23" fmla="*/ 24 h 139"/>
              <a:gd name="T24" fmla="*/ 33 w 66"/>
              <a:gd name="T25" fmla="*/ 22 h 139"/>
              <a:gd name="T26" fmla="*/ 33 w 66"/>
              <a:gd name="T27" fmla="*/ 37 h 139"/>
              <a:gd name="T28" fmla="*/ 56 w 66"/>
              <a:gd name="T29" fmla="*/ 41 h 139"/>
              <a:gd name="T30" fmla="*/ 57 w 66"/>
              <a:gd name="T31" fmla="*/ 44 h 139"/>
              <a:gd name="T32" fmla="*/ 55 w 66"/>
              <a:gd name="T33" fmla="*/ 45 h 139"/>
              <a:gd name="T34" fmla="*/ 54 w 66"/>
              <a:gd name="T35" fmla="*/ 45 h 139"/>
              <a:gd name="T36" fmla="*/ 50 w 66"/>
              <a:gd name="T37" fmla="*/ 43 h 139"/>
              <a:gd name="T38" fmla="*/ 33 w 66"/>
              <a:gd name="T39" fmla="*/ 41 h 139"/>
              <a:gd name="T40" fmla="*/ 33 w 66"/>
              <a:gd name="T41" fmla="*/ 56 h 139"/>
              <a:gd name="T42" fmla="*/ 56 w 66"/>
              <a:gd name="T43" fmla="*/ 60 h 139"/>
              <a:gd name="T44" fmla="*/ 57 w 66"/>
              <a:gd name="T45" fmla="*/ 62 h 139"/>
              <a:gd name="T46" fmla="*/ 55 w 66"/>
              <a:gd name="T47" fmla="*/ 64 h 139"/>
              <a:gd name="T48" fmla="*/ 54 w 66"/>
              <a:gd name="T49" fmla="*/ 63 h 139"/>
              <a:gd name="T50" fmla="*/ 50 w 66"/>
              <a:gd name="T51" fmla="*/ 62 h 139"/>
              <a:gd name="T52" fmla="*/ 33 w 66"/>
              <a:gd name="T53" fmla="*/ 60 h 139"/>
              <a:gd name="T54" fmla="*/ 33 w 66"/>
              <a:gd name="T55" fmla="*/ 119 h 139"/>
              <a:gd name="T56" fmla="*/ 1 w 66"/>
              <a:gd name="T57" fmla="*/ 135 h 139"/>
              <a:gd name="T58" fmla="*/ 33 w 66"/>
              <a:gd name="T59" fmla="*/ 119 h 139"/>
              <a:gd name="T60" fmla="*/ 33 w 66"/>
              <a:gd name="T61" fmla="*/ 60 h 139"/>
              <a:gd name="T62" fmla="*/ 17 w 66"/>
              <a:gd name="T63" fmla="*/ 62 h 139"/>
              <a:gd name="T64" fmla="*/ 12 w 66"/>
              <a:gd name="T65" fmla="*/ 63 h 139"/>
              <a:gd name="T66" fmla="*/ 10 w 66"/>
              <a:gd name="T67" fmla="*/ 62 h 139"/>
              <a:gd name="T68" fmla="*/ 11 w 66"/>
              <a:gd name="T69" fmla="*/ 60 h 139"/>
              <a:gd name="T70" fmla="*/ 11 w 66"/>
              <a:gd name="T71" fmla="*/ 60 h 139"/>
              <a:gd name="T72" fmla="*/ 33 w 66"/>
              <a:gd name="T73" fmla="*/ 56 h 139"/>
              <a:gd name="T74" fmla="*/ 33 w 66"/>
              <a:gd name="T75" fmla="*/ 41 h 139"/>
              <a:gd name="T76" fmla="*/ 17 w 66"/>
              <a:gd name="T77" fmla="*/ 43 h 139"/>
              <a:gd name="T78" fmla="*/ 12 w 66"/>
              <a:gd name="T79" fmla="*/ 45 h 139"/>
              <a:gd name="T80" fmla="*/ 10 w 66"/>
              <a:gd name="T81" fmla="*/ 44 h 139"/>
              <a:gd name="T82" fmla="*/ 11 w 66"/>
              <a:gd name="T83" fmla="*/ 41 h 139"/>
              <a:gd name="T84" fmla="*/ 11 w 66"/>
              <a:gd name="T85" fmla="*/ 41 h 139"/>
              <a:gd name="T86" fmla="*/ 33 w 66"/>
              <a:gd name="T87" fmla="*/ 37 h 139"/>
              <a:gd name="T88" fmla="*/ 33 w 66"/>
              <a:gd name="T89" fmla="*/ 22 h 139"/>
              <a:gd name="T90" fmla="*/ 17 w 66"/>
              <a:gd name="T91" fmla="*/ 24 h 139"/>
              <a:gd name="T92" fmla="*/ 12 w 66"/>
              <a:gd name="T93" fmla="*/ 26 h 139"/>
              <a:gd name="T94" fmla="*/ 10 w 66"/>
              <a:gd name="T95" fmla="*/ 25 h 139"/>
              <a:gd name="T96" fmla="*/ 11 w 66"/>
              <a:gd name="T97" fmla="*/ 23 h 139"/>
              <a:gd name="T98" fmla="*/ 11 w 66"/>
              <a:gd name="T99" fmla="*/ 23 h 139"/>
              <a:gd name="T100" fmla="*/ 33 w 66"/>
              <a:gd name="T101" fmla="*/ 18 h 139"/>
              <a:gd name="T102" fmla="*/ 33 w 66"/>
              <a:gd name="T103" fmla="*/ 0 h 139"/>
              <a:gd name="T104" fmla="*/ 2 w 66"/>
              <a:gd name="T105" fmla="*/ 14 h 139"/>
              <a:gd name="T106" fmla="*/ 0 w 66"/>
              <a:gd name="T107" fmla="*/ 30 h 139"/>
              <a:gd name="T108" fmla="*/ 0 w 66"/>
              <a:gd name="T109" fmla="*/ 134 h 139"/>
              <a:gd name="T110" fmla="*/ 1 w 66"/>
              <a:gd name="T111" fmla="*/ 13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 h="139">
                <a:moveTo>
                  <a:pt x="33" y="119"/>
                </a:moveTo>
                <a:cubicBezTo>
                  <a:pt x="49" y="119"/>
                  <a:pt x="61" y="123"/>
                  <a:pt x="65" y="135"/>
                </a:cubicBez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6" y="63"/>
                  <a:pt x="56" y="64"/>
                  <a:pt x="55" y="64"/>
                </a:cubicBezTo>
                <a:cubicBezTo>
                  <a:pt x="55" y="64"/>
                  <a:pt x="54" y="64"/>
                  <a:pt x="54" y="63"/>
                </a:cubicBezTo>
                <a:cubicBezTo>
                  <a:pt x="53" y="63"/>
                  <a:pt x="51" y="62"/>
                  <a:pt x="50" y="62"/>
                </a:cubicBezTo>
                <a:cubicBezTo>
                  <a:pt x="45" y="60"/>
                  <a:pt x="40" y="60"/>
                  <a:pt x="33" y="60"/>
                </a:cubicBezTo>
                <a:lnTo>
                  <a:pt x="33" y="119"/>
                </a:lnTo>
                <a:close/>
                <a:moveTo>
                  <a:pt x="1" y="135"/>
                </a:moveTo>
                <a:cubicBezTo>
                  <a:pt x="5" y="123"/>
                  <a:pt x="18" y="119"/>
                  <a:pt x="33" y="119"/>
                </a:cubicBezTo>
                <a:cubicBezTo>
                  <a:pt x="33" y="60"/>
                  <a:pt x="33" y="60"/>
                  <a:pt x="33" y="60"/>
                </a:cubicBezTo>
                <a:cubicBezTo>
                  <a:pt x="27" y="60"/>
                  <a:pt x="21" y="60"/>
                  <a:pt x="17" y="62"/>
                </a:cubicBezTo>
                <a:cubicBezTo>
                  <a:pt x="15" y="62"/>
                  <a:pt x="14" y="63"/>
                  <a:pt x="12" y="63"/>
                </a:cubicBezTo>
                <a:cubicBezTo>
                  <a:pt x="11" y="64"/>
                  <a:pt x="10" y="63"/>
                  <a:pt x="10" y="62"/>
                </a:cubicBezTo>
                <a:cubicBezTo>
                  <a:pt x="9" y="62"/>
                  <a:pt x="10" y="60"/>
                  <a:pt x="11" y="60"/>
                </a:cubicBezTo>
                <a:cubicBezTo>
                  <a:pt x="11" y="60"/>
                  <a:pt x="11" y="60"/>
                  <a:pt x="11" y="60"/>
                </a:cubicBezTo>
                <a:cubicBezTo>
                  <a:pt x="16" y="57"/>
                  <a:pt x="24" y="56"/>
                  <a:pt x="33" y="56"/>
                </a:cubicBezTo>
                <a:cubicBezTo>
                  <a:pt x="33" y="41"/>
                  <a:pt x="33" y="41"/>
                  <a:pt x="33" y="41"/>
                </a:cubicBezTo>
                <a:cubicBezTo>
                  <a:pt x="27" y="41"/>
                  <a:pt x="21" y="42"/>
                  <a:pt x="17" y="43"/>
                </a:cubicBezTo>
                <a:cubicBezTo>
                  <a:pt x="15" y="43"/>
                  <a:pt x="14" y="44"/>
                  <a:pt x="12" y="45"/>
                </a:cubicBezTo>
                <a:cubicBezTo>
                  <a:pt x="11" y="45"/>
                  <a:pt x="10" y="45"/>
                  <a:pt x="10" y="44"/>
                </a:cubicBezTo>
                <a:cubicBezTo>
                  <a:pt x="9" y="43"/>
                  <a:pt x="10" y="42"/>
                  <a:pt x="11" y="41"/>
                </a:cubicBezTo>
                <a:cubicBezTo>
                  <a:pt x="11" y="41"/>
                  <a:pt x="11" y="41"/>
                  <a:pt x="11" y="41"/>
                </a:cubicBezTo>
                <a:cubicBezTo>
                  <a:pt x="16" y="38"/>
                  <a:pt x="24" y="37"/>
                  <a:pt x="33" y="37"/>
                </a:cubicBezTo>
                <a:cubicBezTo>
                  <a:pt x="33" y="22"/>
                  <a:pt x="33" y="22"/>
                  <a:pt x="33" y="22"/>
                </a:cubicBezTo>
                <a:cubicBezTo>
                  <a:pt x="27" y="22"/>
                  <a:pt x="21" y="23"/>
                  <a:pt x="17" y="24"/>
                </a:cubicBezTo>
                <a:cubicBezTo>
                  <a:pt x="15" y="25"/>
                  <a:pt x="14" y="25"/>
                  <a:pt x="12" y="26"/>
                </a:cubicBezTo>
                <a:cubicBezTo>
                  <a:pt x="11" y="26"/>
                  <a:pt x="10" y="26"/>
                  <a:pt x="10" y="25"/>
                </a:cubicBezTo>
                <a:cubicBezTo>
                  <a:pt x="9" y="24"/>
                  <a:pt x="10" y="23"/>
                  <a:pt x="11" y="23"/>
                </a:cubicBezTo>
                <a:cubicBezTo>
                  <a:pt x="11" y="23"/>
                  <a:pt x="11" y="23"/>
                  <a:pt x="11" y="23"/>
                </a:cubicBezTo>
                <a:cubicBezTo>
                  <a:pt x="16" y="20"/>
                  <a:pt x="24" y="18"/>
                  <a:pt x="33" y="18"/>
                </a:cubicBezTo>
                <a:cubicBezTo>
                  <a:pt x="33" y="0"/>
                  <a:pt x="33" y="0"/>
                  <a:pt x="33" y="0"/>
                </a:cubicBezTo>
                <a:cubicBezTo>
                  <a:pt x="18" y="0"/>
                  <a:pt x="6" y="3"/>
                  <a:pt x="2" y="14"/>
                </a:cubicBezTo>
                <a:cubicBezTo>
                  <a:pt x="0" y="18"/>
                  <a:pt x="0" y="25"/>
                  <a:pt x="0" y="30"/>
                </a:cubicBezTo>
                <a:cubicBezTo>
                  <a:pt x="0" y="51"/>
                  <a:pt x="0" y="113"/>
                  <a:pt x="0" y="134"/>
                </a:cubicBezTo>
                <a:cubicBezTo>
                  <a:pt x="0" y="139"/>
                  <a:pt x="0" y="139"/>
                  <a:pt x="1" y="13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5">
            <a:extLst>
              <a:ext uri="{FF2B5EF4-FFF2-40B4-BE49-F238E27FC236}">
                <a16:creationId xmlns:a16="http://schemas.microsoft.com/office/drawing/2014/main" id="{7F570F70-B754-A52F-C5FC-DEE3920D9567}"/>
              </a:ext>
            </a:extLst>
          </p:cNvPr>
          <p:cNvSpPr>
            <a:spLocks noEditPoints="1"/>
          </p:cNvSpPr>
          <p:nvPr/>
        </p:nvSpPr>
        <p:spPr bwMode="auto">
          <a:xfrm>
            <a:off x="5040532" y="3485806"/>
            <a:ext cx="173871" cy="369477"/>
          </a:xfrm>
          <a:custGeom>
            <a:avLst/>
            <a:gdLst>
              <a:gd name="T0" fmla="*/ 66 w 66"/>
              <a:gd name="T1" fmla="*/ 134 h 139"/>
              <a:gd name="T2" fmla="*/ 65 w 66"/>
              <a:gd name="T3" fmla="*/ 14 h 139"/>
              <a:gd name="T4" fmla="*/ 33 w 66"/>
              <a:gd name="T5" fmla="*/ 18 h 139"/>
              <a:gd name="T6" fmla="*/ 57 w 66"/>
              <a:gd name="T7" fmla="*/ 25 h 139"/>
              <a:gd name="T8" fmla="*/ 55 w 66"/>
              <a:gd name="T9" fmla="*/ 26 h 139"/>
              <a:gd name="T10" fmla="*/ 50 w 66"/>
              <a:gd name="T11" fmla="*/ 24 h 139"/>
              <a:gd name="T12" fmla="*/ 33 w 66"/>
              <a:gd name="T13" fmla="*/ 37 h 139"/>
              <a:gd name="T14" fmla="*/ 57 w 66"/>
              <a:gd name="T15" fmla="*/ 44 h 139"/>
              <a:gd name="T16" fmla="*/ 55 w 66"/>
              <a:gd name="T17" fmla="*/ 45 h 139"/>
              <a:gd name="T18" fmla="*/ 50 w 66"/>
              <a:gd name="T19" fmla="*/ 43 h 139"/>
              <a:gd name="T20" fmla="*/ 33 w 66"/>
              <a:gd name="T21" fmla="*/ 56 h 139"/>
              <a:gd name="T22" fmla="*/ 57 w 66"/>
              <a:gd name="T23" fmla="*/ 62 h 139"/>
              <a:gd name="T24" fmla="*/ 55 w 66"/>
              <a:gd name="T25" fmla="*/ 64 h 139"/>
              <a:gd name="T26" fmla="*/ 50 w 66"/>
              <a:gd name="T27" fmla="*/ 62 h 139"/>
              <a:gd name="T28" fmla="*/ 33 w 66"/>
              <a:gd name="T29" fmla="*/ 119 h 139"/>
              <a:gd name="T30" fmla="*/ 65 w 66"/>
              <a:gd name="T31" fmla="*/ 135 h 139"/>
              <a:gd name="T32" fmla="*/ 33 w 66"/>
              <a:gd name="T33" fmla="*/ 0 h 139"/>
              <a:gd name="T34" fmla="*/ 0 w 66"/>
              <a:gd name="T35" fmla="*/ 30 h 139"/>
              <a:gd name="T36" fmla="*/ 1 w 66"/>
              <a:gd name="T37" fmla="*/ 135 h 139"/>
              <a:gd name="T38" fmla="*/ 33 w 66"/>
              <a:gd name="T39" fmla="*/ 60 h 139"/>
              <a:gd name="T40" fmla="*/ 17 w 66"/>
              <a:gd name="T41" fmla="*/ 62 h 139"/>
              <a:gd name="T42" fmla="*/ 10 w 66"/>
              <a:gd name="T43" fmla="*/ 62 h 139"/>
              <a:gd name="T44" fmla="*/ 33 w 66"/>
              <a:gd name="T45" fmla="*/ 56 h 139"/>
              <a:gd name="T46" fmla="*/ 33 w 66"/>
              <a:gd name="T47" fmla="*/ 41 h 139"/>
              <a:gd name="T48" fmla="*/ 17 w 66"/>
              <a:gd name="T49" fmla="*/ 43 h 139"/>
              <a:gd name="T50" fmla="*/ 10 w 66"/>
              <a:gd name="T51" fmla="*/ 44 h 139"/>
              <a:gd name="T52" fmla="*/ 33 w 66"/>
              <a:gd name="T53" fmla="*/ 37 h 139"/>
              <a:gd name="T54" fmla="*/ 33 w 66"/>
              <a:gd name="T55" fmla="*/ 22 h 139"/>
              <a:gd name="T56" fmla="*/ 17 w 66"/>
              <a:gd name="T57" fmla="*/ 24 h 139"/>
              <a:gd name="T58" fmla="*/ 10 w 66"/>
              <a:gd name="T59" fmla="*/ 25 h 139"/>
              <a:gd name="T60" fmla="*/ 33 w 66"/>
              <a:gd name="T61" fmla="*/ 18 h 139"/>
              <a:gd name="T62" fmla="*/ 33 w 66"/>
              <a:gd name="T6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39">
                <a:moveTo>
                  <a:pt x="65" y="135"/>
                </a:moveTo>
                <a:cubicBezTo>
                  <a:pt x="66" y="139"/>
                  <a:pt x="66" y="139"/>
                  <a:pt x="66" y="134"/>
                </a:cubicBezTo>
                <a:cubicBezTo>
                  <a:pt x="66" y="113"/>
                  <a:pt x="66" y="51"/>
                  <a:pt x="66" y="30"/>
                </a:cubicBezTo>
                <a:cubicBezTo>
                  <a:pt x="66" y="25"/>
                  <a:pt x="66" y="18"/>
                  <a:pt x="65" y="14"/>
                </a:cubicBezTo>
                <a:cubicBezTo>
                  <a:pt x="61" y="3"/>
                  <a:pt x="48" y="0"/>
                  <a:pt x="33" y="0"/>
                </a:cubicBezTo>
                <a:cubicBezTo>
                  <a:pt x="33" y="18"/>
                  <a:pt x="33" y="18"/>
                  <a:pt x="33" y="18"/>
                </a:cubicBezTo>
                <a:cubicBezTo>
                  <a:pt x="43" y="18"/>
                  <a:pt x="50" y="20"/>
                  <a:pt x="56" y="23"/>
                </a:cubicBezTo>
                <a:cubicBezTo>
                  <a:pt x="57" y="23"/>
                  <a:pt x="57" y="24"/>
                  <a:pt x="57" y="25"/>
                </a:cubicBezTo>
                <a:cubicBezTo>
                  <a:pt x="57" y="25"/>
                  <a:pt x="57" y="25"/>
                  <a:pt x="57" y="25"/>
                </a:cubicBezTo>
                <a:cubicBezTo>
                  <a:pt x="56" y="26"/>
                  <a:pt x="56" y="26"/>
                  <a:pt x="55" y="26"/>
                </a:cubicBezTo>
                <a:cubicBezTo>
                  <a:pt x="55" y="26"/>
                  <a:pt x="54" y="26"/>
                  <a:pt x="54" y="26"/>
                </a:cubicBezTo>
                <a:cubicBezTo>
                  <a:pt x="53" y="25"/>
                  <a:pt x="51" y="25"/>
                  <a:pt x="50" y="24"/>
                </a:cubicBezTo>
                <a:cubicBezTo>
                  <a:pt x="45" y="23"/>
                  <a:pt x="40" y="22"/>
                  <a:pt x="33" y="22"/>
                </a:cubicBezTo>
                <a:cubicBezTo>
                  <a:pt x="33" y="37"/>
                  <a:pt x="33" y="37"/>
                  <a:pt x="33" y="37"/>
                </a:cubicBezTo>
                <a:cubicBezTo>
                  <a:pt x="43" y="37"/>
                  <a:pt x="50" y="38"/>
                  <a:pt x="56" y="41"/>
                </a:cubicBezTo>
                <a:cubicBezTo>
                  <a:pt x="57" y="42"/>
                  <a:pt x="57" y="43"/>
                  <a:pt x="57" y="44"/>
                </a:cubicBezTo>
                <a:cubicBezTo>
                  <a:pt x="57" y="44"/>
                  <a:pt x="57" y="44"/>
                  <a:pt x="57" y="44"/>
                </a:cubicBezTo>
                <a:cubicBezTo>
                  <a:pt x="56" y="44"/>
                  <a:pt x="56" y="45"/>
                  <a:pt x="55" y="45"/>
                </a:cubicBezTo>
                <a:cubicBezTo>
                  <a:pt x="55" y="45"/>
                  <a:pt x="54" y="45"/>
                  <a:pt x="54" y="45"/>
                </a:cubicBezTo>
                <a:cubicBezTo>
                  <a:pt x="53" y="44"/>
                  <a:pt x="51" y="43"/>
                  <a:pt x="50" y="43"/>
                </a:cubicBezTo>
                <a:cubicBezTo>
                  <a:pt x="45" y="42"/>
                  <a:pt x="40" y="41"/>
                  <a:pt x="33" y="41"/>
                </a:cubicBezTo>
                <a:cubicBezTo>
                  <a:pt x="33" y="56"/>
                  <a:pt x="33" y="56"/>
                  <a:pt x="33" y="56"/>
                </a:cubicBezTo>
                <a:cubicBezTo>
                  <a:pt x="43" y="56"/>
                  <a:pt x="50" y="57"/>
                  <a:pt x="56" y="60"/>
                </a:cubicBezTo>
                <a:cubicBezTo>
                  <a:pt x="57" y="60"/>
                  <a:pt x="57" y="62"/>
                  <a:pt x="57" y="62"/>
                </a:cubicBezTo>
                <a:cubicBezTo>
                  <a:pt x="57" y="62"/>
                  <a:pt x="57" y="62"/>
                  <a:pt x="57" y="62"/>
                </a:cubicBezTo>
                <a:cubicBezTo>
                  <a:pt x="56" y="63"/>
                  <a:pt x="56" y="64"/>
                  <a:pt x="55" y="64"/>
                </a:cubicBezTo>
                <a:cubicBezTo>
                  <a:pt x="55" y="64"/>
                  <a:pt x="54" y="64"/>
                  <a:pt x="54" y="63"/>
                </a:cubicBezTo>
                <a:cubicBezTo>
                  <a:pt x="53" y="63"/>
                  <a:pt x="51" y="62"/>
                  <a:pt x="50" y="62"/>
                </a:cubicBezTo>
                <a:cubicBezTo>
                  <a:pt x="45" y="60"/>
                  <a:pt x="40" y="60"/>
                  <a:pt x="33" y="60"/>
                </a:cubicBezTo>
                <a:cubicBezTo>
                  <a:pt x="33" y="119"/>
                  <a:pt x="33" y="119"/>
                  <a:pt x="33" y="119"/>
                </a:cubicBezTo>
                <a:cubicBezTo>
                  <a:pt x="33" y="119"/>
                  <a:pt x="33" y="119"/>
                  <a:pt x="33" y="119"/>
                </a:cubicBezTo>
                <a:cubicBezTo>
                  <a:pt x="48" y="119"/>
                  <a:pt x="61" y="123"/>
                  <a:pt x="65" y="135"/>
                </a:cubicBezTo>
                <a:close/>
                <a:moveTo>
                  <a:pt x="33" y="0"/>
                </a:moveTo>
                <a:cubicBezTo>
                  <a:pt x="33" y="0"/>
                  <a:pt x="33" y="0"/>
                  <a:pt x="33" y="0"/>
                </a:cubicBezTo>
                <a:cubicBezTo>
                  <a:pt x="18" y="0"/>
                  <a:pt x="5" y="3"/>
                  <a:pt x="2" y="14"/>
                </a:cubicBezTo>
                <a:cubicBezTo>
                  <a:pt x="0" y="18"/>
                  <a:pt x="0" y="25"/>
                  <a:pt x="0" y="30"/>
                </a:cubicBezTo>
                <a:cubicBezTo>
                  <a:pt x="0" y="51"/>
                  <a:pt x="0" y="113"/>
                  <a:pt x="0" y="134"/>
                </a:cubicBezTo>
                <a:cubicBezTo>
                  <a:pt x="0" y="139"/>
                  <a:pt x="0" y="139"/>
                  <a:pt x="1" y="135"/>
                </a:cubicBezTo>
                <a:cubicBezTo>
                  <a:pt x="5" y="123"/>
                  <a:pt x="18" y="119"/>
                  <a:pt x="33" y="119"/>
                </a:cubicBezTo>
                <a:cubicBezTo>
                  <a:pt x="33" y="60"/>
                  <a:pt x="33" y="60"/>
                  <a:pt x="33" y="60"/>
                </a:cubicBezTo>
                <a:cubicBezTo>
                  <a:pt x="33" y="60"/>
                  <a:pt x="33" y="60"/>
                  <a:pt x="33" y="60"/>
                </a:cubicBezTo>
                <a:cubicBezTo>
                  <a:pt x="26" y="60"/>
                  <a:pt x="21" y="60"/>
                  <a:pt x="17" y="62"/>
                </a:cubicBezTo>
                <a:cubicBezTo>
                  <a:pt x="15" y="62"/>
                  <a:pt x="14" y="63"/>
                  <a:pt x="12" y="63"/>
                </a:cubicBezTo>
                <a:cubicBezTo>
                  <a:pt x="11" y="64"/>
                  <a:pt x="10" y="63"/>
                  <a:pt x="10" y="62"/>
                </a:cubicBezTo>
                <a:cubicBezTo>
                  <a:pt x="9" y="62"/>
                  <a:pt x="10" y="60"/>
                  <a:pt x="10" y="60"/>
                </a:cubicBezTo>
                <a:cubicBezTo>
                  <a:pt x="16" y="57"/>
                  <a:pt x="23" y="56"/>
                  <a:pt x="33" y="56"/>
                </a:cubicBezTo>
                <a:cubicBezTo>
                  <a:pt x="33" y="56"/>
                  <a:pt x="33" y="56"/>
                  <a:pt x="33" y="56"/>
                </a:cubicBezTo>
                <a:cubicBezTo>
                  <a:pt x="33" y="41"/>
                  <a:pt x="33" y="41"/>
                  <a:pt x="33" y="41"/>
                </a:cubicBezTo>
                <a:cubicBezTo>
                  <a:pt x="33" y="41"/>
                  <a:pt x="33" y="41"/>
                  <a:pt x="33" y="41"/>
                </a:cubicBezTo>
                <a:cubicBezTo>
                  <a:pt x="26" y="41"/>
                  <a:pt x="21" y="42"/>
                  <a:pt x="17" y="43"/>
                </a:cubicBezTo>
                <a:cubicBezTo>
                  <a:pt x="15" y="43"/>
                  <a:pt x="14" y="44"/>
                  <a:pt x="12" y="45"/>
                </a:cubicBezTo>
                <a:cubicBezTo>
                  <a:pt x="11" y="45"/>
                  <a:pt x="10" y="45"/>
                  <a:pt x="10" y="44"/>
                </a:cubicBezTo>
                <a:cubicBezTo>
                  <a:pt x="9" y="43"/>
                  <a:pt x="10" y="42"/>
                  <a:pt x="10" y="41"/>
                </a:cubicBezTo>
                <a:cubicBezTo>
                  <a:pt x="16" y="38"/>
                  <a:pt x="23" y="37"/>
                  <a:pt x="33" y="37"/>
                </a:cubicBezTo>
                <a:cubicBezTo>
                  <a:pt x="33" y="37"/>
                  <a:pt x="33" y="37"/>
                  <a:pt x="33" y="37"/>
                </a:cubicBezTo>
                <a:cubicBezTo>
                  <a:pt x="33" y="22"/>
                  <a:pt x="33" y="22"/>
                  <a:pt x="33" y="22"/>
                </a:cubicBezTo>
                <a:cubicBezTo>
                  <a:pt x="33" y="22"/>
                  <a:pt x="33" y="22"/>
                  <a:pt x="33" y="22"/>
                </a:cubicBezTo>
                <a:cubicBezTo>
                  <a:pt x="26" y="22"/>
                  <a:pt x="21" y="23"/>
                  <a:pt x="17" y="24"/>
                </a:cubicBezTo>
                <a:cubicBezTo>
                  <a:pt x="15" y="25"/>
                  <a:pt x="14" y="25"/>
                  <a:pt x="12" y="26"/>
                </a:cubicBezTo>
                <a:cubicBezTo>
                  <a:pt x="11" y="26"/>
                  <a:pt x="10" y="26"/>
                  <a:pt x="10" y="25"/>
                </a:cubicBezTo>
                <a:cubicBezTo>
                  <a:pt x="9" y="24"/>
                  <a:pt x="10" y="23"/>
                  <a:pt x="10" y="23"/>
                </a:cubicBezTo>
                <a:cubicBezTo>
                  <a:pt x="16" y="20"/>
                  <a:pt x="23" y="18"/>
                  <a:pt x="33" y="18"/>
                </a:cubicBezTo>
                <a:cubicBezTo>
                  <a:pt x="33" y="18"/>
                  <a:pt x="33" y="18"/>
                  <a:pt x="33" y="18"/>
                </a:cubicBezTo>
                <a:lnTo>
                  <a:pt x="3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5" name="Group 114">
            <a:extLst>
              <a:ext uri="{FF2B5EF4-FFF2-40B4-BE49-F238E27FC236}">
                <a16:creationId xmlns:a16="http://schemas.microsoft.com/office/drawing/2014/main" id="{C0C6DC15-EB8C-C671-59F8-ADB623E0CF6F}"/>
              </a:ext>
            </a:extLst>
          </p:cNvPr>
          <p:cNvGrpSpPr/>
          <p:nvPr/>
        </p:nvGrpSpPr>
        <p:grpSpPr>
          <a:xfrm>
            <a:off x="3996036" y="4781209"/>
            <a:ext cx="375403" cy="375403"/>
            <a:chOff x="4256137" y="4444072"/>
            <a:chExt cx="375403" cy="375403"/>
          </a:xfrm>
        </p:grpSpPr>
        <p:sp>
          <p:nvSpPr>
            <p:cNvPr id="23" name="Oval 36">
              <a:extLst>
                <a:ext uri="{FF2B5EF4-FFF2-40B4-BE49-F238E27FC236}">
                  <a16:creationId xmlns:a16="http://schemas.microsoft.com/office/drawing/2014/main" id="{82BAB10B-BEA3-B2CD-94EC-5C09573D33D1}"/>
                </a:ext>
              </a:extLst>
            </p:cNvPr>
            <p:cNvSpPr>
              <a:spLocks noChangeArrowheads="1"/>
            </p:cNvSpPr>
            <p:nvPr/>
          </p:nvSpPr>
          <p:spPr bwMode="auto">
            <a:xfrm>
              <a:off x="4256137" y="4444072"/>
              <a:ext cx="375403"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6">
              <a:extLst>
                <a:ext uri="{FF2B5EF4-FFF2-40B4-BE49-F238E27FC236}">
                  <a16:creationId xmlns:a16="http://schemas.microsoft.com/office/drawing/2014/main" id="{84199293-A0A1-73B0-5822-87D935140954}"/>
                </a:ext>
              </a:extLst>
            </p:cNvPr>
            <p:cNvSpPr>
              <a:spLocks noEditPoints="1"/>
            </p:cNvSpPr>
            <p:nvPr/>
          </p:nvSpPr>
          <p:spPr bwMode="auto">
            <a:xfrm>
              <a:off x="4305533" y="4493464"/>
              <a:ext cx="272660" cy="272660"/>
            </a:xfrm>
            <a:custGeom>
              <a:avLst/>
              <a:gdLst>
                <a:gd name="T0" fmla="*/ 78 w 103"/>
                <a:gd name="T1" fmla="*/ 96 h 103"/>
                <a:gd name="T2" fmla="*/ 97 w 103"/>
                <a:gd name="T3" fmla="*/ 77 h 103"/>
                <a:gd name="T4" fmla="*/ 102 w 103"/>
                <a:gd name="T5" fmla="*/ 62 h 103"/>
                <a:gd name="T6" fmla="*/ 102 w 103"/>
                <a:gd name="T7" fmla="*/ 41 h 103"/>
                <a:gd name="T8" fmla="*/ 97 w 103"/>
                <a:gd name="T9" fmla="*/ 26 h 103"/>
                <a:gd name="T10" fmla="*/ 78 w 103"/>
                <a:gd name="T11" fmla="*/ 7 h 103"/>
                <a:gd name="T12" fmla="*/ 71 w 103"/>
                <a:gd name="T13" fmla="*/ 4 h 103"/>
                <a:gd name="T14" fmla="*/ 55 w 103"/>
                <a:gd name="T15" fmla="*/ 0 h 103"/>
                <a:gd name="T16" fmla="*/ 58 w 103"/>
                <a:gd name="T17" fmla="*/ 5 h 103"/>
                <a:gd name="T18" fmla="*/ 64 w 103"/>
                <a:gd name="T19" fmla="*/ 6 h 103"/>
                <a:gd name="T20" fmla="*/ 70 w 103"/>
                <a:gd name="T21" fmla="*/ 7 h 103"/>
                <a:gd name="T22" fmla="*/ 68 w 103"/>
                <a:gd name="T23" fmla="*/ 8 h 103"/>
                <a:gd name="T24" fmla="*/ 60 w 103"/>
                <a:gd name="T25" fmla="*/ 11 h 103"/>
                <a:gd name="T26" fmla="*/ 61 w 103"/>
                <a:gd name="T27" fmla="*/ 17 h 103"/>
                <a:gd name="T28" fmla="*/ 66 w 103"/>
                <a:gd name="T29" fmla="*/ 20 h 103"/>
                <a:gd name="T30" fmla="*/ 73 w 103"/>
                <a:gd name="T31" fmla="*/ 11 h 103"/>
                <a:gd name="T32" fmla="*/ 79 w 103"/>
                <a:gd name="T33" fmla="*/ 12 h 103"/>
                <a:gd name="T34" fmla="*/ 83 w 103"/>
                <a:gd name="T35" fmla="*/ 14 h 103"/>
                <a:gd name="T36" fmla="*/ 85 w 103"/>
                <a:gd name="T37" fmla="*/ 22 h 103"/>
                <a:gd name="T38" fmla="*/ 84 w 103"/>
                <a:gd name="T39" fmla="*/ 25 h 103"/>
                <a:gd name="T40" fmla="*/ 81 w 103"/>
                <a:gd name="T41" fmla="*/ 22 h 103"/>
                <a:gd name="T42" fmla="*/ 75 w 103"/>
                <a:gd name="T43" fmla="*/ 23 h 103"/>
                <a:gd name="T44" fmla="*/ 79 w 103"/>
                <a:gd name="T45" fmla="*/ 26 h 103"/>
                <a:gd name="T46" fmla="*/ 68 w 103"/>
                <a:gd name="T47" fmla="*/ 30 h 103"/>
                <a:gd name="T48" fmla="*/ 63 w 103"/>
                <a:gd name="T49" fmla="*/ 34 h 103"/>
                <a:gd name="T50" fmla="*/ 56 w 103"/>
                <a:gd name="T51" fmla="*/ 40 h 103"/>
                <a:gd name="T52" fmla="*/ 60 w 103"/>
                <a:gd name="T53" fmla="*/ 61 h 103"/>
                <a:gd name="T54" fmla="*/ 66 w 103"/>
                <a:gd name="T55" fmla="*/ 63 h 103"/>
                <a:gd name="T56" fmla="*/ 71 w 103"/>
                <a:gd name="T57" fmla="*/ 65 h 103"/>
                <a:gd name="T58" fmla="*/ 81 w 103"/>
                <a:gd name="T59" fmla="*/ 70 h 103"/>
                <a:gd name="T60" fmla="*/ 86 w 103"/>
                <a:gd name="T61" fmla="*/ 75 h 103"/>
                <a:gd name="T62" fmla="*/ 93 w 103"/>
                <a:gd name="T63" fmla="*/ 77 h 103"/>
                <a:gd name="T64" fmla="*/ 59 w 103"/>
                <a:gd name="T65" fmla="*/ 90 h 103"/>
                <a:gd name="T66" fmla="*/ 1 w 103"/>
                <a:gd name="T67" fmla="*/ 44 h 103"/>
                <a:gd name="T68" fmla="*/ 2 w 103"/>
                <a:gd name="T69" fmla="*/ 65 h 103"/>
                <a:gd name="T70" fmla="*/ 11 w 103"/>
                <a:gd name="T71" fmla="*/ 84 h 103"/>
                <a:gd name="T72" fmla="*/ 33 w 103"/>
                <a:gd name="T73" fmla="*/ 100 h 103"/>
                <a:gd name="T74" fmla="*/ 53 w 103"/>
                <a:gd name="T75" fmla="*/ 82 h 103"/>
                <a:gd name="T76" fmla="*/ 51 w 103"/>
                <a:gd name="T77" fmla="*/ 74 h 103"/>
                <a:gd name="T78" fmla="*/ 54 w 103"/>
                <a:gd name="T79" fmla="*/ 66 h 103"/>
                <a:gd name="T80" fmla="*/ 47 w 103"/>
                <a:gd name="T81" fmla="*/ 64 h 103"/>
                <a:gd name="T82" fmla="*/ 41 w 103"/>
                <a:gd name="T83" fmla="*/ 59 h 103"/>
                <a:gd name="T84" fmla="*/ 30 w 103"/>
                <a:gd name="T85" fmla="*/ 55 h 103"/>
                <a:gd name="T86" fmla="*/ 25 w 103"/>
                <a:gd name="T87" fmla="*/ 46 h 103"/>
                <a:gd name="T88" fmla="*/ 23 w 103"/>
                <a:gd name="T89" fmla="*/ 45 h 103"/>
                <a:gd name="T90" fmla="*/ 23 w 103"/>
                <a:gd name="T91" fmla="*/ 47 h 103"/>
                <a:gd name="T92" fmla="*/ 19 w 103"/>
                <a:gd name="T93" fmla="*/ 39 h 103"/>
                <a:gd name="T94" fmla="*/ 19 w 103"/>
                <a:gd name="T95" fmla="*/ 30 h 103"/>
                <a:gd name="T96" fmla="*/ 23 w 103"/>
                <a:gd name="T97" fmla="*/ 21 h 103"/>
                <a:gd name="T98" fmla="*/ 22 w 103"/>
                <a:gd name="T99" fmla="*/ 15 h 103"/>
                <a:gd name="T100" fmla="*/ 47 w 103"/>
                <a:gd name="T101" fmla="*/ 4 h 103"/>
                <a:gd name="T102" fmla="*/ 55 w 103"/>
                <a:gd name="T103" fmla="*/ 0 h 103"/>
                <a:gd name="T104" fmla="*/ 32 w 103"/>
                <a:gd name="T105" fmla="*/ 4 h 103"/>
                <a:gd name="T106" fmla="*/ 15 w 103"/>
                <a:gd name="T107" fmla="*/ 15 h 103"/>
                <a:gd name="T108" fmla="*/ 4 w 103"/>
                <a:gd name="T109" fmla="*/ 33 h 103"/>
                <a:gd name="T110" fmla="*/ 55 w 103"/>
                <a:gd name="T111" fmla="*/ 65 h 103"/>
                <a:gd name="T112" fmla="*/ 48 w 103"/>
                <a:gd name="T113" fmla="*/ 57 h 103"/>
                <a:gd name="T114" fmla="*/ 46 w 103"/>
                <a:gd name="T115" fmla="*/ 53 h 103"/>
                <a:gd name="T116" fmla="*/ 37 w 103"/>
                <a:gd name="T117" fmla="*/ 54 h 103"/>
                <a:gd name="T118" fmla="*/ 42 w 103"/>
                <a:gd name="T119" fmla="*/ 43 h 103"/>
                <a:gd name="T120" fmla="*/ 51 w 103"/>
                <a:gd name="T121" fmla="*/ 43 h 103"/>
                <a:gd name="T122" fmla="*/ 54 w 103"/>
                <a:gd name="T123" fmla="*/ 4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3" h="103">
                  <a:moveTo>
                    <a:pt x="55" y="103"/>
                  </a:moveTo>
                  <a:cubicBezTo>
                    <a:pt x="58" y="103"/>
                    <a:pt x="61" y="103"/>
                    <a:pt x="63" y="102"/>
                  </a:cubicBezTo>
                  <a:cubicBezTo>
                    <a:pt x="65" y="102"/>
                    <a:pt x="67" y="101"/>
                    <a:pt x="68" y="101"/>
                  </a:cubicBezTo>
                  <a:cubicBezTo>
                    <a:pt x="69" y="100"/>
                    <a:pt x="70" y="100"/>
                    <a:pt x="71" y="100"/>
                  </a:cubicBezTo>
                  <a:cubicBezTo>
                    <a:pt x="72" y="99"/>
                    <a:pt x="74" y="98"/>
                    <a:pt x="75" y="98"/>
                  </a:cubicBezTo>
                  <a:cubicBezTo>
                    <a:pt x="76" y="97"/>
                    <a:pt x="77" y="97"/>
                    <a:pt x="78" y="96"/>
                  </a:cubicBezTo>
                  <a:cubicBezTo>
                    <a:pt x="81" y="95"/>
                    <a:pt x="84" y="92"/>
                    <a:pt x="87" y="90"/>
                  </a:cubicBezTo>
                  <a:cubicBezTo>
                    <a:pt x="87" y="89"/>
                    <a:pt x="88" y="89"/>
                    <a:pt x="88" y="88"/>
                  </a:cubicBezTo>
                  <a:cubicBezTo>
                    <a:pt x="89" y="88"/>
                    <a:pt x="89" y="87"/>
                    <a:pt x="90" y="86"/>
                  </a:cubicBezTo>
                  <a:cubicBezTo>
                    <a:pt x="91" y="86"/>
                    <a:pt x="92" y="85"/>
                    <a:pt x="92" y="84"/>
                  </a:cubicBezTo>
                  <a:cubicBezTo>
                    <a:pt x="94" y="82"/>
                    <a:pt x="95" y="80"/>
                    <a:pt x="96" y="79"/>
                  </a:cubicBezTo>
                  <a:cubicBezTo>
                    <a:pt x="96" y="78"/>
                    <a:pt x="96" y="78"/>
                    <a:pt x="97" y="77"/>
                  </a:cubicBezTo>
                  <a:cubicBezTo>
                    <a:pt x="97" y="77"/>
                    <a:pt x="97" y="76"/>
                    <a:pt x="98" y="75"/>
                  </a:cubicBezTo>
                  <a:cubicBezTo>
                    <a:pt x="98" y="75"/>
                    <a:pt x="98" y="75"/>
                    <a:pt x="98" y="74"/>
                  </a:cubicBezTo>
                  <a:cubicBezTo>
                    <a:pt x="99" y="73"/>
                    <a:pt x="99" y="73"/>
                    <a:pt x="99" y="72"/>
                  </a:cubicBezTo>
                  <a:cubicBezTo>
                    <a:pt x="100" y="71"/>
                    <a:pt x="100" y="70"/>
                    <a:pt x="100" y="70"/>
                  </a:cubicBezTo>
                  <a:cubicBezTo>
                    <a:pt x="101" y="68"/>
                    <a:pt x="101" y="66"/>
                    <a:pt x="102" y="65"/>
                  </a:cubicBezTo>
                  <a:cubicBezTo>
                    <a:pt x="102" y="64"/>
                    <a:pt x="102" y="63"/>
                    <a:pt x="102" y="62"/>
                  </a:cubicBezTo>
                  <a:cubicBezTo>
                    <a:pt x="103" y="61"/>
                    <a:pt x="103" y="61"/>
                    <a:pt x="103" y="60"/>
                  </a:cubicBezTo>
                  <a:cubicBezTo>
                    <a:pt x="103" y="59"/>
                    <a:pt x="103" y="58"/>
                    <a:pt x="103" y="57"/>
                  </a:cubicBezTo>
                  <a:cubicBezTo>
                    <a:pt x="103" y="55"/>
                    <a:pt x="103" y="54"/>
                    <a:pt x="103" y="52"/>
                  </a:cubicBezTo>
                  <a:cubicBezTo>
                    <a:pt x="103" y="50"/>
                    <a:pt x="103" y="48"/>
                    <a:pt x="103" y="47"/>
                  </a:cubicBezTo>
                  <a:cubicBezTo>
                    <a:pt x="103" y="46"/>
                    <a:pt x="103" y="45"/>
                    <a:pt x="103" y="44"/>
                  </a:cubicBezTo>
                  <a:cubicBezTo>
                    <a:pt x="103" y="43"/>
                    <a:pt x="103" y="42"/>
                    <a:pt x="102" y="41"/>
                  </a:cubicBezTo>
                  <a:cubicBezTo>
                    <a:pt x="102" y="41"/>
                    <a:pt x="102" y="40"/>
                    <a:pt x="102" y="39"/>
                  </a:cubicBezTo>
                  <a:cubicBezTo>
                    <a:pt x="101" y="37"/>
                    <a:pt x="101" y="36"/>
                    <a:pt x="100" y="34"/>
                  </a:cubicBezTo>
                  <a:cubicBezTo>
                    <a:pt x="100" y="34"/>
                    <a:pt x="100" y="33"/>
                    <a:pt x="100" y="33"/>
                  </a:cubicBezTo>
                  <a:cubicBezTo>
                    <a:pt x="99" y="32"/>
                    <a:pt x="99" y="31"/>
                    <a:pt x="98" y="29"/>
                  </a:cubicBezTo>
                  <a:cubicBezTo>
                    <a:pt x="98" y="29"/>
                    <a:pt x="98" y="29"/>
                    <a:pt x="98" y="28"/>
                  </a:cubicBezTo>
                  <a:cubicBezTo>
                    <a:pt x="97" y="28"/>
                    <a:pt x="97" y="27"/>
                    <a:pt x="97" y="26"/>
                  </a:cubicBezTo>
                  <a:cubicBezTo>
                    <a:pt x="95" y="24"/>
                    <a:pt x="94" y="22"/>
                    <a:pt x="92" y="20"/>
                  </a:cubicBezTo>
                  <a:cubicBezTo>
                    <a:pt x="92" y="19"/>
                    <a:pt x="91" y="18"/>
                    <a:pt x="90" y="17"/>
                  </a:cubicBezTo>
                  <a:cubicBezTo>
                    <a:pt x="89" y="17"/>
                    <a:pt x="89" y="16"/>
                    <a:pt x="88" y="15"/>
                  </a:cubicBezTo>
                  <a:cubicBezTo>
                    <a:pt x="88" y="15"/>
                    <a:pt x="87" y="14"/>
                    <a:pt x="87" y="14"/>
                  </a:cubicBezTo>
                  <a:cubicBezTo>
                    <a:pt x="85" y="13"/>
                    <a:pt x="84" y="12"/>
                    <a:pt x="83" y="11"/>
                  </a:cubicBezTo>
                  <a:cubicBezTo>
                    <a:pt x="81" y="9"/>
                    <a:pt x="79" y="8"/>
                    <a:pt x="78" y="7"/>
                  </a:cubicBezTo>
                  <a:cubicBezTo>
                    <a:pt x="77" y="7"/>
                    <a:pt x="76" y="6"/>
                    <a:pt x="75" y="6"/>
                  </a:cubicBezTo>
                  <a:cubicBezTo>
                    <a:pt x="75" y="6"/>
                    <a:pt x="75" y="6"/>
                    <a:pt x="74" y="5"/>
                  </a:cubicBezTo>
                  <a:cubicBezTo>
                    <a:pt x="74" y="5"/>
                    <a:pt x="74" y="5"/>
                    <a:pt x="73" y="5"/>
                  </a:cubicBezTo>
                  <a:cubicBezTo>
                    <a:pt x="73" y="5"/>
                    <a:pt x="73" y="5"/>
                    <a:pt x="73" y="5"/>
                  </a:cubicBezTo>
                  <a:cubicBezTo>
                    <a:pt x="72" y="4"/>
                    <a:pt x="71" y="4"/>
                    <a:pt x="71" y="4"/>
                  </a:cubicBezTo>
                  <a:cubicBezTo>
                    <a:pt x="71" y="4"/>
                    <a:pt x="71" y="4"/>
                    <a:pt x="71" y="4"/>
                  </a:cubicBezTo>
                  <a:cubicBezTo>
                    <a:pt x="70" y="4"/>
                    <a:pt x="69" y="3"/>
                    <a:pt x="69" y="3"/>
                  </a:cubicBezTo>
                  <a:cubicBezTo>
                    <a:pt x="69" y="3"/>
                    <a:pt x="69" y="3"/>
                    <a:pt x="68" y="3"/>
                  </a:cubicBezTo>
                  <a:cubicBezTo>
                    <a:pt x="67" y="2"/>
                    <a:pt x="65" y="2"/>
                    <a:pt x="64" y="2"/>
                  </a:cubicBezTo>
                  <a:cubicBezTo>
                    <a:pt x="63" y="2"/>
                    <a:pt x="63" y="1"/>
                    <a:pt x="62" y="1"/>
                  </a:cubicBezTo>
                  <a:cubicBezTo>
                    <a:pt x="62" y="1"/>
                    <a:pt x="62" y="1"/>
                    <a:pt x="61" y="1"/>
                  </a:cubicBezTo>
                  <a:cubicBezTo>
                    <a:pt x="59" y="1"/>
                    <a:pt x="57" y="1"/>
                    <a:pt x="55" y="0"/>
                  </a:cubicBezTo>
                  <a:cubicBezTo>
                    <a:pt x="55" y="3"/>
                    <a:pt x="55" y="3"/>
                    <a:pt x="55" y="3"/>
                  </a:cubicBezTo>
                  <a:cubicBezTo>
                    <a:pt x="58" y="3"/>
                    <a:pt x="60" y="4"/>
                    <a:pt x="62" y="4"/>
                  </a:cubicBezTo>
                  <a:cubicBezTo>
                    <a:pt x="62" y="4"/>
                    <a:pt x="61" y="4"/>
                    <a:pt x="61" y="4"/>
                  </a:cubicBezTo>
                  <a:cubicBezTo>
                    <a:pt x="60" y="5"/>
                    <a:pt x="60" y="5"/>
                    <a:pt x="60" y="5"/>
                  </a:cubicBezTo>
                  <a:cubicBezTo>
                    <a:pt x="59" y="5"/>
                    <a:pt x="58" y="5"/>
                    <a:pt x="57" y="5"/>
                  </a:cubicBezTo>
                  <a:cubicBezTo>
                    <a:pt x="57" y="5"/>
                    <a:pt x="58" y="5"/>
                    <a:pt x="58" y="5"/>
                  </a:cubicBezTo>
                  <a:cubicBezTo>
                    <a:pt x="59" y="6"/>
                    <a:pt x="59" y="6"/>
                    <a:pt x="60" y="6"/>
                  </a:cubicBezTo>
                  <a:cubicBezTo>
                    <a:pt x="61" y="6"/>
                    <a:pt x="62" y="6"/>
                    <a:pt x="62" y="6"/>
                  </a:cubicBezTo>
                  <a:cubicBezTo>
                    <a:pt x="62" y="5"/>
                    <a:pt x="62" y="5"/>
                    <a:pt x="63" y="5"/>
                  </a:cubicBezTo>
                  <a:cubicBezTo>
                    <a:pt x="63" y="5"/>
                    <a:pt x="63" y="4"/>
                    <a:pt x="63" y="4"/>
                  </a:cubicBezTo>
                  <a:cubicBezTo>
                    <a:pt x="64" y="4"/>
                    <a:pt x="64" y="5"/>
                    <a:pt x="65" y="5"/>
                  </a:cubicBezTo>
                  <a:cubicBezTo>
                    <a:pt x="65" y="5"/>
                    <a:pt x="64" y="5"/>
                    <a:pt x="64" y="6"/>
                  </a:cubicBezTo>
                  <a:cubicBezTo>
                    <a:pt x="64" y="6"/>
                    <a:pt x="65" y="5"/>
                    <a:pt x="66" y="5"/>
                  </a:cubicBezTo>
                  <a:cubicBezTo>
                    <a:pt x="66" y="5"/>
                    <a:pt x="66" y="5"/>
                    <a:pt x="66" y="5"/>
                  </a:cubicBezTo>
                  <a:cubicBezTo>
                    <a:pt x="67" y="5"/>
                    <a:pt x="68" y="6"/>
                    <a:pt x="68" y="6"/>
                  </a:cubicBezTo>
                  <a:cubicBezTo>
                    <a:pt x="69" y="6"/>
                    <a:pt x="71" y="7"/>
                    <a:pt x="72" y="7"/>
                  </a:cubicBezTo>
                  <a:cubicBezTo>
                    <a:pt x="71" y="7"/>
                    <a:pt x="71" y="7"/>
                    <a:pt x="71" y="7"/>
                  </a:cubicBezTo>
                  <a:cubicBezTo>
                    <a:pt x="71" y="7"/>
                    <a:pt x="70" y="7"/>
                    <a:pt x="70" y="7"/>
                  </a:cubicBezTo>
                  <a:cubicBezTo>
                    <a:pt x="70" y="8"/>
                    <a:pt x="70" y="8"/>
                    <a:pt x="71" y="8"/>
                  </a:cubicBezTo>
                  <a:cubicBezTo>
                    <a:pt x="71" y="8"/>
                    <a:pt x="72" y="9"/>
                    <a:pt x="72" y="9"/>
                  </a:cubicBezTo>
                  <a:cubicBezTo>
                    <a:pt x="72" y="10"/>
                    <a:pt x="71" y="9"/>
                    <a:pt x="70" y="9"/>
                  </a:cubicBezTo>
                  <a:cubicBezTo>
                    <a:pt x="69" y="9"/>
                    <a:pt x="68" y="11"/>
                    <a:pt x="68" y="10"/>
                  </a:cubicBezTo>
                  <a:cubicBezTo>
                    <a:pt x="68" y="9"/>
                    <a:pt x="68" y="9"/>
                    <a:pt x="69" y="8"/>
                  </a:cubicBezTo>
                  <a:cubicBezTo>
                    <a:pt x="68" y="8"/>
                    <a:pt x="68" y="8"/>
                    <a:pt x="68" y="8"/>
                  </a:cubicBezTo>
                  <a:cubicBezTo>
                    <a:pt x="68" y="8"/>
                    <a:pt x="68" y="9"/>
                    <a:pt x="67" y="9"/>
                  </a:cubicBezTo>
                  <a:cubicBezTo>
                    <a:pt x="67" y="9"/>
                    <a:pt x="67" y="9"/>
                    <a:pt x="66" y="9"/>
                  </a:cubicBezTo>
                  <a:cubicBezTo>
                    <a:pt x="66" y="9"/>
                    <a:pt x="65" y="9"/>
                    <a:pt x="65" y="9"/>
                  </a:cubicBezTo>
                  <a:cubicBezTo>
                    <a:pt x="64" y="10"/>
                    <a:pt x="64" y="10"/>
                    <a:pt x="63" y="10"/>
                  </a:cubicBezTo>
                  <a:cubicBezTo>
                    <a:pt x="63" y="10"/>
                    <a:pt x="63" y="10"/>
                    <a:pt x="62" y="10"/>
                  </a:cubicBezTo>
                  <a:cubicBezTo>
                    <a:pt x="62" y="11"/>
                    <a:pt x="61" y="11"/>
                    <a:pt x="60" y="11"/>
                  </a:cubicBezTo>
                  <a:cubicBezTo>
                    <a:pt x="60" y="12"/>
                    <a:pt x="59" y="12"/>
                    <a:pt x="58" y="13"/>
                  </a:cubicBezTo>
                  <a:cubicBezTo>
                    <a:pt x="58" y="13"/>
                    <a:pt x="57" y="13"/>
                    <a:pt x="57" y="14"/>
                  </a:cubicBezTo>
                  <a:cubicBezTo>
                    <a:pt x="57" y="14"/>
                    <a:pt x="58" y="14"/>
                    <a:pt x="58" y="14"/>
                  </a:cubicBezTo>
                  <a:cubicBezTo>
                    <a:pt x="58" y="15"/>
                    <a:pt x="58" y="15"/>
                    <a:pt x="58" y="15"/>
                  </a:cubicBezTo>
                  <a:cubicBezTo>
                    <a:pt x="58" y="16"/>
                    <a:pt x="59" y="15"/>
                    <a:pt x="59" y="16"/>
                  </a:cubicBezTo>
                  <a:cubicBezTo>
                    <a:pt x="60" y="16"/>
                    <a:pt x="61" y="16"/>
                    <a:pt x="61" y="17"/>
                  </a:cubicBezTo>
                  <a:cubicBezTo>
                    <a:pt x="62" y="17"/>
                    <a:pt x="62" y="17"/>
                    <a:pt x="63" y="17"/>
                  </a:cubicBezTo>
                  <a:cubicBezTo>
                    <a:pt x="64" y="17"/>
                    <a:pt x="65" y="17"/>
                    <a:pt x="65" y="18"/>
                  </a:cubicBezTo>
                  <a:cubicBezTo>
                    <a:pt x="65" y="18"/>
                    <a:pt x="64" y="19"/>
                    <a:pt x="64" y="19"/>
                  </a:cubicBezTo>
                  <a:cubicBezTo>
                    <a:pt x="64" y="19"/>
                    <a:pt x="64" y="20"/>
                    <a:pt x="64" y="20"/>
                  </a:cubicBezTo>
                  <a:cubicBezTo>
                    <a:pt x="64" y="21"/>
                    <a:pt x="64" y="21"/>
                    <a:pt x="65" y="21"/>
                  </a:cubicBezTo>
                  <a:cubicBezTo>
                    <a:pt x="65" y="21"/>
                    <a:pt x="66" y="21"/>
                    <a:pt x="66" y="20"/>
                  </a:cubicBezTo>
                  <a:cubicBezTo>
                    <a:pt x="66" y="19"/>
                    <a:pt x="66" y="19"/>
                    <a:pt x="67" y="18"/>
                  </a:cubicBezTo>
                  <a:cubicBezTo>
                    <a:pt x="69" y="18"/>
                    <a:pt x="72" y="17"/>
                    <a:pt x="71" y="14"/>
                  </a:cubicBezTo>
                  <a:cubicBezTo>
                    <a:pt x="71" y="14"/>
                    <a:pt x="71" y="14"/>
                    <a:pt x="71" y="13"/>
                  </a:cubicBezTo>
                  <a:cubicBezTo>
                    <a:pt x="71" y="13"/>
                    <a:pt x="72" y="13"/>
                    <a:pt x="72" y="12"/>
                  </a:cubicBezTo>
                  <a:cubicBezTo>
                    <a:pt x="72" y="12"/>
                    <a:pt x="72" y="12"/>
                    <a:pt x="73" y="11"/>
                  </a:cubicBezTo>
                  <a:cubicBezTo>
                    <a:pt x="73" y="11"/>
                    <a:pt x="73" y="11"/>
                    <a:pt x="73" y="11"/>
                  </a:cubicBezTo>
                  <a:cubicBezTo>
                    <a:pt x="73" y="10"/>
                    <a:pt x="73" y="10"/>
                    <a:pt x="73" y="10"/>
                  </a:cubicBezTo>
                  <a:cubicBezTo>
                    <a:pt x="74" y="10"/>
                    <a:pt x="74" y="10"/>
                    <a:pt x="74" y="11"/>
                  </a:cubicBezTo>
                  <a:cubicBezTo>
                    <a:pt x="75" y="11"/>
                    <a:pt x="75" y="11"/>
                    <a:pt x="76" y="11"/>
                  </a:cubicBezTo>
                  <a:cubicBezTo>
                    <a:pt x="76" y="11"/>
                    <a:pt x="76" y="11"/>
                    <a:pt x="76" y="11"/>
                  </a:cubicBezTo>
                  <a:cubicBezTo>
                    <a:pt x="77" y="11"/>
                    <a:pt x="77" y="11"/>
                    <a:pt x="78" y="12"/>
                  </a:cubicBezTo>
                  <a:cubicBezTo>
                    <a:pt x="78" y="12"/>
                    <a:pt x="78" y="12"/>
                    <a:pt x="79" y="12"/>
                  </a:cubicBezTo>
                  <a:cubicBezTo>
                    <a:pt x="78" y="13"/>
                    <a:pt x="78" y="13"/>
                    <a:pt x="78" y="13"/>
                  </a:cubicBezTo>
                  <a:cubicBezTo>
                    <a:pt x="78" y="13"/>
                    <a:pt x="78" y="13"/>
                    <a:pt x="78" y="13"/>
                  </a:cubicBezTo>
                  <a:cubicBezTo>
                    <a:pt x="78" y="14"/>
                    <a:pt x="79" y="14"/>
                    <a:pt x="79" y="14"/>
                  </a:cubicBezTo>
                  <a:cubicBezTo>
                    <a:pt x="79" y="14"/>
                    <a:pt x="80" y="14"/>
                    <a:pt x="80" y="14"/>
                  </a:cubicBezTo>
                  <a:cubicBezTo>
                    <a:pt x="81" y="14"/>
                    <a:pt x="81" y="13"/>
                    <a:pt x="82" y="13"/>
                  </a:cubicBezTo>
                  <a:cubicBezTo>
                    <a:pt x="82" y="14"/>
                    <a:pt x="83" y="14"/>
                    <a:pt x="83" y="14"/>
                  </a:cubicBezTo>
                  <a:cubicBezTo>
                    <a:pt x="83" y="15"/>
                    <a:pt x="83" y="15"/>
                    <a:pt x="83" y="15"/>
                  </a:cubicBezTo>
                  <a:cubicBezTo>
                    <a:pt x="83" y="16"/>
                    <a:pt x="83" y="16"/>
                    <a:pt x="83" y="17"/>
                  </a:cubicBezTo>
                  <a:cubicBezTo>
                    <a:pt x="83" y="18"/>
                    <a:pt x="84" y="17"/>
                    <a:pt x="85" y="18"/>
                  </a:cubicBezTo>
                  <a:cubicBezTo>
                    <a:pt x="85" y="18"/>
                    <a:pt x="85" y="18"/>
                    <a:pt x="85" y="19"/>
                  </a:cubicBezTo>
                  <a:cubicBezTo>
                    <a:pt x="86" y="19"/>
                    <a:pt x="86" y="19"/>
                    <a:pt x="86" y="19"/>
                  </a:cubicBezTo>
                  <a:cubicBezTo>
                    <a:pt x="86" y="20"/>
                    <a:pt x="85" y="20"/>
                    <a:pt x="85" y="22"/>
                  </a:cubicBezTo>
                  <a:cubicBezTo>
                    <a:pt x="85" y="22"/>
                    <a:pt x="85" y="22"/>
                    <a:pt x="85" y="22"/>
                  </a:cubicBezTo>
                  <a:cubicBezTo>
                    <a:pt x="85" y="23"/>
                    <a:pt x="86" y="23"/>
                    <a:pt x="86" y="23"/>
                  </a:cubicBezTo>
                  <a:cubicBezTo>
                    <a:pt x="86" y="24"/>
                    <a:pt x="86" y="24"/>
                    <a:pt x="86" y="24"/>
                  </a:cubicBezTo>
                  <a:cubicBezTo>
                    <a:pt x="87" y="25"/>
                    <a:pt x="87" y="26"/>
                    <a:pt x="86" y="26"/>
                  </a:cubicBezTo>
                  <a:cubicBezTo>
                    <a:pt x="85" y="26"/>
                    <a:pt x="85" y="25"/>
                    <a:pt x="85" y="25"/>
                  </a:cubicBezTo>
                  <a:cubicBezTo>
                    <a:pt x="84" y="25"/>
                    <a:pt x="84" y="25"/>
                    <a:pt x="84" y="25"/>
                  </a:cubicBezTo>
                  <a:cubicBezTo>
                    <a:pt x="84" y="25"/>
                    <a:pt x="83" y="25"/>
                    <a:pt x="83" y="25"/>
                  </a:cubicBezTo>
                  <a:cubicBezTo>
                    <a:pt x="82" y="25"/>
                    <a:pt x="81" y="25"/>
                    <a:pt x="81" y="25"/>
                  </a:cubicBezTo>
                  <a:cubicBezTo>
                    <a:pt x="82" y="24"/>
                    <a:pt x="83" y="23"/>
                    <a:pt x="83" y="22"/>
                  </a:cubicBezTo>
                  <a:cubicBezTo>
                    <a:pt x="84" y="22"/>
                    <a:pt x="84" y="22"/>
                    <a:pt x="84" y="21"/>
                  </a:cubicBezTo>
                  <a:cubicBezTo>
                    <a:pt x="84" y="21"/>
                    <a:pt x="83" y="21"/>
                    <a:pt x="83" y="22"/>
                  </a:cubicBezTo>
                  <a:cubicBezTo>
                    <a:pt x="82" y="22"/>
                    <a:pt x="82" y="22"/>
                    <a:pt x="81" y="22"/>
                  </a:cubicBezTo>
                  <a:cubicBezTo>
                    <a:pt x="80" y="22"/>
                    <a:pt x="79" y="22"/>
                    <a:pt x="78" y="23"/>
                  </a:cubicBezTo>
                  <a:cubicBezTo>
                    <a:pt x="78" y="23"/>
                    <a:pt x="79" y="23"/>
                    <a:pt x="79" y="23"/>
                  </a:cubicBezTo>
                  <a:cubicBezTo>
                    <a:pt x="79" y="24"/>
                    <a:pt x="78" y="24"/>
                    <a:pt x="78" y="23"/>
                  </a:cubicBezTo>
                  <a:cubicBezTo>
                    <a:pt x="78" y="23"/>
                    <a:pt x="78" y="23"/>
                    <a:pt x="78" y="23"/>
                  </a:cubicBezTo>
                  <a:cubicBezTo>
                    <a:pt x="77" y="22"/>
                    <a:pt x="76" y="22"/>
                    <a:pt x="76" y="22"/>
                  </a:cubicBezTo>
                  <a:cubicBezTo>
                    <a:pt x="75" y="22"/>
                    <a:pt x="75" y="23"/>
                    <a:pt x="75" y="23"/>
                  </a:cubicBezTo>
                  <a:cubicBezTo>
                    <a:pt x="75" y="24"/>
                    <a:pt x="77" y="23"/>
                    <a:pt x="77" y="24"/>
                  </a:cubicBezTo>
                  <a:cubicBezTo>
                    <a:pt x="76" y="24"/>
                    <a:pt x="75" y="25"/>
                    <a:pt x="76" y="26"/>
                  </a:cubicBezTo>
                  <a:cubicBezTo>
                    <a:pt x="76" y="26"/>
                    <a:pt x="76" y="27"/>
                    <a:pt x="76" y="27"/>
                  </a:cubicBezTo>
                  <a:cubicBezTo>
                    <a:pt x="77" y="27"/>
                    <a:pt x="77" y="26"/>
                    <a:pt x="77" y="26"/>
                  </a:cubicBezTo>
                  <a:cubicBezTo>
                    <a:pt x="77" y="26"/>
                    <a:pt x="77" y="27"/>
                    <a:pt x="78" y="27"/>
                  </a:cubicBezTo>
                  <a:cubicBezTo>
                    <a:pt x="78" y="27"/>
                    <a:pt x="79" y="26"/>
                    <a:pt x="79" y="26"/>
                  </a:cubicBezTo>
                  <a:cubicBezTo>
                    <a:pt x="80" y="27"/>
                    <a:pt x="79" y="27"/>
                    <a:pt x="78" y="27"/>
                  </a:cubicBezTo>
                  <a:cubicBezTo>
                    <a:pt x="77" y="28"/>
                    <a:pt x="76" y="28"/>
                    <a:pt x="75" y="28"/>
                  </a:cubicBezTo>
                  <a:cubicBezTo>
                    <a:pt x="75" y="28"/>
                    <a:pt x="73" y="30"/>
                    <a:pt x="73" y="29"/>
                  </a:cubicBezTo>
                  <a:cubicBezTo>
                    <a:pt x="73" y="28"/>
                    <a:pt x="74" y="28"/>
                    <a:pt x="74" y="28"/>
                  </a:cubicBezTo>
                  <a:cubicBezTo>
                    <a:pt x="73" y="27"/>
                    <a:pt x="72" y="28"/>
                    <a:pt x="72" y="28"/>
                  </a:cubicBezTo>
                  <a:cubicBezTo>
                    <a:pt x="70" y="29"/>
                    <a:pt x="69" y="29"/>
                    <a:pt x="68" y="30"/>
                  </a:cubicBezTo>
                  <a:cubicBezTo>
                    <a:pt x="68" y="30"/>
                    <a:pt x="68" y="31"/>
                    <a:pt x="68" y="31"/>
                  </a:cubicBezTo>
                  <a:cubicBezTo>
                    <a:pt x="68" y="31"/>
                    <a:pt x="67" y="31"/>
                    <a:pt x="67" y="31"/>
                  </a:cubicBezTo>
                  <a:cubicBezTo>
                    <a:pt x="66" y="31"/>
                    <a:pt x="66" y="32"/>
                    <a:pt x="66" y="32"/>
                  </a:cubicBezTo>
                  <a:cubicBezTo>
                    <a:pt x="65" y="32"/>
                    <a:pt x="65" y="32"/>
                    <a:pt x="65" y="32"/>
                  </a:cubicBezTo>
                  <a:cubicBezTo>
                    <a:pt x="64" y="32"/>
                    <a:pt x="64" y="33"/>
                    <a:pt x="64" y="33"/>
                  </a:cubicBezTo>
                  <a:cubicBezTo>
                    <a:pt x="64" y="33"/>
                    <a:pt x="63" y="34"/>
                    <a:pt x="63" y="34"/>
                  </a:cubicBezTo>
                  <a:cubicBezTo>
                    <a:pt x="63" y="34"/>
                    <a:pt x="63" y="35"/>
                    <a:pt x="62" y="35"/>
                  </a:cubicBezTo>
                  <a:cubicBezTo>
                    <a:pt x="62" y="35"/>
                    <a:pt x="62" y="35"/>
                    <a:pt x="61" y="35"/>
                  </a:cubicBezTo>
                  <a:cubicBezTo>
                    <a:pt x="61" y="35"/>
                    <a:pt x="61" y="36"/>
                    <a:pt x="61" y="37"/>
                  </a:cubicBezTo>
                  <a:cubicBezTo>
                    <a:pt x="61" y="38"/>
                    <a:pt x="60" y="38"/>
                    <a:pt x="59" y="38"/>
                  </a:cubicBezTo>
                  <a:cubicBezTo>
                    <a:pt x="58" y="39"/>
                    <a:pt x="58" y="39"/>
                    <a:pt x="58" y="39"/>
                  </a:cubicBezTo>
                  <a:cubicBezTo>
                    <a:pt x="57" y="39"/>
                    <a:pt x="57" y="40"/>
                    <a:pt x="56" y="40"/>
                  </a:cubicBezTo>
                  <a:cubicBezTo>
                    <a:pt x="56" y="40"/>
                    <a:pt x="56" y="40"/>
                    <a:pt x="55" y="41"/>
                  </a:cubicBezTo>
                  <a:cubicBezTo>
                    <a:pt x="55" y="65"/>
                    <a:pt x="55" y="65"/>
                    <a:pt x="55" y="65"/>
                  </a:cubicBezTo>
                  <a:cubicBezTo>
                    <a:pt x="56" y="64"/>
                    <a:pt x="56" y="64"/>
                    <a:pt x="56" y="64"/>
                  </a:cubicBezTo>
                  <a:cubicBezTo>
                    <a:pt x="56" y="63"/>
                    <a:pt x="57" y="63"/>
                    <a:pt x="57" y="62"/>
                  </a:cubicBezTo>
                  <a:cubicBezTo>
                    <a:pt x="58" y="62"/>
                    <a:pt x="58" y="62"/>
                    <a:pt x="59" y="62"/>
                  </a:cubicBezTo>
                  <a:cubicBezTo>
                    <a:pt x="59" y="62"/>
                    <a:pt x="60" y="62"/>
                    <a:pt x="60" y="61"/>
                  </a:cubicBezTo>
                  <a:cubicBezTo>
                    <a:pt x="60" y="61"/>
                    <a:pt x="60" y="61"/>
                    <a:pt x="61" y="61"/>
                  </a:cubicBezTo>
                  <a:cubicBezTo>
                    <a:pt x="61" y="62"/>
                    <a:pt x="60" y="62"/>
                    <a:pt x="61" y="62"/>
                  </a:cubicBezTo>
                  <a:cubicBezTo>
                    <a:pt x="61" y="63"/>
                    <a:pt x="62" y="61"/>
                    <a:pt x="62" y="61"/>
                  </a:cubicBezTo>
                  <a:cubicBezTo>
                    <a:pt x="62" y="61"/>
                    <a:pt x="63" y="62"/>
                    <a:pt x="63" y="62"/>
                  </a:cubicBezTo>
                  <a:cubicBezTo>
                    <a:pt x="64" y="62"/>
                    <a:pt x="64" y="63"/>
                    <a:pt x="64" y="63"/>
                  </a:cubicBezTo>
                  <a:cubicBezTo>
                    <a:pt x="65" y="63"/>
                    <a:pt x="65" y="63"/>
                    <a:pt x="66" y="63"/>
                  </a:cubicBezTo>
                  <a:cubicBezTo>
                    <a:pt x="66" y="63"/>
                    <a:pt x="67" y="63"/>
                    <a:pt x="67" y="63"/>
                  </a:cubicBezTo>
                  <a:cubicBezTo>
                    <a:pt x="67" y="63"/>
                    <a:pt x="68" y="63"/>
                    <a:pt x="68" y="63"/>
                  </a:cubicBezTo>
                  <a:cubicBezTo>
                    <a:pt x="69" y="62"/>
                    <a:pt x="70" y="63"/>
                    <a:pt x="70" y="63"/>
                  </a:cubicBezTo>
                  <a:cubicBezTo>
                    <a:pt x="70" y="63"/>
                    <a:pt x="70" y="63"/>
                    <a:pt x="71" y="63"/>
                  </a:cubicBezTo>
                  <a:cubicBezTo>
                    <a:pt x="71" y="63"/>
                    <a:pt x="71" y="64"/>
                    <a:pt x="71" y="64"/>
                  </a:cubicBezTo>
                  <a:cubicBezTo>
                    <a:pt x="71" y="64"/>
                    <a:pt x="71" y="65"/>
                    <a:pt x="71" y="65"/>
                  </a:cubicBezTo>
                  <a:cubicBezTo>
                    <a:pt x="72" y="65"/>
                    <a:pt x="72" y="65"/>
                    <a:pt x="73" y="65"/>
                  </a:cubicBezTo>
                  <a:cubicBezTo>
                    <a:pt x="73" y="65"/>
                    <a:pt x="73" y="66"/>
                    <a:pt x="74" y="66"/>
                  </a:cubicBezTo>
                  <a:cubicBezTo>
                    <a:pt x="74" y="67"/>
                    <a:pt x="75" y="68"/>
                    <a:pt x="76" y="68"/>
                  </a:cubicBezTo>
                  <a:cubicBezTo>
                    <a:pt x="76" y="68"/>
                    <a:pt x="77" y="67"/>
                    <a:pt x="77" y="67"/>
                  </a:cubicBezTo>
                  <a:cubicBezTo>
                    <a:pt x="78" y="68"/>
                    <a:pt x="79" y="68"/>
                    <a:pt x="80" y="69"/>
                  </a:cubicBezTo>
                  <a:cubicBezTo>
                    <a:pt x="80" y="69"/>
                    <a:pt x="81" y="69"/>
                    <a:pt x="81" y="70"/>
                  </a:cubicBezTo>
                  <a:cubicBezTo>
                    <a:pt x="81" y="70"/>
                    <a:pt x="81" y="70"/>
                    <a:pt x="81" y="71"/>
                  </a:cubicBezTo>
                  <a:cubicBezTo>
                    <a:pt x="81" y="71"/>
                    <a:pt x="82" y="72"/>
                    <a:pt x="82" y="73"/>
                  </a:cubicBezTo>
                  <a:cubicBezTo>
                    <a:pt x="82" y="73"/>
                    <a:pt x="82" y="73"/>
                    <a:pt x="83" y="74"/>
                  </a:cubicBezTo>
                  <a:cubicBezTo>
                    <a:pt x="83" y="74"/>
                    <a:pt x="83" y="74"/>
                    <a:pt x="84" y="74"/>
                  </a:cubicBezTo>
                  <a:cubicBezTo>
                    <a:pt x="84" y="74"/>
                    <a:pt x="84" y="74"/>
                    <a:pt x="84" y="74"/>
                  </a:cubicBezTo>
                  <a:cubicBezTo>
                    <a:pt x="85" y="74"/>
                    <a:pt x="86" y="75"/>
                    <a:pt x="86" y="75"/>
                  </a:cubicBezTo>
                  <a:cubicBezTo>
                    <a:pt x="86" y="75"/>
                    <a:pt x="87" y="75"/>
                    <a:pt x="87" y="75"/>
                  </a:cubicBezTo>
                  <a:cubicBezTo>
                    <a:pt x="87" y="75"/>
                    <a:pt x="87" y="76"/>
                    <a:pt x="88" y="76"/>
                  </a:cubicBezTo>
                  <a:cubicBezTo>
                    <a:pt x="88" y="76"/>
                    <a:pt x="88" y="76"/>
                    <a:pt x="89" y="76"/>
                  </a:cubicBezTo>
                  <a:cubicBezTo>
                    <a:pt x="89" y="76"/>
                    <a:pt x="90" y="77"/>
                    <a:pt x="91" y="77"/>
                  </a:cubicBezTo>
                  <a:cubicBezTo>
                    <a:pt x="91" y="77"/>
                    <a:pt x="91" y="76"/>
                    <a:pt x="92" y="76"/>
                  </a:cubicBezTo>
                  <a:cubicBezTo>
                    <a:pt x="92" y="77"/>
                    <a:pt x="93" y="77"/>
                    <a:pt x="93" y="77"/>
                  </a:cubicBezTo>
                  <a:cubicBezTo>
                    <a:pt x="87" y="88"/>
                    <a:pt x="76" y="96"/>
                    <a:pt x="63" y="99"/>
                  </a:cubicBezTo>
                  <a:cubicBezTo>
                    <a:pt x="63" y="99"/>
                    <a:pt x="63" y="98"/>
                    <a:pt x="63" y="98"/>
                  </a:cubicBezTo>
                  <a:cubicBezTo>
                    <a:pt x="63" y="97"/>
                    <a:pt x="63" y="96"/>
                    <a:pt x="63" y="95"/>
                  </a:cubicBezTo>
                  <a:cubicBezTo>
                    <a:pt x="63" y="94"/>
                    <a:pt x="63" y="93"/>
                    <a:pt x="63" y="93"/>
                  </a:cubicBezTo>
                  <a:cubicBezTo>
                    <a:pt x="62" y="92"/>
                    <a:pt x="61" y="91"/>
                    <a:pt x="60" y="91"/>
                  </a:cubicBezTo>
                  <a:cubicBezTo>
                    <a:pt x="60" y="91"/>
                    <a:pt x="60" y="91"/>
                    <a:pt x="59" y="90"/>
                  </a:cubicBezTo>
                  <a:cubicBezTo>
                    <a:pt x="58" y="90"/>
                    <a:pt x="57" y="89"/>
                    <a:pt x="56" y="88"/>
                  </a:cubicBezTo>
                  <a:cubicBezTo>
                    <a:pt x="56" y="88"/>
                    <a:pt x="56" y="88"/>
                    <a:pt x="56" y="87"/>
                  </a:cubicBezTo>
                  <a:cubicBezTo>
                    <a:pt x="56" y="87"/>
                    <a:pt x="56" y="87"/>
                    <a:pt x="55" y="87"/>
                  </a:cubicBezTo>
                  <a:lnTo>
                    <a:pt x="55" y="103"/>
                  </a:lnTo>
                  <a:close/>
                  <a:moveTo>
                    <a:pt x="1" y="41"/>
                  </a:moveTo>
                  <a:cubicBezTo>
                    <a:pt x="1" y="42"/>
                    <a:pt x="1" y="43"/>
                    <a:pt x="1" y="44"/>
                  </a:cubicBezTo>
                  <a:cubicBezTo>
                    <a:pt x="1" y="45"/>
                    <a:pt x="1" y="46"/>
                    <a:pt x="1" y="47"/>
                  </a:cubicBezTo>
                  <a:cubicBezTo>
                    <a:pt x="0" y="48"/>
                    <a:pt x="0" y="50"/>
                    <a:pt x="0" y="52"/>
                  </a:cubicBezTo>
                  <a:cubicBezTo>
                    <a:pt x="0" y="54"/>
                    <a:pt x="0" y="55"/>
                    <a:pt x="1" y="57"/>
                  </a:cubicBezTo>
                  <a:cubicBezTo>
                    <a:pt x="1" y="58"/>
                    <a:pt x="1" y="59"/>
                    <a:pt x="1" y="60"/>
                  </a:cubicBezTo>
                  <a:cubicBezTo>
                    <a:pt x="1" y="61"/>
                    <a:pt x="1" y="61"/>
                    <a:pt x="1" y="62"/>
                  </a:cubicBezTo>
                  <a:cubicBezTo>
                    <a:pt x="2" y="63"/>
                    <a:pt x="2" y="64"/>
                    <a:pt x="2" y="65"/>
                  </a:cubicBezTo>
                  <a:cubicBezTo>
                    <a:pt x="2" y="66"/>
                    <a:pt x="3" y="68"/>
                    <a:pt x="4" y="70"/>
                  </a:cubicBezTo>
                  <a:cubicBezTo>
                    <a:pt x="4" y="70"/>
                    <a:pt x="4" y="71"/>
                    <a:pt x="4" y="72"/>
                  </a:cubicBezTo>
                  <a:cubicBezTo>
                    <a:pt x="5" y="73"/>
                    <a:pt x="5" y="73"/>
                    <a:pt x="5" y="74"/>
                  </a:cubicBezTo>
                  <a:cubicBezTo>
                    <a:pt x="6" y="75"/>
                    <a:pt x="6" y="75"/>
                    <a:pt x="6" y="75"/>
                  </a:cubicBezTo>
                  <a:cubicBezTo>
                    <a:pt x="6" y="76"/>
                    <a:pt x="7" y="77"/>
                    <a:pt x="7" y="77"/>
                  </a:cubicBezTo>
                  <a:cubicBezTo>
                    <a:pt x="8" y="80"/>
                    <a:pt x="10" y="82"/>
                    <a:pt x="11" y="84"/>
                  </a:cubicBezTo>
                  <a:cubicBezTo>
                    <a:pt x="12" y="85"/>
                    <a:pt x="13" y="86"/>
                    <a:pt x="14" y="86"/>
                  </a:cubicBezTo>
                  <a:cubicBezTo>
                    <a:pt x="14" y="87"/>
                    <a:pt x="15" y="88"/>
                    <a:pt x="15" y="88"/>
                  </a:cubicBezTo>
                  <a:cubicBezTo>
                    <a:pt x="16" y="89"/>
                    <a:pt x="17" y="89"/>
                    <a:pt x="17" y="90"/>
                  </a:cubicBezTo>
                  <a:cubicBezTo>
                    <a:pt x="20" y="92"/>
                    <a:pt x="23" y="95"/>
                    <a:pt x="26" y="96"/>
                  </a:cubicBezTo>
                  <a:cubicBezTo>
                    <a:pt x="27" y="97"/>
                    <a:pt x="28" y="97"/>
                    <a:pt x="28" y="98"/>
                  </a:cubicBezTo>
                  <a:cubicBezTo>
                    <a:pt x="30" y="98"/>
                    <a:pt x="31" y="99"/>
                    <a:pt x="33" y="100"/>
                  </a:cubicBezTo>
                  <a:cubicBezTo>
                    <a:pt x="34" y="100"/>
                    <a:pt x="35" y="100"/>
                    <a:pt x="35" y="101"/>
                  </a:cubicBezTo>
                  <a:cubicBezTo>
                    <a:pt x="41" y="102"/>
                    <a:pt x="46" y="103"/>
                    <a:pt x="52" y="103"/>
                  </a:cubicBezTo>
                  <a:cubicBezTo>
                    <a:pt x="53" y="103"/>
                    <a:pt x="54" y="103"/>
                    <a:pt x="55" y="103"/>
                  </a:cubicBezTo>
                  <a:cubicBezTo>
                    <a:pt x="55" y="87"/>
                    <a:pt x="55" y="87"/>
                    <a:pt x="55" y="87"/>
                  </a:cubicBezTo>
                  <a:cubicBezTo>
                    <a:pt x="55" y="86"/>
                    <a:pt x="55" y="86"/>
                    <a:pt x="55" y="86"/>
                  </a:cubicBezTo>
                  <a:cubicBezTo>
                    <a:pt x="54" y="85"/>
                    <a:pt x="54" y="83"/>
                    <a:pt x="53" y="82"/>
                  </a:cubicBezTo>
                  <a:cubicBezTo>
                    <a:pt x="53" y="82"/>
                    <a:pt x="52" y="81"/>
                    <a:pt x="52" y="81"/>
                  </a:cubicBezTo>
                  <a:cubicBezTo>
                    <a:pt x="52" y="80"/>
                    <a:pt x="51" y="80"/>
                    <a:pt x="51" y="80"/>
                  </a:cubicBezTo>
                  <a:cubicBezTo>
                    <a:pt x="51" y="79"/>
                    <a:pt x="50" y="79"/>
                    <a:pt x="50" y="78"/>
                  </a:cubicBezTo>
                  <a:cubicBezTo>
                    <a:pt x="50" y="78"/>
                    <a:pt x="51" y="77"/>
                    <a:pt x="51" y="77"/>
                  </a:cubicBezTo>
                  <a:cubicBezTo>
                    <a:pt x="51" y="76"/>
                    <a:pt x="51" y="76"/>
                    <a:pt x="51" y="76"/>
                  </a:cubicBezTo>
                  <a:cubicBezTo>
                    <a:pt x="51" y="75"/>
                    <a:pt x="51" y="74"/>
                    <a:pt x="51" y="74"/>
                  </a:cubicBezTo>
                  <a:cubicBezTo>
                    <a:pt x="51" y="73"/>
                    <a:pt x="52" y="73"/>
                    <a:pt x="52" y="73"/>
                  </a:cubicBezTo>
                  <a:cubicBezTo>
                    <a:pt x="52" y="73"/>
                    <a:pt x="52" y="73"/>
                    <a:pt x="53" y="72"/>
                  </a:cubicBezTo>
                  <a:cubicBezTo>
                    <a:pt x="53" y="72"/>
                    <a:pt x="53" y="72"/>
                    <a:pt x="53" y="71"/>
                  </a:cubicBezTo>
                  <a:cubicBezTo>
                    <a:pt x="53" y="71"/>
                    <a:pt x="54" y="71"/>
                    <a:pt x="54" y="70"/>
                  </a:cubicBezTo>
                  <a:cubicBezTo>
                    <a:pt x="54" y="70"/>
                    <a:pt x="54" y="68"/>
                    <a:pt x="54" y="67"/>
                  </a:cubicBezTo>
                  <a:cubicBezTo>
                    <a:pt x="54" y="67"/>
                    <a:pt x="54" y="66"/>
                    <a:pt x="54" y="66"/>
                  </a:cubicBezTo>
                  <a:cubicBezTo>
                    <a:pt x="53" y="65"/>
                    <a:pt x="53" y="64"/>
                    <a:pt x="53" y="64"/>
                  </a:cubicBezTo>
                  <a:cubicBezTo>
                    <a:pt x="52" y="64"/>
                    <a:pt x="52" y="65"/>
                    <a:pt x="52" y="65"/>
                  </a:cubicBezTo>
                  <a:cubicBezTo>
                    <a:pt x="52" y="66"/>
                    <a:pt x="52" y="66"/>
                    <a:pt x="51" y="66"/>
                  </a:cubicBezTo>
                  <a:cubicBezTo>
                    <a:pt x="51" y="66"/>
                    <a:pt x="50" y="66"/>
                    <a:pt x="50" y="65"/>
                  </a:cubicBezTo>
                  <a:cubicBezTo>
                    <a:pt x="49" y="65"/>
                    <a:pt x="49" y="65"/>
                    <a:pt x="49" y="65"/>
                  </a:cubicBezTo>
                  <a:cubicBezTo>
                    <a:pt x="48" y="65"/>
                    <a:pt x="48" y="64"/>
                    <a:pt x="47" y="64"/>
                  </a:cubicBezTo>
                  <a:cubicBezTo>
                    <a:pt x="47" y="64"/>
                    <a:pt x="47" y="64"/>
                    <a:pt x="46" y="63"/>
                  </a:cubicBezTo>
                  <a:cubicBezTo>
                    <a:pt x="46" y="63"/>
                    <a:pt x="46" y="63"/>
                    <a:pt x="46" y="62"/>
                  </a:cubicBezTo>
                  <a:cubicBezTo>
                    <a:pt x="46" y="62"/>
                    <a:pt x="45" y="60"/>
                    <a:pt x="44" y="60"/>
                  </a:cubicBezTo>
                  <a:cubicBezTo>
                    <a:pt x="44" y="60"/>
                    <a:pt x="43" y="60"/>
                    <a:pt x="43" y="60"/>
                  </a:cubicBezTo>
                  <a:cubicBezTo>
                    <a:pt x="42" y="60"/>
                    <a:pt x="42" y="60"/>
                    <a:pt x="42" y="60"/>
                  </a:cubicBezTo>
                  <a:cubicBezTo>
                    <a:pt x="41" y="59"/>
                    <a:pt x="41" y="59"/>
                    <a:pt x="41" y="59"/>
                  </a:cubicBezTo>
                  <a:cubicBezTo>
                    <a:pt x="40" y="59"/>
                    <a:pt x="39" y="57"/>
                    <a:pt x="38" y="57"/>
                  </a:cubicBezTo>
                  <a:cubicBezTo>
                    <a:pt x="37" y="57"/>
                    <a:pt x="37" y="58"/>
                    <a:pt x="36" y="58"/>
                  </a:cubicBezTo>
                  <a:cubicBezTo>
                    <a:pt x="36" y="58"/>
                    <a:pt x="35" y="57"/>
                    <a:pt x="34" y="57"/>
                  </a:cubicBezTo>
                  <a:cubicBezTo>
                    <a:pt x="33" y="57"/>
                    <a:pt x="33" y="56"/>
                    <a:pt x="32" y="56"/>
                  </a:cubicBezTo>
                  <a:cubicBezTo>
                    <a:pt x="32" y="56"/>
                    <a:pt x="31" y="55"/>
                    <a:pt x="31" y="55"/>
                  </a:cubicBezTo>
                  <a:cubicBezTo>
                    <a:pt x="31" y="55"/>
                    <a:pt x="30" y="55"/>
                    <a:pt x="30" y="55"/>
                  </a:cubicBezTo>
                  <a:cubicBezTo>
                    <a:pt x="30" y="55"/>
                    <a:pt x="29" y="54"/>
                    <a:pt x="29" y="54"/>
                  </a:cubicBezTo>
                  <a:cubicBezTo>
                    <a:pt x="28" y="54"/>
                    <a:pt x="28" y="53"/>
                    <a:pt x="28" y="53"/>
                  </a:cubicBezTo>
                  <a:cubicBezTo>
                    <a:pt x="28" y="53"/>
                    <a:pt x="28" y="52"/>
                    <a:pt x="28" y="52"/>
                  </a:cubicBezTo>
                  <a:cubicBezTo>
                    <a:pt x="28" y="51"/>
                    <a:pt x="28" y="50"/>
                    <a:pt x="27" y="49"/>
                  </a:cubicBezTo>
                  <a:cubicBezTo>
                    <a:pt x="26" y="48"/>
                    <a:pt x="26" y="48"/>
                    <a:pt x="25" y="47"/>
                  </a:cubicBezTo>
                  <a:cubicBezTo>
                    <a:pt x="25" y="47"/>
                    <a:pt x="25" y="47"/>
                    <a:pt x="25" y="46"/>
                  </a:cubicBezTo>
                  <a:cubicBezTo>
                    <a:pt x="25" y="46"/>
                    <a:pt x="25" y="46"/>
                    <a:pt x="24" y="45"/>
                  </a:cubicBezTo>
                  <a:cubicBezTo>
                    <a:pt x="24" y="45"/>
                    <a:pt x="23" y="44"/>
                    <a:pt x="23" y="44"/>
                  </a:cubicBezTo>
                  <a:cubicBezTo>
                    <a:pt x="23" y="43"/>
                    <a:pt x="24" y="42"/>
                    <a:pt x="23" y="42"/>
                  </a:cubicBezTo>
                  <a:cubicBezTo>
                    <a:pt x="23" y="41"/>
                    <a:pt x="22" y="41"/>
                    <a:pt x="22" y="43"/>
                  </a:cubicBezTo>
                  <a:cubicBezTo>
                    <a:pt x="22" y="43"/>
                    <a:pt x="22" y="44"/>
                    <a:pt x="23" y="44"/>
                  </a:cubicBezTo>
                  <a:cubicBezTo>
                    <a:pt x="23" y="44"/>
                    <a:pt x="23" y="45"/>
                    <a:pt x="23" y="45"/>
                  </a:cubicBezTo>
                  <a:cubicBezTo>
                    <a:pt x="23" y="46"/>
                    <a:pt x="23" y="46"/>
                    <a:pt x="24" y="46"/>
                  </a:cubicBezTo>
                  <a:cubicBezTo>
                    <a:pt x="24" y="47"/>
                    <a:pt x="24" y="48"/>
                    <a:pt x="24" y="48"/>
                  </a:cubicBezTo>
                  <a:cubicBezTo>
                    <a:pt x="24" y="49"/>
                    <a:pt x="25" y="49"/>
                    <a:pt x="24" y="50"/>
                  </a:cubicBezTo>
                  <a:cubicBezTo>
                    <a:pt x="24" y="50"/>
                    <a:pt x="24" y="49"/>
                    <a:pt x="23" y="49"/>
                  </a:cubicBezTo>
                  <a:cubicBezTo>
                    <a:pt x="23" y="49"/>
                    <a:pt x="23" y="49"/>
                    <a:pt x="22" y="48"/>
                  </a:cubicBezTo>
                  <a:cubicBezTo>
                    <a:pt x="22" y="48"/>
                    <a:pt x="23" y="47"/>
                    <a:pt x="23" y="47"/>
                  </a:cubicBezTo>
                  <a:cubicBezTo>
                    <a:pt x="22" y="46"/>
                    <a:pt x="21" y="46"/>
                    <a:pt x="21" y="45"/>
                  </a:cubicBezTo>
                  <a:cubicBezTo>
                    <a:pt x="21" y="45"/>
                    <a:pt x="21" y="45"/>
                    <a:pt x="21" y="44"/>
                  </a:cubicBezTo>
                  <a:cubicBezTo>
                    <a:pt x="21" y="44"/>
                    <a:pt x="21" y="43"/>
                    <a:pt x="21" y="43"/>
                  </a:cubicBezTo>
                  <a:cubicBezTo>
                    <a:pt x="20" y="43"/>
                    <a:pt x="20" y="42"/>
                    <a:pt x="20" y="41"/>
                  </a:cubicBezTo>
                  <a:cubicBezTo>
                    <a:pt x="20" y="41"/>
                    <a:pt x="20" y="40"/>
                    <a:pt x="20" y="40"/>
                  </a:cubicBezTo>
                  <a:cubicBezTo>
                    <a:pt x="20" y="39"/>
                    <a:pt x="20" y="39"/>
                    <a:pt x="19" y="39"/>
                  </a:cubicBezTo>
                  <a:cubicBezTo>
                    <a:pt x="19" y="38"/>
                    <a:pt x="18" y="38"/>
                    <a:pt x="18" y="38"/>
                  </a:cubicBezTo>
                  <a:cubicBezTo>
                    <a:pt x="18" y="38"/>
                    <a:pt x="18" y="37"/>
                    <a:pt x="18" y="37"/>
                  </a:cubicBezTo>
                  <a:cubicBezTo>
                    <a:pt x="18" y="36"/>
                    <a:pt x="18" y="35"/>
                    <a:pt x="18" y="34"/>
                  </a:cubicBezTo>
                  <a:cubicBezTo>
                    <a:pt x="18" y="34"/>
                    <a:pt x="18" y="33"/>
                    <a:pt x="18" y="32"/>
                  </a:cubicBezTo>
                  <a:cubicBezTo>
                    <a:pt x="18" y="32"/>
                    <a:pt x="18" y="32"/>
                    <a:pt x="19" y="31"/>
                  </a:cubicBezTo>
                  <a:cubicBezTo>
                    <a:pt x="19" y="31"/>
                    <a:pt x="19" y="30"/>
                    <a:pt x="19" y="30"/>
                  </a:cubicBezTo>
                  <a:cubicBezTo>
                    <a:pt x="20" y="29"/>
                    <a:pt x="20" y="28"/>
                    <a:pt x="21" y="28"/>
                  </a:cubicBezTo>
                  <a:cubicBezTo>
                    <a:pt x="22" y="27"/>
                    <a:pt x="22" y="26"/>
                    <a:pt x="23" y="25"/>
                  </a:cubicBezTo>
                  <a:cubicBezTo>
                    <a:pt x="23" y="25"/>
                    <a:pt x="23" y="24"/>
                    <a:pt x="23" y="24"/>
                  </a:cubicBezTo>
                  <a:cubicBezTo>
                    <a:pt x="23" y="23"/>
                    <a:pt x="22" y="23"/>
                    <a:pt x="22" y="22"/>
                  </a:cubicBezTo>
                  <a:cubicBezTo>
                    <a:pt x="22" y="22"/>
                    <a:pt x="23" y="22"/>
                    <a:pt x="23" y="22"/>
                  </a:cubicBezTo>
                  <a:cubicBezTo>
                    <a:pt x="23" y="21"/>
                    <a:pt x="23" y="21"/>
                    <a:pt x="23" y="21"/>
                  </a:cubicBezTo>
                  <a:cubicBezTo>
                    <a:pt x="23" y="20"/>
                    <a:pt x="23" y="19"/>
                    <a:pt x="23" y="19"/>
                  </a:cubicBezTo>
                  <a:cubicBezTo>
                    <a:pt x="23" y="18"/>
                    <a:pt x="24" y="18"/>
                    <a:pt x="23" y="18"/>
                  </a:cubicBezTo>
                  <a:cubicBezTo>
                    <a:pt x="23" y="17"/>
                    <a:pt x="22" y="18"/>
                    <a:pt x="22" y="18"/>
                  </a:cubicBezTo>
                  <a:cubicBezTo>
                    <a:pt x="21" y="17"/>
                    <a:pt x="22" y="17"/>
                    <a:pt x="22" y="16"/>
                  </a:cubicBezTo>
                  <a:cubicBezTo>
                    <a:pt x="22" y="16"/>
                    <a:pt x="22" y="16"/>
                    <a:pt x="22" y="16"/>
                  </a:cubicBezTo>
                  <a:cubicBezTo>
                    <a:pt x="22" y="15"/>
                    <a:pt x="22" y="15"/>
                    <a:pt x="22" y="15"/>
                  </a:cubicBezTo>
                  <a:cubicBezTo>
                    <a:pt x="22" y="15"/>
                    <a:pt x="22" y="14"/>
                    <a:pt x="22" y="14"/>
                  </a:cubicBezTo>
                  <a:cubicBezTo>
                    <a:pt x="28" y="9"/>
                    <a:pt x="35" y="5"/>
                    <a:pt x="43" y="4"/>
                  </a:cubicBezTo>
                  <a:cubicBezTo>
                    <a:pt x="43" y="4"/>
                    <a:pt x="43" y="4"/>
                    <a:pt x="43" y="4"/>
                  </a:cubicBezTo>
                  <a:cubicBezTo>
                    <a:pt x="43" y="4"/>
                    <a:pt x="43" y="4"/>
                    <a:pt x="44" y="4"/>
                  </a:cubicBezTo>
                  <a:cubicBezTo>
                    <a:pt x="44" y="4"/>
                    <a:pt x="45" y="4"/>
                    <a:pt x="45" y="4"/>
                  </a:cubicBezTo>
                  <a:cubicBezTo>
                    <a:pt x="46" y="4"/>
                    <a:pt x="46" y="4"/>
                    <a:pt x="47" y="4"/>
                  </a:cubicBezTo>
                  <a:cubicBezTo>
                    <a:pt x="48" y="4"/>
                    <a:pt x="49" y="5"/>
                    <a:pt x="50" y="5"/>
                  </a:cubicBezTo>
                  <a:cubicBezTo>
                    <a:pt x="50" y="5"/>
                    <a:pt x="50" y="4"/>
                    <a:pt x="50" y="4"/>
                  </a:cubicBezTo>
                  <a:cubicBezTo>
                    <a:pt x="50" y="4"/>
                    <a:pt x="51" y="3"/>
                    <a:pt x="51" y="3"/>
                  </a:cubicBezTo>
                  <a:cubicBezTo>
                    <a:pt x="51" y="3"/>
                    <a:pt x="52" y="3"/>
                    <a:pt x="52" y="3"/>
                  </a:cubicBezTo>
                  <a:cubicBezTo>
                    <a:pt x="53" y="3"/>
                    <a:pt x="54" y="3"/>
                    <a:pt x="55" y="3"/>
                  </a:cubicBezTo>
                  <a:cubicBezTo>
                    <a:pt x="55" y="0"/>
                    <a:pt x="55" y="0"/>
                    <a:pt x="55" y="0"/>
                  </a:cubicBezTo>
                  <a:cubicBezTo>
                    <a:pt x="55" y="0"/>
                    <a:pt x="54" y="0"/>
                    <a:pt x="53" y="0"/>
                  </a:cubicBezTo>
                  <a:cubicBezTo>
                    <a:pt x="53" y="0"/>
                    <a:pt x="52" y="0"/>
                    <a:pt x="52" y="0"/>
                  </a:cubicBezTo>
                  <a:cubicBezTo>
                    <a:pt x="51" y="0"/>
                    <a:pt x="51" y="0"/>
                    <a:pt x="50" y="0"/>
                  </a:cubicBezTo>
                  <a:cubicBezTo>
                    <a:pt x="45" y="0"/>
                    <a:pt x="40" y="1"/>
                    <a:pt x="35" y="3"/>
                  </a:cubicBezTo>
                  <a:cubicBezTo>
                    <a:pt x="35" y="3"/>
                    <a:pt x="34" y="4"/>
                    <a:pt x="33" y="4"/>
                  </a:cubicBezTo>
                  <a:cubicBezTo>
                    <a:pt x="33" y="4"/>
                    <a:pt x="33" y="4"/>
                    <a:pt x="32" y="4"/>
                  </a:cubicBezTo>
                  <a:cubicBezTo>
                    <a:pt x="32" y="4"/>
                    <a:pt x="31" y="5"/>
                    <a:pt x="31" y="5"/>
                  </a:cubicBezTo>
                  <a:cubicBezTo>
                    <a:pt x="30" y="5"/>
                    <a:pt x="29" y="6"/>
                    <a:pt x="28" y="6"/>
                  </a:cubicBezTo>
                  <a:cubicBezTo>
                    <a:pt x="28" y="6"/>
                    <a:pt x="27" y="7"/>
                    <a:pt x="26" y="7"/>
                  </a:cubicBezTo>
                  <a:cubicBezTo>
                    <a:pt x="23" y="9"/>
                    <a:pt x="21" y="11"/>
                    <a:pt x="18" y="13"/>
                  </a:cubicBezTo>
                  <a:cubicBezTo>
                    <a:pt x="18" y="13"/>
                    <a:pt x="18" y="13"/>
                    <a:pt x="17" y="14"/>
                  </a:cubicBezTo>
                  <a:cubicBezTo>
                    <a:pt x="17" y="14"/>
                    <a:pt x="16" y="15"/>
                    <a:pt x="15" y="15"/>
                  </a:cubicBezTo>
                  <a:cubicBezTo>
                    <a:pt x="15" y="16"/>
                    <a:pt x="14" y="17"/>
                    <a:pt x="14" y="17"/>
                  </a:cubicBezTo>
                  <a:cubicBezTo>
                    <a:pt x="13" y="18"/>
                    <a:pt x="12" y="19"/>
                    <a:pt x="11" y="20"/>
                  </a:cubicBezTo>
                  <a:cubicBezTo>
                    <a:pt x="10" y="22"/>
                    <a:pt x="8" y="24"/>
                    <a:pt x="7" y="26"/>
                  </a:cubicBezTo>
                  <a:cubicBezTo>
                    <a:pt x="7" y="27"/>
                    <a:pt x="6" y="28"/>
                    <a:pt x="6" y="28"/>
                  </a:cubicBezTo>
                  <a:cubicBezTo>
                    <a:pt x="6" y="29"/>
                    <a:pt x="6" y="29"/>
                    <a:pt x="5" y="29"/>
                  </a:cubicBezTo>
                  <a:cubicBezTo>
                    <a:pt x="5" y="31"/>
                    <a:pt x="4" y="32"/>
                    <a:pt x="4" y="33"/>
                  </a:cubicBezTo>
                  <a:cubicBezTo>
                    <a:pt x="4" y="33"/>
                    <a:pt x="4" y="34"/>
                    <a:pt x="4" y="34"/>
                  </a:cubicBezTo>
                  <a:cubicBezTo>
                    <a:pt x="3" y="36"/>
                    <a:pt x="2" y="37"/>
                    <a:pt x="2" y="39"/>
                  </a:cubicBezTo>
                  <a:cubicBezTo>
                    <a:pt x="2" y="40"/>
                    <a:pt x="2" y="41"/>
                    <a:pt x="1" y="41"/>
                  </a:cubicBezTo>
                  <a:close/>
                  <a:moveTo>
                    <a:pt x="55" y="41"/>
                  </a:moveTo>
                  <a:cubicBezTo>
                    <a:pt x="55" y="65"/>
                    <a:pt x="55" y="65"/>
                    <a:pt x="55" y="65"/>
                  </a:cubicBezTo>
                  <a:cubicBezTo>
                    <a:pt x="55" y="65"/>
                    <a:pt x="55" y="65"/>
                    <a:pt x="55" y="65"/>
                  </a:cubicBezTo>
                  <a:cubicBezTo>
                    <a:pt x="54" y="65"/>
                    <a:pt x="54" y="64"/>
                    <a:pt x="54" y="64"/>
                  </a:cubicBezTo>
                  <a:cubicBezTo>
                    <a:pt x="52" y="63"/>
                    <a:pt x="52" y="65"/>
                    <a:pt x="51" y="65"/>
                  </a:cubicBezTo>
                  <a:cubicBezTo>
                    <a:pt x="50" y="65"/>
                    <a:pt x="48" y="63"/>
                    <a:pt x="48" y="62"/>
                  </a:cubicBezTo>
                  <a:cubicBezTo>
                    <a:pt x="48" y="61"/>
                    <a:pt x="49" y="61"/>
                    <a:pt x="49" y="60"/>
                  </a:cubicBezTo>
                  <a:cubicBezTo>
                    <a:pt x="49" y="59"/>
                    <a:pt x="49" y="59"/>
                    <a:pt x="49" y="59"/>
                  </a:cubicBezTo>
                  <a:cubicBezTo>
                    <a:pt x="49" y="58"/>
                    <a:pt x="48" y="57"/>
                    <a:pt x="48" y="57"/>
                  </a:cubicBezTo>
                  <a:cubicBezTo>
                    <a:pt x="47" y="57"/>
                    <a:pt x="45" y="58"/>
                    <a:pt x="44" y="57"/>
                  </a:cubicBezTo>
                  <a:cubicBezTo>
                    <a:pt x="44" y="57"/>
                    <a:pt x="44" y="57"/>
                    <a:pt x="45" y="56"/>
                  </a:cubicBezTo>
                  <a:cubicBezTo>
                    <a:pt x="45" y="56"/>
                    <a:pt x="45" y="56"/>
                    <a:pt x="45" y="56"/>
                  </a:cubicBezTo>
                  <a:cubicBezTo>
                    <a:pt x="45" y="55"/>
                    <a:pt x="45" y="55"/>
                    <a:pt x="45" y="55"/>
                  </a:cubicBezTo>
                  <a:cubicBezTo>
                    <a:pt x="46" y="54"/>
                    <a:pt x="46" y="54"/>
                    <a:pt x="46" y="53"/>
                  </a:cubicBezTo>
                  <a:cubicBezTo>
                    <a:pt x="46" y="53"/>
                    <a:pt x="46" y="53"/>
                    <a:pt x="46" y="53"/>
                  </a:cubicBezTo>
                  <a:cubicBezTo>
                    <a:pt x="46" y="52"/>
                    <a:pt x="46" y="52"/>
                    <a:pt x="46" y="52"/>
                  </a:cubicBezTo>
                  <a:cubicBezTo>
                    <a:pt x="45" y="52"/>
                    <a:pt x="44" y="52"/>
                    <a:pt x="44" y="52"/>
                  </a:cubicBezTo>
                  <a:cubicBezTo>
                    <a:pt x="42" y="52"/>
                    <a:pt x="43" y="54"/>
                    <a:pt x="42" y="54"/>
                  </a:cubicBezTo>
                  <a:cubicBezTo>
                    <a:pt x="41" y="55"/>
                    <a:pt x="41" y="55"/>
                    <a:pt x="40" y="55"/>
                  </a:cubicBezTo>
                  <a:cubicBezTo>
                    <a:pt x="40" y="55"/>
                    <a:pt x="39" y="55"/>
                    <a:pt x="39" y="55"/>
                  </a:cubicBezTo>
                  <a:cubicBezTo>
                    <a:pt x="38" y="55"/>
                    <a:pt x="37" y="54"/>
                    <a:pt x="37" y="54"/>
                  </a:cubicBezTo>
                  <a:cubicBezTo>
                    <a:pt x="37" y="54"/>
                    <a:pt x="36" y="52"/>
                    <a:pt x="36" y="52"/>
                  </a:cubicBezTo>
                  <a:cubicBezTo>
                    <a:pt x="36" y="51"/>
                    <a:pt x="36" y="49"/>
                    <a:pt x="37" y="48"/>
                  </a:cubicBezTo>
                  <a:cubicBezTo>
                    <a:pt x="37" y="48"/>
                    <a:pt x="37" y="48"/>
                    <a:pt x="37" y="47"/>
                  </a:cubicBezTo>
                  <a:cubicBezTo>
                    <a:pt x="38" y="47"/>
                    <a:pt x="37" y="46"/>
                    <a:pt x="38" y="46"/>
                  </a:cubicBezTo>
                  <a:cubicBezTo>
                    <a:pt x="38" y="45"/>
                    <a:pt x="39" y="45"/>
                    <a:pt x="39" y="44"/>
                  </a:cubicBezTo>
                  <a:cubicBezTo>
                    <a:pt x="40" y="44"/>
                    <a:pt x="41" y="43"/>
                    <a:pt x="42" y="43"/>
                  </a:cubicBezTo>
                  <a:cubicBezTo>
                    <a:pt x="42" y="43"/>
                    <a:pt x="43" y="43"/>
                    <a:pt x="44" y="43"/>
                  </a:cubicBezTo>
                  <a:cubicBezTo>
                    <a:pt x="44" y="43"/>
                    <a:pt x="44" y="44"/>
                    <a:pt x="45" y="44"/>
                  </a:cubicBezTo>
                  <a:cubicBezTo>
                    <a:pt x="46" y="44"/>
                    <a:pt x="46" y="43"/>
                    <a:pt x="47" y="43"/>
                  </a:cubicBezTo>
                  <a:cubicBezTo>
                    <a:pt x="48" y="43"/>
                    <a:pt x="48" y="42"/>
                    <a:pt x="49" y="43"/>
                  </a:cubicBezTo>
                  <a:cubicBezTo>
                    <a:pt x="49" y="43"/>
                    <a:pt x="50" y="43"/>
                    <a:pt x="50" y="43"/>
                  </a:cubicBezTo>
                  <a:cubicBezTo>
                    <a:pt x="51" y="43"/>
                    <a:pt x="51" y="43"/>
                    <a:pt x="51" y="43"/>
                  </a:cubicBezTo>
                  <a:cubicBezTo>
                    <a:pt x="52" y="43"/>
                    <a:pt x="52" y="44"/>
                    <a:pt x="52" y="44"/>
                  </a:cubicBezTo>
                  <a:cubicBezTo>
                    <a:pt x="52" y="45"/>
                    <a:pt x="52" y="45"/>
                    <a:pt x="52" y="46"/>
                  </a:cubicBezTo>
                  <a:cubicBezTo>
                    <a:pt x="52" y="46"/>
                    <a:pt x="53" y="46"/>
                    <a:pt x="54" y="46"/>
                  </a:cubicBezTo>
                  <a:cubicBezTo>
                    <a:pt x="55" y="46"/>
                    <a:pt x="54" y="45"/>
                    <a:pt x="54" y="45"/>
                  </a:cubicBezTo>
                  <a:cubicBezTo>
                    <a:pt x="54" y="45"/>
                    <a:pt x="54" y="44"/>
                    <a:pt x="54" y="44"/>
                  </a:cubicBezTo>
                  <a:cubicBezTo>
                    <a:pt x="54" y="44"/>
                    <a:pt x="54" y="43"/>
                    <a:pt x="54" y="43"/>
                  </a:cubicBezTo>
                  <a:cubicBezTo>
                    <a:pt x="54" y="42"/>
                    <a:pt x="55" y="41"/>
                    <a:pt x="55"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2" name="Group 121">
            <a:extLst>
              <a:ext uri="{FF2B5EF4-FFF2-40B4-BE49-F238E27FC236}">
                <a16:creationId xmlns:a16="http://schemas.microsoft.com/office/drawing/2014/main" id="{287FA75A-58B7-549A-2AC5-024749E53515}"/>
              </a:ext>
            </a:extLst>
          </p:cNvPr>
          <p:cNvGrpSpPr/>
          <p:nvPr/>
        </p:nvGrpSpPr>
        <p:grpSpPr>
          <a:xfrm>
            <a:off x="8844935" y="4097128"/>
            <a:ext cx="377378" cy="375403"/>
            <a:chOff x="8174160" y="1806372"/>
            <a:chExt cx="377378" cy="375403"/>
          </a:xfrm>
        </p:grpSpPr>
        <p:sp>
          <p:nvSpPr>
            <p:cNvPr id="20" name="Oval 33">
              <a:extLst>
                <a:ext uri="{FF2B5EF4-FFF2-40B4-BE49-F238E27FC236}">
                  <a16:creationId xmlns:a16="http://schemas.microsoft.com/office/drawing/2014/main" id="{8D7F5669-0200-CE2C-769E-5B4BF917B73B}"/>
                </a:ext>
              </a:extLst>
            </p:cNvPr>
            <p:cNvSpPr>
              <a:spLocks noChangeArrowheads="1"/>
            </p:cNvSpPr>
            <p:nvPr/>
          </p:nvSpPr>
          <p:spPr bwMode="auto">
            <a:xfrm>
              <a:off x="8174160" y="1806372"/>
              <a:ext cx="377378" cy="375403"/>
            </a:xfrm>
            <a:prstGeom prst="ellipse">
              <a:avLst/>
            </a:prstGeom>
            <a:solidFill>
              <a:srgbClr val="3D824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7">
              <a:extLst>
                <a:ext uri="{FF2B5EF4-FFF2-40B4-BE49-F238E27FC236}">
                  <a16:creationId xmlns:a16="http://schemas.microsoft.com/office/drawing/2014/main" id="{12C2A87E-96F8-F74E-92F1-B3DECE5BEDB2}"/>
                </a:ext>
              </a:extLst>
            </p:cNvPr>
            <p:cNvSpPr>
              <a:spLocks noEditPoints="1"/>
            </p:cNvSpPr>
            <p:nvPr/>
          </p:nvSpPr>
          <p:spPr bwMode="auto">
            <a:xfrm>
              <a:off x="8267021" y="1918993"/>
              <a:ext cx="191654" cy="152137"/>
            </a:xfrm>
            <a:custGeom>
              <a:avLst/>
              <a:gdLst>
                <a:gd name="T0" fmla="*/ 64 w 72"/>
                <a:gd name="T1" fmla="*/ 13 h 57"/>
                <a:gd name="T2" fmla="*/ 58 w 72"/>
                <a:gd name="T3" fmla="*/ 13 h 57"/>
                <a:gd name="T4" fmla="*/ 58 w 72"/>
                <a:gd name="T5" fmla="*/ 16 h 57"/>
                <a:gd name="T6" fmla="*/ 65 w 72"/>
                <a:gd name="T7" fmla="*/ 32 h 57"/>
                <a:gd name="T8" fmla="*/ 65 w 72"/>
                <a:gd name="T9" fmla="*/ 39 h 57"/>
                <a:gd name="T10" fmla="*/ 58 w 72"/>
                <a:gd name="T11" fmla="*/ 57 h 57"/>
                <a:gd name="T12" fmla="*/ 72 w 72"/>
                <a:gd name="T13" fmla="*/ 53 h 57"/>
                <a:gd name="T14" fmla="*/ 72 w 72"/>
                <a:gd name="T15" fmla="*/ 20 h 57"/>
                <a:gd name="T16" fmla="*/ 58 w 72"/>
                <a:gd name="T17" fmla="*/ 0 h 57"/>
                <a:gd name="T18" fmla="*/ 36 w 72"/>
                <a:gd name="T19" fmla="*/ 4 h 57"/>
                <a:gd name="T20" fmla="*/ 58 w 72"/>
                <a:gd name="T21" fmla="*/ 13 h 57"/>
                <a:gd name="T22" fmla="*/ 36 w 72"/>
                <a:gd name="T23" fmla="*/ 45 h 57"/>
                <a:gd name="T24" fmla="*/ 55 w 72"/>
                <a:gd name="T25" fmla="*/ 53 h 57"/>
                <a:gd name="T26" fmla="*/ 58 w 72"/>
                <a:gd name="T27" fmla="*/ 57 h 57"/>
                <a:gd name="T28" fmla="*/ 51 w 72"/>
                <a:gd name="T29" fmla="*/ 39 h 57"/>
                <a:gd name="T30" fmla="*/ 58 w 72"/>
                <a:gd name="T31" fmla="*/ 32 h 57"/>
                <a:gd name="T32" fmla="*/ 36 w 72"/>
                <a:gd name="T33" fmla="*/ 16 h 57"/>
                <a:gd name="T34" fmla="*/ 36 w 72"/>
                <a:gd name="T35" fmla="*/ 0 h 57"/>
                <a:gd name="T36" fmla="*/ 13 w 72"/>
                <a:gd name="T37" fmla="*/ 0 h 57"/>
                <a:gd name="T38" fmla="*/ 18 w 72"/>
                <a:gd name="T39" fmla="*/ 4 h 57"/>
                <a:gd name="T40" fmla="*/ 36 w 72"/>
                <a:gd name="T41" fmla="*/ 4 h 57"/>
                <a:gd name="T42" fmla="*/ 13 w 72"/>
                <a:gd name="T43" fmla="*/ 57 h 57"/>
                <a:gd name="T44" fmla="*/ 17 w 72"/>
                <a:gd name="T45" fmla="*/ 53 h 57"/>
                <a:gd name="T46" fmla="*/ 36 w 72"/>
                <a:gd name="T47" fmla="*/ 45 h 57"/>
                <a:gd name="T48" fmla="*/ 13 w 72"/>
                <a:gd name="T49" fmla="*/ 16 h 57"/>
                <a:gd name="T50" fmla="*/ 21 w 72"/>
                <a:gd name="T51" fmla="*/ 32 h 57"/>
                <a:gd name="T52" fmla="*/ 21 w 72"/>
                <a:gd name="T53" fmla="*/ 39 h 57"/>
                <a:gd name="T54" fmla="*/ 13 w 72"/>
                <a:gd name="T55" fmla="*/ 57 h 57"/>
                <a:gd name="T56" fmla="*/ 7 w 72"/>
                <a:gd name="T57" fmla="*/ 13 h 57"/>
                <a:gd name="T58" fmla="*/ 0 w 72"/>
                <a:gd name="T59" fmla="*/ 43 h 57"/>
                <a:gd name="T60" fmla="*/ 0 w 72"/>
                <a:gd name="T61" fmla="*/ 53 h 57"/>
                <a:gd name="T62" fmla="*/ 13 w 72"/>
                <a:gd name="T63" fmla="*/ 57 h 57"/>
                <a:gd name="T64" fmla="*/ 6 w 72"/>
                <a:gd name="T65" fmla="*/ 39 h 57"/>
                <a:gd name="T66" fmla="*/ 13 w 72"/>
                <a:gd name="T67" fmla="*/ 32 h 57"/>
                <a:gd name="T68" fmla="*/ 12 w 72"/>
                <a:gd name="T69" fmla="*/ 16 h 57"/>
                <a:gd name="T70" fmla="*/ 13 w 72"/>
                <a:gd name="T71"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2" h="57">
                  <a:moveTo>
                    <a:pt x="72" y="20"/>
                  </a:moveTo>
                  <a:cubicBezTo>
                    <a:pt x="64" y="13"/>
                    <a:pt x="64" y="13"/>
                    <a:pt x="64" y="13"/>
                  </a:cubicBezTo>
                  <a:cubicBezTo>
                    <a:pt x="58" y="0"/>
                    <a:pt x="58" y="0"/>
                    <a:pt x="58" y="0"/>
                  </a:cubicBezTo>
                  <a:cubicBezTo>
                    <a:pt x="58" y="13"/>
                    <a:pt x="58" y="13"/>
                    <a:pt x="58" y="13"/>
                  </a:cubicBezTo>
                  <a:cubicBezTo>
                    <a:pt x="60" y="16"/>
                    <a:pt x="60" y="16"/>
                    <a:pt x="60" y="16"/>
                  </a:cubicBezTo>
                  <a:cubicBezTo>
                    <a:pt x="58" y="16"/>
                    <a:pt x="58" y="16"/>
                    <a:pt x="58" y="16"/>
                  </a:cubicBezTo>
                  <a:cubicBezTo>
                    <a:pt x="58" y="32"/>
                    <a:pt x="58" y="32"/>
                    <a:pt x="58" y="32"/>
                  </a:cubicBezTo>
                  <a:cubicBezTo>
                    <a:pt x="65" y="32"/>
                    <a:pt x="65" y="32"/>
                    <a:pt x="65" y="32"/>
                  </a:cubicBezTo>
                  <a:cubicBezTo>
                    <a:pt x="65" y="39"/>
                    <a:pt x="65" y="39"/>
                    <a:pt x="65" y="39"/>
                  </a:cubicBezTo>
                  <a:cubicBezTo>
                    <a:pt x="65" y="39"/>
                    <a:pt x="65" y="39"/>
                    <a:pt x="65" y="39"/>
                  </a:cubicBezTo>
                  <a:cubicBezTo>
                    <a:pt x="58" y="39"/>
                    <a:pt x="58" y="39"/>
                    <a:pt x="58" y="39"/>
                  </a:cubicBezTo>
                  <a:cubicBezTo>
                    <a:pt x="58" y="57"/>
                    <a:pt x="58" y="57"/>
                    <a:pt x="58" y="57"/>
                  </a:cubicBezTo>
                  <a:cubicBezTo>
                    <a:pt x="68" y="57"/>
                    <a:pt x="68" y="57"/>
                    <a:pt x="68" y="57"/>
                  </a:cubicBezTo>
                  <a:cubicBezTo>
                    <a:pt x="70" y="57"/>
                    <a:pt x="72" y="55"/>
                    <a:pt x="72" y="53"/>
                  </a:cubicBezTo>
                  <a:cubicBezTo>
                    <a:pt x="72" y="45"/>
                    <a:pt x="72" y="45"/>
                    <a:pt x="72" y="45"/>
                  </a:cubicBezTo>
                  <a:lnTo>
                    <a:pt x="72" y="20"/>
                  </a:lnTo>
                  <a:close/>
                  <a:moveTo>
                    <a:pt x="58" y="0"/>
                  </a:moveTo>
                  <a:cubicBezTo>
                    <a:pt x="58" y="0"/>
                    <a:pt x="58" y="0"/>
                    <a:pt x="58" y="0"/>
                  </a:cubicBezTo>
                  <a:cubicBezTo>
                    <a:pt x="36" y="0"/>
                    <a:pt x="36" y="0"/>
                    <a:pt x="36" y="0"/>
                  </a:cubicBezTo>
                  <a:cubicBezTo>
                    <a:pt x="36" y="4"/>
                    <a:pt x="36" y="4"/>
                    <a:pt x="36" y="4"/>
                  </a:cubicBezTo>
                  <a:cubicBezTo>
                    <a:pt x="54" y="4"/>
                    <a:pt x="54" y="4"/>
                    <a:pt x="54" y="4"/>
                  </a:cubicBezTo>
                  <a:cubicBezTo>
                    <a:pt x="58" y="13"/>
                    <a:pt x="58" y="13"/>
                    <a:pt x="58" y="13"/>
                  </a:cubicBezTo>
                  <a:cubicBezTo>
                    <a:pt x="58" y="0"/>
                    <a:pt x="58" y="0"/>
                    <a:pt x="58" y="0"/>
                  </a:cubicBezTo>
                  <a:close/>
                  <a:moveTo>
                    <a:pt x="36" y="45"/>
                  </a:moveTo>
                  <a:cubicBezTo>
                    <a:pt x="55" y="45"/>
                    <a:pt x="55" y="45"/>
                    <a:pt x="55" y="45"/>
                  </a:cubicBezTo>
                  <a:cubicBezTo>
                    <a:pt x="55" y="53"/>
                    <a:pt x="55" y="53"/>
                    <a:pt x="55" y="53"/>
                  </a:cubicBezTo>
                  <a:cubicBezTo>
                    <a:pt x="55" y="55"/>
                    <a:pt x="56" y="57"/>
                    <a:pt x="58" y="57"/>
                  </a:cubicBezTo>
                  <a:cubicBezTo>
                    <a:pt x="58" y="57"/>
                    <a:pt x="58" y="57"/>
                    <a:pt x="58" y="57"/>
                  </a:cubicBezTo>
                  <a:cubicBezTo>
                    <a:pt x="58" y="39"/>
                    <a:pt x="58" y="39"/>
                    <a:pt x="58" y="39"/>
                  </a:cubicBezTo>
                  <a:cubicBezTo>
                    <a:pt x="51" y="39"/>
                    <a:pt x="51" y="39"/>
                    <a:pt x="51" y="39"/>
                  </a:cubicBezTo>
                  <a:cubicBezTo>
                    <a:pt x="51" y="32"/>
                    <a:pt x="51" y="32"/>
                    <a:pt x="51" y="32"/>
                  </a:cubicBezTo>
                  <a:cubicBezTo>
                    <a:pt x="58" y="32"/>
                    <a:pt x="58" y="32"/>
                    <a:pt x="58" y="32"/>
                  </a:cubicBezTo>
                  <a:cubicBezTo>
                    <a:pt x="58" y="16"/>
                    <a:pt x="58" y="16"/>
                    <a:pt x="58" y="16"/>
                  </a:cubicBezTo>
                  <a:cubicBezTo>
                    <a:pt x="36" y="16"/>
                    <a:pt x="36" y="16"/>
                    <a:pt x="36" y="16"/>
                  </a:cubicBezTo>
                  <a:lnTo>
                    <a:pt x="36" y="45"/>
                  </a:lnTo>
                  <a:close/>
                  <a:moveTo>
                    <a:pt x="36" y="0"/>
                  </a:moveTo>
                  <a:cubicBezTo>
                    <a:pt x="14" y="0"/>
                    <a:pt x="14" y="0"/>
                    <a:pt x="14" y="0"/>
                  </a:cubicBezTo>
                  <a:cubicBezTo>
                    <a:pt x="13" y="0"/>
                    <a:pt x="13" y="0"/>
                    <a:pt x="13" y="0"/>
                  </a:cubicBezTo>
                  <a:cubicBezTo>
                    <a:pt x="13" y="13"/>
                    <a:pt x="13" y="13"/>
                    <a:pt x="13" y="13"/>
                  </a:cubicBezTo>
                  <a:cubicBezTo>
                    <a:pt x="18" y="4"/>
                    <a:pt x="18" y="4"/>
                    <a:pt x="18" y="4"/>
                  </a:cubicBezTo>
                  <a:cubicBezTo>
                    <a:pt x="18" y="4"/>
                    <a:pt x="18" y="4"/>
                    <a:pt x="18" y="4"/>
                  </a:cubicBezTo>
                  <a:cubicBezTo>
                    <a:pt x="36" y="4"/>
                    <a:pt x="36" y="4"/>
                    <a:pt x="36" y="4"/>
                  </a:cubicBezTo>
                  <a:cubicBezTo>
                    <a:pt x="36" y="0"/>
                    <a:pt x="36" y="0"/>
                    <a:pt x="36" y="0"/>
                  </a:cubicBezTo>
                  <a:close/>
                  <a:moveTo>
                    <a:pt x="13" y="57"/>
                  </a:moveTo>
                  <a:cubicBezTo>
                    <a:pt x="14" y="57"/>
                    <a:pt x="14" y="57"/>
                    <a:pt x="14" y="57"/>
                  </a:cubicBezTo>
                  <a:cubicBezTo>
                    <a:pt x="15" y="57"/>
                    <a:pt x="17" y="55"/>
                    <a:pt x="17" y="53"/>
                  </a:cubicBezTo>
                  <a:cubicBezTo>
                    <a:pt x="17" y="45"/>
                    <a:pt x="17" y="45"/>
                    <a:pt x="17" y="45"/>
                  </a:cubicBezTo>
                  <a:cubicBezTo>
                    <a:pt x="36" y="45"/>
                    <a:pt x="36" y="45"/>
                    <a:pt x="36" y="45"/>
                  </a:cubicBezTo>
                  <a:cubicBezTo>
                    <a:pt x="36" y="16"/>
                    <a:pt x="36" y="16"/>
                    <a:pt x="36" y="16"/>
                  </a:cubicBezTo>
                  <a:cubicBezTo>
                    <a:pt x="13" y="16"/>
                    <a:pt x="13" y="16"/>
                    <a:pt x="13" y="16"/>
                  </a:cubicBezTo>
                  <a:cubicBezTo>
                    <a:pt x="13" y="32"/>
                    <a:pt x="13" y="32"/>
                    <a:pt x="13" y="32"/>
                  </a:cubicBezTo>
                  <a:cubicBezTo>
                    <a:pt x="21" y="32"/>
                    <a:pt x="21" y="32"/>
                    <a:pt x="21" y="32"/>
                  </a:cubicBezTo>
                  <a:cubicBezTo>
                    <a:pt x="21" y="39"/>
                    <a:pt x="21" y="39"/>
                    <a:pt x="21" y="39"/>
                  </a:cubicBezTo>
                  <a:cubicBezTo>
                    <a:pt x="21" y="39"/>
                    <a:pt x="21" y="39"/>
                    <a:pt x="21" y="39"/>
                  </a:cubicBezTo>
                  <a:cubicBezTo>
                    <a:pt x="13" y="39"/>
                    <a:pt x="13" y="39"/>
                    <a:pt x="13" y="39"/>
                  </a:cubicBezTo>
                  <a:lnTo>
                    <a:pt x="13" y="57"/>
                  </a:lnTo>
                  <a:close/>
                  <a:moveTo>
                    <a:pt x="13" y="0"/>
                  </a:moveTo>
                  <a:cubicBezTo>
                    <a:pt x="7" y="13"/>
                    <a:pt x="7" y="13"/>
                    <a:pt x="7" y="13"/>
                  </a:cubicBezTo>
                  <a:cubicBezTo>
                    <a:pt x="0" y="20"/>
                    <a:pt x="0" y="20"/>
                    <a:pt x="0" y="20"/>
                  </a:cubicBezTo>
                  <a:cubicBezTo>
                    <a:pt x="0" y="43"/>
                    <a:pt x="0" y="43"/>
                    <a:pt x="0" y="43"/>
                  </a:cubicBezTo>
                  <a:cubicBezTo>
                    <a:pt x="0" y="45"/>
                    <a:pt x="0" y="45"/>
                    <a:pt x="0" y="45"/>
                  </a:cubicBezTo>
                  <a:cubicBezTo>
                    <a:pt x="0" y="53"/>
                    <a:pt x="0" y="53"/>
                    <a:pt x="0" y="53"/>
                  </a:cubicBezTo>
                  <a:cubicBezTo>
                    <a:pt x="0" y="55"/>
                    <a:pt x="1" y="57"/>
                    <a:pt x="3" y="57"/>
                  </a:cubicBezTo>
                  <a:cubicBezTo>
                    <a:pt x="13" y="57"/>
                    <a:pt x="13" y="57"/>
                    <a:pt x="13" y="57"/>
                  </a:cubicBezTo>
                  <a:cubicBezTo>
                    <a:pt x="13" y="39"/>
                    <a:pt x="13" y="39"/>
                    <a:pt x="13" y="39"/>
                  </a:cubicBezTo>
                  <a:cubicBezTo>
                    <a:pt x="6" y="39"/>
                    <a:pt x="6" y="39"/>
                    <a:pt x="6" y="39"/>
                  </a:cubicBezTo>
                  <a:cubicBezTo>
                    <a:pt x="6" y="32"/>
                    <a:pt x="6" y="32"/>
                    <a:pt x="6" y="32"/>
                  </a:cubicBezTo>
                  <a:cubicBezTo>
                    <a:pt x="13" y="32"/>
                    <a:pt x="13" y="32"/>
                    <a:pt x="13" y="32"/>
                  </a:cubicBezTo>
                  <a:cubicBezTo>
                    <a:pt x="13" y="16"/>
                    <a:pt x="13" y="16"/>
                    <a:pt x="13" y="16"/>
                  </a:cubicBezTo>
                  <a:cubicBezTo>
                    <a:pt x="12" y="16"/>
                    <a:pt x="12" y="16"/>
                    <a:pt x="12" y="16"/>
                  </a:cubicBezTo>
                  <a:cubicBezTo>
                    <a:pt x="13" y="13"/>
                    <a:pt x="13" y="13"/>
                    <a:pt x="13" y="13"/>
                  </a:cubicBezTo>
                  <a:lnTo>
                    <a:pt x="13"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6" name="Group 165">
            <a:extLst>
              <a:ext uri="{FF2B5EF4-FFF2-40B4-BE49-F238E27FC236}">
                <a16:creationId xmlns:a16="http://schemas.microsoft.com/office/drawing/2014/main" id="{251C41B1-BF5B-5C59-F27E-5725C540CDF6}"/>
              </a:ext>
            </a:extLst>
          </p:cNvPr>
          <p:cNvGrpSpPr/>
          <p:nvPr/>
        </p:nvGrpSpPr>
        <p:grpSpPr>
          <a:xfrm>
            <a:off x="4807386" y="4855038"/>
            <a:ext cx="2845161" cy="4607676"/>
            <a:chOff x="5111659" y="4855036"/>
            <a:chExt cx="2414432" cy="3910120"/>
          </a:xfrm>
        </p:grpSpPr>
        <p:sp>
          <p:nvSpPr>
            <p:cNvPr id="97" name="Freeform 101">
              <a:extLst>
                <a:ext uri="{FF2B5EF4-FFF2-40B4-BE49-F238E27FC236}">
                  <a16:creationId xmlns:a16="http://schemas.microsoft.com/office/drawing/2014/main" id="{AE5C36B0-5B86-7AE4-313A-07B58D1424F3}"/>
                </a:ext>
              </a:extLst>
            </p:cNvPr>
            <p:cNvSpPr>
              <a:spLocks/>
            </p:cNvSpPr>
            <p:nvPr/>
          </p:nvSpPr>
          <p:spPr bwMode="auto">
            <a:xfrm>
              <a:off x="5165008" y="4941973"/>
              <a:ext cx="1444314" cy="1956048"/>
            </a:xfrm>
            <a:custGeom>
              <a:avLst/>
              <a:gdLst>
                <a:gd name="T0" fmla="*/ 41 w 545"/>
                <a:gd name="T1" fmla="*/ 22 h 738"/>
                <a:gd name="T2" fmla="*/ 41 w 545"/>
                <a:gd name="T3" fmla="*/ 22 h 738"/>
                <a:gd name="T4" fmla="*/ 22 w 545"/>
                <a:gd name="T5" fmla="*/ 121 h 738"/>
                <a:gd name="T6" fmla="*/ 405 w 545"/>
                <a:gd name="T7" fmla="*/ 697 h 738"/>
                <a:gd name="T8" fmla="*/ 504 w 545"/>
                <a:gd name="T9" fmla="*/ 716 h 738"/>
                <a:gd name="T10" fmla="*/ 504 w 545"/>
                <a:gd name="T11" fmla="*/ 716 h 738"/>
                <a:gd name="T12" fmla="*/ 523 w 545"/>
                <a:gd name="T13" fmla="*/ 617 h 738"/>
                <a:gd name="T14" fmla="*/ 140 w 545"/>
                <a:gd name="T15" fmla="*/ 41 h 738"/>
                <a:gd name="T16" fmla="*/ 41 w 545"/>
                <a:gd name="T17" fmla="*/ 22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38">
                  <a:moveTo>
                    <a:pt x="41" y="22"/>
                  </a:moveTo>
                  <a:cubicBezTo>
                    <a:pt x="41" y="22"/>
                    <a:pt x="41" y="22"/>
                    <a:pt x="41" y="22"/>
                  </a:cubicBezTo>
                  <a:cubicBezTo>
                    <a:pt x="8" y="44"/>
                    <a:pt x="0" y="89"/>
                    <a:pt x="22" y="121"/>
                  </a:cubicBezTo>
                  <a:cubicBezTo>
                    <a:pt x="405" y="697"/>
                    <a:pt x="405" y="697"/>
                    <a:pt x="405" y="697"/>
                  </a:cubicBezTo>
                  <a:cubicBezTo>
                    <a:pt x="427" y="730"/>
                    <a:pt x="472" y="738"/>
                    <a:pt x="504" y="716"/>
                  </a:cubicBezTo>
                  <a:cubicBezTo>
                    <a:pt x="504" y="716"/>
                    <a:pt x="504" y="716"/>
                    <a:pt x="504" y="716"/>
                  </a:cubicBezTo>
                  <a:cubicBezTo>
                    <a:pt x="537" y="694"/>
                    <a:pt x="545" y="650"/>
                    <a:pt x="523" y="617"/>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02">
              <a:extLst>
                <a:ext uri="{FF2B5EF4-FFF2-40B4-BE49-F238E27FC236}">
                  <a16:creationId xmlns:a16="http://schemas.microsoft.com/office/drawing/2014/main" id="{352B36AD-A364-211D-6C57-DE96F58AAEA3}"/>
                </a:ext>
              </a:extLst>
            </p:cNvPr>
            <p:cNvSpPr>
              <a:spLocks/>
            </p:cNvSpPr>
            <p:nvPr/>
          </p:nvSpPr>
          <p:spPr bwMode="auto">
            <a:xfrm>
              <a:off x="5573993" y="4855036"/>
              <a:ext cx="1596450" cy="3147456"/>
            </a:xfrm>
            <a:custGeom>
              <a:avLst/>
              <a:gdLst>
                <a:gd name="T0" fmla="*/ 478 w 602"/>
                <a:gd name="T1" fmla="*/ 0 h 1187"/>
                <a:gd name="T2" fmla="*/ 124 w 602"/>
                <a:gd name="T3" fmla="*/ 0 h 1187"/>
                <a:gd name="T4" fmla="*/ 0 w 602"/>
                <a:gd name="T5" fmla="*/ 124 h 1187"/>
                <a:gd name="T6" fmla="*/ 0 w 602"/>
                <a:gd name="T7" fmla="*/ 1062 h 1187"/>
                <a:gd name="T8" fmla="*/ 124 w 602"/>
                <a:gd name="T9" fmla="*/ 1187 h 1187"/>
                <a:gd name="T10" fmla="*/ 478 w 602"/>
                <a:gd name="T11" fmla="*/ 1187 h 1187"/>
                <a:gd name="T12" fmla="*/ 602 w 602"/>
                <a:gd name="T13" fmla="*/ 1062 h 1187"/>
                <a:gd name="T14" fmla="*/ 602 w 602"/>
                <a:gd name="T15" fmla="*/ 124 h 1187"/>
                <a:gd name="T16" fmla="*/ 478 w 602"/>
                <a:gd name="T17" fmla="*/ 0 h 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2" h="1187">
                  <a:moveTo>
                    <a:pt x="478" y="0"/>
                  </a:moveTo>
                  <a:cubicBezTo>
                    <a:pt x="124" y="0"/>
                    <a:pt x="124" y="0"/>
                    <a:pt x="124" y="0"/>
                  </a:cubicBezTo>
                  <a:cubicBezTo>
                    <a:pt x="56" y="0"/>
                    <a:pt x="0" y="56"/>
                    <a:pt x="0" y="124"/>
                  </a:cubicBezTo>
                  <a:cubicBezTo>
                    <a:pt x="0" y="1062"/>
                    <a:pt x="0" y="1062"/>
                    <a:pt x="0" y="1062"/>
                  </a:cubicBezTo>
                  <a:cubicBezTo>
                    <a:pt x="0" y="1131"/>
                    <a:pt x="56" y="1187"/>
                    <a:pt x="124" y="1187"/>
                  </a:cubicBezTo>
                  <a:cubicBezTo>
                    <a:pt x="478" y="1187"/>
                    <a:pt x="478" y="1187"/>
                    <a:pt x="478" y="1187"/>
                  </a:cubicBezTo>
                  <a:cubicBezTo>
                    <a:pt x="546" y="1187"/>
                    <a:pt x="602" y="1131"/>
                    <a:pt x="602" y="1062"/>
                  </a:cubicBezTo>
                  <a:cubicBezTo>
                    <a:pt x="602" y="124"/>
                    <a:pt x="602" y="124"/>
                    <a:pt x="602" y="124"/>
                  </a:cubicBezTo>
                  <a:cubicBezTo>
                    <a:pt x="602" y="56"/>
                    <a:pt x="546" y="0"/>
                    <a:pt x="478" y="0"/>
                  </a:cubicBezTo>
                  <a:close/>
                </a:path>
              </a:pathLst>
            </a:custGeom>
            <a:solidFill>
              <a:srgbClr val="06677F"/>
            </a:solidFill>
            <a:ln>
              <a:solidFill>
                <a:schemeClr val="tx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98">
              <a:extLst>
                <a:ext uri="{FF2B5EF4-FFF2-40B4-BE49-F238E27FC236}">
                  <a16:creationId xmlns:a16="http://schemas.microsoft.com/office/drawing/2014/main" id="{E9107A0D-A4EB-6C84-9E6D-8F9C984BADDD}"/>
                </a:ext>
              </a:extLst>
            </p:cNvPr>
            <p:cNvSpPr>
              <a:spLocks/>
            </p:cNvSpPr>
            <p:nvPr/>
          </p:nvSpPr>
          <p:spPr bwMode="auto">
            <a:xfrm>
              <a:off x="5287505" y="6344794"/>
              <a:ext cx="1481853" cy="2017297"/>
            </a:xfrm>
            <a:custGeom>
              <a:avLst/>
              <a:gdLst>
                <a:gd name="T0" fmla="*/ 41 w 559"/>
                <a:gd name="T1" fmla="*/ 22 h 761"/>
                <a:gd name="T2" fmla="*/ 41 w 559"/>
                <a:gd name="T3" fmla="*/ 22 h 761"/>
                <a:gd name="T4" fmla="*/ 22 w 559"/>
                <a:gd name="T5" fmla="*/ 122 h 761"/>
                <a:gd name="T6" fmla="*/ 419 w 559"/>
                <a:gd name="T7" fmla="*/ 720 h 761"/>
                <a:gd name="T8" fmla="*/ 518 w 559"/>
                <a:gd name="T9" fmla="*/ 739 h 761"/>
                <a:gd name="T10" fmla="*/ 518 w 559"/>
                <a:gd name="T11" fmla="*/ 739 h 761"/>
                <a:gd name="T12" fmla="*/ 537 w 559"/>
                <a:gd name="T13" fmla="*/ 640 h 761"/>
                <a:gd name="T14" fmla="*/ 140 w 559"/>
                <a:gd name="T15" fmla="*/ 41 h 761"/>
                <a:gd name="T16" fmla="*/ 41 w 559"/>
                <a:gd name="T17" fmla="*/ 22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761">
                  <a:moveTo>
                    <a:pt x="41" y="22"/>
                  </a:moveTo>
                  <a:cubicBezTo>
                    <a:pt x="41" y="22"/>
                    <a:pt x="41" y="22"/>
                    <a:pt x="41" y="22"/>
                  </a:cubicBezTo>
                  <a:cubicBezTo>
                    <a:pt x="8" y="45"/>
                    <a:pt x="0" y="89"/>
                    <a:pt x="22" y="122"/>
                  </a:cubicBezTo>
                  <a:cubicBezTo>
                    <a:pt x="419" y="720"/>
                    <a:pt x="419" y="720"/>
                    <a:pt x="419" y="720"/>
                  </a:cubicBezTo>
                  <a:cubicBezTo>
                    <a:pt x="441" y="753"/>
                    <a:pt x="486" y="761"/>
                    <a:pt x="518" y="739"/>
                  </a:cubicBezTo>
                  <a:cubicBezTo>
                    <a:pt x="518" y="739"/>
                    <a:pt x="518" y="739"/>
                    <a:pt x="518" y="739"/>
                  </a:cubicBezTo>
                  <a:cubicBezTo>
                    <a:pt x="551" y="717"/>
                    <a:pt x="559" y="672"/>
                    <a:pt x="537" y="640"/>
                  </a:cubicBezTo>
                  <a:cubicBezTo>
                    <a:pt x="140" y="41"/>
                    <a:pt x="140" y="41"/>
                    <a:pt x="140" y="41"/>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99">
              <a:extLst>
                <a:ext uri="{FF2B5EF4-FFF2-40B4-BE49-F238E27FC236}">
                  <a16:creationId xmlns:a16="http://schemas.microsoft.com/office/drawing/2014/main" id="{127F5912-A21A-3984-7249-E3CAE5EE7A28}"/>
                </a:ext>
              </a:extLst>
            </p:cNvPr>
            <p:cNvSpPr>
              <a:spLocks/>
            </p:cNvSpPr>
            <p:nvPr/>
          </p:nvSpPr>
          <p:spPr bwMode="auto">
            <a:xfrm>
              <a:off x="5714278" y="7222052"/>
              <a:ext cx="1556934" cy="1543104"/>
            </a:xfrm>
            <a:custGeom>
              <a:avLst/>
              <a:gdLst>
                <a:gd name="T0" fmla="*/ 258 w 788"/>
                <a:gd name="T1" fmla="*/ 781 h 781"/>
                <a:gd name="T2" fmla="*/ 258 w 788"/>
                <a:gd name="T3" fmla="*/ 589 h 781"/>
                <a:gd name="T4" fmla="*/ 0 w 788"/>
                <a:gd name="T5" fmla="*/ 0 h 781"/>
                <a:gd name="T6" fmla="*/ 788 w 788"/>
                <a:gd name="T7" fmla="*/ 0 h 781"/>
                <a:gd name="T8" fmla="*/ 788 w 788"/>
                <a:gd name="T9" fmla="*/ 781 h 781"/>
                <a:gd name="T10" fmla="*/ 258 w 788"/>
                <a:gd name="T11" fmla="*/ 781 h 781"/>
              </a:gdLst>
              <a:ahLst/>
              <a:cxnLst>
                <a:cxn ang="0">
                  <a:pos x="T0" y="T1"/>
                </a:cxn>
                <a:cxn ang="0">
                  <a:pos x="T2" y="T3"/>
                </a:cxn>
                <a:cxn ang="0">
                  <a:pos x="T4" y="T5"/>
                </a:cxn>
                <a:cxn ang="0">
                  <a:pos x="T6" y="T7"/>
                </a:cxn>
                <a:cxn ang="0">
                  <a:pos x="T8" y="T9"/>
                </a:cxn>
                <a:cxn ang="0">
                  <a:pos x="T10" y="T11"/>
                </a:cxn>
              </a:cxnLst>
              <a:rect l="0" t="0" r="r" b="b"/>
              <a:pathLst>
                <a:path w="788" h="781">
                  <a:moveTo>
                    <a:pt x="258" y="781"/>
                  </a:moveTo>
                  <a:lnTo>
                    <a:pt x="258" y="589"/>
                  </a:lnTo>
                  <a:lnTo>
                    <a:pt x="0" y="0"/>
                  </a:lnTo>
                  <a:lnTo>
                    <a:pt x="788" y="0"/>
                  </a:lnTo>
                  <a:lnTo>
                    <a:pt x="788" y="781"/>
                  </a:lnTo>
                  <a:lnTo>
                    <a:pt x="258" y="781"/>
                  </a:ln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00">
              <a:extLst>
                <a:ext uri="{FF2B5EF4-FFF2-40B4-BE49-F238E27FC236}">
                  <a16:creationId xmlns:a16="http://schemas.microsoft.com/office/drawing/2014/main" id="{A96148ED-8F36-8867-3E0D-AFFA11599A40}"/>
                </a:ext>
              </a:extLst>
            </p:cNvPr>
            <p:cNvSpPr>
              <a:spLocks/>
            </p:cNvSpPr>
            <p:nvPr/>
          </p:nvSpPr>
          <p:spPr bwMode="auto">
            <a:xfrm>
              <a:off x="5212425" y="6901972"/>
              <a:ext cx="1464071" cy="1863184"/>
            </a:xfrm>
            <a:custGeom>
              <a:avLst/>
              <a:gdLst>
                <a:gd name="T0" fmla="*/ 40 w 552"/>
                <a:gd name="T1" fmla="*/ 22 h 703"/>
                <a:gd name="T2" fmla="*/ 40 w 552"/>
                <a:gd name="T3" fmla="*/ 22 h 703"/>
                <a:gd name="T4" fmla="*/ 21 w 552"/>
                <a:gd name="T5" fmla="*/ 121 h 703"/>
                <a:gd name="T6" fmla="*/ 407 w 552"/>
                <a:gd name="T7" fmla="*/ 703 h 703"/>
                <a:gd name="T8" fmla="*/ 544 w 552"/>
                <a:gd name="T9" fmla="*/ 703 h 703"/>
                <a:gd name="T10" fmla="*/ 536 w 552"/>
                <a:gd name="T11" fmla="*/ 639 h 703"/>
                <a:gd name="T12" fmla="*/ 139 w 552"/>
                <a:gd name="T13" fmla="*/ 41 h 703"/>
                <a:gd name="T14" fmla="*/ 40 w 552"/>
                <a:gd name="T15" fmla="*/ 22 h 7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703">
                  <a:moveTo>
                    <a:pt x="40" y="22"/>
                  </a:moveTo>
                  <a:cubicBezTo>
                    <a:pt x="40" y="22"/>
                    <a:pt x="40" y="22"/>
                    <a:pt x="40" y="22"/>
                  </a:cubicBezTo>
                  <a:cubicBezTo>
                    <a:pt x="8" y="44"/>
                    <a:pt x="0" y="88"/>
                    <a:pt x="21" y="121"/>
                  </a:cubicBezTo>
                  <a:cubicBezTo>
                    <a:pt x="407" y="703"/>
                    <a:pt x="407" y="703"/>
                    <a:pt x="407" y="703"/>
                  </a:cubicBezTo>
                  <a:cubicBezTo>
                    <a:pt x="544" y="703"/>
                    <a:pt x="544" y="703"/>
                    <a:pt x="544" y="703"/>
                  </a:cubicBezTo>
                  <a:cubicBezTo>
                    <a:pt x="552" y="682"/>
                    <a:pt x="549" y="659"/>
                    <a:pt x="536" y="639"/>
                  </a:cubicBezTo>
                  <a:cubicBezTo>
                    <a:pt x="139" y="41"/>
                    <a:pt x="139" y="41"/>
                    <a:pt x="139" y="41"/>
                  </a:cubicBezTo>
                  <a:cubicBezTo>
                    <a:pt x="118" y="8"/>
                    <a:pt x="72" y="0"/>
                    <a:pt x="40"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03">
              <a:extLst>
                <a:ext uri="{FF2B5EF4-FFF2-40B4-BE49-F238E27FC236}">
                  <a16:creationId xmlns:a16="http://schemas.microsoft.com/office/drawing/2014/main" id="{3AB31601-4651-3D6D-E00D-AC3710E65867}"/>
                </a:ext>
              </a:extLst>
            </p:cNvPr>
            <p:cNvSpPr>
              <a:spLocks/>
            </p:cNvSpPr>
            <p:nvPr/>
          </p:nvSpPr>
          <p:spPr bwMode="auto">
            <a:xfrm>
              <a:off x="5714278" y="5117819"/>
              <a:ext cx="1315885" cy="2592256"/>
            </a:xfrm>
            <a:custGeom>
              <a:avLst/>
              <a:gdLst>
                <a:gd name="T0" fmla="*/ 494 w 496"/>
                <a:gd name="T1" fmla="*/ 0 h 978"/>
                <a:gd name="T2" fmla="*/ 2 w 496"/>
                <a:gd name="T3" fmla="*/ 0 h 978"/>
                <a:gd name="T4" fmla="*/ 0 w 496"/>
                <a:gd name="T5" fmla="*/ 2 h 978"/>
                <a:gd name="T6" fmla="*/ 0 w 496"/>
                <a:gd name="T7" fmla="*/ 976 h 978"/>
                <a:gd name="T8" fmla="*/ 2 w 496"/>
                <a:gd name="T9" fmla="*/ 978 h 978"/>
                <a:gd name="T10" fmla="*/ 494 w 496"/>
                <a:gd name="T11" fmla="*/ 978 h 978"/>
                <a:gd name="T12" fmla="*/ 496 w 496"/>
                <a:gd name="T13" fmla="*/ 976 h 978"/>
                <a:gd name="T14" fmla="*/ 496 w 496"/>
                <a:gd name="T15" fmla="*/ 2 h 978"/>
                <a:gd name="T16" fmla="*/ 494 w 496"/>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978">
                  <a:moveTo>
                    <a:pt x="494" y="0"/>
                  </a:moveTo>
                  <a:cubicBezTo>
                    <a:pt x="2" y="0"/>
                    <a:pt x="2" y="0"/>
                    <a:pt x="2" y="0"/>
                  </a:cubicBezTo>
                  <a:cubicBezTo>
                    <a:pt x="1" y="0"/>
                    <a:pt x="0" y="1"/>
                    <a:pt x="0" y="2"/>
                  </a:cubicBezTo>
                  <a:cubicBezTo>
                    <a:pt x="0" y="976"/>
                    <a:pt x="0" y="976"/>
                    <a:pt x="0" y="976"/>
                  </a:cubicBezTo>
                  <a:cubicBezTo>
                    <a:pt x="0" y="977"/>
                    <a:pt x="1" y="978"/>
                    <a:pt x="2" y="978"/>
                  </a:cubicBezTo>
                  <a:cubicBezTo>
                    <a:pt x="494" y="978"/>
                    <a:pt x="494" y="978"/>
                    <a:pt x="494" y="978"/>
                  </a:cubicBezTo>
                  <a:cubicBezTo>
                    <a:pt x="495" y="978"/>
                    <a:pt x="496" y="977"/>
                    <a:pt x="496" y="976"/>
                  </a:cubicBezTo>
                  <a:cubicBezTo>
                    <a:pt x="496" y="2"/>
                    <a:pt x="496" y="2"/>
                    <a:pt x="496" y="2"/>
                  </a:cubicBezTo>
                  <a:cubicBezTo>
                    <a:pt x="496" y="1"/>
                    <a:pt x="495" y="0"/>
                    <a:pt x="49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2000" dirty="0"/>
            </a:p>
          </p:txBody>
        </p:sp>
        <p:sp>
          <p:nvSpPr>
            <p:cNvPr id="101" name="Oval 11">
              <a:extLst>
                <a:ext uri="{FF2B5EF4-FFF2-40B4-BE49-F238E27FC236}">
                  <a16:creationId xmlns:a16="http://schemas.microsoft.com/office/drawing/2014/main" id="{43C3CB8D-43C6-FE46-9AE9-A37E4F49EE33}"/>
                </a:ext>
              </a:extLst>
            </p:cNvPr>
            <p:cNvSpPr>
              <a:spLocks noChangeArrowheads="1"/>
            </p:cNvSpPr>
            <p:nvPr/>
          </p:nvSpPr>
          <p:spPr bwMode="auto">
            <a:xfrm>
              <a:off x="6289238" y="7771327"/>
              <a:ext cx="162015" cy="162015"/>
            </a:xfrm>
            <a:prstGeom prst="ellipse">
              <a:avLst/>
            </a:pr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04">
              <a:extLst>
                <a:ext uri="{FF2B5EF4-FFF2-40B4-BE49-F238E27FC236}">
                  <a16:creationId xmlns:a16="http://schemas.microsoft.com/office/drawing/2014/main" id="{044039E6-5925-EA43-C860-3DA87B523DA7}"/>
                </a:ext>
              </a:extLst>
            </p:cNvPr>
            <p:cNvSpPr>
              <a:spLocks/>
            </p:cNvSpPr>
            <p:nvPr/>
          </p:nvSpPr>
          <p:spPr bwMode="auto">
            <a:xfrm>
              <a:off x="6105488" y="4965683"/>
              <a:ext cx="531492" cy="47420"/>
            </a:xfrm>
            <a:custGeom>
              <a:avLst/>
              <a:gdLst>
                <a:gd name="T0" fmla="*/ 191 w 200"/>
                <a:gd name="T1" fmla="*/ 0 h 18"/>
                <a:gd name="T2" fmla="*/ 9 w 200"/>
                <a:gd name="T3" fmla="*/ 0 h 18"/>
                <a:gd name="T4" fmla="*/ 0 w 200"/>
                <a:gd name="T5" fmla="*/ 9 h 18"/>
                <a:gd name="T6" fmla="*/ 0 w 200"/>
                <a:gd name="T7" fmla="*/ 9 h 18"/>
                <a:gd name="T8" fmla="*/ 9 w 200"/>
                <a:gd name="T9" fmla="*/ 18 h 18"/>
                <a:gd name="T10" fmla="*/ 191 w 200"/>
                <a:gd name="T11" fmla="*/ 18 h 18"/>
                <a:gd name="T12" fmla="*/ 200 w 200"/>
                <a:gd name="T13" fmla="*/ 9 h 18"/>
                <a:gd name="T14" fmla="*/ 200 w 200"/>
                <a:gd name="T15" fmla="*/ 9 h 18"/>
                <a:gd name="T16" fmla="*/ 191 w 200"/>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18">
                  <a:moveTo>
                    <a:pt x="191" y="0"/>
                  </a:moveTo>
                  <a:cubicBezTo>
                    <a:pt x="9" y="0"/>
                    <a:pt x="9" y="0"/>
                    <a:pt x="9" y="0"/>
                  </a:cubicBezTo>
                  <a:cubicBezTo>
                    <a:pt x="4" y="0"/>
                    <a:pt x="0" y="4"/>
                    <a:pt x="0" y="9"/>
                  </a:cubicBezTo>
                  <a:cubicBezTo>
                    <a:pt x="0" y="9"/>
                    <a:pt x="0" y="9"/>
                    <a:pt x="0" y="9"/>
                  </a:cubicBezTo>
                  <a:cubicBezTo>
                    <a:pt x="0" y="14"/>
                    <a:pt x="4" y="18"/>
                    <a:pt x="9" y="18"/>
                  </a:cubicBezTo>
                  <a:cubicBezTo>
                    <a:pt x="191" y="18"/>
                    <a:pt x="191" y="18"/>
                    <a:pt x="191" y="18"/>
                  </a:cubicBezTo>
                  <a:cubicBezTo>
                    <a:pt x="196" y="18"/>
                    <a:pt x="200" y="14"/>
                    <a:pt x="200" y="9"/>
                  </a:cubicBezTo>
                  <a:cubicBezTo>
                    <a:pt x="200" y="9"/>
                    <a:pt x="200" y="9"/>
                    <a:pt x="200" y="9"/>
                  </a:cubicBezTo>
                  <a:cubicBezTo>
                    <a:pt x="200" y="4"/>
                    <a:pt x="196" y="0"/>
                    <a:pt x="191" y="0"/>
                  </a:cubicBez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6">
              <a:extLst>
                <a:ext uri="{FF2B5EF4-FFF2-40B4-BE49-F238E27FC236}">
                  <a16:creationId xmlns:a16="http://schemas.microsoft.com/office/drawing/2014/main" id="{265E5645-CD3C-BC19-2BB6-C2DFAF4301A0}"/>
                </a:ext>
              </a:extLst>
            </p:cNvPr>
            <p:cNvSpPr>
              <a:spLocks/>
            </p:cNvSpPr>
            <p:nvPr/>
          </p:nvSpPr>
          <p:spPr bwMode="auto">
            <a:xfrm>
              <a:off x="5178836" y="6249956"/>
              <a:ext cx="598669" cy="679678"/>
            </a:xfrm>
            <a:custGeom>
              <a:avLst/>
              <a:gdLst>
                <a:gd name="T0" fmla="*/ 41 w 226"/>
                <a:gd name="T1" fmla="*/ 23 h 257"/>
                <a:gd name="T2" fmla="*/ 41 w 226"/>
                <a:gd name="T3" fmla="*/ 23 h 257"/>
                <a:gd name="T4" fmla="*/ 22 w 226"/>
                <a:gd name="T5" fmla="*/ 122 h 257"/>
                <a:gd name="T6" fmla="*/ 86 w 226"/>
                <a:gd name="T7" fmla="*/ 216 h 257"/>
                <a:gd name="T8" fmla="*/ 185 w 226"/>
                <a:gd name="T9" fmla="*/ 235 h 257"/>
                <a:gd name="T10" fmla="*/ 185 w 226"/>
                <a:gd name="T11" fmla="*/ 235 h 257"/>
                <a:gd name="T12" fmla="*/ 204 w 226"/>
                <a:gd name="T13" fmla="*/ 135 h 257"/>
                <a:gd name="T14" fmla="*/ 140 w 226"/>
                <a:gd name="T15" fmla="*/ 41 h 257"/>
                <a:gd name="T16" fmla="*/ 41 w 226"/>
                <a:gd name="T17" fmla="*/ 23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7">
                  <a:moveTo>
                    <a:pt x="41" y="23"/>
                  </a:moveTo>
                  <a:cubicBezTo>
                    <a:pt x="41" y="23"/>
                    <a:pt x="41" y="23"/>
                    <a:pt x="41" y="23"/>
                  </a:cubicBezTo>
                  <a:cubicBezTo>
                    <a:pt x="8" y="45"/>
                    <a:pt x="0" y="89"/>
                    <a:pt x="22" y="122"/>
                  </a:cubicBezTo>
                  <a:cubicBezTo>
                    <a:pt x="86" y="216"/>
                    <a:pt x="86" y="216"/>
                    <a:pt x="86" y="216"/>
                  </a:cubicBezTo>
                  <a:cubicBezTo>
                    <a:pt x="108" y="248"/>
                    <a:pt x="153" y="257"/>
                    <a:pt x="185" y="235"/>
                  </a:cubicBezTo>
                  <a:cubicBezTo>
                    <a:pt x="185" y="235"/>
                    <a:pt x="185" y="235"/>
                    <a:pt x="185" y="235"/>
                  </a:cubicBezTo>
                  <a:cubicBezTo>
                    <a:pt x="218" y="213"/>
                    <a:pt x="226" y="168"/>
                    <a:pt x="204" y="135"/>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7">
              <a:extLst>
                <a:ext uri="{FF2B5EF4-FFF2-40B4-BE49-F238E27FC236}">
                  <a16:creationId xmlns:a16="http://schemas.microsoft.com/office/drawing/2014/main" id="{B93AB150-CCE7-E3A3-64AC-91091611E5DF}"/>
                </a:ext>
              </a:extLst>
            </p:cNvPr>
            <p:cNvSpPr>
              <a:spLocks/>
            </p:cNvSpPr>
            <p:nvPr/>
          </p:nvSpPr>
          <p:spPr bwMode="auto">
            <a:xfrm>
              <a:off x="5111659" y="6753786"/>
              <a:ext cx="628305" cy="723145"/>
            </a:xfrm>
            <a:custGeom>
              <a:avLst/>
              <a:gdLst>
                <a:gd name="T0" fmla="*/ 41 w 237"/>
                <a:gd name="T1" fmla="*/ 23 h 273"/>
                <a:gd name="T2" fmla="*/ 41 w 237"/>
                <a:gd name="T3" fmla="*/ 23 h 273"/>
                <a:gd name="T4" fmla="*/ 22 w 237"/>
                <a:gd name="T5" fmla="*/ 122 h 273"/>
                <a:gd name="T6" fmla="*/ 97 w 237"/>
                <a:gd name="T7" fmla="*/ 232 h 273"/>
                <a:gd name="T8" fmla="*/ 196 w 237"/>
                <a:gd name="T9" fmla="*/ 251 h 273"/>
                <a:gd name="T10" fmla="*/ 196 w 237"/>
                <a:gd name="T11" fmla="*/ 251 h 273"/>
                <a:gd name="T12" fmla="*/ 215 w 237"/>
                <a:gd name="T13" fmla="*/ 152 h 273"/>
                <a:gd name="T14" fmla="*/ 140 w 237"/>
                <a:gd name="T15" fmla="*/ 41 h 273"/>
                <a:gd name="T16" fmla="*/ 41 w 237"/>
                <a:gd name="T17" fmla="*/ 2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273">
                  <a:moveTo>
                    <a:pt x="41" y="23"/>
                  </a:moveTo>
                  <a:cubicBezTo>
                    <a:pt x="41" y="23"/>
                    <a:pt x="41" y="23"/>
                    <a:pt x="41" y="23"/>
                  </a:cubicBezTo>
                  <a:cubicBezTo>
                    <a:pt x="8" y="45"/>
                    <a:pt x="0" y="89"/>
                    <a:pt x="22" y="122"/>
                  </a:cubicBezTo>
                  <a:cubicBezTo>
                    <a:pt x="97" y="232"/>
                    <a:pt x="97" y="232"/>
                    <a:pt x="97" y="232"/>
                  </a:cubicBezTo>
                  <a:cubicBezTo>
                    <a:pt x="119" y="265"/>
                    <a:pt x="163" y="273"/>
                    <a:pt x="196" y="251"/>
                  </a:cubicBezTo>
                  <a:cubicBezTo>
                    <a:pt x="196" y="251"/>
                    <a:pt x="196" y="251"/>
                    <a:pt x="196" y="251"/>
                  </a:cubicBezTo>
                  <a:cubicBezTo>
                    <a:pt x="228" y="229"/>
                    <a:pt x="237" y="184"/>
                    <a:pt x="215" y="152"/>
                  </a:cubicBezTo>
                  <a:cubicBezTo>
                    <a:pt x="140" y="41"/>
                    <a:pt x="140" y="41"/>
                    <a:pt x="140" y="41"/>
                  </a:cubicBezTo>
                  <a:cubicBezTo>
                    <a:pt x="118" y="9"/>
                    <a:pt x="73" y="0"/>
                    <a:pt x="41" y="23"/>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8">
              <a:extLst>
                <a:ext uri="{FF2B5EF4-FFF2-40B4-BE49-F238E27FC236}">
                  <a16:creationId xmlns:a16="http://schemas.microsoft.com/office/drawing/2014/main" id="{1BC79C58-5214-1CFE-8F57-C7065AF9D851}"/>
                </a:ext>
              </a:extLst>
            </p:cNvPr>
            <p:cNvSpPr>
              <a:spLocks/>
            </p:cNvSpPr>
            <p:nvPr/>
          </p:nvSpPr>
          <p:spPr bwMode="auto">
            <a:xfrm>
              <a:off x="5234159" y="5722417"/>
              <a:ext cx="598669" cy="677701"/>
            </a:xfrm>
            <a:custGeom>
              <a:avLst/>
              <a:gdLst>
                <a:gd name="T0" fmla="*/ 41 w 226"/>
                <a:gd name="T1" fmla="*/ 22 h 256"/>
                <a:gd name="T2" fmla="*/ 41 w 226"/>
                <a:gd name="T3" fmla="*/ 22 h 256"/>
                <a:gd name="T4" fmla="*/ 22 w 226"/>
                <a:gd name="T5" fmla="*/ 121 h 256"/>
                <a:gd name="T6" fmla="*/ 86 w 226"/>
                <a:gd name="T7" fmla="*/ 215 h 256"/>
                <a:gd name="T8" fmla="*/ 185 w 226"/>
                <a:gd name="T9" fmla="*/ 234 h 256"/>
                <a:gd name="T10" fmla="*/ 185 w 226"/>
                <a:gd name="T11" fmla="*/ 234 h 256"/>
                <a:gd name="T12" fmla="*/ 204 w 226"/>
                <a:gd name="T13" fmla="*/ 134 h 256"/>
                <a:gd name="T14" fmla="*/ 140 w 226"/>
                <a:gd name="T15" fmla="*/ 40 h 256"/>
                <a:gd name="T16" fmla="*/ 41 w 226"/>
                <a:gd name="T17" fmla="*/ 2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 h="256">
                  <a:moveTo>
                    <a:pt x="41" y="22"/>
                  </a:moveTo>
                  <a:cubicBezTo>
                    <a:pt x="41" y="22"/>
                    <a:pt x="41" y="22"/>
                    <a:pt x="41" y="22"/>
                  </a:cubicBezTo>
                  <a:cubicBezTo>
                    <a:pt x="8" y="44"/>
                    <a:pt x="0" y="88"/>
                    <a:pt x="22" y="121"/>
                  </a:cubicBezTo>
                  <a:cubicBezTo>
                    <a:pt x="86" y="215"/>
                    <a:pt x="86" y="215"/>
                    <a:pt x="86" y="215"/>
                  </a:cubicBezTo>
                  <a:cubicBezTo>
                    <a:pt x="108" y="247"/>
                    <a:pt x="153" y="256"/>
                    <a:pt x="185" y="234"/>
                  </a:cubicBezTo>
                  <a:cubicBezTo>
                    <a:pt x="185" y="234"/>
                    <a:pt x="185" y="234"/>
                    <a:pt x="185" y="234"/>
                  </a:cubicBezTo>
                  <a:cubicBezTo>
                    <a:pt x="217" y="212"/>
                    <a:pt x="226" y="167"/>
                    <a:pt x="204" y="134"/>
                  </a:cubicBezTo>
                  <a:cubicBezTo>
                    <a:pt x="140" y="40"/>
                    <a:pt x="140" y="40"/>
                    <a:pt x="140" y="40"/>
                  </a:cubicBezTo>
                  <a:cubicBezTo>
                    <a:pt x="118" y="8"/>
                    <a:pt x="73" y="0"/>
                    <a:pt x="41" y="2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09">
              <a:extLst>
                <a:ext uri="{FF2B5EF4-FFF2-40B4-BE49-F238E27FC236}">
                  <a16:creationId xmlns:a16="http://schemas.microsoft.com/office/drawing/2014/main" id="{9DF2B8D4-82EF-8E39-16E6-1E0D8C7D5AB7}"/>
                </a:ext>
              </a:extLst>
            </p:cNvPr>
            <p:cNvSpPr>
              <a:spLocks/>
            </p:cNvSpPr>
            <p:nvPr/>
          </p:nvSpPr>
          <p:spPr bwMode="auto">
            <a:xfrm>
              <a:off x="7008431" y="6575965"/>
              <a:ext cx="517660" cy="1807862"/>
            </a:xfrm>
            <a:custGeom>
              <a:avLst/>
              <a:gdLst>
                <a:gd name="T0" fmla="*/ 51 w 195"/>
                <a:gd name="T1" fmla="*/ 682 h 682"/>
                <a:gd name="T2" fmla="*/ 0 w 195"/>
                <a:gd name="T3" fmla="*/ 682 h 682"/>
                <a:gd name="T4" fmla="*/ 6 w 195"/>
                <a:gd name="T5" fmla="*/ 620 h 682"/>
                <a:gd name="T6" fmla="*/ 49 w 195"/>
                <a:gd name="T7" fmla="*/ 119 h 682"/>
                <a:gd name="T8" fmla="*/ 195 w 195"/>
                <a:gd name="T9" fmla="*/ 0 h 682"/>
                <a:gd name="T10" fmla="*/ 144 w 195"/>
                <a:gd name="T11" fmla="*/ 592 h 682"/>
                <a:gd name="T12" fmla="*/ 51 w 195"/>
                <a:gd name="T13" fmla="*/ 682 h 682"/>
              </a:gdLst>
              <a:ahLst/>
              <a:cxnLst>
                <a:cxn ang="0">
                  <a:pos x="T0" y="T1"/>
                </a:cxn>
                <a:cxn ang="0">
                  <a:pos x="T2" y="T3"/>
                </a:cxn>
                <a:cxn ang="0">
                  <a:pos x="T4" y="T5"/>
                </a:cxn>
                <a:cxn ang="0">
                  <a:pos x="T6" y="T7"/>
                </a:cxn>
                <a:cxn ang="0">
                  <a:pos x="T8" y="T9"/>
                </a:cxn>
                <a:cxn ang="0">
                  <a:pos x="T10" y="T11"/>
                </a:cxn>
                <a:cxn ang="0">
                  <a:pos x="T12" y="T13"/>
                </a:cxn>
              </a:cxnLst>
              <a:rect l="0" t="0" r="r" b="b"/>
              <a:pathLst>
                <a:path w="195" h="682">
                  <a:moveTo>
                    <a:pt x="51" y="682"/>
                  </a:moveTo>
                  <a:cubicBezTo>
                    <a:pt x="0" y="682"/>
                    <a:pt x="0" y="682"/>
                    <a:pt x="0" y="682"/>
                  </a:cubicBezTo>
                  <a:cubicBezTo>
                    <a:pt x="6" y="620"/>
                    <a:pt x="6" y="620"/>
                    <a:pt x="6" y="620"/>
                  </a:cubicBezTo>
                  <a:cubicBezTo>
                    <a:pt x="49" y="119"/>
                    <a:pt x="49" y="119"/>
                    <a:pt x="49" y="119"/>
                  </a:cubicBezTo>
                  <a:cubicBezTo>
                    <a:pt x="58" y="14"/>
                    <a:pt x="129" y="0"/>
                    <a:pt x="195" y="0"/>
                  </a:cubicBezTo>
                  <a:cubicBezTo>
                    <a:pt x="144" y="592"/>
                    <a:pt x="144" y="592"/>
                    <a:pt x="144" y="592"/>
                  </a:cubicBezTo>
                  <a:cubicBezTo>
                    <a:pt x="139" y="642"/>
                    <a:pt x="98" y="682"/>
                    <a:pt x="51" y="682"/>
                  </a:cubicBezTo>
                  <a:close/>
                </a:path>
              </a:pathLst>
            </a:custGeom>
            <a:solidFill>
              <a:srgbClr val="ECBBA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TextBox 116">
              <a:extLst>
                <a:ext uri="{FF2B5EF4-FFF2-40B4-BE49-F238E27FC236}">
                  <a16:creationId xmlns:a16="http://schemas.microsoft.com/office/drawing/2014/main" id="{0D291799-2223-7359-7817-F4B1B84980CB}"/>
                </a:ext>
              </a:extLst>
            </p:cNvPr>
            <p:cNvSpPr txBox="1"/>
            <p:nvPr/>
          </p:nvSpPr>
          <p:spPr>
            <a:xfrm>
              <a:off x="5535304" y="5227737"/>
              <a:ext cx="1687068" cy="634891"/>
            </a:xfrm>
            <a:prstGeom prst="rect">
              <a:avLst/>
            </a:prstGeom>
            <a:noFill/>
          </p:spPr>
          <p:txBody>
            <a:bodyPr wrap="square">
              <a:spAutoFit/>
            </a:bodyPr>
            <a:lstStyle/>
            <a:p>
              <a:pPr algn="ctr">
                <a:lnSpc>
                  <a:spcPts val="2480"/>
                </a:lnSpc>
              </a:pPr>
              <a:r>
                <a:rPr lang="en-US" sz="2800" b="1" dirty="0">
                  <a:solidFill>
                    <a:srgbClr val="0289AE"/>
                  </a:solidFill>
                </a:rPr>
                <a:t>Key </a:t>
              </a:r>
              <a:r>
                <a:rPr lang="en-US" sz="2800" b="1" dirty="0" err="1">
                  <a:solidFill>
                    <a:srgbClr val="0289AE"/>
                  </a:solidFill>
                </a:rPr>
                <a:t>Takeways</a:t>
              </a:r>
              <a:endParaRPr lang="en-US" sz="2800" b="1" dirty="0">
                <a:solidFill>
                  <a:srgbClr val="0289AE"/>
                </a:solidFill>
              </a:endParaRPr>
            </a:p>
          </p:txBody>
        </p:sp>
      </p:grpSp>
      <p:grpSp>
        <p:nvGrpSpPr>
          <p:cNvPr id="127" name="Group 126">
            <a:extLst>
              <a:ext uri="{FF2B5EF4-FFF2-40B4-BE49-F238E27FC236}">
                <a16:creationId xmlns:a16="http://schemas.microsoft.com/office/drawing/2014/main" id="{1FCFA91D-C30D-FBEB-00A4-11ACC0BD4C44}"/>
              </a:ext>
            </a:extLst>
          </p:cNvPr>
          <p:cNvGrpSpPr/>
          <p:nvPr/>
        </p:nvGrpSpPr>
        <p:grpSpPr>
          <a:xfrm>
            <a:off x="0" y="940099"/>
            <a:ext cx="1448894" cy="883507"/>
            <a:chOff x="0" y="582317"/>
            <a:chExt cx="1448894" cy="883507"/>
          </a:xfrm>
        </p:grpSpPr>
        <p:cxnSp>
          <p:nvCxnSpPr>
            <p:cNvPr id="120" name="Straight Connector 33">
              <a:extLst>
                <a:ext uri="{FF2B5EF4-FFF2-40B4-BE49-F238E27FC236}">
                  <a16:creationId xmlns:a16="http://schemas.microsoft.com/office/drawing/2014/main" id="{B39744A6-51AF-7FDD-45A2-9970685BC133}"/>
                </a:ext>
              </a:extLst>
            </p:cNvPr>
            <p:cNvCxnSpPr>
              <a:cxnSpLocks/>
            </p:cNvCxnSpPr>
            <p:nvPr/>
          </p:nvCxnSpPr>
          <p:spPr>
            <a:xfrm>
              <a:off x="0" y="951782"/>
              <a:ext cx="1320800"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A52A9BA3-BC29-0194-F336-39FEC4AB965E}"/>
                </a:ext>
              </a:extLst>
            </p:cNvPr>
            <p:cNvGrpSpPr/>
            <p:nvPr/>
          </p:nvGrpSpPr>
          <p:grpSpPr>
            <a:xfrm>
              <a:off x="708799" y="582317"/>
              <a:ext cx="740095" cy="883507"/>
              <a:chOff x="4051865" y="5165558"/>
              <a:chExt cx="946855" cy="1130331"/>
            </a:xfrm>
          </p:grpSpPr>
          <p:sp>
            <p:nvSpPr>
              <p:cNvPr id="124" name="Oval 16">
                <a:extLst>
                  <a:ext uri="{FF2B5EF4-FFF2-40B4-BE49-F238E27FC236}">
                    <a16:creationId xmlns:a16="http://schemas.microsoft.com/office/drawing/2014/main" id="{F4B4DFD1-3926-4235-35F9-B73045B57AE7}"/>
                  </a:ext>
                </a:extLst>
              </p:cNvPr>
              <p:cNvSpPr/>
              <p:nvPr/>
            </p:nvSpPr>
            <p:spPr>
              <a:xfrm>
                <a:off x="4051865" y="5165558"/>
                <a:ext cx="946855" cy="868299"/>
              </a:xfrm>
              <a:prstGeom prst="ellipse">
                <a:avLst/>
              </a:prstGeom>
              <a:solidFill>
                <a:srgbClr val="62A84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25" name="TextBox 26">
                <a:extLst>
                  <a:ext uri="{FF2B5EF4-FFF2-40B4-BE49-F238E27FC236}">
                    <a16:creationId xmlns:a16="http://schemas.microsoft.com/office/drawing/2014/main" id="{71A88B4E-17BD-ED9B-AE9E-27670631613F}"/>
                  </a:ext>
                </a:extLst>
              </p:cNvPr>
              <p:cNvSpPr txBox="1"/>
              <p:nvPr/>
            </p:nvSpPr>
            <p:spPr bwMode="auto">
              <a:xfrm>
                <a:off x="4066676" y="5206813"/>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grpSp>
      </p:grpSp>
      <p:grpSp>
        <p:nvGrpSpPr>
          <p:cNvPr id="128" name="Group 127">
            <a:extLst>
              <a:ext uri="{FF2B5EF4-FFF2-40B4-BE49-F238E27FC236}">
                <a16:creationId xmlns:a16="http://schemas.microsoft.com/office/drawing/2014/main" id="{AAB1625C-BBEF-B699-EA85-757D873FB4A7}"/>
              </a:ext>
            </a:extLst>
          </p:cNvPr>
          <p:cNvGrpSpPr/>
          <p:nvPr/>
        </p:nvGrpSpPr>
        <p:grpSpPr>
          <a:xfrm>
            <a:off x="0" y="2962352"/>
            <a:ext cx="1448894" cy="870102"/>
            <a:chOff x="0" y="582324"/>
            <a:chExt cx="1448894" cy="870102"/>
          </a:xfrm>
        </p:grpSpPr>
        <p:cxnSp>
          <p:nvCxnSpPr>
            <p:cNvPr id="129" name="Straight Connector 33">
              <a:extLst>
                <a:ext uri="{FF2B5EF4-FFF2-40B4-BE49-F238E27FC236}">
                  <a16:creationId xmlns:a16="http://schemas.microsoft.com/office/drawing/2014/main" id="{975C750A-51F2-69C7-701F-1B90C74EBA2E}"/>
                </a:ext>
              </a:extLst>
            </p:cNvPr>
            <p:cNvCxnSpPr>
              <a:cxnSpLocks/>
            </p:cNvCxnSpPr>
            <p:nvPr/>
          </p:nvCxnSpPr>
          <p:spPr>
            <a:xfrm>
              <a:off x="0" y="951782"/>
              <a:ext cx="1320800" cy="0"/>
            </a:xfrm>
            <a:prstGeom prst="line">
              <a:avLst/>
            </a:prstGeom>
            <a:ln w="25400">
              <a:solidFill>
                <a:srgbClr val="06677F"/>
              </a:solidFill>
              <a:prstDash val="sysDot"/>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D77FBDDA-9942-9E58-BE22-5C162544AE57}"/>
                </a:ext>
              </a:extLst>
            </p:cNvPr>
            <p:cNvGrpSpPr/>
            <p:nvPr/>
          </p:nvGrpSpPr>
          <p:grpSpPr>
            <a:xfrm>
              <a:off x="708799" y="582324"/>
              <a:ext cx="740095" cy="870102"/>
              <a:chOff x="4051865" y="5165558"/>
              <a:chExt cx="946855" cy="1113179"/>
            </a:xfrm>
          </p:grpSpPr>
          <p:sp>
            <p:nvSpPr>
              <p:cNvPr id="131" name="Oval 16">
                <a:extLst>
                  <a:ext uri="{FF2B5EF4-FFF2-40B4-BE49-F238E27FC236}">
                    <a16:creationId xmlns:a16="http://schemas.microsoft.com/office/drawing/2014/main" id="{55E1761A-4D58-4F23-2C7A-23BC7114A7F8}"/>
                  </a:ext>
                </a:extLst>
              </p:cNvPr>
              <p:cNvSpPr/>
              <p:nvPr/>
            </p:nvSpPr>
            <p:spPr>
              <a:xfrm>
                <a:off x="4051865" y="5165558"/>
                <a:ext cx="946855" cy="868299"/>
              </a:xfrm>
              <a:prstGeom prst="ellipse">
                <a:avLst/>
              </a:prstGeom>
              <a:solidFill>
                <a:srgbClr val="066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2" name="TextBox 26">
                <a:extLst>
                  <a:ext uri="{FF2B5EF4-FFF2-40B4-BE49-F238E27FC236}">
                    <a16:creationId xmlns:a16="http://schemas.microsoft.com/office/drawing/2014/main" id="{28B14B11-95C1-A863-58D9-0A8B53E273F0}"/>
                  </a:ext>
                </a:extLst>
              </p:cNvPr>
              <p:cNvSpPr txBox="1"/>
              <p:nvPr/>
            </p:nvSpPr>
            <p:spPr bwMode="auto">
              <a:xfrm>
                <a:off x="4055862" y="518966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grpSp>
      </p:grpSp>
      <p:grpSp>
        <p:nvGrpSpPr>
          <p:cNvPr id="133" name="Group 132">
            <a:extLst>
              <a:ext uri="{FF2B5EF4-FFF2-40B4-BE49-F238E27FC236}">
                <a16:creationId xmlns:a16="http://schemas.microsoft.com/office/drawing/2014/main" id="{C6CED720-7722-760C-8AA8-CAA61625EFD5}"/>
              </a:ext>
            </a:extLst>
          </p:cNvPr>
          <p:cNvGrpSpPr/>
          <p:nvPr/>
        </p:nvGrpSpPr>
        <p:grpSpPr>
          <a:xfrm>
            <a:off x="0" y="4873099"/>
            <a:ext cx="1450818" cy="896308"/>
            <a:chOff x="0" y="582322"/>
            <a:chExt cx="1450818" cy="896308"/>
          </a:xfrm>
        </p:grpSpPr>
        <p:cxnSp>
          <p:nvCxnSpPr>
            <p:cNvPr id="134" name="Straight Connector 33">
              <a:extLst>
                <a:ext uri="{FF2B5EF4-FFF2-40B4-BE49-F238E27FC236}">
                  <a16:creationId xmlns:a16="http://schemas.microsoft.com/office/drawing/2014/main" id="{969C8F18-3509-7822-2A4B-410CCE094D0F}"/>
                </a:ext>
              </a:extLst>
            </p:cNvPr>
            <p:cNvCxnSpPr>
              <a:cxnSpLocks/>
            </p:cNvCxnSpPr>
            <p:nvPr/>
          </p:nvCxnSpPr>
          <p:spPr>
            <a:xfrm>
              <a:off x="0" y="951782"/>
              <a:ext cx="1320800" cy="0"/>
            </a:xfrm>
            <a:prstGeom prst="line">
              <a:avLst/>
            </a:prstGeom>
            <a:ln w="25400">
              <a:solidFill>
                <a:srgbClr val="3D8241"/>
              </a:solidFill>
              <a:prstDash val="sysDot"/>
            </a:ln>
          </p:spPr>
          <p:style>
            <a:lnRef idx="1">
              <a:schemeClr val="accent1"/>
            </a:lnRef>
            <a:fillRef idx="0">
              <a:schemeClr val="accent1"/>
            </a:fillRef>
            <a:effectRef idx="0">
              <a:schemeClr val="accent1"/>
            </a:effectRef>
            <a:fontRef idx="minor">
              <a:schemeClr val="tx1"/>
            </a:fontRef>
          </p:style>
        </p:cxnSp>
        <p:grpSp>
          <p:nvGrpSpPr>
            <p:cNvPr id="135" name="Group 134">
              <a:extLst>
                <a:ext uri="{FF2B5EF4-FFF2-40B4-BE49-F238E27FC236}">
                  <a16:creationId xmlns:a16="http://schemas.microsoft.com/office/drawing/2014/main" id="{A1119DBA-8CB6-C067-0DA1-1BABEF5C33D0}"/>
                </a:ext>
              </a:extLst>
            </p:cNvPr>
            <p:cNvGrpSpPr/>
            <p:nvPr/>
          </p:nvGrpSpPr>
          <p:grpSpPr>
            <a:xfrm>
              <a:off x="708800" y="582322"/>
              <a:ext cx="742018" cy="896308"/>
              <a:chOff x="4051865" y="5165558"/>
              <a:chExt cx="949315" cy="1146707"/>
            </a:xfrm>
          </p:grpSpPr>
          <p:sp>
            <p:nvSpPr>
              <p:cNvPr id="136" name="Oval 16">
                <a:extLst>
                  <a:ext uri="{FF2B5EF4-FFF2-40B4-BE49-F238E27FC236}">
                    <a16:creationId xmlns:a16="http://schemas.microsoft.com/office/drawing/2014/main" id="{E79FB4DE-6920-0F33-CC4E-914AEB830412}"/>
                  </a:ext>
                </a:extLst>
              </p:cNvPr>
              <p:cNvSpPr/>
              <p:nvPr/>
            </p:nvSpPr>
            <p:spPr>
              <a:xfrm>
                <a:off x="4051865" y="5165558"/>
                <a:ext cx="946855" cy="868299"/>
              </a:xfrm>
              <a:prstGeom prst="ellipse">
                <a:avLst/>
              </a:prstGeom>
              <a:solidFill>
                <a:srgbClr val="3D824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37" name="TextBox 26">
                <a:extLst>
                  <a:ext uri="{FF2B5EF4-FFF2-40B4-BE49-F238E27FC236}">
                    <a16:creationId xmlns:a16="http://schemas.microsoft.com/office/drawing/2014/main" id="{37B0EBF0-6425-5170-3FC2-793DDB7D279A}"/>
                  </a:ext>
                </a:extLst>
              </p:cNvPr>
              <p:cNvSpPr txBox="1"/>
              <p:nvPr/>
            </p:nvSpPr>
            <p:spPr bwMode="auto">
              <a:xfrm>
                <a:off x="4091914" y="5223190"/>
                <a:ext cx="909266" cy="1089075"/>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grpSp>
      </p:grpSp>
      <p:sp>
        <p:nvSpPr>
          <p:cNvPr id="150" name="Rectangle 30">
            <a:extLst>
              <a:ext uri="{FF2B5EF4-FFF2-40B4-BE49-F238E27FC236}">
                <a16:creationId xmlns:a16="http://schemas.microsoft.com/office/drawing/2014/main" id="{D10C3E6D-51EA-0C2E-4EEE-1DA4ED88CA1E}"/>
              </a:ext>
            </a:extLst>
          </p:cNvPr>
          <p:cNvSpPr/>
          <p:nvPr/>
        </p:nvSpPr>
        <p:spPr>
          <a:xfrm flipH="1">
            <a:off x="8073613" y="2046566"/>
            <a:ext cx="3429612" cy="1439240"/>
          </a:xfrm>
          <a:prstGeom prst="rect">
            <a:avLst/>
          </a:prstGeom>
        </p:spPr>
        <p:txBody>
          <a:bodyPr wrap="square">
            <a:spAutoFit/>
          </a:bodyPr>
          <a:lstStyle/>
          <a:p>
            <a:pPr algn="r">
              <a:lnSpc>
                <a:spcPts val="2100"/>
              </a:lnSpc>
              <a:spcAft>
                <a:spcPts val="800"/>
              </a:spcAft>
              <a:buClr>
                <a:srgbClr val="62A844"/>
              </a:buClr>
            </a:pPr>
            <a:r>
              <a:rPr lang="en-US" sz="2000" b="1" dirty="0">
                <a:solidFill>
                  <a:srgbClr val="262626"/>
                </a:solidFill>
                <a:cs typeface="Times New Roman" panose="02020603050405020304" pitchFamily="18" charset="0"/>
              </a:rPr>
              <a:t>Human-Centered Innovation: </a:t>
            </a:r>
            <a:r>
              <a:rPr lang="en-US" sz="2000" dirty="0">
                <a:solidFill>
                  <a:srgbClr val="262626"/>
                </a:solidFill>
                <a:cs typeface="Times New Roman" panose="02020603050405020304" pitchFamily="18" charset="0"/>
              </a:rPr>
              <a:t>AI supports frontline teams, freeing people for             higher-value work</a:t>
            </a:r>
            <a:br>
              <a:rPr lang="en-US" sz="2000" dirty="0">
                <a:solidFill>
                  <a:srgbClr val="262626"/>
                </a:solidFill>
                <a:cs typeface="Times New Roman" panose="02020603050405020304" pitchFamily="18" charset="0"/>
              </a:rPr>
            </a:br>
            <a:endParaRPr lang="en-US" sz="2000" kern="0" dirty="0">
              <a:solidFill>
                <a:srgbClr val="262626"/>
              </a:solidFill>
              <a:cs typeface="Times New Roman" panose="02020603050405020304" pitchFamily="18" charset="0"/>
            </a:endParaRPr>
          </a:p>
        </p:txBody>
      </p:sp>
      <p:grpSp>
        <p:nvGrpSpPr>
          <p:cNvPr id="152" name="Group 151">
            <a:extLst>
              <a:ext uri="{FF2B5EF4-FFF2-40B4-BE49-F238E27FC236}">
                <a16:creationId xmlns:a16="http://schemas.microsoft.com/office/drawing/2014/main" id="{6DD5134D-9F47-97A7-A24C-D89911CDF5B6}"/>
              </a:ext>
            </a:extLst>
          </p:cNvPr>
          <p:cNvGrpSpPr/>
          <p:nvPr/>
        </p:nvGrpSpPr>
        <p:grpSpPr>
          <a:xfrm>
            <a:off x="10752228" y="1308990"/>
            <a:ext cx="1501995" cy="883506"/>
            <a:chOff x="708799" y="582319"/>
            <a:chExt cx="1501995" cy="883506"/>
          </a:xfrm>
        </p:grpSpPr>
        <p:cxnSp>
          <p:nvCxnSpPr>
            <p:cNvPr id="153" name="Straight Connector 33">
              <a:extLst>
                <a:ext uri="{FF2B5EF4-FFF2-40B4-BE49-F238E27FC236}">
                  <a16:creationId xmlns:a16="http://schemas.microsoft.com/office/drawing/2014/main" id="{61BD8009-ACBA-A55D-5BB1-3EF5E0638CA2}"/>
                </a:ext>
              </a:extLst>
            </p:cNvPr>
            <p:cNvCxnSpPr>
              <a:cxnSpLocks/>
            </p:cNvCxnSpPr>
            <p:nvPr/>
          </p:nvCxnSpPr>
          <p:spPr>
            <a:xfrm flipH="1">
              <a:off x="1320800" y="951782"/>
              <a:ext cx="88999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5E5F129D-4101-1C5F-0B47-1C3F27809EFC}"/>
                </a:ext>
              </a:extLst>
            </p:cNvPr>
            <p:cNvGrpSpPr/>
            <p:nvPr/>
          </p:nvGrpSpPr>
          <p:grpSpPr>
            <a:xfrm>
              <a:off x="708799" y="582319"/>
              <a:ext cx="740095" cy="883506"/>
              <a:chOff x="4051865" y="5165558"/>
              <a:chExt cx="946855" cy="1130329"/>
            </a:xfrm>
          </p:grpSpPr>
          <p:sp>
            <p:nvSpPr>
              <p:cNvPr id="155" name="Oval 16">
                <a:extLst>
                  <a:ext uri="{FF2B5EF4-FFF2-40B4-BE49-F238E27FC236}">
                    <a16:creationId xmlns:a16="http://schemas.microsoft.com/office/drawing/2014/main" id="{3A08EE95-2E28-8ABC-D250-1C936C3B6BD7}"/>
                  </a:ext>
                </a:extLst>
              </p:cNvPr>
              <p:cNvSpPr/>
              <p:nvPr/>
            </p:nvSpPr>
            <p:spPr>
              <a:xfrm>
                <a:off x="4051865" y="5165558"/>
                <a:ext cx="946855" cy="868299"/>
              </a:xfrm>
              <a:prstGeom prst="ellipse">
                <a:avLst/>
              </a:prstGeom>
              <a:solidFill>
                <a:srgbClr val="0289A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6" name="TextBox 26">
                <a:extLst>
                  <a:ext uri="{FF2B5EF4-FFF2-40B4-BE49-F238E27FC236}">
                    <a16:creationId xmlns:a16="http://schemas.microsoft.com/office/drawing/2014/main" id="{611E3EFF-0D91-B7AF-FE3B-4B9721DBCD6C}"/>
                  </a:ext>
                </a:extLst>
              </p:cNvPr>
              <p:cNvSpPr txBox="1"/>
              <p:nvPr/>
            </p:nvSpPr>
            <p:spPr bwMode="auto">
              <a:xfrm>
                <a:off x="4066676" y="5206811"/>
                <a:ext cx="909265" cy="1089076"/>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grpSp>
      </p:grpSp>
      <p:sp>
        <p:nvSpPr>
          <p:cNvPr id="2" name="TextBox 28">
            <a:extLst>
              <a:ext uri="{FF2B5EF4-FFF2-40B4-BE49-F238E27FC236}">
                <a16:creationId xmlns:a16="http://schemas.microsoft.com/office/drawing/2014/main" id="{886D7E17-C7BF-1A77-5077-B6A02189D103}"/>
              </a:ext>
            </a:extLst>
          </p:cNvPr>
          <p:cNvSpPr txBox="1"/>
          <p:nvPr/>
        </p:nvSpPr>
        <p:spPr>
          <a:xfrm>
            <a:off x="7697991" y="4968911"/>
            <a:ext cx="3751110" cy="1708545"/>
          </a:xfrm>
          <a:prstGeom prst="rect">
            <a:avLst/>
          </a:prstGeom>
          <a:noFill/>
        </p:spPr>
        <p:txBody>
          <a:bodyPr wrap="square">
            <a:spAutoFit/>
          </a:bodyPr>
          <a:lstStyle/>
          <a:p>
            <a:pPr algn="r">
              <a:lnSpc>
                <a:spcPts val="2100"/>
              </a:lnSpc>
            </a:pPr>
            <a:r>
              <a:rPr lang="en-US" sz="2000" b="1" dirty="0">
                <a:solidFill>
                  <a:srgbClr val="62A844"/>
                </a:solidFill>
              </a:rPr>
              <a:t>Strategic Message:</a:t>
            </a:r>
            <a:br>
              <a:rPr lang="en-US" sz="2000" b="1" dirty="0">
                <a:solidFill>
                  <a:srgbClr val="62A844"/>
                </a:solidFill>
              </a:rPr>
            </a:br>
            <a:r>
              <a:rPr lang="en-US" dirty="0">
                <a:solidFill>
                  <a:srgbClr val="000000"/>
                </a:solidFill>
              </a:rPr>
              <a:t>“The real value of AI lies in how it enhances human connection, builds trust, and sustains quality service.”</a:t>
            </a:r>
          </a:p>
          <a:p>
            <a:pPr algn="r">
              <a:lnSpc>
                <a:spcPts val="2100"/>
              </a:lnSpc>
            </a:pPr>
            <a:endParaRPr lang="en-US" dirty="0">
              <a:solidFill>
                <a:srgbClr val="000000"/>
              </a:solidFill>
            </a:endParaRPr>
          </a:p>
          <a:p>
            <a:pPr algn="r">
              <a:lnSpc>
                <a:spcPts val="2100"/>
              </a:lnSpc>
            </a:pPr>
            <a:endParaRPr lang="en-US" sz="2000" dirty="0">
              <a:solidFill>
                <a:srgbClr val="62A844"/>
              </a:solidFill>
            </a:endParaRPr>
          </a:p>
        </p:txBody>
      </p:sp>
      <p:sp>
        <p:nvSpPr>
          <p:cNvPr id="114" name="TextBox 113">
            <a:extLst>
              <a:ext uri="{FF2B5EF4-FFF2-40B4-BE49-F238E27FC236}">
                <a16:creationId xmlns:a16="http://schemas.microsoft.com/office/drawing/2014/main" id="{DA50D8F9-07E3-29C7-2FAA-731538AE60A1}"/>
              </a:ext>
            </a:extLst>
          </p:cNvPr>
          <p:cNvSpPr txBox="1"/>
          <p:nvPr/>
        </p:nvSpPr>
        <p:spPr>
          <a:xfrm>
            <a:off x="-127322" y="224367"/>
            <a:ext cx="12319322" cy="707886"/>
          </a:xfrm>
          <a:prstGeom prst="rect">
            <a:avLst/>
          </a:prstGeom>
          <a:noFill/>
        </p:spPr>
        <p:txBody>
          <a:bodyPr wrap="square">
            <a:spAutoFit/>
          </a:bodyPr>
          <a:lstStyle/>
          <a:p>
            <a:pPr lvl="0" algn="ctr">
              <a:defRPr/>
            </a:pPr>
            <a:r>
              <a:rPr lang="en-US" sz="2000" b="1" kern="0" dirty="0">
                <a:solidFill>
                  <a:srgbClr val="262626"/>
                </a:solidFill>
                <a:cs typeface="Times New Roman" panose="02020603050405020304" pitchFamily="18" charset="0"/>
              </a:rPr>
              <a:t>This unit has demonstrated that artificial intelligence, when applied with purpose</a:t>
            </a:r>
          </a:p>
          <a:p>
            <a:pPr lvl="0" algn="ctr">
              <a:defRPr/>
            </a:pPr>
            <a:r>
              <a:rPr lang="en-US" sz="2000" b="1" kern="0" dirty="0">
                <a:solidFill>
                  <a:srgbClr val="262626"/>
                </a:solidFill>
                <a:cs typeface="Times New Roman" panose="02020603050405020304" pitchFamily="18" charset="0"/>
              </a:rPr>
              <a:t> and planning, can deliver measurable improvements in hospitality. </a:t>
            </a:r>
          </a:p>
        </p:txBody>
      </p:sp>
    </p:spTree>
    <p:extLst>
      <p:ext uri="{BB962C8B-B14F-4D97-AF65-F5344CB8AC3E}">
        <p14:creationId xmlns:p14="http://schemas.microsoft.com/office/powerpoint/2010/main" val="3852538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ECC41-4417-FBD5-D31B-D0320B451F40}"/>
            </a:ext>
          </a:extLst>
        </p:cNvPr>
        <p:cNvGrpSpPr/>
        <p:nvPr/>
      </p:nvGrpSpPr>
      <p:grpSpPr>
        <a:xfrm>
          <a:off x="0" y="0"/>
          <a:ext cx="0" cy="0"/>
          <a:chOff x="0" y="0"/>
          <a:chExt cx="0" cy="0"/>
        </a:xfrm>
      </p:grpSpPr>
      <p:sp>
        <p:nvSpPr>
          <p:cNvPr id="8" name="Text Placeholder 11">
            <a:extLst>
              <a:ext uri="{FF2B5EF4-FFF2-40B4-BE49-F238E27FC236}">
                <a16:creationId xmlns:a16="http://schemas.microsoft.com/office/drawing/2014/main" id="{9102343D-CF34-A7BD-CBE8-057725CD375E}"/>
              </a:ext>
            </a:extLst>
          </p:cNvPr>
          <p:cNvSpPr txBox="1">
            <a:spLocks/>
          </p:cNvSpPr>
          <p:nvPr/>
        </p:nvSpPr>
        <p:spPr>
          <a:xfrm>
            <a:off x="567179" y="362587"/>
            <a:ext cx="596261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Artificial Intelligence in hospitality Concluding remarks</a:t>
            </a: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a:p>
            <a:pPr marL="0" indent="0">
              <a:lnSpc>
                <a:spcPts val="3520"/>
              </a:lnSpc>
              <a:spcBef>
                <a:spcPts val="0"/>
              </a:spcBef>
              <a:buNone/>
            </a:pPr>
            <a:endParaRPr lang="en-US" sz="3400" b="1" dirty="0">
              <a:solidFill>
                <a:srgbClr val="262626"/>
              </a:solidFill>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F76262DB-6C48-DBA8-57A4-E1760B044E49}"/>
              </a:ext>
            </a:extLst>
          </p:cNvPr>
          <p:cNvCxnSpPr>
            <a:cxnSpLocks/>
          </p:cNvCxnSpPr>
          <p:nvPr/>
        </p:nvCxnSpPr>
        <p:spPr>
          <a:xfrm>
            <a:off x="0" y="1469562"/>
            <a:ext cx="54229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A80BDB4A-B339-9F8C-CDB8-C2B01056AFCD}"/>
              </a:ext>
            </a:extLst>
          </p:cNvPr>
          <p:cNvPicPr>
            <a:picLocks noChangeAspect="1"/>
          </p:cNvPicPr>
          <p:nvPr/>
        </p:nvPicPr>
        <p:blipFill>
          <a:blip>
            <a:extLst>
              <a:ext uri="{96DAC541-7B7A-43D3-8B79-37D633B846F1}">
                <asvg:svgBlip xmlns:asvg="http://schemas.microsoft.com/office/drawing/2016/SVG/main" r:embed="rId2"/>
              </a:ext>
            </a:extLst>
          </a:blip>
          <a:srcRect l="31584" t="38697" r="39868" b="43173"/>
          <a:stretch/>
        </p:blipFill>
        <p:spPr>
          <a:xfrm rot="10800000" flipH="1">
            <a:off x="7351886" y="0"/>
            <a:ext cx="4840114" cy="4352080"/>
          </a:xfrm>
          <a:prstGeom prst="rect">
            <a:avLst/>
          </a:prstGeom>
        </p:spPr>
      </p:pic>
      <p:sp>
        <p:nvSpPr>
          <p:cNvPr id="12" name="TextBox 97">
            <a:extLst>
              <a:ext uri="{FF2B5EF4-FFF2-40B4-BE49-F238E27FC236}">
                <a16:creationId xmlns:a16="http://schemas.microsoft.com/office/drawing/2014/main" id="{B792C24B-E175-0284-A38A-8FA588825537}"/>
              </a:ext>
            </a:extLst>
          </p:cNvPr>
          <p:cNvSpPr txBox="1"/>
          <p:nvPr/>
        </p:nvSpPr>
        <p:spPr>
          <a:xfrm>
            <a:off x="718483" y="1714374"/>
            <a:ext cx="6920808" cy="2503249"/>
          </a:xfrm>
          <a:prstGeom prst="rect">
            <a:avLst/>
          </a:prstGeom>
          <a:noFill/>
        </p:spPr>
        <p:txBody>
          <a:bodyPr wrap="square">
            <a:spAutoFit/>
          </a:bodyPr>
          <a:lstStyle/>
          <a:p>
            <a:pPr>
              <a:defRPr/>
            </a:pPr>
            <a:r>
              <a:rPr lang="en-US" kern="0" dirty="0">
                <a:solidFill>
                  <a:srgbClr val="262626"/>
                </a:solidFill>
                <a:cs typeface="Times New Roman" panose="02020603050405020304" pitchFamily="18" charset="0"/>
              </a:rPr>
              <a:t>The </a:t>
            </a:r>
            <a:r>
              <a:rPr lang="en-US" kern="0" dirty="0" err="1">
                <a:solidFill>
                  <a:srgbClr val="262626"/>
                </a:solidFill>
                <a:cs typeface="Times New Roman" panose="02020603050405020304" pitchFamily="18" charset="0"/>
              </a:rPr>
              <a:t>EcoSmart</a:t>
            </a:r>
            <a:r>
              <a:rPr lang="en-US" kern="0" dirty="0">
                <a:solidFill>
                  <a:srgbClr val="262626"/>
                </a:solidFill>
                <a:cs typeface="Times New Roman" panose="02020603050405020304" pitchFamily="18" charset="0"/>
              </a:rPr>
              <a:t> module has shown how Artificial Intelligence reshapes European hospitality through efficiency, sustainability, and innovation while preserving the human quality of service</a:t>
            </a:r>
          </a:p>
          <a:p>
            <a:pPr>
              <a:defRPr/>
            </a:pPr>
            <a:endParaRPr lang="en-US" kern="0" dirty="0">
              <a:solidFill>
                <a:srgbClr val="262626"/>
              </a:solidFill>
              <a:cs typeface="Times New Roman" panose="02020603050405020304" pitchFamily="18" charset="0"/>
            </a:endParaRPr>
          </a:p>
          <a:p>
            <a:pPr>
              <a:defRPr/>
            </a:pPr>
            <a:endParaRPr lang="en-US" kern="0" dirty="0">
              <a:solidFill>
                <a:srgbClr val="262626"/>
              </a:solidFill>
              <a:cs typeface="Times New Roman" panose="02020603050405020304" pitchFamily="18" charset="0"/>
            </a:endParaRPr>
          </a:p>
          <a:p>
            <a:pPr>
              <a:lnSpc>
                <a:spcPts val="1960"/>
              </a:lnSpc>
            </a:pPr>
            <a:r>
              <a:rPr lang="en-US" sz="2000" b="1" dirty="0" err="1">
                <a:solidFill>
                  <a:srgbClr val="0289AE"/>
                </a:solidFill>
                <a:cs typeface="Times New Roman" panose="02020603050405020304" pitchFamily="18" charset="0"/>
              </a:rPr>
              <a:t>EcoSmart</a:t>
            </a:r>
            <a:r>
              <a:rPr lang="en-US" sz="2000" b="1" dirty="0">
                <a:solidFill>
                  <a:srgbClr val="0289AE"/>
                </a:solidFill>
                <a:cs typeface="Times New Roman" panose="02020603050405020304" pitchFamily="18" charset="0"/>
              </a:rPr>
              <a:t> Achievement:</a:t>
            </a:r>
            <a:br>
              <a:rPr lang="en-US" dirty="0">
                <a:cs typeface="Times New Roman" panose="02020603050405020304" pitchFamily="18" charset="0"/>
              </a:rPr>
            </a:br>
            <a:r>
              <a:rPr lang="en-US" dirty="0">
                <a:solidFill>
                  <a:srgbClr val="262626"/>
                </a:solidFill>
                <a:cs typeface="Times New Roman" panose="02020603050405020304" pitchFamily="18" charset="0"/>
              </a:rPr>
              <a:t>You're now prepared to </a:t>
            </a:r>
            <a:r>
              <a:rPr lang="en-US" dirty="0" err="1">
                <a:solidFill>
                  <a:srgbClr val="262626"/>
                </a:solidFill>
                <a:cs typeface="Times New Roman" panose="02020603050405020304" pitchFamily="18" charset="0"/>
              </a:rPr>
              <a:t>analyse</a:t>
            </a:r>
            <a:r>
              <a:rPr lang="en-US" dirty="0">
                <a:solidFill>
                  <a:srgbClr val="262626"/>
                </a:solidFill>
                <a:cs typeface="Times New Roman" panose="02020603050405020304" pitchFamily="18" charset="0"/>
              </a:rPr>
              <a:t>, design, and lead responsible AI integration that balances efficiency with care, innovation with integrity.</a:t>
            </a:r>
            <a:br>
              <a:rPr lang="en-US" dirty="0">
                <a:solidFill>
                  <a:srgbClr val="262626"/>
                </a:solidFill>
                <a:cs typeface="Times New Roman" panose="02020603050405020304" pitchFamily="18" charset="0"/>
              </a:rPr>
            </a:br>
            <a:endParaRPr lang="en-US" dirty="0">
              <a:solidFill>
                <a:srgbClr val="262626"/>
              </a:solidFill>
              <a:cs typeface="Times New Roman" panose="02020603050405020304" pitchFamily="18" charset="0"/>
            </a:endParaRPr>
          </a:p>
        </p:txBody>
      </p:sp>
      <p:sp>
        <p:nvSpPr>
          <p:cNvPr id="14" name="Rectangle 367">
            <a:extLst>
              <a:ext uri="{FF2B5EF4-FFF2-40B4-BE49-F238E27FC236}">
                <a16:creationId xmlns:a16="http://schemas.microsoft.com/office/drawing/2014/main" id="{7C03B36A-8259-0D52-5375-54B7BD2AF5A4}"/>
              </a:ext>
            </a:extLst>
          </p:cNvPr>
          <p:cNvSpPr/>
          <p:nvPr/>
        </p:nvSpPr>
        <p:spPr>
          <a:xfrm flipH="1">
            <a:off x="5069331" y="5378181"/>
            <a:ext cx="2794928" cy="461665"/>
          </a:xfrm>
          <a:prstGeom prst="rect">
            <a:avLst/>
          </a:prstGeom>
        </p:spPr>
        <p:txBody>
          <a:bodyPr wrap="square">
            <a:spAutoFit/>
          </a:bodyPr>
          <a:lstStyle/>
          <a:p>
            <a:r>
              <a:rPr lang="de-DE" sz="2400" b="1" dirty="0">
                <a:solidFill>
                  <a:srgbClr val="0289AE"/>
                </a:solidFill>
              </a:rPr>
              <a:t>See </a:t>
            </a:r>
            <a:r>
              <a:rPr lang="de-DE" sz="2400" b="1" dirty="0" err="1">
                <a:solidFill>
                  <a:srgbClr val="0289AE"/>
                </a:solidFill>
              </a:rPr>
              <a:t>the</a:t>
            </a:r>
            <a:r>
              <a:rPr lang="de-DE" sz="2400" b="1" dirty="0">
                <a:solidFill>
                  <a:srgbClr val="0289AE"/>
                </a:solidFill>
              </a:rPr>
              <a:t> </a:t>
            </a:r>
            <a:r>
              <a:rPr lang="de-DE" sz="2400" b="1" dirty="0" err="1">
                <a:solidFill>
                  <a:srgbClr val="0289AE"/>
                </a:solidFill>
              </a:rPr>
              <a:t>next</a:t>
            </a:r>
            <a:r>
              <a:rPr lang="de-DE" sz="2400" b="1" dirty="0">
                <a:solidFill>
                  <a:srgbClr val="0289AE"/>
                </a:solidFill>
              </a:rPr>
              <a:t> </a:t>
            </a:r>
            <a:r>
              <a:rPr lang="de-DE" sz="2400" b="1" dirty="0" err="1">
                <a:solidFill>
                  <a:srgbClr val="0289AE"/>
                </a:solidFill>
              </a:rPr>
              <a:t>slide</a:t>
            </a:r>
            <a:r>
              <a:rPr lang="de-DE" sz="2400" b="1" dirty="0">
                <a:solidFill>
                  <a:srgbClr val="0289AE"/>
                </a:solidFill>
              </a:rPr>
              <a:t>:</a:t>
            </a:r>
            <a:endParaRPr lang="en-US" sz="2400" b="1" dirty="0">
              <a:solidFill>
                <a:srgbClr val="0289AE"/>
              </a:solidFill>
              <a:latin typeface="+mj-lt"/>
              <a:cs typeface="Segoe UI" panose="020B0502040204020203" pitchFamily="34" charset="0"/>
            </a:endParaRPr>
          </a:p>
        </p:txBody>
      </p:sp>
      <p:sp>
        <p:nvSpPr>
          <p:cNvPr id="15" name="Freeform 14">
            <a:extLst>
              <a:ext uri="{FF2B5EF4-FFF2-40B4-BE49-F238E27FC236}">
                <a16:creationId xmlns:a16="http://schemas.microsoft.com/office/drawing/2014/main" id="{62E7B3CF-B595-2B55-060D-95D8BEE586D9}"/>
              </a:ext>
            </a:extLst>
          </p:cNvPr>
          <p:cNvSpPr/>
          <p:nvPr/>
        </p:nvSpPr>
        <p:spPr>
          <a:xfrm rot="15325054" flipH="1">
            <a:off x="7612192" y="563005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
        <p:nvSpPr>
          <p:cNvPr id="20" name="Rectangle 30">
            <a:extLst>
              <a:ext uri="{FF2B5EF4-FFF2-40B4-BE49-F238E27FC236}">
                <a16:creationId xmlns:a16="http://schemas.microsoft.com/office/drawing/2014/main" id="{195FDF31-213F-BB2D-074D-A2A32AD3D192}"/>
              </a:ext>
            </a:extLst>
          </p:cNvPr>
          <p:cNvSpPr/>
          <p:nvPr/>
        </p:nvSpPr>
        <p:spPr>
          <a:xfrm flipH="1">
            <a:off x="992432" y="4895140"/>
            <a:ext cx="3495601" cy="1200329"/>
          </a:xfrm>
          <a:prstGeom prst="rect">
            <a:avLst/>
          </a:prstGeom>
        </p:spPr>
        <p:txBody>
          <a:bodyPr wrap="square">
            <a:spAutoFit/>
          </a:bodyPr>
          <a:lstStyle/>
          <a:p>
            <a:pPr algn="ctr"/>
            <a:r>
              <a:rPr lang="en-US" sz="2400" b="1" dirty="0">
                <a:solidFill>
                  <a:srgbClr val="0289AE"/>
                </a:solidFill>
                <a:cs typeface="Times New Roman" panose="02020603050405020304" pitchFamily="18" charset="0"/>
              </a:rPr>
              <a:t>Final Message: </a:t>
            </a:r>
          </a:p>
          <a:p>
            <a:pPr algn="ctr"/>
            <a:r>
              <a:rPr lang="en-US" sz="2400" i="1" dirty="0">
                <a:solidFill>
                  <a:srgbClr val="262626"/>
                </a:solidFill>
                <a:cs typeface="Times New Roman" panose="02020603050405020304" pitchFamily="18" charset="0"/>
              </a:rPr>
              <a:t>AI empowers people.</a:t>
            </a:r>
          </a:p>
          <a:p>
            <a:pPr algn="ctr"/>
            <a:endParaRPr lang="en-US" sz="2400" dirty="0">
              <a:solidFill>
                <a:srgbClr val="262626"/>
              </a:solidFill>
              <a:cs typeface="Times New Roman" panose="02020603050405020304" pitchFamily="18" charset="0"/>
            </a:endParaRPr>
          </a:p>
        </p:txBody>
      </p:sp>
      <p:sp>
        <p:nvSpPr>
          <p:cNvPr id="21" name="Rounded Rectangle 20">
            <a:extLst>
              <a:ext uri="{FF2B5EF4-FFF2-40B4-BE49-F238E27FC236}">
                <a16:creationId xmlns:a16="http://schemas.microsoft.com/office/drawing/2014/main" id="{0F3D53D0-DAF8-941B-0D73-B1E2E49AE0FA}"/>
              </a:ext>
            </a:extLst>
          </p:cNvPr>
          <p:cNvSpPr/>
          <p:nvPr/>
        </p:nvSpPr>
        <p:spPr>
          <a:xfrm>
            <a:off x="715852" y="4693200"/>
            <a:ext cx="3991303" cy="1200330"/>
          </a:xfrm>
          <a:prstGeom prst="roundRect">
            <a:avLst>
              <a:gd name="adj" fmla="val 8566"/>
            </a:avLst>
          </a:prstGeom>
          <a:noFill/>
          <a:ln w="28575">
            <a:solidFill>
              <a:srgbClr val="62A844"/>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7990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0EBBA-1EE8-00A6-387E-309199AC7E6D}"/>
            </a:ext>
          </a:extLst>
        </p:cNvPr>
        <p:cNvGrpSpPr/>
        <p:nvPr/>
      </p:nvGrpSpPr>
      <p:grpSpPr>
        <a:xfrm>
          <a:off x="0" y="0"/>
          <a:ext cx="0" cy="0"/>
          <a:chOff x="0" y="0"/>
          <a:chExt cx="0" cy="0"/>
        </a:xfrm>
      </p:grpSpPr>
      <p:pic>
        <p:nvPicPr>
          <p:cNvPr id="25" name="Graphic 24">
            <a:extLst>
              <a:ext uri="{FF2B5EF4-FFF2-40B4-BE49-F238E27FC236}">
                <a16:creationId xmlns:a16="http://schemas.microsoft.com/office/drawing/2014/main" id="{BDF20435-E18A-8E1C-0018-F11A26BB9FCB}"/>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6200000">
            <a:off x="8918190" y="173814"/>
            <a:ext cx="3447623" cy="3099995"/>
          </a:xfrm>
          <a:prstGeom prst="rect">
            <a:avLst/>
          </a:prstGeom>
        </p:spPr>
      </p:pic>
      <p:sp>
        <p:nvSpPr>
          <p:cNvPr id="39" name="Google Shape;252;p20">
            <a:extLst>
              <a:ext uri="{FF2B5EF4-FFF2-40B4-BE49-F238E27FC236}">
                <a16:creationId xmlns:a16="http://schemas.microsoft.com/office/drawing/2014/main" id="{5DF08BDE-7A56-14DA-A4DF-B874B22F9F3B}"/>
              </a:ext>
            </a:extLst>
          </p:cNvPr>
          <p:cNvSpPr/>
          <p:nvPr/>
        </p:nvSpPr>
        <p:spPr>
          <a:xfrm>
            <a:off x="385835" y="2396390"/>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53;p20">
            <a:extLst>
              <a:ext uri="{FF2B5EF4-FFF2-40B4-BE49-F238E27FC236}">
                <a16:creationId xmlns:a16="http://schemas.microsoft.com/office/drawing/2014/main" id="{2CA02751-7204-215E-72BF-ABFE5D5A8F1F}"/>
              </a:ext>
            </a:extLst>
          </p:cNvPr>
          <p:cNvSpPr/>
          <p:nvPr/>
        </p:nvSpPr>
        <p:spPr>
          <a:xfrm>
            <a:off x="2215483" y="5020107"/>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4;p20">
            <a:extLst>
              <a:ext uri="{FF2B5EF4-FFF2-40B4-BE49-F238E27FC236}">
                <a16:creationId xmlns:a16="http://schemas.microsoft.com/office/drawing/2014/main" id="{301778B9-4518-EEBF-6B16-249476485509}"/>
              </a:ext>
            </a:extLst>
          </p:cNvPr>
          <p:cNvSpPr/>
          <p:nvPr/>
        </p:nvSpPr>
        <p:spPr>
          <a:xfrm>
            <a:off x="1337157" y="2099442"/>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55;p20">
            <a:extLst>
              <a:ext uri="{FF2B5EF4-FFF2-40B4-BE49-F238E27FC236}">
                <a16:creationId xmlns:a16="http://schemas.microsoft.com/office/drawing/2014/main" id="{022BFCDA-3BC8-4A8D-8465-525C475FA27F}"/>
              </a:ext>
            </a:extLst>
          </p:cNvPr>
          <p:cNvSpPr/>
          <p:nvPr/>
        </p:nvSpPr>
        <p:spPr>
          <a:xfrm>
            <a:off x="1264352" y="2025793"/>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6;p20">
            <a:extLst>
              <a:ext uri="{FF2B5EF4-FFF2-40B4-BE49-F238E27FC236}">
                <a16:creationId xmlns:a16="http://schemas.microsoft.com/office/drawing/2014/main" id="{F7B4F501-6203-080E-79B7-1DC40932DE30}"/>
              </a:ext>
            </a:extLst>
          </p:cNvPr>
          <p:cNvSpPr/>
          <p:nvPr/>
        </p:nvSpPr>
        <p:spPr>
          <a:xfrm>
            <a:off x="6966864" y="3527389"/>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7;p20">
            <a:extLst>
              <a:ext uri="{FF2B5EF4-FFF2-40B4-BE49-F238E27FC236}">
                <a16:creationId xmlns:a16="http://schemas.microsoft.com/office/drawing/2014/main" id="{303CFB1A-2B71-0A9E-410E-CD7C7CEDA017}"/>
              </a:ext>
            </a:extLst>
          </p:cNvPr>
          <p:cNvSpPr/>
          <p:nvPr/>
        </p:nvSpPr>
        <p:spPr>
          <a:xfrm>
            <a:off x="8792159" y="3405162"/>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8;p20">
            <a:extLst>
              <a:ext uri="{FF2B5EF4-FFF2-40B4-BE49-F238E27FC236}">
                <a16:creationId xmlns:a16="http://schemas.microsoft.com/office/drawing/2014/main" id="{14954800-1DA3-87A1-D812-8E1A9AA40DA3}"/>
              </a:ext>
            </a:extLst>
          </p:cNvPr>
          <p:cNvSpPr/>
          <p:nvPr/>
        </p:nvSpPr>
        <p:spPr>
          <a:xfrm>
            <a:off x="7918121" y="5696468"/>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9;p20">
            <a:extLst>
              <a:ext uri="{FF2B5EF4-FFF2-40B4-BE49-F238E27FC236}">
                <a16:creationId xmlns:a16="http://schemas.microsoft.com/office/drawing/2014/main" id="{31FD93A8-5579-3BFC-3CCD-EAB8F7DC4626}"/>
              </a:ext>
            </a:extLst>
          </p:cNvPr>
          <p:cNvSpPr/>
          <p:nvPr/>
        </p:nvSpPr>
        <p:spPr>
          <a:xfrm>
            <a:off x="7845316" y="5622688"/>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0;p20">
            <a:extLst>
              <a:ext uri="{FF2B5EF4-FFF2-40B4-BE49-F238E27FC236}">
                <a16:creationId xmlns:a16="http://schemas.microsoft.com/office/drawing/2014/main" id="{134CFEF0-7CC1-6E82-D753-E52907E5A78B}"/>
              </a:ext>
            </a:extLst>
          </p:cNvPr>
          <p:cNvSpPr/>
          <p:nvPr/>
        </p:nvSpPr>
        <p:spPr>
          <a:xfrm>
            <a:off x="2582322" y="3527389"/>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1;p20">
            <a:extLst>
              <a:ext uri="{FF2B5EF4-FFF2-40B4-BE49-F238E27FC236}">
                <a16:creationId xmlns:a16="http://schemas.microsoft.com/office/drawing/2014/main" id="{9233DA5F-5792-01D1-6616-23E7966C8CE7}"/>
              </a:ext>
            </a:extLst>
          </p:cNvPr>
          <p:cNvSpPr/>
          <p:nvPr/>
        </p:nvSpPr>
        <p:spPr>
          <a:xfrm>
            <a:off x="4373286" y="3405162"/>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62;p20">
            <a:extLst>
              <a:ext uri="{FF2B5EF4-FFF2-40B4-BE49-F238E27FC236}">
                <a16:creationId xmlns:a16="http://schemas.microsoft.com/office/drawing/2014/main" id="{C52A56AC-ED67-C0D6-9587-0A70F01737C7}"/>
              </a:ext>
            </a:extLst>
          </p:cNvPr>
          <p:cNvSpPr/>
          <p:nvPr/>
        </p:nvSpPr>
        <p:spPr>
          <a:xfrm>
            <a:off x="3533720" y="5696468"/>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3;p20">
            <a:extLst>
              <a:ext uri="{FF2B5EF4-FFF2-40B4-BE49-F238E27FC236}">
                <a16:creationId xmlns:a16="http://schemas.microsoft.com/office/drawing/2014/main" id="{9400D26D-EAA8-04C5-7106-16C6A7AFA415}"/>
              </a:ext>
            </a:extLst>
          </p:cNvPr>
          <p:cNvSpPr/>
          <p:nvPr/>
        </p:nvSpPr>
        <p:spPr>
          <a:xfrm>
            <a:off x="3460723" y="5622688"/>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4;p20">
            <a:extLst>
              <a:ext uri="{FF2B5EF4-FFF2-40B4-BE49-F238E27FC236}">
                <a16:creationId xmlns:a16="http://schemas.microsoft.com/office/drawing/2014/main" id="{CD427EB2-0B17-951B-1820-2739ED0C2270}"/>
              </a:ext>
            </a:extLst>
          </p:cNvPr>
          <p:cNvSpPr/>
          <p:nvPr/>
        </p:nvSpPr>
        <p:spPr>
          <a:xfrm>
            <a:off x="9172352" y="2396390"/>
            <a:ext cx="2633813" cy="2623718"/>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5;p20">
            <a:extLst>
              <a:ext uri="{FF2B5EF4-FFF2-40B4-BE49-F238E27FC236}">
                <a16:creationId xmlns:a16="http://schemas.microsoft.com/office/drawing/2014/main" id="{D60E6D8F-1E6F-B671-B3B9-756D862DBC3A}"/>
              </a:ext>
            </a:extLst>
          </p:cNvPr>
          <p:cNvSpPr/>
          <p:nvPr/>
        </p:nvSpPr>
        <p:spPr>
          <a:xfrm>
            <a:off x="10949833" y="4738392"/>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6;p20">
            <a:extLst>
              <a:ext uri="{FF2B5EF4-FFF2-40B4-BE49-F238E27FC236}">
                <a16:creationId xmlns:a16="http://schemas.microsoft.com/office/drawing/2014/main" id="{2BB0370A-721E-71C2-782C-C7BB63DDB6AD}"/>
              </a:ext>
            </a:extLst>
          </p:cNvPr>
          <p:cNvSpPr/>
          <p:nvPr/>
        </p:nvSpPr>
        <p:spPr>
          <a:xfrm>
            <a:off x="10123687" y="2099442"/>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67;p20">
            <a:extLst>
              <a:ext uri="{FF2B5EF4-FFF2-40B4-BE49-F238E27FC236}">
                <a16:creationId xmlns:a16="http://schemas.microsoft.com/office/drawing/2014/main" id="{A0DB2CA0-962D-0915-7C79-822ED55686FD}"/>
              </a:ext>
            </a:extLst>
          </p:cNvPr>
          <p:cNvSpPr/>
          <p:nvPr/>
        </p:nvSpPr>
        <p:spPr>
          <a:xfrm>
            <a:off x="10050881" y="2025793"/>
            <a:ext cx="876752" cy="889149"/>
          </a:xfrm>
          <a:custGeom>
            <a:avLst/>
            <a:gdLst/>
            <a:ahLst/>
            <a:cxnLst/>
            <a:rect l="l" t="t" r="r" b="b"/>
            <a:pathLst>
              <a:path w="6810" h="6809" extrusionOk="0">
                <a:moveTo>
                  <a:pt x="3405" y="1131"/>
                </a:moveTo>
                <a:cubicBezTo>
                  <a:pt x="4658" y="1131"/>
                  <a:pt x="5676" y="2152"/>
                  <a:pt x="5677" y="3403"/>
                </a:cubicBezTo>
                <a:cubicBezTo>
                  <a:pt x="5677" y="4656"/>
                  <a:pt x="4659" y="5676"/>
                  <a:pt x="3405" y="5676"/>
                </a:cubicBezTo>
                <a:cubicBezTo>
                  <a:pt x="2152" y="5676"/>
                  <a:pt x="1133" y="4656"/>
                  <a:pt x="1133" y="3403"/>
                </a:cubicBezTo>
                <a:cubicBezTo>
                  <a:pt x="1133" y="2150"/>
                  <a:pt x="2152" y="1131"/>
                  <a:pt x="3405" y="1131"/>
                </a:cubicBezTo>
                <a:close/>
                <a:moveTo>
                  <a:pt x="3405" y="1"/>
                </a:moveTo>
                <a:cubicBezTo>
                  <a:pt x="1527" y="1"/>
                  <a:pt x="0" y="1527"/>
                  <a:pt x="0" y="3405"/>
                </a:cubicBezTo>
                <a:cubicBezTo>
                  <a:pt x="0" y="5282"/>
                  <a:pt x="1528" y="6809"/>
                  <a:pt x="3405" y="6809"/>
                </a:cubicBezTo>
                <a:cubicBezTo>
                  <a:pt x="5283" y="6809"/>
                  <a:pt x="6810" y="5282"/>
                  <a:pt x="6810" y="3405"/>
                </a:cubicBezTo>
                <a:cubicBezTo>
                  <a:pt x="6810" y="1527"/>
                  <a:pt x="5283" y="1"/>
                  <a:pt x="3405" y="1"/>
                </a:cubicBezTo>
                <a:close/>
              </a:path>
            </a:pathLst>
          </a:custGeom>
          <a:solidFill>
            <a:srgbClr val="EAB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8;p20">
            <a:extLst>
              <a:ext uri="{FF2B5EF4-FFF2-40B4-BE49-F238E27FC236}">
                <a16:creationId xmlns:a16="http://schemas.microsoft.com/office/drawing/2014/main" id="{3CC61223-3BB9-FC1F-C5EB-60D33B6905D8}"/>
              </a:ext>
            </a:extLst>
          </p:cNvPr>
          <p:cNvSpPr/>
          <p:nvPr/>
        </p:nvSpPr>
        <p:spPr>
          <a:xfrm>
            <a:off x="4774592" y="2396390"/>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9;p20">
            <a:extLst>
              <a:ext uri="{FF2B5EF4-FFF2-40B4-BE49-F238E27FC236}">
                <a16:creationId xmlns:a16="http://schemas.microsoft.com/office/drawing/2014/main" id="{4536D372-FC31-1694-9E3D-2B8F0078BDDF}"/>
              </a:ext>
            </a:extLst>
          </p:cNvPr>
          <p:cNvSpPr/>
          <p:nvPr/>
        </p:nvSpPr>
        <p:spPr>
          <a:xfrm>
            <a:off x="6531088" y="4738392"/>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0;p20">
            <a:extLst>
              <a:ext uri="{FF2B5EF4-FFF2-40B4-BE49-F238E27FC236}">
                <a16:creationId xmlns:a16="http://schemas.microsoft.com/office/drawing/2014/main" id="{F52E3232-DF90-EEDF-5D83-91F293A94BF9}"/>
              </a:ext>
            </a:extLst>
          </p:cNvPr>
          <p:cNvSpPr/>
          <p:nvPr/>
        </p:nvSpPr>
        <p:spPr>
          <a:xfrm>
            <a:off x="5725914" y="2099442"/>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1;p20">
            <a:extLst>
              <a:ext uri="{FF2B5EF4-FFF2-40B4-BE49-F238E27FC236}">
                <a16:creationId xmlns:a16="http://schemas.microsoft.com/office/drawing/2014/main" id="{29D2A05A-E52A-7F4A-D03B-FAA91B942E6D}"/>
              </a:ext>
            </a:extLst>
          </p:cNvPr>
          <p:cNvSpPr/>
          <p:nvPr/>
        </p:nvSpPr>
        <p:spPr>
          <a:xfrm>
            <a:off x="5653046" y="2025793"/>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8">
            <a:extLst>
              <a:ext uri="{FF2B5EF4-FFF2-40B4-BE49-F238E27FC236}">
                <a16:creationId xmlns:a16="http://schemas.microsoft.com/office/drawing/2014/main" id="{658AA4CD-3B94-0491-DF6D-D9BD2B8941E2}"/>
              </a:ext>
            </a:extLst>
          </p:cNvPr>
          <p:cNvSpPr txBox="1"/>
          <p:nvPr/>
        </p:nvSpPr>
        <p:spPr>
          <a:xfrm>
            <a:off x="711908" y="3021791"/>
            <a:ext cx="2025322" cy="1359346"/>
          </a:xfrm>
          <a:prstGeom prst="rect">
            <a:avLst/>
          </a:prstGeom>
          <a:noFill/>
        </p:spPr>
        <p:txBody>
          <a:bodyPr wrap="square">
            <a:spAutoFit/>
          </a:bodyPr>
          <a:lstStyle/>
          <a:p>
            <a:pPr>
              <a:lnSpc>
                <a:spcPts val="2340"/>
              </a:lnSpc>
            </a:pPr>
            <a:r>
              <a:rPr lang="en-US" sz="2200" b="1" dirty="0">
                <a:solidFill>
                  <a:srgbClr val="0289AE"/>
                </a:solidFill>
                <a:cs typeface="Times New Roman" panose="02020603050405020304" pitchFamily="18" charset="0"/>
              </a:rPr>
              <a:t>Understanding AI</a:t>
            </a:r>
            <a:r>
              <a:rPr lang="en-US" sz="2200" dirty="0">
                <a:solidFill>
                  <a:srgbClr val="0289AE"/>
                </a:solidFill>
                <a:cs typeface="Times New Roman" panose="02020603050405020304" pitchFamily="18" charset="0"/>
              </a:rPr>
              <a:t> </a:t>
            </a:r>
          </a:p>
          <a:p>
            <a:endParaRPr lang="en-US" sz="800" dirty="0">
              <a:solidFill>
                <a:srgbClr val="0289AE"/>
              </a:solidFill>
              <a:cs typeface="Times New Roman" panose="02020603050405020304" pitchFamily="18" charset="0"/>
            </a:endParaRPr>
          </a:p>
          <a:p>
            <a:r>
              <a:rPr lang="en-US" dirty="0">
                <a:solidFill>
                  <a:srgbClr val="262626"/>
                </a:solidFill>
                <a:cs typeface="Times New Roman" panose="02020603050405020304" pitchFamily="18" charset="0"/>
              </a:rPr>
              <a:t>Foundations for SMEs</a:t>
            </a:r>
          </a:p>
        </p:txBody>
      </p:sp>
      <p:sp>
        <p:nvSpPr>
          <p:cNvPr id="4" name="TextBox 28">
            <a:extLst>
              <a:ext uri="{FF2B5EF4-FFF2-40B4-BE49-F238E27FC236}">
                <a16:creationId xmlns:a16="http://schemas.microsoft.com/office/drawing/2014/main" id="{B90BC66F-E151-7692-62EF-3C8565015CCE}"/>
              </a:ext>
            </a:extLst>
          </p:cNvPr>
          <p:cNvSpPr txBox="1"/>
          <p:nvPr/>
        </p:nvSpPr>
        <p:spPr>
          <a:xfrm>
            <a:off x="2876668" y="3961109"/>
            <a:ext cx="1889244" cy="1359346"/>
          </a:xfrm>
          <a:prstGeom prst="rect">
            <a:avLst/>
          </a:prstGeom>
          <a:noFill/>
        </p:spPr>
        <p:txBody>
          <a:bodyPr wrap="square">
            <a:spAutoFit/>
          </a:bodyPr>
          <a:lstStyle/>
          <a:p>
            <a:pPr>
              <a:lnSpc>
                <a:spcPts val="2340"/>
              </a:lnSpc>
            </a:pPr>
            <a:r>
              <a:rPr lang="en-US" sz="2200" b="1" dirty="0">
                <a:solidFill>
                  <a:srgbClr val="06677F"/>
                </a:solidFill>
                <a:cs typeface="Times New Roman" panose="02020603050405020304" pitchFamily="18" charset="0"/>
              </a:rPr>
              <a:t>Automating Operations</a:t>
            </a:r>
            <a:r>
              <a:rPr lang="en-US" sz="2200" dirty="0">
                <a:solidFill>
                  <a:srgbClr val="06677F"/>
                </a:solidFill>
                <a:cs typeface="Times New Roman" panose="02020603050405020304" pitchFamily="18" charset="0"/>
              </a:rPr>
              <a:t>  </a:t>
            </a:r>
          </a:p>
          <a:p>
            <a:endParaRPr lang="en-US" sz="800" dirty="0">
              <a:solidFill>
                <a:srgbClr val="262626"/>
              </a:solidFill>
              <a:cs typeface="Times New Roman" panose="02020603050405020304" pitchFamily="18" charset="0"/>
            </a:endParaRPr>
          </a:p>
          <a:p>
            <a:r>
              <a:rPr lang="en-US" dirty="0">
                <a:solidFill>
                  <a:srgbClr val="262626"/>
                </a:solidFill>
                <a:cs typeface="Times New Roman" panose="02020603050405020304" pitchFamily="18" charset="0"/>
              </a:rPr>
              <a:t>Efficiency &amp; sustainability</a:t>
            </a:r>
          </a:p>
        </p:txBody>
      </p:sp>
      <p:sp>
        <p:nvSpPr>
          <p:cNvPr id="5" name="TextBox 28">
            <a:extLst>
              <a:ext uri="{FF2B5EF4-FFF2-40B4-BE49-F238E27FC236}">
                <a16:creationId xmlns:a16="http://schemas.microsoft.com/office/drawing/2014/main" id="{0BD9F67F-7940-1F2A-DFDD-A7B001F2B4E7}"/>
              </a:ext>
            </a:extLst>
          </p:cNvPr>
          <p:cNvSpPr txBox="1"/>
          <p:nvPr/>
        </p:nvSpPr>
        <p:spPr>
          <a:xfrm>
            <a:off x="5031139" y="3021791"/>
            <a:ext cx="2304405" cy="1636345"/>
          </a:xfrm>
          <a:prstGeom prst="rect">
            <a:avLst/>
          </a:prstGeom>
          <a:noFill/>
        </p:spPr>
        <p:txBody>
          <a:bodyPr wrap="square">
            <a:spAutoFit/>
          </a:bodyPr>
          <a:lstStyle/>
          <a:p>
            <a:pPr>
              <a:lnSpc>
                <a:spcPts val="2340"/>
              </a:lnSpc>
            </a:pPr>
            <a:r>
              <a:rPr lang="en-US" sz="2200" b="1" dirty="0">
                <a:solidFill>
                  <a:srgbClr val="62A844"/>
                </a:solidFill>
                <a:cs typeface="Times New Roman" panose="02020603050405020304" pitchFamily="18" charset="0"/>
              </a:rPr>
              <a:t>Enhancing Guest Experience</a:t>
            </a:r>
            <a:r>
              <a:rPr lang="en-US" sz="2200" dirty="0">
                <a:solidFill>
                  <a:srgbClr val="62A844"/>
                </a:solidFill>
                <a:cs typeface="Times New Roman" panose="02020603050405020304" pitchFamily="18" charset="0"/>
              </a:rPr>
              <a:t> </a:t>
            </a:r>
          </a:p>
          <a:p>
            <a:endParaRPr lang="en-US" sz="800" dirty="0">
              <a:solidFill>
                <a:srgbClr val="62A844"/>
              </a:solidFill>
              <a:cs typeface="Times New Roman" panose="02020603050405020304" pitchFamily="18" charset="0"/>
            </a:endParaRPr>
          </a:p>
          <a:p>
            <a:r>
              <a:rPr lang="en-US" dirty="0" err="1">
                <a:solidFill>
                  <a:srgbClr val="262626"/>
                </a:solidFill>
                <a:cs typeface="Times New Roman" panose="02020603050405020304" pitchFamily="18" charset="0"/>
              </a:rPr>
              <a:t>Personalisation</a:t>
            </a:r>
            <a:r>
              <a:rPr lang="en-US" dirty="0">
                <a:solidFill>
                  <a:srgbClr val="262626"/>
                </a:solidFill>
                <a:cs typeface="Times New Roman" panose="02020603050405020304" pitchFamily="18" charset="0"/>
              </a:rPr>
              <a:t> </a:t>
            </a:r>
          </a:p>
          <a:p>
            <a:r>
              <a:rPr lang="en-US" dirty="0">
                <a:solidFill>
                  <a:srgbClr val="262626"/>
                </a:solidFill>
                <a:cs typeface="Times New Roman" panose="02020603050405020304" pitchFamily="18" charset="0"/>
              </a:rPr>
              <a:t>with human </a:t>
            </a:r>
          </a:p>
          <a:p>
            <a:r>
              <a:rPr lang="en-US" dirty="0">
                <a:solidFill>
                  <a:srgbClr val="262626"/>
                </a:solidFill>
                <a:cs typeface="Times New Roman" panose="02020603050405020304" pitchFamily="18" charset="0"/>
              </a:rPr>
              <a:t>oversight</a:t>
            </a:r>
          </a:p>
        </p:txBody>
      </p:sp>
      <p:sp>
        <p:nvSpPr>
          <p:cNvPr id="6" name="TextBox 28">
            <a:extLst>
              <a:ext uri="{FF2B5EF4-FFF2-40B4-BE49-F238E27FC236}">
                <a16:creationId xmlns:a16="http://schemas.microsoft.com/office/drawing/2014/main" id="{B5AAB799-16EA-8306-1F4D-B497704B295A}"/>
              </a:ext>
            </a:extLst>
          </p:cNvPr>
          <p:cNvSpPr txBox="1"/>
          <p:nvPr/>
        </p:nvSpPr>
        <p:spPr>
          <a:xfrm>
            <a:off x="9428774" y="3021791"/>
            <a:ext cx="2327530" cy="1359346"/>
          </a:xfrm>
          <a:prstGeom prst="rect">
            <a:avLst/>
          </a:prstGeom>
          <a:noFill/>
        </p:spPr>
        <p:txBody>
          <a:bodyPr wrap="square">
            <a:spAutoFit/>
          </a:bodyPr>
          <a:lstStyle/>
          <a:p>
            <a:pPr>
              <a:lnSpc>
                <a:spcPts val="2340"/>
              </a:lnSpc>
            </a:pPr>
            <a:r>
              <a:rPr lang="en-US" sz="2200" b="1" dirty="0">
                <a:solidFill>
                  <a:srgbClr val="EABB22"/>
                </a:solidFill>
                <a:cs typeface="Times New Roman" panose="02020603050405020304" pitchFamily="18" charset="0"/>
              </a:rPr>
              <a:t>Case Studies </a:t>
            </a:r>
          </a:p>
          <a:p>
            <a:pPr>
              <a:lnSpc>
                <a:spcPts val="2340"/>
              </a:lnSpc>
            </a:pPr>
            <a:r>
              <a:rPr lang="en-US" sz="2200" b="1" dirty="0">
                <a:solidFill>
                  <a:srgbClr val="EABB22"/>
                </a:solidFill>
                <a:cs typeface="Times New Roman" panose="02020603050405020304" pitchFamily="18" charset="0"/>
              </a:rPr>
              <a:t>&amp; Planning</a:t>
            </a:r>
            <a:r>
              <a:rPr lang="en-US" sz="2200" dirty="0">
                <a:solidFill>
                  <a:srgbClr val="EABB22"/>
                </a:solidFill>
                <a:cs typeface="Times New Roman" panose="02020603050405020304" pitchFamily="18" charset="0"/>
              </a:rPr>
              <a:t> </a:t>
            </a:r>
          </a:p>
          <a:p>
            <a:endParaRPr lang="en-US" sz="800" dirty="0">
              <a:solidFill>
                <a:srgbClr val="EABB22"/>
              </a:solidFill>
              <a:cs typeface="Times New Roman" panose="02020603050405020304" pitchFamily="18" charset="0"/>
            </a:endParaRPr>
          </a:p>
          <a:p>
            <a:r>
              <a:rPr lang="en-US" dirty="0">
                <a:solidFill>
                  <a:srgbClr val="262626"/>
                </a:solidFill>
                <a:cs typeface="Times New Roman" panose="02020603050405020304" pitchFamily="18" charset="0"/>
              </a:rPr>
              <a:t>Real examples to </a:t>
            </a:r>
          </a:p>
          <a:p>
            <a:r>
              <a:rPr lang="en-US" dirty="0">
                <a:solidFill>
                  <a:srgbClr val="262626"/>
                </a:solidFill>
                <a:cs typeface="Times New Roman" panose="02020603050405020304" pitchFamily="18" charset="0"/>
              </a:rPr>
              <a:t>your action plan</a:t>
            </a:r>
            <a:endParaRPr lang="en-US" dirty="0"/>
          </a:p>
        </p:txBody>
      </p:sp>
      <p:sp>
        <p:nvSpPr>
          <p:cNvPr id="7" name="TextBox 28">
            <a:extLst>
              <a:ext uri="{FF2B5EF4-FFF2-40B4-BE49-F238E27FC236}">
                <a16:creationId xmlns:a16="http://schemas.microsoft.com/office/drawing/2014/main" id="{EF9066F7-E0F2-B895-9D6D-B94B18A8DFAE}"/>
              </a:ext>
            </a:extLst>
          </p:cNvPr>
          <p:cNvSpPr txBox="1"/>
          <p:nvPr/>
        </p:nvSpPr>
        <p:spPr>
          <a:xfrm>
            <a:off x="7247465" y="3961109"/>
            <a:ext cx="1924887" cy="1636345"/>
          </a:xfrm>
          <a:prstGeom prst="rect">
            <a:avLst/>
          </a:prstGeom>
          <a:noFill/>
        </p:spPr>
        <p:txBody>
          <a:bodyPr wrap="square">
            <a:spAutoFit/>
          </a:bodyPr>
          <a:lstStyle/>
          <a:p>
            <a:pPr>
              <a:lnSpc>
                <a:spcPts val="2340"/>
              </a:lnSpc>
            </a:pPr>
            <a:r>
              <a:rPr lang="en-US" sz="2200" b="1" dirty="0">
                <a:solidFill>
                  <a:srgbClr val="3D8241"/>
                </a:solidFill>
                <a:cs typeface="Times New Roman" panose="02020603050405020304" pitchFamily="18" charset="0"/>
              </a:rPr>
              <a:t>Ethics &amp; Responsibility</a:t>
            </a:r>
            <a:r>
              <a:rPr lang="en-US" sz="2200" dirty="0">
                <a:solidFill>
                  <a:srgbClr val="3D8241"/>
                </a:solidFill>
                <a:cs typeface="Times New Roman" panose="02020603050405020304" pitchFamily="18" charset="0"/>
              </a:rPr>
              <a:t> </a:t>
            </a:r>
          </a:p>
          <a:p>
            <a:endParaRPr lang="en-US" sz="800" dirty="0">
              <a:solidFill>
                <a:srgbClr val="3D8241"/>
              </a:solidFill>
              <a:cs typeface="Times New Roman" panose="02020603050405020304" pitchFamily="18" charset="0"/>
            </a:endParaRPr>
          </a:p>
          <a:p>
            <a:r>
              <a:rPr lang="en-US" dirty="0">
                <a:solidFill>
                  <a:srgbClr val="262626"/>
                </a:solidFill>
                <a:cs typeface="Times New Roman" panose="02020603050405020304" pitchFamily="18" charset="0"/>
              </a:rPr>
              <a:t>Fair, transparent, staff-centered adoption</a:t>
            </a:r>
          </a:p>
        </p:txBody>
      </p:sp>
      <p:sp>
        <p:nvSpPr>
          <p:cNvPr id="10" name="TextBox 26">
            <a:extLst>
              <a:ext uri="{FF2B5EF4-FFF2-40B4-BE49-F238E27FC236}">
                <a16:creationId xmlns:a16="http://schemas.microsoft.com/office/drawing/2014/main" id="{C1DFC7A0-86BD-7B9B-E155-B21FE570CCD0}"/>
              </a:ext>
            </a:extLst>
          </p:cNvPr>
          <p:cNvSpPr txBox="1"/>
          <p:nvPr/>
        </p:nvSpPr>
        <p:spPr bwMode="auto">
          <a:xfrm>
            <a:off x="10123687" y="2147508"/>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16" name="TextBox 26">
            <a:extLst>
              <a:ext uri="{FF2B5EF4-FFF2-40B4-BE49-F238E27FC236}">
                <a16:creationId xmlns:a16="http://schemas.microsoft.com/office/drawing/2014/main" id="{57C7C639-9D7E-1314-0105-F63088DD098D}"/>
              </a:ext>
            </a:extLst>
          </p:cNvPr>
          <p:cNvSpPr txBox="1"/>
          <p:nvPr/>
        </p:nvSpPr>
        <p:spPr bwMode="auto">
          <a:xfrm>
            <a:off x="7938549" y="575406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17" name="TextBox 26">
            <a:extLst>
              <a:ext uri="{FF2B5EF4-FFF2-40B4-BE49-F238E27FC236}">
                <a16:creationId xmlns:a16="http://schemas.microsoft.com/office/drawing/2014/main" id="{EC5C7A7B-FEB9-4661-E579-7869AE0E124B}"/>
              </a:ext>
            </a:extLst>
          </p:cNvPr>
          <p:cNvSpPr txBox="1"/>
          <p:nvPr/>
        </p:nvSpPr>
        <p:spPr bwMode="auto">
          <a:xfrm>
            <a:off x="3533720" y="5744553"/>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18" name="TextBox 26">
            <a:extLst>
              <a:ext uri="{FF2B5EF4-FFF2-40B4-BE49-F238E27FC236}">
                <a16:creationId xmlns:a16="http://schemas.microsoft.com/office/drawing/2014/main" id="{38DF4CD8-E848-CF79-69B4-D734EEABF772}"/>
              </a:ext>
            </a:extLst>
          </p:cNvPr>
          <p:cNvSpPr txBox="1"/>
          <p:nvPr/>
        </p:nvSpPr>
        <p:spPr bwMode="auto">
          <a:xfrm>
            <a:off x="1357600" y="2147508"/>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19" name="TextBox 26">
            <a:extLst>
              <a:ext uri="{FF2B5EF4-FFF2-40B4-BE49-F238E27FC236}">
                <a16:creationId xmlns:a16="http://schemas.microsoft.com/office/drawing/2014/main" id="{B95A8542-784D-E388-6BE5-1F17914919C7}"/>
              </a:ext>
            </a:extLst>
          </p:cNvPr>
          <p:cNvSpPr txBox="1"/>
          <p:nvPr/>
        </p:nvSpPr>
        <p:spPr bwMode="auto">
          <a:xfrm>
            <a:off x="5736063" y="2147508"/>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1" name="Text Placeholder 11">
            <a:extLst>
              <a:ext uri="{FF2B5EF4-FFF2-40B4-BE49-F238E27FC236}">
                <a16:creationId xmlns:a16="http://schemas.microsoft.com/office/drawing/2014/main" id="{046C1EC5-956F-089F-47EB-643C81C0B287}"/>
              </a:ext>
            </a:extLst>
          </p:cNvPr>
          <p:cNvSpPr txBox="1">
            <a:spLocks/>
          </p:cNvSpPr>
          <p:nvPr/>
        </p:nvSpPr>
        <p:spPr>
          <a:xfrm>
            <a:off x="567179" y="362587"/>
            <a:ext cx="5962619"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latin typeface="Calibri" panose="020F0502020204030204" pitchFamily="34" charset="0"/>
                <a:cs typeface="Calibri" panose="020F0502020204030204" pitchFamily="34" charset="0"/>
              </a:rPr>
              <a:t>Module Journey:</a:t>
            </a:r>
          </a:p>
        </p:txBody>
      </p:sp>
      <p:cxnSp>
        <p:nvCxnSpPr>
          <p:cNvPr id="22" name="Straight Connector 21">
            <a:extLst>
              <a:ext uri="{FF2B5EF4-FFF2-40B4-BE49-F238E27FC236}">
                <a16:creationId xmlns:a16="http://schemas.microsoft.com/office/drawing/2014/main" id="{9065C40E-D776-DF34-8E31-ED2F5168EC37}"/>
              </a:ext>
            </a:extLst>
          </p:cNvPr>
          <p:cNvCxnSpPr>
            <a:cxnSpLocks/>
          </p:cNvCxnSpPr>
          <p:nvPr/>
        </p:nvCxnSpPr>
        <p:spPr>
          <a:xfrm>
            <a:off x="0" y="995000"/>
            <a:ext cx="5422900"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3" name="TextBox 28">
            <a:extLst>
              <a:ext uri="{FF2B5EF4-FFF2-40B4-BE49-F238E27FC236}">
                <a16:creationId xmlns:a16="http://schemas.microsoft.com/office/drawing/2014/main" id="{B960C511-A2A0-63A9-18B0-2D593E6C0810}"/>
              </a:ext>
            </a:extLst>
          </p:cNvPr>
          <p:cNvSpPr txBox="1"/>
          <p:nvPr/>
        </p:nvSpPr>
        <p:spPr>
          <a:xfrm>
            <a:off x="567180" y="1170739"/>
            <a:ext cx="4352062" cy="707886"/>
          </a:xfrm>
          <a:prstGeom prst="rect">
            <a:avLst/>
          </a:prstGeom>
          <a:noFill/>
        </p:spPr>
        <p:txBody>
          <a:bodyPr wrap="square">
            <a:spAutoFit/>
          </a:bodyPr>
          <a:lstStyle/>
          <a:p>
            <a:r>
              <a:rPr lang="en-US" sz="2000" dirty="0">
                <a:solidFill>
                  <a:srgbClr val="262626"/>
                </a:solidFill>
                <a:cs typeface="Times New Roman" panose="02020603050405020304" pitchFamily="18" charset="0"/>
              </a:rPr>
              <a:t>Across five units, you've moved from </a:t>
            </a:r>
            <a:r>
              <a:rPr lang="en-US" sz="2000" b="1" dirty="0">
                <a:solidFill>
                  <a:srgbClr val="262626"/>
                </a:solidFill>
                <a:cs typeface="Times New Roman" panose="02020603050405020304" pitchFamily="18" charset="0"/>
              </a:rPr>
              <a:t>core concepts to applied practice</a:t>
            </a:r>
            <a:r>
              <a:rPr lang="en-US" sz="2000" dirty="0">
                <a:solidFill>
                  <a:srgbClr val="262626"/>
                </a:solidFill>
                <a:cs typeface="Times New Roman" panose="02020603050405020304" pitchFamily="18" charset="0"/>
              </a:rPr>
              <a:t>:</a:t>
            </a:r>
          </a:p>
        </p:txBody>
      </p:sp>
      <p:sp>
        <p:nvSpPr>
          <p:cNvPr id="26" name="Freeform 25">
            <a:extLst>
              <a:ext uri="{FF2B5EF4-FFF2-40B4-BE49-F238E27FC236}">
                <a16:creationId xmlns:a16="http://schemas.microsoft.com/office/drawing/2014/main" id="{C042068C-D4B5-2E2B-9996-5B370AEFED68}"/>
              </a:ext>
            </a:extLst>
          </p:cNvPr>
          <p:cNvSpPr/>
          <p:nvPr/>
        </p:nvSpPr>
        <p:spPr>
          <a:xfrm rot="13845328" flipH="1">
            <a:off x="4607205" y="132140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0294541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1BBB1-44D4-C818-548B-D9C2F2AFF57B}"/>
            </a:ext>
          </a:extLst>
        </p:cNvPr>
        <p:cNvGrpSpPr/>
        <p:nvPr/>
      </p:nvGrpSpPr>
      <p:grpSpPr>
        <a:xfrm>
          <a:off x="0" y="0"/>
          <a:ext cx="0" cy="0"/>
          <a:chOff x="0" y="0"/>
          <a:chExt cx="0" cy="0"/>
        </a:xfrm>
      </p:grpSpPr>
      <p:sp>
        <p:nvSpPr>
          <p:cNvPr id="2" name="Text Placeholder 11">
            <a:extLst>
              <a:ext uri="{FF2B5EF4-FFF2-40B4-BE49-F238E27FC236}">
                <a16:creationId xmlns:a16="http://schemas.microsoft.com/office/drawing/2014/main" id="{1C4B0266-178A-8FB5-CECB-D5DA89EFAB6E}"/>
              </a:ext>
            </a:extLst>
          </p:cNvPr>
          <p:cNvSpPr txBox="1">
            <a:spLocks/>
          </p:cNvSpPr>
          <p:nvPr/>
        </p:nvSpPr>
        <p:spPr>
          <a:xfrm>
            <a:off x="429115" y="421381"/>
            <a:ext cx="6492546"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Further Watching Learning AI and Food Waste Prevention</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5DD01A2-F784-2288-69C9-C43BB74B4B6F}"/>
              </a:ext>
            </a:extLst>
          </p:cNvPr>
          <p:cNvCxnSpPr>
            <a:cxnSpLocks/>
          </p:cNvCxnSpPr>
          <p:nvPr/>
        </p:nvCxnSpPr>
        <p:spPr>
          <a:xfrm>
            <a:off x="0" y="1536819"/>
            <a:ext cx="6840638"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0">
            <a:extLst>
              <a:ext uri="{FF2B5EF4-FFF2-40B4-BE49-F238E27FC236}">
                <a16:creationId xmlns:a16="http://schemas.microsoft.com/office/drawing/2014/main" id="{BAA8B897-D368-0D37-16EC-E5A7FE4C565C}"/>
              </a:ext>
            </a:extLst>
          </p:cNvPr>
          <p:cNvSpPr/>
          <p:nvPr/>
        </p:nvSpPr>
        <p:spPr>
          <a:xfrm flipH="1">
            <a:off x="586941" y="1838697"/>
            <a:ext cx="6050118" cy="4708981"/>
          </a:xfrm>
          <a:prstGeom prst="rect">
            <a:avLst/>
          </a:prstGeom>
        </p:spPr>
        <p:txBody>
          <a:bodyPr wrap="square">
            <a:spAutoFit/>
          </a:bodyPr>
          <a:lstStyle/>
          <a:p>
            <a:pPr lvl="0">
              <a:lnSpc>
                <a:spcPts val="1960"/>
              </a:lnSpc>
              <a:defRPr/>
            </a:pPr>
            <a:r>
              <a:rPr lang="en-US" i="1" kern="0" dirty="0">
                <a:solidFill>
                  <a:srgbClr val="000000"/>
                </a:solidFill>
                <a:cs typeface="Times New Roman" panose="02020603050405020304" pitchFamily="18" charset="0"/>
              </a:rPr>
              <a:t>To deepen your understanding of AI’s real-world applications in hospitality, watch the short case study: </a:t>
            </a:r>
            <a:r>
              <a:rPr lang="en-US" b="1" i="1" kern="0" dirty="0">
                <a:solidFill>
                  <a:srgbClr val="000000"/>
                </a:solidFill>
                <a:cs typeface="Times New Roman" panose="02020603050405020304" pitchFamily="18" charset="0"/>
              </a:rPr>
              <a:t>Accor France: Leading the Fight Against Food Waste*</a:t>
            </a:r>
            <a:br>
              <a:rPr lang="en-US" b="1" i="1" kern="0" dirty="0">
                <a:solidFill>
                  <a:srgbClr val="000000"/>
                </a:solidFill>
                <a:cs typeface="Times New Roman" panose="02020603050405020304" pitchFamily="18" charset="0"/>
              </a:rPr>
            </a:br>
            <a:br>
              <a:rPr lang="en-US" b="1" i="1" kern="0" dirty="0">
                <a:solidFill>
                  <a:srgbClr val="000000"/>
                </a:solidFill>
                <a:cs typeface="Times New Roman" panose="02020603050405020304" pitchFamily="18" charset="0"/>
              </a:rPr>
            </a:br>
            <a:r>
              <a:rPr lang="en-US" b="1" i="1" kern="0" dirty="0">
                <a:solidFill>
                  <a:srgbClr val="000000"/>
                </a:solidFill>
                <a:cs typeface="Times New Roman" panose="02020603050405020304" pitchFamily="18" charset="0"/>
              </a:rPr>
              <a:t>Available at: </a:t>
            </a:r>
            <a:r>
              <a:rPr lang="en-US" i="1" u="sng" dirty="0" err="1">
                <a:solidFill>
                  <a:srgbClr val="000000"/>
                </a:solidFill>
                <a:cs typeface="Times New Roman" panose="02020603050405020304" pitchFamily="18" charset="0"/>
              </a:rPr>
              <a:t>https:www.winnowsolution.com</a:t>
            </a:r>
            <a:r>
              <a:rPr lang="en-US" i="1" u="sng" dirty="0">
                <a:solidFill>
                  <a:srgbClr val="000000"/>
                </a:solidFill>
                <a:cs typeface="Times New Roman" panose="02020603050405020304" pitchFamily="18" charset="0"/>
              </a:rPr>
              <a:t>/</a:t>
            </a:r>
            <a:r>
              <a:rPr lang="en-US" i="1" u="sng" dirty="0" err="1">
                <a:solidFill>
                  <a:srgbClr val="000000"/>
                </a:solidFill>
                <a:cs typeface="Times New Roman" panose="02020603050405020304" pitchFamily="18" charset="0"/>
              </a:rPr>
              <a:t>en</a:t>
            </a:r>
            <a:r>
              <a:rPr lang="en-US" i="1" u="sng" dirty="0">
                <a:solidFill>
                  <a:srgbClr val="000000"/>
                </a:solidFill>
                <a:cs typeface="Times New Roman" panose="02020603050405020304" pitchFamily="18" charset="0"/>
              </a:rPr>
              <a:t>/videos</a:t>
            </a:r>
          </a:p>
          <a:p>
            <a:pPr lvl="0">
              <a:lnSpc>
                <a:spcPts val="1960"/>
              </a:lnSpc>
              <a:defRPr/>
            </a:pPr>
            <a:br>
              <a:rPr lang="en-US" kern="0" dirty="0">
                <a:solidFill>
                  <a:srgbClr val="000000"/>
                </a:solidFill>
                <a:cs typeface="Times New Roman" panose="02020603050405020304" pitchFamily="18" charset="0"/>
              </a:rPr>
            </a:br>
            <a:r>
              <a:rPr lang="en-US" kern="0" dirty="0">
                <a:solidFill>
                  <a:srgbClr val="000000"/>
                </a:solidFill>
                <a:cs typeface="Times New Roman" panose="02020603050405020304" pitchFamily="18" charset="0"/>
              </a:rPr>
              <a:t>This video demonstrates how AI technology, powered by Winnow Solutions, is helping hotels reduce food waste while improving operational efficiency and sustainability.</a:t>
            </a:r>
          </a:p>
          <a:p>
            <a:pPr lvl="0">
              <a:lnSpc>
                <a:spcPts val="1960"/>
              </a:lnSpc>
              <a:defRPr/>
            </a:pPr>
            <a:endParaRPr lang="en-US" kern="0" dirty="0">
              <a:solidFill>
                <a:srgbClr val="000000"/>
              </a:solidFill>
              <a:cs typeface="Times New Roman" panose="02020603050405020304" pitchFamily="18" charset="0"/>
            </a:endParaRPr>
          </a:p>
          <a:p>
            <a:pPr lvl="0">
              <a:lnSpc>
                <a:spcPts val="1960"/>
              </a:lnSpc>
              <a:defRPr/>
            </a:pPr>
            <a:r>
              <a:rPr lang="en-US" sz="2000" b="1" kern="0" dirty="0">
                <a:solidFill>
                  <a:srgbClr val="0289AE"/>
                </a:solidFill>
                <a:cs typeface="Times New Roman" panose="02020603050405020304" pitchFamily="18" charset="0"/>
              </a:rPr>
              <a:t>Your Task:</a:t>
            </a:r>
            <a:br>
              <a:rPr lang="en-US" kern="0" dirty="0">
                <a:solidFill>
                  <a:srgbClr val="000000"/>
                </a:solidFill>
                <a:cs typeface="Times New Roman" panose="02020603050405020304" pitchFamily="18" charset="0"/>
              </a:rPr>
            </a:br>
            <a:r>
              <a:rPr lang="en-US" kern="0" dirty="0">
                <a:solidFill>
                  <a:srgbClr val="000000"/>
                </a:solidFill>
                <a:cs typeface="Times New Roman" panose="02020603050405020304" pitchFamily="18" charset="0"/>
              </a:rPr>
              <a:t>Write a brief impact analysis (150–200 words) based on the video. Use the following questions to guide your response:</a:t>
            </a:r>
          </a:p>
          <a:p>
            <a:pPr marL="285750" lvl="0" indent="-285750">
              <a:lnSpc>
                <a:spcPts val="1960"/>
              </a:lnSpc>
              <a:buClr>
                <a:srgbClr val="62A844"/>
              </a:buClr>
              <a:buFont typeface="Arial" panose="020B0604020202020204" pitchFamily="34" charset="0"/>
              <a:buChar char="•"/>
              <a:defRPr/>
            </a:pPr>
            <a:r>
              <a:rPr lang="en-US" kern="0" dirty="0">
                <a:solidFill>
                  <a:srgbClr val="000000"/>
                </a:solidFill>
                <a:cs typeface="Times New Roman" panose="02020603050405020304" pitchFamily="18" charset="0"/>
              </a:rPr>
              <a:t>What operational or sustainability problem was AI solving?</a:t>
            </a:r>
          </a:p>
          <a:p>
            <a:pPr marL="285750" lvl="0" indent="-285750">
              <a:lnSpc>
                <a:spcPts val="1960"/>
              </a:lnSpc>
              <a:buClr>
                <a:srgbClr val="62A844"/>
              </a:buClr>
              <a:buFont typeface="Arial" panose="020B0604020202020204" pitchFamily="34" charset="0"/>
              <a:buChar char="•"/>
              <a:defRPr/>
            </a:pPr>
            <a:r>
              <a:rPr lang="en-US" kern="0" dirty="0">
                <a:solidFill>
                  <a:srgbClr val="000000"/>
                </a:solidFill>
                <a:cs typeface="Times New Roman" panose="02020603050405020304" pitchFamily="18" charset="0"/>
              </a:rPr>
              <a:t>How were staff involved in its design, training, or daily use?</a:t>
            </a:r>
          </a:p>
          <a:p>
            <a:pPr marL="285750" lvl="0" indent="-285750">
              <a:lnSpc>
                <a:spcPts val="1960"/>
              </a:lnSpc>
              <a:buClr>
                <a:srgbClr val="62A844"/>
              </a:buClr>
              <a:buFont typeface="Arial" panose="020B0604020202020204" pitchFamily="34" charset="0"/>
              <a:buChar char="•"/>
              <a:defRPr/>
            </a:pPr>
            <a:r>
              <a:rPr lang="en-US" kern="0" dirty="0">
                <a:solidFill>
                  <a:srgbClr val="000000"/>
                </a:solidFill>
                <a:cs typeface="Times New Roman" panose="02020603050405020304" pitchFamily="18" charset="0"/>
              </a:rPr>
              <a:t>What measurable results were achieved financially, environmentally, or culturally?</a:t>
            </a:r>
          </a:p>
          <a:p>
            <a:pPr lvl="0">
              <a:lnSpc>
                <a:spcPts val="1960"/>
              </a:lnSpc>
              <a:defRPr/>
            </a:pPr>
            <a:endParaRPr lang="en-US" kern="0" dirty="0">
              <a:solidFill>
                <a:srgbClr val="000000"/>
              </a:solidFill>
              <a:cs typeface="Times New Roman" panose="02020603050405020304" pitchFamily="18" charset="0"/>
            </a:endParaRPr>
          </a:p>
        </p:txBody>
      </p:sp>
      <p:pic>
        <p:nvPicPr>
          <p:cNvPr id="15" name="Picture 14">
            <a:extLst>
              <a:ext uri="{FF2B5EF4-FFF2-40B4-BE49-F238E27FC236}">
                <a16:creationId xmlns:a16="http://schemas.microsoft.com/office/drawing/2014/main" id="{23967FC9-301E-892F-BDB6-831BCC7378F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61" t="12298" r="29196" b="16922"/>
          <a:stretch>
            <a:fillRect/>
          </a:stretch>
        </p:blipFill>
        <p:spPr>
          <a:xfrm>
            <a:off x="5860431" y="263354"/>
            <a:ext cx="6347083" cy="4885527"/>
          </a:xfrm>
          <a:prstGeom prst="rect">
            <a:avLst/>
          </a:prstGeom>
        </p:spPr>
      </p:pic>
      <p:pic>
        <p:nvPicPr>
          <p:cNvPr id="5" name="Picture Placeholder 6">
            <a:extLst>
              <a:ext uri="{FF2B5EF4-FFF2-40B4-BE49-F238E27FC236}">
                <a16:creationId xmlns:a16="http://schemas.microsoft.com/office/drawing/2014/main" id="{2632D129-7E10-6621-D493-46CE3860BFA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9" r="23540" b="42838"/>
          <a:stretch>
            <a:fillRect/>
          </a:stretch>
        </p:blipFill>
        <p:spPr>
          <a:xfrm>
            <a:off x="7375129" y="703928"/>
            <a:ext cx="4832386" cy="3666946"/>
          </a:xfrm>
          <a:prstGeom prst="rect">
            <a:avLst/>
          </a:prstGeom>
        </p:spPr>
      </p:pic>
      <p:sp>
        <p:nvSpPr>
          <p:cNvPr id="6" name="Rounded Rectangle 5">
            <a:extLst>
              <a:ext uri="{FF2B5EF4-FFF2-40B4-BE49-F238E27FC236}">
                <a16:creationId xmlns:a16="http://schemas.microsoft.com/office/drawing/2014/main" id="{641BE3BF-8637-EFB9-BC13-2078F68344BA}"/>
              </a:ext>
            </a:extLst>
          </p:cNvPr>
          <p:cNvSpPr/>
          <p:nvPr/>
        </p:nvSpPr>
        <p:spPr>
          <a:xfrm>
            <a:off x="6637060" y="5915667"/>
            <a:ext cx="4762285" cy="306000"/>
          </a:xfrm>
          <a:prstGeom prst="roundRect">
            <a:avLst>
              <a:gd name="adj" fmla="val 50000"/>
            </a:avLst>
          </a:prstGeom>
          <a:solidFill>
            <a:srgbClr val="F5F5F5"/>
          </a:solidFill>
          <a:ln w="9525">
            <a:solidFill>
              <a:srgbClr val="97BC6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1400">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0B295CE4-C175-4B52-15E6-E303D6126C2D}"/>
              </a:ext>
            </a:extLst>
          </p:cNvPr>
          <p:cNvSpPr txBox="1"/>
          <p:nvPr/>
        </p:nvSpPr>
        <p:spPr>
          <a:xfrm>
            <a:off x="6763059" y="5978945"/>
            <a:ext cx="756000" cy="215444"/>
          </a:xfrm>
          <a:prstGeom prst="rect">
            <a:avLst/>
          </a:prstGeom>
          <a:noFill/>
        </p:spPr>
        <p:txBody>
          <a:bodyPr wrap="square" lIns="0" tIns="0" rIns="0" bIns="0" anchor="ctr">
            <a:spAutoFit/>
          </a:bodyPr>
          <a:lstStyle/>
          <a:p>
            <a:pPr algn="l"/>
            <a:r>
              <a:rPr sz="1400" b="1" i="0" dirty="0">
                <a:solidFill>
                  <a:srgbClr val="0289AE"/>
                </a:solidFill>
                <a:latin typeface="Calibri" panose="020F0502020204030204" pitchFamily="34" charset="0"/>
                <a:cs typeface="Calibri" panose="020F0502020204030204" pitchFamily="34" charset="0"/>
              </a:rPr>
              <a:t>See also ›</a:t>
            </a:r>
          </a:p>
        </p:txBody>
      </p:sp>
      <p:sp>
        <p:nvSpPr>
          <p:cNvPr id="12" name="TextBox 11">
            <a:extLst>
              <a:ext uri="{FF2B5EF4-FFF2-40B4-BE49-F238E27FC236}">
                <a16:creationId xmlns:a16="http://schemas.microsoft.com/office/drawing/2014/main" id="{E5D460F5-283C-87DC-0239-A9934ED4582E}"/>
              </a:ext>
            </a:extLst>
          </p:cNvPr>
          <p:cNvSpPr txBox="1"/>
          <p:nvPr/>
        </p:nvSpPr>
        <p:spPr>
          <a:xfrm>
            <a:off x="7519060" y="5978945"/>
            <a:ext cx="612000" cy="215444"/>
          </a:xfrm>
          <a:prstGeom prst="rect">
            <a:avLst/>
          </a:prstGeom>
          <a:noFill/>
        </p:spPr>
        <p:txBody>
          <a:bodyPr wrap="square" lIns="0" tIns="0" rIns="0" bIns="0" anchor="ctr">
            <a:spAutoFit/>
          </a:bodyPr>
          <a:lstStyle/>
          <a:p>
            <a:pPr algn="l"/>
            <a:r>
              <a:rPr sz="1400" b="1" i="0" dirty="0">
                <a:solidFill>
                  <a:srgbClr val="262626"/>
                </a:solidFill>
                <a:latin typeface="Calibri" panose="020F0502020204030204" pitchFamily="34" charset="0"/>
                <a:cs typeface="Calibri" panose="020F0502020204030204" pitchFamily="34" charset="0"/>
              </a:rPr>
              <a:t>C</a:t>
            </a:r>
            <a:r>
              <a:rPr lang="en-IE" sz="1400" b="1" dirty="0">
                <a:solidFill>
                  <a:srgbClr val="262626"/>
                </a:solidFill>
                <a:latin typeface="Calibri" panose="020F0502020204030204" pitchFamily="34" charset="0"/>
                <a:cs typeface="Calibri" panose="020F0502020204030204" pitchFamily="34" charset="0"/>
              </a:rPr>
              <a:t>1</a:t>
            </a:r>
            <a:r>
              <a:rPr sz="1400" b="1" i="0" dirty="0">
                <a:solidFill>
                  <a:srgbClr val="262626"/>
                </a:solidFill>
                <a:latin typeface="Calibri" panose="020F0502020204030204" pitchFamily="34" charset="0"/>
                <a:cs typeface="Calibri" panose="020F0502020204030204" pitchFamily="34" charset="0"/>
              </a:rPr>
              <a:t> M</a:t>
            </a:r>
            <a:r>
              <a:rPr lang="en-IE" sz="1400" b="1" i="0" dirty="0">
                <a:solidFill>
                  <a:srgbClr val="262626"/>
                </a:solidFill>
                <a:latin typeface="Calibri" panose="020F0502020204030204" pitchFamily="34" charset="0"/>
                <a:cs typeface="Calibri" panose="020F0502020204030204" pitchFamily="34" charset="0"/>
              </a:rPr>
              <a:t>2</a:t>
            </a:r>
            <a:endParaRPr sz="1400" b="1" i="0" dirty="0">
              <a:solidFill>
                <a:srgbClr val="262626"/>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9E96B074-7A9F-44B7-CA6E-C1420FEDDB03}"/>
              </a:ext>
            </a:extLst>
          </p:cNvPr>
          <p:cNvSpPr txBox="1"/>
          <p:nvPr/>
        </p:nvSpPr>
        <p:spPr>
          <a:xfrm>
            <a:off x="8113059" y="5978945"/>
            <a:ext cx="3492000" cy="215444"/>
          </a:xfrm>
          <a:prstGeom prst="rect">
            <a:avLst/>
          </a:prstGeom>
          <a:noFill/>
        </p:spPr>
        <p:txBody>
          <a:bodyPr wrap="square" lIns="0" tIns="0" rIns="0" bIns="0" anchor="ctr">
            <a:spAutoFit/>
          </a:bodyPr>
          <a:lstStyle/>
          <a:p>
            <a:r>
              <a:rPr lang="en-IE" sz="1400" dirty="0">
                <a:solidFill>
                  <a:srgbClr val="262626"/>
                </a:solidFill>
                <a:latin typeface="Calibri" panose="020F0502020204030204" pitchFamily="34" charset="0"/>
                <a:cs typeface="Calibri" panose="020F0502020204030204" pitchFamily="34" charset="0"/>
              </a:rPr>
              <a:t>- Circular Economy and Resource Efficiency</a:t>
            </a:r>
          </a:p>
        </p:txBody>
      </p:sp>
      <p:grpSp>
        <p:nvGrpSpPr>
          <p:cNvPr id="14" name="Group 13">
            <a:extLst>
              <a:ext uri="{FF2B5EF4-FFF2-40B4-BE49-F238E27FC236}">
                <a16:creationId xmlns:a16="http://schemas.microsoft.com/office/drawing/2014/main" id="{8FA1EA1A-4508-5220-D56A-BB138D963A8B}"/>
              </a:ext>
            </a:extLst>
          </p:cNvPr>
          <p:cNvGrpSpPr/>
          <p:nvPr/>
        </p:nvGrpSpPr>
        <p:grpSpPr>
          <a:xfrm rot="21145702">
            <a:off x="9657002" y="4036191"/>
            <a:ext cx="1456095" cy="1406604"/>
            <a:chOff x="7777737" y="4274827"/>
            <a:chExt cx="1456095" cy="1406604"/>
          </a:xfrm>
        </p:grpSpPr>
        <p:sp>
          <p:nvSpPr>
            <p:cNvPr id="16" name="Oval 15">
              <a:extLst>
                <a:ext uri="{FF2B5EF4-FFF2-40B4-BE49-F238E27FC236}">
                  <a16:creationId xmlns:a16="http://schemas.microsoft.com/office/drawing/2014/main" id="{C5BA15B7-8C1B-0D2C-08D4-F28433D03F58}"/>
                </a:ext>
              </a:extLst>
            </p:cNvPr>
            <p:cNvSpPr/>
            <p:nvPr/>
          </p:nvSpPr>
          <p:spPr>
            <a:xfrm>
              <a:off x="7777737" y="4274827"/>
              <a:ext cx="1406604" cy="1406604"/>
            </a:xfrm>
            <a:prstGeom prst="ellipse">
              <a:avLst/>
            </a:prstGeom>
            <a:solidFill>
              <a:srgbClr val="0289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8FA6C2F-035D-A2A3-D9A0-B82401CF4495}"/>
                </a:ext>
              </a:extLst>
            </p:cNvPr>
            <p:cNvSpPr txBox="1"/>
            <p:nvPr/>
          </p:nvSpPr>
          <p:spPr>
            <a:xfrm>
              <a:off x="7777737" y="4652326"/>
              <a:ext cx="1456095" cy="759182"/>
            </a:xfrm>
            <a:prstGeom prst="rect">
              <a:avLst/>
            </a:prstGeom>
            <a:noFill/>
          </p:spPr>
          <p:txBody>
            <a:bodyPr wrap="square" lIns="91440" tIns="45720" rIns="91440" bIns="45720" rtlCol="0" anchor="t">
              <a:spAutoFit/>
            </a:bodyPr>
            <a:lstStyle/>
            <a:p>
              <a:pPr algn="ctr">
                <a:lnSpc>
                  <a:spcPts val="2580"/>
                </a:lnSpc>
              </a:pPr>
              <a:r>
                <a:rPr lang="en-IE" sz="2400" b="1" dirty="0">
                  <a:solidFill>
                    <a:schemeClr val="bg1"/>
                  </a:solidFill>
                </a:rPr>
                <a:t>CLICK TO </a:t>
              </a:r>
              <a:r>
                <a:rPr lang="en-IE" sz="2400" b="1" dirty="0">
                  <a:solidFill>
                    <a:schemeClr val="bg1"/>
                  </a:solidFill>
                  <a:hlinkClick r:id="rId5">
                    <a:extLst>
                      <a:ext uri="{A12FA001-AC4F-418D-AE19-62706E023703}">
                        <ahyp:hlinkClr xmlns:ahyp="http://schemas.microsoft.com/office/drawing/2018/hyperlinkcolor" val="tx"/>
                      </a:ext>
                    </a:extLst>
                  </a:hlinkClick>
                </a:rPr>
                <a:t>VIEW</a:t>
              </a:r>
              <a:endParaRPr lang="de-DE" sz="2400" b="1" dirty="0">
                <a:solidFill>
                  <a:schemeClr val="bg1"/>
                </a:solidFill>
              </a:endParaRPr>
            </a:p>
          </p:txBody>
        </p:sp>
      </p:grpSp>
    </p:spTree>
    <p:extLst>
      <p:ext uri="{BB962C8B-B14F-4D97-AF65-F5344CB8AC3E}">
        <p14:creationId xmlns:p14="http://schemas.microsoft.com/office/powerpoint/2010/main" val="29949726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674710B-0B65-B27F-2774-01DCFEAF97F6}"/>
              </a:ext>
            </a:extLst>
          </p:cNvPr>
          <p:cNvSpPr/>
          <p:nvPr/>
        </p:nvSpPr>
        <p:spPr>
          <a:xfrm flipH="1" flipV="1">
            <a:off x="0" y="-2629"/>
            <a:ext cx="12185500" cy="1291490"/>
          </a:xfrm>
          <a:prstGeom prst="rect">
            <a:avLst/>
          </a:pr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cs typeface="Calibri" panose="020F0502020204030204" pitchFamily="34" charset="0"/>
            </a:endParaRPr>
          </a:p>
        </p:txBody>
      </p:sp>
      <p:sp>
        <p:nvSpPr>
          <p:cNvPr id="53" name="Graphic 4">
            <a:extLst>
              <a:ext uri="{FF2B5EF4-FFF2-40B4-BE49-F238E27FC236}">
                <a16:creationId xmlns:a16="http://schemas.microsoft.com/office/drawing/2014/main" id="{30D998EF-0B55-3BDD-53D1-BC1C903495FF}"/>
              </a:ext>
            </a:extLst>
          </p:cNvPr>
          <p:cNvSpPr/>
          <p:nvPr/>
        </p:nvSpPr>
        <p:spPr>
          <a:xfrm rot="5400000">
            <a:off x="1314218" y="45975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0289AE"/>
          </a:solidFill>
          <a:ln w="2370" cap="flat">
            <a:solidFill>
              <a:srgbClr val="009AC1"/>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54" name="Graphic 53">
            <a:extLst>
              <a:ext uri="{FF2B5EF4-FFF2-40B4-BE49-F238E27FC236}">
                <a16:creationId xmlns:a16="http://schemas.microsoft.com/office/drawing/2014/main" id="{0D59586C-CFB7-EDB3-5910-12C251C48014}"/>
              </a:ext>
            </a:extLst>
          </p:cNvPr>
          <p:cNvPicPr>
            <a:picLocks noChangeAspect="1"/>
          </p:cNvPicPr>
          <p:nvPr/>
        </p:nvPicPr>
        <p:blipFill>
          <a:blip>
            <a:extLst>
              <a:ext uri="{96DAC541-7B7A-43D3-8B79-37D633B846F1}">
                <asvg:svgBlip xmlns:asvg="http://schemas.microsoft.com/office/drawing/2016/SVG/main" r:embed="rId3"/>
              </a:ext>
            </a:extLst>
          </a:blip>
          <a:srcRect l="32264" t="48938" r="39869" b="39981"/>
          <a:stretch>
            <a:fillRect/>
          </a:stretch>
        </p:blipFill>
        <p:spPr>
          <a:xfrm>
            <a:off x="7355540" y="21551"/>
            <a:ext cx="4821213" cy="2714449"/>
          </a:xfrm>
          <a:prstGeom prst="rect">
            <a:avLst/>
          </a:prstGeom>
        </p:spPr>
      </p:pic>
      <p:sp>
        <p:nvSpPr>
          <p:cNvPr id="55" name="Text Placeholder 11">
            <a:extLst>
              <a:ext uri="{FF2B5EF4-FFF2-40B4-BE49-F238E27FC236}">
                <a16:creationId xmlns:a16="http://schemas.microsoft.com/office/drawing/2014/main" id="{F7B6976D-DEBF-4A31-EECD-8D0EE7C95798}"/>
              </a:ext>
            </a:extLst>
          </p:cNvPr>
          <p:cNvSpPr txBox="1">
            <a:spLocks/>
          </p:cNvSpPr>
          <p:nvPr/>
        </p:nvSpPr>
        <p:spPr>
          <a:xfrm>
            <a:off x="579276" y="666106"/>
            <a:ext cx="6928403" cy="988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latin typeface="Calibri" panose="020F0502020204030204" pitchFamily="34" charset="0"/>
                <a:cs typeface="Calibri" panose="020F0502020204030204" pitchFamily="34" charset="0"/>
              </a:rPr>
              <a:t>Download the full case studies</a:t>
            </a:r>
          </a:p>
        </p:txBody>
      </p:sp>
      <p:sp>
        <p:nvSpPr>
          <p:cNvPr id="56" name="TextBox 55">
            <a:extLst>
              <a:ext uri="{FF2B5EF4-FFF2-40B4-BE49-F238E27FC236}">
                <a16:creationId xmlns:a16="http://schemas.microsoft.com/office/drawing/2014/main" id="{179BC40F-B196-AEAF-D5A4-1BB9E7F619BD}"/>
              </a:ext>
            </a:extLst>
          </p:cNvPr>
          <p:cNvSpPr txBox="1"/>
          <p:nvPr/>
        </p:nvSpPr>
        <p:spPr>
          <a:xfrm>
            <a:off x="720000" y="432661"/>
            <a:ext cx="7920000" cy="215444"/>
          </a:xfrm>
          <a:prstGeom prst="rect">
            <a:avLst/>
          </a:prstGeom>
          <a:noFill/>
        </p:spPr>
        <p:txBody>
          <a:bodyPr wrap="square" lIns="0" tIns="0" rIns="0" bIns="0" anchor="t">
            <a:spAutoFit/>
          </a:bodyPr>
          <a:lstStyle/>
          <a:p>
            <a:r>
              <a:rPr lang="en-IE" sz="1400" b="1" dirty="0">
                <a:solidFill>
                  <a:schemeClr val="bg1"/>
                </a:solidFill>
              </a:rPr>
              <a:t>C2 M1 · Case study pack</a:t>
            </a:r>
          </a:p>
        </p:txBody>
      </p:sp>
      <p:sp>
        <p:nvSpPr>
          <p:cNvPr id="24" name="TextBox 23">
            <a:extLst>
              <a:ext uri="{FF2B5EF4-FFF2-40B4-BE49-F238E27FC236}">
                <a16:creationId xmlns:a16="http://schemas.microsoft.com/office/drawing/2014/main" id="{2B56BE17-6E95-D0B0-9F54-866B4BBDD80D}"/>
              </a:ext>
            </a:extLst>
          </p:cNvPr>
          <p:cNvSpPr txBox="1"/>
          <p:nvPr/>
        </p:nvSpPr>
        <p:spPr>
          <a:xfrm>
            <a:off x="576000" y="1585275"/>
            <a:ext cx="11302594" cy="276999"/>
          </a:xfrm>
          <a:prstGeom prst="rect">
            <a:avLst/>
          </a:prstGeom>
          <a:noFill/>
        </p:spPr>
        <p:txBody>
          <a:bodyPr wrap="square" lIns="0" tIns="0" rIns="0" bIns="0" anchor="t">
            <a:spAutoFit/>
          </a:bodyPr>
          <a:lstStyle/>
          <a:p>
            <a:r>
              <a:rPr lang="en-IE" b="0" i="1" dirty="0">
                <a:solidFill>
                  <a:srgbClr val="262626"/>
                </a:solidFill>
                <a:latin typeface="Calibri" panose="020F0502020204030204" pitchFamily="34" charset="0"/>
                <a:cs typeface="Calibri" panose="020F0502020204030204" pitchFamily="34" charset="0"/>
              </a:rPr>
              <a:t>Every business featured in this module has a full case study. Use the links below to open each one.</a:t>
            </a:r>
          </a:p>
        </p:txBody>
      </p:sp>
      <p:sp>
        <p:nvSpPr>
          <p:cNvPr id="23" name="Rectangle 22">
            <a:extLst>
              <a:ext uri="{FF2B5EF4-FFF2-40B4-BE49-F238E27FC236}">
                <a16:creationId xmlns:a16="http://schemas.microsoft.com/office/drawing/2014/main" id="{AB04DD39-0E6E-892E-312B-D2BEFBCC45EE}"/>
              </a:ext>
            </a:extLst>
          </p:cNvPr>
          <p:cNvSpPr/>
          <p:nvPr/>
        </p:nvSpPr>
        <p:spPr>
          <a:xfrm>
            <a:off x="525394" y="2024882"/>
            <a:ext cx="5040000" cy="1306968"/>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B8C53569-9ECE-B400-0898-FBCADAA03046}"/>
              </a:ext>
            </a:extLst>
          </p:cNvPr>
          <p:cNvSpPr/>
          <p:nvPr/>
        </p:nvSpPr>
        <p:spPr>
          <a:xfrm>
            <a:off x="525394" y="2024881"/>
            <a:ext cx="144000" cy="1306968"/>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C91C2E6D-62A8-3E46-F43A-9A81B3119FF4}"/>
              </a:ext>
            </a:extLst>
          </p:cNvPr>
          <p:cNvSpPr txBox="1"/>
          <p:nvPr/>
        </p:nvSpPr>
        <p:spPr>
          <a:xfrm>
            <a:off x="813394" y="2121307"/>
            <a:ext cx="4980000" cy="246221"/>
          </a:xfrm>
          <a:prstGeom prst="rect">
            <a:avLst/>
          </a:prstGeom>
          <a:noFill/>
        </p:spPr>
        <p:txBody>
          <a:bodyPr wrap="square" lIns="0" tIns="0" rIns="0" bIns="0" anchor="t">
            <a:spAutoFit/>
          </a:bodyPr>
          <a:lstStyle/>
          <a:p>
            <a:r>
              <a:rPr lang="en-IE" sz="1600" b="1" dirty="0" err="1">
                <a:solidFill>
                  <a:srgbClr val="0289AE"/>
                </a:solidFill>
                <a:latin typeface="Calibri" panose="020F0502020204030204" pitchFamily="34" charset="0"/>
                <a:cs typeface="Calibri" panose="020F0502020204030204" pitchFamily="34" charset="0"/>
              </a:rPr>
              <a:t>Bunshin</a:t>
            </a:r>
            <a:r>
              <a:rPr lang="en-IE" sz="1600" b="1" dirty="0">
                <a:solidFill>
                  <a:srgbClr val="0289AE"/>
                </a:solidFill>
                <a:latin typeface="Calibri" panose="020F0502020204030204" pitchFamily="34" charset="0"/>
                <a:cs typeface="Calibri" panose="020F0502020204030204" pitchFamily="34" charset="0"/>
              </a:rPr>
              <a:t> Robot Cafe – </a:t>
            </a:r>
            <a:r>
              <a:rPr lang="en-IE" sz="1600" i="1" dirty="0">
                <a:solidFill>
                  <a:srgbClr val="262626"/>
                </a:solidFill>
                <a:latin typeface="Calibri" panose="020F0502020204030204" pitchFamily="34" charset="0"/>
                <a:cs typeface="Calibri" panose="020F0502020204030204" pitchFamily="34" charset="0"/>
              </a:rPr>
              <a:t>Aarhus, Denmark </a:t>
            </a:r>
          </a:p>
        </p:txBody>
      </p:sp>
      <p:sp>
        <p:nvSpPr>
          <p:cNvPr id="27" name="TextBox 26">
            <a:extLst>
              <a:ext uri="{FF2B5EF4-FFF2-40B4-BE49-F238E27FC236}">
                <a16:creationId xmlns:a16="http://schemas.microsoft.com/office/drawing/2014/main" id="{BC442D6D-2CFE-40F2-4BC5-32CFAA6E6214}"/>
              </a:ext>
            </a:extLst>
          </p:cNvPr>
          <p:cNvSpPr txBox="1"/>
          <p:nvPr/>
        </p:nvSpPr>
        <p:spPr>
          <a:xfrm>
            <a:off x="813394" y="2477652"/>
            <a:ext cx="4596000" cy="538609"/>
          </a:xfrm>
          <a:prstGeom prst="rect">
            <a:avLst/>
          </a:prstGeom>
          <a:noFill/>
        </p:spPr>
        <p:txBody>
          <a:bodyPr wrap="square" lIns="0" tIns="0" rIns="0" bIns="0" anchor="t">
            <a:spAutoFit/>
          </a:bodyPr>
          <a:lstStyle/>
          <a:p>
            <a:pPr>
              <a:lnSpc>
                <a:spcPts val="1440"/>
              </a:lnSpc>
            </a:pPr>
            <a:r>
              <a:rPr lang="en-IE" sz="1300" dirty="0">
                <a:solidFill>
                  <a:srgbClr val="262626"/>
                </a:solidFill>
                <a:latin typeface="Calibri" panose="020F0502020204030204" pitchFamily="34" charset="0"/>
                <a:cs typeface="Calibri" panose="020F0502020204030204" pitchFamily="34" charset="0"/>
              </a:rPr>
              <a:t>First robot cafe outside Japan — </a:t>
            </a:r>
            <a:r>
              <a:rPr lang="en-IE" sz="1300" dirty="0" err="1">
                <a:solidFill>
                  <a:srgbClr val="262626"/>
                </a:solidFill>
                <a:latin typeface="Calibri" panose="020F0502020204030204" pitchFamily="34" charset="0"/>
                <a:cs typeface="Calibri" panose="020F0502020204030204" pitchFamily="34" charset="0"/>
              </a:rPr>
              <a:t>OriHime</a:t>
            </a:r>
            <a:r>
              <a:rPr lang="en-IE" sz="1300" dirty="0">
                <a:solidFill>
                  <a:srgbClr val="262626"/>
                </a:solidFill>
                <a:latin typeface="Calibri" panose="020F0502020204030204" pitchFamily="34" charset="0"/>
                <a:cs typeface="Calibri" panose="020F0502020204030204" pitchFamily="34" charset="0"/>
              </a:rPr>
              <a:t> robots operated by disabled pilots; inclusion by design</a:t>
            </a:r>
            <a:r>
              <a:rPr lang="en-IE" sz="1300" b="0" i="0" dirty="0">
                <a:solidFill>
                  <a:srgbClr val="262626"/>
                </a:solidFill>
                <a:latin typeface="Calibri" panose="020F0502020204030204" pitchFamily="34" charset="0"/>
                <a:cs typeface="Calibri" panose="020F0502020204030204" pitchFamily="34" charset="0"/>
              </a:rPr>
              <a:t>.</a:t>
            </a:r>
          </a:p>
          <a:p>
            <a:pPr>
              <a:lnSpc>
                <a:spcPts val="1440"/>
              </a:lnSpc>
            </a:pPr>
            <a:endParaRPr lang="en-IE" sz="1300" b="0" i="0" dirty="0">
              <a:solidFill>
                <a:srgbClr val="262626"/>
              </a:solidFill>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64D60FDE-1160-0D56-B01F-9AE19058EBE0}"/>
              </a:ext>
            </a:extLst>
          </p:cNvPr>
          <p:cNvSpPr/>
          <p:nvPr/>
        </p:nvSpPr>
        <p:spPr>
          <a:xfrm>
            <a:off x="813394" y="2956367"/>
            <a:ext cx="431639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9B431BC4-9129-4025-A84B-4F5ADF923585}"/>
              </a:ext>
            </a:extLst>
          </p:cNvPr>
          <p:cNvSpPr txBox="1"/>
          <p:nvPr/>
        </p:nvSpPr>
        <p:spPr>
          <a:xfrm>
            <a:off x="895554" y="3012687"/>
            <a:ext cx="4692000" cy="400110"/>
          </a:xfrm>
          <a:prstGeom prst="rect">
            <a:avLst/>
          </a:prstGeom>
          <a:noFill/>
        </p:spPr>
        <p:txBody>
          <a:bodyPr wrap="square" lIns="0" tIns="0" rIns="0" bIns="0" anchor="t">
            <a:spAutoFit/>
          </a:bodyPr>
          <a:lstStyle/>
          <a:p>
            <a:r>
              <a:rPr lang="en-IE" sz="1300" b="1" dirty="0">
                <a:solidFill>
                  <a:srgbClr val="262626"/>
                </a:solidFill>
              </a:rPr>
              <a:t>Download the full case study  ·  {{CASE_URL_ BUNSHIN}}</a:t>
            </a:r>
          </a:p>
          <a:p>
            <a:endParaRPr lang="en-IE" sz="1300" b="1" dirty="0">
              <a:solidFill>
                <a:srgbClr val="262626"/>
              </a:solidFill>
            </a:endParaRPr>
          </a:p>
        </p:txBody>
      </p:sp>
      <p:sp>
        <p:nvSpPr>
          <p:cNvPr id="51" name="Rectangle 50">
            <a:extLst>
              <a:ext uri="{FF2B5EF4-FFF2-40B4-BE49-F238E27FC236}">
                <a16:creationId xmlns:a16="http://schemas.microsoft.com/office/drawing/2014/main" id="{54307D8C-88A8-1E36-0A5D-19D45F54FAD6}"/>
              </a:ext>
            </a:extLst>
          </p:cNvPr>
          <p:cNvSpPr/>
          <p:nvPr/>
        </p:nvSpPr>
        <p:spPr>
          <a:xfrm>
            <a:off x="520326" y="3488067"/>
            <a:ext cx="5040000" cy="1306968"/>
          </a:xfrm>
          <a:prstGeom prst="rect">
            <a:avLst/>
          </a:prstGeom>
          <a:solidFill>
            <a:srgbClr val="FFFFFF"/>
          </a:solidFill>
          <a:ln w="9525">
            <a:solidFill>
              <a:srgbClr val="CED9C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59" name="Rectangle 58">
            <a:extLst>
              <a:ext uri="{FF2B5EF4-FFF2-40B4-BE49-F238E27FC236}">
                <a16:creationId xmlns:a16="http://schemas.microsoft.com/office/drawing/2014/main" id="{0F2DF153-B0AD-1807-F476-665B19C826C6}"/>
              </a:ext>
            </a:extLst>
          </p:cNvPr>
          <p:cNvSpPr/>
          <p:nvPr/>
        </p:nvSpPr>
        <p:spPr>
          <a:xfrm>
            <a:off x="520326" y="3488066"/>
            <a:ext cx="144000" cy="1306968"/>
          </a:xfrm>
          <a:prstGeom prst="rect">
            <a:avLst/>
          </a:prstGeom>
          <a:solidFill>
            <a:srgbClr val="62A84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8FE25A88-A2FD-CA21-7C5D-9F06C7E48902}"/>
              </a:ext>
            </a:extLst>
          </p:cNvPr>
          <p:cNvSpPr txBox="1"/>
          <p:nvPr/>
        </p:nvSpPr>
        <p:spPr>
          <a:xfrm>
            <a:off x="808326" y="3584492"/>
            <a:ext cx="4980000" cy="246221"/>
          </a:xfrm>
          <a:prstGeom prst="rect">
            <a:avLst/>
          </a:prstGeom>
          <a:noFill/>
        </p:spPr>
        <p:txBody>
          <a:bodyPr wrap="square" lIns="0" tIns="0" rIns="0" bIns="0" anchor="t">
            <a:spAutoFit/>
          </a:bodyPr>
          <a:lstStyle/>
          <a:p>
            <a:r>
              <a:rPr lang="en-IE" sz="1600" b="1" dirty="0">
                <a:solidFill>
                  <a:srgbClr val="0289AE"/>
                </a:solidFill>
                <a:latin typeface="Calibri" panose="020F0502020204030204" pitchFamily="34" charset="0"/>
                <a:cs typeface="Calibri" panose="020F0502020204030204" pitchFamily="34" charset="0"/>
              </a:rPr>
              <a:t>Porto Mare Taverna – </a:t>
            </a:r>
            <a:r>
              <a:rPr lang="en-IE" sz="1600" i="1" dirty="0">
                <a:solidFill>
                  <a:srgbClr val="262626"/>
                </a:solidFill>
                <a:latin typeface="Calibri" panose="020F0502020204030204" pitchFamily="34" charset="0"/>
                <a:cs typeface="Calibri" panose="020F0502020204030204" pitchFamily="34" charset="0"/>
              </a:rPr>
              <a:t> Croatia</a:t>
            </a:r>
          </a:p>
        </p:txBody>
      </p:sp>
      <p:sp>
        <p:nvSpPr>
          <p:cNvPr id="61" name="TextBox 60">
            <a:extLst>
              <a:ext uri="{FF2B5EF4-FFF2-40B4-BE49-F238E27FC236}">
                <a16:creationId xmlns:a16="http://schemas.microsoft.com/office/drawing/2014/main" id="{6B0A66FC-32F1-A59B-EA40-F45F69ABB064}"/>
              </a:ext>
            </a:extLst>
          </p:cNvPr>
          <p:cNvSpPr txBox="1"/>
          <p:nvPr/>
        </p:nvSpPr>
        <p:spPr>
          <a:xfrm>
            <a:off x="808326" y="3940837"/>
            <a:ext cx="4596000" cy="538609"/>
          </a:xfrm>
          <a:prstGeom prst="rect">
            <a:avLst/>
          </a:prstGeom>
          <a:noFill/>
        </p:spPr>
        <p:txBody>
          <a:bodyPr wrap="square" lIns="0" tIns="0" rIns="0" bIns="0" anchor="t">
            <a:spAutoFit/>
          </a:bodyPr>
          <a:lstStyle/>
          <a:p>
            <a:pPr>
              <a:lnSpc>
                <a:spcPts val="1440"/>
              </a:lnSpc>
            </a:pPr>
            <a:r>
              <a:rPr lang="en-IE" sz="1300" dirty="0">
                <a:solidFill>
                  <a:srgbClr val="262626"/>
                </a:solidFill>
                <a:latin typeface="Calibri" panose="020F0502020204030204" pitchFamily="34" charset="0"/>
                <a:cs typeface="Calibri" panose="020F0502020204030204" pitchFamily="34" charset="0"/>
              </a:rPr>
              <a:t>choose the right digital tools for reservations and energy at a seasonal seafood spot.</a:t>
            </a:r>
          </a:p>
          <a:p>
            <a:pPr>
              <a:lnSpc>
                <a:spcPts val="1440"/>
              </a:lnSpc>
            </a:pPr>
            <a:endParaRPr lang="en-IE" sz="1300" b="0" i="0" dirty="0">
              <a:solidFill>
                <a:srgbClr val="262626"/>
              </a:solidFill>
              <a:latin typeface="Calibri" panose="020F0502020204030204" pitchFamily="34" charset="0"/>
              <a:cs typeface="Calibri" panose="020F0502020204030204" pitchFamily="34" charset="0"/>
            </a:endParaRPr>
          </a:p>
        </p:txBody>
      </p:sp>
      <p:sp>
        <p:nvSpPr>
          <p:cNvPr id="62" name="Rectangle 61">
            <a:extLst>
              <a:ext uri="{FF2B5EF4-FFF2-40B4-BE49-F238E27FC236}">
                <a16:creationId xmlns:a16="http://schemas.microsoft.com/office/drawing/2014/main" id="{2C9F9A35-A3E1-D04D-53DC-15BA233B0381}"/>
              </a:ext>
            </a:extLst>
          </p:cNvPr>
          <p:cNvSpPr/>
          <p:nvPr/>
        </p:nvSpPr>
        <p:spPr>
          <a:xfrm>
            <a:off x="808326" y="4419552"/>
            <a:ext cx="4316390" cy="270000"/>
          </a:xfrm>
          <a:prstGeom prst="rect">
            <a:avLst/>
          </a:prstGeom>
          <a:solidFill>
            <a:srgbClr val="62A844">
              <a:alpha val="3686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Calibri" panose="020F0502020204030204" pitchFamily="34" charset="0"/>
              <a:cs typeface="Calibri" panose="020F0502020204030204" pitchFamily="34" charset="0"/>
            </a:endParaRPr>
          </a:p>
        </p:txBody>
      </p:sp>
      <p:sp>
        <p:nvSpPr>
          <p:cNvPr id="68" name="TextBox 67">
            <a:extLst>
              <a:ext uri="{FF2B5EF4-FFF2-40B4-BE49-F238E27FC236}">
                <a16:creationId xmlns:a16="http://schemas.microsoft.com/office/drawing/2014/main" id="{8A6C0EA4-95C1-AF75-1CD1-6FB6BB80C901}"/>
              </a:ext>
            </a:extLst>
          </p:cNvPr>
          <p:cNvSpPr txBox="1"/>
          <p:nvPr/>
        </p:nvSpPr>
        <p:spPr>
          <a:xfrm>
            <a:off x="890486" y="4475872"/>
            <a:ext cx="4692000" cy="200055"/>
          </a:xfrm>
          <a:prstGeom prst="rect">
            <a:avLst/>
          </a:prstGeom>
          <a:noFill/>
        </p:spPr>
        <p:txBody>
          <a:bodyPr wrap="square" lIns="0" tIns="0" rIns="0" bIns="0" anchor="t">
            <a:spAutoFit/>
          </a:bodyPr>
          <a:lstStyle/>
          <a:p>
            <a:r>
              <a:rPr lang="en-IE" sz="1300" b="1" dirty="0">
                <a:solidFill>
                  <a:srgbClr val="262626"/>
                </a:solidFill>
              </a:rPr>
              <a:t>Download the full case study  ·  {{CASE_URL_ PORTOMARE}}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3F5366-F7F9-CB65-EFAB-9436949AC54B}"/>
              </a:ext>
            </a:extLst>
          </p:cNvPr>
          <p:cNvSpPr txBox="1"/>
          <p:nvPr/>
        </p:nvSpPr>
        <p:spPr>
          <a:xfrm>
            <a:off x="5683169" y="787874"/>
            <a:ext cx="6024421" cy="3990836"/>
          </a:xfrm>
          <a:prstGeom prst="rect">
            <a:avLst/>
          </a:prstGeom>
          <a:noFill/>
        </p:spPr>
        <p:txBody>
          <a:bodyPr wrap="square" rtlCol="0">
            <a:spAutoFit/>
          </a:bodyPr>
          <a:lstStyle/>
          <a:p>
            <a:pPr algn="ctr"/>
            <a:r>
              <a:rPr lang="en-US" sz="3600" b="1" dirty="0">
                <a:solidFill>
                  <a:schemeClr val="bg1"/>
                </a:solidFill>
                <a:cs typeface="Times New Roman" panose="02020603050405020304" pitchFamily="18" charset="0"/>
              </a:rPr>
              <a:t>Thank You for Engaging </a:t>
            </a:r>
          </a:p>
          <a:p>
            <a:pPr algn="ctr"/>
            <a:endParaRPr lang="en-US" sz="2200" b="1" dirty="0">
              <a:solidFill>
                <a:schemeClr val="bg1"/>
              </a:solidFill>
              <a:cs typeface="Times New Roman" panose="02020603050405020304" pitchFamily="18" charset="0"/>
            </a:endParaRPr>
          </a:p>
          <a:p>
            <a:pPr algn="ctr"/>
            <a:endParaRPr lang="en-US" sz="2200" b="1" dirty="0">
              <a:solidFill>
                <a:schemeClr val="bg1"/>
              </a:solidFill>
              <a:cs typeface="Times New Roman" panose="02020603050405020304" pitchFamily="18" charset="0"/>
            </a:endParaRPr>
          </a:p>
          <a:p>
            <a:pPr algn="ctr">
              <a:lnSpc>
                <a:spcPts val="2580"/>
              </a:lnSpc>
            </a:pPr>
            <a:r>
              <a:rPr lang="en-US" sz="2400" dirty="0">
                <a:solidFill>
                  <a:schemeClr val="bg1"/>
                </a:solidFill>
                <a:cs typeface="Times New Roman" panose="02020603050405020304" pitchFamily="18" charset="0"/>
              </a:rPr>
              <a:t>We hope this module has enriched your knowledge and sharpened your practice.</a:t>
            </a:r>
            <a:br>
              <a:rPr lang="en-US" sz="2400" dirty="0">
                <a:solidFill>
                  <a:schemeClr val="bg1"/>
                </a:solidFill>
                <a:cs typeface="Times New Roman" panose="02020603050405020304" pitchFamily="18" charset="0"/>
              </a:rPr>
            </a:br>
            <a:r>
              <a:rPr lang="en-US" sz="2400" dirty="0">
                <a:solidFill>
                  <a:schemeClr val="bg1"/>
                </a:solidFill>
                <a:cs typeface="Times New Roman" panose="02020603050405020304" pitchFamily="18" charset="0"/>
              </a:rPr>
              <a:t>Thank you for your commitment to hospitality that is intelligent, sustainable, and human </a:t>
            </a:r>
            <a:r>
              <a:rPr lang="en-US" sz="2400" dirty="0" err="1">
                <a:solidFill>
                  <a:schemeClr val="bg1"/>
                </a:solidFill>
                <a:cs typeface="Times New Roman" panose="02020603050405020304" pitchFamily="18" charset="0"/>
              </a:rPr>
              <a:t>centred</a:t>
            </a:r>
            <a:r>
              <a:rPr lang="en-US" sz="2400" dirty="0">
                <a:solidFill>
                  <a:schemeClr val="bg1"/>
                </a:solidFill>
                <a:cs typeface="Times New Roman" panose="02020603050405020304" pitchFamily="18" charset="0"/>
              </a:rPr>
              <a:t>.  Carry these insights into your work, lead with ethics and empathy, and let technology serve people with care.</a:t>
            </a:r>
          </a:p>
          <a:p>
            <a:pPr algn="ctr">
              <a:lnSpc>
                <a:spcPts val="2580"/>
              </a:lnSpc>
            </a:pPr>
            <a:endParaRPr lang="en-GB" sz="2400" dirty="0">
              <a:solidFill>
                <a:schemeClr val="bg1"/>
              </a:solidFill>
              <a:cs typeface="Times New Roman" panose="02020603050405020304" pitchFamily="18" charset="0"/>
            </a:endParaRPr>
          </a:p>
        </p:txBody>
      </p:sp>
      <p:pic>
        <p:nvPicPr>
          <p:cNvPr id="10" name="Picture 9">
            <a:extLst>
              <a:ext uri="{FF2B5EF4-FFF2-40B4-BE49-F238E27FC236}">
                <a16:creationId xmlns:a16="http://schemas.microsoft.com/office/drawing/2014/main" id="{3F48199E-AB42-2BE6-083E-CED89758DD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2337" y="627673"/>
            <a:ext cx="4125188" cy="2499202"/>
          </a:xfrm>
          <a:prstGeom prst="rect">
            <a:avLst/>
          </a:prstGeom>
        </p:spPr>
      </p:pic>
      <p:pic>
        <p:nvPicPr>
          <p:cNvPr id="11" name="Picture 10">
            <a:extLst>
              <a:ext uri="{FF2B5EF4-FFF2-40B4-BE49-F238E27FC236}">
                <a16:creationId xmlns:a16="http://schemas.microsoft.com/office/drawing/2014/main" id="{34416DB7-F888-9CB1-E2B1-2B5B4B9AE6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86214" y="5846608"/>
            <a:ext cx="6024421" cy="606937"/>
          </a:xfrm>
          <a:prstGeom prst="rect">
            <a:avLst/>
          </a:prstGeom>
        </p:spPr>
      </p:pic>
      <p:sp>
        <p:nvSpPr>
          <p:cNvPr id="13" name="Text Placeholder 2">
            <a:extLst>
              <a:ext uri="{FF2B5EF4-FFF2-40B4-BE49-F238E27FC236}">
                <a16:creationId xmlns:a16="http://schemas.microsoft.com/office/drawing/2014/main" id="{C250D63B-60D5-992F-A81F-18121CBAE278}"/>
              </a:ext>
            </a:extLst>
          </p:cNvPr>
          <p:cNvSpPr txBox="1">
            <a:spLocks/>
          </p:cNvSpPr>
          <p:nvPr/>
        </p:nvSpPr>
        <p:spPr>
          <a:xfrm flipH="1">
            <a:off x="-71237" y="4675239"/>
            <a:ext cx="5754406" cy="711462"/>
          </a:xfrm>
          <a:prstGeom prst="rect">
            <a:avLst/>
          </a:prstGeom>
          <a:solidFill>
            <a:srgbClr val="0289AE"/>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       </a:t>
            </a:r>
            <a:r>
              <a:rPr lang="en-US" dirty="0">
                <a:solidFill>
                  <a:schemeClr val="bg1"/>
                </a:solidFill>
                <a:hlinkClick r:id="rId4">
                  <a:extLst>
                    <a:ext uri="{A12FA001-AC4F-418D-AE19-62706E023703}">
                      <ahyp:hlinkClr xmlns:ahyp="http://schemas.microsoft.com/office/drawing/2018/hyperlinkcolor" val="tx"/>
                    </a:ext>
                  </a:extLst>
                </a:hlinkClick>
              </a:rPr>
              <a:t> www.</a:t>
            </a:r>
            <a:r>
              <a:rPr lang="en-US" b="1" dirty="0">
                <a:solidFill>
                  <a:schemeClr val="bg1"/>
                </a:solidFill>
                <a:hlinkClick r:id="rId4">
                  <a:extLst>
                    <a:ext uri="{A12FA001-AC4F-418D-AE19-62706E023703}">
                      <ahyp:hlinkClr xmlns:ahyp="http://schemas.microsoft.com/office/drawing/2018/hyperlinkcolor" val="tx"/>
                    </a:ext>
                  </a:extLst>
                </a:hlinkClick>
              </a:rPr>
              <a:t>ecosmartproject</a:t>
            </a:r>
            <a:r>
              <a:rPr lang="en-US" dirty="0">
                <a:solidFill>
                  <a:schemeClr val="bg1"/>
                </a:solidFill>
                <a:hlinkClick r:id="rId4">
                  <a:extLst>
                    <a:ext uri="{A12FA001-AC4F-418D-AE19-62706E023703}">
                      <ahyp:hlinkClr xmlns:ahyp="http://schemas.microsoft.com/office/drawing/2018/hyperlinkcolor" val="tx"/>
                    </a:ext>
                  </a:extLst>
                </a:hlinkClick>
              </a:rPr>
              <a:t>.eu</a:t>
            </a:r>
            <a:endParaRPr lang="en-US" dirty="0">
              <a:solidFill>
                <a:schemeClr val="bg1"/>
              </a:solidFill>
            </a:endParaRPr>
          </a:p>
        </p:txBody>
      </p:sp>
    </p:spTree>
    <p:extLst>
      <p:ext uri="{BB962C8B-B14F-4D97-AF65-F5344CB8AC3E}">
        <p14:creationId xmlns:p14="http://schemas.microsoft.com/office/powerpoint/2010/main" val="7781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303E4-AA5A-43EC-1893-EB045DA7CAE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46A0546-7E32-1A0D-1EED-24B528423571}"/>
              </a:ext>
            </a:extLst>
          </p:cNvPr>
          <p:cNvSpPr>
            <a:spLocks noGrp="1"/>
          </p:cNvSpPr>
          <p:nvPr>
            <p:ph type="body" sz="quarter" idx="16"/>
          </p:nvPr>
        </p:nvSpPr>
        <p:spPr>
          <a:xfrm>
            <a:off x="4223369" y="1073150"/>
            <a:ext cx="6279531" cy="4711700"/>
          </a:xfrm>
        </p:spPr>
        <p:txBody>
          <a:bodyPr>
            <a:normAutofit/>
          </a:bodyPr>
          <a:lstStyle/>
          <a:p>
            <a:pPr fontAlgn="t">
              <a:lnSpc>
                <a:spcPts val="4960"/>
              </a:lnSpc>
              <a:spcBef>
                <a:spcPts val="0"/>
              </a:spcBef>
            </a:pPr>
            <a:r>
              <a:rPr lang="en-IE" b="1" dirty="0"/>
              <a:t>Understanding AI </a:t>
            </a:r>
          </a:p>
          <a:p>
            <a:pPr fontAlgn="t">
              <a:lnSpc>
                <a:spcPts val="4960"/>
              </a:lnSpc>
              <a:spcBef>
                <a:spcPts val="0"/>
              </a:spcBef>
            </a:pPr>
            <a:r>
              <a:rPr lang="en-IE" b="1" dirty="0"/>
              <a:t>in Hospitality</a:t>
            </a:r>
          </a:p>
          <a:p>
            <a:endParaRPr lang="en-US" sz="2200" dirty="0">
              <a:cs typeface="Times New Roman" panose="02020603050405020304" pitchFamily="18" charset="0"/>
            </a:endParaRPr>
          </a:p>
          <a:p>
            <a:endParaRPr lang="en-US" sz="2200" dirty="0">
              <a:cs typeface="Times New Roman" panose="02020603050405020304" pitchFamily="18" charset="0"/>
            </a:endParaRPr>
          </a:p>
          <a:p>
            <a:r>
              <a:rPr lang="en-IE" sz="2400" dirty="0"/>
              <a:t>Foundations, applications, and human implications of AI in the European hospitality sector. To introduce the concept of Artificial Intelligence and examine its strategic and ethical role in sustainable hospitality</a:t>
            </a:r>
          </a:p>
          <a:p>
            <a:endParaRPr lang="en-IE" sz="2400" dirty="0"/>
          </a:p>
          <a:p>
            <a:endParaRPr lang="en-GB" sz="2200" dirty="0">
              <a:cs typeface="Times New Roman" panose="02020603050405020304" pitchFamily="18" charset="0"/>
            </a:endParaRPr>
          </a:p>
        </p:txBody>
      </p:sp>
      <p:sp>
        <p:nvSpPr>
          <p:cNvPr id="5" name="Text Placeholder 4">
            <a:extLst>
              <a:ext uri="{FF2B5EF4-FFF2-40B4-BE49-F238E27FC236}">
                <a16:creationId xmlns:a16="http://schemas.microsoft.com/office/drawing/2014/main" id="{66A93D97-AB5F-0538-D1CA-85A9C32F776D}"/>
              </a:ext>
            </a:extLst>
          </p:cNvPr>
          <p:cNvSpPr>
            <a:spLocks noGrp="1"/>
          </p:cNvSpPr>
          <p:nvPr>
            <p:ph type="body" sz="quarter" idx="17"/>
          </p:nvPr>
        </p:nvSpPr>
        <p:spPr>
          <a:xfrm>
            <a:off x="660160" y="1634387"/>
            <a:ext cx="2066906" cy="582221"/>
          </a:xfrm>
        </p:spPr>
        <p:txBody>
          <a:bodyPr/>
          <a:lstStyle/>
          <a:p>
            <a:r>
              <a:rPr lang="en-US" sz="12000" b="1" dirty="0">
                <a:cs typeface="Times New Roman" panose="02020603050405020304" pitchFamily="18" charset="0"/>
              </a:rPr>
              <a:t>01</a:t>
            </a:r>
          </a:p>
        </p:txBody>
      </p:sp>
    </p:spTree>
    <p:extLst>
      <p:ext uri="{BB962C8B-B14F-4D97-AF65-F5344CB8AC3E}">
        <p14:creationId xmlns:p14="http://schemas.microsoft.com/office/powerpoint/2010/main" val="1973858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13C6-311E-56D9-641A-0F8D0E6C443E}"/>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686DA530-CB4C-A161-57B1-0109082C2462}"/>
              </a:ext>
            </a:extLst>
          </p:cNvPr>
          <p:cNvPicPr>
            <a:picLocks noChangeAspect="1"/>
          </p:cNvPicPr>
          <p:nvPr/>
        </p:nvPicPr>
        <p:blipFill>
          <a:blip>
            <a:extLst>
              <a:ext uri="{96DAC541-7B7A-43D3-8B79-37D633B846F1}">
                <asvg:svgBlip xmlns:asvg="http://schemas.microsoft.com/office/drawing/2016/SVG/main" r:embed="rId3"/>
              </a:ext>
            </a:extLst>
          </a:blip>
          <a:srcRect l="31584" t="38697" r="39868" b="43173"/>
          <a:stretch/>
        </p:blipFill>
        <p:spPr>
          <a:xfrm rot="10800000" flipH="1">
            <a:off x="7821519" y="0"/>
            <a:ext cx="4370480" cy="3929800"/>
          </a:xfrm>
          <a:prstGeom prst="rect">
            <a:avLst/>
          </a:prstGeom>
        </p:spPr>
      </p:pic>
      <p:cxnSp>
        <p:nvCxnSpPr>
          <p:cNvPr id="3" name="Straight Connector 2">
            <a:extLst>
              <a:ext uri="{FF2B5EF4-FFF2-40B4-BE49-F238E27FC236}">
                <a16:creationId xmlns:a16="http://schemas.microsoft.com/office/drawing/2014/main" id="{E9CC8301-8A31-CE5E-4416-905380B7AD9A}"/>
              </a:ext>
            </a:extLst>
          </p:cNvPr>
          <p:cNvCxnSpPr>
            <a:cxnSpLocks/>
          </p:cNvCxnSpPr>
          <p:nvPr/>
        </p:nvCxnSpPr>
        <p:spPr>
          <a:xfrm>
            <a:off x="0" y="979211"/>
            <a:ext cx="6921661"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11">
            <a:extLst>
              <a:ext uri="{FF2B5EF4-FFF2-40B4-BE49-F238E27FC236}">
                <a16:creationId xmlns:a16="http://schemas.microsoft.com/office/drawing/2014/main" id="{D654A4A9-EDFC-20A1-D42A-DCA841C249BD}"/>
              </a:ext>
            </a:extLst>
          </p:cNvPr>
          <p:cNvSpPr txBox="1">
            <a:spLocks/>
          </p:cNvSpPr>
          <p:nvPr/>
        </p:nvSpPr>
        <p:spPr>
          <a:xfrm>
            <a:off x="429114" y="352212"/>
            <a:ext cx="7256475"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Understanding Artificial Intelligence</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sp>
        <p:nvSpPr>
          <p:cNvPr id="14" name="Rectangle 30">
            <a:extLst>
              <a:ext uri="{FF2B5EF4-FFF2-40B4-BE49-F238E27FC236}">
                <a16:creationId xmlns:a16="http://schemas.microsoft.com/office/drawing/2014/main" id="{42FAB9A2-0FDF-C6A0-2E2C-E474DCD48E5E}"/>
              </a:ext>
            </a:extLst>
          </p:cNvPr>
          <p:cNvSpPr/>
          <p:nvPr/>
        </p:nvSpPr>
        <p:spPr>
          <a:xfrm flipH="1">
            <a:off x="9329070" y="3531225"/>
            <a:ext cx="2236188" cy="1477328"/>
          </a:xfrm>
          <a:prstGeom prst="rect">
            <a:avLst/>
          </a:prstGeom>
        </p:spPr>
        <p:txBody>
          <a:bodyPr wrap="square">
            <a:spAutoFit/>
          </a:bodyPr>
          <a:lstStyle/>
          <a:p>
            <a:pPr>
              <a:defRPr/>
            </a:pPr>
            <a:r>
              <a:rPr lang="en-US" b="1" i="1" dirty="0">
                <a:solidFill>
                  <a:srgbClr val="262626"/>
                </a:solidFill>
                <a:cs typeface="Times New Roman" panose="02020603050405020304" pitchFamily="18" charset="0"/>
              </a:rPr>
              <a:t>Unlike traditional automation, AI adapts and gets better over time.</a:t>
            </a:r>
          </a:p>
          <a:p>
            <a:pPr>
              <a:defRPr/>
            </a:pPr>
            <a:endParaRPr lang="en-US" b="1" dirty="0">
              <a:solidFill>
                <a:srgbClr val="262626"/>
              </a:solidFill>
              <a:cs typeface="Times New Roman" panose="02020603050405020304" pitchFamily="18" charset="0"/>
            </a:endParaRPr>
          </a:p>
        </p:txBody>
      </p:sp>
      <p:sp>
        <p:nvSpPr>
          <p:cNvPr id="10" name="Google Shape;252;p20">
            <a:extLst>
              <a:ext uri="{FF2B5EF4-FFF2-40B4-BE49-F238E27FC236}">
                <a16:creationId xmlns:a16="http://schemas.microsoft.com/office/drawing/2014/main" id="{86AD65BA-F150-3E6B-15F9-CBFB1BB14A4E}"/>
              </a:ext>
            </a:extLst>
          </p:cNvPr>
          <p:cNvSpPr/>
          <p:nvPr/>
        </p:nvSpPr>
        <p:spPr>
          <a:xfrm>
            <a:off x="385835" y="2496482"/>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0" y="1133"/>
                </a:lnTo>
                <a:cubicBezTo>
                  <a:pt x="15576" y="1133"/>
                  <a:pt x="16111" y="1668"/>
                  <a:pt x="16111" y="2324"/>
                </a:cubicBezTo>
                <a:lnTo>
                  <a:pt x="16111" y="7628"/>
                </a:lnTo>
                <a:lnTo>
                  <a:pt x="17244" y="7628"/>
                </a:lnTo>
                <a:lnTo>
                  <a:pt x="17244" y="2324"/>
                </a:lnTo>
                <a:cubicBezTo>
                  <a:pt x="17244" y="1042"/>
                  <a:pt x="16201" y="1"/>
                  <a:pt x="14920"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3;p20">
            <a:extLst>
              <a:ext uri="{FF2B5EF4-FFF2-40B4-BE49-F238E27FC236}">
                <a16:creationId xmlns:a16="http://schemas.microsoft.com/office/drawing/2014/main" id="{B1BD6D38-5B3D-54F9-E036-5420A4BFE310}"/>
              </a:ext>
            </a:extLst>
          </p:cNvPr>
          <p:cNvSpPr/>
          <p:nvPr/>
        </p:nvSpPr>
        <p:spPr>
          <a:xfrm>
            <a:off x="2215483" y="5120199"/>
            <a:ext cx="299846" cy="392537"/>
          </a:xfrm>
          <a:custGeom>
            <a:avLst/>
            <a:gdLst/>
            <a:ahLst/>
            <a:cxnLst/>
            <a:rect l="l" t="t" r="r" b="b"/>
            <a:pathLst>
              <a:path w="2329" h="3006" extrusionOk="0">
                <a:moveTo>
                  <a:pt x="1" y="0"/>
                </a:moveTo>
                <a:lnTo>
                  <a:pt x="1" y="3006"/>
                </a:lnTo>
                <a:lnTo>
                  <a:pt x="2329" y="150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4;p20">
            <a:extLst>
              <a:ext uri="{FF2B5EF4-FFF2-40B4-BE49-F238E27FC236}">
                <a16:creationId xmlns:a16="http://schemas.microsoft.com/office/drawing/2014/main" id="{EBA4D30F-8039-0867-DC4E-D4D9A55B5CF2}"/>
              </a:ext>
            </a:extLst>
          </p:cNvPr>
          <p:cNvSpPr/>
          <p:nvPr/>
        </p:nvSpPr>
        <p:spPr>
          <a:xfrm>
            <a:off x="1337157" y="2199534"/>
            <a:ext cx="731013" cy="741459"/>
          </a:xfrm>
          <a:custGeom>
            <a:avLst/>
            <a:gdLst/>
            <a:ahLst/>
            <a:cxnLst/>
            <a:rect l="l" t="t" r="r" b="b"/>
            <a:pathLst>
              <a:path w="5678" h="5678" extrusionOk="0">
                <a:moveTo>
                  <a:pt x="2839" y="1"/>
                </a:moveTo>
                <a:cubicBezTo>
                  <a:pt x="1272" y="1"/>
                  <a:pt x="0" y="1272"/>
                  <a:pt x="0" y="2839"/>
                </a:cubicBezTo>
                <a:cubicBezTo>
                  <a:pt x="0" y="4407"/>
                  <a:pt x="1272" y="5678"/>
                  <a:pt x="2839" y="5678"/>
                </a:cubicBezTo>
                <a:cubicBezTo>
                  <a:pt x="4407" y="5678"/>
                  <a:pt x="5678" y="4407"/>
                  <a:pt x="5678" y="2839"/>
                </a:cubicBezTo>
                <a:cubicBezTo>
                  <a:pt x="5678" y="1272"/>
                  <a:pt x="4407" y="1"/>
                  <a:pt x="2839"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5;p20">
            <a:extLst>
              <a:ext uri="{FF2B5EF4-FFF2-40B4-BE49-F238E27FC236}">
                <a16:creationId xmlns:a16="http://schemas.microsoft.com/office/drawing/2014/main" id="{E2A26F9F-FE29-9EE2-2E77-601FDE7CA3BB}"/>
              </a:ext>
            </a:extLst>
          </p:cNvPr>
          <p:cNvSpPr/>
          <p:nvPr/>
        </p:nvSpPr>
        <p:spPr>
          <a:xfrm>
            <a:off x="1264352" y="2125885"/>
            <a:ext cx="876623" cy="889149"/>
          </a:xfrm>
          <a:custGeom>
            <a:avLst/>
            <a:gdLst/>
            <a:ahLst/>
            <a:cxnLst/>
            <a:rect l="l" t="t" r="r" b="b"/>
            <a:pathLst>
              <a:path w="6809" h="6809" extrusionOk="0">
                <a:moveTo>
                  <a:pt x="3405" y="1131"/>
                </a:moveTo>
                <a:cubicBezTo>
                  <a:pt x="4658" y="1131"/>
                  <a:pt x="5677" y="2152"/>
                  <a:pt x="5677" y="3403"/>
                </a:cubicBezTo>
                <a:cubicBezTo>
                  <a:pt x="5677" y="4656"/>
                  <a:pt x="4658" y="5676"/>
                  <a:pt x="3405" y="5676"/>
                </a:cubicBezTo>
                <a:cubicBezTo>
                  <a:pt x="2152" y="5676"/>
                  <a:pt x="1132" y="4656"/>
                  <a:pt x="1132" y="3403"/>
                </a:cubicBezTo>
                <a:cubicBezTo>
                  <a:pt x="1132" y="2150"/>
                  <a:pt x="2152" y="1131"/>
                  <a:pt x="3405" y="1131"/>
                </a:cubicBezTo>
                <a:close/>
                <a:moveTo>
                  <a:pt x="3405" y="1"/>
                </a:moveTo>
                <a:cubicBezTo>
                  <a:pt x="1527" y="1"/>
                  <a:pt x="1" y="1527"/>
                  <a:pt x="1" y="3405"/>
                </a:cubicBezTo>
                <a:cubicBezTo>
                  <a:pt x="1" y="5282"/>
                  <a:pt x="1528" y="6809"/>
                  <a:pt x="3405" y="6809"/>
                </a:cubicBezTo>
                <a:cubicBezTo>
                  <a:pt x="5282" y="6809"/>
                  <a:pt x="6809" y="5282"/>
                  <a:pt x="6809" y="3405"/>
                </a:cubicBezTo>
                <a:cubicBezTo>
                  <a:pt x="6809" y="1527"/>
                  <a:pt x="5282" y="1"/>
                  <a:pt x="3405" y="1"/>
                </a:cubicBezTo>
                <a:close/>
              </a:path>
            </a:pathLst>
          </a:custGeom>
          <a:solidFill>
            <a:srgbClr val="0289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6;p20">
            <a:extLst>
              <a:ext uri="{FF2B5EF4-FFF2-40B4-BE49-F238E27FC236}">
                <a16:creationId xmlns:a16="http://schemas.microsoft.com/office/drawing/2014/main" id="{D918A5F9-8546-D82C-292C-F75075422AE0}"/>
              </a:ext>
            </a:extLst>
          </p:cNvPr>
          <p:cNvSpPr/>
          <p:nvPr/>
        </p:nvSpPr>
        <p:spPr>
          <a:xfrm>
            <a:off x="6966864" y="3627481"/>
            <a:ext cx="2633660" cy="2623954"/>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7;p20">
            <a:extLst>
              <a:ext uri="{FF2B5EF4-FFF2-40B4-BE49-F238E27FC236}">
                <a16:creationId xmlns:a16="http://schemas.microsoft.com/office/drawing/2014/main" id="{7FB85B00-2A2A-FF9A-0269-CFB47E27BB59}"/>
              </a:ext>
            </a:extLst>
          </p:cNvPr>
          <p:cNvSpPr/>
          <p:nvPr/>
        </p:nvSpPr>
        <p:spPr>
          <a:xfrm>
            <a:off x="8792159" y="3505254"/>
            <a:ext cx="299846" cy="392667"/>
          </a:xfrm>
          <a:custGeom>
            <a:avLst/>
            <a:gdLst/>
            <a:ahLst/>
            <a:cxnLst/>
            <a:rect l="l" t="t" r="r" b="b"/>
            <a:pathLst>
              <a:path w="2329" h="3007" extrusionOk="0">
                <a:moveTo>
                  <a:pt x="1" y="1"/>
                </a:moveTo>
                <a:lnTo>
                  <a:pt x="1" y="3006"/>
                </a:lnTo>
                <a:lnTo>
                  <a:pt x="2328" y="1504"/>
                </a:lnTo>
                <a:lnTo>
                  <a:pt x="1" y="1"/>
                </a:ln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8;p20">
            <a:extLst>
              <a:ext uri="{FF2B5EF4-FFF2-40B4-BE49-F238E27FC236}">
                <a16:creationId xmlns:a16="http://schemas.microsoft.com/office/drawing/2014/main" id="{A09C5A24-41C2-FA51-6688-797FC779DA6E}"/>
              </a:ext>
            </a:extLst>
          </p:cNvPr>
          <p:cNvSpPr/>
          <p:nvPr/>
        </p:nvSpPr>
        <p:spPr>
          <a:xfrm>
            <a:off x="7918121" y="5796560"/>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9;p20">
            <a:extLst>
              <a:ext uri="{FF2B5EF4-FFF2-40B4-BE49-F238E27FC236}">
                <a16:creationId xmlns:a16="http://schemas.microsoft.com/office/drawing/2014/main" id="{EDDE322B-9055-E4DF-93EF-28E1BCEFC549}"/>
              </a:ext>
            </a:extLst>
          </p:cNvPr>
          <p:cNvSpPr/>
          <p:nvPr/>
        </p:nvSpPr>
        <p:spPr>
          <a:xfrm>
            <a:off x="7845316" y="5722780"/>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3D8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0;p20">
            <a:extLst>
              <a:ext uri="{FF2B5EF4-FFF2-40B4-BE49-F238E27FC236}">
                <a16:creationId xmlns:a16="http://schemas.microsoft.com/office/drawing/2014/main" id="{EE877FB4-05D0-E10D-4800-FFCD4D4BD4E1}"/>
              </a:ext>
            </a:extLst>
          </p:cNvPr>
          <p:cNvSpPr/>
          <p:nvPr/>
        </p:nvSpPr>
        <p:spPr>
          <a:xfrm>
            <a:off x="2582322" y="3627481"/>
            <a:ext cx="2633813" cy="2623954"/>
          </a:xfrm>
          <a:custGeom>
            <a:avLst/>
            <a:gdLst/>
            <a:ahLst/>
            <a:cxnLst/>
            <a:rect l="l" t="t" r="r" b="b"/>
            <a:pathLst>
              <a:path w="17245" h="22164" extrusionOk="0">
                <a:moveTo>
                  <a:pt x="2325" y="1"/>
                </a:moveTo>
                <a:cubicBezTo>
                  <a:pt x="1043" y="1"/>
                  <a:pt x="1" y="1043"/>
                  <a:pt x="1" y="2324"/>
                </a:cubicBezTo>
                <a:lnTo>
                  <a:pt x="1" y="19840"/>
                </a:lnTo>
                <a:cubicBezTo>
                  <a:pt x="1" y="21122"/>
                  <a:pt x="1043" y="22163"/>
                  <a:pt x="2325" y="22163"/>
                </a:cubicBezTo>
                <a:lnTo>
                  <a:pt x="14921" y="22163"/>
                </a:lnTo>
                <a:cubicBezTo>
                  <a:pt x="16201" y="22163"/>
                  <a:pt x="17245" y="21122"/>
                  <a:pt x="17245" y="19840"/>
                </a:cubicBezTo>
                <a:lnTo>
                  <a:pt x="17245" y="14536"/>
                </a:lnTo>
                <a:lnTo>
                  <a:pt x="16111" y="14536"/>
                </a:lnTo>
                <a:lnTo>
                  <a:pt x="16111" y="19840"/>
                </a:lnTo>
                <a:cubicBezTo>
                  <a:pt x="16111" y="20496"/>
                  <a:pt x="15577" y="21031"/>
                  <a:pt x="14921" y="21031"/>
                </a:cubicBezTo>
                <a:lnTo>
                  <a:pt x="2325" y="21031"/>
                </a:lnTo>
                <a:cubicBezTo>
                  <a:pt x="1668" y="21031"/>
                  <a:pt x="1134" y="20496"/>
                  <a:pt x="1134" y="19840"/>
                </a:cubicBezTo>
                <a:lnTo>
                  <a:pt x="1134" y="2324"/>
                </a:lnTo>
                <a:cubicBezTo>
                  <a:pt x="1134" y="1668"/>
                  <a:pt x="1668" y="1134"/>
                  <a:pt x="2325" y="1134"/>
                </a:cubicBezTo>
                <a:lnTo>
                  <a:pt x="12012" y="1134"/>
                </a:lnTo>
                <a:lnTo>
                  <a:pt x="12012"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1;p20">
            <a:extLst>
              <a:ext uri="{FF2B5EF4-FFF2-40B4-BE49-F238E27FC236}">
                <a16:creationId xmlns:a16="http://schemas.microsoft.com/office/drawing/2014/main" id="{E8469892-0935-8B4F-1709-2988847ED3A6}"/>
              </a:ext>
            </a:extLst>
          </p:cNvPr>
          <p:cNvSpPr/>
          <p:nvPr/>
        </p:nvSpPr>
        <p:spPr>
          <a:xfrm>
            <a:off x="4373286" y="3505254"/>
            <a:ext cx="299717" cy="392667"/>
          </a:xfrm>
          <a:custGeom>
            <a:avLst/>
            <a:gdLst/>
            <a:ahLst/>
            <a:cxnLst/>
            <a:rect l="l" t="t" r="r" b="b"/>
            <a:pathLst>
              <a:path w="2328" h="3007" extrusionOk="0">
                <a:moveTo>
                  <a:pt x="1" y="1"/>
                </a:moveTo>
                <a:lnTo>
                  <a:pt x="1" y="3006"/>
                </a:lnTo>
                <a:lnTo>
                  <a:pt x="2328" y="1504"/>
                </a:lnTo>
                <a:lnTo>
                  <a:pt x="1" y="1"/>
                </a:ln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2;p20">
            <a:extLst>
              <a:ext uri="{FF2B5EF4-FFF2-40B4-BE49-F238E27FC236}">
                <a16:creationId xmlns:a16="http://schemas.microsoft.com/office/drawing/2014/main" id="{8F80FC9E-3F4E-AB88-CE34-1155F0A2C854}"/>
              </a:ext>
            </a:extLst>
          </p:cNvPr>
          <p:cNvSpPr/>
          <p:nvPr/>
        </p:nvSpPr>
        <p:spPr>
          <a:xfrm>
            <a:off x="3533720" y="5796560"/>
            <a:ext cx="731013" cy="741589"/>
          </a:xfrm>
          <a:custGeom>
            <a:avLst/>
            <a:gdLst/>
            <a:ahLst/>
            <a:cxnLst/>
            <a:rect l="l" t="t" r="r" b="b"/>
            <a:pathLst>
              <a:path w="5678" h="5679" extrusionOk="0">
                <a:moveTo>
                  <a:pt x="2839" y="1"/>
                </a:moveTo>
                <a:cubicBezTo>
                  <a:pt x="1271" y="1"/>
                  <a:pt x="1" y="1271"/>
                  <a:pt x="1" y="2840"/>
                </a:cubicBezTo>
                <a:cubicBezTo>
                  <a:pt x="1" y="4407"/>
                  <a:pt x="1271" y="5678"/>
                  <a:pt x="2839" y="5678"/>
                </a:cubicBezTo>
                <a:cubicBezTo>
                  <a:pt x="4406" y="5678"/>
                  <a:pt x="5678" y="4407"/>
                  <a:pt x="5678" y="2840"/>
                </a:cubicBezTo>
                <a:cubicBezTo>
                  <a:pt x="5678" y="1271"/>
                  <a:pt x="4406" y="1"/>
                  <a:pt x="2839" y="1"/>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3;p20">
            <a:extLst>
              <a:ext uri="{FF2B5EF4-FFF2-40B4-BE49-F238E27FC236}">
                <a16:creationId xmlns:a16="http://schemas.microsoft.com/office/drawing/2014/main" id="{84D7E04C-00ED-34F1-0A78-12D75C6CE324}"/>
              </a:ext>
            </a:extLst>
          </p:cNvPr>
          <p:cNvSpPr/>
          <p:nvPr/>
        </p:nvSpPr>
        <p:spPr>
          <a:xfrm>
            <a:off x="3460723" y="5722780"/>
            <a:ext cx="877009" cy="889019"/>
          </a:xfrm>
          <a:custGeom>
            <a:avLst/>
            <a:gdLst/>
            <a:ahLst/>
            <a:cxnLst/>
            <a:rect l="l" t="t" r="r" b="b"/>
            <a:pathLst>
              <a:path w="6812" h="6808" extrusionOk="0">
                <a:moveTo>
                  <a:pt x="3406" y="1132"/>
                </a:moveTo>
                <a:cubicBezTo>
                  <a:pt x="4659" y="1132"/>
                  <a:pt x="5678" y="2151"/>
                  <a:pt x="5678" y="3405"/>
                </a:cubicBezTo>
                <a:cubicBezTo>
                  <a:pt x="5678" y="4658"/>
                  <a:pt x="4659" y="5676"/>
                  <a:pt x="3406" y="5676"/>
                </a:cubicBezTo>
                <a:cubicBezTo>
                  <a:pt x="2153" y="5676"/>
                  <a:pt x="1134" y="4658"/>
                  <a:pt x="1134" y="3405"/>
                </a:cubicBezTo>
                <a:cubicBezTo>
                  <a:pt x="1134" y="2151"/>
                  <a:pt x="2153" y="1132"/>
                  <a:pt x="3406" y="1132"/>
                </a:cubicBezTo>
                <a:close/>
                <a:moveTo>
                  <a:pt x="3406" y="0"/>
                </a:moveTo>
                <a:cubicBezTo>
                  <a:pt x="1528" y="0"/>
                  <a:pt x="1" y="1527"/>
                  <a:pt x="1" y="3405"/>
                </a:cubicBezTo>
                <a:cubicBezTo>
                  <a:pt x="1" y="5282"/>
                  <a:pt x="1529" y="6808"/>
                  <a:pt x="3406" y="6808"/>
                </a:cubicBezTo>
                <a:cubicBezTo>
                  <a:pt x="5284" y="6808"/>
                  <a:pt x="6812" y="5282"/>
                  <a:pt x="6810" y="3405"/>
                </a:cubicBezTo>
                <a:cubicBezTo>
                  <a:pt x="6810" y="1527"/>
                  <a:pt x="5283" y="0"/>
                  <a:pt x="3406" y="0"/>
                </a:cubicBezTo>
                <a:close/>
              </a:path>
            </a:pathLst>
          </a:custGeom>
          <a:solidFill>
            <a:srgbClr val="0667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8;p20">
            <a:extLst>
              <a:ext uri="{FF2B5EF4-FFF2-40B4-BE49-F238E27FC236}">
                <a16:creationId xmlns:a16="http://schemas.microsoft.com/office/drawing/2014/main" id="{5210686B-3F98-3301-8038-2E06D556849D}"/>
              </a:ext>
            </a:extLst>
          </p:cNvPr>
          <p:cNvSpPr/>
          <p:nvPr/>
        </p:nvSpPr>
        <p:spPr>
          <a:xfrm>
            <a:off x="4774592" y="2496482"/>
            <a:ext cx="2633660" cy="26237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9;p20">
            <a:extLst>
              <a:ext uri="{FF2B5EF4-FFF2-40B4-BE49-F238E27FC236}">
                <a16:creationId xmlns:a16="http://schemas.microsoft.com/office/drawing/2014/main" id="{865A0410-763E-5993-9FFE-77E82281A9D2}"/>
              </a:ext>
            </a:extLst>
          </p:cNvPr>
          <p:cNvSpPr/>
          <p:nvPr/>
        </p:nvSpPr>
        <p:spPr>
          <a:xfrm>
            <a:off x="6531088" y="4838484"/>
            <a:ext cx="299846" cy="392537"/>
          </a:xfrm>
          <a:custGeom>
            <a:avLst/>
            <a:gdLst/>
            <a:ahLst/>
            <a:cxnLst/>
            <a:rect l="l" t="t" r="r" b="b"/>
            <a:pathLst>
              <a:path w="2329" h="3006" extrusionOk="0">
                <a:moveTo>
                  <a:pt x="1" y="0"/>
                </a:moveTo>
                <a:lnTo>
                  <a:pt x="1" y="3006"/>
                </a:lnTo>
                <a:lnTo>
                  <a:pt x="2328" y="1503"/>
                </a:lnTo>
                <a:lnTo>
                  <a:pt x="1" y="0"/>
                </a:ln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0;p20">
            <a:extLst>
              <a:ext uri="{FF2B5EF4-FFF2-40B4-BE49-F238E27FC236}">
                <a16:creationId xmlns:a16="http://schemas.microsoft.com/office/drawing/2014/main" id="{3B9691E4-2DAE-28B7-A266-D31BBAB13F3D}"/>
              </a:ext>
            </a:extLst>
          </p:cNvPr>
          <p:cNvSpPr/>
          <p:nvPr/>
        </p:nvSpPr>
        <p:spPr>
          <a:xfrm>
            <a:off x="5725914" y="2199534"/>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1;p20">
            <a:extLst>
              <a:ext uri="{FF2B5EF4-FFF2-40B4-BE49-F238E27FC236}">
                <a16:creationId xmlns:a16="http://schemas.microsoft.com/office/drawing/2014/main" id="{78E2B373-4A2E-C325-2359-7DFB76202DCA}"/>
              </a:ext>
            </a:extLst>
          </p:cNvPr>
          <p:cNvSpPr/>
          <p:nvPr/>
        </p:nvSpPr>
        <p:spPr>
          <a:xfrm>
            <a:off x="5653046" y="2125885"/>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62A8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TextBox 28">
            <a:extLst>
              <a:ext uri="{FF2B5EF4-FFF2-40B4-BE49-F238E27FC236}">
                <a16:creationId xmlns:a16="http://schemas.microsoft.com/office/drawing/2014/main" id="{12D54BB5-BD1F-7A61-90EB-8E75CADB5D98}"/>
              </a:ext>
            </a:extLst>
          </p:cNvPr>
          <p:cNvSpPr txBox="1"/>
          <p:nvPr/>
        </p:nvSpPr>
        <p:spPr>
          <a:xfrm>
            <a:off x="711908" y="3121883"/>
            <a:ext cx="2025322" cy="1359346"/>
          </a:xfrm>
          <a:prstGeom prst="rect">
            <a:avLst/>
          </a:prstGeom>
          <a:noFill/>
        </p:spPr>
        <p:txBody>
          <a:bodyPr wrap="square">
            <a:spAutoFit/>
          </a:bodyPr>
          <a:lstStyle/>
          <a:p>
            <a:pPr>
              <a:lnSpc>
                <a:spcPts val="2340"/>
              </a:lnSpc>
            </a:pPr>
            <a:r>
              <a:rPr lang="en-US" sz="2200" b="1" dirty="0">
                <a:solidFill>
                  <a:srgbClr val="0289AE"/>
                </a:solidFill>
                <a:cs typeface="Times New Roman" panose="02020603050405020304" pitchFamily="18" charset="0"/>
              </a:rPr>
              <a:t>Learns From Data </a:t>
            </a:r>
            <a:endParaRPr lang="en-US" sz="2200" dirty="0">
              <a:solidFill>
                <a:srgbClr val="0289AE"/>
              </a:solidFill>
              <a:cs typeface="Times New Roman" panose="02020603050405020304" pitchFamily="18" charset="0"/>
            </a:endParaRPr>
          </a:p>
          <a:p>
            <a:endParaRPr lang="en-US" sz="800" dirty="0">
              <a:solidFill>
                <a:srgbClr val="0289AE"/>
              </a:solidFill>
              <a:cs typeface="Times New Roman" panose="02020603050405020304" pitchFamily="18" charset="0"/>
            </a:endParaRPr>
          </a:p>
          <a:p>
            <a:r>
              <a:rPr lang="en-US" dirty="0">
                <a:solidFill>
                  <a:srgbClr val="262626"/>
                </a:solidFill>
                <a:cs typeface="Times New Roman" panose="02020603050405020304" pitchFamily="18" charset="0"/>
              </a:rPr>
              <a:t>Improves through feedback, not fixed </a:t>
            </a:r>
          </a:p>
        </p:txBody>
      </p:sp>
      <p:sp>
        <p:nvSpPr>
          <p:cNvPr id="29" name="TextBox 28">
            <a:extLst>
              <a:ext uri="{FF2B5EF4-FFF2-40B4-BE49-F238E27FC236}">
                <a16:creationId xmlns:a16="http://schemas.microsoft.com/office/drawing/2014/main" id="{A462B5BC-3780-4E0B-3106-84EED99729E5}"/>
              </a:ext>
            </a:extLst>
          </p:cNvPr>
          <p:cNvSpPr txBox="1"/>
          <p:nvPr/>
        </p:nvSpPr>
        <p:spPr>
          <a:xfrm>
            <a:off x="2876668" y="4061201"/>
            <a:ext cx="1889244" cy="1636345"/>
          </a:xfrm>
          <a:prstGeom prst="rect">
            <a:avLst/>
          </a:prstGeom>
          <a:noFill/>
        </p:spPr>
        <p:txBody>
          <a:bodyPr wrap="square">
            <a:spAutoFit/>
          </a:bodyPr>
          <a:lstStyle/>
          <a:p>
            <a:pPr>
              <a:lnSpc>
                <a:spcPts val="2340"/>
              </a:lnSpc>
            </a:pPr>
            <a:r>
              <a:rPr lang="en-US" sz="2200" b="1" dirty="0">
                <a:solidFill>
                  <a:srgbClr val="06677F"/>
                </a:solidFill>
                <a:cs typeface="Times New Roman" panose="02020603050405020304" pitchFamily="18" charset="0"/>
              </a:rPr>
              <a:t>Processes Language </a:t>
            </a:r>
            <a:endParaRPr lang="en-US" sz="2200" dirty="0">
              <a:solidFill>
                <a:srgbClr val="06677F"/>
              </a:solidFill>
              <a:cs typeface="Times New Roman" panose="02020603050405020304" pitchFamily="18" charset="0"/>
            </a:endParaRPr>
          </a:p>
          <a:p>
            <a:endParaRPr lang="en-US" sz="800" dirty="0">
              <a:solidFill>
                <a:srgbClr val="262626"/>
              </a:solidFill>
              <a:cs typeface="Times New Roman" panose="02020603050405020304" pitchFamily="18" charset="0"/>
            </a:endParaRPr>
          </a:p>
          <a:p>
            <a:r>
              <a:rPr lang="en-US" dirty="0">
                <a:solidFill>
                  <a:srgbClr val="262626"/>
                </a:solidFill>
                <a:cs typeface="Times New Roman" panose="02020603050405020304" pitchFamily="18" charset="0"/>
              </a:rPr>
              <a:t>Understands speech and text</a:t>
            </a:r>
          </a:p>
          <a:p>
            <a:endParaRPr lang="en-US" dirty="0">
              <a:solidFill>
                <a:srgbClr val="262626"/>
              </a:solidFill>
              <a:cs typeface="Times New Roman" panose="02020603050405020304" pitchFamily="18" charset="0"/>
            </a:endParaRPr>
          </a:p>
        </p:txBody>
      </p:sp>
      <p:sp>
        <p:nvSpPr>
          <p:cNvPr id="30" name="TextBox 28">
            <a:extLst>
              <a:ext uri="{FF2B5EF4-FFF2-40B4-BE49-F238E27FC236}">
                <a16:creationId xmlns:a16="http://schemas.microsoft.com/office/drawing/2014/main" id="{BB27DAC6-28AD-3D8E-4AAF-F047F7C784D5}"/>
              </a:ext>
            </a:extLst>
          </p:cNvPr>
          <p:cNvSpPr txBox="1"/>
          <p:nvPr/>
        </p:nvSpPr>
        <p:spPr>
          <a:xfrm>
            <a:off x="5031139" y="3121883"/>
            <a:ext cx="1935725" cy="1636345"/>
          </a:xfrm>
          <a:prstGeom prst="rect">
            <a:avLst/>
          </a:prstGeom>
          <a:noFill/>
        </p:spPr>
        <p:txBody>
          <a:bodyPr wrap="square">
            <a:spAutoFit/>
          </a:bodyPr>
          <a:lstStyle/>
          <a:p>
            <a:pPr>
              <a:lnSpc>
                <a:spcPts val="2340"/>
              </a:lnSpc>
            </a:pPr>
            <a:r>
              <a:rPr lang="en-US" sz="2200" b="1" dirty="0" err="1">
                <a:solidFill>
                  <a:srgbClr val="62A844"/>
                </a:solidFill>
                <a:cs typeface="Times New Roman" panose="02020603050405020304" pitchFamily="18" charset="0"/>
              </a:rPr>
              <a:t>Recognises</a:t>
            </a:r>
            <a:r>
              <a:rPr lang="en-US" sz="2200" b="1" dirty="0">
                <a:solidFill>
                  <a:srgbClr val="62A844"/>
                </a:solidFill>
                <a:cs typeface="Times New Roman" panose="02020603050405020304" pitchFamily="18" charset="0"/>
              </a:rPr>
              <a:t> Patterns </a:t>
            </a:r>
            <a:endParaRPr lang="en-US" sz="2200" dirty="0">
              <a:solidFill>
                <a:srgbClr val="62A844"/>
              </a:solidFill>
              <a:cs typeface="Times New Roman" panose="02020603050405020304" pitchFamily="18" charset="0"/>
            </a:endParaRPr>
          </a:p>
          <a:p>
            <a:endParaRPr lang="en-US" sz="800" dirty="0">
              <a:solidFill>
                <a:srgbClr val="62A844"/>
              </a:solidFill>
              <a:cs typeface="Times New Roman" panose="02020603050405020304" pitchFamily="18" charset="0"/>
            </a:endParaRPr>
          </a:p>
          <a:p>
            <a:r>
              <a:rPr lang="en-US" dirty="0">
                <a:solidFill>
                  <a:srgbClr val="262626"/>
                </a:solidFill>
                <a:cs typeface="Times New Roman" panose="02020603050405020304" pitchFamily="18" charset="0"/>
              </a:rPr>
              <a:t>Spots trends in large datasets</a:t>
            </a:r>
          </a:p>
          <a:p>
            <a:endParaRPr lang="en-US" dirty="0">
              <a:solidFill>
                <a:srgbClr val="262626"/>
              </a:solidFill>
              <a:cs typeface="Times New Roman" panose="02020603050405020304" pitchFamily="18" charset="0"/>
            </a:endParaRPr>
          </a:p>
        </p:txBody>
      </p:sp>
      <p:sp>
        <p:nvSpPr>
          <p:cNvPr id="31" name="TextBox 28">
            <a:extLst>
              <a:ext uri="{FF2B5EF4-FFF2-40B4-BE49-F238E27FC236}">
                <a16:creationId xmlns:a16="http://schemas.microsoft.com/office/drawing/2014/main" id="{B7190D2C-CD26-7152-F601-613B7C9D8635}"/>
              </a:ext>
            </a:extLst>
          </p:cNvPr>
          <p:cNvSpPr txBox="1"/>
          <p:nvPr/>
        </p:nvSpPr>
        <p:spPr>
          <a:xfrm>
            <a:off x="7247465" y="4061201"/>
            <a:ext cx="1924887" cy="1359346"/>
          </a:xfrm>
          <a:prstGeom prst="rect">
            <a:avLst/>
          </a:prstGeom>
          <a:noFill/>
        </p:spPr>
        <p:txBody>
          <a:bodyPr wrap="square">
            <a:spAutoFit/>
          </a:bodyPr>
          <a:lstStyle/>
          <a:p>
            <a:pPr>
              <a:lnSpc>
                <a:spcPts val="2340"/>
              </a:lnSpc>
            </a:pPr>
            <a:r>
              <a:rPr lang="en-US" sz="2200" b="1" dirty="0">
                <a:solidFill>
                  <a:srgbClr val="3D8241"/>
                </a:solidFill>
                <a:cs typeface="Times New Roman" panose="02020603050405020304" pitchFamily="18" charset="0"/>
              </a:rPr>
              <a:t>Makes Predictions </a:t>
            </a:r>
            <a:endParaRPr lang="en-US" sz="2200" dirty="0">
              <a:solidFill>
                <a:srgbClr val="3D8241"/>
              </a:solidFill>
              <a:cs typeface="Times New Roman" panose="02020603050405020304" pitchFamily="18" charset="0"/>
            </a:endParaRPr>
          </a:p>
          <a:p>
            <a:endParaRPr lang="en-US" sz="800" dirty="0">
              <a:solidFill>
                <a:srgbClr val="3D8241"/>
              </a:solidFill>
              <a:cs typeface="Times New Roman" panose="02020603050405020304" pitchFamily="18" charset="0"/>
            </a:endParaRPr>
          </a:p>
          <a:p>
            <a:r>
              <a:rPr lang="en-US" dirty="0">
                <a:solidFill>
                  <a:srgbClr val="262626"/>
                </a:solidFill>
                <a:cs typeface="Times New Roman" panose="02020603050405020304" pitchFamily="18" charset="0"/>
              </a:rPr>
              <a:t>Forecasts under uncertainty</a:t>
            </a:r>
          </a:p>
        </p:txBody>
      </p:sp>
      <p:sp>
        <p:nvSpPr>
          <p:cNvPr id="32" name="TextBox 26">
            <a:extLst>
              <a:ext uri="{FF2B5EF4-FFF2-40B4-BE49-F238E27FC236}">
                <a16:creationId xmlns:a16="http://schemas.microsoft.com/office/drawing/2014/main" id="{A3510122-E1FE-D113-406D-04DC9EFF6001}"/>
              </a:ext>
            </a:extLst>
          </p:cNvPr>
          <p:cNvSpPr txBox="1"/>
          <p:nvPr/>
        </p:nvSpPr>
        <p:spPr bwMode="auto">
          <a:xfrm>
            <a:off x="7938549" y="585415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04</a:t>
            </a:r>
          </a:p>
        </p:txBody>
      </p:sp>
      <p:sp>
        <p:nvSpPr>
          <p:cNvPr id="33" name="TextBox 26">
            <a:extLst>
              <a:ext uri="{FF2B5EF4-FFF2-40B4-BE49-F238E27FC236}">
                <a16:creationId xmlns:a16="http://schemas.microsoft.com/office/drawing/2014/main" id="{D6A3362A-A956-F10F-CE9F-6CAE26B69826}"/>
              </a:ext>
            </a:extLst>
          </p:cNvPr>
          <p:cNvSpPr txBox="1"/>
          <p:nvPr/>
        </p:nvSpPr>
        <p:spPr bwMode="auto">
          <a:xfrm>
            <a:off x="3533720" y="5844645"/>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853FDCAB-A26E-E67C-739B-6DD99F70DAB4}"/>
              </a:ext>
            </a:extLst>
          </p:cNvPr>
          <p:cNvSpPr txBox="1"/>
          <p:nvPr/>
        </p:nvSpPr>
        <p:spPr bwMode="auto">
          <a:xfrm>
            <a:off x="1357600" y="224760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35" name="TextBox 26">
            <a:extLst>
              <a:ext uri="{FF2B5EF4-FFF2-40B4-BE49-F238E27FC236}">
                <a16:creationId xmlns:a16="http://schemas.microsoft.com/office/drawing/2014/main" id="{0D1DEF4A-EF9B-ECB9-A35B-47C8A9AF642A}"/>
              </a:ext>
            </a:extLst>
          </p:cNvPr>
          <p:cNvSpPr txBox="1"/>
          <p:nvPr/>
        </p:nvSpPr>
        <p:spPr bwMode="auto">
          <a:xfrm>
            <a:off x="5736063" y="224760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36" name="TextBox 28">
            <a:extLst>
              <a:ext uri="{FF2B5EF4-FFF2-40B4-BE49-F238E27FC236}">
                <a16:creationId xmlns:a16="http://schemas.microsoft.com/office/drawing/2014/main" id="{68D07302-A044-C042-21F8-A7DC891C0F3B}"/>
              </a:ext>
            </a:extLst>
          </p:cNvPr>
          <p:cNvSpPr txBox="1"/>
          <p:nvPr/>
        </p:nvSpPr>
        <p:spPr>
          <a:xfrm>
            <a:off x="567180" y="1170739"/>
            <a:ext cx="4352062" cy="1015663"/>
          </a:xfrm>
          <a:prstGeom prst="rect">
            <a:avLst/>
          </a:prstGeom>
          <a:noFill/>
        </p:spPr>
        <p:txBody>
          <a:bodyPr wrap="square">
            <a:spAutoFit/>
          </a:bodyPr>
          <a:lstStyle/>
          <a:p>
            <a:r>
              <a:rPr lang="en-US" sz="2000" dirty="0">
                <a:solidFill>
                  <a:srgbClr val="262626"/>
                </a:solidFill>
                <a:cs typeface="Times New Roman" panose="02020603050405020304" pitchFamily="18" charset="0"/>
              </a:rPr>
              <a:t>AI = Digital systems that perform tasks requiring human-like intelligence</a:t>
            </a:r>
          </a:p>
          <a:p>
            <a:endParaRPr lang="en-US" sz="2000" dirty="0">
              <a:solidFill>
                <a:srgbClr val="262626"/>
              </a:solidFill>
              <a:cs typeface="Times New Roman" panose="02020603050405020304" pitchFamily="18" charset="0"/>
            </a:endParaRPr>
          </a:p>
        </p:txBody>
      </p:sp>
      <p:sp>
        <p:nvSpPr>
          <p:cNvPr id="37" name="Freeform 36">
            <a:extLst>
              <a:ext uri="{FF2B5EF4-FFF2-40B4-BE49-F238E27FC236}">
                <a16:creationId xmlns:a16="http://schemas.microsoft.com/office/drawing/2014/main" id="{08C1C80A-2C0E-C8D7-D3D6-65F3A3B8CA30}"/>
              </a:ext>
            </a:extLst>
          </p:cNvPr>
          <p:cNvSpPr/>
          <p:nvPr/>
        </p:nvSpPr>
        <p:spPr>
          <a:xfrm rot="15325054" flipH="1">
            <a:off x="4752939" y="153233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27021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grpSp>
        <p:nvGrpSpPr>
          <p:cNvPr id="17" name="Gruppieren 30">
            <a:extLst>
              <a:ext uri="{FF2B5EF4-FFF2-40B4-BE49-F238E27FC236}">
                <a16:creationId xmlns:a16="http://schemas.microsoft.com/office/drawing/2014/main" id="{C848B462-D44F-EF96-F043-4A4BC329FF6B}"/>
              </a:ext>
            </a:extLst>
          </p:cNvPr>
          <p:cNvGrpSpPr/>
          <p:nvPr/>
        </p:nvGrpSpPr>
        <p:grpSpPr>
          <a:xfrm>
            <a:off x="4696982" y="386543"/>
            <a:ext cx="6863434" cy="6049273"/>
            <a:chOff x="9515475" y="838200"/>
            <a:chExt cx="12553120"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62A844">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3245571" y="6324599"/>
              <a:ext cx="8823024" cy="0"/>
            </a:xfrm>
            <a:prstGeom prst="line">
              <a:avLst/>
            </a:prstGeom>
            <a:ln w="25400">
              <a:solidFill>
                <a:srgbClr val="62A844"/>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EABB22">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0289AE">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a:off x="12768265" y="9996488"/>
              <a:ext cx="8823025" cy="0"/>
            </a:xfrm>
            <a:prstGeom prst="line">
              <a:avLst/>
            </a:prstGeom>
            <a:ln w="25400">
              <a:solidFill>
                <a:srgbClr val="EABB2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3079187" y="2376489"/>
              <a:ext cx="8823024" cy="0"/>
            </a:xfrm>
            <a:prstGeom prst="line">
              <a:avLst/>
            </a:prstGeom>
            <a:ln w="25400">
              <a:solidFill>
                <a:srgbClr val="0289AE"/>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0289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62A8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ABB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701190"/>
            </a:xfrm>
            <a:prstGeom prst="rect">
              <a:avLst/>
            </a:prstGeom>
            <a:noFill/>
          </p:spPr>
          <p:txBody>
            <a:bodyPr wrap="square">
              <a:spAutoFit/>
            </a:bodyPr>
            <a:lstStyle/>
            <a:p>
              <a:pPr algn="ctr">
                <a:lnSpc>
                  <a:spcPct val="150000"/>
                </a:lnSpc>
                <a:defRPr/>
              </a:pPr>
              <a:r>
                <a:rPr lang="en-US" sz="7200" b="1" spc="600" baseline="30000" dirty="0">
                  <a:solidFill>
                    <a:srgbClr val="0289AE"/>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2"/>
              <a:ext cx="2959100" cy="2484202"/>
            </a:xfrm>
            <a:prstGeom prst="rect">
              <a:avLst/>
            </a:prstGeom>
            <a:noFill/>
          </p:spPr>
          <p:txBody>
            <a:bodyPr wrap="square">
              <a:spAutoFit/>
            </a:bodyPr>
            <a:lstStyle/>
            <a:p>
              <a:pPr algn="ctr">
                <a:lnSpc>
                  <a:spcPct val="150000"/>
                </a:lnSpc>
                <a:defRPr/>
              </a:pPr>
              <a:r>
                <a:rPr lang="en-US" sz="7200" b="1" spc="600" baseline="30000" dirty="0">
                  <a:solidFill>
                    <a:srgbClr val="62A844"/>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1"/>
              <a:ext cx="2841623" cy="2582886"/>
            </a:xfrm>
            <a:prstGeom prst="rect">
              <a:avLst/>
            </a:prstGeom>
            <a:noFill/>
          </p:spPr>
          <p:txBody>
            <a:bodyPr wrap="square">
              <a:spAutoFit/>
            </a:bodyPr>
            <a:lstStyle/>
            <a:p>
              <a:pPr algn="ctr">
                <a:lnSpc>
                  <a:spcPct val="150000"/>
                </a:lnSpc>
                <a:defRPr/>
              </a:pPr>
              <a:r>
                <a:rPr lang="en-US" sz="7200" b="1" spc="600" baseline="30000" dirty="0">
                  <a:solidFill>
                    <a:srgbClr val="EABB22"/>
                  </a:solidFill>
                  <a:latin typeface="Calibri" panose="020F0502020204030204" pitchFamily="34" charset="0"/>
                  <a:ea typeface="Roboto Cn" pitchFamily="2" charset="0"/>
                  <a:cs typeface="Calibri" panose="020F0502020204030204" pitchFamily="34" charset="0"/>
                </a:rPr>
                <a:t>03</a:t>
              </a:r>
            </a:p>
          </p:txBody>
        </p:sp>
      </p:grpSp>
      <p:sp>
        <p:nvSpPr>
          <p:cNvPr id="2" name="Text Placeholder 11">
            <a:extLst>
              <a:ext uri="{FF2B5EF4-FFF2-40B4-BE49-F238E27FC236}">
                <a16:creationId xmlns:a16="http://schemas.microsoft.com/office/drawing/2014/main" id="{6E880D6E-58DB-60BC-F3F0-3F16F3F6977D}"/>
              </a:ext>
            </a:extLst>
          </p:cNvPr>
          <p:cNvSpPr txBox="1">
            <a:spLocks/>
          </p:cNvSpPr>
          <p:nvPr/>
        </p:nvSpPr>
        <p:spPr>
          <a:xfrm>
            <a:off x="429116" y="609471"/>
            <a:ext cx="3839958" cy="111543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20"/>
              </a:lnSpc>
              <a:spcBef>
                <a:spcPts val="0"/>
              </a:spcBef>
              <a:buNone/>
            </a:pPr>
            <a:r>
              <a:rPr lang="en-US" sz="3400" b="1" dirty="0">
                <a:solidFill>
                  <a:srgbClr val="262626"/>
                </a:solidFill>
                <a:cs typeface="Times New Roman" panose="02020603050405020304" pitchFamily="18" charset="0"/>
              </a:rPr>
              <a:t>Why Artificial Intelligence Matters in Hospitality</a:t>
            </a:r>
          </a:p>
          <a:p>
            <a:pPr marL="0" indent="0">
              <a:lnSpc>
                <a:spcPts val="3520"/>
              </a:lnSpc>
              <a:spcBef>
                <a:spcPts val="0"/>
              </a:spcBef>
              <a:buNone/>
            </a:pPr>
            <a:endParaRPr lang="en-US" sz="3400" b="1" dirty="0">
              <a:solidFill>
                <a:srgbClr val="262626"/>
              </a:solidFill>
              <a:cs typeface="Times New Roman" panose="02020603050405020304" pitchFamily="18" charset="0"/>
            </a:endParaRPr>
          </a:p>
        </p:txBody>
      </p:sp>
      <p:cxnSp>
        <p:nvCxnSpPr>
          <p:cNvPr id="3" name="Straight Connector 2">
            <a:extLst>
              <a:ext uri="{FF2B5EF4-FFF2-40B4-BE49-F238E27FC236}">
                <a16:creationId xmlns:a16="http://schemas.microsoft.com/office/drawing/2014/main" id="{AEB6A5DA-22CA-4B6B-ECA1-668DC633740C}"/>
              </a:ext>
            </a:extLst>
          </p:cNvPr>
          <p:cNvCxnSpPr>
            <a:cxnSpLocks/>
          </p:cNvCxnSpPr>
          <p:nvPr/>
        </p:nvCxnSpPr>
        <p:spPr>
          <a:xfrm>
            <a:off x="-27709" y="2176542"/>
            <a:ext cx="3840292" cy="0"/>
          </a:xfrm>
          <a:prstGeom prst="line">
            <a:avLst/>
          </a:prstGeom>
          <a:ln w="34925">
            <a:solidFill>
              <a:srgbClr val="62A844"/>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05CEFEA9-2190-ED2E-C414-5C12F0FB1160}"/>
              </a:ext>
            </a:extLst>
          </p:cNvPr>
          <p:cNvPicPr>
            <a:picLocks noChangeAspect="1"/>
          </p:cNvPicPr>
          <p:nvPr/>
        </p:nvPicPr>
        <p:blipFill>
          <a:blip>
            <a:extLst>
              <a:ext uri="{96DAC541-7B7A-43D3-8B79-37D633B846F1}">
                <asvg:svgBlip xmlns:asvg="http://schemas.microsoft.com/office/drawing/2016/SVG/main" r:embed="rId3"/>
              </a:ext>
            </a:extLst>
          </a:blip>
          <a:srcRect l="32756" t="48939" r="39869" b="37216"/>
          <a:stretch>
            <a:fillRect/>
          </a:stretch>
        </p:blipFill>
        <p:spPr>
          <a:xfrm rot="10800000">
            <a:off x="-30672" y="3809280"/>
            <a:ext cx="4279059" cy="3064365"/>
          </a:xfrm>
          <a:prstGeom prst="rect">
            <a:avLst/>
          </a:prstGeom>
        </p:spPr>
      </p:pic>
      <p:sp>
        <p:nvSpPr>
          <p:cNvPr id="9" name="TextBox 34">
            <a:extLst>
              <a:ext uri="{FF2B5EF4-FFF2-40B4-BE49-F238E27FC236}">
                <a16:creationId xmlns:a16="http://schemas.microsoft.com/office/drawing/2014/main" id="{CD6E0B36-27DA-7E06-490A-CC72E8CCFC1E}"/>
              </a:ext>
            </a:extLst>
          </p:cNvPr>
          <p:cNvSpPr txBox="1"/>
          <p:nvPr/>
        </p:nvSpPr>
        <p:spPr>
          <a:xfrm>
            <a:off x="7463094" y="5116914"/>
            <a:ext cx="4215762" cy="823302"/>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en-US" sz="1800" dirty="0">
                <a:solidFill>
                  <a:srgbClr val="000000"/>
                </a:solidFill>
                <a:latin typeface="Calibri" panose="020F0502020204030204" pitchFamily="34" charset="0"/>
                <a:cs typeface="Calibri" panose="020F0502020204030204" pitchFamily="34" charset="0"/>
              </a:rPr>
              <a:t>Frees staff for complex, empathetic service → </a:t>
            </a:r>
            <a:r>
              <a:rPr lang="en-US" sz="1800" b="1" dirty="0">
                <a:solidFill>
                  <a:srgbClr val="000000"/>
                </a:solidFill>
                <a:latin typeface="Calibri" panose="020F0502020204030204" pitchFamily="34" charset="0"/>
                <a:cs typeface="Calibri" panose="020F0502020204030204" pitchFamily="34" charset="0"/>
              </a:rPr>
              <a:t>54% faster guest communication</a:t>
            </a:r>
            <a:br>
              <a:rPr lang="en-US" sz="1800" b="1" dirty="0">
                <a:solidFill>
                  <a:srgbClr val="000000"/>
                </a:solidFill>
                <a:latin typeface="Calibri" panose="020F0502020204030204" pitchFamily="34" charset="0"/>
                <a:cs typeface="Calibri" panose="020F0502020204030204" pitchFamily="34" charset="0"/>
              </a:rPr>
            </a:br>
            <a:r>
              <a:rPr lang="en-US" sz="1800" i="1" dirty="0">
                <a:solidFill>
                  <a:srgbClr val="000000"/>
                </a:solidFill>
                <a:latin typeface="Calibri" panose="020F0502020204030204" pitchFamily="34" charset="0"/>
                <a:cs typeface="Calibri" panose="020F0502020204030204" pitchFamily="34" charset="0"/>
              </a:rPr>
              <a:t>(</a:t>
            </a:r>
            <a:r>
              <a:rPr lang="en-US" sz="1800" i="1" dirty="0" err="1">
                <a:solidFill>
                  <a:srgbClr val="000000"/>
                </a:solidFill>
                <a:latin typeface="Calibri" panose="020F0502020204030204" pitchFamily="34" charset="0"/>
                <a:cs typeface="Calibri" panose="020F0502020204030204" pitchFamily="34" charset="0"/>
              </a:rPr>
              <a:t>HospitalityNet</a:t>
            </a:r>
            <a:r>
              <a:rPr lang="en-US" sz="1800" i="1" dirty="0">
                <a:solidFill>
                  <a:srgbClr val="000000"/>
                </a:solidFill>
                <a:latin typeface="Calibri" panose="020F0502020204030204" pitchFamily="34" charset="0"/>
                <a:cs typeface="Calibri" panose="020F0502020204030204" pitchFamily="34" charset="0"/>
              </a:rPr>
              <a:t> Industry Report, 2024)</a:t>
            </a:r>
            <a:endParaRPr lang="de-DE" altLang="de-DE" sz="1800" dirty="0">
              <a:solidFill>
                <a:srgbClr val="000000"/>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F0CBE63A-F926-7756-71AF-F1C12BD593BA}"/>
              </a:ext>
            </a:extLst>
          </p:cNvPr>
          <p:cNvSpPr txBox="1"/>
          <p:nvPr/>
        </p:nvSpPr>
        <p:spPr>
          <a:xfrm>
            <a:off x="7463093" y="1198646"/>
            <a:ext cx="3968167" cy="106695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0289AE"/>
              </a:buClr>
              <a:buNone/>
            </a:pPr>
            <a:r>
              <a:rPr lang="en-US" sz="1800" dirty="0">
                <a:solidFill>
                  <a:srgbClr val="000000"/>
                </a:solidFill>
                <a:latin typeface="Calibri" panose="020F0502020204030204" pitchFamily="34" charset="0"/>
                <a:cs typeface="Calibri" panose="020F0502020204030204" pitchFamily="34" charset="0"/>
              </a:rPr>
              <a:t>Automates check-in, scheduling &amp; communication → </a:t>
            </a:r>
            <a:r>
              <a:rPr lang="en-US" sz="1800" b="1" dirty="0">
                <a:solidFill>
                  <a:srgbClr val="000000"/>
                </a:solidFill>
                <a:latin typeface="Calibri" panose="020F0502020204030204" pitchFamily="34" charset="0"/>
                <a:cs typeface="Calibri" panose="020F0502020204030204" pitchFamily="34" charset="0"/>
              </a:rPr>
              <a:t>76% time savings</a:t>
            </a:r>
          </a:p>
          <a:p>
            <a:pPr marL="0" indent="0">
              <a:lnSpc>
                <a:spcPts val="1940"/>
              </a:lnSpc>
              <a:buClr>
                <a:srgbClr val="0289AE"/>
              </a:buClr>
              <a:buNone/>
            </a:pPr>
            <a:r>
              <a:rPr lang="en-US" sz="1800" dirty="0">
                <a:solidFill>
                  <a:srgbClr val="000000"/>
                </a:solidFill>
                <a:latin typeface="Calibri" panose="020F0502020204030204" pitchFamily="34" charset="0"/>
                <a:cs typeface="Calibri" panose="020F0502020204030204" pitchFamily="34" charset="0"/>
              </a:rPr>
              <a:t> on routine tasks reported </a:t>
            </a:r>
          </a:p>
          <a:p>
            <a:pPr marL="0" indent="0">
              <a:lnSpc>
                <a:spcPts val="1940"/>
              </a:lnSpc>
              <a:buClr>
                <a:srgbClr val="0289AE"/>
              </a:buClr>
              <a:buNone/>
            </a:pPr>
            <a:r>
              <a:rPr lang="en-US" sz="1800" i="1" dirty="0">
                <a:solidFill>
                  <a:srgbClr val="000000"/>
                </a:solidFill>
                <a:latin typeface="Calibri" panose="020F0502020204030204" pitchFamily="34" charset="0"/>
                <a:cs typeface="Calibri" panose="020F0502020204030204" pitchFamily="34" charset="0"/>
              </a:rPr>
              <a:t>(</a:t>
            </a:r>
            <a:r>
              <a:rPr lang="en-US" sz="1800" i="1" dirty="0" err="1">
                <a:solidFill>
                  <a:srgbClr val="000000"/>
                </a:solidFill>
                <a:latin typeface="Calibri" panose="020F0502020204030204" pitchFamily="34" charset="0"/>
                <a:cs typeface="Calibri" panose="020F0502020204030204" pitchFamily="34" charset="0"/>
              </a:rPr>
              <a:t>EcoSmart</a:t>
            </a:r>
            <a:r>
              <a:rPr lang="en-US" sz="1800" i="1" dirty="0">
                <a:solidFill>
                  <a:srgbClr val="000000"/>
                </a:solidFill>
                <a:latin typeface="Calibri" panose="020F0502020204030204" pitchFamily="34" charset="0"/>
                <a:cs typeface="Calibri" panose="020F0502020204030204" pitchFamily="34" charset="0"/>
              </a:rPr>
              <a:t> Project Research, 2024)</a:t>
            </a:r>
            <a:endParaRPr lang="de-DE" altLang="de-DE" sz="1800" dirty="0">
              <a:solidFill>
                <a:srgbClr val="000000"/>
              </a:solidFill>
              <a:latin typeface="Calibri" panose="020F0502020204030204" pitchFamily="34" charset="0"/>
              <a:cs typeface="Calibri" panose="020F0502020204030204" pitchFamily="34" charset="0"/>
            </a:endParaRPr>
          </a:p>
        </p:txBody>
      </p:sp>
      <p:sp>
        <p:nvSpPr>
          <p:cNvPr id="12" name="TextBox 37">
            <a:extLst>
              <a:ext uri="{FF2B5EF4-FFF2-40B4-BE49-F238E27FC236}">
                <a16:creationId xmlns:a16="http://schemas.microsoft.com/office/drawing/2014/main" id="{3C814F27-A90A-6D48-2E68-B0345939C1C1}"/>
              </a:ext>
            </a:extLst>
          </p:cNvPr>
          <p:cNvSpPr txBox="1"/>
          <p:nvPr/>
        </p:nvSpPr>
        <p:spPr>
          <a:xfrm>
            <a:off x="7463093" y="3259994"/>
            <a:ext cx="3968167" cy="106695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62A844"/>
              </a:buClr>
              <a:buNone/>
            </a:pPr>
            <a:r>
              <a:rPr lang="en-US" sz="1800" dirty="0">
                <a:solidFill>
                  <a:srgbClr val="000000"/>
                </a:solidFill>
                <a:latin typeface="Calibri" panose="020F0502020204030204" pitchFamily="34" charset="0"/>
                <a:cs typeface="Calibri" panose="020F0502020204030204" pitchFamily="34" charset="0"/>
              </a:rPr>
              <a:t>Energy monitoring &amp; predictive maintenance → </a:t>
            </a:r>
            <a:r>
              <a:rPr lang="en-US" sz="1800" b="1" dirty="0">
                <a:solidFill>
                  <a:srgbClr val="000000"/>
                </a:solidFill>
                <a:latin typeface="Calibri" panose="020F0502020204030204" pitchFamily="34" charset="0"/>
                <a:cs typeface="Calibri" panose="020F0502020204030204" pitchFamily="34" charset="0"/>
              </a:rPr>
              <a:t>~20% lower energy use</a:t>
            </a:r>
            <a:r>
              <a:rPr lang="en-US" sz="1800" dirty="0">
                <a:solidFill>
                  <a:srgbClr val="000000"/>
                </a:solidFill>
                <a:latin typeface="Calibri" panose="020F0502020204030204" pitchFamily="34" charset="0"/>
                <a:cs typeface="Calibri" panose="020F0502020204030204" pitchFamily="34" charset="0"/>
              </a:rPr>
              <a:t> in hotel settings  </a:t>
            </a:r>
          </a:p>
          <a:p>
            <a:pPr marL="0" indent="0">
              <a:lnSpc>
                <a:spcPts val="1940"/>
              </a:lnSpc>
              <a:buClr>
                <a:srgbClr val="62A844"/>
              </a:buClr>
              <a:buNone/>
            </a:pPr>
            <a:r>
              <a:rPr lang="en-US" sz="1800" i="1" dirty="0">
                <a:solidFill>
                  <a:srgbClr val="000000"/>
                </a:solidFill>
                <a:latin typeface="Calibri" panose="020F0502020204030204" pitchFamily="34" charset="0"/>
                <a:cs typeface="Calibri" panose="020F0502020204030204" pitchFamily="34" charset="0"/>
              </a:rPr>
              <a:t>(CBRE Hospitality Analytics, 2024)</a:t>
            </a:r>
            <a:endParaRPr lang="en-US" sz="1800" dirty="0">
              <a:solidFill>
                <a:srgbClr val="000000"/>
              </a:solidFill>
              <a:latin typeface="Calibri" panose="020F0502020204030204" pitchFamily="34" charset="0"/>
              <a:cs typeface="Calibri" panose="020F0502020204030204" pitchFamily="34" charset="0"/>
            </a:endParaRPr>
          </a:p>
        </p:txBody>
      </p:sp>
      <p:sp>
        <p:nvSpPr>
          <p:cNvPr id="5" name="TextBox 35">
            <a:extLst>
              <a:ext uri="{FF2B5EF4-FFF2-40B4-BE49-F238E27FC236}">
                <a16:creationId xmlns:a16="http://schemas.microsoft.com/office/drawing/2014/main" id="{42149E8B-65F0-3A17-4688-467FB355037A}"/>
              </a:ext>
            </a:extLst>
          </p:cNvPr>
          <p:cNvSpPr txBox="1"/>
          <p:nvPr/>
        </p:nvSpPr>
        <p:spPr>
          <a:xfrm>
            <a:off x="7463094" y="2672694"/>
            <a:ext cx="5352028" cy="507318"/>
          </a:xfrm>
          <a:prstGeom prst="rect">
            <a:avLst/>
          </a:prstGeom>
          <a:noFill/>
        </p:spPr>
        <p:txBody>
          <a:bodyPr wrap="square">
            <a:spAutoFit/>
          </a:bodyPr>
          <a:lstStyle/>
          <a:p>
            <a:pPr>
              <a:lnSpc>
                <a:spcPts val="3380"/>
              </a:lnSpc>
              <a:defRPr/>
            </a:pPr>
            <a:r>
              <a:rPr lang="en-US" sz="2600" b="1" dirty="0">
                <a:solidFill>
                  <a:srgbClr val="62A844"/>
                </a:solidFill>
                <a:latin typeface="Calibri" panose="020F0502020204030204" pitchFamily="34" charset="0"/>
                <a:ea typeface="Roboto Cn" pitchFamily="2" charset="0"/>
                <a:cs typeface="Calibri" panose="020F0502020204030204" pitchFamily="34" charset="0"/>
              </a:rPr>
              <a:t>Sustainability &amp; Costs</a:t>
            </a:r>
          </a:p>
        </p:txBody>
      </p:sp>
      <p:sp>
        <p:nvSpPr>
          <p:cNvPr id="6" name="TextBox 38">
            <a:extLst>
              <a:ext uri="{FF2B5EF4-FFF2-40B4-BE49-F238E27FC236}">
                <a16:creationId xmlns:a16="http://schemas.microsoft.com/office/drawing/2014/main" id="{8A52546D-BDD9-F990-474E-80AA1C7C5512}"/>
              </a:ext>
            </a:extLst>
          </p:cNvPr>
          <p:cNvSpPr txBox="1"/>
          <p:nvPr/>
        </p:nvSpPr>
        <p:spPr>
          <a:xfrm>
            <a:off x="7463093" y="609471"/>
            <a:ext cx="4888507" cy="507318"/>
          </a:xfrm>
          <a:prstGeom prst="rect">
            <a:avLst/>
          </a:prstGeom>
          <a:noFill/>
        </p:spPr>
        <p:txBody>
          <a:bodyPr wrap="square">
            <a:spAutoFit/>
          </a:bodyPr>
          <a:lstStyle/>
          <a:p>
            <a:pPr>
              <a:lnSpc>
                <a:spcPts val="3380"/>
              </a:lnSpc>
              <a:defRPr/>
            </a:pPr>
            <a:r>
              <a:rPr lang="en-US" sz="2600" b="1" dirty="0">
                <a:solidFill>
                  <a:srgbClr val="0289AE"/>
                </a:solidFill>
                <a:latin typeface="Calibri" panose="020F0502020204030204" pitchFamily="34" charset="0"/>
                <a:ea typeface="Roboto Cn" pitchFamily="2" charset="0"/>
                <a:cs typeface="Calibri" panose="020F0502020204030204" pitchFamily="34" charset="0"/>
              </a:rPr>
              <a:t>Daily Efficiency</a:t>
            </a:r>
          </a:p>
        </p:txBody>
      </p:sp>
      <p:sp>
        <p:nvSpPr>
          <p:cNvPr id="15" name="TextBox 39">
            <a:extLst>
              <a:ext uri="{FF2B5EF4-FFF2-40B4-BE49-F238E27FC236}">
                <a16:creationId xmlns:a16="http://schemas.microsoft.com/office/drawing/2014/main" id="{2F69EB65-F13D-8090-BF29-59905556037A}"/>
              </a:ext>
            </a:extLst>
          </p:cNvPr>
          <p:cNvSpPr txBox="1"/>
          <p:nvPr/>
        </p:nvSpPr>
        <p:spPr>
          <a:xfrm>
            <a:off x="7463093" y="4472635"/>
            <a:ext cx="5776225" cy="507318"/>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Guest &amp; Team Experience </a:t>
            </a:r>
          </a:p>
        </p:txBody>
      </p:sp>
      <p:sp>
        <p:nvSpPr>
          <p:cNvPr id="16" name="TextBox 6">
            <a:extLst>
              <a:ext uri="{FF2B5EF4-FFF2-40B4-BE49-F238E27FC236}">
                <a16:creationId xmlns:a16="http://schemas.microsoft.com/office/drawing/2014/main" id="{F98ED886-52D1-AC21-3545-428D9B91FCF2}"/>
              </a:ext>
            </a:extLst>
          </p:cNvPr>
          <p:cNvSpPr txBox="1"/>
          <p:nvPr/>
        </p:nvSpPr>
        <p:spPr>
          <a:xfrm>
            <a:off x="417922" y="2341256"/>
            <a:ext cx="3158655" cy="1107996"/>
          </a:xfrm>
          <a:prstGeom prst="rect">
            <a:avLst/>
          </a:prstGeom>
          <a:noFill/>
        </p:spPr>
        <p:txBody>
          <a:bodyPr wrap="square" lIns="91440" tIns="45720" rIns="91440" bIns="45720" rtlCol="0" anchor="t">
            <a:spAutoFit/>
          </a:bodyPr>
          <a:lstStyle/>
          <a:p>
            <a:pPr>
              <a:buClr>
                <a:srgbClr val="62A844"/>
              </a:buClr>
            </a:pPr>
            <a:r>
              <a:rPr lang="en-US" sz="2200" b="1" dirty="0">
                <a:solidFill>
                  <a:srgbClr val="262626"/>
                </a:solidFill>
              </a:rPr>
              <a:t>Three ways AI transforms hospitality operations</a:t>
            </a:r>
            <a:r>
              <a:rPr lang="en-US" sz="2200" dirty="0">
                <a:solidFill>
                  <a:srgbClr val="262626"/>
                </a:solidFill>
              </a:rPr>
              <a:t>:</a:t>
            </a:r>
          </a:p>
          <a:p>
            <a:pPr>
              <a:buClr>
                <a:srgbClr val="62A844"/>
              </a:buClr>
            </a:pPr>
            <a:endParaRPr lang="en-US" sz="2200" dirty="0">
              <a:solidFill>
                <a:srgbClr val="262626"/>
              </a:solidFill>
            </a:endParaRPr>
          </a:p>
        </p:txBody>
      </p:sp>
      <p:sp>
        <p:nvSpPr>
          <p:cNvPr id="4" name="Rectangle 30">
            <a:extLst>
              <a:ext uri="{FF2B5EF4-FFF2-40B4-BE49-F238E27FC236}">
                <a16:creationId xmlns:a16="http://schemas.microsoft.com/office/drawing/2014/main" id="{1A50CA45-03D9-1E8F-C996-FF29C572BE4E}"/>
              </a:ext>
            </a:extLst>
          </p:cNvPr>
          <p:cNvSpPr/>
          <p:nvPr/>
        </p:nvSpPr>
        <p:spPr>
          <a:xfrm flipH="1">
            <a:off x="429116" y="3572004"/>
            <a:ext cx="3158655" cy="900631"/>
          </a:xfrm>
          <a:prstGeom prst="rect">
            <a:avLst/>
          </a:prstGeom>
        </p:spPr>
        <p:txBody>
          <a:bodyPr wrap="square">
            <a:spAutoFit/>
          </a:bodyPr>
          <a:lstStyle/>
          <a:p>
            <a:pPr>
              <a:lnSpc>
                <a:spcPts val="2100"/>
              </a:lnSpc>
              <a:defRPr/>
            </a:pPr>
            <a:r>
              <a:rPr lang="en-US" sz="2000" b="1" i="1" dirty="0">
                <a:solidFill>
                  <a:srgbClr val="0289AE"/>
                </a:solidFill>
                <a:cs typeface="Times New Roman" panose="02020603050405020304" pitchFamily="18" charset="0"/>
              </a:rPr>
              <a:t>AI strengthens both your environmental credentials and your bottom line.</a:t>
            </a:r>
            <a:endParaRPr lang="en-US" sz="2000" b="1" dirty="0">
              <a:solidFill>
                <a:srgbClr val="0289AE"/>
              </a:solidFill>
              <a:cs typeface="Times New Roman" panose="02020603050405020304" pitchFamily="18" charset="0"/>
            </a:endParaRPr>
          </a:p>
        </p:txBody>
      </p:sp>
      <p:sp>
        <p:nvSpPr>
          <p:cNvPr id="7" name="Freeform 6">
            <a:extLst>
              <a:ext uri="{FF2B5EF4-FFF2-40B4-BE49-F238E27FC236}">
                <a16:creationId xmlns:a16="http://schemas.microsoft.com/office/drawing/2014/main" id="{1B86A162-C55C-015E-E19D-72277F964550}"/>
              </a:ext>
            </a:extLst>
          </p:cNvPr>
          <p:cNvSpPr/>
          <p:nvPr/>
        </p:nvSpPr>
        <p:spPr>
          <a:xfrm rot="1428797">
            <a:off x="3620411" y="256835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0289AE"/>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402892928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5D448FF4D9854492C17C5187EF5566" ma:contentTypeVersion="12" ma:contentTypeDescription="Create a new document." ma:contentTypeScope="" ma:versionID="e51c7bef96f5b722fb941898f17a50a1">
  <xsd:schema xmlns:xsd="http://www.w3.org/2001/XMLSchema" xmlns:xs="http://www.w3.org/2001/XMLSchema" xmlns:p="http://schemas.microsoft.com/office/2006/metadata/properties" xmlns:ns2="5ef36c65-2ebb-4adf-9d59-815159be37b0" xmlns:ns3="23b2737a-dcf8-4a07-819b-0c656bac1781" targetNamespace="http://schemas.microsoft.com/office/2006/metadata/properties" ma:root="true" ma:fieldsID="49dd165fdf916d6e7a8350a132dd72fd" ns2:_="" ns3:_="">
    <xsd:import namespace="5ef36c65-2ebb-4adf-9d59-815159be37b0"/>
    <xsd:import namespace="23b2737a-dcf8-4a07-819b-0c656bac17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f36c65-2ebb-4adf-9d59-815159be37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2ebe027-fa64-4e30-bdb2-92b74caeb8c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3b2737a-dcf8-4a07-819b-0c656bac178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362a160-b759-4121-9b0f-25f399baeb7c}" ma:internalName="TaxCatchAll" ma:showField="CatchAllData" ma:web="23b2737a-dcf8-4a07-819b-0c656bac17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3b2737a-dcf8-4a07-819b-0c656bac1781" xsi:nil="true"/>
    <lcf76f155ced4ddcb4097134ff3c332f xmlns="5ef36c65-2ebb-4adf-9d59-815159be37b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041F5A9-BAC5-4137-9C0B-5DF9571FBF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f36c65-2ebb-4adf-9d59-815159be37b0"/>
    <ds:schemaRef ds:uri="23b2737a-dcf8-4a07-819b-0c656bac17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375A3CB-9CE1-47A4-A161-C5B0DE4BE3D3}">
  <ds:schemaRefs>
    <ds:schemaRef ds:uri="http://schemas.microsoft.com/sharepoint/v3/contenttype/forms"/>
  </ds:schemaRefs>
</ds:datastoreItem>
</file>

<file path=customXml/itemProps3.xml><?xml version="1.0" encoding="utf-8"?>
<ds:datastoreItem xmlns:ds="http://schemas.openxmlformats.org/officeDocument/2006/customXml" ds:itemID="{86223608-AB81-4FD1-84CA-235C34DB5B6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23b2737a-dcf8-4a07-819b-0c656bac1781"/>
    <ds:schemaRef ds:uri="5ef36c65-2ebb-4adf-9d59-815159be37b0"/>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2895</TotalTime>
  <Words>6846</Words>
  <Application>Microsoft Office PowerPoint</Application>
  <PresentationFormat>Widescreen</PresentationFormat>
  <Paragraphs>933</Paragraphs>
  <Slides>69</Slides>
  <Notes>61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Arial</vt:lpstr>
      <vt:lpstr>Calibri</vt:lpstr>
      <vt:lpstr>Montserrat</vt:lpstr>
      <vt:lpstr>Montserrat Light</vt:lpstr>
      <vt:lpstr>Roboto</vt:lpstr>
      <vt:lpstr>Segoe UI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282</cp:revision>
  <dcterms:created xsi:type="dcterms:W3CDTF">2022-05-09T10:29:33Z</dcterms:created>
  <dcterms:modified xsi:type="dcterms:W3CDTF">2026-05-29T10:52:34Z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0x0101007A5D448FF4D9854492C17C5187EF5566</vt:lpwstr>
  </property>
</Properties>
</file>