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62"/>
  </p:notesMasterIdLst>
  <p:handoutMasterIdLst>
    <p:handoutMasterId r:id="rId63"/>
  </p:handoutMasterIdLst>
  <p:sldIdLst>
    <p:sldId id="4453" r:id="rId5"/>
    <p:sldId id="4548" r:id="rId6"/>
    <p:sldId id="4547" r:id="rId7"/>
    <p:sldId id="4454" r:id="rId8"/>
    <p:sldId id="4503" r:id="rId9"/>
    <p:sldId id="4306" r:id="rId10"/>
    <p:sldId id="4492" r:id="rId11"/>
    <p:sldId id="4519" r:id="rId12"/>
    <p:sldId id="4358" r:id="rId13"/>
    <p:sldId id="4449" r:id="rId14"/>
    <p:sldId id="4450" r:id="rId15"/>
    <p:sldId id="4451" r:id="rId16"/>
    <p:sldId id="4602" r:id="rId17"/>
    <p:sldId id="4514" r:id="rId18"/>
    <p:sldId id="4474" r:id="rId19"/>
    <p:sldId id="4520" r:id="rId20"/>
    <p:sldId id="4497" r:id="rId21"/>
    <p:sldId id="4493" r:id="rId22"/>
    <p:sldId id="4322" r:id="rId23"/>
    <p:sldId id="4506" r:id="rId24"/>
    <p:sldId id="4463" r:id="rId25"/>
    <p:sldId id="4507" r:id="rId26"/>
    <p:sldId id="4508" r:id="rId27"/>
    <p:sldId id="4509" r:id="rId28"/>
    <p:sldId id="4603" r:id="rId29"/>
    <p:sldId id="4521" r:id="rId30"/>
    <p:sldId id="4504" r:id="rId31"/>
    <p:sldId id="4498" r:id="rId32"/>
    <p:sldId id="4494" r:id="rId33"/>
    <p:sldId id="4510" r:id="rId34"/>
    <p:sldId id="4511" r:id="rId35"/>
    <p:sldId id="4604" r:id="rId36"/>
    <p:sldId id="4512" r:id="rId37"/>
    <p:sldId id="4513" r:id="rId38"/>
    <p:sldId id="4353" r:id="rId39"/>
    <p:sldId id="4605" r:id="rId40"/>
    <p:sldId id="4518" r:id="rId41"/>
    <p:sldId id="4523" r:id="rId42"/>
    <p:sldId id="4524" r:id="rId43"/>
    <p:sldId id="4505" r:id="rId44"/>
    <p:sldId id="4499" r:id="rId45"/>
    <p:sldId id="4495" r:id="rId46"/>
    <p:sldId id="4434" r:id="rId47"/>
    <p:sldId id="4528" r:id="rId48"/>
    <p:sldId id="4526" r:id="rId49"/>
    <p:sldId id="4525" r:id="rId50"/>
    <p:sldId id="4515" r:id="rId51"/>
    <p:sldId id="4480" r:id="rId52"/>
    <p:sldId id="4527" r:id="rId53"/>
    <p:sldId id="4500" r:id="rId54"/>
    <p:sldId id="4496" r:id="rId55"/>
    <p:sldId id="4475" r:id="rId56"/>
    <p:sldId id="4516" r:id="rId57"/>
    <p:sldId id="4472" r:id="rId58"/>
    <p:sldId id="4486" r:id="rId59"/>
    <p:sldId id="4517" r:id="rId60"/>
    <p:sldId id="449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06677F"/>
    <a:srgbClr val="62A844"/>
    <a:srgbClr val="0289AE"/>
    <a:srgbClr val="3D8241"/>
    <a:srgbClr val="EABB22"/>
    <a:srgbClr val="295A2C"/>
    <a:srgbClr val="AA871B"/>
    <a:srgbClr val="084E62"/>
    <a:srgbClr val="ACC1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57"/>
    <p:restoredTop sz="95994" autoAdjust="0"/>
  </p:normalViewPr>
  <p:slideViewPr>
    <p:cSldViewPr snapToGrid="0" snapToObjects="1">
      <p:cViewPr varScale="1">
        <p:scale>
          <a:sx n="63" d="100"/>
          <a:sy n="63" d="100"/>
        </p:scale>
        <p:origin x="624" y="56"/>
      </p:cViewPr>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 d="1"/>
        <a:sy n="1" d="1"/>
      </p:scale>
      <p:origin x="0" y="0"/>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5/29/2026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295107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3A43F-D7C9-2333-BE5E-8B2394CBDA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B1283-63AE-20E6-B27A-CD23A1B5E3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55753-67DB-DC79-7898-E5F4099536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ADB803-B281-761E-5A12-BCB78997A1C3}"/>
              </a:ext>
            </a:extLst>
          </p:cNvPr>
          <p:cNvSpPr>
            <a:spLocks noGrp="1"/>
          </p:cNvSpPr>
          <p:nvPr>
            <p:ph type="sldNum" sz="quarter" idx="5"/>
          </p:nvPr>
        </p:nvSpPr>
        <p:spPr/>
        <p:txBody>
          <a:bodyPr/>
          <a:lstStyle/>
          <a:p>
            <a:fld id="{4BE5DE82-CF29-044D-9158-06A811149881}" type="slidenum">
              <a:rPr lang="en-US" smtClean="0"/>
              <a:t>16</a:t>
            </a:fld>
            <a:endParaRPr lang="en-US"/>
          </a:p>
        </p:txBody>
      </p:sp>
    </p:spTree>
    <p:extLst>
      <p:ext uri="{BB962C8B-B14F-4D97-AF65-F5344CB8AC3E}">
        <p14:creationId xmlns:p14="http://schemas.microsoft.com/office/powerpoint/2010/main" val="439604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A633B-2AC3-8F99-FF43-2CEB57A02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F809CD-07FE-77C4-8C42-E8C9AC6DAF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D0F11F-EDFE-DFC2-728B-96B1A6984F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684CEB-83CA-9936-CAEC-113A5C3F38CB}"/>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687202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6BCC2-EF5A-EF6E-453F-EBC253419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84216-90EF-1A3A-1213-671A1FC6E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2F5CD9-3058-AA4B-1FB2-20718D574C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7846B6-8C4B-B44A-787A-9062A9E46788}"/>
              </a:ext>
            </a:extLst>
          </p:cNvPr>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2299005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8A1B3-C2C5-7394-D49C-B87DD975A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4C5AE6-DB20-A8C7-F4B7-50618D7406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4C34C-FB9C-420F-B3D0-1749B08C06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331B5C-F4A7-C609-24E8-1FD4ED06D11A}"/>
              </a:ext>
            </a:extLst>
          </p:cNvPr>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389804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5C4E7-5C40-17AB-7F48-0E75048F7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758BB-6DDD-2C1B-774B-0B68FCDE5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9D856-219D-0C65-EEFB-9E2B1154FD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91F4E9-FF80-5F54-596F-A5899FE035ED}"/>
              </a:ext>
            </a:extLst>
          </p:cNvPr>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2565463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6BF1A-FB8D-6EFD-18B5-4BBB6C83A2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99027-B186-D072-1331-2477424376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B33B4-ADB2-EC1A-1719-53D73976B8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6892C7-E52B-5FE4-F746-62F5BD8A6218}"/>
              </a:ext>
            </a:extLst>
          </p:cNvPr>
          <p:cNvSpPr>
            <a:spLocks noGrp="1"/>
          </p:cNvSpPr>
          <p:nvPr>
            <p:ph type="sldNum" sz="quarter" idx="5"/>
          </p:nvPr>
        </p:nvSpPr>
        <p:spPr/>
        <p:txBody>
          <a:bodyPr/>
          <a:lstStyle/>
          <a:p>
            <a:fld id="{4BE5DE82-CF29-044D-9158-06A811149881}" type="slidenum">
              <a:rPr lang="en-US" smtClean="0"/>
              <a:t>22</a:t>
            </a:fld>
            <a:endParaRPr lang="en-US"/>
          </a:p>
        </p:txBody>
      </p:sp>
    </p:spTree>
    <p:extLst>
      <p:ext uri="{BB962C8B-B14F-4D97-AF65-F5344CB8AC3E}">
        <p14:creationId xmlns:p14="http://schemas.microsoft.com/office/powerpoint/2010/main" val="3551175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DB070-CE43-84C7-BF84-2D73ABA29C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8759D-A412-AE7C-2431-6B81E6B5AE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51A9E7-826C-8BFD-565F-B7EDBF9079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9BA27C-EA90-0806-F261-EFA2AA847F53}"/>
              </a:ext>
            </a:extLst>
          </p:cNvPr>
          <p:cNvSpPr>
            <a:spLocks noGrp="1"/>
          </p:cNvSpPr>
          <p:nvPr>
            <p:ph type="sldNum" sz="quarter" idx="5"/>
          </p:nvPr>
        </p:nvSpPr>
        <p:spPr/>
        <p:txBody>
          <a:bodyPr/>
          <a:lstStyle/>
          <a:p>
            <a:fld id="{4BE5DE82-CF29-044D-9158-06A811149881}" type="slidenum">
              <a:rPr lang="en-US" smtClean="0"/>
              <a:t>23</a:t>
            </a:fld>
            <a:endParaRPr lang="en-US"/>
          </a:p>
        </p:txBody>
      </p:sp>
    </p:spTree>
    <p:extLst>
      <p:ext uri="{BB962C8B-B14F-4D97-AF65-F5344CB8AC3E}">
        <p14:creationId xmlns:p14="http://schemas.microsoft.com/office/powerpoint/2010/main" val="2654864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79645-18B3-4663-075D-151C52333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0A4AF-0A14-FD6F-F9C0-CBDCDA4EA4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C1A697-4A70-EF6B-9649-E2FF2F40CD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A8D851-F075-8967-1517-BB924CC489C6}"/>
              </a:ext>
            </a:extLst>
          </p:cNvPr>
          <p:cNvSpPr>
            <a:spLocks noGrp="1"/>
          </p:cNvSpPr>
          <p:nvPr>
            <p:ph type="sldNum" sz="quarter" idx="5"/>
          </p:nvPr>
        </p:nvSpPr>
        <p:spPr/>
        <p:txBody>
          <a:bodyPr/>
          <a:lstStyle/>
          <a:p>
            <a:fld id="{4BE5DE82-CF29-044D-9158-06A811149881}" type="slidenum">
              <a:rPr lang="en-US" smtClean="0"/>
              <a:t>24</a:t>
            </a:fld>
            <a:endParaRPr lang="en-US"/>
          </a:p>
        </p:txBody>
      </p:sp>
    </p:spTree>
    <p:extLst>
      <p:ext uri="{BB962C8B-B14F-4D97-AF65-F5344CB8AC3E}">
        <p14:creationId xmlns:p14="http://schemas.microsoft.com/office/powerpoint/2010/main" val="2955290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A8F75-1ABA-8476-A20B-2F0FC03C0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8C00D-1A73-7A7E-D36A-65B0E9B2985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9F9EC678-8BDC-F9AB-30E1-1EFAC8CDE0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9A1337-703F-281D-6B1C-E54EC402D944}"/>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37621270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4051B-E200-8AAC-7E98-BAF301258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2EEAE-0E84-BEAD-9882-7D3D85E63B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7D75F4-C46F-4A56-2579-B1D7EC6DB1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257109-9BE5-9DC3-60EA-1B9EE0F72466}"/>
              </a:ext>
            </a:extLst>
          </p:cNvPr>
          <p:cNvSpPr>
            <a:spLocks noGrp="1"/>
          </p:cNvSpPr>
          <p:nvPr>
            <p:ph type="sldNum" sz="quarter" idx="5"/>
          </p:nvPr>
        </p:nvSpPr>
        <p:spPr/>
        <p:txBody>
          <a:bodyPr/>
          <a:lstStyle/>
          <a:p>
            <a:fld id="{4BE5DE82-CF29-044D-9158-06A811149881}" type="slidenum">
              <a:rPr lang="en-US" smtClean="0"/>
              <a:t>27</a:t>
            </a:fld>
            <a:endParaRPr lang="en-US"/>
          </a:p>
        </p:txBody>
      </p:sp>
    </p:spTree>
    <p:extLst>
      <p:ext uri="{BB962C8B-B14F-4D97-AF65-F5344CB8AC3E}">
        <p14:creationId xmlns:p14="http://schemas.microsoft.com/office/powerpoint/2010/main" val="159556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E"/>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29510709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7E78C-023B-A1F9-5EF3-760CA7DE56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0A6774-777C-74D8-1DF8-A9FE4D986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668D7D-1023-17E8-B061-7605A224A8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FC018C-9E4E-3A9E-DF27-A7E994A04AA9}"/>
              </a:ext>
            </a:extLst>
          </p:cNvPr>
          <p:cNvSpPr>
            <a:spLocks noGrp="1"/>
          </p:cNvSpPr>
          <p:nvPr>
            <p:ph type="sldNum" sz="quarter" idx="5"/>
          </p:nvPr>
        </p:nvSpPr>
        <p:spPr/>
        <p:txBody>
          <a:bodyPr/>
          <a:lstStyle/>
          <a:p>
            <a:fld id="{4BE5DE82-CF29-044D-9158-06A811149881}" type="slidenum">
              <a:rPr lang="en-US" smtClean="0"/>
              <a:t>28</a:t>
            </a:fld>
            <a:endParaRPr lang="en-US"/>
          </a:p>
        </p:txBody>
      </p:sp>
    </p:spTree>
    <p:extLst>
      <p:ext uri="{BB962C8B-B14F-4D97-AF65-F5344CB8AC3E}">
        <p14:creationId xmlns:p14="http://schemas.microsoft.com/office/powerpoint/2010/main" val="2830884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D89E4-1F83-BFB5-EDF4-451AC7E867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8E7AC8-E1A6-EA58-2DE9-8DF4F58BEB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CE1B7-5181-3911-BBE2-9E67FAA977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7E6A4C-8F81-D0F9-7700-FF9A496E03E2}"/>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1714989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720BF-445C-1BF4-2510-E683C2C13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A97147-767A-DFB0-A3C3-39E347269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73472-E219-2693-4EBA-539A4F8521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0EF9B6-F9F1-7288-98E9-F81C4336C4C5}"/>
              </a:ext>
            </a:extLst>
          </p:cNvPr>
          <p:cNvSpPr>
            <a:spLocks noGrp="1"/>
          </p:cNvSpPr>
          <p:nvPr>
            <p:ph type="sldNum" sz="quarter" idx="5"/>
          </p:nvPr>
        </p:nvSpPr>
        <p:spPr/>
        <p:txBody>
          <a:bodyPr/>
          <a:lstStyle/>
          <a:p>
            <a:fld id="{4BE5DE82-CF29-044D-9158-06A811149881}" type="slidenum">
              <a:rPr lang="en-US" smtClean="0"/>
              <a:t>30</a:t>
            </a:fld>
            <a:endParaRPr lang="en-US"/>
          </a:p>
        </p:txBody>
      </p:sp>
    </p:spTree>
    <p:extLst>
      <p:ext uri="{BB962C8B-B14F-4D97-AF65-F5344CB8AC3E}">
        <p14:creationId xmlns:p14="http://schemas.microsoft.com/office/powerpoint/2010/main" val="4122839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E9D38-C529-5FA7-C87F-B42F47241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2C2446-DED8-2781-BE8D-6641407B95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73798-6BAE-AF2A-A5C2-F9A068ABBE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B55F1A-C9E5-F767-8D9D-802528BF8B98}"/>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20088579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C3293-2C7D-19BD-7977-24DE4BB1F4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71D7F-BE56-8806-968C-62DF0631C5A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79DCB3FE-7628-667F-0E36-A7B498050C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ED0F54-251D-3030-6B94-E1FD3E055912}"/>
              </a:ext>
            </a:extLst>
          </p:cNvPr>
          <p:cNvSpPr>
            <a:spLocks noGrp="1"/>
          </p:cNvSpPr>
          <p:nvPr>
            <p:ph type="sldNum" sz="quarter" idx="5"/>
          </p:nvPr>
        </p:nvSpPr>
        <p:spPr/>
        <p:txBody>
          <a:bodyPr/>
          <a:lstStyle/>
          <a:p>
            <a:fld id="{4BE5DE82-CF29-044D-9158-06A811149881}" type="slidenum">
              <a:rPr lang="en-US" smtClean="0"/>
              <a:t>32</a:t>
            </a:fld>
            <a:endParaRPr lang="en-US"/>
          </a:p>
        </p:txBody>
      </p:sp>
    </p:spTree>
    <p:extLst>
      <p:ext uri="{BB962C8B-B14F-4D97-AF65-F5344CB8AC3E}">
        <p14:creationId xmlns:p14="http://schemas.microsoft.com/office/powerpoint/2010/main" val="415273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8D32F-EEEA-10E1-2413-974311FC3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EC009A-28F6-F323-2329-854D89CDD1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08CB99-8E7B-F673-6BDB-15613696EC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89DA23-1A10-7145-1FC0-B990B81F1F53}"/>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2318023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B3519-6777-0A9C-1334-3E872D6AB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E9F435-7482-94BF-E013-148A8A8AD0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9190B-F22D-D578-C4D3-464883A94F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5FC02E-A0A4-1F56-B4A7-FE92F424914D}"/>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2412481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4BE5DE82-CF29-044D-9158-06A811149881}" type="slidenum">
              <a:rPr lang="en-US" smtClean="0"/>
              <a:t>35</a:t>
            </a:fld>
            <a:endParaRPr lang="en-US"/>
          </a:p>
        </p:txBody>
      </p:sp>
    </p:spTree>
    <p:extLst>
      <p:ext uri="{BB962C8B-B14F-4D97-AF65-F5344CB8AC3E}">
        <p14:creationId xmlns:p14="http://schemas.microsoft.com/office/powerpoint/2010/main" val="471616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16BA2-AB6C-A39D-4A2D-6A18BE88B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64195D-F013-7878-1ACE-E351F85258AD}"/>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14407989-E7AC-721A-7767-D3FF1B4E28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508EAE-D196-4A65-D5A0-99538B77BCD6}"/>
              </a:ext>
            </a:extLst>
          </p:cNvPr>
          <p:cNvSpPr>
            <a:spLocks noGrp="1"/>
          </p:cNvSpPr>
          <p:nvPr>
            <p:ph type="sldNum" sz="quarter" idx="5"/>
          </p:nvPr>
        </p:nvSpPr>
        <p:spPr/>
        <p:txBody>
          <a:bodyPr/>
          <a:lstStyle/>
          <a:p>
            <a:fld id="{4BE5DE82-CF29-044D-9158-06A811149881}" type="slidenum">
              <a:rPr lang="en-US" smtClean="0"/>
              <a:t>36</a:t>
            </a:fld>
            <a:endParaRPr lang="en-US"/>
          </a:p>
        </p:txBody>
      </p:sp>
    </p:spTree>
    <p:extLst>
      <p:ext uri="{BB962C8B-B14F-4D97-AF65-F5344CB8AC3E}">
        <p14:creationId xmlns:p14="http://schemas.microsoft.com/office/powerpoint/2010/main" val="2847646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67E7E-F80E-267A-1783-6496EB8529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76C246-DB4A-9434-5BC2-9100D82F0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28F3D-9D07-1725-CC61-E0812A0872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352C2F-0E6D-AB90-A79E-3EFC775AFB15}"/>
              </a:ext>
            </a:extLst>
          </p:cNvPr>
          <p:cNvSpPr>
            <a:spLocks noGrp="1"/>
          </p:cNvSpPr>
          <p:nvPr>
            <p:ph type="sldNum" sz="quarter" idx="5"/>
          </p:nvPr>
        </p:nvSpPr>
        <p:spPr/>
        <p:txBody>
          <a:bodyPr/>
          <a:lstStyle/>
          <a:p>
            <a:fld id="{4BE5DE82-CF29-044D-9158-06A811149881}" type="slidenum">
              <a:rPr lang="en-US" smtClean="0"/>
              <a:t>37</a:t>
            </a:fld>
            <a:endParaRPr lang="en-US"/>
          </a:p>
        </p:txBody>
      </p:sp>
    </p:spTree>
    <p:extLst>
      <p:ext uri="{BB962C8B-B14F-4D97-AF65-F5344CB8AC3E}">
        <p14:creationId xmlns:p14="http://schemas.microsoft.com/office/powerpoint/2010/main" val="2794754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8342D-DC45-1937-F637-E6942A3E4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85C48-ED7A-DB5A-C4FC-D0F9C6C5A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65C39D-BEE8-454C-6FCD-4267020138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90DDC5-F66C-3B55-4573-A19AD5FA987E}"/>
              </a:ext>
            </a:extLst>
          </p:cNvPr>
          <p:cNvSpPr>
            <a:spLocks noGrp="1"/>
          </p:cNvSpPr>
          <p:nvPr>
            <p:ph type="sldNum" sz="quarter" idx="5"/>
          </p:nvPr>
        </p:nvSpPr>
        <p:spPr/>
        <p:txBody>
          <a:bodyPr/>
          <a:lstStyle/>
          <a:p>
            <a:fld id="{4BE5DE82-CF29-044D-9158-06A811149881}" type="slidenum">
              <a:rPr lang="en-US" smtClean="0"/>
              <a:t>40</a:t>
            </a:fld>
            <a:endParaRPr lang="en-US"/>
          </a:p>
        </p:txBody>
      </p:sp>
    </p:spTree>
    <p:extLst>
      <p:ext uri="{BB962C8B-B14F-4D97-AF65-F5344CB8AC3E}">
        <p14:creationId xmlns:p14="http://schemas.microsoft.com/office/powerpoint/2010/main" val="3950704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A934B-034A-AAFF-1467-89EEA88A18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5C6FF-3696-6036-7444-7069655FB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D781E-8562-617F-D4BA-0B16A797DA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1D99AB-FDEE-C416-4FF6-E807E462959E}"/>
              </a:ext>
            </a:extLst>
          </p:cNvPr>
          <p:cNvSpPr>
            <a:spLocks noGrp="1"/>
          </p:cNvSpPr>
          <p:nvPr>
            <p:ph type="sldNum" sz="quarter" idx="5"/>
          </p:nvPr>
        </p:nvSpPr>
        <p:spPr/>
        <p:txBody>
          <a:bodyPr/>
          <a:lstStyle/>
          <a:p>
            <a:fld id="{4BE5DE82-CF29-044D-9158-06A811149881}" type="slidenum">
              <a:rPr lang="en-US" smtClean="0"/>
              <a:t>41</a:t>
            </a:fld>
            <a:endParaRPr lang="en-US"/>
          </a:p>
        </p:txBody>
      </p:sp>
    </p:spTree>
    <p:extLst>
      <p:ext uri="{BB962C8B-B14F-4D97-AF65-F5344CB8AC3E}">
        <p14:creationId xmlns:p14="http://schemas.microsoft.com/office/powerpoint/2010/main" val="2208463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660C3-DD7A-870C-7AB9-09A1BE2EE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7FEFB8-9F36-64E7-24CF-C6779968D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C730D-0F02-9154-9170-FCDE0F9827E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331866A-A03D-C104-8E00-15F0F73B2324}"/>
              </a:ext>
            </a:extLst>
          </p:cNvPr>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1174089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4EE95-93E3-59DD-3522-D85922467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3814D-1A25-FB4A-FF88-C33B1DF14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59D708-CA90-0AFB-68EB-71C2555117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55386C-C374-D2D8-E97B-A0F4B223641F}"/>
              </a:ext>
            </a:extLst>
          </p:cNvPr>
          <p:cNvSpPr>
            <a:spLocks noGrp="1"/>
          </p:cNvSpPr>
          <p:nvPr>
            <p:ph type="sldNum" sz="quarter" idx="5"/>
          </p:nvPr>
        </p:nvSpPr>
        <p:spPr/>
        <p:txBody>
          <a:bodyPr/>
          <a:lstStyle/>
          <a:p>
            <a:fld id="{4BE5DE82-CF29-044D-9158-06A811149881}" type="slidenum">
              <a:rPr lang="en-US" smtClean="0"/>
              <a:t>46</a:t>
            </a:fld>
            <a:endParaRPr lang="en-US"/>
          </a:p>
        </p:txBody>
      </p:sp>
    </p:spTree>
    <p:extLst>
      <p:ext uri="{BB962C8B-B14F-4D97-AF65-F5344CB8AC3E}">
        <p14:creationId xmlns:p14="http://schemas.microsoft.com/office/powerpoint/2010/main" val="445718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BFFEF9-D1A1-F3FB-BD9A-0AE0E68A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A512F3-BA20-35AA-9F2F-A9777EABE8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F2612-4CC6-2005-D129-74468DA32C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5EC5B2-CF09-73CB-B0F0-5089383B0F46}"/>
              </a:ext>
            </a:extLst>
          </p:cNvPr>
          <p:cNvSpPr>
            <a:spLocks noGrp="1"/>
          </p:cNvSpPr>
          <p:nvPr>
            <p:ph type="sldNum" sz="quarter" idx="5"/>
          </p:nvPr>
        </p:nvSpPr>
        <p:spPr/>
        <p:txBody>
          <a:bodyPr/>
          <a:lstStyle/>
          <a:p>
            <a:fld id="{4BE5DE82-CF29-044D-9158-06A811149881}" type="slidenum">
              <a:rPr lang="en-US" smtClean="0"/>
              <a:t>47</a:t>
            </a:fld>
            <a:endParaRPr lang="en-US"/>
          </a:p>
        </p:txBody>
      </p:sp>
    </p:spTree>
    <p:extLst>
      <p:ext uri="{BB962C8B-B14F-4D97-AF65-F5344CB8AC3E}">
        <p14:creationId xmlns:p14="http://schemas.microsoft.com/office/powerpoint/2010/main" val="2200416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9BF08-1A33-E681-EE42-A39BAC5139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FD823-C3C9-9ED9-3D31-ED3E2CD54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662C41-148B-A4E7-FD64-15C220BED3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65A86F-947E-0AAD-0D4D-6DCC9E65D7EA}"/>
              </a:ext>
            </a:extLst>
          </p:cNvPr>
          <p:cNvSpPr>
            <a:spLocks noGrp="1"/>
          </p:cNvSpPr>
          <p:nvPr>
            <p:ph type="sldNum" sz="quarter" idx="5"/>
          </p:nvPr>
        </p:nvSpPr>
        <p:spPr/>
        <p:txBody>
          <a:bodyPr/>
          <a:lstStyle/>
          <a:p>
            <a:fld id="{4BE5DE82-CF29-044D-9158-06A811149881}" type="slidenum">
              <a:rPr lang="en-US" smtClean="0"/>
              <a:t>49</a:t>
            </a:fld>
            <a:endParaRPr lang="en-US"/>
          </a:p>
        </p:txBody>
      </p:sp>
    </p:spTree>
    <p:extLst>
      <p:ext uri="{BB962C8B-B14F-4D97-AF65-F5344CB8AC3E}">
        <p14:creationId xmlns:p14="http://schemas.microsoft.com/office/powerpoint/2010/main" val="4043204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1E54-166E-55E6-DD99-0F4CD1607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16393-4DB2-8F2F-BCE9-3E4716C6F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4A9E8-2FDF-926A-2645-13787C3169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4C49A6-E89C-9E7C-61B9-8CD488D5D12F}"/>
              </a:ext>
            </a:extLst>
          </p:cNvPr>
          <p:cNvSpPr>
            <a:spLocks noGrp="1"/>
          </p:cNvSpPr>
          <p:nvPr>
            <p:ph type="sldNum" sz="quarter" idx="5"/>
          </p:nvPr>
        </p:nvSpPr>
        <p:spPr/>
        <p:txBody>
          <a:bodyPr/>
          <a:lstStyle/>
          <a:p>
            <a:fld id="{4BE5DE82-CF29-044D-9158-06A811149881}" type="slidenum">
              <a:rPr lang="en-US" smtClean="0"/>
              <a:t>50</a:t>
            </a:fld>
            <a:endParaRPr lang="en-US"/>
          </a:p>
        </p:txBody>
      </p:sp>
    </p:spTree>
    <p:extLst>
      <p:ext uri="{BB962C8B-B14F-4D97-AF65-F5344CB8AC3E}">
        <p14:creationId xmlns:p14="http://schemas.microsoft.com/office/powerpoint/2010/main" val="2136068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FF9CC-1916-DEFF-32DD-DE2359F4D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D3C5F-191F-8422-C1BA-654EA551ED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095FC-BEA5-3609-E850-A65D25ACCE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3FFAD07-4BD1-C630-EFA4-BD498E0E835F}"/>
              </a:ext>
            </a:extLst>
          </p:cNvPr>
          <p:cNvSpPr>
            <a:spLocks noGrp="1"/>
          </p:cNvSpPr>
          <p:nvPr>
            <p:ph type="sldNum" sz="quarter" idx="5"/>
          </p:nvPr>
        </p:nvSpPr>
        <p:spPr/>
        <p:txBody>
          <a:bodyPr/>
          <a:lstStyle/>
          <a:p>
            <a:fld id="{4BE5DE82-CF29-044D-9158-06A811149881}" type="slidenum">
              <a:rPr lang="en-US" smtClean="0"/>
              <a:t>51</a:t>
            </a:fld>
            <a:endParaRPr lang="en-US"/>
          </a:p>
        </p:txBody>
      </p:sp>
    </p:spTree>
    <p:extLst>
      <p:ext uri="{BB962C8B-B14F-4D97-AF65-F5344CB8AC3E}">
        <p14:creationId xmlns:p14="http://schemas.microsoft.com/office/powerpoint/2010/main" val="3347243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48FF4-5039-07EF-3F2A-A0DAE02322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B12C8-D7F8-CB25-C66F-31A37085F3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DB0B7E-3305-D043-6135-8DDDAF803D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7696830-0C5D-2519-5F48-FB9B12276FD2}"/>
              </a:ext>
            </a:extLst>
          </p:cNvPr>
          <p:cNvSpPr>
            <a:spLocks noGrp="1"/>
          </p:cNvSpPr>
          <p:nvPr>
            <p:ph type="sldNum" sz="quarter" idx="5"/>
          </p:nvPr>
        </p:nvSpPr>
        <p:spPr/>
        <p:txBody>
          <a:bodyPr/>
          <a:lstStyle/>
          <a:p>
            <a:fld id="{4BE5DE82-CF29-044D-9158-06A811149881}" type="slidenum">
              <a:rPr lang="en-US" smtClean="0"/>
              <a:t>52</a:t>
            </a:fld>
            <a:endParaRPr lang="en-US"/>
          </a:p>
        </p:txBody>
      </p:sp>
    </p:spTree>
    <p:extLst>
      <p:ext uri="{BB962C8B-B14F-4D97-AF65-F5344CB8AC3E}">
        <p14:creationId xmlns:p14="http://schemas.microsoft.com/office/powerpoint/2010/main" val="3050596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BCC7C-39E0-F6BE-25F3-7EA581DD0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4CAB81-168E-7DA2-BF39-1EB448324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FF461E-8CC3-D923-EF99-FF58793842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2867B3-6C46-549F-25C2-D23B9795F96D}"/>
              </a:ext>
            </a:extLst>
          </p:cNvPr>
          <p:cNvSpPr>
            <a:spLocks noGrp="1"/>
          </p:cNvSpPr>
          <p:nvPr>
            <p:ph type="sldNum" sz="quarter" idx="5"/>
          </p:nvPr>
        </p:nvSpPr>
        <p:spPr/>
        <p:txBody>
          <a:bodyPr/>
          <a:lstStyle/>
          <a:p>
            <a:fld id="{4BE5DE82-CF29-044D-9158-06A811149881}" type="slidenum">
              <a:rPr lang="en-US" smtClean="0"/>
              <a:t>53</a:t>
            </a:fld>
            <a:endParaRPr lang="en-US"/>
          </a:p>
        </p:txBody>
      </p:sp>
    </p:spTree>
    <p:extLst>
      <p:ext uri="{BB962C8B-B14F-4D97-AF65-F5344CB8AC3E}">
        <p14:creationId xmlns:p14="http://schemas.microsoft.com/office/powerpoint/2010/main" val="39035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9E917-7624-D489-E0AF-DCF42DC96E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81734-39EE-A6A5-09BE-7972AD19A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5495E6-E674-8B18-3BC9-0160C999844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3A6459-00D8-4C95-17DD-94F63DB46861}"/>
              </a:ext>
            </a:extLst>
          </p:cNvPr>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642207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518B4-0275-9CAF-D68A-FA8F33E15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7F904-59CD-A7E7-6805-9305BF74C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7A80F-EF5E-EC9E-79BB-12EEE52CD4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7AAB27-B90C-A855-CC60-F49DBFFFE194}"/>
              </a:ext>
            </a:extLst>
          </p:cNvPr>
          <p:cNvSpPr>
            <a:spLocks noGrp="1"/>
          </p:cNvSpPr>
          <p:nvPr>
            <p:ph type="sldNum" sz="quarter" idx="5"/>
          </p:nvPr>
        </p:nvSpPr>
        <p:spPr/>
        <p:txBody>
          <a:bodyPr/>
          <a:lstStyle/>
          <a:p>
            <a:fld id="{4BE5DE82-CF29-044D-9158-06A811149881}" type="slidenum">
              <a:rPr lang="en-US" smtClean="0"/>
              <a:t>54</a:t>
            </a:fld>
            <a:endParaRPr lang="en-US"/>
          </a:p>
        </p:txBody>
      </p:sp>
    </p:spTree>
    <p:extLst>
      <p:ext uri="{BB962C8B-B14F-4D97-AF65-F5344CB8AC3E}">
        <p14:creationId xmlns:p14="http://schemas.microsoft.com/office/powerpoint/2010/main" val="341902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56</a:t>
            </a:fld>
            <a:endParaRPr lang="en-US"/>
          </a:p>
        </p:txBody>
      </p:sp>
    </p:spTree>
    <p:extLst>
      <p:ext uri="{BB962C8B-B14F-4D97-AF65-F5344CB8AC3E}">
        <p14:creationId xmlns:p14="http://schemas.microsoft.com/office/powerpoint/2010/main" val="830520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E6930-B2FE-C04A-B053-C78FDEFD0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5F8F0-36FA-8320-5F08-0B71461EFA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DB09D-82E4-10E2-B5BD-53F561B0B2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BFEAFA-986D-A81A-9C2E-CD945CA60EE5}"/>
              </a:ext>
            </a:extLst>
          </p:cNvPr>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84569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1682924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A5C61-C17F-D0C3-2AAA-6DA0255FD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702F9-9C87-51C8-4300-38074377DC14}"/>
              </a:ext>
            </a:extLst>
          </p:cNvPr>
          <p:cNvSpPr>
            <a:spLocks noGrp="1" noRot="1" noChangeAspect="1"/>
          </p:cNvSpPr>
          <p:nvPr>
            <p:ph type="sldImg"/>
          </p:nvPr>
        </p:nvSpPr>
        <p:spPr/>
        <p:txBody>
          <a:bodyPr/>
          <a:lstStyle/>
          <a:p>
            <a:endParaRPr lang="en-IE"/>
          </a:p>
        </p:txBody>
      </p:sp>
      <p:sp>
        <p:nvSpPr>
          <p:cNvPr id="3" name="Notes Placeholder 2">
            <a:extLst>
              <a:ext uri="{FF2B5EF4-FFF2-40B4-BE49-F238E27FC236}">
                <a16:creationId xmlns:a16="http://schemas.microsoft.com/office/drawing/2014/main" id="{A374B6A2-A7F5-C426-F8FC-78FBA5F892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9F58D0-BB02-BE18-98A2-46B68543EC0D}"/>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572417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3A01A-4410-66C0-55F0-296407EED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43537-C50A-055C-7D7C-761F8A5B66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1C564-B7B1-73DF-C8BA-CDA84E6E36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900E67-FE43-4B0B-C8B6-56C1C98B320B}"/>
              </a:ext>
            </a:extLst>
          </p:cNvPr>
          <p:cNvSpPr>
            <a:spLocks noGrp="1"/>
          </p:cNvSpPr>
          <p:nvPr>
            <p:ph type="sldNum" sz="quarter" idx="5"/>
          </p:nvPr>
        </p:nvSpPr>
        <p:spPr/>
        <p:txBody>
          <a:bodyPr/>
          <a:lstStyle/>
          <a:p>
            <a:fld id="{4BE5DE82-CF29-044D-9158-06A811149881}" type="slidenum">
              <a:rPr lang="en-US" smtClean="0"/>
              <a:t>14</a:t>
            </a:fld>
            <a:endParaRPr lang="en-US"/>
          </a:p>
        </p:txBody>
      </p:sp>
    </p:spTree>
    <p:extLst>
      <p:ext uri="{BB962C8B-B14F-4D97-AF65-F5344CB8AC3E}">
        <p14:creationId xmlns:p14="http://schemas.microsoft.com/office/powerpoint/2010/main" val="2955548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40117-4399-AF42-1957-D51CE3C6AE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E04FC-D08E-AAEF-5025-A2DE27B9B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49FAA-77C7-CA62-79C4-8C0D1986F6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386F75-AA3F-750F-0928-8603C31A9B48}"/>
              </a:ext>
            </a:extLst>
          </p:cNvPr>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9753852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1" y="3305907"/>
            <a:ext cx="12172692" cy="243895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62A844"/>
          </a:solidFill>
          <a:ln w="30808" cap="flat">
            <a:noFill/>
            <a:prstDash val="solid"/>
            <a:miter/>
          </a:ln>
        </p:spPr>
        <p:txBody>
          <a:bodyPr rtlCol="0" anchor="ctr"/>
          <a:lstStyle/>
          <a:p>
            <a:endParaRPr lang="en-US" sz="2069"/>
          </a:p>
        </p:txBody>
      </p:sp>
      <p:pic>
        <p:nvPicPr>
          <p:cNvPr id="6" name="Graphic 5">
            <a:extLst>
              <a:ext uri="{FF2B5EF4-FFF2-40B4-BE49-F238E27FC236}">
                <a16:creationId xmlns:a16="http://schemas.microsoft.com/office/drawing/2014/main" id="{9201AA8D-D2A0-775E-E518-C40B875812F4}"/>
              </a:ext>
            </a:extLst>
          </p:cNvPr>
          <p:cNvPicPr>
            <a:picLocks noChangeAspect="1"/>
          </p:cNvPicPr>
          <p:nvPr userDrawn="1"/>
        </p:nvPicPr>
        <p:blipFill>
          <a:blip>
            <a:extLst>
              <a:ext uri="{96DAC541-7B7A-43D3-8B79-37D633B846F1}">
                <asvg:svgBlip xmlns:asvg="http://schemas.microsoft.com/office/drawing/2016/SVG/main" r:embed="rId2"/>
              </a:ext>
            </a:extLst>
          </a:blip>
          <a:srcRect l="33363" t="45944" r="38153" b="46704"/>
          <a:stretch/>
        </p:blipFill>
        <p:spPr>
          <a:xfrm>
            <a:off x="4986068" y="3105178"/>
            <a:ext cx="7205932" cy="2633460"/>
          </a:xfrm>
          <a:prstGeom prst="rect">
            <a:avLst/>
          </a:prstGeom>
        </p:spPr>
      </p:pic>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79403" y="438834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Eco Smart Hospitality</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21528" y="350809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313" name="Freeform 312">
            <a:extLst>
              <a:ext uri="{FF2B5EF4-FFF2-40B4-BE49-F238E27FC236}">
                <a16:creationId xmlns:a16="http://schemas.microsoft.com/office/drawing/2014/main" id="{41DE6804-49C7-BA4C-98EA-A2FBCF20D006}"/>
              </a:ext>
            </a:extLst>
          </p:cNvPr>
          <p:cNvSpPr/>
          <p:nvPr userDrawn="1"/>
        </p:nvSpPr>
        <p:spPr>
          <a:xfrm>
            <a:off x="12192000" y="153500"/>
            <a:ext cx="3690980" cy="768773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EBEBEB"/>
          </a:solidFill>
          <a:ln w="30808" cap="flat">
            <a:noFill/>
            <a:prstDash val="solid"/>
            <a:miter/>
          </a:ln>
        </p:spPr>
        <p:txBody>
          <a:bodyPr rtlCol="0" anchor="ctr"/>
          <a:lstStyle/>
          <a:p>
            <a:endParaRPr lang="en-US" sz="2069"/>
          </a:p>
        </p:txBody>
      </p:sp>
      <p:sp>
        <p:nvSpPr>
          <p:cNvPr id="86" name="Freeform 85">
            <a:extLst>
              <a:ext uri="{FF2B5EF4-FFF2-40B4-BE49-F238E27FC236}">
                <a16:creationId xmlns:a16="http://schemas.microsoft.com/office/drawing/2014/main" id="{6A11F79F-713E-E345-9C80-877BA9BBE40E}"/>
              </a:ext>
            </a:extLst>
          </p:cNvPr>
          <p:cNvSpPr/>
          <p:nvPr userDrawn="1"/>
        </p:nvSpPr>
        <p:spPr>
          <a:xfrm>
            <a:off x="8022566" y="558590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0289AE"/>
          </a:solidFill>
          <a:ln w="30808" cap="flat">
            <a:noFill/>
            <a:prstDash val="solid"/>
            <a:miter/>
          </a:ln>
        </p:spPr>
        <p:txBody>
          <a:bodyPr rtlCol="0" anchor="ctr"/>
          <a:lstStyle/>
          <a:p>
            <a:endParaRPr lang="en-US" sz="2069"/>
          </a:p>
        </p:txBody>
      </p:sp>
      <p:sp>
        <p:nvSpPr>
          <p:cNvPr id="87" name="Text Placeholder 23">
            <a:extLst>
              <a:ext uri="{FF2B5EF4-FFF2-40B4-BE49-F238E27FC236}">
                <a16:creationId xmlns:a16="http://schemas.microsoft.com/office/drawing/2014/main" id="{7B083E97-1B7E-AA43-8396-3B3FA19E84FC}"/>
              </a:ext>
            </a:extLst>
          </p:cNvPr>
          <p:cNvSpPr>
            <a:spLocks noGrp="1"/>
          </p:cNvSpPr>
          <p:nvPr>
            <p:ph type="body" sz="quarter" idx="45" hasCustomPrompt="1"/>
          </p:nvPr>
        </p:nvSpPr>
        <p:spPr>
          <a:xfrm>
            <a:off x="8345333" y="561139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www.ecosmart.eu</a:t>
            </a:r>
            <a:endParaRPr lang="en-US" dirty="0"/>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551482"/>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7" name="Picture 6">
            <a:extLst>
              <a:ext uri="{FF2B5EF4-FFF2-40B4-BE49-F238E27FC236}">
                <a16:creationId xmlns:a16="http://schemas.microsoft.com/office/drawing/2014/main" id="{4A5A0184-D1EF-84DD-ECA5-04C19284F9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4066" y="509686"/>
            <a:ext cx="4125188" cy="2499202"/>
          </a:xfrm>
          <a:prstGeom prst="rect">
            <a:avLst/>
          </a:prstGeom>
        </p:spPr>
      </p:pic>
      <p:pic>
        <p:nvPicPr>
          <p:cNvPr id="3" name="Picture 2">
            <a:extLst>
              <a:ext uri="{FF2B5EF4-FFF2-40B4-BE49-F238E27FC236}">
                <a16:creationId xmlns:a16="http://schemas.microsoft.com/office/drawing/2014/main" id="{2CEE8CA0-6B16-DF99-419E-AD223F63649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636" y="5993335"/>
            <a:ext cx="6024421" cy="606937"/>
          </a:xfrm>
          <a:prstGeom prst="rect">
            <a:avLst/>
          </a:prstGeom>
        </p:spPr>
      </p:pic>
    </p:spTree>
    <p:extLst>
      <p:ext uri="{BB962C8B-B14F-4D97-AF65-F5344CB8AC3E}">
        <p14:creationId xmlns:p14="http://schemas.microsoft.com/office/powerpoint/2010/main" val="4220865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DF0D8479-C381-34DD-EE47-BD5DC7B44994}"/>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3053750" y="2684947"/>
            <a:ext cx="4641011" cy="4173054"/>
          </a:xfrm>
          <a:prstGeom prst="rect">
            <a:avLst/>
          </a:prstGeom>
        </p:spPr>
      </p:pic>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8315" t="15976" r="29196" b="11083"/>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3088257"/>
            <a:ext cx="12172692" cy="267418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62A844"/>
          </a:solidFill>
          <a:ln w="30808" cap="flat">
            <a:noFill/>
            <a:prstDash val="solid"/>
            <a:miter/>
          </a:ln>
        </p:spPr>
        <p:txBody>
          <a:bodyPr rtlCol="0" anchor="ctr"/>
          <a:lstStyle/>
          <a:p>
            <a:endParaRPr lang="en-US" sz="2069"/>
          </a:p>
        </p:txBody>
      </p:sp>
      <p:pic>
        <p:nvPicPr>
          <p:cNvPr id="4" name="Graphic 3">
            <a:extLst>
              <a:ext uri="{FF2B5EF4-FFF2-40B4-BE49-F238E27FC236}">
                <a16:creationId xmlns:a16="http://schemas.microsoft.com/office/drawing/2014/main" id="{8E1EADED-0571-888E-FC41-7133127AB892}"/>
              </a:ext>
            </a:extLst>
          </p:cNvPr>
          <p:cNvPicPr>
            <a:picLocks noChangeAspect="1"/>
          </p:cNvPicPr>
          <p:nvPr userDrawn="1"/>
        </p:nvPicPr>
        <p:blipFill>
          <a:blip>
            <a:extLst>
              <a:ext uri="{96DAC541-7B7A-43D3-8B79-37D633B846F1}">
                <asvg:svgBlip xmlns:asvg="http://schemas.microsoft.com/office/drawing/2016/SVG/main" r:embed="rId2"/>
              </a:ext>
            </a:extLst>
          </a:blip>
          <a:srcRect l="31584" t="41294" r="39868" b="40576"/>
          <a:stretch/>
        </p:blipFill>
        <p:spPr>
          <a:xfrm>
            <a:off x="8574657" y="3092939"/>
            <a:ext cx="3617343" cy="3252603"/>
          </a:xfrm>
          <a:prstGeom prst="rect">
            <a:avLst/>
          </a:prstGeom>
        </p:spPr>
      </p:pic>
      <p:sp>
        <p:nvSpPr>
          <p:cNvPr id="5" name="Freeform 4">
            <a:extLst>
              <a:ext uri="{FF2B5EF4-FFF2-40B4-BE49-F238E27FC236}">
                <a16:creationId xmlns:a16="http://schemas.microsoft.com/office/drawing/2014/main" id="{C6B12E2C-E37F-14EA-2BED-760F4F5392C3}"/>
              </a:ext>
            </a:extLst>
          </p:cNvPr>
          <p:cNvSpPr/>
          <p:nvPr userDrawn="1"/>
        </p:nvSpPr>
        <p:spPr>
          <a:xfrm>
            <a:off x="8022566" y="558590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0289AE"/>
          </a:solidFill>
          <a:ln w="30808" cap="flat">
            <a:noFill/>
            <a:prstDash val="solid"/>
            <a:miter/>
          </a:ln>
        </p:spPr>
        <p:txBody>
          <a:bodyPr rtlCol="0" anchor="ctr"/>
          <a:lstStyle/>
          <a:p>
            <a:endParaRPr lang="en-US" sz="2069"/>
          </a:p>
        </p:txBody>
      </p:sp>
      <p:sp>
        <p:nvSpPr>
          <p:cNvPr id="6" name="Text Placeholder 23">
            <a:extLst>
              <a:ext uri="{FF2B5EF4-FFF2-40B4-BE49-F238E27FC236}">
                <a16:creationId xmlns:a16="http://schemas.microsoft.com/office/drawing/2014/main" id="{D84B41E7-EBFA-EF8D-1831-D318823D5037}"/>
              </a:ext>
            </a:extLst>
          </p:cNvPr>
          <p:cNvSpPr>
            <a:spLocks noGrp="1"/>
          </p:cNvSpPr>
          <p:nvPr>
            <p:ph type="body" sz="quarter" idx="45" hasCustomPrompt="1"/>
          </p:nvPr>
        </p:nvSpPr>
        <p:spPr>
          <a:xfrm>
            <a:off x="8345333" y="561139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www.ecosmart.eu</a:t>
            </a: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pic>
        <p:nvPicPr>
          <p:cNvPr id="9" name="Picture 8">
            <a:extLst>
              <a:ext uri="{FF2B5EF4-FFF2-40B4-BE49-F238E27FC236}">
                <a16:creationId xmlns:a16="http://schemas.microsoft.com/office/drawing/2014/main" id="{0A23670E-0681-2401-026C-C1270EA889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64066" y="509686"/>
            <a:ext cx="4125188" cy="2499202"/>
          </a:xfrm>
          <a:prstGeom prst="rect">
            <a:avLst/>
          </a:prstGeom>
        </p:spPr>
      </p:pic>
      <p:pic>
        <p:nvPicPr>
          <p:cNvPr id="2" name="Picture 1">
            <a:extLst>
              <a:ext uri="{FF2B5EF4-FFF2-40B4-BE49-F238E27FC236}">
                <a16:creationId xmlns:a16="http://schemas.microsoft.com/office/drawing/2014/main" id="{88724AB5-D9AD-21D0-4E94-4399FD96800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37636" y="5993335"/>
            <a:ext cx="6024421" cy="606937"/>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0289A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5" name="Picture 4">
            <a:extLst>
              <a:ext uri="{FF2B5EF4-FFF2-40B4-BE49-F238E27FC236}">
                <a16:creationId xmlns:a16="http://schemas.microsoft.com/office/drawing/2014/main" id="{965C61D0-1904-2B5F-680C-A658A20F9D5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7636" y="5848192"/>
            <a:ext cx="6024421" cy="606937"/>
          </a:xfrm>
          <a:prstGeom prst="rect">
            <a:avLst/>
          </a:prstGeom>
        </p:spPr>
      </p:pic>
    </p:spTree>
    <p:extLst>
      <p:ext uri="{BB962C8B-B14F-4D97-AF65-F5344CB8AC3E}">
        <p14:creationId xmlns:p14="http://schemas.microsoft.com/office/powerpoint/2010/main" val="2476502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196F3E85-49AF-A731-24BF-3B7763BD74E3}"/>
              </a:ext>
            </a:extLst>
          </p:cNvPr>
          <p:cNvSpPr/>
          <p:nvPr userDrawn="1"/>
        </p:nvSpPr>
        <p:spPr>
          <a:xfrm>
            <a:off x="5774267" y="1175708"/>
            <a:ext cx="6417733" cy="560402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chemeClr val="bg1"/>
          </a:solidFill>
          <a:ln w="306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3F1E5C4D-8B6B-D5A1-468B-3A7A5A706669}"/>
              </a:ext>
            </a:extLst>
          </p:cNvPr>
          <p:cNvSpPr/>
          <p:nvPr userDrawn="1"/>
        </p:nvSpPr>
        <p:spPr>
          <a:xfrm>
            <a:off x="5360151" y="0"/>
            <a:ext cx="6417733" cy="5604021"/>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7" name="Picture Placeholder 62">
            <a:extLst>
              <a:ext uri="{FF2B5EF4-FFF2-40B4-BE49-F238E27FC236}">
                <a16:creationId xmlns:a16="http://schemas.microsoft.com/office/drawing/2014/main" id="{E642CE86-132C-AB48-0F5F-DA5B9B43C4EC}"/>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8" name="Graphic 7">
            <a:extLst>
              <a:ext uri="{FF2B5EF4-FFF2-40B4-BE49-F238E27FC236}">
                <a16:creationId xmlns:a16="http://schemas.microsoft.com/office/drawing/2014/main" id="{E2924345-A4AF-A21E-C974-E6D5BFD881E4}"/>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a:off x="8160541" y="2351418"/>
            <a:ext cx="3617343" cy="3252603"/>
          </a:xfrm>
          <a:prstGeom prst="rect">
            <a:avLst/>
          </a:prstGeom>
        </p:spPr>
      </p:pic>
      <p:sp>
        <p:nvSpPr>
          <p:cNvPr id="9" name="Text Placeholder 23">
            <a:extLst>
              <a:ext uri="{FF2B5EF4-FFF2-40B4-BE49-F238E27FC236}">
                <a16:creationId xmlns:a16="http://schemas.microsoft.com/office/drawing/2014/main" id="{A6AE18B7-A76B-9E6F-AADA-28BD4566A8B2}"/>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AEB1432D-039C-5E81-6AFB-7322D91B7800}"/>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0" y="2483963"/>
            <a:ext cx="3617343" cy="3252603"/>
          </a:xfrm>
          <a:prstGeom prst="rect">
            <a:avLst/>
          </a:prstGeom>
        </p:spPr>
      </p:pic>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pic>
        <p:nvPicPr>
          <p:cNvPr id="2" name="Graphic 1">
            <a:extLst>
              <a:ext uri="{FF2B5EF4-FFF2-40B4-BE49-F238E27FC236}">
                <a16:creationId xmlns:a16="http://schemas.microsoft.com/office/drawing/2014/main" id="{63510E1E-7F49-442A-D5B2-5908F99CA0C4}"/>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0" y="3605397"/>
            <a:ext cx="3617343" cy="3252603"/>
          </a:xfrm>
          <a:prstGeom prst="rect">
            <a:avLst/>
          </a:prstGeom>
        </p:spPr>
      </p:pic>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86EA2704-3CCA-6D4C-706A-0A70EB7F9103}"/>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flipH="1">
            <a:off x="-1" y="2536167"/>
            <a:ext cx="4806475" cy="4321834"/>
          </a:xfrm>
          <a:prstGeom prst="rect">
            <a:avLst/>
          </a:prstGeom>
        </p:spPr>
      </p:pic>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009AC1"/>
                </a:solidFill>
                <a:latin typeface="+mn-lt"/>
              </a:defRPr>
            </a:lvl1pPr>
          </a:lstStyle>
          <a:p>
            <a:pPr lvl="0"/>
            <a:r>
              <a:rPr lang="en-US" dirty="0"/>
              <a:t>Heading</a:t>
            </a:r>
          </a:p>
        </p:txBody>
      </p:sp>
    </p:spTree>
    <p:extLst>
      <p:ext uri="{BB962C8B-B14F-4D97-AF65-F5344CB8AC3E}">
        <p14:creationId xmlns:p14="http://schemas.microsoft.com/office/powerpoint/2010/main" val="4191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365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0289AE"/>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id="{739DB8D6-6AC7-F971-5A29-5FDEBCAFFDFE}"/>
              </a:ext>
            </a:extLst>
          </p:cNvPr>
          <p:cNvPicPr>
            <a:picLocks noChangeAspect="1"/>
          </p:cNvPicPr>
          <p:nvPr userDrawn="1"/>
        </p:nvPicPr>
        <p:blipFill>
          <a:blip>
            <a:extLst>
              <a:ext uri="{96DAC541-7B7A-43D3-8B79-37D633B846F1}">
                <asvg:svgBlip xmlns:asvg="http://schemas.microsoft.com/office/drawing/2016/SVG/main" r:embed="rId2"/>
              </a:ext>
            </a:extLst>
          </a:blip>
          <a:srcRect l="50465" t="38697" r="39868" b="43173"/>
          <a:stretch/>
        </p:blipFill>
        <p:spPr>
          <a:xfrm flipH="1">
            <a:off x="-1" y="3605397"/>
            <a:ext cx="1224951" cy="3252603"/>
          </a:xfrm>
          <a:prstGeom prst="rect">
            <a:avLst/>
          </a:prstGeom>
        </p:spPr>
      </p:pic>
    </p:spTree>
    <p:extLst>
      <p:ext uri="{BB962C8B-B14F-4D97-AF65-F5344CB8AC3E}">
        <p14:creationId xmlns:p14="http://schemas.microsoft.com/office/powerpoint/2010/main" val="48060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0289AE"/>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0289AE"/>
          </a:solidFill>
          <a:ln w="3060" cap="flat">
            <a:solidFill>
              <a:srgbClr val="009AC1"/>
            </a:solidFill>
            <a:prstDash val="solid"/>
            <a:miter/>
          </a:ln>
        </p:spPr>
        <p:txBody>
          <a:bodyPr rtlCol="0" anchor="ctr"/>
          <a:lstStyle/>
          <a:p>
            <a:endParaRPr lang="en-US"/>
          </a:p>
        </p:txBody>
      </p:sp>
      <p:pic>
        <p:nvPicPr>
          <p:cNvPr id="2" name="Graphic 1">
            <a:extLst>
              <a:ext uri="{FF2B5EF4-FFF2-40B4-BE49-F238E27FC236}">
                <a16:creationId xmlns:a16="http://schemas.microsoft.com/office/drawing/2014/main" id="{330DF8E6-E642-58C0-CC2A-45FBF68FAAD3}"/>
              </a:ext>
            </a:extLst>
          </p:cNvPr>
          <p:cNvPicPr>
            <a:picLocks noChangeAspect="1"/>
          </p:cNvPicPr>
          <p:nvPr userDrawn="1"/>
        </p:nvPicPr>
        <p:blipFill>
          <a:blip>
            <a:extLst>
              <a:ext uri="{96DAC541-7B7A-43D3-8B79-37D633B846F1}">
                <asvg:svgBlip xmlns:asvg="http://schemas.microsoft.com/office/drawing/2016/SVG/main" r:embed="rId2"/>
              </a:ext>
            </a:extLst>
          </a:blip>
          <a:srcRect l="31584" t="38697" r="39868" b="43173"/>
          <a:stretch/>
        </p:blipFill>
        <p:spPr>
          <a:xfrm>
            <a:off x="8574657" y="2880779"/>
            <a:ext cx="3617343" cy="3252603"/>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7DF42AE7-BCCB-80D5-5976-1846765705C7}"/>
              </a:ext>
            </a:extLst>
          </p:cNvPr>
          <p:cNvGraphicFramePr>
            <a:graphicFrameLocks/>
          </p:cNvGraphicFramePr>
          <p:nvPr userDrawn="1">
            <p:custDataLst>
              <p:tags r:id="rId14"/>
            </p:custDataLst>
            <p:extLst>
              <p:ext uri="{D42A27DB-BD31-4B8C-83A1-F6EECF244321}">
                <p14:modId xmlns:p14="http://schemas.microsoft.com/office/powerpoint/2010/main" val="4109461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454" imgH="456" progId="TCLayout.ActiveDocument.1">
                  <p:embed/>
                </p:oleObj>
              </mc:Choice>
              <mc:Fallback>
                <p:oleObj name="think-cell Folie" r:id="rId15" imgW="454" imgH="456" progId="TCLayout.ActiveDocument.1">
                  <p:embed/>
                  <p:pic>
                    <p:nvPicPr>
                      <p:cNvPr id="0" name=""/>
                      <p:cNvPicPr/>
                      <p:nvPr/>
                    </p:nvPicPr>
                    <p:blipFill>
                      <a:blip r:embed="rId16"/>
                      <a:stretch>
                        <a:fillRect/>
                      </a:stretch>
                    </p:blipFill>
                    <p:spPr>
                      <a:xfrm>
                        <a:off x="1588" y="1588"/>
                        <a:ext cx="1588" cy="1588"/>
                      </a:xfrm>
                      <a:prstGeom prst="rect">
                        <a:avLst/>
                      </a:prstGeom>
                    </p:spPr>
                  </p:pic>
                </p:oleObj>
              </mc:Fallback>
            </mc:AlternateContent>
          </a:graphicData>
        </a:graphic>
      </p:graphicFrame>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0289AE"/>
            </a:solidFill>
            <a:prstDash val="solid"/>
            <a:miter lim="400000"/>
          </a:ln>
          <a:effectLst/>
          <a:sp3d/>
        </p:spPr>
        <p:style>
          <a:lnRef idx="0">
            <a:scrgbClr r="0" g="0" b="0"/>
          </a:lnRef>
          <a:fillRef idx="0">
            <a:scrgbClr r="0" g="0" b="0"/>
          </a:fillRef>
          <a:effectRef idx="0">
            <a:scrgbClr r="0" g="0" b="0"/>
          </a:effectRef>
          <a:fontRef idx="none"/>
        </p:style>
      </p:cxnSp>
      <p:pic>
        <p:nvPicPr>
          <p:cNvPr id="3" name="Picture 2">
            <a:extLst>
              <a:ext uri="{FF2B5EF4-FFF2-40B4-BE49-F238E27FC236}">
                <a16:creationId xmlns:a16="http://schemas.microsoft.com/office/drawing/2014/main" id="{15154F4B-6C80-63B3-1DBF-7974951C2436}"/>
              </a:ext>
            </a:extLst>
          </p:cNvPr>
          <p:cNvPicPr>
            <a:picLocks noChangeAspect="1"/>
          </p:cNvPicPr>
          <p:nvPr userDrawn="1"/>
        </p:nvPicPr>
        <p:blipFill>
          <a:blip r:embed="rId17" cstate="email">
            <a:extLst>
              <a:ext uri="{28A0092B-C50C-407E-A947-70E740481C1C}">
                <a14:useLocalDpi xmlns:a14="http://schemas.microsoft.com/office/drawing/2010/main"/>
              </a:ext>
            </a:extLst>
          </a:blip>
          <a:srcRect l="6057" t="73356" r="7135" b="13558"/>
          <a:stretch/>
        </p:blipFill>
        <p:spPr>
          <a:xfrm rot="16200000">
            <a:off x="11007941" y="5562287"/>
            <a:ext cx="1811310" cy="165417"/>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29" r:id="rId1"/>
    <p:sldLayoutId id="2147483842" r:id="rId2"/>
    <p:sldLayoutId id="2147483840" r:id="rId3"/>
    <p:sldLayoutId id="2147483880" r:id="rId4"/>
    <p:sldLayoutId id="2147483841" r:id="rId5"/>
    <p:sldLayoutId id="2147483879" r:id="rId6"/>
    <p:sldLayoutId id="2147483881" r:id="rId7"/>
    <p:sldLayoutId id="2147483878" r:id="rId8"/>
    <p:sldLayoutId id="2147483861" r:id="rId9"/>
    <p:sldLayoutId id="2147483833" r:id="rId10"/>
    <p:sldLayoutId id="2147483847" r:id="rId11"/>
    <p:sldLayoutId id="21474838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licenses/by/4.0/?ref=chooser-v1" TargetMode="External"/><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hyperlink" Target="https://www.freepik.com/premium-ai-image/circular-food-economy-ecosystem-vibrant-sustainable-production-consumption_207062419.htm" TargetMode="External"/><Relationship Id="rId5" Type="http://schemas.openxmlformats.org/officeDocument/2006/relationships/image" Target="../media/image9.jpeg"/><Relationship Id="rId4" Type="http://schemas.openxmlformats.org/officeDocument/2006/relationships/hyperlink" Target="https://ecosmartproject.eu/"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www.ellenmacarthurfoundation.org/videos/basics-of-a-circular-economy?"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sv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s://www.unep.org/resources/publication/food-waste-index-report-2024" TargetMode="Externa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op.europa.eu/en/publication-detail/-/publication/8c2da441-f63c-11e5-8529-01aa75ed71a1/language-en"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3.sv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www.iso.org/home/insights-news/resources/iso-14001-explained.htm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sv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unep.org/resources/publication/food-waste-index-report-2024"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www.winnowsolutions.com/lisbon-marriott-cuts-food-waste-by-50-with-winnows-ai-system"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hyperlink" Target="https://ecosmartproject.e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hyperlink" Target="https://www.ellenmacarthurfoundation.org/topics/circular-economy-introduction/overview?utm_source=chatgpt.com"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5F86D-D83C-DC74-2AFE-20EEDE38FC9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7C29A21-6065-16A0-0238-05782C842D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231" y="781665"/>
            <a:ext cx="4125188" cy="2499202"/>
          </a:xfrm>
          <a:prstGeom prst="rect">
            <a:avLst/>
          </a:prstGeom>
        </p:spPr>
      </p:pic>
      <p:pic>
        <p:nvPicPr>
          <p:cNvPr id="11" name="Picture 10">
            <a:extLst>
              <a:ext uri="{FF2B5EF4-FFF2-40B4-BE49-F238E27FC236}">
                <a16:creationId xmlns:a16="http://schemas.microsoft.com/office/drawing/2014/main" id="{5BC0D6A0-D64A-58A0-9B01-8CEE86FFCC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4478" y="5648790"/>
            <a:ext cx="6024421" cy="606937"/>
          </a:xfrm>
          <a:prstGeom prst="rect">
            <a:avLst/>
          </a:prstGeom>
        </p:spPr>
      </p:pic>
      <p:sp>
        <p:nvSpPr>
          <p:cNvPr id="13" name="Text Placeholder 2">
            <a:extLst>
              <a:ext uri="{FF2B5EF4-FFF2-40B4-BE49-F238E27FC236}">
                <a16:creationId xmlns:a16="http://schemas.microsoft.com/office/drawing/2014/main" id="{05D4BFD8-A2A4-BA25-BEB0-47D6F0F2D19B}"/>
              </a:ext>
            </a:extLst>
          </p:cNvPr>
          <p:cNvSpPr txBox="1">
            <a:spLocks/>
          </p:cNvSpPr>
          <p:nvPr/>
        </p:nvSpPr>
        <p:spPr>
          <a:xfrm flipH="1">
            <a:off x="-71237" y="5717101"/>
            <a:ext cx="5352590" cy="711462"/>
          </a:xfrm>
          <a:prstGeom prst="rect">
            <a:avLst/>
          </a:prstGeom>
          <a:solidFill>
            <a:srgbClr val="0289A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       </a:t>
            </a:r>
            <a:r>
              <a:rPr lang="en-US" dirty="0">
                <a:solidFill>
                  <a:schemeClr val="bg1"/>
                </a:solidFill>
                <a:hlinkClick r:id="rId4">
                  <a:extLst>
                    <a:ext uri="{A12FA001-AC4F-418D-AE19-62706E023703}">
                      <ahyp:hlinkClr xmlns:ahyp="http://schemas.microsoft.com/office/drawing/2018/hyperlinkcolor" val="tx"/>
                    </a:ext>
                  </a:extLst>
                </a:hlinkClick>
              </a:rPr>
              <a:t> www.</a:t>
            </a:r>
            <a:r>
              <a:rPr lang="en-US" b="1" dirty="0">
                <a:solidFill>
                  <a:schemeClr val="bg1"/>
                </a:solidFill>
                <a:hlinkClick r:id="rId4">
                  <a:extLst>
                    <a:ext uri="{A12FA001-AC4F-418D-AE19-62706E023703}">
                      <ahyp:hlinkClr xmlns:ahyp="http://schemas.microsoft.com/office/drawing/2018/hyperlinkcolor" val="tx"/>
                    </a:ext>
                  </a:extLst>
                </a:hlinkClick>
              </a:rPr>
              <a:t>ecosmartproject</a:t>
            </a:r>
            <a:r>
              <a:rPr lang="en-US" dirty="0">
                <a:solidFill>
                  <a:schemeClr val="bg1"/>
                </a:solidFill>
                <a:hlinkClick r:id="rId4">
                  <a:extLst>
                    <a:ext uri="{A12FA001-AC4F-418D-AE19-62706E023703}">
                      <ahyp:hlinkClr xmlns:ahyp="http://schemas.microsoft.com/office/drawing/2018/hyperlinkcolor" val="tx"/>
                    </a:ext>
                  </a:extLst>
                </a:hlinkClick>
              </a:rPr>
              <a:t>.eu</a:t>
            </a:r>
            <a:endParaRPr lang="en-US" dirty="0">
              <a:solidFill>
                <a:schemeClr val="bg1"/>
              </a:solidFill>
            </a:endParaRPr>
          </a:p>
        </p:txBody>
      </p:sp>
      <p:sp>
        <p:nvSpPr>
          <p:cNvPr id="3" name="TextBox 2">
            <a:extLst>
              <a:ext uri="{FF2B5EF4-FFF2-40B4-BE49-F238E27FC236}">
                <a16:creationId xmlns:a16="http://schemas.microsoft.com/office/drawing/2014/main" id="{3EAC2DB3-2523-7C88-33CB-77A8004C1C17}"/>
              </a:ext>
            </a:extLst>
          </p:cNvPr>
          <p:cNvSpPr txBox="1"/>
          <p:nvPr/>
        </p:nvSpPr>
        <p:spPr>
          <a:xfrm>
            <a:off x="257231" y="200460"/>
            <a:ext cx="4598105" cy="430887"/>
          </a:xfrm>
          <a:prstGeom prst="rect">
            <a:avLst/>
          </a:prstGeom>
          <a:solidFill>
            <a:srgbClr val="62A844"/>
          </a:solidFill>
        </p:spPr>
        <p:txBody>
          <a:bodyPr wrap="square">
            <a:spAutoFit/>
          </a:bodyPr>
          <a:lstStyle/>
          <a:p>
            <a:pPr marL="0" indent="0">
              <a:buNone/>
            </a:pPr>
            <a:r>
              <a:rPr lang="en-US" sz="2150" b="1" dirty="0">
                <a:solidFill>
                  <a:schemeClr val="bg1"/>
                </a:solidFill>
                <a:cs typeface="Times New Roman" panose="02020603050405020304" pitchFamily="18" charset="0"/>
              </a:rPr>
              <a:t>C1 Sustainability and Green Innovation</a:t>
            </a:r>
          </a:p>
        </p:txBody>
      </p:sp>
      <p:sp>
        <p:nvSpPr>
          <p:cNvPr id="6" name="TextBox 5">
            <a:extLst>
              <a:ext uri="{FF2B5EF4-FFF2-40B4-BE49-F238E27FC236}">
                <a16:creationId xmlns:a16="http://schemas.microsoft.com/office/drawing/2014/main" id="{43181136-1144-F465-AE64-DE74D0344973}"/>
              </a:ext>
            </a:extLst>
          </p:cNvPr>
          <p:cNvSpPr txBox="1"/>
          <p:nvPr/>
        </p:nvSpPr>
        <p:spPr>
          <a:xfrm>
            <a:off x="351203" y="3169934"/>
            <a:ext cx="4525598" cy="2554545"/>
          </a:xfrm>
          <a:prstGeom prst="rect">
            <a:avLst/>
          </a:prstGeom>
          <a:noFill/>
        </p:spPr>
        <p:txBody>
          <a:bodyPr wrap="square">
            <a:spAutoFit/>
          </a:bodyPr>
          <a:lstStyle/>
          <a:p>
            <a:r>
              <a:rPr lang="en-US" sz="4400" b="1" dirty="0">
                <a:solidFill>
                  <a:srgbClr val="06677F"/>
                </a:solidFill>
                <a:cs typeface="Times New Roman" panose="02020603050405020304" pitchFamily="18" charset="0"/>
              </a:rPr>
              <a:t>Module 2:</a:t>
            </a:r>
          </a:p>
          <a:p>
            <a:r>
              <a:rPr lang="en-US" sz="3600" b="1" dirty="0">
                <a:solidFill>
                  <a:srgbClr val="06677F"/>
                </a:solidFill>
                <a:cs typeface="Times New Roman" panose="02020603050405020304" pitchFamily="18" charset="0"/>
              </a:rPr>
              <a:t>Circular Economy &amp; Resource Efficiency </a:t>
            </a:r>
          </a:p>
          <a:p>
            <a:pPr marL="0" indent="0">
              <a:buNone/>
            </a:pPr>
            <a:endParaRPr lang="en-US" sz="4400" b="1" dirty="0">
              <a:solidFill>
                <a:srgbClr val="06677F"/>
              </a:solidFill>
              <a:cs typeface="Times New Roman" panose="02020603050405020304" pitchFamily="18" charset="0"/>
            </a:endParaRPr>
          </a:p>
        </p:txBody>
      </p:sp>
      <p:pic>
        <p:nvPicPr>
          <p:cNvPr id="4" name="Picture 3">
            <a:extLst>
              <a:ext uri="{FF2B5EF4-FFF2-40B4-BE49-F238E27FC236}">
                <a16:creationId xmlns:a16="http://schemas.microsoft.com/office/drawing/2014/main" id="{5ECAAC3A-73F0-373F-0F95-805C32DD493C}"/>
              </a:ext>
            </a:extLst>
          </p:cNvPr>
          <p:cNvPicPr>
            <a:picLocks noChangeAspect="1"/>
          </p:cNvPicPr>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tretch>
            <a:fillRect/>
          </a:stretch>
        </p:blipFill>
        <p:spPr>
          <a:xfrm>
            <a:off x="5394873" y="107576"/>
            <a:ext cx="6357855" cy="3241996"/>
          </a:xfrm>
          <a:prstGeom prst="rect">
            <a:avLst/>
          </a:prstGeom>
        </p:spPr>
      </p:pic>
      <p:pic>
        <p:nvPicPr>
          <p:cNvPr id="2" name="Picture 1">
            <a:extLst>
              <a:ext uri="{FF2B5EF4-FFF2-40B4-BE49-F238E27FC236}">
                <a16:creationId xmlns:a16="http://schemas.microsoft.com/office/drawing/2014/main" id="{C28A5501-F4DB-6B2B-425A-0B64AA8E884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59496" y="6346807"/>
            <a:ext cx="1076208" cy="375819"/>
          </a:xfrm>
          <a:prstGeom prst="rect">
            <a:avLst/>
          </a:prstGeom>
        </p:spPr>
      </p:pic>
      <p:sp>
        <p:nvSpPr>
          <p:cNvPr id="5" name="TextBox 4">
            <a:extLst>
              <a:ext uri="{FF2B5EF4-FFF2-40B4-BE49-F238E27FC236}">
                <a16:creationId xmlns:a16="http://schemas.microsoft.com/office/drawing/2014/main" id="{D2EF890C-BB25-5279-E62E-084C1BB9199C}"/>
              </a:ext>
            </a:extLst>
          </p:cNvPr>
          <p:cNvSpPr txBox="1"/>
          <p:nvPr/>
        </p:nvSpPr>
        <p:spPr>
          <a:xfrm>
            <a:off x="7113847" y="6428563"/>
            <a:ext cx="2470484" cy="186782"/>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800" dirty="0" err="1">
                <a:solidFill>
                  <a:srgbClr val="3A3953"/>
                </a:solidFill>
                <a:latin typeface="Calibri" panose="020F0502020204030204" pitchFamily="34" charset="0"/>
                <a:ea typeface="Calibri" panose="020F0502020204030204" pitchFamily="34" charset="0"/>
                <a:cs typeface="Times New Roman" panose="02020603050405020304" pitchFamily="18" charset="0"/>
              </a:rPr>
              <a:t>EcoSmart</a:t>
            </a:r>
            <a:r>
              <a:rPr lang="en-US" sz="800" dirty="0">
                <a:solidFill>
                  <a:srgbClr val="3A3953"/>
                </a:solidFill>
                <a:latin typeface="Calibri" panose="020F0502020204030204" pitchFamily="34" charset="0"/>
                <a:ea typeface="Calibri" panose="020F0502020204030204" pitchFamily="34" charset="0"/>
                <a:cs typeface="Times New Roman" panose="02020603050405020304" pitchFamily="18" charset="0"/>
              </a:rPr>
              <a:t> resources </a:t>
            </a: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rPr>
              <a:t>licensed under </a:t>
            </a:r>
            <a:r>
              <a:rPr lang="en-US"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hlinkClick r:id="rId8"/>
              </a:rPr>
              <a:t>CC BY 4.0 </a:t>
            </a:r>
            <a:endParaRPr lang="en-IE" sz="800" dirty="0">
              <a:solidFill>
                <a:srgbClr val="3A395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365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A59E0-D001-ED77-9B08-2460829A1255}"/>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A5B0D119-7249-52A0-524A-E1094E4AEABB}"/>
              </a:ext>
            </a:extLst>
          </p:cNvPr>
          <p:cNvSpPr txBox="1">
            <a:spLocks/>
          </p:cNvSpPr>
          <p:nvPr/>
        </p:nvSpPr>
        <p:spPr>
          <a:xfrm>
            <a:off x="429115" y="525832"/>
            <a:ext cx="631892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The Waste Hierarchy</a:t>
            </a:r>
          </a:p>
        </p:txBody>
      </p:sp>
      <p:cxnSp>
        <p:nvCxnSpPr>
          <p:cNvPr id="3" name="Straight Connector 2">
            <a:extLst>
              <a:ext uri="{FF2B5EF4-FFF2-40B4-BE49-F238E27FC236}">
                <a16:creationId xmlns:a16="http://schemas.microsoft.com/office/drawing/2014/main" id="{8E7C2BB4-4C4C-ACBA-D7DF-AC84F767138E}"/>
              </a:ext>
            </a:extLst>
          </p:cNvPr>
          <p:cNvCxnSpPr>
            <a:cxnSpLocks/>
          </p:cNvCxnSpPr>
          <p:nvPr/>
        </p:nvCxnSpPr>
        <p:spPr>
          <a:xfrm>
            <a:off x="0" y="1237859"/>
            <a:ext cx="555363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A7CD5E20-9582-B112-417C-67C485B0AE04}"/>
              </a:ext>
            </a:extLst>
          </p:cNvPr>
          <p:cNvSpPr/>
          <p:nvPr/>
        </p:nvSpPr>
        <p:spPr>
          <a:xfrm flipH="1">
            <a:off x="586940" y="1766977"/>
            <a:ext cx="3326153" cy="3508653"/>
          </a:xfrm>
          <a:prstGeom prst="rect">
            <a:avLst/>
          </a:prstGeom>
        </p:spPr>
        <p:txBody>
          <a:bodyPr wrap="square">
            <a:spAutoFit/>
          </a:bodyPr>
          <a:lstStyle/>
          <a:p>
            <a:pPr>
              <a:buClr>
                <a:srgbClr val="62A844"/>
              </a:buClr>
            </a:pPr>
            <a:r>
              <a:rPr lang="en-US" sz="2000" b="1" dirty="0">
                <a:solidFill>
                  <a:srgbClr val="0289AE"/>
                </a:solidFill>
                <a:latin typeface="Calibri" panose="020F0502020204030204" pitchFamily="34" charset="0"/>
                <a:cs typeface="Calibri" panose="020F0502020204030204" pitchFamily="34" charset="0"/>
              </a:rPr>
              <a:t>The most effective circular strategy prevents waste before it appears.</a:t>
            </a:r>
          </a:p>
          <a:p>
            <a:pPr marL="342900" indent="-342900">
              <a:buClr>
                <a:srgbClr val="62A844"/>
              </a:buClr>
              <a:buFont typeface="Arial" panose="020B0604020202020204" pitchFamily="34" charset="0"/>
              <a:buChar char="•"/>
            </a:pPr>
            <a:endParaRPr lang="en-US" dirty="0">
              <a:solidFill>
                <a:srgbClr val="262626"/>
              </a:solidFill>
              <a:latin typeface="Calibri" panose="020F0502020204030204" pitchFamily="34" charset="0"/>
              <a:cs typeface="Calibri" panose="020F0502020204030204" pitchFamily="34" charset="0"/>
            </a:endParaRPr>
          </a:p>
          <a:p>
            <a:pPr marL="342900" lvl="0" indent="-342900" eaLnBrk="0" fontAlgn="base" hangingPunct="0">
              <a:spcBef>
                <a:spcPct val="0"/>
              </a:spcBef>
              <a:spcAft>
                <a:spcPct val="0"/>
              </a:spcAft>
              <a:buClr>
                <a:srgbClr val="62A844"/>
              </a:buClr>
              <a:buFont typeface="Arial" panose="020B0604020202020204" pitchFamily="34" charset="0"/>
              <a:buChar char="•"/>
            </a:pPr>
            <a:r>
              <a:rPr lang="de-DE" altLang="de-DE" dirty="0" err="1">
                <a:solidFill>
                  <a:srgbClr val="262626"/>
                </a:solidFill>
                <a:latin typeface="Calibri" panose="020F0502020204030204" pitchFamily="34" charset="0"/>
                <a:cs typeface="Calibri" panose="020F0502020204030204" pitchFamily="34" charset="0"/>
              </a:rPr>
              <a:t>prevent</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over-ordering</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before</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recycling</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packaging</a:t>
            </a:r>
            <a:endParaRPr lang="de-DE" altLang="de-DE" dirty="0">
              <a:solidFill>
                <a:srgbClr val="262626"/>
              </a:solidFill>
              <a:latin typeface="Calibri" panose="020F0502020204030204" pitchFamily="34" charset="0"/>
              <a:cs typeface="Calibri" panose="020F0502020204030204" pitchFamily="34" charset="0"/>
            </a:endParaRPr>
          </a:p>
          <a:p>
            <a:pPr marL="342900" lvl="0" indent="-342900" eaLnBrk="0" fontAlgn="base" hangingPunct="0">
              <a:spcBef>
                <a:spcPct val="0"/>
              </a:spcBef>
              <a:spcAft>
                <a:spcPct val="0"/>
              </a:spcAft>
              <a:buClr>
                <a:srgbClr val="62A844"/>
              </a:buClr>
              <a:buFont typeface="Arial" panose="020B0604020202020204" pitchFamily="34" charset="0"/>
              <a:buChar char="•"/>
            </a:pPr>
            <a:r>
              <a:rPr lang="de-DE" altLang="de-DE" dirty="0" err="1">
                <a:solidFill>
                  <a:srgbClr val="262626"/>
                </a:solidFill>
                <a:latin typeface="Calibri" panose="020F0502020204030204" pitchFamily="34" charset="0"/>
                <a:cs typeface="Calibri" panose="020F0502020204030204" pitchFamily="34" charset="0"/>
              </a:rPr>
              <a:t>repair</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or</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repurpose</a:t>
            </a:r>
            <a:r>
              <a:rPr lang="de-DE" altLang="de-DE" dirty="0">
                <a:solidFill>
                  <a:srgbClr val="262626"/>
                </a:solidFill>
                <a:latin typeface="Calibri" panose="020F0502020204030204" pitchFamily="34" charset="0"/>
                <a:cs typeface="Calibri" panose="020F0502020204030204" pitchFamily="34" charset="0"/>
              </a:rPr>
              <a:t> textiles </a:t>
            </a:r>
            <a:r>
              <a:rPr lang="de-DE" altLang="de-DE" dirty="0" err="1">
                <a:solidFill>
                  <a:srgbClr val="262626"/>
                </a:solidFill>
                <a:latin typeface="Calibri" panose="020F0502020204030204" pitchFamily="34" charset="0"/>
                <a:cs typeface="Calibri" panose="020F0502020204030204" pitchFamily="34" charset="0"/>
              </a:rPr>
              <a:t>before</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discarding</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them</a:t>
            </a:r>
            <a:endParaRPr lang="de-DE" altLang="de-DE" dirty="0">
              <a:solidFill>
                <a:srgbClr val="262626"/>
              </a:solidFill>
              <a:latin typeface="Calibri" panose="020F0502020204030204" pitchFamily="34" charset="0"/>
              <a:cs typeface="Calibri" panose="020F0502020204030204" pitchFamily="34" charset="0"/>
            </a:endParaRPr>
          </a:p>
          <a:p>
            <a:pPr marL="342900" lvl="0" indent="-342900" eaLnBrk="0" fontAlgn="base" hangingPunct="0">
              <a:spcBef>
                <a:spcPct val="0"/>
              </a:spcBef>
              <a:spcAft>
                <a:spcPct val="0"/>
              </a:spcAft>
              <a:buClr>
                <a:srgbClr val="62A844"/>
              </a:buClr>
              <a:buFont typeface="Arial" panose="020B0604020202020204" pitchFamily="34" charset="0"/>
              <a:buChar char="•"/>
            </a:pPr>
            <a:r>
              <a:rPr lang="de-DE" altLang="de-DE" dirty="0" err="1">
                <a:solidFill>
                  <a:srgbClr val="262626"/>
                </a:solidFill>
                <a:latin typeface="Calibri" panose="020F0502020204030204" pitchFamily="34" charset="0"/>
                <a:cs typeface="Calibri" panose="020F0502020204030204" pitchFamily="34" charset="0"/>
              </a:rPr>
              <a:t>redesign</a:t>
            </a:r>
            <a:r>
              <a:rPr lang="de-DE" altLang="de-DE" dirty="0">
                <a:solidFill>
                  <a:srgbClr val="262626"/>
                </a:solidFill>
                <a:latin typeface="Calibri" panose="020F0502020204030204" pitchFamily="34" charset="0"/>
                <a:cs typeface="Calibri" panose="020F0502020204030204" pitchFamily="34" charset="0"/>
              </a:rPr>
              <a:t> buffet and </a:t>
            </a:r>
            <a:r>
              <a:rPr lang="de-DE" altLang="de-DE" dirty="0" err="1">
                <a:solidFill>
                  <a:srgbClr val="262626"/>
                </a:solidFill>
                <a:latin typeface="Calibri" panose="020F0502020204030204" pitchFamily="34" charset="0"/>
                <a:cs typeface="Calibri" panose="020F0502020204030204" pitchFamily="34" charset="0"/>
              </a:rPr>
              <a:t>service</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routines</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before</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accepting</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food</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waste</a:t>
            </a:r>
            <a:r>
              <a:rPr lang="de-DE" altLang="de-DE" dirty="0">
                <a:solidFill>
                  <a:srgbClr val="262626"/>
                </a:solidFill>
                <a:latin typeface="Calibri" panose="020F0502020204030204" pitchFamily="34" charset="0"/>
                <a:cs typeface="Calibri" panose="020F0502020204030204" pitchFamily="34" charset="0"/>
              </a:rPr>
              <a:t> </a:t>
            </a:r>
            <a:r>
              <a:rPr lang="de-DE" altLang="de-DE" dirty="0" err="1">
                <a:solidFill>
                  <a:srgbClr val="262626"/>
                </a:solidFill>
                <a:latin typeface="Calibri" panose="020F0502020204030204" pitchFamily="34" charset="0"/>
                <a:cs typeface="Calibri" panose="020F0502020204030204" pitchFamily="34" charset="0"/>
              </a:rPr>
              <a:t>as</a:t>
            </a:r>
            <a:r>
              <a:rPr lang="de-DE" altLang="de-DE" dirty="0">
                <a:solidFill>
                  <a:srgbClr val="262626"/>
                </a:solidFill>
                <a:latin typeface="Calibri" panose="020F0502020204030204" pitchFamily="34" charset="0"/>
                <a:cs typeface="Calibri" panose="020F0502020204030204" pitchFamily="34" charset="0"/>
              </a:rPr>
              <a:t> normal</a:t>
            </a:r>
          </a:p>
          <a:p>
            <a:pPr>
              <a:buClr>
                <a:srgbClr val="62A844"/>
              </a:buClr>
            </a:pPr>
            <a:endParaRPr lang="en-US" dirty="0">
              <a:solidFill>
                <a:srgbClr val="262626"/>
              </a:solidFill>
              <a:latin typeface="Calibri" panose="020F0502020204030204" pitchFamily="34" charset="0"/>
              <a:cs typeface="Calibri" panose="020F0502020204030204" pitchFamily="34" charset="0"/>
            </a:endParaRPr>
          </a:p>
        </p:txBody>
      </p:sp>
      <p:sp>
        <p:nvSpPr>
          <p:cNvPr id="1108" name="TextBox 97">
            <a:extLst>
              <a:ext uri="{FF2B5EF4-FFF2-40B4-BE49-F238E27FC236}">
                <a16:creationId xmlns:a16="http://schemas.microsoft.com/office/drawing/2014/main" id="{AA57E721-1CB3-4B92-0419-7599620B7472}"/>
              </a:ext>
            </a:extLst>
          </p:cNvPr>
          <p:cNvSpPr txBox="1"/>
          <p:nvPr/>
        </p:nvSpPr>
        <p:spPr>
          <a:xfrm>
            <a:off x="603659" y="5743453"/>
            <a:ext cx="9848279" cy="461665"/>
          </a:xfrm>
          <a:prstGeom prst="rect">
            <a:avLst/>
          </a:prstGeom>
          <a:noFill/>
        </p:spPr>
        <p:txBody>
          <a:bodyPr wrap="square">
            <a:spAutoFit/>
          </a:bodyPr>
          <a:lstStyle/>
          <a:p>
            <a:r>
              <a:rPr lang="en-US" sz="2400" b="1" dirty="0">
                <a:solidFill>
                  <a:srgbClr val="62A844"/>
                </a:solidFill>
              </a:rPr>
              <a:t>Recycling matters, but prevention and reuse usually create greater value.</a:t>
            </a:r>
            <a:endParaRPr lang="en-US" sz="2400" dirty="0">
              <a:solidFill>
                <a:srgbClr val="62A844"/>
              </a:solidFill>
            </a:endParaRPr>
          </a:p>
        </p:txBody>
      </p:sp>
      <p:sp>
        <p:nvSpPr>
          <p:cNvPr id="8" name="Google Shape;256;p20">
            <a:extLst>
              <a:ext uri="{FF2B5EF4-FFF2-40B4-BE49-F238E27FC236}">
                <a16:creationId xmlns:a16="http://schemas.microsoft.com/office/drawing/2014/main" id="{CE9FF2F6-FB77-58EC-423D-A288FED9CA7E}"/>
              </a:ext>
            </a:extLst>
          </p:cNvPr>
          <p:cNvSpPr/>
          <p:nvPr/>
        </p:nvSpPr>
        <p:spPr>
          <a:xfrm>
            <a:off x="5810325" y="2217758"/>
            <a:ext cx="959304" cy="179462"/>
          </a:xfrm>
          <a:custGeom>
            <a:avLst/>
            <a:gdLst/>
            <a:ahLst/>
            <a:cxnLst/>
            <a:rect l="l" t="t" r="r" b="b"/>
            <a:pathLst>
              <a:path w="26230" h="4907" extrusionOk="0">
                <a:moveTo>
                  <a:pt x="14240" y="1"/>
                </a:moveTo>
                <a:lnTo>
                  <a:pt x="0" y="3454"/>
                </a:lnTo>
                <a:lnTo>
                  <a:pt x="17657" y="4906"/>
                </a:lnTo>
                <a:lnTo>
                  <a:pt x="26230" y="1144"/>
                </a:lnTo>
                <a:lnTo>
                  <a:pt x="14240" y="1"/>
                </a:lnTo>
                <a:close/>
              </a:path>
            </a:pathLst>
          </a:custGeom>
          <a:solidFill>
            <a:srgbClr val="295A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58;p20">
            <a:extLst>
              <a:ext uri="{FF2B5EF4-FFF2-40B4-BE49-F238E27FC236}">
                <a16:creationId xmlns:a16="http://schemas.microsoft.com/office/drawing/2014/main" id="{77A25CEC-ECC4-0A6D-B0C4-E9EC9D608C7F}"/>
              </a:ext>
            </a:extLst>
          </p:cNvPr>
          <p:cNvSpPr/>
          <p:nvPr/>
        </p:nvSpPr>
        <p:spPr>
          <a:xfrm>
            <a:off x="5743504" y="1145894"/>
            <a:ext cx="1046014" cy="1056191"/>
          </a:xfrm>
          <a:custGeom>
            <a:avLst/>
            <a:gdLst/>
            <a:ahLst/>
            <a:cxnLst/>
            <a:rect l="l" t="t" r="r" b="b"/>
            <a:pathLst>
              <a:path w="26230" h="22694" extrusionOk="0">
                <a:moveTo>
                  <a:pt x="13109" y="0"/>
                </a:moveTo>
                <a:lnTo>
                  <a:pt x="0" y="22694"/>
                </a:lnTo>
                <a:lnTo>
                  <a:pt x="26230" y="22694"/>
                </a:lnTo>
                <a:lnTo>
                  <a:pt x="13133" y="0"/>
                </a:ln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59;p20">
            <a:extLst>
              <a:ext uri="{FF2B5EF4-FFF2-40B4-BE49-F238E27FC236}">
                <a16:creationId xmlns:a16="http://schemas.microsoft.com/office/drawing/2014/main" id="{A9A4F74D-7798-EA87-D955-C660269F21A8}"/>
              </a:ext>
            </a:extLst>
          </p:cNvPr>
          <p:cNvSpPr/>
          <p:nvPr/>
        </p:nvSpPr>
        <p:spPr>
          <a:xfrm>
            <a:off x="7496963" y="1471186"/>
            <a:ext cx="2091071" cy="551131"/>
          </a:xfrm>
          <a:prstGeom prst="roundRect">
            <a:avLst>
              <a:gd name="adj" fmla="val 50000"/>
            </a:avLst>
          </a:prstGeom>
          <a:solidFill>
            <a:srgbClr val="62A844"/>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400" b="1"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rPr>
              <a:t>04 Disposal</a:t>
            </a:r>
            <a:endParaRPr sz="2400" b="1"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9" name="Google Shape;266;p20">
            <a:extLst>
              <a:ext uri="{FF2B5EF4-FFF2-40B4-BE49-F238E27FC236}">
                <a16:creationId xmlns:a16="http://schemas.microsoft.com/office/drawing/2014/main" id="{D187EF0A-65F1-4855-12C6-E8F4328F101B}"/>
              </a:ext>
            </a:extLst>
          </p:cNvPr>
          <p:cNvSpPr/>
          <p:nvPr/>
        </p:nvSpPr>
        <p:spPr>
          <a:xfrm>
            <a:off x="5220976" y="3085895"/>
            <a:ext cx="2091071" cy="198995"/>
          </a:xfrm>
          <a:custGeom>
            <a:avLst/>
            <a:gdLst/>
            <a:ahLst/>
            <a:cxnLst/>
            <a:rect l="l" t="t" r="r" b="b"/>
            <a:pathLst>
              <a:path w="52436" h="4990" extrusionOk="0">
                <a:moveTo>
                  <a:pt x="24837" y="1"/>
                </a:moveTo>
                <a:lnTo>
                  <a:pt x="0" y="3930"/>
                </a:lnTo>
                <a:lnTo>
                  <a:pt x="40744" y="4989"/>
                </a:lnTo>
                <a:lnTo>
                  <a:pt x="52436" y="1751"/>
                </a:lnTo>
                <a:lnTo>
                  <a:pt x="24837" y="1"/>
                </a:ln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8;p20">
            <a:extLst>
              <a:ext uri="{FF2B5EF4-FFF2-40B4-BE49-F238E27FC236}">
                <a16:creationId xmlns:a16="http://schemas.microsoft.com/office/drawing/2014/main" id="{12458504-9EE9-B1A9-9868-7BBCEAC26AE4}"/>
              </a:ext>
            </a:extLst>
          </p:cNvPr>
          <p:cNvSpPr/>
          <p:nvPr/>
        </p:nvSpPr>
        <p:spPr>
          <a:xfrm>
            <a:off x="5220976" y="2250717"/>
            <a:ext cx="2091071" cy="905003"/>
          </a:xfrm>
          <a:custGeom>
            <a:avLst/>
            <a:gdLst/>
            <a:ahLst/>
            <a:cxnLst/>
            <a:rect l="l" t="t" r="r" b="b"/>
            <a:pathLst>
              <a:path w="52436" h="22694" extrusionOk="0">
                <a:moveTo>
                  <a:pt x="13097" y="1"/>
                </a:moveTo>
                <a:lnTo>
                  <a:pt x="0" y="22694"/>
                </a:lnTo>
                <a:lnTo>
                  <a:pt x="52436" y="22694"/>
                </a:lnTo>
                <a:lnTo>
                  <a:pt x="39327" y="1"/>
                </a:ln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69;p20">
            <a:extLst>
              <a:ext uri="{FF2B5EF4-FFF2-40B4-BE49-F238E27FC236}">
                <a16:creationId xmlns:a16="http://schemas.microsoft.com/office/drawing/2014/main" id="{C3B4694E-4061-9B2A-6580-831950902465}"/>
              </a:ext>
            </a:extLst>
          </p:cNvPr>
          <p:cNvSpPr/>
          <p:nvPr/>
        </p:nvSpPr>
        <p:spPr>
          <a:xfrm>
            <a:off x="7952793" y="2460318"/>
            <a:ext cx="2091071" cy="551130"/>
          </a:xfrm>
          <a:prstGeom prst="roundRect">
            <a:avLst>
              <a:gd name="adj" fmla="val 50000"/>
            </a:avLst>
          </a:prstGeom>
          <a:solidFill>
            <a:srgbClr val="3D8241"/>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400" b="1"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rPr>
              <a:t>03 Recycling</a:t>
            </a:r>
            <a:endParaRPr sz="2400" b="1"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46" name="Google Shape;295;p20">
            <a:extLst>
              <a:ext uri="{FF2B5EF4-FFF2-40B4-BE49-F238E27FC236}">
                <a16:creationId xmlns:a16="http://schemas.microsoft.com/office/drawing/2014/main" id="{BB3A6DEB-DF84-FC50-C29E-50F1042F4923}"/>
              </a:ext>
            </a:extLst>
          </p:cNvPr>
          <p:cNvSpPr/>
          <p:nvPr/>
        </p:nvSpPr>
        <p:spPr>
          <a:xfrm>
            <a:off x="4175920" y="4246330"/>
            <a:ext cx="4181186" cy="905005"/>
          </a:xfrm>
          <a:custGeom>
            <a:avLst/>
            <a:gdLst/>
            <a:ahLst/>
            <a:cxnLst/>
            <a:rect l="l" t="t" r="r" b="b"/>
            <a:pathLst>
              <a:path w="104848" h="22694" extrusionOk="0">
                <a:moveTo>
                  <a:pt x="13098" y="0"/>
                </a:moveTo>
                <a:lnTo>
                  <a:pt x="1" y="22694"/>
                </a:lnTo>
                <a:lnTo>
                  <a:pt x="104847" y="22694"/>
                </a:lnTo>
                <a:lnTo>
                  <a:pt x="91738" y="0"/>
                </a:ln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96;p20">
            <a:extLst>
              <a:ext uri="{FF2B5EF4-FFF2-40B4-BE49-F238E27FC236}">
                <a16:creationId xmlns:a16="http://schemas.microsoft.com/office/drawing/2014/main" id="{937620F0-6A01-4DE4-0A1D-302FED139021}"/>
              </a:ext>
            </a:extLst>
          </p:cNvPr>
          <p:cNvSpPr/>
          <p:nvPr/>
        </p:nvSpPr>
        <p:spPr>
          <a:xfrm>
            <a:off x="9006842" y="4438589"/>
            <a:ext cx="2209910" cy="551131"/>
          </a:xfrm>
          <a:prstGeom prst="roundRect">
            <a:avLst>
              <a:gd name="adj" fmla="val 50000"/>
            </a:avLst>
          </a:prstGeom>
          <a:solidFill>
            <a:srgbClr val="06677F"/>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400" b="1"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rPr>
              <a:t>01 Prevention</a:t>
            </a:r>
            <a:endParaRPr sz="2400" b="1"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29" name="Google Shape;276;p20">
            <a:extLst>
              <a:ext uri="{FF2B5EF4-FFF2-40B4-BE49-F238E27FC236}">
                <a16:creationId xmlns:a16="http://schemas.microsoft.com/office/drawing/2014/main" id="{ECA2377B-BD84-BB6A-11A3-8093E2BE741F}"/>
              </a:ext>
            </a:extLst>
          </p:cNvPr>
          <p:cNvSpPr/>
          <p:nvPr/>
        </p:nvSpPr>
        <p:spPr>
          <a:xfrm>
            <a:off x="4698451" y="4036922"/>
            <a:ext cx="3136129" cy="302479"/>
          </a:xfrm>
          <a:custGeom>
            <a:avLst/>
            <a:gdLst/>
            <a:ahLst/>
            <a:cxnLst/>
            <a:rect l="l" t="t" r="r" b="b"/>
            <a:pathLst>
              <a:path w="78642" h="7585" extrusionOk="0">
                <a:moveTo>
                  <a:pt x="34160" y="1"/>
                </a:moveTo>
                <a:lnTo>
                  <a:pt x="1" y="5251"/>
                </a:lnTo>
                <a:lnTo>
                  <a:pt x="62270" y="7585"/>
                </a:lnTo>
                <a:lnTo>
                  <a:pt x="78641" y="2775"/>
                </a:lnTo>
                <a:lnTo>
                  <a:pt x="34160" y="1"/>
                </a:lnTo>
                <a:close/>
              </a:path>
            </a:pathLst>
          </a:custGeom>
          <a:solidFill>
            <a:srgbClr val="084E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78;p20">
            <a:extLst>
              <a:ext uri="{FF2B5EF4-FFF2-40B4-BE49-F238E27FC236}">
                <a16:creationId xmlns:a16="http://schemas.microsoft.com/office/drawing/2014/main" id="{779B37D8-A984-BB33-C363-F7FB262D5037}"/>
              </a:ext>
            </a:extLst>
          </p:cNvPr>
          <p:cNvSpPr/>
          <p:nvPr/>
        </p:nvSpPr>
        <p:spPr>
          <a:xfrm>
            <a:off x="4698451" y="3242579"/>
            <a:ext cx="3136129" cy="905004"/>
          </a:xfrm>
          <a:custGeom>
            <a:avLst/>
            <a:gdLst/>
            <a:ahLst/>
            <a:cxnLst/>
            <a:rect l="l" t="t" r="r" b="b"/>
            <a:pathLst>
              <a:path w="78642" h="22694" extrusionOk="0">
                <a:moveTo>
                  <a:pt x="13109" y="1"/>
                </a:moveTo>
                <a:lnTo>
                  <a:pt x="1" y="22694"/>
                </a:lnTo>
                <a:lnTo>
                  <a:pt x="78641" y="22694"/>
                </a:lnTo>
                <a:lnTo>
                  <a:pt x="65545" y="1"/>
                </a:ln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79;p20">
            <a:extLst>
              <a:ext uri="{FF2B5EF4-FFF2-40B4-BE49-F238E27FC236}">
                <a16:creationId xmlns:a16="http://schemas.microsoft.com/office/drawing/2014/main" id="{A2A3DA8B-4390-4CAC-B3B4-B2CF0737D3ED}"/>
              </a:ext>
            </a:extLst>
          </p:cNvPr>
          <p:cNvSpPr/>
          <p:nvPr/>
        </p:nvSpPr>
        <p:spPr>
          <a:xfrm>
            <a:off x="8440421" y="3449450"/>
            <a:ext cx="3371820" cy="551131"/>
          </a:xfrm>
          <a:prstGeom prst="roundRect">
            <a:avLst>
              <a:gd name="adj" fmla="val 50000"/>
            </a:avLst>
          </a:prstGeom>
          <a:solidFill>
            <a:srgbClr val="0289AE"/>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400" b="1"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rPr>
              <a:t>02 Preparing for reuse </a:t>
            </a:r>
            <a:endParaRPr sz="2400" b="1"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endParaRPr>
          </a:p>
        </p:txBody>
      </p:sp>
      <p:cxnSp>
        <p:nvCxnSpPr>
          <p:cNvPr id="1110" name="Straight Connector 1109">
            <a:extLst>
              <a:ext uri="{FF2B5EF4-FFF2-40B4-BE49-F238E27FC236}">
                <a16:creationId xmlns:a16="http://schemas.microsoft.com/office/drawing/2014/main" id="{AEF934E3-427D-748C-5CD0-6D021A5D26B8}"/>
              </a:ext>
            </a:extLst>
          </p:cNvPr>
          <p:cNvCxnSpPr>
            <a:cxnSpLocks/>
          </p:cNvCxnSpPr>
          <p:nvPr/>
        </p:nvCxnSpPr>
        <p:spPr>
          <a:xfrm>
            <a:off x="6266511" y="1774277"/>
            <a:ext cx="132890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08DC3469-B8E7-85A1-FC30-A35B1D9E43FA}"/>
              </a:ext>
            </a:extLst>
          </p:cNvPr>
          <p:cNvCxnSpPr>
            <a:cxnSpLocks/>
          </p:cNvCxnSpPr>
          <p:nvPr/>
        </p:nvCxnSpPr>
        <p:spPr>
          <a:xfrm>
            <a:off x="6670228" y="2735883"/>
            <a:ext cx="1328905" cy="0"/>
          </a:xfrm>
          <a:prstGeom prst="line">
            <a:avLst/>
          </a:prstGeom>
          <a:ln w="34925">
            <a:solidFill>
              <a:srgbClr val="3D8241"/>
            </a:solidFill>
            <a:prstDash val="sysDot"/>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3568FBEE-A73B-DF0F-B729-706AA410216E}"/>
              </a:ext>
            </a:extLst>
          </p:cNvPr>
          <p:cNvCxnSpPr>
            <a:cxnSpLocks/>
          </p:cNvCxnSpPr>
          <p:nvPr/>
        </p:nvCxnSpPr>
        <p:spPr>
          <a:xfrm>
            <a:off x="7111516" y="3725015"/>
            <a:ext cx="1328905" cy="0"/>
          </a:xfrm>
          <a:prstGeom prst="line">
            <a:avLst/>
          </a:prstGeom>
          <a:ln w="34925">
            <a:solidFill>
              <a:srgbClr val="0289AE"/>
            </a:solidFill>
            <a:prstDash val="sysDot"/>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902016D4-BBB5-4266-A157-84F78F1C1EF9}"/>
              </a:ext>
            </a:extLst>
          </p:cNvPr>
          <p:cNvCxnSpPr>
            <a:cxnSpLocks/>
          </p:cNvCxnSpPr>
          <p:nvPr/>
        </p:nvCxnSpPr>
        <p:spPr>
          <a:xfrm>
            <a:off x="7692653" y="4714153"/>
            <a:ext cx="1328905" cy="0"/>
          </a:xfrm>
          <a:prstGeom prst="line">
            <a:avLst/>
          </a:prstGeom>
          <a:ln w="34925">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1117" name="Group 1116">
            <a:extLst>
              <a:ext uri="{FF2B5EF4-FFF2-40B4-BE49-F238E27FC236}">
                <a16:creationId xmlns:a16="http://schemas.microsoft.com/office/drawing/2014/main" id="{B2921247-BA76-AD92-BFCD-5BA1DF790218}"/>
              </a:ext>
            </a:extLst>
          </p:cNvPr>
          <p:cNvGrpSpPr/>
          <p:nvPr/>
        </p:nvGrpSpPr>
        <p:grpSpPr>
          <a:xfrm>
            <a:off x="6077506" y="4469727"/>
            <a:ext cx="483686" cy="571348"/>
            <a:chOff x="7330526" y="755882"/>
            <a:chExt cx="1155971" cy="1365477"/>
          </a:xfrm>
          <a:solidFill>
            <a:schemeClr val="bg1"/>
          </a:solidFill>
        </p:grpSpPr>
        <p:sp>
          <p:nvSpPr>
            <p:cNvPr id="1118" name="Freeform 1117">
              <a:extLst>
                <a:ext uri="{FF2B5EF4-FFF2-40B4-BE49-F238E27FC236}">
                  <a16:creationId xmlns:a16="http://schemas.microsoft.com/office/drawing/2014/main" id="{057CC7EC-BB17-BA25-04BC-4A72DBD34651}"/>
                </a:ext>
              </a:extLst>
            </p:cNvPr>
            <p:cNvSpPr/>
            <p:nvPr/>
          </p:nvSpPr>
          <p:spPr>
            <a:xfrm>
              <a:off x="7857115" y="1470469"/>
              <a:ext cx="488957" cy="140299"/>
            </a:xfrm>
            <a:custGeom>
              <a:avLst/>
              <a:gdLst>
                <a:gd name="connsiteX0" fmla="*/ 465138 w 488957"/>
                <a:gd name="connsiteY0" fmla="*/ 140300 h 140299"/>
                <a:gd name="connsiteX1" fmla="*/ 451564 w 488957"/>
                <a:gd name="connsiteY1" fmla="*/ 136907 h 140299"/>
                <a:gd name="connsiteX2" fmla="*/ 393876 w 488957"/>
                <a:gd name="connsiteY2" fmla="*/ 126729 h 140299"/>
                <a:gd name="connsiteX3" fmla="*/ 366729 w 488957"/>
                <a:gd name="connsiteY3" fmla="*/ 113158 h 140299"/>
                <a:gd name="connsiteX4" fmla="*/ 203845 w 488957"/>
                <a:gd name="connsiteY4" fmla="*/ 67358 h 140299"/>
                <a:gd name="connsiteX5" fmla="*/ 181787 w 488957"/>
                <a:gd name="connsiteY5" fmla="*/ 69054 h 140299"/>
                <a:gd name="connsiteX6" fmla="*/ 51141 w 488957"/>
                <a:gd name="connsiteY6" fmla="*/ 123336 h 140299"/>
                <a:gd name="connsiteX7" fmla="*/ 15510 w 488957"/>
                <a:gd name="connsiteY7" fmla="*/ 136907 h 140299"/>
                <a:gd name="connsiteX8" fmla="*/ 1936 w 488957"/>
                <a:gd name="connsiteY8" fmla="*/ 101284 h 140299"/>
                <a:gd name="connsiteX9" fmla="*/ 186877 w 488957"/>
                <a:gd name="connsiteY9" fmla="*/ 16468 h 140299"/>
                <a:gd name="connsiteX10" fmla="*/ 400663 w 488957"/>
                <a:gd name="connsiteY10" fmla="*/ 72447 h 140299"/>
                <a:gd name="connsiteX11" fmla="*/ 477015 w 488957"/>
                <a:gd name="connsiteY11" fmla="*/ 92803 h 140299"/>
                <a:gd name="connsiteX12" fmla="*/ 485499 w 488957"/>
                <a:gd name="connsiteY12" fmla="*/ 128425 h 140299"/>
                <a:gd name="connsiteX13" fmla="*/ 465138 w 488957"/>
                <a:gd name="connsiteY13" fmla="*/ 140300 h 14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8957" h="140299">
                  <a:moveTo>
                    <a:pt x="465138" y="140300"/>
                  </a:moveTo>
                  <a:cubicBezTo>
                    <a:pt x="460048" y="140300"/>
                    <a:pt x="454958" y="138603"/>
                    <a:pt x="451564" y="136907"/>
                  </a:cubicBezTo>
                  <a:cubicBezTo>
                    <a:pt x="436294" y="126729"/>
                    <a:pt x="414236" y="123336"/>
                    <a:pt x="393876" y="126729"/>
                  </a:cubicBezTo>
                  <a:cubicBezTo>
                    <a:pt x="381999" y="128425"/>
                    <a:pt x="371819" y="123336"/>
                    <a:pt x="366729" y="113158"/>
                  </a:cubicBezTo>
                  <a:cubicBezTo>
                    <a:pt x="334491" y="57180"/>
                    <a:pt x="259836" y="35128"/>
                    <a:pt x="203845" y="67358"/>
                  </a:cubicBezTo>
                  <a:cubicBezTo>
                    <a:pt x="197058" y="70750"/>
                    <a:pt x="188574" y="72447"/>
                    <a:pt x="181787" y="69054"/>
                  </a:cubicBezTo>
                  <a:cubicBezTo>
                    <a:pt x="130886" y="50395"/>
                    <a:pt x="73198" y="74143"/>
                    <a:pt x="51141" y="123336"/>
                  </a:cubicBezTo>
                  <a:cubicBezTo>
                    <a:pt x="44354" y="136907"/>
                    <a:pt x="29084" y="141996"/>
                    <a:pt x="15510" y="136907"/>
                  </a:cubicBezTo>
                  <a:cubicBezTo>
                    <a:pt x="1936" y="130122"/>
                    <a:pt x="-3154" y="114855"/>
                    <a:pt x="1936" y="101284"/>
                  </a:cubicBezTo>
                  <a:cubicBezTo>
                    <a:pt x="34173" y="31735"/>
                    <a:pt x="113919" y="-3887"/>
                    <a:pt x="186877" y="16468"/>
                  </a:cubicBezTo>
                  <a:cubicBezTo>
                    <a:pt x="261533" y="-19154"/>
                    <a:pt x="351459" y="4594"/>
                    <a:pt x="400663" y="72447"/>
                  </a:cubicBezTo>
                  <a:cubicBezTo>
                    <a:pt x="427810" y="70750"/>
                    <a:pt x="454958" y="77536"/>
                    <a:pt x="477015" y="92803"/>
                  </a:cubicBezTo>
                  <a:cubicBezTo>
                    <a:pt x="488892" y="101284"/>
                    <a:pt x="492285" y="116551"/>
                    <a:pt x="485499" y="128425"/>
                  </a:cubicBezTo>
                  <a:cubicBezTo>
                    <a:pt x="482105" y="136907"/>
                    <a:pt x="473621" y="140300"/>
                    <a:pt x="465138" y="140300"/>
                  </a:cubicBezTo>
                  <a:close/>
                </a:path>
              </a:pathLst>
            </a:custGeom>
            <a:grpFill/>
            <a:ln w="16953" cap="flat">
              <a:noFill/>
              <a:prstDash val="solid"/>
              <a:miter/>
            </a:ln>
          </p:spPr>
          <p:txBody>
            <a:bodyPr rtlCol="0" anchor="ctr"/>
            <a:lstStyle/>
            <a:p>
              <a:endParaRPr lang="en-US" sz="1799"/>
            </a:p>
          </p:txBody>
        </p:sp>
        <p:sp>
          <p:nvSpPr>
            <p:cNvPr id="1119" name="Freeform 1118">
              <a:extLst>
                <a:ext uri="{FF2B5EF4-FFF2-40B4-BE49-F238E27FC236}">
                  <a16:creationId xmlns:a16="http://schemas.microsoft.com/office/drawing/2014/main" id="{105B1A91-B031-72CD-5AC3-FBA6DB8F2F7B}"/>
                </a:ext>
              </a:extLst>
            </p:cNvPr>
            <p:cNvSpPr/>
            <p:nvPr/>
          </p:nvSpPr>
          <p:spPr>
            <a:xfrm>
              <a:off x="8057567" y="974596"/>
              <a:ext cx="247772" cy="553052"/>
            </a:xfrm>
            <a:custGeom>
              <a:avLst/>
              <a:gdLst>
                <a:gd name="connsiteX0" fmla="*/ 27147 w 247772"/>
                <a:gd name="connsiteY0" fmla="*/ 553052 h 553052"/>
                <a:gd name="connsiteX1" fmla="*/ 0 w 247772"/>
                <a:gd name="connsiteY1" fmla="*/ 525911 h 553052"/>
                <a:gd name="connsiteX2" fmla="*/ 203605 w 247772"/>
                <a:gd name="connsiteY2" fmla="*/ 6838 h 553052"/>
                <a:gd name="connsiteX3" fmla="*/ 240933 w 247772"/>
                <a:gd name="connsiteY3" fmla="*/ 8534 h 553052"/>
                <a:gd name="connsiteX4" fmla="*/ 239236 w 247772"/>
                <a:gd name="connsiteY4" fmla="*/ 45853 h 553052"/>
                <a:gd name="connsiteX5" fmla="*/ 52598 w 247772"/>
                <a:gd name="connsiteY5" fmla="*/ 525911 h 553052"/>
                <a:gd name="connsiteX6" fmla="*/ 27147 w 247772"/>
                <a:gd name="connsiteY6" fmla="*/ 553052 h 55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772" h="553052">
                  <a:moveTo>
                    <a:pt x="27147" y="553052"/>
                  </a:moveTo>
                  <a:cubicBezTo>
                    <a:pt x="11877" y="553052"/>
                    <a:pt x="0" y="541178"/>
                    <a:pt x="0" y="525911"/>
                  </a:cubicBezTo>
                  <a:cubicBezTo>
                    <a:pt x="0" y="301997"/>
                    <a:pt x="66172" y="132366"/>
                    <a:pt x="203605" y="6838"/>
                  </a:cubicBezTo>
                  <a:cubicBezTo>
                    <a:pt x="213785" y="-3340"/>
                    <a:pt x="230752" y="-1644"/>
                    <a:pt x="240933" y="8534"/>
                  </a:cubicBezTo>
                  <a:cubicBezTo>
                    <a:pt x="251113" y="18712"/>
                    <a:pt x="249416" y="35675"/>
                    <a:pt x="239236" y="45853"/>
                  </a:cubicBezTo>
                  <a:cubicBezTo>
                    <a:pt x="113679" y="161203"/>
                    <a:pt x="52598" y="318961"/>
                    <a:pt x="52598" y="525911"/>
                  </a:cubicBezTo>
                  <a:cubicBezTo>
                    <a:pt x="52598" y="541178"/>
                    <a:pt x="40721" y="553052"/>
                    <a:pt x="27147" y="553052"/>
                  </a:cubicBezTo>
                  <a:close/>
                </a:path>
              </a:pathLst>
            </a:custGeom>
            <a:grpFill/>
            <a:ln w="16953" cap="flat">
              <a:noFill/>
              <a:prstDash val="solid"/>
              <a:miter/>
            </a:ln>
          </p:spPr>
          <p:txBody>
            <a:bodyPr rtlCol="0" anchor="ctr"/>
            <a:lstStyle/>
            <a:p>
              <a:endParaRPr lang="en-US" sz="1799"/>
            </a:p>
          </p:txBody>
        </p:sp>
        <p:sp>
          <p:nvSpPr>
            <p:cNvPr id="1120" name="Freeform 1119">
              <a:extLst>
                <a:ext uri="{FF2B5EF4-FFF2-40B4-BE49-F238E27FC236}">
                  <a16:creationId xmlns:a16="http://schemas.microsoft.com/office/drawing/2014/main" id="{0654E480-A0AF-9F6C-A1F4-F8D0A29FA710}"/>
                </a:ext>
              </a:extLst>
            </p:cNvPr>
            <p:cNvSpPr/>
            <p:nvPr/>
          </p:nvSpPr>
          <p:spPr>
            <a:xfrm>
              <a:off x="8034482" y="755882"/>
              <a:ext cx="399687" cy="527496"/>
            </a:xfrm>
            <a:custGeom>
              <a:avLst/>
              <a:gdLst>
                <a:gd name="connsiteX0" fmla="*/ 174091 w 399687"/>
                <a:gd name="connsiteY0" fmla="*/ 527497 h 527496"/>
                <a:gd name="connsiteX1" fmla="*/ 155427 w 399687"/>
                <a:gd name="connsiteY1" fmla="*/ 525800 h 527496"/>
                <a:gd name="connsiteX2" fmla="*/ 131674 w 399687"/>
                <a:gd name="connsiteY2" fmla="*/ 496963 h 527496"/>
                <a:gd name="connsiteX3" fmla="*/ 160517 w 399687"/>
                <a:gd name="connsiteY3" fmla="*/ 473214 h 527496"/>
                <a:gd name="connsiteX4" fmla="*/ 262320 w 399687"/>
                <a:gd name="connsiteY4" fmla="*/ 435896 h 527496"/>
                <a:gd name="connsiteX5" fmla="*/ 345459 w 399687"/>
                <a:gd name="connsiteY5" fmla="*/ 81365 h 527496"/>
                <a:gd name="connsiteX6" fmla="*/ 208026 w 399687"/>
                <a:gd name="connsiteY6" fmla="*/ 159396 h 527496"/>
                <a:gd name="connsiteX7" fmla="*/ 129977 w 399687"/>
                <a:gd name="connsiteY7" fmla="*/ 198411 h 527496"/>
                <a:gd name="connsiteX8" fmla="*/ 53625 w 399687"/>
                <a:gd name="connsiteY8" fmla="*/ 318849 h 527496"/>
                <a:gd name="connsiteX9" fmla="*/ 106223 w 399687"/>
                <a:gd name="connsiteY9" fmla="*/ 451162 h 527496"/>
                <a:gd name="connsiteX10" fmla="*/ 111313 w 399687"/>
                <a:gd name="connsiteY10" fmla="*/ 488481 h 527496"/>
                <a:gd name="connsiteX11" fmla="*/ 73985 w 399687"/>
                <a:gd name="connsiteY11" fmla="*/ 493570 h 527496"/>
                <a:gd name="connsiteX12" fmla="*/ 1027 w 399687"/>
                <a:gd name="connsiteY12" fmla="*/ 315457 h 527496"/>
                <a:gd name="connsiteX13" fmla="*/ 104526 w 399687"/>
                <a:gd name="connsiteY13" fmla="*/ 154307 h 527496"/>
                <a:gd name="connsiteX14" fmla="*/ 184272 w 399687"/>
                <a:gd name="connsiteY14" fmla="*/ 113595 h 527496"/>
                <a:gd name="connsiteX15" fmla="*/ 347155 w 399687"/>
                <a:gd name="connsiteY15" fmla="*/ 8423 h 527496"/>
                <a:gd name="connsiteX16" fmla="*/ 374303 w 399687"/>
                <a:gd name="connsiteY16" fmla="*/ 1638 h 527496"/>
                <a:gd name="connsiteX17" fmla="*/ 392967 w 399687"/>
                <a:gd name="connsiteY17" fmla="*/ 23690 h 527496"/>
                <a:gd name="connsiteX18" fmla="*/ 296254 w 399687"/>
                <a:gd name="connsiteY18" fmla="*/ 476607 h 527496"/>
                <a:gd name="connsiteX19" fmla="*/ 174091 w 399687"/>
                <a:gd name="connsiteY19" fmla="*/ 527497 h 52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9687" h="527496">
                  <a:moveTo>
                    <a:pt x="174091" y="527497"/>
                  </a:moveTo>
                  <a:cubicBezTo>
                    <a:pt x="167305" y="527497"/>
                    <a:pt x="162214" y="527497"/>
                    <a:pt x="155427" y="525800"/>
                  </a:cubicBezTo>
                  <a:cubicBezTo>
                    <a:pt x="140157" y="524104"/>
                    <a:pt x="129977" y="510533"/>
                    <a:pt x="131674" y="496963"/>
                  </a:cubicBezTo>
                  <a:cubicBezTo>
                    <a:pt x="133370" y="481696"/>
                    <a:pt x="146944" y="471518"/>
                    <a:pt x="160517" y="473214"/>
                  </a:cubicBezTo>
                  <a:cubicBezTo>
                    <a:pt x="194452" y="476607"/>
                    <a:pt x="230083" y="464733"/>
                    <a:pt x="262320" y="435896"/>
                  </a:cubicBezTo>
                  <a:cubicBezTo>
                    <a:pt x="328492" y="378221"/>
                    <a:pt x="355639" y="261175"/>
                    <a:pt x="345459" y="81365"/>
                  </a:cubicBezTo>
                  <a:cubicBezTo>
                    <a:pt x="304738" y="113595"/>
                    <a:pt x="257230" y="135647"/>
                    <a:pt x="208026" y="159396"/>
                  </a:cubicBezTo>
                  <a:cubicBezTo>
                    <a:pt x="182575" y="171270"/>
                    <a:pt x="157124" y="184841"/>
                    <a:pt x="129977" y="198411"/>
                  </a:cubicBezTo>
                  <a:cubicBezTo>
                    <a:pt x="87559" y="220463"/>
                    <a:pt x="58715" y="266264"/>
                    <a:pt x="53625" y="318849"/>
                  </a:cubicBezTo>
                  <a:cubicBezTo>
                    <a:pt x="48535" y="371435"/>
                    <a:pt x="68895" y="420629"/>
                    <a:pt x="106223" y="451162"/>
                  </a:cubicBezTo>
                  <a:cubicBezTo>
                    <a:pt x="118100" y="459644"/>
                    <a:pt x="119796" y="476607"/>
                    <a:pt x="111313" y="488481"/>
                  </a:cubicBezTo>
                  <a:cubicBezTo>
                    <a:pt x="102829" y="500355"/>
                    <a:pt x="85862" y="502052"/>
                    <a:pt x="73985" y="493570"/>
                  </a:cubicBezTo>
                  <a:cubicBezTo>
                    <a:pt x="21387" y="452859"/>
                    <a:pt x="-5760" y="385006"/>
                    <a:pt x="1027" y="315457"/>
                  </a:cubicBezTo>
                  <a:cubicBezTo>
                    <a:pt x="7813" y="244212"/>
                    <a:pt x="46838" y="184841"/>
                    <a:pt x="104526" y="154307"/>
                  </a:cubicBezTo>
                  <a:cubicBezTo>
                    <a:pt x="131674" y="139040"/>
                    <a:pt x="158821" y="127166"/>
                    <a:pt x="184272" y="113595"/>
                  </a:cubicBezTo>
                  <a:cubicBezTo>
                    <a:pt x="248746" y="83061"/>
                    <a:pt x="304738" y="55920"/>
                    <a:pt x="347155" y="8423"/>
                  </a:cubicBezTo>
                  <a:cubicBezTo>
                    <a:pt x="353943" y="-58"/>
                    <a:pt x="365819" y="-1754"/>
                    <a:pt x="374303" y="1638"/>
                  </a:cubicBezTo>
                  <a:cubicBezTo>
                    <a:pt x="384483" y="5031"/>
                    <a:pt x="391270" y="13512"/>
                    <a:pt x="392967" y="23690"/>
                  </a:cubicBezTo>
                  <a:cubicBezTo>
                    <a:pt x="415024" y="256086"/>
                    <a:pt x="382786" y="400273"/>
                    <a:pt x="296254" y="476607"/>
                  </a:cubicBezTo>
                  <a:cubicBezTo>
                    <a:pt x="262320" y="510533"/>
                    <a:pt x="218206" y="527497"/>
                    <a:pt x="174091" y="527497"/>
                  </a:cubicBezTo>
                  <a:close/>
                </a:path>
              </a:pathLst>
            </a:custGeom>
            <a:grpFill/>
            <a:ln w="16953" cap="flat">
              <a:noFill/>
              <a:prstDash val="solid"/>
              <a:miter/>
            </a:ln>
          </p:spPr>
          <p:txBody>
            <a:bodyPr rtlCol="0" anchor="ctr"/>
            <a:lstStyle/>
            <a:p>
              <a:endParaRPr lang="en-US" sz="1799"/>
            </a:p>
          </p:txBody>
        </p:sp>
        <p:sp>
          <p:nvSpPr>
            <p:cNvPr id="1121" name="Freeform 1120">
              <a:extLst>
                <a:ext uri="{FF2B5EF4-FFF2-40B4-BE49-F238E27FC236}">
                  <a16:creationId xmlns:a16="http://schemas.microsoft.com/office/drawing/2014/main" id="{D5D9271F-FC5B-73BF-4D99-735BE0DA7DE5}"/>
                </a:ext>
              </a:extLst>
            </p:cNvPr>
            <p:cNvSpPr/>
            <p:nvPr/>
          </p:nvSpPr>
          <p:spPr>
            <a:xfrm>
              <a:off x="7906937" y="1241348"/>
              <a:ext cx="205672" cy="286299"/>
            </a:xfrm>
            <a:custGeom>
              <a:avLst/>
              <a:gdLst>
                <a:gd name="connsiteX0" fmla="*/ 177777 w 205672"/>
                <a:gd name="connsiteY0" fmla="*/ 286300 h 286299"/>
                <a:gd name="connsiteX1" fmla="*/ 152326 w 205672"/>
                <a:gd name="connsiteY1" fmla="*/ 265944 h 286299"/>
                <a:gd name="connsiteX2" fmla="*/ 11499 w 205672"/>
                <a:gd name="connsiteY2" fmla="*/ 48816 h 286299"/>
                <a:gd name="connsiteX3" fmla="*/ 4713 w 205672"/>
                <a:gd name="connsiteY3" fmla="*/ 11497 h 286299"/>
                <a:gd name="connsiteX4" fmla="*/ 42040 w 205672"/>
                <a:gd name="connsiteY4" fmla="*/ 4711 h 286299"/>
                <a:gd name="connsiteX5" fmla="*/ 204924 w 205672"/>
                <a:gd name="connsiteY5" fmla="*/ 252374 h 286299"/>
                <a:gd name="connsiteX6" fmla="*/ 186260 w 205672"/>
                <a:gd name="connsiteY6" fmla="*/ 284604 h 286299"/>
                <a:gd name="connsiteX7" fmla="*/ 177777 w 205672"/>
                <a:gd name="connsiteY7" fmla="*/ 286300 h 28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72" h="286299">
                  <a:moveTo>
                    <a:pt x="177777" y="286300"/>
                  </a:moveTo>
                  <a:cubicBezTo>
                    <a:pt x="165900" y="286300"/>
                    <a:pt x="155720" y="277818"/>
                    <a:pt x="152326" y="265944"/>
                  </a:cubicBezTo>
                  <a:cubicBezTo>
                    <a:pt x="128572" y="169254"/>
                    <a:pt x="81065" y="96313"/>
                    <a:pt x="11499" y="48816"/>
                  </a:cubicBezTo>
                  <a:cubicBezTo>
                    <a:pt x="-378" y="40334"/>
                    <a:pt x="-3771" y="23371"/>
                    <a:pt x="4713" y="11497"/>
                  </a:cubicBezTo>
                  <a:cubicBezTo>
                    <a:pt x="13196" y="-378"/>
                    <a:pt x="30163" y="-3770"/>
                    <a:pt x="42040" y="4711"/>
                  </a:cubicBezTo>
                  <a:cubicBezTo>
                    <a:pt x="121786" y="58994"/>
                    <a:pt x="176080" y="143809"/>
                    <a:pt x="204924" y="252374"/>
                  </a:cubicBezTo>
                  <a:cubicBezTo>
                    <a:pt x="208318" y="265944"/>
                    <a:pt x="199834" y="281211"/>
                    <a:pt x="186260" y="284604"/>
                  </a:cubicBezTo>
                  <a:cubicBezTo>
                    <a:pt x="181170" y="286300"/>
                    <a:pt x="179474" y="286300"/>
                    <a:pt x="177777" y="286300"/>
                  </a:cubicBezTo>
                  <a:close/>
                </a:path>
              </a:pathLst>
            </a:custGeom>
            <a:grpFill/>
            <a:ln w="16953" cap="flat">
              <a:noFill/>
              <a:prstDash val="solid"/>
              <a:miter/>
            </a:ln>
          </p:spPr>
          <p:txBody>
            <a:bodyPr rtlCol="0" anchor="ctr"/>
            <a:lstStyle/>
            <a:p>
              <a:endParaRPr lang="en-US" sz="1799"/>
            </a:p>
          </p:txBody>
        </p:sp>
        <p:sp>
          <p:nvSpPr>
            <p:cNvPr id="1122" name="Freeform 1121">
              <a:extLst>
                <a:ext uri="{FF2B5EF4-FFF2-40B4-BE49-F238E27FC236}">
                  <a16:creationId xmlns:a16="http://schemas.microsoft.com/office/drawing/2014/main" id="{B18C405F-2B9F-1E58-A7A3-901344A20A8B}"/>
                </a:ext>
              </a:extLst>
            </p:cNvPr>
            <p:cNvSpPr/>
            <p:nvPr/>
          </p:nvSpPr>
          <p:spPr>
            <a:xfrm>
              <a:off x="7753439" y="1110968"/>
              <a:ext cx="303088" cy="299634"/>
            </a:xfrm>
            <a:custGeom>
              <a:avLst/>
              <a:gdLst>
                <a:gd name="connsiteX0" fmla="*/ 195538 w 303088"/>
                <a:gd name="connsiteY0" fmla="*/ 299635 h 299634"/>
                <a:gd name="connsiteX1" fmla="*/ 137850 w 303088"/>
                <a:gd name="connsiteY1" fmla="*/ 286064 h 299634"/>
                <a:gd name="connsiteX2" fmla="*/ 416 w 303088"/>
                <a:gd name="connsiteY2" fmla="*/ 31616 h 299634"/>
                <a:gd name="connsiteX3" fmla="*/ 12294 w 303088"/>
                <a:gd name="connsiteY3" fmla="*/ 4475 h 299634"/>
                <a:gd name="connsiteX4" fmla="*/ 41138 w 303088"/>
                <a:gd name="connsiteY4" fmla="*/ 4475 h 299634"/>
                <a:gd name="connsiteX5" fmla="*/ 149727 w 303088"/>
                <a:gd name="connsiteY5" fmla="*/ 36705 h 299634"/>
                <a:gd name="connsiteX6" fmla="*/ 202325 w 303088"/>
                <a:gd name="connsiteY6" fmla="*/ 46883 h 299634"/>
                <a:gd name="connsiteX7" fmla="*/ 302431 w 303088"/>
                <a:gd name="connsiteY7" fmla="*/ 155448 h 299634"/>
                <a:gd name="connsiteX8" fmla="*/ 282071 w 303088"/>
                <a:gd name="connsiteY8" fmla="*/ 185981 h 299634"/>
                <a:gd name="connsiteX9" fmla="*/ 251530 w 303088"/>
                <a:gd name="connsiteY9" fmla="*/ 165626 h 299634"/>
                <a:gd name="connsiteX10" fmla="*/ 192145 w 303088"/>
                <a:gd name="connsiteY10" fmla="*/ 97773 h 299634"/>
                <a:gd name="connsiteX11" fmla="*/ 141244 w 303088"/>
                <a:gd name="connsiteY11" fmla="*/ 89291 h 299634"/>
                <a:gd name="connsiteX12" fmla="*/ 63195 w 303088"/>
                <a:gd name="connsiteY12" fmla="*/ 72328 h 299634"/>
                <a:gd name="connsiteX13" fmla="*/ 159908 w 303088"/>
                <a:gd name="connsiteY13" fmla="*/ 238567 h 299634"/>
                <a:gd name="connsiteX14" fmla="*/ 239653 w 303088"/>
                <a:gd name="connsiteY14" fmla="*/ 224997 h 299634"/>
                <a:gd name="connsiteX15" fmla="*/ 276981 w 303088"/>
                <a:gd name="connsiteY15" fmla="*/ 218211 h 299634"/>
                <a:gd name="connsiteX16" fmla="*/ 283767 w 303088"/>
                <a:gd name="connsiteY16" fmla="*/ 255530 h 299634"/>
                <a:gd name="connsiteX17" fmla="*/ 195538 w 303088"/>
                <a:gd name="connsiteY17" fmla="*/ 299635 h 29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088" h="299634">
                  <a:moveTo>
                    <a:pt x="195538" y="299635"/>
                  </a:moveTo>
                  <a:cubicBezTo>
                    <a:pt x="176875" y="299635"/>
                    <a:pt x="156514" y="294546"/>
                    <a:pt x="137850" y="286064"/>
                  </a:cubicBezTo>
                  <a:cubicBezTo>
                    <a:pt x="71679" y="255530"/>
                    <a:pt x="25867" y="172411"/>
                    <a:pt x="416" y="31616"/>
                  </a:cubicBezTo>
                  <a:cubicBezTo>
                    <a:pt x="-1280" y="21438"/>
                    <a:pt x="2113" y="11261"/>
                    <a:pt x="12294" y="4475"/>
                  </a:cubicBezTo>
                  <a:cubicBezTo>
                    <a:pt x="20777" y="-614"/>
                    <a:pt x="32654" y="-2310"/>
                    <a:pt x="41138" y="4475"/>
                  </a:cubicBezTo>
                  <a:cubicBezTo>
                    <a:pt x="71679" y="23135"/>
                    <a:pt x="109006" y="29920"/>
                    <a:pt x="149727" y="36705"/>
                  </a:cubicBezTo>
                  <a:cubicBezTo>
                    <a:pt x="166694" y="40098"/>
                    <a:pt x="183662" y="41794"/>
                    <a:pt x="202325" y="46883"/>
                  </a:cubicBezTo>
                  <a:cubicBezTo>
                    <a:pt x="253227" y="57061"/>
                    <a:pt x="292251" y="101165"/>
                    <a:pt x="302431" y="155448"/>
                  </a:cubicBezTo>
                  <a:cubicBezTo>
                    <a:pt x="305824" y="169018"/>
                    <a:pt x="295644" y="184285"/>
                    <a:pt x="282071" y="185981"/>
                  </a:cubicBezTo>
                  <a:cubicBezTo>
                    <a:pt x="266800" y="189374"/>
                    <a:pt x="253227" y="179196"/>
                    <a:pt x="251530" y="165626"/>
                  </a:cubicBezTo>
                  <a:cubicBezTo>
                    <a:pt x="244743" y="131699"/>
                    <a:pt x="220989" y="104558"/>
                    <a:pt x="192145" y="97773"/>
                  </a:cubicBezTo>
                  <a:cubicBezTo>
                    <a:pt x="175178" y="94380"/>
                    <a:pt x="158211" y="90987"/>
                    <a:pt x="141244" y="89291"/>
                  </a:cubicBezTo>
                  <a:cubicBezTo>
                    <a:pt x="114096" y="84202"/>
                    <a:pt x="88646" y="80810"/>
                    <a:pt x="63195" y="72328"/>
                  </a:cubicBezTo>
                  <a:cubicBezTo>
                    <a:pt x="85252" y="163929"/>
                    <a:pt x="117490" y="219908"/>
                    <a:pt x="159908" y="238567"/>
                  </a:cubicBezTo>
                  <a:cubicBezTo>
                    <a:pt x="192145" y="253834"/>
                    <a:pt x="224382" y="248745"/>
                    <a:pt x="239653" y="224997"/>
                  </a:cubicBezTo>
                  <a:cubicBezTo>
                    <a:pt x="248136" y="213122"/>
                    <a:pt x="265103" y="209730"/>
                    <a:pt x="276981" y="218211"/>
                  </a:cubicBezTo>
                  <a:cubicBezTo>
                    <a:pt x="288857" y="226693"/>
                    <a:pt x="292251" y="241960"/>
                    <a:pt x="283767" y="255530"/>
                  </a:cubicBezTo>
                  <a:cubicBezTo>
                    <a:pt x="263407" y="282671"/>
                    <a:pt x="231169" y="299635"/>
                    <a:pt x="195538" y="299635"/>
                  </a:cubicBezTo>
                  <a:close/>
                </a:path>
              </a:pathLst>
            </a:custGeom>
            <a:grpFill/>
            <a:ln w="16953" cap="flat">
              <a:noFill/>
              <a:prstDash val="solid"/>
              <a:miter/>
            </a:ln>
          </p:spPr>
          <p:txBody>
            <a:bodyPr rtlCol="0" anchor="ctr"/>
            <a:lstStyle/>
            <a:p>
              <a:endParaRPr lang="en-US" sz="1799"/>
            </a:p>
          </p:txBody>
        </p:sp>
        <p:sp>
          <p:nvSpPr>
            <p:cNvPr id="1123" name="Freeform 1122">
              <a:extLst>
                <a:ext uri="{FF2B5EF4-FFF2-40B4-BE49-F238E27FC236}">
                  <a16:creationId xmlns:a16="http://schemas.microsoft.com/office/drawing/2014/main" id="{3C99B3DF-8498-019B-1BA6-463C071AF960}"/>
                </a:ext>
              </a:extLst>
            </p:cNvPr>
            <p:cNvSpPr/>
            <p:nvPr/>
          </p:nvSpPr>
          <p:spPr>
            <a:xfrm>
              <a:off x="7640014" y="1605786"/>
              <a:ext cx="846483" cy="459595"/>
            </a:xfrm>
            <a:custGeom>
              <a:avLst/>
              <a:gdLst>
                <a:gd name="connsiteX0" fmla="*/ 400586 w 846483"/>
                <a:gd name="connsiteY0" fmla="*/ 459596 h 459595"/>
                <a:gd name="connsiteX1" fmla="*/ 112145 w 846483"/>
                <a:gd name="connsiteY1" fmla="*/ 415491 h 459595"/>
                <a:gd name="connsiteX2" fmla="*/ 23916 w 846483"/>
                <a:gd name="connsiteY2" fmla="*/ 398528 h 459595"/>
                <a:gd name="connsiteX3" fmla="*/ 162 w 846483"/>
                <a:gd name="connsiteY3" fmla="*/ 369691 h 459595"/>
                <a:gd name="connsiteX4" fmla="*/ 29006 w 846483"/>
                <a:gd name="connsiteY4" fmla="*/ 345942 h 459595"/>
                <a:gd name="connsiteX5" fmla="*/ 122325 w 846483"/>
                <a:gd name="connsiteY5" fmla="*/ 362905 h 459595"/>
                <a:gd name="connsiteX6" fmla="*/ 417553 w 846483"/>
                <a:gd name="connsiteY6" fmla="*/ 405313 h 459595"/>
                <a:gd name="connsiteX7" fmla="*/ 787436 w 846483"/>
                <a:gd name="connsiteY7" fmla="*/ 74531 h 459595"/>
                <a:gd name="connsiteX8" fmla="*/ 792526 w 846483"/>
                <a:gd name="connsiteY8" fmla="*/ 49087 h 459595"/>
                <a:gd name="connsiteX9" fmla="*/ 556683 w 846483"/>
                <a:gd name="connsiteY9" fmla="*/ 181399 h 459595"/>
                <a:gd name="connsiteX10" fmla="*/ 519356 w 846483"/>
                <a:gd name="connsiteY10" fmla="*/ 183096 h 459595"/>
                <a:gd name="connsiteX11" fmla="*/ 517659 w 846483"/>
                <a:gd name="connsiteY11" fmla="*/ 147473 h 459595"/>
                <a:gd name="connsiteX12" fmla="*/ 823067 w 846483"/>
                <a:gd name="connsiteY12" fmla="*/ 6679 h 459595"/>
                <a:gd name="connsiteX13" fmla="*/ 838337 w 846483"/>
                <a:gd name="connsiteY13" fmla="*/ 93191 h 459595"/>
                <a:gd name="connsiteX14" fmla="*/ 427733 w 846483"/>
                <a:gd name="connsiteY14" fmla="*/ 459596 h 459595"/>
                <a:gd name="connsiteX15" fmla="*/ 400586 w 846483"/>
                <a:gd name="connsiteY15" fmla="*/ 459596 h 45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6483" h="459595">
                  <a:moveTo>
                    <a:pt x="400586" y="459596"/>
                  </a:moveTo>
                  <a:cubicBezTo>
                    <a:pt x="337807" y="459596"/>
                    <a:pt x="229218" y="439240"/>
                    <a:pt x="112145" y="415491"/>
                  </a:cubicBezTo>
                  <a:cubicBezTo>
                    <a:pt x="71424" y="407010"/>
                    <a:pt x="37489" y="400224"/>
                    <a:pt x="23916" y="398528"/>
                  </a:cubicBezTo>
                  <a:cubicBezTo>
                    <a:pt x="10342" y="396832"/>
                    <a:pt x="-1535" y="383261"/>
                    <a:pt x="162" y="369691"/>
                  </a:cubicBezTo>
                  <a:cubicBezTo>
                    <a:pt x="1859" y="354424"/>
                    <a:pt x="15432" y="344246"/>
                    <a:pt x="29006" y="345942"/>
                  </a:cubicBezTo>
                  <a:cubicBezTo>
                    <a:pt x="45973" y="347639"/>
                    <a:pt x="79907" y="354424"/>
                    <a:pt x="122325" y="362905"/>
                  </a:cubicBezTo>
                  <a:cubicBezTo>
                    <a:pt x="213948" y="381565"/>
                    <a:pt x="368348" y="412099"/>
                    <a:pt x="417553" y="405313"/>
                  </a:cubicBezTo>
                  <a:cubicBezTo>
                    <a:pt x="480331" y="395135"/>
                    <a:pt x="753501" y="171222"/>
                    <a:pt x="787436" y="74531"/>
                  </a:cubicBezTo>
                  <a:cubicBezTo>
                    <a:pt x="794222" y="54176"/>
                    <a:pt x="792526" y="49087"/>
                    <a:pt x="792526" y="49087"/>
                  </a:cubicBezTo>
                  <a:cubicBezTo>
                    <a:pt x="760288" y="38909"/>
                    <a:pt x="583830" y="152562"/>
                    <a:pt x="556683" y="181399"/>
                  </a:cubicBezTo>
                  <a:cubicBezTo>
                    <a:pt x="546503" y="191577"/>
                    <a:pt x="529535" y="193274"/>
                    <a:pt x="519356" y="183096"/>
                  </a:cubicBezTo>
                  <a:cubicBezTo>
                    <a:pt x="509175" y="172918"/>
                    <a:pt x="507478" y="157651"/>
                    <a:pt x="517659" y="147473"/>
                  </a:cubicBezTo>
                  <a:cubicBezTo>
                    <a:pt x="526142" y="137295"/>
                    <a:pt x="748411" y="-35729"/>
                    <a:pt x="823067" y="6679"/>
                  </a:cubicBezTo>
                  <a:cubicBezTo>
                    <a:pt x="840034" y="16857"/>
                    <a:pt x="857001" y="38909"/>
                    <a:pt x="838337" y="93191"/>
                  </a:cubicBezTo>
                  <a:cubicBezTo>
                    <a:pt x="799313" y="205148"/>
                    <a:pt x="517659" y="444329"/>
                    <a:pt x="427733" y="459596"/>
                  </a:cubicBezTo>
                  <a:cubicBezTo>
                    <a:pt x="417553" y="457899"/>
                    <a:pt x="409069" y="459596"/>
                    <a:pt x="400586" y="459596"/>
                  </a:cubicBezTo>
                  <a:close/>
                </a:path>
              </a:pathLst>
            </a:custGeom>
            <a:grpFill/>
            <a:ln w="16953" cap="flat">
              <a:noFill/>
              <a:prstDash val="solid"/>
              <a:miter/>
            </a:ln>
          </p:spPr>
          <p:txBody>
            <a:bodyPr rtlCol="0" anchor="ctr"/>
            <a:lstStyle/>
            <a:p>
              <a:endParaRPr lang="en-US" sz="1799"/>
            </a:p>
          </p:txBody>
        </p:sp>
        <p:sp>
          <p:nvSpPr>
            <p:cNvPr id="1124" name="Freeform 1123">
              <a:extLst>
                <a:ext uri="{FF2B5EF4-FFF2-40B4-BE49-F238E27FC236}">
                  <a16:creationId xmlns:a16="http://schemas.microsoft.com/office/drawing/2014/main" id="{94D4ACA2-1F7A-BC0F-E32A-D657404DBB8B}"/>
                </a:ext>
              </a:extLst>
            </p:cNvPr>
            <p:cNvSpPr/>
            <p:nvPr/>
          </p:nvSpPr>
          <p:spPr>
            <a:xfrm>
              <a:off x="7470607" y="1608013"/>
              <a:ext cx="733034" cy="269076"/>
            </a:xfrm>
            <a:custGeom>
              <a:avLst/>
              <a:gdLst>
                <a:gd name="connsiteX0" fmla="*/ 595443 w 733034"/>
                <a:gd name="connsiteY0" fmla="*/ 269076 h 269076"/>
                <a:gd name="connsiteX1" fmla="*/ 568296 w 733034"/>
                <a:gd name="connsiteY1" fmla="*/ 269076 h 269076"/>
                <a:gd name="connsiteX2" fmla="*/ 386748 w 733034"/>
                <a:gd name="connsiteY2" fmla="*/ 258898 h 269076"/>
                <a:gd name="connsiteX3" fmla="*/ 364691 w 733034"/>
                <a:gd name="connsiteY3" fmla="*/ 230061 h 269076"/>
                <a:gd name="connsiteX4" fmla="*/ 393534 w 733034"/>
                <a:gd name="connsiteY4" fmla="*/ 208009 h 269076"/>
                <a:gd name="connsiteX5" fmla="*/ 569993 w 733034"/>
                <a:gd name="connsiteY5" fmla="*/ 218187 h 269076"/>
                <a:gd name="connsiteX6" fmla="*/ 597140 w 733034"/>
                <a:gd name="connsiteY6" fmla="*/ 218187 h 269076"/>
                <a:gd name="connsiteX7" fmla="*/ 683672 w 733034"/>
                <a:gd name="connsiteY7" fmla="*/ 180868 h 269076"/>
                <a:gd name="connsiteX8" fmla="*/ 610714 w 733034"/>
                <a:gd name="connsiteY8" fmla="*/ 150334 h 269076"/>
                <a:gd name="connsiteX9" fmla="*/ 400322 w 733034"/>
                <a:gd name="connsiteY9" fmla="*/ 84178 h 269076"/>
                <a:gd name="connsiteX10" fmla="*/ 318879 w 733034"/>
                <a:gd name="connsiteY10" fmla="*/ 53644 h 269076"/>
                <a:gd name="connsiteX11" fmla="*/ 47406 w 733034"/>
                <a:gd name="connsiteY11" fmla="*/ 175779 h 269076"/>
                <a:gd name="connsiteX12" fmla="*/ 10078 w 733034"/>
                <a:gd name="connsiteY12" fmla="*/ 179172 h 269076"/>
                <a:gd name="connsiteX13" fmla="*/ 6685 w 733034"/>
                <a:gd name="connsiteY13" fmla="*/ 141853 h 269076"/>
                <a:gd name="connsiteX14" fmla="*/ 323970 w 733034"/>
                <a:gd name="connsiteY14" fmla="*/ 1058 h 269076"/>
                <a:gd name="connsiteX15" fmla="*/ 422379 w 733034"/>
                <a:gd name="connsiteY15" fmla="*/ 36681 h 269076"/>
                <a:gd name="connsiteX16" fmla="*/ 614107 w 733034"/>
                <a:gd name="connsiteY16" fmla="*/ 97748 h 269076"/>
                <a:gd name="connsiteX17" fmla="*/ 732876 w 733034"/>
                <a:gd name="connsiteY17" fmla="*/ 184261 h 269076"/>
                <a:gd name="connsiteX18" fmla="*/ 595443 w 733034"/>
                <a:gd name="connsiteY18" fmla="*/ 269076 h 26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3034" h="269076">
                  <a:moveTo>
                    <a:pt x="595443" y="269076"/>
                  </a:moveTo>
                  <a:lnTo>
                    <a:pt x="568296" y="269076"/>
                  </a:lnTo>
                  <a:cubicBezTo>
                    <a:pt x="508911" y="267380"/>
                    <a:pt x="452919" y="267380"/>
                    <a:pt x="386748" y="258898"/>
                  </a:cubicBezTo>
                  <a:cubicBezTo>
                    <a:pt x="371477" y="257202"/>
                    <a:pt x="361297" y="243632"/>
                    <a:pt x="364691" y="230061"/>
                  </a:cubicBezTo>
                  <a:cubicBezTo>
                    <a:pt x="366387" y="214794"/>
                    <a:pt x="379961" y="206313"/>
                    <a:pt x="393534" y="208009"/>
                  </a:cubicBezTo>
                  <a:cubicBezTo>
                    <a:pt x="456313" y="216490"/>
                    <a:pt x="508911" y="216490"/>
                    <a:pt x="569993" y="218187"/>
                  </a:cubicBezTo>
                  <a:lnTo>
                    <a:pt x="597140" y="218187"/>
                  </a:lnTo>
                  <a:cubicBezTo>
                    <a:pt x="651435" y="218187"/>
                    <a:pt x="683672" y="192742"/>
                    <a:pt x="683672" y="180868"/>
                  </a:cubicBezTo>
                  <a:cubicBezTo>
                    <a:pt x="683672" y="174083"/>
                    <a:pt x="666705" y="157119"/>
                    <a:pt x="610714" y="150334"/>
                  </a:cubicBezTo>
                  <a:cubicBezTo>
                    <a:pt x="512304" y="138460"/>
                    <a:pt x="451223" y="107926"/>
                    <a:pt x="400322" y="84178"/>
                  </a:cubicBezTo>
                  <a:cubicBezTo>
                    <a:pt x="369780" y="68911"/>
                    <a:pt x="344330" y="57037"/>
                    <a:pt x="318879" y="53644"/>
                  </a:cubicBezTo>
                  <a:cubicBezTo>
                    <a:pt x="252708" y="45163"/>
                    <a:pt x="106790" y="104534"/>
                    <a:pt x="47406" y="175779"/>
                  </a:cubicBezTo>
                  <a:cubicBezTo>
                    <a:pt x="38922" y="187653"/>
                    <a:pt x="21955" y="189350"/>
                    <a:pt x="10078" y="179172"/>
                  </a:cubicBezTo>
                  <a:cubicBezTo>
                    <a:pt x="-1799" y="170690"/>
                    <a:pt x="-3496" y="153727"/>
                    <a:pt x="6685" y="141853"/>
                  </a:cubicBezTo>
                  <a:cubicBezTo>
                    <a:pt x="77947" y="55340"/>
                    <a:pt x="244224" y="-9120"/>
                    <a:pt x="323970" y="1058"/>
                  </a:cubicBezTo>
                  <a:cubicBezTo>
                    <a:pt x="357904" y="6147"/>
                    <a:pt x="388444" y="19718"/>
                    <a:pt x="422379" y="36681"/>
                  </a:cubicBezTo>
                  <a:cubicBezTo>
                    <a:pt x="469886" y="60429"/>
                    <a:pt x="525878" y="87570"/>
                    <a:pt x="614107" y="97748"/>
                  </a:cubicBezTo>
                  <a:cubicBezTo>
                    <a:pt x="724393" y="111319"/>
                    <a:pt x="734573" y="162208"/>
                    <a:pt x="732876" y="184261"/>
                  </a:cubicBezTo>
                  <a:cubicBezTo>
                    <a:pt x="732876" y="231757"/>
                    <a:pt x="670098" y="269076"/>
                    <a:pt x="595443" y="269076"/>
                  </a:cubicBezTo>
                  <a:close/>
                </a:path>
              </a:pathLst>
            </a:custGeom>
            <a:grpFill/>
            <a:ln w="16953" cap="flat">
              <a:noFill/>
              <a:prstDash val="solid"/>
              <a:miter/>
            </a:ln>
          </p:spPr>
          <p:txBody>
            <a:bodyPr rtlCol="0" anchor="ctr"/>
            <a:lstStyle/>
            <a:p>
              <a:endParaRPr lang="en-US" sz="1799"/>
            </a:p>
          </p:txBody>
        </p:sp>
        <p:sp>
          <p:nvSpPr>
            <p:cNvPr id="1125" name="Freeform 1124">
              <a:extLst>
                <a:ext uri="{FF2B5EF4-FFF2-40B4-BE49-F238E27FC236}">
                  <a16:creationId xmlns:a16="http://schemas.microsoft.com/office/drawing/2014/main" id="{D940A2BA-D3C6-6F26-3F21-B7F36932C6C5}"/>
                </a:ext>
              </a:extLst>
            </p:cNvPr>
            <p:cNvSpPr/>
            <p:nvPr/>
          </p:nvSpPr>
          <p:spPr>
            <a:xfrm>
              <a:off x="7330526" y="1676931"/>
              <a:ext cx="312194" cy="444428"/>
            </a:xfrm>
            <a:custGeom>
              <a:avLst/>
              <a:gdLst>
                <a:gd name="connsiteX0" fmla="*/ 165430 w 312194"/>
                <a:gd name="connsiteY0" fmla="*/ 444428 h 444428"/>
                <a:gd name="connsiteX1" fmla="*/ 155249 w 312194"/>
                <a:gd name="connsiteY1" fmla="*/ 442732 h 444428"/>
                <a:gd name="connsiteX2" fmla="*/ 141676 w 312194"/>
                <a:gd name="connsiteY2" fmla="*/ 429162 h 444428"/>
                <a:gd name="connsiteX3" fmla="*/ 117921 w 312194"/>
                <a:gd name="connsiteY3" fmla="*/ 371487 h 444428"/>
                <a:gd name="connsiteX4" fmla="*/ 133192 w 312194"/>
                <a:gd name="connsiteY4" fmla="*/ 337561 h 444428"/>
                <a:gd name="connsiteX5" fmla="*/ 167126 w 312194"/>
                <a:gd name="connsiteY5" fmla="*/ 352827 h 444428"/>
                <a:gd name="connsiteX6" fmla="*/ 180700 w 312194"/>
                <a:gd name="connsiteY6" fmla="*/ 385057 h 444428"/>
                <a:gd name="connsiteX7" fmla="*/ 250265 w 312194"/>
                <a:gd name="connsiteY7" fmla="*/ 356220 h 444428"/>
                <a:gd name="connsiteX8" fmla="*/ 129798 w 312194"/>
                <a:gd name="connsiteY8" fmla="*/ 61061 h 444428"/>
                <a:gd name="connsiteX9" fmla="*/ 60233 w 312194"/>
                <a:gd name="connsiteY9" fmla="*/ 88202 h 444428"/>
                <a:gd name="connsiteX10" fmla="*/ 131495 w 312194"/>
                <a:gd name="connsiteY10" fmla="*/ 261226 h 444428"/>
                <a:gd name="connsiteX11" fmla="*/ 116225 w 312194"/>
                <a:gd name="connsiteY11" fmla="*/ 295153 h 444428"/>
                <a:gd name="connsiteX12" fmla="*/ 82291 w 312194"/>
                <a:gd name="connsiteY12" fmla="*/ 279886 h 444428"/>
                <a:gd name="connsiteX13" fmla="*/ 2545 w 312194"/>
                <a:gd name="connsiteY13" fmla="*/ 81417 h 444428"/>
                <a:gd name="connsiteX14" fmla="*/ 2545 w 312194"/>
                <a:gd name="connsiteY14" fmla="*/ 61061 h 444428"/>
                <a:gd name="connsiteX15" fmla="*/ 17816 w 312194"/>
                <a:gd name="connsiteY15" fmla="*/ 47490 h 444428"/>
                <a:gd name="connsiteX16" fmla="*/ 134888 w 312194"/>
                <a:gd name="connsiteY16" fmla="*/ 1690 h 444428"/>
                <a:gd name="connsiteX17" fmla="*/ 168823 w 312194"/>
                <a:gd name="connsiteY17" fmla="*/ 16956 h 444428"/>
                <a:gd name="connsiteX18" fmla="*/ 309650 w 312194"/>
                <a:gd name="connsiteY18" fmla="*/ 361309 h 444428"/>
                <a:gd name="connsiteX19" fmla="*/ 309650 w 312194"/>
                <a:gd name="connsiteY19" fmla="*/ 381665 h 444428"/>
                <a:gd name="connsiteX20" fmla="*/ 296076 w 312194"/>
                <a:gd name="connsiteY20" fmla="*/ 395235 h 444428"/>
                <a:gd name="connsiteX21" fmla="*/ 179003 w 312194"/>
                <a:gd name="connsiteY21" fmla="*/ 442732 h 444428"/>
                <a:gd name="connsiteX22" fmla="*/ 165430 w 312194"/>
                <a:gd name="connsiteY22" fmla="*/ 444428 h 444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2194" h="444428">
                  <a:moveTo>
                    <a:pt x="165430" y="444428"/>
                  </a:moveTo>
                  <a:cubicBezTo>
                    <a:pt x="162036" y="444428"/>
                    <a:pt x="158643" y="444428"/>
                    <a:pt x="155249" y="442732"/>
                  </a:cubicBezTo>
                  <a:cubicBezTo>
                    <a:pt x="148462" y="439340"/>
                    <a:pt x="143372" y="434251"/>
                    <a:pt x="141676" y="429162"/>
                  </a:cubicBezTo>
                  <a:lnTo>
                    <a:pt x="117921" y="371487"/>
                  </a:lnTo>
                  <a:cubicBezTo>
                    <a:pt x="112831" y="357916"/>
                    <a:pt x="119618" y="342649"/>
                    <a:pt x="133192" y="337561"/>
                  </a:cubicBezTo>
                  <a:cubicBezTo>
                    <a:pt x="146766" y="332472"/>
                    <a:pt x="162036" y="339257"/>
                    <a:pt x="167126" y="352827"/>
                  </a:cubicBezTo>
                  <a:lnTo>
                    <a:pt x="180700" y="385057"/>
                  </a:lnTo>
                  <a:lnTo>
                    <a:pt x="250265" y="356220"/>
                  </a:lnTo>
                  <a:lnTo>
                    <a:pt x="129798" y="61061"/>
                  </a:lnTo>
                  <a:lnTo>
                    <a:pt x="60233" y="88202"/>
                  </a:lnTo>
                  <a:lnTo>
                    <a:pt x="131495" y="261226"/>
                  </a:lnTo>
                  <a:cubicBezTo>
                    <a:pt x="136585" y="274797"/>
                    <a:pt x="129798" y="290064"/>
                    <a:pt x="116225" y="295153"/>
                  </a:cubicBezTo>
                  <a:cubicBezTo>
                    <a:pt x="102651" y="300241"/>
                    <a:pt x="87381" y="293456"/>
                    <a:pt x="82291" y="279886"/>
                  </a:cubicBezTo>
                  <a:lnTo>
                    <a:pt x="2545" y="81417"/>
                  </a:lnTo>
                  <a:cubicBezTo>
                    <a:pt x="-848" y="74631"/>
                    <a:pt x="-848" y="67846"/>
                    <a:pt x="2545" y="61061"/>
                  </a:cubicBezTo>
                  <a:cubicBezTo>
                    <a:pt x="5939" y="54275"/>
                    <a:pt x="11029" y="49187"/>
                    <a:pt x="17816" y="47490"/>
                  </a:cubicBezTo>
                  <a:lnTo>
                    <a:pt x="134888" y="1690"/>
                  </a:lnTo>
                  <a:cubicBezTo>
                    <a:pt x="148462" y="-3399"/>
                    <a:pt x="163733" y="3386"/>
                    <a:pt x="168823" y="16956"/>
                  </a:cubicBezTo>
                  <a:lnTo>
                    <a:pt x="309650" y="361309"/>
                  </a:lnTo>
                  <a:cubicBezTo>
                    <a:pt x="313043" y="368094"/>
                    <a:pt x="313043" y="374879"/>
                    <a:pt x="309650" y="381665"/>
                  </a:cubicBezTo>
                  <a:cubicBezTo>
                    <a:pt x="306256" y="388450"/>
                    <a:pt x="301166" y="393539"/>
                    <a:pt x="296076" y="395235"/>
                  </a:cubicBezTo>
                  <a:lnTo>
                    <a:pt x="179003" y="442732"/>
                  </a:lnTo>
                  <a:cubicBezTo>
                    <a:pt x="172216" y="442732"/>
                    <a:pt x="168823" y="444428"/>
                    <a:pt x="165430" y="444428"/>
                  </a:cubicBezTo>
                  <a:close/>
                </a:path>
              </a:pathLst>
            </a:custGeom>
            <a:grpFill/>
            <a:ln w="16953" cap="flat">
              <a:noFill/>
              <a:prstDash val="solid"/>
              <a:miter/>
            </a:ln>
          </p:spPr>
          <p:txBody>
            <a:bodyPr rtlCol="0" anchor="ctr"/>
            <a:lstStyle/>
            <a:p>
              <a:endParaRPr lang="en-US" sz="1799"/>
            </a:p>
          </p:txBody>
        </p:sp>
      </p:grpSp>
      <p:grpSp>
        <p:nvGrpSpPr>
          <p:cNvPr id="1126" name="Graphic 3">
            <a:extLst>
              <a:ext uri="{FF2B5EF4-FFF2-40B4-BE49-F238E27FC236}">
                <a16:creationId xmlns:a16="http://schemas.microsoft.com/office/drawing/2014/main" id="{25C3C3F2-0E7E-E0C6-A75F-6F64C73734A3}"/>
              </a:ext>
            </a:extLst>
          </p:cNvPr>
          <p:cNvGrpSpPr/>
          <p:nvPr/>
        </p:nvGrpSpPr>
        <p:grpSpPr>
          <a:xfrm>
            <a:off x="6050275" y="1601339"/>
            <a:ext cx="446088" cy="570662"/>
            <a:chOff x="9338583" y="4689584"/>
            <a:chExt cx="1066116" cy="1363839"/>
          </a:xfrm>
          <a:solidFill>
            <a:schemeClr val="bg1"/>
          </a:solidFill>
        </p:grpSpPr>
        <p:sp>
          <p:nvSpPr>
            <p:cNvPr id="1127" name="Freeform 1126">
              <a:extLst>
                <a:ext uri="{FF2B5EF4-FFF2-40B4-BE49-F238E27FC236}">
                  <a16:creationId xmlns:a16="http://schemas.microsoft.com/office/drawing/2014/main" id="{586CB43A-4AF7-4A89-C7FE-BBF1237143C8}"/>
                </a:ext>
              </a:extLst>
            </p:cNvPr>
            <p:cNvSpPr/>
            <p:nvPr/>
          </p:nvSpPr>
          <p:spPr>
            <a:xfrm>
              <a:off x="9771178" y="5118752"/>
              <a:ext cx="271539" cy="196772"/>
            </a:xfrm>
            <a:custGeom>
              <a:avLst/>
              <a:gdLst>
                <a:gd name="connsiteX0" fmla="*/ 246089 w 271539"/>
                <a:gd name="connsiteY0" fmla="*/ 196773 h 196772"/>
                <a:gd name="connsiteX1" fmla="*/ 224032 w 271539"/>
                <a:gd name="connsiteY1" fmla="*/ 183202 h 196772"/>
                <a:gd name="connsiteX2" fmla="*/ 166343 w 271539"/>
                <a:gd name="connsiteY2" fmla="*/ 84816 h 196772"/>
                <a:gd name="connsiteX3" fmla="*/ 113745 w 271539"/>
                <a:gd name="connsiteY3" fmla="*/ 52586 h 196772"/>
                <a:gd name="connsiteX4" fmla="*/ 59451 w 271539"/>
                <a:gd name="connsiteY4" fmla="*/ 83119 h 196772"/>
                <a:gd name="connsiteX5" fmla="*/ 47573 w 271539"/>
                <a:gd name="connsiteY5" fmla="*/ 101779 h 196772"/>
                <a:gd name="connsiteX6" fmla="*/ 11943 w 271539"/>
                <a:gd name="connsiteY6" fmla="*/ 110261 h 196772"/>
                <a:gd name="connsiteX7" fmla="*/ 3459 w 271539"/>
                <a:gd name="connsiteY7" fmla="*/ 74638 h 196772"/>
                <a:gd name="connsiteX8" fmla="*/ 13639 w 271539"/>
                <a:gd name="connsiteY8" fmla="*/ 57675 h 196772"/>
                <a:gd name="connsiteX9" fmla="*/ 113745 w 271539"/>
                <a:gd name="connsiteY9" fmla="*/ 0 h 196772"/>
                <a:gd name="connsiteX10" fmla="*/ 212154 w 271539"/>
                <a:gd name="connsiteY10" fmla="*/ 59371 h 196772"/>
                <a:gd name="connsiteX11" fmla="*/ 268146 w 271539"/>
                <a:gd name="connsiteY11" fmla="*/ 156061 h 196772"/>
                <a:gd name="connsiteX12" fmla="*/ 257966 w 271539"/>
                <a:gd name="connsiteY12" fmla="*/ 191684 h 196772"/>
                <a:gd name="connsiteX13" fmla="*/ 246089 w 271539"/>
                <a:gd name="connsiteY13" fmla="*/ 196773 h 19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1539" h="196772">
                  <a:moveTo>
                    <a:pt x="246089" y="196773"/>
                  </a:moveTo>
                  <a:cubicBezTo>
                    <a:pt x="237605" y="196773"/>
                    <a:pt x="227424" y="191684"/>
                    <a:pt x="224032" y="183202"/>
                  </a:cubicBezTo>
                  <a:lnTo>
                    <a:pt x="166343" y="84816"/>
                  </a:lnTo>
                  <a:cubicBezTo>
                    <a:pt x="152770" y="57675"/>
                    <a:pt x="129015" y="52586"/>
                    <a:pt x="113745" y="52586"/>
                  </a:cubicBezTo>
                  <a:cubicBezTo>
                    <a:pt x="96778" y="52586"/>
                    <a:pt x="73024" y="57675"/>
                    <a:pt x="59451" y="83119"/>
                  </a:cubicBezTo>
                  <a:lnTo>
                    <a:pt x="47573" y="101779"/>
                  </a:lnTo>
                  <a:cubicBezTo>
                    <a:pt x="39090" y="113653"/>
                    <a:pt x="23819" y="117046"/>
                    <a:pt x="11943" y="110261"/>
                  </a:cubicBezTo>
                  <a:cubicBezTo>
                    <a:pt x="66" y="101779"/>
                    <a:pt x="-3328" y="86512"/>
                    <a:pt x="3459" y="74638"/>
                  </a:cubicBezTo>
                  <a:lnTo>
                    <a:pt x="13639" y="57675"/>
                  </a:lnTo>
                  <a:cubicBezTo>
                    <a:pt x="32303" y="22052"/>
                    <a:pt x="69630" y="0"/>
                    <a:pt x="113745" y="0"/>
                  </a:cubicBezTo>
                  <a:cubicBezTo>
                    <a:pt x="157859" y="0"/>
                    <a:pt x="193490" y="22052"/>
                    <a:pt x="212154" y="59371"/>
                  </a:cubicBezTo>
                  <a:lnTo>
                    <a:pt x="268146" y="156061"/>
                  </a:lnTo>
                  <a:cubicBezTo>
                    <a:pt x="274933" y="167935"/>
                    <a:pt x="271539" y="184898"/>
                    <a:pt x="257966" y="191684"/>
                  </a:cubicBezTo>
                  <a:cubicBezTo>
                    <a:pt x="254572" y="195077"/>
                    <a:pt x="249482" y="196773"/>
                    <a:pt x="246089" y="196773"/>
                  </a:cubicBezTo>
                  <a:close/>
                </a:path>
              </a:pathLst>
            </a:custGeom>
            <a:grpFill/>
            <a:ln w="16953" cap="flat">
              <a:noFill/>
              <a:prstDash val="solid"/>
              <a:miter/>
            </a:ln>
          </p:spPr>
          <p:txBody>
            <a:bodyPr rtlCol="0" anchor="ctr"/>
            <a:lstStyle/>
            <a:p>
              <a:endParaRPr lang="en-US" sz="1799"/>
            </a:p>
          </p:txBody>
        </p:sp>
        <p:sp>
          <p:nvSpPr>
            <p:cNvPr id="1128" name="Freeform 1127">
              <a:extLst>
                <a:ext uri="{FF2B5EF4-FFF2-40B4-BE49-F238E27FC236}">
                  <a16:creationId xmlns:a16="http://schemas.microsoft.com/office/drawing/2014/main" id="{842EE37E-DD31-E316-E9E2-6E82E0DDC293}"/>
                </a:ext>
              </a:extLst>
            </p:cNvPr>
            <p:cNvSpPr/>
            <p:nvPr/>
          </p:nvSpPr>
          <p:spPr>
            <a:xfrm>
              <a:off x="9934128" y="5231982"/>
              <a:ext cx="169671" cy="183626"/>
            </a:xfrm>
            <a:custGeom>
              <a:avLst/>
              <a:gdLst>
                <a:gd name="connsiteX0" fmla="*/ 142524 w 169671"/>
                <a:gd name="connsiteY0" fmla="*/ 183626 h 183626"/>
                <a:gd name="connsiteX1" fmla="*/ 128951 w 169671"/>
                <a:gd name="connsiteY1" fmla="*/ 180233 h 183626"/>
                <a:gd name="connsiteX2" fmla="*/ 13573 w 169671"/>
                <a:gd name="connsiteY2" fmla="*/ 114077 h 183626"/>
                <a:gd name="connsiteX3" fmla="*/ 0 w 169671"/>
                <a:gd name="connsiteY3" fmla="*/ 92025 h 183626"/>
                <a:gd name="connsiteX4" fmla="*/ 13573 w 169671"/>
                <a:gd name="connsiteY4" fmla="*/ 69973 h 183626"/>
                <a:gd name="connsiteX5" fmla="*/ 128951 w 169671"/>
                <a:gd name="connsiteY5" fmla="*/ 3817 h 183626"/>
                <a:gd name="connsiteX6" fmla="*/ 154401 w 169671"/>
                <a:gd name="connsiteY6" fmla="*/ 3817 h 183626"/>
                <a:gd name="connsiteX7" fmla="*/ 167975 w 169671"/>
                <a:gd name="connsiteY7" fmla="*/ 25868 h 183626"/>
                <a:gd name="connsiteX8" fmla="*/ 169671 w 169671"/>
                <a:gd name="connsiteY8" fmla="*/ 158182 h 183626"/>
                <a:gd name="connsiteX9" fmla="*/ 156098 w 169671"/>
                <a:gd name="connsiteY9" fmla="*/ 181930 h 183626"/>
                <a:gd name="connsiteX10" fmla="*/ 142524 w 169671"/>
                <a:gd name="connsiteY10" fmla="*/ 183626 h 183626"/>
                <a:gd name="connsiteX11" fmla="*/ 78049 w 169671"/>
                <a:gd name="connsiteY11" fmla="*/ 90329 h 183626"/>
                <a:gd name="connsiteX12" fmla="*/ 115376 w 169671"/>
                <a:gd name="connsiteY12" fmla="*/ 110684 h 183626"/>
                <a:gd name="connsiteX13" fmla="*/ 115376 w 169671"/>
                <a:gd name="connsiteY13" fmla="*/ 68276 h 183626"/>
                <a:gd name="connsiteX14" fmla="*/ 78049 w 169671"/>
                <a:gd name="connsiteY14" fmla="*/ 90329 h 18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671" h="183626">
                  <a:moveTo>
                    <a:pt x="142524" y="183626"/>
                  </a:moveTo>
                  <a:cubicBezTo>
                    <a:pt x="137434" y="183626"/>
                    <a:pt x="134041" y="181930"/>
                    <a:pt x="128951" y="180233"/>
                  </a:cubicBezTo>
                  <a:lnTo>
                    <a:pt x="13573" y="114077"/>
                  </a:lnTo>
                  <a:cubicBezTo>
                    <a:pt x="5090" y="108988"/>
                    <a:pt x="0" y="100507"/>
                    <a:pt x="0" y="92025"/>
                  </a:cubicBezTo>
                  <a:cubicBezTo>
                    <a:pt x="0" y="81847"/>
                    <a:pt x="5090" y="73366"/>
                    <a:pt x="13573" y="69973"/>
                  </a:cubicBezTo>
                  <a:lnTo>
                    <a:pt x="128951" y="3817"/>
                  </a:lnTo>
                  <a:cubicBezTo>
                    <a:pt x="137434" y="-1272"/>
                    <a:pt x="147614" y="-1272"/>
                    <a:pt x="154401" y="3817"/>
                  </a:cubicBezTo>
                  <a:cubicBezTo>
                    <a:pt x="162885" y="8905"/>
                    <a:pt x="167975" y="17387"/>
                    <a:pt x="167975" y="25868"/>
                  </a:cubicBezTo>
                  <a:lnTo>
                    <a:pt x="169671" y="158182"/>
                  </a:lnTo>
                  <a:cubicBezTo>
                    <a:pt x="169671" y="168360"/>
                    <a:pt x="164581" y="176841"/>
                    <a:pt x="156098" y="181930"/>
                  </a:cubicBezTo>
                  <a:cubicBezTo>
                    <a:pt x="151008" y="181930"/>
                    <a:pt x="145918" y="183626"/>
                    <a:pt x="142524" y="183626"/>
                  </a:cubicBezTo>
                  <a:close/>
                  <a:moveTo>
                    <a:pt x="78049" y="90329"/>
                  </a:moveTo>
                  <a:lnTo>
                    <a:pt x="115376" y="110684"/>
                  </a:lnTo>
                  <a:lnTo>
                    <a:pt x="115376" y="68276"/>
                  </a:lnTo>
                  <a:lnTo>
                    <a:pt x="78049" y="90329"/>
                  </a:lnTo>
                  <a:close/>
                </a:path>
              </a:pathLst>
            </a:custGeom>
            <a:grpFill/>
            <a:ln w="16953" cap="flat">
              <a:noFill/>
              <a:prstDash val="solid"/>
              <a:miter/>
            </a:ln>
          </p:spPr>
          <p:txBody>
            <a:bodyPr rtlCol="0" anchor="ctr"/>
            <a:lstStyle/>
            <a:p>
              <a:endParaRPr lang="en-US" sz="1799"/>
            </a:p>
          </p:txBody>
        </p:sp>
        <p:sp>
          <p:nvSpPr>
            <p:cNvPr id="1129" name="Freeform 1128">
              <a:extLst>
                <a:ext uri="{FF2B5EF4-FFF2-40B4-BE49-F238E27FC236}">
                  <a16:creationId xmlns:a16="http://schemas.microsoft.com/office/drawing/2014/main" id="{1D1A627C-0ECF-8EF6-6139-F574CDD18F26}"/>
                </a:ext>
              </a:extLst>
            </p:cNvPr>
            <p:cNvSpPr/>
            <p:nvPr/>
          </p:nvSpPr>
          <p:spPr>
            <a:xfrm>
              <a:off x="9601997" y="5349805"/>
              <a:ext cx="164156" cy="284627"/>
            </a:xfrm>
            <a:custGeom>
              <a:avLst/>
              <a:gdLst>
                <a:gd name="connsiteX0" fmla="*/ 137009 w 164156"/>
                <a:gd name="connsiteY0" fmla="*/ 284628 h 284627"/>
                <a:gd name="connsiteX1" fmla="*/ 116648 w 164156"/>
                <a:gd name="connsiteY1" fmla="*/ 284628 h 284627"/>
                <a:gd name="connsiteX2" fmla="*/ 16543 w 164156"/>
                <a:gd name="connsiteY2" fmla="*/ 226953 h 284627"/>
                <a:gd name="connsiteX3" fmla="*/ 16543 w 164156"/>
                <a:gd name="connsiteY3" fmla="*/ 111603 h 284627"/>
                <a:gd name="connsiteX4" fmla="*/ 74230 w 164156"/>
                <a:gd name="connsiteY4" fmla="*/ 13217 h 284627"/>
                <a:gd name="connsiteX5" fmla="*/ 109862 w 164156"/>
                <a:gd name="connsiteY5" fmla="*/ 3039 h 284627"/>
                <a:gd name="connsiteX6" fmla="*/ 120042 w 164156"/>
                <a:gd name="connsiteY6" fmla="*/ 38662 h 284627"/>
                <a:gd name="connsiteX7" fmla="*/ 62354 w 164156"/>
                <a:gd name="connsiteY7" fmla="*/ 137048 h 284627"/>
                <a:gd name="connsiteX8" fmla="*/ 62354 w 164156"/>
                <a:gd name="connsiteY8" fmla="*/ 198116 h 284627"/>
                <a:gd name="connsiteX9" fmla="*/ 116648 w 164156"/>
                <a:gd name="connsiteY9" fmla="*/ 230346 h 284627"/>
                <a:gd name="connsiteX10" fmla="*/ 137009 w 164156"/>
                <a:gd name="connsiteY10" fmla="*/ 230346 h 284627"/>
                <a:gd name="connsiteX11" fmla="*/ 164157 w 164156"/>
                <a:gd name="connsiteY11" fmla="*/ 257487 h 284627"/>
                <a:gd name="connsiteX12" fmla="*/ 137009 w 164156"/>
                <a:gd name="connsiteY12" fmla="*/ 284628 h 284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4156" h="284627">
                  <a:moveTo>
                    <a:pt x="137009" y="284628"/>
                  </a:moveTo>
                  <a:lnTo>
                    <a:pt x="116648" y="284628"/>
                  </a:lnTo>
                  <a:cubicBezTo>
                    <a:pt x="74230" y="284628"/>
                    <a:pt x="38600" y="264272"/>
                    <a:pt x="16543" y="226953"/>
                  </a:cubicBezTo>
                  <a:cubicBezTo>
                    <a:pt x="-5514" y="191330"/>
                    <a:pt x="-5514" y="147226"/>
                    <a:pt x="16543" y="111603"/>
                  </a:cubicBezTo>
                  <a:lnTo>
                    <a:pt x="74230" y="13217"/>
                  </a:lnTo>
                  <a:cubicBezTo>
                    <a:pt x="81018" y="1343"/>
                    <a:pt x="97985" y="-3746"/>
                    <a:pt x="109862" y="3039"/>
                  </a:cubicBezTo>
                  <a:cubicBezTo>
                    <a:pt x="121739" y="9824"/>
                    <a:pt x="126829" y="26787"/>
                    <a:pt x="120042" y="38662"/>
                  </a:cubicBezTo>
                  <a:lnTo>
                    <a:pt x="62354" y="137048"/>
                  </a:lnTo>
                  <a:cubicBezTo>
                    <a:pt x="50477" y="157404"/>
                    <a:pt x="50477" y="179456"/>
                    <a:pt x="62354" y="198116"/>
                  </a:cubicBezTo>
                  <a:cubicBezTo>
                    <a:pt x="74230" y="220168"/>
                    <a:pt x="92895" y="230346"/>
                    <a:pt x="116648" y="230346"/>
                  </a:cubicBezTo>
                  <a:lnTo>
                    <a:pt x="137009" y="230346"/>
                  </a:lnTo>
                  <a:cubicBezTo>
                    <a:pt x="152280" y="230346"/>
                    <a:pt x="164157" y="242220"/>
                    <a:pt x="164157" y="257487"/>
                  </a:cubicBezTo>
                  <a:cubicBezTo>
                    <a:pt x="164157" y="272753"/>
                    <a:pt x="152280" y="284628"/>
                    <a:pt x="137009" y="284628"/>
                  </a:cubicBezTo>
                  <a:close/>
                </a:path>
              </a:pathLst>
            </a:custGeom>
            <a:grpFill/>
            <a:ln w="16953" cap="flat">
              <a:noFill/>
              <a:prstDash val="solid"/>
              <a:miter/>
            </a:ln>
          </p:spPr>
          <p:txBody>
            <a:bodyPr rtlCol="0" anchor="ctr"/>
            <a:lstStyle/>
            <a:p>
              <a:endParaRPr lang="en-US" sz="1799"/>
            </a:p>
          </p:txBody>
        </p:sp>
        <p:sp>
          <p:nvSpPr>
            <p:cNvPr id="1130" name="Freeform 1129">
              <a:extLst>
                <a:ext uri="{FF2B5EF4-FFF2-40B4-BE49-F238E27FC236}">
                  <a16:creationId xmlns:a16="http://schemas.microsoft.com/office/drawing/2014/main" id="{444BA73C-A1AF-AB8C-BCE0-8FAAF82AD3D1}"/>
                </a:ext>
              </a:extLst>
            </p:cNvPr>
            <p:cNvSpPr/>
            <p:nvPr/>
          </p:nvSpPr>
          <p:spPr>
            <a:xfrm>
              <a:off x="9615146" y="5250641"/>
              <a:ext cx="171367" cy="185322"/>
            </a:xfrm>
            <a:custGeom>
              <a:avLst/>
              <a:gdLst>
                <a:gd name="connsiteX0" fmla="*/ 142524 w 171367"/>
                <a:gd name="connsiteY0" fmla="*/ 185323 h 185322"/>
                <a:gd name="connsiteX1" fmla="*/ 128950 w 171367"/>
                <a:gd name="connsiteY1" fmla="*/ 181930 h 185322"/>
                <a:gd name="connsiteX2" fmla="*/ 13573 w 171367"/>
                <a:gd name="connsiteY2" fmla="*/ 115774 h 185322"/>
                <a:gd name="connsiteX3" fmla="*/ 0 w 171367"/>
                <a:gd name="connsiteY3" fmla="*/ 93722 h 185322"/>
                <a:gd name="connsiteX4" fmla="*/ 13573 w 171367"/>
                <a:gd name="connsiteY4" fmla="*/ 71670 h 185322"/>
                <a:gd name="connsiteX5" fmla="*/ 128950 w 171367"/>
                <a:gd name="connsiteY5" fmla="*/ 3817 h 185322"/>
                <a:gd name="connsiteX6" fmla="*/ 156098 w 171367"/>
                <a:gd name="connsiteY6" fmla="*/ 3817 h 185322"/>
                <a:gd name="connsiteX7" fmla="*/ 169671 w 171367"/>
                <a:gd name="connsiteY7" fmla="*/ 25869 h 185322"/>
                <a:gd name="connsiteX8" fmla="*/ 171367 w 171367"/>
                <a:gd name="connsiteY8" fmla="*/ 159878 h 185322"/>
                <a:gd name="connsiteX9" fmla="*/ 157794 w 171367"/>
                <a:gd name="connsiteY9" fmla="*/ 183627 h 185322"/>
                <a:gd name="connsiteX10" fmla="*/ 142524 w 171367"/>
                <a:gd name="connsiteY10" fmla="*/ 185323 h 185322"/>
                <a:gd name="connsiteX11" fmla="*/ 79746 w 171367"/>
                <a:gd name="connsiteY11" fmla="*/ 92025 h 185322"/>
                <a:gd name="connsiteX12" fmla="*/ 117073 w 171367"/>
                <a:gd name="connsiteY12" fmla="*/ 114078 h 185322"/>
                <a:gd name="connsiteX13" fmla="*/ 117073 w 171367"/>
                <a:gd name="connsiteY13" fmla="*/ 71670 h 185322"/>
                <a:gd name="connsiteX14" fmla="*/ 79746 w 171367"/>
                <a:gd name="connsiteY14" fmla="*/ 92025 h 18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367" h="185322">
                  <a:moveTo>
                    <a:pt x="142524" y="185323"/>
                  </a:moveTo>
                  <a:cubicBezTo>
                    <a:pt x="137433" y="185323"/>
                    <a:pt x="134041" y="183627"/>
                    <a:pt x="128950" y="181930"/>
                  </a:cubicBezTo>
                  <a:lnTo>
                    <a:pt x="13573" y="115774"/>
                  </a:lnTo>
                  <a:cubicBezTo>
                    <a:pt x="5090" y="110685"/>
                    <a:pt x="0" y="102203"/>
                    <a:pt x="0" y="93722"/>
                  </a:cubicBezTo>
                  <a:cubicBezTo>
                    <a:pt x="0" y="83544"/>
                    <a:pt x="5090" y="75062"/>
                    <a:pt x="13573" y="71670"/>
                  </a:cubicBezTo>
                  <a:lnTo>
                    <a:pt x="128950" y="3817"/>
                  </a:lnTo>
                  <a:cubicBezTo>
                    <a:pt x="137433" y="-1272"/>
                    <a:pt x="147614" y="-1272"/>
                    <a:pt x="156098" y="3817"/>
                  </a:cubicBezTo>
                  <a:cubicBezTo>
                    <a:pt x="164581" y="8906"/>
                    <a:pt x="169671" y="17387"/>
                    <a:pt x="169671" y="25869"/>
                  </a:cubicBezTo>
                  <a:lnTo>
                    <a:pt x="171367" y="159878"/>
                  </a:lnTo>
                  <a:cubicBezTo>
                    <a:pt x="171367" y="170056"/>
                    <a:pt x="166277" y="178537"/>
                    <a:pt x="157794" y="183627"/>
                  </a:cubicBezTo>
                  <a:cubicBezTo>
                    <a:pt x="152704" y="183627"/>
                    <a:pt x="147614" y="185323"/>
                    <a:pt x="142524" y="185323"/>
                  </a:cubicBezTo>
                  <a:close/>
                  <a:moveTo>
                    <a:pt x="79746" y="92025"/>
                  </a:moveTo>
                  <a:lnTo>
                    <a:pt x="117073" y="114078"/>
                  </a:lnTo>
                  <a:lnTo>
                    <a:pt x="117073" y="71670"/>
                  </a:lnTo>
                  <a:lnTo>
                    <a:pt x="79746" y="92025"/>
                  </a:lnTo>
                  <a:close/>
                </a:path>
              </a:pathLst>
            </a:custGeom>
            <a:grpFill/>
            <a:ln w="16953" cap="flat">
              <a:noFill/>
              <a:prstDash val="solid"/>
              <a:miter/>
            </a:ln>
          </p:spPr>
          <p:txBody>
            <a:bodyPr rtlCol="0" anchor="ctr"/>
            <a:lstStyle/>
            <a:p>
              <a:endParaRPr lang="en-US" sz="1799"/>
            </a:p>
          </p:txBody>
        </p:sp>
        <p:sp>
          <p:nvSpPr>
            <p:cNvPr id="1131" name="Freeform 1130">
              <a:extLst>
                <a:ext uri="{FF2B5EF4-FFF2-40B4-BE49-F238E27FC236}">
                  <a16:creationId xmlns:a16="http://schemas.microsoft.com/office/drawing/2014/main" id="{47A93E53-AB98-3FF2-0EF2-04FD1C4B770C}"/>
                </a:ext>
              </a:extLst>
            </p:cNvPr>
            <p:cNvSpPr/>
            <p:nvPr/>
          </p:nvSpPr>
          <p:spPr>
            <a:xfrm>
              <a:off x="9905283" y="5427882"/>
              <a:ext cx="257694" cy="206550"/>
            </a:xfrm>
            <a:custGeom>
              <a:avLst/>
              <a:gdLst>
                <a:gd name="connsiteX0" fmla="*/ 140828 w 257694"/>
                <a:gd name="connsiteY0" fmla="*/ 206550 h 206550"/>
                <a:gd name="connsiteX1" fmla="*/ 27148 w 257694"/>
                <a:gd name="connsiteY1" fmla="*/ 206550 h 206550"/>
                <a:gd name="connsiteX2" fmla="*/ 0 w 257694"/>
                <a:gd name="connsiteY2" fmla="*/ 179409 h 206550"/>
                <a:gd name="connsiteX3" fmla="*/ 27148 w 257694"/>
                <a:gd name="connsiteY3" fmla="*/ 152268 h 206550"/>
                <a:gd name="connsiteX4" fmla="*/ 140828 w 257694"/>
                <a:gd name="connsiteY4" fmla="*/ 152268 h 206550"/>
                <a:gd name="connsiteX5" fmla="*/ 195122 w 257694"/>
                <a:gd name="connsiteY5" fmla="*/ 121735 h 206550"/>
                <a:gd name="connsiteX6" fmla="*/ 196819 w 257694"/>
                <a:gd name="connsiteY6" fmla="*/ 58971 h 206550"/>
                <a:gd name="connsiteX7" fmla="*/ 186638 w 257694"/>
                <a:gd name="connsiteY7" fmla="*/ 38615 h 206550"/>
                <a:gd name="connsiteX8" fmla="*/ 198515 w 257694"/>
                <a:gd name="connsiteY8" fmla="*/ 2992 h 206550"/>
                <a:gd name="connsiteX9" fmla="*/ 234147 w 257694"/>
                <a:gd name="connsiteY9" fmla="*/ 14867 h 206550"/>
                <a:gd name="connsiteX10" fmla="*/ 242630 w 257694"/>
                <a:gd name="connsiteY10" fmla="*/ 33526 h 206550"/>
                <a:gd name="connsiteX11" fmla="*/ 240933 w 257694"/>
                <a:gd name="connsiteY11" fmla="*/ 147179 h 206550"/>
                <a:gd name="connsiteX12" fmla="*/ 140828 w 257694"/>
                <a:gd name="connsiteY12" fmla="*/ 206550 h 2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94" h="206550">
                  <a:moveTo>
                    <a:pt x="140828" y="206550"/>
                  </a:moveTo>
                  <a:lnTo>
                    <a:pt x="27148" y="206550"/>
                  </a:lnTo>
                  <a:cubicBezTo>
                    <a:pt x="11877" y="206550"/>
                    <a:pt x="0" y="194676"/>
                    <a:pt x="0" y="179409"/>
                  </a:cubicBezTo>
                  <a:cubicBezTo>
                    <a:pt x="0" y="164143"/>
                    <a:pt x="11877" y="152268"/>
                    <a:pt x="27148" y="152268"/>
                  </a:cubicBezTo>
                  <a:lnTo>
                    <a:pt x="140828" y="152268"/>
                  </a:lnTo>
                  <a:cubicBezTo>
                    <a:pt x="164581" y="152268"/>
                    <a:pt x="184942" y="140394"/>
                    <a:pt x="195122" y="121735"/>
                  </a:cubicBezTo>
                  <a:cubicBezTo>
                    <a:pt x="206999" y="101379"/>
                    <a:pt x="206999" y="79327"/>
                    <a:pt x="196819" y="58971"/>
                  </a:cubicBezTo>
                  <a:lnTo>
                    <a:pt x="186638" y="38615"/>
                  </a:lnTo>
                  <a:cubicBezTo>
                    <a:pt x="179852" y="25044"/>
                    <a:pt x="184942" y="9778"/>
                    <a:pt x="198515" y="2992"/>
                  </a:cubicBezTo>
                  <a:cubicBezTo>
                    <a:pt x="212089" y="-3793"/>
                    <a:pt x="227360" y="1296"/>
                    <a:pt x="234147" y="14867"/>
                  </a:cubicBezTo>
                  <a:lnTo>
                    <a:pt x="242630" y="33526"/>
                  </a:lnTo>
                  <a:cubicBezTo>
                    <a:pt x="262990" y="67452"/>
                    <a:pt x="262990" y="111557"/>
                    <a:pt x="240933" y="147179"/>
                  </a:cubicBezTo>
                  <a:cubicBezTo>
                    <a:pt x="222270" y="184499"/>
                    <a:pt x="184942" y="206550"/>
                    <a:pt x="140828" y="206550"/>
                  </a:cubicBezTo>
                  <a:close/>
                </a:path>
              </a:pathLst>
            </a:custGeom>
            <a:grpFill/>
            <a:ln w="16953" cap="flat">
              <a:noFill/>
              <a:prstDash val="solid"/>
              <a:miter/>
            </a:ln>
          </p:spPr>
          <p:txBody>
            <a:bodyPr rtlCol="0" anchor="ctr"/>
            <a:lstStyle/>
            <a:p>
              <a:endParaRPr lang="en-US" sz="1799"/>
            </a:p>
          </p:txBody>
        </p:sp>
        <p:sp>
          <p:nvSpPr>
            <p:cNvPr id="1132" name="Freeform 1131">
              <a:extLst>
                <a:ext uri="{FF2B5EF4-FFF2-40B4-BE49-F238E27FC236}">
                  <a16:creationId xmlns:a16="http://schemas.microsoft.com/office/drawing/2014/main" id="{88D75716-B34A-C8C1-12D4-9CF1C82CF711}"/>
                </a:ext>
              </a:extLst>
            </p:cNvPr>
            <p:cNvSpPr/>
            <p:nvPr/>
          </p:nvSpPr>
          <p:spPr>
            <a:xfrm>
              <a:off x="9791605" y="5516963"/>
              <a:ext cx="167973" cy="183626"/>
            </a:xfrm>
            <a:custGeom>
              <a:avLst/>
              <a:gdLst>
                <a:gd name="connsiteX0" fmla="*/ 142523 w 167973"/>
                <a:gd name="connsiteY0" fmla="*/ 183626 h 183626"/>
                <a:gd name="connsiteX1" fmla="*/ 128950 w 167973"/>
                <a:gd name="connsiteY1" fmla="*/ 180234 h 183626"/>
                <a:gd name="connsiteX2" fmla="*/ 13573 w 167973"/>
                <a:gd name="connsiteY2" fmla="*/ 114077 h 183626"/>
                <a:gd name="connsiteX3" fmla="*/ 0 w 167973"/>
                <a:gd name="connsiteY3" fmla="*/ 92025 h 183626"/>
                <a:gd name="connsiteX4" fmla="*/ 13573 w 167973"/>
                <a:gd name="connsiteY4" fmla="*/ 69973 h 183626"/>
                <a:gd name="connsiteX5" fmla="*/ 128950 w 167973"/>
                <a:gd name="connsiteY5" fmla="*/ 3817 h 183626"/>
                <a:gd name="connsiteX6" fmla="*/ 154400 w 167973"/>
                <a:gd name="connsiteY6" fmla="*/ 3817 h 183626"/>
                <a:gd name="connsiteX7" fmla="*/ 167974 w 167973"/>
                <a:gd name="connsiteY7" fmla="*/ 25869 h 183626"/>
                <a:gd name="connsiteX8" fmla="*/ 167974 w 167973"/>
                <a:gd name="connsiteY8" fmla="*/ 158182 h 183626"/>
                <a:gd name="connsiteX9" fmla="*/ 154400 w 167973"/>
                <a:gd name="connsiteY9" fmla="*/ 180234 h 183626"/>
                <a:gd name="connsiteX10" fmla="*/ 142523 w 167973"/>
                <a:gd name="connsiteY10" fmla="*/ 183626 h 183626"/>
                <a:gd name="connsiteX11" fmla="*/ 78048 w 167973"/>
                <a:gd name="connsiteY11" fmla="*/ 90329 h 183626"/>
                <a:gd name="connsiteX12" fmla="*/ 115376 w 167973"/>
                <a:gd name="connsiteY12" fmla="*/ 110685 h 183626"/>
                <a:gd name="connsiteX13" fmla="*/ 115376 w 167973"/>
                <a:gd name="connsiteY13" fmla="*/ 68277 h 183626"/>
                <a:gd name="connsiteX14" fmla="*/ 78048 w 167973"/>
                <a:gd name="connsiteY14" fmla="*/ 90329 h 18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7973" h="183626">
                  <a:moveTo>
                    <a:pt x="142523" y="183626"/>
                  </a:moveTo>
                  <a:cubicBezTo>
                    <a:pt x="137433" y="183626"/>
                    <a:pt x="134039" y="181930"/>
                    <a:pt x="128950" y="180234"/>
                  </a:cubicBezTo>
                  <a:lnTo>
                    <a:pt x="13573" y="114077"/>
                  </a:lnTo>
                  <a:cubicBezTo>
                    <a:pt x="5090" y="108988"/>
                    <a:pt x="0" y="100507"/>
                    <a:pt x="0" y="92025"/>
                  </a:cubicBezTo>
                  <a:cubicBezTo>
                    <a:pt x="0" y="81847"/>
                    <a:pt x="5090" y="73366"/>
                    <a:pt x="13573" y="69973"/>
                  </a:cubicBezTo>
                  <a:lnTo>
                    <a:pt x="128950" y="3817"/>
                  </a:lnTo>
                  <a:cubicBezTo>
                    <a:pt x="137433" y="-1272"/>
                    <a:pt x="147613" y="-1272"/>
                    <a:pt x="154400" y="3817"/>
                  </a:cubicBezTo>
                  <a:cubicBezTo>
                    <a:pt x="162884" y="8906"/>
                    <a:pt x="167974" y="17387"/>
                    <a:pt x="167974" y="25869"/>
                  </a:cubicBezTo>
                  <a:lnTo>
                    <a:pt x="167974" y="158182"/>
                  </a:lnTo>
                  <a:cubicBezTo>
                    <a:pt x="167974" y="168360"/>
                    <a:pt x="162884" y="176841"/>
                    <a:pt x="154400" y="180234"/>
                  </a:cubicBezTo>
                  <a:cubicBezTo>
                    <a:pt x="151007" y="181930"/>
                    <a:pt x="145917" y="183626"/>
                    <a:pt x="142523" y="183626"/>
                  </a:cubicBezTo>
                  <a:close/>
                  <a:moveTo>
                    <a:pt x="78048" y="90329"/>
                  </a:moveTo>
                  <a:lnTo>
                    <a:pt x="115376" y="110685"/>
                  </a:lnTo>
                  <a:lnTo>
                    <a:pt x="115376" y="68277"/>
                  </a:lnTo>
                  <a:lnTo>
                    <a:pt x="78048" y="90329"/>
                  </a:lnTo>
                  <a:close/>
                </a:path>
              </a:pathLst>
            </a:custGeom>
            <a:grpFill/>
            <a:ln w="16953" cap="flat">
              <a:noFill/>
              <a:prstDash val="solid"/>
              <a:miter/>
            </a:ln>
          </p:spPr>
          <p:txBody>
            <a:bodyPr rtlCol="0" anchor="ctr"/>
            <a:lstStyle/>
            <a:p>
              <a:endParaRPr lang="en-US" sz="1799"/>
            </a:p>
          </p:txBody>
        </p:sp>
        <p:sp>
          <p:nvSpPr>
            <p:cNvPr id="1133" name="Freeform 1132">
              <a:extLst>
                <a:ext uri="{FF2B5EF4-FFF2-40B4-BE49-F238E27FC236}">
                  <a16:creationId xmlns:a16="http://schemas.microsoft.com/office/drawing/2014/main" id="{44D615E3-B05C-CB86-1328-504BA64CF33A}"/>
                </a:ext>
              </a:extLst>
            </p:cNvPr>
            <p:cNvSpPr/>
            <p:nvPr/>
          </p:nvSpPr>
          <p:spPr>
            <a:xfrm>
              <a:off x="9338583" y="5714160"/>
              <a:ext cx="341038" cy="339263"/>
            </a:xfrm>
            <a:custGeom>
              <a:avLst/>
              <a:gdLst>
                <a:gd name="connsiteX0" fmla="*/ 169671 w 341038"/>
                <a:gd name="connsiteY0" fmla="*/ 339263 h 339263"/>
                <a:gd name="connsiteX1" fmla="*/ 0 w 341038"/>
                <a:gd name="connsiteY1" fmla="*/ 169632 h 339263"/>
                <a:gd name="connsiteX2" fmla="*/ 169671 w 341038"/>
                <a:gd name="connsiteY2" fmla="*/ 0 h 339263"/>
                <a:gd name="connsiteX3" fmla="*/ 244326 w 341038"/>
                <a:gd name="connsiteY3" fmla="*/ 16963 h 339263"/>
                <a:gd name="connsiteX4" fmla="*/ 257900 w 341038"/>
                <a:gd name="connsiteY4" fmla="*/ 52585 h 339263"/>
                <a:gd name="connsiteX5" fmla="*/ 222269 w 341038"/>
                <a:gd name="connsiteY5" fmla="*/ 66156 h 339263"/>
                <a:gd name="connsiteX6" fmla="*/ 169671 w 341038"/>
                <a:gd name="connsiteY6" fmla="*/ 54282 h 339263"/>
                <a:gd name="connsiteX7" fmla="*/ 54294 w 341038"/>
                <a:gd name="connsiteY7" fmla="*/ 169632 h 339263"/>
                <a:gd name="connsiteX8" fmla="*/ 169671 w 341038"/>
                <a:gd name="connsiteY8" fmla="*/ 286678 h 339263"/>
                <a:gd name="connsiteX9" fmla="*/ 286743 w 341038"/>
                <a:gd name="connsiteY9" fmla="*/ 169632 h 339263"/>
                <a:gd name="connsiteX10" fmla="*/ 274867 w 341038"/>
                <a:gd name="connsiteY10" fmla="*/ 118742 h 339263"/>
                <a:gd name="connsiteX11" fmla="*/ 288441 w 341038"/>
                <a:gd name="connsiteY11" fmla="*/ 83119 h 339263"/>
                <a:gd name="connsiteX12" fmla="*/ 324071 w 341038"/>
                <a:gd name="connsiteY12" fmla="*/ 96690 h 339263"/>
                <a:gd name="connsiteX13" fmla="*/ 341038 w 341038"/>
                <a:gd name="connsiteY13" fmla="*/ 169632 h 339263"/>
                <a:gd name="connsiteX14" fmla="*/ 169671 w 341038"/>
                <a:gd name="connsiteY14" fmla="*/ 339263 h 33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038" h="339263">
                  <a:moveTo>
                    <a:pt x="169671" y="339263"/>
                  </a:moveTo>
                  <a:cubicBezTo>
                    <a:pt x="76352" y="339263"/>
                    <a:pt x="0" y="262929"/>
                    <a:pt x="0" y="169632"/>
                  </a:cubicBezTo>
                  <a:cubicBezTo>
                    <a:pt x="0" y="76334"/>
                    <a:pt x="76352" y="0"/>
                    <a:pt x="169671" y="0"/>
                  </a:cubicBezTo>
                  <a:cubicBezTo>
                    <a:pt x="195122" y="0"/>
                    <a:pt x="220572" y="5089"/>
                    <a:pt x="244326" y="16963"/>
                  </a:cubicBezTo>
                  <a:cubicBezTo>
                    <a:pt x="257900" y="23748"/>
                    <a:pt x="262990" y="39015"/>
                    <a:pt x="257900" y="52585"/>
                  </a:cubicBezTo>
                  <a:cubicBezTo>
                    <a:pt x="251113" y="66156"/>
                    <a:pt x="235842" y="71245"/>
                    <a:pt x="222269" y="66156"/>
                  </a:cubicBezTo>
                  <a:cubicBezTo>
                    <a:pt x="205302" y="57675"/>
                    <a:pt x="188334" y="54282"/>
                    <a:pt x="169671" y="54282"/>
                  </a:cubicBezTo>
                  <a:cubicBezTo>
                    <a:pt x="105196" y="54282"/>
                    <a:pt x="54294" y="106868"/>
                    <a:pt x="54294" y="169632"/>
                  </a:cubicBezTo>
                  <a:cubicBezTo>
                    <a:pt x="54294" y="234092"/>
                    <a:pt x="106893" y="286678"/>
                    <a:pt x="169671" y="286678"/>
                  </a:cubicBezTo>
                  <a:cubicBezTo>
                    <a:pt x="234146" y="286678"/>
                    <a:pt x="286743" y="234092"/>
                    <a:pt x="286743" y="169632"/>
                  </a:cubicBezTo>
                  <a:cubicBezTo>
                    <a:pt x="286743" y="152669"/>
                    <a:pt x="283351" y="135705"/>
                    <a:pt x="274867" y="118742"/>
                  </a:cubicBezTo>
                  <a:cubicBezTo>
                    <a:pt x="268080" y="105171"/>
                    <a:pt x="274867" y="89905"/>
                    <a:pt x="288441" y="83119"/>
                  </a:cubicBezTo>
                  <a:cubicBezTo>
                    <a:pt x="302014" y="76334"/>
                    <a:pt x="317285" y="83119"/>
                    <a:pt x="324071" y="96690"/>
                  </a:cubicBezTo>
                  <a:cubicBezTo>
                    <a:pt x="334252" y="120438"/>
                    <a:pt x="341038" y="144187"/>
                    <a:pt x="341038" y="169632"/>
                  </a:cubicBezTo>
                  <a:cubicBezTo>
                    <a:pt x="341038" y="262929"/>
                    <a:pt x="264686" y="339263"/>
                    <a:pt x="169671" y="339263"/>
                  </a:cubicBezTo>
                  <a:close/>
                </a:path>
              </a:pathLst>
            </a:custGeom>
            <a:grpFill/>
            <a:ln w="16953" cap="flat">
              <a:noFill/>
              <a:prstDash val="solid"/>
              <a:miter/>
            </a:ln>
          </p:spPr>
          <p:txBody>
            <a:bodyPr rtlCol="0" anchor="ctr"/>
            <a:lstStyle/>
            <a:p>
              <a:endParaRPr lang="en-US" sz="1799"/>
            </a:p>
          </p:txBody>
        </p:sp>
        <p:sp>
          <p:nvSpPr>
            <p:cNvPr id="1134" name="Freeform 1133">
              <a:extLst>
                <a:ext uri="{FF2B5EF4-FFF2-40B4-BE49-F238E27FC236}">
                  <a16:creationId xmlns:a16="http://schemas.microsoft.com/office/drawing/2014/main" id="{6665732E-1B53-7894-5E20-51A4AAD70831}"/>
                </a:ext>
              </a:extLst>
            </p:cNvPr>
            <p:cNvSpPr/>
            <p:nvPr/>
          </p:nvSpPr>
          <p:spPr>
            <a:xfrm>
              <a:off x="9482803" y="5854954"/>
              <a:ext cx="54294" cy="54282"/>
            </a:xfrm>
            <a:custGeom>
              <a:avLst/>
              <a:gdLst>
                <a:gd name="connsiteX0" fmla="*/ 27147 w 54294"/>
                <a:gd name="connsiteY0" fmla="*/ 54282 h 54282"/>
                <a:gd name="connsiteX1" fmla="*/ 0 w 54294"/>
                <a:gd name="connsiteY1" fmla="*/ 27141 h 54282"/>
                <a:gd name="connsiteX2" fmla="*/ 25451 w 54294"/>
                <a:gd name="connsiteY2" fmla="*/ 0 h 54282"/>
                <a:gd name="connsiteX3" fmla="*/ 27147 w 54294"/>
                <a:gd name="connsiteY3" fmla="*/ 0 h 54282"/>
                <a:gd name="connsiteX4" fmla="*/ 54294 w 54294"/>
                <a:gd name="connsiteY4" fmla="*/ 27141 h 54282"/>
                <a:gd name="connsiteX5" fmla="*/ 27147 w 54294"/>
                <a:gd name="connsiteY5" fmla="*/ 54282 h 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94" h="54282">
                  <a:moveTo>
                    <a:pt x="27147" y="54282"/>
                  </a:moveTo>
                  <a:cubicBezTo>
                    <a:pt x="11877" y="54282"/>
                    <a:pt x="0" y="42408"/>
                    <a:pt x="0" y="27141"/>
                  </a:cubicBezTo>
                  <a:cubicBezTo>
                    <a:pt x="0" y="11874"/>
                    <a:pt x="10180" y="0"/>
                    <a:pt x="25451" y="0"/>
                  </a:cubicBezTo>
                  <a:lnTo>
                    <a:pt x="27147" y="0"/>
                  </a:lnTo>
                  <a:cubicBezTo>
                    <a:pt x="42418" y="0"/>
                    <a:pt x="54294" y="11874"/>
                    <a:pt x="54294" y="27141"/>
                  </a:cubicBezTo>
                  <a:cubicBezTo>
                    <a:pt x="54294" y="42408"/>
                    <a:pt x="42418" y="54282"/>
                    <a:pt x="27147" y="54282"/>
                  </a:cubicBezTo>
                  <a:close/>
                </a:path>
              </a:pathLst>
            </a:custGeom>
            <a:grpFill/>
            <a:ln w="16953" cap="flat">
              <a:noFill/>
              <a:prstDash val="solid"/>
              <a:miter/>
            </a:ln>
          </p:spPr>
          <p:txBody>
            <a:bodyPr rtlCol="0" anchor="ctr"/>
            <a:lstStyle/>
            <a:p>
              <a:endParaRPr lang="en-US" sz="1799"/>
            </a:p>
          </p:txBody>
        </p:sp>
        <p:sp>
          <p:nvSpPr>
            <p:cNvPr id="1135" name="Freeform 1134">
              <a:extLst>
                <a:ext uri="{FF2B5EF4-FFF2-40B4-BE49-F238E27FC236}">
                  <a16:creationId xmlns:a16="http://schemas.microsoft.com/office/drawing/2014/main" id="{75785733-D814-5424-4FAB-A287AD99A71C}"/>
                </a:ext>
              </a:extLst>
            </p:cNvPr>
            <p:cNvSpPr/>
            <p:nvPr/>
          </p:nvSpPr>
          <p:spPr>
            <a:xfrm>
              <a:off x="9408148" y="4830378"/>
              <a:ext cx="951855" cy="1078857"/>
            </a:xfrm>
            <a:custGeom>
              <a:avLst/>
              <a:gdLst>
                <a:gd name="connsiteX0" fmla="*/ 765217 w 951855"/>
                <a:gd name="connsiteY0" fmla="*/ 1078858 h 1078857"/>
                <a:gd name="connsiteX1" fmla="*/ 337646 w 951855"/>
                <a:gd name="connsiteY1" fmla="*/ 1078858 h 1078857"/>
                <a:gd name="connsiteX2" fmla="*/ 310498 w 951855"/>
                <a:gd name="connsiteY2" fmla="*/ 1051717 h 1078857"/>
                <a:gd name="connsiteX3" fmla="*/ 337646 w 951855"/>
                <a:gd name="connsiteY3" fmla="*/ 1024576 h 1078857"/>
                <a:gd name="connsiteX4" fmla="*/ 765217 w 951855"/>
                <a:gd name="connsiteY4" fmla="*/ 1024576 h 1078857"/>
                <a:gd name="connsiteX5" fmla="*/ 897560 w 951855"/>
                <a:gd name="connsiteY5" fmla="*/ 892263 h 1078857"/>
                <a:gd name="connsiteX6" fmla="*/ 897560 w 951855"/>
                <a:gd name="connsiteY6" fmla="*/ 27141 h 1078857"/>
                <a:gd name="connsiteX7" fmla="*/ 924707 w 951855"/>
                <a:gd name="connsiteY7" fmla="*/ 0 h 1078857"/>
                <a:gd name="connsiteX8" fmla="*/ 951855 w 951855"/>
                <a:gd name="connsiteY8" fmla="*/ 27141 h 1078857"/>
                <a:gd name="connsiteX9" fmla="*/ 951855 w 951855"/>
                <a:gd name="connsiteY9" fmla="*/ 892263 h 1078857"/>
                <a:gd name="connsiteX10" fmla="*/ 765217 w 951855"/>
                <a:gd name="connsiteY10" fmla="*/ 1078858 h 1078857"/>
                <a:gd name="connsiteX11" fmla="*/ 27147 w 951855"/>
                <a:gd name="connsiteY11" fmla="*/ 856640 h 1078857"/>
                <a:gd name="connsiteX12" fmla="*/ 0 w 951855"/>
                <a:gd name="connsiteY12" fmla="*/ 829499 h 1078857"/>
                <a:gd name="connsiteX13" fmla="*/ 0 w 951855"/>
                <a:gd name="connsiteY13" fmla="*/ 28837 h 1078857"/>
                <a:gd name="connsiteX14" fmla="*/ 27147 w 951855"/>
                <a:gd name="connsiteY14" fmla="*/ 1696 h 1078857"/>
                <a:gd name="connsiteX15" fmla="*/ 54295 w 951855"/>
                <a:gd name="connsiteY15" fmla="*/ 28837 h 1078857"/>
                <a:gd name="connsiteX16" fmla="*/ 54295 w 951855"/>
                <a:gd name="connsiteY16" fmla="*/ 829499 h 1078857"/>
                <a:gd name="connsiteX17" fmla="*/ 27147 w 951855"/>
                <a:gd name="connsiteY17" fmla="*/ 856640 h 1078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1855" h="1078857">
                  <a:moveTo>
                    <a:pt x="765217" y="1078858"/>
                  </a:moveTo>
                  <a:lnTo>
                    <a:pt x="337646" y="1078858"/>
                  </a:lnTo>
                  <a:cubicBezTo>
                    <a:pt x="322375" y="1078858"/>
                    <a:pt x="310498" y="1066984"/>
                    <a:pt x="310498" y="1051717"/>
                  </a:cubicBezTo>
                  <a:cubicBezTo>
                    <a:pt x="310498" y="1036450"/>
                    <a:pt x="322375" y="1024576"/>
                    <a:pt x="337646" y="1024576"/>
                  </a:cubicBezTo>
                  <a:lnTo>
                    <a:pt x="765217" y="1024576"/>
                  </a:lnTo>
                  <a:cubicBezTo>
                    <a:pt x="838175" y="1024576"/>
                    <a:pt x="897560" y="965204"/>
                    <a:pt x="897560" y="892263"/>
                  </a:cubicBezTo>
                  <a:lnTo>
                    <a:pt x="897560" y="27141"/>
                  </a:lnTo>
                  <a:cubicBezTo>
                    <a:pt x="897560" y="11874"/>
                    <a:pt x="909437" y="0"/>
                    <a:pt x="924707" y="0"/>
                  </a:cubicBezTo>
                  <a:cubicBezTo>
                    <a:pt x="939978" y="0"/>
                    <a:pt x="951855" y="11874"/>
                    <a:pt x="951855" y="27141"/>
                  </a:cubicBezTo>
                  <a:lnTo>
                    <a:pt x="951855" y="892263"/>
                  </a:lnTo>
                  <a:cubicBezTo>
                    <a:pt x="950158" y="997434"/>
                    <a:pt x="867020" y="1078858"/>
                    <a:pt x="765217" y="1078858"/>
                  </a:cubicBezTo>
                  <a:close/>
                  <a:moveTo>
                    <a:pt x="27147" y="856640"/>
                  </a:moveTo>
                  <a:cubicBezTo>
                    <a:pt x="11877" y="856640"/>
                    <a:pt x="0" y="844766"/>
                    <a:pt x="0" y="829499"/>
                  </a:cubicBezTo>
                  <a:lnTo>
                    <a:pt x="0" y="28837"/>
                  </a:lnTo>
                  <a:cubicBezTo>
                    <a:pt x="0" y="13570"/>
                    <a:pt x="11877" y="1696"/>
                    <a:pt x="27147" y="1696"/>
                  </a:cubicBezTo>
                  <a:cubicBezTo>
                    <a:pt x="42418" y="1696"/>
                    <a:pt x="54295" y="13570"/>
                    <a:pt x="54295" y="28837"/>
                  </a:cubicBezTo>
                  <a:lnTo>
                    <a:pt x="54295" y="829499"/>
                  </a:lnTo>
                  <a:cubicBezTo>
                    <a:pt x="52598" y="844766"/>
                    <a:pt x="40721" y="856640"/>
                    <a:pt x="27147" y="856640"/>
                  </a:cubicBezTo>
                  <a:close/>
                </a:path>
              </a:pathLst>
            </a:custGeom>
            <a:grpFill/>
            <a:ln w="16953" cap="flat">
              <a:noFill/>
              <a:prstDash val="solid"/>
              <a:miter/>
            </a:ln>
          </p:spPr>
          <p:txBody>
            <a:bodyPr rtlCol="0" anchor="ctr"/>
            <a:lstStyle/>
            <a:p>
              <a:endParaRPr lang="en-US" sz="1799"/>
            </a:p>
          </p:txBody>
        </p:sp>
        <p:sp>
          <p:nvSpPr>
            <p:cNvPr id="1136" name="Freeform 1135">
              <a:extLst>
                <a:ext uri="{FF2B5EF4-FFF2-40B4-BE49-F238E27FC236}">
                  <a16:creationId xmlns:a16="http://schemas.microsoft.com/office/drawing/2014/main" id="{B5D8A6AB-5BB1-BE49-AF43-4B9CE6F4F4B4}"/>
                </a:ext>
              </a:extLst>
            </p:cNvPr>
            <p:cNvSpPr/>
            <p:nvPr/>
          </p:nvSpPr>
          <p:spPr>
            <a:xfrm>
              <a:off x="9357246" y="4689584"/>
              <a:ext cx="1047453" cy="196772"/>
            </a:xfrm>
            <a:custGeom>
              <a:avLst/>
              <a:gdLst>
                <a:gd name="connsiteX0" fmla="*/ 1023116 w 1047453"/>
                <a:gd name="connsiteY0" fmla="*/ 196773 h 196772"/>
                <a:gd name="connsiteX1" fmla="*/ 27147 w 1047453"/>
                <a:gd name="connsiteY1" fmla="*/ 196773 h 196772"/>
                <a:gd name="connsiteX2" fmla="*/ 0 w 1047453"/>
                <a:gd name="connsiteY2" fmla="*/ 169632 h 196772"/>
                <a:gd name="connsiteX3" fmla="*/ 0 w 1047453"/>
                <a:gd name="connsiteY3" fmla="*/ 96690 h 196772"/>
                <a:gd name="connsiteX4" fmla="*/ 98410 w 1047453"/>
                <a:gd name="connsiteY4" fmla="*/ 0 h 196772"/>
                <a:gd name="connsiteX5" fmla="*/ 950158 w 1047453"/>
                <a:gd name="connsiteY5" fmla="*/ 0 h 196772"/>
                <a:gd name="connsiteX6" fmla="*/ 1046870 w 1047453"/>
                <a:gd name="connsiteY6" fmla="*/ 96690 h 196772"/>
                <a:gd name="connsiteX7" fmla="*/ 1046870 w 1047453"/>
                <a:gd name="connsiteY7" fmla="*/ 169632 h 196772"/>
                <a:gd name="connsiteX8" fmla="*/ 1023116 w 1047453"/>
                <a:gd name="connsiteY8" fmla="*/ 196773 h 196772"/>
                <a:gd name="connsiteX9" fmla="*/ 54295 w 1047453"/>
                <a:gd name="connsiteY9" fmla="*/ 144187 h 196772"/>
                <a:gd name="connsiteX10" fmla="*/ 997665 w 1047453"/>
                <a:gd name="connsiteY10" fmla="*/ 144187 h 196772"/>
                <a:gd name="connsiteX11" fmla="*/ 997665 w 1047453"/>
                <a:gd name="connsiteY11" fmla="*/ 98387 h 196772"/>
                <a:gd name="connsiteX12" fmla="*/ 953551 w 1047453"/>
                <a:gd name="connsiteY12" fmla="*/ 54282 h 196772"/>
                <a:gd name="connsiteX13" fmla="*/ 101803 w 1047453"/>
                <a:gd name="connsiteY13" fmla="*/ 54282 h 196772"/>
                <a:gd name="connsiteX14" fmla="*/ 55992 w 1047453"/>
                <a:gd name="connsiteY14" fmla="*/ 98387 h 196772"/>
                <a:gd name="connsiteX15" fmla="*/ 55992 w 1047453"/>
                <a:gd name="connsiteY15" fmla="*/ 144187 h 19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7453" h="196772">
                  <a:moveTo>
                    <a:pt x="1023116" y="196773"/>
                  </a:moveTo>
                  <a:lnTo>
                    <a:pt x="27147" y="196773"/>
                  </a:lnTo>
                  <a:cubicBezTo>
                    <a:pt x="11877" y="196773"/>
                    <a:pt x="0" y="184899"/>
                    <a:pt x="0" y="169632"/>
                  </a:cubicBezTo>
                  <a:lnTo>
                    <a:pt x="0" y="96690"/>
                  </a:lnTo>
                  <a:cubicBezTo>
                    <a:pt x="0" y="42408"/>
                    <a:pt x="44115" y="0"/>
                    <a:pt x="98410" y="0"/>
                  </a:cubicBezTo>
                  <a:lnTo>
                    <a:pt x="950158" y="0"/>
                  </a:lnTo>
                  <a:cubicBezTo>
                    <a:pt x="1002756" y="0"/>
                    <a:pt x="1046870" y="44104"/>
                    <a:pt x="1046870" y="96690"/>
                  </a:cubicBezTo>
                  <a:lnTo>
                    <a:pt x="1046870" y="169632"/>
                  </a:lnTo>
                  <a:cubicBezTo>
                    <a:pt x="1050264" y="184899"/>
                    <a:pt x="1038387" y="196773"/>
                    <a:pt x="1023116" y="196773"/>
                  </a:cubicBezTo>
                  <a:close/>
                  <a:moveTo>
                    <a:pt x="54295" y="144187"/>
                  </a:moveTo>
                  <a:lnTo>
                    <a:pt x="997665" y="144187"/>
                  </a:lnTo>
                  <a:lnTo>
                    <a:pt x="997665" y="98387"/>
                  </a:lnTo>
                  <a:cubicBezTo>
                    <a:pt x="997665" y="74638"/>
                    <a:pt x="977306" y="54282"/>
                    <a:pt x="953551" y="54282"/>
                  </a:cubicBezTo>
                  <a:lnTo>
                    <a:pt x="101803" y="54282"/>
                  </a:lnTo>
                  <a:cubicBezTo>
                    <a:pt x="76352" y="54282"/>
                    <a:pt x="55992" y="74638"/>
                    <a:pt x="55992" y="98387"/>
                  </a:cubicBezTo>
                  <a:lnTo>
                    <a:pt x="55992" y="144187"/>
                  </a:lnTo>
                  <a:close/>
                </a:path>
              </a:pathLst>
            </a:custGeom>
            <a:grpFill/>
            <a:ln w="16953" cap="flat">
              <a:noFill/>
              <a:prstDash val="solid"/>
              <a:miter/>
            </a:ln>
          </p:spPr>
          <p:txBody>
            <a:bodyPr rtlCol="0" anchor="ctr"/>
            <a:lstStyle/>
            <a:p>
              <a:endParaRPr lang="en-US" sz="1799"/>
            </a:p>
          </p:txBody>
        </p:sp>
        <p:sp>
          <p:nvSpPr>
            <p:cNvPr id="1137" name="Freeform 1136">
              <a:extLst>
                <a:ext uri="{FF2B5EF4-FFF2-40B4-BE49-F238E27FC236}">
                  <a16:creationId xmlns:a16="http://schemas.microsoft.com/office/drawing/2014/main" id="{2C588990-D70A-5943-A9AE-1E1D3C820C50}"/>
                </a:ext>
              </a:extLst>
            </p:cNvPr>
            <p:cNvSpPr/>
            <p:nvPr/>
          </p:nvSpPr>
          <p:spPr>
            <a:xfrm>
              <a:off x="9973152" y="4927068"/>
              <a:ext cx="385153" cy="54282"/>
            </a:xfrm>
            <a:custGeom>
              <a:avLst/>
              <a:gdLst>
                <a:gd name="connsiteX0" fmla="*/ 358007 w 385153"/>
                <a:gd name="connsiteY0" fmla="*/ 54282 h 54282"/>
                <a:gd name="connsiteX1" fmla="*/ 27148 w 385153"/>
                <a:gd name="connsiteY1" fmla="*/ 54282 h 54282"/>
                <a:gd name="connsiteX2" fmla="*/ 0 w 385153"/>
                <a:gd name="connsiteY2" fmla="*/ 27141 h 54282"/>
                <a:gd name="connsiteX3" fmla="*/ 27148 w 385153"/>
                <a:gd name="connsiteY3" fmla="*/ 0 h 54282"/>
                <a:gd name="connsiteX4" fmla="*/ 358007 w 385153"/>
                <a:gd name="connsiteY4" fmla="*/ 0 h 54282"/>
                <a:gd name="connsiteX5" fmla="*/ 385153 w 385153"/>
                <a:gd name="connsiteY5" fmla="*/ 27141 h 54282"/>
                <a:gd name="connsiteX6" fmla="*/ 358007 w 385153"/>
                <a:gd name="connsiteY6" fmla="*/ 54282 h 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53" h="54282">
                  <a:moveTo>
                    <a:pt x="358007" y="54282"/>
                  </a:moveTo>
                  <a:lnTo>
                    <a:pt x="27148" y="54282"/>
                  </a:lnTo>
                  <a:cubicBezTo>
                    <a:pt x="11877" y="54282"/>
                    <a:pt x="0" y="42408"/>
                    <a:pt x="0" y="27141"/>
                  </a:cubicBezTo>
                  <a:cubicBezTo>
                    <a:pt x="0" y="11874"/>
                    <a:pt x="11877" y="0"/>
                    <a:pt x="27148" y="0"/>
                  </a:cubicBezTo>
                  <a:lnTo>
                    <a:pt x="358007" y="0"/>
                  </a:lnTo>
                  <a:cubicBezTo>
                    <a:pt x="373276" y="0"/>
                    <a:pt x="385153" y="11874"/>
                    <a:pt x="385153" y="27141"/>
                  </a:cubicBezTo>
                  <a:cubicBezTo>
                    <a:pt x="385153" y="42408"/>
                    <a:pt x="373276" y="54282"/>
                    <a:pt x="358007" y="54282"/>
                  </a:cubicBezTo>
                  <a:close/>
                </a:path>
              </a:pathLst>
            </a:custGeom>
            <a:grpFill/>
            <a:ln w="16953" cap="flat">
              <a:noFill/>
              <a:prstDash val="solid"/>
              <a:miter/>
            </a:ln>
          </p:spPr>
          <p:txBody>
            <a:bodyPr rtlCol="0" anchor="ctr"/>
            <a:lstStyle/>
            <a:p>
              <a:endParaRPr lang="en-US" sz="1799"/>
            </a:p>
          </p:txBody>
        </p:sp>
        <p:sp>
          <p:nvSpPr>
            <p:cNvPr id="1138" name="Freeform 1137">
              <a:extLst>
                <a:ext uri="{FF2B5EF4-FFF2-40B4-BE49-F238E27FC236}">
                  <a16:creationId xmlns:a16="http://schemas.microsoft.com/office/drawing/2014/main" id="{1A6AA7A1-40E7-F810-B7B3-888E88E72864}"/>
                </a:ext>
              </a:extLst>
            </p:cNvPr>
            <p:cNvSpPr/>
            <p:nvPr/>
          </p:nvSpPr>
          <p:spPr>
            <a:xfrm>
              <a:off x="10195422" y="4925372"/>
              <a:ext cx="54294" cy="96689"/>
            </a:xfrm>
            <a:custGeom>
              <a:avLst/>
              <a:gdLst>
                <a:gd name="connsiteX0" fmla="*/ 27147 w 54294"/>
                <a:gd name="connsiteY0" fmla="*/ 96690 h 96689"/>
                <a:gd name="connsiteX1" fmla="*/ 0 w 54294"/>
                <a:gd name="connsiteY1" fmla="*/ 69549 h 96689"/>
                <a:gd name="connsiteX2" fmla="*/ 0 w 54294"/>
                <a:gd name="connsiteY2" fmla="*/ 27141 h 96689"/>
                <a:gd name="connsiteX3" fmla="*/ 27147 w 54294"/>
                <a:gd name="connsiteY3" fmla="*/ 0 h 96689"/>
                <a:gd name="connsiteX4" fmla="*/ 54295 w 54294"/>
                <a:gd name="connsiteY4" fmla="*/ 27141 h 96689"/>
                <a:gd name="connsiteX5" fmla="*/ 54295 w 54294"/>
                <a:gd name="connsiteY5" fmla="*/ 69549 h 96689"/>
                <a:gd name="connsiteX6" fmla="*/ 27147 w 54294"/>
                <a:gd name="connsiteY6" fmla="*/ 96690 h 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4" h="96689">
                  <a:moveTo>
                    <a:pt x="27147" y="96690"/>
                  </a:moveTo>
                  <a:cubicBezTo>
                    <a:pt x="11877" y="96690"/>
                    <a:pt x="0" y="84816"/>
                    <a:pt x="0" y="69549"/>
                  </a:cubicBezTo>
                  <a:lnTo>
                    <a:pt x="0" y="27141"/>
                  </a:lnTo>
                  <a:cubicBezTo>
                    <a:pt x="0" y="11874"/>
                    <a:pt x="11877" y="0"/>
                    <a:pt x="27147" y="0"/>
                  </a:cubicBezTo>
                  <a:cubicBezTo>
                    <a:pt x="42418" y="0"/>
                    <a:pt x="54295" y="11874"/>
                    <a:pt x="54295" y="27141"/>
                  </a:cubicBezTo>
                  <a:lnTo>
                    <a:pt x="54295" y="69549"/>
                  </a:lnTo>
                  <a:cubicBezTo>
                    <a:pt x="54295" y="84816"/>
                    <a:pt x="42418" y="96690"/>
                    <a:pt x="27147" y="96690"/>
                  </a:cubicBezTo>
                  <a:close/>
                </a:path>
              </a:pathLst>
            </a:custGeom>
            <a:grpFill/>
            <a:ln w="16953" cap="flat">
              <a:noFill/>
              <a:prstDash val="solid"/>
              <a:miter/>
            </a:ln>
          </p:spPr>
          <p:txBody>
            <a:bodyPr rtlCol="0" anchor="ctr"/>
            <a:lstStyle/>
            <a:p>
              <a:endParaRPr lang="en-US" sz="1799"/>
            </a:p>
          </p:txBody>
        </p:sp>
        <p:sp>
          <p:nvSpPr>
            <p:cNvPr id="1139" name="Freeform 1138">
              <a:extLst>
                <a:ext uri="{FF2B5EF4-FFF2-40B4-BE49-F238E27FC236}">
                  <a16:creationId xmlns:a16="http://schemas.microsoft.com/office/drawing/2014/main" id="{D1492027-DB6E-94E4-DFCC-2AD441DB849B}"/>
                </a:ext>
              </a:extLst>
            </p:cNvPr>
            <p:cNvSpPr/>
            <p:nvPr/>
          </p:nvSpPr>
          <p:spPr>
            <a:xfrm>
              <a:off x="10049504" y="4925372"/>
              <a:ext cx="54294" cy="96689"/>
            </a:xfrm>
            <a:custGeom>
              <a:avLst/>
              <a:gdLst>
                <a:gd name="connsiteX0" fmla="*/ 27148 w 54294"/>
                <a:gd name="connsiteY0" fmla="*/ 96690 h 96689"/>
                <a:gd name="connsiteX1" fmla="*/ 0 w 54294"/>
                <a:gd name="connsiteY1" fmla="*/ 69549 h 96689"/>
                <a:gd name="connsiteX2" fmla="*/ 0 w 54294"/>
                <a:gd name="connsiteY2" fmla="*/ 27141 h 96689"/>
                <a:gd name="connsiteX3" fmla="*/ 27148 w 54294"/>
                <a:gd name="connsiteY3" fmla="*/ 0 h 96689"/>
                <a:gd name="connsiteX4" fmla="*/ 54295 w 54294"/>
                <a:gd name="connsiteY4" fmla="*/ 27141 h 96689"/>
                <a:gd name="connsiteX5" fmla="*/ 54295 w 54294"/>
                <a:gd name="connsiteY5" fmla="*/ 69549 h 96689"/>
                <a:gd name="connsiteX6" fmla="*/ 27148 w 54294"/>
                <a:gd name="connsiteY6" fmla="*/ 96690 h 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4" h="96689">
                  <a:moveTo>
                    <a:pt x="27148" y="96690"/>
                  </a:moveTo>
                  <a:cubicBezTo>
                    <a:pt x="11877" y="96690"/>
                    <a:pt x="0" y="84816"/>
                    <a:pt x="0" y="69549"/>
                  </a:cubicBezTo>
                  <a:lnTo>
                    <a:pt x="0" y="27141"/>
                  </a:lnTo>
                  <a:cubicBezTo>
                    <a:pt x="0" y="11874"/>
                    <a:pt x="11877" y="0"/>
                    <a:pt x="27148" y="0"/>
                  </a:cubicBezTo>
                  <a:cubicBezTo>
                    <a:pt x="42418" y="0"/>
                    <a:pt x="54295" y="11874"/>
                    <a:pt x="54295" y="27141"/>
                  </a:cubicBezTo>
                  <a:lnTo>
                    <a:pt x="54295" y="69549"/>
                  </a:lnTo>
                  <a:cubicBezTo>
                    <a:pt x="52599" y="84816"/>
                    <a:pt x="40721" y="96690"/>
                    <a:pt x="27148" y="96690"/>
                  </a:cubicBezTo>
                  <a:close/>
                </a:path>
              </a:pathLst>
            </a:custGeom>
            <a:grpFill/>
            <a:ln w="16953" cap="flat">
              <a:noFill/>
              <a:prstDash val="solid"/>
              <a:miter/>
            </a:ln>
          </p:spPr>
          <p:txBody>
            <a:bodyPr rtlCol="0" anchor="ctr"/>
            <a:lstStyle/>
            <a:p>
              <a:endParaRPr lang="en-US" sz="1799"/>
            </a:p>
          </p:txBody>
        </p:sp>
        <p:sp>
          <p:nvSpPr>
            <p:cNvPr id="1140" name="Freeform 1139">
              <a:extLst>
                <a:ext uri="{FF2B5EF4-FFF2-40B4-BE49-F238E27FC236}">
                  <a16:creationId xmlns:a16="http://schemas.microsoft.com/office/drawing/2014/main" id="{7664A195-E1E5-14DC-2921-303C74C1CC56}"/>
                </a:ext>
              </a:extLst>
            </p:cNvPr>
            <p:cNvSpPr/>
            <p:nvPr/>
          </p:nvSpPr>
          <p:spPr>
            <a:xfrm>
              <a:off x="9408148" y="4927068"/>
              <a:ext cx="385153" cy="54282"/>
            </a:xfrm>
            <a:custGeom>
              <a:avLst/>
              <a:gdLst>
                <a:gd name="connsiteX0" fmla="*/ 358007 w 385153"/>
                <a:gd name="connsiteY0" fmla="*/ 54282 h 54282"/>
                <a:gd name="connsiteX1" fmla="*/ 27147 w 385153"/>
                <a:gd name="connsiteY1" fmla="*/ 54282 h 54282"/>
                <a:gd name="connsiteX2" fmla="*/ 0 w 385153"/>
                <a:gd name="connsiteY2" fmla="*/ 27141 h 54282"/>
                <a:gd name="connsiteX3" fmla="*/ 27147 w 385153"/>
                <a:gd name="connsiteY3" fmla="*/ 0 h 54282"/>
                <a:gd name="connsiteX4" fmla="*/ 358007 w 385153"/>
                <a:gd name="connsiteY4" fmla="*/ 0 h 54282"/>
                <a:gd name="connsiteX5" fmla="*/ 385153 w 385153"/>
                <a:gd name="connsiteY5" fmla="*/ 27141 h 54282"/>
                <a:gd name="connsiteX6" fmla="*/ 358007 w 385153"/>
                <a:gd name="connsiteY6" fmla="*/ 54282 h 5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53" h="54282">
                  <a:moveTo>
                    <a:pt x="358007" y="54282"/>
                  </a:moveTo>
                  <a:lnTo>
                    <a:pt x="27147" y="54282"/>
                  </a:lnTo>
                  <a:cubicBezTo>
                    <a:pt x="11877" y="54282"/>
                    <a:pt x="0" y="42408"/>
                    <a:pt x="0" y="27141"/>
                  </a:cubicBezTo>
                  <a:cubicBezTo>
                    <a:pt x="0" y="11874"/>
                    <a:pt x="11877" y="0"/>
                    <a:pt x="27147" y="0"/>
                  </a:cubicBezTo>
                  <a:lnTo>
                    <a:pt x="358007" y="0"/>
                  </a:lnTo>
                  <a:cubicBezTo>
                    <a:pt x="373276" y="0"/>
                    <a:pt x="385153" y="11874"/>
                    <a:pt x="385153" y="27141"/>
                  </a:cubicBezTo>
                  <a:cubicBezTo>
                    <a:pt x="383457" y="42408"/>
                    <a:pt x="373276" y="54282"/>
                    <a:pt x="358007" y="54282"/>
                  </a:cubicBezTo>
                  <a:close/>
                </a:path>
              </a:pathLst>
            </a:custGeom>
            <a:grpFill/>
            <a:ln w="16953" cap="flat">
              <a:noFill/>
              <a:prstDash val="solid"/>
              <a:miter/>
            </a:ln>
          </p:spPr>
          <p:txBody>
            <a:bodyPr rtlCol="0" anchor="ctr"/>
            <a:lstStyle/>
            <a:p>
              <a:endParaRPr lang="en-US" sz="1799"/>
            </a:p>
          </p:txBody>
        </p:sp>
        <p:sp>
          <p:nvSpPr>
            <p:cNvPr id="1141" name="Freeform 1140">
              <a:extLst>
                <a:ext uri="{FF2B5EF4-FFF2-40B4-BE49-F238E27FC236}">
                  <a16:creationId xmlns:a16="http://schemas.microsoft.com/office/drawing/2014/main" id="{F36B5BB0-220A-1BE8-9FF4-AEB3D9D1CCC7}"/>
                </a:ext>
              </a:extLst>
            </p:cNvPr>
            <p:cNvSpPr/>
            <p:nvPr/>
          </p:nvSpPr>
          <p:spPr>
            <a:xfrm>
              <a:off x="9515041" y="4925372"/>
              <a:ext cx="54294" cy="96689"/>
            </a:xfrm>
            <a:custGeom>
              <a:avLst/>
              <a:gdLst>
                <a:gd name="connsiteX0" fmla="*/ 27147 w 54294"/>
                <a:gd name="connsiteY0" fmla="*/ 96690 h 96689"/>
                <a:gd name="connsiteX1" fmla="*/ 0 w 54294"/>
                <a:gd name="connsiteY1" fmla="*/ 69549 h 96689"/>
                <a:gd name="connsiteX2" fmla="*/ 0 w 54294"/>
                <a:gd name="connsiteY2" fmla="*/ 27141 h 96689"/>
                <a:gd name="connsiteX3" fmla="*/ 27147 w 54294"/>
                <a:gd name="connsiteY3" fmla="*/ 0 h 96689"/>
                <a:gd name="connsiteX4" fmla="*/ 54294 w 54294"/>
                <a:gd name="connsiteY4" fmla="*/ 27141 h 96689"/>
                <a:gd name="connsiteX5" fmla="*/ 54294 w 54294"/>
                <a:gd name="connsiteY5" fmla="*/ 69549 h 96689"/>
                <a:gd name="connsiteX6" fmla="*/ 27147 w 54294"/>
                <a:gd name="connsiteY6" fmla="*/ 96690 h 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4" h="96689">
                  <a:moveTo>
                    <a:pt x="27147" y="96690"/>
                  </a:moveTo>
                  <a:cubicBezTo>
                    <a:pt x="11877" y="96690"/>
                    <a:pt x="0" y="84816"/>
                    <a:pt x="0" y="69549"/>
                  </a:cubicBezTo>
                  <a:lnTo>
                    <a:pt x="0" y="27141"/>
                  </a:lnTo>
                  <a:cubicBezTo>
                    <a:pt x="0" y="11874"/>
                    <a:pt x="11877" y="0"/>
                    <a:pt x="27147" y="0"/>
                  </a:cubicBezTo>
                  <a:cubicBezTo>
                    <a:pt x="42417" y="0"/>
                    <a:pt x="54294" y="11874"/>
                    <a:pt x="54294" y="27141"/>
                  </a:cubicBezTo>
                  <a:lnTo>
                    <a:pt x="54294" y="69549"/>
                  </a:lnTo>
                  <a:cubicBezTo>
                    <a:pt x="54294" y="84816"/>
                    <a:pt x="42417" y="96690"/>
                    <a:pt x="27147" y="96690"/>
                  </a:cubicBezTo>
                  <a:close/>
                </a:path>
              </a:pathLst>
            </a:custGeom>
            <a:grpFill/>
            <a:ln w="16953" cap="flat">
              <a:noFill/>
              <a:prstDash val="solid"/>
              <a:miter/>
            </a:ln>
          </p:spPr>
          <p:txBody>
            <a:bodyPr rtlCol="0" anchor="ctr"/>
            <a:lstStyle/>
            <a:p>
              <a:endParaRPr lang="en-US" sz="1799"/>
            </a:p>
          </p:txBody>
        </p:sp>
        <p:sp>
          <p:nvSpPr>
            <p:cNvPr id="1142" name="Freeform 1141">
              <a:extLst>
                <a:ext uri="{FF2B5EF4-FFF2-40B4-BE49-F238E27FC236}">
                  <a16:creationId xmlns:a16="http://schemas.microsoft.com/office/drawing/2014/main" id="{1422C4ED-4128-6D88-BEBE-85171068A273}"/>
                </a:ext>
              </a:extLst>
            </p:cNvPr>
            <p:cNvSpPr/>
            <p:nvPr/>
          </p:nvSpPr>
          <p:spPr>
            <a:xfrm>
              <a:off x="9662654" y="4925372"/>
              <a:ext cx="54294" cy="96689"/>
            </a:xfrm>
            <a:custGeom>
              <a:avLst/>
              <a:gdLst>
                <a:gd name="connsiteX0" fmla="*/ 27148 w 54294"/>
                <a:gd name="connsiteY0" fmla="*/ 96690 h 96689"/>
                <a:gd name="connsiteX1" fmla="*/ 0 w 54294"/>
                <a:gd name="connsiteY1" fmla="*/ 69549 h 96689"/>
                <a:gd name="connsiteX2" fmla="*/ 0 w 54294"/>
                <a:gd name="connsiteY2" fmla="*/ 27141 h 96689"/>
                <a:gd name="connsiteX3" fmla="*/ 27148 w 54294"/>
                <a:gd name="connsiteY3" fmla="*/ 0 h 96689"/>
                <a:gd name="connsiteX4" fmla="*/ 54295 w 54294"/>
                <a:gd name="connsiteY4" fmla="*/ 27141 h 96689"/>
                <a:gd name="connsiteX5" fmla="*/ 54295 w 54294"/>
                <a:gd name="connsiteY5" fmla="*/ 69549 h 96689"/>
                <a:gd name="connsiteX6" fmla="*/ 27148 w 54294"/>
                <a:gd name="connsiteY6" fmla="*/ 96690 h 9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94" h="96689">
                  <a:moveTo>
                    <a:pt x="27148" y="96690"/>
                  </a:moveTo>
                  <a:cubicBezTo>
                    <a:pt x="11877" y="96690"/>
                    <a:pt x="0" y="84816"/>
                    <a:pt x="0" y="69549"/>
                  </a:cubicBezTo>
                  <a:lnTo>
                    <a:pt x="0" y="27141"/>
                  </a:lnTo>
                  <a:cubicBezTo>
                    <a:pt x="0" y="11874"/>
                    <a:pt x="11877" y="0"/>
                    <a:pt x="27148" y="0"/>
                  </a:cubicBezTo>
                  <a:cubicBezTo>
                    <a:pt x="42418" y="0"/>
                    <a:pt x="54295" y="11874"/>
                    <a:pt x="54295" y="27141"/>
                  </a:cubicBezTo>
                  <a:lnTo>
                    <a:pt x="54295" y="69549"/>
                  </a:lnTo>
                  <a:cubicBezTo>
                    <a:pt x="54295" y="84816"/>
                    <a:pt x="42418" y="96690"/>
                    <a:pt x="27148" y="96690"/>
                  </a:cubicBezTo>
                  <a:close/>
                </a:path>
              </a:pathLst>
            </a:custGeom>
            <a:grpFill/>
            <a:ln w="16953" cap="flat">
              <a:noFill/>
              <a:prstDash val="solid"/>
              <a:miter/>
            </a:ln>
          </p:spPr>
          <p:txBody>
            <a:bodyPr rtlCol="0" anchor="ctr"/>
            <a:lstStyle/>
            <a:p>
              <a:endParaRPr lang="en-US" sz="1799"/>
            </a:p>
          </p:txBody>
        </p:sp>
        <p:sp>
          <p:nvSpPr>
            <p:cNvPr id="1143" name="Freeform 1142">
              <a:extLst>
                <a:ext uri="{FF2B5EF4-FFF2-40B4-BE49-F238E27FC236}">
                  <a16:creationId xmlns:a16="http://schemas.microsoft.com/office/drawing/2014/main" id="{1FC0DDFD-29F5-360E-5C73-ECAFE88EBE9C}"/>
                </a:ext>
              </a:extLst>
            </p:cNvPr>
            <p:cNvSpPr/>
            <p:nvPr/>
          </p:nvSpPr>
          <p:spPr>
            <a:xfrm>
              <a:off x="10063078" y="5856650"/>
              <a:ext cx="139129" cy="196772"/>
            </a:xfrm>
            <a:custGeom>
              <a:avLst/>
              <a:gdLst>
                <a:gd name="connsiteX0" fmla="*/ 110286 w 139129"/>
                <a:gd name="connsiteY0" fmla="*/ 196773 h 196772"/>
                <a:gd name="connsiteX1" fmla="*/ 27147 w 139129"/>
                <a:gd name="connsiteY1" fmla="*/ 196773 h 196772"/>
                <a:gd name="connsiteX2" fmla="*/ 0 w 139129"/>
                <a:gd name="connsiteY2" fmla="*/ 169632 h 196772"/>
                <a:gd name="connsiteX3" fmla="*/ 0 w 139129"/>
                <a:gd name="connsiteY3" fmla="*/ 106868 h 196772"/>
                <a:gd name="connsiteX4" fmla="*/ 27147 w 139129"/>
                <a:gd name="connsiteY4" fmla="*/ 79727 h 196772"/>
                <a:gd name="connsiteX5" fmla="*/ 54294 w 139129"/>
                <a:gd name="connsiteY5" fmla="*/ 106868 h 196772"/>
                <a:gd name="connsiteX6" fmla="*/ 54294 w 139129"/>
                <a:gd name="connsiteY6" fmla="*/ 144187 h 196772"/>
                <a:gd name="connsiteX7" fmla="*/ 84836 w 139129"/>
                <a:gd name="connsiteY7" fmla="*/ 144187 h 196772"/>
                <a:gd name="connsiteX8" fmla="*/ 84836 w 139129"/>
                <a:gd name="connsiteY8" fmla="*/ 27141 h 196772"/>
                <a:gd name="connsiteX9" fmla="*/ 111982 w 139129"/>
                <a:gd name="connsiteY9" fmla="*/ 0 h 196772"/>
                <a:gd name="connsiteX10" fmla="*/ 139129 w 139129"/>
                <a:gd name="connsiteY10" fmla="*/ 27141 h 196772"/>
                <a:gd name="connsiteX11" fmla="*/ 139129 w 139129"/>
                <a:gd name="connsiteY11" fmla="*/ 171328 h 196772"/>
                <a:gd name="connsiteX12" fmla="*/ 110286 w 139129"/>
                <a:gd name="connsiteY12" fmla="*/ 196773 h 19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129" h="196772">
                  <a:moveTo>
                    <a:pt x="110286" y="196773"/>
                  </a:moveTo>
                  <a:lnTo>
                    <a:pt x="27147" y="196773"/>
                  </a:lnTo>
                  <a:cubicBezTo>
                    <a:pt x="11876" y="196773"/>
                    <a:pt x="0" y="184898"/>
                    <a:pt x="0" y="169632"/>
                  </a:cubicBezTo>
                  <a:lnTo>
                    <a:pt x="0" y="106868"/>
                  </a:lnTo>
                  <a:cubicBezTo>
                    <a:pt x="0" y="91601"/>
                    <a:pt x="11876" y="79727"/>
                    <a:pt x="27147" y="79727"/>
                  </a:cubicBezTo>
                  <a:cubicBezTo>
                    <a:pt x="42418" y="79727"/>
                    <a:pt x="54294" y="91601"/>
                    <a:pt x="54294" y="106868"/>
                  </a:cubicBezTo>
                  <a:lnTo>
                    <a:pt x="54294" y="144187"/>
                  </a:lnTo>
                  <a:lnTo>
                    <a:pt x="84836" y="144187"/>
                  </a:lnTo>
                  <a:lnTo>
                    <a:pt x="84836" y="27141"/>
                  </a:lnTo>
                  <a:cubicBezTo>
                    <a:pt x="84836" y="11874"/>
                    <a:pt x="96712" y="0"/>
                    <a:pt x="111982" y="0"/>
                  </a:cubicBezTo>
                  <a:cubicBezTo>
                    <a:pt x="127253" y="0"/>
                    <a:pt x="139129" y="11874"/>
                    <a:pt x="139129" y="27141"/>
                  </a:cubicBezTo>
                  <a:lnTo>
                    <a:pt x="139129" y="171328"/>
                  </a:lnTo>
                  <a:cubicBezTo>
                    <a:pt x="135737" y="184898"/>
                    <a:pt x="125556" y="196773"/>
                    <a:pt x="110286" y="196773"/>
                  </a:cubicBezTo>
                  <a:close/>
                </a:path>
              </a:pathLst>
            </a:custGeom>
            <a:grpFill/>
            <a:ln w="16953" cap="flat">
              <a:noFill/>
              <a:prstDash val="solid"/>
              <a:miter/>
            </a:ln>
          </p:spPr>
          <p:txBody>
            <a:bodyPr rtlCol="0" anchor="ctr"/>
            <a:lstStyle/>
            <a:p>
              <a:endParaRPr lang="en-US" sz="1799"/>
            </a:p>
          </p:txBody>
        </p:sp>
      </p:grpSp>
      <p:grpSp>
        <p:nvGrpSpPr>
          <p:cNvPr id="1144" name="Graphic 3">
            <a:extLst>
              <a:ext uri="{FF2B5EF4-FFF2-40B4-BE49-F238E27FC236}">
                <a16:creationId xmlns:a16="http://schemas.microsoft.com/office/drawing/2014/main" id="{14DDBC58-4109-4236-A672-6CE671310BBF}"/>
              </a:ext>
            </a:extLst>
          </p:cNvPr>
          <p:cNvGrpSpPr/>
          <p:nvPr/>
        </p:nvGrpSpPr>
        <p:grpSpPr>
          <a:xfrm>
            <a:off x="5965883" y="3419525"/>
            <a:ext cx="572669" cy="571373"/>
            <a:chOff x="5255569" y="2721856"/>
            <a:chExt cx="1368632" cy="1365535"/>
          </a:xfrm>
          <a:solidFill>
            <a:schemeClr val="bg1"/>
          </a:solidFill>
        </p:grpSpPr>
        <p:sp>
          <p:nvSpPr>
            <p:cNvPr id="1145" name="Freeform 1144">
              <a:extLst>
                <a:ext uri="{FF2B5EF4-FFF2-40B4-BE49-F238E27FC236}">
                  <a16:creationId xmlns:a16="http://schemas.microsoft.com/office/drawing/2014/main" id="{E9ECB67D-DD91-9E69-431B-2A6A14508053}"/>
                </a:ext>
              </a:extLst>
            </p:cNvPr>
            <p:cNvSpPr/>
            <p:nvPr/>
          </p:nvSpPr>
          <p:spPr>
            <a:xfrm>
              <a:off x="5259691" y="2933843"/>
              <a:ext cx="914323" cy="1153548"/>
            </a:xfrm>
            <a:custGeom>
              <a:avLst/>
              <a:gdLst>
                <a:gd name="connsiteX0" fmla="*/ 680381 w 914323"/>
                <a:gd name="connsiteY0" fmla="*/ 1153548 h 1153548"/>
                <a:gd name="connsiteX1" fmla="*/ 0 w 914323"/>
                <a:gd name="connsiteY1" fmla="*/ 469933 h 1153548"/>
                <a:gd name="connsiteX2" fmla="*/ 178155 w 914323"/>
                <a:gd name="connsiteY2" fmla="*/ 8534 h 1153548"/>
                <a:gd name="connsiteX3" fmla="*/ 215482 w 914323"/>
                <a:gd name="connsiteY3" fmla="*/ 6838 h 1153548"/>
                <a:gd name="connsiteX4" fmla="*/ 217179 w 914323"/>
                <a:gd name="connsiteY4" fmla="*/ 44157 h 1153548"/>
                <a:gd name="connsiteX5" fmla="*/ 52598 w 914323"/>
                <a:gd name="connsiteY5" fmla="*/ 469933 h 1153548"/>
                <a:gd name="connsiteX6" fmla="*/ 680381 w 914323"/>
                <a:gd name="connsiteY6" fmla="*/ 1100963 h 1153548"/>
                <a:gd name="connsiteX7" fmla="*/ 878896 w 914323"/>
                <a:gd name="connsiteY7" fmla="*/ 1068733 h 1153548"/>
                <a:gd name="connsiteX8" fmla="*/ 912830 w 914323"/>
                <a:gd name="connsiteY8" fmla="*/ 1085696 h 1153548"/>
                <a:gd name="connsiteX9" fmla="*/ 895863 w 914323"/>
                <a:gd name="connsiteY9" fmla="*/ 1119622 h 1153548"/>
                <a:gd name="connsiteX10" fmla="*/ 680381 w 914323"/>
                <a:gd name="connsiteY10" fmla="*/ 1153548 h 115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23" h="1153548">
                  <a:moveTo>
                    <a:pt x="680381" y="1153548"/>
                  </a:moveTo>
                  <a:cubicBezTo>
                    <a:pt x="305408" y="1153548"/>
                    <a:pt x="0" y="846515"/>
                    <a:pt x="0" y="469933"/>
                  </a:cubicBezTo>
                  <a:cubicBezTo>
                    <a:pt x="0" y="298605"/>
                    <a:pt x="62778" y="134062"/>
                    <a:pt x="178155" y="8534"/>
                  </a:cubicBezTo>
                  <a:cubicBezTo>
                    <a:pt x="188335" y="-1644"/>
                    <a:pt x="205302" y="-3340"/>
                    <a:pt x="215482" y="6838"/>
                  </a:cubicBezTo>
                  <a:cubicBezTo>
                    <a:pt x="225663" y="17016"/>
                    <a:pt x="227360" y="33979"/>
                    <a:pt x="217179" y="44157"/>
                  </a:cubicBezTo>
                  <a:cubicBezTo>
                    <a:pt x="110286" y="159507"/>
                    <a:pt x="52598" y="310479"/>
                    <a:pt x="52598" y="469933"/>
                  </a:cubicBezTo>
                  <a:cubicBezTo>
                    <a:pt x="52598" y="817678"/>
                    <a:pt x="334252" y="1100963"/>
                    <a:pt x="680381" y="1100963"/>
                  </a:cubicBezTo>
                  <a:cubicBezTo>
                    <a:pt x="744856" y="1100963"/>
                    <a:pt x="811028" y="1089089"/>
                    <a:pt x="878896" y="1068733"/>
                  </a:cubicBezTo>
                  <a:cubicBezTo>
                    <a:pt x="892470" y="1063644"/>
                    <a:pt x="907740" y="1072125"/>
                    <a:pt x="912830" y="1085696"/>
                  </a:cubicBezTo>
                  <a:cubicBezTo>
                    <a:pt x="917920" y="1099267"/>
                    <a:pt x="909437" y="1114533"/>
                    <a:pt x="895863" y="1119622"/>
                  </a:cubicBezTo>
                  <a:cubicBezTo>
                    <a:pt x="822905" y="1141674"/>
                    <a:pt x="749946" y="1153548"/>
                    <a:pt x="680381" y="1153548"/>
                  </a:cubicBezTo>
                  <a:close/>
                </a:path>
              </a:pathLst>
            </a:custGeom>
            <a:grpFill/>
            <a:ln w="16953" cap="flat">
              <a:noFill/>
              <a:prstDash val="solid"/>
              <a:miter/>
            </a:ln>
          </p:spPr>
          <p:txBody>
            <a:bodyPr rtlCol="0" anchor="ctr"/>
            <a:lstStyle/>
            <a:p>
              <a:endParaRPr lang="en-US" sz="1799"/>
            </a:p>
          </p:txBody>
        </p:sp>
        <p:sp>
          <p:nvSpPr>
            <p:cNvPr id="1146" name="Freeform 1145">
              <a:extLst>
                <a:ext uri="{FF2B5EF4-FFF2-40B4-BE49-F238E27FC236}">
                  <a16:creationId xmlns:a16="http://schemas.microsoft.com/office/drawing/2014/main" id="{4901CC80-2994-63B3-E6E0-2E7EDC6A855B}"/>
                </a:ext>
              </a:extLst>
            </p:cNvPr>
            <p:cNvSpPr/>
            <p:nvPr/>
          </p:nvSpPr>
          <p:spPr>
            <a:xfrm>
              <a:off x="5255569" y="2736043"/>
              <a:ext cx="403381" cy="452300"/>
            </a:xfrm>
            <a:custGeom>
              <a:avLst/>
              <a:gdLst>
                <a:gd name="connsiteX0" fmla="*/ 163614 w 403381"/>
                <a:gd name="connsiteY0" fmla="*/ 452300 h 452300"/>
                <a:gd name="connsiteX1" fmla="*/ 71991 w 403381"/>
                <a:gd name="connsiteY1" fmla="*/ 426856 h 452300"/>
                <a:gd name="connsiteX2" fmla="*/ 61811 w 403381"/>
                <a:gd name="connsiteY2" fmla="*/ 391233 h 452300"/>
                <a:gd name="connsiteX3" fmla="*/ 97441 w 403381"/>
                <a:gd name="connsiteY3" fmla="*/ 381055 h 452300"/>
                <a:gd name="connsiteX4" fmla="*/ 226392 w 403381"/>
                <a:gd name="connsiteY4" fmla="*/ 382751 h 452300"/>
                <a:gd name="connsiteX5" fmla="*/ 302744 w 403381"/>
                <a:gd name="connsiteY5" fmla="*/ 282669 h 452300"/>
                <a:gd name="connsiteX6" fmla="*/ 311227 w 403381"/>
                <a:gd name="connsiteY6" fmla="*/ 204638 h 452300"/>
                <a:gd name="connsiteX7" fmla="*/ 333285 w 403381"/>
                <a:gd name="connsiteY7" fmla="*/ 65540 h 452300"/>
                <a:gd name="connsiteX8" fmla="*/ 63507 w 403381"/>
                <a:gd name="connsiteY8" fmla="*/ 245350 h 452300"/>
                <a:gd name="connsiteX9" fmla="*/ 56721 w 403381"/>
                <a:gd name="connsiteY9" fmla="*/ 326773 h 452300"/>
                <a:gd name="connsiteX10" fmla="*/ 38057 w 403381"/>
                <a:gd name="connsiteY10" fmla="*/ 359003 h 452300"/>
                <a:gd name="connsiteX11" fmla="*/ 5819 w 403381"/>
                <a:gd name="connsiteY11" fmla="*/ 340343 h 452300"/>
                <a:gd name="connsiteX12" fmla="*/ 14303 w 403381"/>
                <a:gd name="connsiteY12" fmla="*/ 226690 h 452300"/>
                <a:gd name="connsiteX13" fmla="*/ 370612 w 403381"/>
                <a:gd name="connsiteY13" fmla="*/ 1080 h 452300"/>
                <a:gd name="connsiteX14" fmla="*/ 397759 w 403381"/>
                <a:gd name="connsiteY14" fmla="*/ 9561 h 452300"/>
                <a:gd name="connsiteX15" fmla="*/ 401153 w 403381"/>
                <a:gd name="connsiteY15" fmla="*/ 38399 h 452300"/>
                <a:gd name="connsiteX16" fmla="*/ 363825 w 403381"/>
                <a:gd name="connsiteY16" fmla="*/ 209727 h 452300"/>
                <a:gd name="connsiteX17" fmla="*/ 355342 w 403381"/>
                <a:gd name="connsiteY17" fmla="*/ 289454 h 452300"/>
                <a:gd name="connsiteX18" fmla="*/ 250145 w 403381"/>
                <a:gd name="connsiteY18" fmla="*/ 430248 h 452300"/>
                <a:gd name="connsiteX19" fmla="*/ 163614 w 403381"/>
                <a:gd name="connsiteY19" fmla="*/ 452300 h 4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3381" h="452300">
                  <a:moveTo>
                    <a:pt x="163614" y="452300"/>
                  </a:moveTo>
                  <a:cubicBezTo>
                    <a:pt x="131376" y="452300"/>
                    <a:pt x="99138" y="443819"/>
                    <a:pt x="71991" y="426856"/>
                  </a:cubicBezTo>
                  <a:cubicBezTo>
                    <a:pt x="60114" y="420070"/>
                    <a:pt x="55024" y="403107"/>
                    <a:pt x="61811" y="391233"/>
                  </a:cubicBezTo>
                  <a:cubicBezTo>
                    <a:pt x="68598" y="379359"/>
                    <a:pt x="85565" y="374270"/>
                    <a:pt x="97441" y="381055"/>
                  </a:cubicBezTo>
                  <a:cubicBezTo>
                    <a:pt x="134769" y="403107"/>
                    <a:pt x="183974" y="404803"/>
                    <a:pt x="226392" y="382751"/>
                  </a:cubicBezTo>
                  <a:cubicBezTo>
                    <a:pt x="268809" y="362396"/>
                    <a:pt x="297654" y="325077"/>
                    <a:pt x="302744" y="282669"/>
                  </a:cubicBezTo>
                  <a:cubicBezTo>
                    <a:pt x="306137" y="255527"/>
                    <a:pt x="309530" y="230083"/>
                    <a:pt x="311227" y="204638"/>
                  </a:cubicBezTo>
                  <a:cubicBezTo>
                    <a:pt x="316317" y="155445"/>
                    <a:pt x="319711" y="109644"/>
                    <a:pt x="333285" y="65540"/>
                  </a:cubicBezTo>
                  <a:cubicBezTo>
                    <a:pt x="180581" y="111340"/>
                    <a:pt x="90655" y="172408"/>
                    <a:pt x="63507" y="245350"/>
                  </a:cubicBezTo>
                  <a:cubicBezTo>
                    <a:pt x="51631" y="274187"/>
                    <a:pt x="49934" y="301328"/>
                    <a:pt x="56721" y="326773"/>
                  </a:cubicBezTo>
                  <a:cubicBezTo>
                    <a:pt x="60114" y="340343"/>
                    <a:pt x="51631" y="355610"/>
                    <a:pt x="38057" y="359003"/>
                  </a:cubicBezTo>
                  <a:cubicBezTo>
                    <a:pt x="24483" y="362396"/>
                    <a:pt x="9213" y="353914"/>
                    <a:pt x="5819" y="340343"/>
                  </a:cubicBezTo>
                  <a:cubicBezTo>
                    <a:pt x="-4361" y="303024"/>
                    <a:pt x="-968" y="264009"/>
                    <a:pt x="14303" y="226690"/>
                  </a:cubicBezTo>
                  <a:cubicBezTo>
                    <a:pt x="49934" y="128304"/>
                    <a:pt x="167007" y="53666"/>
                    <a:pt x="370612" y="1080"/>
                  </a:cubicBezTo>
                  <a:cubicBezTo>
                    <a:pt x="380792" y="-2313"/>
                    <a:pt x="390973" y="2776"/>
                    <a:pt x="397759" y="9561"/>
                  </a:cubicBezTo>
                  <a:cubicBezTo>
                    <a:pt x="404546" y="18043"/>
                    <a:pt x="404546" y="28221"/>
                    <a:pt x="401153" y="38399"/>
                  </a:cubicBezTo>
                  <a:cubicBezTo>
                    <a:pt x="374006" y="89288"/>
                    <a:pt x="368915" y="145267"/>
                    <a:pt x="363825" y="209727"/>
                  </a:cubicBezTo>
                  <a:cubicBezTo>
                    <a:pt x="362128" y="235172"/>
                    <a:pt x="358735" y="262313"/>
                    <a:pt x="355342" y="289454"/>
                  </a:cubicBezTo>
                  <a:cubicBezTo>
                    <a:pt x="346858" y="348825"/>
                    <a:pt x="307834" y="401411"/>
                    <a:pt x="250145" y="430248"/>
                  </a:cubicBezTo>
                  <a:cubicBezTo>
                    <a:pt x="222998" y="445515"/>
                    <a:pt x="192457" y="452300"/>
                    <a:pt x="163614" y="452300"/>
                  </a:cubicBezTo>
                  <a:close/>
                </a:path>
              </a:pathLst>
            </a:custGeom>
            <a:grpFill/>
            <a:ln w="16953" cap="flat">
              <a:noFill/>
              <a:prstDash val="solid"/>
              <a:miter/>
            </a:ln>
          </p:spPr>
          <p:txBody>
            <a:bodyPr rtlCol="0" anchor="ctr"/>
            <a:lstStyle/>
            <a:p>
              <a:endParaRPr lang="en-US" sz="1799"/>
            </a:p>
          </p:txBody>
        </p:sp>
        <p:sp>
          <p:nvSpPr>
            <p:cNvPr id="1147" name="Freeform 1146">
              <a:extLst>
                <a:ext uri="{FF2B5EF4-FFF2-40B4-BE49-F238E27FC236}">
                  <a16:creationId xmlns:a16="http://schemas.microsoft.com/office/drawing/2014/main" id="{D0ED56F6-0FB4-647A-E951-6215809EDD05}"/>
                </a:ext>
              </a:extLst>
            </p:cNvPr>
            <p:cNvSpPr/>
            <p:nvPr/>
          </p:nvSpPr>
          <p:spPr>
            <a:xfrm>
              <a:off x="5368077" y="2831302"/>
              <a:ext cx="1145170" cy="1147524"/>
            </a:xfrm>
            <a:custGeom>
              <a:avLst/>
              <a:gdLst>
                <a:gd name="connsiteX0" fmla="*/ 573692 w 1145170"/>
                <a:gd name="connsiteY0" fmla="*/ 1147524 h 1147524"/>
                <a:gd name="connsiteX1" fmla="*/ 168178 w 1145170"/>
                <a:gd name="connsiteY1" fmla="*/ 979589 h 1147524"/>
                <a:gd name="connsiteX2" fmla="*/ 25655 w 1145170"/>
                <a:gd name="connsiteY2" fmla="*/ 406234 h 1147524"/>
                <a:gd name="connsiteX3" fmla="*/ 57892 w 1145170"/>
                <a:gd name="connsiteY3" fmla="*/ 389271 h 1147524"/>
                <a:gd name="connsiteX4" fmla="*/ 74859 w 1145170"/>
                <a:gd name="connsiteY4" fmla="*/ 421501 h 1147524"/>
                <a:gd name="connsiteX5" fmla="*/ 203809 w 1145170"/>
                <a:gd name="connsiteY5" fmla="*/ 942270 h 1147524"/>
                <a:gd name="connsiteX6" fmla="*/ 816321 w 1145170"/>
                <a:gd name="connsiteY6" fmla="*/ 1033871 h 1147524"/>
                <a:gd name="connsiteX7" fmla="*/ 851952 w 1145170"/>
                <a:gd name="connsiteY7" fmla="*/ 1044049 h 1147524"/>
                <a:gd name="connsiteX8" fmla="*/ 841772 w 1145170"/>
                <a:gd name="connsiteY8" fmla="*/ 1079672 h 1147524"/>
                <a:gd name="connsiteX9" fmla="*/ 573692 w 1145170"/>
                <a:gd name="connsiteY9" fmla="*/ 1147524 h 1147524"/>
                <a:gd name="connsiteX10" fmla="*/ 1094582 w 1145170"/>
                <a:gd name="connsiteY10" fmla="*/ 760764 h 1147524"/>
                <a:gd name="connsiteX11" fmla="*/ 1086099 w 1145170"/>
                <a:gd name="connsiteY11" fmla="*/ 759068 h 1147524"/>
                <a:gd name="connsiteX12" fmla="*/ 1069132 w 1145170"/>
                <a:gd name="connsiteY12" fmla="*/ 726838 h 1147524"/>
                <a:gd name="connsiteX13" fmla="*/ 1001263 w 1145170"/>
                <a:gd name="connsiteY13" fmla="*/ 280706 h 1147524"/>
                <a:gd name="connsiteX14" fmla="*/ 1008050 w 1145170"/>
                <a:gd name="connsiteY14" fmla="*/ 243387 h 1147524"/>
                <a:gd name="connsiteX15" fmla="*/ 1045377 w 1145170"/>
                <a:gd name="connsiteY15" fmla="*/ 250173 h 1147524"/>
                <a:gd name="connsiteX16" fmla="*/ 1120033 w 1145170"/>
                <a:gd name="connsiteY16" fmla="*/ 742105 h 1147524"/>
                <a:gd name="connsiteX17" fmla="*/ 1094582 w 1145170"/>
                <a:gd name="connsiteY17" fmla="*/ 760764 h 1147524"/>
                <a:gd name="connsiteX18" fmla="*/ 882493 w 1145170"/>
                <a:gd name="connsiteY18" fmla="*/ 148394 h 1147524"/>
                <a:gd name="connsiteX19" fmla="*/ 867223 w 1145170"/>
                <a:gd name="connsiteY19" fmla="*/ 143305 h 1147524"/>
                <a:gd name="connsiteX20" fmla="*/ 327669 w 1145170"/>
                <a:gd name="connsiteY20" fmla="*/ 114467 h 1147524"/>
                <a:gd name="connsiteX21" fmla="*/ 292038 w 1145170"/>
                <a:gd name="connsiteY21" fmla="*/ 104289 h 1147524"/>
                <a:gd name="connsiteX22" fmla="*/ 302218 w 1145170"/>
                <a:gd name="connsiteY22" fmla="*/ 68667 h 1147524"/>
                <a:gd name="connsiteX23" fmla="*/ 896067 w 1145170"/>
                <a:gd name="connsiteY23" fmla="*/ 100897 h 1147524"/>
                <a:gd name="connsiteX24" fmla="*/ 902854 w 1145170"/>
                <a:gd name="connsiteY24" fmla="*/ 138216 h 1147524"/>
                <a:gd name="connsiteX25" fmla="*/ 882493 w 1145170"/>
                <a:gd name="connsiteY25" fmla="*/ 148394 h 11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45170" h="1147524">
                  <a:moveTo>
                    <a:pt x="573692" y="1147524"/>
                  </a:moveTo>
                  <a:cubicBezTo>
                    <a:pt x="424382" y="1147524"/>
                    <a:pt x="276768" y="1089850"/>
                    <a:pt x="168178" y="979589"/>
                  </a:cubicBezTo>
                  <a:cubicBezTo>
                    <a:pt x="17171" y="830313"/>
                    <a:pt x="-37124" y="611488"/>
                    <a:pt x="25655" y="406234"/>
                  </a:cubicBezTo>
                  <a:cubicBezTo>
                    <a:pt x="30745" y="392663"/>
                    <a:pt x="44318" y="384182"/>
                    <a:pt x="57892" y="389271"/>
                  </a:cubicBezTo>
                  <a:cubicBezTo>
                    <a:pt x="71466" y="394360"/>
                    <a:pt x="79949" y="407930"/>
                    <a:pt x="74859" y="421501"/>
                  </a:cubicBezTo>
                  <a:cubicBezTo>
                    <a:pt x="18867" y="606399"/>
                    <a:pt x="68072" y="806565"/>
                    <a:pt x="203809" y="942270"/>
                  </a:cubicBezTo>
                  <a:cubicBezTo>
                    <a:pt x="364997" y="1103420"/>
                    <a:pt x="616110" y="1142436"/>
                    <a:pt x="816321" y="1033871"/>
                  </a:cubicBezTo>
                  <a:cubicBezTo>
                    <a:pt x="829895" y="1027086"/>
                    <a:pt x="845166" y="1032175"/>
                    <a:pt x="851952" y="1044049"/>
                  </a:cubicBezTo>
                  <a:cubicBezTo>
                    <a:pt x="858739" y="1057620"/>
                    <a:pt x="853649" y="1072887"/>
                    <a:pt x="841772" y="1079672"/>
                  </a:cubicBezTo>
                  <a:cubicBezTo>
                    <a:pt x="758633" y="1125473"/>
                    <a:pt x="667011" y="1147524"/>
                    <a:pt x="573692" y="1147524"/>
                  </a:cubicBezTo>
                  <a:close/>
                  <a:moveTo>
                    <a:pt x="1094582" y="760764"/>
                  </a:moveTo>
                  <a:cubicBezTo>
                    <a:pt x="1091189" y="760764"/>
                    <a:pt x="1089492" y="760764"/>
                    <a:pt x="1086099" y="759068"/>
                  </a:cubicBezTo>
                  <a:cubicBezTo>
                    <a:pt x="1072525" y="753979"/>
                    <a:pt x="1064041" y="740408"/>
                    <a:pt x="1069132" y="726838"/>
                  </a:cubicBezTo>
                  <a:cubicBezTo>
                    <a:pt x="1114942" y="575866"/>
                    <a:pt x="1091189" y="407930"/>
                    <a:pt x="1001263" y="280706"/>
                  </a:cubicBezTo>
                  <a:cubicBezTo>
                    <a:pt x="992780" y="268832"/>
                    <a:pt x="996173" y="251869"/>
                    <a:pt x="1008050" y="243387"/>
                  </a:cubicBezTo>
                  <a:cubicBezTo>
                    <a:pt x="1019927" y="234906"/>
                    <a:pt x="1036894" y="238298"/>
                    <a:pt x="1045377" y="250173"/>
                  </a:cubicBezTo>
                  <a:cubicBezTo>
                    <a:pt x="1143787" y="390967"/>
                    <a:pt x="1170934" y="574169"/>
                    <a:pt x="1120033" y="742105"/>
                  </a:cubicBezTo>
                  <a:cubicBezTo>
                    <a:pt x="1116639" y="753979"/>
                    <a:pt x="1104762" y="760764"/>
                    <a:pt x="1094582" y="760764"/>
                  </a:cubicBezTo>
                  <a:close/>
                  <a:moveTo>
                    <a:pt x="882493" y="148394"/>
                  </a:moveTo>
                  <a:cubicBezTo>
                    <a:pt x="877403" y="148394"/>
                    <a:pt x="872313" y="146697"/>
                    <a:pt x="867223" y="143305"/>
                  </a:cubicBezTo>
                  <a:cubicBezTo>
                    <a:pt x="706035" y="33044"/>
                    <a:pt x="499037" y="21170"/>
                    <a:pt x="327669" y="114467"/>
                  </a:cubicBezTo>
                  <a:cubicBezTo>
                    <a:pt x="314095" y="121252"/>
                    <a:pt x="298825" y="116164"/>
                    <a:pt x="292038" y="104289"/>
                  </a:cubicBezTo>
                  <a:cubicBezTo>
                    <a:pt x="285251" y="90719"/>
                    <a:pt x="290341" y="75452"/>
                    <a:pt x="302218" y="68667"/>
                  </a:cubicBezTo>
                  <a:cubicBezTo>
                    <a:pt x="490553" y="-33112"/>
                    <a:pt x="717912" y="-21238"/>
                    <a:pt x="896067" y="100897"/>
                  </a:cubicBezTo>
                  <a:cubicBezTo>
                    <a:pt x="907944" y="109378"/>
                    <a:pt x="911337" y="124645"/>
                    <a:pt x="902854" y="138216"/>
                  </a:cubicBezTo>
                  <a:cubicBezTo>
                    <a:pt x="899461" y="145001"/>
                    <a:pt x="890977" y="148394"/>
                    <a:pt x="882493" y="148394"/>
                  </a:cubicBezTo>
                  <a:close/>
                </a:path>
              </a:pathLst>
            </a:custGeom>
            <a:grpFill/>
            <a:ln w="16953" cap="flat">
              <a:noFill/>
              <a:prstDash val="solid"/>
              <a:miter/>
            </a:ln>
          </p:spPr>
          <p:txBody>
            <a:bodyPr rtlCol="0" anchor="ctr"/>
            <a:lstStyle/>
            <a:p>
              <a:endParaRPr lang="en-US" sz="1799"/>
            </a:p>
          </p:txBody>
        </p:sp>
        <p:sp>
          <p:nvSpPr>
            <p:cNvPr id="1148" name="Freeform 1147">
              <a:extLst>
                <a:ext uri="{FF2B5EF4-FFF2-40B4-BE49-F238E27FC236}">
                  <a16:creationId xmlns:a16="http://schemas.microsoft.com/office/drawing/2014/main" id="{BB4E277A-E2FF-4024-0617-F02DEEC648AA}"/>
                </a:ext>
              </a:extLst>
            </p:cNvPr>
            <p:cNvSpPr/>
            <p:nvPr/>
          </p:nvSpPr>
          <p:spPr>
            <a:xfrm>
              <a:off x="5667750" y="3171380"/>
              <a:ext cx="546340" cy="461398"/>
            </a:xfrm>
            <a:custGeom>
              <a:avLst/>
              <a:gdLst>
                <a:gd name="connsiteX0" fmla="*/ 207847 w 546340"/>
                <a:gd name="connsiteY0" fmla="*/ 461398 h 461398"/>
                <a:gd name="connsiteX1" fmla="*/ 189183 w 546340"/>
                <a:gd name="connsiteY1" fmla="*/ 452917 h 461398"/>
                <a:gd name="connsiteX2" fmla="*/ 7635 w 546340"/>
                <a:gd name="connsiteY2" fmla="*/ 271411 h 461398"/>
                <a:gd name="connsiteX3" fmla="*/ 7635 w 546340"/>
                <a:gd name="connsiteY3" fmla="*/ 234092 h 461398"/>
                <a:gd name="connsiteX4" fmla="*/ 102651 w 546340"/>
                <a:gd name="connsiteY4" fmla="*/ 139098 h 461398"/>
                <a:gd name="connsiteX5" fmla="*/ 121315 w 546340"/>
                <a:gd name="connsiteY5" fmla="*/ 130616 h 461398"/>
                <a:gd name="connsiteX6" fmla="*/ 139979 w 546340"/>
                <a:gd name="connsiteY6" fmla="*/ 139098 h 461398"/>
                <a:gd name="connsiteX7" fmla="*/ 207847 w 546340"/>
                <a:gd name="connsiteY7" fmla="*/ 208647 h 461398"/>
                <a:gd name="connsiteX8" fmla="*/ 406362 w 546340"/>
                <a:gd name="connsiteY8" fmla="*/ 8482 h 461398"/>
                <a:gd name="connsiteX9" fmla="*/ 425026 w 546340"/>
                <a:gd name="connsiteY9" fmla="*/ 0 h 461398"/>
                <a:gd name="connsiteX10" fmla="*/ 425026 w 546340"/>
                <a:gd name="connsiteY10" fmla="*/ 0 h 461398"/>
                <a:gd name="connsiteX11" fmla="*/ 443690 w 546340"/>
                <a:gd name="connsiteY11" fmla="*/ 8482 h 461398"/>
                <a:gd name="connsiteX12" fmla="*/ 538706 w 546340"/>
                <a:gd name="connsiteY12" fmla="*/ 103475 h 461398"/>
                <a:gd name="connsiteX13" fmla="*/ 538706 w 546340"/>
                <a:gd name="connsiteY13" fmla="*/ 140794 h 461398"/>
                <a:gd name="connsiteX14" fmla="*/ 479321 w 546340"/>
                <a:gd name="connsiteY14" fmla="*/ 201862 h 461398"/>
                <a:gd name="connsiteX15" fmla="*/ 441993 w 546340"/>
                <a:gd name="connsiteY15" fmla="*/ 201862 h 461398"/>
                <a:gd name="connsiteX16" fmla="*/ 441993 w 546340"/>
                <a:gd name="connsiteY16" fmla="*/ 164543 h 461398"/>
                <a:gd name="connsiteX17" fmla="*/ 482714 w 546340"/>
                <a:gd name="connsiteY17" fmla="*/ 122135 h 461398"/>
                <a:gd name="connsiteX18" fmla="*/ 425026 w 546340"/>
                <a:gd name="connsiteY18" fmla="*/ 64460 h 461398"/>
                <a:gd name="connsiteX19" fmla="*/ 226511 w 546340"/>
                <a:gd name="connsiteY19" fmla="*/ 266322 h 461398"/>
                <a:gd name="connsiteX20" fmla="*/ 207847 w 546340"/>
                <a:gd name="connsiteY20" fmla="*/ 274803 h 461398"/>
                <a:gd name="connsiteX21" fmla="*/ 189183 w 546340"/>
                <a:gd name="connsiteY21" fmla="*/ 266322 h 461398"/>
                <a:gd name="connsiteX22" fmla="*/ 121315 w 546340"/>
                <a:gd name="connsiteY22" fmla="*/ 196773 h 461398"/>
                <a:gd name="connsiteX23" fmla="*/ 63627 w 546340"/>
                <a:gd name="connsiteY23" fmla="*/ 254447 h 461398"/>
                <a:gd name="connsiteX24" fmla="*/ 207847 w 546340"/>
                <a:gd name="connsiteY24" fmla="*/ 398634 h 461398"/>
                <a:gd name="connsiteX25" fmla="*/ 386002 w 546340"/>
                <a:gd name="connsiteY25" fmla="*/ 220521 h 461398"/>
                <a:gd name="connsiteX26" fmla="*/ 423329 w 546340"/>
                <a:gd name="connsiteY26" fmla="*/ 220521 h 461398"/>
                <a:gd name="connsiteX27" fmla="*/ 423329 w 546340"/>
                <a:gd name="connsiteY27" fmla="*/ 257840 h 461398"/>
                <a:gd name="connsiteX28" fmla="*/ 226511 w 546340"/>
                <a:gd name="connsiteY28" fmla="*/ 454613 h 461398"/>
                <a:gd name="connsiteX29" fmla="*/ 207847 w 546340"/>
                <a:gd name="connsiteY29" fmla="*/ 461398 h 46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46340" h="461398">
                  <a:moveTo>
                    <a:pt x="207847" y="461398"/>
                  </a:moveTo>
                  <a:cubicBezTo>
                    <a:pt x="201060" y="461398"/>
                    <a:pt x="194273" y="458005"/>
                    <a:pt x="189183" y="452917"/>
                  </a:cubicBezTo>
                  <a:lnTo>
                    <a:pt x="7635" y="271411"/>
                  </a:lnTo>
                  <a:cubicBezTo>
                    <a:pt x="-2545" y="261233"/>
                    <a:pt x="-2545" y="244270"/>
                    <a:pt x="7635" y="234092"/>
                  </a:cubicBezTo>
                  <a:lnTo>
                    <a:pt x="102651" y="139098"/>
                  </a:lnTo>
                  <a:cubicBezTo>
                    <a:pt x="107741" y="134009"/>
                    <a:pt x="114528" y="130616"/>
                    <a:pt x="121315" y="130616"/>
                  </a:cubicBezTo>
                  <a:cubicBezTo>
                    <a:pt x="129798" y="130616"/>
                    <a:pt x="134888" y="134009"/>
                    <a:pt x="139979" y="139098"/>
                  </a:cubicBezTo>
                  <a:lnTo>
                    <a:pt x="207847" y="208647"/>
                  </a:lnTo>
                  <a:lnTo>
                    <a:pt x="406362" y="8482"/>
                  </a:lnTo>
                  <a:cubicBezTo>
                    <a:pt x="411452" y="3393"/>
                    <a:pt x="418239" y="0"/>
                    <a:pt x="425026" y="0"/>
                  </a:cubicBezTo>
                  <a:lnTo>
                    <a:pt x="425026" y="0"/>
                  </a:lnTo>
                  <a:cubicBezTo>
                    <a:pt x="431812" y="0"/>
                    <a:pt x="438600" y="3393"/>
                    <a:pt x="443690" y="8482"/>
                  </a:cubicBezTo>
                  <a:lnTo>
                    <a:pt x="538706" y="103475"/>
                  </a:lnTo>
                  <a:cubicBezTo>
                    <a:pt x="548886" y="113653"/>
                    <a:pt x="548886" y="130616"/>
                    <a:pt x="538706" y="140794"/>
                  </a:cubicBezTo>
                  <a:lnTo>
                    <a:pt x="479321" y="201862"/>
                  </a:lnTo>
                  <a:cubicBezTo>
                    <a:pt x="469140" y="212039"/>
                    <a:pt x="452173" y="212039"/>
                    <a:pt x="441993" y="201862"/>
                  </a:cubicBezTo>
                  <a:cubicBezTo>
                    <a:pt x="431812" y="191684"/>
                    <a:pt x="431812" y="174721"/>
                    <a:pt x="441993" y="164543"/>
                  </a:cubicBezTo>
                  <a:lnTo>
                    <a:pt x="482714" y="122135"/>
                  </a:lnTo>
                  <a:lnTo>
                    <a:pt x="425026" y="64460"/>
                  </a:lnTo>
                  <a:lnTo>
                    <a:pt x="226511" y="266322"/>
                  </a:lnTo>
                  <a:cubicBezTo>
                    <a:pt x="221420" y="271411"/>
                    <a:pt x="214634" y="273107"/>
                    <a:pt x="207847" y="274803"/>
                  </a:cubicBezTo>
                  <a:cubicBezTo>
                    <a:pt x="201060" y="274803"/>
                    <a:pt x="194273" y="271411"/>
                    <a:pt x="189183" y="266322"/>
                  </a:cubicBezTo>
                  <a:lnTo>
                    <a:pt x="121315" y="196773"/>
                  </a:lnTo>
                  <a:lnTo>
                    <a:pt x="63627" y="254447"/>
                  </a:lnTo>
                  <a:lnTo>
                    <a:pt x="207847" y="398634"/>
                  </a:lnTo>
                  <a:lnTo>
                    <a:pt x="386002" y="220521"/>
                  </a:lnTo>
                  <a:cubicBezTo>
                    <a:pt x="396182" y="210344"/>
                    <a:pt x="413149" y="210344"/>
                    <a:pt x="423329" y="220521"/>
                  </a:cubicBezTo>
                  <a:cubicBezTo>
                    <a:pt x="433509" y="230699"/>
                    <a:pt x="433509" y="247662"/>
                    <a:pt x="423329" y="257840"/>
                  </a:cubicBezTo>
                  <a:lnTo>
                    <a:pt x="226511" y="454613"/>
                  </a:lnTo>
                  <a:cubicBezTo>
                    <a:pt x="221420" y="459702"/>
                    <a:pt x="214634" y="461398"/>
                    <a:pt x="207847" y="461398"/>
                  </a:cubicBezTo>
                  <a:close/>
                </a:path>
              </a:pathLst>
            </a:custGeom>
            <a:grpFill/>
            <a:ln w="16953" cap="flat">
              <a:noFill/>
              <a:prstDash val="solid"/>
              <a:miter/>
            </a:ln>
          </p:spPr>
          <p:txBody>
            <a:bodyPr rtlCol="0" anchor="ctr"/>
            <a:lstStyle/>
            <a:p>
              <a:endParaRPr lang="en-US" sz="1799"/>
            </a:p>
          </p:txBody>
        </p:sp>
        <p:sp>
          <p:nvSpPr>
            <p:cNvPr id="1149" name="Freeform 1148">
              <a:extLst>
                <a:ext uri="{FF2B5EF4-FFF2-40B4-BE49-F238E27FC236}">
                  <a16:creationId xmlns:a16="http://schemas.microsoft.com/office/drawing/2014/main" id="{99BC1BFC-3ACC-16FA-A4A7-90E4AB566119}"/>
                </a:ext>
              </a:extLst>
            </p:cNvPr>
            <p:cNvSpPr/>
            <p:nvPr/>
          </p:nvSpPr>
          <p:spPr>
            <a:xfrm>
              <a:off x="6217800" y="3621427"/>
              <a:ext cx="406400" cy="452394"/>
            </a:xfrm>
            <a:custGeom>
              <a:avLst/>
              <a:gdLst>
                <a:gd name="connsiteX0" fmla="*/ 25983 w 406400"/>
                <a:gd name="connsiteY0" fmla="*/ 452394 h 452394"/>
                <a:gd name="connsiteX1" fmla="*/ 5622 w 406400"/>
                <a:gd name="connsiteY1" fmla="*/ 442216 h 452394"/>
                <a:gd name="connsiteX2" fmla="*/ 2229 w 406400"/>
                <a:gd name="connsiteY2" fmla="*/ 413379 h 452394"/>
                <a:gd name="connsiteX3" fmla="*/ 39557 w 406400"/>
                <a:gd name="connsiteY3" fmla="*/ 245443 h 452394"/>
                <a:gd name="connsiteX4" fmla="*/ 48040 w 406400"/>
                <a:gd name="connsiteY4" fmla="*/ 162324 h 452394"/>
                <a:gd name="connsiteX5" fmla="*/ 154933 w 406400"/>
                <a:gd name="connsiteY5" fmla="*/ 19833 h 452394"/>
                <a:gd name="connsiteX6" fmla="*/ 333087 w 406400"/>
                <a:gd name="connsiteY6" fmla="*/ 24922 h 452394"/>
                <a:gd name="connsiteX7" fmla="*/ 343268 w 406400"/>
                <a:gd name="connsiteY7" fmla="*/ 60545 h 452394"/>
                <a:gd name="connsiteX8" fmla="*/ 307637 w 406400"/>
                <a:gd name="connsiteY8" fmla="*/ 70723 h 452394"/>
                <a:gd name="connsiteX9" fmla="*/ 180383 w 406400"/>
                <a:gd name="connsiteY9" fmla="*/ 67330 h 452394"/>
                <a:gd name="connsiteX10" fmla="*/ 102335 w 406400"/>
                <a:gd name="connsiteY10" fmla="*/ 169109 h 452394"/>
                <a:gd name="connsiteX11" fmla="*/ 93851 w 406400"/>
                <a:gd name="connsiteY11" fmla="*/ 248836 h 452394"/>
                <a:gd name="connsiteX12" fmla="*/ 73491 w 406400"/>
                <a:gd name="connsiteY12" fmla="*/ 384541 h 452394"/>
                <a:gd name="connsiteX13" fmla="*/ 343268 w 406400"/>
                <a:gd name="connsiteY13" fmla="*/ 204732 h 452394"/>
                <a:gd name="connsiteX14" fmla="*/ 348358 w 406400"/>
                <a:gd name="connsiteY14" fmla="*/ 125005 h 452394"/>
                <a:gd name="connsiteX15" fmla="*/ 365325 w 406400"/>
                <a:gd name="connsiteY15" fmla="*/ 91079 h 452394"/>
                <a:gd name="connsiteX16" fmla="*/ 399259 w 406400"/>
                <a:gd name="connsiteY16" fmla="*/ 108042 h 452394"/>
                <a:gd name="connsiteX17" fmla="*/ 392472 w 406400"/>
                <a:gd name="connsiteY17" fmla="*/ 223391 h 452394"/>
                <a:gd name="connsiteX18" fmla="*/ 36163 w 406400"/>
                <a:gd name="connsiteY18" fmla="*/ 449001 h 452394"/>
                <a:gd name="connsiteX19" fmla="*/ 25983 w 406400"/>
                <a:gd name="connsiteY19" fmla="*/ 452394 h 45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6400" h="452394">
                  <a:moveTo>
                    <a:pt x="25983" y="452394"/>
                  </a:moveTo>
                  <a:cubicBezTo>
                    <a:pt x="17499" y="452394"/>
                    <a:pt x="10712" y="449001"/>
                    <a:pt x="5622" y="442216"/>
                  </a:cubicBezTo>
                  <a:cubicBezTo>
                    <a:pt x="-1164" y="433734"/>
                    <a:pt x="-1164" y="421861"/>
                    <a:pt x="2229" y="413379"/>
                  </a:cubicBezTo>
                  <a:cubicBezTo>
                    <a:pt x="27679" y="364185"/>
                    <a:pt x="32770" y="308207"/>
                    <a:pt x="39557" y="245443"/>
                  </a:cubicBezTo>
                  <a:cubicBezTo>
                    <a:pt x="41253" y="218302"/>
                    <a:pt x="44647" y="191161"/>
                    <a:pt x="48040" y="162324"/>
                  </a:cubicBezTo>
                  <a:cubicBezTo>
                    <a:pt x="56524" y="101256"/>
                    <a:pt x="97245" y="48671"/>
                    <a:pt x="154933" y="19833"/>
                  </a:cubicBezTo>
                  <a:cubicBezTo>
                    <a:pt x="212621" y="-9004"/>
                    <a:pt x="278793" y="-5612"/>
                    <a:pt x="333087" y="24922"/>
                  </a:cubicBezTo>
                  <a:cubicBezTo>
                    <a:pt x="344964" y="31708"/>
                    <a:pt x="350054" y="48671"/>
                    <a:pt x="343268" y="60545"/>
                  </a:cubicBezTo>
                  <a:cubicBezTo>
                    <a:pt x="336481" y="72419"/>
                    <a:pt x="319514" y="77508"/>
                    <a:pt x="307637" y="70723"/>
                  </a:cubicBezTo>
                  <a:cubicBezTo>
                    <a:pt x="270309" y="48671"/>
                    <a:pt x="221104" y="46974"/>
                    <a:pt x="180383" y="67330"/>
                  </a:cubicBezTo>
                  <a:cubicBezTo>
                    <a:pt x="137966" y="87686"/>
                    <a:pt x="109122" y="125005"/>
                    <a:pt x="102335" y="169109"/>
                  </a:cubicBezTo>
                  <a:cubicBezTo>
                    <a:pt x="98941" y="196250"/>
                    <a:pt x="95548" y="223391"/>
                    <a:pt x="93851" y="248836"/>
                  </a:cubicBezTo>
                  <a:cubicBezTo>
                    <a:pt x="90458" y="296333"/>
                    <a:pt x="85367" y="342133"/>
                    <a:pt x="73491" y="384541"/>
                  </a:cubicBezTo>
                  <a:cubicBezTo>
                    <a:pt x="226195" y="337045"/>
                    <a:pt x="316120" y="277674"/>
                    <a:pt x="343268" y="204732"/>
                  </a:cubicBezTo>
                  <a:cubicBezTo>
                    <a:pt x="355145" y="175895"/>
                    <a:pt x="356841" y="147057"/>
                    <a:pt x="348358" y="125005"/>
                  </a:cubicBezTo>
                  <a:cubicBezTo>
                    <a:pt x="343268" y="111434"/>
                    <a:pt x="351751" y="96167"/>
                    <a:pt x="365325" y="91079"/>
                  </a:cubicBezTo>
                  <a:cubicBezTo>
                    <a:pt x="378899" y="85989"/>
                    <a:pt x="394169" y="94471"/>
                    <a:pt x="399259" y="108042"/>
                  </a:cubicBezTo>
                  <a:cubicBezTo>
                    <a:pt x="411136" y="141968"/>
                    <a:pt x="407742" y="182680"/>
                    <a:pt x="392472" y="223391"/>
                  </a:cubicBezTo>
                  <a:cubicBezTo>
                    <a:pt x="355145" y="321777"/>
                    <a:pt x="241465" y="394719"/>
                    <a:pt x="36163" y="449001"/>
                  </a:cubicBezTo>
                  <a:cubicBezTo>
                    <a:pt x="31073" y="452394"/>
                    <a:pt x="27679" y="452394"/>
                    <a:pt x="25983" y="452394"/>
                  </a:cubicBezTo>
                  <a:close/>
                </a:path>
              </a:pathLst>
            </a:custGeom>
            <a:grpFill/>
            <a:ln w="16953" cap="flat">
              <a:noFill/>
              <a:prstDash val="solid"/>
              <a:miter/>
            </a:ln>
          </p:spPr>
          <p:txBody>
            <a:bodyPr rtlCol="0" anchor="ctr"/>
            <a:lstStyle/>
            <a:p>
              <a:endParaRPr lang="en-US" sz="1799"/>
            </a:p>
          </p:txBody>
        </p:sp>
        <p:sp>
          <p:nvSpPr>
            <p:cNvPr id="1150" name="Freeform 1149">
              <a:extLst>
                <a:ext uri="{FF2B5EF4-FFF2-40B4-BE49-F238E27FC236}">
                  <a16:creationId xmlns:a16="http://schemas.microsoft.com/office/drawing/2014/main" id="{28BE0292-DC85-B76A-8297-D3CEE002B102}"/>
                </a:ext>
              </a:extLst>
            </p:cNvPr>
            <p:cNvSpPr/>
            <p:nvPr/>
          </p:nvSpPr>
          <p:spPr>
            <a:xfrm>
              <a:off x="5705952" y="2721856"/>
              <a:ext cx="916198" cy="1153495"/>
            </a:xfrm>
            <a:custGeom>
              <a:avLst/>
              <a:gdLst>
                <a:gd name="connsiteX0" fmla="*/ 715986 w 916198"/>
                <a:gd name="connsiteY0" fmla="*/ 1153496 h 1153495"/>
                <a:gd name="connsiteX1" fmla="*/ 697323 w 916198"/>
                <a:gd name="connsiteY1" fmla="*/ 1146710 h 1153495"/>
                <a:gd name="connsiteX2" fmla="*/ 695626 w 916198"/>
                <a:gd name="connsiteY2" fmla="*/ 1109392 h 1153495"/>
                <a:gd name="connsiteX3" fmla="*/ 861903 w 916198"/>
                <a:gd name="connsiteY3" fmla="*/ 683616 h 1153495"/>
                <a:gd name="connsiteX4" fmla="*/ 232423 w 916198"/>
                <a:gd name="connsiteY4" fmla="*/ 54282 h 1153495"/>
                <a:gd name="connsiteX5" fmla="*/ 35606 w 916198"/>
                <a:gd name="connsiteY5" fmla="*/ 86512 h 1153495"/>
                <a:gd name="connsiteX6" fmla="*/ 1671 w 916198"/>
                <a:gd name="connsiteY6" fmla="*/ 69549 h 1153495"/>
                <a:gd name="connsiteX7" fmla="*/ 18638 w 916198"/>
                <a:gd name="connsiteY7" fmla="*/ 35623 h 1153495"/>
                <a:gd name="connsiteX8" fmla="*/ 234120 w 916198"/>
                <a:gd name="connsiteY8" fmla="*/ 0 h 1153495"/>
                <a:gd name="connsiteX9" fmla="*/ 916198 w 916198"/>
                <a:gd name="connsiteY9" fmla="*/ 681920 h 1153495"/>
                <a:gd name="connsiteX10" fmla="*/ 736347 w 916198"/>
                <a:gd name="connsiteY10" fmla="*/ 1145014 h 1153495"/>
                <a:gd name="connsiteX11" fmla="*/ 715986 w 916198"/>
                <a:gd name="connsiteY11" fmla="*/ 1153496 h 115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198" h="1153495">
                  <a:moveTo>
                    <a:pt x="715986" y="1153496"/>
                  </a:moveTo>
                  <a:cubicBezTo>
                    <a:pt x="709199" y="1153496"/>
                    <a:pt x="702412" y="1151800"/>
                    <a:pt x="697323" y="1146710"/>
                  </a:cubicBezTo>
                  <a:cubicBezTo>
                    <a:pt x="687142" y="1136532"/>
                    <a:pt x="685445" y="1119569"/>
                    <a:pt x="695626" y="1109392"/>
                  </a:cubicBezTo>
                  <a:cubicBezTo>
                    <a:pt x="802518" y="992345"/>
                    <a:pt x="861903" y="841373"/>
                    <a:pt x="861903" y="683616"/>
                  </a:cubicBezTo>
                  <a:cubicBezTo>
                    <a:pt x="861903" y="337567"/>
                    <a:pt x="580249" y="54282"/>
                    <a:pt x="232423" y="54282"/>
                  </a:cubicBezTo>
                  <a:cubicBezTo>
                    <a:pt x="162859" y="54282"/>
                    <a:pt x="96687" y="64460"/>
                    <a:pt x="35606" y="86512"/>
                  </a:cubicBezTo>
                  <a:cubicBezTo>
                    <a:pt x="22032" y="91601"/>
                    <a:pt x="6761" y="84816"/>
                    <a:pt x="1671" y="69549"/>
                  </a:cubicBezTo>
                  <a:cubicBezTo>
                    <a:pt x="-3419" y="55979"/>
                    <a:pt x="3368" y="40712"/>
                    <a:pt x="18638" y="35623"/>
                  </a:cubicBezTo>
                  <a:cubicBezTo>
                    <a:pt x="86507" y="11874"/>
                    <a:pt x="157768" y="0"/>
                    <a:pt x="234120" y="0"/>
                  </a:cubicBezTo>
                  <a:cubicBezTo>
                    <a:pt x="609093" y="0"/>
                    <a:pt x="916198" y="305337"/>
                    <a:pt x="916198" y="681920"/>
                  </a:cubicBezTo>
                  <a:cubicBezTo>
                    <a:pt x="916198" y="853248"/>
                    <a:pt x="851723" y="1017790"/>
                    <a:pt x="736347" y="1145014"/>
                  </a:cubicBezTo>
                  <a:cubicBezTo>
                    <a:pt x="729560" y="1150103"/>
                    <a:pt x="722773" y="1153496"/>
                    <a:pt x="715986" y="1153496"/>
                  </a:cubicBezTo>
                  <a:close/>
                </a:path>
              </a:pathLst>
            </a:custGeom>
            <a:grpFill/>
            <a:ln w="16953" cap="flat">
              <a:noFill/>
              <a:prstDash val="solid"/>
              <a:miter/>
            </a:ln>
          </p:spPr>
          <p:txBody>
            <a:bodyPr rtlCol="0" anchor="ctr"/>
            <a:lstStyle/>
            <a:p>
              <a:endParaRPr lang="en-US" sz="1799"/>
            </a:p>
          </p:txBody>
        </p:sp>
      </p:grpSp>
      <p:grpSp>
        <p:nvGrpSpPr>
          <p:cNvPr id="1151" name="Graphic 3">
            <a:extLst>
              <a:ext uri="{FF2B5EF4-FFF2-40B4-BE49-F238E27FC236}">
                <a16:creationId xmlns:a16="http://schemas.microsoft.com/office/drawing/2014/main" id="{7E1EBFF0-040D-20C0-36FF-48827B483CFB}"/>
              </a:ext>
            </a:extLst>
          </p:cNvPr>
          <p:cNvGrpSpPr/>
          <p:nvPr/>
        </p:nvGrpSpPr>
        <p:grpSpPr>
          <a:xfrm>
            <a:off x="6039980" y="2527278"/>
            <a:ext cx="548432" cy="551498"/>
            <a:chOff x="3291083" y="6779447"/>
            <a:chExt cx="1310708" cy="1318038"/>
          </a:xfrm>
          <a:solidFill>
            <a:schemeClr val="bg1"/>
          </a:solidFill>
        </p:grpSpPr>
        <p:sp>
          <p:nvSpPr>
            <p:cNvPr id="1152" name="Freeform 1151">
              <a:extLst>
                <a:ext uri="{FF2B5EF4-FFF2-40B4-BE49-F238E27FC236}">
                  <a16:creationId xmlns:a16="http://schemas.microsoft.com/office/drawing/2014/main" id="{620D2CE5-2278-C320-C902-81DF9B26B4DF}"/>
                </a:ext>
              </a:extLst>
            </p:cNvPr>
            <p:cNvSpPr/>
            <p:nvPr/>
          </p:nvSpPr>
          <p:spPr>
            <a:xfrm>
              <a:off x="3731309" y="6779447"/>
              <a:ext cx="593560" cy="415597"/>
            </a:xfrm>
            <a:custGeom>
              <a:avLst/>
              <a:gdLst>
                <a:gd name="connsiteX0" fmla="*/ 568044 w 593560"/>
                <a:gd name="connsiteY0" fmla="*/ 415598 h 415597"/>
                <a:gd name="connsiteX1" fmla="*/ 545987 w 593560"/>
                <a:gd name="connsiteY1" fmla="*/ 403723 h 415597"/>
                <a:gd name="connsiteX2" fmla="*/ 388193 w 593560"/>
                <a:gd name="connsiteY2" fmla="*/ 132313 h 415597"/>
                <a:gd name="connsiteX3" fmla="*/ 247366 w 593560"/>
                <a:gd name="connsiteY3" fmla="*/ 50890 h 415597"/>
                <a:gd name="connsiteX4" fmla="*/ 104842 w 593560"/>
                <a:gd name="connsiteY4" fmla="*/ 132313 h 415597"/>
                <a:gd name="connsiteX5" fmla="*/ 47154 w 593560"/>
                <a:gd name="connsiteY5" fmla="*/ 234092 h 415597"/>
                <a:gd name="connsiteX6" fmla="*/ 13220 w 593560"/>
                <a:gd name="connsiteY6" fmla="*/ 244270 h 415597"/>
                <a:gd name="connsiteX7" fmla="*/ 3040 w 593560"/>
                <a:gd name="connsiteY7" fmla="*/ 210343 h 415597"/>
                <a:gd name="connsiteX8" fmla="*/ 60728 w 593560"/>
                <a:gd name="connsiteY8" fmla="*/ 106868 h 415597"/>
                <a:gd name="connsiteX9" fmla="*/ 247366 w 593560"/>
                <a:gd name="connsiteY9" fmla="*/ 0 h 415597"/>
                <a:gd name="connsiteX10" fmla="*/ 432308 w 593560"/>
                <a:gd name="connsiteY10" fmla="*/ 106868 h 415597"/>
                <a:gd name="connsiteX11" fmla="*/ 590102 w 593560"/>
                <a:gd name="connsiteY11" fmla="*/ 378279 h 415597"/>
                <a:gd name="connsiteX12" fmla="*/ 581618 w 593560"/>
                <a:gd name="connsiteY12" fmla="*/ 412205 h 415597"/>
                <a:gd name="connsiteX13" fmla="*/ 568044 w 593560"/>
                <a:gd name="connsiteY13" fmla="*/ 415598 h 41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3560" h="415597">
                  <a:moveTo>
                    <a:pt x="568044" y="415598"/>
                  </a:moveTo>
                  <a:cubicBezTo>
                    <a:pt x="559561" y="415598"/>
                    <a:pt x="551077" y="410509"/>
                    <a:pt x="545987" y="403723"/>
                  </a:cubicBezTo>
                  <a:lnTo>
                    <a:pt x="388193" y="132313"/>
                  </a:lnTo>
                  <a:cubicBezTo>
                    <a:pt x="357652" y="79727"/>
                    <a:pt x="306751" y="50890"/>
                    <a:pt x="247366" y="50890"/>
                  </a:cubicBezTo>
                  <a:cubicBezTo>
                    <a:pt x="186285" y="50890"/>
                    <a:pt x="137080" y="79727"/>
                    <a:pt x="104842" y="132313"/>
                  </a:cubicBezTo>
                  <a:lnTo>
                    <a:pt x="47154" y="234092"/>
                  </a:lnTo>
                  <a:cubicBezTo>
                    <a:pt x="40368" y="245966"/>
                    <a:pt x="25097" y="251055"/>
                    <a:pt x="13220" y="244270"/>
                  </a:cubicBezTo>
                  <a:cubicBezTo>
                    <a:pt x="1343" y="237484"/>
                    <a:pt x="-3747" y="222218"/>
                    <a:pt x="3040" y="210343"/>
                  </a:cubicBezTo>
                  <a:lnTo>
                    <a:pt x="60728" y="106868"/>
                  </a:lnTo>
                  <a:cubicBezTo>
                    <a:pt x="103146" y="37319"/>
                    <a:pt x="169317" y="0"/>
                    <a:pt x="247366" y="0"/>
                  </a:cubicBezTo>
                  <a:cubicBezTo>
                    <a:pt x="325415" y="0"/>
                    <a:pt x="393283" y="39015"/>
                    <a:pt x="432308" y="106868"/>
                  </a:cubicBezTo>
                  <a:lnTo>
                    <a:pt x="590102" y="378279"/>
                  </a:lnTo>
                  <a:cubicBezTo>
                    <a:pt x="596888" y="390153"/>
                    <a:pt x="593495" y="405420"/>
                    <a:pt x="581618" y="412205"/>
                  </a:cubicBezTo>
                  <a:cubicBezTo>
                    <a:pt x="576528" y="415598"/>
                    <a:pt x="571438" y="415598"/>
                    <a:pt x="568044" y="415598"/>
                  </a:cubicBezTo>
                  <a:close/>
                </a:path>
              </a:pathLst>
            </a:custGeom>
            <a:grpFill/>
            <a:ln w="16953" cap="flat">
              <a:noFill/>
              <a:prstDash val="solid"/>
              <a:miter/>
            </a:ln>
          </p:spPr>
          <p:txBody>
            <a:bodyPr rtlCol="0" anchor="ctr"/>
            <a:lstStyle/>
            <a:p>
              <a:endParaRPr lang="en-US" sz="1799"/>
            </a:p>
          </p:txBody>
        </p:sp>
        <p:sp>
          <p:nvSpPr>
            <p:cNvPr id="1153" name="Freeform 1152">
              <a:extLst>
                <a:ext uri="{FF2B5EF4-FFF2-40B4-BE49-F238E27FC236}">
                  <a16:creationId xmlns:a16="http://schemas.microsoft.com/office/drawing/2014/main" id="{8209FABE-BF0E-9591-8200-7CB54B398EA7}"/>
                </a:ext>
              </a:extLst>
            </p:cNvPr>
            <p:cNvSpPr/>
            <p:nvPr/>
          </p:nvSpPr>
          <p:spPr>
            <a:xfrm>
              <a:off x="3844635" y="6921937"/>
              <a:ext cx="369948" cy="456309"/>
            </a:xfrm>
            <a:custGeom>
              <a:avLst/>
              <a:gdLst>
                <a:gd name="connsiteX0" fmla="*/ 344432 w 369948"/>
                <a:gd name="connsiteY0" fmla="*/ 456309 h 456309"/>
                <a:gd name="connsiteX1" fmla="*/ 322375 w 369948"/>
                <a:gd name="connsiteY1" fmla="*/ 442739 h 456309"/>
                <a:gd name="connsiteX2" fmla="*/ 132343 w 369948"/>
                <a:gd name="connsiteY2" fmla="*/ 113653 h 456309"/>
                <a:gd name="connsiteX3" fmla="*/ 25451 w 369948"/>
                <a:gd name="connsiteY3" fmla="*/ 50890 h 456309"/>
                <a:gd name="connsiteX4" fmla="*/ 0 w 369948"/>
                <a:gd name="connsiteY4" fmla="*/ 25445 h 456309"/>
                <a:gd name="connsiteX5" fmla="*/ 25451 w 369948"/>
                <a:gd name="connsiteY5" fmla="*/ 0 h 456309"/>
                <a:gd name="connsiteX6" fmla="*/ 176458 w 369948"/>
                <a:gd name="connsiteY6" fmla="*/ 88209 h 456309"/>
                <a:gd name="connsiteX7" fmla="*/ 366490 w 369948"/>
                <a:gd name="connsiteY7" fmla="*/ 417294 h 456309"/>
                <a:gd name="connsiteX8" fmla="*/ 358006 w 369948"/>
                <a:gd name="connsiteY8" fmla="*/ 451221 h 456309"/>
                <a:gd name="connsiteX9" fmla="*/ 344432 w 369948"/>
                <a:gd name="connsiteY9" fmla="*/ 456309 h 45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9948" h="456309">
                  <a:moveTo>
                    <a:pt x="344432" y="456309"/>
                  </a:moveTo>
                  <a:cubicBezTo>
                    <a:pt x="335949" y="456309"/>
                    <a:pt x="327465" y="451221"/>
                    <a:pt x="322375" y="442739"/>
                  </a:cubicBezTo>
                  <a:lnTo>
                    <a:pt x="132343" y="113653"/>
                  </a:lnTo>
                  <a:cubicBezTo>
                    <a:pt x="110286" y="72942"/>
                    <a:pt x="71262" y="50890"/>
                    <a:pt x="25451" y="50890"/>
                  </a:cubicBezTo>
                  <a:cubicBezTo>
                    <a:pt x="11877" y="50890"/>
                    <a:pt x="0" y="39016"/>
                    <a:pt x="0" y="25445"/>
                  </a:cubicBezTo>
                  <a:cubicBezTo>
                    <a:pt x="0" y="11874"/>
                    <a:pt x="11877" y="0"/>
                    <a:pt x="25451" y="0"/>
                  </a:cubicBezTo>
                  <a:cubicBezTo>
                    <a:pt x="89926" y="0"/>
                    <a:pt x="144220" y="32230"/>
                    <a:pt x="176458" y="88209"/>
                  </a:cubicBezTo>
                  <a:lnTo>
                    <a:pt x="366490" y="417294"/>
                  </a:lnTo>
                  <a:cubicBezTo>
                    <a:pt x="373276" y="429169"/>
                    <a:pt x="369883" y="444435"/>
                    <a:pt x="358006" y="451221"/>
                  </a:cubicBezTo>
                  <a:cubicBezTo>
                    <a:pt x="352916" y="454613"/>
                    <a:pt x="349522" y="456309"/>
                    <a:pt x="344432" y="456309"/>
                  </a:cubicBezTo>
                  <a:close/>
                </a:path>
              </a:pathLst>
            </a:custGeom>
            <a:grpFill/>
            <a:ln w="16953" cap="flat">
              <a:noFill/>
              <a:prstDash val="solid"/>
              <a:miter/>
            </a:ln>
          </p:spPr>
          <p:txBody>
            <a:bodyPr rtlCol="0" anchor="ctr"/>
            <a:lstStyle/>
            <a:p>
              <a:endParaRPr lang="en-US" sz="1799"/>
            </a:p>
          </p:txBody>
        </p:sp>
        <p:sp>
          <p:nvSpPr>
            <p:cNvPr id="1154" name="Freeform 1153">
              <a:extLst>
                <a:ext uri="{FF2B5EF4-FFF2-40B4-BE49-F238E27FC236}">
                  <a16:creationId xmlns:a16="http://schemas.microsoft.com/office/drawing/2014/main" id="{EDD1AA1B-FAC6-39A2-54CB-77C41C9E9B3E}"/>
                </a:ext>
              </a:extLst>
            </p:cNvPr>
            <p:cNvSpPr/>
            <p:nvPr/>
          </p:nvSpPr>
          <p:spPr>
            <a:xfrm>
              <a:off x="4068601" y="7179543"/>
              <a:ext cx="402120" cy="381906"/>
            </a:xfrm>
            <a:custGeom>
              <a:avLst/>
              <a:gdLst>
                <a:gd name="connsiteX0" fmla="*/ 334252 w 402120"/>
                <a:gd name="connsiteY0" fmla="*/ 381906 h 381906"/>
                <a:gd name="connsiteX1" fmla="*/ 324072 w 402120"/>
                <a:gd name="connsiteY1" fmla="*/ 380210 h 381906"/>
                <a:gd name="connsiteX2" fmla="*/ 15270 w 402120"/>
                <a:gd name="connsiteY2" fmla="*/ 249593 h 381906"/>
                <a:gd name="connsiteX3" fmla="*/ 0 w 402120"/>
                <a:gd name="connsiteY3" fmla="*/ 227541 h 381906"/>
                <a:gd name="connsiteX4" fmla="*/ 13573 w 402120"/>
                <a:gd name="connsiteY4" fmla="*/ 203793 h 381906"/>
                <a:gd name="connsiteX5" fmla="*/ 108589 w 402120"/>
                <a:gd name="connsiteY5" fmla="*/ 149511 h 381906"/>
                <a:gd name="connsiteX6" fmla="*/ 142524 w 402120"/>
                <a:gd name="connsiteY6" fmla="*/ 159689 h 381906"/>
                <a:gd name="connsiteX7" fmla="*/ 132343 w 402120"/>
                <a:gd name="connsiteY7" fmla="*/ 193615 h 381906"/>
                <a:gd name="connsiteX8" fmla="*/ 83139 w 402120"/>
                <a:gd name="connsiteY8" fmla="*/ 222453 h 381906"/>
                <a:gd name="connsiteX9" fmla="*/ 312195 w 402120"/>
                <a:gd name="connsiteY9" fmla="*/ 319142 h 381906"/>
                <a:gd name="connsiteX10" fmla="*/ 342735 w 402120"/>
                <a:gd name="connsiteY10" fmla="*/ 73176 h 381906"/>
                <a:gd name="connsiteX11" fmla="*/ 291834 w 402120"/>
                <a:gd name="connsiteY11" fmla="*/ 102014 h 381906"/>
                <a:gd name="connsiteX12" fmla="*/ 257900 w 402120"/>
                <a:gd name="connsiteY12" fmla="*/ 91836 h 381906"/>
                <a:gd name="connsiteX13" fmla="*/ 268080 w 402120"/>
                <a:gd name="connsiteY13" fmla="*/ 57910 h 381906"/>
                <a:gd name="connsiteX14" fmla="*/ 363096 w 402120"/>
                <a:gd name="connsiteY14" fmla="*/ 3627 h 381906"/>
                <a:gd name="connsiteX15" fmla="*/ 390243 w 402120"/>
                <a:gd name="connsiteY15" fmla="*/ 5324 h 381906"/>
                <a:gd name="connsiteX16" fmla="*/ 402120 w 402120"/>
                <a:gd name="connsiteY16" fmla="*/ 29072 h 381906"/>
                <a:gd name="connsiteX17" fmla="*/ 361399 w 402120"/>
                <a:gd name="connsiteY17" fmla="*/ 359854 h 381906"/>
                <a:gd name="connsiteX18" fmla="*/ 349522 w 402120"/>
                <a:gd name="connsiteY18" fmla="*/ 378514 h 381906"/>
                <a:gd name="connsiteX19" fmla="*/ 334252 w 402120"/>
                <a:gd name="connsiteY19" fmla="*/ 381906 h 38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120" h="381906">
                  <a:moveTo>
                    <a:pt x="334252" y="381906"/>
                  </a:moveTo>
                  <a:cubicBezTo>
                    <a:pt x="330859" y="381906"/>
                    <a:pt x="327465" y="381906"/>
                    <a:pt x="324072" y="380210"/>
                  </a:cubicBezTo>
                  <a:lnTo>
                    <a:pt x="15270" y="249593"/>
                  </a:lnTo>
                  <a:cubicBezTo>
                    <a:pt x="6787" y="246201"/>
                    <a:pt x="0" y="237719"/>
                    <a:pt x="0" y="227541"/>
                  </a:cubicBezTo>
                  <a:cubicBezTo>
                    <a:pt x="0" y="217363"/>
                    <a:pt x="5090" y="208882"/>
                    <a:pt x="13573" y="203793"/>
                  </a:cubicBezTo>
                  <a:lnTo>
                    <a:pt x="108589" y="149511"/>
                  </a:lnTo>
                  <a:cubicBezTo>
                    <a:pt x="120466" y="142726"/>
                    <a:pt x="135737" y="146118"/>
                    <a:pt x="142524" y="159689"/>
                  </a:cubicBezTo>
                  <a:cubicBezTo>
                    <a:pt x="149310" y="171563"/>
                    <a:pt x="145917" y="186830"/>
                    <a:pt x="132343" y="193615"/>
                  </a:cubicBezTo>
                  <a:lnTo>
                    <a:pt x="83139" y="222453"/>
                  </a:lnTo>
                  <a:lnTo>
                    <a:pt x="312195" y="319142"/>
                  </a:lnTo>
                  <a:lnTo>
                    <a:pt x="342735" y="73176"/>
                  </a:lnTo>
                  <a:lnTo>
                    <a:pt x="291834" y="102014"/>
                  </a:lnTo>
                  <a:cubicBezTo>
                    <a:pt x="279957" y="108799"/>
                    <a:pt x="264687" y="105406"/>
                    <a:pt x="257900" y="91836"/>
                  </a:cubicBezTo>
                  <a:cubicBezTo>
                    <a:pt x="251113" y="79962"/>
                    <a:pt x="254507" y="64695"/>
                    <a:pt x="268080" y="57910"/>
                  </a:cubicBezTo>
                  <a:lnTo>
                    <a:pt x="363096" y="3627"/>
                  </a:lnTo>
                  <a:cubicBezTo>
                    <a:pt x="371579" y="-1461"/>
                    <a:pt x="381760" y="-1461"/>
                    <a:pt x="390243" y="5324"/>
                  </a:cubicBezTo>
                  <a:cubicBezTo>
                    <a:pt x="398727" y="10413"/>
                    <a:pt x="402120" y="20590"/>
                    <a:pt x="402120" y="29072"/>
                  </a:cubicBezTo>
                  <a:lnTo>
                    <a:pt x="361399" y="359854"/>
                  </a:lnTo>
                  <a:cubicBezTo>
                    <a:pt x="359703" y="368336"/>
                    <a:pt x="356309" y="375121"/>
                    <a:pt x="349522" y="378514"/>
                  </a:cubicBezTo>
                  <a:cubicBezTo>
                    <a:pt x="342735" y="381906"/>
                    <a:pt x="339342" y="381906"/>
                    <a:pt x="334252" y="381906"/>
                  </a:cubicBezTo>
                  <a:close/>
                </a:path>
              </a:pathLst>
            </a:custGeom>
            <a:grpFill/>
            <a:ln w="16953" cap="flat">
              <a:noFill/>
              <a:prstDash val="solid"/>
              <a:miter/>
            </a:ln>
          </p:spPr>
          <p:txBody>
            <a:bodyPr rtlCol="0" anchor="ctr"/>
            <a:lstStyle/>
            <a:p>
              <a:endParaRPr lang="en-US" sz="1799"/>
            </a:p>
          </p:txBody>
        </p:sp>
        <p:sp>
          <p:nvSpPr>
            <p:cNvPr id="1155" name="Freeform 1154">
              <a:extLst>
                <a:ext uri="{FF2B5EF4-FFF2-40B4-BE49-F238E27FC236}">
                  <a16:creationId xmlns:a16="http://schemas.microsoft.com/office/drawing/2014/main" id="{514A14A8-6E42-0FFA-BAB7-27917C08A3A1}"/>
                </a:ext>
              </a:extLst>
            </p:cNvPr>
            <p:cNvSpPr/>
            <p:nvPr/>
          </p:nvSpPr>
          <p:spPr>
            <a:xfrm>
              <a:off x="3291083" y="7344674"/>
              <a:ext cx="360126" cy="605231"/>
            </a:xfrm>
            <a:custGeom>
              <a:avLst/>
              <a:gdLst>
                <a:gd name="connsiteX0" fmla="*/ 334676 w 360126"/>
                <a:gd name="connsiteY0" fmla="*/ 605232 h 605231"/>
                <a:gd name="connsiteX1" fmla="*/ 215906 w 360126"/>
                <a:gd name="connsiteY1" fmla="*/ 605232 h 605231"/>
                <a:gd name="connsiteX2" fmla="*/ 29268 w 360126"/>
                <a:gd name="connsiteY2" fmla="*/ 498364 h 605231"/>
                <a:gd name="connsiteX3" fmla="*/ 29268 w 360126"/>
                <a:gd name="connsiteY3" fmla="*/ 284628 h 605231"/>
                <a:gd name="connsiteX4" fmla="*/ 185366 w 360126"/>
                <a:gd name="connsiteY4" fmla="*/ 13217 h 605231"/>
                <a:gd name="connsiteX5" fmla="*/ 219300 w 360126"/>
                <a:gd name="connsiteY5" fmla="*/ 3039 h 605231"/>
                <a:gd name="connsiteX6" fmla="*/ 229480 w 360126"/>
                <a:gd name="connsiteY6" fmla="*/ 36965 h 605231"/>
                <a:gd name="connsiteX7" fmla="*/ 73383 w 360126"/>
                <a:gd name="connsiteY7" fmla="*/ 308376 h 605231"/>
                <a:gd name="connsiteX8" fmla="*/ 73383 w 360126"/>
                <a:gd name="connsiteY8" fmla="*/ 471222 h 605231"/>
                <a:gd name="connsiteX9" fmla="*/ 215906 w 360126"/>
                <a:gd name="connsiteY9" fmla="*/ 552646 h 605231"/>
                <a:gd name="connsiteX10" fmla="*/ 334676 w 360126"/>
                <a:gd name="connsiteY10" fmla="*/ 552646 h 605231"/>
                <a:gd name="connsiteX11" fmla="*/ 360127 w 360126"/>
                <a:gd name="connsiteY11" fmla="*/ 578091 h 605231"/>
                <a:gd name="connsiteX12" fmla="*/ 334676 w 360126"/>
                <a:gd name="connsiteY12" fmla="*/ 605232 h 6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0126" h="605231">
                  <a:moveTo>
                    <a:pt x="334676" y="605232"/>
                  </a:moveTo>
                  <a:lnTo>
                    <a:pt x="215906" y="605232"/>
                  </a:lnTo>
                  <a:cubicBezTo>
                    <a:pt x="136161" y="605232"/>
                    <a:pt x="68293" y="566217"/>
                    <a:pt x="29268" y="498364"/>
                  </a:cubicBezTo>
                  <a:cubicBezTo>
                    <a:pt x="-9756" y="430511"/>
                    <a:pt x="-9756" y="352480"/>
                    <a:pt x="29268" y="284628"/>
                  </a:cubicBezTo>
                  <a:lnTo>
                    <a:pt x="185366" y="13217"/>
                  </a:lnTo>
                  <a:cubicBezTo>
                    <a:pt x="192153" y="1343"/>
                    <a:pt x="207423" y="-3746"/>
                    <a:pt x="219300" y="3039"/>
                  </a:cubicBezTo>
                  <a:cubicBezTo>
                    <a:pt x="231177" y="9824"/>
                    <a:pt x="236267" y="25091"/>
                    <a:pt x="229480" y="36965"/>
                  </a:cubicBezTo>
                  <a:lnTo>
                    <a:pt x="73383" y="308376"/>
                  </a:lnTo>
                  <a:cubicBezTo>
                    <a:pt x="42842" y="360962"/>
                    <a:pt x="42842" y="420333"/>
                    <a:pt x="73383" y="471222"/>
                  </a:cubicBezTo>
                  <a:cubicBezTo>
                    <a:pt x="103923" y="523809"/>
                    <a:pt x="154825" y="552646"/>
                    <a:pt x="215906" y="552646"/>
                  </a:cubicBezTo>
                  <a:lnTo>
                    <a:pt x="334676" y="552646"/>
                  </a:lnTo>
                  <a:cubicBezTo>
                    <a:pt x="348250" y="552646"/>
                    <a:pt x="360127" y="564520"/>
                    <a:pt x="360127" y="578091"/>
                  </a:cubicBezTo>
                  <a:cubicBezTo>
                    <a:pt x="360127" y="591661"/>
                    <a:pt x="348250" y="605232"/>
                    <a:pt x="334676" y="605232"/>
                  </a:cubicBezTo>
                  <a:close/>
                </a:path>
              </a:pathLst>
            </a:custGeom>
            <a:grpFill/>
            <a:ln w="16953" cap="flat">
              <a:noFill/>
              <a:prstDash val="solid"/>
              <a:miter/>
            </a:ln>
          </p:spPr>
          <p:txBody>
            <a:bodyPr rtlCol="0" anchor="ctr"/>
            <a:lstStyle/>
            <a:p>
              <a:endParaRPr lang="en-US" sz="1799"/>
            </a:p>
          </p:txBody>
        </p:sp>
        <p:sp>
          <p:nvSpPr>
            <p:cNvPr id="1156" name="Freeform 1155">
              <a:extLst>
                <a:ext uri="{FF2B5EF4-FFF2-40B4-BE49-F238E27FC236}">
                  <a16:creationId xmlns:a16="http://schemas.microsoft.com/office/drawing/2014/main" id="{EC673626-9E27-E49C-9811-C9B673813BEE}"/>
                </a:ext>
              </a:extLst>
            </p:cNvPr>
            <p:cNvSpPr/>
            <p:nvPr/>
          </p:nvSpPr>
          <p:spPr>
            <a:xfrm>
              <a:off x="3474960" y="7348590"/>
              <a:ext cx="261904" cy="528374"/>
            </a:xfrm>
            <a:custGeom>
              <a:avLst/>
              <a:gdLst>
                <a:gd name="connsiteX0" fmla="*/ 45603 w 261904"/>
                <a:gd name="connsiteY0" fmla="*/ 528374 h 528374"/>
                <a:gd name="connsiteX1" fmla="*/ 23546 w 261904"/>
                <a:gd name="connsiteY1" fmla="*/ 514804 h 528374"/>
                <a:gd name="connsiteX2" fmla="*/ 23546 w 261904"/>
                <a:gd name="connsiteY2" fmla="*/ 341779 h 528374"/>
                <a:gd name="connsiteX3" fmla="*/ 215274 w 261904"/>
                <a:gd name="connsiteY3" fmla="*/ 12693 h 528374"/>
                <a:gd name="connsiteX4" fmla="*/ 249209 w 261904"/>
                <a:gd name="connsiteY4" fmla="*/ 4212 h 528374"/>
                <a:gd name="connsiteX5" fmla="*/ 257692 w 261904"/>
                <a:gd name="connsiteY5" fmla="*/ 38138 h 528374"/>
                <a:gd name="connsiteX6" fmla="*/ 65964 w 261904"/>
                <a:gd name="connsiteY6" fmla="*/ 367224 h 528374"/>
                <a:gd name="connsiteX7" fmla="*/ 65964 w 261904"/>
                <a:gd name="connsiteY7" fmla="*/ 489359 h 528374"/>
                <a:gd name="connsiteX8" fmla="*/ 55784 w 261904"/>
                <a:gd name="connsiteY8" fmla="*/ 523285 h 528374"/>
                <a:gd name="connsiteX9" fmla="*/ 45603 w 261904"/>
                <a:gd name="connsiteY9" fmla="*/ 528374 h 52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1904" h="528374">
                  <a:moveTo>
                    <a:pt x="45603" y="528374"/>
                  </a:moveTo>
                  <a:cubicBezTo>
                    <a:pt x="37120" y="528374"/>
                    <a:pt x="28636" y="523285"/>
                    <a:pt x="23546" y="514804"/>
                  </a:cubicBezTo>
                  <a:cubicBezTo>
                    <a:pt x="-8691" y="458825"/>
                    <a:pt x="-6995" y="396062"/>
                    <a:pt x="23546" y="341779"/>
                  </a:cubicBezTo>
                  <a:lnTo>
                    <a:pt x="215274" y="12693"/>
                  </a:lnTo>
                  <a:cubicBezTo>
                    <a:pt x="222061" y="819"/>
                    <a:pt x="237332" y="-4270"/>
                    <a:pt x="249209" y="4212"/>
                  </a:cubicBezTo>
                  <a:cubicBezTo>
                    <a:pt x="261086" y="10997"/>
                    <a:pt x="266176" y="26264"/>
                    <a:pt x="257692" y="38138"/>
                  </a:cubicBezTo>
                  <a:lnTo>
                    <a:pt x="65964" y="367224"/>
                  </a:lnTo>
                  <a:cubicBezTo>
                    <a:pt x="43907" y="406239"/>
                    <a:pt x="43907" y="450343"/>
                    <a:pt x="65964" y="489359"/>
                  </a:cubicBezTo>
                  <a:cubicBezTo>
                    <a:pt x="72751" y="501232"/>
                    <a:pt x="69357" y="516500"/>
                    <a:pt x="55784" y="523285"/>
                  </a:cubicBezTo>
                  <a:cubicBezTo>
                    <a:pt x="54087" y="528374"/>
                    <a:pt x="50694" y="528374"/>
                    <a:pt x="45603" y="528374"/>
                  </a:cubicBezTo>
                  <a:close/>
                </a:path>
              </a:pathLst>
            </a:custGeom>
            <a:grpFill/>
            <a:ln w="16953" cap="flat">
              <a:noFill/>
              <a:prstDash val="solid"/>
              <a:miter/>
            </a:ln>
          </p:spPr>
          <p:txBody>
            <a:bodyPr rtlCol="0" anchor="ctr"/>
            <a:lstStyle/>
            <a:p>
              <a:endParaRPr lang="en-US" sz="1799"/>
            </a:p>
          </p:txBody>
        </p:sp>
        <p:sp>
          <p:nvSpPr>
            <p:cNvPr id="1157" name="Freeform 1156">
              <a:extLst>
                <a:ext uri="{FF2B5EF4-FFF2-40B4-BE49-F238E27FC236}">
                  <a16:creationId xmlns:a16="http://schemas.microsoft.com/office/drawing/2014/main" id="{FEE302E6-C2AB-515F-9272-EA76561F41CD}"/>
                </a:ext>
              </a:extLst>
            </p:cNvPr>
            <p:cNvSpPr/>
            <p:nvPr/>
          </p:nvSpPr>
          <p:spPr>
            <a:xfrm>
              <a:off x="3426919" y="7071061"/>
              <a:ext cx="401073" cy="383520"/>
            </a:xfrm>
            <a:custGeom>
              <a:avLst/>
              <a:gdLst>
                <a:gd name="connsiteX0" fmla="*/ 378692 w 401073"/>
                <a:gd name="connsiteY0" fmla="*/ 383520 h 383520"/>
                <a:gd name="connsiteX1" fmla="*/ 366814 w 401073"/>
                <a:gd name="connsiteY1" fmla="*/ 380128 h 383520"/>
                <a:gd name="connsiteX2" fmla="*/ 271799 w 401073"/>
                <a:gd name="connsiteY2" fmla="*/ 325846 h 383520"/>
                <a:gd name="connsiteX3" fmla="*/ 261618 w 401073"/>
                <a:gd name="connsiteY3" fmla="*/ 291919 h 383520"/>
                <a:gd name="connsiteX4" fmla="*/ 295553 w 401073"/>
                <a:gd name="connsiteY4" fmla="*/ 281741 h 383520"/>
                <a:gd name="connsiteX5" fmla="*/ 344757 w 401073"/>
                <a:gd name="connsiteY5" fmla="*/ 310579 h 383520"/>
                <a:gd name="connsiteX6" fmla="*/ 314217 w 401073"/>
                <a:gd name="connsiteY6" fmla="*/ 62917 h 383520"/>
                <a:gd name="connsiteX7" fmla="*/ 83464 w 401073"/>
                <a:gd name="connsiteY7" fmla="*/ 159607 h 383520"/>
                <a:gd name="connsiteX8" fmla="*/ 134365 w 401073"/>
                <a:gd name="connsiteY8" fmla="*/ 188444 h 383520"/>
                <a:gd name="connsiteX9" fmla="*/ 142849 w 401073"/>
                <a:gd name="connsiteY9" fmla="*/ 224067 h 383520"/>
                <a:gd name="connsiteX10" fmla="*/ 107218 w 401073"/>
                <a:gd name="connsiteY10" fmla="*/ 232548 h 383520"/>
                <a:gd name="connsiteX11" fmla="*/ 12202 w 401073"/>
                <a:gd name="connsiteY11" fmla="*/ 176570 h 383520"/>
                <a:gd name="connsiteX12" fmla="*/ 325 w 401073"/>
                <a:gd name="connsiteY12" fmla="*/ 152822 h 383520"/>
                <a:gd name="connsiteX13" fmla="*/ 15595 w 401073"/>
                <a:gd name="connsiteY13" fmla="*/ 130769 h 383520"/>
                <a:gd name="connsiteX14" fmla="*/ 324397 w 401073"/>
                <a:gd name="connsiteY14" fmla="*/ 1849 h 383520"/>
                <a:gd name="connsiteX15" fmla="*/ 346454 w 401073"/>
                <a:gd name="connsiteY15" fmla="*/ 3545 h 383520"/>
                <a:gd name="connsiteX16" fmla="*/ 358331 w 401073"/>
                <a:gd name="connsiteY16" fmla="*/ 22205 h 383520"/>
                <a:gd name="connsiteX17" fmla="*/ 400749 w 401073"/>
                <a:gd name="connsiteY17" fmla="*/ 352987 h 383520"/>
                <a:gd name="connsiteX18" fmla="*/ 388872 w 401073"/>
                <a:gd name="connsiteY18" fmla="*/ 376735 h 383520"/>
                <a:gd name="connsiteX19" fmla="*/ 378692 w 401073"/>
                <a:gd name="connsiteY19" fmla="*/ 383520 h 38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1073" h="383520">
                  <a:moveTo>
                    <a:pt x="378692" y="383520"/>
                  </a:moveTo>
                  <a:cubicBezTo>
                    <a:pt x="373601" y="383520"/>
                    <a:pt x="370208" y="381825"/>
                    <a:pt x="366814" y="380128"/>
                  </a:cubicBezTo>
                  <a:lnTo>
                    <a:pt x="271799" y="325846"/>
                  </a:lnTo>
                  <a:cubicBezTo>
                    <a:pt x="259922" y="319061"/>
                    <a:pt x="254832" y="303794"/>
                    <a:pt x="261618" y="291919"/>
                  </a:cubicBezTo>
                  <a:cubicBezTo>
                    <a:pt x="268405" y="280045"/>
                    <a:pt x="283676" y="274956"/>
                    <a:pt x="295553" y="281741"/>
                  </a:cubicBezTo>
                  <a:lnTo>
                    <a:pt x="344757" y="310579"/>
                  </a:lnTo>
                  <a:lnTo>
                    <a:pt x="314217" y="62917"/>
                  </a:lnTo>
                  <a:lnTo>
                    <a:pt x="83464" y="159607"/>
                  </a:lnTo>
                  <a:lnTo>
                    <a:pt x="134365" y="188444"/>
                  </a:lnTo>
                  <a:cubicBezTo>
                    <a:pt x="146242" y="195230"/>
                    <a:pt x="151332" y="210496"/>
                    <a:pt x="142849" y="224067"/>
                  </a:cubicBezTo>
                  <a:cubicBezTo>
                    <a:pt x="136062" y="235941"/>
                    <a:pt x="120791" y="241030"/>
                    <a:pt x="107218" y="232548"/>
                  </a:cubicBezTo>
                  <a:lnTo>
                    <a:pt x="12202" y="176570"/>
                  </a:lnTo>
                  <a:cubicBezTo>
                    <a:pt x="3718" y="171481"/>
                    <a:pt x="-1372" y="162999"/>
                    <a:pt x="325" y="152822"/>
                  </a:cubicBezTo>
                  <a:cubicBezTo>
                    <a:pt x="325" y="142644"/>
                    <a:pt x="7112" y="134162"/>
                    <a:pt x="15595" y="130769"/>
                  </a:cubicBezTo>
                  <a:lnTo>
                    <a:pt x="324397" y="1849"/>
                  </a:lnTo>
                  <a:cubicBezTo>
                    <a:pt x="331184" y="-1543"/>
                    <a:pt x="339667" y="153"/>
                    <a:pt x="346454" y="3545"/>
                  </a:cubicBezTo>
                  <a:cubicBezTo>
                    <a:pt x="353241" y="6938"/>
                    <a:pt x="358331" y="13723"/>
                    <a:pt x="358331" y="22205"/>
                  </a:cubicBezTo>
                  <a:lnTo>
                    <a:pt x="400749" y="352987"/>
                  </a:lnTo>
                  <a:cubicBezTo>
                    <a:pt x="402445" y="363165"/>
                    <a:pt x="397355" y="371647"/>
                    <a:pt x="388872" y="376735"/>
                  </a:cubicBezTo>
                  <a:cubicBezTo>
                    <a:pt x="388872" y="381825"/>
                    <a:pt x="383782" y="383520"/>
                    <a:pt x="378692" y="383520"/>
                  </a:cubicBezTo>
                  <a:close/>
                </a:path>
              </a:pathLst>
            </a:custGeom>
            <a:grpFill/>
            <a:ln w="16953" cap="flat">
              <a:noFill/>
              <a:prstDash val="solid"/>
              <a:miter/>
            </a:ln>
          </p:spPr>
          <p:txBody>
            <a:bodyPr rtlCol="0" anchor="ctr"/>
            <a:lstStyle/>
            <a:p>
              <a:endParaRPr lang="en-US" sz="1799"/>
            </a:p>
          </p:txBody>
        </p:sp>
        <p:sp>
          <p:nvSpPr>
            <p:cNvPr id="1158" name="Freeform 1157">
              <a:extLst>
                <a:ext uri="{FF2B5EF4-FFF2-40B4-BE49-F238E27FC236}">
                  <a16:creationId xmlns:a16="http://schemas.microsoft.com/office/drawing/2014/main" id="{4DD01BB8-3564-9082-FA64-66D7190EE028}"/>
                </a:ext>
              </a:extLst>
            </p:cNvPr>
            <p:cNvSpPr/>
            <p:nvPr/>
          </p:nvSpPr>
          <p:spPr>
            <a:xfrm>
              <a:off x="4049937" y="7551206"/>
              <a:ext cx="551855" cy="437715"/>
            </a:xfrm>
            <a:custGeom>
              <a:avLst/>
              <a:gdLst>
                <a:gd name="connsiteX0" fmla="*/ 335949 w 551855"/>
                <a:gd name="connsiteY0" fmla="*/ 437715 h 437715"/>
                <a:gd name="connsiteX1" fmla="*/ 25451 w 551855"/>
                <a:gd name="connsiteY1" fmla="*/ 437715 h 437715"/>
                <a:gd name="connsiteX2" fmla="*/ 0 w 551855"/>
                <a:gd name="connsiteY2" fmla="*/ 412271 h 437715"/>
                <a:gd name="connsiteX3" fmla="*/ 25451 w 551855"/>
                <a:gd name="connsiteY3" fmla="*/ 386826 h 437715"/>
                <a:gd name="connsiteX4" fmla="*/ 335949 w 551855"/>
                <a:gd name="connsiteY4" fmla="*/ 386826 h 437715"/>
                <a:gd name="connsiteX5" fmla="*/ 478472 w 551855"/>
                <a:gd name="connsiteY5" fmla="*/ 305403 h 437715"/>
                <a:gd name="connsiteX6" fmla="*/ 478472 w 551855"/>
                <a:gd name="connsiteY6" fmla="*/ 140860 h 437715"/>
                <a:gd name="connsiteX7" fmla="*/ 419087 w 551855"/>
                <a:gd name="connsiteY7" fmla="*/ 39081 h 437715"/>
                <a:gd name="connsiteX8" fmla="*/ 427571 w 551855"/>
                <a:gd name="connsiteY8" fmla="*/ 3458 h 437715"/>
                <a:gd name="connsiteX9" fmla="*/ 463202 w 551855"/>
                <a:gd name="connsiteY9" fmla="*/ 11940 h 437715"/>
                <a:gd name="connsiteX10" fmla="*/ 522587 w 551855"/>
                <a:gd name="connsiteY10" fmla="*/ 113719 h 437715"/>
                <a:gd name="connsiteX11" fmla="*/ 522587 w 551855"/>
                <a:gd name="connsiteY11" fmla="*/ 329152 h 437715"/>
                <a:gd name="connsiteX12" fmla="*/ 335949 w 551855"/>
                <a:gd name="connsiteY12" fmla="*/ 437715 h 437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855" h="437715">
                  <a:moveTo>
                    <a:pt x="335949" y="437715"/>
                  </a:moveTo>
                  <a:lnTo>
                    <a:pt x="25451" y="437715"/>
                  </a:lnTo>
                  <a:cubicBezTo>
                    <a:pt x="11877" y="437715"/>
                    <a:pt x="0" y="425841"/>
                    <a:pt x="0" y="412271"/>
                  </a:cubicBezTo>
                  <a:cubicBezTo>
                    <a:pt x="0" y="398700"/>
                    <a:pt x="11877" y="386826"/>
                    <a:pt x="25451" y="386826"/>
                  </a:cubicBezTo>
                  <a:lnTo>
                    <a:pt x="335949" y="386826"/>
                  </a:lnTo>
                  <a:cubicBezTo>
                    <a:pt x="395334" y="386826"/>
                    <a:pt x="447931" y="356292"/>
                    <a:pt x="478472" y="305403"/>
                  </a:cubicBezTo>
                  <a:cubicBezTo>
                    <a:pt x="509013" y="252817"/>
                    <a:pt x="509013" y="195142"/>
                    <a:pt x="478472" y="140860"/>
                  </a:cubicBezTo>
                  <a:lnTo>
                    <a:pt x="419087" y="39081"/>
                  </a:lnTo>
                  <a:cubicBezTo>
                    <a:pt x="412301" y="27207"/>
                    <a:pt x="415694" y="11940"/>
                    <a:pt x="427571" y="3458"/>
                  </a:cubicBezTo>
                  <a:cubicBezTo>
                    <a:pt x="439448" y="-3327"/>
                    <a:pt x="454718" y="66"/>
                    <a:pt x="463202" y="11940"/>
                  </a:cubicBezTo>
                  <a:lnTo>
                    <a:pt x="522587" y="113719"/>
                  </a:lnTo>
                  <a:cubicBezTo>
                    <a:pt x="561611" y="183268"/>
                    <a:pt x="561611" y="261299"/>
                    <a:pt x="522587" y="329152"/>
                  </a:cubicBezTo>
                  <a:cubicBezTo>
                    <a:pt x="481866" y="398700"/>
                    <a:pt x="412301" y="437715"/>
                    <a:pt x="335949" y="437715"/>
                  </a:cubicBezTo>
                  <a:close/>
                </a:path>
              </a:pathLst>
            </a:custGeom>
            <a:grpFill/>
            <a:ln w="16953" cap="flat">
              <a:noFill/>
              <a:prstDash val="solid"/>
              <a:miter/>
            </a:ln>
          </p:spPr>
          <p:txBody>
            <a:bodyPr rtlCol="0" anchor="ctr"/>
            <a:lstStyle/>
            <a:p>
              <a:endParaRPr lang="en-US" sz="1799"/>
            </a:p>
          </p:txBody>
        </p:sp>
        <p:sp>
          <p:nvSpPr>
            <p:cNvPr id="1159" name="Freeform 1158">
              <a:extLst>
                <a:ext uri="{FF2B5EF4-FFF2-40B4-BE49-F238E27FC236}">
                  <a16:creationId xmlns:a16="http://schemas.microsoft.com/office/drawing/2014/main" id="{4BEC0069-8A0A-DE01-AA4F-4D473C753CE4}"/>
                </a:ext>
              </a:extLst>
            </p:cNvPr>
            <p:cNvSpPr/>
            <p:nvPr/>
          </p:nvSpPr>
          <p:spPr>
            <a:xfrm>
              <a:off x="3943044" y="7677676"/>
              <a:ext cx="559036" cy="124649"/>
            </a:xfrm>
            <a:custGeom>
              <a:avLst/>
              <a:gdLst>
                <a:gd name="connsiteX0" fmla="*/ 405514 w 559036"/>
                <a:gd name="connsiteY0" fmla="*/ 124650 h 124649"/>
                <a:gd name="connsiteX1" fmla="*/ 25451 w 559036"/>
                <a:gd name="connsiteY1" fmla="*/ 124650 h 124649"/>
                <a:gd name="connsiteX2" fmla="*/ 0 w 559036"/>
                <a:gd name="connsiteY2" fmla="*/ 99205 h 124649"/>
                <a:gd name="connsiteX3" fmla="*/ 25451 w 559036"/>
                <a:gd name="connsiteY3" fmla="*/ 73760 h 124649"/>
                <a:gd name="connsiteX4" fmla="*/ 405514 w 559036"/>
                <a:gd name="connsiteY4" fmla="*/ 73760 h 124649"/>
                <a:gd name="connsiteX5" fmla="*/ 512406 w 559036"/>
                <a:gd name="connsiteY5" fmla="*/ 12693 h 124649"/>
                <a:gd name="connsiteX6" fmla="*/ 546341 w 559036"/>
                <a:gd name="connsiteY6" fmla="*/ 4212 h 124649"/>
                <a:gd name="connsiteX7" fmla="*/ 554824 w 559036"/>
                <a:gd name="connsiteY7" fmla="*/ 38138 h 124649"/>
                <a:gd name="connsiteX8" fmla="*/ 405514 w 559036"/>
                <a:gd name="connsiteY8" fmla="*/ 124650 h 124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036" h="124649">
                  <a:moveTo>
                    <a:pt x="405514" y="124650"/>
                  </a:moveTo>
                  <a:lnTo>
                    <a:pt x="25451" y="124650"/>
                  </a:lnTo>
                  <a:cubicBezTo>
                    <a:pt x="11877" y="124650"/>
                    <a:pt x="0" y="112775"/>
                    <a:pt x="0" y="99205"/>
                  </a:cubicBezTo>
                  <a:cubicBezTo>
                    <a:pt x="0" y="85635"/>
                    <a:pt x="11877" y="73760"/>
                    <a:pt x="25451" y="73760"/>
                  </a:cubicBezTo>
                  <a:lnTo>
                    <a:pt x="405514" y="73760"/>
                  </a:lnTo>
                  <a:cubicBezTo>
                    <a:pt x="451325" y="73760"/>
                    <a:pt x="488653" y="51708"/>
                    <a:pt x="512406" y="12693"/>
                  </a:cubicBezTo>
                  <a:cubicBezTo>
                    <a:pt x="519193" y="819"/>
                    <a:pt x="534464" y="-4270"/>
                    <a:pt x="546341" y="4212"/>
                  </a:cubicBezTo>
                  <a:cubicBezTo>
                    <a:pt x="558218" y="10997"/>
                    <a:pt x="563308" y="26264"/>
                    <a:pt x="554824" y="38138"/>
                  </a:cubicBezTo>
                  <a:cubicBezTo>
                    <a:pt x="525980" y="94116"/>
                    <a:pt x="469989" y="124650"/>
                    <a:pt x="405514" y="124650"/>
                  </a:cubicBezTo>
                  <a:close/>
                </a:path>
              </a:pathLst>
            </a:custGeom>
            <a:grpFill/>
            <a:ln w="16953" cap="flat">
              <a:noFill/>
              <a:prstDash val="solid"/>
              <a:miter/>
            </a:ln>
          </p:spPr>
          <p:txBody>
            <a:bodyPr rtlCol="0" anchor="ctr"/>
            <a:lstStyle/>
            <a:p>
              <a:endParaRPr lang="en-US" sz="1799"/>
            </a:p>
          </p:txBody>
        </p:sp>
        <p:sp>
          <p:nvSpPr>
            <p:cNvPr id="1160" name="Freeform 1159">
              <a:extLst>
                <a:ext uri="{FF2B5EF4-FFF2-40B4-BE49-F238E27FC236}">
                  <a16:creationId xmlns:a16="http://schemas.microsoft.com/office/drawing/2014/main" id="{4C17EAB2-48CE-D91D-4314-3D34999CF51F}"/>
                </a:ext>
              </a:extLst>
            </p:cNvPr>
            <p:cNvSpPr/>
            <p:nvPr/>
          </p:nvSpPr>
          <p:spPr>
            <a:xfrm>
              <a:off x="3678357" y="7643192"/>
              <a:ext cx="317284" cy="454293"/>
            </a:xfrm>
            <a:custGeom>
              <a:avLst/>
              <a:gdLst>
                <a:gd name="connsiteX0" fmla="*/ 291834 w 317284"/>
                <a:gd name="connsiteY0" fmla="*/ 454293 h 454293"/>
                <a:gd name="connsiteX1" fmla="*/ 276564 w 317284"/>
                <a:gd name="connsiteY1" fmla="*/ 449205 h 454293"/>
                <a:gd name="connsiteX2" fmla="*/ 10180 w 317284"/>
                <a:gd name="connsiteY2" fmla="*/ 247342 h 454293"/>
                <a:gd name="connsiteX3" fmla="*/ 0 w 317284"/>
                <a:gd name="connsiteY3" fmla="*/ 226986 h 454293"/>
                <a:gd name="connsiteX4" fmla="*/ 10180 w 317284"/>
                <a:gd name="connsiteY4" fmla="*/ 206630 h 454293"/>
                <a:gd name="connsiteX5" fmla="*/ 276564 w 317284"/>
                <a:gd name="connsiteY5" fmla="*/ 4769 h 454293"/>
                <a:gd name="connsiteX6" fmla="*/ 303711 w 317284"/>
                <a:gd name="connsiteY6" fmla="*/ 3073 h 454293"/>
                <a:gd name="connsiteX7" fmla="*/ 317285 w 317284"/>
                <a:gd name="connsiteY7" fmla="*/ 25125 h 454293"/>
                <a:gd name="connsiteX8" fmla="*/ 317285 w 317284"/>
                <a:gd name="connsiteY8" fmla="*/ 133689 h 454293"/>
                <a:gd name="connsiteX9" fmla="*/ 291834 w 317284"/>
                <a:gd name="connsiteY9" fmla="*/ 159134 h 454293"/>
                <a:gd name="connsiteX10" fmla="*/ 266383 w 317284"/>
                <a:gd name="connsiteY10" fmla="*/ 133689 h 454293"/>
                <a:gd name="connsiteX11" fmla="*/ 266383 w 317284"/>
                <a:gd name="connsiteY11" fmla="*/ 76015 h 454293"/>
                <a:gd name="connsiteX12" fmla="*/ 67868 w 317284"/>
                <a:gd name="connsiteY12" fmla="*/ 226986 h 454293"/>
                <a:gd name="connsiteX13" fmla="*/ 266383 w 317284"/>
                <a:gd name="connsiteY13" fmla="*/ 377959 h 454293"/>
                <a:gd name="connsiteX14" fmla="*/ 266383 w 317284"/>
                <a:gd name="connsiteY14" fmla="*/ 320284 h 454293"/>
                <a:gd name="connsiteX15" fmla="*/ 291834 w 317284"/>
                <a:gd name="connsiteY15" fmla="*/ 294839 h 454293"/>
                <a:gd name="connsiteX16" fmla="*/ 317285 w 317284"/>
                <a:gd name="connsiteY16" fmla="*/ 320284 h 454293"/>
                <a:gd name="connsiteX17" fmla="*/ 317285 w 317284"/>
                <a:gd name="connsiteY17" fmla="*/ 428849 h 454293"/>
                <a:gd name="connsiteX18" fmla="*/ 303711 w 317284"/>
                <a:gd name="connsiteY18" fmla="*/ 450901 h 454293"/>
                <a:gd name="connsiteX19" fmla="*/ 291834 w 317284"/>
                <a:gd name="connsiteY19" fmla="*/ 454293 h 4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7284" h="454293">
                  <a:moveTo>
                    <a:pt x="291834" y="454293"/>
                  </a:moveTo>
                  <a:cubicBezTo>
                    <a:pt x="286744" y="454293"/>
                    <a:pt x="281654" y="452596"/>
                    <a:pt x="276564" y="449205"/>
                  </a:cubicBezTo>
                  <a:lnTo>
                    <a:pt x="10180" y="247342"/>
                  </a:lnTo>
                  <a:cubicBezTo>
                    <a:pt x="3393" y="242254"/>
                    <a:pt x="0" y="235468"/>
                    <a:pt x="0" y="226986"/>
                  </a:cubicBezTo>
                  <a:cubicBezTo>
                    <a:pt x="0" y="218505"/>
                    <a:pt x="3393" y="211720"/>
                    <a:pt x="10180" y="206630"/>
                  </a:cubicBezTo>
                  <a:lnTo>
                    <a:pt x="276564" y="4769"/>
                  </a:lnTo>
                  <a:cubicBezTo>
                    <a:pt x="285047" y="-320"/>
                    <a:pt x="295227" y="-2016"/>
                    <a:pt x="303711" y="3073"/>
                  </a:cubicBezTo>
                  <a:cubicBezTo>
                    <a:pt x="312195" y="8162"/>
                    <a:pt x="317285" y="16643"/>
                    <a:pt x="317285" y="25125"/>
                  </a:cubicBezTo>
                  <a:lnTo>
                    <a:pt x="317285" y="133689"/>
                  </a:lnTo>
                  <a:cubicBezTo>
                    <a:pt x="317285" y="147259"/>
                    <a:pt x="305408" y="159134"/>
                    <a:pt x="291834" y="159134"/>
                  </a:cubicBezTo>
                  <a:cubicBezTo>
                    <a:pt x="278260" y="159134"/>
                    <a:pt x="266383" y="147259"/>
                    <a:pt x="266383" y="133689"/>
                  </a:cubicBezTo>
                  <a:lnTo>
                    <a:pt x="266383" y="76015"/>
                  </a:lnTo>
                  <a:lnTo>
                    <a:pt x="67868" y="226986"/>
                  </a:lnTo>
                  <a:lnTo>
                    <a:pt x="266383" y="377959"/>
                  </a:lnTo>
                  <a:lnTo>
                    <a:pt x="266383" y="320284"/>
                  </a:lnTo>
                  <a:cubicBezTo>
                    <a:pt x="266383" y="306714"/>
                    <a:pt x="278260" y="294839"/>
                    <a:pt x="291834" y="294839"/>
                  </a:cubicBezTo>
                  <a:cubicBezTo>
                    <a:pt x="305408" y="294839"/>
                    <a:pt x="317285" y="306714"/>
                    <a:pt x="317285" y="320284"/>
                  </a:cubicBezTo>
                  <a:lnTo>
                    <a:pt x="317285" y="428849"/>
                  </a:lnTo>
                  <a:cubicBezTo>
                    <a:pt x="317285" y="439026"/>
                    <a:pt x="312195" y="447508"/>
                    <a:pt x="303711" y="450901"/>
                  </a:cubicBezTo>
                  <a:cubicBezTo>
                    <a:pt x="298621" y="452596"/>
                    <a:pt x="295227" y="454293"/>
                    <a:pt x="291834" y="454293"/>
                  </a:cubicBezTo>
                  <a:close/>
                </a:path>
              </a:pathLst>
            </a:custGeom>
            <a:grpFill/>
            <a:ln w="16953" cap="flat">
              <a:noFill/>
              <a:prstDash val="solid"/>
              <a:miter/>
            </a:ln>
          </p:spPr>
          <p:txBody>
            <a:bodyPr rtlCol="0" anchor="ctr"/>
            <a:lstStyle/>
            <a:p>
              <a:endParaRPr lang="en-US" sz="1799"/>
            </a:p>
          </p:txBody>
        </p:sp>
      </p:grpSp>
    </p:spTree>
    <p:extLst>
      <p:ext uri="{BB962C8B-B14F-4D97-AF65-F5344CB8AC3E}">
        <p14:creationId xmlns:p14="http://schemas.microsoft.com/office/powerpoint/2010/main" val="3945750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C26F3-1A0A-2728-2B19-6C0E7D23382E}"/>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9F674571-B515-9E28-4F9F-9032E9937FA4}"/>
              </a:ext>
            </a:extLst>
          </p:cNvPr>
          <p:cNvPicPr>
            <a:picLocks noChangeAspect="1"/>
          </p:cNvPicPr>
          <p:nvPr/>
        </p:nvPicPr>
        <p:blipFill>
          <a:blip r:embed="rId3"/>
          <a:srcRect l="2248" t="27126" r="22567" b="19081"/>
          <a:stretch>
            <a:fillRect/>
          </a:stretch>
        </p:blipFill>
        <p:spPr>
          <a:xfrm>
            <a:off x="0" y="1041722"/>
            <a:ext cx="12196984" cy="5816278"/>
          </a:xfrm>
          <a:prstGeom prst="rect">
            <a:avLst/>
          </a:prstGeom>
        </p:spPr>
      </p:pic>
      <p:grpSp>
        <p:nvGrpSpPr>
          <p:cNvPr id="6" name="Gruppieren 5">
            <a:extLst>
              <a:ext uri="{FF2B5EF4-FFF2-40B4-BE49-F238E27FC236}">
                <a16:creationId xmlns:a16="http://schemas.microsoft.com/office/drawing/2014/main" id="{036160F5-273F-EA2F-7AD0-EB6E88997604}"/>
              </a:ext>
            </a:extLst>
          </p:cNvPr>
          <p:cNvGrpSpPr/>
          <p:nvPr/>
        </p:nvGrpSpPr>
        <p:grpSpPr>
          <a:xfrm>
            <a:off x="5465058" y="4543782"/>
            <a:ext cx="261801" cy="393785"/>
            <a:chOff x="6623037" y="3176847"/>
            <a:chExt cx="246156" cy="370253"/>
          </a:xfrm>
        </p:grpSpPr>
        <p:sp>
          <p:nvSpPr>
            <p:cNvPr id="4" name="Freeform 71">
              <a:extLst>
                <a:ext uri="{FF2B5EF4-FFF2-40B4-BE49-F238E27FC236}">
                  <a16:creationId xmlns:a16="http://schemas.microsoft.com/office/drawing/2014/main" id="{DC92B155-03C5-D1FC-AB04-80A68179A1CC}"/>
                </a:ext>
              </a:extLst>
            </p:cNvPr>
            <p:cNvSpPr>
              <a:spLocks/>
            </p:cNvSpPr>
            <p:nvPr/>
          </p:nvSpPr>
          <p:spPr bwMode="auto">
            <a:xfrm>
              <a:off x="6623037" y="3176847"/>
              <a:ext cx="246156" cy="370253"/>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Oval 81">
              <a:extLst>
                <a:ext uri="{FF2B5EF4-FFF2-40B4-BE49-F238E27FC236}">
                  <a16:creationId xmlns:a16="http://schemas.microsoft.com/office/drawing/2014/main" id="{6B42E54C-FE4E-8C93-C642-7822B90F2A50}"/>
                </a:ext>
              </a:extLst>
            </p:cNvPr>
            <p:cNvSpPr>
              <a:spLocks noChangeArrowheads="1"/>
            </p:cNvSpPr>
            <p:nvPr/>
          </p:nvSpPr>
          <p:spPr bwMode="auto">
            <a:xfrm>
              <a:off x="6659140" y="3220909"/>
              <a:ext cx="174955" cy="174955"/>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uppieren 9">
            <a:extLst>
              <a:ext uri="{FF2B5EF4-FFF2-40B4-BE49-F238E27FC236}">
                <a16:creationId xmlns:a16="http://schemas.microsoft.com/office/drawing/2014/main" id="{75521CC7-944A-2A2A-F5C8-33C782D141F4}"/>
              </a:ext>
            </a:extLst>
          </p:cNvPr>
          <p:cNvGrpSpPr/>
          <p:nvPr/>
        </p:nvGrpSpPr>
        <p:grpSpPr>
          <a:xfrm>
            <a:off x="4006284" y="2810494"/>
            <a:ext cx="261801" cy="393785"/>
            <a:chOff x="6623037" y="3176847"/>
            <a:chExt cx="246156" cy="370253"/>
          </a:xfrm>
        </p:grpSpPr>
        <p:sp>
          <p:nvSpPr>
            <p:cNvPr id="12" name="Freeform 71">
              <a:extLst>
                <a:ext uri="{FF2B5EF4-FFF2-40B4-BE49-F238E27FC236}">
                  <a16:creationId xmlns:a16="http://schemas.microsoft.com/office/drawing/2014/main" id="{CA81D2ED-7FA4-1B46-FDC6-ABC481C8BFF0}"/>
                </a:ext>
              </a:extLst>
            </p:cNvPr>
            <p:cNvSpPr>
              <a:spLocks/>
            </p:cNvSpPr>
            <p:nvPr/>
          </p:nvSpPr>
          <p:spPr bwMode="auto">
            <a:xfrm>
              <a:off x="6623037" y="3176847"/>
              <a:ext cx="246156" cy="370253"/>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Oval 81">
              <a:extLst>
                <a:ext uri="{FF2B5EF4-FFF2-40B4-BE49-F238E27FC236}">
                  <a16:creationId xmlns:a16="http://schemas.microsoft.com/office/drawing/2014/main" id="{93001C9C-9D84-23C6-8DA5-C058696B4598}"/>
                </a:ext>
              </a:extLst>
            </p:cNvPr>
            <p:cNvSpPr>
              <a:spLocks noChangeArrowheads="1"/>
            </p:cNvSpPr>
            <p:nvPr/>
          </p:nvSpPr>
          <p:spPr bwMode="auto">
            <a:xfrm>
              <a:off x="6659140" y="3220909"/>
              <a:ext cx="174955" cy="174955"/>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 name="Gruppieren 15">
            <a:extLst>
              <a:ext uri="{FF2B5EF4-FFF2-40B4-BE49-F238E27FC236}">
                <a16:creationId xmlns:a16="http://schemas.microsoft.com/office/drawing/2014/main" id="{4B55700B-3A0B-4A4F-E4EE-74D67B9D8D04}"/>
              </a:ext>
            </a:extLst>
          </p:cNvPr>
          <p:cNvGrpSpPr/>
          <p:nvPr/>
        </p:nvGrpSpPr>
        <p:grpSpPr>
          <a:xfrm>
            <a:off x="1382513" y="4664354"/>
            <a:ext cx="261801" cy="393786"/>
            <a:chOff x="6623037" y="3176847"/>
            <a:chExt cx="246156" cy="370253"/>
          </a:xfrm>
        </p:grpSpPr>
        <p:sp>
          <p:nvSpPr>
            <p:cNvPr id="18" name="Freeform 71">
              <a:extLst>
                <a:ext uri="{FF2B5EF4-FFF2-40B4-BE49-F238E27FC236}">
                  <a16:creationId xmlns:a16="http://schemas.microsoft.com/office/drawing/2014/main" id="{917E973A-F705-F8F8-0A34-335F3301C2C7}"/>
                </a:ext>
              </a:extLst>
            </p:cNvPr>
            <p:cNvSpPr>
              <a:spLocks/>
            </p:cNvSpPr>
            <p:nvPr/>
          </p:nvSpPr>
          <p:spPr bwMode="auto">
            <a:xfrm>
              <a:off x="6623037" y="3176847"/>
              <a:ext cx="246156" cy="370253"/>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Oval 81">
              <a:extLst>
                <a:ext uri="{FF2B5EF4-FFF2-40B4-BE49-F238E27FC236}">
                  <a16:creationId xmlns:a16="http://schemas.microsoft.com/office/drawing/2014/main" id="{7E6183D4-6324-DA49-25AF-75A2DF74B6F3}"/>
                </a:ext>
              </a:extLst>
            </p:cNvPr>
            <p:cNvSpPr>
              <a:spLocks noChangeArrowheads="1"/>
            </p:cNvSpPr>
            <p:nvPr/>
          </p:nvSpPr>
          <p:spPr bwMode="auto">
            <a:xfrm>
              <a:off x="6659140" y="3220909"/>
              <a:ext cx="174955" cy="174955"/>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 name="Gruppieren 22">
            <a:extLst>
              <a:ext uri="{FF2B5EF4-FFF2-40B4-BE49-F238E27FC236}">
                <a16:creationId xmlns:a16="http://schemas.microsoft.com/office/drawing/2014/main" id="{2D600E7B-B8A7-D17D-BA2C-6A789CD238EC}"/>
              </a:ext>
            </a:extLst>
          </p:cNvPr>
          <p:cNvGrpSpPr/>
          <p:nvPr/>
        </p:nvGrpSpPr>
        <p:grpSpPr>
          <a:xfrm>
            <a:off x="7650122" y="3685058"/>
            <a:ext cx="261801" cy="393785"/>
            <a:chOff x="6623037" y="3176847"/>
            <a:chExt cx="246156" cy="370253"/>
          </a:xfrm>
        </p:grpSpPr>
        <p:sp>
          <p:nvSpPr>
            <p:cNvPr id="25" name="Freeform 71">
              <a:extLst>
                <a:ext uri="{FF2B5EF4-FFF2-40B4-BE49-F238E27FC236}">
                  <a16:creationId xmlns:a16="http://schemas.microsoft.com/office/drawing/2014/main" id="{B5F179E3-EC72-840E-2593-52E1E99299D5}"/>
                </a:ext>
              </a:extLst>
            </p:cNvPr>
            <p:cNvSpPr>
              <a:spLocks/>
            </p:cNvSpPr>
            <p:nvPr/>
          </p:nvSpPr>
          <p:spPr bwMode="auto">
            <a:xfrm>
              <a:off x="6623037" y="3176847"/>
              <a:ext cx="246156" cy="370253"/>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81">
              <a:extLst>
                <a:ext uri="{FF2B5EF4-FFF2-40B4-BE49-F238E27FC236}">
                  <a16:creationId xmlns:a16="http://schemas.microsoft.com/office/drawing/2014/main" id="{0F280F18-A36D-082B-773F-AFA3FEE258B1}"/>
                </a:ext>
              </a:extLst>
            </p:cNvPr>
            <p:cNvSpPr>
              <a:spLocks noChangeArrowheads="1"/>
            </p:cNvSpPr>
            <p:nvPr/>
          </p:nvSpPr>
          <p:spPr bwMode="auto">
            <a:xfrm>
              <a:off x="6659140" y="3220909"/>
              <a:ext cx="174955" cy="174955"/>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uppieren 27">
            <a:extLst>
              <a:ext uri="{FF2B5EF4-FFF2-40B4-BE49-F238E27FC236}">
                <a16:creationId xmlns:a16="http://schemas.microsoft.com/office/drawing/2014/main" id="{C9BFFEC2-B144-CC71-6B81-F5846D4FC75C}"/>
              </a:ext>
            </a:extLst>
          </p:cNvPr>
          <p:cNvGrpSpPr/>
          <p:nvPr/>
        </p:nvGrpSpPr>
        <p:grpSpPr>
          <a:xfrm>
            <a:off x="9648425" y="5713374"/>
            <a:ext cx="261801" cy="393785"/>
            <a:chOff x="6623037" y="3176847"/>
            <a:chExt cx="246156" cy="370253"/>
          </a:xfrm>
        </p:grpSpPr>
        <p:sp>
          <p:nvSpPr>
            <p:cNvPr id="30" name="Freeform 71">
              <a:extLst>
                <a:ext uri="{FF2B5EF4-FFF2-40B4-BE49-F238E27FC236}">
                  <a16:creationId xmlns:a16="http://schemas.microsoft.com/office/drawing/2014/main" id="{C60BA003-8F5D-EA77-A989-50B830760873}"/>
                </a:ext>
              </a:extLst>
            </p:cNvPr>
            <p:cNvSpPr>
              <a:spLocks/>
            </p:cNvSpPr>
            <p:nvPr/>
          </p:nvSpPr>
          <p:spPr bwMode="auto">
            <a:xfrm>
              <a:off x="6623037" y="3176847"/>
              <a:ext cx="246156" cy="370253"/>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Oval 81">
              <a:extLst>
                <a:ext uri="{FF2B5EF4-FFF2-40B4-BE49-F238E27FC236}">
                  <a16:creationId xmlns:a16="http://schemas.microsoft.com/office/drawing/2014/main" id="{BE292DC8-AD45-464D-972B-D1893549357F}"/>
                </a:ext>
              </a:extLst>
            </p:cNvPr>
            <p:cNvSpPr>
              <a:spLocks noChangeArrowheads="1"/>
            </p:cNvSpPr>
            <p:nvPr/>
          </p:nvSpPr>
          <p:spPr bwMode="auto">
            <a:xfrm>
              <a:off x="6659140" y="3220909"/>
              <a:ext cx="174955" cy="174955"/>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uppieren 32">
            <a:extLst>
              <a:ext uri="{FF2B5EF4-FFF2-40B4-BE49-F238E27FC236}">
                <a16:creationId xmlns:a16="http://schemas.microsoft.com/office/drawing/2014/main" id="{C95B5726-7ED6-05E8-8169-B8CFA5AEAA57}"/>
              </a:ext>
            </a:extLst>
          </p:cNvPr>
          <p:cNvGrpSpPr/>
          <p:nvPr/>
        </p:nvGrpSpPr>
        <p:grpSpPr>
          <a:xfrm>
            <a:off x="3072507" y="1244110"/>
            <a:ext cx="261801" cy="393785"/>
            <a:chOff x="6623037" y="3176847"/>
            <a:chExt cx="246156" cy="370253"/>
          </a:xfrm>
        </p:grpSpPr>
        <p:sp>
          <p:nvSpPr>
            <p:cNvPr id="35" name="Freeform 71">
              <a:extLst>
                <a:ext uri="{FF2B5EF4-FFF2-40B4-BE49-F238E27FC236}">
                  <a16:creationId xmlns:a16="http://schemas.microsoft.com/office/drawing/2014/main" id="{B07BABA2-83E2-7406-404A-F42C88BA899E}"/>
                </a:ext>
              </a:extLst>
            </p:cNvPr>
            <p:cNvSpPr>
              <a:spLocks/>
            </p:cNvSpPr>
            <p:nvPr/>
          </p:nvSpPr>
          <p:spPr bwMode="auto">
            <a:xfrm>
              <a:off x="6623037" y="3176847"/>
              <a:ext cx="246156" cy="370253"/>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62A84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Oval 81">
              <a:extLst>
                <a:ext uri="{FF2B5EF4-FFF2-40B4-BE49-F238E27FC236}">
                  <a16:creationId xmlns:a16="http://schemas.microsoft.com/office/drawing/2014/main" id="{9E28A5AD-6D57-4BA8-0943-07764C273E21}"/>
                </a:ext>
              </a:extLst>
            </p:cNvPr>
            <p:cNvSpPr>
              <a:spLocks noChangeArrowheads="1"/>
            </p:cNvSpPr>
            <p:nvPr/>
          </p:nvSpPr>
          <p:spPr bwMode="auto">
            <a:xfrm>
              <a:off x="6659140" y="3220909"/>
              <a:ext cx="174955" cy="174955"/>
            </a:xfrm>
            <a:prstGeom prst="ellipse">
              <a:avLst/>
            </a:prstGeom>
            <a:solidFill>
              <a:srgbClr val="3D824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7" name="TextBox 97">
            <a:extLst>
              <a:ext uri="{FF2B5EF4-FFF2-40B4-BE49-F238E27FC236}">
                <a16:creationId xmlns:a16="http://schemas.microsoft.com/office/drawing/2014/main" id="{3A87FEB4-3CB1-CC7F-CFDE-4535E5DA0D88}"/>
              </a:ext>
            </a:extLst>
          </p:cNvPr>
          <p:cNvSpPr txBox="1"/>
          <p:nvPr/>
        </p:nvSpPr>
        <p:spPr>
          <a:xfrm>
            <a:off x="57130" y="6012886"/>
            <a:ext cx="6910829" cy="461665"/>
          </a:xfrm>
          <a:prstGeom prst="rect">
            <a:avLst/>
          </a:prstGeom>
          <a:solidFill>
            <a:srgbClr val="62A844"/>
          </a:solidFill>
        </p:spPr>
        <p:txBody>
          <a:bodyPr wrap="square">
            <a:spAutoFit/>
          </a:bodyPr>
          <a:lstStyle/>
          <a:p>
            <a:pPr marL="412750"/>
            <a:r>
              <a:rPr lang="en-US" sz="2400" b="1" dirty="0">
                <a:solidFill>
                  <a:schemeClr val="bg1"/>
                </a:solidFill>
              </a:rPr>
              <a:t>Circularity is a cross-department operating logic.</a:t>
            </a:r>
            <a:endParaRPr lang="en-US" sz="2400" dirty="0">
              <a:solidFill>
                <a:schemeClr val="bg1"/>
              </a:solidFill>
            </a:endParaRPr>
          </a:p>
        </p:txBody>
      </p:sp>
      <p:grpSp>
        <p:nvGrpSpPr>
          <p:cNvPr id="60" name="Group 59">
            <a:extLst>
              <a:ext uri="{FF2B5EF4-FFF2-40B4-BE49-F238E27FC236}">
                <a16:creationId xmlns:a16="http://schemas.microsoft.com/office/drawing/2014/main" id="{5B05CA01-0C83-5B90-2FB4-132EE8B72EEE}"/>
              </a:ext>
            </a:extLst>
          </p:cNvPr>
          <p:cNvGrpSpPr/>
          <p:nvPr/>
        </p:nvGrpSpPr>
        <p:grpSpPr>
          <a:xfrm>
            <a:off x="7081905" y="934151"/>
            <a:ext cx="4968000" cy="306000"/>
            <a:chOff x="630255" y="6179168"/>
            <a:chExt cx="4968000" cy="306000"/>
          </a:xfrm>
        </p:grpSpPr>
        <p:sp>
          <p:nvSpPr>
            <p:cNvPr id="48" name="Rounded Rectangle 47">
              <a:extLst>
                <a:ext uri="{FF2B5EF4-FFF2-40B4-BE49-F238E27FC236}">
                  <a16:creationId xmlns:a16="http://schemas.microsoft.com/office/drawing/2014/main" id="{E306FCA0-D676-EDCE-CD31-A2924F491E3A}"/>
                </a:ext>
              </a:extLst>
            </p:cNvPr>
            <p:cNvSpPr/>
            <p:nvPr/>
          </p:nvSpPr>
          <p:spPr>
            <a:xfrm>
              <a:off x="630255" y="6179168"/>
              <a:ext cx="4891981"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E0F45B40-DEE1-FA90-BE99-6C2124F32D92}"/>
                </a:ext>
              </a:extLst>
            </p:cNvPr>
            <p:cNvSpPr txBox="1"/>
            <p:nvPr/>
          </p:nvSpPr>
          <p:spPr>
            <a:xfrm>
              <a:off x="756255" y="6242446"/>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50" name="TextBox 49">
              <a:extLst>
                <a:ext uri="{FF2B5EF4-FFF2-40B4-BE49-F238E27FC236}">
                  <a16:creationId xmlns:a16="http://schemas.microsoft.com/office/drawing/2014/main" id="{9046662F-49E3-02C0-5B1B-A28395226EA2}"/>
                </a:ext>
              </a:extLst>
            </p:cNvPr>
            <p:cNvSpPr txBox="1"/>
            <p:nvPr/>
          </p:nvSpPr>
          <p:spPr>
            <a:xfrm>
              <a:off x="1512256" y="6242446"/>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dirty="0">
                  <a:solidFill>
                    <a:srgbClr val="262626"/>
                  </a:solidFill>
                  <a:latin typeface="Calibri" panose="020F0502020204030204" pitchFamily="34" charset="0"/>
                  <a:cs typeface="Calibri" panose="020F0502020204030204" pitchFamily="34" charset="0"/>
                </a:rPr>
                <a:t>1</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6BD68B58-F39C-B8A9-7DB9-6FDB037DC6F5}"/>
                </a:ext>
              </a:extLst>
            </p:cNvPr>
            <p:cNvSpPr txBox="1"/>
            <p:nvPr/>
          </p:nvSpPr>
          <p:spPr>
            <a:xfrm>
              <a:off x="2106255" y="6242446"/>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Integrating Sustainability in Daily Operations</a:t>
              </a:r>
            </a:p>
          </p:txBody>
        </p:sp>
      </p:grpSp>
      <p:sp>
        <p:nvSpPr>
          <p:cNvPr id="52" name="Text Placeholder 11">
            <a:extLst>
              <a:ext uri="{FF2B5EF4-FFF2-40B4-BE49-F238E27FC236}">
                <a16:creationId xmlns:a16="http://schemas.microsoft.com/office/drawing/2014/main" id="{E017A94D-582E-576A-1492-09BD70990C5F}"/>
              </a:ext>
            </a:extLst>
          </p:cNvPr>
          <p:cNvSpPr txBox="1">
            <a:spLocks/>
          </p:cNvSpPr>
          <p:nvPr/>
        </p:nvSpPr>
        <p:spPr>
          <a:xfrm>
            <a:off x="429114" y="306377"/>
            <a:ext cx="1011542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Where Circularity Matters in a Hospitality Business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sp>
        <p:nvSpPr>
          <p:cNvPr id="54" name="TextBox 6">
            <a:extLst>
              <a:ext uri="{FF2B5EF4-FFF2-40B4-BE49-F238E27FC236}">
                <a16:creationId xmlns:a16="http://schemas.microsoft.com/office/drawing/2014/main" id="{13D96B37-DBE7-E14E-B596-EEAED977AFFE}"/>
              </a:ext>
            </a:extLst>
          </p:cNvPr>
          <p:cNvSpPr txBox="1"/>
          <p:nvPr/>
        </p:nvSpPr>
        <p:spPr>
          <a:xfrm>
            <a:off x="1606985" y="4677335"/>
            <a:ext cx="3118839" cy="564001"/>
          </a:xfrm>
          <a:prstGeom prst="rect">
            <a:avLst/>
          </a:prstGeom>
          <a:noFill/>
        </p:spPr>
        <p:txBody>
          <a:bodyPr wrap="square" lIns="91440" tIns="45720" rIns="91440" bIns="45720" rtlCol="0" anchor="t">
            <a:spAutoFit/>
          </a:bodyPr>
          <a:lstStyle/>
          <a:p>
            <a:pPr>
              <a:lnSpc>
                <a:spcPts val="1800"/>
              </a:lnSpc>
            </a:pPr>
            <a:r>
              <a:rPr lang="en-US" sz="2000" dirty="0">
                <a:solidFill>
                  <a:schemeClr val="bg1"/>
                </a:solidFill>
                <a:highlight>
                  <a:srgbClr val="0289AE"/>
                </a:highlight>
              </a:rPr>
              <a:t> Housekeeping &amp; Laundry</a:t>
            </a:r>
            <a:r>
              <a:rPr lang="en-US" sz="2000" dirty="0">
                <a:solidFill>
                  <a:srgbClr val="0289AE"/>
                </a:solidFill>
                <a:highlight>
                  <a:srgbClr val="0289AE"/>
                </a:highlight>
              </a:rPr>
              <a:t> ..</a:t>
            </a:r>
            <a:r>
              <a:rPr lang="en-US" sz="2000" dirty="0">
                <a:solidFill>
                  <a:schemeClr val="bg1"/>
                </a:solidFill>
                <a:highlight>
                  <a:srgbClr val="0289AE"/>
                </a:highlight>
              </a:rPr>
              <a:t>  </a:t>
            </a:r>
          </a:p>
          <a:p>
            <a:pPr>
              <a:lnSpc>
                <a:spcPts val="1800"/>
              </a:lnSpc>
            </a:pPr>
            <a:r>
              <a:rPr lang="en-US" sz="2000" dirty="0">
                <a:solidFill>
                  <a:schemeClr val="bg1"/>
                </a:solidFill>
                <a:highlight>
                  <a:srgbClr val="0289AE"/>
                </a:highlight>
              </a:rPr>
              <a:t> </a:t>
            </a:r>
            <a:r>
              <a:rPr lang="en-US" sz="1200" dirty="0">
                <a:solidFill>
                  <a:schemeClr val="bg1"/>
                </a:solidFill>
                <a:highlight>
                  <a:srgbClr val="0289AE"/>
                </a:highlight>
              </a:rPr>
              <a:t>linen life, chemical use, single-use items</a:t>
            </a:r>
            <a:r>
              <a:rPr lang="en-US" sz="1200" dirty="0">
                <a:solidFill>
                  <a:srgbClr val="0289AE"/>
                </a:solidFill>
                <a:highlight>
                  <a:srgbClr val="0289AE"/>
                </a:highlight>
              </a:rPr>
              <a:t> .</a:t>
            </a:r>
            <a:endParaRPr lang="en-US" sz="1200" dirty="0">
              <a:solidFill>
                <a:schemeClr val="bg1"/>
              </a:solidFill>
              <a:highlight>
                <a:srgbClr val="0289AE"/>
              </a:highlight>
            </a:endParaRPr>
          </a:p>
        </p:txBody>
      </p:sp>
      <p:sp>
        <p:nvSpPr>
          <p:cNvPr id="55" name="TextBox 54">
            <a:extLst>
              <a:ext uri="{FF2B5EF4-FFF2-40B4-BE49-F238E27FC236}">
                <a16:creationId xmlns:a16="http://schemas.microsoft.com/office/drawing/2014/main" id="{6985BFAE-AA4C-5740-51A8-0D8C5F29E4D9}"/>
              </a:ext>
            </a:extLst>
          </p:cNvPr>
          <p:cNvSpPr txBox="1"/>
          <p:nvPr/>
        </p:nvSpPr>
        <p:spPr>
          <a:xfrm>
            <a:off x="5689530" y="4556763"/>
            <a:ext cx="3958895" cy="564001"/>
          </a:xfrm>
          <a:prstGeom prst="rect">
            <a:avLst/>
          </a:prstGeom>
          <a:noFill/>
        </p:spPr>
        <p:txBody>
          <a:bodyPr wrap="square" lIns="91440" tIns="45720" rIns="91440" bIns="45720" rtlCol="0" anchor="t">
            <a:spAutoFit/>
          </a:bodyPr>
          <a:lstStyle/>
          <a:p>
            <a:pPr>
              <a:lnSpc>
                <a:spcPts val="1800"/>
              </a:lnSpc>
            </a:pPr>
            <a:r>
              <a:rPr lang="en-US" sz="2000" dirty="0">
                <a:solidFill>
                  <a:schemeClr val="bg1"/>
                </a:solidFill>
                <a:highlight>
                  <a:srgbClr val="0289AE"/>
                </a:highlight>
              </a:rPr>
              <a:t>  Guest Rooms</a:t>
            </a:r>
            <a:r>
              <a:rPr lang="en-US" sz="2000" dirty="0">
                <a:solidFill>
                  <a:srgbClr val="0289AE"/>
                </a:solidFill>
                <a:highlight>
                  <a:srgbClr val="0289AE"/>
                </a:highlight>
              </a:rPr>
              <a:t> ..</a:t>
            </a:r>
            <a:endParaRPr lang="en-US" sz="2000" dirty="0">
              <a:solidFill>
                <a:schemeClr val="bg1"/>
              </a:solidFill>
              <a:highlight>
                <a:srgbClr val="0289AE"/>
              </a:highlight>
            </a:endParaRPr>
          </a:p>
          <a:p>
            <a:pPr>
              <a:lnSpc>
                <a:spcPts val="1800"/>
              </a:lnSpc>
            </a:pPr>
            <a:r>
              <a:rPr lang="en-US" sz="2000" dirty="0">
                <a:solidFill>
                  <a:schemeClr val="bg1"/>
                </a:solidFill>
                <a:highlight>
                  <a:srgbClr val="0289AE"/>
                </a:highlight>
              </a:rPr>
              <a:t>  </a:t>
            </a:r>
            <a:r>
              <a:rPr lang="fr-FR" sz="1200" dirty="0" err="1">
                <a:solidFill>
                  <a:schemeClr val="bg1"/>
                </a:solidFill>
                <a:highlight>
                  <a:srgbClr val="0289AE"/>
                </a:highlight>
              </a:rPr>
              <a:t>amenities</a:t>
            </a:r>
            <a:r>
              <a:rPr lang="fr-FR" sz="1200" dirty="0">
                <a:solidFill>
                  <a:schemeClr val="bg1"/>
                </a:solidFill>
                <a:highlight>
                  <a:srgbClr val="0289AE"/>
                </a:highlight>
              </a:rPr>
              <a:t>, </a:t>
            </a:r>
            <a:r>
              <a:rPr lang="fr-FR" sz="1200" dirty="0" err="1">
                <a:solidFill>
                  <a:schemeClr val="bg1"/>
                </a:solidFill>
                <a:highlight>
                  <a:srgbClr val="0289AE"/>
                </a:highlight>
              </a:rPr>
              <a:t>dispensers</a:t>
            </a:r>
            <a:r>
              <a:rPr lang="fr-FR" sz="1200" dirty="0">
                <a:solidFill>
                  <a:schemeClr val="bg1"/>
                </a:solidFill>
                <a:highlight>
                  <a:srgbClr val="0289AE"/>
                </a:highlight>
              </a:rPr>
              <a:t>, maintenance, replacement cycles</a:t>
            </a:r>
            <a:r>
              <a:rPr lang="en-US" sz="1200" dirty="0">
                <a:solidFill>
                  <a:srgbClr val="0289AE"/>
                </a:solidFill>
                <a:highlight>
                  <a:srgbClr val="0289AE"/>
                </a:highlight>
              </a:rPr>
              <a:t> .</a:t>
            </a:r>
            <a:endParaRPr lang="en-US" sz="1200" dirty="0">
              <a:solidFill>
                <a:schemeClr val="bg1"/>
              </a:solidFill>
              <a:highlight>
                <a:srgbClr val="0289AE"/>
              </a:highlight>
            </a:endParaRPr>
          </a:p>
        </p:txBody>
      </p:sp>
      <p:sp>
        <p:nvSpPr>
          <p:cNvPr id="56" name="TextBox 6">
            <a:extLst>
              <a:ext uri="{FF2B5EF4-FFF2-40B4-BE49-F238E27FC236}">
                <a16:creationId xmlns:a16="http://schemas.microsoft.com/office/drawing/2014/main" id="{CAC9640D-749F-4128-02B0-13EC17D5066C}"/>
              </a:ext>
            </a:extLst>
          </p:cNvPr>
          <p:cNvSpPr txBox="1"/>
          <p:nvPr/>
        </p:nvSpPr>
        <p:spPr>
          <a:xfrm>
            <a:off x="4230756" y="2823475"/>
            <a:ext cx="3730492" cy="564001"/>
          </a:xfrm>
          <a:prstGeom prst="rect">
            <a:avLst/>
          </a:prstGeom>
          <a:noFill/>
        </p:spPr>
        <p:txBody>
          <a:bodyPr wrap="square" lIns="91440" tIns="45720" rIns="91440" bIns="45720" rtlCol="0" anchor="t">
            <a:spAutoFit/>
          </a:bodyPr>
          <a:lstStyle/>
          <a:p>
            <a:pPr>
              <a:lnSpc>
                <a:spcPts val="1800"/>
              </a:lnSpc>
            </a:pPr>
            <a:r>
              <a:rPr lang="en-US" sz="2000" dirty="0">
                <a:solidFill>
                  <a:schemeClr val="bg1"/>
                </a:solidFill>
                <a:highlight>
                  <a:srgbClr val="0289AE"/>
                </a:highlight>
              </a:rPr>
              <a:t> Kitchen &amp; F&amp;B</a:t>
            </a:r>
            <a:r>
              <a:rPr lang="en-US" sz="2000" dirty="0">
                <a:solidFill>
                  <a:srgbClr val="0289AE"/>
                </a:solidFill>
                <a:highlight>
                  <a:srgbClr val="0289AE"/>
                </a:highlight>
              </a:rPr>
              <a:t> ..</a:t>
            </a:r>
            <a:endParaRPr lang="en-US" sz="2000" dirty="0">
              <a:solidFill>
                <a:schemeClr val="bg1"/>
              </a:solidFill>
              <a:highlight>
                <a:srgbClr val="0289AE"/>
              </a:highlight>
            </a:endParaRPr>
          </a:p>
          <a:p>
            <a:pPr>
              <a:lnSpc>
                <a:spcPts val="1800"/>
              </a:lnSpc>
            </a:pPr>
            <a:r>
              <a:rPr lang="en-US" sz="2000" dirty="0">
                <a:solidFill>
                  <a:schemeClr val="bg1"/>
                </a:solidFill>
                <a:highlight>
                  <a:srgbClr val="0289AE"/>
                </a:highlight>
              </a:rPr>
              <a:t> </a:t>
            </a:r>
            <a:r>
              <a:rPr lang="de-DE" sz="1200" dirty="0" err="1">
                <a:solidFill>
                  <a:schemeClr val="bg1"/>
                </a:solidFill>
                <a:highlight>
                  <a:srgbClr val="0289AE"/>
                </a:highlight>
              </a:rPr>
              <a:t>ingredients</a:t>
            </a:r>
            <a:r>
              <a:rPr lang="de-DE" sz="1200" dirty="0">
                <a:solidFill>
                  <a:schemeClr val="bg1"/>
                </a:solidFill>
                <a:highlight>
                  <a:srgbClr val="0289AE"/>
                </a:highlight>
              </a:rPr>
              <a:t>, </a:t>
            </a:r>
            <a:r>
              <a:rPr lang="de-DE" sz="1200" dirty="0" err="1">
                <a:solidFill>
                  <a:schemeClr val="bg1"/>
                </a:solidFill>
                <a:highlight>
                  <a:srgbClr val="0289AE"/>
                </a:highlight>
              </a:rPr>
              <a:t>prep</a:t>
            </a:r>
            <a:r>
              <a:rPr lang="de-DE" sz="1200" dirty="0">
                <a:solidFill>
                  <a:schemeClr val="bg1"/>
                </a:solidFill>
                <a:highlight>
                  <a:srgbClr val="0289AE"/>
                </a:highlight>
              </a:rPr>
              <a:t> </a:t>
            </a:r>
            <a:r>
              <a:rPr lang="de-DE" sz="1200" dirty="0" err="1">
                <a:solidFill>
                  <a:schemeClr val="bg1"/>
                </a:solidFill>
                <a:highlight>
                  <a:srgbClr val="0289AE"/>
                </a:highlight>
              </a:rPr>
              <a:t>waste</a:t>
            </a:r>
            <a:r>
              <a:rPr lang="de-DE" sz="1200" dirty="0">
                <a:solidFill>
                  <a:schemeClr val="bg1"/>
                </a:solidFill>
                <a:highlight>
                  <a:srgbClr val="0289AE"/>
                </a:highlight>
              </a:rPr>
              <a:t>, buffet </a:t>
            </a:r>
            <a:r>
              <a:rPr lang="de-DE" sz="1200" dirty="0" err="1">
                <a:solidFill>
                  <a:schemeClr val="bg1"/>
                </a:solidFill>
                <a:highlight>
                  <a:srgbClr val="0289AE"/>
                </a:highlight>
              </a:rPr>
              <a:t>surplus</a:t>
            </a:r>
            <a:r>
              <a:rPr lang="de-DE" sz="1200" dirty="0">
                <a:solidFill>
                  <a:schemeClr val="bg1"/>
                </a:solidFill>
                <a:highlight>
                  <a:srgbClr val="0289AE"/>
                </a:highlight>
              </a:rPr>
              <a:t>, </a:t>
            </a:r>
            <a:r>
              <a:rPr lang="de-DE" sz="1200" dirty="0" err="1">
                <a:solidFill>
                  <a:schemeClr val="bg1"/>
                </a:solidFill>
                <a:highlight>
                  <a:srgbClr val="0289AE"/>
                </a:highlight>
              </a:rPr>
              <a:t>packaging</a:t>
            </a:r>
            <a:r>
              <a:rPr lang="en-US" sz="1200" dirty="0">
                <a:solidFill>
                  <a:srgbClr val="0289AE"/>
                </a:solidFill>
                <a:highlight>
                  <a:srgbClr val="0289AE"/>
                </a:highlight>
              </a:rPr>
              <a:t> .</a:t>
            </a:r>
            <a:endParaRPr lang="en-US" sz="1200" dirty="0">
              <a:solidFill>
                <a:schemeClr val="bg1"/>
              </a:solidFill>
              <a:highlight>
                <a:srgbClr val="0289AE"/>
              </a:highlight>
            </a:endParaRPr>
          </a:p>
        </p:txBody>
      </p:sp>
      <p:sp>
        <p:nvSpPr>
          <p:cNvPr id="57" name="TextBox 6">
            <a:extLst>
              <a:ext uri="{FF2B5EF4-FFF2-40B4-BE49-F238E27FC236}">
                <a16:creationId xmlns:a16="http://schemas.microsoft.com/office/drawing/2014/main" id="{00B140B9-09DB-B1D4-6EA5-0D733E394031}"/>
              </a:ext>
            </a:extLst>
          </p:cNvPr>
          <p:cNvSpPr txBox="1"/>
          <p:nvPr/>
        </p:nvSpPr>
        <p:spPr>
          <a:xfrm>
            <a:off x="3296978" y="1257091"/>
            <a:ext cx="4100599" cy="564001"/>
          </a:xfrm>
          <a:prstGeom prst="rect">
            <a:avLst/>
          </a:prstGeom>
          <a:noFill/>
        </p:spPr>
        <p:txBody>
          <a:bodyPr wrap="square" lIns="91440" tIns="45720" rIns="91440" bIns="45720" rtlCol="0" anchor="t">
            <a:spAutoFit/>
          </a:bodyPr>
          <a:lstStyle/>
          <a:p>
            <a:pPr>
              <a:lnSpc>
                <a:spcPts val="1800"/>
              </a:lnSpc>
            </a:pPr>
            <a:r>
              <a:rPr lang="en-US" sz="2000" dirty="0">
                <a:solidFill>
                  <a:schemeClr val="bg1"/>
                </a:solidFill>
                <a:highlight>
                  <a:srgbClr val="0289AE"/>
                </a:highlight>
              </a:rPr>
              <a:t> Storage &amp; Back-of-House</a:t>
            </a:r>
            <a:r>
              <a:rPr lang="en-US" sz="2000" dirty="0">
                <a:solidFill>
                  <a:srgbClr val="0289AE"/>
                </a:solidFill>
                <a:highlight>
                  <a:srgbClr val="0289AE"/>
                </a:highlight>
              </a:rPr>
              <a:t>..</a:t>
            </a:r>
            <a:r>
              <a:rPr lang="en-US" sz="2000" dirty="0">
                <a:solidFill>
                  <a:schemeClr val="bg1"/>
                </a:solidFill>
                <a:highlight>
                  <a:srgbClr val="0289AE"/>
                </a:highlight>
              </a:rPr>
              <a:t> </a:t>
            </a:r>
          </a:p>
          <a:p>
            <a:pPr>
              <a:lnSpc>
                <a:spcPts val="1800"/>
              </a:lnSpc>
            </a:pPr>
            <a:r>
              <a:rPr lang="en-US" sz="2000" dirty="0">
                <a:solidFill>
                  <a:schemeClr val="bg1"/>
                </a:solidFill>
                <a:highlight>
                  <a:srgbClr val="0289AE"/>
                </a:highlight>
              </a:rPr>
              <a:t> </a:t>
            </a:r>
            <a:r>
              <a:rPr lang="en-US" sz="1200" dirty="0">
                <a:solidFill>
                  <a:schemeClr val="bg1"/>
                </a:solidFill>
                <a:highlight>
                  <a:srgbClr val="0289AE"/>
                </a:highlight>
              </a:rPr>
              <a:t>stock rotation, spoilage, over-ordering, damaged goods</a:t>
            </a:r>
            <a:r>
              <a:rPr lang="en-US" sz="1200" dirty="0">
                <a:solidFill>
                  <a:srgbClr val="0289AE"/>
                </a:solidFill>
                <a:highlight>
                  <a:srgbClr val="0289AE"/>
                </a:highlight>
              </a:rPr>
              <a:t>..</a:t>
            </a:r>
            <a:endParaRPr lang="en-US" sz="1200" dirty="0">
              <a:solidFill>
                <a:schemeClr val="bg1"/>
              </a:solidFill>
              <a:highlight>
                <a:srgbClr val="0289AE"/>
              </a:highlight>
            </a:endParaRPr>
          </a:p>
        </p:txBody>
      </p:sp>
      <p:sp>
        <p:nvSpPr>
          <p:cNvPr id="58" name="TextBox 6">
            <a:extLst>
              <a:ext uri="{FF2B5EF4-FFF2-40B4-BE49-F238E27FC236}">
                <a16:creationId xmlns:a16="http://schemas.microsoft.com/office/drawing/2014/main" id="{9DC7CDA9-FE8A-7C96-C280-36B74890344D}"/>
              </a:ext>
            </a:extLst>
          </p:cNvPr>
          <p:cNvSpPr txBox="1"/>
          <p:nvPr/>
        </p:nvSpPr>
        <p:spPr>
          <a:xfrm>
            <a:off x="7874594" y="3698039"/>
            <a:ext cx="3730492" cy="564001"/>
          </a:xfrm>
          <a:prstGeom prst="rect">
            <a:avLst/>
          </a:prstGeom>
          <a:noFill/>
        </p:spPr>
        <p:txBody>
          <a:bodyPr wrap="square" lIns="91440" tIns="45720" rIns="91440" bIns="45720" rtlCol="0" anchor="t">
            <a:spAutoFit/>
          </a:bodyPr>
          <a:lstStyle/>
          <a:p>
            <a:pPr>
              <a:lnSpc>
                <a:spcPts val="1800"/>
              </a:lnSpc>
            </a:pPr>
            <a:r>
              <a:rPr lang="en-US" sz="2000" dirty="0">
                <a:solidFill>
                  <a:schemeClr val="bg1"/>
                </a:solidFill>
                <a:highlight>
                  <a:srgbClr val="0289AE"/>
                </a:highlight>
              </a:rPr>
              <a:t> Procurement</a:t>
            </a:r>
            <a:r>
              <a:rPr lang="en-US" sz="2000" dirty="0">
                <a:solidFill>
                  <a:srgbClr val="0289AE"/>
                </a:solidFill>
                <a:highlight>
                  <a:srgbClr val="0289AE"/>
                </a:highlight>
              </a:rPr>
              <a:t> ..</a:t>
            </a:r>
            <a:endParaRPr lang="en-US" sz="2000" dirty="0">
              <a:solidFill>
                <a:schemeClr val="bg1"/>
              </a:solidFill>
              <a:highlight>
                <a:srgbClr val="0289AE"/>
              </a:highlight>
            </a:endParaRPr>
          </a:p>
          <a:p>
            <a:pPr>
              <a:lnSpc>
                <a:spcPts val="1800"/>
              </a:lnSpc>
            </a:pPr>
            <a:r>
              <a:rPr lang="en-US" sz="2000" dirty="0">
                <a:solidFill>
                  <a:schemeClr val="bg1"/>
                </a:solidFill>
                <a:highlight>
                  <a:srgbClr val="0289AE"/>
                </a:highlight>
              </a:rPr>
              <a:t> </a:t>
            </a:r>
            <a:r>
              <a:rPr lang="en-US" sz="1200" dirty="0">
                <a:solidFill>
                  <a:schemeClr val="bg1"/>
                </a:solidFill>
                <a:highlight>
                  <a:srgbClr val="0289AE"/>
                </a:highlight>
              </a:rPr>
              <a:t>delivery patterns, packaging, durability, supplier choice</a:t>
            </a:r>
            <a:r>
              <a:rPr lang="en-US" sz="1200" dirty="0">
                <a:solidFill>
                  <a:srgbClr val="0289AE"/>
                </a:solidFill>
                <a:highlight>
                  <a:srgbClr val="0289AE"/>
                </a:highlight>
              </a:rPr>
              <a:t> .</a:t>
            </a:r>
            <a:endParaRPr lang="en-US" sz="1200" dirty="0">
              <a:solidFill>
                <a:schemeClr val="bg1"/>
              </a:solidFill>
              <a:highlight>
                <a:srgbClr val="0289AE"/>
              </a:highlight>
            </a:endParaRPr>
          </a:p>
        </p:txBody>
      </p:sp>
      <p:sp>
        <p:nvSpPr>
          <p:cNvPr id="59" name="TextBox 6">
            <a:extLst>
              <a:ext uri="{FF2B5EF4-FFF2-40B4-BE49-F238E27FC236}">
                <a16:creationId xmlns:a16="http://schemas.microsoft.com/office/drawing/2014/main" id="{79AE8DA1-D55E-8843-B82A-1E0D86897BC1}"/>
              </a:ext>
            </a:extLst>
          </p:cNvPr>
          <p:cNvSpPr txBox="1"/>
          <p:nvPr/>
        </p:nvSpPr>
        <p:spPr>
          <a:xfrm>
            <a:off x="9872898" y="5779082"/>
            <a:ext cx="2319102" cy="759182"/>
          </a:xfrm>
          <a:prstGeom prst="rect">
            <a:avLst/>
          </a:prstGeom>
          <a:noFill/>
        </p:spPr>
        <p:txBody>
          <a:bodyPr wrap="square" lIns="91440" tIns="45720" rIns="91440" bIns="45720" rtlCol="0" anchor="t">
            <a:spAutoFit/>
          </a:bodyPr>
          <a:lstStyle/>
          <a:p>
            <a:pPr>
              <a:lnSpc>
                <a:spcPts val="1300"/>
              </a:lnSpc>
            </a:pPr>
            <a:r>
              <a:rPr lang="en-US" sz="2000" dirty="0">
                <a:solidFill>
                  <a:schemeClr val="bg1"/>
                </a:solidFill>
                <a:highlight>
                  <a:srgbClr val="0289AE"/>
                </a:highlight>
              </a:rPr>
              <a:t> Maintenance</a:t>
            </a:r>
            <a:r>
              <a:rPr lang="en-US" sz="2000" dirty="0">
                <a:solidFill>
                  <a:srgbClr val="0289AE"/>
                </a:solidFill>
                <a:highlight>
                  <a:srgbClr val="0289AE"/>
                </a:highlight>
              </a:rPr>
              <a:t> ..</a:t>
            </a:r>
            <a:br>
              <a:rPr lang="en-US" sz="2000" dirty="0">
                <a:solidFill>
                  <a:schemeClr val="bg1"/>
                </a:solidFill>
                <a:highlight>
                  <a:srgbClr val="0289AE"/>
                </a:highlight>
              </a:rPr>
            </a:br>
            <a:r>
              <a:rPr lang="en-US" sz="2000" dirty="0">
                <a:solidFill>
                  <a:schemeClr val="bg1"/>
                </a:solidFill>
                <a:highlight>
                  <a:srgbClr val="0289AE"/>
                </a:highlight>
              </a:rPr>
              <a:t> </a:t>
            </a:r>
            <a:r>
              <a:rPr lang="en-US" sz="1200" dirty="0">
                <a:solidFill>
                  <a:schemeClr val="bg1"/>
                </a:solidFill>
                <a:highlight>
                  <a:srgbClr val="0289AE"/>
                </a:highlight>
              </a:rPr>
              <a:t>Repair vs replace, fixture</a:t>
            </a:r>
            <a:r>
              <a:rPr lang="en-US" sz="1200" dirty="0">
                <a:solidFill>
                  <a:srgbClr val="0289AE"/>
                </a:solidFill>
                <a:highlight>
                  <a:srgbClr val="0289AE"/>
                </a:highlight>
              </a:rPr>
              <a:t>.. </a:t>
            </a:r>
            <a:r>
              <a:rPr lang="en-US" sz="1200" dirty="0">
                <a:solidFill>
                  <a:schemeClr val="bg1"/>
                </a:solidFill>
                <a:highlight>
                  <a:srgbClr val="0289AE"/>
                </a:highlight>
              </a:rPr>
              <a:t>   </a:t>
            </a:r>
          </a:p>
          <a:p>
            <a:pPr>
              <a:lnSpc>
                <a:spcPts val="1300"/>
              </a:lnSpc>
            </a:pPr>
            <a:r>
              <a:rPr lang="en-US" sz="1200" dirty="0">
                <a:solidFill>
                  <a:schemeClr val="bg1"/>
                </a:solidFill>
                <a:highlight>
                  <a:srgbClr val="0289AE"/>
                </a:highlight>
              </a:rPr>
              <a:t>  </a:t>
            </a:r>
            <a:r>
              <a:rPr lang="en-US" sz="1200" dirty="0" err="1">
                <a:solidFill>
                  <a:schemeClr val="bg1"/>
                </a:solidFill>
                <a:highlight>
                  <a:srgbClr val="0289AE"/>
                </a:highlight>
              </a:rPr>
              <a:t>performance,</a:t>
            </a:r>
            <a:r>
              <a:rPr lang="en-US" sz="1200" dirty="0" err="1">
                <a:solidFill>
                  <a:srgbClr val="0289AE"/>
                </a:solidFill>
                <a:highlight>
                  <a:srgbClr val="0289AE"/>
                </a:highlight>
              </a:rPr>
              <a:t>.</a:t>
            </a:r>
            <a:r>
              <a:rPr lang="en-US" sz="1200" dirty="0" err="1">
                <a:solidFill>
                  <a:schemeClr val="bg1"/>
                </a:solidFill>
                <a:highlight>
                  <a:srgbClr val="0289AE"/>
                </a:highlight>
              </a:rPr>
              <a:t>water</a:t>
            </a:r>
            <a:r>
              <a:rPr lang="en-US" sz="1200" dirty="0">
                <a:solidFill>
                  <a:schemeClr val="bg1"/>
                </a:solidFill>
                <a:highlight>
                  <a:srgbClr val="0289AE"/>
                </a:highlight>
              </a:rPr>
              <a:t> and</a:t>
            </a:r>
            <a:r>
              <a:rPr lang="en-US" sz="1200" dirty="0">
                <a:solidFill>
                  <a:srgbClr val="0289AE"/>
                </a:solidFill>
                <a:highlight>
                  <a:srgbClr val="0289AE"/>
                </a:highlight>
              </a:rPr>
              <a:t> ..  </a:t>
            </a:r>
            <a:r>
              <a:rPr lang="en-US" sz="1200" dirty="0">
                <a:solidFill>
                  <a:schemeClr val="bg1"/>
                </a:solidFill>
                <a:highlight>
                  <a:srgbClr val="0289AE"/>
                </a:highlight>
              </a:rPr>
              <a:t> </a:t>
            </a:r>
          </a:p>
          <a:p>
            <a:pPr>
              <a:lnSpc>
                <a:spcPts val="1300"/>
              </a:lnSpc>
            </a:pPr>
            <a:r>
              <a:rPr lang="en-US" sz="1200" dirty="0">
                <a:solidFill>
                  <a:schemeClr val="bg1"/>
                </a:solidFill>
                <a:highlight>
                  <a:srgbClr val="0289AE"/>
                </a:highlight>
              </a:rPr>
              <a:t>  energy efficiency</a:t>
            </a:r>
            <a:r>
              <a:rPr lang="en-US" sz="1200" dirty="0">
                <a:solidFill>
                  <a:srgbClr val="0289AE"/>
                </a:solidFill>
                <a:highlight>
                  <a:srgbClr val="0289AE"/>
                </a:highlight>
              </a:rPr>
              <a:t> .</a:t>
            </a:r>
            <a:endParaRPr lang="en-US" sz="1200" dirty="0">
              <a:solidFill>
                <a:schemeClr val="bg1"/>
              </a:solidFill>
              <a:highlight>
                <a:srgbClr val="0289AE"/>
              </a:highlight>
            </a:endParaRPr>
          </a:p>
        </p:txBody>
      </p:sp>
    </p:spTree>
    <p:extLst>
      <p:ext uri="{BB962C8B-B14F-4D97-AF65-F5344CB8AC3E}">
        <p14:creationId xmlns:p14="http://schemas.microsoft.com/office/powerpoint/2010/main" val="982259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83F74-8BB4-6AB2-7DB4-7A38C5932A86}"/>
            </a:ext>
          </a:extLst>
        </p:cNvPr>
        <p:cNvGrpSpPr/>
        <p:nvPr/>
      </p:nvGrpSpPr>
      <p:grpSpPr>
        <a:xfrm>
          <a:off x="0" y="0"/>
          <a:ext cx="0" cy="0"/>
          <a:chOff x="0" y="0"/>
          <a:chExt cx="0" cy="0"/>
        </a:xfrm>
      </p:grpSpPr>
      <p:graphicFrame>
        <p:nvGraphicFramePr>
          <p:cNvPr id="52" name="think-cell data - do not delete" hidden="1">
            <a:extLst>
              <a:ext uri="{FF2B5EF4-FFF2-40B4-BE49-F238E27FC236}">
                <a16:creationId xmlns:a16="http://schemas.microsoft.com/office/drawing/2014/main" id="{D5FE99AC-D1CC-FE48-0BC6-21B9093CA62D}"/>
              </a:ext>
            </a:extLst>
          </p:cNvPr>
          <p:cNvGraphicFramePr>
            <a:graphicFrameLocks/>
          </p:cNvGraphicFramePr>
          <p:nvPr>
            <p:custDataLst>
              <p:tags r:id="rId1"/>
            </p:custDataLst>
            <p:extLst>
              <p:ext uri="{D42A27DB-BD31-4B8C-83A1-F6EECF244321}">
                <p14:modId xmlns:p14="http://schemas.microsoft.com/office/powerpoint/2010/main" val="659536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54" imgH="456" progId="TCLayout.ActiveDocument.1">
                  <p:embed/>
                </p:oleObj>
              </mc:Choice>
              <mc:Fallback>
                <p:oleObj name="think-cell Folie" r:id="rId3" imgW="454" imgH="456"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11">
            <a:extLst>
              <a:ext uri="{FF2B5EF4-FFF2-40B4-BE49-F238E27FC236}">
                <a16:creationId xmlns:a16="http://schemas.microsoft.com/office/drawing/2014/main" id="{9E95F132-8A7E-8134-DC5E-88B6818E6B65}"/>
              </a:ext>
            </a:extLst>
          </p:cNvPr>
          <p:cNvSpPr txBox="1">
            <a:spLocks/>
          </p:cNvSpPr>
          <p:nvPr/>
        </p:nvSpPr>
        <p:spPr>
          <a:xfrm>
            <a:off x="429115" y="525832"/>
            <a:ext cx="631892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Think in Flows, Beyond Bins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FB770162-1036-F376-52DE-649FBA34C7CE}"/>
              </a:ext>
            </a:extLst>
          </p:cNvPr>
          <p:cNvCxnSpPr>
            <a:cxnSpLocks/>
          </p:cNvCxnSpPr>
          <p:nvPr/>
        </p:nvCxnSpPr>
        <p:spPr>
          <a:xfrm>
            <a:off x="0" y="1237859"/>
            <a:ext cx="555363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8294E254-7EBD-E6F9-8CE1-51244558086B}"/>
              </a:ext>
            </a:extLst>
          </p:cNvPr>
          <p:cNvSpPr/>
          <p:nvPr/>
        </p:nvSpPr>
        <p:spPr>
          <a:xfrm flipH="1">
            <a:off x="586938" y="1641270"/>
            <a:ext cx="5253160" cy="4401205"/>
          </a:xfrm>
          <a:prstGeom prst="rect">
            <a:avLst/>
          </a:prstGeom>
        </p:spPr>
        <p:txBody>
          <a:bodyPr wrap="square">
            <a:spAutoFit/>
          </a:bodyPr>
          <a:lstStyle/>
          <a:p>
            <a:r>
              <a:rPr lang="en-US" sz="2000" b="1" dirty="0">
                <a:solidFill>
                  <a:srgbClr val="0289AE"/>
                </a:solidFill>
              </a:rPr>
              <a:t>A circular business begins with the questions:</a:t>
            </a:r>
            <a:br>
              <a:rPr lang="en-US" sz="2000" b="1" dirty="0">
                <a:solidFill>
                  <a:srgbClr val="0289AE"/>
                </a:solidFill>
              </a:rPr>
            </a:br>
            <a:r>
              <a:rPr lang="en-US" sz="2000" b="1" dirty="0">
                <a:solidFill>
                  <a:srgbClr val="0289AE"/>
                </a:solidFill>
              </a:rPr>
              <a:t>What comes in?</a:t>
            </a:r>
          </a:p>
          <a:p>
            <a:pPr marL="342900" indent="-342900">
              <a:buClr>
                <a:srgbClr val="62A844"/>
              </a:buClr>
              <a:buFont typeface="Arial" panose="020B0604020202020204" pitchFamily="34" charset="0"/>
              <a:buChar char="•"/>
            </a:pPr>
            <a:r>
              <a:rPr lang="en-US" dirty="0">
                <a:solidFill>
                  <a:srgbClr val="262626"/>
                </a:solidFill>
              </a:rPr>
              <a:t>How is it stored?</a:t>
            </a:r>
          </a:p>
          <a:p>
            <a:pPr marL="342900" indent="-342900">
              <a:buClr>
                <a:srgbClr val="62A844"/>
              </a:buClr>
              <a:buFont typeface="Arial" panose="020B0604020202020204" pitchFamily="34" charset="0"/>
              <a:buChar char="•"/>
            </a:pPr>
            <a:r>
              <a:rPr lang="en-US" dirty="0">
                <a:solidFill>
                  <a:srgbClr val="262626"/>
                </a:solidFill>
              </a:rPr>
              <a:t>How is it used?</a:t>
            </a:r>
          </a:p>
          <a:p>
            <a:pPr marL="342900" indent="-342900">
              <a:buClr>
                <a:srgbClr val="62A844"/>
              </a:buClr>
              <a:buFont typeface="Arial" panose="020B0604020202020204" pitchFamily="34" charset="0"/>
              <a:buChar char="•"/>
            </a:pPr>
            <a:r>
              <a:rPr lang="en-US" dirty="0">
                <a:solidFill>
                  <a:srgbClr val="262626"/>
                </a:solidFill>
              </a:rPr>
              <a:t>Where is value lost?</a:t>
            </a:r>
          </a:p>
          <a:p>
            <a:pPr marL="342900" indent="-342900">
              <a:buClr>
                <a:srgbClr val="62A844"/>
              </a:buClr>
              <a:buFont typeface="Arial" panose="020B0604020202020204" pitchFamily="34" charset="0"/>
              <a:buChar char="•"/>
            </a:pPr>
            <a:r>
              <a:rPr lang="en-US" dirty="0">
                <a:solidFill>
                  <a:srgbClr val="262626"/>
                </a:solidFill>
              </a:rPr>
              <a:t>What can be reused, repaired or redesigned?</a:t>
            </a:r>
          </a:p>
          <a:p>
            <a:pPr marL="342900" indent="-342900">
              <a:buClr>
                <a:srgbClr val="62A844"/>
              </a:buClr>
              <a:buFont typeface="Arial" panose="020B0604020202020204" pitchFamily="34" charset="0"/>
              <a:buChar char="•"/>
            </a:pPr>
            <a:r>
              <a:rPr lang="en-US" dirty="0">
                <a:solidFill>
                  <a:srgbClr val="262626"/>
                </a:solidFill>
              </a:rPr>
              <a:t>What must still leave the system as waste?</a:t>
            </a:r>
          </a:p>
          <a:p>
            <a:pPr marL="342900" indent="-342900">
              <a:buFont typeface="Arial" panose="020B0604020202020204" pitchFamily="34" charset="0"/>
              <a:buChar char="•"/>
            </a:pPr>
            <a:endParaRPr lang="en-US" dirty="0">
              <a:solidFill>
                <a:srgbClr val="262626"/>
              </a:solidFill>
            </a:endParaRPr>
          </a:p>
          <a:p>
            <a:r>
              <a:rPr lang="en-US" sz="2000" b="1" dirty="0">
                <a:solidFill>
                  <a:srgbClr val="0289AE"/>
                </a:solidFill>
              </a:rPr>
              <a:t>Example</a:t>
            </a:r>
            <a:br>
              <a:rPr lang="en-US" dirty="0">
                <a:solidFill>
                  <a:srgbClr val="262626"/>
                </a:solidFill>
              </a:rPr>
            </a:br>
            <a:r>
              <a:rPr lang="en-US" dirty="0">
                <a:solidFill>
                  <a:srgbClr val="262626"/>
                </a:solidFill>
              </a:rPr>
              <a:t>A food ingredient carries value throughout its flow. Value can be lost at purchasing, storage, trimming, preparation, buffet display and plate return.</a:t>
            </a:r>
          </a:p>
          <a:p>
            <a:endParaRPr lang="en-US" dirty="0">
              <a:solidFill>
                <a:srgbClr val="262626"/>
              </a:solidFill>
            </a:endParaRPr>
          </a:p>
          <a:p>
            <a:r>
              <a:rPr lang="en-US" sz="2000" b="1" dirty="0">
                <a:solidFill>
                  <a:srgbClr val="62A844"/>
                </a:solidFill>
              </a:rPr>
              <a:t>To manage circularity well, we must understand the full life cycle of operational materials.</a:t>
            </a:r>
          </a:p>
        </p:txBody>
      </p:sp>
      <p:grpSp>
        <p:nvGrpSpPr>
          <p:cNvPr id="38" name="Group 37">
            <a:extLst>
              <a:ext uri="{FF2B5EF4-FFF2-40B4-BE49-F238E27FC236}">
                <a16:creationId xmlns:a16="http://schemas.microsoft.com/office/drawing/2014/main" id="{520D4F2D-B512-94B7-4222-6F5D950F1A77}"/>
              </a:ext>
            </a:extLst>
          </p:cNvPr>
          <p:cNvGrpSpPr/>
          <p:nvPr/>
        </p:nvGrpSpPr>
        <p:grpSpPr>
          <a:xfrm>
            <a:off x="5553635" y="2044680"/>
            <a:ext cx="6130702" cy="3327093"/>
            <a:chOff x="5328498" y="2114080"/>
            <a:chExt cx="6663959" cy="3616488"/>
          </a:xfrm>
        </p:grpSpPr>
        <p:grpSp>
          <p:nvGrpSpPr>
            <p:cNvPr id="5" name="Google Shape;262;p19">
              <a:extLst>
                <a:ext uri="{FF2B5EF4-FFF2-40B4-BE49-F238E27FC236}">
                  <a16:creationId xmlns:a16="http://schemas.microsoft.com/office/drawing/2014/main" id="{E58ED0D3-B5BC-D49F-C804-00E0CAF1FF35}"/>
                </a:ext>
              </a:extLst>
            </p:cNvPr>
            <p:cNvGrpSpPr/>
            <p:nvPr/>
          </p:nvGrpSpPr>
          <p:grpSpPr>
            <a:xfrm>
              <a:off x="9686246" y="4155881"/>
              <a:ext cx="1412714" cy="1413784"/>
              <a:chOff x="7388538" y="2283426"/>
              <a:chExt cx="1312931" cy="1313926"/>
            </a:xfrm>
            <a:solidFill>
              <a:srgbClr val="295A2C"/>
            </a:solidFill>
          </p:grpSpPr>
          <p:sp>
            <p:nvSpPr>
              <p:cNvPr id="6" name="Google Shape;263;p19">
                <a:extLst>
                  <a:ext uri="{FF2B5EF4-FFF2-40B4-BE49-F238E27FC236}">
                    <a16:creationId xmlns:a16="http://schemas.microsoft.com/office/drawing/2014/main" id="{C7E5F893-C7DA-12F7-2353-516DF88491A9}"/>
                  </a:ext>
                </a:extLst>
              </p:cNvPr>
              <p:cNvSpPr/>
              <p:nvPr/>
            </p:nvSpPr>
            <p:spPr>
              <a:xfrm>
                <a:off x="73885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4;p19">
                <a:extLst>
                  <a:ext uri="{FF2B5EF4-FFF2-40B4-BE49-F238E27FC236}">
                    <a16:creationId xmlns:a16="http://schemas.microsoft.com/office/drawing/2014/main" id="{2654E801-CD03-1D4A-5DB7-1BE86CDF7E4B}"/>
                  </a:ext>
                </a:extLst>
              </p:cNvPr>
              <p:cNvSpPr/>
              <p:nvPr/>
            </p:nvSpPr>
            <p:spPr>
              <a:xfrm>
                <a:off x="7638950" y="2534338"/>
                <a:ext cx="812100" cy="812100"/>
              </a:xfrm>
              <a:prstGeom prst="ellipse">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69;p19">
              <a:extLst>
                <a:ext uri="{FF2B5EF4-FFF2-40B4-BE49-F238E27FC236}">
                  <a16:creationId xmlns:a16="http://schemas.microsoft.com/office/drawing/2014/main" id="{4B4D9FF9-2F95-A55A-586B-D07C6774B9F3}"/>
                </a:ext>
              </a:extLst>
            </p:cNvPr>
            <p:cNvGrpSpPr/>
            <p:nvPr/>
          </p:nvGrpSpPr>
          <p:grpSpPr>
            <a:xfrm>
              <a:off x="9688485" y="3307954"/>
              <a:ext cx="811129" cy="811743"/>
              <a:chOff x="442538" y="2283426"/>
              <a:chExt cx="1312931" cy="1313926"/>
            </a:xfrm>
          </p:grpSpPr>
          <p:sp>
            <p:nvSpPr>
              <p:cNvPr id="9" name="Google Shape;270;p19">
                <a:extLst>
                  <a:ext uri="{FF2B5EF4-FFF2-40B4-BE49-F238E27FC236}">
                    <a16:creationId xmlns:a16="http://schemas.microsoft.com/office/drawing/2014/main" id="{054FA6A7-5697-0EA3-F6EE-9ED1EE860B51}"/>
                  </a:ext>
                </a:extLst>
              </p:cNvPr>
              <p:cNvSpPr/>
              <p:nvPr/>
            </p:nvSpPr>
            <p:spPr>
              <a:xfrm>
                <a:off x="4425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1;p19">
                <a:extLst>
                  <a:ext uri="{FF2B5EF4-FFF2-40B4-BE49-F238E27FC236}">
                    <a16:creationId xmlns:a16="http://schemas.microsoft.com/office/drawing/2014/main" id="{E4437FB9-1013-61AE-9D6D-DB1980DE7982}"/>
                  </a:ext>
                </a:extLst>
              </p:cNvPr>
              <p:cNvSpPr/>
              <p:nvPr/>
            </p:nvSpPr>
            <p:spPr>
              <a:xfrm>
                <a:off x="694350" y="2534338"/>
                <a:ext cx="812100" cy="812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276;p19">
              <a:extLst>
                <a:ext uri="{FF2B5EF4-FFF2-40B4-BE49-F238E27FC236}">
                  <a16:creationId xmlns:a16="http://schemas.microsoft.com/office/drawing/2014/main" id="{6C1E8621-C8F5-B2EF-ADEE-2388752D0297}"/>
                </a:ext>
              </a:extLst>
            </p:cNvPr>
            <p:cNvGrpSpPr/>
            <p:nvPr/>
          </p:nvGrpSpPr>
          <p:grpSpPr>
            <a:xfrm>
              <a:off x="8435637" y="2114080"/>
              <a:ext cx="1092227" cy="1093055"/>
              <a:chOff x="5652038" y="2283426"/>
              <a:chExt cx="1312931" cy="1313926"/>
            </a:xfrm>
          </p:grpSpPr>
          <p:sp>
            <p:nvSpPr>
              <p:cNvPr id="12" name="Google Shape;277;p19">
                <a:extLst>
                  <a:ext uri="{FF2B5EF4-FFF2-40B4-BE49-F238E27FC236}">
                    <a16:creationId xmlns:a16="http://schemas.microsoft.com/office/drawing/2014/main" id="{81DC4D90-1424-FBF4-06A9-DCB49515F1EA}"/>
                  </a:ext>
                </a:extLst>
              </p:cNvPr>
              <p:cNvSpPr/>
              <p:nvPr/>
            </p:nvSpPr>
            <p:spPr>
              <a:xfrm>
                <a:off x="56520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8;p19">
                <a:extLst>
                  <a:ext uri="{FF2B5EF4-FFF2-40B4-BE49-F238E27FC236}">
                    <a16:creationId xmlns:a16="http://schemas.microsoft.com/office/drawing/2014/main" id="{8D0F1D30-CF8C-C25E-88D1-A06E00AFCF8B}"/>
                  </a:ext>
                </a:extLst>
              </p:cNvPr>
              <p:cNvSpPr/>
              <p:nvPr/>
            </p:nvSpPr>
            <p:spPr>
              <a:xfrm>
                <a:off x="5902450" y="2534338"/>
                <a:ext cx="812100" cy="812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283;p19">
              <a:extLst>
                <a:ext uri="{FF2B5EF4-FFF2-40B4-BE49-F238E27FC236}">
                  <a16:creationId xmlns:a16="http://schemas.microsoft.com/office/drawing/2014/main" id="{78BEA53E-CD7A-CB51-D777-63C09E0F38FA}"/>
                </a:ext>
              </a:extLst>
            </p:cNvPr>
            <p:cNvGrpSpPr/>
            <p:nvPr/>
          </p:nvGrpSpPr>
          <p:grpSpPr>
            <a:xfrm>
              <a:off x="7798763" y="3257297"/>
              <a:ext cx="1806331" cy="1807699"/>
              <a:chOff x="3915538" y="2283426"/>
              <a:chExt cx="1312931" cy="1313926"/>
            </a:xfrm>
          </p:grpSpPr>
          <p:sp>
            <p:nvSpPr>
              <p:cNvPr id="16" name="Google Shape;284;p19">
                <a:extLst>
                  <a:ext uri="{FF2B5EF4-FFF2-40B4-BE49-F238E27FC236}">
                    <a16:creationId xmlns:a16="http://schemas.microsoft.com/office/drawing/2014/main" id="{407318DE-09B7-C598-B4F0-14EFD0537AA7}"/>
                  </a:ext>
                </a:extLst>
              </p:cNvPr>
              <p:cNvSpPr/>
              <p:nvPr/>
            </p:nvSpPr>
            <p:spPr>
              <a:xfrm>
                <a:off x="39155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5;p19">
                <a:extLst>
                  <a:ext uri="{FF2B5EF4-FFF2-40B4-BE49-F238E27FC236}">
                    <a16:creationId xmlns:a16="http://schemas.microsoft.com/office/drawing/2014/main" id="{9D3F4A32-010A-F893-8A88-5DDDD1030FCA}"/>
                  </a:ext>
                </a:extLst>
              </p:cNvPr>
              <p:cNvSpPr/>
              <p:nvPr/>
            </p:nvSpPr>
            <p:spPr>
              <a:xfrm>
                <a:off x="4165963" y="2534338"/>
                <a:ext cx="812100" cy="812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90;p19">
              <a:extLst>
                <a:ext uri="{FF2B5EF4-FFF2-40B4-BE49-F238E27FC236}">
                  <a16:creationId xmlns:a16="http://schemas.microsoft.com/office/drawing/2014/main" id="{86E7B4F1-F422-FE5A-7064-C9F8116FCC95}"/>
                </a:ext>
              </a:extLst>
            </p:cNvPr>
            <p:cNvGrpSpPr/>
            <p:nvPr/>
          </p:nvGrpSpPr>
          <p:grpSpPr>
            <a:xfrm>
              <a:off x="6860426" y="3394379"/>
              <a:ext cx="811129" cy="811743"/>
              <a:chOff x="442538" y="2283426"/>
              <a:chExt cx="1312931" cy="1313926"/>
            </a:xfrm>
          </p:grpSpPr>
          <p:sp>
            <p:nvSpPr>
              <p:cNvPr id="19" name="Google Shape;291;p19">
                <a:extLst>
                  <a:ext uri="{FF2B5EF4-FFF2-40B4-BE49-F238E27FC236}">
                    <a16:creationId xmlns:a16="http://schemas.microsoft.com/office/drawing/2014/main" id="{6249AC95-1DD1-130F-A264-4BDA99787D46}"/>
                  </a:ext>
                </a:extLst>
              </p:cNvPr>
              <p:cNvSpPr/>
              <p:nvPr/>
            </p:nvSpPr>
            <p:spPr>
              <a:xfrm>
                <a:off x="4425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2;p19">
                <a:extLst>
                  <a:ext uri="{FF2B5EF4-FFF2-40B4-BE49-F238E27FC236}">
                    <a16:creationId xmlns:a16="http://schemas.microsoft.com/office/drawing/2014/main" id="{8635B339-CFB7-6315-5AA2-E989EA5869EE}"/>
                  </a:ext>
                </a:extLst>
              </p:cNvPr>
              <p:cNvSpPr/>
              <p:nvPr/>
            </p:nvSpPr>
            <p:spPr>
              <a:xfrm>
                <a:off x="694350" y="2534338"/>
                <a:ext cx="812100" cy="812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97;p19">
              <a:extLst>
                <a:ext uri="{FF2B5EF4-FFF2-40B4-BE49-F238E27FC236}">
                  <a16:creationId xmlns:a16="http://schemas.microsoft.com/office/drawing/2014/main" id="{7A7EE118-6E14-105C-7355-D616CF498B09}"/>
                </a:ext>
              </a:extLst>
            </p:cNvPr>
            <p:cNvGrpSpPr/>
            <p:nvPr/>
          </p:nvGrpSpPr>
          <p:grpSpPr>
            <a:xfrm>
              <a:off x="7233177" y="2259747"/>
              <a:ext cx="1153279" cy="1153364"/>
              <a:chOff x="2179038" y="2283426"/>
              <a:chExt cx="1312931" cy="1313926"/>
            </a:xfrm>
            <a:solidFill>
              <a:srgbClr val="62A844"/>
            </a:solidFill>
          </p:grpSpPr>
          <p:sp>
            <p:nvSpPr>
              <p:cNvPr id="22" name="Google Shape;298;p19">
                <a:extLst>
                  <a:ext uri="{FF2B5EF4-FFF2-40B4-BE49-F238E27FC236}">
                    <a16:creationId xmlns:a16="http://schemas.microsoft.com/office/drawing/2014/main" id="{1C3DDF80-13EF-9653-15FC-5D4520A386C6}"/>
                  </a:ext>
                </a:extLst>
              </p:cNvPr>
              <p:cNvSpPr/>
              <p:nvPr/>
            </p:nvSpPr>
            <p:spPr>
              <a:xfrm>
                <a:off x="21790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19">
                <a:extLst>
                  <a:ext uri="{FF2B5EF4-FFF2-40B4-BE49-F238E27FC236}">
                    <a16:creationId xmlns:a16="http://schemas.microsoft.com/office/drawing/2014/main" id="{2AC72B76-9CEB-8F1F-BAE9-9B2299BF6628}"/>
                  </a:ext>
                </a:extLst>
              </p:cNvPr>
              <p:cNvSpPr/>
              <p:nvPr/>
            </p:nvSpPr>
            <p:spPr>
              <a:xfrm>
                <a:off x="2429463" y="2534338"/>
                <a:ext cx="812100" cy="812100"/>
              </a:xfrm>
              <a:prstGeom prst="ellipse">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5" name="Straight Connector 24">
              <a:extLst>
                <a:ext uri="{FF2B5EF4-FFF2-40B4-BE49-F238E27FC236}">
                  <a16:creationId xmlns:a16="http://schemas.microsoft.com/office/drawing/2014/main" id="{F700BBAE-5EDE-50B4-CD9F-0190DFCF3FC4}"/>
                </a:ext>
              </a:extLst>
            </p:cNvPr>
            <p:cNvCxnSpPr>
              <a:cxnSpLocks/>
            </p:cNvCxnSpPr>
            <p:nvPr/>
          </p:nvCxnSpPr>
          <p:spPr>
            <a:xfrm>
              <a:off x="9319541" y="2497718"/>
              <a:ext cx="636148" cy="0"/>
            </a:xfrm>
            <a:prstGeom prst="line">
              <a:avLst/>
            </a:prstGeom>
            <a:ln w="19050">
              <a:solidFill>
                <a:srgbClr val="0289AE"/>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30">
              <a:extLst>
                <a:ext uri="{FF2B5EF4-FFF2-40B4-BE49-F238E27FC236}">
                  <a16:creationId xmlns:a16="http://schemas.microsoft.com/office/drawing/2014/main" id="{89024DDA-10DE-E538-7BC3-BCD1444F6154}"/>
                </a:ext>
              </a:extLst>
            </p:cNvPr>
            <p:cNvSpPr/>
            <p:nvPr/>
          </p:nvSpPr>
          <p:spPr>
            <a:xfrm flipH="1">
              <a:off x="9881845" y="2256630"/>
              <a:ext cx="1310873" cy="430887"/>
            </a:xfrm>
            <a:prstGeom prst="rect">
              <a:avLst/>
            </a:prstGeom>
          </p:spPr>
          <p:txBody>
            <a:bodyPr wrap="square">
              <a:spAutoFit/>
            </a:bodyPr>
            <a:lstStyle/>
            <a:p>
              <a:r>
                <a:rPr lang="en-US" sz="2200" b="1" dirty="0">
                  <a:solidFill>
                    <a:srgbClr val="0289AE"/>
                  </a:solidFill>
                </a:rPr>
                <a:t>Reorder</a:t>
              </a:r>
              <a:endParaRPr lang="en-US" sz="2200" b="1" dirty="0">
                <a:solidFill>
                  <a:srgbClr val="62A844"/>
                </a:solidFill>
              </a:endParaRPr>
            </a:p>
          </p:txBody>
        </p:sp>
        <p:cxnSp>
          <p:nvCxnSpPr>
            <p:cNvPr id="28" name="Straight Connector 27">
              <a:extLst>
                <a:ext uri="{FF2B5EF4-FFF2-40B4-BE49-F238E27FC236}">
                  <a16:creationId xmlns:a16="http://schemas.microsoft.com/office/drawing/2014/main" id="{DAAC6556-5860-0EC6-E0AE-DCD06C5167DA}"/>
                </a:ext>
              </a:extLst>
            </p:cNvPr>
            <p:cNvCxnSpPr>
              <a:cxnSpLocks/>
            </p:cNvCxnSpPr>
            <p:nvPr/>
          </p:nvCxnSpPr>
          <p:spPr>
            <a:xfrm>
              <a:off x="10337925" y="3590279"/>
              <a:ext cx="636148" cy="0"/>
            </a:xfrm>
            <a:prstGeom prst="line">
              <a:avLst/>
            </a:prstGeom>
            <a:ln w="19050">
              <a:solidFill>
                <a:srgbClr val="EABB22"/>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30">
              <a:extLst>
                <a:ext uri="{FF2B5EF4-FFF2-40B4-BE49-F238E27FC236}">
                  <a16:creationId xmlns:a16="http://schemas.microsoft.com/office/drawing/2014/main" id="{F49B4B80-BA99-E46D-FBA0-3D3F373B28B8}"/>
                </a:ext>
              </a:extLst>
            </p:cNvPr>
            <p:cNvSpPr/>
            <p:nvPr/>
          </p:nvSpPr>
          <p:spPr>
            <a:xfrm flipH="1">
              <a:off x="10900230" y="3349191"/>
              <a:ext cx="1092227" cy="430887"/>
            </a:xfrm>
            <a:prstGeom prst="rect">
              <a:avLst/>
            </a:prstGeom>
          </p:spPr>
          <p:txBody>
            <a:bodyPr wrap="square">
              <a:spAutoFit/>
            </a:bodyPr>
            <a:lstStyle/>
            <a:p>
              <a:r>
                <a:rPr lang="en-US" sz="2200" b="1" dirty="0">
                  <a:solidFill>
                    <a:srgbClr val="EABB22"/>
                  </a:solidFill>
                </a:rPr>
                <a:t>Input</a:t>
              </a:r>
            </a:p>
          </p:txBody>
        </p:sp>
        <p:cxnSp>
          <p:nvCxnSpPr>
            <p:cNvPr id="30" name="Straight Connector 29">
              <a:extLst>
                <a:ext uri="{FF2B5EF4-FFF2-40B4-BE49-F238E27FC236}">
                  <a16:creationId xmlns:a16="http://schemas.microsoft.com/office/drawing/2014/main" id="{47A93651-BC41-A75C-A0CC-C5FF8DAC3B7C}"/>
                </a:ext>
              </a:extLst>
            </p:cNvPr>
            <p:cNvCxnSpPr>
              <a:cxnSpLocks/>
            </p:cNvCxnSpPr>
            <p:nvPr/>
          </p:nvCxnSpPr>
          <p:spPr>
            <a:xfrm>
              <a:off x="9728057" y="5540769"/>
              <a:ext cx="636148" cy="0"/>
            </a:xfrm>
            <a:prstGeom prst="line">
              <a:avLst/>
            </a:prstGeom>
            <a:ln w="19050">
              <a:solidFill>
                <a:srgbClr val="295A2C"/>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5FDE3C5-7542-1D69-5E4F-1F2354817B37}"/>
                </a:ext>
              </a:extLst>
            </p:cNvPr>
            <p:cNvSpPr/>
            <p:nvPr/>
          </p:nvSpPr>
          <p:spPr>
            <a:xfrm flipH="1">
              <a:off x="8356995" y="5299681"/>
              <a:ext cx="1371062" cy="430887"/>
            </a:xfrm>
            <a:prstGeom prst="rect">
              <a:avLst/>
            </a:prstGeom>
          </p:spPr>
          <p:txBody>
            <a:bodyPr wrap="square">
              <a:spAutoFit/>
            </a:bodyPr>
            <a:lstStyle/>
            <a:p>
              <a:pPr algn="r"/>
              <a:r>
                <a:rPr lang="en-US" sz="2200" b="1" dirty="0">
                  <a:solidFill>
                    <a:srgbClr val="295A2C"/>
                  </a:solidFill>
                </a:rPr>
                <a:t>Recovery</a:t>
              </a:r>
            </a:p>
          </p:txBody>
        </p:sp>
        <p:cxnSp>
          <p:nvCxnSpPr>
            <p:cNvPr id="32" name="Straight Connector 31">
              <a:extLst>
                <a:ext uri="{FF2B5EF4-FFF2-40B4-BE49-F238E27FC236}">
                  <a16:creationId xmlns:a16="http://schemas.microsoft.com/office/drawing/2014/main" id="{C81AF909-AF01-E23B-D819-D6E2A19EDB9F}"/>
                </a:ext>
              </a:extLst>
            </p:cNvPr>
            <p:cNvCxnSpPr>
              <a:cxnSpLocks/>
            </p:cNvCxnSpPr>
            <p:nvPr/>
          </p:nvCxnSpPr>
          <p:spPr>
            <a:xfrm>
              <a:off x="7969133" y="5014192"/>
              <a:ext cx="636148" cy="0"/>
            </a:xfrm>
            <a:prstGeom prst="line">
              <a:avLst/>
            </a:prstGeom>
            <a:ln w="19050">
              <a:solidFill>
                <a:srgbClr val="06677F"/>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A6A1CCE5-D7C0-93EB-FA2D-27C83B59ADDB}"/>
                </a:ext>
              </a:extLst>
            </p:cNvPr>
            <p:cNvSpPr/>
            <p:nvPr/>
          </p:nvSpPr>
          <p:spPr>
            <a:xfrm flipH="1">
              <a:off x="6876906" y="4773104"/>
              <a:ext cx="1092227" cy="430887"/>
            </a:xfrm>
            <a:prstGeom prst="rect">
              <a:avLst/>
            </a:prstGeom>
          </p:spPr>
          <p:txBody>
            <a:bodyPr wrap="square">
              <a:spAutoFit/>
            </a:bodyPr>
            <a:lstStyle/>
            <a:p>
              <a:pPr algn="r"/>
              <a:r>
                <a:rPr lang="en-US" sz="2200" b="1" dirty="0">
                  <a:solidFill>
                    <a:srgbClr val="06677F"/>
                  </a:solidFill>
                </a:rPr>
                <a:t>Use</a:t>
              </a:r>
            </a:p>
          </p:txBody>
        </p:sp>
        <p:cxnSp>
          <p:nvCxnSpPr>
            <p:cNvPr id="34" name="Straight Connector 33">
              <a:extLst>
                <a:ext uri="{FF2B5EF4-FFF2-40B4-BE49-F238E27FC236}">
                  <a16:creationId xmlns:a16="http://schemas.microsoft.com/office/drawing/2014/main" id="{A2A6C0FF-202F-6E60-D027-DB1C991164F4}"/>
                </a:ext>
              </a:extLst>
            </p:cNvPr>
            <p:cNvCxnSpPr>
              <a:cxnSpLocks/>
            </p:cNvCxnSpPr>
            <p:nvPr/>
          </p:nvCxnSpPr>
          <p:spPr>
            <a:xfrm>
              <a:off x="6786804" y="2663239"/>
              <a:ext cx="636148" cy="0"/>
            </a:xfrm>
            <a:prstGeom prst="line">
              <a:avLst/>
            </a:prstGeom>
            <a:ln w="19050">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DA240A07-FC27-8FE7-1E69-060A27F61995}"/>
                </a:ext>
              </a:extLst>
            </p:cNvPr>
            <p:cNvSpPr/>
            <p:nvPr/>
          </p:nvSpPr>
          <p:spPr>
            <a:xfrm flipH="1">
              <a:off x="5548053" y="2422151"/>
              <a:ext cx="1304811" cy="468366"/>
            </a:xfrm>
            <a:prstGeom prst="rect">
              <a:avLst/>
            </a:prstGeom>
          </p:spPr>
          <p:txBody>
            <a:bodyPr wrap="square">
              <a:spAutoFit/>
            </a:bodyPr>
            <a:lstStyle/>
            <a:p>
              <a:pPr algn="r"/>
              <a:r>
                <a:rPr lang="en-US" sz="2200" b="1" dirty="0">
                  <a:solidFill>
                    <a:srgbClr val="62A844"/>
                  </a:solidFill>
                </a:rPr>
                <a:t>Storage</a:t>
              </a:r>
            </a:p>
          </p:txBody>
        </p:sp>
        <p:cxnSp>
          <p:nvCxnSpPr>
            <p:cNvPr id="36" name="Straight Connector 35">
              <a:extLst>
                <a:ext uri="{FF2B5EF4-FFF2-40B4-BE49-F238E27FC236}">
                  <a16:creationId xmlns:a16="http://schemas.microsoft.com/office/drawing/2014/main" id="{5A713E45-0CDE-5030-3B18-AC4916D975A8}"/>
                </a:ext>
              </a:extLst>
            </p:cNvPr>
            <p:cNvCxnSpPr>
              <a:cxnSpLocks/>
            </p:cNvCxnSpPr>
            <p:nvPr/>
          </p:nvCxnSpPr>
          <p:spPr>
            <a:xfrm>
              <a:off x="6420725" y="3909695"/>
              <a:ext cx="636148" cy="0"/>
            </a:xfrm>
            <a:prstGeom prst="line">
              <a:avLst/>
            </a:prstGeom>
            <a:ln w="19050">
              <a:solidFill>
                <a:srgbClr val="3D8241"/>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94BDE474-3B60-82F1-951B-53784A0306E3}"/>
                </a:ext>
              </a:extLst>
            </p:cNvPr>
            <p:cNvSpPr/>
            <p:nvPr/>
          </p:nvSpPr>
          <p:spPr>
            <a:xfrm flipH="1">
              <a:off x="5328498" y="3668607"/>
              <a:ext cx="1092227" cy="430887"/>
            </a:xfrm>
            <a:prstGeom prst="rect">
              <a:avLst/>
            </a:prstGeom>
          </p:spPr>
          <p:txBody>
            <a:bodyPr wrap="square">
              <a:spAutoFit/>
            </a:bodyPr>
            <a:lstStyle/>
            <a:p>
              <a:pPr algn="r"/>
              <a:r>
                <a:rPr lang="en-US" sz="2200" b="1" dirty="0">
                  <a:solidFill>
                    <a:srgbClr val="3D8241"/>
                  </a:solidFill>
                </a:rPr>
                <a:t>Loss</a:t>
              </a:r>
            </a:p>
          </p:txBody>
        </p:sp>
      </p:grpSp>
    </p:spTree>
    <p:extLst>
      <p:ext uri="{BB962C8B-B14F-4D97-AF65-F5344CB8AC3E}">
        <p14:creationId xmlns:p14="http://schemas.microsoft.com/office/powerpoint/2010/main" val="3066217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82BDC-EC0C-1160-F4E8-85282B7397E0}"/>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7E17B56B-AD0B-0F31-2540-FE45CB3ACEAD}"/>
              </a:ext>
            </a:extLst>
          </p:cNvPr>
          <p:cNvSpPr txBox="1">
            <a:spLocks/>
          </p:cNvSpPr>
          <p:nvPr/>
        </p:nvSpPr>
        <p:spPr>
          <a:xfrm>
            <a:off x="341709" y="259604"/>
            <a:ext cx="1013355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62A844"/>
                </a:solidFill>
              </a:rPr>
              <a:t>				 </a:t>
            </a:r>
            <a:r>
              <a:rPr lang="en-IE" sz="2400" b="1" dirty="0" err="1"/>
              <a:t>Crolly</a:t>
            </a:r>
            <a:r>
              <a:rPr lang="en-IE" sz="2400" b="1" dirty="0"/>
              <a:t> Distillery</a:t>
            </a:r>
            <a:endParaRPr lang="en-GB" sz="2400" b="1" dirty="0">
              <a:solidFill>
                <a:srgbClr val="62A844"/>
              </a:solidFill>
            </a:endParaRP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008BDC17-FF63-F916-E05D-BA11D97F83CD}"/>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7DEC0515-BFFA-5664-2608-57CFFD4E8DCB}"/>
              </a:ext>
            </a:extLst>
          </p:cNvPr>
          <p:cNvSpPr/>
          <p:nvPr/>
        </p:nvSpPr>
        <p:spPr>
          <a:xfrm flipH="1">
            <a:off x="341709" y="904179"/>
            <a:ext cx="7328683" cy="5632311"/>
          </a:xfrm>
          <a:prstGeom prst="rect">
            <a:avLst/>
          </a:prstGeom>
        </p:spPr>
        <p:txBody>
          <a:bodyPr wrap="square" numCol="1" spcCol="216000">
            <a:spAutoFit/>
          </a:bodyPr>
          <a:lstStyle/>
          <a:p>
            <a:r>
              <a:rPr lang="en-GB" sz="2000" dirty="0" err="1">
                <a:solidFill>
                  <a:srgbClr val="262626"/>
                </a:solidFill>
              </a:rPr>
              <a:t>Crolly</a:t>
            </a:r>
            <a:r>
              <a:rPr lang="en-GB" sz="2000" dirty="0">
                <a:solidFill>
                  <a:srgbClr val="262626"/>
                </a:solidFill>
              </a:rPr>
              <a:t> Distillery demonstrates how circular thinking begins by looking at resource flows rather than waste streams. As production expanded, the business examined how energy, water, raw materials, and by-products moved through the operation and identified opportunities to recover value that would otherwise be lost.</a:t>
            </a:r>
          </a:p>
          <a:p>
            <a:endParaRPr lang="en-GB" sz="2000" dirty="0">
              <a:solidFill>
                <a:srgbClr val="262626"/>
              </a:solidFill>
            </a:endParaRPr>
          </a:p>
          <a:p>
            <a:r>
              <a:rPr lang="en-GB" sz="2000" dirty="0">
                <a:solidFill>
                  <a:srgbClr val="262626"/>
                </a:solidFill>
              </a:rPr>
              <a:t>The distillery introduced heat recovery systems, renewable energy technologies, and processes that give spent grain a productive second life rather than treating it as waste. By understanding what enters, moves through, and leaves the system, the business reduced resource loss while strengthening operational efficiency. The case illustrates a central principle of circular economy thinking: </a:t>
            </a:r>
            <a:r>
              <a:rPr lang="en-GB" sz="2000" b="1" dirty="0">
                <a:solidFill>
                  <a:srgbClr val="06677F"/>
                </a:solidFill>
              </a:rPr>
              <a:t>waste is often a sign that value is leaving the system too early.</a:t>
            </a:r>
            <a:r>
              <a:rPr lang="en-GB" sz="2000" dirty="0">
                <a:solidFill>
                  <a:srgbClr val="06677F"/>
                </a:solidFill>
              </a:rPr>
              <a:t> </a:t>
            </a:r>
            <a:r>
              <a:rPr lang="en-GB" sz="2000" dirty="0">
                <a:solidFill>
                  <a:srgbClr val="262626"/>
                </a:solidFill>
              </a:rPr>
              <a:t>Mapping flows helps businesses identify where resources can be retained, reused, or recovered.</a:t>
            </a:r>
          </a:p>
          <a:p>
            <a:endParaRPr lang="en-GB" sz="2000" dirty="0">
              <a:solidFill>
                <a:srgbClr val="262626"/>
              </a:solidFill>
            </a:endParaRPr>
          </a:p>
          <a:p>
            <a:r>
              <a:rPr lang="en-GB" sz="2000" b="1" dirty="0">
                <a:solidFill>
                  <a:srgbClr val="62A844"/>
                </a:solidFill>
              </a:rPr>
              <a:t>Key Learning: </a:t>
            </a:r>
            <a:r>
              <a:rPr lang="en-GB" sz="2000" dirty="0">
                <a:solidFill>
                  <a:srgbClr val="262626"/>
                </a:solidFill>
              </a:rPr>
              <a:t>Circular businesses focus on how value moves through a system, not simply on what ends up in the bin.</a:t>
            </a:r>
          </a:p>
        </p:txBody>
      </p:sp>
      <p:pic>
        <p:nvPicPr>
          <p:cNvPr id="10" name="Picture 9">
            <a:extLst>
              <a:ext uri="{FF2B5EF4-FFF2-40B4-BE49-F238E27FC236}">
                <a16:creationId xmlns:a16="http://schemas.microsoft.com/office/drawing/2014/main" id="{C74FD7D7-11B1-FA69-A3B7-7CD31385FE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914" y="48536"/>
            <a:ext cx="3640268" cy="725359"/>
          </a:xfrm>
          <a:prstGeom prst="rect">
            <a:avLst/>
          </a:prstGeom>
        </p:spPr>
      </p:pic>
      <p:pic>
        <p:nvPicPr>
          <p:cNvPr id="6" name="Picture 5">
            <a:extLst>
              <a:ext uri="{FF2B5EF4-FFF2-40B4-BE49-F238E27FC236}">
                <a16:creationId xmlns:a16="http://schemas.microsoft.com/office/drawing/2014/main" id="{739C934A-6A5A-CE42-2152-390513E002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8378" y="473121"/>
            <a:ext cx="4287693" cy="6125275"/>
          </a:xfrm>
          <a:prstGeom prst="rect">
            <a:avLst/>
          </a:prstGeom>
        </p:spPr>
      </p:pic>
    </p:spTree>
    <p:extLst>
      <p:ext uri="{BB962C8B-B14F-4D97-AF65-F5344CB8AC3E}">
        <p14:creationId xmlns:p14="http://schemas.microsoft.com/office/powerpoint/2010/main" val="1106694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FCE3-8928-283B-470D-4E89A1F1AA44}"/>
            </a:ext>
          </a:extLst>
        </p:cNvPr>
        <p:cNvGrpSpPr/>
        <p:nvPr/>
      </p:nvGrpSpPr>
      <p:grpSpPr>
        <a:xfrm>
          <a:off x="0" y="0"/>
          <a:ext cx="0" cy="0"/>
          <a:chOff x="0" y="0"/>
          <a:chExt cx="0" cy="0"/>
        </a:xfrm>
      </p:grpSpPr>
      <p:grpSp>
        <p:nvGrpSpPr>
          <p:cNvPr id="17" name="Gruppieren 30">
            <a:extLst>
              <a:ext uri="{FF2B5EF4-FFF2-40B4-BE49-F238E27FC236}">
                <a16:creationId xmlns:a16="http://schemas.microsoft.com/office/drawing/2014/main" id="{C848B462-D44F-EF96-F043-4A4BC329FF6B}"/>
              </a:ext>
            </a:extLst>
          </p:cNvPr>
          <p:cNvGrpSpPr/>
          <p:nvPr/>
        </p:nvGrpSpPr>
        <p:grpSpPr>
          <a:xfrm>
            <a:off x="4342047" y="386543"/>
            <a:ext cx="7250913" cy="6049273"/>
            <a:chOff x="9515475" y="838200"/>
            <a:chExt cx="13261817" cy="12065000"/>
          </a:xfrm>
        </p:grpSpPr>
        <p:sp>
          <p:nvSpPr>
            <p:cNvPr id="19" name="Oval 10">
              <a:extLst>
                <a:ext uri="{FF2B5EF4-FFF2-40B4-BE49-F238E27FC236}">
                  <a16:creationId xmlns:a16="http://schemas.microsoft.com/office/drawing/2014/main" id="{614C2C9F-96E6-B197-EDA4-E51F0248E464}"/>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cxnSp>
          <p:nvCxnSpPr>
            <p:cNvPr id="20" name="Straight Connector 33">
              <a:extLst>
                <a:ext uri="{FF2B5EF4-FFF2-40B4-BE49-F238E27FC236}">
                  <a16:creationId xmlns:a16="http://schemas.microsoft.com/office/drawing/2014/main" id="{517C0526-D459-C8FA-D48B-81292B92539D}"/>
                </a:ext>
              </a:extLst>
            </p:cNvPr>
            <p:cNvCxnSpPr>
              <a:cxnSpLocks/>
            </p:cNvCxnSpPr>
            <p:nvPr/>
          </p:nvCxnSpPr>
          <p:spPr>
            <a:xfrm>
              <a:off x="12843344" y="6324599"/>
              <a:ext cx="9933948"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22" name="Oval 14">
              <a:extLst>
                <a:ext uri="{FF2B5EF4-FFF2-40B4-BE49-F238E27FC236}">
                  <a16:creationId xmlns:a16="http://schemas.microsoft.com/office/drawing/2014/main" id="{57025233-06FE-C238-249A-1964B11CFA8C}"/>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3" name="Oval 3">
              <a:extLst>
                <a:ext uri="{FF2B5EF4-FFF2-40B4-BE49-F238E27FC236}">
                  <a16:creationId xmlns:a16="http://schemas.microsoft.com/office/drawing/2014/main" id="{123F9280-791F-5967-427C-B216BF0B45E5}"/>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cxnSp>
          <p:nvCxnSpPr>
            <p:cNvPr id="32" name="Straight Connector 29">
              <a:extLst>
                <a:ext uri="{FF2B5EF4-FFF2-40B4-BE49-F238E27FC236}">
                  <a16:creationId xmlns:a16="http://schemas.microsoft.com/office/drawing/2014/main" id="{04167662-5CC5-69D6-FE2A-9F98993436DA}"/>
                </a:ext>
              </a:extLst>
            </p:cNvPr>
            <p:cNvCxnSpPr>
              <a:cxnSpLocks/>
            </p:cNvCxnSpPr>
            <p:nvPr/>
          </p:nvCxnSpPr>
          <p:spPr>
            <a:xfrm>
              <a:off x="12366037" y="9996488"/>
              <a:ext cx="10411254" cy="0"/>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28">
              <a:extLst>
                <a:ext uri="{FF2B5EF4-FFF2-40B4-BE49-F238E27FC236}">
                  <a16:creationId xmlns:a16="http://schemas.microsoft.com/office/drawing/2014/main" id="{85B073B7-A59F-EBC7-4BA4-4618A8B02846}"/>
                </a:ext>
              </a:extLst>
            </p:cNvPr>
            <p:cNvCxnSpPr>
              <a:cxnSpLocks/>
            </p:cNvCxnSpPr>
            <p:nvPr/>
          </p:nvCxnSpPr>
          <p:spPr>
            <a:xfrm>
              <a:off x="12676959" y="2376489"/>
              <a:ext cx="10100332"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sp>
          <p:nvSpPr>
            <p:cNvPr id="34" name="Freeform: Shape 8">
              <a:extLst>
                <a:ext uri="{FF2B5EF4-FFF2-40B4-BE49-F238E27FC236}">
                  <a16:creationId xmlns:a16="http://schemas.microsoft.com/office/drawing/2014/main" id="{3EB01C04-3E9B-28E4-23EE-2FC4FFEABF93}"/>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5" name="Freeform: Shape 11">
              <a:extLst>
                <a:ext uri="{FF2B5EF4-FFF2-40B4-BE49-F238E27FC236}">
                  <a16:creationId xmlns:a16="http://schemas.microsoft.com/office/drawing/2014/main" id="{3B15D96E-8042-68F0-F484-1AAC4777783A}"/>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6" name="Oval 9">
              <a:extLst>
                <a:ext uri="{FF2B5EF4-FFF2-40B4-BE49-F238E27FC236}">
                  <a16:creationId xmlns:a16="http://schemas.microsoft.com/office/drawing/2014/main" id="{B1E167B5-B3ED-FE44-86D8-D0875591D446}"/>
                </a:ext>
              </a:extLst>
            </p:cNvPr>
            <p:cNvSpPr/>
            <p:nvPr/>
          </p:nvSpPr>
          <p:spPr>
            <a:xfrm>
              <a:off x="10337800" y="1639888"/>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7" name="Freeform: Shape 15">
              <a:extLst>
                <a:ext uri="{FF2B5EF4-FFF2-40B4-BE49-F238E27FC236}">
                  <a16:creationId xmlns:a16="http://schemas.microsoft.com/office/drawing/2014/main" id="{6B35429D-1C1F-56A6-5C51-B4051211DF0B}"/>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38" name="Oval 16">
              <a:extLst>
                <a:ext uri="{FF2B5EF4-FFF2-40B4-BE49-F238E27FC236}">
                  <a16:creationId xmlns:a16="http://schemas.microsoft.com/office/drawing/2014/main" id="{11848341-88FC-3E88-AA0A-AEB55F551B14}"/>
                </a:ext>
              </a:extLst>
            </p:cNvPr>
            <p:cNvSpPr/>
            <p:nvPr/>
          </p:nvSpPr>
          <p:spPr>
            <a:xfrm>
              <a:off x="10337800" y="9142413"/>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9" name="Oval 12">
              <a:extLst>
                <a:ext uri="{FF2B5EF4-FFF2-40B4-BE49-F238E27FC236}">
                  <a16:creationId xmlns:a16="http://schemas.microsoft.com/office/drawing/2014/main" id="{0DC6870F-82E9-F241-8367-5C56033DDC36}"/>
                </a:ext>
              </a:extLst>
            </p:cNvPr>
            <p:cNvSpPr/>
            <p:nvPr/>
          </p:nvSpPr>
          <p:spPr>
            <a:xfrm flipH="1">
              <a:off x="10337800" y="5381625"/>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0" name="TextBox 19">
              <a:extLst>
                <a:ext uri="{FF2B5EF4-FFF2-40B4-BE49-F238E27FC236}">
                  <a16:creationId xmlns:a16="http://schemas.microsoft.com/office/drawing/2014/main" id="{AA9D64B9-8E74-720D-3108-6D3A98A2EA96}"/>
                </a:ext>
              </a:extLst>
            </p:cNvPr>
            <p:cNvSpPr txBox="1"/>
            <p:nvPr/>
          </p:nvSpPr>
          <p:spPr bwMode="auto">
            <a:xfrm>
              <a:off x="10337801" y="2336901"/>
              <a:ext cx="2940050" cy="2701190"/>
            </a:xfrm>
            <a:prstGeom prst="rect">
              <a:avLst/>
            </a:prstGeom>
            <a:noFill/>
          </p:spPr>
          <p:txBody>
            <a:bodyPr wrap="square">
              <a:spAutoFit/>
            </a:bodyPr>
            <a:lstStyle/>
            <a:p>
              <a:pPr algn="ctr">
                <a:lnSpc>
                  <a:spcPct val="150000"/>
                </a:lnSpc>
                <a:defRPr/>
              </a:pPr>
              <a:r>
                <a:rPr lang="en-US" sz="7200" b="1" spc="600" baseline="30000" dirty="0">
                  <a:solidFill>
                    <a:srgbClr val="0289AE"/>
                  </a:solidFill>
                  <a:latin typeface="Calibri" panose="020F0502020204030204" pitchFamily="34" charset="0"/>
                  <a:ea typeface="Roboto Cn" pitchFamily="2" charset="0"/>
                  <a:cs typeface="Calibri" panose="020F0502020204030204" pitchFamily="34" charset="0"/>
                </a:rPr>
                <a:t>01</a:t>
              </a:r>
            </a:p>
          </p:txBody>
        </p:sp>
        <p:sp>
          <p:nvSpPr>
            <p:cNvPr id="41" name="TextBox 23">
              <a:extLst>
                <a:ext uri="{FF2B5EF4-FFF2-40B4-BE49-F238E27FC236}">
                  <a16:creationId xmlns:a16="http://schemas.microsoft.com/office/drawing/2014/main" id="{1CE8F319-9A3F-02DD-2F5C-323E561D6EA9}"/>
                </a:ext>
              </a:extLst>
            </p:cNvPr>
            <p:cNvSpPr txBox="1"/>
            <p:nvPr/>
          </p:nvSpPr>
          <p:spPr bwMode="auto">
            <a:xfrm>
              <a:off x="10418763" y="6108802"/>
              <a:ext cx="2959100" cy="2484202"/>
            </a:xfrm>
            <a:prstGeom prst="rect">
              <a:avLst/>
            </a:prstGeom>
            <a:noFill/>
          </p:spPr>
          <p:txBody>
            <a:bodyPr wrap="square">
              <a:spAutoFit/>
            </a:bodyPr>
            <a:lstStyle/>
            <a:p>
              <a:pPr algn="ctr">
                <a:lnSpc>
                  <a:spcPct val="150000"/>
                </a:lnSpc>
                <a:defRPr/>
              </a:pPr>
              <a:r>
                <a:rPr lang="en-US" sz="7200" b="1" spc="600" baseline="30000" dirty="0">
                  <a:solidFill>
                    <a:srgbClr val="62A844"/>
                  </a:solidFill>
                  <a:latin typeface="Calibri" panose="020F0502020204030204" pitchFamily="34" charset="0"/>
                  <a:ea typeface="Roboto Cn" pitchFamily="2" charset="0"/>
                  <a:cs typeface="Calibri" panose="020F0502020204030204" pitchFamily="34" charset="0"/>
                </a:rPr>
                <a:t>02</a:t>
              </a:r>
            </a:p>
          </p:txBody>
        </p:sp>
        <p:sp>
          <p:nvSpPr>
            <p:cNvPr id="42" name="TextBox 26">
              <a:extLst>
                <a:ext uri="{FF2B5EF4-FFF2-40B4-BE49-F238E27FC236}">
                  <a16:creationId xmlns:a16="http://schemas.microsoft.com/office/drawing/2014/main" id="{13A24DB1-46A1-31E7-3F26-4714B5350A0F}"/>
                </a:ext>
              </a:extLst>
            </p:cNvPr>
            <p:cNvSpPr txBox="1"/>
            <p:nvPr/>
          </p:nvSpPr>
          <p:spPr bwMode="auto">
            <a:xfrm>
              <a:off x="10337801" y="9880701"/>
              <a:ext cx="2841623" cy="2582886"/>
            </a:xfrm>
            <a:prstGeom prst="rect">
              <a:avLst/>
            </a:prstGeom>
            <a:noFill/>
          </p:spPr>
          <p:txBody>
            <a:bodyPr wrap="square">
              <a:spAutoFit/>
            </a:bodyPr>
            <a:lstStyle/>
            <a:p>
              <a:pPr algn="ctr">
                <a:lnSpc>
                  <a:spcPct val="150000"/>
                </a:lnSpc>
                <a:defRPr/>
              </a:pPr>
              <a:r>
                <a:rPr lang="en-US" sz="7200" b="1" spc="600" baseline="30000" dirty="0">
                  <a:solidFill>
                    <a:srgbClr val="EABB22"/>
                  </a:solidFill>
                  <a:latin typeface="Calibri" panose="020F0502020204030204" pitchFamily="34" charset="0"/>
                  <a:ea typeface="Roboto Cn" pitchFamily="2" charset="0"/>
                  <a:cs typeface="Calibri" panose="020F0502020204030204" pitchFamily="34" charset="0"/>
                </a:rPr>
                <a:t>03</a:t>
              </a:r>
            </a:p>
          </p:txBody>
        </p:sp>
      </p:grpSp>
      <p:sp>
        <p:nvSpPr>
          <p:cNvPr id="2" name="Text Placeholder 11">
            <a:extLst>
              <a:ext uri="{FF2B5EF4-FFF2-40B4-BE49-F238E27FC236}">
                <a16:creationId xmlns:a16="http://schemas.microsoft.com/office/drawing/2014/main" id="{6E880D6E-58DB-60BC-F3F0-3F16F3F6977D}"/>
              </a:ext>
            </a:extLst>
          </p:cNvPr>
          <p:cNvSpPr txBox="1">
            <a:spLocks/>
          </p:cNvSpPr>
          <p:nvPr/>
        </p:nvSpPr>
        <p:spPr>
          <a:xfrm>
            <a:off x="429116" y="609471"/>
            <a:ext cx="421827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Other EcoSmart Hospitality Examples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AEB6A5DA-22CA-4B6B-ECA1-668DC633740C}"/>
              </a:ext>
            </a:extLst>
          </p:cNvPr>
          <p:cNvCxnSpPr>
            <a:cxnSpLocks/>
          </p:cNvCxnSpPr>
          <p:nvPr/>
        </p:nvCxnSpPr>
        <p:spPr>
          <a:xfrm>
            <a:off x="-27709" y="1644585"/>
            <a:ext cx="384029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7" name="TextBox 97">
            <a:extLst>
              <a:ext uri="{FF2B5EF4-FFF2-40B4-BE49-F238E27FC236}">
                <a16:creationId xmlns:a16="http://schemas.microsoft.com/office/drawing/2014/main" id="{B7D077F0-903F-DCA4-FC42-E321A162823F}"/>
              </a:ext>
            </a:extLst>
          </p:cNvPr>
          <p:cNvSpPr txBox="1"/>
          <p:nvPr/>
        </p:nvSpPr>
        <p:spPr>
          <a:xfrm>
            <a:off x="483467" y="2027220"/>
            <a:ext cx="3522449" cy="2713756"/>
          </a:xfrm>
          <a:prstGeom prst="rect">
            <a:avLst/>
          </a:prstGeom>
          <a:solidFill>
            <a:schemeClr val="bg1"/>
          </a:solidFill>
        </p:spPr>
        <p:txBody>
          <a:bodyPr wrap="square">
            <a:spAutoFit/>
          </a:bodyPr>
          <a:lstStyle/>
          <a:p>
            <a:pPr lvl="0">
              <a:lnSpc>
                <a:spcPts val="2340"/>
              </a:lnSpc>
              <a:defRPr/>
            </a:pPr>
            <a:r>
              <a:rPr lang="en-US" sz="2000" b="1" dirty="0">
                <a:solidFill>
                  <a:srgbClr val="0289AE"/>
                </a:solidFill>
              </a:rPr>
              <a:t>What these examples show</a:t>
            </a:r>
          </a:p>
          <a:p>
            <a:pPr lvl="0">
              <a:lnSpc>
                <a:spcPts val="2340"/>
              </a:lnSpc>
              <a:defRPr/>
            </a:pPr>
            <a:endParaRPr lang="en-US" sz="2000" b="1" dirty="0">
              <a:solidFill>
                <a:srgbClr val="0289AE"/>
              </a:solidFill>
            </a:endParaRPr>
          </a:p>
          <a:p>
            <a:pPr marL="285750" lvl="0" indent="-285750">
              <a:lnSpc>
                <a:spcPts val="2340"/>
              </a:lnSpc>
              <a:buClr>
                <a:srgbClr val="62A844"/>
              </a:buClr>
              <a:buFont typeface="Arial" panose="020B0604020202020204" pitchFamily="34" charset="0"/>
              <a:buChar char="•"/>
              <a:defRPr/>
            </a:pPr>
            <a:r>
              <a:rPr lang="en-US" dirty="0">
                <a:solidFill>
                  <a:srgbClr val="262626"/>
                </a:solidFill>
              </a:rPr>
              <a:t>circularity can be practical</a:t>
            </a:r>
          </a:p>
          <a:p>
            <a:pPr marL="285750" lvl="0" indent="-285750">
              <a:lnSpc>
                <a:spcPts val="2340"/>
              </a:lnSpc>
              <a:buClr>
                <a:srgbClr val="62A844"/>
              </a:buClr>
              <a:buFont typeface="Arial" panose="020B0604020202020204" pitchFamily="34" charset="0"/>
              <a:buChar char="•"/>
              <a:defRPr/>
            </a:pPr>
            <a:r>
              <a:rPr lang="en-US" dirty="0">
                <a:solidFill>
                  <a:srgbClr val="262626"/>
                </a:solidFill>
              </a:rPr>
              <a:t>circularity can reduce cost</a:t>
            </a:r>
          </a:p>
          <a:p>
            <a:pPr marL="285750" lvl="0" indent="-285750">
              <a:lnSpc>
                <a:spcPts val="2340"/>
              </a:lnSpc>
              <a:buClr>
                <a:srgbClr val="62A844"/>
              </a:buClr>
              <a:buFont typeface="Arial" panose="020B0604020202020204" pitchFamily="34" charset="0"/>
              <a:buChar char="•"/>
              <a:defRPr/>
            </a:pPr>
            <a:r>
              <a:rPr lang="en-US" dirty="0">
                <a:solidFill>
                  <a:srgbClr val="262626"/>
                </a:solidFill>
              </a:rPr>
              <a:t>circularity can improve design and process discipline</a:t>
            </a:r>
          </a:p>
          <a:p>
            <a:pPr marL="285750" lvl="0" indent="-285750">
              <a:lnSpc>
                <a:spcPts val="2340"/>
              </a:lnSpc>
              <a:buClr>
                <a:srgbClr val="62A844"/>
              </a:buClr>
              <a:buFont typeface="Arial" panose="020B0604020202020204" pitchFamily="34" charset="0"/>
              <a:buChar char="•"/>
              <a:defRPr/>
            </a:pPr>
            <a:r>
              <a:rPr lang="en-US" dirty="0">
                <a:solidFill>
                  <a:srgbClr val="262626"/>
                </a:solidFill>
              </a:rPr>
              <a:t>circularity can be applied in different departments</a:t>
            </a:r>
          </a:p>
          <a:p>
            <a:pPr lvl="0">
              <a:lnSpc>
                <a:spcPts val="2340"/>
              </a:lnSpc>
              <a:defRPr/>
            </a:pPr>
            <a:endParaRPr lang="en-US" baseline="30000" dirty="0">
              <a:solidFill>
                <a:srgbClr val="262626"/>
              </a:solidFill>
              <a:latin typeface="+mj-lt"/>
              <a:ea typeface="Roboto Cn" pitchFamily="2" charset="0"/>
            </a:endParaRPr>
          </a:p>
        </p:txBody>
      </p:sp>
      <p:pic>
        <p:nvPicPr>
          <p:cNvPr id="8" name="Graphic 7">
            <a:extLst>
              <a:ext uri="{FF2B5EF4-FFF2-40B4-BE49-F238E27FC236}">
                <a16:creationId xmlns:a16="http://schemas.microsoft.com/office/drawing/2014/main" id="{05CEFEA9-2190-ED2E-C414-5C12F0FB1160}"/>
              </a:ext>
            </a:extLst>
          </p:cNvPr>
          <p:cNvPicPr>
            <a:picLocks noChangeAspect="1"/>
          </p:cNvPicPr>
          <p:nvPr/>
        </p:nvPicPr>
        <p:blipFill>
          <a:blip>
            <a:extLst>
              <a:ext uri="{96DAC541-7B7A-43D3-8B79-37D633B846F1}">
                <asvg:svgBlip xmlns:asvg="http://schemas.microsoft.com/office/drawing/2016/SVG/main" r:embed="rId3"/>
              </a:ext>
            </a:extLst>
          </a:blip>
          <a:srcRect l="32756" t="48939" r="39869" b="37216"/>
          <a:stretch>
            <a:fillRect/>
          </a:stretch>
        </p:blipFill>
        <p:spPr>
          <a:xfrm rot="10800000">
            <a:off x="-30673" y="3788203"/>
            <a:ext cx="4308489" cy="3085441"/>
          </a:xfrm>
          <a:prstGeom prst="rect">
            <a:avLst/>
          </a:prstGeom>
        </p:spPr>
      </p:pic>
      <p:sp>
        <p:nvSpPr>
          <p:cNvPr id="9" name="TextBox 34">
            <a:extLst>
              <a:ext uri="{FF2B5EF4-FFF2-40B4-BE49-F238E27FC236}">
                <a16:creationId xmlns:a16="http://schemas.microsoft.com/office/drawing/2014/main" id="{CD6E0B36-27DA-7E06-490A-CC72E8CCFC1E}"/>
              </a:ext>
            </a:extLst>
          </p:cNvPr>
          <p:cNvSpPr txBox="1"/>
          <p:nvPr/>
        </p:nvSpPr>
        <p:spPr>
          <a:xfrm>
            <a:off x="7108158" y="5116914"/>
            <a:ext cx="4400365" cy="977896"/>
          </a:xfrm>
          <a:prstGeom prst="rect">
            <a:avLst/>
          </a:prstGeom>
          <a:noFill/>
        </p:spPr>
        <p:txBody>
          <a:bodyPr wrap="square">
            <a:spAutoFit/>
          </a:bodyPr>
          <a:lstStyle>
            <a:defPPr>
              <a:defRPr lang="en-US"/>
            </a:defPPr>
            <a:lvl1pPr lvl="0" eaLnBrk="0" fontAlgn="base" hangingPunct="0">
              <a:spcBef>
                <a:spcPct val="0"/>
              </a:spcBef>
              <a:spcAft>
                <a:spcPct val="0"/>
              </a:spcAft>
              <a:buFontTx/>
              <a:buChar char="•"/>
              <a:defRPr sz="1600">
                <a:latin typeface="Arial" panose="020B0604020202020204" pitchFamily="34" charset="0"/>
              </a:defRPr>
            </a:lvl1pPr>
          </a:lstStyle>
          <a:p>
            <a:pPr>
              <a:lnSpc>
                <a:spcPts val="2340"/>
              </a:lnSpc>
              <a:buClr>
                <a:srgbClr val="EABB22"/>
              </a:buClr>
              <a:buNone/>
            </a:pPr>
            <a:r>
              <a:rPr lang="de-DE" altLang="de-DE" sz="2200" dirty="0">
                <a:solidFill>
                  <a:srgbClr val="262626"/>
                </a:solidFill>
                <a:latin typeface="Calibri" panose="020F0502020204030204" pitchFamily="34" charset="0"/>
                <a:cs typeface="Calibri" panose="020F0502020204030204" pitchFamily="34" charset="0"/>
              </a:rPr>
              <a:t>Restaurant </a:t>
            </a:r>
            <a:r>
              <a:rPr lang="de-DE" altLang="de-DE" sz="2200" dirty="0" err="1">
                <a:solidFill>
                  <a:srgbClr val="262626"/>
                </a:solidFill>
                <a:latin typeface="Calibri" panose="020F0502020204030204" pitchFamily="34" charset="0"/>
                <a:cs typeface="Calibri" panose="020F0502020204030204" pitchFamily="34" charset="0"/>
              </a:rPr>
              <a:t>managers</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redesign</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menus</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around</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full-ingredient</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use</a:t>
            </a:r>
            <a:r>
              <a:rPr lang="de-DE" altLang="de-DE" sz="2200" dirty="0">
                <a:solidFill>
                  <a:srgbClr val="262626"/>
                </a:solidFill>
                <a:latin typeface="Calibri" panose="020F0502020204030204" pitchFamily="34" charset="0"/>
                <a:cs typeface="Calibri" panose="020F0502020204030204" pitchFamily="34" charset="0"/>
              </a:rPr>
              <a:t>.</a:t>
            </a:r>
          </a:p>
          <a:p>
            <a:pPr marL="285750" indent="-285750">
              <a:lnSpc>
                <a:spcPts val="2340"/>
              </a:lnSpc>
              <a:buClr>
                <a:srgbClr val="EABB22"/>
              </a:buClr>
            </a:pPr>
            <a:endParaRPr lang="de-DE" altLang="de-DE" sz="2200" dirty="0">
              <a:solidFill>
                <a:srgbClr val="262626"/>
              </a:solidFill>
              <a:latin typeface="Calibri" panose="020F0502020204030204" pitchFamily="34" charset="0"/>
              <a:cs typeface="Calibri" panose="020F0502020204030204" pitchFamily="34" charset="0"/>
            </a:endParaRPr>
          </a:p>
        </p:txBody>
      </p:sp>
      <p:sp>
        <p:nvSpPr>
          <p:cNvPr id="10" name="TextBox 35">
            <a:extLst>
              <a:ext uri="{FF2B5EF4-FFF2-40B4-BE49-F238E27FC236}">
                <a16:creationId xmlns:a16="http://schemas.microsoft.com/office/drawing/2014/main" id="{C3D17626-BCB6-7D4C-A3EC-BECA3D63F2F2}"/>
              </a:ext>
            </a:extLst>
          </p:cNvPr>
          <p:cNvSpPr txBox="1"/>
          <p:nvPr/>
        </p:nvSpPr>
        <p:spPr>
          <a:xfrm>
            <a:off x="7108159" y="2604766"/>
            <a:ext cx="4400364" cy="699422"/>
          </a:xfrm>
          <a:prstGeom prst="rect">
            <a:avLst/>
          </a:prstGeom>
          <a:noFill/>
        </p:spPr>
        <p:txBody>
          <a:bodyPr wrap="square">
            <a:spAutoFit/>
          </a:bodyPr>
          <a:lstStyle/>
          <a:p>
            <a:pPr>
              <a:lnSpc>
                <a:spcPct val="150000"/>
              </a:lnSpc>
              <a:defRPr/>
            </a:pPr>
            <a:r>
              <a:rPr lang="en-US" sz="4400" b="1" baseline="30000" dirty="0">
                <a:solidFill>
                  <a:srgbClr val="62A844"/>
                </a:solidFill>
                <a:latin typeface="Calibri" panose="020F0502020204030204" pitchFamily="34" charset="0"/>
                <a:ea typeface="Roboto Cn" pitchFamily="2" charset="0"/>
                <a:cs typeface="Calibri" panose="020F0502020204030204" pitchFamily="34" charset="0"/>
              </a:rPr>
              <a:t>Water Efficiency Upgrade</a:t>
            </a:r>
          </a:p>
        </p:txBody>
      </p:sp>
      <p:sp>
        <p:nvSpPr>
          <p:cNvPr id="11" name="TextBox 36">
            <a:extLst>
              <a:ext uri="{FF2B5EF4-FFF2-40B4-BE49-F238E27FC236}">
                <a16:creationId xmlns:a16="http://schemas.microsoft.com/office/drawing/2014/main" id="{F0CBE63A-F926-7756-71AF-F1C12BD593BA}"/>
              </a:ext>
            </a:extLst>
          </p:cNvPr>
          <p:cNvSpPr txBox="1"/>
          <p:nvPr/>
        </p:nvSpPr>
        <p:spPr>
          <a:xfrm>
            <a:off x="7108158" y="1198646"/>
            <a:ext cx="4423783" cy="977896"/>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2340"/>
              </a:lnSpc>
              <a:buClr>
                <a:srgbClr val="0289AE"/>
              </a:buClr>
              <a:buNone/>
            </a:pPr>
            <a:r>
              <a:rPr lang="de-DE" altLang="de-DE" sz="2200" dirty="0">
                <a:solidFill>
                  <a:srgbClr val="262626"/>
                </a:solidFill>
                <a:latin typeface="Calibri" panose="020F0502020204030204" pitchFamily="34" charset="0"/>
                <a:cs typeface="Calibri" panose="020F0502020204030204" pitchFamily="34" charset="0"/>
              </a:rPr>
              <a:t>A </a:t>
            </a:r>
            <a:r>
              <a:rPr lang="de-DE" altLang="de-DE" sz="2200" dirty="0" err="1">
                <a:solidFill>
                  <a:srgbClr val="262626"/>
                </a:solidFill>
                <a:latin typeface="Calibri" panose="020F0502020204030204" pitchFamily="34" charset="0"/>
                <a:cs typeface="Calibri" panose="020F0502020204030204" pitchFamily="34" charset="0"/>
              </a:rPr>
              <a:t>resort</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repurposes</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worn</a:t>
            </a:r>
            <a:r>
              <a:rPr lang="de-DE" altLang="de-DE" sz="2200" dirty="0">
                <a:solidFill>
                  <a:srgbClr val="262626"/>
                </a:solidFill>
                <a:latin typeface="Calibri" panose="020F0502020204030204" pitchFamily="34" charset="0"/>
                <a:cs typeface="Calibri" panose="020F0502020204030204" pitchFamily="34" charset="0"/>
              </a:rPr>
              <a:t>-out </a:t>
            </a:r>
            <a:r>
              <a:rPr lang="de-DE" altLang="de-DE" sz="2200" dirty="0" err="1">
                <a:solidFill>
                  <a:srgbClr val="262626"/>
                </a:solidFill>
                <a:latin typeface="Calibri" panose="020F0502020204030204" pitchFamily="34" charset="0"/>
                <a:cs typeface="Calibri" panose="020F0502020204030204" pitchFamily="34" charset="0"/>
              </a:rPr>
              <a:t>linens</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into</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laundry</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bags</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or</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staff</a:t>
            </a:r>
            <a:r>
              <a:rPr lang="de-DE" altLang="de-DE" sz="2200" dirty="0">
                <a:solidFill>
                  <a:srgbClr val="262626"/>
                </a:solidFill>
                <a:latin typeface="Calibri" panose="020F0502020204030204" pitchFamily="34" charset="0"/>
                <a:cs typeface="Calibri" panose="020F0502020204030204" pitchFamily="34" charset="0"/>
              </a:rPr>
              <a:t> </a:t>
            </a:r>
            <a:r>
              <a:rPr lang="de-DE" altLang="de-DE" sz="2200" dirty="0" err="1">
                <a:solidFill>
                  <a:srgbClr val="262626"/>
                </a:solidFill>
                <a:latin typeface="Calibri" panose="020F0502020204030204" pitchFamily="34" charset="0"/>
                <a:cs typeface="Calibri" panose="020F0502020204030204" pitchFamily="34" charset="0"/>
              </a:rPr>
              <a:t>aprons</a:t>
            </a:r>
            <a:r>
              <a:rPr lang="de-DE" altLang="de-DE" sz="2200" dirty="0">
                <a:solidFill>
                  <a:srgbClr val="262626"/>
                </a:solidFill>
                <a:latin typeface="Calibri" panose="020F0502020204030204" pitchFamily="34" charset="0"/>
                <a:cs typeface="Calibri" panose="020F0502020204030204" pitchFamily="34" charset="0"/>
              </a:rPr>
              <a:t>.</a:t>
            </a:r>
          </a:p>
          <a:p>
            <a:pPr marL="0" indent="0">
              <a:lnSpc>
                <a:spcPts val="2340"/>
              </a:lnSpc>
              <a:buClr>
                <a:srgbClr val="0289AE"/>
              </a:buClr>
              <a:buNone/>
            </a:pPr>
            <a:endParaRPr lang="de-DE" altLang="de-DE" sz="2200" dirty="0">
              <a:solidFill>
                <a:srgbClr val="262626"/>
              </a:solidFill>
              <a:latin typeface="Calibri" panose="020F0502020204030204" pitchFamily="34" charset="0"/>
              <a:cs typeface="Calibri" panose="020F0502020204030204" pitchFamily="34" charset="0"/>
            </a:endParaRPr>
          </a:p>
        </p:txBody>
      </p:sp>
      <p:sp>
        <p:nvSpPr>
          <p:cNvPr id="12" name="TextBox 37">
            <a:extLst>
              <a:ext uri="{FF2B5EF4-FFF2-40B4-BE49-F238E27FC236}">
                <a16:creationId xmlns:a16="http://schemas.microsoft.com/office/drawing/2014/main" id="{3C814F27-A90A-6D48-2E68-B0345939C1C1}"/>
              </a:ext>
            </a:extLst>
          </p:cNvPr>
          <p:cNvSpPr txBox="1"/>
          <p:nvPr/>
        </p:nvSpPr>
        <p:spPr>
          <a:xfrm>
            <a:off x="7108158" y="3259994"/>
            <a:ext cx="4600375" cy="1272849"/>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2340"/>
              </a:lnSpc>
              <a:buClr>
                <a:srgbClr val="62A844"/>
              </a:buClr>
              <a:buNone/>
            </a:pPr>
            <a:r>
              <a:rPr lang="en-US" sz="2200" dirty="0">
                <a:solidFill>
                  <a:srgbClr val="262626"/>
                </a:solidFill>
                <a:latin typeface="Calibri" panose="020F0502020204030204" pitchFamily="34" charset="0"/>
                <a:cs typeface="Calibri" panose="020F0502020204030204" pitchFamily="34" charset="0"/>
              </a:rPr>
              <a:t>Facilities teams audit water consumption in guest rooms and introduce low-flow fixtures.</a:t>
            </a:r>
          </a:p>
          <a:p>
            <a:pPr marL="0" indent="0">
              <a:lnSpc>
                <a:spcPts val="2340"/>
              </a:lnSpc>
              <a:buClr>
                <a:srgbClr val="62A844"/>
              </a:buClr>
              <a:buNone/>
            </a:pPr>
            <a:endParaRPr lang="en-US" sz="2200" dirty="0">
              <a:solidFill>
                <a:srgbClr val="262626"/>
              </a:solidFill>
              <a:latin typeface="Calibri" panose="020F0502020204030204" pitchFamily="34" charset="0"/>
              <a:cs typeface="Calibri" panose="020F0502020204030204" pitchFamily="34" charset="0"/>
            </a:endParaRPr>
          </a:p>
        </p:txBody>
      </p:sp>
      <p:sp>
        <p:nvSpPr>
          <p:cNvPr id="13" name="TextBox 38">
            <a:extLst>
              <a:ext uri="{FF2B5EF4-FFF2-40B4-BE49-F238E27FC236}">
                <a16:creationId xmlns:a16="http://schemas.microsoft.com/office/drawing/2014/main" id="{AC3E2782-42B5-B711-6D57-2ABAD9C6D592}"/>
              </a:ext>
            </a:extLst>
          </p:cNvPr>
          <p:cNvSpPr txBox="1"/>
          <p:nvPr/>
        </p:nvSpPr>
        <p:spPr>
          <a:xfrm>
            <a:off x="7108158" y="609471"/>
            <a:ext cx="3628101" cy="699422"/>
          </a:xfrm>
          <a:prstGeom prst="rect">
            <a:avLst/>
          </a:prstGeom>
          <a:noFill/>
        </p:spPr>
        <p:txBody>
          <a:bodyPr wrap="square">
            <a:spAutoFit/>
          </a:bodyPr>
          <a:lstStyle/>
          <a:p>
            <a:pPr>
              <a:lnSpc>
                <a:spcPct val="150000"/>
              </a:lnSpc>
              <a:defRPr/>
            </a:pPr>
            <a:r>
              <a:rPr lang="en-US" sz="4400" b="1" baseline="30000" dirty="0">
                <a:solidFill>
                  <a:srgbClr val="0289AE"/>
                </a:solidFill>
                <a:latin typeface="Calibri" panose="020F0502020204030204" pitchFamily="34" charset="0"/>
                <a:ea typeface="Roboto Cn" pitchFamily="2" charset="0"/>
                <a:cs typeface="Calibri" panose="020F0502020204030204" pitchFamily="34" charset="0"/>
              </a:rPr>
              <a:t>Resort Linen Reuse</a:t>
            </a:r>
          </a:p>
        </p:txBody>
      </p:sp>
      <p:sp>
        <p:nvSpPr>
          <p:cNvPr id="14" name="TextBox 39">
            <a:extLst>
              <a:ext uri="{FF2B5EF4-FFF2-40B4-BE49-F238E27FC236}">
                <a16:creationId xmlns:a16="http://schemas.microsoft.com/office/drawing/2014/main" id="{17F0307E-730E-9F8F-4D09-56F8CFE8D68D}"/>
              </a:ext>
            </a:extLst>
          </p:cNvPr>
          <p:cNvSpPr txBox="1"/>
          <p:nvPr/>
        </p:nvSpPr>
        <p:spPr>
          <a:xfrm>
            <a:off x="7108158" y="4472635"/>
            <a:ext cx="4137387" cy="699422"/>
          </a:xfrm>
          <a:prstGeom prst="rect">
            <a:avLst/>
          </a:prstGeom>
          <a:noFill/>
        </p:spPr>
        <p:txBody>
          <a:bodyPr wrap="square">
            <a:spAutoFit/>
          </a:bodyPr>
          <a:lstStyle/>
          <a:p>
            <a:pPr>
              <a:lnSpc>
                <a:spcPct val="150000"/>
              </a:lnSpc>
              <a:defRPr/>
            </a:pPr>
            <a:r>
              <a:rPr lang="en-US" sz="4400" b="1" baseline="30000" dirty="0">
                <a:solidFill>
                  <a:srgbClr val="EABB22"/>
                </a:solidFill>
                <a:latin typeface="Calibri" panose="020F0502020204030204" pitchFamily="34" charset="0"/>
                <a:ea typeface="Roboto Cn" pitchFamily="2" charset="0"/>
                <a:cs typeface="Calibri" panose="020F0502020204030204" pitchFamily="34" charset="0"/>
              </a:rPr>
              <a:t>Zero-waste Menu Design</a:t>
            </a:r>
          </a:p>
        </p:txBody>
      </p:sp>
    </p:spTree>
    <p:extLst>
      <p:ext uri="{BB962C8B-B14F-4D97-AF65-F5344CB8AC3E}">
        <p14:creationId xmlns:p14="http://schemas.microsoft.com/office/powerpoint/2010/main" val="4028929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AC779-CFC2-3C5B-8705-35B22CC0845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9EB9052-6971-F3B5-592A-385D4F08C0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7067" y="2209970"/>
            <a:ext cx="5437988" cy="4122198"/>
          </a:xfrm>
          <a:prstGeom prst="rect">
            <a:avLst/>
          </a:prstGeom>
        </p:spPr>
      </p:pic>
      <p:sp>
        <p:nvSpPr>
          <p:cNvPr id="2" name="Text Placeholder 11">
            <a:extLst>
              <a:ext uri="{FF2B5EF4-FFF2-40B4-BE49-F238E27FC236}">
                <a16:creationId xmlns:a16="http://schemas.microsoft.com/office/drawing/2014/main" id="{1B0F57F6-FC1E-F424-4A0A-B3C7C5173C41}"/>
              </a:ext>
            </a:extLst>
          </p:cNvPr>
          <p:cNvSpPr txBox="1">
            <a:spLocks/>
          </p:cNvSpPr>
          <p:nvPr/>
        </p:nvSpPr>
        <p:spPr>
          <a:xfrm>
            <a:off x="429115" y="525832"/>
            <a:ext cx="631892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Reflection and Discussion</a:t>
            </a:r>
          </a:p>
          <a:p>
            <a:pPr marL="0" indent="0">
              <a:lnSpc>
                <a:spcPts val="3520"/>
              </a:lnSpc>
              <a:spcBef>
                <a:spcPts val="0"/>
              </a:spcBef>
              <a:buNone/>
            </a:pPr>
            <a:r>
              <a:rPr lang="en-US" sz="3400" b="1" dirty="0">
                <a:solidFill>
                  <a:srgbClr val="262626"/>
                </a:solidFill>
                <a:cs typeface="Times New Roman" panose="02020603050405020304" pitchFamily="18" charset="0"/>
              </a:rPr>
              <a:t> </a:t>
            </a:r>
          </a:p>
        </p:txBody>
      </p:sp>
      <p:cxnSp>
        <p:nvCxnSpPr>
          <p:cNvPr id="3" name="Straight Connector 2">
            <a:extLst>
              <a:ext uri="{FF2B5EF4-FFF2-40B4-BE49-F238E27FC236}">
                <a16:creationId xmlns:a16="http://schemas.microsoft.com/office/drawing/2014/main" id="{D6AC913D-870F-307D-3F05-A289613B92B5}"/>
              </a:ext>
            </a:extLst>
          </p:cNvPr>
          <p:cNvCxnSpPr>
            <a:cxnSpLocks/>
          </p:cNvCxnSpPr>
          <p:nvPr/>
        </p:nvCxnSpPr>
        <p:spPr>
          <a:xfrm>
            <a:off x="0" y="1275808"/>
            <a:ext cx="68406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5AAD50D9-9798-222D-04B6-3DFAD51F9240}"/>
              </a:ext>
            </a:extLst>
          </p:cNvPr>
          <p:cNvSpPr/>
          <p:nvPr/>
        </p:nvSpPr>
        <p:spPr>
          <a:xfrm flipH="1">
            <a:off x="586945" y="2047598"/>
            <a:ext cx="5800975" cy="3785652"/>
          </a:xfrm>
          <a:prstGeom prst="rect">
            <a:avLst/>
          </a:prstGeom>
        </p:spPr>
        <p:txBody>
          <a:bodyPr wrap="square">
            <a:spAutoFit/>
          </a:bodyPr>
          <a:lstStyle/>
          <a:p>
            <a:pPr>
              <a:buClr>
                <a:srgbClr val="62A844"/>
              </a:buClr>
            </a:pPr>
            <a:r>
              <a:rPr lang="en-US" sz="2000" b="1" dirty="0">
                <a:solidFill>
                  <a:srgbClr val="0289AE"/>
                </a:solidFill>
              </a:rPr>
              <a:t>Think about one hospitality setting you know well.</a:t>
            </a:r>
          </a:p>
          <a:p>
            <a:pPr marL="285750" indent="-285750">
              <a:buClr>
                <a:srgbClr val="62A844"/>
              </a:buClr>
              <a:buFont typeface="Arial" panose="020B0604020202020204" pitchFamily="34" charset="0"/>
              <a:buChar char="•"/>
            </a:pPr>
            <a:r>
              <a:rPr lang="en-US" dirty="0">
                <a:solidFill>
                  <a:srgbClr val="262626"/>
                </a:solidFill>
              </a:rPr>
              <a:t>What is thrown away most often?</a:t>
            </a:r>
          </a:p>
          <a:p>
            <a:pPr marL="285750" indent="-285750">
              <a:buClr>
                <a:srgbClr val="62A844"/>
              </a:buClr>
              <a:buFont typeface="Arial" panose="020B0604020202020204" pitchFamily="34" charset="0"/>
              <a:buChar char="•"/>
            </a:pPr>
            <a:r>
              <a:rPr lang="en-US" dirty="0">
                <a:solidFill>
                  <a:srgbClr val="262626"/>
                </a:solidFill>
              </a:rPr>
              <a:t>Which items are replaced too quickly?</a:t>
            </a:r>
          </a:p>
          <a:p>
            <a:pPr marL="285750" indent="-285750">
              <a:buClr>
                <a:srgbClr val="62A844"/>
              </a:buClr>
              <a:buFont typeface="Arial" panose="020B0604020202020204" pitchFamily="34" charset="0"/>
              <a:buChar char="•"/>
            </a:pPr>
            <a:r>
              <a:rPr lang="en-US" dirty="0">
                <a:solidFill>
                  <a:srgbClr val="262626"/>
                </a:solidFill>
              </a:rPr>
              <a:t>Where is value lost before waste even appears?</a:t>
            </a:r>
          </a:p>
          <a:p>
            <a:pPr marL="285750" indent="-285750">
              <a:buClr>
                <a:srgbClr val="62A844"/>
              </a:buClr>
              <a:buFont typeface="Arial" panose="020B0604020202020204" pitchFamily="34" charset="0"/>
              <a:buChar char="•"/>
            </a:pPr>
            <a:r>
              <a:rPr lang="en-US" dirty="0">
                <a:solidFill>
                  <a:srgbClr val="262626"/>
                </a:solidFill>
              </a:rPr>
              <a:t>Which routine feels most “linear”?</a:t>
            </a:r>
          </a:p>
          <a:p>
            <a:pPr>
              <a:buClr>
                <a:srgbClr val="62A844"/>
              </a:buClr>
            </a:pPr>
            <a:endParaRPr lang="en-US" dirty="0">
              <a:solidFill>
                <a:srgbClr val="262626"/>
              </a:solidFill>
            </a:endParaRPr>
          </a:p>
          <a:p>
            <a:pPr>
              <a:buClr>
                <a:srgbClr val="62A844"/>
              </a:buClr>
            </a:pPr>
            <a:r>
              <a:rPr lang="en-US" sz="2000" b="1" dirty="0">
                <a:solidFill>
                  <a:srgbClr val="0289AE"/>
                </a:solidFill>
              </a:rPr>
              <a:t>Discussion prompt - Which change would have the greatest effect:</a:t>
            </a:r>
          </a:p>
          <a:p>
            <a:pPr marL="285750" indent="-285750">
              <a:buClr>
                <a:srgbClr val="62A844"/>
              </a:buClr>
              <a:buFont typeface="Arial" panose="020B0604020202020204" pitchFamily="34" charset="0"/>
              <a:buChar char="•"/>
            </a:pPr>
            <a:r>
              <a:rPr lang="en-US" dirty="0">
                <a:solidFill>
                  <a:srgbClr val="262626"/>
                </a:solidFill>
              </a:rPr>
              <a:t>buying differently</a:t>
            </a:r>
          </a:p>
          <a:p>
            <a:pPr marL="285750" indent="-285750">
              <a:buClr>
                <a:srgbClr val="62A844"/>
              </a:buClr>
              <a:buFont typeface="Arial" panose="020B0604020202020204" pitchFamily="34" charset="0"/>
              <a:buChar char="•"/>
            </a:pPr>
            <a:r>
              <a:rPr lang="en-US" dirty="0">
                <a:solidFill>
                  <a:srgbClr val="262626"/>
                </a:solidFill>
              </a:rPr>
              <a:t>using differently</a:t>
            </a:r>
          </a:p>
          <a:p>
            <a:pPr marL="285750" indent="-285750">
              <a:buClr>
                <a:srgbClr val="62A844"/>
              </a:buClr>
              <a:buFont typeface="Arial" panose="020B0604020202020204" pitchFamily="34" charset="0"/>
              <a:buChar char="•"/>
            </a:pPr>
            <a:r>
              <a:rPr lang="en-US" dirty="0">
                <a:solidFill>
                  <a:srgbClr val="262626"/>
                </a:solidFill>
              </a:rPr>
              <a:t>storing differently</a:t>
            </a:r>
          </a:p>
          <a:p>
            <a:pPr marL="285750" indent="-285750">
              <a:buClr>
                <a:srgbClr val="62A844"/>
              </a:buClr>
              <a:buFont typeface="Arial" panose="020B0604020202020204" pitchFamily="34" charset="0"/>
              <a:buChar char="•"/>
            </a:pPr>
            <a:r>
              <a:rPr lang="en-US" dirty="0">
                <a:solidFill>
                  <a:srgbClr val="262626"/>
                </a:solidFill>
              </a:rPr>
              <a:t>repairing differently</a:t>
            </a:r>
          </a:p>
          <a:p>
            <a:pPr marL="285750" indent="-285750">
              <a:buClr>
                <a:srgbClr val="62A844"/>
              </a:buClr>
              <a:buFont typeface="Arial" panose="020B0604020202020204" pitchFamily="34" charset="0"/>
              <a:buChar char="•"/>
            </a:pPr>
            <a:r>
              <a:rPr lang="en-US" dirty="0">
                <a:solidFill>
                  <a:srgbClr val="262626"/>
                </a:solidFill>
              </a:rPr>
              <a:t>communicating differently</a:t>
            </a:r>
          </a:p>
        </p:txBody>
      </p:sp>
    </p:spTree>
    <p:extLst>
      <p:ext uri="{BB962C8B-B14F-4D97-AF65-F5344CB8AC3E}">
        <p14:creationId xmlns:p14="http://schemas.microsoft.com/office/powerpoint/2010/main" val="1477982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E4898-037B-A7E4-0FF9-C91BFE34BFDF}"/>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C3C1EC79-E949-A1B2-49BD-14296CE7045A}"/>
              </a:ext>
            </a:extLst>
          </p:cNvPr>
          <p:cNvSpPr txBox="1">
            <a:spLocks/>
          </p:cNvSpPr>
          <p:nvPr/>
        </p:nvSpPr>
        <p:spPr>
          <a:xfrm>
            <a:off x="429115" y="573739"/>
            <a:ext cx="566688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Watch and Reflect</a:t>
            </a:r>
          </a:p>
        </p:txBody>
      </p:sp>
      <p:cxnSp>
        <p:nvCxnSpPr>
          <p:cNvPr id="3" name="Straight Connector 2">
            <a:extLst>
              <a:ext uri="{FF2B5EF4-FFF2-40B4-BE49-F238E27FC236}">
                <a16:creationId xmlns:a16="http://schemas.microsoft.com/office/drawing/2014/main" id="{B1458041-6FFE-30F3-1E60-F1A69E57D5DB}"/>
              </a:ext>
            </a:extLst>
          </p:cNvPr>
          <p:cNvCxnSpPr>
            <a:cxnSpLocks/>
          </p:cNvCxnSpPr>
          <p:nvPr/>
        </p:nvCxnSpPr>
        <p:spPr>
          <a:xfrm>
            <a:off x="0" y="1320259"/>
            <a:ext cx="609600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6CA0262B-2FBD-0713-6E1C-BD69DD1B7CC4}"/>
              </a:ext>
            </a:extLst>
          </p:cNvPr>
          <p:cNvSpPr/>
          <p:nvPr/>
        </p:nvSpPr>
        <p:spPr>
          <a:xfrm flipH="1">
            <a:off x="586941" y="1641270"/>
            <a:ext cx="5258274" cy="3447098"/>
          </a:xfrm>
          <a:prstGeom prst="rect">
            <a:avLst/>
          </a:prstGeom>
        </p:spPr>
        <p:txBody>
          <a:bodyPr wrap="square">
            <a:spAutoFit/>
          </a:bodyPr>
          <a:lstStyle/>
          <a:p>
            <a:r>
              <a:rPr lang="en-US" sz="2000" b="1" dirty="0">
                <a:solidFill>
                  <a:srgbClr val="0289AE"/>
                </a:solidFill>
              </a:rPr>
              <a:t>As you watch, note:</a:t>
            </a:r>
          </a:p>
          <a:p>
            <a:endParaRPr lang="en-US" sz="800" b="1" dirty="0">
              <a:solidFill>
                <a:srgbClr val="262626"/>
              </a:solidFill>
            </a:endParaRPr>
          </a:p>
          <a:p>
            <a:pPr marL="285750" indent="-285750">
              <a:buClr>
                <a:srgbClr val="62A844"/>
              </a:buClr>
              <a:buFont typeface="Arial" panose="020B0604020202020204" pitchFamily="34" charset="0"/>
              <a:buChar char="•"/>
            </a:pPr>
            <a:r>
              <a:rPr lang="en-US" dirty="0">
                <a:solidFill>
                  <a:srgbClr val="262626"/>
                </a:solidFill>
              </a:rPr>
              <a:t>one idea that changes how you think about waste</a:t>
            </a:r>
          </a:p>
          <a:p>
            <a:pPr marL="285750" indent="-285750">
              <a:buClr>
                <a:srgbClr val="62A844"/>
              </a:buClr>
              <a:buFont typeface="Arial" panose="020B0604020202020204" pitchFamily="34" charset="0"/>
              <a:buChar char="•"/>
            </a:pPr>
            <a:r>
              <a:rPr lang="en-US" dirty="0">
                <a:solidFill>
                  <a:srgbClr val="262626"/>
                </a:solidFill>
              </a:rPr>
              <a:t>one principle that fits hospitality operations</a:t>
            </a:r>
          </a:p>
          <a:p>
            <a:pPr marL="285750" indent="-285750">
              <a:buClr>
                <a:srgbClr val="62A844"/>
              </a:buClr>
              <a:buFont typeface="Arial" panose="020B0604020202020204" pitchFamily="34" charset="0"/>
              <a:buChar char="•"/>
            </a:pPr>
            <a:r>
              <a:rPr lang="en-US" dirty="0">
                <a:solidFill>
                  <a:srgbClr val="262626"/>
                </a:solidFill>
              </a:rPr>
              <a:t>one example you could translate into your own workplace</a:t>
            </a:r>
          </a:p>
          <a:p>
            <a:endParaRPr lang="en-US" dirty="0">
              <a:solidFill>
                <a:srgbClr val="262626"/>
              </a:solidFill>
            </a:endParaRPr>
          </a:p>
          <a:p>
            <a:endParaRPr lang="en-US" dirty="0">
              <a:solidFill>
                <a:srgbClr val="262626"/>
              </a:solidFill>
            </a:endParaRPr>
          </a:p>
          <a:p>
            <a:r>
              <a:rPr lang="en-US" sz="2000" b="1" dirty="0">
                <a:solidFill>
                  <a:srgbClr val="0289AE"/>
                </a:solidFill>
              </a:rPr>
              <a:t>Reflection Question:</a:t>
            </a:r>
          </a:p>
          <a:p>
            <a:br>
              <a:rPr lang="en-US" sz="800" dirty="0">
                <a:solidFill>
                  <a:srgbClr val="262626"/>
                </a:solidFill>
              </a:rPr>
            </a:br>
            <a:r>
              <a:rPr lang="en-US" dirty="0">
                <a:solidFill>
                  <a:srgbClr val="262626"/>
                </a:solidFill>
              </a:rPr>
              <a:t>What would “circulating value” mean in a hotel, restaurant or café?</a:t>
            </a:r>
          </a:p>
          <a:p>
            <a:endParaRPr lang="de-DE" dirty="0">
              <a:solidFill>
                <a:srgbClr val="262626"/>
              </a:solidFill>
            </a:endParaRPr>
          </a:p>
        </p:txBody>
      </p:sp>
      <p:pic>
        <p:nvPicPr>
          <p:cNvPr id="15" name="Picture 14">
            <a:extLst>
              <a:ext uri="{FF2B5EF4-FFF2-40B4-BE49-F238E27FC236}">
                <a16:creationId xmlns:a16="http://schemas.microsoft.com/office/drawing/2014/main" id="{8189EA8C-65E5-C2FD-70BE-96565F5BAE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61" t="12298" r="29196" b="16922"/>
          <a:stretch>
            <a:fillRect/>
          </a:stretch>
        </p:blipFill>
        <p:spPr>
          <a:xfrm>
            <a:off x="5243332" y="538526"/>
            <a:ext cx="6938002" cy="5340374"/>
          </a:xfrm>
          <a:prstGeom prst="rect">
            <a:avLst/>
          </a:prstGeom>
        </p:spPr>
      </p:pic>
      <p:pic>
        <p:nvPicPr>
          <p:cNvPr id="9" name="Bildplatzhalter 7" descr="The image is a YouTube video thumbnail featuring Ellen MacArthur Foundation, discussing the concept of a Circular Economy.&#10;&#10;KI-generierte Inhalte können fehlerhaft sein.">
            <a:hlinkClick r:id="rId4"/>
            <a:extLst>
              <a:ext uri="{FF2B5EF4-FFF2-40B4-BE49-F238E27FC236}">
                <a16:creationId xmlns:a16="http://schemas.microsoft.com/office/drawing/2014/main" id="{C900FAEA-F747-617E-5C00-646F9EFAC58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403" r="24493"/>
          <a:stretch>
            <a:fillRect/>
          </a:stretch>
        </p:blipFill>
        <p:spPr>
          <a:xfrm>
            <a:off x="6886936" y="979100"/>
            <a:ext cx="5294397" cy="4102186"/>
          </a:xfrm>
          <a:prstGeom prst="rect">
            <a:avLst/>
          </a:prstGeom>
          <a:solidFill>
            <a:srgbClr val="FFFFFF">
              <a:lumMod val="85000"/>
            </a:srgbClr>
          </a:solidFill>
        </p:spPr>
      </p:pic>
    </p:spTree>
    <p:extLst>
      <p:ext uri="{BB962C8B-B14F-4D97-AF65-F5344CB8AC3E}">
        <p14:creationId xmlns:p14="http://schemas.microsoft.com/office/powerpoint/2010/main" val="2778793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25B8A-019A-28F7-CB49-53DEC9135524}"/>
            </a:ext>
          </a:extLst>
        </p:cNvPr>
        <p:cNvGrpSpPr/>
        <p:nvPr/>
      </p:nvGrpSpPr>
      <p:grpSpPr>
        <a:xfrm>
          <a:off x="0" y="0"/>
          <a:ext cx="0" cy="0"/>
          <a:chOff x="0" y="0"/>
          <a:chExt cx="0" cy="0"/>
        </a:xfrm>
      </p:grpSpPr>
      <p:sp>
        <p:nvSpPr>
          <p:cNvPr id="107" name="Rectangle 30">
            <a:extLst>
              <a:ext uri="{FF2B5EF4-FFF2-40B4-BE49-F238E27FC236}">
                <a16:creationId xmlns:a16="http://schemas.microsoft.com/office/drawing/2014/main" id="{02C06211-2F93-F12E-4664-63C25EC27E19}"/>
              </a:ext>
            </a:extLst>
          </p:cNvPr>
          <p:cNvSpPr/>
          <p:nvPr/>
        </p:nvSpPr>
        <p:spPr>
          <a:xfrm flipH="1">
            <a:off x="688773" y="1388001"/>
            <a:ext cx="2699981"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Circular economy designs waste out from the start.</a:t>
            </a:r>
          </a:p>
          <a:p>
            <a:pPr>
              <a:lnSpc>
                <a:spcPts val="2100"/>
              </a:lnSpc>
            </a:pPr>
            <a:endParaRPr lang="en-US" sz="2000" dirty="0">
              <a:solidFill>
                <a:srgbClr val="262626"/>
              </a:solidFill>
              <a:cs typeface="Segoe UI Light" panose="020B0502040204020203" pitchFamily="34" charset="0"/>
            </a:endParaRPr>
          </a:p>
        </p:txBody>
      </p:sp>
      <p:sp>
        <p:nvSpPr>
          <p:cNvPr id="108" name="Rectangle 30">
            <a:extLst>
              <a:ext uri="{FF2B5EF4-FFF2-40B4-BE49-F238E27FC236}">
                <a16:creationId xmlns:a16="http://schemas.microsoft.com/office/drawing/2014/main" id="{A9A21B73-27E6-39FE-288A-ACB8B470866C}"/>
              </a:ext>
            </a:extLst>
          </p:cNvPr>
          <p:cNvSpPr/>
          <p:nvPr/>
        </p:nvSpPr>
        <p:spPr>
          <a:xfrm flipH="1">
            <a:off x="688773" y="3321344"/>
            <a:ext cx="3243331" cy="1439240"/>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The most valuable strategies often happen before disposal: prevention,          reuse, repair and redesign.</a:t>
            </a:r>
          </a:p>
          <a:p>
            <a:pPr>
              <a:lnSpc>
                <a:spcPts val="2100"/>
              </a:lnSpc>
            </a:pPr>
            <a:endParaRPr lang="en-US" sz="2000" dirty="0">
              <a:solidFill>
                <a:srgbClr val="262626"/>
              </a:solidFill>
              <a:cs typeface="Segoe UI Light" panose="020B0502040204020203" pitchFamily="34" charset="0"/>
            </a:endParaRPr>
          </a:p>
        </p:txBody>
      </p:sp>
      <p:sp>
        <p:nvSpPr>
          <p:cNvPr id="109" name="Rectangle 30">
            <a:extLst>
              <a:ext uri="{FF2B5EF4-FFF2-40B4-BE49-F238E27FC236}">
                <a16:creationId xmlns:a16="http://schemas.microsoft.com/office/drawing/2014/main" id="{687B4989-8AEB-6800-EB3A-B243BE4D7D23}"/>
              </a:ext>
            </a:extLst>
          </p:cNvPr>
          <p:cNvSpPr/>
          <p:nvPr/>
        </p:nvSpPr>
        <p:spPr>
          <a:xfrm flipH="1">
            <a:off x="688772" y="5445717"/>
            <a:ext cx="3756226" cy="1439240"/>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Hospitality operations contain many circular hotspots across food, linen, rooms, procurement and maintenance.</a:t>
            </a:r>
          </a:p>
          <a:p>
            <a:pPr>
              <a:lnSpc>
                <a:spcPts val="2100"/>
              </a:lnSpc>
            </a:pPr>
            <a:endParaRPr lang="en-US" sz="2000" dirty="0">
              <a:solidFill>
                <a:srgbClr val="262626"/>
              </a:solidFill>
              <a:cs typeface="Segoe UI Light" panose="020B0502040204020203" pitchFamily="34" charset="0"/>
            </a:endParaRPr>
          </a:p>
        </p:txBody>
      </p:sp>
      <p:sp>
        <p:nvSpPr>
          <p:cNvPr id="3" name="Freeform 5">
            <a:extLst>
              <a:ext uri="{FF2B5EF4-FFF2-40B4-BE49-F238E27FC236}">
                <a16:creationId xmlns:a16="http://schemas.microsoft.com/office/drawing/2014/main" id="{D6CD950E-81D4-6D1C-D022-D93C099F5218}"/>
              </a:ext>
            </a:extLst>
          </p:cNvPr>
          <p:cNvSpPr>
            <a:spLocks/>
          </p:cNvSpPr>
          <p:nvPr/>
        </p:nvSpPr>
        <p:spPr bwMode="auto">
          <a:xfrm>
            <a:off x="5311215" y="3801936"/>
            <a:ext cx="930604" cy="1363306"/>
          </a:xfrm>
          <a:custGeom>
            <a:avLst/>
            <a:gdLst>
              <a:gd name="T0" fmla="*/ 351 w 351"/>
              <a:gd name="T1" fmla="*/ 514 h 514"/>
              <a:gd name="T2" fmla="*/ 351 w 351"/>
              <a:gd name="T3" fmla="*/ 316 h 514"/>
              <a:gd name="T4" fmla="*/ 286 w 351"/>
              <a:gd name="T5" fmla="*/ 257 h 514"/>
              <a:gd name="T6" fmla="*/ 66 w 351"/>
              <a:gd name="T7" fmla="*/ 257 h 514"/>
              <a:gd name="T8" fmla="*/ 0 w 351"/>
              <a:gd name="T9" fmla="*/ 199 h 514"/>
              <a:gd name="T10" fmla="*/ 0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351" y="514"/>
                </a:moveTo>
                <a:cubicBezTo>
                  <a:pt x="351" y="316"/>
                  <a:pt x="351" y="316"/>
                  <a:pt x="351" y="316"/>
                </a:cubicBezTo>
                <a:cubicBezTo>
                  <a:pt x="351" y="283"/>
                  <a:pt x="322" y="257"/>
                  <a:pt x="286" y="257"/>
                </a:cubicBezTo>
                <a:cubicBezTo>
                  <a:pt x="66" y="257"/>
                  <a:pt x="66" y="257"/>
                  <a:pt x="66" y="257"/>
                </a:cubicBezTo>
                <a:cubicBezTo>
                  <a:pt x="30" y="257"/>
                  <a:pt x="0" y="231"/>
                  <a:pt x="0" y="199"/>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E2069E55-325A-80A7-234A-CE1358B3D39B}"/>
              </a:ext>
            </a:extLst>
          </p:cNvPr>
          <p:cNvSpPr>
            <a:spLocks/>
          </p:cNvSpPr>
          <p:nvPr/>
        </p:nvSpPr>
        <p:spPr bwMode="auto">
          <a:xfrm>
            <a:off x="6419642" y="3801937"/>
            <a:ext cx="930604" cy="1363306"/>
          </a:xfrm>
          <a:custGeom>
            <a:avLst/>
            <a:gdLst>
              <a:gd name="T0" fmla="*/ 0 w 351"/>
              <a:gd name="T1" fmla="*/ 514 h 514"/>
              <a:gd name="T2" fmla="*/ 0 w 351"/>
              <a:gd name="T3" fmla="*/ 316 h 514"/>
              <a:gd name="T4" fmla="*/ 65 w 351"/>
              <a:gd name="T5" fmla="*/ 257 h 514"/>
              <a:gd name="T6" fmla="*/ 285 w 351"/>
              <a:gd name="T7" fmla="*/ 257 h 514"/>
              <a:gd name="T8" fmla="*/ 351 w 351"/>
              <a:gd name="T9" fmla="*/ 199 h 514"/>
              <a:gd name="T10" fmla="*/ 351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0" y="514"/>
                </a:moveTo>
                <a:cubicBezTo>
                  <a:pt x="0" y="316"/>
                  <a:pt x="0" y="316"/>
                  <a:pt x="0" y="316"/>
                </a:cubicBezTo>
                <a:cubicBezTo>
                  <a:pt x="0" y="283"/>
                  <a:pt x="29" y="257"/>
                  <a:pt x="65" y="257"/>
                </a:cubicBezTo>
                <a:cubicBezTo>
                  <a:pt x="285" y="257"/>
                  <a:pt x="285" y="257"/>
                  <a:pt x="285" y="257"/>
                </a:cubicBezTo>
                <a:cubicBezTo>
                  <a:pt x="321" y="257"/>
                  <a:pt x="351" y="231"/>
                  <a:pt x="351" y="199"/>
                </a:cubicBezTo>
                <a:cubicBezTo>
                  <a:pt x="351" y="0"/>
                  <a:pt x="351" y="0"/>
                  <a:pt x="351"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7">
            <a:extLst>
              <a:ext uri="{FF2B5EF4-FFF2-40B4-BE49-F238E27FC236}">
                <a16:creationId xmlns:a16="http://schemas.microsoft.com/office/drawing/2014/main" id="{60CC0B22-75A6-0B02-580B-BECB25FDD893}"/>
              </a:ext>
            </a:extLst>
          </p:cNvPr>
          <p:cNvSpPr>
            <a:spLocks/>
          </p:cNvSpPr>
          <p:nvPr/>
        </p:nvSpPr>
        <p:spPr bwMode="auto">
          <a:xfrm>
            <a:off x="4026943" y="2405042"/>
            <a:ext cx="624355" cy="910845"/>
          </a:xfrm>
          <a:custGeom>
            <a:avLst/>
            <a:gdLst>
              <a:gd name="T0" fmla="*/ 235 w 235"/>
              <a:gd name="T1" fmla="*/ 344 h 344"/>
              <a:gd name="T2" fmla="*/ 235 w 235"/>
              <a:gd name="T3" fmla="*/ 211 h 344"/>
              <a:gd name="T4" fmla="*/ 191 w 235"/>
              <a:gd name="T5" fmla="*/ 172 h 344"/>
              <a:gd name="T6" fmla="*/ 44 w 235"/>
              <a:gd name="T7" fmla="*/ 172 h 344"/>
              <a:gd name="T8" fmla="*/ 0 w 235"/>
              <a:gd name="T9" fmla="*/ 133 h 344"/>
              <a:gd name="T10" fmla="*/ 0 w 235"/>
              <a:gd name="T11" fmla="*/ 0 h 344"/>
            </a:gdLst>
            <a:ahLst/>
            <a:cxnLst>
              <a:cxn ang="0">
                <a:pos x="T0" y="T1"/>
              </a:cxn>
              <a:cxn ang="0">
                <a:pos x="T2" y="T3"/>
              </a:cxn>
              <a:cxn ang="0">
                <a:pos x="T4" y="T5"/>
              </a:cxn>
              <a:cxn ang="0">
                <a:pos x="T6" y="T7"/>
              </a:cxn>
              <a:cxn ang="0">
                <a:pos x="T8" y="T9"/>
              </a:cxn>
              <a:cxn ang="0">
                <a:pos x="T10" y="T11"/>
              </a:cxn>
            </a:cxnLst>
            <a:rect l="0" t="0" r="r" b="b"/>
            <a:pathLst>
              <a:path w="235" h="344">
                <a:moveTo>
                  <a:pt x="235" y="344"/>
                </a:moveTo>
                <a:cubicBezTo>
                  <a:pt x="235" y="211"/>
                  <a:pt x="235" y="211"/>
                  <a:pt x="235" y="211"/>
                </a:cubicBezTo>
                <a:cubicBezTo>
                  <a:pt x="235" y="189"/>
                  <a:pt x="215" y="172"/>
                  <a:pt x="191" y="172"/>
                </a:cubicBezTo>
                <a:cubicBezTo>
                  <a:pt x="44" y="172"/>
                  <a:pt x="44" y="172"/>
                  <a:pt x="44" y="172"/>
                </a:cubicBezTo>
                <a:cubicBezTo>
                  <a:pt x="20" y="172"/>
                  <a:pt x="0" y="154"/>
                  <a:pt x="0" y="133"/>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8">
            <a:extLst>
              <a:ext uri="{FF2B5EF4-FFF2-40B4-BE49-F238E27FC236}">
                <a16:creationId xmlns:a16="http://schemas.microsoft.com/office/drawing/2014/main" id="{795A56D8-444B-5627-7BB5-819277E044C0}"/>
              </a:ext>
            </a:extLst>
          </p:cNvPr>
          <p:cNvSpPr>
            <a:spLocks/>
          </p:cNvSpPr>
          <p:nvPr/>
        </p:nvSpPr>
        <p:spPr bwMode="auto">
          <a:xfrm>
            <a:off x="8166251" y="2974076"/>
            <a:ext cx="620403" cy="912823"/>
          </a:xfrm>
          <a:custGeom>
            <a:avLst/>
            <a:gdLst>
              <a:gd name="T0" fmla="*/ 0 w 234"/>
              <a:gd name="T1" fmla="*/ 344 h 344"/>
              <a:gd name="T2" fmla="*/ 0 w 234"/>
              <a:gd name="T3" fmla="*/ 211 h 344"/>
              <a:gd name="T4" fmla="*/ 43 w 234"/>
              <a:gd name="T5" fmla="*/ 172 h 344"/>
              <a:gd name="T6" fmla="*/ 191 w 234"/>
              <a:gd name="T7" fmla="*/ 172 h 344"/>
              <a:gd name="T8" fmla="*/ 234 w 234"/>
              <a:gd name="T9" fmla="*/ 133 h 344"/>
              <a:gd name="T10" fmla="*/ 234 w 234"/>
              <a:gd name="T11" fmla="*/ 0 h 344"/>
            </a:gdLst>
            <a:ahLst/>
            <a:cxnLst>
              <a:cxn ang="0">
                <a:pos x="T0" y="T1"/>
              </a:cxn>
              <a:cxn ang="0">
                <a:pos x="T2" y="T3"/>
              </a:cxn>
              <a:cxn ang="0">
                <a:pos x="T4" y="T5"/>
              </a:cxn>
              <a:cxn ang="0">
                <a:pos x="T6" y="T7"/>
              </a:cxn>
              <a:cxn ang="0">
                <a:pos x="T8" y="T9"/>
              </a:cxn>
              <a:cxn ang="0">
                <a:pos x="T10" y="T11"/>
              </a:cxn>
            </a:cxnLst>
            <a:rect l="0" t="0" r="r" b="b"/>
            <a:pathLst>
              <a:path w="234" h="344">
                <a:moveTo>
                  <a:pt x="0" y="344"/>
                </a:moveTo>
                <a:cubicBezTo>
                  <a:pt x="0" y="211"/>
                  <a:pt x="0" y="211"/>
                  <a:pt x="0" y="211"/>
                </a:cubicBezTo>
                <a:cubicBezTo>
                  <a:pt x="0" y="190"/>
                  <a:pt x="19" y="172"/>
                  <a:pt x="43" y="172"/>
                </a:cubicBezTo>
                <a:cubicBezTo>
                  <a:pt x="191" y="172"/>
                  <a:pt x="191" y="172"/>
                  <a:pt x="191" y="172"/>
                </a:cubicBezTo>
                <a:cubicBezTo>
                  <a:pt x="215" y="172"/>
                  <a:pt x="234" y="154"/>
                  <a:pt x="234" y="133"/>
                </a:cubicBezTo>
                <a:cubicBezTo>
                  <a:pt x="234" y="0"/>
                  <a:pt x="234" y="0"/>
                  <a:pt x="234"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DAC0F1B3-1DE8-867D-3643-E539E66178D0}"/>
              </a:ext>
            </a:extLst>
          </p:cNvPr>
          <p:cNvSpPr>
            <a:spLocks/>
          </p:cNvSpPr>
          <p:nvPr/>
        </p:nvSpPr>
        <p:spPr bwMode="auto">
          <a:xfrm>
            <a:off x="7022262" y="1128670"/>
            <a:ext cx="622377" cy="910845"/>
          </a:xfrm>
          <a:custGeom>
            <a:avLst/>
            <a:gdLst>
              <a:gd name="T0" fmla="*/ 0 w 235"/>
              <a:gd name="T1" fmla="*/ 343 h 343"/>
              <a:gd name="T2" fmla="*/ 0 w 235"/>
              <a:gd name="T3" fmla="*/ 210 h 343"/>
              <a:gd name="T4" fmla="*/ 44 w 235"/>
              <a:gd name="T5" fmla="*/ 171 h 343"/>
              <a:gd name="T6" fmla="*/ 191 w 235"/>
              <a:gd name="T7" fmla="*/ 171 h 343"/>
              <a:gd name="T8" fmla="*/ 235 w 235"/>
              <a:gd name="T9" fmla="*/ 132 h 343"/>
              <a:gd name="T10" fmla="*/ 235 w 235"/>
              <a:gd name="T11" fmla="*/ 0 h 343"/>
            </a:gdLst>
            <a:ahLst/>
            <a:cxnLst>
              <a:cxn ang="0">
                <a:pos x="T0" y="T1"/>
              </a:cxn>
              <a:cxn ang="0">
                <a:pos x="T2" y="T3"/>
              </a:cxn>
              <a:cxn ang="0">
                <a:pos x="T4" y="T5"/>
              </a:cxn>
              <a:cxn ang="0">
                <a:pos x="T6" y="T7"/>
              </a:cxn>
              <a:cxn ang="0">
                <a:pos x="T8" y="T9"/>
              </a:cxn>
              <a:cxn ang="0">
                <a:pos x="T10" y="T11"/>
              </a:cxn>
            </a:cxnLst>
            <a:rect l="0" t="0" r="r" b="b"/>
            <a:pathLst>
              <a:path w="235" h="343">
                <a:moveTo>
                  <a:pt x="0" y="343"/>
                </a:moveTo>
                <a:cubicBezTo>
                  <a:pt x="0" y="210"/>
                  <a:pt x="0" y="210"/>
                  <a:pt x="0" y="210"/>
                </a:cubicBezTo>
                <a:cubicBezTo>
                  <a:pt x="0" y="189"/>
                  <a:pt x="20" y="171"/>
                  <a:pt x="44" y="171"/>
                </a:cubicBezTo>
                <a:cubicBezTo>
                  <a:pt x="191" y="171"/>
                  <a:pt x="191" y="171"/>
                  <a:pt x="191" y="171"/>
                </a:cubicBezTo>
                <a:cubicBezTo>
                  <a:pt x="215" y="171"/>
                  <a:pt x="235" y="154"/>
                  <a:pt x="235" y="132"/>
                </a:cubicBezTo>
                <a:cubicBezTo>
                  <a:pt x="235" y="0"/>
                  <a:pt x="235" y="0"/>
                  <a:pt x="235"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0">
            <a:extLst>
              <a:ext uri="{FF2B5EF4-FFF2-40B4-BE49-F238E27FC236}">
                <a16:creationId xmlns:a16="http://schemas.microsoft.com/office/drawing/2014/main" id="{AE19A0F4-8845-C94D-FE44-5ED9FD875BFC}"/>
              </a:ext>
            </a:extLst>
          </p:cNvPr>
          <p:cNvSpPr>
            <a:spLocks noChangeShapeType="1"/>
          </p:cNvSpPr>
          <p:nvPr/>
        </p:nvSpPr>
        <p:spPr bwMode="auto">
          <a:xfrm>
            <a:off x="6332707" y="3517419"/>
            <a:ext cx="0" cy="2305765"/>
          </a:xfrm>
          <a:prstGeom prst="line">
            <a:avLst/>
          </a:prstGeom>
          <a:noFill/>
          <a:ln w="41275" cap="flat">
            <a:solidFill>
              <a:srgbClr val="06677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2D54838C-CCC3-0869-2346-8BB508AF73AD}"/>
              </a:ext>
            </a:extLst>
          </p:cNvPr>
          <p:cNvSpPr>
            <a:spLocks/>
          </p:cNvSpPr>
          <p:nvPr/>
        </p:nvSpPr>
        <p:spPr bwMode="auto">
          <a:xfrm>
            <a:off x="5034603" y="1391452"/>
            <a:ext cx="2594231" cy="1641895"/>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67ABF26D-72B9-BDA3-0BDF-04225215A704}"/>
              </a:ext>
            </a:extLst>
          </p:cNvPr>
          <p:cNvSpPr>
            <a:spLocks/>
          </p:cNvSpPr>
          <p:nvPr/>
        </p:nvSpPr>
        <p:spPr bwMode="auto">
          <a:xfrm>
            <a:off x="5809120"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a:extLst>
              <a:ext uri="{FF2B5EF4-FFF2-40B4-BE49-F238E27FC236}">
                <a16:creationId xmlns:a16="http://schemas.microsoft.com/office/drawing/2014/main" id="{B725B1B3-4E0D-BBBD-1F04-D48FEBB0CB85}"/>
              </a:ext>
            </a:extLst>
          </p:cNvPr>
          <p:cNvSpPr>
            <a:spLocks/>
          </p:cNvSpPr>
          <p:nvPr/>
        </p:nvSpPr>
        <p:spPr bwMode="auto">
          <a:xfrm>
            <a:off x="4260089"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25">
            <a:extLst>
              <a:ext uri="{FF2B5EF4-FFF2-40B4-BE49-F238E27FC236}">
                <a16:creationId xmlns:a16="http://schemas.microsoft.com/office/drawing/2014/main" id="{6C2FA2C6-B8DB-23CD-E330-0F9F319F931B}"/>
              </a:ext>
            </a:extLst>
          </p:cNvPr>
          <p:cNvSpPr>
            <a:spLocks noChangeArrowheads="1"/>
          </p:cNvSpPr>
          <p:nvPr/>
        </p:nvSpPr>
        <p:spPr bwMode="auto">
          <a:xfrm>
            <a:off x="5795287" y="3005686"/>
            <a:ext cx="1072862" cy="1068912"/>
          </a:xfrm>
          <a:prstGeom prst="ellipse">
            <a:avLst/>
          </a:prstGeom>
          <a:solidFill>
            <a:srgbClr val="06677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38153D87-C1CD-33B9-FCB3-813A6DCED983}"/>
              </a:ext>
            </a:extLst>
          </p:cNvPr>
          <p:cNvSpPr>
            <a:spLocks/>
          </p:cNvSpPr>
          <p:nvPr/>
        </p:nvSpPr>
        <p:spPr bwMode="auto">
          <a:xfrm>
            <a:off x="8279462" y="2567406"/>
            <a:ext cx="1013589" cy="638184"/>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79302C59-185A-E49A-058B-926250D5B491}"/>
              </a:ext>
            </a:extLst>
          </p:cNvPr>
          <p:cNvSpPr>
            <a:spLocks/>
          </p:cNvSpPr>
          <p:nvPr/>
        </p:nvSpPr>
        <p:spPr bwMode="auto">
          <a:xfrm>
            <a:off x="3523111" y="1996050"/>
            <a:ext cx="1011613" cy="640161"/>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72BD87E1-6C2D-9AF9-F36E-85FE566C79DE}"/>
              </a:ext>
            </a:extLst>
          </p:cNvPr>
          <p:cNvSpPr>
            <a:spLocks/>
          </p:cNvSpPr>
          <p:nvPr/>
        </p:nvSpPr>
        <p:spPr bwMode="auto">
          <a:xfrm>
            <a:off x="7138837" y="739436"/>
            <a:ext cx="1011613" cy="642137"/>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9">
            <a:extLst>
              <a:ext uri="{FF2B5EF4-FFF2-40B4-BE49-F238E27FC236}">
                <a16:creationId xmlns:a16="http://schemas.microsoft.com/office/drawing/2014/main" id="{70BF234A-959A-9AF0-263E-6222C46EF945}"/>
              </a:ext>
            </a:extLst>
          </p:cNvPr>
          <p:cNvSpPr>
            <a:spLocks noChangeArrowheads="1"/>
          </p:cNvSpPr>
          <p:nvPr/>
        </p:nvSpPr>
        <p:spPr bwMode="auto">
          <a:xfrm>
            <a:off x="4617710" y="1061493"/>
            <a:ext cx="507781" cy="507781"/>
          </a:xfrm>
          <a:prstGeom prst="ellipse">
            <a:avLst/>
          </a:prstGeom>
          <a:solidFill>
            <a:srgbClr val="EABB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30">
            <a:extLst>
              <a:ext uri="{FF2B5EF4-FFF2-40B4-BE49-F238E27FC236}">
                <a16:creationId xmlns:a16="http://schemas.microsoft.com/office/drawing/2014/main" id="{C1C5B964-2640-CC0D-632F-FA489ABC91CF}"/>
              </a:ext>
            </a:extLst>
          </p:cNvPr>
          <p:cNvSpPr>
            <a:spLocks noChangeArrowheads="1"/>
          </p:cNvSpPr>
          <p:nvPr/>
        </p:nvSpPr>
        <p:spPr bwMode="auto">
          <a:xfrm>
            <a:off x="8859766" y="3475927"/>
            <a:ext cx="507781" cy="509758"/>
          </a:xfrm>
          <a:prstGeom prst="ellipse">
            <a:avLst/>
          </a:prstGeom>
          <a:solidFill>
            <a:srgbClr val="EABB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31">
            <a:extLst>
              <a:ext uri="{FF2B5EF4-FFF2-40B4-BE49-F238E27FC236}">
                <a16:creationId xmlns:a16="http://schemas.microsoft.com/office/drawing/2014/main" id="{4A5B5C1F-8707-A199-21AF-985737E826BA}"/>
              </a:ext>
            </a:extLst>
          </p:cNvPr>
          <p:cNvSpPr>
            <a:spLocks noChangeArrowheads="1"/>
          </p:cNvSpPr>
          <p:nvPr/>
        </p:nvSpPr>
        <p:spPr bwMode="auto">
          <a:xfrm>
            <a:off x="8403351" y="665344"/>
            <a:ext cx="509758" cy="507781"/>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33">
            <a:extLst>
              <a:ext uri="{FF2B5EF4-FFF2-40B4-BE49-F238E27FC236}">
                <a16:creationId xmlns:a16="http://schemas.microsoft.com/office/drawing/2014/main" id="{EFB0B0A5-D18D-6F6E-0BD4-04B3EA608D3D}"/>
              </a:ext>
            </a:extLst>
          </p:cNvPr>
          <p:cNvSpPr>
            <a:spLocks noChangeArrowheads="1"/>
          </p:cNvSpPr>
          <p:nvPr/>
        </p:nvSpPr>
        <p:spPr bwMode="auto">
          <a:xfrm>
            <a:off x="7684160" y="1595653"/>
            <a:ext cx="377378"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34">
            <a:extLst>
              <a:ext uri="{FF2B5EF4-FFF2-40B4-BE49-F238E27FC236}">
                <a16:creationId xmlns:a16="http://schemas.microsoft.com/office/drawing/2014/main" id="{F204E4A6-CDF5-CE01-F33D-3F42157D626F}"/>
              </a:ext>
            </a:extLst>
          </p:cNvPr>
          <p:cNvSpPr>
            <a:spLocks noChangeArrowheads="1"/>
          </p:cNvSpPr>
          <p:nvPr/>
        </p:nvSpPr>
        <p:spPr bwMode="auto">
          <a:xfrm>
            <a:off x="5698475" y="707824"/>
            <a:ext cx="375403" cy="377379"/>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35">
            <a:extLst>
              <a:ext uri="{FF2B5EF4-FFF2-40B4-BE49-F238E27FC236}">
                <a16:creationId xmlns:a16="http://schemas.microsoft.com/office/drawing/2014/main" id="{8B34D01F-CC3D-9A77-98EB-53E08E51F822}"/>
              </a:ext>
            </a:extLst>
          </p:cNvPr>
          <p:cNvSpPr>
            <a:spLocks noChangeArrowheads="1"/>
          </p:cNvSpPr>
          <p:nvPr/>
        </p:nvSpPr>
        <p:spPr bwMode="auto">
          <a:xfrm>
            <a:off x="3554727" y="1101010"/>
            <a:ext cx="377378"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36">
            <a:extLst>
              <a:ext uri="{FF2B5EF4-FFF2-40B4-BE49-F238E27FC236}">
                <a16:creationId xmlns:a16="http://schemas.microsoft.com/office/drawing/2014/main" id="{956ED385-6CA6-88DB-EF5C-B504D6CDE049}"/>
              </a:ext>
            </a:extLst>
          </p:cNvPr>
          <p:cNvSpPr>
            <a:spLocks noChangeArrowheads="1"/>
          </p:cNvSpPr>
          <p:nvPr/>
        </p:nvSpPr>
        <p:spPr bwMode="auto">
          <a:xfrm>
            <a:off x="4256137" y="4444072"/>
            <a:ext cx="375403"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37">
            <a:extLst>
              <a:ext uri="{FF2B5EF4-FFF2-40B4-BE49-F238E27FC236}">
                <a16:creationId xmlns:a16="http://schemas.microsoft.com/office/drawing/2014/main" id="{95D22BB6-05FD-15CD-098E-2F7635487933}"/>
              </a:ext>
            </a:extLst>
          </p:cNvPr>
          <p:cNvSpPr>
            <a:spLocks noChangeArrowheads="1"/>
          </p:cNvSpPr>
          <p:nvPr/>
        </p:nvSpPr>
        <p:spPr bwMode="auto">
          <a:xfrm>
            <a:off x="7956820" y="4444072"/>
            <a:ext cx="377378" cy="375403"/>
          </a:xfrm>
          <a:prstGeom prst="ellipse">
            <a:avLst/>
          </a:pr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D71D8B2C-8D6C-F256-7CA3-888542730A9B}"/>
              </a:ext>
            </a:extLst>
          </p:cNvPr>
          <p:cNvSpPr>
            <a:spLocks noEditPoints="1"/>
          </p:cNvSpPr>
          <p:nvPr/>
        </p:nvSpPr>
        <p:spPr bwMode="auto">
          <a:xfrm>
            <a:off x="4779726" y="3064958"/>
            <a:ext cx="444557" cy="335888"/>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39">
            <a:extLst>
              <a:ext uri="{FF2B5EF4-FFF2-40B4-BE49-F238E27FC236}">
                <a16:creationId xmlns:a16="http://schemas.microsoft.com/office/drawing/2014/main" id="{02764214-C787-55A7-DE7B-711744D483A4}"/>
              </a:ext>
            </a:extLst>
          </p:cNvPr>
          <p:cNvSpPr>
            <a:spLocks noChangeArrowheads="1"/>
          </p:cNvSpPr>
          <p:nvPr/>
        </p:nvSpPr>
        <p:spPr bwMode="auto">
          <a:xfrm>
            <a:off x="8972385" y="3738711"/>
            <a:ext cx="132379" cy="13237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1">
            <a:extLst>
              <a:ext uri="{FF2B5EF4-FFF2-40B4-BE49-F238E27FC236}">
                <a16:creationId xmlns:a16="http://schemas.microsoft.com/office/drawing/2014/main" id="{7840D1C7-C45B-82AC-ACBD-F54765DF7846}"/>
              </a:ext>
            </a:extLst>
          </p:cNvPr>
          <p:cNvSpPr>
            <a:spLocks noEditPoints="1"/>
          </p:cNvSpPr>
          <p:nvPr/>
        </p:nvSpPr>
        <p:spPr bwMode="auto">
          <a:xfrm>
            <a:off x="9039562" y="3554960"/>
            <a:ext cx="248952" cy="248952"/>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
            <a:extLst>
              <a:ext uri="{FF2B5EF4-FFF2-40B4-BE49-F238E27FC236}">
                <a16:creationId xmlns:a16="http://schemas.microsoft.com/office/drawing/2014/main" id="{FD1F32AA-E032-CA0C-6867-2678C707B0EE}"/>
              </a:ext>
            </a:extLst>
          </p:cNvPr>
          <p:cNvSpPr>
            <a:spLocks noEditPoints="1"/>
          </p:cNvSpPr>
          <p:nvPr/>
        </p:nvSpPr>
        <p:spPr bwMode="auto">
          <a:xfrm>
            <a:off x="5846661" y="1753025"/>
            <a:ext cx="367500" cy="367500"/>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951803FB-9B69-986C-1E01-F92E0ADC925B}"/>
              </a:ext>
            </a:extLst>
          </p:cNvPr>
          <p:cNvSpPr>
            <a:spLocks/>
          </p:cNvSpPr>
          <p:nvPr/>
        </p:nvSpPr>
        <p:spPr bwMode="auto">
          <a:xfrm>
            <a:off x="6109443" y="2260805"/>
            <a:ext cx="389234" cy="375403"/>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3">
            <a:extLst>
              <a:ext uri="{FF2B5EF4-FFF2-40B4-BE49-F238E27FC236}">
                <a16:creationId xmlns:a16="http://schemas.microsoft.com/office/drawing/2014/main" id="{E4C122B4-FB8A-901C-2828-9129C72B695D}"/>
              </a:ext>
            </a:extLst>
          </p:cNvPr>
          <p:cNvSpPr>
            <a:spLocks noChangeArrowheads="1"/>
          </p:cNvSpPr>
          <p:nvPr/>
        </p:nvSpPr>
        <p:spPr bwMode="auto">
          <a:xfrm>
            <a:off x="6364322" y="2407017"/>
            <a:ext cx="51371"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44">
            <a:extLst>
              <a:ext uri="{FF2B5EF4-FFF2-40B4-BE49-F238E27FC236}">
                <a16:creationId xmlns:a16="http://schemas.microsoft.com/office/drawing/2014/main" id="{4539FCAB-179E-168D-F2B6-F3991E87F043}"/>
              </a:ext>
            </a:extLst>
          </p:cNvPr>
          <p:cNvSpPr>
            <a:spLocks noChangeArrowheads="1"/>
          </p:cNvSpPr>
          <p:nvPr/>
        </p:nvSpPr>
        <p:spPr bwMode="auto">
          <a:xfrm>
            <a:off x="6279362" y="2407017"/>
            <a:ext cx="53346"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45">
            <a:extLst>
              <a:ext uri="{FF2B5EF4-FFF2-40B4-BE49-F238E27FC236}">
                <a16:creationId xmlns:a16="http://schemas.microsoft.com/office/drawing/2014/main" id="{237C7308-B977-6A50-25AD-7C57CB7A4B4E}"/>
              </a:ext>
            </a:extLst>
          </p:cNvPr>
          <p:cNvSpPr>
            <a:spLocks noChangeArrowheads="1"/>
          </p:cNvSpPr>
          <p:nvPr/>
        </p:nvSpPr>
        <p:spPr bwMode="auto">
          <a:xfrm>
            <a:off x="6190452" y="2407017"/>
            <a:ext cx="53346"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7">
            <a:extLst>
              <a:ext uri="{FF2B5EF4-FFF2-40B4-BE49-F238E27FC236}">
                <a16:creationId xmlns:a16="http://schemas.microsoft.com/office/drawing/2014/main" id="{8FBC336E-3E2D-8FAC-38AB-4972B27F5C44}"/>
              </a:ext>
            </a:extLst>
          </p:cNvPr>
          <p:cNvSpPr>
            <a:spLocks/>
          </p:cNvSpPr>
          <p:nvPr/>
        </p:nvSpPr>
        <p:spPr bwMode="auto">
          <a:xfrm>
            <a:off x="4799483" y="1185969"/>
            <a:ext cx="217338" cy="258831"/>
          </a:xfrm>
          <a:custGeom>
            <a:avLst/>
            <a:gdLst>
              <a:gd name="T0" fmla="*/ 0 w 110"/>
              <a:gd name="T1" fmla="*/ 0 h 131"/>
              <a:gd name="T2" fmla="*/ 110 w 110"/>
              <a:gd name="T3" fmla="*/ 65 h 131"/>
              <a:gd name="T4" fmla="*/ 0 w 110"/>
              <a:gd name="T5" fmla="*/ 131 h 131"/>
              <a:gd name="T6" fmla="*/ 0 w 110"/>
              <a:gd name="T7" fmla="*/ 0 h 131"/>
            </a:gdLst>
            <a:ahLst/>
            <a:cxnLst>
              <a:cxn ang="0">
                <a:pos x="T0" y="T1"/>
              </a:cxn>
              <a:cxn ang="0">
                <a:pos x="T2" y="T3"/>
              </a:cxn>
              <a:cxn ang="0">
                <a:pos x="T4" y="T5"/>
              </a:cxn>
              <a:cxn ang="0">
                <a:pos x="T6" y="T7"/>
              </a:cxn>
            </a:cxnLst>
            <a:rect l="0" t="0" r="r" b="b"/>
            <a:pathLst>
              <a:path w="110" h="131">
                <a:moveTo>
                  <a:pt x="0" y="0"/>
                </a:moveTo>
                <a:lnTo>
                  <a:pt x="110" y="65"/>
                </a:lnTo>
                <a:lnTo>
                  <a:pt x="0" y="131"/>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a:extLst>
              <a:ext uri="{FF2B5EF4-FFF2-40B4-BE49-F238E27FC236}">
                <a16:creationId xmlns:a16="http://schemas.microsoft.com/office/drawing/2014/main" id="{0C477326-CD96-154A-9EF5-C42CFD723B61}"/>
              </a:ext>
            </a:extLst>
          </p:cNvPr>
          <p:cNvSpPr>
            <a:spLocks/>
          </p:cNvSpPr>
          <p:nvPr/>
        </p:nvSpPr>
        <p:spPr bwMode="auto">
          <a:xfrm>
            <a:off x="6158837" y="3547057"/>
            <a:ext cx="177823" cy="146209"/>
          </a:xfrm>
          <a:custGeom>
            <a:avLst/>
            <a:gdLst>
              <a:gd name="T0" fmla="*/ 0 w 90"/>
              <a:gd name="T1" fmla="*/ 66 h 74"/>
              <a:gd name="T2" fmla="*/ 84 w 90"/>
              <a:gd name="T3" fmla="*/ 0 h 74"/>
              <a:gd name="T4" fmla="*/ 90 w 90"/>
              <a:gd name="T5" fmla="*/ 8 h 74"/>
              <a:gd name="T6" fmla="*/ 7 w 90"/>
              <a:gd name="T7" fmla="*/ 74 h 74"/>
              <a:gd name="T8" fmla="*/ 0 w 90"/>
              <a:gd name="T9" fmla="*/ 66 h 74"/>
            </a:gdLst>
            <a:ahLst/>
            <a:cxnLst>
              <a:cxn ang="0">
                <a:pos x="T0" y="T1"/>
              </a:cxn>
              <a:cxn ang="0">
                <a:pos x="T2" y="T3"/>
              </a:cxn>
              <a:cxn ang="0">
                <a:pos x="T4" y="T5"/>
              </a:cxn>
              <a:cxn ang="0">
                <a:pos x="T6" y="T7"/>
              </a:cxn>
              <a:cxn ang="0">
                <a:pos x="T8" y="T9"/>
              </a:cxn>
            </a:cxnLst>
            <a:rect l="0" t="0" r="r" b="b"/>
            <a:pathLst>
              <a:path w="90" h="74">
                <a:moveTo>
                  <a:pt x="0" y="66"/>
                </a:moveTo>
                <a:lnTo>
                  <a:pt x="84" y="0"/>
                </a:lnTo>
                <a:lnTo>
                  <a:pt x="90" y="8"/>
                </a:lnTo>
                <a:lnTo>
                  <a:pt x="7" y="74"/>
                </a:lnTo>
                <a:lnTo>
                  <a:pt x="0" y="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a:extLst>
              <a:ext uri="{FF2B5EF4-FFF2-40B4-BE49-F238E27FC236}">
                <a16:creationId xmlns:a16="http://schemas.microsoft.com/office/drawing/2014/main" id="{2C689F45-9152-6237-8D5F-EAF2927D50C1}"/>
              </a:ext>
            </a:extLst>
          </p:cNvPr>
          <p:cNvSpPr>
            <a:spLocks/>
          </p:cNvSpPr>
          <p:nvPr/>
        </p:nvSpPr>
        <p:spPr bwMode="auto">
          <a:xfrm>
            <a:off x="6324805" y="3547057"/>
            <a:ext cx="179798" cy="146209"/>
          </a:xfrm>
          <a:custGeom>
            <a:avLst/>
            <a:gdLst>
              <a:gd name="T0" fmla="*/ 84 w 91"/>
              <a:gd name="T1" fmla="*/ 74 h 74"/>
              <a:gd name="T2" fmla="*/ 0 w 91"/>
              <a:gd name="T3" fmla="*/ 8 h 74"/>
              <a:gd name="T4" fmla="*/ 6 w 91"/>
              <a:gd name="T5" fmla="*/ 0 h 74"/>
              <a:gd name="T6" fmla="*/ 91 w 91"/>
              <a:gd name="T7" fmla="*/ 66 h 74"/>
              <a:gd name="T8" fmla="*/ 84 w 91"/>
              <a:gd name="T9" fmla="*/ 74 h 74"/>
            </a:gdLst>
            <a:ahLst/>
            <a:cxnLst>
              <a:cxn ang="0">
                <a:pos x="T0" y="T1"/>
              </a:cxn>
              <a:cxn ang="0">
                <a:pos x="T2" y="T3"/>
              </a:cxn>
              <a:cxn ang="0">
                <a:pos x="T4" y="T5"/>
              </a:cxn>
              <a:cxn ang="0">
                <a:pos x="T6" y="T7"/>
              </a:cxn>
              <a:cxn ang="0">
                <a:pos x="T8" y="T9"/>
              </a:cxn>
            </a:cxnLst>
            <a:rect l="0" t="0" r="r" b="b"/>
            <a:pathLst>
              <a:path w="91" h="74">
                <a:moveTo>
                  <a:pt x="84" y="74"/>
                </a:moveTo>
                <a:lnTo>
                  <a:pt x="0" y="8"/>
                </a:lnTo>
                <a:lnTo>
                  <a:pt x="6" y="0"/>
                </a:lnTo>
                <a:lnTo>
                  <a:pt x="91" y="66"/>
                </a:lnTo>
                <a:lnTo>
                  <a:pt x="84" y="7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49">
            <a:extLst>
              <a:ext uri="{FF2B5EF4-FFF2-40B4-BE49-F238E27FC236}">
                <a16:creationId xmlns:a16="http://schemas.microsoft.com/office/drawing/2014/main" id="{FD9E283C-C871-BF99-372E-1A3A121D520C}"/>
              </a:ext>
            </a:extLst>
          </p:cNvPr>
          <p:cNvSpPr>
            <a:spLocks noChangeArrowheads="1"/>
          </p:cNvSpPr>
          <p:nvPr/>
        </p:nvSpPr>
        <p:spPr bwMode="auto">
          <a:xfrm>
            <a:off x="6320854" y="3343548"/>
            <a:ext cx="21734" cy="21141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
            <a:extLst>
              <a:ext uri="{FF2B5EF4-FFF2-40B4-BE49-F238E27FC236}">
                <a16:creationId xmlns:a16="http://schemas.microsoft.com/office/drawing/2014/main" id="{58B93310-2F11-0871-9CD6-6ECD03309843}"/>
              </a:ext>
            </a:extLst>
          </p:cNvPr>
          <p:cNvSpPr>
            <a:spLocks/>
          </p:cNvSpPr>
          <p:nvPr/>
        </p:nvSpPr>
        <p:spPr bwMode="auto">
          <a:xfrm>
            <a:off x="6243798" y="3256613"/>
            <a:ext cx="175846" cy="173871"/>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2">
            <a:extLst>
              <a:ext uri="{FF2B5EF4-FFF2-40B4-BE49-F238E27FC236}">
                <a16:creationId xmlns:a16="http://schemas.microsoft.com/office/drawing/2014/main" id="{E3566617-88BF-8E63-45AB-CE8E336A77E9}"/>
              </a:ext>
            </a:extLst>
          </p:cNvPr>
          <p:cNvSpPr>
            <a:spLocks/>
          </p:cNvSpPr>
          <p:nvPr/>
        </p:nvSpPr>
        <p:spPr bwMode="auto">
          <a:xfrm>
            <a:off x="6077830" y="3562860"/>
            <a:ext cx="173871" cy="175846"/>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0549CFC3-2D0B-5991-5A23-3420CB16F80D}"/>
              </a:ext>
            </a:extLst>
          </p:cNvPr>
          <p:cNvSpPr>
            <a:spLocks/>
          </p:cNvSpPr>
          <p:nvPr/>
        </p:nvSpPr>
        <p:spPr bwMode="auto">
          <a:xfrm>
            <a:off x="6411741" y="3562860"/>
            <a:ext cx="173871" cy="175846"/>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3">
            <a:extLst>
              <a:ext uri="{FF2B5EF4-FFF2-40B4-BE49-F238E27FC236}">
                <a16:creationId xmlns:a16="http://schemas.microsoft.com/office/drawing/2014/main" id="{978D7948-9E37-0F1F-9ECB-6A38A9A6F519}"/>
              </a:ext>
            </a:extLst>
          </p:cNvPr>
          <p:cNvSpPr>
            <a:spLocks noChangeArrowheads="1"/>
          </p:cNvSpPr>
          <p:nvPr/>
        </p:nvSpPr>
        <p:spPr bwMode="auto">
          <a:xfrm>
            <a:off x="6279362" y="3499637"/>
            <a:ext cx="104718" cy="10866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5">
            <a:extLst>
              <a:ext uri="{FF2B5EF4-FFF2-40B4-BE49-F238E27FC236}">
                <a16:creationId xmlns:a16="http://schemas.microsoft.com/office/drawing/2014/main" id="{A278082A-B26F-10AF-0E28-56D0FCC25AD1}"/>
              </a:ext>
            </a:extLst>
          </p:cNvPr>
          <p:cNvSpPr>
            <a:spLocks/>
          </p:cNvSpPr>
          <p:nvPr/>
        </p:nvSpPr>
        <p:spPr bwMode="auto">
          <a:xfrm>
            <a:off x="7559683" y="3215122"/>
            <a:ext cx="217338" cy="252903"/>
          </a:xfrm>
          <a:custGeom>
            <a:avLst/>
            <a:gdLst>
              <a:gd name="T0" fmla="*/ 0 w 110"/>
              <a:gd name="T1" fmla="*/ 21 h 128"/>
              <a:gd name="T2" fmla="*/ 24 w 110"/>
              <a:gd name="T3" fmla="*/ 0 h 128"/>
              <a:gd name="T4" fmla="*/ 110 w 110"/>
              <a:gd name="T5" fmla="*/ 108 h 128"/>
              <a:gd name="T6" fmla="*/ 86 w 110"/>
              <a:gd name="T7" fmla="*/ 128 h 128"/>
              <a:gd name="T8" fmla="*/ 0 w 110"/>
              <a:gd name="T9" fmla="*/ 21 h 128"/>
            </a:gdLst>
            <a:ahLst/>
            <a:cxnLst>
              <a:cxn ang="0">
                <a:pos x="T0" y="T1"/>
              </a:cxn>
              <a:cxn ang="0">
                <a:pos x="T2" y="T3"/>
              </a:cxn>
              <a:cxn ang="0">
                <a:pos x="T4" y="T5"/>
              </a:cxn>
              <a:cxn ang="0">
                <a:pos x="T6" y="T7"/>
              </a:cxn>
              <a:cxn ang="0">
                <a:pos x="T8" y="T9"/>
              </a:cxn>
            </a:cxnLst>
            <a:rect l="0" t="0" r="r" b="b"/>
            <a:pathLst>
              <a:path w="110" h="128">
                <a:moveTo>
                  <a:pt x="0" y="21"/>
                </a:moveTo>
                <a:lnTo>
                  <a:pt x="24" y="0"/>
                </a:lnTo>
                <a:lnTo>
                  <a:pt x="110" y="108"/>
                </a:lnTo>
                <a:lnTo>
                  <a:pt x="86" y="128"/>
                </a:lnTo>
                <a:lnTo>
                  <a:pt x="0" y="2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08EA82CC-84D3-71FC-199B-02AF72EAB976}"/>
              </a:ext>
            </a:extLst>
          </p:cNvPr>
          <p:cNvSpPr>
            <a:spLocks/>
          </p:cNvSpPr>
          <p:nvPr/>
        </p:nvSpPr>
        <p:spPr bwMode="auto">
          <a:xfrm>
            <a:off x="7575491" y="3234879"/>
            <a:ext cx="185726" cy="215363"/>
          </a:xfrm>
          <a:custGeom>
            <a:avLst/>
            <a:gdLst>
              <a:gd name="T0" fmla="*/ 0 w 94"/>
              <a:gd name="T1" fmla="*/ 12 h 109"/>
              <a:gd name="T2" fmla="*/ 79 w 94"/>
              <a:gd name="T3" fmla="*/ 109 h 109"/>
              <a:gd name="T4" fmla="*/ 94 w 94"/>
              <a:gd name="T5" fmla="*/ 96 h 109"/>
              <a:gd name="T6" fmla="*/ 16 w 94"/>
              <a:gd name="T7" fmla="*/ 0 h 109"/>
              <a:gd name="T8" fmla="*/ 0 w 94"/>
              <a:gd name="T9" fmla="*/ 12 h 109"/>
            </a:gdLst>
            <a:ahLst/>
            <a:cxnLst>
              <a:cxn ang="0">
                <a:pos x="T0" y="T1"/>
              </a:cxn>
              <a:cxn ang="0">
                <a:pos x="T2" y="T3"/>
              </a:cxn>
              <a:cxn ang="0">
                <a:pos x="T4" y="T5"/>
              </a:cxn>
              <a:cxn ang="0">
                <a:pos x="T6" y="T7"/>
              </a:cxn>
              <a:cxn ang="0">
                <a:pos x="T8" y="T9"/>
              </a:cxn>
            </a:cxnLst>
            <a:rect l="0" t="0" r="r" b="b"/>
            <a:pathLst>
              <a:path w="94" h="109">
                <a:moveTo>
                  <a:pt x="0" y="12"/>
                </a:moveTo>
                <a:lnTo>
                  <a:pt x="79" y="109"/>
                </a:lnTo>
                <a:lnTo>
                  <a:pt x="94" y="96"/>
                </a:lnTo>
                <a:lnTo>
                  <a:pt x="16" y="0"/>
                </a:lnTo>
                <a:lnTo>
                  <a:pt x="0"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
            <a:extLst>
              <a:ext uri="{FF2B5EF4-FFF2-40B4-BE49-F238E27FC236}">
                <a16:creationId xmlns:a16="http://schemas.microsoft.com/office/drawing/2014/main" id="{647683AC-291F-945A-E05F-D52DD3BD4EF4}"/>
              </a:ext>
            </a:extLst>
          </p:cNvPr>
          <p:cNvSpPr>
            <a:spLocks/>
          </p:cNvSpPr>
          <p:nvPr/>
        </p:nvSpPr>
        <p:spPr bwMode="auto">
          <a:xfrm>
            <a:off x="7490529" y="3140042"/>
            <a:ext cx="163992" cy="163992"/>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8">
            <a:extLst>
              <a:ext uri="{FF2B5EF4-FFF2-40B4-BE49-F238E27FC236}">
                <a16:creationId xmlns:a16="http://schemas.microsoft.com/office/drawing/2014/main" id="{832E8268-FDAE-CF70-DDDD-1E8211EADFC1}"/>
              </a:ext>
            </a:extLst>
          </p:cNvPr>
          <p:cNvSpPr>
            <a:spLocks/>
          </p:cNvSpPr>
          <p:nvPr/>
        </p:nvSpPr>
        <p:spPr bwMode="auto">
          <a:xfrm>
            <a:off x="7684160" y="3381089"/>
            <a:ext cx="163992" cy="163992"/>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9">
            <a:extLst>
              <a:ext uri="{FF2B5EF4-FFF2-40B4-BE49-F238E27FC236}">
                <a16:creationId xmlns:a16="http://schemas.microsoft.com/office/drawing/2014/main" id="{B5F97395-118A-129B-797D-BADC73112ECA}"/>
              </a:ext>
            </a:extLst>
          </p:cNvPr>
          <p:cNvSpPr>
            <a:spLocks/>
          </p:cNvSpPr>
          <p:nvPr/>
        </p:nvSpPr>
        <p:spPr bwMode="auto">
          <a:xfrm>
            <a:off x="7697991" y="3392943"/>
            <a:ext cx="134355" cy="132379"/>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0">
            <a:extLst>
              <a:ext uri="{FF2B5EF4-FFF2-40B4-BE49-F238E27FC236}">
                <a16:creationId xmlns:a16="http://schemas.microsoft.com/office/drawing/2014/main" id="{5DB76B24-F7D2-91F5-DC33-70136AA53F54}"/>
              </a:ext>
            </a:extLst>
          </p:cNvPr>
          <p:cNvSpPr>
            <a:spLocks/>
          </p:cNvSpPr>
          <p:nvPr/>
        </p:nvSpPr>
        <p:spPr bwMode="auto">
          <a:xfrm>
            <a:off x="7506337" y="3155847"/>
            <a:ext cx="132379" cy="132379"/>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1">
            <a:extLst>
              <a:ext uri="{FF2B5EF4-FFF2-40B4-BE49-F238E27FC236}">
                <a16:creationId xmlns:a16="http://schemas.microsoft.com/office/drawing/2014/main" id="{335CF514-CFCC-AC62-254C-7267B23E0082}"/>
              </a:ext>
            </a:extLst>
          </p:cNvPr>
          <p:cNvSpPr>
            <a:spLocks/>
          </p:cNvSpPr>
          <p:nvPr/>
        </p:nvSpPr>
        <p:spPr bwMode="auto">
          <a:xfrm>
            <a:off x="8535732" y="805623"/>
            <a:ext cx="245000" cy="227217"/>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2">
            <a:extLst>
              <a:ext uri="{FF2B5EF4-FFF2-40B4-BE49-F238E27FC236}">
                <a16:creationId xmlns:a16="http://schemas.microsoft.com/office/drawing/2014/main" id="{279DE799-A1C8-3AF9-714D-749A60378D22}"/>
              </a:ext>
            </a:extLst>
          </p:cNvPr>
          <p:cNvSpPr>
            <a:spLocks/>
          </p:cNvSpPr>
          <p:nvPr/>
        </p:nvSpPr>
        <p:spPr bwMode="auto">
          <a:xfrm>
            <a:off x="3625856" y="1185969"/>
            <a:ext cx="231169" cy="171894"/>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3">
            <a:extLst>
              <a:ext uri="{FF2B5EF4-FFF2-40B4-BE49-F238E27FC236}">
                <a16:creationId xmlns:a16="http://schemas.microsoft.com/office/drawing/2014/main" id="{F07D4C4A-5ECA-4E82-7823-1FA6A0C7AEA8}"/>
              </a:ext>
            </a:extLst>
          </p:cNvPr>
          <p:cNvSpPr>
            <a:spLocks/>
          </p:cNvSpPr>
          <p:nvPr/>
        </p:nvSpPr>
        <p:spPr bwMode="auto">
          <a:xfrm>
            <a:off x="3647590" y="1302541"/>
            <a:ext cx="51371" cy="88911"/>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AACC0D1F-CE26-6F4C-29DC-092C4E6D1F18}"/>
              </a:ext>
            </a:extLst>
          </p:cNvPr>
          <p:cNvSpPr>
            <a:spLocks/>
          </p:cNvSpPr>
          <p:nvPr/>
        </p:nvSpPr>
        <p:spPr bwMode="auto">
          <a:xfrm>
            <a:off x="3785895" y="1302541"/>
            <a:ext cx="51371" cy="88911"/>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6" name="Group 105">
            <a:extLst>
              <a:ext uri="{FF2B5EF4-FFF2-40B4-BE49-F238E27FC236}">
                <a16:creationId xmlns:a16="http://schemas.microsoft.com/office/drawing/2014/main" id="{041A34FE-55EE-4657-C3BB-510E40C38545}"/>
              </a:ext>
            </a:extLst>
          </p:cNvPr>
          <p:cNvGrpSpPr/>
          <p:nvPr/>
        </p:nvGrpSpPr>
        <p:grpSpPr>
          <a:xfrm>
            <a:off x="3837266" y="376731"/>
            <a:ext cx="509758" cy="507781"/>
            <a:chOff x="3368999" y="3590525"/>
            <a:chExt cx="509758" cy="507781"/>
          </a:xfrm>
        </p:grpSpPr>
        <p:sp>
          <p:nvSpPr>
            <p:cNvPr id="19" name="Oval 32">
              <a:extLst>
                <a:ext uri="{FF2B5EF4-FFF2-40B4-BE49-F238E27FC236}">
                  <a16:creationId xmlns:a16="http://schemas.microsoft.com/office/drawing/2014/main" id="{96DD1916-443B-D421-F67C-B897A3BF3895}"/>
                </a:ext>
              </a:extLst>
            </p:cNvPr>
            <p:cNvSpPr>
              <a:spLocks noChangeArrowheads="1"/>
            </p:cNvSpPr>
            <p:nvPr/>
          </p:nvSpPr>
          <p:spPr bwMode="auto">
            <a:xfrm>
              <a:off x="3368999" y="3590525"/>
              <a:ext cx="509758" cy="507781"/>
            </a:xfrm>
            <a:prstGeom prst="ellipse">
              <a:avLst/>
            </a:pr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5">
              <a:extLst>
                <a:ext uri="{FF2B5EF4-FFF2-40B4-BE49-F238E27FC236}">
                  <a16:creationId xmlns:a16="http://schemas.microsoft.com/office/drawing/2014/main" id="{15FD00AB-F2AE-1FE6-2C21-E7B2E2915C5C}"/>
                </a:ext>
              </a:extLst>
            </p:cNvPr>
            <p:cNvSpPr>
              <a:spLocks/>
            </p:cNvSpPr>
            <p:nvPr/>
          </p:nvSpPr>
          <p:spPr bwMode="auto">
            <a:xfrm>
              <a:off x="3493478" y="3703144"/>
              <a:ext cx="260806" cy="260806"/>
            </a:xfrm>
            <a:custGeom>
              <a:avLst/>
              <a:gdLst>
                <a:gd name="T0" fmla="*/ 72 w 132"/>
                <a:gd name="T1" fmla="*/ 51 h 132"/>
                <a:gd name="T2" fmla="*/ 72 w 132"/>
                <a:gd name="T3" fmla="*/ 41 h 132"/>
                <a:gd name="T4" fmla="*/ 97 w 132"/>
                <a:gd name="T5" fmla="*/ 41 h 132"/>
                <a:gd name="T6" fmla="*/ 97 w 132"/>
                <a:gd name="T7" fmla="*/ 0 h 132"/>
                <a:gd name="T8" fmla="*/ 35 w 132"/>
                <a:gd name="T9" fmla="*/ 0 h 132"/>
                <a:gd name="T10" fmla="*/ 35 w 132"/>
                <a:gd name="T11" fmla="*/ 41 h 132"/>
                <a:gd name="T12" fmla="*/ 61 w 132"/>
                <a:gd name="T13" fmla="*/ 41 h 132"/>
                <a:gd name="T14" fmla="*/ 61 w 132"/>
                <a:gd name="T15" fmla="*/ 51 h 132"/>
                <a:gd name="T16" fmla="*/ 26 w 132"/>
                <a:gd name="T17" fmla="*/ 51 h 132"/>
                <a:gd name="T18" fmla="*/ 26 w 132"/>
                <a:gd name="T19" fmla="*/ 46 h 132"/>
                <a:gd name="T20" fmla="*/ 11 w 132"/>
                <a:gd name="T21" fmla="*/ 46 h 132"/>
                <a:gd name="T22" fmla="*/ 11 w 132"/>
                <a:gd name="T23" fmla="*/ 51 h 132"/>
                <a:gd name="T24" fmla="*/ 0 w 132"/>
                <a:gd name="T25" fmla="*/ 51 h 132"/>
                <a:gd name="T26" fmla="*/ 0 w 132"/>
                <a:gd name="T27" fmla="*/ 132 h 132"/>
                <a:gd name="T28" fmla="*/ 132 w 132"/>
                <a:gd name="T29" fmla="*/ 132 h 132"/>
                <a:gd name="T30" fmla="*/ 132 w 132"/>
                <a:gd name="T31" fmla="*/ 51 h 132"/>
                <a:gd name="T32" fmla="*/ 72 w 132"/>
                <a:gd name="T33"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72" y="51"/>
                  </a:moveTo>
                  <a:lnTo>
                    <a:pt x="72" y="41"/>
                  </a:lnTo>
                  <a:lnTo>
                    <a:pt x="97" y="41"/>
                  </a:lnTo>
                  <a:lnTo>
                    <a:pt x="97" y="0"/>
                  </a:lnTo>
                  <a:lnTo>
                    <a:pt x="35" y="0"/>
                  </a:lnTo>
                  <a:lnTo>
                    <a:pt x="35" y="41"/>
                  </a:lnTo>
                  <a:lnTo>
                    <a:pt x="61" y="41"/>
                  </a:lnTo>
                  <a:lnTo>
                    <a:pt x="61" y="51"/>
                  </a:lnTo>
                  <a:lnTo>
                    <a:pt x="26" y="51"/>
                  </a:lnTo>
                  <a:lnTo>
                    <a:pt x="26" y="46"/>
                  </a:lnTo>
                  <a:lnTo>
                    <a:pt x="11" y="46"/>
                  </a:lnTo>
                  <a:lnTo>
                    <a:pt x="11" y="51"/>
                  </a:lnTo>
                  <a:lnTo>
                    <a:pt x="0" y="51"/>
                  </a:lnTo>
                  <a:lnTo>
                    <a:pt x="0" y="132"/>
                  </a:lnTo>
                  <a:lnTo>
                    <a:pt x="132" y="132"/>
                  </a:lnTo>
                  <a:lnTo>
                    <a:pt x="132" y="51"/>
                  </a:lnTo>
                  <a:lnTo>
                    <a:pt x="72" y="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a:extLst>
                <a:ext uri="{FF2B5EF4-FFF2-40B4-BE49-F238E27FC236}">
                  <a16:creationId xmlns:a16="http://schemas.microsoft.com/office/drawing/2014/main" id="{CD5BE84B-67F4-9D8D-9F94-A158210266B1}"/>
                </a:ext>
              </a:extLst>
            </p:cNvPr>
            <p:cNvSpPr>
              <a:spLocks/>
            </p:cNvSpPr>
            <p:nvPr/>
          </p:nvSpPr>
          <p:spPr bwMode="auto">
            <a:xfrm>
              <a:off x="3702912" y="3823669"/>
              <a:ext cx="29637" cy="9879"/>
            </a:xfrm>
            <a:custGeom>
              <a:avLst/>
              <a:gdLst>
                <a:gd name="T0" fmla="*/ 15 w 15"/>
                <a:gd name="T1" fmla="*/ 5 h 5"/>
                <a:gd name="T2" fmla="*/ 15 w 15"/>
                <a:gd name="T3" fmla="*/ 5 h 5"/>
                <a:gd name="T4" fmla="*/ 0 w 15"/>
                <a:gd name="T5" fmla="*/ 5 h 5"/>
                <a:gd name="T6" fmla="*/ 0 w 15"/>
                <a:gd name="T7" fmla="*/ 0 h 5"/>
                <a:gd name="T8" fmla="*/ 15 w 15"/>
                <a:gd name="T9" fmla="*/ 0 h 5"/>
                <a:gd name="T10" fmla="*/ 15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15" y="5"/>
                  </a:moveTo>
                  <a:lnTo>
                    <a:pt x="15" y="5"/>
                  </a:lnTo>
                  <a:lnTo>
                    <a:pt x="0" y="5"/>
                  </a:lnTo>
                  <a:lnTo>
                    <a:pt x="0" y="0"/>
                  </a:lnTo>
                  <a:lnTo>
                    <a:pt x="15" y="0"/>
                  </a:lnTo>
                  <a:lnTo>
                    <a:pt x="15" y="5"/>
                  </a:lnTo>
                  <a:close/>
                </a:path>
              </a:pathLst>
            </a:custGeom>
            <a:solidFill>
              <a:srgbClr val="DA89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a:extLst>
                <a:ext uri="{FF2B5EF4-FFF2-40B4-BE49-F238E27FC236}">
                  <a16:creationId xmlns:a16="http://schemas.microsoft.com/office/drawing/2014/main" id="{A11CC744-53AF-7734-7EF6-CC87D7019067}"/>
                </a:ext>
              </a:extLst>
            </p:cNvPr>
            <p:cNvSpPr>
              <a:spLocks/>
            </p:cNvSpPr>
            <p:nvPr/>
          </p:nvSpPr>
          <p:spPr bwMode="auto">
            <a:xfrm>
              <a:off x="3574484" y="3833546"/>
              <a:ext cx="100766" cy="100766"/>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a:extLst>
                <a:ext uri="{FF2B5EF4-FFF2-40B4-BE49-F238E27FC236}">
                  <a16:creationId xmlns:a16="http://schemas.microsoft.com/office/drawing/2014/main" id="{A702CFE2-B111-3A01-C1B1-A16116856361}"/>
                </a:ext>
              </a:extLst>
            </p:cNvPr>
            <p:cNvSpPr>
              <a:spLocks/>
            </p:cNvSpPr>
            <p:nvPr/>
          </p:nvSpPr>
          <p:spPr bwMode="auto">
            <a:xfrm>
              <a:off x="3578436" y="3716975"/>
              <a:ext cx="90888" cy="55323"/>
            </a:xfrm>
            <a:custGeom>
              <a:avLst/>
              <a:gdLst>
                <a:gd name="T0" fmla="*/ 0 w 46"/>
                <a:gd name="T1" fmla="*/ 28 h 28"/>
                <a:gd name="T2" fmla="*/ 0 w 46"/>
                <a:gd name="T3" fmla="*/ 28 h 28"/>
                <a:gd name="T4" fmla="*/ 0 w 46"/>
                <a:gd name="T5" fmla="*/ 0 h 28"/>
                <a:gd name="T6" fmla="*/ 46 w 46"/>
                <a:gd name="T7" fmla="*/ 0 h 28"/>
                <a:gd name="T8" fmla="*/ 46 w 46"/>
                <a:gd name="T9" fmla="*/ 28 h 28"/>
                <a:gd name="T10" fmla="*/ 0 w 46"/>
                <a:gd name="T11" fmla="*/ 28 h 28"/>
              </a:gdLst>
              <a:ahLst/>
              <a:cxnLst>
                <a:cxn ang="0">
                  <a:pos x="T0" y="T1"/>
                </a:cxn>
                <a:cxn ang="0">
                  <a:pos x="T2" y="T3"/>
                </a:cxn>
                <a:cxn ang="0">
                  <a:pos x="T4" y="T5"/>
                </a:cxn>
                <a:cxn ang="0">
                  <a:pos x="T6" y="T7"/>
                </a:cxn>
                <a:cxn ang="0">
                  <a:pos x="T8" y="T9"/>
                </a:cxn>
                <a:cxn ang="0">
                  <a:pos x="T10" y="T11"/>
                </a:cxn>
              </a:cxnLst>
              <a:rect l="0" t="0" r="r" b="b"/>
              <a:pathLst>
                <a:path w="46" h="28">
                  <a:moveTo>
                    <a:pt x="0" y="28"/>
                  </a:moveTo>
                  <a:lnTo>
                    <a:pt x="0" y="28"/>
                  </a:lnTo>
                  <a:lnTo>
                    <a:pt x="0" y="0"/>
                  </a:lnTo>
                  <a:lnTo>
                    <a:pt x="46" y="0"/>
                  </a:lnTo>
                  <a:lnTo>
                    <a:pt x="46" y="28"/>
                  </a:lnTo>
                  <a:lnTo>
                    <a:pt x="0" y="28"/>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5" name="Freeform 59">
            <a:extLst>
              <a:ext uri="{FF2B5EF4-FFF2-40B4-BE49-F238E27FC236}">
                <a16:creationId xmlns:a16="http://schemas.microsoft.com/office/drawing/2014/main" id="{10758109-67DA-C56B-6DE4-434F2B6D9CFB}"/>
              </a:ext>
            </a:extLst>
          </p:cNvPr>
          <p:cNvSpPr>
            <a:spLocks noEditPoints="1"/>
          </p:cNvSpPr>
          <p:nvPr/>
        </p:nvSpPr>
        <p:spPr bwMode="auto">
          <a:xfrm>
            <a:off x="7318636" y="3624111"/>
            <a:ext cx="333911" cy="163992"/>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69">
            <a:extLst>
              <a:ext uri="{FF2B5EF4-FFF2-40B4-BE49-F238E27FC236}">
                <a16:creationId xmlns:a16="http://schemas.microsoft.com/office/drawing/2014/main" id="{C281693D-9673-C322-1ADD-5FEFAC3782D8}"/>
              </a:ext>
            </a:extLst>
          </p:cNvPr>
          <p:cNvSpPr>
            <a:spLocks noChangeArrowheads="1"/>
          </p:cNvSpPr>
          <p:nvPr/>
        </p:nvSpPr>
        <p:spPr bwMode="auto">
          <a:xfrm>
            <a:off x="7318636" y="3803912"/>
            <a:ext cx="302298" cy="2370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1">
            <a:extLst>
              <a:ext uri="{FF2B5EF4-FFF2-40B4-BE49-F238E27FC236}">
                <a16:creationId xmlns:a16="http://schemas.microsoft.com/office/drawing/2014/main" id="{9AA8E975-D304-05E1-9F42-5B28ADBEBED1}"/>
              </a:ext>
            </a:extLst>
          </p:cNvPr>
          <p:cNvSpPr>
            <a:spLocks/>
          </p:cNvSpPr>
          <p:nvPr/>
        </p:nvSpPr>
        <p:spPr bwMode="auto">
          <a:xfrm>
            <a:off x="7387789" y="3475927"/>
            <a:ext cx="55323" cy="138308"/>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25FA9C61-F180-B5E1-2568-5C10137B83E8}"/>
              </a:ext>
            </a:extLst>
          </p:cNvPr>
          <p:cNvSpPr>
            <a:spLocks/>
          </p:cNvSpPr>
          <p:nvPr/>
        </p:nvSpPr>
        <p:spPr bwMode="auto">
          <a:xfrm>
            <a:off x="7466820" y="3475927"/>
            <a:ext cx="53346" cy="138308"/>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3">
            <a:extLst>
              <a:ext uri="{FF2B5EF4-FFF2-40B4-BE49-F238E27FC236}">
                <a16:creationId xmlns:a16="http://schemas.microsoft.com/office/drawing/2014/main" id="{1B97A179-B13E-28EE-4916-4961299324D3}"/>
              </a:ext>
            </a:extLst>
          </p:cNvPr>
          <p:cNvSpPr>
            <a:spLocks/>
          </p:cNvSpPr>
          <p:nvPr/>
        </p:nvSpPr>
        <p:spPr bwMode="auto">
          <a:xfrm>
            <a:off x="7709846" y="919235"/>
            <a:ext cx="136331" cy="138308"/>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4">
            <a:extLst>
              <a:ext uri="{FF2B5EF4-FFF2-40B4-BE49-F238E27FC236}">
                <a16:creationId xmlns:a16="http://schemas.microsoft.com/office/drawing/2014/main" id="{63021AEF-E214-B195-BAF6-E6CD8242B622}"/>
              </a:ext>
            </a:extLst>
          </p:cNvPr>
          <p:cNvSpPr>
            <a:spLocks/>
          </p:cNvSpPr>
          <p:nvPr/>
        </p:nvSpPr>
        <p:spPr bwMode="auto">
          <a:xfrm>
            <a:off x="7496458" y="988389"/>
            <a:ext cx="280565" cy="264758"/>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5">
            <a:extLst>
              <a:ext uri="{FF2B5EF4-FFF2-40B4-BE49-F238E27FC236}">
                <a16:creationId xmlns:a16="http://schemas.microsoft.com/office/drawing/2014/main" id="{97C07593-E022-BC0F-45C1-5E8F36DC3EB1}"/>
              </a:ext>
            </a:extLst>
          </p:cNvPr>
          <p:cNvSpPr>
            <a:spLocks noEditPoints="1"/>
          </p:cNvSpPr>
          <p:nvPr/>
        </p:nvSpPr>
        <p:spPr bwMode="auto">
          <a:xfrm>
            <a:off x="3760211" y="2284517"/>
            <a:ext cx="515684" cy="53346"/>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5">
            <a:extLst>
              <a:ext uri="{FF2B5EF4-FFF2-40B4-BE49-F238E27FC236}">
                <a16:creationId xmlns:a16="http://schemas.microsoft.com/office/drawing/2014/main" id="{49627824-4D33-C19E-F079-3A74C9D43951}"/>
              </a:ext>
            </a:extLst>
          </p:cNvPr>
          <p:cNvSpPr>
            <a:spLocks noChangeArrowheads="1"/>
          </p:cNvSpPr>
          <p:nvPr/>
        </p:nvSpPr>
        <p:spPr bwMode="auto">
          <a:xfrm>
            <a:off x="4024968" y="2102742"/>
            <a:ext cx="45443" cy="4544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7">
            <a:extLst>
              <a:ext uri="{FF2B5EF4-FFF2-40B4-BE49-F238E27FC236}">
                <a16:creationId xmlns:a16="http://schemas.microsoft.com/office/drawing/2014/main" id="{A3E0C5D8-A5AF-80D8-D084-AB9292CEFEB9}"/>
              </a:ext>
            </a:extLst>
          </p:cNvPr>
          <p:cNvSpPr>
            <a:spLocks/>
          </p:cNvSpPr>
          <p:nvPr/>
        </p:nvSpPr>
        <p:spPr bwMode="auto">
          <a:xfrm>
            <a:off x="4050655" y="2132379"/>
            <a:ext cx="171894" cy="189677"/>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7">
            <a:extLst>
              <a:ext uri="{FF2B5EF4-FFF2-40B4-BE49-F238E27FC236}">
                <a16:creationId xmlns:a16="http://schemas.microsoft.com/office/drawing/2014/main" id="{BF929087-F9B5-B146-4CCD-47A1EBD06CE7}"/>
              </a:ext>
            </a:extLst>
          </p:cNvPr>
          <p:cNvSpPr>
            <a:spLocks noChangeArrowheads="1"/>
          </p:cNvSpPr>
          <p:nvPr/>
        </p:nvSpPr>
        <p:spPr bwMode="auto">
          <a:xfrm>
            <a:off x="3965694" y="2102742"/>
            <a:ext cx="45443" cy="4544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D45D5435-2D9C-9B9F-FBD3-94A1AA88C626}"/>
              </a:ext>
            </a:extLst>
          </p:cNvPr>
          <p:cNvSpPr>
            <a:spLocks/>
          </p:cNvSpPr>
          <p:nvPr/>
        </p:nvSpPr>
        <p:spPr bwMode="auto">
          <a:xfrm>
            <a:off x="3811581" y="2116573"/>
            <a:ext cx="189677" cy="205483"/>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0">
            <a:extLst>
              <a:ext uri="{FF2B5EF4-FFF2-40B4-BE49-F238E27FC236}">
                <a16:creationId xmlns:a16="http://schemas.microsoft.com/office/drawing/2014/main" id="{E77D556B-E5DC-C2CB-3CBD-6A873BFD2A85}"/>
              </a:ext>
            </a:extLst>
          </p:cNvPr>
          <p:cNvSpPr>
            <a:spLocks noEditPoints="1"/>
          </p:cNvSpPr>
          <p:nvPr/>
        </p:nvSpPr>
        <p:spPr bwMode="auto">
          <a:xfrm>
            <a:off x="3811581" y="2353669"/>
            <a:ext cx="414920" cy="162015"/>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1">
            <a:extLst>
              <a:ext uri="{FF2B5EF4-FFF2-40B4-BE49-F238E27FC236}">
                <a16:creationId xmlns:a16="http://schemas.microsoft.com/office/drawing/2014/main" id="{8B77BF71-D501-10D4-A5CB-D0F230428EFA}"/>
              </a:ext>
            </a:extLst>
          </p:cNvPr>
          <p:cNvSpPr>
            <a:spLocks/>
          </p:cNvSpPr>
          <p:nvPr/>
        </p:nvSpPr>
        <p:spPr bwMode="auto">
          <a:xfrm>
            <a:off x="6992627" y="3207217"/>
            <a:ext cx="239072" cy="359597"/>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1">
            <a:extLst>
              <a:ext uri="{FF2B5EF4-FFF2-40B4-BE49-F238E27FC236}">
                <a16:creationId xmlns:a16="http://schemas.microsoft.com/office/drawing/2014/main" id="{17B393D3-D1DE-85BF-E82D-18B327677EBE}"/>
              </a:ext>
            </a:extLst>
          </p:cNvPr>
          <p:cNvSpPr>
            <a:spLocks noChangeArrowheads="1"/>
          </p:cNvSpPr>
          <p:nvPr/>
        </p:nvSpPr>
        <p:spPr bwMode="auto">
          <a:xfrm>
            <a:off x="7026216" y="3242782"/>
            <a:ext cx="169920" cy="169920"/>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3">
            <a:extLst>
              <a:ext uri="{FF2B5EF4-FFF2-40B4-BE49-F238E27FC236}">
                <a16:creationId xmlns:a16="http://schemas.microsoft.com/office/drawing/2014/main" id="{935BC22A-F71B-AC35-F981-1AA300BE8DE4}"/>
              </a:ext>
            </a:extLst>
          </p:cNvPr>
          <p:cNvSpPr>
            <a:spLocks/>
          </p:cNvSpPr>
          <p:nvPr/>
        </p:nvSpPr>
        <p:spPr bwMode="auto">
          <a:xfrm>
            <a:off x="5445572" y="2776489"/>
            <a:ext cx="333911" cy="84959"/>
          </a:xfrm>
          <a:custGeom>
            <a:avLst/>
            <a:gdLst>
              <a:gd name="T0" fmla="*/ 110 w 169"/>
              <a:gd name="T1" fmla="*/ 23 h 43"/>
              <a:gd name="T2" fmla="*/ 59 w 169"/>
              <a:gd name="T3" fmla="*/ 23 h 43"/>
              <a:gd name="T4" fmla="*/ 59 w 169"/>
              <a:gd name="T5" fmla="*/ 0 h 43"/>
              <a:gd name="T6" fmla="*/ 0 w 169"/>
              <a:gd name="T7" fmla="*/ 0 h 43"/>
              <a:gd name="T8" fmla="*/ 0 w 169"/>
              <a:gd name="T9" fmla="*/ 43 h 43"/>
              <a:gd name="T10" fmla="*/ 169 w 169"/>
              <a:gd name="T11" fmla="*/ 43 h 43"/>
              <a:gd name="T12" fmla="*/ 169 w 169"/>
              <a:gd name="T13" fmla="*/ 0 h 43"/>
              <a:gd name="T14" fmla="*/ 110 w 169"/>
              <a:gd name="T15" fmla="*/ 0 h 43"/>
              <a:gd name="T16" fmla="*/ 110 w 169"/>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43">
                <a:moveTo>
                  <a:pt x="110" y="23"/>
                </a:moveTo>
                <a:lnTo>
                  <a:pt x="59" y="23"/>
                </a:lnTo>
                <a:lnTo>
                  <a:pt x="59" y="0"/>
                </a:lnTo>
                <a:lnTo>
                  <a:pt x="0" y="0"/>
                </a:lnTo>
                <a:lnTo>
                  <a:pt x="0" y="43"/>
                </a:lnTo>
                <a:lnTo>
                  <a:pt x="169" y="43"/>
                </a:lnTo>
                <a:lnTo>
                  <a:pt x="169" y="0"/>
                </a:lnTo>
                <a:lnTo>
                  <a:pt x="110" y="0"/>
                </a:lnTo>
                <a:lnTo>
                  <a:pt x="110"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83">
            <a:extLst>
              <a:ext uri="{FF2B5EF4-FFF2-40B4-BE49-F238E27FC236}">
                <a16:creationId xmlns:a16="http://schemas.microsoft.com/office/drawing/2014/main" id="{255AC5C2-CEB3-2C8A-85A3-9B7017288957}"/>
              </a:ext>
            </a:extLst>
          </p:cNvPr>
          <p:cNvSpPr>
            <a:spLocks noChangeArrowheads="1"/>
          </p:cNvSpPr>
          <p:nvPr/>
        </p:nvSpPr>
        <p:spPr bwMode="auto">
          <a:xfrm>
            <a:off x="5581902" y="2776489"/>
            <a:ext cx="63225" cy="2370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5">
            <a:extLst>
              <a:ext uri="{FF2B5EF4-FFF2-40B4-BE49-F238E27FC236}">
                <a16:creationId xmlns:a16="http://schemas.microsoft.com/office/drawing/2014/main" id="{87EFFEB0-EDDF-3E92-F27F-7A9CA44D9D7F}"/>
              </a:ext>
            </a:extLst>
          </p:cNvPr>
          <p:cNvSpPr>
            <a:spLocks noEditPoints="1"/>
          </p:cNvSpPr>
          <p:nvPr/>
        </p:nvSpPr>
        <p:spPr bwMode="auto">
          <a:xfrm>
            <a:off x="5445572" y="2582864"/>
            <a:ext cx="333911" cy="173871"/>
          </a:xfrm>
          <a:custGeom>
            <a:avLst/>
            <a:gdLst>
              <a:gd name="T0" fmla="*/ 126 w 169"/>
              <a:gd name="T1" fmla="*/ 0 h 88"/>
              <a:gd name="T2" fmla="*/ 85 w 169"/>
              <a:gd name="T3" fmla="*/ 0 h 88"/>
              <a:gd name="T4" fmla="*/ 85 w 169"/>
              <a:gd name="T5" fmla="*/ 15 h 88"/>
              <a:gd name="T6" fmla="*/ 112 w 169"/>
              <a:gd name="T7" fmla="*/ 15 h 88"/>
              <a:gd name="T8" fmla="*/ 112 w 169"/>
              <a:gd name="T9" fmla="*/ 32 h 88"/>
              <a:gd name="T10" fmla="*/ 85 w 169"/>
              <a:gd name="T11" fmla="*/ 32 h 88"/>
              <a:gd name="T12" fmla="*/ 85 w 169"/>
              <a:gd name="T13" fmla="*/ 88 h 88"/>
              <a:gd name="T14" fmla="*/ 110 w 169"/>
              <a:gd name="T15" fmla="*/ 88 h 88"/>
              <a:gd name="T16" fmla="*/ 169 w 169"/>
              <a:gd name="T17" fmla="*/ 88 h 88"/>
              <a:gd name="T18" fmla="*/ 169 w 169"/>
              <a:gd name="T19" fmla="*/ 32 h 88"/>
              <a:gd name="T20" fmla="*/ 126 w 169"/>
              <a:gd name="T21" fmla="*/ 32 h 88"/>
              <a:gd name="T22" fmla="*/ 126 w 169"/>
              <a:gd name="T23" fmla="*/ 0 h 88"/>
              <a:gd name="T24" fmla="*/ 85 w 169"/>
              <a:gd name="T25" fmla="*/ 0 h 88"/>
              <a:gd name="T26" fmla="*/ 43 w 169"/>
              <a:gd name="T27" fmla="*/ 0 h 88"/>
              <a:gd name="T28" fmla="*/ 43 w 169"/>
              <a:gd name="T29" fmla="*/ 32 h 88"/>
              <a:gd name="T30" fmla="*/ 0 w 169"/>
              <a:gd name="T31" fmla="*/ 32 h 88"/>
              <a:gd name="T32" fmla="*/ 0 w 169"/>
              <a:gd name="T33" fmla="*/ 88 h 88"/>
              <a:gd name="T34" fmla="*/ 59 w 169"/>
              <a:gd name="T35" fmla="*/ 88 h 88"/>
              <a:gd name="T36" fmla="*/ 85 w 169"/>
              <a:gd name="T37" fmla="*/ 88 h 88"/>
              <a:gd name="T38" fmla="*/ 85 w 169"/>
              <a:gd name="T39" fmla="*/ 32 h 88"/>
              <a:gd name="T40" fmla="*/ 58 w 169"/>
              <a:gd name="T41" fmla="*/ 32 h 88"/>
              <a:gd name="T42" fmla="*/ 58 w 169"/>
              <a:gd name="T43" fmla="*/ 32 h 88"/>
              <a:gd name="T44" fmla="*/ 58 w 169"/>
              <a:gd name="T45" fmla="*/ 15 h 88"/>
              <a:gd name="T46" fmla="*/ 85 w 169"/>
              <a:gd name="T47" fmla="*/ 15 h 88"/>
              <a:gd name="T48" fmla="*/ 85 w 16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88">
                <a:moveTo>
                  <a:pt x="126" y="0"/>
                </a:moveTo>
                <a:lnTo>
                  <a:pt x="85" y="0"/>
                </a:lnTo>
                <a:lnTo>
                  <a:pt x="85" y="15"/>
                </a:lnTo>
                <a:lnTo>
                  <a:pt x="112" y="15"/>
                </a:lnTo>
                <a:lnTo>
                  <a:pt x="112" y="32"/>
                </a:lnTo>
                <a:lnTo>
                  <a:pt x="85" y="32"/>
                </a:lnTo>
                <a:lnTo>
                  <a:pt x="85" y="88"/>
                </a:lnTo>
                <a:lnTo>
                  <a:pt x="110" y="88"/>
                </a:lnTo>
                <a:lnTo>
                  <a:pt x="169" y="88"/>
                </a:lnTo>
                <a:lnTo>
                  <a:pt x="169" y="32"/>
                </a:lnTo>
                <a:lnTo>
                  <a:pt x="126" y="32"/>
                </a:lnTo>
                <a:lnTo>
                  <a:pt x="126" y="0"/>
                </a:lnTo>
                <a:close/>
                <a:moveTo>
                  <a:pt x="85" y="0"/>
                </a:moveTo>
                <a:lnTo>
                  <a:pt x="43" y="0"/>
                </a:lnTo>
                <a:lnTo>
                  <a:pt x="43" y="32"/>
                </a:lnTo>
                <a:lnTo>
                  <a:pt x="0" y="32"/>
                </a:lnTo>
                <a:lnTo>
                  <a:pt x="0" y="88"/>
                </a:lnTo>
                <a:lnTo>
                  <a:pt x="59" y="88"/>
                </a:lnTo>
                <a:lnTo>
                  <a:pt x="85" y="88"/>
                </a:lnTo>
                <a:lnTo>
                  <a:pt x="85" y="32"/>
                </a:lnTo>
                <a:lnTo>
                  <a:pt x="58" y="32"/>
                </a:lnTo>
                <a:lnTo>
                  <a:pt x="58" y="32"/>
                </a:lnTo>
                <a:lnTo>
                  <a:pt x="58" y="15"/>
                </a:lnTo>
                <a:lnTo>
                  <a:pt x="85" y="15"/>
                </a:lnTo>
                <a:lnTo>
                  <a:pt x="8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85">
            <a:extLst>
              <a:ext uri="{FF2B5EF4-FFF2-40B4-BE49-F238E27FC236}">
                <a16:creationId xmlns:a16="http://schemas.microsoft.com/office/drawing/2014/main" id="{1A42C146-3657-2863-790A-95473D089D7D}"/>
              </a:ext>
            </a:extLst>
          </p:cNvPr>
          <p:cNvSpPr>
            <a:spLocks noChangeArrowheads="1"/>
          </p:cNvSpPr>
          <p:nvPr/>
        </p:nvSpPr>
        <p:spPr bwMode="auto">
          <a:xfrm>
            <a:off x="6846417" y="2667823"/>
            <a:ext cx="339838" cy="355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9659D962-B562-6947-5E91-F3A72C6AC829}"/>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close/>
                <a:moveTo>
                  <a:pt x="0" y="70"/>
                </a:moveTo>
                <a:lnTo>
                  <a:pt x="146" y="70"/>
                </a:lnTo>
                <a:lnTo>
                  <a:pt x="146" y="59"/>
                </a:lnTo>
                <a:lnTo>
                  <a:pt x="134" y="47"/>
                </a:lnTo>
                <a:lnTo>
                  <a:pt x="146" y="33"/>
                </a:lnTo>
                <a:lnTo>
                  <a:pt x="146" y="0"/>
                </a:lnTo>
                <a:lnTo>
                  <a:pt x="0" y="0"/>
                </a:lnTo>
                <a:lnTo>
                  <a:pt x="0" y="70"/>
                </a:lnTo>
                <a:lnTo>
                  <a:pt x="0" y="70"/>
                </a:lnTo>
                <a:close/>
                <a:moveTo>
                  <a:pt x="146" y="33"/>
                </a:moveTo>
                <a:lnTo>
                  <a:pt x="146"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8">
            <a:extLst>
              <a:ext uri="{FF2B5EF4-FFF2-40B4-BE49-F238E27FC236}">
                <a16:creationId xmlns:a16="http://schemas.microsoft.com/office/drawing/2014/main" id="{2A1E4343-59E3-4B43-3EE6-30D36AB8E9F0}"/>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moveTo>
                  <a:pt x="0" y="70"/>
                </a:moveTo>
                <a:lnTo>
                  <a:pt x="146" y="70"/>
                </a:lnTo>
                <a:lnTo>
                  <a:pt x="146" y="59"/>
                </a:lnTo>
                <a:lnTo>
                  <a:pt x="134" y="47"/>
                </a:lnTo>
                <a:lnTo>
                  <a:pt x="146" y="33"/>
                </a:lnTo>
                <a:lnTo>
                  <a:pt x="146" y="0"/>
                </a:lnTo>
                <a:lnTo>
                  <a:pt x="0" y="0"/>
                </a:lnTo>
                <a:lnTo>
                  <a:pt x="0" y="70"/>
                </a:lnTo>
                <a:lnTo>
                  <a:pt x="0" y="70"/>
                </a:lnTo>
                <a:moveTo>
                  <a:pt x="146" y="33"/>
                </a:moveTo>
                <a:lnTo>
                  <a:pt x="146" y="33"/>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9">
            <a:extLst>
              <a:ext uri="{FF2B5EF4-FFF2-40B4-BE49-F238E27FC236}">
                <a16:creationId xmlns:a16="http://schemas.microsoft.com/office/drawing/2014/main" id="{5E63BB54-EE93-4C9C-0D40-CF4E2631911C}"/>
              </a:ext>
            </a:extLst>
          </p:cNvPr>
          <p:cNvSpPr>
            <a:spLocks/>
          </p:cNvSpPr>
          <p:nvPr/>
        </p:nvSpPr>
        <p:spPr bwMode="auto">
          <a:xfrm>
            <a:off x="8581763" y="2723492"/>
            <a:ext cx="448509" cy="403065"/>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
            <a:extLst>
              <a:ext uri="{FF2B5EF4-FFF2-40B4-BE49-F238E27FC236}">
                <a16:creationId xmlns:a16="http://schemas.microsoft.com/office/drawing/2014/main" id="{CFCEC8E7-5E42-6D8F-EA3F-589A86C28E18}"/>
              </a:ext>
            </a:extLst>
          </p:cNvPr>
          <p:cNvSpPr>
            <a:spLocks/>
          </p:cNvSpPr>
          <p:nvPr/>
        </p:nvSpPr>
        <p:spPr bwMode="auto">
          <a:xfrm>
            <a:off x="6484845" y="1689799"/>
            <a:ext cx="235121" cy="466291"/>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90">
            <a:extLst>
              <a:ext uri="{FF2B5EF4-FFF2-40B4-BE49-F238E27FC236}">
                <a16:creationId xmlns:a16="http://schemas.microsoft.com/office/drawing/2014/main" id="{853284AD-E2C8-2D20-76B5-4474B371B9B2}"/>
              </a:ext>
            </a:extLst>
          </p:cNvPr>
          <p:cNvSpPr>
            <a:spLocks noChangeArrowheads="1"/>
          </p:cNvSpPr>
          <p:nvPr/>
        </p:nvSpPr>
        <p:spPr bwMode="auto">
          <a:xfrm>
            <a:off x="6512506" y="1739195"/>
            <a:ext cx="181775" cy="349717"/>
          </a:xfrm>
          <a:prstGeom prst="rect">
            <a:avLst/>
          </a:prstGeom>
          <a:solidFill>
            <a:schemeClr val="accent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2">
            <a:extLst>
              <a:ext uri="{FF2B5EF4-FFF2-40B4-BE49-F238E27FC236}">
                <a16:creationId xmlns:a16="http://schemas.microsoft.com/office/drawing/2014/main" id="{83B32828-40C1-DFCE-DA7B-D2E0F30146DE}"/>
              </a:ext>
            </a:extLst>
          </p:cNvPr>
          <p:cNvSpPr>
            <a:spLocks/>
          </p:cNvSpPr>
          <p:nvPr/>
        </p:nvSpPr>
        <p:spPr bwMode="auto">
          <a:xfrm>
            <a:off x="6553999" y="1707582"/>
            <a:ext cx="98790" cy="7903"/>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E5615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3">
            <a:extLst>
              <a:ext uri="{FF2B5EF4-FFF2-40B4-BE49-F238E27FC236}">
                <a16:creationId xmlns:a16="http://schemas.microsoft.com/office/drawing/2014/main" id="{2CBD73ED-A86E-9A25-8AFF-DC251FD002D4}"/>
              </a:ext>
            </a:extLst>
          </p:cNvPr>
          <p:cNvSpPr>
            <a:spLocks/>
          </p:cNvSpPr>
          <p:nvPr/>
        </p:nvSpPr>
        <p:spPr bwMode="auto">
          <a:xfrm>
            <a:off x="6520410" y="2116573"/>
            <a:ext cx="163992" cy="11855"/>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3">
            <a:extLst>
              <a:ext uri="{FF2B5EF4-FFF2-40B4-BE49-F238E27FC236}">
                <a16:creationId xmlns:a16="http://schemas.microsoft.com/office/drawing/2014/main" id="{BF227947-04BA-06CC-2A64-B7A5A85FE400}"/>
              </a:ext>
            </a:extLst>
          </p:cNvPr>
          <p:cNvSpPr>
            <a:spLocks noChangeArrowheads="1"/>
          </p:cNvSpPr>
          <p:nvPr/>
        </p:nvSpPr>
        <p:spPr bwMode="auto">
          <a:xfrm>
            <a:off x="6575733" y="2096816"/>
            <a:ext cx="53346" cy="5334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4">
            <a:extLst>
              <a:ext uri="{FF2B5EF4-FFF2-40B4-BE49-F238E27FC236}">
                <a16:creationId xmlns:a16="http://schemas.microsoft.com/office/drawing/2014/main" id="{95B707D8-B7F6-AB19-BA45-91B66974026F}"/>
              </a:ext>
            </a:extLst>
          </p:cNvPr>
          <p:cNvSpPr>
            <a:spLocks noChangeArrowheads="1"/>
          </p:cNvSpPr>
          <p:nvPr/>
        </p:nvSpPr>
        <p:spPr bwMode="auto">
          <a:xfrm>
            <a:off x="6583636" y="2104719"/>
            <a:ext cx="37541" cy="3754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6">
            <a:extLst>
              <a:ext uri="{FF2B5EF4-FFF2-40B4-BE49-F238E27FC236}">
                <a16:creationId xmlns:a16="http://schemas.microsoft.com/office/drawing/2014/main" id="{4AF34427-A27D-CE62-1FF1-C9247523E7F2}"/>
              </a:ext>
            </a:extLst>
          </p:cNvPr>
          <p:cNvSpPr>
            <a:spLocks/>
          </p:cNvSpPr>
          <p:nvPr/>
        </p:nvSpPr>
        <p:spPr bwMode="auto">
          <a:xfrm>
            <a:off x="5779484" y="834276"/>
            <a:ext cx="61249" cy="122500"/>
          </a:xfrm>
          <a:custGeom>
            <a:avLst/>
            <a:gdLst>
              <a:gd name="T0" fmla="*/ 0 w 31"/>
              <a:gd name="T1" fmla="*/ 62 h 62"/>
              <a:gd name="T2" fmla="*/ 31 w 31"/>
              <a:gd name="T3" fmla="*/ 25 h 62"/>
              <a:gd name="T4" fmla="*/ 0 w 31"/>
              <a:gd name="T5" fmla="*/ 0 h 62"/>
              <a:gd name="T6" fmla="*/ 0 w 31"/>
              <a:gd name="T7" fmla="*/ 62 h 62"/>
            </a:gdLst>
            <a:ahLst/>
            <a:cxnLst>
              <a:cxn ang="0">
                <a:pos x="T0" y="T1"/>
              </a:cxn>
              <a:cxn ang="0">
                <a:pos x="T2" y="T3"/>
              </a:cxn>
              <a:cxn ang="0">
                <a:pos x="T4" y="T5"/>
              </a:cxn>
              <a:cxn ang="0">
                <a:pos x="T6" y="T7"/>
              </a:cxn>
            </a:cxnLst>
            <a:rect l="0" t="0" r="r" b="b"/>
            <a:pathLst>
              <a:path w="31" h="62">
                <a:moveTo>
                  <a:pt x="0" y="62"/>
                </a:moveTo>
                <a:lnTo>
                  <a:pt x="31" y="25"/>
                </a:lnTo>
                <a:lnTo>
                  <a:pt x="0" y="0"/>
                </a:lnTo>
                <a:lnTo>
                  <a:pt x="0" y="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7">
            <a:extLst>
              <a:ext uri="{FF2B5EF4-FFF2-40B4-BE49-F238E27FC236}">
                <a16:creationId xmlns:a16="http://schemas.microsoft.com/office/drawing/2014/main" id="{11C7E6AC-CE3E-ADDE-33D9-233AB27D9D70}"/>
              </a:ext>
            </a:extLst>
          </p:cNvPr>
          <p:cNvSpPr>
            <a:spLocks/>
          </p:cNvSpPr>
          <p:nvPr/>
        </p:nvSpPr>
        <p:spPr bwMode="auto">
          <a:xfrm>
            <a:off x="5929644" y="834276"/>
            <a:ext cx="59275" cy="122500"/>
          </a:xfrm>
          <a:custGeom>
            <a:avLst/>
            <a:gdLst>
              <a:gd name="T0" fmla="*/ 30 w 30"/>
              <a:gd name="T1" fmla="*/ 62 h 62"/>
              <a:gd name="T2" fmla="*/ 30 w 30"/>
              <a:gd name="T3" fmla="*/ 0 h 62"/>
              <a:gd name="T4" fmla="*/ 0 w 30"/>
              <a:gd name="T5" fmla="*/ 25 h 62"/>
              <a:gd name="T6" fmla="*/ 30 w 30"/>
              <a:gd name="T7" fmla="*/ 62 h 62"/>
            </a:gdLst>
            <a:ahLst/>
            <a:cxnLst>
              <a:cxn ang="0">
                <a:pos x="T0" y="T1"/>
              </a:cxn>
              <a:cxn ang="0">
                <a:pos x="T2" y="T3"/>
              </a:cxn>
              <a:cxn ang="0">
                <a:pos x="T4" y="T5"/>
              </a:cxn>
              <a:cxn ang="0">
                <a:pos x="T6" y="T7"/>
              </a:cxn>
            </a:cxnLst>
            <a:rect l="0" t="0" r="r" b="b"/>
            <a:pathLst>
              <a:path w="30" h="62">
                <a:moveTo>
                  <a:pt x="30" y="62"/>
                </a:moveTo>
                <a:lnTo>
                  <a:pt x="30" y="0"/>
                </a:lnTo>
                <a:lnTo>
                  <a:pt x="0" y="25"/>
                </a:lnTo>
                <a:lnTo>
                  <a:pt x="30" y="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97">
            <a:extLst>
              <a:ext uri="{FF2B5EF4-FFF2-40B4-BE49-F238E27FC236}">
                <a16:creationId xmlns:a16="http://schemas.microsoft.com/office/drawing/2014/main" id="{401B95F6-B856-B8E5-E9BC-2EEC677054F5}"/>
              </a:ext>
            </a:extLst>
          </p:cNvPr>
          <p:cNvSpPr>
            <a:spLocks noChangeArrowheads="1"/>
          </p:cNvSpPr>
          <p:nvPr/>
        </p:nvSpPr>
        <p:spPr bwMode="auto">
          <a:xfrm>
            <a:off x="5988919" y="962703"/>
            <a:ext cx="1976" cy="197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98">
            <a:extLst>
              <a:ext uri="{FF2B5EF4-FFF2-40B4-BE49-F238E27FC236}">
                <a16:creationId xmlns:a16="http://schemas.microsoft.com/office/drawing/2014/main" id="{0726539F-D15C-4FFC-EA4A-05EFE74D6E41}"/>
              </a:ext>
            </a:extLst>
          </p:cNvPr>
          <p:cNvSpPr>
            <a:spLocks noChangeArrowheads="1"/>
          </p:cNvSpPr>
          <p:nvPr/>
        </p:nvSpPr>
        <p:spPr bwMode="auto">
          <a:xfrm>
            <a:off x="5779484" y="962703"/>
            <a:ext cx="1976" cy="197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0">
            <a:extLst>
              <a:ext uri="{FF2B5EF4-FFF2-40B4-BE49-F238E27FC236}">
                <a16:creationId xmlns:a16="http://schemas.microsoft.com/office/drawing/2014/main" id="{9FA4046A-7A3A-6A96-8F82-DD32B317E34D}"/>
              </a:ext>
            </a:extLst>
          </p:cNvPr>
          <p:cNvSpPr>
            <a:spLocks/>
          </p:cNvSpPr>
          <p:nvPr/>
        </p:nvSpPr>
        <p:spPr bwMode="auto">
          <a:xfrm>
            <a:off x="5783435" y="887623"/>
            <a:ext cx="203509" cy="75080"/>
          </a:xfrm>
          <a:custGeom>
            <a:avLst/>
            <a:gdLst>
              <a:gd name="T0" fmla="*/ 103 w 103"/>
              <a:gd name="T1" fmla="*/ 38 h 38"/>
              <a:gd name="T2" fmla="*/ 103 w 103"/>
              <a:gd name="T3" fmla="*/ 38 h 38"/>
              <a:gd name="T4" fmla="*/ 71 w 103"/>
              <a:gd name="T5" fmla="*/ 0 h 38"/>
              <a:gd name="T6" fmla="*/ 52 w 103"/>
              <a:gd name="T7" fmla="*/ 15 h 38"/>
              <a:gd name="T8" fmla="*/ 32 w 103"/>
              <a:gd name="T9" fmla="*/ 0 h 38"/>
              <a:gd name="T10" fmla="*/ 1 w 103"/>
              <a:gd name="T11" fmla="*/ 38 h 38"/>
              <a:gd name="T12" fmla="*/ 0 w 103"/>
              <a:gd name="T13" fmla="*/ 38 h 38"/>
              <a:gd name="T14" fmla="*/ 103 w 10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8">
                <a:moveTo>
                  <a:pt x="103" y="38"/>
                </a:moveTo>
                <a:lnTo>
                  <a:pt x="103" y="38"/>
                </a:lnTo>
                <a:lnTo>
                  <a:pt x="71" y="0"/>
                </a:lnTo>
                <a:lnTo>
                  <a:pt x="52" y="15"/>
                </a:lnTo>
                <a:lnTo>
                  <a:pt x="32" y="0"/>
                </a:lnTo>
                <a:lnTo>
                  <a:pt x="1" y="38"/>
                </a:lnTo>
                <a:lnTo>
                  <a:pt x="0" y="38"/>
                </a:lnTo>
                <a:lnTo>
                  <a:pt x="103"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1">
            <a:extLst>
              <a:ext uri="{FF2B5EF4-FFF2-40B4-BE49-F238E27FC236}">
                <a16:creationId xmlns:a16="http://schemas.microsoft.com/office/drawing/2014/main" id="{C285BE72-6C0E-017E-EDF7-A3661D54E593}"/>
              </a:ext>
            </a:extLst>
          </p:cNvPr>
          <p:cNvSpPr>
            <a:spLocks/>
          </p:cNvSpPr>
          <p:nvPr/>
        </p:nvSpPr>
        <p:spPr bwMode="auto">
          <a:xfrm>
            <a:off x="5785410" y="830324"/>
            <a:ext cx="199557" cy="79032"/>
          </a:xfrm>
          <a:custGeom>
            <a:avLst/>
            <a:gdLst>
              <a:gd name="T0" fmla="*/ 31 w 101"/>
              <a:gd name="T1" fmla="*/ 24 h 40"/>
              <a:gd name="T2" fmla="*/ 32 w 101"/>
              <a:gd name="T3" fmla="*/ 25 h 40"/>
              <a:gd name="T4" fmla="*/ 34 w 101"/>
              <a:gd name="T5" fmla="*/ 27 h 40"/>
              <a:gd name="T6" fmla="*/ 51 w 101"/>
              <a:gd name="T7" fmla="*/ 40 h 40"/>
              <a:gd name="T8" fmla="*/ 69 w 101"/>
              <a:gd name="T9" fmla="*/ 27 h 40"/>
              <a:gd name="T10" fmla="*/ 70 w 101"/>
              <a:gd name="T11" fmla="*/ 25 h 40"/>
              <a:gd name="T12" fmla="*/ 71 w 101"/>
              <a:gd name="T13" fmla="*/ 24 h 40"/>
              <a:gd name="T14" fmla="*/ 101 w 101"/>
              <a:gd name="T15" fmla="*/ 0 h 40"/>
              <a:gd name="T16" fmla="*/ 0 w 101"/>
              <a:gd name="T17" fmla="*/ 0 h 40"/>
              <a:gd name="T18" fmla="*/ 31 w 10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0">
                <a:moveTo>
                  <a:pt x="31" y="24"/>
                </a:moveTo>
                <a:lnTo>
                  <a:pt x="32" y="25"/>
                </a:lnTo>
                <a:lnTo>
                  <a:pt x="34" y="27"/>
                </a:lnTo>
                <a:lnTo>
                  <a:pt x="51" y="40"/>
                </a:lnTo>
                <a:lnTo>
                  <a:pt x="69" y="27"/>
                </a:lnTo>
                <a:lnTo>
                  <a:pt x="70" y="25"/>
                </a:lnTo>
                <a:lnTo>
                  <a:pt x="71" y="24"/>
                </a:lnTo>
                <a:lnTo>
                  <a:pt x="101" y="0"/>
                </a:lnTo>
                <a:lnTo>
                  <a:pt x="0" y="0"/>
                </a:lnTo>
                <a:lnTo>
                  <a:pt x="31"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2">
            <a:extLst>
              <a:ext uri="{FF2B5EF4-FFF2-40B4-BE49-F238E27FC236}">
                <a16:creationId xmlns:a16="http://schemas.microsoft.com/office/drawing/2014/main" id="{489F8DCF-2F27-5A10-87B5-7B560086865D}"/>
              </a:ext>
            </a:extLst>
          </p:cNvPr>
          <p:cNvSpPr>
            <a:spLocks/>
          </p:cNvSpPr>
          <p:nvPr/>
        </p:nvSpPr>
        <p:spPr bwMode="auto">
          <a:xfrm>
            <a:off x="8041781" y="4509274"/>
            <a:ext cx="88911" cy="248952"/>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3">
            <a:extLst>
              <a:ext uri="{FF2B5EF4-FFF2-40B4-BE49-F238E27FC236}">
                <a16:creationId xmlns:a16="http://schemas.microsoft.com/office/drawing/2014/main" id="{654B924F-1246-E155-7F82-BD0008058612}"/>
              </a:ext>
            </a:extLst>
          </p:cNvPr>
          <p:cNvSpPr>
            <a:spLocks/>
          </p:cNvSpPr>
          <p:nvPr/>
        </p:nvSpPr>
        <p:spPr bwMode="auto">
          <a:xfrm>
            <a:off x="8156376" y="4505321"/>
            <a:ext cx="92863" cy="252903"/>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4">
            <a:extLst>
              <a:ext uri="{FF2B5EF4-FFF2-40B4-BE49-F238E27FC236}">
                <a16:creationId xmlns:a16="http://schemas.microsoft.com/office/drawing/2014/main" id="{F274166A-0AA8-D824-C949-36B428305BBA}"/>
              </a:ext>
            </a:extLst>
          </p:cNvPr>
          <p:cNvSpPr>
            <a:spLocks noEditPoints="1"/>
          </p:cNvSpPr>
          <p:nvPr/>
        </p:nvSpPr>
        <p:spPr bwMode="auto">
          <a:xfrm>
            <a:off x="4848880" y="3485806"/>
            <a:ext cx="175846" cy="369477"/>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5">
            <a:extLst>
              <a:ext uri="{FF2B5EF4-FFF2-40B4-BE49-F238E27FC236}">
                <a16:creationId xmlns:a16="http://schemas.microsoft.com/office/drawing/2014/main" id="{0F354FD7-BB25-A93F-8497-9E9078BE0978}"/>
              </a:ext>
            </a:extLst>
          </p:cNvPr>
          <p:cNvSpPr>
            <a:spLocks noEditPoints="1"/>
          </p:cNvSpPr>
          <p:nvPr/>
        </p:nvSpPr>
        <p:spPr bwMode="auto">
          <a:xfrm>
            <a:off x="5040532" y="3485806"/>
            <a:ext cx="173871" cy="369477"/>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6">
            <a:extLst>
              <a:ext uri="{FF2B5EF4-FFF2-40B4-BE49-F238E27FC236}">
                <a16:creationId xmlns:a16="http://schemas.microsoft.com/office/drawing/2014/main" id="{E4FBBA19-B920-DA1A-9A63-C5952B81B459}"/>
              </a:ext>
            </a:extLst>
          </p:cNvPr>
          <p:cNvSpPr>
            <a:spLocks noEditPoints="1"/>
          </p:cNvSpPr>
          <p:nvPr/>
        </p:nvSpPr>
        <p:spPr bwMode="auto">
          <a:xfrm>
            <a:off x="4305533" y="4493464"/>
            <a:ext cx="272660" cy="272660"/>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7">
            <a:extLst>
              <a:ext uri="{FF2B5EF4-FFF2-40B4-BE49-F238E27FC236}">
                <a16:creationId xmlns:a16="http://schemas.microsoft.com/office/drawing/2014/main" id="{7020FC13-E72C-E9B3-27E4-79B94C9D43E5}"/>
              </a:ext>
            </a:extLst>
          </p:cNvPr>
          <p:cNvSpPr>
            <a:spLocks noEditPoints="1"/>
          </p:cNvSpPr>
          <p:nvPr/>
        </p:nvSpPr>
        <p:spPr bwMode="auto">
          <a:xfrm>
            <a:off x="7777021" y="1708274"/>
            <a:ext cx="191654" cy="152137"/>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6" name="Group 165">
            <a:extLst>
              <a:ext uri="{FF2B5EF4-FFF2-40B4-BE49-F238E27FC236}">
                <a16:creationId xmlns:a16="http://schemas.microsoft.com/office/drawing/2014/main" id="{74E68081-6721-1E4E-57BB-EF03269AA3C6}"/>
              </a:ext>
            </a:extLst>
          </p:cNvPr>
          <p:cNvGrpSpPr/>
          <p:nvPr/>
        </p:nvGrpSpPr>
        <p:grpSpPr>
          <a:xfrm>
            <a:off x="4807386" y="4855038"/>
            <a:ext cx="2845161" cy="4607676"/>
            <a:chOff x="5111659" y="4855036"/>
            <a:chExt cx="2414432" cy="3910120"/>
          </a:xfrm>
        </p:grpSpPr>
        <p:sp>
          <p:nvSpPr>
            <p:cNvPr id="97" name="Freeform 101">
              <a:extLst>
                <a:ext uri="{FF2B5EF4-FFF2-40B4-BE49-F238E27FC236}">
                  <a16:creationId xmlns:a16="http://schemas.microsoft.com/office/drawing/2014/main" id="{CE6A64D7-9912-07E6-2F21-7389A9DBC7D7}"/>
                </a:ext>
              </a:extLst>
            </p:cNvPr>
            <p:cNvSpPr>
              <a:spLocks/>
            </p:cNvSpPr>
            <p:nvPr/>
          </p:nvSpPr>
          <p:spPr bwMode="auto">
            <a:xfrm>
              <a:off x="5165008" y="4941973"/>
              <a:ext cx="1444314" cy="1956048"/>
            </a:xfrm>
            <a:custGeom>
              <a:avLst/>
              <a:gdLst>
                <a:gd name="T0" fmla="*/ 41 w 545"/>
                <a:gd name="T1" fmla="*/ 22 h 738"/>
                <a:gd name="T2" fmla="*/ 41 w 545"/>
                <a:gd name="T3" fmla="*/ 22 h 738"/>
                <a:gd name="T4" fmla="*/ 22 w 545"/>
                <a:gd name="T5" fmla="*/ 121 h 738"/>
                <a:gd name="T6" fmla="*/ 405 w 545"/>
                <a:gd name="T7" fmla="*/ 697 h 738"/>
                <a:gd name="T8" fmla="*/ 504 w 545"/>
                <a:gd name="T9" fmla="*/ 716 h 738"/>
                <a:gd name="T10" fmla="*/ 504 w 545"/>
                <a:gd name="T11" fmla="*/ 716 h 738"/>
                <a:gd name="T12" fmla="*/ 523 w 545"/>
                <a:gd name="T13" fmla="*/ 617 h 738"/>
                <a:gd name="T14" fmla="*/ 140 w 545"/>
                <a:gd name="T15" fmla="*/ 41 h 738"/>
                <a:gd name="T16" fmla="*/ 41 w 545"/>
                <a:gd name="T17"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38">
                  <a:moveTo>
                    <a:pt x="41" y="22"/>
                  </a:moveTo>
                  <a:cubicBezTo>
                    <a:pt x="41" y="22"/>
                    <a:pt x="41" y="22"/>
                    <a:pt x="41" y="22"/>
                  </a:cubicBezTo>
                  <a:cubicBezTo>
                    <a:pt x="8" y="44"/>
                    <a:pt x="0" y="89"/>
                    <a:pt x="22" y="121"/>
                  </a:cubicBezTo>
                  <a:cubicBezTo>
                    <a:pt x="405" y="697"/>
                    <a:pt x="405" y="697"/>
                    <a:pt x="405" y="697"/>
                  </a:cubicBezTo>
                  <a:cubicBezTo>
                    <a:pt x="427" y="730"/>
                    <a:pt x="472" y="738"/>
                    <a:pt x="504" y="716"/>
                  </a:cubicBezTo>
                  <a:cubicBezTo>
                    <a:pt x="504" y="716"/>
                    <a:pt x="504" y="716"/>
                    <a:pt x="504" y="716"/>
                  </a:cubicBezTo>
                  <a:cubicBezTo>
                    <a:pt x="537" y="694"/>
                    <a:pt x="545" y="650"/>
                    <a:pt x="523" y="617"/>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2">
              <a:extLst>
                <a:ext uri="{FF2B5EF4-FFF2-40B4-BE49-F238E27FC236}">
                  <a16:creationId xmlns:a16="http://schemas.microsoft.com/office/drawing/2014/main" id="{940D7B63-C33D-C938-D08A-A7CF35283193}"/>
                </a:ext>
              </a:extLst>
            </p:cNvPr>
            <p:cNvSpPr>
              <a:spLocks/>
            </p:cNvSpPr>
            <p:nvPr/>
          </p:nvSpPr>
          <p:spPr bwMode="auto">
            <a:xfrm>
              <a:off x="5573993" y="4855036"/>
              <a:ext cx="1596450" cy="3147456"/>
            </a:xfrm>
            <a:custGeom>
              <a:avLst/>
              <a:gdLst>
                <a:gd name="T0" fmla="*/ 478 w 602"/>
                <a:gd name="T1" fmla="*/ 0 h 1187"/>
                <a:gd name="T2" fmla="*/ 124 w 602"/>
                <a:gd name="T3" fmla="*/ 0 h 1187"/>
                <a:gd name="T4" fmla="*/ 0 w 602"/>
                <a:gd name="T5" fmla="*/ 124 h 1187"/>
                <a:gd name="T6" fmla="*/ 0 w 602"/>
                <a:gd name="T7" fmla="*/ 1062 h 1187"/>
                <a:gd name="T8" fmla="*/ 124 w 602"/>
                <a:gd name="T9" fmla="*/ 1187 h 1187"/>
                <a:gd name="T10" fmla="*/ 478 w 602"/>
                <a:gd name="T11" fmla="*/ 1187 h 1187"/>
                <a:gd name="T12" fmla="*/ 602 w 602"/>
                <a:gd name="T13" fmla="*/ 1062 h 1187"/>
                <a:gd name="T14" fmla="*/ 602 w 602"/>
                <a:gd name="T15" fmla="*/ 124 h 1187"/>
                <a:gd name="T16" fmla="*/ 478 w 602"/>
                <a:gd name="T1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1187">
                  <a:moveTo>
                    <a:pt x="478" y="0"/>
                  </a:moveTo>
                  <a:cubicBezTo>
                    <a:pt x="124" y="0"/>
                    <a:pt x="124" y="0"/>
                    <a:pt x="124" y="0"/>
                  </a:cubicBezTo>
                  <a:cubicBezTo>
                    <a:pt x="56" y="0"/>
                    <a:pt x="0" y="56"/>
                    <a:pt x="0" y="124"/>
                  </a:cubicBezTo>
                  <a:cubicBezTo>
                    <a:pt x="0" y="1062"/>
                    <a:pt x="0" y="1062"/>
                    <a:pt x="0" y="1062"/>
                  </a:cubicBezTo>
                  <a:cubicBezTo>
                    <a:pt x="0" y="1131"/>
                    <a:pt x="56" y="1187"/>
                    <a:pt x="124" y="1187"/>
                  </a:cubicBezTo>
                  <a:cubicBezTo>
                    <a:pt x="478" y="1187"/>
                    <a:pt x="478" y="1187"/>
                    <a:pt x="478" y="1187"/>
                  </a:cubicBezTo>
                  <a:cubicBezTo>
                    <a:pt x="546" y="1187"/>
                    <a:pt x="602" y="1131"/>
                    <a:pt x="602" y="1062"/>
                  </a:cubicBezTo>
                  <a:cubicBezTo>
                    <a:pt x="602" y="124"/>
                    <a:pt x="602" y="124"/>
                    <a:pt x="602" y="124"/>
                  </a:cubicBezTo>
                  <a:cubicBezTo>
                    <a:pt x="602" y="56"/>
                    <a:pt x="546" y="0"/>
                    <a:pt x="478" y="0"/>
                  </a:cubicBezTo>
                  <a:close/>
                </a:path>
              </a:pathLst>
            </a:custGeom>
            <a:solidFill>
              <a:srgbClr val="06677F"/>
            </a:solidFill>
            <a:ln>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8">
              <a:extLst>
                <a:ext uri="{FF2B5EF4-FFF2-40B4-BE49-F238E27FC236}">
                  <a16:creationId xmlns:a16="http://schemas.microsoft.com/office/drawing/2014/main" id="{9B6A8555-3B69-893A-FEEA-F0F307E57897}"/>
                </a:ext>
              </a:extLst>
            </p:cNvPr>
            <p:cNvSpPr>
              <a:spLocks/>
            </p:cNvSpPr>
            <p:nvPr/>
          </p:nvSpPr>
          <p:spPr bwMode="auto">
            <a:xfrm>
              <a:off x="5287505" y="6344794"/>
              <a:ext cx="1481853" cy="2017297"/>
            </a:xfrm>
            <a:custGeom>
              <a:avLst/>
              <a:gdLst>
                <a:gd name="T0" fmla="*/ 41 w 559"/>
                <a:gd name="T1" fmla="*/ 22 h 761"/>
                <a:gd name="T2" fmla="*/ 41 w 559"/>
                <a:gd name="T3" fmla="*/ 22 h 761"/>
                <a:gd name="T4" fmla="*/ 22 w 559"/>
                <a:gd name="T5" fmla="*/ 122 h 761"/>
                <a:gd name="T6" fmla="*/ 419 w 559"/>
                <a:gd name="T7" fmla="*/ 720 h 761"/>
                <a:gd name="T8" fmla="*/ 518 w 559"/>
                <a:gd name="T9" fmla="*/ 739 h 761"/>
                <a:gd name="T10" fmla="*/ 518 w 559"/>
                <a:gd name="T11" fmla="*/ 739 h 761"/>
                <a:gd name="T12" fmla="*/ 537 w 559"/>
                <a:gd name="T13" fmla="*/ 640 h 761"/>
                <a:gd name="T14" fmla="*/ 140 w 559"/>
                <a:gd name="T15" fmla="*/ 41 h 761"/>
                <a:gd name="T16" fmla="*/ 41 w 559"/>
                <a:gd name="T17" fmla="*/ 2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61">
                  <a:moveTo>
                    <a:pt x="41" y="22"/>
                  </a:moveTo>
                  <a:cubicBezTo>
                    <a:pt x="41" y="22"/>
                    <a:pt x="41" y="22"/>
                    <a:pt x="41" y="22"/>
                  </a:cubicBezTo>
                  <a:cubicBezTo>
                    <a:pt x="8" y="45"/>
                    <a:pt x="0" y="89"/>
                    <a:pt x="22" y="122"/>
                  </a:cubicBezTo>
                  <a:cubicBezTo>
                    <a:pt x="419" y="720"/>
                    <a:pt x="419" y="720"/>
                    <a:pt x="419" y="720"/>
                  </a:cubicBezTo>
                  <a:cubicBezTo>
                    <a:pt x="441" y="753"/>
                    <a:pt x="486" y="761"/>
                    <a:pt x="518" y="739"/>
                  </a:cubicBezTo>
                  <a:cubicBezTo>
                    <a:pt x="518" y="739"/>
                    <a:pt x="518" y="739"/>
                    <a:pt x="518" y="739"/>
                  </a:cubicBezTo>
                  <a:cubicBezTo>
                    <a:pt x="551" y="717"/>
                    <a:pt x="559" y="672"/>
                    <a:pt x="537" y="640"/>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9">
              <a:extLst>
                <a:ext uri="{FF2B5EF4-FFF2-40B4-BE49-F238E27FC236}">
                  <a16:creationId xmlns:a16="http://schemas.microsoft.com/office/drawing/2014/main" id="{13F99CBB-FF5B-B15F-B703-01A5EB01EE32}"/>
                </a:ext>
              </a:extLst>
            </p:cNvPr>
            <p:cNvSpPr>
              <a:spLocks/>
            </p:cNvSpPr>
            <p:nvPr/>
          </p:nvSpPr>
          <p:spPr bwMode="auto">
            <a:xfrm>
              <a:off x="5714278" y="7222052"/>
              <a:ext cx="1556934" cy="1543104"/>
            </a:xfrm>
            <a:custGeom>
              <a:avLst/>
              <a:gdLst>
                <a:gd name="T0" fmla="*/ 258 w 788"/>
                <a:gd name="T1" fmla="*/ 781 h 781"/>
                <a:gd name="T2" fmla="*/ 258 w 788"/>
                <a:gd name="T3" fmla="*/ 589 h 781"/>
                <a:gd name="T4" fmla="*/ 0 w 788"/>
                <a:gd name="T5" fmla="*/ 0 h 781"/>
                <a:gd name="T6" fmla="*/ 788 w 788"/>
                <a:gd name="T7" fmla="*/ 0 h 781"/>
                <a:gd name="T8" fmla="*/ 788 w 788"/>
                <a:gd name="T9" fmla="*/ 781 h 781"/>
                <a:gd name="T10" fmla="*/ 258 w 788"/>
                <a:gd name="T11" fmla="*/ 781 h 781"/>
              </a:gdLst>
              <a:ahLst/>
              <a:cxnLst>
                <a:cxn ang="0">
                  <a:pos x="T0" y="T1"/>
                </a:cxn>
                <a:cxn ang="0">
                  <a:pos x="T2" y="T3"/>
                </a:cxn>
                <a:cxn ang="0">
                  <a:pos x="T4" y="T5"/>
                </a:cxn>
                <a:cxn ang="0">
                  <a:pos x="T6" y="T7"/>
                </a:cxn>
                <a:cxn ang="0">
                  <a:pos x="T8" y="T9"/>
                </a:cxn>
                <a:cxn ang="0">
                  <a:pos x="T10" y="T11"/>
                </a:cxn>
              </a:cxnLst>
              <a:rect l="0" t="0" r="r" b="b"/>
              <a:pathLst>
                <a:path w="788" h="781">
                  <a:moveTo>
                    <a:pt x="258" y="781"/>
                  </a:moveTo>
                  <a:lnTo>
                    <a:pt x="258" y="589"/>
                  </a:lnTo>
                  <a:lnTo>
                    <a:pt x="0" y="0"/>
                  </a:lnTo>
                  <a:lnTo>
                    <a:pt x="788" y="0"/>
                  </a:lnTo>
                  <a:lnTo>
                    <a:pt x="788" y="781"/>
                  </a:lnTo>
                  <a:lnTo>
                    <a:pt x="258" y="781"/>
                  </a:ln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0">
              <a:extLst>
                <a:ext uri="{FF2B5EF4-FFF2-40B4-BE49-F238E27FC236}">
                  <a16:creationId xmlns:a16="http://schemas.microsoft.com/office/drawing/2014/main" id="{AFE8176D-6B4E-84F2-ED05-C80C298F63CD}"/>
                </a:ext>
              </a:extLst>
            </p:cNvPr>
            <p:cNvSpPr>
              <a:spLocks/>
            </p:cNvSpPr>
            <p:nvPr/>
          </p:nvSpPr>
          <p:spPr bwMode="auto">
            <a:xfrm>
              <a:off x="5212425" y="6901972"/>
              <a:ext cx="1464071" cy="1863184"/>
            </a:xfrm>
            <a:custGeom>
              <a:avLst/>
              <a:gdLst>
                <a:gd name="T0" fmla="*/ 40 w 552"/>
                <a:gd name="T1" fmla="*/ 22 h 703"/>
                <a:gd name="T2" fmla="*/ 40 w 552"/>
                <a:gd name="T3" fmla="*/ 22 h 703"/>
                <a:gd name="T4" fmla="*/ 21 w 552"/>
                <a:gd name="T5" fmla="*/ 121 h 703"/>
                <a:gd name="T6" fmla="*/ 407 w 552"/>
                <a:gd name="T7" fmla="*/ 703 h 703"/>
                <a:gd name="T8" fmla="*/ 544 w 552"/>
                <a:gd name="T9" fmla="*/ 703 h 703"/>
                <a:gd name="T10" fmla="*/ 536 w 552"/>
                <a:gd name="T11" fmla="*/ 639 h 703"/>
                <a:gd name="T12" fmla="*/ 139 w 552"/>
                <a:gd name="T13" fmla="*/ 41 h 703"/>
                <a:gd name="T14" fmla="*/ 40 w 552"/>
                <a:gd name="T15" fmla="*/ 22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703">
                  <a:moveTo>
                    <a:pt x="40" y="22"/>
                  </a:moveTo>
                  <a:cubicBezTo>
                    <a:pt x="40" y="22"/>
                    <a:pt x="40" y="22"/>
                    <a:pt x="40" y="22"/>
                  </a:cubicBezTo>
                  <a:cubicBezTo>
                    <a:pt x="8" y="44"/>
                    <a:pt x="0" y="88"/>
                    <a:pt x="21" y="121"/>
                  </a:cubicBezTo>
                  <a:cubicBezTo>
                    <a:pt x="407" y="703"/>
                    <a:pt x="407" y="703"/>
                    <a:pt x="407" y="703"/>
                  </a:cubicBezTo>
                  <a:cubicBezTo>
                    <a:pt x="544" y="703"/>
                    <a:pt x="544" y="703"/>
                    <a:pt x="544" y="703"/>
                  </a:cubicBezTo>
                  <a:cubicBezTo>
                    <a:pt x="552" y="682"/>
                    <a:pt x="549" y="659"/>
                    <a:pt x="536" y="639"/>
                  </a:cubicBezTo>
                  <a:cubicBezTo>
                    <a:pt x="139" y="41"/>
                    <a:pt x="139" y="41"/>
                    <a:pt x="139" y="41"/>
                  </a:cubicBezTo>
                  <a:cubicBezTo>
                    <a:pt x="118" y="8"/>
                    <a:pt x="72" y="0"/>
                    <a:pt x="40"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3">
              <a:extLst>
                <a:ext uri="{FF2B5EF4-FFF2-40B4-BE49-F238E27FC236}">
                  <a16:creationId xmlns:a16="http://schemas.microsoft.com/office/drawing/2014/main" id="{57F67AC1-7EF2-1A99-BEB2-DEE7325E095B}"/>
                </a:ext>
              </a:extLst>
            </p:cNvPr>
            <p:cNvSpPr>
              <a:spLocks/>
            </p:cNvSpPr>
            <p:nvPr/>
          </p:nvSpPr>
          <p:spPr bwMode="auto">
            <a:xfrm>
              <a:off x="5714278" y="5117819"/>
              <a:ext cx="1315885" cy="2592256"/>
            </a:xfrm>
            <a:custGeom>
              <a:avLst/>
              <a:gdLst>
                <a:gd name="T0" fmla="*/ 494 w 496"/>
                <a:gd name="T1" fmla="*/ 0 h 978"/>
                <a:gd name="T2" fmla="*/ 2 w 496"/>
                <a:gd name="T3" fmla="*/ 0 h 978"/>
                <a:gd name="T4" fmla="*/ 0 w 496"/>
                <a:gd name="T5" fmla="*/ 2 h 978"/>
                <a:gd name="T6" fmla="*/ 0 w 496"/>
                <a:gd name="T7" fmla="*/ 976 h 978"/>
                <a:gd name="T8" fmla="*/ 2 w 496"/>
                <a:gd name="T9" fmla="*/ 978 h 978"/>
                <a:gd name="T10" fmla="*/ 494 w 496"/>
                <a:gd name="T11" fmla="*/ 978 h 978"/>
                <a:gd name="T12" fmla="*/ 496 w 496"/>
                <a:gd name="T13" fmla="*/ 976 h 978"/>
                <a:gd name="T14" fmla="*/ 496 w 496"/>
                <a:gd name="T15" fmla="*/ 2 h 978"/>
                <a:gd name="T16" fmla="*/ 494 w 496"/>
                <a:gd name="T17"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978">
                  <a:moveTo>
                    <a:pt x="494" y="0"/>
                  </a:moveTo>
                  <a:cubicBezTo>
                    <a:pt x="2" y="0"/>
                    <a:pt x="2" y="0"/>
                    <a:pt x="2" y="0"/>
                  </a:cubicBezTo>
                  <a:cubicBezTo>
                    <a:pt x="1" y="0"/>
                    <a:pt x="0" y="1"/>
                    <a:pt x="0" y="2"/>
                  </a:cubicBezTo>
                  <a:cubicBezTo>
                    <a:pt x="0" y="976"/>
                    <a:pt x="0" y="976"/>
                    <a:pt x="0" y="976"/>
                  </a:cubicBezTo>
                  <a:cubicBezTo>
                    <a:pt x="0" y="977"/>
                    <a:pt x="1" y="978"/>
                    <a:pt x="2" y="978"/>
                  </a:cubicBezTo>
                  <a:cubicBezTo>
                    <a:pt x="494" y="978"/>
                    <a:pt x="494" y="978"/>
                    <a:pt x="494" y="978"/>
                  </a:cubicBezTo>
                  <a:cubicBezTo>
                    <a:pt x="495" y="978"/>
                    <a:pt x="496" y="977"/>
                    <a:pt x="496" y="976"/>
                  </a:cubicBezTo>
                  <a:cubicBezTo>
                    <a:pt x="496" y="2"/>
                    <a:pt x="496" y="2"/>
                    <a:pt x="496" y="2"/>
                  </a:cubicBezTo>
                  <a:cubicBezTo>
                    <a:pt x="496" y="1"/>
                    <a:pt x="495" y="0"/>
                    <a:pt x="494"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000" dirty="0"/>
            </a:p>
          </p:txBody>
        </p:sp>
        <p:sp>
          <p:nvSpPr>
            <p:cNvPr id="101" name="Oval 11">
              <a:extLst>
                <a:ext uri="{FF2B5EF4-FFF2-40B4-BE49-F238E27FC236}">
                  <a16:creationId xmlns:a16="http://schemas.microsoft.com/office/drawing/2014/main" id="{A88EE8AD-9E68-8B49-6B06-5F4EFC8826F3}"/>
                </a:ext>
              </a:extLst>
            </p:cNvPr>
            <p:cNvSpPr>
              <a:spLocks noChangeArrowheads="1"/>
            </p:cNvSpPr>
            <p:nvPr/>
          </p:nvSpPr>
          <p:spPr bwMode="auto">
            <a:xfrm>
              <a:off x="6289238" y="7771327"/>
              <a:ext cx="162015" cy="162015"/>
            </a:xfrm>
            <a:prstGeom prst="ellipse">
              <a:avLst/>
            </a:prstGeom>
            <a:solidFill>
              <a:srgbClr val="B2B2B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D1E84C8E-693E-BAED-1327-1C1B1DBCB77B}"/>
                </a:ext>
              </a:extLst>
            </p:cNvPr>
            <p:cNvSpPr>
              <a:spLocks/>
            </p:cNvSpPr>
            <p:nvPr/>
          </p:nvSpPr>
          <p:spPr bwMode="auto">
            <a:xfrm>
              <a:off x="6105488" y="4965683"/>
              <a:ext cx="531492" cy="47420"/>
            </a:xfrm>
            <a:custGeom>
              <a:avLst/>
              <a:gdLst>
                <a:gd name="T0" fmla="*/ 191 w 200"/>
                <a:gd name="T1" fmla="*/ 0 h 18"/>
                <a:gd name="T2" fmla="*/ 9 w 200"/>
                <a:gd name="T3" fmla="*/ 0 h 18"/>
                <a:gd name="T4" fmla="*/ 0 w 200"/>
                <a:gd name="T5" fmla="*/ 9 h 18"/>
                <a:gd name="T6" fmla="*/ 0 w 200"/>
                <a:gd name="T7" fmla="*/ 9 h 18"/>
                <a:gd name="T8" fmla="*/ 9 w 200"/>
                <a:gd name="T9" fmla="*/ 18 h 18"/>
                <a:gd name="T10" fmla="*/ 191 w 200"/>
                <a:gd name="T11" fmla="*/ 18 h 18"/>
                <a:gd name="T12" fmla="*/ 200 w 200"/>
                <a:gd name="T13" fmla="*/ 9 h 18"/>
                <a:gd name="T14" fmla="*/ 200 w 200"/>
                <a:gd name="T15" fmla="*/ 9 h 18"/>
                <a:gd name="T16" fmla="*/ 191 w 20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8">
                  <a:moveTo>
                    <a:pt x="191" y="0"/>
                  </a:moveTo>
                  <a:cubicBezTo>
                    <a:pt x="9" y="0"/>
                    <a:pt x="9" y="0"/>
                    <a:pt x="9" y="0"/>
                  </a:cubicBezTo>
                  <a:cubicBezTo>
                    <a:pt x="4" y="0"/>
                    <a:pt x="0" y="4"/>
                    <a:pt x="0" y="9"/>
                  </a:cubicBezTo>
                  <a:cubicBezTo>
                    <a:pt x="0" y="9"/>
                    <a:pt x="0" y="9"/>
                    <a:pt x="0" y="9"/>
                  </a:cubicBezTo>
                  <a:cubicBezTo>
                    <a:pt x="0" y="14"/>
                    <a:pt x="4" y="18"/>
                    <a:pt x="9" y="18"/>
                  </a:cubicBezTo>
                  <a:cubicBezTo>
                    <a:pt x="191" y="18"/>
                    <a:pt x="191" y="18"/>
                    <a:pt x="191" y="18"/>
                  </a:cubicBezTo>
                  <a:cubicBezTo>
                    <a:pt x="196" y="18"/>
                    <a:pt x="200" y="14"/>
                    <a:pt x="200" y="9"/>
                  </a:cubicBezTo>
                  <a:cubicBezTo>
                    <a:pt x="200" y="9"/>
                    <a:pt x="200" y="9"/>
                    <a:pt x="200" y="9"/>
                  </a:cubicBezTo>
                  <a:cubicBezTo>
                    <a:pt x="200" y="4"/>
                    <a:pt x="196" y="0"/>
                    <a:pt x="191" y="0"/>
                  </a:cubicBezTo>
                  <a:close/>
                </a:path>
              </a:pathLst>
            </a:custGeom>
            <a:solidFill>
              <a:srgbClr val="B2B2B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6">
              <a:extLst>
                <a:ext uri="{FF2B5EF4-FFF2-40B4-BE49-F238E27FC236}">
                  <a16:creationId xmlns:a16="http://schemas.microsoft.com/office/drawing/2014/main" id="{F6964D93-B25C-29EE-EFD7-BB1EB2205CE7}"/>
                </a:ext>
              </a:extLst>
            </p:cNvPr>
            <p:cNvSpPr>
              <a:spLocks/>
            </p:cNvSpPr>
            <p:nvPr/>
          </p:nvSpPr>
          <p:spPr bwMode="auto">
            <a:xfrm>
              <a:off x="5178836" y="6249956"/>
              <a:ext cx="598669" cy="679678"/>
            </a:xfrm>
            <a:custGeom>
              <a:avLst/>
              <a:gdLst>
                <a:gd name="T0" fmla="*/ 41 w 226"/>
                <a:gd name="T1" fmla="*/ 23 h 257"/>
                <a:gd name="T2" fmla="*/ 41 w 226"/>
                <a:gd name="T3" fmla="*/ 23 h 257"/>
                <a:gd name="T4" fmla="*/ 22 w 226"/>
                <a:gd name="T5" fmla="*/ 122 h 257"/>
                <a:gd name="T6" fmla="*/ 86 w 226"/>
                <a:gd name="T7" fmla="*/ 216 h 257"/>
                <a:gd name="T8" fmla="*/ 185 w 226"/>
                <a:gd name="T9" fmla="*/ 235 h 257"/>
                <a:gd name="T10" fmla="*/ 185 w 226"/>
                <a:gd name="T11" fmla="*/ 235 h 257"/>
                <a:gd name="T12" fmla="*/ 204 w 226"/>
                <a:gd name="T13" fmla="*/ 135 h 257"/>
                <a:gd name="T14" fmla="*/ 140 w 226"/>
                <a:gd name="T15" fmla="*/ 41 h 257"/>
                <a:gd name="T16" fmla="*/ 41 w 226"/>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7">
                  <a:moveTo>
                    <a:pt x="41" y="23"/>
                  </a:moveTo>
                  <a:cubicBezTo>
                    <a:pt x="41" y="23"/>
                    <a:pt x="41" y="23"/>
                    <a:pt x="41" y="23"/>
                  </a:cubicBezTo>
                  <a:cubicBezTo>
                    <a:pt x="8" y="45"/>
                    <a:pt x="0" y="89"/>
                    <a:pt x="22" y="122"/>
                  </a:cubicBezTo>
                  <a:cubicBezTo>
                    <a:pt x="86" y="216"/>
                    <a:pt x="86" y="216"/>
                    <a:pt x="86" y="216"/>
                  </a:cubicBezTo>
                  <a:cubicBezTo>
                    <a:pt x="108" y="248"/>
                    <a:pt x="153" y="257"/>
                    <a:pt x="185" y="235"/>
                  </a:cubicBezTo>
                  <a:cubicBezTo>
                    <a:pt x="185" y="235"/>
                    <a:pt x="185" y="235"/>
                    <a:pt x="185" y="235"/>
                  </a:cubicBezTo>
                  <a:cubicBezTo>
                    <a:pt x="218" y="213"/>
                    <a:pt x="226" y="168"/>
                    <a:pt x="204" y="135"/>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6C6FD78E-DD85-7728-FA74-5701B405357B}"/>
                </a:ext>
              </a:extLst>
            </p:cNvPr>
            <p:cNvSpPr>
              <a:spLocks/>
            </p:cNvSpPr>
            <p:nvPr/>
          </p:nvSpPr>
          <p:spPr bwMode="auto">
            <a:xfrm>
              <a:off x="5111659" y="6753786"/>
              <a:ext cx="628305" cy="723145"/>
            </a:xfrm>
            <a:custGeom>
              <a:avLst/>
              <a:gdLst>
                <a:gd name="T0" fmla="*/ 41 w 237"/>
                <a:gd name="T1" fmla="*/ 23 h 273"/>
                <a:gd name="T2" fmla="*/ 41 w 237"/>
                <a:gd name="T3" fmla="*/ 23 h 273"/>
                <a:gd name="T4" fmla="*/ 22 w 237"/>
                <a:gd name="T5" fmla="*/ 122 h 273"/>
                <a:gd name="T6" fmla="*/ 97 w 237"/>
                <a:gd name="T7" fmla="*/ 232 h 273"/>
                <a:gd name="T8" fmla="*/ 196 w 237"/>
                <a:gd name="T9" fmla="*/ 251 h 273"/>
                <a:gd name="T10" fmla="*/ 196 w 237"/>
                <a:gd name="T11" fmla="*/ 251 h 273"/>
                <a:gd name="T12" fmla="*/ 215 w 237"/>
                <a:gd name="T13" fmla="*/ 152 h 273"/>
                <a:gd name="T14" fmla="*/ 140 w 237"/>
                <a:gd name="T15" fmla="*/ 41 h 273"/>
                <a:gd name="T16" fmla="*/ 41 w 237"/>
                <a:gd name="T17" fmla="*/ 2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73">
                  <a:moveTo>
                    <a:pt x="41" y="23"/>
                  </a:moveTo>
                  <a:cubicBezTo>
                    <a:pt x="41" y="23"/>
                    <a:pt x="41" y="23"/>
                    <a:pt x="41" y="23"/>
                  </a:cubicBezTo>
                  <a:cubicBezTo>
                    <a:pt x="8" y="45"/>
                    <a:pt x="0" y="89"/>
                    <a:pt x="22" y="122"/>
                  </a:cubicBezTo>
                  <a:cubicBezTo>
                    <a:pt x="97" y="232"/>
                    <a:pt x="97" y="232"/>
                    <a:pt x="97" y="232"/>
                  </a:cubicBezTo>
                  <a:cubicBezTo>
                    <a:pt x="119" y="265"/>
                    <a:pt x="163" y="273"/>
                    <a:pt x="196" y="251"/>
                  </a:cubicBezTo>
                  <a:cubicBezTo>
                    <a:pt x="196" y="251"/>
                    <a:pt x="196" y="251"/>
                    <a:pt x="196" y="251"/>
                  </a:cubicBezTo>
                  <a:cubicBezTo>
                    <a:pt x="228" y="229"/>
                    <a:pt x="237" y="184"/>
                    <a:pt x="215" y="152"/>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8">
              <a:extLst>
                <a:ext uri="{FF2B5EF4-FFF2-40B4-BE49-F238E27FC236}">
                  <a16:creationId xmlns:a16="http://schemas.microsoft.com/office/drawing/2014/main" id="{E2E66957-AFFF-C100-C579-C88E340882D3}"/>
                </a:ext>
              </a:extLst>
            </p:cNvPr>
            <p:cNvSpPr>
              <a:spLocks/>
            </p:cNvSpPr>
            <p:nvPr/>
          </p:nvSpPr>
          <p:spPr bwMode="auto">
            <a:xfrm>
              <a:off x="5234159" y="5722417"/>
              <a:ext cx="598669" cy="677701"/>
            </a:xfrm>
            <a:custGeom>
              <a:avLst/>
              <a:gdLst>
                <a:gd name="T0" fmla="*/ 41 w 226"/>
                <a:gd name="T1" fmla="*/ 22 h 256"/>
                <a:gd name="T2" fmla="*/ 41 w 226"/>
                <a:gd name="T3" fmla="*/ 22 h 256"/>
                <a:gd name="T4" fmla="*/ 22 w 226"/>
                <a:gd name="T5" fmla="*/ 121 h 256"/>
                <a:gd name="T6" fmla="*/ 86 w 226"/>
                <a:gd name="T7" fmla="*/ 215 h 256"/>
                <a:gd name="T8" fmla="*/ 185 w 226"/>
                <a:gd name="T9" fmla="*/ 234 h 256"/>
                <a:gd name="T10" fmla="*/ 185 w 226"/>
                <a:gd name="T11" fmla="*/ 234 h 256"/>
                <a:gd name="T12" fmla="*/ 204 w 226"/>
                <a:gd name="T13" fmla="*/ 134 h 256"/>
                <a:gd name="T14" fmla="*/ 140 w 226"/>
                <a:gd name="T15" fmla="*/ 40 h 256"/>
                <a:gd name="T16" fmla="*/ 41 w 226"/>
                <a:gd name="T17" fmla="*/ 2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6">
                  <a:moveTo>
                    <a:pt x="41" y="22"/>
                  </a:moveTo>
                  <a:cubicBezTo>
                    <a:pt x="41" y="22"/>
                    <a:pt x="41" y="22"/>
                    <a:pt x="41" y="22"/>
                  </a:cubicBezTo>
                  <a:cubicBezTo>
                    <a:pt x="8" y="44"/>
                    <a:pt x="0" y="88"/>
                    <a:pt x="22" y="121"/>
                  </a:cubicBezTo>
                  <a:cubicBezTo>
                    <a:pt x="86" y="215"/>
                    <a:pt x="86" y="215"/>
                    <a:pt x="86" y="215"/>
                  </a:cubicBezTo>
                  <a:cubicBezTo>
                    <a:pt x="108" y="247"/>
                    <a:pt x="153" y="256"/>
                    <a:pt x="185" y="234"/>
                  </a:cubicBezTo>
                  <a:cubicBezTo>
                    <a:pt x="185" y="234"/>
                    <a:pt x="185" y="234"/>
                    <a:pt x="185" y="234"/>
                  </a:cubicBezTo>
                  <a:cubicBezTo>
                    <a:pt x="217" y="212"/>
                    <a:pt x="226" y="167"/>
                    <a:pt x="204" y="134"/>
                  </a:cubicBezTo>
                  <a:cubicBezTo>
                    <a:pt x="140" y="40"/>
                    <a:pt x="140" y="40"/>
                    <a:pt x="140" y="40"/>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9">
              <a:extLst>
                <a:ext uri="{FF2B5EF4-FFF2-40B4-BE49-F238E27FC236}">
                  <a16:creationId xmlns:a16="http://schemas.microsoft.com/office/drawing/2014/main" id="{B145A262-613C-8B69-E7E5-8F6336FF6199}"/>
                </a:ext>
              </a:extLst>
            </p:cNvPr>
            <p:cNvSpPr>
              <a:spLocks/>
            </p:cNvSpPr>
            <p:nvPr/>
          </p:nvSpPr>
          <p:spPr bwMode="auto">
            <a:xfrm>
              <a:off x="7008431" y="6575965"/>
              <a:ext cx="517660" cy="1807862"/>
            </a:xfrm>
            <a:custGeom>
              <a:avLst/>
              <a:gdLst>
                <a:gd name="T0" fmla="*/ 51 w 195"/>
                <a:gd name="T1" fmla="*/ 682 h 682"/>
                <a:gd name="T2" fmla="*/ 0 w 195"/>
                <a:gd name="T3" fmla="*/ 682 h 682"/>
                <a:gd name="T4" fmla="*/ 6 w 195"/>
                <a:gd name="T5" fmla="*/ 620 h 682"/>
                <a:gd name="T6" fmla="*/ 49 w 195"/>
                <a:gd name="T7" fmla="*/ 119 h 682"/>
                <a:gd name="T8" fmla="*/ 195 w 195"/>
                <a:gd name="T9" fmla="*/ 0 h 682"/>
                <a:gd name="T10" fmla="*/ 144 w 195"/>
                <a:gd name="T11" fmla="*/ 592 h 682"/>
                <a:gd name="T12" fmla="*/ 51 w 195"/>
                <a:gd name="T13" fmla="*/ 682 h 682"/>
              </a:gdLst>
              <a:ahLst/>
              <a:cxnLst>
                <a:cxn ang="0">
                  <a:pos x="T0" y="T1"/>
                </a:cxn>
                <a:cxn ang="0">
                  <a:pos x="T2" y="T3"/>
                </a:cxn>
                <a:cxn ang="0">
                  <a:pos x="T4" y="T5"/>
                </a:cxn>
                <a:cxn ang="0">
                  <a:pos x="T6" y="T7"/>
                </a:cxn>
                <a:cxn ang="0">
                  <a:pos x="T8" y="T9"/>
                </a:cxn>
                <a:cxn ang="0">
                  <a:pos x="T10" y="T11"/>
                </a:cxn>
                <a:cxn ang="0">
                  <a:pos x="T12" y="T13"/>
                </a:cxn>
              </a:cxnLst>
              <a:rect l="0" t="0" r="r" b="b"/>
              <a:pathLst>
                <a:path w="195" h="682">
                  <a:moveTo>
                    <a:pt x="51" y="682"/>
                  </a:moveTo>
                  <a:cubicBezTo>
                    <a:pt x="0" y="682"/>
                    <a:pt x="0" y="682"/>
                    <a:pt x="0" y="682"/>
                  </a:cubicBezTo>
                  <a:cubicBezTo>
                    <a:pt x="6" y="620"/>
                    <a:pt x="6" y="620"/>
                    <a:pt x="6" y="620"/>
                  </a:cubicBezTo>
                  <a:cubicBezTo>
                    <a:pt x="49" y="119"/>
                    <a:pt x="49" y="119"/>
                    <a:pt x="49" y="119"/>
                  </a:cubicBezTo>
                  <a:cubicBezTo>
                    <a:pt x="58" y="14"/>
                    <a:pt x="129" y="0"/>
                    <a:pt x="195" y="0"/>
                  </a:cubicBezTo>
                  <a:cubicBezTo>
                    <a:pt x="144" y="592"/>
                    <a:pt x="144" y="592"/>
                    <a:pt x="144" y="592"/>
                  </a:cubicBezTo>
                  <a:cubicBezTo>
                    <a:pt x="139" y="642"/>
                    <a:pt x="98" y="682"/>
                    <a:pt x="51" y="68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TextBox 116">
              <a:extLst>
                <a:ext uri="{FF2B5EF4-FFF2-40B4-BE49-F238E27FC236}">
                  <a16:creationId xmlns:a16="http://schemas.microsoft.com/office/drawing/2014/main" id="{21DFDCE8-50E0-EF22-C2AF-EEB33C63B904}"/>
                </a:ext>
              </a:extLst>
            </p:cNvPr>
            <p:cNvSpPr txBox="1"/>
            <p:nvPr/>
          </p:nvSpPr>
          <p:spPr>
            <a:xfrm>
              <a:off x="5535304" y="5227737"/>
              <a:ext cx="1687068" cy="634891"/>
            </a:xfrm>
            <a:prstGeom prst="rect">
              <a:avLst/>
            </a:prstGeom>
            <a:noFill/>
          </p:spPr>
          <p:txBody>
            <a:bodyPr wrap="square">
              <a:spAutoFit/>
            </a:bodyPr>
            <a:lstStyle/>
            <a:p>
              <a:pPr algn="ctr">
                <a:lnSpc>
                  <a:spcPts val="2480"/>
                </a:lnSpc>
              </a:pPr>
              <a:r>
                <a:rPr lang="en-US" sz="2800" b="1" dirty="0">
                  <a:solidFill>
                    <a:srgbClr val="0289AE"/>
                  </a:solidFill>
                </a:rPr>
                <a:t>Key </a:t>
              </a:r>
              <a:r>
                <a:rPr lang="en-US" sz="2800" b="1" dirty="0" err="1">
                  <a:solidFill>
                    <a:srgbClr val="0289AE"/>
                  </a:solidFill>
                </a:rPr>
                <a:t>Takeways</a:t>
              </a:r>
              <a:endParaRPr lang="en-US" sz="2800" b="1" dirty="0">
                <a:solidFill>
                  <a:srgbClr val="0289AE"/>
                </a:solidFill>
              </a:endParaRPr>
            </a:p>
          </p:txBody>
        </p:sp>
      </p:grpSp>
      <p:grpSp>
        <p:nvGrpSpPr>
          <p:cNvPr id="127" name="Group 126">
            <a:extLst>
              <a:ext uri="{FF2B5EF4-FFF2-40B4-BE49-F238E27FC236}">
                <a16:creationId xmlns:a16="http://schemas.microsoft.com/office/drawing/2014/main" id="{6F80976E-6F8F-6114-F746-76CD7BE3E5DA}"/>
              </a:ext>
            </a:extLst>
          </p:cNvPr>
          <p:cNvGrpSpPr/>
          <p:nvPr/>
        </p:nvGrpSpPr>
        <p:grpSpPr>
          <a:xfrm>
            <a:off x="0" y="582317"/>
            <a:ext cx="1448894" cy="883507"/>
            <a:chOff x="0" y="582317"/>
            <a:chExt cx="1448894" cy="883507"/>
          </a:xfrm>
        </p:grpSpPr>
        <p:cxnSp>
          <p:nvCxnSpPr>
            <p:cNvPr id="120" name="Straight Connector 33">
              <a:extLst>
                <a:ext uri="{FF2B5EF4-FFF2-40B4-BE49-F238E27FC236}">
                  <a16:creationId xmlns:a16="http://schemas.microsoft.com/office/drawing/2014/main" id="{1E5DFEA4-A0EA-27E1-CB99-5370D776A782}"/>
                </a:ext>
              </a:extLst>
            </p:cNvPr>
            <p:cNvCxnSpPr>
              <a:cxnSpLocks/>
            </p:cNvCxnSpPr>
            <p:nvPr/>
          </p:nvCxnSpPr>
          <p:spPr>
            <a:xfrm>
              <a:off x="0" y="951782"/>
              <a:ext cx="132080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88C584A0-E0BE-5B19-0E1F-E9D81EEF877B}"/>
                </a:ext>
              </a:extLst>
            </p:cNvPr>
            <p:cNvGrpSpPr/>
            <p:nvPr/>
          </p:nvGrpSpPr>
          <p:grpSpPr>
            <a:xfrm>
              <a:off x="708799" y="582317"/>
              <a:ext cx="740095" cy="883507"/>
              <a:chOff x="4051865" y="5165558"/>
              <a:chExt cx="946855" cy="1130331"/>
            </a:xfrm>
          </p:grpSpPr>
          <p:sp>
            <p:nvSpPr>
              <p:cNvPr id="124" name="Oval 16">
                <a:extLst>
                  <a:ext uri="{FF2B5EF4-FFF2-40B4-BE49-F238E27FC236}">
                    <a16:creationId xmlns:a16="http://schemas.microsoft.com/office/drawing/2014/main" id="{1FE0145C-BDAE-1676-7D72-B642E24A0014}"/>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25" name="TextBox 26">
                <a:extLst>
                  <a:ext uri="{FF2B5EF4-FFF2-40B4-BE49-F238E27FC236}">
                    <a16:creationId xmlns:a16="http://schemas.microsoft.com/office/drawing/2014/main" id="{CE2A5EEF-6FF8-5C66-4D83-42F6A15B0593}"/>
                  </a:ext>
                </a:extLst>
              </p:cNvPr>
              <p:cNvSpPr txBox="1"/>
              <p:nvPr/>
            </p:nvSpPr>
            <p:spPr bwMode="auto">
              <a:xfrm>
                <a:off x="4066676" y="5206813"/>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128" name="Group 127">
            <a:extLst>
              <a:ext uri="{FF2B5EF4-FFF2-40B4-BE49-F238E27FC236}">
                <a16:creationId xmlns:a16="http://schemas.microsoft.com/office/drawing/2014/main" id="{60D971A3-0325-0E9D-4448-1935F8209663}"/>
              </a:ext>
            </a:extLst>
          </p:cNvPr>
          <p:cNvGrpSpPr/>
          <p:nvPr/>
        </p:nvGrpSpPr>
        <p:grpSpPr>
          <a:xfrm>
            <a:off x="0" y="2603236"/>
            <a:ext cx="1448894" cy="870102"/>
            <a:chOff x="0" y="582324"/>
            <a:chExt cx="1448894" cy="870102"/>
          </a:xfrm>
        </p:grpSpPr>
        <p:cxnSp>
          <p:nvCxnSpPr>
            <p:cNvPr id="129" name="Straight Connector 33">
              <a:extLst>
                <a:ext uri="{FF2B5EF4-FFF2-40B4-BE49-F238E27FC236}">
                  <a16:creationId xmlns:a16="http://schemas.microsoft.com/office/drawing/2014/main" id="{95FC6779-5AE1-35C3-312B-7C7640DCF483}"/>
                </a:ext>
              </a:extLst>
            </p:cNvPr>
            <p:cNvCxnSpPr>
              <a:cxnSpLocks/>
            </p:cNvCxnSpPr>
            <p:nvPr/>
          </p:nvCxnSpPr>
          <p:spPr>
            <a:xfrm>
              <a:off x="0" y="951782"/>
              <a:ext cx="1320800" cy="0"/>
            </a:xfrm>
            <a:prstGeom prst="line">
              <a:avLst/>
            </a:prstGeom>
            <a:ln w="25400">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C2723E26-A976-F420-0F3C-ACC94653DE9A}"/>
                </a:ext>
              </a:extLst>
            </p:cNvPr>
            <p:cNvGrpSpPr/>
            <p:nvPr/>
          </p:nvGrpSpPr>
          <p:grpSpPr>
            <a:xfrm>
              <a:off x="708799" y="582324"/>
              <a:ext cx="740095" cy="870102"/>
              <a:chOff x="4051865" y="5165558"/>
              <a:chExt cx="946855" cy="1113179"/>
            </a:xfrm>
          </p:grpSpPr>
          <p:sp>
            <p:nvSpPr>
              <p:cNvPr id="131" name="Oval 16">
                <a:extLst>
                  <a:ext uri="{FF2B5EF4-FFF2-40B4-BE49-F238E27FC236}">
                    <a16:creationId xmlns:a16="http://schemas.microsoft.com/office/drawing/2014/main" id="{78AF3B08-9689-7887-9CE5-A7E503C627C7}"/>
                  </a:ext>
                </a:extLst>
              </p:cNvPr>
              <p:cNvSpPr/>
              <p:nvPr/>
            </p:nvSpPr>
            <p:spPr>
              <a:xfrm>
                <a:off x="4051865" y="5165558"/>
                <a:ext cx="946855" cy="868299"/>
              </a:xfrm>
              <a:prstGeom prst="ellipse">
                <a:avLst/>
              </a:prstGeom>
              <a:solidFill>
                <a:srgbClr val="0667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2" name="TextBox 26">
                <a:extLst>
                  <a:ext uri="{FF2B5EF4-FFF2-40B4-BE49-F238E27FC236}">
                    <a16:creationId xmlns:a16="http://schemas.microsoft.com/office/drawing/2014/main" id="{BCC5567E-70C9-00F7-2C02-81205C45B195}"/>
                  </a:ext>
                </a:extLst>
              </p:cNvPr>
              <p:cNvSpPr txBox="1"/>
              <p:nvPr/>
            </p:nvSpPr>
            <p:spPr bwMode="auto">
              <a:xfrm>
                <a:off x="4055862" y="518966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grpSp>
        <p:nvGrpSpPr>
          <p:cNvPr id="133" name="Group 132">
            <a:extLst>
              <a:ext uri="{FF2B5EF4-FFF2-40B4-BE49-F238E27FC236}">
                <a16:creationId xmlns:a16="http://schemas.microsoft.com/office/drawing/2014/main" id="{C782079A-E100-78EA-A476-D33698AAA052}"/>
              </a:ext>
            </a:extLst>
          </p:cNvPr>
          <p:cNvGrpSpPr/>
          <p:nvPr/>
        </p:nvGrpSpPr>
        <p:grpSpPr>
          <a:xfrm>
            <a:off x="0" y="4666940"/>
            <a:ext cx="1448895" cy="869802"/>
            <a:chOff x="0" y="582318"/>
            <a:chExt cx="1448895" cy="869802"/>
          </a:xfrm>
        </p:grpSpPr>
        <p:cxnSp>
          <p:nvCxnSpPr>
            <p:cNvPr id="134" name="Straight Connector 33">
              <a:extLst>
                <a:ext uri="{FF2B5EF4-FFF2-40B4-BE49-F238E27FC236}">
                  <a16:creationId xmlns:a16="http://schemas.microsoft.com/office/drawing/2014/main" id="{0D872F2F-C9F6-0DCA-8806-B77C02E5AE7A}"/>
                </a:ext>
              </a:extLst>
            </p:cNvPr>
            <p:cNvCxnSpPr>
              <a:cxnSpLocks/>
            </p:cNvCxnSpPr>
            <p:nvPr/>
          </p:nvCxnSpPr>
          <p:spPr>
            <a:xfrm>
              <a:off x="0" y="951782"/>
              <a:ext cx="1320800" cy="0"/>
            </a:xfrm>
            <a:prstGeom prst="line">
              <a:avLst/>
            </a:prstGeom>
            <a:ln w="25400">
              <a:solidFill>
                <a:srgbClr val="3D8241"/>
              </a:solidFill>
              <a:prstDash val="sysDot"/>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1A717F33-078B-B96E-57F4-ECBF54DBDADC}"/>
                </a:ext>
              </a:extLst>
            </p:cNvPr>
            <p:cNvGrpSpPr/>
            <p:nvPr/>
          </p:nvGrpSpPr>
          <p:grpSpPr>
            <a:xfrm>
              <a:off x="700348" y="582318"/>
              <a:ext cx="748547" cy="869802"/>
              <a:chOff x="4041052" y="5165558"/>
              <a:chExt cx="957668" cy="1112797"/>
            </a:xfrm>
          </p:grpSpPr>
          <p:sp>
            <p:nvSpPr>
              <p:cNvPr id="136" name="Oval 16">
                <a:extLst>
                  <a:ext uri="{FF2B5EF4-FFF2-40B4-BE49-F238E27FC236}">
                    <a16:creationId xmlns:a16="http://schemas.microsoft.com/office/drawing/2014/main" id="{3D16C12F-3B88-FA08-D814-0C0A6BD70099}"/>
                  </a:ext>
                </a:extLst>
              </p:cNvPr>
              <p:cNvSpPr/>
              <p:nvPr/>
            </p:nvSpPr>
            <p:spPr>
              <a:xfrm>
                <a:off x="4051865" y="5165558"/>
                <a:ext cx="946855" cy="868299"/>
              </a:xfrm>
              <a:prstGeom prst="ellipse">
                <a:avLst/>
              </a:prstGeom>
              <a:solidFill>
                <a:srgbClr val="3D82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7" name="TextBox 26">
                <a:extLst>
                  <a:ext uri="{FF2B5EF4-FFF2-40B4-BE49-F238E27FC236}">
                    <a16:creationId xmlns:a16="http://schemas.microsoft.com/office/drawing/2014/main" id="{5D22A0E6-AEDD-7B68-04B1-555D5CD0409B}"/>
                  </a:ext>
                </a:extLst>
              </p:cNvPr>
              <p:cNvSpPr txBox="1"/>
              <p:nvPr/>
            </p:nvSpPr>
            <p:spPr bwMode="auto">
              <a:xfrm>
                <a:off x="4041052" y="5189281"/>
                <a:ext cx="909266" cy="1089074"/>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150" name="Rectangle 30">
            <a:extLst>
              <a:ext uri="{FF2B5EF4-FFF2-40B4-BE49-F238E27FC236}">
                <a16:creationId xmlns:a16="http://schemas.microsoft.com/office/drawing/2014/main" id="{9A4E0470-423B-5F79-EC01-5E6F7F734A1C}"/>
              </a:ext>
            </a:extLst>
          </p:cNvPr>
          <p:cNvSpPr/>
          <p:nvPr/>
        </p:nvSpPr>
        <p:spPr>
          <a:xfrm flipH="1">
            <a:off x="8616736" y="1405843"/>
            <a:ext cx="2886489" cy="1439240"/>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Systems thinking helps businesses understand where value is lost and where it can be retained.</a:t>
            </a:r>
          </a:p>
          <a:p>
            <a:pPr algn="r">
              <a:lnSpc>
                <a:spcPts val="2100"/>
              </a:lnSpc>
            </a:pPr>
            <a:endParaRPr lang="en-US" sz="2000" dirty="0">
              <a:solidFill>
                <a:srgbClr val="262626"/>
              </a:solidFill>
              <a:cs typeface="Segoe UI Light" panose="020B0502040204020203" pitchFamily="34" charset="0"/>
            </a:endParaRPr>
          </a:p>
        </p:txBody>
      </p:sp>
      <p:grpSp>
        <p:nvGrpSpPr>
          <p:cNvPr id="152" name="Group 151">
            <a:extLst>
              <a:ext uri="{FF2B5EF4-FFF2-40B4-BE49-F238E27FC236}">
                <a16:creationId xmlns:a16="http://schemas.microsoft.com/office/drawing/2014/main" id="{4E4A0403-1B35-E41F-3B0C-6C6032F80B22}"/>
              </a:ext>
            </a:extLst>
          </p:cNvPr>
          <p:cNvGrpSpPr/>
          <p:nvPr/>
        </p:nvGrpSpPr>
        <p:grpSpPr>
          <a:xfrm>
            <a:off x="10752228" y="582319"/>
            <a:ext cx="1501995" cy="883506"/>
            <a:chOff x="708799" y="582319"/>
            <a:chExt cx="1501995" cy="883506"/>
          </a:xfrm>
        </p:grpSpPr>
        <p:cxnSp>
          <p:nvCxnSpPr>
            <p:cNvPr id="153" name="Straight Connector 33">
              <a:extLst>
                <a:ext uri="{FF2B5EF4-FFF2-40B4-BE49-F238E27FC236}">
                  <a16:creationId xmlns:a16="http://schemas.microsoft.com/office/drawing/2014/main" id="{4229C87C-4876-1A55-A292-4C48EF76B305}"/>
                </a:ext>
              </a:extLst>
            </p:cNvPr>
            <p:cNvCxnSpPr>
              <a:cxnSpLocks/>
            </p:cNvCxnSpPr>
            <p:nvPr/>
          </p:nvCxnSpPr>
          <p:spPr>
            <a:xfrm flipH="1">
              <a:off x="1320800" y="951782"/>
              <a:ext cx="889994"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155B224F-B399-CE83-5084-485CB29EE039}"/>
                </a:ext>
              </a:extLst>
            </p:cNvPr>
            <p:cNvGrpSpPr/>
            <p:nvPr/>
          </p:nvGrpSpPr>
          <p:grpSpPr>
            <a:xfrm>
              <a:off x="708799" y="582319"/>
              <a:ext cx="740095" cy="883506"/>
              <a:chOff x="4051865" y="5165558"/>
              <a:chExt cx="946855" cy="1130329"/>
            </a:xfrm>
          </p:grpSpPr>
          <p:sp>
            <p:nvSpPr>
              <p:cNvPr id="155" name="Oval 16">
                <a:extLst>
                  <a:ext uri="{FF2B5EF4-FFF2-40B4-BE49-F238E27FC236}">
                    <a16:creationId xmlns:a16="http://schemas.microsoft.com/office/drawing/2014/main" id="{61104BA9-4B2A-ABC0-ADF0-8BAD5D77ABD9}"/>
                  </a:ext>
                </a:extLst>
              </p:cNvPr>
              <p:cNvSpPr/>
              <p:nvPr/>
            </p:nvSpPr>
            <p:spPr>
              <a:xfrm>
                <a:off x="4051865" y="5165558"/>
                <a:ext cx="946855" cy="868299"/>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56" name="TextBox 26">
                <a:extLst>
                  <a:ext uri="{FF2B5EF4-FFF2-40B4-BE49-F238E27FC236}">
                    <a16:creationId xmlns:a16="http://schemas.microsoft.com/office/drawing/2014/main" id="{FF628566-EF75-1616-6572-B1A4747529B0}"/>
                  </a:ext>
                </a:extLst>
              </p:cNvPr>
              <p:cNvSpPr txBox="1"/>
              <p:nvPr/>
            </p:nvSpPr>
            <p:spPr bwMode="auto">
              <a:xfrm>
                <a:off x="4066676" y="520681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sp>
        <p:nvSpPr>
          <p:cNvPr id="2" name="TextBox 28">
            <a:extLst>
              <a:ext uri="{FF2B5EF4-FFF2-40B4-BE49-F238E27FC236}">
                <a16:creationId xmlns:a16="http://schemas.microsoft.com/office/drawing/2014/main" id="{405C380F-A03F-3402-E4C6-241BECC96778}"/>
              </a:ext>
            </a:extLst>
          </p:cNvPr>
          <p:cNvSpPr txBox="1"/>
          <p:nvPr/>
        </p:nvSpPr>
        <p:spPr>
          <a:xfrm>
            <a:off x="7956820" y="5467409"/>
            <a:ext cx="3447196" cy="1169936"/>
          </a:xfrm>
          <a:prstGeom prst="rect">
            <a:avLst/>
          </a:prstGeom>
          <a:noFill/>
        </p:spPr>
        <p:txBody>
          <a:bodyPr wrap="square">
            <a:spAutoFit/>
          </a:bodyPr>
          <a:lstStyle/>
          <a:p>
            <a:pPr algn="r">
              <a:lnSpc>
                <a:spcPts val="2100"/>
              </a:lnSpc>
            </a:pPr>
            <a:r>
              <a:rPr lang="en-US" sz="2000" b="1" dirty="0">
                <a:solidFill>
                  <a:srgbClr val="62A844"/>
                </a:solidFill>
              </a:rPr>
              <a:t>Circularity is practical when it is translated into everyday hospitality decisions.</a:t>
            </a:r>
          </a:p>
          <a:p>
            <a:pPr algn="r">
              <a:lnSpc>
                <a:spcPts val="2100"/>
              </a:lnSpc>
            </a:pPr>
            <a:endParaRPr lang="en-US" sz="2000" dirty="0">
              <a:solidFill>
                <a:srgbClr val="62A844"/>
              </a:solidFill>
            </a:endParaRPr>
          </a:p>
        </p:txBody>
      </p:sp>
    </p:spTree>
    <p:extLst>
      <p:ext uri="{BB962C8B-B14F-4D97-AF65-F5344CB8AC3E}">
        <p14:creationId xmlns:p14="http://schemas.microsoft.com/office/powerpoint/2010/main" val="1869673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7454-F56F-0308-8AF3-5DE68EB2E89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D80F56F-5E11-5B32-E53B-31EF663A237D}"/>
              </a:ext>
            </a:extLst>
          </p:cNvPr>
          <p:cNvSpPr>
            <a:spLocks noGrp="1"/>
          </p:cNvSpPr>
          <p:nvPr>
            <p:ph type="body" sz="quarter" idx="16"/>
          </p:nvPr>
        </p:nvSpPr>
        <p:spPr>
          <a:xfrm>
            <a:off x="4223369" y="1073150"/>
            <a:ext cx="7096671" cy="4711700"/>
          </a:xfrm>
        </p:spPr>
        <p:txBody>
          <a:bodyPr>
            <a:normAutofit/>
          </a:bodyPr>
          <a:lstStyle/>
          <a:p>
            <a:pPr fontAlgn="t">
              <a:lnSpc>
                <a:spcPts val="4960"/>
              </a:lnSpc>
              <a:spcBef>
                <a:spcPts val="0"/>
              </a:spcBef>
            </a:pPr>
            <a:r>
              <a:rPr lang="en-IE" b="1" dirty="0"/>
              <a:t>Mapping Resources and Waste Hotspots</a:t>
            </a:r>
          </a:p>
          <a:p>
            <a:endParaRPr lang="en-US" sz="2200" dirty="0">
              <a:cs typeface="Times New Roman" panose="02020603050405020304" pitchFamily="18" charset="0"/>
            </a:endParaRPr>
          </a:p>
          <a:p>
            <a:endParaRPr lang="en-US" sz="2200" dirty="0">
              <a:cs typeface="Times New Roman" panose="02020603050405020304" pitchFamily="18" charset="0"/>
            </a:endParaRPr>
          </a:p>
          <a:p>
            <a:r>
              <a:rPr lang="en-IE" sz="2400" b="1" dirty="0"/>
              <a:t>Seeing the operation as a flow system</a:t>
            </a:r>
          </a:p>
          <a:p>
            <a:r>
              <a:rPr lang="en-IE" sz="2400" dirty="0"/>
              <a:t>To identify where materials, energy, water, packaging and products move through hospitality operations — and where waste, leakage and inefficiency occur.</a:t>
            </a:r>
          </a:p>
          <a:p>
            <a:endParaRPr lang="en-IE" sz="2400" dirty="0"/>
          </a:p>
          <a:p>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099DDD4F-984D-2B78-9641-7E2C68181D14}"/>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02</a:t>
            </a:r>
          </a:p>
        </p:txBody>
      </p:sp>
    </p:spTree>
    <p:extLst>
      <p:ext uri="{BB962C8B-B14F-4D97-AF65-F5344CB8AC3E}">
        <p14:creationId xmlns:p14="http://schemas.microsoft.com/office/powerpoint/2010/main" val="2128487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158">
            <a:extLst>
              <a:ext uri="{FF2B5EF4-FFF2-40B4-BE49-F238E27FC236}">
                <a16:creationId xmlns:a16="http://schemas.microsoft.com/office/drawing/2014/main" id="{CCC9D083-3E9E-88A9-1B53-E6A7081964C3}"/>
              </a:ext>
            </a:extLst>
          </p:cNvPr>
          <p:cNvGrpSpPr/>
          <p:nvPr/>
        </p:nvGrpSpPr>
        <p:grpSpPr>
          <a:xfrm>
            <a:off x="4627061" y="643633"/>
            <a:ext cx="7062146" cy="5352666"/>
            <a:chOff x="2138559" y="1370098"/>
            <a:chExt cx="8091790" cy="3754057"/>
          </a:xfrm>
        </p:grpSpPr>
        <p:sp>
          <p:nvSpPr>
            <p:cNvPr id="4" name="Rounded Rectangle 10">
              <a:extLst>
                <a:ext uri="{FF2B5EF4-FFF2-40B4-BE49-F238E27FC236}">
                  <a16:creationId xmlns:a16="http://schemas.microsoft.com/office/drawing/2014/main" id="{48B1BDA3-DF96-BFB3-C004-2813DCBBA9DA}"/>
                </a:ext>
              </a:extLst>
            </p:cNvPr>
            <p:cNvSpPr/>
            <p:nvPr/>
          </p:nvSpPr>
          <p:spPr>
            <a:xfrm>
              <a:off x="3445754" y="1370098"/>
              <a:ext cx="953724" cy="464296"/>
            </a:xfrm>
            <a:prstGeom prst="roundRect">
              <a:avLst>
                <a:gd name="adj" fmla="val 50000"/>
              </a:avLst>
            </a:prstGeom>
            <a:solidFill>
              <a:srgbClr val="3D8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Start</a:t>
              </a:r>
              <a:endParaRPr lang="en-ID" sz="1600" b="1" dirty="0"/>
            </a:p>
          </p:txBody>
        </p:sp>
        <p:sp>
          <p:nvSpPr>
            <p:cNvPr id="5" name="Flowchart: Decision 13">
              <a:extLst>
                <a:ext uri="{FF2B5EF4-FFF2-40B4-BE49-F238E27FC236}">
                  <a16:creationId xmlns:a16="http://schemas.microsoft.com/office/drawing/2014/main" id="{AD035B29-CC92-B753-E040-0B628C06F985}"/>
                </a:ext>
              </a:extLst>
            </p:cNvPr>
            <p:cNvSpPr/>
            <p:nvPr/>
          </p:nvSpPr>
          <p:spPr>
            <a:xfrm>
              <a:off x="8728999" y="3074093"/>
              <a:ext cx="1501350" cy="871186"/>
            </a:xfrm>
            <a:prstGeom prst="flowChartDecision">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sz="1600" b="1" dirty="0"/>
            </a:p>
          </p:txBody>
        </p:sp>
        <p:sp>
          <p:nvSpPr>
            <p:cNvPr id="6" name="Rounded Rectangle 11">
              <a:extLst>
                <a:ext uri="{FF2B5EF4-FFF2-40B4-BE49-F238E27FC236}">
                  <a16:creationId xmlns:a16="http://schemas.microsoft.com/office/drawing/2014/main" id="{44A7A595-8F73-64FA-AAF9-4AF1FA3C9EE3}"/>
                </a:ext>
              </a:extLst>
            </p:cNvPr>
            <p:cNvSpPr/>
            <p:nvPr/>
          </p:nvSpPr>
          <p:spPr>
            <a:xfrm>
              <a:off x="3171941" y="2240231"/>
              <a:ext cx="1501350" cy="464296"/>
            </a:xfrm>
            <a:prstGeom prst="parallelogram">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Process</a:t>
              </a:r>
              <a:endParaRPr lang="en-ID" sz="1600" b="1" dirty="0"/>
            </a:p>
          </p:txBody>
        </p:sp>
        <p:sp>
          <p:nvSpPr>
            <p:cNvPr id="7" name="Rounded Rectangle 11">
              <a:extLst>
                <a:ext uri="{FF2B5EF4-FFF2-40B4-BE49-F238E27FC236}">
                  <a16:creationId xmlns:a16="http://schemas.microsoft.com/office/drawing/2014/main" id="{3B4046CC-6123-69DA-AAC5-CF82A2DD19C9}"/>
                </a:ext>
              </a:extLst>
            </p:cNvPr>
            <p:cNvSpPr/>
            <p:nvPr/>
          </p:nvSpPr>
          <p:spPr>
            <a:xfrm>
              <a:off x="2138559" y="3277538"/>
              <a:ext cx="1501350" cy="464296"/>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Process</a:t>
              </a:r>
              <a:endParaRPr lang="en-ID" sz="1600" b="1" dirty="0"/>
            </a:p>
          </p:txBody>
        </p:sp>
        <p:sp>
          <p:nvSpPr>
            <p:cNvPr id="8" name="Rounded Rectangle 11">
              <a:extLst>
                <a:ext uri="{FF2B5EF4-FFF2-40B4-BE49-F238E27FC236}">
                  <a16:creationId xmlns:a16="http://schemas.microsoft.com/office/drawing/2014/main" id="{9DE22AF5-BED2-5A11-81E6-A1EC4BE858B8}"/>
                </a:ext>
              </a:extLst>
            </p:cNvPr>
            <p:cNvSpPr/>
            <p:nvPr/>
          </p:nvSpPr>
          <p:spPr>
            <a:xfrm>
              <a:off x="4399478" y="3277538"/>
              <a:ext cx="1501350" cy="464296"/>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Process</a:t>
              </a:r>
              <a:endParaRPr lang="en-ID" sz="1600" b="1" dirty="0"/>
            </a:p>
          </p:txBody>
        </p:sp>
        <p:sp>
          <p:nvSpPr>
            <p:cNvPr id="9" name="Rounded Rectangle 11">
              <a:extLst>
                <a:ext uri="{FF2B5EF4-FFF2-40B4-BE49-F238E27FC236}">
                  <a16:creationId xmlns:a16="http://schemas.microsoft.com/office/drawing/2014/main" id="{79F96493-ECB0-5803-F0AF-24E388A40F6C}"/>
                </a:ext>
              </a:extLst>
            </p:cNvPr>
            <p:cNvSpPr/>
            <p:nvPr/>
          </p:nvSpPr>
          <p:spPr>
            <a:xfrm>
              <a:off x="3171941" y="4304272"/>
              <a:ext cx="1501350" cy="464296"/>
            </a:xfrm>
            <a:prstGeom prst="rect">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Process</a:t>
              </a:r>
              <a:endParaRPr lang="en-ID" sz="1600" b="1" dirty="0"/>
            </a:p>
          </p:txBody>
        </p:sp>
        <p:sp>
          <p:nvSpPr>
            <p:cNvPr id="10" name="Rounded Rectangle 11">
              <a:extLst>
                <a:ext uri="{FF2B5EF4-FFF2-40B4-BE49-F238E27FC236}">
                  <a16:creationId xmlns:a16="http://schemas.microsoft.com/office/drawing/2014/main" id="{BF0FC354-25D8-EC60-93FA-668A09BF87E1}"/>
                </a:ext>
              </a:extLst>
            </p:cNvPr>
            <p:cNvSpPr/>
            <p:nvPr/>
          </p:nvSpPr>
          <p:spPr>
            <a:xfrm>
              <a:off x="6768036" y="3277538"/>
              <a:ext cx="1501350" cy="464296"/>
            </a:xfrm>
            <a:prstGeom prst="rect">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Process</a:t>
              </a:r>
              <a:endParaRPr lang="en-ID" sz="1600" b="1" dirty="0"/>
            </a:p>
          </p:txBody>
        </p:sp>
        <p:sp>
          <p:nvSpPr>
            <p:cNvPr id="11" name="Rounded Rectangle 11">
              <a:extLst>
                <a:ext uri="{FF2B5EF4-FFF2-40B4-BE49-F238E27FC236}">
                  <a16:creationId xmlns:a16="http://schemas.microsoft.com/office/drawing/2014/main" id="{5215694C-2B11-A69A-BC26-D0A8E80DFBD6}"/>
                </a:ext>
              </a:extLst>
            </p:cNvPr>
            <p:cNvSpPr/>
            <p:nvPr/>
          </p:nvSpPr>
          <p:spPr>
            <a:xfrm>
              <a:off x="8728999" y="1915432"/>
              <a:ext cx="1501350" cy="464296"/>
            </a:xfrm>
            <a:prstGeom prst="rect">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Process</a:t>
              </a:r>
              <a:endParaRPr lang="en-ID" sz="1600" b="1" dirty="0"/>
            </a:p>
          </p:txBody>
        </p:sp>
        <p:sp>
          <p:nvSpPr>
            <p:cNvPr id="12" name="Rounded Rectangle 10">
              <a:extLst>
                <a:ext uri="{FF2B5EF4-FFF2-40B4-BE49-F238E27FC236}">
                  <a16:creationId xmlns:a16="http://schemas.microsoft.com/office/drawing/2014/main" id="{4A2D5E37-0B0E-4628-53A8-4BB0E94206EA}"/>
                </a:ext>
              </a:extLst>
            </p:cNvPr>
            <p:cNvSpPr/>
            <p:nvPr/>
          </p:nvSpPr>
          <p:spPr>
            <a:xfrm>
              <a:off x="7041849" y="1915432"/>
              <a:ext cx="953724" cy="464296"/>
            </a:xfrm>
            <a:prstGeom prst="roundRect">
              <a:avLst>
                <a:gd name="adj" fmla="val 50000"/>
              </a:avLst>
            </a:prstGeom>
            <a:solidFill>
              <a:srgbClr val="3D8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Start</a:t>
              </a:r>
              <a:endParaRPr lang="en-ID" sz="1600" b="1" dirty="0"/>
            </a:p>
          </p:txBody>
        </p:sp>
        <p:cxnSp>
          <p:nvCxnSpPr>
            <p:cNvPr id="14" name="Connector: Elbow 11">
              <a:extLst>
                <a:ext uri="{FF2B5EF4-FFF2-40B4-BE49-F238E27FC236}">
                  <a16:creationId xmlns:a16="http://schemas.microsoft.com/office/drawing/2014/main" id="{BEC03E82-89B6-4783-507C-041293FB512C}"/>
                </a:ext>
              </a:extLst>
            </p:cNvPr>
            <p:cNvCxnSpPr>
              <a:cxnSpLocks/>
              <a:stCxn id="5" idx="2"/>
              <a:endCxn id="9" idx="2"/>
            </p:cNvCxnSpPr>
            <p:nvPr/>
          </p:nvCxnSpPr>
          <p:spPr>
            <a:xfrm rot="5400000">
              <a:off x="6289501" y="1578394"/>
              <a:ext cx="823289" cy="5557058"/>
            </a:xfrm>
            <a:prstGeom prst="bentConnector3">
              <a:avLst>
                <a:gd name="adj1" fmla="val 127767"/>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6CD30280-30D1-D7E1-26AB-AB0835CFC647}"/>
                </a:ext>
              </a:extLst>
            </p:cNvPr>
            <p:cNvCxnSpPr>
              <a:cxnSpLocks/>
              <a:stCxn id="7" idx="2"/>
              <a:endCxn id="9" idx="1"/>
            </p:cNvCxnSpPr>
            <p:nvPr/>
          </p:nvCxnSpPr>
          <p:spPr>
            <a:xfrm rot="16200000" flipH="1">
              <a:off x="2633294" y="3997773"/>
              <a:ext cx="794586" cy="282707"/>
            </a:xfrm>
            <a:prstGeom prst="bentConnector2">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7FFF3EBA-B8E5-879B-13B2-04398B8A6CBE}"/>
                </a:ext>
              </a:extLst>
            </p:cNvPr>
            <p:cNvCxnSpPr>
              <a:cxnSpLocks/>
              <a:stCxn id="8" idx="2"/>
              <a:endCxn id="9" idx="3"/>
            </p:cNvCxnSpPr>
            <p:nvPr/>
          </p:nvCxnSpPr>
          <p:spPr>
            <a:xfrm rot="5400000">
              <a:off x="4514429" y="3900696"/>
              <a:ext cx="794586" cy="476862"/>
            </a:xfrm>
            <a:prstGeom prst="bentConnector2">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Elbow 18">
              <a:extLst>
                <a:ext uri="{FF2B5EF4-FFF2-40B4-BE49-F238E27FC236}">
                  <a16:creationId xmlns:a16="http://schemas.microsoft.com/office/drawing/2014/main" id="{C25E2AF5-5A10-EC1B-1952-2945ADEFD663}"/>
                </a:ext>
              </a:extLst>
            </p:cNvPr>
            <p:cNvCxnSpPr>
              <a:cxnSpLocks/>
              <a:stCxn id="6" idx="4"/>
              <a:endCxn id="8" idx="0"/>
            </p:cNvCxnSpPr>
            <p:nvPr/>
          </p:nvCxnSpPr>
          <p:spPr>
            <a:xfrm rot="16200000" flipH="1">
              <a:off x="4249879" y="2377263"/>
              <a:ext cx="573011" cy="122753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or: Elbow 21">
              <a:extLst>
                <a:ext uri="{FF2B5EF4-FFF2-40B4-BE49-F238E27FC236}">
                  <a16:creationId xmlns:a16="http://schemas.microsoft.com/office/drawing/2014/main" id="{DE571D34-0AFF-1753-47AD-9845A7EC0D0F}"/>
                </a:ext>
              </a:extLst>
            </p:cNvPr>
            <p:cNvCxnSpPr>
              <a:cxnSpLocks/>
              <a:stCxn id="6" idx="4"/>
              <a:endCxn id="7" idx="0"/>
            </p:cNvCxnSpPr>
            <p:nvPr/>
          </p:nvCxnSpPr>
          <p:spPr>
            <a:xfrm rot="5400000">
              <a:off x="3119420" y="2474341"/>
              <a:ext cx="573011" cy="1033382"/>
            </a:xfrm>
            <a:prstGeom prst="bentConnector3">
              <a:avLst>
                <a:gd name="adj1" fmla="val 50000"/>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24">
              <a:extLst>
                <a:ext uri="{FF2B5EF4-FFF2-40B4-BE49-F238E27FC236}">
                  <a16:creationId xmlns:a16="http://schemas.microsoft.com/office/drawing/2014/main" id="{1516F8B5-3FA1-5295-81EF-3BF9A5364FA1}"/>
                </a:ext>
              </a:extLst>
            </p:cNvPr>
            <p:cNvCxnSpPr>
              <a:cxnSpLocks/>
              <a:stCxn id="4" idx="2"/>
              <a:endCxn id="6" idx="0"/>
            </p:cNvCxnSpPr>
            <p:nvPr/>
          </p:nvCxnSpPr>
          <p:spPr>
            <a:xfrm>
              <a:off x="3922616" y="1834394"/>
              <a:ext cx="0" cy="405837"/>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27">
              <a:extLst>
                <a:ext uri="{FF2B5EF4-FFF2-40B4-BE49-F238E27FC236}">
                  <a16:creationId xmlns:a16="http://schemas.microsoft.com/office/drawing/2014/main" id="{54ED67CC-F9AD-481A-F140-4121B791C80F}"/>
                </a:ext>
              </a:extLst>
            </p:cNvPr>
            <p:cNvCxnSpPr>
              <a:cxnSpLocks/>
              <a:stCxn id="8" idx="3"/>
              <a:endCxn id="10" idx="1"/>
            </p:cNvCxnSpPr>
            <p:nvPr/>
          </p:nvCxnSpPr>
          <p:spPr>
            <a:xfrm>
              <a:off x="5900828" y="3509686"/>
              <a:ext cx="8672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30">
              <a:extLst>
                <a:ext uri="{FF2B5EF4-FFF2-40B4-BE49-F238E27FC236}">
                  <a16:creationId xmlns:a16="http://schemas.microsoft.com/office/drawing/2014/main" id="{747AA1BA-F9BC-8B07-2F1D-FEF91EBF610F}"/>
                </a:ext>
              </a:extLst>
            </p:cNvPr>
            <p:cNvCxnSpPr>
              <a:cxnSpLocks/>
              <a:stCxn id="10" idx="3"/>
              <a:endCxn id="5" idx="1"/>
            </p:cNvCxnSpPr>
            <p:nvPr/>
          </p:nvCxnSpPr>
          <p:spPr>
            <a:xfrm>
              <a:off x="8269386" y="3509686"/>
              <a:ext cx="45961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6148">
              <a:extLst>
                <a:ext uri="{FF2B5EF4-FFF2-40B4-BE49-F238E27FC236}">
                  <a16:creationId xmlns:a16="http://schemas.microsoft.com/office/drawing/2014/main" id="{51546E9F-AAB1-A0A1-E0C3-9D28CAA94C91}"/>
                </a:ext>
              </a:extLst>
            </p:cNvPr>
            <p:cNvCxnSpPr>
              <a:cxnSpLocks/>
              <a:stCxn id="11" idx="1"/>
              <a:endCxn id="12" idx="3"/>
            </p:cNvCxnSpPr>
            <p:nvPr/>
          </p:nvCxnSpPr>
          <p:spPr>
            <a:xfrm flipH="1">
              <a:off x="7995573" y="2147581"/>
              <a:ext cx="733426" cy="0"/>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6151">
              <a:extLst>
                <a:ext uri="{FF2B5EF4-FFF2-40B4-BE49-F238E27FC236}">
                  <a16:creationId xmlns:a16="http://schemas.microsoft.com/office/drawing/2014/main" id="{18324864-A037-FD86-3CFE-8D6EE5260918}"/>
                </a:ext>
              </a:extLst>
            </p:cNvPr>
            <p:cNvCxnSpPr>
              <a:cxnSpLocks/>
              <a:stCxn id="5" idx="0"/>
              <a:endCxn id="11" idx="2"/>
            </p:cNvCxnSpPr>
            <p:nvPr/>
          </p:nvCxnSpPr>
          <p:spPr>
            <a:xfrm flipV="1">
              <a:off x="9479674" y="2379728"/>
              <a:ext cx="0" cy="694365"/>
            </a:xfrm>
            <a:prstGeom prst="straightConnector1">
              <a:avLst/>
            </a:prstGeom>
            <a:ln>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10">
              <a:extLst>
                <a:ext uri="{FF2B5EF4-FFF2-40B4-BE49-F238E27FC236}">
                  <a16:creationId xmlns:a16="http://schemas.microsoft.com/office/drawing/2014/main" id="{661EFEAE-4C75-4FB3-AEB3-395EED29AF75}"/>
                </a:ext>
              </a:extLst>
            </p:cNvPr>
            <p:cNvSpPr/>
            <p:nvPr/>
          </p:nvSpPr>
          <p:spPr>
            <a:xfrm>
              <a:off x="7041849" y="4819869"/>
              <a:ext cx="789436" cy="304286"/>
            </a:xfrm>
            <a:prstGeom prst="roundRect">
              <a:avLst>
                <a:gd name="adj" fmla="val 50000"/>
              </a:avLst>
            </a:prstGeom>
            <a:solidFill>
              <a:srgbClr val="3D82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No</a:t>
              </a:r>
              <a:endParaRPr lang="en-ID" sz="1600" b="1" dirty="0"/>
            </a:p>
          </p:txBody>
        </p:sp>
      </p:grpSp>
      <p:sp>
        <p:nvSpPr>
          <p:cNvPr id="26" name="Textfeld 25">
            <a:extLst>
              <a:ext uri="{FF2B5EF4-FFF2-40B4-BE49-F238E27FC236}">
                <a16:creationId xmlns:a16="http://schemas.microsoft.com/office/drawing/2014/main" id="{7DE0DA6C-E882-665E-E4E1-99ABB89680B0}"/>
              </a:ext>
            </a:extLst>
          </p:cNvPr>
          <p:cNvSpPr txBox="1"/>
          <p:nvPr/>
        </p:nvSpPr>
        <p:spPr>
          <a:xfrm>
            <a:off x="470654" y="1554595"/>
            <a:ext cx="3842874" cy="5042406"/>
          </a:xfrm>
          <a:prstGeom prst="rect">
            <a:avLst/>
          </a:prstGeom>
          <a:noFill/>
        </p:spPr>
        <p:txBody>
          <a:bodyPr wrap="square">
            <a:spAutoFit/>
          </a:bodyPr>
          <a:lstStyle/>
          <a:p>
            <a:pPr>
              <a:lnSpc>
                <a:spcPts val="2100"/>
              </a:lnSpc>
              <a:buClr>
                <a:srgbClr val="62A844"/>
              </a:buClr>
            </a:pPr>
            <a:r>
              <a:rPr lang="en-US" sz="2000" b="1" i="1" dirty="0">
                <a:solidFill>
                  <a:srgbClr val="262626"/>
                </a:solidFill>
              </a:rPr>
              <a:t>A material flow map helps teams see how resources move through the business.</a:t>
            </a:r>
          </a:p>
          <a:p>
            <a:pPr>
              <a:buClr>
                <a:srgbClr val="62A844"/>
              </a:buClr>
            </a:pPr>
            <a:endParaRPr lang="en-US" sz="2000" dirty="0">
              <a:solidFill>
                <a:srgbClr val="262626"/>
              </a:solidFill>
            </a:endParaRPr>
          </a:p>
          <a:p>
            <a:pPr>
              <a:buClr>
                <a:srgbClr val="62A844"/>
              </a:buClr>
            </a:pPr>
            <a:r>
              <a:rPr lang="en-US" sz="2000" b="1" dirty="0">
                <a:solidFill>
                  <a:srgbClr val="0289AE"/>
                </a:solidFill>
              </a:rPr>
              <a:t>For each department, ask:</a:t>
            </a:r>
          </a:p>
          <a:p>
            <a:pPr marL="285750" indent="-285750">
              <a:lnSpc>
                <a:spcPts val="1900"/>
              </a:lnSpc>
              <a:buClr>
                <a:srgbClr val="62A844"/>
              </a:buClr>
              <a:buFont typeface="Arial" panose="020B0604020202020204" pitchFamily="34" charset="0"/>
              <a:buChar char="•"/>
            </a:pPr>
            <a:r>
              <a:rPr lang="en-US" dirty="0">
                <a:solidFill>
                  <a:srgbClr val="262626"/>
                </a:solidFill>
              </a:rPr>
              <a:t>what comes in?</a:t>
            </a:r>
          </a:p>
          <a:p>
            <a:pPr marL="285750" indent="-285750">
              <a:lnSpc>
                <a:spcPts val="1900"/>
              </a:lnSpc>
              <a:buClr>
                <a:srgbClr val="62A844"/>
              </a:buClr>
              <a:buFont typeface="Arial" panose="020B0604020202020204" pitchFamily="34" charset="0"/>
              <a:buChar char="•"/>
            </a:pPr>
            <a:r>
              <a:rPr lang="en-US" dirty="0">
                <a:solidFill>
                  <a:srgbClr val="262626"/>
                </a:solidFill>
              </a:rPr>
              <a:t>where is it stored?</a:t>
            </a:r>
          </a:p>
          <a:p>
            <a:pPr marL="285750" indent="-285750">
              <a:lnSpc>
                <a:spcPts val="1900"/>
              </a:lnSpc>
              <a:buClr>
                <a:srgbClr val="62A844"/>
              </a:buClr>
              <a:buFont typeface="Arial" panose="020B0604020202020204" pitchFamily="34" charset="0"/>
              <a:buChar char="•"/>
            </a:pPr>
            <a:r>
              <a:rPr lang="en-US" dirty="0">
                <a:solidFill>
                  <a:srgbClr val="262626"/>
                </a:solidFill>
              </a:rPr>
              <a:t>how is it used?</a:t>
            </a:r>
          </a:p>
          <a:p>
            <a:pPr marL="285750" indent="-285750">
              <a:lnSpc>
                <a:spcPts val="1900"/>
              </a:lnSpc>
              <a:buClr>
                <a:srgbClr val="62A844"/>
              </a:buClr>
              <a:buFont typeface="Arial" panose="020B0604020202020204" pitchFamily="34" charset="0"/>
              <a:buChar char="•"/>
            </a:pPr>
            <a:r>
              <a:rPr lang="en-US" dirty="0">
                <a:solidFill>
                  <a:srgbClr val="262626"/>
                </a:solidFill>
              </a:rPr>
              <a:t>where does surplus, spoilage or damage occur?</a:t>
            </a:r>
          </a:p>
          <a:p>
            <a:pPr marL="285750" indent="-285750">
              <a:lnSpc>
                <a:spcPts val="1900"/>
              </a:lnSpc>
              <a:buClr>
                <a:srgbClr val="62A844"/>
              </a:buClr>
              <a:buFont typeface="Arial" panose="020B0604020202020204" pitchFamily="34" charset="0"/>
              <a:buChar char="•"/>
            </a:pPr>
            <a:r>
              <a:rPr lang="en-US" dirty="0">
                <a:solidFill>
                  <a:srgbClr val="262626"/>
                </a:solidFill>
              </a:rPr>
              <a:t>what leaves as waste, recycling, laundry return or reuse?</a:t>
            </a:r>
          </a:p>
          <a:p>
            <a:pPr>
              <a:lnSpc>
                <a:spcPts val="1900"/>
              </a:lnSpc>
              <a:buClr>
                <a:srgbClr val="62A844"/>
              </a:buClr>
            </a:pPr>
            <a:endParaRPr lang="en-US" b="1" dirty="0">
              <a:solidFill>
                <a:srgbClr val="262626"/>
              </a:solidFill>
            </a:endParaRPr>
          </a:p>
          <a:p>
            <a:pPr>
              <a:lnSpc>
                <a:spcPts val="1900"/>
              </a:lnSpc>
              <a:buClr>
                <a:srgbClr val="62A844"/>
              </a:buClr>
            </a:pPr>
            <a:r>
              <a:rPr lang="en-US" sz="2000" b="1" dirty="0">
                <a:solidFill>
                  <a:srgbClr val="0289AE"/>
                </a:solidFill>
              </a:rPr>
              <a:t>What this reveals</a:t>
            </a:r>
            <a:endParaRPr lang="en-US" sz="2000" dirty="0">
              <a:solidFill>
                <a:srgbClr val="0289AE"/>
              </a:solidFill>
            </a:endParaRPr>
          </a:p>
          <a:p>
            <a:pPr indent="-285750">
              <a:lnSpc>
                <a:spcPts val="1900"/>
              </a:lnSpc>
              <a:buClr>
                <a:srgbClr val="62A844"/>
              </a:buClr>
              <a:buFont typeface="Arial" panose="020B0604020202020204" pitchFamily="34" charset="0"/>
              <a:buChar char="•"/>
            </a:pPr>
            <a:r>
              <a:rPr lang="en-US" dirty="0">
                <a:solidFill>
                  <a:srgbClr val="262626"/>
                </a:solidFill>
              </a:rPr>
              <a:t>duplication</a:t>
            </a:r>
          </a:p>
          <a:p>
            <a:pPr indent="-285750">
              <a:lnSpc>
                <a:spcPts val="1900"/>
              </a:lnSpc>
              <a:buClr>
                <a:srgbClr val="62A844"/>
              </a:buClr>
              <a:buFont typeface="Arial" panose="020B0604020202020204" pitchFamily="34" charset="0"/>
              <a:buChar char="•"/>
            </a:pPr>
            <a:r>
              <a:rPr lang="en-US" dirty="0">
                <a:solidFill>
                  <a:srgbClr val="262626"/>
                </a:solidFill>
              </a:rPr>
              <a:t>over-ordering</a:t>
            </a:r>
          </a:p>
          <a:p>
            <a:pPr indent="-285750">
              <a:lnSpc>
                <a:spcPts val="1900"/>
              </a:lnSpc>
              <a:buClr>
                <a:srgbClr val="62A844"/>
              </a:buClr>
              <a:buFont typeface="Arial" panose="020B0604020202020204" pitchFamily="34" charset="0"/>
              <a:buChar char="•"/>
            </a:pPr>
            <a:r>
              <a:rPr lang="en-US" dirty="0">
                <a:solidFill>
                  <a:srgbClr val="262626"/>
                </a:solidFill>
              </a:rPr>
              <a:t>hidden waste</a:t>
            </a:r>
          </a:p>
          <a:p>
            <a:pPr indent="-285750">
              <a:lnSpc>
                <a:spcPts val="1900"/>
              </a:lnSpc>
              <a:buClr>
                <a:srgbClr val="62A844"/>
              </a:buClr>
              <a:buFont typeface="Arial" panose="020B0604020202020204" pitchFamily="34" charset="0"/>
              <a:buChar char="•"/>
            </a:pPr>
            <a:r>
              <a:rPr lang="en-US" dirty="0">
                <a:solidFill>
                  <a:srgbClr val="262626"/>
                </a:solidFill>
              </a:rPr>
              <a:t>lost reusable value</a:t>
            </a:r>
          </a:p>
          <a:p>
            <a:pPr indent="-285750">
              <a:lnSpc>
                <a:spcPts val="1900"/>
              </a:lnSpc>
              <a:buClr>
                <a:srgbClr val="62A844"/>
              </a:buClr>
              <a:buFont typeface="Arial" panose="020B0604020202020204" pitchFamily="34" charset="0"/>
              <a:buChar char="•"/>
            </a:pPr>
            <a:r>
              <a:rPr lang="en-US" dirty="0">
                <a:solidFill>
                  <a:srgbClr val="262626"/>
                </a:solidFill>
              </a:rPr>
              <a:t>weak handover between teams</a:t>
            </a:r>
          </a:p>
        </p:txBody>
      </p:sp>
      <p:sp>
        <p:nvSpPr>
          <p:cNvPr id="2" name="Text Placeholder 11">
            <a:extLst>
              <a:ext uri="{FF2B5EF4-FFF2-40B4-BE49-F238E27FC236}">
                <a16:creationId xmlns:a16="http://schemas.microsoft.com/office/drawing/2014/main" id="{E2602CE7-BEB5-F6F5-9F05-51827D501954}"/>
              </a:ext>
            </a:extLst>
          </p:cNvPr>
          <p:cNvSpPr txBox="1">
            <a:spLocks/>
          </p:cNvSpPr>
          <p:nvPr/>
        </p:nvSpPr>
        <p:spPr>
          <a:xfrm>
            <a:off x="429115" y="250048"/>
            <a:ext cx="566688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Mapping Material Flows Across  Property</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1" name="Straight Connector 30">
            <a:extLst>
              <a:ext uri="{FF2B5EF4-FFF2-40B4-BE49-F238E27FC236}">
                <a16:creationId xmlns:a16="http://schemas.microsoft.com/office/drawing/2014/main" id="{EB7C8F8A-95BC-5F4A-C82B-3683E8A334D1}"/>
              </a:ext>
            </a:extLst>
          </p:cNvPr>
          <p:cNvCxnSpPr>
            <a:cxnSpLocks/>
          </p:cNvCxnSpPr>
          <p:nvPr/>
        </p:nvCxnSpPr>
        <p:spPr>
          <a:xfrm>
            <a:off x="0" y="1320259"/>
            <a:ext cx="513805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33" name="Rounded Rectangle 32">
            <a:extLst>
              <a:ext uri="{FF2B5EF4-FFF2-40B4-BE49-F238E27FC236}">
                <a16:creationId xmlns:a16="http://schemas.microsoft.com/office/drawing/2014/main" id="{1DAF9487-9436-E28F-0AB9-B8AC76D81482}"/>
              </a:ext>
            </a:extLst>
          </p:cNvPr>
          <p:cNvSpPr/>
          <p:nvPr/>
        </p:nvSpPr>
        <p:spPr>
          <a:xfrm>
            <a:off x="6233878" y="6212343"/>
            <a:ext cx="503999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0C24D7AC-D52B-E8CF-E36F-B11C32BA6D66}"/>
              </a:ext>
            </a:extLst>
          </p:cNvPr>
          <p:cNvSpPr txBox="1"/>
          <p:nvPr/>
        </p:nvSpPr>
        <p:spPr>
          <a:xfrm>
            <a:off x="6359878" y="6275621"/>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35" name="TextBox 34">
            <a:extLst>
              <a:ext uri="{FF2B5EF4-FFF2-40B4-BE49-F238E27FC236}">
                <a16:creationId xmlns:a16="http://schemas.microsoft.com/office/drawing/2014/main" id="{ACBC5850-9D5E-0D46-00A2-278E6FC9A3AE}"/>
              </a:ext>
            </a:extLst>
          </p:cNvPr>
          <p:cNvSpPr txBox="1"/>
          <p:nvPr/>
        </p:nvSpPr>
        <p:spPr>
          <a:xfrm>
            <a:off x="7115879" y="6275621"/>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C1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3E64E533-8031-3F5A-631B-3B92BA66D349}"/>
              </a:ext>
            </a:extLst>
          </p:cNvPr>
          <p:cNvSpPr txBox="1"/>
          <p:nvPr/>
        </p:nvSpPr>
        <p:spPr>
          <a:xfrm>
            <a:off x="7709878" y="6275621"/>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Integrating Sustainability in Daily Operations</a:t>
            </a:r>
          </a:p>
        </p:txBody>
      </p:sp>
      <p:sp>
        <p:nvSpPr>
          <p:cNvPr id="47" name="TextBox 46">
            <a:extLst>
              <a:ext uri="{FF2B5EF4-FFF2-40B4-BE49-F238E27FC236}">
                <a16:creationId xmlns:a16="http://schemas.microsoft.com/office/drawing/2014/main" id="{A45084C1-FB40-108D-9D8D-D85E707DFCB4}"/>
              </a:ext>
            </a:extLst>
          </p:cNvPr>
          <p:cNvSpPr txBox="1"/>
          <p:nvPr/>
        </p:nvSpPr>
        <p:spPr>
          <a:xfrm>
            <a:off x="10436770" y="3523967"/>
            <a:ext cx="1160949" cy="338554"/>
          </a:xfrm>
          <a:prstGeom prst="rect">
            <a:avLst/>
          </a:prstGeom>
          <a:noFill/>
        </p:spPr>
        <p:txBody>
          <a:bodyPr wrap="square">
            <a:spAutoFit/>
          </a:bodyPr>
          <a:lstStyle/>
          <a:p>
            <a:pPr algn="ctr"/>
            <a:r>
              <a:rPr lang="en-US" sz="1600" b="1" dirty="0">
                <a:solidFill>
                  <a:schemeClr val="bg1"/>
                </a:solidFill>
              </a:rPr>
              <a:t>Decision</a:t>
            </a:r>
            <a:endParaRPr lang="en-ID" sz="1600" b="1" dirty="0">
              <a:solidFill>
                <a:schemeClr val="bg1"/>
              </a:solidFill>
            </a:endParaRPr>
          </a:p>
        </p:txBody>
      </p:sp>
      <p:sp>
        <p:nvSpPr>
          <p:cNvPr id="49" name="Rounded Rectangle 10">
            <a:extLst>
              <a:ext uri="{FF2B5EF4-FFF2-40B4-BE49-F238E27FC236}">
                <a16:creationId xmlns:a16="http://schemas.microsoft.com/office/drawing/2014/main" id="{D86BA92F-D131-6F40-138E-5A834EC7C86A}"/>
              </a:ext>
            </a:extLst>
          </p:cNvPr>
          <p:cNvSpPr/>
          <p:nvPr/>
        </p:nvSpPr>
        <p:spPr>
          <a:xfrm>
            <a:off x="10717967" y="2350196"/>
            <a:ext cx="632171" cy="433862"/>
          </a:xfrm>
          <a:prstGeom prst="roundRect">
            <a:avLst>
              <a:gd name="adj" fmla="val 28657"/>
            </a:avLst>
          </a:prstGeom>
          <a:solidFill>
            <a:srgbClr val="0289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t>Yes</a:t>
            </a:r>
            <a:endParaRPr lang="en-ID" sz="1600" b="1" dirty="0"/>
          </a:p>
        </p:txBody>
      </p:sp>
    </p:spTree>
    <p:extLst>
      <p:ext uri="{BB962C8B-B14F-4D97-AF65-F5344CB8AC3E}">
        <p14:creationId xmlns:p14="http://schemas.microsoft.com/office/powerpoint/2010/main" val="3933563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E6E7EF-FBD4-B13B-4444-323DAF8B98B5}"/>
              </a:ext>
            </a:extLst>
          </p:cNvPr>
          <p:cNvSpPr/>
          <p:nvPr/>
        </p:nvSpPr>
        <p:spPr>
          <a:xfrm>
            <a:off x="0" y="-18001"/>
            <a:ext cx="12192000" cy="1420653"/>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8" name="TextBox 27">
            <a:extLst>
              <a:ext uri="{FF2B5EF4-FFF2-40B4-BE49-F238E27FC236}">
                <a16:creationId xmlns:a16="http://schemas.microsoft.com/office/drawing/2014/main" id="{90AD0D50-9F6D-0272-B8FB-271DAEC16E23}"/>
              </a:ext>
            </a:extLst>
          </p:cNvPr>
          <p:cNvSpPr txBox="1"/>
          <p:nvPr/>
        </p:nvSpPr>
        <p:spPr>
          <a:xfrm>
            <a:off x="576000" y="312221"/>
            <a:ext cx="10952172" cy="615553"/>
          </a:xfrm>
          <a:prstGeom prst="rect">
            <a:avLst/>
          </a:prstGeom>
          <a:noFill/>
        </p:spPr>
        <p:txBody>
          <a:bodyPr wrap="square" lIns="0" tIns="0" rIns="0" bIns="0" anchor="t">
            <a:spAutoFit/>
          </a:bodyPr>
          <a:lstStyle/>
          <a:p>
            <a:r>
              <a:rPr lang="en-IE" sz="1600" b="1" dirty="0">
                <a:solidFill>
                  <a:schemeClr val="bg1"/>
                </a:solidFill>
              </a:rPr>
              <a:t>Cluster 1 – Sustainability &amp; Green Innovation    |   Module 2 - </a:t>
            </a:r>
            <a:r>
              <a:rPr lang="en-US" sz="1600" b="1" dirty="0">
                <a:solidFill>
                  <a:schemeClr val="bg1"/>
                </a:solidFill>
                <a:cs typeface="Times New Roman" panose="02020603050405020304" pitchFamily="18" charset="0"/>
              </a:rPr>
              <a:t>Circular Economy &amp; Resource Efficiency</a:t>
            </a:r>
          </a:p>
          <a:p>
            <a:endParaRPr lang="en-US" sz="2400" b="1" dirty="0">
              <a:solidFill>
                <a:schemeClr val="bg1"/>
              </a:solidFill>
              <a:cs typeface="Times New Roman" panose="02020603050405020304" pitchFamily="18" charset="0"/>
            </a:endParaRPr>
          </a:p>
        </p:txBody>
      </p:sp>
      <p:sp>
        <p:nvSpPr>
          <p:cNvPr id="29" name="TextBox 28">
            <a:extLst>
              <a:ext uri="{FF2B5EF4-FFF2-40B4-BE49-F238E27FC236}">
                <a16:creationId xmlns:a16="http://schemas.microsoft.com/office/drawing/2014/main" id="{D8B11F99-7B2A-6182-03C8-9D14E27ED1F3}"/>
              </a:ext>
            </a:extLst>
          </p:cNvPr>
          <p:cNvSpPr txBox="1"/>
          <p:nvPr/>
        </p:nvSpPr>
        <p:spPr>
          <a:xfrm>
            <a:off x="576000" y="655653"/>
            <a:ext cx="10692000" cy="553998"/>
          </a:xfrm>
          <a:prstGeom prst="rect">
            <a:avLst/>
          </a:prstGeom>
          <a:noFill/>
        </p:spPr>
        <p:txBody>
          <a:bodyPr wrap="square" lIns="0" tIns="0" rIns="0" bIns="0" anchor="t">
            <a:spAutoFit/>
          </a:bodyPr>
          <a:lstStyle/>
          <a:p>
            <a:pPr algn="l"/>
            <a:r>
              <a:rPr sz="3600" b="1" i="0" dirty="0">
                <a:solidFill>
                  <a:schemeClr val="bg1"/>
                </a:solidFill>
                <a:latin typeface="Calibri"/>
              </a:rPr>
              <a:t>Why this module matters to your business</a:t>
            </a:r>
          </a:p>
        </p:txBody>
      </p:sp>
      <p:sp>
        <p:nvSpPr>
          <p:cNvPr id="30" name="TextBox 29">
            <a:extLst>
              <a:ext uri="{FF2B5EF4-FFF2-40B4-BE49-F238E27FC236}">
                <a16:creationId xmlns:a16="http://schemas.microsoft.com/office/drawing/2014/main" id="{F4DE2CE2-DFA7-083A-8AF0-54CD1DB195EC}"/>
              </a:ext>
            </a:extLst>
          </p:cNvPr>
          <p:cNvSpPr txBox="1"/>
          <p:nvPr/>
        </p:nvSpPr>
        <p:spPr>
          <a:xfrm>
            <a:off x="671367" y="1512274"/>
            <a:ext cx="9185080" cy="830997"/>
          </a:xfrm>
          <a:prstGeom prst="rect">
            <a:avLst/>
          </a:prstGeom>
          <a:noFill/>
        </p:spPr>
        <p:txBody>
          <a:bodyPr wrap="square" lIns="0" tIns="0" rIns="0" bIns="0" anchor="t">
            <a:spAutoFit/>
          </a:bodyPr>
          <a:lstStyle/>
          <a:p>
            <a:r>
              <a:rPr lang="en-GB" i="1" dirty="0">
                <a:solidFill>
                  <a:srgbClr val="262626"/>
                </a:solidFill>
              </a:rPr>
              <a:t>Circular economy is about getting more value from the resources you already use. For hospitality SMEs, it helps reduce waste, lower costs, extend product life, improve procurement decisions, and strengthen operational resilience.</a:t>
            </a:r>
            <a:endParaRPr b="0" i="1" dirty="0">
              <a:solidFill>
                <a:srgbClr val="262626"/>
              </a:solidFill>
              <a:latin typeface="Calibri"/>
            </a:endParaRPr>
          </a:p>
        </p:txBody>
      </p:sp>
      <p:sp>
        <p:nvSpPr>
          <p:cNvPr id="31" name="Rectangle 30">
            <a:extLst>
              <a:ext uri="{FF2B5EF4-FFF2-40B4-BE49-F238E27FC236}">
                <a16:creationId xmlns:a16="http://schemas.microsoft.com/office/drawing/2014/main" id="{032490F0-BA0E-6731-E1F2-EADA1B15D19E}"/>
              </a:ext>
            </a:extLst>
          </p:cNvPr>
          <p:cNvSpPr/>
          <p:nvPr/>
        </p:nvSpPr>
        <p:spPr>
          <a:xfrm>
            <a:off x="576000" y="2509150"/>
            <a:ext cx="3348000" cy="2700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2" name="Rectangle 31">
            <a:extLst>
              <a:ext uri="{FF2B5EF4-FFF2-40B4-BE49-F238E27FC236}">
                <a16:creationId xmlns:a16="http://schemas.microsoft.com/office/drawing/2014/main" id="{2C14F9B1-40D7-D3EC-2E8F-52D6951DA84D}"/>
              </a:ext>
            </a:extLst>
          </p:cNvPr>
          <p:cNvSpPr/>
          <p:nvPr/>
        </p:nvSpPr>
        <p:spPr>
          <a:xfrm>
            <a:off x="576000" y="2420650"/>
            <a:ext cx="3348000" cy="125999"/>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3" name="TextBox 32">
            <a:extLst>
              <a:ext uri="{FF2B5EF4-FFF2-40B4-BE49-F238E27FC236}">
                <a16:creationId xmlns:a16="http://schemas.microsoft.com/office/drawing/2014/main" id="{D5B6B4BC-3F8C-E98F-F3C1-0960ACD3C519}"/>
              </a:ext>
            </a:extLst>
          </p:cNvPr>
          <p:cNvSpPr txBox="1"/>
          <p:nvPr/>
        </p:nvSpPr>
        <p:spPr>
          <a:xfrm>
            <a:off x="792000" y="2672649"/>
            <a:ext cx="1080000" cy="553998"/>
          </a:xfrm>
          <a:prstGeom prst="rect">
            <a:avLst/>
          </a:prstGeom>
          <a:noFill/>
        </p:spPr>
        <p:txBody>
          <a:bodyPr wrap="square" lIns="0" tIns="0" rIns="0" bIns="0" anchor="t">
            <a:spAutoFit/>
          </a:bodyPr>
          <a:lstStyle/>
          <a:p>
            <a:pPr algn="l"/>
            <a:r>
              <a:rPr sz="3600" b="1" i="0" dirty="0">
                <a:solidFill>
                  <a:srgbClr val="0289AE"/>
                </a:solidFill>
                <a:latin typeface="Calibri"/>
              </a:rPr>
              <a:t>01</a:t>
            </a:r>
          </a:p>
        </p:txBody>
      </p:sp>
      <p:sp>
        <p:nvSpPr>
          <p:cNvPr id="34" name="TextBox 33">
            <a:extLst>
              <a:ext uri="{FF2B5EF4-FFF2-40B4-BE49-F238E27FC236}">
                <a16:creationId xmlns:a16="http://schemas.microsoft.com/office/drawing/2014/main" id="{06AE4A38-D46B-33BB-0D2A-AE75D6C02F34}"/>
              </a:ext>
            </a:extLst>
          </p:cNvPr>
          <p:cNvSpPr txBox="1"/>
          <p:nvPr/>
        </p:nvSpPr>
        <p:spPr>
          <a:xfrm>
            <a:off x="792000" y="3248649"/>
            <a:ext cx="2916000" cy="333425"/>
          </a:xfrm>
          <a:prstGeom prst="rect">
            <a:avLst/>
          </a:prstGeom>
          <a:noFill/>
        </p:spPr>
        <p:txBody>
          <a:bodyPr wrap="square" lIns="0" tIns="0" rIns="0" bIns="0" anchor="t">
            <a:spAutoFit/>
          </a:bodyPr>
          <a:lstStyle/>
          <a:p>
            <a:pPr algn="l">
              <a:lnSpc>
                <a:spcPts val="2580"/>
              </a:lnSpc>
            </a:pPr>
            <a:r>
              <a:rPr lang="en-IE" sz="2400" b="1" i="0" dirty="0">
                <a:solidFill>
                  <a:srgbClr val="62A844"/>
                </a:solidFill>
                <a:latin typeface="Calibri"/>
              </a:rPr>
              <a:t>See where value is lost</a:t>
            </a:r>
            <a:endParaRPr sz="2400" b="1" i="0" dirty="0">
              <a:solidFill>
                <a:srgbClr val="62A844"/>
              </a:solidFill>
              <a:latin typeface="Calibri"/>
            </a:endParaRPr>
          </a:p>
        </p:txBody>
      </p:sp>
      <p:sp>
        <p:nvSpPr>
          <p:cNvPr id="35" name="TextBox 34">
            <a:extLst>
              <a:ext uri="{FF2B5EF4-FFF2-40B4-BE49-F238E27FC236}">
                <a16:creationId xmlns:a16="http://schemas.microsoft.com/office/drawing/2014/main" id="{A51CFEDB-A4EF-0544-47A4-7C9A5175BAF2}"/>
              </a:ext>
            </a:extLst>
          </p:cNvPr>
          <p:cNvSpPr txBox="1"/>
          <p:nvPr/>
        </p:nvSpPr>
        <p:spPr>
          <a:xfrm>
            <a:off x="792000" y="3952115"/>
            <a:ext cx="2916000" cy="830356"/>
          </a:xfrm>
          <a:prstGeom prst="rect">
            <a:avLst/>
          </a:prstGeom>
          <a:noFill/>
        </p:spPr>
        <p:txBody>
          <a:bodyPr wrap="square" lIns="0" tIns="0" rIns="0" bIns="0" anchor="t">
            <a:spAutoFit/>
          </a:bodyPr>
          <a:lstStyle/>
          <a:p>
            <a:pPr>
              <a:lnSpc>
                <a:spcPts val="1580"/>
              </a:lnSpc>
            </a:pPr>
            <a:r>
              <a:rPr lang="en-GB" sz="1600" dirty="0">
                <a:solidFill>
                  <a:srgbClr val="262626"/>
                </a:solidFill>
              </a:rPr>
              <a:t>Identify where food, water, energy, materials, packaging and equipment leave the system too early.</a:t>
            </a:r>
            <a:endParaRPr sz="1500" b="0" i="0" dirty="0">
              <a:solidFill>
                <a:srgbClr val="262626"/>
              </a:solidFill>
              <a:latin typeface="Calibri"/>
            </a:endParaRPr>
          </a:p>
        </p:txBody>
      </p:sp>
      <p:sp>
        <p:nvSpPr>
          <p:cNvPr id="36" name="Rectangle 35">
            <a:extLst>
              <a:ext uri="{FF2B5EF4-FFF2-40B4-BE49-F238E27FC236}">
                <a16:creationId xmlns:a16="http://schemas.microsoft.com/office/drawing/2014/main" id="{B7DEC51C-1BD9-EA40-C308-26AAF0A94E3B}"/>
              </a:ext>
            </a:extLst>
          </p:cNvPr>
          <p:cNvSpPr/>
          <p:nvPr/>
        </p:nvSpPr>
        <p:spPr>
          <a:xfrm>
            <a:off x="4248000" y="2420650"/>
            <a:ext cx="3348000" cy="2700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7" name="Rectangle 36">
            <a:extLst>
              <a:ext uri="{FF2B5EF4-FFF2-40B4-BE49-F238E27FC236}">
                <a16:creationId xmlns:a16="http://schemas.microsoft.com/office/drawing/2014/main" id="{258FB775-BBC3-EC26-119B-AEC4DFE649DD}"/>
              </a:ext>
            </a:extLst>
          </p:cNvPr>
          <p:cNvSpPr/>
          <p:nvPr/>
        </p:nvSpPr>
        <p:spPr>
          <a:xfrm>
            <a:off x="4248000" y="2420650"/>
            <a:ext cx="3348000" cy="125999"/>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8" name="TextBox 37">
            <a:extLst>
              <a:ext uri="{FF2B5EF4-FFF2-40B4-BE49-F238E27FC236}">
                <a16:creationId xmlns:a16="http://schemas.microsoft.com/office/drawing/2014/main" id="{52A52125-2C6F-0D6A-AE39-64001639D3F0}"/>
              </a:ext>
            </a:extLst>
          </p:cNvPr>
          <p:cNvSpPr txBox="1"/>
          <p:nvPr/>
        </p:nvSpPr>
        <p:spPr>
          <a:xfrm>
            <a:off x="4464000" y="2672649"/>
            <a:ext cx="1080000" cy="553998"/>
          </a:xfrm>
          <a:prstGeom prst="rect">
            <a:avLst/>
          </a:prstGeom>
          <a:noFill/>
        </p:spPr>
        <p:txBody>
          <a:bodyPr wrap="square" lIns="0" tIns="0" rIns="0" bIns="0" anchor="t">
            <a:spAutoFit/>
          </a:bodyPr>
          <a:lstStyle/>
          <a:p>
            <a:pPr algn="l"/>
            <a:r>
              <a:rPr sz="3600" b="1" i="0">
                <a:solidFill>
                  <a:srgbClr val="0289AE"/>
                </a:solidFill>
                <a:latin typeface="Calibri"/>
              </a:rPr>
              <a:t>02</a:t>
            </a:r>
          </a:p>
        </p:txBody>
      </p:sp>
      <p:sp>
        <p:nvSpPr>
          <p:cNvPr id="39" name="TextBox 38">
            <a:extLst>
              <a:ext uri="{FF2B5EF4-FFF2-40B4-BE49-F238E27FC236}">
                <a16:creationId xmlns:a16="http://schemas.microsoft.com/office/drawing/2014/main" id="{A05FD912-01B2-6F4A-451C-149DFAE260C2}"/>
              </a:ext>
            </a:extLst>
          </p:cNvPr>
          <p:cNvSpPr txBox="1"/>
          <p:nvPr/>
        </p:nvSpPr>
        <p:spPr>
          <a:xfrm>
            <a:off x="4437000" y="3222541"/>
            <a:ext cx="3035500" cy="666849"/>
          </a:xfrm>
          <a:prstGeom prst="rect">
            <a:avLst/>
          </a:prstGeom>
          <a:noFill/>
        </p:spPr>
        <p:txBody>
          <a:bodyPr wrap="square" lIns="0" tIns="0" rIns="0" bIns="0" anchor="t">
            <a:spAutoFit/>
          </a:bodyPr>
          <a:lstStyle/>
          <a:p>
            <a:pPr algn="l">
              <a:lnSpc>
                <a:spcPts val="2580"/>
              </a:lnSpc>
            </a:pPr>
            <a:r>
              <a:rPr lang="en-IE" sz="2400" b="1" i="0" dirty="0">
                <a:solidFill>
                  <a:srgbClr val="62A844"/>
                </a:solidFill>
                <a:latin typeface="Calibri"/>
              </a:rPr>
              <a:t>Keep resources working longer</a:t>
            </a:r>
            <a:endParaRPr sz="2400" b="1" i="0" dirty="0">
              <a:solidFill>
                <a:srgbClr val="62A844"/>
              </a:solidFill>
              <a:latin typeface="Calibri"/>
            </a:endParaRPr>
          </a:p>
        </p:txBody>
      </p:sp>
      <p:sp>
        <p:nvSpPr>
          <p:cNvPr id="40" name="TextBox 39">
            <a:extLst>
              <a:ext uri="{FF2B5EF4-FFF2-40B4-BE49-F238E27FC236}">
                <a16:creationId xmlns:a16="http://schemas.microsoft.com/office/drawing/2014/main" id="{83E45EC4-6137-98BB-77BC-4A941C0C469D}"/>
              </a:ext>
            </a:extLst>
          </p:cNvPr>
          <p:cNvSpPr txBox="1"/>
          <p:nvPr/>
        </p:nvSpPr>
        <p:spPr>
          <a:xfrm>
            <a:off x="4464000" y="4094651"/>
            <a:ext cx="2916000" cy="615553"/>
          </a:xfrm>
          <a:prstGeom prst="rect">
            <a:avLst/>
          </a:prstGeom>
          <a:noFill/>
        </p:spPr>
        <p:txBody>
          <a:bodyPr wrap="square" lIns="0" tIns="0" rIns="0" bIns="0" anchor="t">
            <a:spAutoFit/>
          </a:bodyPr>
          <a:lstStyle/>
          <a:p>
            <a:pPr algn="l">
              <a:lnSpc>
                <a:spcPts val="1580"/>
              </a:lnSpc>
            </a:pPr>
            <a:r>
              <a:rPr lang="en-GB" sz="1500" b="0" i="0">
                <a:solidFill>
                  <a:srgbClr val="262626"/>
                </a:solidFill>
                <a:latin typeface="Calibri"/>
              </a:rPr>
              <a:t>Apply practical approaches such as repair, reuse, refill, refurbishment and smarter purchasing.</a:t>
            </a:r>
            <a:endParaRPr sz="1500" b="0" i="0" dirty="0">
              <a:solidFill>
                <a:srgbClr val="262626"/>
              </a:solidFill>
              <a:latin typeface="Calibri"/>
            </a:endParaRPr>
          </a:p>
        </p:txBody>
      </p:sp>
      <p:sp>
        <p:nvSpPr>
          <p:cNvPr id="41" name="Rectangle 40">
            <a:extLst>
              <a:ext uri="{FF2B5EF4-FFF2-40B4-BE49-F238E27FC236}">
                <a16:creationId xmlns:a16="http://schemas.microsoft.com/office/drawing/2014/main" id="{79AE562B-EF8D-2247-0211-3717EFB752AD}"/>
              </a:ext>
            </a:extLst>
          </p:cNvPr>
          <p:cNvSpPr/>
          <p:nvPr/>
        </p:nvSpPr>
        <p:spPr>
          <a:xfrm>
            <a:off x="7920000" y="2420650"/>
            <a:ext cx="3348000" cy="2700000"/>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2" name="Rectangle 41">
            <a:extLst>
              <a:ext uri="{FF2B5EF4-FFF2-40B4-BE49-F238E27FC236}">
                <a16:creationId xmlns:a16="http://schemas.microsoft.com/office/drawing/2014/main" id="{A7FB6DF3-E1EE-7B75-5F9B-760C223B30C2}"/>
              </a:ext>
            </a:extLst>
          </p:cNvPr>
          <p:cNvSpPr/>
          <p:nvPr/>
        </p:nvSpPr>
        <p:spPr>
          <a:xfrm>
            <a:off x="7920000" y="2420650"/>
            <a:ext cx="3348000" cy="125999"/>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3" name="TextBox 42">
            <a:extLst>
              <a:ext uri="{FF2B5EF4-FFF2-40B4-BE49-F238E27FC236}">
                <a16:creationId xmlns:a16="http://schemas.microsoft.com/office/drawing/2014/main" id="{652DC228-5F2A-A6D3-328E-A3325181A137}"/>
              </a:ext>
            </a:extLst>
          </p:cNvPr>
          <p:cNvSpPr txBox="1"/>
          <p:nvPr/>
        </p:nvSpPr>
        <p:spPr>
          <a:xfrm>
            <a:off x="8136000" y="2672649"/>
            <a:ext cx="1080000" cy="553998"/>
          </a:xfrm>
          <a:prstGeom prst="rect">
            <a:avLst/>
          </a:prstGeom>
          <a:noFill/>
        </p:spPr>
        <p:txBody>
          <a:bodyPr wrap="square" lIns="0" tIns="0" rIns="0" bIns="0" anchor="t">
            <a:spAutoFit/>
          </a:bodyPr>
          <a:lstStyle/>
          <a:p>
            <a:pPr algn="l"/>
            <a:r>
              <a:rPr sz="3600" b="1" i="0" dirty="0">
                <a:solidFill>
                  <a:srgbClr val="0289AE"/>
                </a:solidFill>
                <a:latin typeface="Calibri"/>
              </a:rPr>
              <a:t>03</a:t>
            </a:r>
          </a:p>
        </p:txBody>
      </p:sp>
      <p:sp>
        <p:nvSpPr>
          <p:cNvPr id="44" name="TextBox 43">
            <a:extLst>
              <a:ext uri="{FF2B5EF4-FFF2-40B4-BE49-F238E27FC236}">
                <a16:creationId xmlns:a16="http://schemas.microsoft.com/office/drawing/2014/main" id="{FE98743E-1D6C-305D-F152-3CEDBF2E2F11}"/>
              </a:ext>
            </a:extLst>
          </p:cNvPr>
          <p:cNvSpPr txBox="1"/>
          <p:nvPr/>
        </p:nvSpPr>
        <p:spPr>
          <a:xfrm>
            <a:off x="8136000" y="3248649"/>
            <a:ext cx="2468500" cy="666849"/>
          </a:xfrm>
          <a:prstGeom prst="rect">
            <a:avLst/>
          </a:prstGeom>
          <a:noFill/>
        </p:spPr>
        <p:txBody>
          <a:bodyPr wrap="square" lIns="0" tIns="0" rIns="0" bIns="0" anchor="t">
            <a:spAutoFit/>
          </a:bodyPr>
          <a:lstStyle/>
          <a:p>
            <a:pPr>
              <a:lnSpc>
                <a:spcPts val="2580"/>
              </a:lnSpc>
            </a:pPr>
            <a:r>
              <a:rPr lang="en-GB" sz="2400" b="1" dirty="0">
                <a:solidFill>
                  <a:srgbClr val="62A844"/>
                </a:solidFill>
              </a:rPr>
              <a:t>Turn waste into operational value</a:t>
            </a:r>
            <a:endParaRPr sz="2400" b="1" i="0" dirty="0">
              <a:solidFill>
                <a:srgbClr val="62A844"/>
              </a:solidFill>
              <a:latin typeface="Calibri"/>
            </a:endParaRPr>
          </a:p>
        </p:txBody>
      </p:sp>
      <p:sp>
        <p:nvSpPr>
          <p:cNvPr id="45" name="TextBox 44">
            <a:extLst>
              <a:ext uri="{FF2B5EF4-FFF2-40B4-BE49-F238E27FC236}">
                <a16:creationId xmlns:a16="http://schemas.microsoft.com/office/drawing/2014/main" id="{02FD200A-362F-67B2-F9EE-20AFDF776FDF}"/>
              </a:ext>
            </a:extLst>
          </p:cNvPr>
          <p:cNvSpPr txBox="1"/>
          <p:nvPr/>
        </p:nvSpPr>
        <p:spPr>
          <a:xfrm>
            <a:off x="8136000" y="4094651"/>
            <a:ext cx="2916000" cy="830356"/>
          </a:xfrm>
          <a:prstGeom prst="rect">
            <a:avLst/>
          </a:prstGeom>
          <a:noFill/>
        </p:spPr>
        <p:txBody>
          <a:bodyPr wrap="square" lIns="0" tIns="0" rIns="0" bIns="0" anchor="t">
            <a:spAutoFit/>
          </a:bodyPr>
          <a:lstStyle/>
          <a:p>
            <a:pPr>
              <a:lnSpc>
                <a:spcPts val="1580"/>
              </a:lnSpc>
            </a:pPr>
            <a:r>
              <a:rPr lang="en-GB" sz="1600" dirty="0">
                <a:solidFill>
                  <a:srgbClr val="262626"/>
                </a:solidFill>
              </a:rPr>
              <a:t>Use circular thinking to improve efficiency, reduce costs and strengthen sustainability performance.</a:t>
            </a:r>
            <a:endParaRPr sz="1500" b="0" i="0" dirty="0">
              <a:solidFill>
                <a:srgbClr val="262626"/>
              </a:solidFill>
              <a:latin typeface="Calibri"/>
            </a:endParaRPr>
          </a:p>
        </p:txBody>
      </p:sp>
      <p:sp>
        <p:nvSpPr>
          <p:cNvPr id="46" name="Rectangle 45">
            <a:extLst>
              <a:ext uri="{FF2B5EF4-FFF2-40B4-BE49-F238E27FC236}">
                <a16:creationId xmlns:a16="http://schemas.microsoft.com/office/drawing/2014/main" id="{6FDC6AEE-213A-880B-6B40-7D3639C96D47}"/>
              </a:ext>
            </a:extLst>
          </p:cNvPr>
          <p:cNvSpPr/>
          <p:nvPr/>
        </p:nvSpPr>
        <p:spPr>
          <a:xfrm>
            <a:off x="-33000" y="5668074"/>
            <a:ext cx="10800000" cy="905150"/>
          </a:xfrm>
          <a:prstGeom prst="rect">
            <a:avLst/>
          </a:prstGeom>
          <a:solidFill>
            <a:srgbClr val="0289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47" name="TextBox 46">
            <a:extLst>
              <a:ext uri="{FF2B5EF4-FFF2-40B4-BE49-F238E27FC236}">
                <a16:creationId xmlns:a16="http://schemas.microsoft.com/office/drawing/2014/main" id="{2EE53A5C-6A97-12D6-685A-893F2B6D4571}"/>
              </a:ext>
            </a:extLst>
          </p:cNvPr>
          <p:cNvSpPr txBox="1"/>
          <p:nvPr/>
        </p:nvSpPr>
        <p:spPr>
          <a:xfrm>
            <a:off x="576000" y="5274647"/>
            <a:ext cx="10800000" cy="307777"/>
          </a:xfrm>
          <a:prstGeom prst="rect">
            <a:avLst/>
          </a:prstGeom>
          <a:noFill/>
        </p:spPr>
        <p:txBody>
          <a:bodyPr wrap="square" lIns="0" tIns="0" rIns="0" bIns="0" anchor="t">
            <a:spAutoFit/>
          </a:bodyPr>
          <a:lstStyle/>
          <a:p>
            <a:pPr algn="l"/>
            <a:r>
              <a:rPr sz="2000" b="1" i="0" dirty="0">
                <a:solidFill>
                  <a:srgbClr val="262626"/>
                </a:solidFill>
                <a:latin typeface="Calibri"/>
              </a:rPr>
              <a:t>Meet the businesses you will learn from in this module</a:t>
            </a:r>
          </a:p>
        </p:txBody>
      </p:sp>
      <p:sp>
        <p:nvSpPr>
          <p:cNvPr id="48" name="TextBox 47">
            <a:extLst>
              <a:ext uri="{FF2B5EF4-FFF2-40B4-BE49-F238E27FC236}">
                <a16:creationId xmlns:a16="http://schemas.microsoft.com/office/drawing/2014/main" id="{87706A8E-E1F7-78E6-776F-B0F622218AF1}"/>
              </a:ext>
            </a:extLst>
          </p:cNvPr>
          <p:cNvSpPr txBox="1"/>
          <p:nvPr/>
        </p:nvSpPr>
        <p:spPr>
          <a:xfrm>
            <a:off x="576000" y="5902826"/>
            <a:ext cx="9976064" cy="430887"/>
          </a:xfrm>
          <a:prstGeom prst="rect">
            <a:avLst/>
          </a:prstGeom>
          <a:noFill/>
        </p:spPr>
        <p:txBody>
          <a:bodyPr wrap="square" lIns="0" tIns="0" rIns="0" bIns="0" anchor="t">
            <a:spAutoFit/>
          </a:bodyPr>
          <a:lstStyle/>
          <a:p>
            <a:r>
              <a:rPr lang="en-IE" sz="1400" i="1" dirty="0">
                <a:solidFill>
                  <a:schemeClr val="bg1"/>
                </a:solidFill>
              </a:rPr>
              <a:t>Jinny's Bakery (Ireland) </a:t>
            </a:r>
            <a:r>
              <a:rPr lang="en-IE" sz="1400" i="1" dirty="0" err="1">
                <a:solidFill>
                  <a:schemeClr val="bg1"/>
                </a:solidFill>
              </a:rPr>
              <a:t>Crolly</a:t>
            </a:r>
            <a:r>
              <a:rPr lang="en-IE" sz="1400" i="1" dirty="0">
                <a:solidFill>
                  <a:schemeClr val="bg1"/>
                </a:solidFill>
              </a:rPr>
              <a:t> Distillery (Ireland) Kar </a:t>
            </a:r>
            <a:r>
              <a:rPr lang="en-IE" sz="1400" i="1" dirty="0" err="1">
                <a:solidFill>
                  <a:schemeClr val="bg1"/>
                </a:solidFill>
              </a:rPr>
              <a:t>Tanesi</a:t>
            </a:r>
            <a:r>
              <a:rPr lang="en-IE" sz="1400" i="1" dirty="0">
                <a:solidFill>
                  <a:schemeClr val="bg1"/>
                </a:solidFill>
              </a:rPr>
              <a:t> Boutique Hotel (Türkiye) Hotel Bell Repos (Spain) Hotel GSH (Denmark) Hotel Luise (Germany) Lakeside Willow Lodge (Learner Challenge)</a:t>
            </a:r>
            <a:endParaRPr sz="1400" b="0" i="1" dirty="0">
              <a:solidFill>
                <a:schemeClr val="bg1"/>
              </a:solidFill>
              <a:latin typeface="Calibri"/>
            </a:endParaRPr>
          </a:p>
        </p:txBody>
      </p:sp>
      <p:pic>
        <p:nvPicPr>
          <p:cNvPr id="51" name="Graphic 50">
            <a:extLst>
              <a:ext uri="{FF2B5EF4-FFF2-40B4-BE49-F238E27FC236}">
                <a16:creationId xmlns:a16="http://schemas.microsoft.com/office/drawing/2014/main" id="{B0D12D90-4DDE-0E97-8765-0B4174D66386}"/>
              </a:ext>
            </a:extLst>
          </p:cNvPr>
          <p:cNvPicPr>
            <a:picLocks noChangeAspect="1"/>
          </p:cNvPicPr>
          <p:nvPr/>
        </p:nvPicPr>
        <p:blipFill>
          <a:blip>
            <a:extLst>
              <a:ext uri="{96DAC541-7B7A-43D3-8B79-37D633B846F1}">
                <asvg:svgBlip xmlns:asvg="http://schemas.microsoft.com/office/drawing/2016/SVG/main" r:embed="rId3"/>
              </a:ext>
            </a:extLst>
          </a:blip>
          <a:srcRect l="31584" t="38697" r="39868" b="43173"/>
          <a:stretch/>
        </p:blipFill>
        <p:spPr>
          <a:xfrm rot="16200000">
            <a:off x="9271124" y="138925"/>
            <a:ext cx="3112653" cy="279880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2F983-87E3-5450-6A5F-8A797566E5A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B8FE1CE-9C6E-DF4F-B836-B5849BEFC4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1605" y="694482"/>
            <a:ext cx="5959910" cy="4868659"/>
          </a:xfrm>
          <a:prstGeom prst="rect">
            <a:avLst/>
          </a:prstGeom>
        </p:spPr>
      </p:pic>
      <p:sp>
        <p:nvSpPr>
          <p:cNvPr id="2" name="Text Placeholder 11">
            <a:extLst>
              <a:ext uri="{FF2B5EF4-FFF2-40B4-BE49-F238E27FC236}">
                <a16:creationId xmlns:a16="http://schemas.microsoft.com/office/drawing/2014/main" id="{4831CC29-2F50-31A0-4AD8-BD30B2A81DD6}"/>
              </a:ext>
            </a:extLst>
          </p:cNvPr>
          <p:cNvSpPr txBox="1">
            <a:spLocks/>
          </p:cNvSpPr>
          <p:nvPr/>
        </p:nvSpPr>
        <p:spPr>
          <a:xfrm>
            <a:off x="429115" y="354068"/>
            <a:ext cx="590223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Kitchen &amp; F&amp;B</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159FE10A-023B-172F-53A3-DAB0E60ABE32}"/>
              </a:ext>
            </a:extLst>
          </p:cNvPr>
          <p:cNvCxnSpPr>
            <a:cxnSpLocks/>
          </p:cNvCxnSpPr>
          <p:nvPr/>
        </p:nvCxnSpPr>
        <p:spPr>
          <a:xfrm>
            <a:off x="0" y="1069820"/>
            <a:ext cx="3981691"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C7A65052-2545-CEF4-27ED-DF0C0F373A4B}"/>
              </a:ext>
            </a:extLst>
          </p:cNvPr>
          <p:cNvSpPr/>
          <p:nvPr/>
        </p:nvSpPr>
        <p:spPr>
          <a:xfrm flipH="1">
            <a:off x="586946" y="1656238"/>
            <a:ext cx="6242116" cy="4339650"/>
          </a:xfrm>
          <a:prstGeom prst="rect">
            <a:avLst/>
          </a:prstGeom>
        </p:spPr>
        <p:txBody>
          <a:bodyPr wrap="square">
            <a:spAutoFit/>
          </a:bodyPr>
          <a:lstStyle/>
          <a:p>
            <a:pPr>
              <a:buClr>
                <a:srgbClr val="62A844"/>
              </a:buClr>
            </a:pPr>
            <a:r>
              <a:rPr lang="en-US" sz="2000" b="1" dirty="0">
                <a:solidFill>
                  <a:srgbClr val="0289AE"/>
                </a:solidFill>
              </a:rPr>
              <a:t>Common circularity hotspots in food operations include:</a:t>
            </a:r>
          </a:p>
          <a:p>
            <a:pPr marL="285750" indent="-285750">
              <a:buClr>
                <a:srgbClr val="62A844"/>
              </a:buClr>
              <a:buFont typeface="Arial" panose="020B0604020202020204" pitchFamily="34" charset="0"/>
              <a:buChar char="•"/>
            </a:pPr>
            <a:r>
              <a:rPr lang="en-US" dirty="0">
                <a:solidFill>
                  <a:srgbClr val="262626"/>
                </a:solidFill>
              </a:rPr>
              <a:t>overproduction</a:t>
            </a:r>
          </a:p>
          <a:p>
            <a:pPr marL="285750" indent="-285750">
              <a:buClr>
                <a:srgbClr val="62A844"/>
              </a:buClr>
              <a:buFont typeface="Arial" panose="020B0604020202020204" pitchFamily="34" charset="0"/>
              <a:buChar char="•"/>
            </a:pPr>
            <a:r>
              <a:rPr lang="en-US" dirty="0">
                <a:solidFill>
                  <a:srgbClr val="262626"/>
                </a:solidFill>
              </a:rPr>
              <a:t>poor stock rotation</a:t>
            </a:r>
          </a:p>
          <a:p>
            <a:pPr marL="285750" indent="-285750">
              <a:buClr>
                <a:srgbClr val="62A844"/>
              </a:buClr>
              <a:buFont typeface="Arial" panose="020B0604020202020204" pitchFamily="34" charset="0"/>
              <a:buChar char="•"/>
            </a:pPr>
            <a:r>
              <a:rPr lang="en-US" dirty="0">
                <a:solidFill>
                  <a:srgbClr val="262626"/>
                </a:solidFill>
              </a:rPr>
              <a:t>excessive trimming</a:t>
            </a:r>
          </a:p>
          <a:p>
            <a:pPr marL="285750" indent="-285750">
              <a:buClr>
                <a:srgbClr val="62A844"/>
              </a:buClr>
              <a:buFont typeface="Arial" panose="020B0604020202020204" pitchFamily="34" charset="0"/>
              <a:buChar char="•"/>
            </a:pPr>
            <a:r>
              <a:rPr lang="en-US" dirty="0">
                <a:solidFill>
                  <a:srgbClr val="262626"/>
                </a:solidFill>
              </a:rPr>
              <a:t>buffet overfill</a:t>
            </a:r>
          </a:p>
          <a:p>
            <a:pPr marL="285750" indent="-285750">
              <a:buClr>
                <a:srgbClr val="62A844"/>
              </a:buClr>
              <a:buFont typeface="Arial" panose="020B0604020202020204" pitchFamily="34" charset="0"/>
              <a:buChar char="•"/>
            </a:pPr>
            <a:r>
              <a:rPr lang="en-US" dirty="0">
                <a:solidFill>
                  <a:srgbClr val="262626"/>
                </a:solidFill>
              </a:rPr>
              <a:t>avoidable plate waste</a:t>
            </a:r>
          </a:p>
          <a:p>
            <a:pPr marL="285750" indent="-285750">
              <a:buClr>
                <a:srgbClr val="62A844"/>
              </a:buClr>
              <a:buFont typeface="Arial" panose="020B0604020202020204" pitchFamily="34" charset="0"/>
              <a:buChar char="•"/>
            </a:pPr>
            <a:r>
              <a:rPr lang="en-US" dirty="0">
                <a:solidFill>
                  <a:srgbClr val="262626"/>
                </a:solidFill>
              </a:rPr>
              <a:t>single-use service items</a:t>
            </a:r>
          </a:p>
          <a:p>
            <a:pPr marL="285750" indent="-285750">
              <a:buClr>
                <a:srgbClr val="62A844"/>
              </a:buClr>
              <a:buFont typeface="Arial" panose="020B0604020202020204" pitchFamily="34" charset="0"/>
              <a:buChar char="•"/>
            </a:pPr>
            <a:r>
              <a:rPr lang="en-US" dirty="0">
                <a:solidFill>
                  <a:srgbClr val="262626"/>
                </a:solidFill>
              </a:rPr>
              <a:t>supplier packaging</a:t>
            </a:r>
          </a:p>
          <a:p>
            <a:pPr marL="285750" indent="-285750">
              <a:buClr>
                <a:srgbClr val="62A844"/>
              </a:buClr>
              <a:buFont typeface="Arial" panose="020B0604020202020204" pitchFamily="34" charset="0"/>
              <a:buChar char="•"/>
            </a:pPr>
            <a:r>
              <a:rPr lang="en-US" dirty="0">
                <a:solidFill>
                  <a:srgbClr val="262626"/>
                </a:solidFill>
              </a:rPr>
              <a:t>poor use of edible surplus</a:t>
            </a:r>
          </a:p>
          <a:p>
            <a:pPr>
              <a:buClr>
                <a:srgbClr val="62A844"/>
              </a:buClr>
            </a:pPr>
            <a:endParaRPr lang="en-US" sz="2000" dirty="0">
              <a:solidFill>
                <a:srgbClr val="0289AE"/>
              </a:solidFill>
            </a:endParaRPr>
          </a:p>
          <a:p>
            <a:pPr>
              <a:buClr>
                <a:srgbClr val="62A844"/>
              </a:buClr>
            </a:pPr>
            <a:r>
              <a:rPr lang="en-US" sz="2000" dirty="0">
                <a:solidFill>
                  <a:srgbClr val="0289AE"/>
                </a:solidFill>
              </a:rPr>
              <a:t>Circular questions</a:t>
            </a:r>
          </a:p>
          <a:p>
            <a:pPr marL="285750" indent="-285750">
              <a:buClr>
                <a:srgbClr val="62A844"/>
              </a:buClr>
              <a:buFont typeface="Arial" panose="020B0604020202020204" pitchFamily="34" charset="0"/>
              <a:buChar char="•"/>
            </a:pPr>
            <a:r>
              <a:rPr lang="en-US" dirty="0">
                <a:solidFill>
                  <a:srgbClr val="262626"/>
                </a:solidFill>
              </a:rPr>
              <a:t>Can menu design use ingredients more fully?</a:t>
            </a:r>
          </a:p>
          <a:p>
            <a:pPr marL="285750" indent="-285750">
              <a:buClr>
                <a:srgbClr val="62A844"/>
              </a:buClr>
              <a:buFont typeface="Arial" panose="020B0604020202020204" pitchFamily="34" charset="0"/>
              <a:buChar char="•"/>
            </a:pPr>
            <a:r>
              <a:rPr lang="en-US" dirty="0">
                <a:solidFill>
                  <a:srgbClr val="262626"/>
                </a:solidFill>
              </a:rPr>
              <a:t>Can buffet presentation reduce excess exposure?</a:t>
            </a:r>
          </a:p>
          <a:p>
            <a:pPr marL="285750" indent="-285750">
              <a:buClr>
                <a:srgbClr val="62A844"/>
              </a:buClr>
              <a:buFont typeface="Arial" panose="020B0604020202020204" pitchFamily="34" charset="0"/>
              <a:buChar char="•"/>
            </a:pPr>
            <a:r>
              <a:rPr lang="en-US" dirty="0">
                <a:solidFill>
                  <a:srgbClr val="262626"/>
                </a:solidFill>
              </a:rPr>
              <a:t>Can prep and service batches be smaller or more adaptive?</a:t>
            </a:r>
          </a:p>
          <a:p>
            <a:pPr marL="285750" indent="-285750">
              <a:buClr>
                <a:srgbClr val="62A844"/>
              </a:buClr>
              <a:buFont typeface="Arial" panose="020B0604020202020204" pitchFamily="34" charset="0"/>
              <a:buChar char="•"/>
            </a:pPr>
            <a:r>
              <a:rPr lang="en-US" dirty="0">
                <a:solidFill>
                  <a:srgbClr val="262626"/>
                </a:solidFill>
              </a:rPr>
              <a:t>Can packaging be reduced at source?</a:t>
            </a:r>
          </a:p>
        </p:txBody>
      </p:sp>
      <p:sp>
        <p:nvSpPr>
          <p:cNvPr id="5" name="Rounded Rectangle 4">
            <a:extLst>
              <a:ext uri="{FF2B5EF4-FFF2-40B4-BE49-F238E27FC236}">
                <a16:creationId xmlns:a16="http://schemas.microsoft.com/office/drawing/2014/main" id="{09447C64-356F-AB82-F3A3-EBBA386BCAAB}"/>
              </a:ext>
            </a:extLst>
          </p:cNvPr>
          <p:cNvSpPr/>
          <p:nvPr/>
        </p:nvSpPr>
        <p:spPr>
          <a:xfrm>
            <a:off x="6331352" y="6031348"/>
            <a:ext cx="503999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A0A5E8E-0DA7-F83C-20E1-970143885D95}"/>
              </a:ext>
            </a:extLst>
          </p:cNvPr>
          <p:cNvSpPr txBox="1"/>
          <p:nvPr/>
        </p:nvSpPr>
        <p:spPr>
          <a:xfrm>
            <a:off x="6457352" y="6094626"/>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7" name="TextBox 6">
            <a:extLst>
              <a:ext uri="{FF2B5EF4-FFF2-40B4-BE49-F238E27FC236}">
                <a16:creationId xmlns:a16="http://schemas.microsoft.com/office/drawing/2014/main" id="{DA469CC2-DF2B-D20D-DB21-A095662E12F4}"/>
              </a:ext>
            </a:extLst>
          </p:cNvPr>
          <p:cNvSpPr txBox="1"/>
          <p:nvPr/>
        </p:nvSpPr>
        <p:spPr>
          <a:xfrm>
            <a:off x="7213353" y="6094626"/>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C1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D83DEBC-3C8A-D5C0-EED8-2F083E8A42CF}"/>
              </a:ext>
            </a:extLst>
          </p:cNvPr>
          <p:cNvSpPr txBox="1"/>
          <p:nvPr/>
        </p:nvSpPr>
        <p:spPr>
          <a:xfrm>
            <a:off x="7807352" y="6094626"/>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Integrating Sustainability in Daily Operations</a:t>
            </a:r>
          </a:p>
        </p:txBody>
      </p:sp>
      <p:pic>
        <p:nvPicPr>
          <p:cNvPr id="22" name="Picture 21">
            <a:extLst>
              <a:ext uri="{FF2B5EF4-FFF2-40B4-BE49-F238E27FC236}">
                <a16:creationId xmlns:a16="http://schemas.microsoft.com/office/drawing/2014/main" id="{409C36EF-9FF7-2EE3-6E0B-6273804F8EC7}"/>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9470390" y="2096729"/>
            <a:ext cx="705320" cy="427311"/>
          </a:xfrm>
          <a:prstGeom prst="rect">
            <a:avLst/>
          </a:prstGeom>
        </p:spPr>
      </p:pic>
    </p:spTree>
    <p:extLst>
      <p:ext uri="{BB962C8B-B14F-4D97-AF65-F5344CB8AC3E}">
        <p14:creationId xmlns:p14="http://schemas.microsoft.com/office/powerpoint/2010/main" val="17525754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28D7A-8018-DAE5-223A-7C4EB3350F14}"/>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4CF048B9-2012-676D-69A0-C7EE20A374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5731" y="935114"/>
            <a:ext cx="4755467" cy="5081447"/>
          </a:xfrm>
          <a:prstGeom prst="rect">
            <a:avLst/>
          </a:prstGeom>
        </p:spPr>
      </p:pic>
      <p:sp>
        <p:nvSpPr>
          <p:cNvPr id="2" name="Text Placeholder 11">
            <a:extLst>
              <a:ext uri="{FF2B5EF4-FFF2-40B4-BE49-F238E27FC236}">
                <a16:creationId xmlns:a16="http://schemas.microsoft.com/office/drawing/2014/main" id="{6279AA81-9B18-96A6-6F7E-37A5CA03F1C6}"/>
              </a:ext>
            </a:extLst>
          </p:cNvPr>
          <p:cNvSpPr txBox="1">
            <a:spLocks/>
          </p:cNvSpPr>
          <p:nvPr/>
        </p:nvSpPr>
        <p:spPr>
          <a:xfrm>
            <a:off x="429115" y="354068"/>
            <a:ext cx="377249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Housekeeping &amp; Laundry Hotspots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D3AD8D58-5FB7-FC30-C658-12A2950C2A12}"/>
              </a:ext>
            </a:extLst>
          </p:cNvPr>
          <p:cNvCxnSpPr>
            <a:cxnSpLocks/>
          </p:cNvCxnSpPr>
          <p:nvPr/>
        </p:nvCxnSpPr>
        <p:spPr>
          <a:xfrm>
            <a:off x="0" y="1469506"/>
            <a:ext cx="431735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39620AC1-0D43-7663-0319-63F1F8E85E5D}"/>
              </a:ext>
            </a:extLst>
          </p:cNvPr>
          <p:cNvSpPr/>
          <p:nvPr/>
        </p:nvSpPr>
        <p:spPr>
          <a:xfrm flipH="1">
            <a:off x="586947" y="1813033"/>
            <a:ext cx="5744405" cy="4308872"/>
          </a:xfrm>
          <a:prstGeom prst="rect">
            <a:avLst/>
          </a:prstGeom>
        </p:spPr>
        <p:txBody>
          <a:bodyPr wrap="square">
            <a:spAutoFit/>
          </a:bodyPr>
          <a:lstStyle/>
          <a:p>
            <a:pPr>
              <a:buClr>
                <a:srgbClr val="62A844"/>
              </a:buClr>
            </a:pPr>
            <a:r>
              <a:rPr lang="en-US" sz="2000" b="1" dirty="0">
                <a:solidFill>
                  <a:srgbClr val="0289AE"/>
                </a:solidFill>
              </a:rPr>
              <a:t>Housekeeping and laundry are major circularity zones because they affect:</a:t>
            </a:r>
          </a:p>
          <a:p>
            <a:pPr marL="285750" indent="-285750">
              <a:buClr>
                <a:srgbClr val="62A844"/>
              </a:buClr>
              <a:buFont typeface="Arial" panose="020B0604020202020204" pitchFamily="34" charset="0"/>
              <a:buChar char="•"/>
            </a:pPr>
            <a:r>
              <a:rPr lang="en-US" dirty="0">
                <a:solidFill>
                  <a:srgbClr val="262626"/>
                </a:solidFill>
              </a:rPr>
              <a:t>linen replacement cycles</a:t>
            </a:r>
          </a:p>
          <a:p>
            <a:pPr marL="285750" indent="-285750">
              <a:buClr>
                <a:srgbClr val="62A844"/>
              </a:buClr>
              <a:buFont typeface="Arial" panose="020B0604020202020204" pitchFamily="34" charset="0"/>
              <a:buChar char="•"/>
            </a:pPr>
            <a:r>
              <a:rPr lang="en-US" dirty="0">
                <a:solidFill>
                  <a:srgbClr val="262626"/>
                </a:solidFill>
              </a:rPr>
              <a:t>textile wear and damage</a:t>
            </a:r>
          </a:p>
          <a:p>
            <a:pPr marL="285750" indent="-285750">
              <a:buClr>
                <a:srgbClr val="62A844"/>
              </a:buClr>
              <a:buFont typeface="Arial" panose="020B0604020202020204" pitchFamily="34" charset="0"/>
              <a:buChar char="•"/>
            </a:pPr>
            <a:r>
              <a:rPr lang="en-US" dirty="0">
                <a:solidFill>
                  <a:srgbClr val="262626"/>
                </a:solidFill>
              </a:rPr>
              <a:t>chemical use</a:t>
            </a:r>
          </a:p>
          <a:p>
            <a:pPr marL="285750" indent="-285750">
              <a:buClr>
                <a:srgbClr val="62A844"/>
              </a:buClr>
              <a:buFont typeface="Arial" panose="020B0604020202020204" pitchFamily="34" charset="0"/>
              <a:buChar char="•"/>
            </a:pPr>
            <a:r>
              <a:rPr lang="en-US" dirty="0">
                <a:solidFill>
                  <a:srgbClr val="262626"/>
                </a:solidFill>
              </a:rPr>
              <a:t>water demand</a:t>
            </a:r>
          </a:p>
          <a:p>
            <a:pPr marL="285750" indent="-285750">
              <a:buClr>
                <a:srgbClr val="62A844"/>
              </a:buClr>
              <a:buFont typeface="Arial" panose="020B0604020202020204" pitchFamily="34" charset="0"/>
              <a:buChar char="•"/>
            </a:pPr>
            <a:r>
              <a:rPr lang="en-US" dirty="0">
                <a:solidFill>
                  <a:srgbClr val="262626"/>
                </a:solidFill>
              </a:rPr>
              <a:t>packaging from amenities and supplies</a:t>
            </a:r>
          </a:p>
          <a:p>
            <a:pPr marL="285750" indent="-285750">
              <a:buClr>
                <a:srgbClr val="62A844"/>
              </a:buClr>
              <a:buFont typeface="Arial" panose="020B0604020202020204" pitchFamily="34" charset="0"/>
              <a:buChar char="•"/>
            </a:pPr>
            <a:r>
              <a:rPr lang="en-US" dirty="0">
                <a:solidFill>
                  <a:srgbClr val="262626"/>
                </a:solidFill>
              </a:rPr>
              <a:t>disposal of partially used products</a:t>
            </a:r>
          </a:p>
          <a:p>
            <a:pPr>
              <a:buClr>
                <a:srgbClr val="62A844"/>
              </a:buClr>
            </a:pPr>
            <a:endParaRPr lang="en-US" dirty="0">
              <a:solidFill>
                <a:srgbClr val="262626"/>
              </a:solidFill>
            </a:endParaRPr>
          </a:p>
          <a:p>
            <a:pPr>
              <a:buClr>
                <a:srgbClr val="62A844"/>
              </a:buClr>
            </a:pPr>
            <a:r>
              <a:rPr lang="en-US" sz="2000" b="1" dirty="0">
                <a:solidFill>
                  <a:srgbClr val="0289AE"/>
                </a:solidFill>
              </a:rPr>
              <a:t>Circular opportunities</a:t>
            </a:r>
          </a:p>
          <a:p>
            <a:pPr marL="285750" indent="-285750">
              <a:buClr>
                <a:srgbClr val="62A844"/>
              </a:buClr>
              <a:buFont typeface="Arial" panose="020B0604020202020204" pitchFamily="34" charset="0"/>
              <a:buChar char="•"/>
            </a:pPr>
            <a:r>
              <a:rPr lang="en-US" dirty="0">
                <a:solidFill>
                  <a:srgbClr val="262626"/>
                </a:solidFill>
              </a:rPr>
              <a:t>longer textile life through correct care</a:t>
            </a:r>
          </a:p>
          <a:p>
            <a:pPr marL="285750" indent="-285750">
              <a:buClr>
                <a:srgbClr val="62A844"/>
              </a:buClr>
              <a:buFont typeface="Arial" panose="020B0604020202020204" pitchFamily="34" charset="0"/>
              <a:buChar char="•"/>
            </a:pPr>
            <a:r>
              <a:rPr lang="en-US" dirty="0">
                <a:solidFill>
                  <a:srgbClr val="262626"/>
                </a:solidFill>
              </a:rPr>
              <a:t>repair before replacement</a:t>
            </a:r>
          </a:p>
          <a:p>
            <a:pPr marL="285750" indent="-285750">
              <a:buClr>
                <a:srgbClr val="62A844"/>
              </a:buClr>
              <a:buFont typeface="Arial" panose="020B0604020202020204" pitchFamily="34" charset="0"/>
              <a:buChar char="•"/>
            </a:pPr>
            <a:r>
              <a:rPr lang="en-US" dirty="0">
                <a:solidFill>
                  <a:srgbClr val="262626"/>
                </a:solidFill>
              </a:rPr>
              <a:t>refill systems in place of disposables</a:t>
            </a:r>
          </a:p>
          <a:p>
            <a:pPr marL="285750" indent="-285750">
              <a:buClr>
                <a:srgbClr val="62A844"/>
              </a:buClr>
              <a:buFont typeface="Arial" panose="020B0604020202020204" pitchFamily="34" charset="0"/>
              <a:buChar char="•"/>
            </a:pPr>
            <a:r>
              <a:rPr lang="en-US" dirty="0">
                <a:solidFill>
                  <a:srgbClr val="262626"/>
                </a:solidFill>
              </a:rPr>
              <a:t>accurate chemical dosing</a:t>
            </a:r>
          </a:p>
          <a:p>
            <a:pPr marL="285750" indent="-285750">
              <a:buClr>
                <a:srgbClr val="62A844"/>
              </a:buClr>
              <a:buFont typeface="Arial" panose="020B0604020202020204" pitchFamily="34" charset="0"/>
              <a:buChar char="•"/>
            </a:pPr>
            <a:r>
              <a:rPr lang="en-US" dirty="0">
                <a:solidFill>
                  <a:srgbClr val="262626"/>
                </a:solidFill>
              </a:rPr>
              <a:t>more selective replacement of worn items</a:t>
            </a:r>
          </a:p>
        </p:txBody>
      </p:sp>
      <p:pic>
        <p:nvPicPr>
          <p:cNvPr id="22" name="Picture 21">
            <a:extLst>
              <a:ext uri="{FF2B5EF4-FFF2-40B4-BE49-F238E27FC236}">
                <a16:creationId xmlns:a16="http://schemas.microsoft.com/office/drawing/2014/main" id="{146461A5-DF8C-4501-89C8-24E1BA70F071}"/>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565817" y="4214896"/>
            <a:ext cx="705320" cy="427311"/>
          </a:xfrm>
          <a:prstGeom prst="rect">
            <a:avLst/>
          </a:prstGeom>
        </p:spPr>
      </p:pic>
      <p:sp>
        <p:nvSpPr>
          <p:cNvPr id="11" name="Rounded Rectangle 10">
            <a:extLst>
              <a:ext uri="{FF2B5EF4-FFF2-40B4-BE49-F238E27FC236}">
                <a16:creationId xmlns:a16="http://schemas.microsoft.com/office/drawing/2014/main" id="{30F0C50F-C700-0EFA-73D3-A5822703C292}"/>
              </a:ext>
            </a:extLst>
          </p:cNvPr>
          <p:cNvSpPr/>
          <p:nvPr/>
        </p:nvSpPr>
        <p:spPr>
          <a:xfrm>
            <a:off x="6331352" y="6031348"/>
            <a:ext cx="503999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A8871936-F8E8-93B8-B756-AA2D553D591A}"/>
              </a:ext>
            </a:extLst>
          </p:cNvPr>
          <p:cNvSpPr txBox="1"/>
          <p:nvPr/>
        </p:nvSpPr>
        <p:spPr>
          <a:xfrm>
            <a:off x="6457352" y="6094626"/>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3" name="TextBox 12">
            <a:extLst>
              <a:ext uri="{FF2B5EF4-FFF2-40B4-BE49-F238E27FC236}">
                <a16:creationId xmlns:a16="http://schemas.microsoft.com/office/drawing/2014/main" id="{8AA27572-A86E-8380-9634-166807AFFAF9}"/>
              </a:ext>
            </a:extLst>
          </p:cNvPr>
          <p:cNvSpPr txBox="1"/>
          <p:nvPr/>
        </p:nvSpPr>
        <p:spPr>
          <a:xfrm>
            <a:off x="7213353" y="6094626"/>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C1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36CD950-AC8C-E243-AD96-15B3F5CD1FE5}"/>
              </a:ext>
            </a:extLst>
          </p:cNvPr>
          <p:cNvSpPr txBox="1"/>
          <p:nvPr/>
        </p:nvSpPr>
        <p:spPr>
          <a:xfrm>
            <a:off x="7807352" y="6094626"/>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Integrating Sustainability in Daily Operations</a:t>
            </a:r>
          </a:p>
        </p:txBody>
      </p:sp>
    </p:spTree>
    <p:extLst>
      <p:ext uri="{BB962C8B-B14F-4D97-AF65-F5344CB8AC3E}">
        <p14:creationId xmlns:p14="http://schemas.microsoft.com/office/powerpoint/2010/main" val="1884700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A6D33-14FD-AF86-6C0B-F0B62E19692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37138FF-2694-EF69-D968-3E03446212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4929" y="730073"/>
            <a:ext cx="4812779" cy="5070606"/>
          </a:xfrm>
          <a:prstGeom prst="rect">
            <a:avLst/>
          </a:prstGeom>
        </p:spPr>
      </p:pic>
      <p:sp>
        <p:nvSpPr>
          <p:cNvPr id="2" name="Text Placeholder 11">
            <a:extLst>
              <a:ext uri="{FF2B5EF4-FFF2-40B4-BE49-F238E27FC236}">
                <a16:creationId xmlns:a16="http://schemas.microsoft.com/office/drawing/2014/main" id="{20F76BCA-50E0-7098-11E0-5E37B8E61B55}"/>
              </a:ext>
            </a:extLst>
          </p:cNvPr>
          <p:cNvSpPr txBox="1">
            <a:spLocks/>
          </p:cNvSpPr>
          <p:nvPr/>
        </p:nvSpPr>
        <p:spPr>
          <a:xfrm>
            <a:off x="429115" y="354068"/>
            <a:ext cx="377249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Guest Rooms &amp; Amenities Hotspots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145152CB-E602-A664-9D12-0E9A2BF88383}"/>
              </a:ext>
            </a:extLst>
          </p:cNvPr>
          <p:cNvCxnSpPr>
            <a:cxnSpLocks/>
          </p:cNvCxnSpPr>
          <p:nvPr/>
        </p:nvCxnSpPr>
        <p:spPr>
          <a:xfrm>
            <a:off x="0" y="1469506"/>
            <a:ext cx="467617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63C9BB30-14B0-1B56-E44D-06129D8A18B3}"/>
              </a:ext>
            </a:extLst>
          </p:cNvPr>
          <p:cNvSpPr/>
          <p:nvPr/>
        </p:nvSpPr>
        <p:spPr>
          <a:xfrm flipH="1">
            <a:off x="586947" y="1813033"/>
            <a:ext cx="5744405" cy="3477875"/>
          </a:xfrm>
          <a:prstGeom prst="rect">
            <a:avLst/>
          </a:prstGeom>
        </p:spPr>
        <p:txBody>
          <a:bodyPr wrap="square">
            <a:spAutoFit/>
          </a:bodyPr>
          <a:lstStyle/>
          <a:p>
            <a:pPr>
              <a:buClr>
                <a:srgbClr val="62A844"/>
              </a:buClr>
            </a:pPr>
            <a:r>
              <a:rPr lang="en-US" sz="2000" b="1" dirty="0">
                <a:solidFill>
                  <a:srgbClr val="0289AE"/>
                </a:solidFill>
              </a:rPr>
              <a:t>Guest rooms generate circularity questions around:</a:t>
            </a:r>
          </a:p>
          <a:p>
            <a:pPr marL="285750" indent="-285750">
              <a:buClr>
                <a:srgbClr val="62A844"/>
              </a:buClr>
              <a:buFont typeface="Arial" panose="020B0604020202020204" pitchFamily="34" charset="0"/>
              <a:buChar char="•"/>
            </a:pPr>
            <a:r>
              <a:rPr lang="en-US" dirty="0">
                <a:solidFill>
                  <a:srgbClr val="262626"/>
                </a:solidFill>
              </a:rPr>
              <a:t>disposable toiletries</a:t>
            </a:r>
          </a:p>
          <a:p>
            <a:pPr marL="285750" indent="-285750">
              <a:buClr>
                <a:srgbClr val="62A844"/>
              </a:buClr>
              <a:buFont typeface="Arial" panose="020B0604020202020204" pitchFamily="34" charset="0"/>
              <a:buChar char="•"/>
            </a:pPr>
            <a:r>
              <a:rPr lang="en-US" dirty="0">
                <a:solidFill>
                  <a:srgbClr val="262626"/>
                </a:solidFill>
              </a:rPr>
              <a:t>miniature product packaging</a:t>
            </a:r>
          </a:p>
          <a:p>
            <a:pPr marL="285750" indent="-285750">
              <a:buClr>
                <a:srgbClr val="62A844"/>
              </a:buClr>
              <a:buFont typeface="Arial" panose="020B0604020202020204" pitchFamily="34" charset="0"/>
              <a:buChar char="•"/>
            </a:pPr>
            <a:r>
              <a:rPr lang="en-US" dirty="0">
                <a:solidFill>
                  <a:srgbClr val="262626"/>
                </a:solidFill>
              </a:rPr>
              <a:t>amenity replacement frequency</a:t>
            </a:r>
          </a:p>
          <a:p>
            <a:pPr marL="285750" indent="-285750">
              <a:buClr>
                <a:srgbClr val="62A844"/>
              </a:buClr>
              <a:buFont typeface="Arial" panose="020B0604020202020204" pitchFamily="34" charset="0"/>
              <a:buChar char="•"/>
            </a:pPr>
            <a:r>
              <a:rPr lang="en-US" dirty="0">
                <a:solidFill>
                  <a:srgbClr val="262626"/>
                </a:solidFill>
              </a:rPr>
              <a:t>furniture and fitting replacement</a:t>
            </a:r>
          </a:p>
          <a:p>
            <a:pPr marL="285750" indent="-285750">
              <a:buClr>
                <a:srgbClr val="62A844"/>
              </a:buClr>
              <a:buFont typeface="Arial" panose="020B0604020202020204" pitchFamily="34" charset="0"/>
              <a:buChar char="•"/>
            </a:pPr>
            <a:r>
              <a:rPr lang="en-US" dirty="0">
                <a:solidFill>
                  <a:srgbClr val="262626"/>
                </a:solidFill>
              </a:rPr>
              <a:t>maintenance response time</a:t>
            </a:r>
          </a:p>
          <a:p>
            <a:pPr marL="285750" indent="-285750">
              <a:buClr>
                <a:srgbClr val="62A844"/>
              </a:buClr>
              <a:buFont typeface="Arial" panose="020B0604020202020204" pitchFamily="34" charset="0"/>
              <a:buChar char="•"/>
            </a:pPr>
            <a:r>
              <a:rPr lang="en-US" dirty="0">
                <a:solidFill>
                  <a:srgbClr val="262626"/>
                </a:solidFill>
              </a:rPr>
              <a:t>waste separation in rooms</a:t>
            </a:r>
          </a:p>
          <a:p>
            <a:pPr marL="285750" indent="-285750">
              <a:buClr>
                <a:srgbClr val="62A844"/>
              </a:buClr>
              <a:buFont typeface="Arial" panose="020B0604020202020204" pitchFamily="34" charset="0"/>
              <a:buChar char="•"/>
            </a:pPr>
            <a:r>
              <a:rPr lang="en-US" dirty="0">
                <a:solidFill>
                  <a:srgbClr val="262626"/>
                </a:solidFill>
              </a:rPr>
              <a:t>housekeeping frequency choices</a:t>
            </a:r>
          </a:p>
          <a:p>
            <a:pPr>
              <a:buClr>
                <a:srgbClr val="62A844"/>
              </a:buClr>
            </a:pPr>
            <a:endParaRPr lang="en-US" dirty="0">
              <a:solidFill>
                <a:srgbClr val="262626"/>
              </a:solidFill>
            </a:endParaRPr>
          </a:p>
          <a:p>
            <a:pPr>
              <a:buClr>
                <a:srgbClr val="62A844"/>
              </a:buClr>
            </a:pPr>
            <a:r>
              <a:rPr lang="en-US" sz="2000" b="1" dirty="0">
                <a:solidFill>
                  <a:srgbClr val="0289AE"/>
                </a:solidFill>
              </a:rPr>
              <a:t>Operational lesson:</a:t>
            </a:r>
            <a:br>
              <a:rPr lang="en-US" dirty="0">
                <a:solidFill>
                  <a:srgbClr val="262626"/>
                </a:solidFill>
              </a:rPr>
            </a:br>
            <a:r>
              <a:rPr lang="en-US" dirty="0">
                <a:solidFill>
                  <a:srgbClr val="262626"/>
                </a:solidFill>
              </a:rPr>
              <a:t>Small repeated guest-room decisions can create large material and waste impacts over time.</a:t>
            </a:r>
          </a:p>
        </p:txBody>
      </p:sp>
      <p:pic>
        <p:nvPicPr>
          <p:cNvPr id="22" name="Picture 21">
            <a:extLst>
              <a:ext uri="{FF2B5EF4-FFF2-40B4-BE49-F238E27FC236}">
                <a16:creationId xmlns:a16="http://schemas.microsoft.com/office/drawing/2014/main" id="{AFBD1AB3-2AA9-7E39-3BD6-7D289585DD08}"/>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0279055" y="3765388"/>
            <a:ext cx="705320" cy="427311"/>
          </a:xfrm>
          <a:prstGeom prst="rect">
            <a:avLst/>
          </a:prstGeom>
        </p:spPr>
      </p:pic>
      <p:sp>
        <p:nvSpPr>
          <p:cNvPr id="11" name="Rounded Rectangle 10">
            <a:extLst>
              <a:ext uri="{FF2B5EF4-FFF2-40B4-BE49-F238E27FC236}">
                <a16:creationId xmlns:a16="http://schemas.microsoft.com/office/drawing/2014/main" id="{4CAE6FD8-812F-630C-682F-75CE1656E6B1}"/>
              </a:ext>
            </a:extLst>
          </p:cNvPr>
          <p:cNvSpPr/>
          <p:nvPr/>
        </p:nvSpPr>
        <p:spPr>
          <a:xfrm>
            <a:off x="6331352" y="6031348"/>
            <a:ext cx="4653023"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CBDE81E-1708-33FD-AFC3-B8789BB95C98}"/>
              </a:ext>
            </a:extLst>
          </p:cNvPr>
          <p:cNvSpPr txBox="1"/>
          <p:nvPr/>
        </p:nvSpPr>
        <p:spPr>
          <a:xfrm>
            <a:off x="6457352" y="6094626"/>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3" name="TextBox 12">
            <a:extLst>
              <a:ext uri="{FF2B5EF4-FFF2-40B4-BE49-F238E27FC236}">
                <a16:creationId xmlns:a16="http://schemas.microsoft.com/office/drawing/2014/main" id="{0C08FC7F-CBE1-CCD9-2DE1-C2A9BBA579E9}"/>
              </a:ext>
            </a:extLst>
          </p:cNvPr>
          <p:cNvSpPr txBox="1"/>
          <p:nvPr/>
        </p:nvSpPr>
        <p:spPr>
          <a:xfrm>
            <a:off x="7213353" y="6094626"/>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C1 M</a:t>
            </a:r>
            <a:r>
              <a:rPr lang="en-IE" sz="1400" b="1" i="0" dirty="0">
                <a:solidFill>
                  <a:srgbClr val="262626"/>
                </a:solidFill>
                <a:latin typeface="Calibri" panose="020F0502020204030204" pitchFamily="34" charset="0"/>
                <a:cs typeface="Calibri" panose="020F0502020204030204" pitchFamily="34" charset="0"/>
              </a:rPr>
              <a:t>3</a:t>
            </a:r>
            <a:endParaRPr sz="1400" b="1" i="0" dirty="0">
              <a:solidFill>
                <a:srgbClr val="262626"/>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13C5C49-7E25-7E22-A780-E85ADFC0190A}"/>
              </a:ext>
            </a:extLst>
          </p:cNvPr>
          <p:cNvSpPr txBox="1"/>
          <p:nvPr/>
        </p:nvSpPr>
        <p:spPr>
          <a:xfrm>
            <a:off x="7807352" y="6094626"/>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Sustainable Customer Experience Design</a:t>
            </a:r>
          </a:p>
        </p:txBody>
      </p:sp>
    </p:spTree>
    <p:extLst>
      <p:ext uri="{BB962C8B-B14F-4D97-AF65-F5344CB8AC3E}">
        <p14:creationId xmlns:p14="http://schemas.microsoft.com/office/powerpoint/2010/main" val="2620935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95B23-62B8-AA11-9845-D36C6D74B0A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810C942-CC68-EE41-5617-AF964FF05E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75254" y="636618"/>
            <a:ext cx="5787631" cy="5023622"/>
          </a:xfrm>
          <a:prstGeom prst="rect">
            <a:avLst/>
          </a:prstGeom>
        </p:spPr>
      </p:pic>
      <p:sp>
        <p:nvSpPr>
          <p:cNvPr id="2" name="Text Placeholder 11">
            <a:extLst>
              <a:ext uri="{FF2B5EF4-FFF2-40B4-BE49-F238E27FC236}">
                <a16:creationId xmlns:a16="http://schemas.microsoft.com/office/drawing/2014/main" id="{F161497F-B6D4-FE40-6876-5DE32DB8245C}"/>
              </a:ext>
            </a:extLst>
          </p:cNvPr>
          <p:cNvSpPr txBox="1">
            <a:spLocks/>
          </p:cNvSpPr>
          <p:nvPr/>
        </p:nvSpPr>
        <p:spPr>
          <a:xfrm>
            <a:off x="429115" y="354068"/>
            <a:ext cx="566688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Maintenance, Water &amp; Equipment Hotspots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E38358B1-3A54-9E11-A0F0-EA3D7D628D61}"/>
              </a:ext>
            </a:extLst>
          </p:cNvPr>
          <p:cNvCxnSpPr>
            <a:cxnSpLocks/>
          </p:cNvCxnSpPr>
          <p:nvPr/>
        </p:nvCxnSpPr>
        <p:spPr>
          <a:xfrm>
            <a:off x="0" y="1469506"/>
            <a:ext cx="467617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28E8A2B2-CF74-DB15-49F4-1E96B7C58F36}"/>
              </a:ext>
            </a:extLst>
          </p:cNvPr>
          <p:cNvSpPr/>
          <p:nvPr/>
        </p:nvSpPr>
        <p:spPr>
          <a:xfrm flipH="1">
            <a:off x="586947" y="1813033"/>
            <a:ext cx="5744405" cy="3847207"/>
          </a:xfrm>
          <a:prstGeom prst="rect">
            <a:avLst/>
          </a:prstGeom>
        </p:spPr>
        <p:txBody>
          <a:bodyPr wrap="square">
            <a:spAutoFit/>
          </a:bodyPr>
          <a:lstStyle/>
          <a:p>
            <a:pPr>
              <a:buClr>
                <a:srgbClr val="62A844"/>
              </a:buClr>
            </a:pPr>
            <a:r>
              <a:rPr lang="en-US" sz="2000" b="1" i="1" dirty="0">
                <a:solidFill>
                  <a:srgbClr val="262626"/>
                </a:solidFill>
              </a:rPr>
              <a:t>Circularity also depends on technical systems.</a:t>
            </a:r>
          </a:p>
          <a:p>
            <a:pPr>
              <a:buClr>
                <a:srgbClr val="62A844"/>
              </a:buClr>
            </a:pPr>
            <a:endParaRPr lang="en-US" sz="2000" b="1" dirty="0">
              <a:solidFill>
                <a:srgbClr val="262626"/>
              </a:solidFill>
            </a:endParaRPr>
          </a:p>
          <a:p>
            <a:pPr>
              <a:buClr>
                <a:srgbClr val="62A844"/>
              </a:buClr>
            </a:pPr>
            <a:r>
              <a:rPr lang="en-US" sz="2000" b="1" dirty="0">
                <a:solidFill>
                  <a:srgbClr val="0289AE"/>
                </a:solidFill>
              </a:rPr>
              <a:t>Look For:</a:t>
            </a:r>
            <a:endParaRPr lang="en-US" sz="2000"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leaks and poor fixture performance</a:t>
            </a:r>
          </a:p>
          <a:p>
            <a:pPr marL="285750" indent="-285750">
              <a:buClr>
                <a:srgbClr val="62A844"/>
              </a:buClr>
              <a:buFont typeface="Arial" panose="020B0604020202020204" pitchFamily="34" charset="0"/>
              <a:buChar char="•"/>
            </a:pPr>
            <a:r>
              <a:rPr lang="en-US" dirty="0">
                <a:solidFill>
                  <a:srgbClr val="262626"/>
                </a:solidFill>
              </a:rPr>
              <a:t>short equipment life due to weak maintenance</a:t>
            </a:r>
          </a:p>
          <a:p>
            <a:pPr marL="285750" indent="-285750">
              <a:buClr>
                <a:srgbClr val="62A844"/>
              </a:buClr>
              <a:buFont typeface="Arial" panose="020B0604020202020204" pitchFamily="34" charset="0"/>
              <a:buChar char="•"/>
            </a:pPr>
            <a:r>
              <a:rPr lang="en-US" dirty="0">
                <a:solidFill>
                  <a:srgbClr val="262626"/>
                </a:solidFill>
              </a:rPr>
              <a:t>replacement routines where repair could work instead</a:t>
            </a:r>
          </a:p>
          <a:p>
            <a:pPr marL="285750" indent="-285750">
              <a:buClr>
                <a:srgbClr val="62A844"/>
              </a:buClr>
              <a:buFont typeface="Arial" panose="020B0604020202020204" pitchFamily="34" charset="0"/>
              <a:buChar char="•"/>
            </a:pPr>
            <a:r>
              <a:rPr lang="en-US" dirty="0">
                <a:solidFill>
                  <a:srgbClr val="262626"/>
                </a:solidFill>
              </a:rPr>
              <a:t>inefficient controls or settings</a:t>
            </a:r>
          </a:p>
          <a:p>
            <a:pPr marL="285750" indent="-285750">
              <a:buClr>
                <a:srgbClr val="62A844"/>
              </a:buClr>
              <a:buFont typeface="Arial" panose="020B0604020202020204" pitchFamily="34" charset="0"/>
              <a:buChar char="•"/>
            </a:pPr>
            <a:r>
              <a:rPr lang="en-US" dirty="0">
                <a:solidFill>
                  <a:srgbClr val="262626"/>
                </a:solidFill>
              </a:rPr>
              <a:t>missed refurbishment opportunities</a:t>
            </a:r>
          </a:p>
          <a:p>
            <a:pPr marL="285750" indent="-285750">
              <a:buClr>
                <a:srgbClr val="62A844"/>
              </a:buClr>
              <a:buFont typeface="Arial" panose="020B0604020202020204" pitchFamily="34" charset="0"/>
              <a:buChar char="•"/>
            </a:pPr>
            <a:r>
              <a:rPr lang="en-US" dirty="0">
                <a:solidFill>
                  <a:srgbClr val="262626"/>
                </a:solidFill>
              </a:rPr>
              <a:t>untracked spare parts and consumables</a:t>
            </a:r>
          </a:p>
          <a:p>
            <a:pPr>
              <a:buClr>
                <a:srgbClr val="62A844"/>
              </a:buClr>
            </a:pPr>
            <a:endParaRPr lang="en-US" sz="2000" b="1" dirty="0">
              <a:solidFill>
                <a:srgbClr val="0289AE"/>
              </a:solidFill>
            </a:endParaRPr>
          </a:p>
          <a:p>
            <a:pPr>
              <a:buClr>
                <a:srgbClr val="62A844"/>
              </a:buClr>
            </a:pPr>
            <a:r>
              <a:rPr lang="en-US" sz="2000" b="1" dirty="0">
                <a:solidFill>
                  <a:srgbClr val="0289AE"/>
                </a:solidFill>
              </a:rPr>
              <a:t>Circular Principle:</a:t>
            </a:r>
            <a:br>
              <a:rPr lang="en-US" dirty="0">
                <a:solidFill>
                  <a:srgbClr val="262626"/>
                </a:solidFill>
              </a:rPr>
            </a:br>
            <a:r>
              <a:rPr lang="en-US" dirty="0">
                <a:solidFill>
                  <a:srgbClr val="262626"/>
                </a:solidFill>
              </a:rPr>
              <a:t>Maintenance protects value by extending product life and preventing avoidable resource loss.</a:t>
            </a:r>
          </a:p>
        </p:txBody>
      </p:sp>
      <p:pic>
        <p:nvPicPr>
          <p:cNvPr id="22" name="Picture 21">
            <a:extLst>
              <a:ext uri="{FF2B5EF4-FFF2-40B4-BE49-F238E27FC236}">
                <a16:creationId xmlns:a16="http://schemas.microsoft.com/office/drawing/2014/main" id="{6FF8803C-EA65-1389-0415-6C1068163035}"/>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407212" y="4413570"/>
            <a:ext cx="705320" cy="427311"/>
          </a:xfrm>
          <a:prstGeom prst="rect">
            <a:avLst/>
          </a:prstGeom>
        </p:spPr>
      </p:pic>
      <p:sp>
        <p:nvSpPr>
          <p:cNvPr id="11" name="Rounded Rectangle 10">
            <a:extLst>
              <a:ext uri="{FF2B5EF4-FFF2-40B4-BE49-F238E27FC236}">
                <a16:creationId xmlns:a16="http://schemas.microsoft.com/office/drawing/2014/main" id="{30965AC2-B504-245A-E6D0-0D3903D9B90A}"/>
              </a:ext>
            </a:extLst>
          </p:cNvPr>
          <p:cNvSpPr/>
          <p:nvPr/>
        </p:nvSpPr>
        <p:spPr>
          <a:xfrm>
            <a:off x="7928659" y="6031348"/>
            <a:ext cx="2882096"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857112E8-970D-1952-CA91-E267B11A486E}"/>
              </a:ext>
            </a:extLst>
          </p:cNvPr>
          <p:cNvSpPr txBox="1"/>
          <p:nvPr/>
        </p:nvSpPr>
        <p:spPr>
          <a:xfrm>
            <a:off x="8054658" y="6094626"/>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3" name="TextBox 12">
            <a:extLst>
              <a:ext uri="{FF2B5EF4-FFF2-40B4-BE49-F238E27FC236}">
                <a16:creationId xmlns:a16="http://schemas.microsoft.com/office/drawing/2014/main" id="{5643F449-FC27-ED8E-3D0D-A63355AFA740}"/>
              </a:ext>
            </a:extLst>
          </p:cNvPr>
          <p:cNvSpPr txBox="1"/>
          <p:nvPr/>
        </p:nvSpPr>
        <p:spPr>
          <a:xfrm>
            <a:off x="8810659" y="6094626"/>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2</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09CEBCC-978C-8EC8-88F5-B05D80F8B9CC}"/>
              </a:ext>
            </a:extLst>
          </p:cNvPr>
          <p:cNvSpPr txBox="1"/>
          <p:nvPr/>
        </p:nvSpPr>
        <p:spPr>
          <a:xfrm>
            <a:off x="9404658" y="6094626"/>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AI in Hospitality</a:t>
            </a:r>
          </a:p>
        </p:txBody>
      </p:sp>
    </p:spTree>
    <p:extLst>
      <p:ext uri="{BB962C8B-B14F-4D97-AF65-F5344CB8AC3E}">
        <p14:creationId xmlns:p14="http://schemas.microsoft.com/office/powerpoint/2010/main" val="3964059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84DAE-E63A-B621-4B25-4EF6DF2E453B}"/>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AE48A98D-7A7C-18C9-FA6D-8E7F307E76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2932" y="592466"/>
            <a:ext cx="6260434" cy="5123177"/>
          </a:xfrm>
          <a:prstGeom prst="rect">
            <a:avLst/>
          </a:prstGeom>
        </p:spPr>
      </p:pic>
      <p:sp>
        <p:nvSpPr>
          <p:cNvPr id="2" name="Text Placeholder 11">
            <a:extLst>
              <a:ext uri="{FF2B5EF4-FFF2-40B4-BE49-F238E27FC236}">
                <a16:creationId xmlns:a16="http://schemas.microsoft.com/office/drawing/2014/main" id="{EDFE5B10-B09F-79DB-582D-5D695E922C33}"/>
              </a:ext>
            </a:extLst>
          </p:cNvPr>
          <p:cNvSpPr txBox="1">
            <a:spLocks/>
          </p:cNvSpPr>
          <p:nvPr/>
        </p:nvSpPr>
        <p:spPr>
          <a:xfrm>
            <a:off x="429115" y="354068"/>
            <a:ext cx="465217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Procurement &amp; Packaging Hotspots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E2C80241-50D3-BF8C-5042-C1B778CB93DF}"/>
              </a:ext>
            </a:extLst>
          </p:cNvPr>
          <p:cNvCxnSpPr>
            <a:cxnSpLocks/>
          </p:cNvCxnSpPr>
          <p:nvPr/>
        </p:nvCxnSpPr>
        <p:spPr>
          <a:xfrm>
            <a:off x="0" y="1469506"/>
            <a:ext cx="6238754"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5FC31FC2-32D1-9046-2E04-F50A93278E57}"/>
              </a:ext>
            </a:extLst>
          </p:cNvPr>
          <p:cNvSpPr/>
          <p:nvPr/>
        </p:nvSpPr>
        <p:spPr>
          <a:xfrm flipH="1">
            <a:off x="586946" y="1813033"/>
            <a:ext cx="5374015" cy="4370427"/>
          </a:xfrm>
          <a:prstGeom prst="rect">
            <a:avLst/>
          </a:prstGeom>
        </p:spPr>
        <p:txBody>
          <a:bodyPr wrap="square">
            <a:spAutoFit/>
          </a:bodyPr>
          <a:lstStyle/>
          <a:p>
            <a:pPr>
              <a:buClr>
                <a:srgbClr val="62A844"/>
              </a:buClr>
            </a:pPr>
            <a:r>
              <a:rPr lang="en-US" sz="2000" b="1" i="1" dirty="0">
                <a:solidFill>
                  <a:srgbClr val="262626"/>
                </a:solidFill>
              </a:rPr>
              <a:t>Procurement decisions often decide circular performance before the product arrives.</a:t>
            </a:r>
          </a:p>
          <a:p>
            <a:pPr>
              <a:buClr>
                <a:srgbClr val="62A844"/>
              </a:buClr>
            </a:pPr>
            <a:endParaRPr lang="en-US" sz="2000" dirty="0">
              <a:solidFill>
                <a:srgbClr val="262626"/>
              </a:solidFill>
            </a:endParaRPr>
          </a:p>
          <a:p>
            <a:pPr>
              <a:buClr>
                <a:srgbClr val="62A844"/>
              </a:buClr>
            </a:pPr>
            <a:r>
              <a:rPr lang="en-US" sz="2000" b="1" dirty="0">
                <a:solidFill>
                  <a:srgbClr val="0289AE"/>
                </a:solidFill>
              </a:rPr>
              <a:t>Look At:</a:t>
            </a:r>
            <a:endParaRPr lang="en-US" sz="2000"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purchase volume and order frequency</a:t>
            </a:r>
          </a:p>
          <a:p>
            <a:pPr marL="285750" indent="-285750">
              <a:buClr>
                <a:srgbClr val="62A844"/>
              </a:buClr>
              <a:buFont typeface="Arial" panose="020B0604020202020204" pitchFamily="34" charset="0"/>
              <a:buChar char="•"/>
            </a:pPr>
            <a:r>
              <a:rPr lang="en-US" dirty="0">
                <a:solidFill>
                  <a:srgbClr val="262626"/>
                </a:solidFill>
              </a:rPr>
              <a:t>single-use vs refill or bulk formats</a:t>
            </a:r>
          </a:p>
          <a:p>
            <a:pPr marL="285750" indent="-285750">
              <a:buClr>
                <a:srgbClr val="62A844"/>
              </a:buClr>
              <a:buFont typeface="Arial" panose="020B0604020202020204" pitchFamily="34" charset="0"/>
              <a:buChar char="•"/>
            </a:pPr>
            <a:r>
              <a:rPr lang="en-US" dirty="0">
                <a:solidFill>
                  <a:srgbClr val="262626"/>
                </a:solidFill>
              </a:rPr>
              <a:t>packaging intensity</a:t>
            </a:r>
          </a:p>
          <a:p>
            <a:pPr marL="285750" indent="-285750">
              <a:buClr>
                <a:srgbClr val="62A844"/>
              </a:buClr>
              <a:buFont typeface="Arial" panose="020B0604020202020204" pitchFamily="34" charset="0"/>
              <a:buChar char="•"/>
            </a:pPr>
            <a:r>
              <a:rPr lang="en-US" dirty="0">
                <a:solidFill>
                  <a:srgbClr val="262626"/>
                </a:solidFill>
              </a:rPr>
              <a:t>durability and repairability</a:t>
            </a:r>
          </a:p>
          <a:p>
            <a:pPr marL="285750" indent="-285750">
              <a:buClr>
                <a:srgbClr val="62A844"/>
              </a:buClr>
              <a:buFont typeface="Arial" panose="020B0604020202020204" pitchFamily="34" charset="0"/>
              <a:buChar char="•"/>
            </a:pPr>
            <a:r>
              <a:rPr lang="en-US" dirty="0">
                <a:solidFill>
                  <a:srgbClr val="262626"/>
                </a:solidFill>
              </a:rPr>
              <a:t>availability of spare parts</a:t>
            </a:r>
          </a:p>
          <a:p>
            <a:pPr marL="285750" indent="-285750">
              <a:buClr>
                <a:srgbClr val="62A844"/>
              </a:buClr>
              <a:buFont typeface="Arial" panose="020B0604020202020204" pitchFamily="34" charset="0"/>
              <a:buChar char="•"/>
            </a:pPr>
            <a:r>
              <a:rPr lang="en-US" dirty="0">
                <a:solidFill>
                  <a:srgbClr val="262626"/>
                </a:solidFill>
              </a:rPr>
              <a:t>supplier take-back or reuse schemes</a:t>
            </a:r>
          </a:p>
          <a:p>
            <a:pPr marL="285750" indent="-285750">
              <a:buClr>
                <a:srgbClr val="62A844"/>
              </a:buClr>
              <a:buFont typeface="Arial" panose="020B0604020202020204" pitchFamily="34" charset="0"/>
              <a:buChar char="•"/>
            </a:pPr>
            <a:r>
              <a:rPr lang="en-US" dirty="0">
                <a:solidFill>
                  <a:srgbClr val="262626"/>
                </a:solidFill>
              </a:rPr>
              <a:t>local/regional sourcing opportunities</a:t>
            </a:r>
          </a:p>
          <a:p>
            <a:pPr>
              <a:buClr>
                <a:srgbClr val="62A844"/>
              </a:buClr>
            </a:pPr>
            <a:endParaRPr lang="en-US" b="1" dirty="0">
              <a:solidFill>
                <a:srgbClr val="262626"/>
              </a:solidFill>
            </a:endParaRPr>
          </a:p>
          <a:p>
            <a:pPr>
              <a:buClr>
                <a:srgbClr val="62A844"/>
              </a:buClr>
            </a:pPr>
            <a:r>
              <a:rPr lang="en-US" sz="2000" b="1" dirty="0">
                <a:solidFill>
                  <a:srgbClr val="0289AE"/>
                </a:solidFill>
              </a:rPr>
              <a:t>Key Lesson:</a:t>
            </a:r>
            <a:br>
              <a:rPr lang="en-US" dirty="0">
                <a:solidFill>
                  <a:srgbClr val="262626"/>
                </a:solidFill>
              </a:rPr>
            </a:br>
            <a:r>
              <a:rPr lang="en-US" dirty="0">
                <a:solidFill>
                  <a:srgbClr val="262626"/>
                </a:solidFill>
              </a:rPr>
              <a:t>A waste problem at the back door is often a purchasing decision made much earlier.</a:t>
            </a:r>
          </a:p>
        </p:txBody>
      </p:sp>
      <p:sp>
        <p:nvSpPr>
          <p:cNvPr id="5" name="Rounded Rectangle 4">
            <a:extLst>
              <a:ext uri="{FF2B5EF4-FFF2-40B4-BE49-F238E27FC236}">
                <a16:creationId xmlns:a16="http://schemas.microsoft.com/office/drawing/2014/main" id="{D60F553E-78EF-5025-A257-2F622C483829}"/>
              </a:ext>
            </a:extLst>
          </p:cNvPr>
          <p:cNvSpPr/>
          <p:nvPr/>
        </p:nvSpPr>
        <p:spPr>
          <a:xfrm>
            <a:off x="6367467" y="5896876"/>
            <a:ext cx="4967999"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BD7A768-4CD8-901B-68D6-18AF4A784AF3}"/>
              </a:ext>
            </a:extLst>
          </p:cNvPr>
          <p:cNvSpPr txBox="1"/>
          <p:nvPr/>
        </p:nvSpPr>
        <p:spPr>
          <a:xfrm>
            <a:off x="6493467" y="5960154"/>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7" name="TextBox 6">
            <a:extLst>
              <a:ext uri="{FF2B5EF4-FFF2-40B4-BE49-F238E27FC236}">
                <a16:creationId xmlns:a16="http://schemas.microsoft.com/office/drawing/2014/main" id="{9A7E01A9-5242-49A0-F3CD-F2F9E2B5A17B}"/>
              </a:ext>
            </a:extLst>
          </p:cNvPr>
          <p:cNvSpPr txBox="1"/>
          <p:nvPr/>
        </p:nvSpPr>
        <p:spPr>
          <a:xfrm>
            <a:off x="7249468" y="5960154"/>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C1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96CAE0A-03CA-9758-D747-AF6CF55D3A99}"/>
              </a:ext>
            </a:extLst>
          </p:cNvPr>
          <p:cNvSpPr txBox="1"/>
          <p:nvPr/>
        </p:nvSpPr>
        <p:spPr>
          <a:xfrm>
            <a:off x="7843467" y="5960154"/>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Integrating Sustainability in Daily Operations</a:t>
            </a:r>
          </a:p>
        </p:txBody>
      </p:sp>
      <p:pic>
        <p:nvPicPr>
          <p:cNvPr id="22" name="Picture 21">
            <a:extLst>
              <a:ext uri="{FF2B5EF4-FFF2-40B4-BE49-F238E27FC236}">
                <a16:creationId xmlns:a16="http://schemas.microsoft.com/office/drawing/2014/main" id="{C0309645-CDA4-E543-657C-607129F16950}"/>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7584808" y="4303754"/>
            <a:ext cx="1017180" cy="616248"/>
          </a:xfrm>
          <a:prstGeom prst="rect">
            <a:avLst/>
          </a:prstGeom>
        </p:spPr>
      </p:pic>
    </p:spTree>
    <p:extLst>
      <p:ext uri="{BB962C8B-B14F-4D97-AF65-F5344CB8AC3E}">
        <p14:creationId xmlns:p14="http://schemas.microsoft.com/office/powerpoint/2010/main" val="3967048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180A4-D372-DC3F-09ED-CAEBD55745B3}"/>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EA23B330-7B02-06A2-F193-40FD5584860B}"/>
              </a:ext>
            </a:extLst>
          </p:cNvPr>
          <p:cNvSpPr txBox="1">
            <a:spLocks/>
          </p:cNvSpPr>
          <p:nvPr/>
        </p:nvSpPr>
        <p:spPr>
          <a:xfrm>
            <a:off x="341709" y="259604"/>
            <a:ext cx="1013355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62A844"/>
                </a:solidFill>
              </a:rPr>
              <a:t>				 </a:t>
            </a:r>
            <a:r>
              <a:rPr lang="en-IE" sz="2400" b="1" dirty="0"/>
              <a:t>Kar </a:t>
            </a:r>
            <a:r>
              <a:rPr lang="en-IE" sz="2400" b="1" dirty="0" err="1"/>
              <a:t>Tanesi</a:t>
            </a:r>
            <a:r>
              <a:rPr lang="en-IE" sz="2400" b="1" dirty="0"/>
              <a:t> Boutique Hotel</a:t>
            </a:r>
            <a:endParaRPr lang="en-GB" sz="2400" b="1" dirty="0">
              <a:solidFill>
                <a:srgbClr val="62A844"/>
              </a:solidFill>
            </a:endParaRP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A031E360-21AA-EE50-023E-1DCE5DA73C75}"/>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461FF95E-C982-9F3F-D687-C1760999B6D0}"/>
              </a:ext>
            </a:extLst>
          </p:cNvPr>
          <p:cNvSpPr/>
          <p:nvPr/>
        </p:nvSpPr>
        <p:spPr>
          <a:xfrm flipH="1">
            <a:off x="341709" y="904179"/>
            <a:ext cx="7328683" cy="6247864"/>
          </a:xfrm>
          <a:prstGeom prst="rect">
            <a:avLst/>
          </a:prstGeom>
        </p:spPr>
        <p:txBody>
          <a:bodyPr wrap="square" numCol="1" spcCol="216000">
            <a:spAutoFit/>
          </a:bodyPr>
          <a:lstStyle/>
          <a:p>
            <a:r>
              <a:rPr lang="en-GB" sz="2000" dirty="0">
                <a:solidFill>
                  <a:srgbClr val="262626"/>
                </a:solidFill>
              </a:rPr>
              <a:t>Kar </a:t>
            </a:r>
            <a:r>
              <a:rPr lang="en-GB" sz="2000" dirty="0" err="1">
                <a:solidFill>
                  <a:srgbClr val="262626"/>
                </a:solidFill>
              </a:rPr>
              <a:t>Tanesi</a:t>
            </a:r>
            <a:r>
              <a:rPr lang="en-GB" sz="2000" dirty="0">
                <a:solidFill>
                  <a:srgbClr val="262626"/>
                </a:solidFill>
              </a:rPr>
              <a:t> Boutique Hotel demonstrates how circular economy principles can be embedded into everyday hospitality operations. The business has developed consistent procedures for water use, energy management, local sourcing, composting, and material reuse across multiple departments.</a:t>
            </a:r>
          </a:p>
          <a:p>
            <a:endParaRPr lang="en-GB" sz="2000" dirty="0">
              <a:solidFill>
                <a:srgbClr val="262626"/>
              </a:solidFill>
            </a:endParaRPr>
          </a:p>
          <a:p>
            <a:r>
              <a:rPr lang="en-GB" sz="2000" dirty="0">
                <a:solidFill>
                  <a:srgbClr val="262626"/>
                </a:solidFill>
              </a:rPr>
              <a:t>Rather than relying on individual sustainability projects, circularity is built into daily routines and operational decisions. Staff follow standardised procedures that help reduce waste, use resources more efficiently, and extend the useful life of products and materials.</a:t>
            </a:r>
          </a:p>
          <a:p>
            <a:endParaRPr lang="en-GB" sz="2000" dirty="0">
              <a:solidFill>
                <a:srgbClr val="262626"/>
              </a:solidFill>
            </a:endParaRPr>
          </a:p>
          <a:p>
            <a:r>
              <a:rPr lang="en-GB" sz="2000" dirty="0">
                <a:solidFill>
                  <a:srgbClr val="262626"/>
                </a:solidFill>
              </a:rPr>
              <a:t>These practices support environmental performance while maintaining service quality and operational consistency.</a:t>
            </a:r>
          </a:p>
          <a:p>
            <a:r>
              <a:rPr lang="en-GB" sz="2000" dirty="0">
                <a:solidFill>
                  <a:srgbClr val="262626"/>
                </a:solidFill>
              </a:rPr>
              <a:t>The case shows that circularity becomes most effective when it is translated into repeatable routines that staff can apply every day.</a:t>
            </a:r>
          </a:p>
          <a:p>
            <a:endParaRPr lang="en-GB" sz="2000" dirty="0">
              <a:solidFill>
                <a:srgbClr val="262626"/>
              </a:solidFill>
            </a:endParaRPr>
          </a:p>
          <a:p>
            <a:r>
              <a:rPr lang="en-GB" sz="2000" b="1" dirty="0">
                <a:solidFill>
                  <a:srgbClr val="62A844"/>
                </a:solidFill>
              </a:rPr>
              <a:t>Key Learning: </a:t>
            </a:r>
            <a:r>
              <a:rPr lang="en-GB" sz="2000" dirty="0">
                <a:solidFill>
                  <a:srgbClr val="262626"/>
                </a:solidFill>
              </a:rPr>
              <a:t>Circular economy succeeds when sustainable resource management becomes part of normal operational practice rather than an occasional initiative.</a:t>
            </a:r>
          </a:p>
          <a:p>
            <a:endParaRPr lang="en-GB" sz="2000" dirty="0">
              <a:solidFill>
                <a:srgbClr val="262626"/>
              </a:solidFill>
            </a:endParaRPr>
          </a:p>
        </p:txBody>
      </p:sp>
      <p:pic>
        <p:nvPicPr>
          <p:cNvPr id="10" name="Picture 9">
            <a:extLst>
              <a:ext uri="{FF2B5EF4-FFF2-40B4-BE49-F238E27FC236}">
                <a16:creationId xmlns:a16="http://schemas.microsoft.com/office/drawing/2014/main" id="{B23B5969-7221-41D3-A590-42E04392A4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914" y="48536"/>
            <a:ext cx="3640268" cy="725359"/>
          </a:xfrm>
          <a:prstGeom prst="rect">
            <a:avLst/>
          </a:prstGeom>
        </p:spPr>
      </p:pic>
      <p:pic>
        <p:nvPicPr>
          <p:cNvPr id="7" name="Picture 6">
            <a:extLst>
              <a:ext uri="{FF2B5EF4-FFF2-40B4-BE49-F238E27FC236}">
                <a16:creationId xmlns:a16="http://schemas.microsoft.com/office/drawing/2014/main" id="{A6478737-F4EA-8A32-E20D-476E531D1AB2}"/>
              </a:ext>
            </a:extLst>
          </p:cNvPr>
          <p:cNvPicPr>
            <a:picLocks noChangeAspect="1"/>
          </p:cNvPicPr>
          <p:nvPr/>
        </p:nvPicPr>
        <p:blipFill>
          <a:blip r:embed="rId4"/>
          <a:stretch>
            <a:fillRect/>
          </a:stretch>
        </p:blipFill>
        <p:spPr>
          <a:xfrm>
            <a:off x="7769597" y="773895"/>
            <a:ext cx="4319316" cy="5974449"/>
          </a:xfrm>
          <a:prstGeom prst="rect">
            <a:avLst/>
          </a:prstGeom>
        </p:spPr>
      </p:pic>
    </p:spTree>
    <p:extLst>
      <p:ext uri="{BB962C8B-B14F-4D97-AF65-F5344CB8AC3E}">
        <p14:creationId xmlns:p14="http://schemas.microsoft.com/office/powerpoint/2010/main" val="2950106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BB19A-E4E3-11C2-37EB-0D6EE176AE48}"/>
            </a:ext>
          </a:extLst>
        </p:cNvPr>
        <p:cNvGrpSpPr/>
        <p:nvPr/>
      </p:nvGrpSpPr>
      <p:grpSpPr>
        <a:xfrm>
          <a:off x="0" y="0"/>
          <a:ext cx="0" cy="0"/>
          <a:chOff x="0" y="0"/>
          <a:chExt cx="0" cy="0"/>
        </a:xfrm>
      </p:grpSpPr>
      <p:graphicFrame>
        <p:nvGraphicFramePr>
          <p:cNvPr id="52" name="think-cell data - do not delete" hidden="1">
            <a:extLst>
              <a:ext uri="{FF2B5EF4-FFF2-40B4-BE49-F238E27FC236}">
                <a16:creationId xmlns:a16="http://schemas.microsoft.com/office/drawing/2014/main" id="{A31BF516-F2A6-EC7B-C127-6A9F221D556B}"/>
              </a:ext>
            </a:extLst>
          </p:cNvPr>
          <p:cNvGraphicFramePr>
            <a:graphicFrameLocks/>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54" imgH="456" progId="TCLayout.ActiveDocument.1">
                  <p:embed/>
                </p:oleObj>
              </mc:Choice>
              <mc:Fallback>
                <p:oleObj name="think-cell Folie" r:id="rId3" imgW="454" imgH="456" progId="TCLayout.ActiveDocument.1">
                  <p:embed/>
                  <p:pic>
                    <p:nvPicPr>
                      <p:cNvPr id="52" name="think-cell data - do not delete" hidden="1">
                        <a:extLst>
                          <a:ext uri="{FF2B5EF4-FFF2-40B4-BE49-F238E27FC236}">
                            <a16:creationId xmlns:a16="http://schemas.microsoft.com/office/drawing/2014/main" id="{D5FE99AC-D1CC-FE48-0BC6-21B9093CA62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11">
            <a:extLst>
              <a:ext uri="{FF2B5EF4-FFF2-40B4-BE49-F238E27FC236}">
                <a16:creationId xmlns:a16="http://schemas.microsoft.com/office/drawing/2014/main" id="{97B7FFB6-906E-1B11-A689-F0BDF52A70C2}"/>
              </a:ext>
            </a:extLst>
          </p:cNvPr>
          <p:cNvSpPr txBox="1">
            <a:spLocks/>
          </p:cNvSpPr>
          <p:nvPr/>
        </p:nvSpPr>
        <p:spPr>
          <a:xfrm>
            <a:off x="429114" y="525832"/>
            <a:ext cx="7138551"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Activity: Build a Material Flow Map</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E68C928B-E935-0AB7-CD70-BF7CBBD462C8}"/>
              </a:ext>
            </a:extLst>
          </p:cNvPr>
          <p:cNvCxnSpPr>
            <a:cxnSpLocks/>
          </p:cNvCxnSpPr>
          <p:nvPr/>
        </p:nvCxnSpPr>
        <p:spPr>
          <a:xfrm>
            <a:off x="0" y="1237859"/>
            <a:ext cx="5553635"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9F91A1EC-D9CE-606C-6900-1E66EAE1A82B}"/>
              </a:ext>
            </a:extLst>
          </p:cNvPr>
          <p:cNvSpPr/>
          <p:nvPr/>
        </p:nvSpPr>
        <p:spPr>
          <a:xfrm flipH="1">
            <a:off x="586938" y="1641270"/>
            <a:ext cx="5253160" cy="4308872"/>
          </a:xfrm>
          <a:prstGeom prst="rect">
            <a:avLst/>
          </a:prstGeom>
        </p:spPr>
        <p:txBody>
          <a:bodyPr wrap="square">
            <a:spAutoFit/>
          </a:bodyPr>
          <a:lstStyle/>
          <a:p>
            <a:pPr>
              <a:buClr>
                <a:srgbClr val="62A844"/>
              </a:buClr>
            </a:pPr>
            <a:r>
              <a:rPr lang="de-DE" sz="2000" b="1" dirty="0" err="1">
                <a:solidFill>
                  <a:srgbClr val="0289AE"/>
                </a:solidFill>
              </a:rPr>
              <a:t>Choose</a:t>
            </a:r>
            <a:r>
              <a:rPr lang="de-DE" sz="2000" b="1" dirty="0">
                <a:solidFill>
                  <a:srgbClr val="0289AE"/>
                </a:solidFill>
              </a:rPr>
              <a:t> </a:t>
            </a:r>
            <a:r>
              <a:rPr lang="de-DE" sz="2000" b="1" dirty="0" err="1">
                <a:solidFill>
                  <a:srgbClr val="0289AE"/>
                </a:solidFill>
              </a:rPr>
              <a:t>one</a:t>
            </a:r>
            <a:r>
              <a:rPr lang="de-DE" sz="2000" b="1" dirty="0">
                <a:solidFill>
                  <a:srgbClr val="0289AE"/>
                </a:solidFill>
              </a:rPr>
              <a:t> </a:t>
            </a:r>
            <a:r>
              <a:rPr lang="de-DE" sz="2000" b="1" dirty="0" err="1">
                <a:solidFill>
                  <a:srgbClr val="0289AE"/>
                </a:solidFill>
              </a:rPr>
              <a:t>unit</a:t>
            </a:r>
            <a:r>
              <a:rPr lang="de-DE" sz="2000" b="1" dirty="0">
                <a:solidFill>
                  <a:srgbClr val="0289AE"/>
                </a:solidFill>
              </a:rPr>
              <a:t>:</a:t>
            </a:r>
          </a:p>
          <a:p>
            <a:pPr marL="342900" indent="-342900">
              <a:buClr>
                <a:srgbClr val="62A844"/>
              </a:buClr>
              <a:buFont typeface="Arial" panose="020B0604020202020204" pitchFamily="34" charset="0"/>
              <a:buChar char="•"/>
            </a:pPr>
            <a:r>
              <a:rPr lang="de-DE" dirty="0" err="1">
                <a:solidFill>
                  <a:srgbClr val="262626"/>
                </a:solidFill>
              </a:rPr>
              <a:t>breakfast</a:t>
            </a:r>
            <a:r>
              <a:rPr lang="de-DE" dirty="0">
                <a:solidFill>
                  <a:srgbClr val="262626"/>
                </a:solidFill>
              </a:rPr>
              <a:t> </a:t>
            </a:r>
            <a:r>
              <a:rPr lang="de-DE" dirty="0" err="1">
                <a:solidFill>
                  <a:srgbClr val="262626"/>
                </a:solidFill>
              </a:rPr>
              <a:t>service</a:t>
            </a:r>
            <a:endParaRPr lang="de-DE" dirty="0">
              <a:solidFill>
                <a:srgbClr val="262626"/>
              </a:solidFill>
            </a:endParaRPr>
          </a:p>
          <a:p>
            <a:pPr marL="342900" indent="-342900">
              <a:buClr>
                <a:srgbClr val="62A844"/>
              </a:buClr>
              <a:buFont typeface="Arial" panose="020B0604020202020204" pitchFamily="34" charset="0"/>
              <a:buChar char="•"/>
            </a:pPr>
            <a:r>
              <a:rPr lang="de-DE" dirty="0" err="1">
                <a:solidFill>
                  <a:srgbClr val="262626"/>
                </a:solidFill>
              </a:rPr>
              <a:t>housekeeping</a:t>
            </a:r>
            <a:r>
              <a:rPr lang="de-DE" dirty="0">
                <a:solidFill>
                  <a:srgbClr val="262626"/>
                </a:solidFill>
              </a:rPr>
              <a:t> </a:t>
            </a:r>
            <a:r>
              <a:rPr lang="de-DE" dirty="0" err="1">
                <a:solidFill>
                  <a:srgbClr val="262626"/>
                </a:solidFill>
              </a:rPr>
              <a:t>trolley</a:t>
            </a:r>
            <a:r>
              <a:rPr lang="de-DE" dirty="0">
                <a:solidFill>
                  <a:srgbClr val="262626"/>
                </a:solidFill>
              </a:rPr>
              <a:t> </a:t>
            </a:r>
            <a:r>
              <a:rPr lang="de-DE" dirty="0" err="1">
                <a:solidFill>
                  <a:srgbClr val="262626"/>
                </a:solidFill>
              </a:rPr>
              <a:t>system</a:t>
            </a:r>
            <a:endParaRPr lang="de-DE" dirty="0">
              <a:solidFill>
                <a:srgbClr val="262626"/>
              </a:solidFill>
            </a:endParaRPr>
          </a:p>
          <a:p>
            <a:pPr marL="342900" indent="-342900">
              <a:buClr>
                <a:srgbClr val="62A844"/>
              </a:buClr>
              <a:buFont typeface="Arial" panose="020B0604020202020204" pitchFamily="34" charset="0"/>
              <a:buChar char="•"/>
            </a:pPr>
            <a:r>
              <a:rPr lang="de-DE" dirty="0" err="1">
                <a:solidFill>
                  <a:srgbClr val="262626"/>
                </a:solidFill>
              </a:rPr>
              <a:t>guest-room</a:t>
            </a:r>
            <a:r>
              <a:rPr lang="de-DE" dirty="0">
                <a:solidFill>
                  <a:srgbClr val="262626"/>
                </a:solidFill>
              </a:rPr>
              <a:t> </a:t>
            </a:r>
            <a:r>
              <a:rPr lang="de-DE" dirty="0" err="1">
                <a:solidFill>
                  <a:srgbClr val="262626"/>
                </a:solidFill>
              </a:rPr>
              <a:t>amenities</a:t>
            </a:r>
            <a:endParaRPr lang="de-DE" dirty="0">
              <a:solidFill>
                <a:srgbClr val="262626"/>
              </a:solidFill>
            </a:endParaRPr>
          </a:p>
          <a:p>
            <a:pPr marL="342900" indent="-342900">
              <a:buClr>
                <a:srgbClr val="62A844"/>
              </a:buClr>
              <a:buFont typeface="Arial" panose="020B0604020202020204" pitchFamily="34" charset="0"/>
              <a:buChar char="•"/>
            </a:pPr>
            <a:r>
              <a:rPr lang="de-DE" dirty="0" err="1">
                <a:solidFill>
                  <a:srgbClr val="262626"/>
                </a:solidFill>
              </a:rPr>
              <a:t>laundry</a:t>
            </a:r>
            <a:endParaRPr lang="de-DE" dirty="0">
              <a:solidFill>
                <a:srgbClr val="262626"/>
              </a:solidFill>
            </a:endParaRPr>
          </a:p>
          <a:p>
            <a:pPr marL="342900" indent="-342900">
              <a:buClr>
                <a:srgbClr val="62A844"/>
              </a:buClr>
              <a:buFont typeface="Arial" panose="020B0604020202020204" pitchFamily="34" charset="0"/>
              <a:buChar char="•"/>
            </a:pPr>
            <a:r>
              <a:rPr lang="de-DE" dirty="0">
                <a:solidFill>
                  <a:srgbClr val="262626"/>
                </a:solidFill>
              </a:rPr>
              <a:t>bar </a:t>
            </a:r>
            <a:r>
              <a:rPr lang="de-DE" dirty="0" err="1">
                <a:solidFill>
                  <a:srgbClr val="262626"/>
                </a:solidFill>
              </a:rPr>
              <a:t>service</a:t>
            </a:r>
            <a:endParaRPr lang="de-DE" dirty="0">
              <a:solidFill>
                <a:srgbClr val="262626"/>
              </a:solidFill>
            </a:endParaRPr>
          </a:p>
          <a:p>
            <a:pPr marL="342900" indent="-342900">
              <a:buClr>
                <a:srgbClr val="62A844"/>
              </a:buClr>
              <a:buFont typeface="Arial" panose="020B0604020202020204" pitchFamily="34" charset="0"/>
              <a:buChar char="•"/>
            </a:pPr>
            <a:r>
              <a:rPr lang="de-DE" dirty="0" err="1">
                <a:solidFill>
                  <a:srgbClr val="262626"/>
                </a:solidFill>
              </a:rPr>
              <a:t>maintenance</a:t>
            </a:r>
            <a:r>
              <a:rPr lang="de-DE" dirty="0">
                <a:solidFill>
                  <a:srgbClr val="262626"/>
                </a:solidFill>
              </a:rPr>
              <a:t> </a:t>
            </a:r>
            <a:r>
              <a:rPr lang="de-DE" dirty="0" err="1">
                <a:solidFill>
                  <a:srgbClr val="262626"/>
                </a:solidFill>
              </a:rPr>
              <a:t>stores</a:t>
            </a:r>
            <a:endParaRPr lang="de-DE" dirty="0">
              <a:solidFill>
                <a:srgbClr val="262626"/>
              </a:solidFill>
            </a:endParaRPr>
          </a:p>
          <a:p>
            <a:pPr marL="342900" indent="-342900">
              <a:buClr>
                <a:srgbClr val="62A844"/>
              </a:buClr>
              <a:buFont typeface="Arial" panose="020B0604020202020204" pitchFamily="34" charset="0"/>
              <a:buChar char="•"/>
            </a:pPr>
            <a:endParaRPr lang="de-DE" dirty="0">
              <a:solidFill>
                <a:srgbClr val="262626"/>
              </a:solidFill>
            </a:endParaRPr>
          </a:p>
          <a:p>
            <a:pPr>
              <a:buClr>
                <a:srgbClr val="62A844"/>
              </a:buClr>
            </a:pPr>
            <a:r>
              <a:rPr lang="de-DE" sz="2000" b="1" dirty="0" err="1">
                <a:solidFill>
                  <a:srgbClr val="0289AE"/>
                </a:solidFill>
              </a:rPr>
              <a:t>Map</a:t>
            </a:r>
            <a:r>
              <a:rPr lang="de-DE" sz="2000" b="1" dirty="0">
                <a:solidFill>
                  <a:srgbClr val="0289AE"/>
                </a:solidFill>
              </a:rPr>
              <a:t> </a:t>
            </a:r>
            <a:r>
              <a:rPr lang="de-DE" sz="2000" b="1" dirty="0" err="1">
                <a:solidFill>
                  <a:srgbClr val="0289AE"/>
                </a:solidFill>
              </a:rPr>
              <a:t>the</a:t>
            </a:r>
            <a:r>
              <a:rPr lang="de-DE" sz="2000" b="1" dirty="0">
                <a:solidFill>
                  <a:srgbClr val="0289AE"/>
                </a:solidFill>
              </a:rPr>
              <a:t> </a:t>
            </a:r>
            <a:r>
              <a:rPr lang="de-DE" sz="2000" b="1" dirty="0" err="1">
                <a:solidFill>
                  <a:srgbClr val="0289AE"/>
                </a:solidFill>
              </a:rPr>
              <a:t>flow</a:t>
            </a:r>
            <a:endParaRPr lang="de-DE" sz="2000" b="1" dirty="0">
              <a:solidFill>
                <a:srgbClr val="0289AE"/>
              </a:solidFill>
            </a:endParaRPr>
          </a:p>
          <a:p>
            <a:pPr>
              <a:buClr>
                <a:srgbClr val="62A844"/>
              </a:buClr>
            </a:pPr>
            <a:r>
              <a:rPr lang="de-DE" dirty="0">
                <a:solidFill>
                  <a:srgbClr val="262626"/>
                </a:solidFill>
              </a:rPr>
              <a:t>Inputs / Storage / Use / Loss / Recovery / </a:t>
            </a:r>
            <a:r>
              <a:rPr lang="de-DE" dirty="0" err="1">
                <a:solidFill>
                  <a:srgbClr val="262626"/>
                </a:solidFill>
              </a:rPr>
              <a:t>Reorder</a:t>
            </a:r>
            <a:endParaRPr lang="de-DE" dirty="0">
              <a:solidFill>
                <a:srgbClr val="262626"/>
              </a:solidFill>
            </a:endParaRPr>
          </a:p>
          <a:p>
            <a:pPr>
              <a:buClr>
                <a:srgbClr val="62A844"/>
              </a:buClr>
            </a:pPr>
            <a:endParaRPr lang="de-DE" b="1" dirty="0">
              <a:solidFill>
                <a:srgbClr val="262626"/>
              </a:solidFill>
            </a:endParaRPr>
          </a:p>
          <a:p>
            <a:pPr>
              <a:buClr>
                <a:srgbClr val="62A844"/>
              </a:buClr>
            </a:pPr>
            <a:r>
              <a:rPr lang="de-DE" sz="2000" b="1" dirty="0">
                <a:solidFill>
                  <a:srgbClr val="0289AE"/>
                </a:solidFill>
              </a:rPr>
              <a:t>Output - </a:t>
            </a:r>
            <a:r>
              <a:rPr lang="de-DE" sz="2000" b="1" dirty="0" err="1">
                <a:solidFill>
                  <a:srgbClr val="0289AE"/>
                </a:solidFill>
              </a:rPr>
              <a:t>Identify</a:t>
            </a:r>
            <a:r>
              <a:rPr lang="de-DE" sz="2000" b="1" dirty="0">
                <a:solidFill>
                  <a:srgbClr val="0289AE"/>
                </a:solidFill>
              </a:rPr>
              <a:t>:</a:t>
            </a:r>
          </a:p>
          <a:p>
            <a:pPr marL="342900" indent="-342900">
              <a:buClr>
                <a:srgbClr val="62A844"/>
              </a:buClr>
              <a:buFont typeface="Arial" panose="020B0604020202020204" pitchFamily="34" charset="0"/>
              <a:buChar char="•"/>
            </a:pPr>
            <a:r>
              <a:rPr lang="de-DE" dirty="0" err="1">
                <a:solidFill>
                  <a:srgbClr val="262626"/>
                </a:solidFill>
              </a:rPr>
              <a:t>two</a:t>
            </a:r>
            <a:r>
              <a:rPr lang="de-DE" dirty="0">
                <a:solidFill>
                  <a:srgbClr val="262626"/>
                </a:solidFill>
              </a:rPr>
              <a:t> </a:t>
            </a:r>
            <a:r>
              <a:rPr lang="de-DE" dirty="0" err="1">
                <a:solidFill>
                  <a:srgbClr val="262626"/>
                </a:solidFill>
              </a:rPr>
              <a:t>major</a:t>
            </a:r>
            <a:r>
              <a:rPr lang="de-DE" dirty="0">
                <a:solidFill>
                  <a:srgbClr val="262626"/>
                </a:solidFill>
              </a:rPr>
              <a:t> </a:t>
            </a:r>
            <a:r>
              <a:rPr lang="de-DE" dirty="0" err="1">
                <a:solidFill>
                  <a:srgbClr val="262626"/>
                </a:solidFill>
              </a:rPr>
              <a:t>waste</a:t>
            </a:r>
            <a:r>
              <a:rPr lang="de-DE" dirty="0">
                <a:solidFill>
                  <a:srgbClr val="262626"/>
                </a:solidFill>
              </a:rPr>
              <a:t> </a:t>
            </a:r>
            <a:r>
              <a:rPr lang="de-DE" dirty="0" err="1">
                <a:solidFill>
                  <a:srgbClr val="262626"/>
                </a:solidFill>
              </a:rPr>
              <a:t>points</a:t>
            </a:r>
            <a:endParaRPr lang="de-DE" dirty="0">
              <a:solidFill>
                <a:srgbClr val="262626"/>
              </a:solidFill>
            </a:endParaRPr>
          </a:p>
          <a:p>
            <a:pPr marL="342900" indent="-342900">
              <a:buClr>
                <a:srgbClr val="62A844"/>
              </a:buClr>
              <a:buFont typeface="Arial" panose="020B0604020202020204" pitchFamily="34" charset="0"/>
              <a:buChar char="•"/>
            </a:pPr>
            <a:r>
              <a:rPr lang="de-DE" dirty="0" err="1">
                <a:solidFill>
                  <a:srgbClr val="262626"/>
                </a:solidFill>
              </a:rPr>
              <a:t>one</a:t>
            </a:r>
            <a:r>
              <a:rPr lang="de-DE" dirty="0">
                <a:solidFill>
                  <a:srgbClr val="262626"/>
                </a:solidFill>
              </a:rPr>
              <a:t> </a:t>
            </a:r>
            <a:r>
              <a:rPr lang="de-DE" dirty="0" err="1">
                <a:solidFill>
                  <a:srgbClr val="262626"/>
                </a:solidFill>
              </a:rPr>
              <a:t>hidden</a:t>
            </a:r>
            <a:r>
              <a:rPr lang="de-DE" dirty="0">
                <a:solidFill>
                  <a:srgbClr val="262626"/>
                </a:solidFill>
              </a:rPr>
              <a:t> </a:t>
            </a:r>
            <a:r>
              <a:rPr lang="de-DE" dirty="0" err="1">
                <a:solidFill>
                  <a:srgbClr val="262626"/>
                </a:solidFill>
              </a:rPr>
              <a:t>cost</a:t>
            </a:r>
            <a:endParaRPr lang="de-DE" dirty="0">
              <a:solidFill>
                <a:srgbClr val="262626"/>
              </a:solidFill>
            </a:endParaRPr>
          </a:p>
          <a:p>
            <a:pPr marL="342900" indent="-342900">
              <a:buClr>
                <a:srgbClr val="62A844"/>
              </a:buClr>
              <a:buFont typeface="Arial" panose="020B0604020202020204" pitchFamily="34" charset="0"/>
              <a:buChar char="•"/>
            </a:pPr>
            <a:r>
              <a:rPr lang="de-DE" dirty="0" err="1">
                <a:solidFill>
                  <a:srgbClr val="262626"/>
                </a:solidFill>
              </a:rPr>
              <a:t>one</a:t>
            </a:r>
            <a:r>
              <a:rPr lang="de-DE" dirty="0">
                <a:solidFill>
                  <a:srgbClr val="262626"/>
                </a:solidFill>
              </a:rPr>
              <a:t> </a:t>
            </a:r>
            <a:r>
              <a:rPr lang="de-DE" dirty="0" err="1">
                <a:solidFill>
                  <a:srgbClr val="262626"/>
                </a:solidFill>
              </a:rPr>
              <a:t>circular</a:t>
            </a:r>
            <a:r>
              <a:rPr lang="de-DE" dirty="0">
                <a:solidFill>
                  <a:srgbClr val="262626"/>
                </a:solidFill>
              </a:rPr>
              <a:t> </a:t>
            </a:r>
            <a:r>
              <a:rPr lang="de-DE" dirty="0" err="1">
                <a:solidFill>
                  <a:srgbClr val="262626"/>
                </a:solidFill>
              </a:rPr>
              <a:t>opportunity</a:t>
            </a:r>
            <a:endParaRPr lang="de-DE" dirty="0">
              <a:solidFill>
                <a:srgbClr val="262626"/>
              </a:solidFill>
            </a:endParaRPr>
          </a:p>
        </p:txBody>
      </p:sp>
      <p:grpSp>
        <p:nvGrpSpPr>
          <p:cNvPr id="38" name="Group 37">
            <a:extLst>
              <a:ext uri="{FF2B5EF4-FFF2-40B4-BE49-F238E27FC236}">
                <a16:creationId xmlns:a16="http://schemas.microsoft.com/office/drawing/2014/main" id="{6AF123E0-8EC1-B6D4-B74C-30F50D9D6011}"/>
              </a:ext>
            </a:extLst>
          </p:cNvPr>
          <p:cNvGrpSpPr/>
          <p:nvPr/>
        </p:nvGrpSpPr>
        <p:grpSpPr>
          <a:xfrm>
            <a:off x="5553635" y="1971151"/>
            <a:ext cx="6130702" cy="3327093"/>
            <a:chOff x="5328498" y="2114080"/>
            <a:chExt cx="6663959" cy="3616488"/>
          </a:xfrm>
        </p:grpSpPr>
        <p:grpSp>
          <p:nvGrpSpPr>
            <p:cNvPr id="5" name="Google Shape;262;p19">
              <a:extLst>
                <a:ext uri="{FF2B5EF4-FFF2-40B4-BE49-F238E27FC236}">
                  <a16:creationId xmlns:a16="http://schemas.microsoft.com/office/drawing/2014/main" id="{1A351609-7618-B8DE-2A11-DD3004DF2F5B}"/>
                </a:ext>
              </a:extLst>
            </p:cNvPr>
            <p:cNvGrpSpPr/>
            <p:nvPr/>
          </p:nvGrpSpPr>
          <p:grpSpPr>
            <a:xfrm>
              <a:off x="9686246" y="4155881"/>
              <a:ext cx="1412714" cy="1413784"/>
              <a:chOff x="7388538" y="2283426"/>
              <a:chExt cx="1312931" cy="1313926"/>
            </a:xfrm>
            <a:solidFill>
              <a:srgbClr val="295A2C"/>
            </a:solidFill>
          </p:grpSpPr>
          <p:sp>
            <p:nvSpPr>
              <p:cNvPr id="6" name="Google Shape;263;p19">
                <a:extLst>
                  <a:ext uri="{FF2B5EF4-FFF2-40B4-BE49-F238E27FC236}">
                    <a16:creationId xmlns:a16="http://schemas.microsoft.com/office/drawing/2014/main" id="{C1912FB1-ECE9-F524-FF48-8DBE695C871B}"/>
                  </a:ext>
                </a:extLst>
              </p:cNvPr>
              <p:cNvSpPr/>
              <p:nvPr/>
            </p:nvSpPr>
            <p:spPr>
              <a:xfrm>
                <a:off x="73885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64;p19">
                <a:extLst>
                  <a:ext uri="{FF2B5EF4-FFF2-40B4-BE49-F238E27FC236}">
                    <a16:creationId xmlns:a16="http://schemas.microsoft.com/office/drawing/2014/main" id="{80E0A22E-2543-1DE8-1F5A-F0F353F17E9C}"/>
                  </a:ext>
                </a:extLst>
              </p:cNvPr>
              <p:cNvSpPr/>
              <p:nvPr/>
            </p:nvSpPr>
            <p:spPr>
              <a:xfrm>
                <a:off x="7638950" y="2534338"/>
                <a:ext cx="812100" cy="812100"/>
              </a:xfrm>
              <a:prstGeom prst="ellipse">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69;p19">
              <a:extLst>
                <a:ext uri="{FF2B5EF4-FFF2-40B4-BE49-F238E27FC236}">
                  <a16:creationId xmlns:a16="http://schemas.microsoft.com/office/drawing/2014/main" id="{640183C6-AA22-58D0-0081-6B1A952B0825}"/>
                </a:ext>
              </a:extLst>
            </p:cNvPr>
            <p:cNvGrpSpPr/>
            <p:nvPr/>
          </p:nvGrpSpPr>
          <p:grpSpPr>
            <a:xfrm>
              <a:off x="9688485" y="3307954"/>
              <a:ext cx="811129" cy="811743"/>
              <a:chOff x="442538" y="2283426"/>
              <a:chExt cx="1312931" cy="1313926"/>
            </a:xfrm>
          </p:grpSpPr>
          <p:sp>
            <p:nvSpPr>
              <p:cNvPr id="9" name="Google Shape;270;p19">
                <a:extLst>
                  <a:ext uri="{FF2B5EF4-FFF2-40B4-BE49-F238E27FC236}">
                    <a16:creationId xmlns:a16="http://schemas.microsoft.com/office/drawing/2014/main" id="{F62C8D3E-DC87-C54E-B169-ED5AE4484679}"/>
                  </a:ext>
                </a:extLst>
              </p:cNvPr>
              <p:cNvSpPr/>
              <p:nvPr/>
            </p:nvSpPr>
            <p:spPr>
              <a:xfrm>
                <a:off x="4425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1;p19">
                <a:extLst>
                  <a:ext uri="{FF2B5EF4-FFF2-40B4-BE49-F238E27FC236}">
                    <a16:creationId xmlns:a16="http://schemas.microsoft.com/office/drawing/2014/main" id="{AF10C548-16B4-4853-D3A2-0750B70359F4}"/>
                  </a:ext>
                </a:extLst>
              </p:cNvPr>
              <p:cNvSpPr/>
              <p:nvPr/>
            </p:nvSpPr>
            <p:spPr>
              <a:xfrm>
                <a:off x="694350" y="2534338"/>
                <a:ext cx="812100" cy="812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276;p19">
              <a:extLst>
                <a:ext uri="{FF2B5EF4-FFF2-40B4-BE49-F238E27FC236}">
                  <a16:creationId xmlns:a16="http://schemas.microsoft.com/office/drawing/2014/main" id="{95E494B6-39BB-F82E-7D06-ADB4FE647E21}"/>
                </a:ext>
              </a:extLst>
            </p:cNvPr>
            <p:cNvGrpSpPr/>
            <p:nvPr/>
          </p:nvGrpSpPr>
          <p:grpSpPr>
            <a:xfrm>
              <a:off x="8435637" y="2114080"/>
              <a:ext cx="1092227" cy="1093055"/>
              <a:chOff x="5652038" y="2283426"/>
              <a:chExt cx="1312931" cy="1313926"/>
            </a:xfrm>
          </p:grpSpPr>
          <p:sp>
            <p:nvSpPr>
              <p:cNvPr id="12" name="Google Shape;277;p19">
                <a:extLst>
                  <a:ext uri="{FF2B5EF4-FFF2-40B4-BE49-F238E27FC236}">
                    <a16:creationId xmlns:a16="http://schemas.microsoft.com/office/drawing/2014/main" id="{916B4EE0-49B4-BCE7-F240-2F24E73F718F}"/>
                  </a:ext>
                </a:extLst>
              </p:cNvPr>
              <p:cNvSpPr/>
              <p:nvPr/>
            </p:nvSpPr>
            <p:spPr>
              <a:xfrm>
                <a:off x="56520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8;p19">
                <a:extLst>
                  <a:ext uri="{FF2B5EF4-FFF2-40B4-BE49-F238E27FC236}">
                    <a16:creationId xmlns:a16="http://schemas.microsoft.com/office/drawing/2014/main" id="{E3E5DFF2-3570-7990-8D9B-E867539E913E}"/>
                  </a:ext>
                </a:extLst>
              </p:cNvPr>
              <p:cNvSpPr/>
              <p:nvPr/>
            </p:nvSpPr>
            <p:spPr>
              <a:xfrm>
                <a:off x="5902450" y="2534338"/>
                <a:ext cx="812100" cy="812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283;p19">
              <a:extLst>
                <a:ext uri="{FF2B5EF4-FFF2-40B4-BE49-F238E27FC236}">
                  <a16:creationId xmlns:a16="http://schemas.microsoft.com/office/drawing/2014/main" id="{73293174-058C-4C1B-1998-AE96D2206099}"/>
                </a:ext>
              </a:extLst>
            </p:cNvPr>
            <p:cNvGrpSpPr/>
            <p:nvPr/>
          </p:nvGrpSpPr>
          <p:grpSpPr>
            <a:xfrm>
              <a:off x="7798763" y="3257297"/>
              <a:ext cx="1806331" cy="1807699"/>
              <a:chOff x="3915538" y="2283426"/>
              <a:chExt cx="1312931" cy="1313926"/>
            </a:xfrm>
          </p:grpSpPr>
          <p:sp>
            <p:nvSpPr>
              <p:cNvPr id="16" name="Google Shape;284;p19">
                <a:extLst>
                  <a:ext uri="{FF2B5EF4-FFF2-40B4-BE49-F238E27FC236}">
                    <a16:creationId xmlns:a16="http://schemas.microsoft.com/office/drawing/2014/main" id="{2E01C949-B4C6-7D0F-8B99-46C853C09311}"/>
                  </a:ext>
                </a:extLst>
              </p:cNvPr>
              <p:cNvSpPr/>
              <p:nvPr/>
            </p:nvSpPr>
            <p:spPr>
              <a:xfrm>
                <a:off x="39155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85;p19">
                <a:extLst>
                  <a:ext uri="{FF2B5EF4-FFF2-40B4-BE49-F238E27FC236}">
                    <a16:creationId xmlns:a16="http://schemas.microsoft.com/office/drawing/2014/main" id="{E1731CFF-7A9D-579E-02C2-0AEA8684A699}"/>
                  </a:ext>
                </a:extLst>
              </p:cNvPr>
              <p:cNvSpPr/>
              <p:nvPr/>
            </p:nvSpPr>
            <p:spPr>
              <a:xfrm>
                <a:off x="4165963" y="2534338"/>
                <a:ext cx="812100" cy="812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290;p19">
              <a:extLst>
                <a:ext uri="{FF2B5EF4-FFF2-40B4-BE49-F238E27FC236}">
                  <a16:creationId xmlns:a16="http://schemas.microsoft.com/office/drawing/2014/main" id="{BADF50D9-4B84-BC20-DDDB-C45CEA38CB8E}"/>
                </a:ext>
              </a:extLst>
            </p:cNvPr>
            <p:cNvGrpSpPr/>
            <p:nvPr/>
          </p:nvGrpSpPr>
          <p:grpSpPr>
            <a:xfrm>
              <a:off x="6860426" y="3394379"/>
              <a:ext cx="811129" cy="811743"/>
              <a:chOff x="442538" y="2283426"/>
              <a:chExt cx="1312931" cy="1313926"/>
            </a:xfrm>
          </p:grpSpPr>
          <p:sp>
            <p:nvSpPr>
              <p:cNvPr id="19" name="Google Shape;291;p19">
                <a:extLst>
                  <a:ext uri="{FF2B5EF4-FFF2-40B4-BE49-F238E27FC236}">
                    <a16:creationId xmlns:a16="http://schemas.microsoft.com/office/drawing/2014/main" id="{4B09DE80-02A3-ABAD-921B-1DA8D7A888FA}"/>
                  </a:ext>
                </a:extLst>
              </p:cNvPr>
              <p:cNvSpPr/>
              <p:nvPr/>
            </p:nvSpPr>
            <p:spPr>
              <a:xfrm>
                <a:off x="4425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92;p19">
                <a:extLst>
                  <a:ext uri="{FF2B5EF4-FFF2-40B4-BE49-F238E27FC236}">
                    <a16:creationId xmlns:a16="http://schemas.microsoft.com/office/drawing/2014/main" id="{642945D6-C922-18AD-F035-C92B56F2E501}"/>
                  </a:ext>
                </a:extLst>
              </p:cNvPr>
              <p:cNvSpPr/>
              <p:nvPr/>
            </p:nvSpPr>
            <p:spPr>
              <a:xfrm>
                <a:off x="694350" y="2534338"/>
                <a:ext cx="812100" cy="8121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97;p19">
              <a:extLst>
                <a:ext uri="{FF2B5EF4-FFF2-40B4-BE49-F238E27FC236}">
                  <a16:creationId xmlns:a16="http://schemas.microsoft.com/office/drawing/2014/main" id="{82A12D9F-744A-7ABD-9307-58DEA17647F3}"/>
                </a:ext>
              </a:extLst>
            </p:cNvPr>
            <p:cNvGrpSpPr/>
            <p:nvPr/>
          </p:nvGrpSpPr>
          <p:grpSpPr>
            <a:xfrm>
              <a:off x="7233177" y="2259747"/>
              <a:ext cx="1153279" cy="1153364"/>
              <a:chOff x="2179038" y="2283426"/>
              <a:chExt cx="1312931" cy="1313926"/>
            </a:xfrm>
            <a:solidFill>
              <a:srgbClr val="62A844"/>
            </a:solidFill>
          </p:grpSpPr>
          <p:sp>
            <p:nvSpPr>
              <p:cNvPr id="22" name="Google Shape;298;p19">
                <a:extLst>
                  <a:ext uri="{FF2B5EF4-FFF2-40B4-BE49-F238E27FC236}">
                    <a16:creationId xmlns:a16="http://schemas.microsoft.com/office/drawing/2014/main" id="{68D9ECE4-DC32-9F0D-4452-E81D5DE8D0DE}"/>
                  </a:ext>
                </a:extLst>
              </p:cNvPr>
              <p:cNvSpPr/>
              <p:nvPr/>
            </p:nvSpPr>
            <p:spPr>
              <a:xfrm>
                <a:off x="2179038" y="2283426"/>
                <a:ext cx="1312931" cy="1313926"/>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9;p19">
                <a:extLst>
                  <a:ext uri="{FF2B5EF4-FFF2-40B4-BE49-F238E27FC236}">
                    <a16:creationId xmlns:a16="http://schemas.microsoft.com/office/drawing/2014/main" id="{C72CF140-CB8D-2811-570C-BCCEE9D309E1}"/>
                  </a:ext>
                </a:extLst>
              </p:cNvPr>
              <p:cNvSpPr/>
              <p:nvPr/>
            </p:nvSpPr>
            <p:spPr>
              <a:xfrm>
                <a:off x="2429463" y="2534338"/>
                <a:ext cx="812100" cy="812100"/>
              </a:xfrm>
              <a:prstGeom prst="ellipse">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5" name="Straight Connector 24">
              <a:extLst>
                <a:ext uri="{FF2B5EF4-FFF2-40B4-BE49-F238E27FC236}">
                  <a16:creationId xmlns:a16="http://schemas.microsoft.com/office/drawing/2014/main" id="{332F862D-A48D-4539-FABA-9A07CDAFA57F}"/>
                </a:ext>
              </a:extLst>
            </p:cNvPr>
            <p:cNvCxnSpPr>
              <a:cxnSpLocks/>
            </p:cNvCxnSpPr>
            <p:nvPr/>
          </p:nvCxnSpPr>
          <p:spPr>
            <a:xfrm>
              <a:off x="9319541" y="2497718"/>
              <a:ext cx="636148" cy="0"/>
            </a:xfrm>
            <a:prstGeom prst="line">
              <a:avLst/>
            </a:prstGeom>
            <a:ln w="19050">
              <a:solidFill>
                <a:srgbClr val="0289AE"/>
              </a:solidFill>
              <a:prstDash val="sysDot"/>
            </a:ln>
          </p:spPr>
          <p:style>
            <a:lnRef idx="1">
              <a:schemeClr val="accent1"/>
            </a:lnRef>
            <a:fillRef idx="0">
              <a:schemeClr val="accent1"/>
            </a:fillRef>
            <a:effectRef idx="0">
              <a:schemeClr val="accent1"/>
            </a:effectRef>
            <a:fontRef idx="minor">
              <a:schemeClr val="tx1"/>
            </a:fontRef>
          </p:style>
        </p:cxnSp>
        <p:sp>
          <p:nvSpPr>
            <p:cNvPr id="26" name="Rectangle 30">
              <a:extLst>
                <a:ext uri="{FF2B5EF4-FFF2-40B4-BE49-F238E27FC236}">
                  <a16:creationId xmlns:a16="http://schemas.microsoft.com/office/drawing/2014/main" id="{D22A6E5E-5812-8811-F7BA-08CAB7BB8D29}"/>
                </a:ext>
              </a:extLst>
            </p:cNvPr>
            <p:cNvSpPr/>
            <p:nvPr/>
          </p:nvSpPr>
          <p:spPr>
            <a:xfrm flipH="1">
              <a:off x="9881845" y="2256630"/>
              <a:ext cx="1310873" cy="430887"/>
            </a:xfrm>
            <a:prstGeom prst="rect">
              <a:avLst/>
            </a:prstGeom>
          </p:spPr>
          <p:txBody>
            <a:bodyPr wrap="square">
              <a:spAutoFit/>
            </a:bodyPr>
            <a:lstStyle/>
            <a:p>
              <a:r>
                <a:rPr lang="en-US" sz="2200" b="1" dirty="0">
                  <a:solidFill>
                    <a:srgbClr val="0289AE"/>
                  </a:solidFill>
                </a:rPr>
                <a:t>Reorder</a:t>
              </a:r>
              <a:endParaRPr lang="en-US" sz="2200" b="1" dirty="0">
                <a:solidFill>
                  <a:srgbClr val="62A844"/>
                </a:solidFill>
              </a:endParaRPr>
            </a:p>
          </p:txBody>
        </p:sp>
        <p:cxnSp>
          <p:nvCxnSpPr>
            <p:cNvPr id="28" name="Straight Connector 27">
              <a:extLst>
                <a:ext uri="{FF2B5EF4-FFF2-40B4-BE49-F238E27FC236}">
                  <a16:creationId xmlns:a16="http://schemas.microsoft.com/office/drawing/2014/main" id="{D27DF255-7FAD-6479-2B02-105B53B43D3A}"/>
                </a:ext>
              </a:extLst>
            </p:cNvPr>
            <p:cNvCxnSpPr>
              <a:cxnSpLocks/>
            </p:cNvCxnSpPr>
            <p:nvPr/>
          </p:nvCxnSpPr>
          <p:spPr>
            <a:xfrm>
              <a:off x="10337925" y="3590279"/>
              <a:ext cx="636148" cy="0"/>
            </a:xfrm>
            <a:prstGeom prst="line">
              <a:avLst/>
            </a:prstGeom>
            <a:ln w="19050">
              <a:solidFill>
                <a:srgbClr val="EABB22"/>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30">
              <a:extLst>
                <a:ext uri="{FF2B5EF4-FFF2-40B4-BE49-F238E27FC236}">
                  <a16:creationId xmlns:a16="http://schemas.microsoft.com/office/drawing/2014/main" id="{28707C4A-9BB1-DE9A-72AF-DC967BB86594}"/>
                </a:ext>
              </a:extLst>
            </p:cNvPr>
            <p:cNvSpPr/>
            <p:nvPr/>
          </p:nvSpPr>
          <p:spPr>
            <a:xfrm flipH="1">
              <a:off x="10900230" y="3349191"/>
              <a:ext cx="1092227" cy="430887"/>
            </a:xfrm>
            <a:prstGeom prst="rect">
              <a:avLst/>
            </a:prstGeom>
          </p:spPr>
          <p:txBody>
            <a:bodyPr wrap="square">
              <a:spAutoFit/>
            </a:bodyPr>
            <a:lstStyle/>
            <a:p>
              <a:r>
                <a:rPr lang="en-US" sz="2200" b="1" dirty="0">
                  <a:solidFill>
                    <a:srgbClr val="EABB22"/>
                  </a:solidFill>
                </a:rPr>
                <a:t>Input</a:t>
              </a:r>
            </a:p>
          </p:txBody>
        </p:sp>
        <p:cxnSp>
          <p:nvCxnSpPr>
            <p:cNvPr id="30" name="Straight Connector 29">
              <a:extLst>
                <a:ext uri="{FF2B5EF4-FFF2-40B4-BE49-F238E27FC236}">
                  <a16:creationId xmlns:a16="http://schemas.microsoft.com/office/drawing/2014/main" id="{964D0FDB-C5CB-B084-18D8-F8462F6DF523}"/>
                </a:ext>
              </a:extLst>
            </p:cNvPr>
            <p:cNvCxnSpPr>
              <a:cxnSpLocks/>
            </p:cNvCxnSpPr>
            <p:nvPr/>
          </p:nvCxnSpPr>
          <p:spPr>
            <a:xfrm>
              <a:off x="9728057" y="5540769"/>
              <a:ext cx="636148" cy="0"/>
            </a:xfrm>
            <a:prstGeom prst="line">
              <a:avLst/>
            </a:prstGeom>
            <a:ln w="19050">
              <a:solidFill>
                <a:srgbClr val="295A2C"/>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F6E48D7-C6CC-9CB7-F3F7-DBD706333957}"/>
                </a:ext>
              </a:extLst>
            </p:cNvPr>
            <p:cNvSpPr/>
            <p:nvPr/>
          </p:nvSpPr>
          <p:spPr>
            <a:xfrm flipH="1">
              <a:off x="8356995" y="5299681"/>
              <a:ext cx="1371062" cy="430887"/>
            </a:xfrm>
            <a:prstGeom prst="rect">
              <a:avLst/>
            </a:prstGeom>
          </p:spPr>
          <p:txBody>
            <a:bodyPr wrap="square">
              <a:spAutoFit/>
            </a:bodyPr>
            <a:lstStyle/>
            <a:p>
              <a:pPr algn="r"/>
              <a:r>
                <a:rPr lang="en-US" sz="2200" b="1" dirty="0">
                  <a:solidFill>
                    <a:srgbClr val="295A2C"/>
                  </a:solidFill>
                </a:rPr>
                <a:t>Recovery</a:t>
              </a:r>
            </a:p>
          </p:txBody>
        </p:sp>
        <p:cxnSp>
          <p:nvCxnSpPr>
            <p:cNvPr id="32" name="Straight Connector 31">
              <a:extLst>
                <a:ext uri="{FF2B5EF4-FFF2-40B4-BE49-F238E27FC236}">
                  <a16:creationId xmlns:a16="http://schemas.microsoft.com/office/drawing/2014/main" id="{7C5355F0-5A1B-A11B-FFDC-3DAB813F2384}"/>
                </a:ext>
              </a:extLst>
            </p:cNvPr>
            <p:cNvCxnSpPr>
              <a:cxnSpLocks/>
            </p:cNvCxnSpPr>
            <p:nvPr/>
          </p:nvCxnSpPr>
          <p:spPr>
            <a:xfrm>
              <a:off x="7969133" y="5014192"/>
              <a:ext cx="636148" cy="0"/>
            </a:xfrm>
            <a:prstGeom prst="line">
              <a:avLst/>
            </a:prstGeom>
            <a:ln w="19050">
              <a:solidFill>
                <a:srgbClr val="06677F"/>
              </a:solidFill>
              <a:prstDash val="sysDot"/>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BB7E6D61-18A2-7754-28D9-C8C4F64D3170}"/>
                </a:ext>
              </a:extLst>
            </p:cNvPr>
            <p:cNvSpPr/>
            <p:nvPr/>
          </p:nvSpPr>
          <p:spPr>
            <a:xfrm flipH="1">
              <a:off x="6876906" y="4773104"/>
              <a:ext cx="1092227" cy="430887"/>
            </a:xfrm>
            <a:prstGeom prst="rect">
              <a:avLst/>
            </a:prstGeom>
          </p:spPr>
          <p:txBody>
            <a:bodyPr wrap="square">
              <a:spAutoFit/>
            </a:bodyPr>
            <a:lstStyle/>
            <a:p>
              <a:pPr algn="r"/>
              <a:r>
                <a:rPr lang="en-US" sz="2200" b="1" dirty="0">
                  <a:solidFill>
                    <a:srgbClr val="06677F"/>
                  </a:solidFill>
                </a:rPr>
                <a:t>Use</a:t>
              </a:r>
            </a:p>
          </p:txBody>
        </p:sp>
        <p:cxnSp>
          <p:nvCxnSpPr>
            <p:cNvPr id="34" name="Straight Connector 33">
              <a:extLst>
                <a:ext uri="{FF2B5EF4-FFF2-40B4-BE49-F238E27FC236}">
                  <a16:creationId xmlns:a16="http://schemas.microsoft.com/office/drawing/2014/main" id="{585BFB2D-D7C2-6D83-4E46-B80AF16C615A}"/>
                </a:ext>
              </a:extLst>
            </p:cNvPr>
            <p:cNvCxnSpPr>
              <a:cxnSpLocks/>
            </p:cNvCxnSpPr>
            <p:nvPr/>
          </p:nvCxnSpPr>
          <p:spPr>
            <a:xfrm>
              <a:off x="6786804" y="2663239"/>
              <a:ext cx="636148" cy="0"/>
            </a:xfrm>
            <a:prstGeom prst="line">
              <a:avLst/>
            </a:prstGeom>
            <a:ln w="19050">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0BF71AE3-9D19-6302-6B7C-2D4764C4B372}"/>
                </a:ext>
              </a:extLst>
            </p:cNvPr>
            <p:cNvSpPr/>
            <p:nvPr/>
          </p:nvSpPr>
          <p:spPr>
            <a:xfrm flipH="1">
              <a:off x="5548053" y="2422151"/>
              <a:ext cx="1304811" cy="468366"/>
            </a:xfrm>
            <a:prstGeom prst="rect">
              <a:avLst/>
            </a:prstGeom>
          </p:spPr>
          <p:txBody>
            <a:bodyPr wrap="square">
              <a:spAutoFit/>
            </a:bodyPr>
            <a:lstStyle/>
            <a:p>
              <a:pPr algn="r"/>
              <a:r>
                <a:rPr lang="en-US" sz="2200" b="1" dirty="0">
                  <a:solidFill>
                    <a:srgbClr val="62A844"/>
                  </a:solidFill>
                </a:rPr>
                <a:t>Storage</a:t>
              </a:r>
            </a:p>
          </p:txBody>
        </p:sp>
        <p:cxnSp>
          <p:nvCxnSpPr>
            <p:cNvPr id="36" name="Straight Connector 35">
              <a:extLst>
                <a:ext uri="{FF2B5EF4-FFF2-40B4-BE49-F238E27FC236}">
                  <a16:creationId xmlns:a16="http://schemas.microsoft.com/office/drawing/2014/main" id="{D6E899C4-D24C-1B45-44CC-AE4F30F5F8B9}"/>
                </a:ext>
              </a:extLst>
            </p:cNvPr>
            <p:cNvCxnSpPr>
              <a:cxnSpLocks/>
            </p:cNvCxnSpPr>
            <p:nvPr/>
          </p:nvCxnSpPr>
          <p:spPr>
            <a:xfrm>
              <a:off x="6420725" y="3909695"/>
              <a:ext cx="636148" cy="0"/>
            </a:xfrm>
            <a:prstGeom prst="line">
              <a:avLst/>
            </a:prstGeom>
            <a:ln w="19050">
              <a:solidFill>
                <a:srgbClr val="3D8241"/>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890849F-265B-A002-E2C2-7A1F813C76DE}"/>
                </a:ext>
              </a:extLst>
            </p:cNvPr>
            <p:cNvSpPr/>
            <p:nvPr/>
          </p:nvSpPr>
          <p:spPr>
            <a:xfrm flipH="1">
              <a:off x="5328498" y="3668607"/>
              <a:ext cx="1092227" cy="430887"/>
            </a:xfrm>
            <a:prstGeom prst="rect">
              <a:avLst/>
            </a:prstGeom>
          </p:spPr>
          <p:txBody>
            <a:bodyPr wrap="square">
              <a:spAutoFit/>
            </a:bodyPr>
            <a:lstStyle/>
            <a:p>
              <a:pPr algn="r"/>
              <a:r>
                <a:rPr lang="en-US" sz="2200" b="1" dirty="0">
                  <a:solidFill>
                    <a:srgbClr val="3D8241"/>
                  </a:solidFill>
                </a:rPr>
                <a:t>Loss</a:t>
              </a:r>
            </a:p>
          </p:txBody>
        </p:sp>
      </p:grpSp>
      <p:sp>
        <p:nvSpPr>
          <p:cNvPr id="13" name="Freeform 12">
            <a:extLst>
              <a:ext uri="{FF2B5EF4-FFF2-40B4-BE49-F238E27FC236}">
                <a16:creationId xmlns:a16="http://schemas.microsoft.com/office/drawing/2014/main" id="{0ADE9726-9650-C958-11C0-1733A66A2CA5}"/>
              </a:ext>
            </a:extLst>
          </p:cNvPr>
          <p:cNvSpPr/>
          <p:nvPr/>
        </p:nvSpPr>
        <p:spPr>
          <a:xfrm rot="9346130" flipH="1">
            <a:off x="4897550" y="3453453"/>
            <a:ext cx="974348" cy="553926"/>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0289AE"/>
          </a:solidFill>
          <a:ln w="5398" cap="flat">
            <a:noFill/>
            <a:prstDash val="solid"/>
            <a:miter/>
          </a:ln>
        </p:spPr>
        <p:txBody>
          <a:bodyPr rtlCol="0" anchor="ctr"/>
          <a:lstStyle/>
          <a:p>
            <a:endParaRPr lang="en-US"/>
          </a:p>
        </p:txBody>
      </p:sp>
    </p:spTree>
    <p:extLst>
      <p:ext uri="{BB962C8B-B14F-4D97-AF65-F5344CB8AC3E}">
        <p14:creationId xmlns:p14="http://schemas.microsoft.com/office/powerpoint/2010/main" val="897246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6CB89-5AED-E69C-7FF6-02F356521B7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4B647C3-34AB-6FFD-D715-A1F0E139C73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7067" y="2209970"/>
            <a:ext cx="5437988" cy="4122198"/>
          </a:xfrm>
          <a:prstGeom prst="rect">
            <a:avLst/>
          </a:prstGeom>
        </p:spPr>
      </p:pic>
      <p:sp>
        <p:nvSpPr>
          <p:cNvPr id="2" name="Text Placeholder 11">
            <a:extLst>
              <a:ext uri="{FF2B5EF4-FFF2-40B4-BE49-F238E27FC236}">
                <a16:creationId xmlns:a16="http://schemas.microsoft.com/office/drawing/2014/main" id="{0BE3C711-1386-008C-1249-4763DC4A5ADE}"/>
              </a:ext>
            </a:extLst>
          </p:cNvPr>
          <p:cNvSpPr txBox="1">
            <a:spLocks/>
          </p:cNvSpPr>
          <p:nvPr/>
        </p:nvSpPr>
        <p:spPr>
          <a:xfrm>
            <a:off x="429115" y="525832"/>
            <a:ext cx="631892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Reflection and Discussion</a:t>
            </a:r>
          </a:p>
          <a:p>
            <a:pPr marL="0" indent="0">
              <a:lnSpc>
                <a:spcPts val="3520"/>
              </a:lnSpc>
              <a:spcBef>
                <a:spcPts val="0"/>
              </a:spcBef>
              <a:buNone/>
            </a:pPr>
            <a:r>
              <a:rPr lang="en-US" sz="3400" b="1" dirty="0">
                <a:solidFill>
                  <a:srgbClr val="262626"/>
                </a:solidFill>
                <a:cs typeface="Times New Roman" panose="02020603050405020304" pitchFamily="18" charset="0"/>
              </a:rPr>
              <a:t> </a:t>
            </a:r>
          </a:p>
        </p:txBody>
      </p:sp>
      <p:cxnSp>
        <p:nvCxnSpPr>
          <p:cNvPr id="3" name="Straight Connector 2">
            <a:extLst>
              <a:ext uri="{FF2B5EF4-FFF2-40B4-BE49-F238E27FC236}">
                <a16:creationId xmlns:a16="http://schemas.microsoft.com/office/drawing/2014/main" id="{C1F92A35-9D06-92D0-095C-C8A586EE0DFF}"/>
              </a:ext>
            </a:extLst>
          </p:cNvPr>
          <p:cNvCxnSpPr>
            <a:cxnSpLocks/>
          </p:cNvCxnSpPr>
          <p:nvPr/>
        </p:nvCxnSpPr>
        <p:spPr>
          <a:xfrm>
            <a:off x="0" y="1275808"/>
            <a:ext cx="68406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A7C61F0D-5A87-F0C2-9551-82CAF215E529}"/>
              </a:ext>
            </a:extLst>
          </p:cNvPr>
          <p:cNvSpPr/>
          <p:nvPr/>
        </p:nvSpPr>
        <p:spPr>
          <a:xfrm flipH="1">
            <a:off x="586944" y="2047598"/>
            <a:ext cx="4873698" cy="3508653"/>
          </a:xfrm>
          <a:prstGeom prst="rect">
            <a:avLst/>
          </a:prstGeom>
        </p:spPr>
        <p:txBody>
          <a:bodyPr wrap="square">
            <a:spAutoFit/>
          </a:bodyPr>
          <a:lstStyle/>
          <a:p>
            <a:pPr>
              <a:buClr>
                <a:srgbClr val="62A844"/>
              </a:buClr>
            </a:pPr>
            <a:r>
              <a:rPr lang="en-US" sz="2000" b="1" dirty="0">
                <a:solidFill>
                  <a:srgbClr val="0289AE"/>
                </a:solidFill>
              </a:rPr>
              <a:t>Where does value leak out most often in your chosen process?</a:t>
            </a:r>
          </a:p>
          <a:p>
            <a:pPr marL="285750" indent="-285750">
              <a:buClr>
                <a:srgbClr val="62A844"/>
              </a:buClr>
              <a:buFont typeface="Arial" panose="020B0604020202020204" pitchFamily="34" charset="0"/>
              <a:buChar char="•"/>
            </a:pPr>
            <a:r>
              <a:rPr lang="en-US" dirty="0">
                <a:solidFill>
                  <a:srgbClr val="262626"/>
                </a:solidFill>
              </a:rPr>
              <a:t>before service?</a:t>
            </a:r>
          </a:p>
          <a:p>
            <a:pPr marL="285750" indent="-285750">
              <a:buClr>
                <a:srgbClr val="62A844"/>
              </a:buClr>
              <a:buFont typeface="Arial" panose="020B0604020202020204" pitchFamily="34" charset="0"/>
              <a:buChar char="•"/>
            </a:pPr>
            <a:r>
              <a:rPr lang="en-US" dirty="0">
                <a:solidFill>
                  <a:srgbClr val="262626"/>
                </a:solidFill>
              </a:rPr>
              <a:t>during service?</a:t>
            </a:r>
          </a:p>
          <a:p>
            <a:pPr marL="285750" indent="-285750">
              <a:buClr>
                <a:srgbClr val="62A844"/>
              </a:buClr>
              <a:buFont typeface="Arial" panose="020B0604020202020204" pitchFamily="34" charset="0"/>
              <a:buChar char="•"/>
            </a:pPr>
            <a:r>
              <a:rPr lang="en-US" dirty="0">
                <a:solidFill>
                  <a:srgbClr val="262626"/>
                </a:solidFill>
              </a:rPr>
              <a:t>during cleaning or reset?</a:t>
            </a:r>
          </a:p>
          <a:p>
            <a:pPr marL="285750" indent="-285750">
              <a:buClr>
                <a:srgbClr val="62A844"/>
              </a:buClr>
              <a:buFont typeface="Arial" panose="020B0604020202020204" pitchFamily="34" charset="0"/>
              <a:buChar char="•"/>
            </a:pPr>
            <a:r>
              <a:rPr lang="en-US" dirty="0">
                <a:solidFill>
                  <a:srgbClr val="262626"/>
                </a:solidFill>
              </a:rPr>
              <a:t>through replacement habits?</a:t>
            </a:r>
          </a:p>
          <a:p>
            <a:pPr marL="285750" indent="-285750">
              <a:buClr>
                <a:srgbClr val="62A844"/>
              </a:buClr>
              <a:buFont typeface="Arial" panose="020B0604020202020204" pitchFamily="34" charset="0"/>
              <a:buChar char="•"/>
            </a:pPr>
            <a:r>
              <a:rPr lang="en-US" dirty="0">
                <a:solidFill>
                  <a:srgbClr val="262626"/>
                </a:solidFill>
              </a:rPr>
              <a:t>through supplier packaging?</a:t>
            </a:r>
          </a:p>
          <a:p>
            <a:pPr>
              <a:buClr>
                <a:srgbClr val="62A844"/>
              </a:buClr>
            </a:pPr>
            <a:endParaRPr lang="en-US" b="1" dirty="0">
              <a:solidFill>
                <a:srgbClr val="262626"/>
              </a:solidFill>
            </a:endParaRPr>
          </a:p>
          <a:p>
            <a:pPr>
              <a:buClr>
                <a:srgbClr val="62A844"/>
              </a:buClr>
            </a:pPr>
            <a:endParaRPr lang="en-US" b="1" dirty="0">
              <a:solidFill>
                <a:srgbClr val="262626"/>
              </a:solidFill>
            </a:endParaRPr>
          </a:p>
          <a:p>
            <a:pPr>
              <a:buClr>
                <a:srgbClr val="62A844"/>
              </a:buClr>
            </a:pPr>
            <a:r>
              <a:rPr lang="en-US" sz="2000" b="1" dirty="0">
                <a:solidFill>
                  <a:srgbClr val="0289AE"/>
                </a:solidFill>
              </a:rPr>
              <a:t>Prompt:</a:t>
            </a:r>
            <a:br>
              <a:rPr lang="en-US" dirty="0">
                <a:solidFill>
                  <a:srgbClr val="262626"/>
                </a:solidFill>
              </a:rPr>
            </a:br>
            <a:r>
              <a:rPr lang="en-US" dirty="0">
                <a:solidFill>
                  <a:srgbClr val="262626"/>
                </a:solidFill>
              </a:rPr>
              <a:t>Which losses are obvious — and which ones stay invisible because they feel “normal”?</a:t>
            </a:r>
          </a:p>
        </p:txBody>
      </p:sp>
    </p:spTree>
    <p:extLst>
      <p:ext uri="{BB962C8B-B14F-4D97-AF65-F5344CB8AC3E}">
        <p14:creationId xmlns:p14="http://schemas.microsoft.com/office/powerpoint/2010/main" val="256234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239EC-30E0-0A6D-5862-F5BA878F9299}"/>
            </a:ext>
          </a:extLst>
        </p:cNvPr>
        <p:cNvGrpSpPr/>
        <p:nvPr/>
      </p:nvGrpSpPr>
      <p:grpSpPr>
        <a:xfrm>
          <a:off x="0" y="0"/>
          <a:ext cx="0" cy="0"/>
          <a:chOff x="0" y="0"/>
          <a:chExt cx="0" cy="0"/>
        </a:xfrm>
      </p:grpSpPr>
      <p:sp>
        <p:nvSpPr>
          <p:cNvPr id="107" name="Rectangle 30">
            <a:extLst>
              <a:ext uri="{FF2B5EF4-FFF2-40B4-BE49-F238E27FC236}">
                <a16:creationId xmlns:a16="http://schemas.microsoft.com/office/drawing/2014/main" id="{96F58DFB-40B4-5367-A813-3C1D289217C6}"/>
              </a:ext>
            </a:extLst>
          </p:cNvPr>
          <p:cNvSpPr/>
          <p:nvPr/>
        </p:nvSpPr>
        <p:spPr>
          <a:xfrm flipH="1">
            <a:off x="688772" y="1388001"/>
            <a:ext cx="2976599"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Circularity improves when teams understand flows alongside waste bins.</a:t>
            </a:r>
          </a:p>
          <a:p>
            <a:pPr>
              <a:lnSpc>
                <a:spcPts val="2100"/>
              </a:lnSpc>
            </a:pPr>
            <a:endParaRPr lang="en-US" sz="2000" dirty="0">
              <a:solidFill>
                <a:srgbClr val="262626"/>
              </a:solidFill>
              <a:cs typeface="Segoe UI Light" panose="020B0502040204020203" pitchFamily="34" charset="0"/>
            </a:endParaRPr>
          </a:p>
        </p:txBody>
      </p:sp>
      <p:sp>
        <p:nvSpPr>
          <p:cNvPr id="108" name="Rectangle 30">
            <a:extLst>
              <a:ext uri="{FF2B5EF4-FFF2-40B4-BE49-F238E27FC236}">
                <a16:creationId xmlns:a16="http://schemas.microsoft.com/office/drawing/2014/main" id="{96011D21-CD32-FDDD-76EE-CB792314B050}"/>
              </a:ext>
            </a:extLst>
          </p:cNvPr>
          <p:cNvSpPr/>
          <p:nvPr/>
        </p:nvSpPr>
        <p:spPr>
          <a:xfrm flipH="1">
            <a:off x="688773" y="3649539"/>
            <a:ext cx="3243331"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Food, linen, amenities, packaging and equipment all move through systems.</a:t>
            </a:r>
          </a:p>
          <a:p>
            <a:pPr>
              <a:lnSpc>
                <a:spcPts val="2100"/>
              </a:lnSpc>
            </a:pPr>
            <a:endParaRPr lang="en-US" sz="2000" dirty="0">
              <a:solidFill>
                <a:srgbClr val="262626"/>
              </a:solidFill>
              <a:cs typeface="Segoe UI Light" panose="020B0502040204020203" pitchFamily="34" charset="0"/>
            </a:endParaRPr>
          </a:p>
        </p:txBody>
      </p:sp>
      <p:sp>
        <p:nvSpPr>
          <p:cNvPr id="109" name="Rectangle 30">
            <a:extLst>
              <a:ext uri="{FF2B5EF4-FFF2-40B4-BE49-F238E27FC236}">
                <a16:creationId xmlns:a16="http://schemas.microsoft.com/office/drawing/2014/main" id="{EB92D8FE-D02E-12BE-D960-AB59181BE745}"/>
              </a:ext>
            </a:extLst>
          </p:cNvPr>
          <p:cNvSpPr/>
          <p:nvPr/>
        </p:nvSpPr>
        <p:spPr>
          <a:xfrm flipH="1">
            <a:off x="688772" y="5718773"/>
            <a:ext cx="3756226" cy="900631"/>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Different departments create different forms of loss.</a:t>
            </a:r>
          </a:p>
          <a:p>
            <a:pPr>
              <a:lnSpc>
                <a:spcPts val="2100"/>
              </a:lnSpc>
            </a:pPr>
            <a:endParaRPr lang="en-US" sz="2000" dirty="0">
              <a:solidFill>
                <a:srgbClr val="262626"/>
              </a:solidFill>
              <a:cs typeface="Segoe UI Light" panose="020B0502040204020203" pitchFamily="34" charset="0"/>
            </a:endParaRPr>
          </a:p>
        </p:txBody>
      </p:sp>
      <p:sp>
        <p:nvSpPr>
          <p:cNvPr id="3" name="Freeform 5">
            <a:extLst>
              <a:ext uri="{FF2B5EF4-FFF2-40B4-BE49-F238E27FC236}">
                <a16:creationId xmlns:a16="http://schemas.microsoft.com/office/drawing/2014/main" id="{5CE4B379-07BA-A60B-41B9-3CE87419F985}"/>
              </a:ext>
            </a:extLst>
          </p:cNvPr>
          <p:cNvSpPr>
            <a:spLocks/>
          </p:cNvSpPr>
          <p:nvPr/>
        </p:nvSpPr>
        <p:spPr bwMode="auto">
          <a:xfrm>
            <a:off x="5311215" y="3801936"/>
            <a:ext cx="930604" cy="1363306"/>
          </a:xfrm>
          <a:custGeom>
            <a:avLst/>
            <a:gdLst>
              <a:gd name="T0" fmla="*/ 351 w 351"/>
              <a:gd name="T1" fmla="*/ 514 h 514"/>
              <a:gd name="T2" fmla="*/ 351 w 351"/>
              <a:gd name="T3" fmla="*/ 316 h 514"/>
              <a:gd name="T4" fmla="*/ 286 w 351"/>
              <a:gd name="T5" fmla="*/ 257 h 514"/>
              <a:gd name="T6" fmla="*/ 66 w 351"/>
              <a:gd name="T7" fmla="*/ 257 h 514"/>
              <a:gd name="T8" fmla="*/ 0 w 351"/>
              <a:gd name="T9" fmla="*/ 199 h 514"/>
              <a:gd name="T10" fmla="*/ 0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351" y="514"/>
                </a:moveTo>
                <a:cubicBezTo>
                  <a:pt x="351" y="316"/>
                  <a:pt x="351" y="316"/>
                  <a:pt x="351" y="316"/>
                </a:cubicBezTo>
                <a:cubicBezTo>
                  <a:pt x="351" y="283"/>
                  <a:pt x="322" y="257"/>
                  <a:pt x="286" y="257"/>
                </a:cubicBezTo>
                <a:cubicBezTo>
                  <a:pt x="66" y="257"/>
                  <a:pt x="66" y="257"/>
                  <a:pt x="66" y="257"/>
                </a:cubicBezTo>
                <a:cubicBezTo>
                  <a:pt x="30" y="257"/>
                  <a:pt x="0" y="231"/>
                  <a:pt x="0" y="199"/>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9E41D06F-4965-A1A4-F8B8-3794CDE48058}"/>
              </a:ext>
            </a:extLst>
          </p:cNvPr>
          <p:cNvSpPr>
            <a:spLocks/>
          </p:cNvSpPr>
          <p:nvPr/>
        </p:nvSpPr>
        <p:spPr bwMode="auto">
          <a:xfrm>
            <a:off x="6419642" y="3801937"/>
            <a:ext cx="930604" cy="1363306"/>
          </a:xfrm>
          <a:custGeom>
            <a:avLst/>
            <a:gdLst>
              <a:gd name="T0" fmla="*/ 0 w 351"/>
              <a:gd name="T1" fmla="*/ 514 h 514"/>
              <a:gd name="T2" fmla="*/ 0 w 351"/>
              <a:gd name="T3" fmla="*/ 316 h 514"/>
              <a:gd name="T4" fmla="*/ 65 w 351"/>
              <a:gd name="T5" fmla="*/ 257 h 514"/>
              <a:gd name="T6" fmla="*/ 285 w 351"/>
              <a:gd name="T7" fmla="*/ 257 h 514"/>
              <a:gd name="T8" fmla="*/ 351 w 351"/>
              <a:gd name="T9" fmla="*/ 199 h 514"/>
              <a:gd name="T10" fmla="*/ 351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0" y="514"/>
                </a:moveTo>
                <a:cubicBezTo>
                  <a:pt x="0" y="316"/>
                  <a:pt x="0" y="316"/>
                  <a:pt x="0" y="316"/>
                </a:cubicBezTo>
                <a:cubicBezTo>
                  <a:pt x="0" y="283"/>
                  <a:pt x="29" y="257"/>
                  <a:pt x="65" y="257"/>
                </a:cubicBezTo>
                <a:cubicBezTo>
                  <a:pt x="285" y="257"/>
                  <a:pt x="285" y="257"/>
                  <a:pt x="285" y="257"/>
                </a:cubicBezTo>
                <a:cubicBezTo>
                  <a:pt x="321" y="257"/>
                  <a:pt x="351" y="231"/>
                  <a:pt x="351" y="199"/>
                </a:cubicBezTo>
                <a:cubicBezTo>
                  <a:pt x="351" y="0"/>
                  <a:pt x="351" y="0"/>
                  <a:pt x="351"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7">
            <a:extLst>
              <a:ext uri="{FF2B5EF4-FFF2-40B4-BE49-F238E27FC236}">
                <a16:creationId xmlns:a16="http://schemas.microsoft.com/office/drawing/2014/main" id="{B33C1E6F-0640-7227-11D8-B3952F903CEA}"/>
              </a:ext>
            </a:extLst>
          </p:cNvPr>
          <p:cNvSpPr>
            <a:spLocks/>
          </p:cNvSpPr>
          <p:nvPr/>
        </p:nvSpPr>
        <p:spPr bwMode="auto">
          <a:xfrm>
            <a:off x="4026943" y="2405042"/>
            <a:ext cx="624355" cy="910845"/>
          </a:xfrm>
          <a:custGeom>
            <a:avLst/>
            <a:gdLst>
              <a:gd name="T0" fmla="*/ 235 w 235"/>
              <a:gd name="T1" fmla="*/ 344 h 344"/>
              <a:gd name="T2" fmla="*/ 235 w 235"/>
              <a:gd name="T3" fmla="*/ 211 h 344"/>
              <a:gd name="T4" fmla="*/ 191 w 235"/>
              <a:gd name="T5" fmla="*/ 172 h 344"/>
              <a:gd name="T6" fmla="*/ 44 w 235"/>
              <a:gd name="T7" fmla="*/ 172 h 344"/>
              <a:gd name="T8" fmla="*/ 0 w 235"/>
              <a:gd name="T9" fmla="*/ 133 h 344"/>
              <a:gd name="T10" fmla="*/ 0 w 235"/>
              <a:gd name="T11" fmla="*/ 0 h 344"/>
            </a:gdLst>
            <a:ahLst/>
            <a:cxnLst>
              <a:cxn ang="0">
                <a:pos x="T0" y="T1"/>
              </a:cxn>
              <a:cxn ang="0">
                <a:pos x="T2" y="T3"/>
              </a:cxn>
              <a:cxn ang="0">
                <a:pos x="T4" y="T5"/>
              </a:cxn>
              <a:cxn ang="0">
                <a:pos x="T6" y="T7"/>
              </a:cxn>
              <a:cxn ang="0">
                <a:pos x="T8" y="T9"/>
              </a:cxn>
              <a:cxn ang="0">
                <a:pos x="T10" y="T11"/>
              </a:cxn>
            </a:cxnLst>
            <a:rect l="0" t="0" r="r" b="b"/>
            <a:pathLst>
              <a:path w="235" h="344">
                <a:moveTo>
                  <a:pt x="235" y="344"/>
                </a:moveTo>
                <a:cubicBezTo>
                  <a:pt x="235" y="211"/>
                  <a:pt x="235" y="211"/>
                  <a:pt x="235" y="211"/>
                </a:cubicBezTo>
                <a:cubicBezTo>
                  <a:pt x="235" y="189"/>
                  <a:pt x="215" y="172"/>
                  <a:pt x="191" y="172"/>
                </a:cubicBezTo>
                <a:cubicBezTo>
                  <a:pt x="44" y="172"/>
                  <a:pt x="44" y="172"/>
                  <a:pt x="44" y="172"/>
                </a:cubicBezTo>
                <a:cubicBezTo>
                  <a:pt x="20" y="172"/>
                  <a:pt x="0" y="154"/>
                  <a:pt x="0" y="133"/>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8">
            <a:extLst>
              <a:ext uri="{FF2B5EF4-FFF2-40B4-BE49-F238E27FC236}">
                <a16:creationId xmlns:a16="http://schemas.microsoft.com/office/drawing/2014/main" id="{DA5C4FA2-C27E-A9E2-B876-45288AF9A7A8}"/>
              </a:ext>
            </a:extLst>
          </p:cNvPr>
          <p:cNvSpPr>
            <a:spLocks/>
          </p:cNvSpPr>
          <p:nvPr/>
        </p:nvSpPr>
        <p:spPr bwMode="auto">
          <a:xfrm>
            <a:off x="8166251" y="2974076"/>
            <a:ext cx="620403" cy="912823"/>
          </a:xfrm>
          <a:custGeom>
            <a:avLst/>
            <a:gdLst>
              <a:gd name="T0" fmla="*/ 0 w 234"/>
              <a:gd name="T1" fmla="*/ 344 h 344"/>
              <a:gd name="T2" fmla="*/ 0 w 234"/>
              <a:gd name="T3" fmla="*/ 211 h 344"/>
              <a:gd name="T4" fmla="*/ 43 w 234"/>
              <a:gd name="T5" fmla="*/ 172 h 344"/>
              <a:gd name="T6" fmla="*/ 191 w 234"/>
              <a:gd name="T7" fmla="*/ 172 h 344"/>
              <a:gd name="T8" fmla="*/ 234 w 234"/>
              <a:gd name="T9" fmla="*/ 133 h 344"/>
              <a:gd name="T10" fmla="*/ 234 w 234"/>
              <a:gd name="T11" fmla="*/ 0 h 344"/>
            </a:gdLst>
            <a:ahLst/>
            <a:cxnLst>
              <a:cxn ang="0">
                <a:pos x="T0" y="T1"/>
              </a:cxn>
              <a:cxn ang="0">
                <a:pos x="T2" y="T3"/>
              </a:cxn>
              <a:cxn ang="0">
                <a:pos x="T4" y="T5"/>
              </a:cxn>
              <a:cxn ang="0">
                <a:pos x="T6" y="T7"/>
              </a:cxn>
              <a:cxn ang="0">
                <a:pos x="T8" y="T9"/>
              </a:cxn>
              <a:cxn ang="0">
                <a:pos x="T10" y="T11"/>
              </a:cxn>
            </a:cxnLst>
            <a:rect l="0" t="0" r="r" b="b"/>
            <a:pathLst>
              <a:path w="234" h="344">
                <a:moveTo>
                  <a:pt x="0" y="344"/>
                </a:moveTo>
                <a:cubicBezTo>
                  <a:pt x="0" y="211"/>
                  <a:pt x="0" y="211"/>
                  <a:pt x="0" y="211"/>
                </a:cubicBezTo>
                <a:cubicBezTo>
                  <a:pt x="0" y="190"/>
                  <a:pt x="19" y="172"/>
                  <a:pt x="43" y="172"/>
                </a:cubicBezTo>
                <a:cubicBezTo>
                  <a:pt x="191" y="172"/>
                  <a:pt x="191" y="172"/>
                  <a:pt x="191" y="172"/>
                </a:cubicBezTo>
                <a:cubicBezTo>
                  <a:pt x="215" y="172"/>
                  <a:pt x="234" y="154"/>
                  <a:pt x="234" y="133"/>
                </a:cubicBezTo>
                <a:cubicBezTo>
                  <a:pt x="234" y="0"/>
                  <a:pt x="234" y="0"/>
                  <a:pt x="234"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F1B43CD8-E473-AF22-CCA8-92A9727D15A5}"/>
              </a:ext>
            </a:extLst>
          </p:cNvPr>
          <p:cNvSpPr>
            <a:spLocks/>
          </p:cNvSpPr>
          <p:nvPr/>
        </p:nvSpPr>
        <p:spPr bwMode="auto">
          <a:xfrm>
            <a:off x="7022262" y="1128670"/>
            <a:ext cx="622377" cy="910845"/>
          </a:xfrm>
          <a:custGeom>
            <a:avLst/>
            <a:gdLst>
              <a:gd name="T0" fmla="*/ 0 w 235"/>
              <a:gd name="T1" fmla="*/ 343 h 343"/>
              <a:gd name="T2" fmla="*/ 0 w 235"/>
              <a:gd name="T3" fmla="*/ 210 h 343"/>
              <a:gd name="T4" fmla="*/ 44 w 235"/>
              <a:gd name="T5" fmla="*/ 171 h 343"/>
              <a:gd name="T6" fmla="*/ 191 w 235"/>
              <a:gd name="T7" fmla="*/ 171 h 343"/>
              <a:gd name="T8" fmla="*/ 235 w 235"/>
              <a:gd name="T9" fmla="*/ 132 h 343"/>
              <a:gd name="T10" fmla="*/ 235 w 235"/>
              <a:gd name="T11" fmla="*/ 0 h 343"/>
            </a:gdLst>
            <a:ahLst/>
            <a:cxnLst>
              <a:cxn ang="0">
                <a:pos x="T0" y="T1"/>
              </a:cxn>
              <a:cxn ang="0">
                <a:pos x="T2" y="T3"/>
              </a:cxn>
              <a:cxn ang="0">
                <a:pos x="T4" y="T5"/>
              </a:cxn>
              <a:cxn ang="0">
                <a:pos x="T6" y="T7"/>
              </a:cxn>
              <a:cxn ang="0">
                <a:pos x="T8" y="T9"/>
              </a:cxn>
              <a:cxn ang="0">
                <a:pos x="T10" y="T11"/>
              </a:cxn>
            </a:cxnLst>
            <a:rect l="0" t="0" r="r" b="b"/>
            <a:pathLst>
              <a:path w="235" h="343">
                <a:moveTo>
                  <a:pt x="0" y="343"/>
                </a:moveTo>
                <a:cubicBezTo>
                  <a:pt x="0" y="210"/>
                  <a:pt x="0" y="210"/>
                  <a:pt x="0" y="210"/>
                </a:cubicBezTo>
                <a:cubicBezTo>
                  <a:pt x="0" y="189"/>
                  <a:pt x="20" y="171"/>
                  <a:pt x="44" y="171"/>
                </a:cubicBezTo>
                <a:cubicBezTo>
                  <a:pt x="191" y="171"/>
                  <a:pt x="191" y="171"/>
                  <a:pt x="191" y="171"/>
                </a:cubicBezTo>
                <a:cubicBezTo>
                  <a:pt x="215" y="171"/>
                  <a:pt x="235" y="154"/>
                  <a:pt x="235" y="132"/>
                </a:cubicBezTo>
                <a:cubicBezTo>
                  <a:pt x="235" y="0"/>
                  <a:pt x="235" y="0"/>
                  <a:pt x="235"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0">
            <a:extLst>
              <a:ext uri="{FF2B5EF4-FFF2-40B4-BE49-F238E27FC236}">
                <a16:creationId xmlns:a16="http://schemas.microsoft.com/office/drawing/2014/main" id="{605C7F26-ABF5-ACC8-BDAE-23FC70DC54F1}"/>
              </a:ext>
            </a:extLst>
          </p:cNvPr>
          <p:cNvSpPr>
            <a:spLocks noChangeShapeType="1"/>
          </p:cNvSpPr>
          <p:nvPr/>
        </p:nvSpPr>
        <p:spPr bwMode="auto">
          <a:xfrm>
            <a:off x="6332707" y="3517419"/>
            <a:ext cx="0" cy="2305765"/>
          </a:xfrm>
          <a:prstGeom prst="line">
            <a:avLst/>
          </a:prstGeom>
          <a:noFill/>
          <a:ln w="41275" cap="flat">
            <a:solidFill>
              <a:srgbClr val="06677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EB1E85CB-452A-23F2-C5D9-B5E3E847CF1B}"/>
              </a:ext>
            </a:extLst>
          </p:cNvPr>
          <p:cNvSpPr>
            <a:spLocks/>
          </p:cNvSpPr>
          <p:nvPr/>
        </p:nvSpPr>
        <p:spPr bwMode="auto">
          <a:xfrm>
            <a:off x="5034603" y="1391452"/>
            <a:ext cx="2594231" cy="1641895"/>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5A5E11D0-2341-7894-E3BD-33B13B6D3C42}"/>
              </a:ext>
            </a:extLst>
          </p:cNvPr>
          <p:cNvSpPr>
            <a:spLocks/>
          </p:cNvSpPr>
          <p:nvPr/>
        </p:nvSpPr>
        <p:spPr bwMode="auto">
          <a:xfrm>
            <a:off x="5809120"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a:extLst>
              <a:ext uri="{FF2B5EF4-FFF2-40B4-BE49-F238E27FC236}">
                <a16:creationId xmlns:a16="http://schemas.microsoft.com/office/drawing/2014/main" id="{D358CF20-2D0B-84EF-53D3-CF19D90EE5A1}"/>
              </a:ext>
            </a:extLst>
          </p:cNvPr>
          <p:cNvSpPr>
            <a:spLocks/>
          </p:cNvSpPr>
          <p:nvPr/>
        </p:nvSpPr>
        <p:spPr bwMode="auto">
          <a:xfrm>
            <a:off x="4260089"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25">
            <a:extLst>
              <a:ext uri="{FF2B5EF4-FFF2-40B4-BE49-F238E27FC236}">
                <a16:creationId xmlns:a16="http://schemas.microsoft.com/office/drawing/2014/main" id="{5DD24FF6-A1D6-49D2-22C6-C6C87068FCB8}"/>
              </a:ext>
            </a:extLst>
          </p:cNvPr>
          <p:cNvSpPr>
            <a:spLocks noChangeArrowheads="1"/>
          </p:cNvSpPr>
          <p:nvPr/>
        </p:nvSpPr>
        <p:spPr bwMode="auto">
          <a:xfrm>
            <a:off x="5795287" y="3005686"/>
            <a:ext cx="1072862" cy="1068912"/>
          </a:xfrm>
          <a:prstGeom prst="ellipse">
            <a:avLst/>
          </a:prstGeom>
          <a:solidFill>
            <a:srgbClr val="06677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6A72C6C6-33FC-F3F3-B89D-374E740300E6}"/>
              </a:ext>
            </a:extLst>
          </p:cNvPr>
          <p:cNvSpPr>
            <a:spLocks/>
          </p:cNvSpPr>
          <p:nvPr/>
        </p:nvSpPr>
        <p:spPr bwMode="auto">
          <a:xfrm>
            <a:off x="8279462" y="2567406"/>
            <a:ext cx="1013589" cy="638184"/>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9A23A83F-3D2A-EEE5-3766-A7E53E9B6344}"/>
              </a:ext>
            </a:extLst>
          </p:cNvPr>
          <p:cNvSpPr>
            <a:spLocks/>
          </p:cNvSpPr>
          <p:nvPr/>
        </p:nvSpPr>
        <p:spPr bwMode="auto">
          <a:xfrm>
            <a:off x="3523111" y="1996050"/>
            <a:ext cx="1011613" cy="640161"/>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C77CBE45-E6C1-3C2A-1CF1-39B0983C79D4}"/>
              </a:ext>
            </a:extLst>
          </p:cNvPr>
          <p:cNvSpPr>
            <a:spLocks/>
          </p:cNvSpPr>
          <p:nvPr/>
        </p:nvSpPr>
        <p:spPr bwMode="auto">
          <a:xfrm>
            <a:off x="7138837" y="739436"/>
            <a:ext cx="1011613" cy="642137"/>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9">
            <a:extLst>
              <a:ext uri="{FF2B5EF4-FFF2-40B4-BE49-F238E27FC236}">
                <a16:creationId xmlns:a16="http://schemas.microsoft.com/office/drawing/2014/main" id="{186006E9-9AFA-79A0-30F2-D4A8AA1AED62}"/>
              </a:ext>
            </a:extLst>
          </p:cNvPr>
          <p:cNvSpPr>
            <a:spLocks noChangeArrowheads="1"/>
          </p:cNvSpPr>
          <p:nvPr/>
        </p:nvSpPr>
        <p:spPr bwMode="auto">
          <a:xfrm>
            <a:off x="4617710" y="1061493"/>
            <a:ext cx="507781" cy="507781"/>
          </a:xfrm>
          <a:prstGeom prst="ellipse">
            <a:avLst/>
          </a:prstGeom>
          <a:solidFill>
            <a:srgbClr val="EABB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30">
            <a:extLst>
              <a:ext uri="{FF2B5EF4-FFF2-40B4-BE49-F238E27FC236}">
                <a16:creationId xmlns:a16="http://schemas.microsoft.com/office/drawing/2014/main" id="{D9D30FBC-A9D4-8430-163F-79514212BB47}"/>
              </a:ext>
            </a:extLst>
          </p:cNvPr>
          <p:cNvSpPr>
            <a:spLocks noChangeArrowheads="1"/>
          </p:cNvSpPr>
          <p:nvPr/>
        </p:nvSpPr>
        <p:spPr bwMode="auto">
          <a:xfrm>
            <a:off x="8859766" y="3475927"/>
            <a:ext cx="507781" cy="509758"/>
          </a:xfrm>
          <a:prstGeom prst="ellipse">
            <a:avLst/>
          </a:prstGeom>
          <a:solidFill>
            <a:srgbClr val="EABB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31">
            <a:extLst>
              <a:ext uri="{FF2B5EF4-FFF2-40B4-BE49-F238E27FC236}">
                <a16:creationId xmlns:a16="http://schemas.microsoft.com/office/drawing/2014/main" id="{E8AD0550-C888-E9C0-B18D-6D768B1FFC4C}"/>
              </a:ext>
            </a:extLst>
          </p:cNvPr>
          <p:cNvSpPr>
            <a:spLocks noChangeArrowheads="1"/>
          </p:cNvSpPr>
          <p:nvPr/>
        </p:nvSpPr>
        <p:spPr bwMode="auto">
          <a:xfrm>
            <a:off x="8403351" y="665344"/>
            <a:ext cx="509758" cy="507781"/>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33">
            <a:extLst>
              <a:ext uri="{FF2B5EF4-FFF2-40B4-BE49-F238E27FC236}">
                <a16:creationId xmlns:a16="http://schemas.microsoft.com/office/drawing/2014/main" id="{F665138C-C919-8A50-0B53-273E16B0909B}"/>
              </a:ext>
            </a:extLst>
          </p:cNvPr>
          <p:cNvSpPr>
            <a:spLocks noChangeArrowheads="1"/>
          </p:cNvSpPr>
          <p:nvPr/>
        </p:nvSpPr>
        <p:spPr bwMode="auto">
          <a:xfrm>
            <a:off x="7684160" y="1595653"/>
            <a:ext cx="377378"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34">
            <a:extLst>
              <a:ext uri="{FF2B5EF4-FFF2-40B4-BE49-F238E27FC236}">
                <a16:creationId xmlns:a16="http://schemas.microsoft.com/office/drawing/2014/main" id="{EC02993F-BF15-4BF6-B569-173646FA056E}"/>
              </a:ext>
            </a:extLst>
          </p:cNvPr>
          <p:cNvSpPr>
            <a:spLocks noChangeArrowheads="1"/>
          </p:cNvSpPr>
          <p:nvPr/>
        </p:nvSpPr>
        <p:spPr bwMode="auto">
          <a:xfrm>
            <a:off x="5698475" y="707824"/>
            <a:ext cx="375403" cy="377379"/>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35">
            <a:extLst>
              <a:ext uri="{FF2B5EF4-FFF2-40B4-BE49-F238E27FC236}">
                <a16:creationId xmlns:a16="http://schemas.microsoft.com/office/drawing/2014/main" id="{DD684E9E-6B03-B7ED-2B93-6105FC16DF7C}"/>
              </a:ext>
            </a:extLst>
          </p:cNvPr>
          <p:cNvSpPr>
            <a:spLocks noChangeArrowheads="1"/>
          </p:cNvSpPr>
          <p:nvPr/>
        </p:nvSpPr>
        <p:spPr bwMode="auto">
          <a:xfrm>
            <a:off x="3554727" y="1101010"/>
            <a:ext cx="377378"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36">
            <a:extLst>
              <a:ext uri="{FF2B5EF4-FFF2-40B4-BE49-F238E27FC236}">
                <a16:creationId xmlns:a16="http://schemas.microsoft.com/office/drawing/2014/main" id="{9F0439E9-0B53-3A01-03CC-B25226DE4532}"/>
              </a:ext>
            </a:extLst>
          </p:cNvPr>
          <p:cNvSpPr>
            <a:spLocks noChangeArrowheads="1"/>
          </p:cNvSpPr>
          <p:nvPr/>
        </p:nvSpPr>
        <p:spPr bwMode="auto">
          <a:xfrm>
            <a:off x="4256137" y="4444072"/>
            <a:ext cx="375403"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37">
            <a:extLst>
              <a:ext uri="{FF2B5EF4-FFF2-40B4-BE49-F238E27FC236}">
                <a16:creationId xmlns:a16="http://schemas.microsoft.com/office/drawing/2014/main" id="{034808E1-AB0B-636C-D140-71BB97915B48}"/>
              </a:ext>
            </a:extLst>
          </p:cNvPr>
          <p:cNvSpPr>
            <a:spLocks noChangeArrowheads="1"/>
          </p:cNvSpPr>
          <p:nvPr/>
        </p:nvSpPr>
        <p:spPr bwMode="auto">
          <a:xfrm>
            <a:off x="7956820" y="4444072"/>
            <a:ext cx="377378" cy="375403"/>
          </a:xfrm>
          <a:prstGeom prst="ellipse">
            <a:avLst/>
          </a:pr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728B8370-49CA-E7E0-8D8F-B78F5DA4983B}"/>
              </a:ext>
            </a:extLst>
          </p:cNvPr>
          <p:cNvSpPr>
            <a:spLocks noEditPoints="1"/>
          </p:cNvSpPr>
          <p:nvPr/>
        </p:nvSpPr>
        <p:spPr bwMode="auto">
          <a:xfrm>
            <a:off x="4779726" y="3064958"/>
            <a:ext cx="444557" cy="335888"/>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39">
            <a:extLst>
              <a:ext uri="{FF2B5EF4-FFF2-40B4-BE49-F238E27FC236}">
                <a16:creationId xmlns:a16="http://schemas.microsoft.com/office/drawing/2014/main" id="{F9983DA7-84E5-045C-3E95-1B098C80EC22}"/>
              </a:ext>
            </a:extLst>
          </p:cNvPr>
          <p:cNvSpPr>
            <a:spLocks noChangeArrowheads="1"/>
          </p:cNvSpPr>
          <p:nvPr/>
        </p:nvSpPr>
        <p:spPr bwMode="auto">
          <a:xfrm>
            <a:off x="8972385" y="3738711"/>
            <a:ext cx="132379" cy="13237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1">
            <a:extLst>
              <a:ext uri="{FF2B5EF4-FFF2-40B4-BE49-F238E27FC236}">
                <a16:creationId xmlns:a16="http://schemas.microsoft.com/office/drawing/2014/main" id="{E4D12403-EE48-8852-C6B8-662159F71D6F}"/>
              </a:ext>
            </a:extLst>
          </p:cNvPr>
          <p:cNvSpPr>
            <a:spLocks noEditPoints="1"/>
          </p:cNvSpPr>
          <p:nvPr/>
        </p:nvSpPr>
        <p:spPr bwMode="auto">
          <a:xfrm>
            <a:off x="9039562" y="3554960"/>
            <a:ext cx="248952" cy="248952"/>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
            <a:extLst>
              <a:ext uri="{FF2B5EF4-FFF2-40B4-BE49-F238E27FC236}">
                <a16:creationId xmlns:a16="http://schemas.microsoft.com/office/drawing/2014/main" id="{D273D02B-FCDD-368D-F8B1-183199CDCD9A}"/>
              </a:ext>
            </a:extLst>
          </p:cNvPr>
          <p:cNvSpPr>
            <a:spLocks noEditPoints="1"/>
          </p:cNvSpPr>
          <p:nvPr/>
        </p:nvSpPr>
        <p:spPr bwMode="auto">
          <a:xfrm>
            <a:off x="5846661" y="1753025"/>
            <a:ext cx="367500" cy="367500"/>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42DA392B-5CD5-C504-8D17-7534CC20132A}"/>
              </a:ext>
            </a:extLst>
          </p:cNvPr>
          <p:cNvSpPr>
            <a:spLocks/>
          </p:cNvSpPr>
          <p:nvPr/>
        </p:nvSpPr>
        <p:spPr bwMode="auto">
          <a:xfrm>
            <a:off x="6109443" y="2260805"/>
            <a:ext cx="389234" cy="375403"/>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3">
            <a:extLst>
              <a:ext uri="{FF2B5EF4-FFF2-40B4-BE49-F238E27FC236}">
                <a16:creationId xmlns:a16="http://schemas.microsoft.com/office/drawing/2014/main" id="{2DDD1A1D-1E79-6F03-C6BD-149A64EE623D}"/>
              </a:ext>
            </a:extLst>
          </p:cNvPr>
          <p:cNvSpPr>
            <a:spLocks noChangeArrowheads="1"/>
          </p:cNvSpPr>
          <p:nvPr/>
        </p:nvSpPr>
        <p:spPr bwMode="auto">
          <a:xfrm>
            <a:off x="6364322" y="2407017"/>
            <a:ext cx="51371"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44">
            <a:extLst>
              <a:ext uri="{FF2B5EF4-FFF2-40B4-BE49-F238E27FC236}">
                <a16:creationId xmlns:a16="http://schemas.microsoft.com/office/drawing/2014/main" id="{DCAC1774-8E8F-4510-E9B4-9769F6412DA2}"/>
              </a:ext>
            </a:extLst>
          </p:cNvPr>
          <p:cNvSpPr>
            <a:spLocks noChangeArrowheads="1"/>
          </p:cNvSpPr>
          <p:nvPr/>
        </p:nvSpPr>
        <p:spPr bwMode="auto">
          <a:xfrm>
            <a:off x="6279362" y="2407017"/>
            <a:ext cx="53346"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45">
            <a:extLst>
              <a:ext uri="{FF2B5EF4-FFF2-40B4-BE49-F238E27FC236}">
                <a16:creationId xmlns:a16="http://schemas.microsoft.com/office/drawing/2014/main" id="{7AA057B9-82C0-C80D-DDD1-B240E2AC3FD1}"/>
              </a:ext>
            </a:extLst>
          </p:cNvPr>
          <p:cNvSpPr>
            <a:spLocks noChangeArrowheads="1"/>
          </p:cNvSpPr>
          <p:nvPr/>
        </p:nvSpPr>
        <p:spPr bwMode="auto">
          <a:xfrm>
            <a:off x="6190452" y="2407017"/>
            <a:ext cx="53346"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7">
            <a:extLst>
              <a:ext uri="{FF2B5EF4-FFF2-40B4-BE49-F238E27FC236}">
                <a16:creationId xmlns:a16="http://schemas.microsoft.com/office/drawing/2014/main" id="{43AD4BBE-93E9-B34A-76DF-3C234E701697}"/>
              </a:ext>
            </a:extLst>
          </p:cNvPr>
          <p:cNvSpPr>
            <a:spLocks/>
          </p:cNvSpPr>
          <p:nvPr/>
        </p:nvSpPr>
        <p:spPr bwMode="auto">
          <a:xfrm>
            <a:off x="4799483" y="1185969"/>
            <a:ext cx="217338" cy="258831"/>
          </a:xfrm>
          <a:custGeom>
            <a:avLst/>
            <a:gdLst>
              <a:gd name="T0" fmla="*/ 0 w 110"/>
              <a:gd name="T1" fmla="*/ 0 h 131"/>
              <a:gd name="T2" fmla="*/ 110 w 110"/>
              <a:gd name="T3" fmla="*/ 65 h 131"/>
              <a:gd name="T4" fmla="*/ 0 w 110"/>
              <a:gd name="T5" fmla="*/ 131 h 131"/>
              <a:gd name="T6" fmla="*/ 0 w 110"/>
              <a:gd name="T7" fmla="*/ 0 h 131"/>
            </a:gdLst>
            <a:ahLst/>
            <a:cxnLst>
              <a:cxn ang="0">
                <a:pos x="T0" y="T1"/>
              </a:cxn>
              <a:cxn ang="0">
                <a:pos x="T2" y="T3"/>
              </a:cxn>
              <a:cxn ang="0">
                <a:pos x="T4" y="T5"/>
              </a:cxn>
              <a:cxn ang="0">
                <a:pos x="T6" y="T7"/>
              </a:cxn>
            </a:cxnLst>
            <a:rect l="0" t="0" r="r" b="b"/>
            <a:pathLst>
              <a:path w="110" h="131">
                <a:moveTo>
                  <a:pt x="0" y="0"/>
                </a:moveTo>
                <a:lnTo>
                  <a:pt x="110" y="65"/>
                </a:lnTo>
                <a:lnTo>
                  <a:pt x="0" y="131"/>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a:extLst>
              <a:ext uri="{FF2B5EF4-FFF2-40B4-BE49-F238E27FC236}">
                <a16:creationId xmlns:a16="http://schemas.microsoft.com/office/drawing/2014/main" id="{52BB50B4-2BE1-DE90-2E18-1DA29225596B}"/>
              </a:ext>
            </a:extLst>
          </p:cNvPr>
          <p:cNvSpPr>
            <a:spLocks/>
          </p:cNvSpPr>
          <p:nvPr/>
        </p:nvSpPr>
        <p:spPr bwMode="auto">
          <a:xfrm>
            <a:off x="6158837" y="3547057"/>
            <a:ext cx="177823" cy="146209"/>
          </a:xfrm>
          <a:custGeom>
            <a:avLst/>
            <a:gdLst>
              <a:gd name="T0" fmla="*/ 0 w 90"/>
              <a:gd name="T1" fmla="*/ 66 h 74"/>
              <a:gd name="T2" fmla="*/ 84 w 90"/>
              <a:gd name="T3" fmla="*/ 0 h 74"/>
              <a:gd name="T4" fmla="*/ 90 w 90"/>
              <a:gd name="T5" fmla="*/ 8 h 74"/>
              <a:gd name="T6" fmla="*/ 7 w 90"/>
              <a:gd name="T7" fmla="*/ 74 h 74"/>
              <a:gd name="T8" fmla="*/ 0 w 90"/>
              <a:gd name="T9" fmla="*/ 66 h 74"/>
            </a:gdLst>
            <a:ahLst/>
            <a:cxnLst>
              <a:cxn ang="0">
                <a:pos x="T0" y="T1"/>
              </a:cxn>
              <a:cxn ang="0">
                <a:pos x="T2" y="T3"/>
              </a:cxn>
              <a:cxn ang="0">
                <a:pos x="T4" y="T5"/>
              </a:cxn>
              <a:cxn ang="0">
                <a:pos x="T6" y="T7"/>
              </a:cxn>
              <a:cxn ang="0">
                <a:pos x="T8" y="T9"/>
              </a:cxn>
            </a:cxnLst>
            <a:rect l="0" t="0" r="r" b="b"/>
            <a:pathLst>
              <a:path w="90" h="74">
                <a:moveTo>
                  <a:pt x="0" y="66"/>
                </a:moveTo>
                <a:lnTo>
                  <a:pt x="84" y="0"/>
                </a:lnTo>
                <a:lnTo>
                  <a:pt x="90" y="8"/>
                </a:lnTo>
                <a:lnTo>
                  <a:pt x="7" y="74"/>
                </a:lnTo>
                <a:lnTo>
                  <a:pt x="0" y="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a:extLst>
              <a:ext uri="{FF2B5EF4-FFF2-40B4-BE49-F238E27FC236}">
                <a16:creationId xmlns:a16="http://schemas.microsoft.com/office/drawing/2014/main" id="{4A6283A0-5527-9E37-B11A-5644F74615DF}"/>
              </a:ext>
            </a:extLst>
          </p:cNvPr>
          <p:cNvSpPr>
            <a:spLocks/>
          </p:cNvSpPr>
          <p:nvPr/>
        </p:nvSpPr>
        <p:spPr bwMode="auto">
          <a:xfrm>
            <a:off x="6324805" y="3547057"/>
            <a:ext cx="179798" cy="146209"/>
          </a:xfrm>
          <a:custGeom>
            <a:avLst/>
            <a:gdLst>
              <a:gd name="T0" fmla="*/ 84 w 91"/>
              <a:gd name="T1" fmla="*/ 74 h 74"/>
              <a:gd name="T2" fmla="*/ 0 w 91"/>
              <a:gd name="T3" fmla="*/ 8 h 74"/>
              <a:gd name="T4" fmla="*/ 6 w 91"/>
              <a:gd name="T5" fmla="*/ 0 h 74"/>
              <a:gd name="T6" fmla="*/ 91 w 91"/>
              <a:gd name="T7" fmla="*/ 66 h 74"/>
              <a:gd name="T8" fmla="*/ 84 w 91"/>
              <a:gd name="T9" fmla="*/ 74 h 74"/>
            </a:gdLst>
            <a:ahLst/>
            <a:cxnLst>
              <a:cxn ang="0">
                <a:pos x="T0" y="T1"/>
              </a:cxn>
              <a:cxn ang="0">
                <a:pos x="T2" y="T3"/>
              </a:cxn>
              <a:cxn ang="0">
                <a:pos x="T4" y="T5"/>
              </a:cxn>
              <a:cxn ang="0">
                <a:pos x="T6" y="T7"/>
              </a:cxn>
              <a:cxn ang="0">
                <a:pos x="T8" y="T9"/>
              </a:cxn>
            </a:cxnLst>
            <a:rect l="0" t="0" r="r" b="b"/>
            <a:pathLst>
              <a:path w="91" h="74">
                <a:moveTo>
                  <a:pt x="84" y="74"/>
                </a:moveTo>
                <a:lnTo>
                  <a:pt x="0" y="8"/>
                </a:lnTo>
                <a:lnTo>
                  <a:pt x="6" y="0"/>
                </a:lnTo>
                <a:lnTo>
                  <a:pt x="91" y="66"/>
                </a:lnTo>
                <a:lnTo>
                  <a:pt x="84" y="7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49">
            <a:extLst>
              <a:ext uri="{FF2B5EF4-FFF2-40B4-BE49-F238E27FC236}">
                <a16:creationId xmlns:a16="http://schemas.microsoft.com/office/drawing/2014/main" id="{0B09373A-99BE-A93D-20A0-671C497E3F93}"/>
              </a:ext>
            </a:extLst>
          </p:cNvPr>
          <p:cNvSpPr>
            <a:spLocks noChangeArrowheads="1"/>
          </p:cNvSpPr>
          <p:nvPr/>
        </p:nvSpPr>
        <p:spPr bwMode="auto">
          <a:xfrm>
            <a:off x="6320854" y="3343548"/>
            <a:ext cx="21734" cy="21141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
            <a:extLst>
              <a:ext uri="{FF2B5EF4-FFF2-40B4-BE49-F238E27FC236}">
                <a16:creationId xmlns:a16="http://schemas.microsoft.com/office/drawing/2014/main" id="{79B84E4F-06D3-8DC8-9578-8B1DF9FFD37C}"/>
              </a:ext>
            </a:extLst>
          </p:cNvPr>
          <p:cNvSpPr>
            <a:spLocks/>
          </p:cNvSpPr>
          <p:nvPr/>
        </p:nvSpPr>
        <p:spPr bwMode="auto">
          <a:xfrm>
            <a:off x="6243798" y="3256613"/>
            <a:ext cx="175846" cy="173871"/>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2">
            <a:extLst>
              <a:ext uri="{FF2B5EF4-FFF2-40B4-BE49-F238E27FC236}">
                <a16:creationId xmlns:a16="http://schemas.microsoft.com/office/drawing/2014/main" id="{3B5FD467-E04F-96BA-D166-31C273231DF3}"/>
              </a:ext>
            </a:extLst>
          </p:cNvPr>
          <p:cNvSpPr>
            <a:spLocks/>
          </p:cNvSpPr>
          <p:nvPr/>
        </p:nvSpPr>
        <p:spPr bwMode="auto">
          <a:xfrm>
            <a:off x="6077830" y="3562860"/>
            <a:ext cx="173871" cy="175846"/>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F0B7E8C5-ACC0-A3B9-596F-0108F2E21AAF}"/>
              </a:ext>
            </a:extLst>
          </p:cNvPr>
          <p:cNvSpPr>
            <a:spLocks/>
          </p:cNvSpPr>
          <p:nvPr/>
        </p:nvSpPr>
        <p:spPr bwMode="auto">
          <a:xfrm>
            <a:off x="6411741" y="3562860"/>
            <a:ext cx="173871" cy="175846"/>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3">
            <a:extLst>
              <a:ext uri="{FF2B5EF4-FFF2-40B4-BE49-F238E27FC236}">
                <a16:creationId xmlns:a16="http://schemas.microsoft.com/office/drawing/2014/main" id="{5AF86CAA-DBCB-B8FE-E043-118C0FFC6DC0}"/>
              </a:ext>
            </a:extLst>
          </p:cNvPr>
          <p:cNvSpPr>
            <a:spLocks noChangeArrowheads="1"/>
          </p:cNvSpPr>
          <p:nvPr/>
        </p:nvSpPr>
        <p:spPr bwMode="auto">
          <a:xfrm>
            <a:off x="6279362" y="3499637"/>
            <a:ext cx="104718" cy="10866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5">
            <a:extLst>
              <a:ext uri="{FF2B5EF4-FFF2-40B4-BE49-F238E27FC236}">
                <a16:creationId xmlns:a16="http://schemas.microsoft.com/office/drawing/2014/main" id="{A9129652-A753-C2D0-EC02-801ACF469332}"/>
              </a:ext>
            </a:extLst>
          </p:cNvPr>
          <p:cNvSpPr>
            <a:spLocks/>
          </p:cNvSpPr>
          <p:nvPr/>
        </p:nvSpPr>
        <p:spPr bwMode="auto">
          <a:xfrm>
            <a:off x="7559683" y="3215122"/>
            <a:ext cx="217338" cy="252903"/>
          </a:xfrm>
          <a:custGeom>
            <a:avLst/>
            <a:gdLst>
              <a:gd name="T0" fmla="*/ 0 w 110"/>
              <a:gd name="T1" fmla="*/ 21 h 128"/>
              <a:gd name="T2" fmla="*/ 24 w 110"/>
              <a:gd name="T3" fmla="*/ 0 h 128"/>
              <a:gd name="T4" fmla="*/ 110 w 110"/>
              <a:gd name="T5" fmla="*/ 108 h 128"/>
              <a:gd name="T6" fmla="*/ 86 w 110"/>
              <a:gd name="T7" fmla="*/ 128 h 128"/>
              <a:gd name="T8" fmla="*/ 0 w 110"/>
              <a:gd name="T9" fmla="*/ 21 h 128"/>
            </a:gdLst>
            <a:ahLst/>
            <a:cxnLst>
              <a:cxn ang="0">
                <a:pos x="T0" y="T1"/>
              </a:cxn>
              <a:cxn ang="0">
                <a:pos x="T2" y="T3"/>
              </a:cxn>
              <a:cxn ang="0">
                <a:pos x="T4" y="T5"/>
              </a:cxn>
              <a:cxn ang="0">
                <a:pos x="T6" y="T7"/>
              </a:cxn>
              <a:cxn ang="0">
                <a:pos x="T8" y="T9"/>
              </a:cxn>
            </a:cxnLst>
            <a:rect l="0" t="0" r="r" b="b"/>
            <a:pathLst>
              <a:path w="110" h="128">
                <a:moveTo>
                  <a:pt x="0" y="21"/>
                </a:moveTo>
                <a:lnTo>
                  <a:pt x="24" y="0"/>
                </a:lnTo>
                <a:lnTo>
                  <a:pt x="110" y="108"/>
                </a:lnTo>
                <a:lnTo>
                  <a:pt x="86" y="128"/>
                </a:lnTo>
                <a:lnTo>
                  <a:pt x="0" y="2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0D7852C5-02BB-7197-E030-AD5C67718FFA}"/>
              </a:ext>
            </a:extLst>
          </p:cNvPr>
          <p:cNvSpPr>
            <a:spLocks/>
          </p:cNvSpPr>
          <p:nvPr/>
        </p:nvSpPr>
        <p:spPr bwMode="auto">
          <a:xfrm>
            <a:off x="7575491" y="3234879"/>
            <a:ext cx="185726" cy="215363"/>
          </a:xfrm>
          <a:custGeom>
            <a:avLst/>
            <a:gdLst>
              <a:gd name="T0" fmla="*/ 0 w 94"/>
              <a:gd name="T1" fmla="*/ 12 h 109"/>
              <a:gd name="T2" fmla="*/ 79 w 94"/>
              <a:gd name="T3" fmla="*/ 109 h 109"/>
              <a:gd name="T4" fmla="*/ 94 w 94"/>
              <a:gd name="T5" fmla="*/ 96 h 109"/>
              <a:gd name="T6" fmla="*/ 16 w 94"/>
              <a:gd name="T7" fmla="*/ 0 h 109"/>
              <a:gd name="T8" fmla="*/ 0 w 94"/>
              <a:gd name="T9" fmla="*/ 12 h 109"/>
            </a:gdLst>
            <a:ahLst/>
            <a:cxnLst>
              <a:cxn ang="0">
                <a:pos x="T0" y="T1"/>
              </a:cxn>
              <a:cxn ang="0">
                <a:pos x="T2" y="T3"/>
              </a:cxn>
              <a:cxn ang="0">
                <a:pos x="T4" y="T5"/>
              </a:cxn>
              <a:cxn ang="0">
                <a:pos x="T6" y="T7"/>
              </a:cxn>
              <a:cxn ang="0">
                <a:pos x="T8" y="T9"/>
              </a:cxn>
            </a:cxnLst>
            <a:rect l="0" t="0" r="r" b="b"/>
            <a:pathLst>
              <a:path w="94" h="109">
                <a:moveTo>
                  <a:pt x="0" y="12"/>
                </a:moveTo>
                <a:lnTo>
                  <a:pt x="79" y="109"/>
                </a:lnTo>
                <a:lnTo>
                  <a:pt x="94" y="96"/>
                </a:lnTo>
                <a:lnTo>
                  <a:pt x="16" y="0"/>
                </a:lnTo>
                <a:lnTo>
                  <a:pt x="0"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
            <a:extLst>
              <a:ext uri="{FF2B5EF4-FFF2-40B4-BE49-F238E27FC236}">
                <a16:creationId xmlns:a16="http://schemas.microsoft.com/office/drawing/2014/main" id="{EA8C4356-11C5-64C9-5E93-8B4A9CA21B59}"/>
              </a:ext>
            </a:extLst>
          </p:cNvPr>
          <p:cNvSpPr>
            <a:spLocks/>
          </p:cNvSpPr>
          <p:nvPr/>
        </p:nvSpPr>
        <p:spPr bwMode="auto">
          <a:xfrm>
            <a:off x="7490529" y="3140042"/>
            <a:ext cx="163992" cy="163992"/>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8">
            <a:extLst>
              <a:ext uri="{FF2B5EF4-FFF2-40B4-BE49-F238E27FC236}">
                <a16:creationId xmlns:a16="http://schemas.microsoft.com/office/drawing/2014/main" id="{01857A90-B5D3-EF44-D92C-609EC08358CB}"/>
              </a:ext>
            </a:extLst>
          </p:cNvPr>
          <p:cNvSpPr>
            <a:spLocks/>
          </p:cNvSpPr>
          <p:nvPr/>
        </p:nvSpPr>
        <p:spPr bwMode="auto">
          <a:xfrm>
            <a:off x="7684160" y="3381089"/>
            <a:ext cx="163992" cy="163992"/>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9">
            <a:extLst>
              <a:ext uri="{FF2B5EF4-FFF2-40B4-BE49-F238E27FC236}">
                <a16:creationId xmlns:a16="http://schemas.microsoft.com/office/drawing/2014/main" id="{E0922EBF-FDD6-F71F-FB44-4BBC92B46683}"/>
              </a:ext>
            </a:extLst>
          </p:cNvPr>
          <p:cNvSpPr>
            <a:spLocks/>
          </p:cNvSpPr>
          <p:nvPr/>
        </p:nvSpPr>
        <p:spPr bwMode="auto">
          <a:xfrm>
            <a:off x="7697991" y="3392943"/>
            <a:ext cx="134355" cy="132379"/>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0">
            <a:extLst>
              <a:ext uri="{FF2B5EF4-FFF2-40B4-BE49-F238E27FC236}">
                <a16:creationId xmlns:a16="http://schemas.microsoft.com/office/drawing/2014/main" id="{AD2590D7-D212-0C43-D32B-042D081439BE}"/>
              </a:ext>
            </a:extLst>
          </p:cNvPr>
          <p:cNvSpPr>
            <a:spLocks/>
          </p:cNvSpPr>
          <p:nvPr/>
        </p:nvSpPr>
        <p:spPr bwMode="auto">
          <a:xfrm>
            <a:off x="7506337" y="3155847"/>
            <a:ext cx="132379" cy="132379"/>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1">
            <a:extLst>
              <a:ext uri="{FF2B5EF4-FFF2-40B4-BE49-F238E27FC236}">
                <a16:creationId xmlns:a16="http://schemas.microsoft.com/office/drawing/2014/main" id="{A39716CC-9DE7-821A-0422-CBF531666982}"/>
              </a:ext>
            </a:extLst>
          </p:cNvPr>
          <p:cNvSpPr>
            <a:spLocks/>
          </p:cNvSpPr>
          <p:nvPr/>
        </p:nvSpPr>
        <p:spPr bwMode="auto">
          <a:xfrm>
            <a:off x="8535732" y="805623"/>
            <a:ext cx="245000" cy="227217"/>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2">
            <a:extLst>
              <a:ext uri="{FF2B5EF4-FFF2-40B4-BE49-F238E27FC236}">
                <a16:creationId xmlns:a16="http://schemas.microsoft.com/office/drawing/2014/main" id="{47614850-83DB-7738-AA54-2576FEDD14EE}"/>
              </a:ext>
            </a:extLst>
          </p:cNvPr>
          <p:cNvSpPr>
            <a:spLocks/>
          </p:cNvSpPr>
          <p:nvPr/>
        </p:nvSpPr>
        <p:spPr bwMode="auto">
          <a:xfrm>
            <a:off x="3625856" y="1185969"/>
            <a:ext cx="231169" cy="171894"/>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3">
            <a:extLst>
              <a:ext uri="{FF2B5EF4-FFF2-40B4-BE49-F238E27FC236}">
                <a16:creationId xmlns:a16="http://schemas.microsoft.com/office/drawing/2014/main" id="{F9FF2CCF-36A3-10F3-6EC3-A32573BE01CC}"/>
              </a:ext>
            </a:extLst>
          </p:cNvPr>
          <p:cNvSpPr>
            <a:spLocks/>
          </p:cNvSpPr>
          <p:nvPr/>
        </p:nvSpPr>
        <p:spPr bwMode="auto">
          <a:xfrm>
            <a:off x="3647590" y="1302541"/>
            <a:ext cx="51371" cy="88911"/>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05F4777F-7CC4-EC01-4CE0-0B6F6A5DE0A8}"/>
              </a:ext>
            </a:extLst>
          </p:cNvPr>
          <p:cNvSpPr>
            <a:spLocks/>
          </p:cNvSpPr>
          <p:nvPr/>
        </p:nvSpPr>
        <p:spPr bwMode="auto">
          <a:xfrm>
            <a:off x="3785895" y="1302541"/>
            <a:ext cx="51371" cy="88911"/>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6" name="Group 105">
            <a:extLst>
              <a:ext uri="{FF2B5EF4-FFF2-40B4-BE49-F238E27FC236}">
                <a16:creationId xmlns:a16="http://schemas.microsoft.com/office/drawing/2014/main" id="{84FF5067-AE36-D247-D00F-BE00AEB5A4F7}"/>
              </a:ext>
            </a:extLst>
          </p:cNvPr>
          <p:cNvGrpSpPr/>
          <p:nvPr/>
        </p:nvGrpSpPr>
        <p:grpSpPr>
          <a:xfrm>
            <a:off x="2988463" y="2788343"/>
            <a:ext cx="509758" cy="507781"/>
            <a:chOff x="3368999" y="3590525"/>
            <a:chExt cx="509758" cy="507781"/>
          </a:xfrm>
        </p:grpSpPr>
        <p:sp>
          <p:nvSpPr>
            <p:cNvPr id="19" name="Oval 32">
              <a:extLst>
                <a:ext uri="{FF2B5EF4-FFF2-40B4-BE49-F238E27FC236}">
                  <a16:creationId xmlns:a16="http://schemas.microsoft.com/office/drawing/2014/main" id="{DC00064D-F232-D291-19C0-2375541C9A84}"/>
                </a:ext>
              </a:extLst>
            </p:cNvPr>
            <p:cNvSpPr>
              <a:spLocks noChangeArrowheads="1"/>
            </p:cNvSpPr>
            <p:nvPr/>
          </p:nvSpPr>
          <p:spPr bwMode="auto">
            <a:xfrm>
              <a:off x="3368999" y="3590525"/>
              <a:ext cx="509758" cy="507781"/>
            </a:xfrm>
            <a:prstGeom prst="ellipse">
              <a:avLst/>
            </a:pr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5">
              <a:extLst>
                <a:ext uri="{FF2B5EF4-FFF2-40B4-BE49-F238E27FC236}">
                  <a16:creationId xmlns:a16="http://schemas.microsoft.com/office/drawing/2014/main" id="{F294A735-3F69-6C13-2395-F2014464FEB8}"/>
                </a:ext>
              </a:extLst>
            </p:cNvPr>
            <p:cNvSpPr>
              <a:spLocks/>
            </p:cNvSpPr>
            <p:nvPr/>
          </p:nvSpPr>
          <p:spPr bwMode="auto">
            <a:xfrm>
              <a:off x="3493478" y="3703144"/>
              <a:ext cx="260806" cy="260806"/>
            </a:xfrm>
            <a:custGeom>
              <a:avLst/>
              <a:gdLst>
                <a:gd name="T0" fmla="*/ 72 w 132"/>
                <a:gd name="T1" fmla="*/ 51 h 132"/>
                <a:gd name="T2" fmla="*/ 72 w 132"/>
                <a:gd name="T3" fmla="*/ 41 h 132"/>
                <a:gd name="T4" fmla="*/ 97 w 132"/>
                <a:gd name="T5" fmla="*/ 41 h 132"/>
                <a:gd name="T6" fmla="*/ 97 w 132"/>
                <a:gd name="T7" fmla="*/ 0 h 132"/>
                <a:gd name="T8" fmla="*/ 35 w 132"/>
                <a:gd name="T9" fmla="*/ 0 h 132"/>
                <a:gd name="T10" fmla="*/ 35 w 132"/>
                <a:gd name="T11" fmla="*/ 41 h 132"/>
                <a:gd name="T12" fmla="*/ 61 w 132"/>
                <a:gd name="T13" fmla="*/ 41 h 132"/>
                <a:gd name="T14" fmla="*/ 61 w 132"/>
                <a:gd name="T15" fmla="*/ 51 h 132"/>
                <a:gd name="T16" fmla="*/ 26 w 132"/>
                <a:gd name="T17" fmla="*/ 51 h 132"/>
                <a:gd name="T18" fmla="*/ 26 w 132"/>
                <a:gd name="T19" fmla="*/ 46 h 132"/>
                <a:gd name="T20" fmla="*/ 11 w 132"/>
                <a:gd name="T21" fmla="*/ 46 h 132"/>
                <a:gd name="T22" fmla="*/ 11 w 132"/>
                <a:gd name="T23" fmla="*/ 51 h 132"/>
                <a:gd name="T24" fmla="*/ 0 w 132"/>
                <a:gd name="T25" fmla="*/ 51 h 132"/>
                <a:gd name="T26" fmla="*/ 0 w 132"/>
                <a:gd name="T27" fmla="*/ 132 h 132"/>
                <a:gd name="T28" fmla="*/ 132 w 132"/>
                <a:gd name="T29" fmla="*/ 132 h 132"/>
                <a:gd name="T30" fmla="*/ 132 w 132"/>
                <a:gd name="T31" fmla="*/ 51 h 132"/>
                <a:gd name="T32" fmla="*/ 72 w 132"/>
                <a:gd name="T33"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72" y="51"/>
                  </a:moveTo>
                  <a:lnTo>
                    <a:pt x="72" y="41"/>
                  </a:lnTo>
                  <a:lnTo>
                    <a:pt x="97" y="41"/>
                  </a:lnTo>
                  <a:lnTo>
                    <a:pt x="97" y="0"/>
                  </a:lnTo>
                  <a:lnTo>
                    <a:pt x="35" y="0"/>
                  </a:lnTo>
                  <a:lnTo>
                    <a:pt x="35" y="41"/>
                  </a:lnTo>
                  <a:lnTo>
                    <a:pt x="61" y="41"/>
                  </a:lnTo>
                  <a:lnTo>
                    <a:pt x="61" y="51"/>
                  </a:lnTo>
                  <a:lnTo>
                    <a:pt x="26" y="51"/>
                  </a:lnTo>
                  <a:lnTo>
                    <a:pt x="26" y="46"/>
                  </a:lnTo>
                  <a:lnTo>
                    <a:pt x="11" y="46"/>
                  </a:lnTo>
                  <a:lnTo>
                    <a:pt x="11" y="51"/>
                  </a:lnTo>
                  <a:lnTo>
                    <a:pt x="0" y="51"/>
                  </a:lnTo>
                  <a:lnTo>
                    <a:pt x="0" y="132"/>
                  </a:lnTo>
                  <a:lnTo>
                    <a:pt x="132" y="132"/>
                  </a:lnTo>
                  <a:lnTo>
                    <a:pt x="132" y="51"/>
                  </a:lnTo>
                  <a:lnTo>
                    <a:pt x="72" y="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a:extLst>
                <a:ext uri="{FF2B5EF4-FFF2-40B4-BE49-F238E27FC236}">
                  <a16:creationId xmlns:a16="http://schemas.microsoft.com/office/drawing/2014/main" id="{EB76851E-4E1C-2FFE-BC03-928CCC8DF77A}"/>
                </a:ext>
              </a:extLst>
            </p:cNvPr>
            <p:cNvSpPr>
              <a:spLocks/>
            </p:cNvSpPr>
            <p:nvPr/>
          </p:nvSpPr>
          <p:spPr bwMode="auto">
            <a:xfrm>
              <a:off x="3702912" y="3823669"/>
              <a:ext cx="29637" cy="9879"/>
            </a:xfrm>
            <a:custGeom>
              <a:avLst/>
              <a:gdLst>
                <a:gd name="T0" fmla="*/ 15 w 15"/>
                <a:gd name="T1" fmla="*/ 5 h 5"/>
                <a:gd name="T2" fmla="*/ 15 w 15"/>
                <a:gd name="T3" fmla="*/ 5 h 5"/>
                <a:gd name="T4" fmla="*/ 0 w 15"/>
                <a:gd name="T5" fmla="*/ 5 h 5"/>
                <a:gd name="T6" fmla="*/ 0 w 15"/>
                <a:gd name="T7" fmla="*/ 0 h 5"/>
                <a:gd name="T8" fmla="*/ 15 w 15"/>
                <a:gd name="T9" fmla="*/ 0 h 5"/>
                <a:gd name="T10" fmla="*/ 15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15" y="5"/>
                  </a:moveTo>
                  <a:lnTo>
                    <a:pt x="15" y="5"/>
                  </a:lnTo>
                  <a:lnTo>
                    <a:pt x="0" y="5"/>
                  </a:lnTo>
                  <a:lnTo>
                    <a:pt x="0" y="0"/>
                  </a:lnTo>
                  <a:lnTo>
                    <a:pt x="15" y="0"/>
                  </a:lnTo>
                  <a:lnTo>
                    <a:pt x="15" y="5"/>
                  </a:lnTo>
                  <a:close/>
                </a:path>
              </a:pathLst>
            </a:custGeom>
            <a:solidFill>
              <a:srgbClr val="DA89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a:extLst>
                <a:ext uri="{FF2B5EF4-FFF2-40B4-BE49-F238E27FC236}">
                  <a16:creationId xmlns:a16="http://schemas.microsoft.com/office/drawing/2014/main" id="{F7208EAB-6CE1-51D5-E39A-40BEAFC2B679}"/>
                </a:ext>
              </a:extLst>
            </p:cNvPr>
            <p:cNvSpPr>
              <a:spLocks/>
            </p:cNvSpPr>
            <p:nvPr/>
          </p:nvSpPr>
          <p:spPr bwMode="auto">
            <a:xfrm>
              <a:off x="3574484" y="3833546"/>
              <a:ext cx="100766" cy="100766"/>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a:extLst>
                <a:ext uri="{FF2B5EF4-FFF2-40B4-BE49-F238E27FC236}">
                  <a16:creationId xmlns:a16="http://schemas.microsoft.com/office/drawing/2014/main" id="{8DDBECB4-2964-CE7F-C666-A593E75F0BD3}"/>
                </a:ext>
              </a:extLst>
            </p:cNvPr>
            <p:cNvSpPr>
              <a:spLocks/>
            </p:cNvSpPr>
            <p:nvPr/>
          </p:nvSpPr>
          <p:spPr bwMode="auto">
            <a:xfrm>
              <a:off x="3578436" y="3716975"/>
              <a:ext cx="90888" cy="55323"/>
            </a:xfrm>
            <a:custGeom>
              <a:avLst/>
              <a:gdLst>
                <a:gd name="T0" fmla="*/ 0 w 46"/>
                <a:gd name="T1" fmla="*/ 28 h 28"/>
                <a:gd name="T2" fmla="*/ 0 w 46"/>
                <a:gd name="T3" fmla="*/ 28 h 28"/>
                <a:gd name="T4" fmla="*/ 0 w 46"/>
                <a:gd name="T5" fmla="*/ 0 h 28"/>
                <a:gd name="T6" fmla="*/ 46 w 46"/>
                <a:gd name="T7" fmla="*/ 0 h 28"/>
                <a:gd name="T8" fmla="*/ 46 w 46"/>
                <a:gd name="T9" fmla="*/ 28 h 28"/>
                <a:gd name="T10" fmla="*/ 0 w 46"/>
                <a:gd name="T11" fmla="*/ 28 h 28"/>
              </a:gdLst>
              <a:ahLst/>
              <a:cxnLst>
                <a:cxn ang="0">
                  <a:pos x="T0" y="T1"/>
                </a:cxn>
                <a:cxn ang="0">
                  <a:pos x="T2" y="T3"/>
                </a:cxn>
                <a:cxn ang="0">
                  <a:pos x="T4" y="T5"/>
                </a:cxn>
                <a:cxn ang="0">
                  <a:pos x="T6" y="T7"/>
                </a:cxn>
                <a:cxn ang="0">
                  <a:pos x="T8" y="T9"/>
                </a:cxn>
                <a:cxn ang="0">
                  <a:pos x="T10" y="T11"/>
                </a:cxn>
              </a:cxnLst>
              <a:rect l="0" t="0" r="r" b="b"/>
              <a:pathLst>
                <a:path w="46" h="28">
                  <a:moveTo>
                    <a:pt x="0" y="28"/>
                  </a:moveTo>
                  <a:lnTo>
                    <a:pt x="0" y="28"/>
                  </a:lnTo>
                  <a:lnTo>
                    <a:pt x="0" y="0"/>
                  </a:lnTo>
                  <a:lnTo>
                    <a:pt x="46" y="0"/>
                  </a:lnTo>
                  <a:lnTo>
                    <a:pt x="46" y="28"/>
                  </a:lnTo>
                  <a:lnTo>
                    <a:pt x="0" y="28"/>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5" name="Freeform 59">
            <a:extLst>
              <a:ext uri="{FF2B5EF4-FFF2-40B4-BE49-F238E27FC236}">
                <a16:creationId xmlns:a16="http://schemas.microsoft.com/office/drawing/2014/main" id="{8E0BC989-E264-65C6-20BE-E4F134BA0996}"/>
              </a:ext>
            </a:extLst>
          </p:cNvPr>
          <p:cNvSpPr>
            <a:spLocks noEditPoints="1"/>
          </p:cNvSpPr>
          <p:nvPr/>
        </p:nvSpPr>
        <p:spPr bwMode="auto">
          <a:xfrm>
            <a:off x="7318636" y="3624111"/>
            <a:ext cx="333911" cy="163992"/>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69">
            <a:extLst>
              <a:ext uri="{FF2B5EF4-FFF2-40B4-BE49-F238E27FC236}">
                <a16:creationId xmlns:a16="http://schemas.microsoft.com/office/drawing/2014/main" id="{D76EC101-6C93-8157-CF12-3826E5C855E7}"/>
              </a:ext>
            </a:extLst>
          </p:cNvPr>
          <p:cNvSpPr>
            <a:spLocks noChangeArrowheads="1"/>
          </p:cNvSpPr>
          <p:nvPr/>
        </p:nvSpPr>
        <p:spPr bwMode="auto">
          <a:xfrm>
            <a:off x="7318636" y="3803912"/>
            <a:ext cx="302298" cy="2370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1">
            <a:extLst>
              <a:ext uri="{FF2B5EF4-FFF2-40B4-BE49-F238E27FC236}">
                <a16:creationId xmlns:a16="http://schemas.microsoft.com/office/drawing/2014/main" id="{55CD0A1E-0A93-A57C-522E-9753AED1AA07}"/>
              </a:ext>
            </a:extLst>
          </p:cNvPr>
          <p:cNvSpPr>
            <a:spLocks/>
          </p:cNvSpPr>
          <p:nvPr/>
        </p:nvSpPr>
        <p:spPr bwMode="auto">
          <a:xfrm>
            <a:off x="7387789" y="3475927"/>
            <a:ext cx="55323" cy="138308"/>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60D2718B-8851-7E4D-67F5-FAEACAB59A30}"/>
              </a:ext>
            </a:extLst>
          </p:cNvPr>
          <p:cNvSpPr>
            <a:spLocks/>
          </p:cNvSpPr>
          <p:nvPr/>
        </p:nvSpPr>
        <p:spPr bwMode="auto">
          <a:xfrm>
            <a:off x="7466820" y="3475927"/>
            <a:ext cx="53346" cy="138308"/>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3">
            <a:extLst>
              <a:ext uri="{FF2B5EF4-FFF2-40B4-BE49-F238E27FC236}">
                <a16:creationId xmlns:a16="http://schemas.microsoft.com/office/drawing/2014/main" id="{A54AD6AB-9C90-E84A-8BE2-49A938146F94}"/>
              </a:ext>
            </a:extLst>
          </p:cNvPr>
          <p:cNvSpPr>
            <a:spLocks/>
          </p:cNvSpPr>
          <p:nvPr/>
        </p:nvSpPr>
        <p:spPr bwMode="auto">
          <a:xfrm>
            <a:off x="7709846" y="919235"/>
            <a:ext cx="136331" cy="138308"/>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4">
            <a:extLst>
              <a:ext uri="{FF2B5EF4-FFF2-40B4-BE49-F238E27FC236}">
                <a16:creationId xmlns:a16="http://schemas.microsoft.com/office/drawing/2014/main" id="{FF176400-EE85-4FA7-A3B9-9C4BEC10CFAF}"/>
              </a:ext>
            </a:extLst>
          </p:cNvPr>
          <p:cNvSpPr>
            <a:spLocks/>
          </p:cNvSpPr>
          <p:nvPr/>
        </p:nvSpPr>
        <p:spPr bwMode="auto">
          <a:xfrm>
            <a:off x="7496458" y="988389"/>
            <a:ext cx="280565" cy="264758"/>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5">
            <a:extLst>
              <a:ext uri="{FF2B5EF4-FFF2-40B4-BE49-F238E27FC236}">
                <a16:creationId xmlns:a16="http://schemas.microsoft.com/office/drawing/2014/main" id="{DFBDFB0D-A409-5FE7-A2A5-0C7F8BDF4A1B}"/>
              </a:ext>
            </a:extLst>
          </p:cNvPr>
          <p:cNvSpPr>
            <a:spLocks noEditPoints="1"/>
          </p:cNvSpPr>
          <p:nvPr/>
        </p:nvSpPr>
        <p:spPr bwMode="auto">
          <a:xfrm>
            <a:off x="3760211" y="2284517"/>
            <a:ext cx="515684" cy="53346"/>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5">
            <a:extLst>
              <a:ext uri="{FF2B5EF4-FFF2-40B4-BE49-F238E27FC236}">
                <a16:creationId xmlns:a16="http://schemas.microsoft.com/office/drawing/2014/main" id="{22197AF9-B107-2CA4-2467-0B2D7461C0D7}"/>
              </a:ext>
            </a:extLst>
          </p:cNvPr>
          <p:cNvSpPr>
            <a:spLocks noChangeArrowheads="1"/>
          </p:cNvSpPr>
          <p:nvPr/>
        </p:nvSpPr>
        <p:spPr bwMode="auto">
          <a:xfrm>
            <a:off x="4024968" y="2102742"/>
            <a:ext cx="45443" cy="4544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7">
            <a:extLst>
              <a:ext uri="{FF2B5EF4-FFF2-40B4-BE49-F238E27FC236}">
                <a16:creationId xmlns:a16="http://schemas.microsoft.com/office/drawing/2014/main" id="{4A12B780-FB02-BA13-B684-AC5450437609}"/>
              </a:ext>
            </a:extLst>
          </p:cNvPr>
          <p:cNvSpPr>
            <a:spLocks/>
          </p:cNvSpPr>
          <p:nvPr/>
        </p:nvSpPr>
        <p:spPr bwMode="auto">
          <a:xfrm>
            <a:off x="4050655" y="2132379"/>
            <a:ext cx="171894" cy="189677"/>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7">
            <a:extLst>
              <a:ext uri="{FF2B5EF4-FFF2-40B4-BE49-F238E27FC236}">
                <a16:creationId xmlns:a16="http://schemas.microsoft.com/office/drawing/2014/main" id="{B0A85A7D-BC0F-6BBF-7D63-54881E466951}"/>
              </a:ext>
            </a:extLst>
          </p:cNvPr>
          <p:cNvSpPr>
            <a:spLocks noChangeArrowheads="1"/>
          </p:cNvSpPr>
          <p:nvPr/>
        </p:nvSpPr>
        <p:spPr bwMode="auto">
          <a:xfrm>
            <a:off x="3965694" y="2102742"/>
            <a:ext cx="45443" cy="4544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0DEF91D2-E15A-61CE-002B-3475F4905AE3}"/>
              </a:ext>
            </a:extLst>
          </p:cNvPr>
          <p:cNvSpPr>
            <a:spLocks/>
          </p:cNvSpPr>
          <p:nvPr/>
        </p:nvSpPr>
        <p:spPr bwMode="auto">
          <a:xfrm>
            <a:off x="3811581" y="2116573"/>
            <a:ext cx="189677" cy="205483"/>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0">
            <a:extLst>
              <a:ext uri="{FF2B5EF4-FFF2-40B4-BE49-F238E27FC236}">
                <a16:creationId xmlns:a16="http://schemas.microsoft.com/office/drawing/2014/main" id="{9D1F850F-462A-DA8E-0600-04FA2042CA6B}"/>
              </a:ext>
            </a:extLst>
          </p:cNvPr>
          <p:cNvSpPr>
            <a:spLocks noEditPoints="1"/>
          </p:cNvSpPr>
          <p:nvPr/>
        </p:nvSpPr>
        <p:spPr bwMode="auto">
          <a:xfrm>
            <a:off x="3811581" y="2353669"/>
            <a:ext cx="414920" cy="162015"/>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1">
            <a:extLst>
              <a:ext uri="{FF2B5EF4-FFF2-40B4-BE49-F238E27FC236}">
                <a16:creationId xmlns:a16="http://schemas.microsoft.com/office/drawing/2014/main" id="{73BE7356-F791-1F84-AFDA-F54125FC7D02}"/>
              </a:ext>
            </a:extLst>
          </p:cNvPr>
          <p:cNvSpPr>
            <a:spLocks/>
          </p:cNvSpPr>
          <p:nvPr/>
        </p:nvSpPr>
        <p:spPr bwMode="auto">
          <a:xfrm>
            <a:off x="6992627" y="3207217"/>
            <a:ext cx="239072" cy="359597"/>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1">
            <a:extLst>
              <a:ext uri="{FF2B5EF4-FFF2-40B4-BE49-F238E27FC236}">
                <a16:creationId xmlns:a16="http://schemas.microsoft.com/office/drawing/2014/main" id="{70CC84A0-8DB3-03D7-1BF4-BC7E4A776CC5}"/>
              </a:ext>
            </a:extLst>
          </p:cNvPr>
          <p:cNvSpPr>
            <a:spLocks noChangeArrowheads="1"/>
          </p:cNvSpPr>
          <p:nvPr/>
        </p:nvSpPr>
        <p:spPr bwMode="auto">
          <a:xfrm>
            <a:off x="7026216" y="3242782"/>
            <a:ext cx="169920" cy="169920"/>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3">
            <a:extLst>
              <a:ext uri="{FF2B5EF4-FFF2-40B4-BE49-F238E27FC236}">
                <a16:creationId xmlns:a16="http://schemas.microsoft.com/office/drawing/2014/main" id="{B188010A-286A-B2F3-D7C5-2A77CDA7E392}"/>
              </a:ext>
            </a:extLst>
          </p:cNvPr>
          <p:cNvSpPr>
            <a:spLocks/>
          </p:cNvSpPr>
          <p:nvPr/>
        </p:nvSpPr>
        <p:spPr bwMode="auto">
          <a:xfrm>
            <a:off x="5445572" y="2776489"/>
            <a:ext cx="333911" cy="84959"/>
          </a:xfrm>
          <a:custGeom>
            <a:avLst/>
            <a:gdLst>
              <a:gd name="T0" fmla="*/ 110 w 169"/>
              <a:gd name="T1" fmla="*/ 23 h 43"/>
              <a:gd name="T2" fmla="*/ 59 w 169"/>
              <a:gd name="T3" fmla="*/ 23 h 43"/>
              <a:gd name="T4" fmla="*/ 59 w 169"/>
              <a:gd name="T5" fmla="*/ 0 h 43"/>
              <a:gd name="T6" fmla="*/ 0 w 169"/>
              <a:gd name="T7" fmla="*/ 0 h 43"/>
              <a:gd name="T8" fmla="*/ 0 w 169"/>
              <a:gd name="T9" fmla="*/ 43 h 43"/>
              <a:gd name="T10" fmla="*/ 169 w 169"/>
              <a:gd name="T11" fmla="*/ 43 h 43"/>
              <a:gd name="T12" fmla="*/ 169 w 169"/>
              <a:gd name="T13" fmla="*/ 0 h 43"/>
              <a:gd name="T14" fmla="*/ 110 w 169"/>
              <a:gd name="T15" fmla="*/ 0 h 43"/>
              <a:gd name="T16" fmla="*/ 110 w 169"/>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43">
                <a:moveTo>
                  <a:pt x="110" y="23"/>
                </a:moveTo>
                <a:lnTo>
                  <a:pt x="59" y="23"/>
                </a:lnTo>
                <a:lnTo>
                  <a:pt x="59" y="0"/>
                </a:lnTo>
                <a:lnTo>
                  <a:pt x="0" y="0"/>
                </a:lnTo>
                <a:lnTo>
                  <a:pt x="0" y="43"/>
                </a:lnTo>
                <a:lnTo>
                  <a:pt x="169" y="43"/>
                </a:lnTo>
                <a:lnTo>
                  <a:pt x="169" y="0"/>
                </a:lnTo>
                <a:lnTo>
                  <a:pt x="110" y="0"/>
                </a:lnTo>
                <a:lnTo>
                  <a:pt x="110"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83">
            <a:extLst>
              <a:ext uri="{FF2B5EF4-FFF2-40B4-BE49-F238E27FC236}">
                <a16:creationId xmlns:a16="http://schemas.microsoft.com/office/drawing/2014/main" id="{BD4FA72E-D777-1AD1-7E1B-2FFC81EED54B}"/>
              </a:ext>
            </a:extLst>
          </p:cNvPr>
          <p:cNvSpPr>
            <a:spLocks noChangeArrowheads="1"/>
          </p:cNvSpPr>
          <p:nvPr/>
        </p:nvSpPr>
        <p:spPr bwMode="auto">
          <a:xfrm>
            <a:off x="5581902" y="2776489"/>
            <a:ext cx="63225" cy="2370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5">
            <a:extLst>
              <a:ext uri="{FF2B5EF4-FFF2-40B4-BE49-F238E27FC236}">
                <a16:creationId xmlns:a16="http://schemas.microsoft.com/office/drawing/2014/main" id="{2D538C07-2D7B-40BA-C8FB-FD06192B3C94}"/>
              </a:ext>
            </a:extLst>
          </p:cNvPr>
          <p:cNvSpPr>
            <a:spLocks noEditPoints="1"/>
          </p:cNvSpPr>
          <p:nvPr/>
        </p:nvSpPr>
        <p:spPr bwMode="auto">
          <a:xfrm>
            <a:off x="5445572" y="2582864"/>
            <a:ext cx="333911" cy="173871"/>
          </a:xfrm>
          <a:custGeom>
            <a:avLst/>
            <a:gdLst>
              <a:gd name="T0" fmla="*/ 126 w 169"/>
              <a:gd name="T1" fmla="*/ 0 h 88"/>
              <a:gd name="T2" fmla="*/ 85 w 169"/>
              <a:gd name="T3" fmla="*/ 0 h 88"/>
              <a:gd name="T4" fmla="*/ 85 w 169"/>
              <a:gd name="T5" fmla="*/ 15 h 88"/>
              <a:gd name="T6" fmla="*/ 112 w 169"/>
              <a:gd name="T7" fmla="*/ 15 h 88"/>
              <a:gd name="T8" fmla="*/ 112 w 169"/>
              <a:gd name="T9" fmla="*/ 32 h 88"/>
              <a:gd name="T10" fmla="*/ 85 w 169"/>
              <a:gd name="T11" fmla="*/ 32 h 88"/>
              <a:gd name="T12" fmla="*/ 85 w 169"/>
              <a:gd name="T13" fmla="*/ 88 h 88"/>
              <a:gd name="T14" fmla="*/ 110 w 169"/>
              <a:gd name="T15" fmla="*/ 88 h 88"/>
              <a:gd name="T16" fmla="*/ 169 w 169"/>
              <a:gd name="T17" fmla="*/ 88 h 88"/>
              <a:gd name="T18" fmla="*/ 169 w 169"/>
              <a:gd name="T19" fmla="*/ 32 h 88"/>
              <a:gd name="T20" fmla="*/ 126 w 169"/>
              <a:gd name="T21" fmla="*/ 32 h 88"/>
              <a:gd name="T22" fmla="*/ 126 w 169"/>
              <a:gd name="T23" fmla="*/ 0 h 88"/>
              <a:gd name="T24" fmla="*/ 85 w 169"/>
              <a:gd name="T25" fmla="*/ 0 h 88"/>
              <a:gd name="T26" fmla="*/ 43 w 169"/>
              <a:gd name="T27" fmla="*/ 0 h 88"/>
              <a:gd name="T28" fmla="*/ 43 w 169"/>
              <a:gd name="T29" fmla="*/ 32 h 88"/>
              <a:gd name="T30" fmla="*/ 0 w 169"/>
              <a:gd name="T31" fmla="*/ 32 h 88"/>
              <a:gd name="T32" fmla="*/ 0 w 169"/>
              <a:gd name="T33" fmla="*/ 88 h 88"/>
              <a:gd name="T34" fmla="*/ 59 w 169"/>
              <a:gd name="T35" fmla="*/ 88 h 88"/>
              <a:gd name="T36" fmla="*/ 85 w 169"/>
              <a:gd name="T37" fmla="*/ 88 h 88"/>
              <a:gd name="T38" fmla="*/ 85 w 169"/>
              <a:gd name="T39" fmla="*/ 32 h 88"/>
              <a:gd name="T40" fmla="*/ 58 w 169"/>
              <a:gd name="T41" fmla="*/ 32 h 88"/>
              <a:gd name="T42" fmla="*/ 58 w 169"/>
              <a:gd name="T43" fmla="*/ 32 h 88"/>
              <a:gd name="T44" fmla="*/ 58 w 169"/>
              <a:gd name="T45" fmla="*/ 15 h 88"/>
              <a:gd name="T46" fmla="*/ 85 w 169"/>
              <a:gd name="T47" fmla="*/ 15 h 88"/>
              <a:gd name="T48" fmla="*/ 85 w 16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88">
                <a:moveTo>
                  <a:pt x="126" y="0"/>
                </a:moveTo>
                <a:lnTo>
                  <a:pt x="85" y="0"/>
                </a:lnTo>
                <a:lnTo>
                  <a:pt x="85" y="15"/>
                </a:lnTo>
                <a:lnTo>
                  <a:pt x="112" y="15"/>
                </a:lnTo>
                <a:lnTo>
                  <a:pt x="112" y="32"/>
                </a:lnTo>
                <a:lnTo>
                  <a:pt x="85" y="32"/>
                </a:lnTo>
                <a:lnTo>
                  <a:pt x="85" y="88"/>
                </a:lnTo>
                <a:lnTo>
                  <a:pt x="110" y="88"/>
                </a:lnTo>
                <a:lnTo>
                  <a:pt x="169" y="88"/>
                </a:lnTo>
                <a:lnTo>
                  <a:pt x="169" y="32"/>
                </a:lnTo>
                <a:lnTo>
                  <a:pt x="126" y="32"/>
                </a:lnTo>
                <a:lnTo>
                  <a:pt x="126" y="0"/>
                </a:lnTo>
                <a:close/>
                <a:moveTo>
                  <a:pt x="85" y="0"/>
                </a:moveTo>
                <a:lnTo>
                  <a:pt x="43" y="0"/>
                </a:lnTo>
                <a:lnTo>
                  <a:pt x="43" y="32"/>
                </a:lnTo>
                <a:lnTo>
                  <a:pt x="0" y="32"/>
                </a:lnTo>
                <a:lnTo>
                  <a:pt x="0" y="88"/>
                </a:lnTo>
                <a:lnTo>
                  <a:pt x="59" y="88"/>
                </a:lnTo>
                <a:lnTo>
                  <a:pt x="85" y="88"/>
                </a:lnTo>
                <a:lnTo>
                  <a:pt x="85" y="32"/>
                </a:lnTo>
                <a:lnTo>
                  <a:pt x="58" y="32"/>
                </a:lnTo>
                <a:lnTo>
                  <a:pt x="58" y="32"/>
                </a:lnTo>
                <a:lnTo>
                  <a:pt x="58" y="15"/>
                </a:lnTo>
                <a:lnTo>
                  <a:pt x="85" y="15"/>
                </a:lnTo>
                <a:lnTo>
                  <a:pt x="8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85">
            <a:extLst>
              <a:ext uri="{FF2B5EF4-FFF2-40B4-BE49-F238E27FC236}">
                <a16:creationId xmlns:a16="http://schemas.microsoft.com/office/drawing/2014/main" id="{C5ACADC1-E590-336C-1591-0EC0FC4D2A03}"/>
              </a:ext>
            </a:extLst>
          </p:cNvPr>
          <p:cNvSpPr>
            <a:spLocks noChangeArrowheads="1"/>
          </p:cNvSpPr>
          <p:nvPr/>
        </p:nvSpPr>
        <p:spPr bwMode="auto">
          <a:xfrm>
            <a:off x="6846417" y="2667823"/>
            <a:ext cx="339838" cy="355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37154068-930E-0B20-AF9C-1E6477B6CFCA}"/>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close/>
                <a:moveTo>
                  <a:pt x="0" y="70"/>
                </a:moveTo>
                <a:lnTo>
                  <a:pt x="146" y="70"/>
                </a:lnTo>
                <a:lnTo>
                  <a:pt x="146" y="59"/>
                </a:lnTo>
                <a:lnTo>
                  <a:pt x="134" y="47"/>
                </a:lnTo>
                <a:lnTo>
                  <a:pt x="146" y="33"/>
                </a:lnTo>
                <a:lnTo>
                  <a:pt x="146" y="0"/>
                </a:lnTo>
                <a:lnTo>
                  <a:pt x="0" y="0"/>
                </a:lnTo>
                <a:lnTo>
                  <a:pt x="0" y="70"/>
                </a:lnTo>
                <a:lnTo>
                  <a:pt x="0" y="70"/>
                </a:lnTo>
                <a:close/>
                <a:moveTo>
                  <a:pt x="146" y="33"/>
                </a:moveTo>
                <a:lnTo>
                  <a:pt x="146"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8">
            <a:extLst>
              <a:ext uri="{FF2B5EF4-FFF2-40B4-BE49-F238E27FC236}">
                <a16:creationId xmlns:a16="http://schemas.microsoft.com/office/drawing/2014/main" id="{A25914A4-CA08-41F1-DA9E-E2543A89D3EB}"/>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moveTo>
                  <a:pt x="0" y="70"/>
                </a:moveTo>
                <a:lnTo>
                  <a:pt x="146" y="70"/>
                </a:lnTo>
                <a:lnTo>
                  <a:pt x="146" y="59"/>
                </a:lnTo>
                <a:lnTo>
                  <a:pt x="134" y="47"/>
                </a:lnTo>
                <a:lnTo>
                  <a:pt x="146" y="33"/>
                </a:lnTo>
                <a:lnTo>
                  <a:pt x="146" y="0"/>
                </a:lnTo>
                <a:lnTo>
                  <a:pt x="0" y="0"/>
                </a:lnTo>
                <a:lnTo>
                  <a:pt x="0" y="70"/>
                </a:lnTo>
                <a:lnTo>
                  <a:pt x="0" y="70"/>
                </a:lnTo>
                <a:moveTo>
                  <a:pt x="146" y="33"/>
                </a:moveTo>
                <a:lnTo>
                  <a:pt x="146" y="33"/>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9">
            <a:extLst>
              <a:ext uri="{FF2B5EF4-FFF2-40B4-BE49-F238E27FC236}">
                <a16:creationId xmlns:a16="http://schemas.microsoft.com/office/drawing/2014/main" id="{070D0F33-7961-C765-34D2-9830FC96EAAD}"/>
              </a:ext>
            </a:extLst>
          </p:cNvPr>
          <p:cNvSpPr>
            <a:spLocks/>
          </p:cNvSpPr>
          <p:nvPr/>
        </p:nvSpPr>
        <p:spPr bwMode="auto">
          <a:xfrm>
            <a:off x="8581763" y="2723492"/>
            <a:ext cx="448509" cy="403065"/>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
            <a:extLst>
              <a:ext uri="{FF2B5EF4-FFF2-40B4-BE49-F238E27FC236}">
                <a16:creationId xmlns:a16="http://schemas.microsoft.com/office/drawing/2014/main" id="{85CF4E8A-7A3F-89F6-9F21-C4A491E92D48}"/>
              </a:ext>
            </a:extLst>
          </p:cNvPr>
          <p:cNvSpPr>
            <a:spLocks/>
          </p:cNvSpPr>
          <p:nvPr/>
        </p:nvSpPr>
        <p:spPr bwMode="auto">
          <a:xfrm>
            <a:off x="6484845" y="1689799"/>
            <a:ext cx="235121" cy="466291"/>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90">
            <a:extLst>
              <a:ext uri="{FF2B5EF4-FFF2-40B4-BE49-F238E27FC236}">
                <a16:creationId xmlns:a16="http://schemas.microsoft.com/office/drawing/2014/main" id="{E52D6C31-BCD6-5A02-6E21-5D769551E321}"/>
              </a:ext>
            </a:extLst>
          </p:cNvPr>
          <p:cNvSpPr>
            <a:spLocks noChangeArrowheads="1"/>
          </p:cNvSpPr>
          <p:nvPr/>
        </p:nvSpPr>
        <p:spPr bwMode="auto">
          <a:xfrm>
            <a:off x="6512506" y="1739195"/>
            <a:ext cx="181775" cy="349717"/>
          </a:xfrm>
          <a:prstGeom prst="rect">
            <a:avLst/>
          </a:prstGeom>
          <a:solidFill>
            <a:schemeClr val="accent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2">
            <a:extLst>
              <a:ext uri="{FF2B5EF4-FFF2-40B4-BE49-F238E27FC236}">
                <a16:creationId xmlns:a16="http://schemas.microsoft.com/office/drawing/2014/main" id="{12DF5093-419D-0A8A-6A94-9A6FB23C1FC1}"/>
              </a:ext>
            </a:extLst>
          </p:cNvPr>
          <p:cNvSpPr>
            <a:spLocks/>
          </p:cNvSpPr>
          <p:nvPr/>
        </p:nvSpPr>
        <p:spPr bwMode="auto">
          <a:xfrm>
            <a:off x="6553999" y="1707582"/>
            <a:ext cx="98790" cy="7903"/>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E5615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3">
            <a:extLst>
              <a:ext uri="{FF2B5EF4-FFF2-40B4-BE49-F238E27FC236}">
                <a16:creationId xmlns:a16="http://schemas.microsoft.com/office/drawing/2014/main" id="{FCEA93E2-6925-29D7-0767-A129B15DD627}"/>
              </a:ext>
            </a:extLst>
          </p:cNvPr>
          <p:cNvSpPr>
            <a:spLocks/>
          </p:cNvSpPr>
          <p:nvPr/>
        </p:nvSpPr>
        <p:spPr bwMode="auto">
          <a:xfrm>
            <a:off x="6520410" y="2116573"/>
            <a:ext cx="163992" cy="11855"/>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3">
            <a:extLst>
              <a:ext uri="{FF2B5EF4-FFF2-40B4-BE49-F238E27FC236}">
                <a16:creationId xmlns:a16="http://schemas.microsoft.com/office/drawing/2014/main" id="{2AB67877-B54C-4680-AEB8-F78C124708CB}"/>
              </a:ext>
            </a:extLst>
          </p:cNvPr>
          <p:cNvSpPr>
            <a:spLocks noChangeArrowheads="1"/>
          </p:cNvSpPr>
          <p:nvPr/>
        </p:nvSpPr>
        <p:spPr bwMode="auto">
          <a:xfrm>
            <a:off x="6575733" y="2096816"/>
            <a:ext cx="53346" cy="5334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4">
            <a:extLst>
              <a:ext uri="{FF2B5EF4-FFF2-40B4-BE49-F238E27FC236}">
                <a16:creationId xmlns:a16="http://schemas.microsoft.com/office/drawing/2014/main" id="{807D7016-2D64-A346-5459-F12354B3009F}"/>
              </a:ext>
            </a:extLst>
          </p:cNvPr>
          <p:cNvSpPr>
            <a:spLocks noChangeArrowheads="1"/>
          </p:cNvSpPr>
          <p:nvPr/>
        </p:nvSpPr>
        <p:spPr bwMode="auto">
          <a:xfrm>
            <a:off x="6583636" y="2104719"/>
            <a:ext cx="37541" cy="3754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6">
            <a:extLst>
              <a:ext uri="{FF2B5EF4-FFF2-40B4-BE49-F238E27FC236}">
                <a16:creationId xmlns:a16="http://schemas.microsoft.com/office/drawing/2014/main" id="{8949064A-20E5-B56D-D67F-88A954CB5F72}"/>
              </a:ext>
            </a:extLst>
          </p:cNvPr>
          <p:cNvSpPr>
            <a:spLocks/>
          </p:cNvSpPr>
          <p:nvPr/>
        </p:nvSpPr>
        <p:spPr bwMode="auto">
          <a:xfrm>
            <a:off x="5779484" y="834276"/>
            <a:ext cx="61249" cy="122500"/>
          </a:xfrm>
          <a:custGeom>
            <a:avLst/>
            <a:gdLst>
              <a:gd name="T0" fmla="*/ 0 w 31"/>
              <a:gd name="T1" fmla="*/ 62 h 62"/>
              <a:gd name="T2" fmla="*/ 31 w 31"/>
              <a:gd name="T3" fmla="*/ 25 h 62"/>
              <a:gd name="T4" fmla="*/ 0 w 31"/>
              <a:gd name="T5" fmla="*/ 0 h 62"/>
              <a:gd name="T6" fmla="*/ 0 w 31"/>
              <a:gd name="T7" fmla="*/ 62 h 62"/>
            </a:gdLst>
            <a:ahLst/>
            <a:cxnLst>
              <a:cxn ang="0">
                <a:pos x="T0" y="T1"/>
              </a:cxn>
              <a:cxn ang="0">
                <a:pos x="T2" y="T3"/>
              </a:cxn>
              <a:cxn ang="0">
                <a:pos x="T4" y="T5"/>
              </a:cxn>
              <a:cxn ang="0">
                <a:pos x="T6" y="T7"/>
              </a:cxn>
            </a:cxnLst>
            <a:rect l="0" t="0" r="r" b="b"/>
            <a:pathLst>
              <a:path w="31" h="62">
                <a:moveTo>
                  <a:pt x="0" y="62"/>
                </a:moveTo>
                <a:lnTo>
                  <a:pt x="31" y="25"/>
                </a:lnTo>
                <a:lnTo>
                  <a:pt x="0" y="0"/>
                </a:lnTo>
                <a:lnTo>
                  <a:pt x="0" y="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7">
            <a:extLst>
              <a:ext uri="{FF2B5EF4-FFF2-40B4-BE49-F238E27FC236}">
                <a16:creationId xmlns:a16="http://schemas.microsoft.com/office/drawing/2014/main" id="{A8F41EDF-6BA0-DCAA-8D35-4159E3EA9B26}"/>
              </a:ext>
            </a:extLst>
          </p:cNvPr>
          <p:cNvSpPr>
            <a:spLocks/>
          </p:cNvSpPr>
          <p:nvPr/>
        </p:nvSpPr>
        <p:spPr bwMode="auto">
          <a:xfrm>
            <a:off x="5929644" y="834276"/>
            <a:ext cx="59275" cy="122500"/>
          </a:xfrm>
          <a:custGeom>
            <a:avLst/>
            <a:gdLst>
              <a:gd name="T0" fmla="*/ 30 w 30"/>
              <a:gd name="T1" fmla="*/ 62 h 62"/>
              <a:gd name="T2" fmla="*/ 30 w 30"/>
              <a:gd name="T3" fmla="*/ 0 h 62"/>
              <a:gd name="T4" fmla="*/ 0 w 30"/>
              <a:gd name="T5" fmla="*/ 25 h 62"/>
              <a:gd name="T6" fmla="*/ 30 w 30"/>
              <a:gd name="T7" fmla="*/ 62 h 62"/>
            </a:gdLst>
            <a:ahLst/>
            <a:cxnLst>
              <a:cxn ang="0">
                <a:pos x="T0" y="T1"/>
              </a:cxn>
              <a:cxn ang="0">
                <a:pos x="T2" y="T3"/>
              </a:cxn>
              <a:cxn ang="0">
                <a:pos x="T4" y="T5"/>
              </a:cxn>
              <a:cxn ang="0">
                <a:pos x="T6" y="T7"/>
              </a:cxn>
            </a:cxnLst>
            <a:rect l="0" t="0" r="r" b="b"/>
            <a:pathLst>
              <a:path w="30" h="62">
                <a:moveTo>
                  <a:pt x="30" y="62"/>
                </a:moveTo>
                <a:lnTo>
                  <a:pt x="30" y="0"/>
                </a:lnTo>
                <a:lnTo>
                  <a:pt x="0" y="25"/>
                </a:lnTo>
                <a:lnTo>
                  <a:pt x="30" y="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97">
            <a:extLst>
              <a:ext uri="{FF2B5EF4-FFF2-40B4-BE49-F238E27FC236}">
                <a16:creationId xmlns:a16="http://schemas.microsoft.com/office/drawing/2014/main" id="{21DF8915-9FB3-BCE0-8F28-E94502676ED2}"/>
              </a:ext>
            </a:extLst>
          </p:cNvPr>
          <p:cNvSpPr>
            <a:spLocks noChangeArrowheads="1"/>
          </p:cNvSpPr>
          <p:nvPr/>
        </p:nvSpPr>
        <p:spPr bwMode="auto">
          <a:xfrm>
            <a:off x="5988919" y="962703"/>
            <a:ext cx="1976" cy="197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98">
            <a:extLst>
              <a:ext uri="{FF2B5EF4-FFF2-40B4-BE49-F238E27FC236}">
                <a16:creationId xmlns:a16="http://schemas.microsoft.com/office/drawing/2014/main" id="{697AC8FF-E687-D1F2-4B5C-C10295204BF8}"/>
              </a:ext>
            </a:extLst>
          </p:cNvPr>
          <p:cNvSpPr>
            <a:spLocks noChangeArrowheads="1"/>
          </p:cNvSpPr>
          <p:nvPr/>
        </p:nvSpPr>
        <p:spPr bwMode="auto">
          <a:xfrm>
            <a:off x="5779484" y="962703"/>
            <a:ext cx="1976" cy="197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0">
            <a:extLst>
              <a:ext uri="{FF2B5EF4-FFF2-40B4-BE49-F238E27FC236}">
                <a16:creationId xmlns:a16="http://schemas.microsoft.com/office/drawing/2014/main" id="{DC242A16-F193-9F79-AD91-1A83941E49C4}"/>
              </a:ext>
            </a:extLst>
          </p:cNvPr>
          <p:cNvSpPr>
            <a:spLocks/>
          </p:cNvSpPr>
          <p:nvPr/>
        </p:nvSpPr>
        <p:spPr bwMode="auto">
          <a:xfrm>
            <a:off x="5783435" y="887623"/>
            <a:ext cx="203509" cy="75080"/>
          </a:xfrm>
          <a:custGeom>
            <a:avLst/>
            <a:gdLst>
              <a:gd name="T0" fmla="*/ 103 w 103"/>
              <a:gd name="T1" fmla="*/ 38 h 38"/>
              <a:gd name="T2" fmla="*/ 103 w 103"/>
              <a:gd name="T3" fmla="*/ 38 h 38"/>
              <a:gd name="T4" fmla="*/ 71 w 103"/>
              <a:gd name="T5" fmla="*/ 0 h 38"/>
              <a:gd name="T6" fmla="*/ 52 w 103"/>
              <a:gd name="T7" fmla="*/ 15 h 38"/>
              <a:gd name="T8" fmla="*/ 32 w 103"/>
              <a:gd name="T9" fmla="*/ 0 h 38"/>
              <a:gd name="T10" fmla="*/ 1 w 103"/>
              <a:gd name="T11" fmla="*/ 38 h 38"/>
              <a:gd name="T12" fmla="*/ 0 w 103"/>
              <a:gd name="T13" fmla="*/ 38 h 38"/>
              <a:gd name="T14" fmla="*/ 103 w 10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8">
                <a:moveTo>
                  <a:pt x="103" y="38"/>
                </a:moveTo>
                <a:lnTo>
                  <a:pt x="103" y="38"/>
                </a:lnTo>
                <a:lnTo>
                  <a:pt x="71" y="0"/>
                </a:lnTo>
                <a:lnTo>
                  <a:pt x="52" y="15"/>
                </a:lnTo>
                <a:lnTo>
                  <a:pt x="32" y="0"/>
                </a:lnTo>
                <a:lnTo>
                  <a:pt x="1" y="38"/>
                </a:lnTo>
                <a:lnTo>
                  <a:pt x="0" y="38"/>
                </a:lnTo>
                <a:lnTo>
                  <a:pt x="103"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1">
            <a:extLst>
              <a:ext uri="{FF2B5EF4-FFF2-40B4-BE49-F238E27FC236}">
                <a16:creationId xmlns:a16="http://schemas.microsoft.com/office/drawing/2014/main" id="{21982C91-2B43-0518-3DAA-069C972C1311}"/>
              </a:ext>
            </a:extLst>
          </p:cNvPr>
          <p:cNvSpPr>
            <a:spLocks/>
          </p:cNvSpPr>
          <p:nvPr/>
        </p:nvSpPr>
        <p:spPr bwMode="auto">
          <a:xfrm>
            <a:off x="5785410" y="830324"/>
            <a:ext cx="199557" cy="79032"/>
          </a:xfrm>
          <a:custGeom>
            <a:avLst/>
            <a:gdLst>
              <a:gd name="T0" fmla="*/ 31 w 101"/>
              <a:gd name="T1" fmla="*/ 24 h 40"/>
              <a:gd name="T2" fmla="*/ 32 w 101"/>
              <a:gd name="T3" fmla="*/ 25 h 40"/>
              <a:gd name="T4" fmla="*/ 34 w 101"/>
              <a:gd name="T5" fmla="*/ 27 h 40"/>
              <a:gd name="T6" fmla="*/ 51 w 101"/>
              <a:gd name="T7" fmla="*/ 40 h 40"/>
              <a:gd name="T8" fmla="*/ 69 w 101"/>
              <a:gd name="T9" fmla="*/ 27 h 40"/>
              <a:gd name="T10" fmla="*/ 70 w 101"/>
              <a:gd name="T11" fmla="*/ 25 h 40"/>
              <a:gd name="T12" fmla="*/ 71 w 101"/>
              <a:gd name="T13" fmla="*/ 24 h 40"/>
              <a:gd name="T14" fmla="*/ 101 w 101"/>
              <a:gd name="T15" fmla="*/ 0 h 40"/>
              <a:gd name="T16" fmla="*/ 0 w 101"/>
              <a:gd name="T17" fmla="*/ 0 h 40"/>
              <a:gd name="T18" fmla="*/ 31 w 10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0">
                <a:moveTo>
                  <a:pt x="31" y="24"/>
                </a:moveTo>
                <a:lnTo>
                  <a:pt x="32" y="25"/>
                </a:lnTo>
                <a:lnTo>
                  <a:pt x="34" y="27"/>
                </a:lnTo>
                <a:lnTo>
                  <a:pt x="51" y="40"/>
                </a:lnTo>
                <a:lnTo>
                  <a:pt x="69" y="27"/>
                </a:lnTo>
                <a:lnTo>
                  <a:pt x="70" y="25"/>
                </a:lnTo>
                <a:lnTo>
                  <a:pt x="71" y="24"/>
                </a:lnTo>
                <a:lnTo>
                  <a:pt x="101" y="0"/>
                </a:lnTo>
                <a:lnTo>
                  <a:pt x="0" y="0"/>
                </a:lnTo>
                <a:lnTo>
                  <a:pt x="31"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2">
            <a:extLst>
              <a:ext uri="{FF2B5EF4-FFF2-40B4-BE49-F238E27FC236}">
                <a16:creationId xmlns:a16="http://schemas.microsoft.com/office/drawing/2014/main" id="{45C7DBD1-5DE6-E1E9-7586-85CFE2593B12}"/>
              </a:ext>
            </a:extLst>
          </p:cNvPr>
          <p:cNvSpPr>
            <a:spLocks/>
          </p:cNvSpPr>
          <p:nvPr/>
        </p:nvSpPr>
        <p:spPr bwMode="auto">
          <a:xfrm>
            <a:off x="8041781" y="4509274"/>
            <a:ext cx="88911" cy="248952"/>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3">
            <a:extLst>
              <a:ext uri="{FF2B5EF4-FFF2-40B4-BE49-F238E27FC236}">
                <a16:creationId xmlns:a16="http://schemas.microsoft.com/office/drawing/2014/main" id="{20AACA35-A515-08EC-57C4-29FB6000C18B}"/>
              </a:ext>
            </a:extLst>
          </p:cNvPr>
          <p:cNvSpPr>
            <a:spLocks/>
          </p:cNvSpPr>
          <p:nvPr/>
        </p:nvSpPr>
        <p:spPr bwMode="auto">
          <a:xfrm>
            <a:off x="8156376" y="4505321"/>
            <a:ext cx="92863" cy="252903"/>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4">
            <a:extLst>
              <a:ext uri="{FF2B5EF4-FFF2-40B4-BE49-F238E27FC236}">
                <a16:creationId xmlns:a16="http://schemas.microsoft.com/office/drawing/2014/main" id="{76AE9E1F-27D3-A4D0-0E18-874AEEB9727E}"/>
              </a:ext>
            </a:extLst>
          </p:cNvPr>
          <p:cNvSpPr>
            <a:spLocks noEditPoints="1"/>
          </p:cNvSpPr>
          <p:nvPr/>
        </p:nvSpPr>
        <p:spPr bwMode="auto">
          <a:xfrm>
            <a:off x="4848880" y="3485806"/>
            <a:ext cx="175846" cy="369477"/>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5">
            <a:extLst>
              <a:ext uri="{FF2B5EF4-FFF2-40B4-BE49-F238E27FC236}">
                <a16:creationId xmlns:a16="http://schemas.microsoft.com/office/drawing/2014/main" id="{049D6686-9F0B-37B4-552F-5A4EA3D33425}"/>
              </a:ext>
            </a:extLst>
          </p:cNvPr>
          <p:cNvSpPr>
            <a:spLocks noEditPoints="1"/>
          </p:cNvSpPr>
          <p:nvPr/>
        </p:nvSpPr>
        <p:spPr bwMode="auto">
          <a:xfrm>
            <a:off x="5040532" y="3485806"/>
            <a:ext cx="173871" cy="369477"/>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6">
            <a:extLst>
              <a:ext uri="{FF2B5EF4-FFF2-40B4-BE49-F238E27FC236}">
                <a16:creationId xmlns:a16="http://schemas.microsoft.com/office/drawing/2014/main" id="{7547939F-73CC-87A4-3697-A63F7E0D2778}"/>
              </a:ext>
            </a:extLst>
          </p:cNvPr>
          <p:cNvSpPr>
            <a:spLocks noEditPoints="1"/>
          </p:cNvSpPr>
          <p:nvPr/>
        </p:nvSpPr>
        <p:spPr bwMode="auto">
          <a:xfrm>
            <a:off x="4305533" y="4493464"/>
            <a:ext cx="272660" cy="272660"/>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7">
            <a:extLst>
              <a:ext uri="{FF2B5EF4-FFF2-40B4-BE49-F238E27FC236}">
                <a16:creationId xmlns:a16="http://schemas.microsoft.com/office/drawing/2014/main" id="{D6212482-0770-8514-6B9A-08CE46FA84D0}"/>
              </a:ext>
            </a:extLst>
          </p:cNvPr>
          <p:cNvSpPr>
            <a:spLocks noEditPoints="1"/>
          </p:cNvSpPr>
          <p:nvPr/>
        </p:nvSpPr>
        <p:spPr bwMode="auto">
          <a:xfrm>
            <a:off x="7777021" y="1708274"/>
            <a:ext cx="191654" cy="152137"/>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6" name="Group 165">
            <a:extLst>
              <a:ext uri="{FF2B5EF4-FFF2-40B4-BE49-F238E27FC236}">
                <a16:creationId xmlns:a16="http://schemas.microsoft.com/office/drawing/2014/main" id="{18F934F8-BB66-483B-9505-75862C7FBF61}"/>
              </a:ext>
            </a:extLst>
          </p:cNvPr>
          <p:cNvGrpSpPr/>
          <p:nvPr/>
        </p:nvGrpSpPr>
        <p:grpSpPr>
          <a:xfrm>
            <a:off x="4807386" y="4855038"/>
            <a:ext cx="2845161" cy="4607676"/>
            <a:chOff x="5111659" y="4855036"/>
            <a:chExt cx="2414432" cy="3910120"/>
          </a:xfrm>
        </p:grpSpPr>
        <p:sp>
          <p:nvSpPr>
            <p:cNvPr id="97" name="Freeform 101">
              <a:extLst>
                <a:ext uri="{FF2B5EF4-FFF2-40B4-BE49-F238E27FC236}">
                  <a16:creationId xmlns:a16="http://schemas.microsoft.com/office/drawing/2014/main" id="{E1F52C4C-F28B-77A8-B33C-C44DC91B311C}"/>
                </a:ext>
              </a:extLst>
            </p:cNvPr>
            <p:cNvSpPr>
              <a:spLocks/>
            </p:cNvSpPr>
            <p:nvPr/>
          </p:nvSpPr>
          <p:spPr bwMode="auto">
            <a:xfrm>
              <a:off x="5165008" y="4941973"/>
              <a:ext cx="1444314" cy="1956048"/>
            </a:xfrm>
            <a:custGeom>
              <a:avLst/>
              <a:gdLst>
                <a:gd name="T0" fmla="*/ 41 w 545"/>
                <a:gd name="T1" fmla="*/ 22 h 738"/>
                <a:gd name="T2" fmla="*/ 41 w 545"/>
                <a:gd name="T3" fmla="*/ 22 h 738"/>
                <a:gd name="T4" fmla="*/ 22 w 545"/>
                <a:gd name="T5" fmla="*/ 121 h 738"/>
                <a:gd name="T6" fmla="*/ 405 w 545"/>
                <a:gd name="T7" fmla="*/ 697 h 738"/>
                <a:gd name="T8" fmla="*/ 504 w 545"/>
                <a:gd name="T9" fmla="*/ 716 h 738"/>
                <a:gd name="T10" fmla="*/ 504 w 545"/>
                <a:gd name="T11" fmla="*/ 716 h 738"/>
                <a:gd name="T12" fmla="*/ 523 w 545"/>
                <a:gd name="T13" fmla="*/ 617 h 738"/>
                <a:gd name="T14" fmla="*/ 140 w 545"/>
                <a:gd name="T15" fmla="*/ 41 h 738"/>
                <a:gd name="T16" fmla="*/ 41 w 545"/>
                <a:gd name="T17"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38">
                  <a:moveTo>
                    <a:pt x="41" y="22"/>
                  </a:moveTo>
                  <a:cubicBezTo>
                    <a:pt x="41" y="22"/>
                    <a:pt x="41" y="22"/>
                    <a:pt x="41" y="22"/>
                  </a:cubicBezTo>
                  <a:cubicBezTo>
                    <a:pt x="8" y="44"/>
                    <a:pt x="0" y="89"/>
                    <a:pt x="22" y="121"/>
                  </a:cubicBezTo>
                  <a:cubicBezTo>
                    <a:pt x="405" y="697"/>
                    <a:pt x="405" y="697"/>
                    <a:pt x="405" y="697"/>
                  </a:cubicBezTo>
                  <a:cubicBezTo>
                    <a:pt x="427" y="730"/>
                    <a:pt x="472" y="738"/>
                    <a:pt x="504" y="716"/>
                  </a:cubicBezTo>
                  <a:cubicBezTo>
                    <a:pt x="504" y="716"/>
                    <a:pt x="504" y="716"/>
                    <a:pt x="504" y="716"/>
                  </a:cubicBezTo>
                  <a:cubicBezTo>
                    <a:pt x="537" y="694"/>
                    <a:pt x="545" y="650"/>
                    <a:pt x="523" y="617"/>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2">
              <a:extLst>
                <a:ext uri="{FF2B5EF4-FFF2-40B4-BE49-F238E27FC236}">
                  <a16:creationId xmlns:a16="http://schemas.microsoft.com/office/drawing/2014/main" id="{5E188C0B-3E55-CBBD-4D4A-D20902BAAB99}"/>
                </a:ext>
              </a:extLst>
            </p:cNvPr>
            <p:cNvSpPr>
              <a:spLocks/>
            </p:cNvSpPr>
            <p:nvPr/>
          </p:nvSpPr>
          <p:spPr bwMode="auto">
            <a:xfrm>
              <a:off x="5573993" y="4855036"/>
              <a:ext cx="1596450" cy="3147456"/>
            </a:xfrm>
            <a:custGeom>
              <a:avLst/>
              <a:gdLst>
                <a:gd name="T0" fmla="*/ 478 w 602"/>
                <a:gd name="T1" fmla="*/ 0 h 1187"/>
                <a:gd name="T2" fmla="*/ 124 w 602"/>
                <a:gd name="T3" fmla="*/ 0 h 1187"/>
                <a:gd name="T4" fmla="*/ 0 w 602"/>
                <a:gd name="T5" fmla="*/ 124 h 1187"/>
                <a:gd name="T6" fmla="*/ 0 w 602"/>
                <a:gd name="T7" fmla="*/ 1062 h 1187"/>
                <a:gd name="T8" fmla="*/ 124 w 602"/>
                <a:gd name="T9" fmla="*/ 1187 h 1187"/>
                <a:gd name="T10" fmla="*/ 478 w 602"/>
                <a:gd name="T11" fmla="*/ 1187 h 1187"/>
                <a:gd name="T12" fmla="*/ 602 w 602"/>
                <a:gd name="T13" fmla="*/ 1062 h 1187"/>
                <a:gd name="T14" fmla="*/ 602 w 602"/>
                <a:gd name="T15" fmla="*/ 124 h 1187"/>
                <a:gd name="T16" fmla="*/ 478 w 602"/>
                <a:gd name="T1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1187">
                  <a:moveTo>
                    <a:pt x="478" y="0"/>
                  </a:moveTo>
                  <a:cubicBezTo>
                    <a:pt x="124" y="0"/>
                    <a:pt x="124" y="0"/>
                    <a:pt x="124" y="0"/>
                  </a:cubicBezTo>
                  <a:cubicBezTo>
                    <a:pt x="56" y="0"/>
                    <a:pt x="0" y="56"/>
                    <a:pt x="0" y="124"/>
                  </a:cubicBezTo>
                  <a:cubicBezTo>
                    <a:pt x="0" y="1062"/>
                    <a:pt x="0" y="1062"/>
                    <a:pt x="0" y="1062"/>
                  </a:cubicBezTo>
                  <a:cubicBezTo>
                    <a:pt x="0" y="1131"/>
                    <a:pt x="56" y="1187"/>
                    <a:pt x="124" y="1187"/>
                  </a:cubicBezTo>
                  <a:cubicBezTo>
                    <a:pt x="478" y="1187"/>
                    <a:pt x="478" y="1187"/>
                    <a:pt x="478" y="1187"/>
                  </a:cubicBezTo>
                  <a:cubicBezTo>
                    <a:pt x="546" y="1187"/>
                    <a:pt x="602" y="1131"/>
                    <a:pt x="602" y="1062"/>
                  </a:cubicBezTo>
                  <a:cubicBezTo>
                    <a:pt x="602" y="124"/>
                    <a:pt x="602" y="124"/>
                    <a:pt x="602" y="124"/>
                  </a:cubicBezTo>
                  <a:cubicBezTo>
                    <a:pt x="602" y="56"/>
                    <a:pt x="546" y="0"/>
                    <a:pt x="478" y="0"/>
                  </a:cubicBezTo>
                  <a:close/>
                </a:path>
              </a:pathLst>
            </a:custGeom>
            <a:solidFill>
              <a:srgbClr val="06677F"/>
            </a:solidFill>
            <a:ln>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8">
              <a:extLst>
                <a:ext uri="{FF2B5EF4-FFF2-40B4-BE49-F238E27FC236}">
                  <a16:creationId xmlns:a16="http://schemas.microsoft.com/office/drawing/2014/main" id="{CF696960-B8F1-5A40-3832-8D5A208EDF1F}"/>
                </a:ext>
              </a:extLst>
            </p:cNvPr>
            <p:cNvSpPr>
              <a:spLocks/>
            </p:cNvSpPr>
            <p:nvPr/>
          </p:nvSpPr>
          <p:spPr bwMode="auto">
            <a:xfrm>
              <a:off x="5287505" y="6344794"/>
              <a:ext cx="1481853" cy="2017297"/>
            </a:xfrm>
            <a:custGeom>
              <a:avLst/>
              <a:gdLst>
                <a:gd name="T0" fmla="*/ 41 w 559"/>
                <a:gd name="T1" fmla="*/ 22 h 761"/>
                <a:gd name="T2" fmla="*/ 41 w 559"/>
                <a:gd name="T3" fmla="*/ 22 h 761"/>
                <a:gd name="T4" fmla="*/ 22 w 559"/>
                <a:gd name="T5" fmla="*/ 122 h 761"/>
                <a:gd name="T6" fmla="*/ 419 w 559"/>
                <a:gd name="T7" fmla="*/ 720 h 761"/>
                <a:gd name="T8" fmla="*/ 518 w 559"/>
                <a:gd name="T9" fmla="*/ 739 h 761"/>
                <a:gd name="T10" fmla="*/ 518 w 559"/>
                <a:gd name="T11" fmla="*/ 739 h 761"/>
                <a:gd name="T12" fmla="*/ 537 w 559"/>
                <a:gd name="T13" fmla="*/ 640 h 761"/>
                <a:gd name="T14" fmla="*/ 140 w 559"/>
                <a:gd name="T15" fmla="*/ 41 h 761"/>
                <a:gd name="T16" fmla="*/ 41 w 559"/>
                <a:gd name="T17" fmla="*/ 2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61">
                  <a:moveTo>
                    <a:pt x="41" y="22"/>
                  </a:moveTo>
                  <a:cubicBezTo>
                    <a:pt x="41" y="22"/>
                    <a:pt x="41" y="22"/>
                    <a:pt x="41" y="22"/>
                  </a:cubicBezTo>
                  <a:cubicBezTo>
                    <a:pt x="8" y="45"/>
                    <a:pt x="0" y="89"/>
                    <a:pt x="22" y="122"/>
                  </a:cubicBezTo>
                  <a:cubicBezTo>
                    <a:pt x="419" y="720"/>
                    <a:pt x="419" y="720"/>
                    <a:pt x="419" y="720"/>
                  </a:cubicBezTo>
                  <a:cubicBezTo>
                    <a:pt x="441" y="753"/>
                    <a:pt x="486" y="761"/>
                    <a:pt x="518" y="739"/>
                  </a:cubicBezTo>
                  <a:cubicBezTo>
                    <a:pt x="518" y="739"/>
                    <a:pt x="518" y="739"/>
                    <a:pt x="518" y="739"/>
                  </a:cubicBezTo>
                  <a:cubicBezTo>
                    <a:pt x="551" y="717"/>
                    <a:pt x="559" y="672"/>
                    <a:pt x="537" y="640"/>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9">
              <a:extLst>
                <a:ext uri="{FF2B5EF4-FFF2-40B4-BE49-F238E27FC236}">
                  <a16:creationId xmlns:a16="http://schemas.microsoft.com/office/drawing/2014/main" id="{71DF5F75-49F4-B2F4-6391-563528A407F6}"/>
                </a:ext>
              </a:extLst>
            </p:cNvPr>
            <p:cNvSpPr>
              <a:spLocks/>
            </p:cNvSpPr>
            <p:nvPr/>
          </p:nvSpPr>
          <p:spPr bwMode="auto">
            <a:xfrm>
              <a:off x="5714278" y="7222052"/>
              <a:ext cx="1556934" cy="1543104"/>
            </a:xfrm>
            <a:custGeom>
              <a:avLst/>
              <a:gdLst>
                <a:gd name="T0" fmla="*/ 258 w 788"/>
                <a:gd name="T1" fmla="*/ 781 h 781"/>
                <a:gd name="T2" fmla="*/ 258 w 788"/>
                <a:gd name="T3" fmla="*/ 589 h 781"/>
                <a:gd name="T4" fmla="*/ 0 w 788"/>
                <a:gd name="T5" fmla="*/ 0 h 781"/>
                <a:gd name="T6" fmla="*/ 788 w 788"/>
                <a:gd name="T7" fmla="*/ 0 h 781"/>
                <a:gd name="T8" fmla="*/ 788 w 788"/>
                <a:gd name="T9" fmla="*/ 781 h 781"/>
                <a:gd name="T10" fmla="*/ 258 w 788"/>
                <a:gd name="T11" fmla="*/ 781 h 781"/>
              </a:gdLst>
              <a:ahLst/>
              <a:cxnLst>
                <a:cxn ang="0">
                  <a:pos x="T0" y="T1"/>
                </a:cxn>
                <a:cxn ang="0">
                  <a:pos x="T2" y="T3"/>
                </a:cxn>
                <a:cxn ang="0">
                  <a:pos x="T4" y="T5"/>
                </a:cxn>
                <a:cxn ang="0">
                  <a:pos x="T6" y="T7"/>
                </a:cxn>
                <a:cxn ang="0">
                  <a:pos x="T8" y="T9"/>
                </a:cxn>
                <a:cxn ang="0">
                  <a:pos x="T10" y="T11"/>
                </a:cxn>
              </a:cxnLst>
              <a:rect l="0" t="0" r="r" b="b"/>
              <a:pathLst>
                <a:path w="788" h="781">
                  <a:moveTo>
                    <a:pt x="258" y="781"/>
                  </a:moveTo>
                  <a:lnTo>
                    <a:pt x="258" y="589"/>
                  </a:lnTo>
                  <a:lnTo>
                    <a:pt x="0" y="0"/>
                  </a:lnTo>
                  <a:lnTo>
                    <a:pt x="788" y="0"/>
                  </a:lnTo>
                  <a:lnTo>
                    <a:pt x="788" y="781"/>
                  </a:lnTo>
                  <a:lnTo>
                    <a:pt x="258" y="781"/>
                  </a:ln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0">
              <a:extLst>
                <a:ext uri="{FF2B5EF4-FFF2-40B4-BE49-F238E27FC236}">
                  <a16:creationId xmlns:a16="http://schemas.microsoft.com/office/drawing/2014/main" id="{90C0D108-87F8-CAED-2D76-192D4454C7FA}"/>
                </a:ext>
              </a:extLst>
            </p:cNvPr>
            <p:cNvSpPr>
              <a:spLocks/>
            </p:cNvSpPr>
            <p:nvPr/>
          </p:nvSpPr>
          <p:spPr bwMode="auto">
            <a:xfrm>
              <a:off x="5212425" y="6901972"/>
              <a:ext cx="1464071" cy="1863184"/>
            </a:xfrm>
            <a:custGeom>
              <a:avLst/>
              <a:gdLst>
                <a:gd name="T0" fmla="*/ 40 w 552"/>
                <a:gd name="T1" fmla="*/ 22 h 703"/>
                <a:gd name="T2" fmla="*/ 40 w 552"/>
                <a:gd name="T3" fmla="*/ 22 h 703"/>
                <a:gd name="T4" fmla="*/ 21 w 552"/>
                <a:gd name="T5" fmla="*/ 121 h 703"/>
                <a:gd name="T6" fmla="*/ 407 w 552"/>
                <a:gd name="T7" fmla="*/ 703 h 703"/>
                <a:gd name="T8" fmla="*/ 544 w 552"/>
                <a:gd name="T9" fmla="*/ 703 h 703"/>
                <a:gd name="T10" fmla="*/ 536 w 552"/>
                <a:gd name="T11" fmla="*/ 639 h 703"/>
                <a:gd name="T12" fmla="*/ 139 w 552"/>
                <a:gd name="T13" fmla="*/ 41 h 703"/>
                <a:gd name="T14" fmla="*/ 40 w 552"/>
                <a:gd name="T15" fmla="*/ 22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703">
                  <a:moveTo>
                    <a:pt x="40" y="22"/>
                  </a:moveTo>
                  <a:cubicBezTo>
                    <a:pt x="40" y="22"/>
                    <a:pt x="40" y="22"/>
                    <a:pt x="40" y="22"/>
                  </a:cubicBezTo>
                  <a:cubicBezTo>
                    <a:pt x="8" y="44"/>
                    <a:pt x="0" y="88"/>
                    <a:pt x="21" y="121"/>
                  </a:cubicBezTo>
                  <a:cubicBezTo>
                    <a:pt x="407" y="703"/>
                    <a:pt x="407" y="703"/>
                    <a:pt x="407" y="703"/>
                  </a:cubicBezTo>
                  <a:cubicBezTo>
                    <a:pt x="544" y="703"/>
                    <a:pt x="544" y="703"/>
                    <a:pt x="544" y="703"/>
                  </a:cubicBezTo>
                  <a:cubicBezTo>
                    <a:pt x="552" y="682"/>
                    <a:pt x="549" y="659"/>
                    <a:pt x="536" y="639"/>
                  </a:cubicBezTo>
                  <a:cubicBezTo>
                    <a:pt x="139" y="41"/>
                    <a:pt x="139" y="41"/>
                    <a:pt x="139" y="41"/>
                  </a:cubicBezTo>
                  <a:cubicBezTo>
                    <a:pt x="118" y="8"/>
                    <a:pt x="72" y="0"/>
                    <a:pt x="40"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3">
              <a:extLst>
                <a:ext uri="{FF2B5EF4-FFF2-40B4-BE49-F238E27FC236}">
                  <a16:creationId xmlns:a16="http://schemas.microsoft.com/office/drawing/2014/main" id="{D0C899C9-E59A-9D80-368F-174BDB7FCD82}"/>
                </a:ext>
              </a:extLst>
            </p:cNvPr>
            <p:cNvSpPr>
              <a:spLocks/>
            </p:cNvSpPr>
            <p:nvPr/>
          </p:nvSpPr>
          <p:spPr bwMode="auto">
            <a:xfrm>
              <a:off x="5714278" y="5117819"/>
              <a:ext cx="1315885" cy="2592256"/>
            </a:xfrm>
            <a:custGeom>
              <a:avLst/>
              <a:gdLst>
                <a:gd name="T0" fmla="*/ 494 w 496"/>
                <a:gd name="T1" fmla="*/ 0 h 978"/>
                <a:gd name="T2" fmla="*/ 2 w 496"/>
                <a:gd name="T3" fmla="*/ 0 h 978"/>
                <a:gd name="T4" fmla="*/ 0 w 496"/>
                <a:gd name="T5" fmla="*/ 2 h 978"/>
                <a:gd name="T6" fmla="*/ 0 w 496"/>
                <a:gd name="T7" fmla="*/ 976 h 978"/>
                <a:gd name="T8" fmla="*/ 2 w 496"/>
                <a:gd name="T9" fmla="*/ 978 h 978"/>
                <a:gd name="T10" fmla="*/ 494 w 496"/>
                <a:gd name="T11" fmla="*/ 978 h 978"/>
                <a:gd name="T12" fmla="*/ 496 w 496"/>
                <a:gd name="T13" fmla="*/ 976 h 978"/>
                <a:gd name="T14" fmla="*/ 496 w 496"/>
                <a:gd name="T15" fmla="*/ 2 h 978"/>
                <a:gd name="T16" fmla="*/ 494 w 496"/>
                <a:gd name="T17"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978">
                  <a:moveTo>
                    <a:pt x="494" y="0"/>
                  </a:moveTo>
                  <a:cubicBezTo>
                    <a:pt x="2" y="0"/>
                    <a:pt x="2" y="0"/>
                    <a:pt x="2" y="0"/>
                  </a:cubicBezTo>
                  <a:cubicBezTo>
                    <a:pt x="1" y="0"/>
                    <a:pt x="0" y="1"/>
                    <a:pt x="0" y="2"/>
                  </a:cubicBezTo>
                  <a:cubicBezTo>
                    <a:pt x="0" y="976"/>
                    <a:pt x="0" y="976"/>
                    <a:pt x="0" y="976"/>
                  </a:cubicBezTo>
                  <a:cubicBezTo>
                    <a:pt x="0" y="977"/>
                    <a:pt x="1" y="978"/>
                    <a:pt x="2" y="978"/>
                  </a:cubicBezTo>
                  <a:cubicBezTo>
                    <a:pt x="494" y="978"/>
                    <a:pt x="494" y="978"/>
                    <a:pt x="494" y="978"/>
                  </a:cubicBezTo>
                  <a:cubicBezTo>
                    <a:pt x="495" y="978"/>
                    <a:pt x="496" y="977"/>
                    <a:pt x="496" y="976"/>
                  </a:cubicBezTo>
                  <a:cubicBezTo>
                    <a:pt x="496" y="2"/>
                    <a:pt x="496" y="2"/>
                    <a:pt x="496" y="2"/>
                  </a:cubicBezTo>
                  <a:cubicBezTo>
                    <a:pt x="496" y="1"/>
                    <a:pt x="495" y="0"/>
                    <a:pt x="494"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000" dirty="0"/>
            </a:p>
          </p:txBody>
        </p:sp>
        <p:sp>
          <p:nvSpPr>
            <p:cNvPr id="101" name="Oval 11">
              <a:extLst>
                <a:ext uri="{FF2B5EF4-FFF2-40B4-BE49-F238E27FC236}">
                  <a16:creationId xmlns:a16="http://schemas.microsoft.com/office/drawing/2014/main" id="{5BF8F90F-D354-85A4-E4B5-3B091DD7A120}"/>
                </a:ext>
              </a:extLst>
            </p:cNvPr>
            <p:cNvSpPr>
              <a:spLocks noChangeArrowheads="1"/>
            </p:cNvSpPr>
            <p:nvPr/>
          </p:nvSpPr>
          <p:spPr bwMode="auto">
            <a:xfrm>
              <a:off x="6289238" y="7771327"/>
              <a:ext cx="162015" cy="162015"/>
            </a:xfrm>
            <a:prstGeom prst="ellipse">
              <a:avLst/>
            </a:prstGeom>
            <a:solidFill>
              <a:srgbClr val="B2B2B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8EB732E6-B7E0-C8E4-7EAD-898AF51E3F25}"/>
                </a:ext>
              </a:extLst>
            </p:cNvPr>
            <p:cNvSpPr>
              <a:spLocks/>
            </p:cNvSpPr>
            <p:nvPr/>
          </p:nvSpPr>
          <p:spPr bwMode="auto">
            <a:xfrm>
              <a:off x="6105488" y="4965683"/>
              <a:ext cx="531492" cy="47420"/>
            </a:xfrm>
            <a:custGeom>
              <a:avLst/>
              <a:gdLst>
                <a:gd name="T0" fmla="*/ 191 w 200"/>
                <a:gd name="T1" fmla="*/ 0 h 18"/>
                <a:gd name="T2" fmla="*/ 9 w 200"/>
                <a:gd name="T3" fmla="*/ 0 h 18"/>
                <a:gd name="T4" fmla="*/ 0 w 200"/>
                <a:gd name="T5" fmla="*/ 9 h 18"/>
                <a:gd name="T6" fmla="*/ 0 w 200"/>
                <a:gd name="T7" fmla="*/ 9 h 18"/>
                <a:gd name="T8" fmla="*/ 9 w 200"/>
                <a:gd name="T9" fmla="*/ 18 h 18"/>
                <a:gd name="T10" fmla="*/ 191 w 200"/>
                <a:gd name="T11" fmla="*/ 18 h 18"/>
                <a:gd name="T12" fmla="*/ 200 w 200"/>
                <a:gd name="T13" fmla="*/ 9 h 18"/>
                <a:gd name="T14" fmla="*/ 200 w 200"/>
                <a:gd name="T15" fmla="*/ 9 h 18"/>
                <a:gd name="T16" fmla="*/ 191 w 20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8">
                  <a:moveTo>
                    <a:pt x="191" y="0"/>
                  </a:moveTo>
                  <a:cubicBezTo>
                    <a:pt x="9" y="0"/>
                    <a:pt x="9" y="0"/>
                    <a:pt x="9" y="0"/>
                  </a:cubicBezTo>
                  <a:cubicBezTo>
                    <a:pt x="4" y="0"/>
                    <a:pt x="0" y="4"/>
                    <a:pt x="0" y="9"/>
                  </a:cubicBezTo>
                  <a:cubicBezTo>
                    <a:pt x="0" y="9"/>
                    <a:pt x="0" y="9"/>
                    <a:pt x="0" y="9"/>
                  </a:cubicBezTo>
                  <a:cubicBezTo>
                    <a:pt x="0" y="14"/>
                    <a:pt x="4" y="18"/>
                    <a:pt x="9" y="18"/>
                  </a:cubicBezTo>
                  <a:cubicBezTo>
                    <a:pt x="191" y="18"/>
                    <a:pt x="191" y="18"/>
                    <a:pt x="191" y="18"/>
                  </a:cubicBezTo>
                  <a:cubicBezTo>
                    <a:pt x="196" y="18"/>
                    <a:pt x="200" y="14"/>
                    <a:pt x="200" y="9"/>
                  </a:cubicBezTo>
                  <a:cubicBezTo>
                    <a:pt x="200" y="9"/>
                    <a:pt x="200" y="9"/>
                    <a:pt x="200" y="9"/>
                  </a:cubicBezTo>
                  <a:cubicBezTo>
                    <a:pt x="200" y="4"/>
                    <a:pt x="196" y="0"/>
                    <a:pt x="191" y="0"/>
                  </a:cubicBezTo>
                  <a:close/>
                </a:path>
              </a:pathLst>
            </a:custGeom>
            <a:solidFill>
              <a:srgbClr val="B2B2B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6">
              <a:extLst>
                <a:ext uri="{FF2B5EF4-FFF2-40B4-BE49-F238E27FC236}">
                  <a16:creationId xmlns:a16="http://schemas.microsoft.com/office/drawing/2014/main" id="{AEFD78D3-D26A-5E91-9E2B-3F89DB212794}"/>
                </a:ext>
              </a:extLst>
            </p:cNvPr>
            <p:cNvSpPr>
              <a:spLocks/>
            </p:cNvSpPr>
            <p:nvPr/>
          </p:nvSpPr>
          <p:spPr bwMode="auto">
            <a:xfrm>
              <a:off x="5178836" y="6249956"/>
              <a:ext cx="598669" cy="679678"/>
            </a:xfrm>
            <a:custGeom>
              <a:avLst/>
              <a:gdLst>
                <a:gd name="T0" fmla="*/ 41 w 226"/>
                <a:gd name="T1" fmla="*/ 23 h 257"/>
                <a:gd name="T2" fmla="*/ 41 w 226"/>
                <a:gd name="T3" fmla="*/ 23 h 257"/>
                <a:gd name="T4" fmla="*/ 22 w 226"/>
                <a:gd name="T5" fmla="*/ 122 h 257"/>
                <a:gd name="T6" fmla="*/ 86 w 226"/>
                <a:gd name="T7" fmla="*/ 216 h 257"/>
                <a:gd name="T8" fmla="*/ 185 w 226"/>
                <a:gd name="T9" fmla="*/ 235 h 257"/>
                <a:gd name="T10" fmla="*/ 185 w 226"/>
                <a:gd name="T11" fmla="*/ 235 h 257"/>
                <a:gd name="T12" fmla="*/ 204 w 226"/>
                <a:gd name="T13" fmla="*/ 135 h 257"/>
                <a:gd name="T14" fmla="*/ 140 w 226"/>
                <a:gd name="T15" fmla="*/ 41 h 257"/>
                <a:gd name="T16" fmla="*/ 41 w 226"/>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7">
                  <a:moveTo>
                    <a:pt x="41" y="23"/>
                  </a:moveTo>
                  <a:cubicBezTo>
                    <a:pt x="41" y="23"/>
                    <a:pt x="41" y="23"/>
                    <a:pt x="41" y="23"/>
                  </a:cubicBezTo>
                  <a:cubicBezTo>
                    <a:pt x="8" y="45"/>
                    <a:pt x="0" y="89"/>
                    <a:pt x="22" y="122"/>
                  </a:cubicBezTo>
                  <a:cubicBezTo>
                    <a:pt x="86" y="216"/>
                    <a:pt x="86" y="216"/>
                    <a:pt x="86" y="216"/>
                  </a:cubicBezTo>
                  <a:cubicBezTo>
                    <a:pt x="108" y="248"/>
                    <a:pt x="153" y="257"/>
                    <a:pt x="185" y="235"/>
                  </a:cubicBezTo>
                  <a:cubicBezTo>
                    <a:pt x="185" y="235"/>
                    <a:pt x="185" y="235"/>
                    <a:pt x="185" y="235"/>
                  </a:cubicBezTo>
                  <a:cubicBezTo>
                    <a:pt x="218" y="213"/>
                    <a:pt x="226" y="168"/>
                    <a:pt x="204" y="135"/>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00400BF0-AD18-A495-73C8-DF60E3C956ED}"/>
                </a:ext>
              </a:extLst>
            </p:cNvPr>
            <p:cNvSpPr>
              <a:spLocks/>
            </p:cNvSpPr>
            <p:nvPr/>
          </p:nvSpPr>
          <p:spPr bwMode="auto">
            <a:xfrm>
              <a:off x="5111659" y="6753786"/>
              <a:ext cx="628305" cy="723145"/>
            </a:xfrm>
            <a:custGeom>
              <a:avLst/>
              <a:gdLst>
                <a:gd name="T0" fmla="*/ 41 w 237"/>
                <a:gd name="T1" fmla="*/ 23 h 273"/>
                <a:gd name="T2" fmla="*/ 41 w 237"/>
                <a:gd name="T3" fmla="*/ 23 h 273"/>
                <a:gd name="T4" fmla="*/ 22 w 237"/>
                <a:gd name="T5" fmla="*/ 122 h 273"/>
                <a:gd name="T6" fmla="*/ 97 w 237"/>
                <a:gd name="T7" fmla="*/ 232 h 273"/>
                <a:gd name="T8" fmla="*/ 196 w 237"/>
                <a:gd name="T9" fmla="*/ 251 h 273"/>
                <a:gd name="T10" fmla="*/ 196 w 237"/>
                <a:gd name="T11" fmla="*/ 251 h 273"/>
                <a:gd name="T12" fmla="*/ 215 w 237"/>
                <a:gd name="T13" fmla="*/ 152 h 273"/>
                <a:gd name="T14" fmla="*/ 140 w 237"/>
                <a:gd name="T15" fmla="*/ 41 h 273"/>
                <a:gd name="T16" fmla="*/ 41 w 237"/>
                <a:gd name="T17" fmla="*/ 2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73">
                  <a:moveTo>
                    <a:pt x="41" y="23"/>
                  </a:moveTo>
                  <a:cubicBezTo>
                    <a:pt x="41" y="23"/>
                    <a:pt x="41" y="23"/>
                    <a:pt x="41" y="23"/>
                  </a:cubicBezTo>
                  <a:cubicBezTo>
                    <a:pt x="8" y="45"/>
                    <a:pt x="0" y="89"/>
                    <a:pt x="22" y="122"/>
                  </a:cubicBezTo>
                  <a:cubicBezTo>
                    <a:pt x="97" y="232"/>
                    <a:pt x="97" y="232"/>
                    <a:pt x="97" y="232"/>
                  </a:cubicBezTo>
                  <a:cubicBezTo>
                    <a:pt x="119" y="265"/>
                    <a:pt x="163" y="273"/>
                    <a:pt x="196" y="251"/>
                  </a:cubicBezTo>
                  <a:cubicBezTo>
                    <a:pt x="196" y="251"/>
                    <a:pt x="196" y="251"/>
                    <a:pt x="196" y="251"/>
                  </a:cubicBezTo>
                  <a:cubicBezTo>
                    <a:pt x="228" y="229"/>
                    <a:pt x="237" y="184"/>
                    <a:pt x="215" y="152"/>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8">
              <a:extLst>
                <a:ext uri="{FF2B5EF4-FFF2-40B4-BE49-F238E27FC236}">
                  <a16:creationId xmlns:a16="http://schemas.microsoft.com/office/drawing/2014/main" id="{79B649AA-7D29-A7A3-9C97-1D663021D2A3}"/>
                </a:ext>
              </a:extLst>
            </p:cNvPr>
            <p:cNvSpPr>
              <a:spLocks/>
            </p:cNvSpPr>
            <p:nvPr/>
          </p:nvSpPr>
          <p:spPr bwMode="auto">
            <a:xfrm>
              <a:off x="5234159" y="5722417"/>
              <a:ext cx="598669" cy="677701"/>
            </a:xfrm>
            <a:custGeom>
              <a:avLst/>
              <a:gdLst>
                <a:gd name="T0" fmla="*/ 41 w 226"/>
                <a:gd name="T1" fmla="*/ 22 h 256"/>
                <a:gd name="T2" fmla="*/ 41 w 226"/>
                <a:gd name="T3" fmla="*/ 22 h 256"/>
                <a:gd name="T4" fmla="*/ 22 w 226"/>
                <a:gd name="T5" fmla="*/ 121 h 256"/>
                <a:gd name="T6" fmla="*/ 86 w 226"/>
                <a:gd name="T7" fmla="*/ 215 h 256"/>
                <a:gd name="T8" fmla="*/ 185 w 226"/>
                <a:gd name="T9" fmla="*/ 234 h 256"/>
                <a:gd name="T10" fmla="*/ 185 w 226"/>
                <a:gd name="T11" fmla="*/ 234 h 256"/>
                <a:gd name="T12" fmla="*/ 204 w 226"/>
                <a:gd name="T13" fmla="*/ 134 h 256"/>
                <a:gd name="T14" fmla="*/ 140 w 226"/>
                <a:gd name="T15" fmla="*/ 40 h 256"/>
                <a:gd name="T16" fmla="*/ 41 w 226"/>
                <a:gd name="T17" fmla="*/ 2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6">
                  <a:moveTo>
                    <a:pt x="41" y="22"/>
                  </a:moveTo>
                  <a:cubicBezTo>
                    <a:pt x="41" y="22"/>
                    <a:pt x="41" y="22"/>
                    <a:pt x="41" y="22"/>
                  </a:cubicBezTo>
                  <a:cubicBezTo>
                    <a:pt x="8" y="44"/>
                    <a:pt x="0" y="88"/>
                    <a:pt x="22" y="121"/>
                  </a:cubicBezTo>
                  <a:cubicBezTo>
                    <a:pt x="86" y="215"/>
                    <a:pt x="86" y="215"/>
                    <a:pt x="86" y="215"/>
                  </a:cubicBezTo>
                  <a:cubicBezTo>
                    <a:pt x="108" y="247"/>
                    <a:pt x="153" y="256"/>
                    <a:pt x="185" y="234"/>
                  </a:cubicBezTo>
                  <a:cubicBezTo>
                    <a:pt x="185" y="234"/>
                    <a:pt x="185" y="234"/>
                    <a:pt x="185" y="234"/>
                  </a:cubicBezTo>
                  <a:cubicBezTo>
                    <a:pt x="217" y="212"/>
                    <a:pt x="226" y="167"/>
                    <a:pt x="204" y="134"/>
                  </a:cubicBezTo>
                  <a:cubicBezTo>
                    <a:pt x="140" y="40"/>
                    <a:pt x="140" y="40"/>
                    <a:pt x="140" y="40"/>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9">
              <a:extLst>
                <a:ext uri="{FF2B5EF4-FFF2-40B4-BE49-F238E27FC236}">
                  <a16:creationId xmlns:a16="http://schemas.microsoft.com/office/drawing/2014/main" id="{1E8E9ADB-CED7-6A5E-A4B7-7AE4CC208C62}"/>
                </a:ext>
              </a:extLst>
            </p:cNvPr>
            <p:cNvSpPr>
              <a:spLocks/>
            </p:cNvSpPr>
            <p:nvPr/>
          </p:nvSpPr>
          <p:spPr bwMode="auto">
            <a:xfrm>
              <a:off x="7008431" y="6575965"/>
              <a:ext cx="517660" cy="1807862"/>
            </a:xfrm>
            <a:custGeom>
              <a:avLst/>
              <a:gdLst>
                <a:gd name="T0" fmla="*/ 51 w 195"/>
                <a:gd name="T1" fmla="*/ 682 h 682"/>
                <a:gd name="T2" fmla="*/ 0 w 195"/>
                <a:gd name="T3" fmla="*/ 682 h 682"/>
                <a:gd name="T4" fmla="*/ 6 w 195"/>
                <a:gd name="T5" fmla="*/ 620 h 682"/>
                <a:gd name="T6" fmla="*/ 49 w 195"/>
                <a:gd name="T7" fmla="*/ 119 h 682"/>
                <a:gd name="T8" fmla="*/ 195 w 195"/>
                <a:gd name="T9" fmla="*/ 0 h 682"/>
                <a:gd name="T10" fmla="*/ 144 w 195"/>
                <a:gd name="T11" fmla="*/ 592 h 682"/>
                <a:gd name="T12" fmla="*/ 51 w 195"/>
                <a:gd name="T13" fmla="*/ 682 h 682"/>
              </a:gdLst>
              <a:ahLst/>
              <a:cxnLst>
                <a:cxn ang="0">
                  <a:pos x="T0" y="T1"/>
                </a:cxn>
                <a:cxn ang="0">
                  <a:pos x="T2" y="T3"/>
                </a:cxn>
                <a:cxn ang="0">
                  <a:pos x="T4" y="T5"/>
                </a:cxn>
                <a:cxn ang="0">
                  <a:pos x="T6" y="T7"/>
                </a:cxn>
                <a:cxn ang="0">
                  <a:pos x="T8" y="T9"/>
                </a:cxn>
                <a:cxn ang="0">
                  <a:pos x="T10" y="T11"/>
                </a:cxn>
                <a:cxn ang="0">
                  <a:pos x="T12" y="T13"/>
                </a:cxn>
              </a:cxnLst>
              <a:rect l="0" t="0" r="r" b="b"/>
              <a:pathLst>
                <a:path w="195" h="682">
                  <a:moveTo>
                    <a:pt x="51" y="682"/>
                  </a:moveTo>
                  <a:cubicBezTo>
                    <a:pt x="0" y="682"/>
                    <a:pt x="0" y="682"/>
                    <a:pt x="0" y="682"/>
                  </a:cubicBezTo>
                  <a:cubicBezTo>
                    <a:pt x="6" y="620"/>
                    <a:pt x="6" y="620"/>
                    <a:pt x="6" y="620"/>
                  </a:cubicBezTo>
                  <a:cubicBezTo>
                    <a:pt x="49" y="119"/>
                    <a:pt x="49" y="119"/>
                    <a:pt x="49" y="119"/>
                  </a:cubicBezTo>
                  <a:cubicBezTo>
                    <a:pt x="58" y="14"/>
                    <a:pt x="129" y="0"/>
                    <a:pt x="195" y="0"/>
                  </a:cubicBezTo>
                  <a:cubicBezTo>
                    <a:pt x="144" y="592"/>
                    <a:pt x="144" y="592"/>
                    <a:pt x="144" y="592"/>
                  </a:cubicBezTo>
                  <a:cubicBezTo>
                    <a:pt x="139" y="642"/>
                    <a:pt x="98" y="682"/>
                    <a:pt x="51" y="68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TextBox 116">
              <a:extLst>
                <a:ext uri="{FF2B5EF4-FFF2-40B4-BE49-F238E27FC236}">
                  <a16:creationId xmlns:a16="http://schemas.microsoft.com/office/drawing/2014/main" id="{C6C73493-0030-3B0E-641B-87FF8A1D75B7}"/>
                </a:ext>
              </a:extLst>
            </p:cNvPr>
            <p:cNvSpPr txBox="1"/>
            <p:nvPr/>
          </p:nvSpPr>
          <p:spPr>
            <a:xfrm>
              <a:off x="5535304" y="5227737"/>
              <a:ext cx="1687068" cy="634891"/>
            </a:xfrm>
            <a:prstGeom prst="rect">
              <a:avLst/>
            </a:prstGeom>
            <a:noFill/>
          </p:spPr>
          <p:txBody>
            <a:bodyPr wrap="square">
              <a:spAutoFit/>
            </a:bodyPr>
            <a:lstStyle/>
            <a:p>
              <a:pPr algn="ctr">
                <a:lnSpc>
                  <a:spcPts val="2480"/>
                </a:lnSpc>
              </a:pPr>
              <a:r>
                <a:rPr lang="en-US" sz="2800" b="1" dirty="0">
                  <a:solidFill>
                    <a:srgbClr val="0289AE"/>
                  </a:solidFill>
                </a:rPr>
                <a:t>Key </a:t>
              </a:r>
              <a:r>
                <a:rPr lang="en-US" sz="2800" b="1" dirty="0" err="1">
                  <a:solidFill>
                    <a:srgbClr val="0289AE"/>
                  </a:solidFill>
                </a:rPr>
                <a:t>Takeways</a:t>
              </a:r>
              <a:endParaRPr lang="en-US" sz="2800" b="1" dirty="0">
                <a:solidFill>
                  <a:srgbClr val="0289AE"/>
                </a:solidFill>
              </a:endParaRPr>
            </a:p>
          </p:txBody>
        </p:sp>
      </p:grpSp>
      <p:grpSp>
        <p:nvGrpSpPr>
          <p:cNvPr id="127" name="Group 126">
            <a:extLst>
              <a:ext uri="{FF2B5EF4-FFF2-40B4-BE49-F238E27FC236}">
                <a16:creationId xmlns:a16="http://schemas.microsoft.com/office/drawing/2014/main" id="{899819F9-BF1F-A723-2828-AF8BAB0878B6}"/>
              </a:ext>
            </a:extLst>
          </p:cNvPr>
          <p:cNvGrpSpPr/>
          <p:nvPr/>
        </p:nvGrpSpPr>
        <p:grpSpPr>
          <a:xfrm>
            <a:off x="0" y="582317"/>
            <a:ext cx="1448894" cy="883507"/>
            <a:chOff x="0" y="582317"/>
            <a:chExt cx="1448894" cy="883507"/>
          </a:xfrm>
        </p:grpSpPr>
        <p:cxnSp>
          <p:nvCxnSpPr>
            <p:cNvPr id="120" name="Straight Connector 33">
              <a:extLst>
                <a:ext uri="{FF2B5EF4-FFF2-40B4-BE49-F238E27FC236}">
                  <a16:creationId xmlns:a16="http://schemas.microsoft.com/office/drawing/2014/main" id="{17E9E2C2-82DA-1288-A90C-168C6C537F43}"/>
                </a:ext>
              </a:extLst>
            </p:cNvPr>
            <p:cNvCxnSpPr>
              <a:cxnSpLocks/>
            </p:cNvCxnSpPr>
            <p:nvPr/>
          </p:nvCxnSpPr>
          <p:spPr>
            <a:xfrm>
              <a:off x="0" y="951782"/>
              <a:ext cx="132080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80C98267-7219-E0EE-46FF-223371858E2A}"/>
                </a:ext>
              </a:extLst>
            </p:cNvPr>
            <p:cNvGrpSpPr/>
            <p:nvPr/>
          </p:nvGrpSpPr>
          <p:grpSpPr>
            <a:xfrm>
              <a:off x="708799" y="582317"/>
              <a:ext cx="740095" cy="883507"/>
              <a:chOff x="4051865" y="5165558"/>
              <a:chExt cx="946855" cy="1130331"/>
            </a:xfrm>
          </p:grpSpPr>
          <p:sp>
            <p:nvSpPr>
              <p:cNvPr id="124" name="Oval 16">
                <a:extLst>
                  <a:ext uri="{FF2B5EF4-FFF2-40B4-BE49-F238E27FC236}">
                    <a16:creationId xmlns:a16="http://schemas.microsoft.com/office/drawing/2014/main" id="{7CD8A83D-5B2D-E828-0F02-9F9CCB6036BC}"/>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25" name="TextBox 26">
                <a:extLst>
                  <a:ext uri="{FF2B5EF4-FFF2-40B4-BE49-F238E27FC236}">
                    <a16:creationId xmlns:a16="http://schemas.microsoft.com/office/drawing/2014/main" id="{131E22F6-6900-E4DC-EC07-D80F4257443A}"/>
                  </a:ext>
                </a:extLst>
              </p:cNvPr>
              <p:cNvSpPr txBox="1"/>
              <p:nvPr/>
            </p:nvSpPr>
            <p:spPr bwMode="auto">
              <a:xfrm>
                <a:off x="4066676" y="5206813"/>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128" name="Group 127">
            <a:extLst>
              <a:ext uri="{FF2B5EF4-FFF2-40B4-BE49-F238E27FC236}">
                <a16:creationId xmlns:a16="http://schemas.microsoft.com/office/drawing/2014/main" id="{28EECF84-6C4D-2230-14F4-68A8CEAC2805}"/>
              </a:ext>
            </a:extLst>
          </p:cNvPr>
          <p:cNvGrpSpPr/>
          <p:nvPr/>
        </p:nvGrpSpPr>
        <p:grpSpPr>
          <a:xfrm>
            <a:off x="0" y="2931431"/>
            <a:ext cx="1448894" cy="870102"/>
            <a:chOff x="0" y="582324"/>
            <a:chExt cx="1448894" cy="870102"/>
          </a:xfrm>
        </p:grpSpPr>
        <p:cxnSp>
          <p:nvCxnSpPr>
            <p:cNvPr id="129" name="Straight Connector 33">
              <a:extLst>
                <a:ext uri="{FF2B5EF4-FFF2-40B4-BE49-F238E27FC236}">
                  <a16:creationId xmlns:a16="http://schemas.microsoft.com/office/drawing/2014/main" id="{AD5CAB21-A9B2-F3AA-C201-357044D4B619}"/>
                </a:ext>
              </a:extLst>
            </p:cNvPr>
            <p:cNvCxnSpPr>
              <a:cxnSpLocks/>
            </p:cNvCxnSpPr>
            <p:nvPr/>
          </p:nvCxnSpPr>
          <p:spPr>
            <a:xfrm>
              <a:off x="0" y="951782"/>
              <a:ext cx="1320800" cy="0"/>
            </a:xfrm>
            <a:prstGeom prst="line">
              <a:avLst/>
            </a:prstGeom>
            <a:ln w="25400">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FC7C6CA3-C9A4-B789-711E-4FDB4E7AEFF5}"/>
                </a:ext>
              </a:extLst>
            </p:cNvPr>
            <p:cNvGrpSpPr/>
            <p:nvPr/>
          </p:nvGrpSpPr>
          <p:grpSpPr>
            <a:xfrm>
              <a:off x="708799" y="582324"/>
              <a:ext cx="740095" cy="870102"/>
              <a:chOff x="4051865" y="5165558"/>
              <a:chExt cx="946855" cy="1113179"/>
            </a:xfrm>
          </p:grpSpPr>
          <p:sp>
            <p:nvSpPr>
              <p:cNvPr id="131" name="Oval 16">
                <a:extLst>
                  <a:ext uri="{FF2B5EF4-FFF2-40B4-BE49-F238E27FC236}">
                    <a16:creationId xmlns:a16="http://schemas.microsoft.com/office/drawing/2014/main" id="{6999784F-228B-E392-A777-D7E34C18438F}"/>
                  </a:ext>
                </a:extLst>
              </p:cNvPr>
              <p:cNvSpPr/>
              <p:nvPr/>
            </p:nvSpPr>
            <p:spPr>
              <a:xfrm>
                <a:off x="4051865" y="5165558"/>
                <a:ext cx="946855" cy="868299"/>
              </a:xfrm>
              <a:prstGeom prst="ellipse">
                <a:avLst/>
              </a:prstGeom>
              <a:solidFill>
                <a:srgbClr val="0667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2" name="TextBox 26">
                <a:extLst>
                  <a:ext uri="{FF2B5EF4-FFF2-40B4-BE49-F238E27FC236}">
                    <a16:creationId xmlns:a16="http://schemas.microsoft.com/office/drawing/2014/main" id="{6EF5B100-0B2E-BB86-3425-55D40B2E5E59}"/>
                  </a:ext>
                </a:extLst>
              </p:cNvPr>
              <p:cNvSpPr txBox="1"/>
              <p:nvPr/>
            </p:nvSpPr>
            <p:spPr bwMode="auto">
              <a:xfrm>
                <a:off x="4055862" y="518966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grpSp>
        <p:nvGrpSpPr>
          <p:cNvPr id="133" name="Group 132">
            <a:extLst>
              <a:ext uri="{FF2B5EF4-FFF2-40B4-BE49-F238E27FC236}">
                <a16:creationId xmlns:a16="http://schemas.microsoft.com/office/drawing/2014/main" id="{A1E6A797-EDFD-075E-010D-B26A08E3CF6C}"/>
              </a:ext>
            </a:extLst>
          </p:cNvPr>
          <p:cNvGrpSpPr/>
          <p:nvPr/>
        </p:nvGrpSpPr>
        <p:grpSpPr>
          <a:xfrm>
            <a:off x="0" y="4939996"/>
            <a:ext cx="1448895" cy="869802"/>
            <a:chOff x="0" y="582318"/>
            <a:chExt cx="1448895" cy="869802"/>
          </a:xfrm>
        </p:grpSpPr>
        <p:cxnSp>
          <p:nvCxnSpPr>
            <p:cNvPr id="134" name="Straight Connector 33">
              <a:extLst>
                <a:ext uri="{FF2B5EF4-FFF2-40B4-BE49-F238E27FC236}">
                  <a16:creationId xmlns:a16="http://schemas.microsoft.com/office/drawing/2014/main" id="{3DCF6652-4C6C-D11A-F874-8258E1F1CA9D}"/>
                </a:ext>
              </a:extLst>
            </p:cNvPr>
            <p:cNvCxnSpPr>
              <a:cxnSpLocks/>
            </p:cNvCxnSpPr>
            <p:nvPr/>
          </p:nvCxnSpPr>
          <p:spPr>
            <a:xfrm>
              <a:off x="0" y="951782"/>
              <a:ext cx="1320800" cy="0"/>
            </a:xfrm>
            <a:prstGeom prst="line">
              <a:avLst/>
            </a:prstGeom>
            <a:ln w="25400">
              <a:solidFill>
                <a:srgbClr val="3D8241"/>
              </a:solidFill>
              <a:prstDash val="sysDot"/>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6F10D86C-C5BA-6B7F-4CC6-0B095F70EE32}"/>
                </a:ext>
              </a:extLst>
            </p:cNvPr>
            <p:cNvGrpSpPr/>
            <p:nvPr/>
          </p:nvGrpSpPr>
          <p:grpSpPr>
            <a:xfrm>
              <a:off x="700348" y="582318"/>
              <a:ext cx="748547" cy="869802"/>
              <a:chOff x="4041052" y="5165558"/>
              <a:chExt cx="957668" cy="1112797"/>
            </a:xfrm>
          </p:grpSpPr>
          <p:sp>
            <p:nvSpPr>
              <p:cNvPr id="136" name="Oval 16">
                <a:extLst>
                  <a:ext uri="{FF2B5EF4-FFF2-40B4-BE49-F238E27FC236}">
                    <a16:creationId xmlns:a16="http://schemas.microsoft.com/office/drawing/2014/main" id="{63971791-F2CA-43A8-776C-54A9A47E6817}"/>
                  </a:ext>
                </a:extLst>
              </p:cNvPr>
              <p:cNvSpPr/>
              <p:nvPr/>
            </p:nvSpPr>
            <p:spPr>
              <a:xfrm>
                <a:off x="4051865" y="5165558"/>
                <a:ext cx="946855" cy="868299"/>
              </a:xfrm>
              <a:prstGeom prst="ellipse">
                <a:avLst/>
              </a:prstGeom>
              <a:solidFill>
                <a:srgbClr val="3D82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7" name="TextBox 26">
                <a:extLst>
                  <a:ext uri="{FF2B5EF4-FFF2-40B4-BE49-F238E27FC236}">
                    <a16:creationId xmlns:a16="http://schemas.microsoft.com/office/drawing/2014/main" id="{944FC2DA-EC57-EE96-3B23-8875A2270BF4}"/>
                  </a:ext>
                </a:extLst>
              </p:cNvPr>
              <p:cNvSpPr txBox="1"/>
              <p:nvPr/>
            </p:nvSpPr>
            <p:spPr bwMode="auto">
              <a:xfrm>
                <a:off x="4041052" y="5189281"/>
                <a:ext cx="909266" cy="1089074"/>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150" name="Rectangle 30">
            <a:extLst>
              <a:ext uri="{FF2B5EF4-FFF2-40B4-BE49-F238E27FC236}">
                <a16:creationId xmlns:a16="http://schemas.microsoft.com/office/drawing/2014/main" id="{7807F776-F5C6-2445-427B-F762D523F5E8}"/>
              </a:ext>
            </a:extLst>
          </p:cNvPr>
          <p:cNvSpPr/>
          <p:nvPr/>
        </p:nvSpPr>
        <p:spPr>
          <a:xfrm flipH="1">
            <a:off x="9104763" y="1405843"/>
            <a:ext cx="2398461" cy="1708545"/>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Material flow mapping helps teams see where circular opportunities are most practical.</a:t>
            </a:r>
          </a:p>
          <a:p>
            <a:pPr algn="r">
              <a:lnSpc>
                <a:spcPts val="2100"/>
              </a:lnSpc>
            </a:pPr>
            <a:endParaRPr lang="en-US" sz="2000" dirty="0">
              <a:solidFill>
                <a:srgbClr val="262626"/>
              </a:solidFill>
              <a:cs typeface="Segoe UI Light" panose="020B0502040204020203" pitchFamily="34" charset="0"/>
            </a:endParaRPr>
          </a:p>
        </p:txBody>
      </p:sp>
      <p:grpSp>
        <p:nvGrpSpPr>
          <p:cNvPr id="152" name="Group 151">
            <a:extLst>
              <a:ext uri="{FF2B5EF4-FFF2-40B4-BE49-F238E27FC236}">
                <a16:creationId xmlns:a16="http://schemas.microsoft.com/office/drawing/2014/main" id="{2C9922E0-99A9-F96F-C03D-CC3CA6CE6F91}"/>
              </a:ext>
            </a:extLst>
          </p:cNvPr>
          <p:cNvGrpSpPr/>
          <p:nvPr/>
        </p:nvGrpSpPr>
        <p:grpSpPr>
          <a:xfrm>
            <a:off x="10752228" y="582319"/>
            <a:ext cx="1501995" cy="883506"/>
            <a:chOff x="708799" y="582319"/>
            <a:chExt cx="1501995" cy="883506"/>
          </a:xfrm>
        </p:grpSpPr>
        <p:cxnSp>
          <p:nvCxnSpPr>
            <p:cNvPr id="153" name="Straight Connector 33">
              <a:extLst>
                <a:ext uri="{FF2B5EF4-FFF2-40B4-BE49-F238E27FC236}">
                  <a16:creationId xmlns:a16="http://schemas.microsoft.com/office/drawing/2014/main" id="{9F3CF2F0-8C9B-112B-18FE-CF189B8E887A}"/>
                </a:ext>
              </a:extLst>
            </p:cNvPr>
            <p:cNvCxnSpPr>
              <a:cxnSpLocks/>
            </p:cNvCxnSpPr>
            <p:nvPr/>
          </p:nvCxnSpPr>
          <p:spPr>
            <a:xfrm flipH="1">
              <a:off x="1320800" y="951782"/>
              <a:ext cx="889994"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5CDD5468-D158-2E93-1592-D54FA4FFD336}"/>
                </a:ext>
              </a:extLst>
            </p:cNvPr>
            <p:cNvGrpSpPr/>
            <p:nvPr/>
          </p:nvGrpSpPr>
          <p:grpSpPr>
            <a:xfrm>
              <a:off x="708799" y="582319"/>
              <a:ext cx="740095" cy="883506"/>
              <a:chOff x="4051865" y="5165558"/>
              <a:chExt cx="946855" cy="1130329"/>
            </a:xfrm>
          </p:grpSpPr>
          <p:sp>
            <p:nvSpPr>
              <p:cNvPr id="155" name="Oval 16">
                <a:extLst>
                  <a:ext uri="{FF2B5EF4-FFF2-40B4-BE49-F238E27FC236}">
                    <a16:creationId xmlns:a16="http://schemas.microsoft.com/office/drawing/2014/main" id="{F73C329F-E5C1-8095-910F-6074C54DD097}"/>
                  </a:ext>
                </a:extLst>
              </p:cNvPr>
              <p:cNvSpPr/>
              <p:nvPr/>
            </p:nvSpPr>
            <p:spPr>
              <a:xfrm>
                <a:off x="4051865" y="5165558"/>
                <a:ext cx="946855" cy="868299"/>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56" name="TextBox 26">
                <a:extLst>
                  <a:ext uri="{FF2B5EF4-FFF2-40B4-BE49-F238E27FC236}">
                    <a16:creationId xmlns:a16="http://schemas.microsoft.com/office/drawing/2014/main" id="{53FD65FC-8F15-4053-98BD-A22B591D2C7A}"/>
                  </a:ext>
                </a:extLst>
              </p:cNvPr>
              <p:cNvSpPr txBox="1"/>
              <p:nvPr/>
            </p:nvSpPr>
            <p:spPr bwMode="auto">
              <a:xfrm>
                <a:off x="4066676" y="520681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sp>
        <p:nvSpPr>
          <p:cNvPr id="2" name="TextBox 28">
            <a:extLst>
              <a:ext uri="{FF2B5EF4-FFF2-40B4-BE49-F238E27FC236}">
                <a16:creationId xmlns:a16="http://schemas.microsoft.com/office/drawing/2014/main" id="{F365D89F-CC3A-64B1-0345-0E899392FCCD}"/>
              </a:ext>
            </a:extLst>
          </p:cNvPr>
          <p:cNvSpPr txBox="1"/>
          <p:nvPr/>
        </p:nvSpPr>
        <p:spPr>
          <a:xfrm>
            <a:off x="9030272" y="5238216"/>
            <a:ext cx="2373744" cy="1169936"/>
          </a:xfrm>
          <a:prstGeom prst="rect">
            <a:avLst/>
          </a:prstGeom>
          <a:noFill/>
        </p:spPr>
        <p:txBody>
          <a:bodyPr wrap="square">
            <a:spAutoFit/>
          </a:bodyPr>
          <a:lstStyle/>
          <a:p>
            <a:pPr algn="r">
              <a:lnSpc>
                <a:spcPts val="2100"/>
              </a:lnSpc>
            </a:pPr>
            <a:r>
              <a:rPr lang="en-US" sz="2000" b="1" dirty="0">
                <a:solidFill>
                  <a:srgbClr val="62A844"/>
                </a:solidFill>
              </a:rPr>
              <a:t>You cannot redesign what you have not yet mapped.</a:t>
            </a:r>
          </a:p>
          <a:p>
            <a:pPr algn="r">
              <a:lnSpc>
                <a:spcPts val="2100"/>
              </a:lnSpc>
            </a:pPr>
            <a:endParaRPr lang="en-US" sz="2000" dirty="0">
              <a:solidFill>
                <a:srgbClr val="62A844"/>
              </a:solidFill>
            </a:endParaRPr>
          </a:p>
        </p:txBody>
      </p:sp>
    </p:spTree>
    <p:extLst>
      <p:ext uri="{BB962C8B-B14F-4D97-AF65-F5344CB8AC3E}">
        <p14:creationId xmlns:p14="http://schemas.microsoft.com/office/powerpoint/2010/main" val="2792488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878EF-F819-5994-99E5-4503A4A05BC4}"/>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4A39194-DAC9-52B0-E5EC-786F6AA0D132}"/>
              </a:ext>
            </a:extLst>
          </p:cNvPr>
          <p:cNvSpPr>
            <a:spLocks noGrp="1"/>
          </p:cNvSpPr>
          <p:nvPr>
            <p:ph type="body" sz="quarter" idx="16"/>
          </p:nvPr>
        </p:nvSpPr>
        <p:spPr>
          <a:xfrm>
            <a:off x="4223369" y="1073150"/>
            <a:ext cx="6139831" cy="4711700"/>
          </a:xfrm>
        </p:spPr>
        <p:txBody>
          <a:bodyPr>
            <a:normAutofit/>
          </a:bodyPr>
          <a:lstStyle/>
          <a:p>
            <a:pPr fontAlgn="t">
              <a:lnSpc>
                <a:spcPts val="4960"/>
              </a:lnSpc>
              <a:spcBef>
                <a:spcPts val="0"/>
              </a:spcBef>
            </a:pPr>
            <a:r>
              <a:rPr lang="en-IE" b="1" dirty="0"/>
              <a:t>Circular Interventions in Practice</a:t>
            </a:r>
          </a:p>
          <a:p>
            <a:endParaRPr lang="en-IE" b="1" dirty="0"/>
          </a:p>
          <a:p>
            <a:endParaRPr lang="en-US" sz="2200" dirty="0">
              <a:cs typeface="Times New Roman" panose="02020603050405020304" pitchFamily="18" charset="0"/>
            </a:endParaRPr>
          </a:p>
          <a:p>
            <a:r>
              <a:rPr lang="en-US" sz="2400" b="1" dirty="0"/>
              <a:t>How hospitality businesses can reduce inputs, extend product life and create circular value</a:t>
            </a:r>
            <a:endParaRPr lang="en-US" sz="2400" dirty="0"/>
          </a:p>
          <a:p>
            <a:r>
              <a:rPr lang="en-US" sz="2400" dirty="0"/>
              <a:t>To explore concrete circular strategies that can be applied across hospitality operations, procurement and service design.</a:t>
            </a:r>
          </a:p>
          <a:p>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D624ABA6-BAF4-5567-1F1D-3955F8B4EA80}"/>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03</a:t>
            </a:r>
          </a:p>
        </p:txBody>
      </p:sp>
    </p:spTree>
    <p:extLst>
      <p:ext uri="{BB962C8B-B14F-4D97-AF65-F5344CB8AC3E}">
        <p14:creationId xmlns:p14="http://schemas.microsoft.com/office/powerpoint/2010/main" val="321088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5E6E7EF-FBD4-B13B-4444-323DAF8B98B5}"/>
              </a:ext>
            </a:extLst>
          </p:cNvPr>
          <p:cNvSpPr/>
          <p:nvPr/>
        </p:nvSpPr>
        <p:spPr>
          <a:xfrm>
            <a:off x="0" y="-18001"/>
            <a:ext cx="12192000" cy="1420653"/>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9" name="TextBox 28">
            <a:extLst>
              <a:ext uri="{FF2B5EF4-FFF2-40B4-BE49-F238E27FC236}">
                <a16:creationId xmlns:a16="http://schemas.microsoft.com/office/drawing/2014/main" id="{D8B11F99-7B2A-6182-03C8-9D14E27ED1F3}"/>
              </a:ext>
            </a:extLst>
          </p:cNvPr>
          <p:cNvSpPr txBox="1"/>
          <p:nvPr/>
        </p:nvSpPr>
        <p:spPr>
          <a:xfrm>
            <a:off x="576000" y="518838"/>
            <a:ext cx="10692000" cy="1231106"/>
          </a:xfrm>
          <a:prstGeom prst="rect">
            <a:avLst/>
          </a:prstGeom>
          <a:noFill/>
        </p:spPr>
        <p:txBody>
          <a:bodyPr wrap="square" lIns="0" tIns="0" rIns="0" bIns="0" anchor="t">
            <a:spAutoFit/>
          </a:bodyPr>
          <a:lstStyle/>
          <a:p>
            <a:r>
              <a:rPr lang="en-IE" sz="4000" b="1" i="0" dirty="0">
                <a:solidFill>
                  <a:schemeClr val="bg1"/>
                </a:solidFill>
                <a:latin typeface="Calibri"/>
              </a:rPr>
              <a:t>Where this module fits</a:t>
            </a:r>
          </a:p>
          <a:p>
            <a:endParaRPr lang="en-IE" sz="4000" b="1" i="0" dirty="0">
              <a:solidFill>
                <a:schemeClr val="bg1"/>
              </a:solidFill>
              <a:latin typeface="Calibri"/>
            </a:endParaRPr>
          </a:p>
        </p:txBody>
      </p:sp>
      <p:pic>
        <p:nvPicPr>
          <p:cNvPr id="51" name="Graphic 50">
            <a:extLst>
              <a:ext uri="{FF2B5EF4-FFF2-40B4-BE49-F238E27FC236}">
                <a16:creationId xmlns:a16="http://schemas.microsoft.com/office/drawing/2014/main" id="{B0D12D90-4DDE-0E97-8765-0B4174D66386}"/>
              </a:ext>
            </a:extLst>
          </p:cNvPr>
          <p:cNvPicPr>
            <a:picLocks noChangeAspect="1"/>
          </p:cNvPicPr>
          <p:nvPr/>
        </p:nvPicPr>
        <p:blipFill>
          <a:blip>
            <a:extLst>
              <a:ext uri="{96DAC541-7B7A-43D3-8B79-37D633B846F1}">
                <asvg:svgBlip xmlns:asvg="http://schemas.microsoft.com/office/drawing/2016/SVG/main" r:embed="rId3"/>
              </a:ext>
            </a:extLst>
          </a:blip>
          <a:srcRect l="31584" t="38697" r="39868" b="43173"/>
          <a:stretch/>
        </p:blipFill>
        <p:spPr>
          <a:xfrm rot="16200000">
            <a:off x="9271124" y="138925"/>
            <a:ext cx="3112653" cy="2798801"/>
          </a:xfrm>
          <a:prstGeom prst="rect">
            <a:avLst/>
          </a:prstGeom>
        </p:spPr>
      </p:pic>
      <p:sp>
        <p:nvSpPr>
          <p:cNvPr id="3" name="TextBox 2">
            <a:extLst>
              <a:ext uri="{FF2B5EF4-FFF2-40B4-BE49-F238E27FC236}">
                <a16:creationId xmlns:a16="http://schemas.microsoft.com/office/drawing/2014/main" id="{54342AD4-5ABF-FBEB-4EF3-937A52B0C8E5}"/>
              </a:ext>
            </a:extLst>
          </p:cNvPr>
          <p:cNvSpPr txBox="1"/>
          <p:nvPr/>
        </p:nvSpPr>
        <p:spPr>
          <a:xfrm>
            <a:off x="540000" y="260741"/>
            <a:ext cx="9197227" cy="738664"/>
          </a:xfrm>
          <a:prstGeom prst="rect">
            <a:avLst/>
          </a:prstGeom>
          <a:noFill/>
        </p:spPr>
        <p:txBody>
          <a:bodyPr wrap="square" lIns="0" tIns="0" rIns="0" bIns="0" anchor="t">
            <a:spAutoFit/>
          </a:bodyPr>
          <a:lstStyle/>
          <a:p>
            <a:r>
              <a:rPr lang="en-IE" sz="1600" b="1" dirty="0">
                <a:solidFill>
                  <a:schemeClr val="bg1"/>
                </a:solidFill>
              </a:rPr>
              <a:t> Cluster 1 – Sustainability &amp; Green Innovation    |   Module 2 - </a:t>
            </a:r>
            <a:r>
              <a:rPr lang="en-US" sz="1600" b="1" dirty="0">
                <a:solidFill>
                  <a:schemeClr val="bg1"/>
                </a:solidFill>
                <a:cs typeface="Times New Roman" panose="02020603050405020304" pitchFamily="18" charset="0"/>
              </a:rPr>
              <a:t>Circular Economy &amp; Resource Efficiency</a:t>
            </a:r>
          </a:p>
          <a:p>
            <a:endParaRPr lang="en-US" sz="1600" b="1" dirty="0">
              <a:solidFill>
                <a:schemeClr val="bg1"/>
              </a:solidFill>
              <a:highlight>
                <a:srgbClr val="FFFF00"/>
              </a:highlight>
              <a:cs typeface="Times New Roman" panose="02020603050405020304" pitchFamily="18" charset="0"/>
            </a:endParaRPr>
          </a:p>
          <a:p>
            <a:endParaRPr lang="en-IE" sz="1600" b="1" dirty="0">
              <a:solidFill>
                <a:schemeClr val="bg1"/>
              </a:solidFill>
            </a:endParaRPr>
          </a:p>
        </p:txBody>
      </p:sp>
      <p:sp>
        <p:nvSpPr>
          <p:cNvPr id="4" name="Rectangle 3">
            <a:extLst>
              <a:ext uri="{FF2B5EF4-FFF2-40B4-BE49-F238E27FC236}">
                <a16:creationId xmlns:a16="http://schemas.microsoft.com/office/drawing/2014/main" id="{84AFD1AE-0EC8-5461-EEE8-B120DD7A4531}"/>
              </a:ext>
            </a:extLst>
          </p:cNvPr>
          <p:cNvSpPr/>
          <p:nvPr/>
        </p:nvSpPr>
        <p:spPr>
          <a:xfrm>
            <a:off x="468000" y="1536244"/>
            <a:ext cx="3672000" cy="1216908"/>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a:extLst>
              <a:ext uri="{FF2B5EF4-FFF2-40B4-BE49-F238E27FC236}">
                <a16:creationId xmlns:a16="http://schemas.microsoft.com/office/drawing/2014/main" id="{91B2E93A-B112-6C57-8EE9-B7AD6B863D38}"/>
              </a:ext>
            </a:extLst>
          </p:cNvPr>
          <p:cNvSpPr txBox="1"/>
          <p:nvPr/>
        </p:nvSpPr>
        <p:spPr>
          <a:xfrm>
            <a:off x="529008" y="1621067"/>
            <a:ext cx="3564000" cy="1015663"/>
          </a:xfrm>
          <a:prstGeom prst="rect">
            <a:avLst/>
          </a:prstGeom>
          <a:noFill/>
        </p:spPr>
        <p:txBody>
          <a:bodyPr wrap="square" lIns="0" tIns="0" rIns="0" bIns="0" anchor="ctr">
            <a:spAutoFit/>
          </a:bodyPr>
          <a:lstStyle/>
          <a:p>
            <a:r>
              <a:rPr lang="en-IE" b="1" i="0" dirty="0">
                <a:solidFill>
                  <a:schemeClr val="bg1"/>
                </a:solidFill>
                <a:latin typeface="Calibri"/>
              </a:rPr>
              <a:t>Role:  </a:t>
            </a:r>
            <a:r>
              <a:rPr lang="en-GB" sz="1600" dirty="0">
                <a:solidFill>
                  <a:schemeClr val="bg1"/>
                </a:solidFill>
              </a:rPr>
              <a:t>Foundation module for circular economy thinking, resource efficiency, waste prevention, reuse, repair and regeneration in hospitality.</a:t>
            </a:r>
            <a:endParaRPr lang="en-IE" b="0" i="0" dirty="0">
              <a:solidFill>
                <a:schemeClr val="bg1"/>
              </a:solidFill>
              <a:latin typeface="Calibri"/>
            </a:endParaRPr>
          </a:p>
        </p:txBody>
      </p:sp>
      <p:sp>
        <p:nvSpPr>
          <p:cNvPr id="7" name="Rectangle 6">
            <a:extLst>
              <a:ext uri="{FF2B5EF4-FFF2-40B4-BE49-F238E27FC236}">
                <a16:creationId xmlns:a16="http://schemas.microsoft.com/office/drawing/2014/main" id="{D4BDA831-F85D-8614-44C9-2C91665BFF37}"/>
              </a:ext>
            </a:extLst>
          </p:cNvPr>
          <p:cNvSpPr/>
          <p:nvPr/>
        </p:nvSpPr>
        <p:spPr>
          <a:xfrm>
            <a:off x="540000" y="2889382"/>
            <a:ext cx="3564000" cy="108000"/>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ectangle 9">
            <a:extLst>
              <a:ext uri="{FF2B5EF4-FFF2-40B4-BE49-F238E27FC236}">
                <a16:creationId xmlns:a16="http://schemas.microsoft.com/office/drawing/2014/main" id="{66033DA3-EA77-9A0B-7C8C-FA4661183A54}"/>
              </a:ext>
            </a:extLst>
          </p:cNvPr>
          <p:cNvSpPr/>
          <p:nvPr/>
        </p:nvSpPr>
        <p:spPr>
          <a:xfrm>
            <a:off x="529008" y="4385537"/>
            <a:ext cx="3564000" cy="2110761"/>
          </a:xfrm>
          <a:prstGeom prst="rect">
            <a:avLst/>
          </a:prstGeom>
          <a:solidFill>
            <a:schemeClr val="bg1"/>
          </a:solidFill>
          <a:ln w="28575">
            <a:solidFill>
              <a:srgbClr val="62A844"/>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a:extLst>
              <a:ext uri="{FF2B5EF4-FFF2-40B4-BE49-F238E27FC236}">
                <a16:creationId xmlns:a16="http://schemas.microsoft.com/office/drawing/2014/main" id="{8CB9C2A7-0A58-80C2-B05C-7C7C94D824F4}"/>
              </a:ext>
            </a:extLst>
          </p:cNvPr>
          <p:cNvSpPr txBox="1"/>
          <p:nvPr/>
        </p:nvSpPr>
        <p:spPr>
          <a:xfrm>
            <a:off x="540000" y="4772749"/>
            <a:ext cx="3434015" cy="1723549"/>
          </a:xfrm>
          <a:prstGeom prst="rect">
            <a:avLst/>
          </a:prstGeom>
          <a:noFill/>
        </p:spPr>
        <p:txBody>
          <a:bodyPr wrap="square" lIns="0" tIns="0" rIns="0" bIns="0" anchor="t">
            <a:spAutoFit/>
          </a:bodyPr>
          <a:lstStyle/>
          <a:p>
            <a:r>
              <a:rPr lang="en-GB" sz="1600" dirty="0">
                <a:solidFill>
                  <a:srgbClr val="262626"/>
                </a:solidFill>
              </a:rPr>
              <a:t>C1 M3 (Sustainable Customer Experience Design)</a:t>
            </a:r>
            <a:br>
              <a:rPr lang="en-GB" sz="1600" dirty="0">
                <a:solidFill>
                  <a:srgbClr val="262626"/>
                </a:solidFill>
              </a:rPr>
            </a:br>
            <a:r>
              <a:rPr lang="en-GB" sz="1600" dirty="0">
                <a:solidFill>
                  <a:srgbClr val="262626"/>
                </a:solidFill>
              </a:rPr>
              <a:t>C2 M2 (Data Analytics in Hospitality)</a:t>
            </a:r>
            <a:br>
              <a:rPr lang="en-GB" sz="1600" dirty="0">
                <a:solidFill>
                  <a:srgbClr val="262626"/>
                </a:solidFill>
              </a:rPr>
            </a:br>
            <a:r>
              <a:rPr lang="en-GB" sz="1600" dirty="0">
                <a:solidFill>
                  <a:srgbClr val="262626"/>
                </a:solidFill>
              </a:rPr>
              <a:t>C3 M1 (Leading Green &amp; Digital Change)</a:t>
            </a:r>
            <a:br>
              <a:rPr lang="en-GB" sz="1600" dirty="0">
                <a:solidFill>
                  <a:srgbClr val="262626"/>
                </a:solidFill>
              </a:rPr>
            </a:br>
            <a:r>
              <a:rPr lang="en-GB" sz="1600" dirty="0">
                <a:solidFill>
                  <a:srgbClr val="262626"/>
                </a:solidFill>
              </a:rPr>
              <a:t>C3 M2 (Digital Marketing for Sustainability)</a:t>
            </a:r>
            <a:br>
              <a:rPr lang="en-GB" sz="1600" dirty="0"/>
            </a:br>
            <a:endParaRPr sz="1600" b="0" i="0" dirty="0">
              <a:solidFill>
                <a:srgbClr val="262626"/>
              </a:solidFill>
              <a:latin typeface="Calibri"/>
            </a:endParaRPr>
          </a:p>
        </p:txBody>
      </p:sp>
      <p:sp>
        <p:nvSpPr>
          <p:cNvPr id="19" name="TextBox 18">
            <a:extLst>
              <a:ext uri="{FF2B5EF4-FFF2-40B4-BE49-F238E27FC236}">
                <a16:creationId xmlns:a16="http://schemas.microsoft.com/office/drawing/2014/main" id="{55356714-4BA8-D154-EE1D-9780C0EF6FB0}"/>
              </a:ext>
            </a:extLst>
          </p:cNvPr>
          <p:cNvSpPr txBox="1"/>
          <p:nvPr/>
        </p:nvSpPr>
        <p:spPr>
          <a:xfrm>
            <a:off x="576000" y="4478539"/>
            <a:ext cx="3276000" cy="302455"/>
          </a:xfrm>
          <a:prstGeom prst="rect">
            <a:avLst/>
          </a:prstGeom>
          <a:noFill/>
        </p:spPr>
        <p:txBody>
          <a:bodyPr wrap="square" lIns="0" tIns="0" rIns="0" bIns="0" anchor="t">
            <a:spAutoFit/>
          </a:bodyPr>
          <a:lstStyle/>
          <a:p>
            <a:pPr>
              <a:lnSpc>
                <a:spcPts val="2300"/>
              </a:lnSpc>
            </a:pPr>
            <a:r>
              <a:rPr lang="en-IE" sz="2400" b="1" i="0" dirty="0">
                <a:solidFill>
                  <a:srgbClr val="0289AE"/>
                </a:solidFill>
                <a:latin typeface="Calibri"/>
              </a:rPr>
              <a:t>Extends or connects to</a:t>
            </a:r>
          </a:p>
        </p:txBody>
      </p:sp>
      <p:pic>
        <p:nvPicPr>
          <p:cNvPr id="12" name="Picture 11">
            <a:extLst>
              <a:ext uri="{FF2B5EF4-FFF2-40B4-BE49-F238E27FC236}">
                <a16:creationId xmlns:a16="http://schemas.microsoft.com/office/drawing/2014/main" id="{C53F5F1D-69B9-7677-AE53-2AE29D9CD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63169" y="1879426"/>
            <a:ext cx="3564000" cy="710162"/>
          </a:xfrm>
          <a:prstGeom prst="rect">
            <a:avLst/>
          </a:prstGeom>
        </p:spPr>
      </p:pic>
      <p:sp>
        <p:nvSpPr>
          <p:cNvPr id="2" name="Rectangle 1">
            <a:extLst>
              <a:ext uri="{FF2B5EF4-FFF2-40B4-BE49-F238E27FC236}">
                <a16:creationId xmlns:a16="http://schemas.microsoft.com/office/drawing/2014/main" id="{523E834A-8670-FDBF-7950-B42D6CEA310D}"/>
              </a:ext>
            </a:extLst>
          </p:cNvPr>
          <p:cNvSpPr/>
          <p:nvPr/>
        </p:nvSpPr>
        <p:spPr>
          <a:xfrm>
            <a:off x="540000" y="3084942"/>
            <a:ext cx="3564000" cy="1213035"/>
          </a:xfrm>
          <a:prstGeom prst="rect">
            <a:avLst/>
          </a:prstGeom>
          <a:solidFill>
            <a:schemeClr val="bg1"/>
          </a:solidFill>
          <a:ln w="28575">
            <a:solidFill>
              <a:srgbClr val="62A844"/>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a:t>Comes after / assumes familiarity with</a:t>
            </a:r>
            <a:endParaRPr dirty="0"/>
          </a:p>
        </p:txBody>
      </p:sp>
      <p:sp>
        <p:nvSpPr>
          <p:cNvPr id="6" name="TextBox 5">
            <a:extLst>
              <a:ext uri="{FF2B5EF4-FFF2-40B4-BE49-F238E27FC236}">
                <a16:creationId xmlns:a16="http://schemas.microsoft.com/office/drawing/2014/main" id="{7CA4F4FB-7BE5-E082-E2D9-57561BB8D571}"/>
              </a:ext>
            </a:extLst>
          </p:cNvPr>
          <p:cNvSpPr txBox="1"/>
          <p:nvPr/>
        </p:nvSpPr>
        <p:spPr>
          <a:xfrm>
            <a:off x="576000" y="3133612"/>
            <a:ext cx="3517008" cy="597408"/>
          </a:xfrm>
          <a:prstGeom prst="rect">
            <a:avLst/>
          </a:prstGeom>
          <a:noFill/>
        </p:spPr>
        <p:txBody>
          <a:bodyPr wrap="square" lIns="0" tIns="0" rIns="0" bIns="0" anchor="t">
            <a:spAutoFit/>
          </a:bodyPr>
          <a:lstStyle/>
          <a:p>
            <a:pPr>
              <a:lnSpc>
                <a:spcPts val="2300"/>
              </a:lnSpc>
            </a:pPr>
            <a:r>
              <a:rPr lang="en-GB" sz="2400" b="1" dirty="0">
                <a:solidFill>
                  <a:srgbClr val="0289AE"/>
                </a:solidFill>
              </a:rPr>
              <a:t>Comes after / assumes familiarity with</a:t>
            </a:r>
            <a:endParaRPr lang="en-IE" sz="2400" b="1" i="0" dirty="0">
              <a:solidFill>
                <a:srgbClr val="0289AE"/>
              </a:solidFill>
              <a:latin typeface="Calibri"/>
            </a:endParaRPr>
          </a:p>
        </p:txBody>
      </p:sp>
      <p:sp>
        <p:nvSpPr>
          <p:cNvPr id="9" name="TextBox 8">
            <a:extLst>
              <a:ext uri="{FF2B5EF4-FFF2-40B4-BE49-F238E27FC236}">
                <a16:creationId xmlns:a16="http://schemas.microsoft.com/office/drawing/2014/main" id="{ACEA3D89-BAC1-E109-F4F4-12903EA61931}"/>
              </a:ext>
            </a:extLst>
          </p:cNvPr>
          <p:cNvSpPr txBox="1"/>
          <p:nvPr/>
        </p:nvSpPr>
        <p:spPr>
          <a:xfrm>
            <a:off x="586992" y="3731020"/>
            <a:ext cx="3434015" cy="984885"/>
          </a:xfrm>
          <a:prstGeom prst="rect">
            <a:avLst/>
          </a:prstGeom>
          <a:noFill/>
        </p:spPr>
        <p:txBody>
          <a:bodyPr wrap="square" lIns="0" tIns="0" rIns="0" bIns="0" anchor="t">
            <a:spAutoFit/>
          </a:bodyPr>
          <a:lstStyle/>
          <a:p>
            <a:r>
              <a:rPr lang="en-GB" sz="1600" dirty="0">
                <a:solidFill>
                  <a:srgbClr val="262626"/>
                </a:solidFill>
              </a:rPr>
              <a:t>C1 M1 (Sustainability in Daily Hospitality Operations)</a:t>
            </a:r>
            <a:endParaRPr lang="en-IE" sz="1600" dirty="0">
              <a:solidFill>
                <a:srgbClr val="262626"/>
              </a:solidFill>
            </a:endParaRPr>
          </a:p>
          <a:p>
            <a:r>
              <a:rPr lang="en-GB" sz="1600" dirty="0">
                <a:solidFill>
                  <a:srgbClr val="262626"/>
                </a:solidFill>
              </a:rPr>
              <a:t> </a:t>
            </a:r>
            <a:br>
              <a:rPr lang="en-GB" sz="1600" dirty="0"/>
            </a:br>
            <a:endParaRPr sz="1600" b="0" i="0" dirty="0">
              <a:solidFill>
                <a:srgbClr val="262626"/>
              </a:solidFill>
              <a:latin typeface="Calibri"/>
            </a:endParaRPr>
          </a:p>
        </p:txBody>
      </p:sp>
      <p:pic>
        <p:nvPicPr>
          <p:cNvPr id="17" name="Picture 16">
            <a:extLst>
              <a:ext uri="{FF2B5EF4-FFF2-40B4-BE49-F238E27FC236}">
                <a16:creationId xmlns:a16="http://schemas.microsoft.com/office/drawing/2014/main" id="{30354AD8-D083-EC28-DD37-39182A9A4F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85620" y="2643742"/>
            <a:ext cx="3434015" cy="1995502"/>
          </a:xfrm>
          <a:prstGeom prst="rect">
            <a:avLst/>
          </a:prstGeom>
        </p:spPr>
      </p:pic>
      <p:pic>
        <p:nvPicPr>
          <p:cNvPr id="20" name="Picture 19">
            <a:extLst>
              <a:ext uri="{FF2B5EF4-FFF2-40B4-BE49-F238E27FC236}">
                <a16:creationId xmlns:a16="http://schemas.microsoft.com/office/drawing/2014/main" id="{84CB2CB8-B066-0570-21BB-C9E1C523BB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19687" y="2636730"/>
            <a:ext cx="3434015" cy="1945942"/>
          </a:xfrm>
          <a:prstGeom prst="rect">
            <a:avLst/>
          </a:prstGeom>
        </p:spPr>
      </p:pic>
      <p:pic>
        <p:nvPicPr>
          <p:cNvPr id="23" name="Picture 22">
            <a:extLst>
              <a:ext uri="{FF2B5EF4-FFF2-40B4-BE49-F238E27FC236}">
                <a16:creationId xmlns:a16="http://schemas.microsoft.com/office/drawing/2014/main" id="{B0F6E565-668F-5381-2C8D-FC7D34A4907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85620" y="4708210"/>
            <a:ext cx="3390562" cy="1852626"/>
          </a:xfrm>
          <a:prstGeom prst="rect">
            <a:avLst/>
          </a:prstGeom>
        </p:spPr>
      </p:pic>
      <p:pic>
        <p:nvPicPr>
          <p:cNvPr id="26" name="Picture 25">
            <a:extLst>
              <a:ext uri="{FF2B5EF4-FFF2-40B4-BE49-F238E27FC236}">
                <a16:creationId xmlns:a16="http://schemas.microsoft.com/office/drawing/2014/main" id="{397CC4AB-D207-8FD8-B3E3-FB7ADE7F6160}"/>
              </a:ext>
            </a:extLst>
          </p:cNvPr>
          <p:cNvPicPr>
            <a:picLocks noChangeAspect="1"/>
          </p:cNvPicPr>
          <p:nvPr/>
        </p:nvPicPr>
        <p:blipFill>
          <a:blip r:embed="rId8"/>
          <a:stretch>
            <a:fillRect/>
          </a:stretch>
        </p:blipFill>
        <p:spPr>
          <a:xfrm>
            <a:off x="8119686" y="4676471"/>
            <a:ext cx="3434015" cy="182894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C5A58-083D-5B0A-A4CE-26D00866A83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2A30722-0DFD-35EF-019D-BA382292A5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1094" y="2460676"/>
            <a:ext cx="5776561" cy="3778379"/>
          </a:xfrm>
          <a:prstGeom prst="rect">
            <a:avLst/>
          </a:prstGeom>
        </p:spPr>
      </p:pic>
      <p:sp>
        <p:nvSpPr>
          <p:cNvPr id="2" name="Text Placeholder 11">
            <a:extLst>
              <a:ext uri="{FF2B5EF4-FFF2-40B4-BE49-F238E27FC236}">
                <a16:creationId xmlns:a16="http://schemas.microsoft.com/office/drawing/2014/main" id="{A06DD8E9-35D4-9DB9-2EF0-A37DB10CDC6B}"/>
              </a:ext>
            </a:extLst>
          </p:cNvPr>
          <p:cNvSpPr txBox="1">
            <a:spLocks/>
          </p:cNvSpPr>
          <p:nvPr/>
        </p:nvSpPr>
        <p:spPr>
          <a:xfrm>
            <a:off x="429114" y="525832"/>
            <a:ext cx="749954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Design Out Waste Before It Appears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E86DCCB0-EA12-9189-236D-730963CBB541}"/>
              </a:ext>
            </a:extLst>
          </p:cNvPr>
          <p:cNvCxnSpPr>
            <a:cxnSpLocks/>
          </p:cNvCxnSpPr>
          <p:nvPr/>
        </p:nvCxnSpPr>
        <p:spPr>
          <a:xfrm>
            <a:off x="0" y="1275808"/>
            <a:ext cx="792865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E0241254-D10B-88AA-B6A9-0C063A48F344}"/>
              </a:ext>
            </a:extLst>
          </p:cNvPr>
          <p:cNvSpPr/>
          <p:nvPr/>
        </p:nvSpPr>
        <p:spPr>
          <a:xfrm flipH="1">
            <a:off x="586942" y="1780166"/>
            <a:ext cx="7341714" cy="4093428"/>
          </a:xfrm>
          <a:prstGeom prst="rect">
            <a:avLst/>
          </a:prstGeom>
        </p:spPr>
        <p:txBody>
          <a:bodyPr wrap="square">
            <a:spAutoFit/>
          </a:bodyPr>
          <a:lstStyle/>
          <a:p>
            <a:pPr>
              <a:buClr>
                <a:srgbClr val="62A844"/>
              </a:buClr>
            </a:pPr>
            <a:r>
              <a:rPr lang="en-US" sz="2000" b="1" i="1" dirty="0">
                <a:solidFill>
                  <a:srgbClr val="262626"/>
                </a:solidFill>
              </a:rPr>
              <a:t>The most effective circular intervention is a better design decision.</a:t>
            </a:r>
          </a:p>
          <a:p>
            <a:pPr>
              <a:buClr>
                <a:srgbClr val="62A844"/>
              </a:buClr>
            </a:pPr>
            <a:endParaRPr lang="en-US" sz="2000" b="1" dirty="0">
              <a:solidFill>
                <a:srgbClr val="262626"/>
              </a:solidFill>
            </a:endParaRPr>
          </a:p>
          <a:p>
            <a:pPr>
              <a:buClr>
                <a:srgbClr val="62A844"/>
              </a:buClr>
            </a:pPr>
            <a:r>
              <a:rPr lang="en-US" sz="2000" b="1" dirty="0">
                <a:solidFill>
                  <a:srgbClr val="0289AE"/>
                </a:solidFill>
              </a:rPr>
              <a:t>Design Questions</a:t>
            </a:r>
            <a:endParaRPr lang="en-US" sz="2000"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Can the product be used for longer?</a:t>
            </a:r>
          </a:p>
          <a:p>
            <a:pPr marL="285750" indent="-285750">
              <a:buClr>
                <a:srgbClr val="62A844"/>
              </a:buClr>
              <a:buFont typeface="Arial" panose="020B0604020202020204" pitchFamily="34" charset="0"/>
              <a:buChar char="•"/>
            </a:pPr>
            <a:r>
              <a:rPr lang="en-US" dirty="0">
                <a:solidFill>
                  <a:srgbClr val="262626"/>
                </a:solidFill>
              </a:rPr>
              <a:t>Can the format reduce packaging?</a:t>
            </a:r>
          </a:p>
          <a:p>
            <a:pPr marL="285750" indent="-285750">
              <a:buClr>
                <a:srgbClr val="62A844"/>
              </a:buClr>
              <a:buFont typeface="Arial" panose="020B0604020202020204" pitchFamily="34" charset="0"/>
              <a:buChar char="•"/>
            </a:pPr>
            <a:r>
              <a:rPr lang="en-US" dirty="0">
                <a:solidFill>
                  <a:srgbClr val="262626"/>
                </a:solidFill>
              </a:rPr>
              <a:t>Can the service be right-sized?</a:t>
            </a:r>
          </a:p>
          <a:p>
            <a:pPr marL="285750" indent="-285750">
              <a:buClr>
                <a:srgbClr val="62A844"/>
              </a:buClr>
              <a:buFont typeface="Arial" panose="020B0604020202020204" pitchFamily="34" charset="0"/>
              <a:buChar char="•"/>
            </a:pPr>
            <a:r>
              <a:rPr lang="en-US" dirty="0">
                <a:solidFill>
                  <a:srgbClr val="262626"/>
                </a:solidFill>
              </a:rPr>
              <a:t>Can the menu or offering reduce leftover materials?</a:t>
            </a:r>
          </a:p>
          <a:p>
            <a:pPr marL="285750" indent="-285750">
              <a:buClr>
                <a:srgbClr val="62A844"/>
              </a:buClr>
              <a:buFont typeface="Arial" panose="020B0604020202020204" pitchFamily="34" charset="0"/>
              <a:buChar char="•"/>
            </a:pPr>
            <a:r>
              <a:rPr lang="en-US" dirty="0">
                <a:solidFill>
                  <a:srgbClr val="262626"/>
                </a:solidFill>
              </a:rPr>
              <a:t>Can one item serve multiple purposes?</a:t>
            </a:r>
          </a:p>
          <a:p>
            <a:pPr>
              <a:buClr>
                <a:srgbClr val="62A844"/>
              </a:buClr>
            </a:pPr>
            <a:endParaRPr lang="en-US" b="1" dirty="0">
              <a:solidFill>
                <a:srgbClr val="262626"/>
              </a:solidFill>
            </a:endParaRPr>
          </a:p>
          <a:p>
            <a:pPr>
              <a:buClr>
                <a:srgbClr val="62A844"/>
              </a:buClr>
            </a:pPr>
            <a:r>
              <a:rPr lang="en-US" sz="2000" b="1" dirty="0">
                <a:solidFill>
                  <a:srgbClr val="0289AE"/>
                </a:solidFill>
              </a:rPr>
              <a:t>Hospitality Examples</a:t>
            </a:r>
            <a:endParaRPr lang="en-US" sz="2000"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refill dispensers in place of miniatures</a:t>
            </a:r>
          </a:p>
          <a:p>
            <a:pPr marL="285750" indent="-285750">
              <a:buClr>
                <a:srgbClr val="62A844"/>
              </a:buClr>
              <a:buFont typeface="Arial" panose="020B0604020202020204" pitchFamily="34" charset="0"/>
              <a:buChar char="•"/>
            </a:pPr>
            <a:r>
              <a:rPr lang="en-US" dirty="0">
                <a:solidFill>
                  <a:srgbClr val="262626"/>
                </a:solidFill>
              </a:rPr>
              <a:t>smaller, smarter buffet refill containers</a:t>
            </a:r>
          </a:p>
          <a:p>
            <a:pPr marL="285750" indent="-285750">
              <a:buClr>
                <a:srgbClr val="62A844"/>
              </a:buClr>
              <a:buFont typeface="Arial" panose="020B0604020202020204" pitchFamily="34" charset="0"/>
              <a:buChar char="•"/>
            </a:pPr>
            <a:r>
              <a:rPr lang="en-US" dirty="0">
                <a:solidFill>
                  <a:srgbClr val="262626"/>
                </a:solidFill>
              </a:rPr>
              <a:t>durable </a:t>
            </a:r>
            <a:r>
              <a:rPr lang="en-US" dirty="0" err="1">
                <a:solidFill>
                  <a:srgbClr val="262626"/>
                </a:solidFill>
              </a:rPr>
              <a:t>serviceware</a:t>
            </a:r>
            <a:r>
              <a:rPr lang="en-US" dirty="0">
                <a:solidFill>
                  <a:srgbClr val="262626"/>
                </a:solidFill>
              </a:rPr>
              <a:t> in place of single-use defaults</a:t>
            </a:r>
          </a:p>
          <a:p>
            <a:pPr marL="285750" indent="-285750">
              <a:buClr>
                <a:srgbClr val="62A844"/>
              </a:buClr>
              <a:buFont typeface="Arial" panose="020B0604020202020204" pitchFamily="34" charset="0"/>
              <a:buChar char="•"/>
            </a:pPr>
            <a:r>
              <a:rPr lang="en-US" dirty="0">
                <a:solidFill>
                  <a:srgbClr val="262626"/>
                </a:solidFill>
              </a:rPr>
              <a:t>modular furniture and fittings that can be repaired</a:t>
            </a:r>
          </a:p>
        </p:txBody>
      </p:sp>
    </p:spTree>
    <p:extLst>
      <p:ext uri="{BB962C8B-B14F-4D97-AF65-F5344CB8AC3E}">
        <p14:creationId xmlns:p14="http://schemas.microsoft.com/office/powerpoint/2010/main" val="40992129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AE617-188F-AA14-00CA-12B836319FA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3A1581A-EA85-E8D5-C521-94B7FC67DD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0189" y="2257063"/>
            <a:ext cx="5922696" cy="4600936"/>
          </a:xfrm>
          <a:prstGeom prst="rect">
            <a:avLst/>
          </a:prstGeom>
        </p:spPr>
      </p:pic>
      <p:sp>
        <p:nvSpPr>
          <p:cNvPr id="2" name="Text Placeholder 11">
            <a:extLst>
              <a:ext uri="{FF2B5EF4-FFF2-40B4-BE49-F238E27FC236}">
                <a16:creationId xmlns:a16="http://schemas.microsoft.com/office/drawing/2014/main" id="{E7D5283B-70E4-81F7-BD19-3BE122F76D27}"/>
              </a:ext>
            </a:extLst>
          </p:cNvPr>
          <p:cNvSpPr txBox="1">
            <a:spLocks/>
          </p:cNvSpPr>
          <p:nvPr/>
        </p:nvSpPr>
        <p:spPr>
          <a:xfrm>
            <a:off x="429114" y="525832"/>
            <a:ext cx="749954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Design Out Waste Before It Appears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B5BE8679-AB7A-493D-D6BD-F18F4B12749E}"/>
              </a:ext>
            </a:extLst>
          </p:cNvPr>
          <p:cNvCxnSpPr>
            <a:cxnSpLocks/>
          </p:cNvCxnSpPr>
          <p:nvPr/>
        </p:nvCxnSpPr>
        <p:spPr>
          <a:xfrm>
            <a:off x="0" y="1275808"/>
            <a:ext cx="792865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25FE5CFE-FE88-13DD-4C52-DE63BAAA62A1}"/>
              </a:ext>
            </a:extLst>
          </p:cNvPr>
          <p:cNvSpPr/>
          <p:nvPr/>
        </p:nvSpPr>
        <p:spPr>
          <a:xfrm flipH="1">
            <a:off x="586941" y="1641270"/>
            <a:ext cx="8580207" cy="3354765"/>
          </a:xfrm>
          <a:prstGeom prst="rect">
            <a:avLst/>
          </a:prstGeom>
        </p:spPr>
        <p:txBody>
          <a:bodyPr wrap="square">
            <a:spAutoFit/>
          </a:bodyPr>
          <a:lstStyle/>
          <a:p>
            <a:pPr>
              <a:buClr>
                <a:srgbClr val="62A844"/>
              </a:buClr>
              <a:tabLst>
                <a:tab pos="1419225" algn="l"/>
              </a:tabLst>
            </a:pPr>
            <a:r>
              <a:rPr lang="en-US" sz="2000" b="1" dirty="0">
                <a:solidFill>
                  <a:srgbClr val="62A844"/>
                </a:solidFill>
              </a:rPr>
              <a:t>Repair: 	</a:t>
            </a:r>
            <a:r>
              <a:rPr lang="en-US" sz="2000" dirty="0">
                <a:solidFill>
                  <a:srgbClr val="262626"/>
                </a:solidFill>
              </a:rPr>
              <a:t>Extend product life through maintenance and simple fixes.</a:t>
            </a:r>
          </a:p>
          <a:p>
            <a:pPr>
              <a:buClr>
                <a:srgbClr val="62A844"/>
              </a:buClr>
              <a:tabLst>
                <a:tab pos="1419225" algn="l"/>
              </a:tabLst>
            </a:pPr>
            <a:r>
              <a:rPr lang="en-US" sz="2000" b="1" dirty="0">
                <a:solidFill>
                  <a:srgbClr val="62A844"/>
                </a:solidFill>
              </a:rPr>
              <a:t>Reuse: 	</a:t>
            </a:r>
            <a:r>
              <a:rPr lang="en-US" sz="2000" dirty="0">
                <a:solidFill>
                  <a:srgbClr val="262626"/>
                </a:solidFill>
              </a:rPr>
              <a:t>Use the same item multiple times in its original function.</a:t>
            </a:r>
          </a:p>
          <a:p>
            <a:pPr>
              <a:buClr>
                <a:srgbClr val="62A844"/>
              </a:buClr>
              <a:tabLst>
                <a:tab pos="1419225" algn="l"/>
              </a:tabLst>
            </a:pPr>
            <a:r>
              <a:rPr lang="en-US" sz="2000" b="1" dirty="0">
                <a:solidFill>
                  <a:srgbClr val="62A844"/>
                </a:solidFill>
              </a:rPr>
              <a:t>Repurpose: 	</a:t>
            </a:r>
            <a:r>
              <a:rPr lang="en-US" sz="2000" dirty="0">
                <a:solidFill>
                  <a:srgbClr val="262626"/>
                </a:solidFill>
              </a:rPr>
              <a:t>Use a product or material in a different function.</a:t>
            </a:r>
          </a:p>
          <a:p>
            <a:pPr>
              <a:buClr>
                <a:srgbClr val="62A844"/>
              </a:buClr>
              <a:tabLst>
                <a:tab pos="1419225" algn="l"/>
              </a:tabLst>
            </a:pPr>
            <a:r>
              <a:rPr lang="en-US" sz="2000" b="1" dirty="0">
                <a:solidFill>
                  <a:srgbClr val="62A844"/>
                </a:solidFill>
              </a:rPr>
              <a:t>Refurbish: 	</a:t>
            </a:r>
            <a:r>
              <a:rPr lang="en-US" sz="2000" dirty="0">
                <a:solidFill>
                  <a:srgbClr val="262626"/>
                </a:solidFill>
              </a:rPr>
              <a:t>Restore value through renewal, replacement parts or upgrading.</a:t>
            </a:r>
          </a:p>
          <a:p>
            <a:pPr>
              <a:buClr>
                <a:srgbClr val="62A844"/>
              </a:buClr>
            </a:pPr>
            <a:endParaRPr lang="en-US" sz="2000" dirty="0">
              <a:solidFill>
                <a:srgbClr val="262626"/>
              </a:solidFill>
            </a:endParaRPr>
          </a:p>
          <a:p>
            <a:pPr>
              <a:buClr>
                <a:srgbClr val="62A844"/>
              </a:buClr>
            </a:pPr>
            <a:endParaRPr lang="en-US" sz="2000" dirty="0">
              <a:solidFill>
                <a:srgbClr val="262626"/>
              </a:solidFill>
            </a:endParaRPr>
          </a:p>
          <a:p>
            <a:pPr>
              <a:buClr>
                <a:srgbClr val="62A844"/>
              </a:buClr>
            </a:pPr>
            <a:r>
              <a:rPr lang="en-US" sz="2000" b="1" dirty="0">
                <a:solidFill>
                  <a:srgbClr val="0289AE"/>
                </a:solidFill>
              </a:rPr>
              <a:t>Hospitality Examples</a:t>
            </a:r>
            <a:endParaRPr lang="en-US" sz="2000"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Repairing chairs as the default</a:t>
            </a:r>
          </a:p>
          <a:p>
            <a:pPr marL="285750" indent="-285750">
              <a:buClr>
                <a:srgbClr val="62A844"/>
              </a:buClr>
              <a:buFont typeface="Arial" panose="020B0604020202020204" pitchFamily="34" charset="0"/>
              <a:buChar char="•"/>
            </a:pPr>
            <a:r>
              <a:rPr lang="en-US" dirty="0">
                <a:solidFill>
                  <a:srgbClr val="262626"/>
                </a:solidFill>
              </a:rPr>
              <a:t>Reusing dispensers and durable containers</a:t>
            </a:r>
          </a:p>
          <a:p>
            <a:pPr marL="285750" indent="-285750">
              <a:buClr>
                <a:srgbClr val="62A844"/>
              </a:buClr>
              <a:buFont typeface="Arial" panose="020B0604020202020204" pitchFamily="34" charset="0"/>
              <a:buChar char="•"/>
            </a:pPr>
            <a:r>
              <a:rPr lang="en-US" dirty="0">
                <a:solidFill>
                  <a:srgbClr val="262626"/>
                </a:solidFill>
              </a:rPr>
              <a:t>Repurposing worn linen for internal operations</a:t>
            </a:r>
          </a:p>
          <a:p>
            <a:pPr marL="285750" indent="-285750">
              <a:buClr>
                <a:srgbClr val="62A844"/>
              </a:buClr>
              <a:buFont typeface="Arial" panose="020B0604020202020204" pitchFamily="34" charset="0"/>
              <a:buChar char="•"/>
            </a:pPr>
            <a:r>
              <a:rPr lang="en-US" dirty="0">
                <a:solidFill>
                  <a:srgbClr val="262626"/>
                </a:solidFill>
              </a:rPr>
              <a:t>Refurbishing fixtures as the default</a:t>
            </a:r>
          </a:p>
        </p:txBody>
      </p:sp>
    </p:spTree>
    <p:extLst>
      <p:ext uri="{BB962C8B-B14F-4D97-AF65-F5344CB8AC3E}">
        <p14:creationId xmlns:p14="http://schemas.microsoft.com/office/powerpoint/2010/main" val="201586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F635C-7477-9B6F-683E-7F020D64F910}"/>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074CC491-8BA4-6D4C-CF4A-52823DB84B77}"/>
              </a:ext>
            </a:extLst>
          </p:cNvPr>
          <p:cNvSpPr txBox="1">
            <a:spLocks/>
          </p:cNvSpPr>
          <p:nvPr/>
        </p:nvSpPr>
        <p:spPr>
          <a:xfrm>
            <a:off x="341709" y="259604"/>
            <a:ext cx="1013355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62A844"/>
                </a:solidFill>
              </a:rPr>
              <a:t>				 </a:t>
            </a:r>
            <a:r>
              <a:rPr lang="en-IE" sz="2400" b="1" dirty="0"/>
              <a:t>Hotel Luise</a:t>
            </a:r>
            <a:endParaRPr lang="en-GB" sz="2400" b="1" dirty="0">
              <a:solidFill>
                <a:srgbClr val="62A844"/>
              </a:solidFill>
            </a:endParaRP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DC18E31B-DF1B-88D7-F985-FD9029018A77}"/>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B3FD4463-3349-062A-06DE-8631BF480261}"/>
              </a:ext>
            </a:extLst>
          </p:cNvPr>
          <p:cNvSpPr/>
          <p:nvPr/>
        </p:nvSpPr>
        <p:spPr>
          <a:xfrm flipH="1">
            <a:off x="341709" y="904179"/>
            <a:ext cx="7328683" cy="6247864"/>
          </a:xfrm>
          <a:prstGeom prst="rect">
            <a:avLst/>
          </a:prstGeom>
        </p:spPr>
        <p:txBody>
          <a:bodyPr wrap="square" numCol="1" spcCol="216000">
            <a:spAutoFit/>
          </a:bodyPr>
          <a:lstStyle/>
          <a:p>
            <a:r>
              <a:rPr lang="en-GB" sz="2000" dirty="0">
                <a:solidFill>
                  <a:srgbClr val="262626"/>
                </a:solidFill>
              </a:rPr>
              <a:t>Hotel Luise demonstrates how circular economy thinking can influence purchasing, refurbishment, and investment decisions. The hotel is recognised for its circular hotel room concept, where materials, furnishings, and products are selected with their full life cycle in mind.</a:t>
            </a:r>
          </a:p>
          <a:p>
            <a:endParaRPr lang="en-GB" sz="2000" dirty="0">
              <a:solidFill>
                <a:srgbClr val="262626"/>
              </a:solidFill>
            </a:endParaRPr>
          </a:p>
          <a:p>
            <a:r>
              <a:rPr lang="en-GB" sz="2000" dirty="0">
                <a:solidFill>
                  <a:srgbClr val="262626"/>
                </a:solidFill>
              </a:rPr>
              <a:t>Rather than focusing only on purchase price, the business considers durability, repairability, reuse potential, environmental impact, and end-of-life recovery. This approach supports longer product life, reduces unnecessary replacement, and lowers the environmental footprint of refurbishment and renovation projects.</a:t>
            </a:r>
          </a:p>
          <a:p>
            <a:endParaRPr lang="en-GB" sz="2000" dirty="0">
              <a:solidFill>
                <a:srgbClr val="262626"/>
              </a:solidFill>
            </a:endParaRPr>
          </a:p>
          <a:p>
            <a:r>
              <a:rPr lang="en-GB" sz="2000" dirty="0">
                <a:solidFill>
                  <a:srgbClr val="262626"/>
                </a:solidFill>
              </a:rPr>
              <a:t>The case highlights an important circular economy principle: many waste problems are created long before products enter daily operations. Better purchasing decisions often create the greatest long-term circular benefits.</a:t>
            </a:r>
          </a:p>
          <a:p>
            <a:endParaRPr lang="en-GB" sz="2000" dirty="0">
              <a:solidFill>
                <a:srgbClr val="262626"/>
              </a:solidFill>
            </a:endParaRPr>
          </a:p>
          <a:p>
            <a:r>
              <a:rPr lang="en-GB" sz="2000" b="1" dirty="0">
                <a:solidFill>
                  <a:srgbClr val="62A844"/>
                </a:solidFill>
              </a:rPr>
              <a:t>Key Learning: </a:t>
            </a:r>
            <a:r>
              <a:rPr lang="en-GB" sz="2000" dirty="0">
                <a:solidFill>
                  <a:srgbClr val="262626"/>
                </a:solidFill>
              </a:rPr>
              <a:t>The most effective circular intervention is often a smarter purchasing or design decision made before waste exists.</a:t>
            </a:r>
          </a:p>
          <a:p>
            <a:endParaRPr lang="en-GB" sz="2000" dirty="0">
              <a:solidFill>
                <a:srgbClr val="262626"/>
              </a:solidFill>
            </a:endParaRPr>
          </a:p>
        </p:txBody>
      </p:sp>
      <p:pic>
        <p:nvPicPr>
          <p:cNvPr id="10" name="Picture 9">
            <a:extLst>
              <a:ext uri="{FF2B5EF4-FFF2-40B4-BE49-F238E27FC236}">
                <a16:creationId xmlns:a16="http://schemas.microsoft.com/office/drawing/2014/main" id="{FE49A7C3-5FB2-402A-31EA-31D50B9A5C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914" y="48536"/>
            <a:ext cx="3640268" cy="725359"/>
          </a:xfrm>
          <a:prstGeom prst="rect">
            <a:avLst/>
          </a:prstGeom>
        </p:spPr>
      </p:pic>
      <p:pic>
        <p:nvPicPr>
          <p:cNvPr id="6" name="Picture 5">
            <a:extLst>
              <a:ext uri="{FF2B5EF4-FFF2-40B4-BE49-F238E27FC236}">
                <a16:creationId xmlns:a16="http://schemas.microsoft.com/office/drawing/2014/main" id="{1ED2BC50-23AA-C6FA-6A8D-B3F7AFDA0B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9597" y="345275"/>
            <a:ext cx="4312966" cy="6247855"/>
          </a:xfrm>
          <a:prstGeom prst="rect">
            <a:avLst/>
          </a:prstGeom>
        </p:spPr>
      </p:pic>
    </p:spTree>
    <p:extLst>
      <p:ext uri="{BB962C8B-B14F-4D97-AF65-F5344CB8AC3E}">
        <p14:creationId xmlns:p14="http://schemas.microsoft.com/office/powerpoint/2010/main" val="3357086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990D8-001F-E4DC-0C7B-9B174F9FA433}"/>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199D45B-6124-FD4C-3A30-8B1479A1FE38}"/>
              </a:ext>
            </a:extLst>
          </p:cNvPr>
          <p:cNvSpPr txBox="1">
            <a:spLocks/>
          </p:cNvSpPr>
          <p:nvPr/>
        </p:nvSpPr>
        <p:spPr>
          <a:xfrm>
            <a:off x="429115" y="315640"/>
            <a:ext cx="566688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Circular Food Systems </a:t>
            </a:r>
          </a:p>
          <a:p>
            <a:pPr marL="0" indent="0">
              <a:lnSpc>
                <a:spcPts val="3520"/>
              </a:lnSpc>
              <a:spcBef>
                <a:spcPts val="0"/>
              </a:spcBef>
              <a:buNone/>
            </a:pPr>
            <a:r>
              <a:rPr lang="en-US" sz="3400" b="1" dirty="0">
                <a:solidFill>
                  <a:srgbClr val="262626"/>
                </a:solidFill>
                <a:cs typeface="Times New Roman" panose="02020603050405020304" pitchFamily="18" charset="0"/>
              </a:rPr>
              <a:t>and Zero-Waste Menus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30C57055-74AE-6FF3-67E4-C9FE0EAA2620}"/>
              </a:ext>
            </a:extLst>
          </p:cNvPr>
          <p:cNvCxnSpPr>
            <a:cxnSpLocks/>
          </p:cNvCxnSpPr>
          <p:nvPr/>
        </p:nvCxnSpPr>
        <p:spPr>
          <a:xfrm>
            <a:off x="0" y="1320259"/>
            <a:ext cx="609600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6ED954A1-4398-CB76-F919-BA9F957E7CC6}"/>
              </a:ext>
            </a:extLst>
          </p:cNvPr>
          <p:cNvSpPr/>
          <p:nvPr/>
        </p:nvSpPr>
        <p:spPr>
          <a:xfrm flipH="1">
            <a:off x="418863" y="1641270"/>
            <a:ext cx="5258274" cy="4678204"/>
          </a:xfrm>
          <a:prstGeom prst="rect">
            <a:avLst/>
          </a:prstGeom>
        </p:spPr>
        <p:txBody>
          <a:bodyPr wrap="square">
            <a:spAutoFit/>
          </a:bodyPr>
          <a:lstStyle/>
          <a:p>
            <a:pPr>
              <a:buClr>
                <a:srgbClr val="62A844"/>
              </a:buClr>
            </a:pPr>
            <a:r>
              <a:rPr lang="en-US" sz="2000" b="1" i="1" dirty="0">
                <a:solidFill>
                  <a:srgbClr val="262626"/>
                </a:solidFill>
              </a:rPr>
              <a:t>Circular food thinking aims to keep edible value high and waste low.</a:t>
            </a:r>
          </a:p>
          <a:p>
            <a:pPr>
              <a:buClr>
                <a:srgbClr val="62A844"/>
              </a:buClr>
            </a:pPr>
            <a:endParaRPr lang="en-US" sz="2000" dirty="0">
              <a:solidFill>
                <a:srgbClr val="262626"/>
              </a:solidFill>
            </a:endParaRPr>
          </a:p>
          <a:p>
            <a:pPr>
              <a:lnSpc>
                <a:spcPct val="100000"/>
              </a:lnSpc>
              <a:spcBef>
                <a:spcPts val="0"/>
              </a:spcBef>
              <a:buClr>
                <a:srgbClr val="62A844"/>
              </a:buClr>
            </a:pPr>
            <a:r>
              <a:rPr lang="en-US" sz="2000" b="1" dirty="0">
                <a:solidFill>
                  <a:srgbClr val="262626"/>
                </a:solidFill>
              </a:rPr>
              <a:t>Practical Strategies</a:t>
            </a:r>
            <a:endParaRPr lang="en-US" sz="2000" dirty="0">
              <a:solidFill>
                <a:srgbClr val="262626"/>
              </a:solidFill>
            </a:endParaRPr>
          </a:p>
          <a:p>
            <a:pPr marL="285750" indent="-285750">
              <a:lnSpc>
                <a:spcPct val="100000"/>
              </a:lnSpc>
              <a:spcBef>
                <a:spcPts val="0"/>
              </a:spcBef>
              <a:buClr>
                <a:srgbClr val="62A844"/>
              </a:buClr>
              <a:buFont typeface="Arial" panose="020B0604020202020204" pitchFamily="34" charset="0"/>
              <a:buChar char="•"/>
            </a:pPr>
            <a:r>
              <a:rPr lang="en-US" dirty="0">
                <a:solidFill>
                  <a:srgbClr val="262626"/>
                </a:solidFill>
              </a:rPr>
              <a:t>full-ingredient use</a:t>
            </a:r>
          </a:p>
          <a:p>
            <a:pPr marL="285750" indent="-285750">
              <a:lnSpc>
                <a:spcPct val="100000"/>
              </a:lnSpc>
              <a:spcBef>
                <a:spcPts val="0"/>
              </a:spcBef>
              <a:buClr>
                <a:srgbClr val="62A844"/>
              </a:buClr>
              <a:buFont typeface="Arial" panose="020B0604020202020204" pitchFamily="34" charset="0"/>
              <a:buChar char="•"/>
            </a:pPr>
            <a:r>
              <a:rPr lang="en-US" dirty="0">
                <a:solidFill>
                  <a:srgbClr val="262626"/>
                </a:solidFill>
              </a:rPr>
              <a:t>better forecasting</a:t>
            </a:r>
          </a:p>
          <a:p>
            <a:pPr marL="285750" indent="-285750">
              <a:lnSpc>
                <a:spcPct val="100000"/>
              </a:lnSpc>
              <a:spcBef>
                <a:spcPts val="0"/>
              </a:spcBef>
              <a:buClr>
                <a:srgbClr val="62A844"/>
              </a:buClr>
              <a:buFont typeface="Arial" panose="020B0604020202020204" pitchFamily="34" charset="0"/>
              <a:buChar char="•"/>
            </a:pPr>
            <a:r>
              <a:rPr lang="en-US" dirty="0">
                <a:solidFill>
                  <a:srgbClr val="262626"/>
                </a:solidFill>
              </a:rPr>
              <a:t>smaller batch cooking</a:t>
            </a:r>
          </a:p>
          <a:p>
            <a:pPr marL="285750" indent="-285750">
              <a:lnSpc>
                <a:spcPct val="100000"/>
              </a:lnSpc>
              <a:spcBef>
                <a:spcPts val="0"/>
              </a:spcBef>
              <a:buClr>
                <a:srgbClr val="62A844"/>
              </a:buClr>
              <a:buFont typeface="Arial" panose="020B0604020202020204" pitchFamily="34" charset="0"/>
              <a:buChar char="•"/>
            </a:pPr>
            <a:r>
              <a:rPr lang="en-US" dirty="0">
                <a:solidFill>
                  <a:srgbClr val="262626"/>
                </a:solidFill>
              </a:rPr>
              <a:t>cross-</a:t>
            </a:r>
            <a:r>
              <a:rPr lang="en-US" dirty="0" err="1">
                <a:solidFill>
                  <a:srgbClr val="262626"/>
                </a:solidFill>
              </a:rPr>
              <a:t>utilisation</a:t>
            </a:r>
            <a:r>
              <a:rPr lang="en-US" dirty="0">
                <a:solidFill>
                  <a:srgbClr val="262626"/>
                </a:solidFill>
              </a:rPr>
              <a:t> between menu items</a:t>
            </a:r>
          </a:p>
          <a:p>
            <a:pPr marL="285750" indent="-285750">
              <a:lnSpc>
                <a:spcPct val="100000"/>
              </a:lnSpc>
              <a:spcBef>
                <a:spcPts val="0"/>
              </a:spcBef>
              <a:buClr>
                <a:srgbClr val="62A844"/>
              </a:buClr>
              <a:buFont typeface="Arial" panose="020B0604020202020204" pitchFamily="34" charset="0"/>
              <a:buChar char="•"/>
            </a:pPr>
            <a:r>
              <a:rPr lang="en-US" dirty="0">
                <a:solidFill>
                  <a:srgbClr val="262626"/>
                </a:solidFill>
              </a:rPr>
              <a:t>adaptive buffet refill</a:t>
            </a:r>
          </a:p>
          <a:p>
            <a:pPr marL="285750" indent="-285750">
              <a:lnSpc>
                <a:spcPct val="100000"/>
              </a:lnSpc>
              <a:spcBef>
                <a:spcPts val="0"/>
              </a:spcBef>
              <a:buClr>
                <a:srgbClr val="62A844"/>
              </a:buClr>
              <a:buFont typeface="Arial" panose="020B0604020202020204" pitchFamily="34" charset="0"/>
              <a:buChar char="•"/>
            </a:pPr>
            <a:r>
              <a:rPr lang="en-US" dirty="0">
                <a:solidFill>
                  <a:srgbClr val="262626"/>
                </a:solidFill>
              </a:rPr>
              <a:t>clear storage and labelling routines</a:t>
            </a:r>
          </a:p>
          <a:p>
            <a:pPr marL="285750" indent="-285750">
              <a:lnSpc>
                <a:spcPct val="100000"/>
              </a:lnSpc>
              <a:spcBef>
                <a:spcPts val="0"/>
              </a:spcBef>
              <a:buClr>
                <a:srgbClr val="62A844"/>
              </a:buClr>
              <a:buFont typeface="Arial" panose="020B0604020202020204" pitchFamily="34" charset="0"/>
              <a:buChar char="•"/>
            </a:pPr>
            <a:r>
              <a:rPr lang="en-US" dirty="0">
                <a:solidFill>
                  <a:srgbClr val="262626"/>
                </a:solidFill>
              </a:rPr>
              <a:t>surplus prevention before disposal or composting</a:t>
            </a:r>
          </a:p>
          <a:p>
            <a:pPr marL="285750" indent="-285750">
              <a:lnSpc>
                <a:spcPct val="100000"/>
              </a:lnSpc>
              <a:spcBef>
                <a:spcPts val="0"/>
              </a:spcBef>
              <a:buClr>
                <a:srgbClr val="62A844"/>
              </a:buClr>
              <a:buFont typeface="Arial" panose="020B0604020202020204" pitchFamily="34" charset="0"/>
              <a:buChar char="•"/>
            </a:pPr>
            <a:endParaRPr lang="en-US" dirty="0">
              <a:solidFill>
                <a:srgbClr val="262626"/>
              </a:solidFill>
            </a:endParaRPr>
          </a:p>
          <a:p>
            <a:pPr>
              <a:buClr>
                <a:srgbClr val="62A844"/>
              </a:buClr>
            </a:pPr>
            <a:r>
              <a:rPr lang="en-US" sz="2000" b="1" dirty="0">
                <a:solidFill>
                  <a:srgbClr val="0289AE"/>
                </a:solidFill>
              </a:rPr>
              <a:t>Operational Lesson:</a:t>
            </a:r>
            <a:br>
              <a:rPr lang="en-US" dirty="0">
                <a:solidFill>
                  <a:srgbClr val="262626"/>
                </a:solidFill>
              </a:rPr>
            </a:br>
            <a:r>
              <a:rPr lang="en-US" dirty="0">
                <a:solidFill>
                  <a:srgbClr val="262626"/>
                </a:solidFill>
              </a:rPr>
              <a:t>A circular kitchen is usually a more disciplined and more profitable kitchen.</a:t>
            </a:r>
          </a:p>
          <a:p>
            <a:pPr>
              <a:lnSpc>
                <a:spcPct val="100000"/>
              </a:lnSpc>
              <a:spcBef>
                <a:spcPts val="0"/>
              </a:spcBef>
              <a:buClr>
                <a:srgbClr val="62A844"/>
              </a:buClr>
            </a:pPr>
            <a:endParaRPr lang="de-DE" dirty="0">
              <a:solidFill>
                <a:srgbClr val="262626"/>
              </a:solidFill>
            </a:endParaRPr>
          </a:p>
        </p:txBody>
      </p:sp>
      <p:sp>
        <p:nvSpPr>
          <p:cNvPr id="5" name="Rounded Rectangle 4">
            <a:extLst>
              <a:ext uri="{FF2B5EF4-FFF2-40B4-BE49-F238E27FC236}">
                <a16:creationId xmlns:a16="http://schemas.microsoft.com/office/drawing/2014/main" id="{7C173436-AF3B-85B1-9A61-4EF5E5C26790}"/>
              </a:ext>
            </a:extLst>
          </p:cNvPr>
          <p:cNvSpPr/>
          <p:nvPr/>
        </p:nvSpPr>
        <p:spPr>
          <a:xfrm>
            <a:off x="6637060" y="6071044"/>
            <a:ext cx="4686356"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FDD5337-5FF8-2977-7F02-884183CCAD19}"/>
              </a:ext>
            </a:extLst>
          </p:cNvPr>
          <p:cNvSpPr txBox="1"/>
          <p:nvPr/>
        </p:nvSpPr>
        <p:spPr>
          <a:xfrm>
            <a:off x="6763059" y="6134322"/>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7" name="TextBox 6">
            <a:extLst>
              <a:ext uri="{FF2B5EF4-FFF2-40B4-BE49-F238E27FC236}">
                <a16:creationId xmlns:a16="http://schemas.microsoft.com/office/drawing/2014/main" id="{DF56524E-4A10-B9D5-1409-7C79DA40F4A4}"/>
              </a:ext>
            </a:extLst>
          </p:cNvPr>
          <p:cNvSpPr txBox="1"/>
          <p:nvPr/>
        </p:nvSpPr>
        <p:spPr>
          <a:xfrm>
            <a:off x="7519060" y="6134322"/>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C1 M</a:t>
            </a:r>
            <a:r>
              <a:rPr lang="en-IE" sz="1400" b="1" i="0" dirty="0">
                <a:solidFill>
                  <a:srgbClr val="262626"/>
                </a:solidFill>
                <a:latin typeface="Calibri" panose="020F0502020204030204" pitchFamily="34" charset="0"/>
                <a:cs typeface="Calibri" panose="020F0502020204030204" pitchFamily="34" charset="0"/>
              </a:rPr>
              <a:t>3</a:t>
            </a:r>
            <a:endParaRPr sz="1400" b="1" i="0" dirty="0">
              <a:solidFill>
                <a:srgbClr val="262626"/>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9633371-8C63-3DB0-86CE-1313C5C6BB5B}"/>
              </a:ext>
            </a:extLst>
          </p:cNvPr>
          <p:cNvSpPr txBox="1"/>
          <p:nvPr/>
        </p:nvSpPr>
        <p:spPr>
          <a:xfrm>
            <a:off x="8113059" y="6134322"/>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Sustainable Customer Experience Design</a:t>
            </a:r>
          </a:p>
        </p:txBody>
      </p:sp>
      <p:grpSp>
        <p:nvGrpSpPr>
          <p:cNvPr id="14" name="Group 13">
            <a:extLst>
              <a:ext uri="{FF2B5EF4-FFF2-40B4-BE49-F238E27FC236}">
                <a16:creationId xmlns:a16="http://schemas.microsoft.com/office/drawing/2014/main" id="{066A3719-B1CD-D9EB-2652-65745E0B711D}"/>
              </a:ext>
            </a:extLst>
          </p:cNvPr>
          <p:cNvGrpSpPr/>
          <p:nvPr/>
        </p:nvGrpSpPr>
        <p:grpSpPr>
          <a:xfrm>
            <a:off x="5243332" y="538526"/>
            <a:ext cx="6938002" cy="5340374"/>
            <a:chOff x="5851199" y="761530"/>
            <a:chExt cx="6037053" cy="4646888"/>
          </a:xfrm>
        </p:grpSpPr>
        <p:pic>
          <p:nvPicPr>
            <p:cNvPr id="15" name="Picture 14">
              <a:extLst>
                <a:ext uri="{FF2B5EF4-FFF2-40B4-BE49-F238E27FC236}">
                  <a16:creationId xmlns:a16="http://schemas.microsoft.com/office/drawing/2014/main" id="{7BF2DF0E-B56C-8882-1434-E18D40D942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61" t="12298" r="29196" b="16922"/>
            <a:stretch>
              <a:fillRect/>
            </a:stretch>
          </p:blipFill>
          <p:spPr>
            <a:xfrm>
              <a:off x="5851199" y="761530"/>
              <a:ext cx="6037053" cy="4646888"/>
            </a:xfrm>
            <a:prstGeom prst="rect">
              <a:avLst/>
            </a:prstGeom>
          </p:spPr>
        </p:pic>
        <p:pic>
          <p:nvPicPr>
            <p:cNvPr id="16" name="Bildplatzhalter 7" descr="The image features a collection of recyclable and reusable items, including a plastic bag, utensils, and a tote bag, arranged against a vibrant green background, emphasizing the concept of reducing waste.&#10;&#10;KI-generierte Inhalte können fehlerhaft sein.">
              <a:extLst>
                <a:ext uri="{FF2B5EF4-FFF2-40B4-BE49-F238E27FC236}">
                  <a16:creationId xmlns:a16="http://schemas.microsoft.com/office/drawing/2014/main" id="{13043BB3-F0CF-063F-9768-510A434724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762"/>
            <a:stretch>
              <a:fillRect/>
            </a:stretch>
          </p:blipFill>
          <p:spPr>
            <a:xfrm>
              <a:off x="7249467" y="1144893"/>
              <a:ext cx="4638784" cy="3647026"/>
            </a:xfrm>
            <a:prstGeom prst="rect">
              <a:avLst/>
            </a:prstGeom>
            <a:solidFill>
              <a:srgbClr val="FFFFFF">
                <a:lumMod val="85000"/>
              </a:srgbClr>
            </a:solidFill>
          </p:spPr>
        </p:pic>
      </p:grpSp>
      <p:sp>
        <p:nvSpPr>
          <p:cNvPr id="17" name="Textfeld 9">
            <a:extLst>
              <a:ext uri="{FF2B5EF4-FFF2-40B4-BE49-F238E27FC236}">
                <a16:creationId xmlns:a16="http://schemas.microsoft.com/office/drawing/2014/main" id="{80EA40EC-DD43-5938-31B9-CA5FC48FA517}"/>
              </a:ext>
            </a:extLst>
          </p:cNvPr>
          <p:cNvSpPr txBox="1"/>
          <p:nvPr/>
        </p:nvSpPr>
        <p:spPr>
          <a:xfrm>
            <a:off x="7999015" y="1077722"/>
            <a:ext cx="3987976" cy="1531510"/>
          </a:xfrm>
          <a:prstGeom prst="rect">
            <a:avLst/>
          </a:prstGeom>
          <a:noFill/>
        </p:spPr>
        <p:txBody>
          <a:bodyPr wrap="square">
            <a:spAutoFit/>
          </a:bodyPr>
          <a:lstStyle/>
          <a:p>
            <a:pPr algn="r">
              <a:lnSpc>
                <a:spcPts val="1580"/>
              </a:lnSpc>
            </a:pPr>
            <a:r>
              <a:rPr lang="en-US" sz="1600" b="1" dirty="0">
                <a:solidFill>
                  <a:schemeClr val="bg1"/>
                </a:solidFill>
              </a:rPr>
              <a:t>Further Reading: </a:t>
            </a:r>
            <a:r>
              <a:rPr lang="en-US" sz="1600" dirty="0">
                <a:solidFill>
                  <a:schemeClr val="bg1"/>
                </a:solidFill>
              </a:rPr>
              <a:t>UNEP’s Food Waste Index 2024 underlines that measurement is the basis for effective food waste reduction.</a:t>
            </a:r>
            <a:br>
              <a:rPr lang="en-US" sz="1600" dirty="0">
                <a:solidFill>
                  <a:schemeClr val="bg1"/>
                </a:solidFill>
              </a:rPr>
            </a:br>
            <a:endParaRPr lang="en-US" sz="1600" dirty="0">
              <a:solidFill>
                <a:schemeClr val="bg1"/>
              </a:solidFill>
            </a:endParaRPr>
          </a:p>
          <a:p>
            <a:pPr algn="r">
              <a:lnSpc>
                <a:spcPts val="1580"/>
              </a:lnSpc>
            </a:pPr>
            <a:r>
              <a:rPr lang="en-US" sz="1600" dirty="0">
                <a:solidFill>
                  <a:schemeClr val="bg1"/>
                </a:solidFill>
                <a:hlinkClick r:id="rId5">
                  <a:extLst>
                    <a:ext uri="{A12FA001-AC4F-418D-AE19-62706E023703}">
                      <ahyp:hlinkClr xmlns:ahyp="http://schemas.microsoft.com/office/drawing/2018/hyperlinkcolor" val="tx"/>
                    </a:ext>
                  </a:extLst>
                </a:hlinkClick>
              </a:rPr>
              <a:t>https://www.unep.org/resources/publication/food-waste-index-report-2024</a:t>
            </a:r>
            <a:endParaRPr lang="en-US" sz="1600" dirty="0">
              <a:solidFill>
                <a:schemeClr val="bg1"/>
              </a:solidFill>
            </a:endParaRPr>
          </a:p>
          <a:p>
            <a:pPr algn="r">
              <a:lnSpc>
                <a:spcPts val="1580"/>
              </a:lnSpc>
            </a:pPr>
            <a:endParaRPr lang="de-DE" sz="1600" dirty="0">
              <a:solidFill>
                <a:schemeClr val="bg1"/>
              </a:solidFill>
            </a:endParaRPr>
          </a:p>
        </p:txBody>
      </p:sp>
    </p:spTree>
    <p:extLst>
      <p:ext uri="{BB962C8B-B14F-4D97-AF65-F5344CB8AC3E}">
        <p14:creationId xmlns:p14="http://schemas.microsoft.com/office/powerpoint/2010/main" val="814539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FE5BD-0B32-E70A-D741-AD87089B689C}"/>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E2FAB64E-CF14-9AD7-EF87-4D0A1E77B4BA}"/>
              </a:ext>
            </a:extLst>
          </p:cNvPr>
          <p:cNvSpPr txBox="1">
            <a:spLocks/>
          </p:cNvSpPr>
          <p:nvPr/>
        </p:nvSpPr>
        <p:spPr>
          <a:xfrm>
            <a:off x="429114" y="525832"/>
            <a:ext cx="608743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Water Efficiency as Circular Resource Management</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CE59481C-3508-3CAE-CF90-4A213C67FD92}"/>
              </a:ext>
            </a:extLst>
          </p:cNvPr>
          <p:cNvCxnSpPr>
            <a:cxnSpLocks/>
          </p:cNvCxnSpPr>
          <p:nvPr/>
        </p:nvCxnSpPr>
        <p:spPr>
          <a:xfrm>
            <a:off x="0" y="1609139"/>
            <a:ext cx="792865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D5AC8BF2-8812-DB8D-2ED9-861543355D10}"/>
              </a:ext>
            </a:extLst>
          </p:cNvPr>
          <p:cNvSpPr/>
          <p:nvPr/>
        </p:nvSpPr>
        <p:spPr>
          <a:xfrm flipH="1">
            <a:off x="552217" y="2034809"/>
            <a:ext cx="7341714" cy="3816429"/>
          </a:xfrm>
          <a:prstGeom prst="rect">
            <a:avLst/>
          </a:prstGeom>
        </p:spPr>
        <p:txBody>
          <a:bodyPr wrap="square">
            <a:spAutoFit/>
          </a:bodyPr>
          <a:lstStyle/>
          <a:p>
            <a:pPr>
              <a:buClr>
                <a:srgbClr val="62A844"/>
              </a:buClr>
            </a:pPr>
            <a:r>
              <a:rPr lang="en-US" sz="2000" b="1" i="1" dirty="0">
                <a:solidFill>
                  <a:srgbClr val="262626"/>
                </a:solidFill>
              </a:rPr>
              <a:t>Circular resource efficiency also means reducing avoidable water use while maintaining guest comfort and hygiene standards.</a:t>
            </a:r>
          </a:p>
          <a:p>
            <a:pPr>
              <a:buClr>
                <a:srgbClr val="62A844"/>
              </a:buClr>
            </a:pPr>
            <a:endParaRPr lang="en-US" sz="2000" dirty="0">
              <a:solidFill>
                <a:srgbClr val="262626"/>
              </a:solidFill>
            </a:endParaRPr>
          </a:p>
          <a:p>
            <a:pPr>
              <a:buClr>
                <a:srgbClr val="62A844"/>
              </a:buClr>
            </a:pPr>
            <a:r>
              <a:rPr lang="en-US" sz="2000" b="1" dirty="0">
                <a:solidFill>
                  <a:srgbClr val="0289AE"/>
                </a:solidFill>
              </a:rPr>
              <a:t>Examples:</a:t>
            </a:r>
            <a:endParaRPr lang="en-US" sz="2000"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low-flow fixtures</a:t>
            </a:r>
          </a:p>
          <a:p>
            <a:pPr marL="285750" indent="-285750">
              <a:buClr>
                <a:srgbClr val="62A844"/>
              </a:buClr>
              <a:buFont typeface="Arial" panose="020B0604020202020204" pitchFamily="34" charset="0"/>
              <a:buChar char="•"/>
            </a:pPr>
            <a:r>
              <a:rPr lang="en-US" dirty="0">
                <a:solidFill>
                  <a:srgbClr val="262626"/>
                </a:solidFill>
              </a:rPr>
              <a:t>faster leak reporting</a:t>
            </a:r>
          </a:p>
          <a:p>
            <a:pPr marL="285750" indent="-285750">
              <a:buClr>
                <a:srgbClr val="62A844"/>
              </a:buClr>
              <a:buFont typeface="Arial" panose="020B0604020202020204" pitchFamily="34" charset="0"/>
              <a:buChar char="•"/>
            </a:pPr>
            <a:r>
              <a:rPr lang="en-US" dirty="0">
                <a:solidFill>
                  <a:srgbClr val="262626"/>
                </a:solidFill>
              </a:rPr>
              <a:t>selective housekeeping frequency</a:t>
            </a:r>
          </a:p>
          <a:p>
            <a:pPr marL="285750" indent="-285750">
              <a:buClr>
                <a:srgbClr val="62A844"/>
              </a:buClr>
              <a:buFont typeface="Arial" panose="020B0604020202020204" pitchFamily="34" charset="0"/>
              <a:buChar char="•"/>
            </a:pPr>
            <a:r>
              <a:rPr lang="en-US" dirty="0">
                <a:solidFill>
                  <a:srgbClr val="262626"/>
                </a:solidFill>
              </a:rPr>
              <a:t>efficient laundry loads</a:t>
            </a:r>
          </a:p>
          <a:p>
            <a:pPr marL="285750" indent="-285750">
              <a:buClr>
                <a:srgbClr val="62A844"/>
              </a:buClr>
              <a:buFont typeface="Arial" panose="020B0604020202020204" pitchFamily="34" charset="0"/>
              <a:buChar char="•"/>
            </a:pPr>
            <a:r>
              <a:rPr lang="en-US" dirty="0">
                <a:solidFill>
                  <a:srgbClr val="262626"/>
                </a:solidFill>
              </a:rPr>
              <a:t>irrigation review in resort settings</a:t>
            </a:r>
          </a:p>
          <a:p>
            <a:pPr marL="285750" indent="-285750">
              <a:buClr>
                <a:srgbClr val="62A844"/>
              </a:buClr>
              <a:buFont typeface="Arial" panose="020B0604020202020204" pitchFamily="34" charset="0"/>
              <a:buChar char="•"/>
            </a:pPr>
            <a:r>
              <a:rPr lang="en-US" dirty="0">
                <a:solidFill>
                  <a:srgbClr val="262626"/>
                </a:solidFill>
              </a:rPr>
              <a:t>better monitoring of unusually high-use rooms or zones</a:t>
            </a:r>
          </a:p>
          <a:p>
            <a:pPr>
              <a:buClr>
                <a:srgbClr val="62A844"/>
              </a:buClr>
            </a:pPr>
            <a:endParaRPr lang="en-US" b="1" dirty="0">
              <a:solidFill>
                <a:srgbClr val="262626"/>
              </a:solidFill>
            </a:endParaRPr>
          </a:p>
          <a:p>
            <a:pPr>
              <a:buClr>
                <a:srgbClr val="62A844"/>
              </a:buClr>
            </a:pPr>
            <a:r>
              <a:rPr lang="en-US" sz="2000" b="1" dirty="0">
                <a:solidFill>
                  <a:srgbClr val="0289AE"/>
                </a:solidFill>
              </a:rPr>
              <a:t>Key lesson:</a:t>
            </a:r>
            <a:br>
              <a:rPr lang="en-US" dirty="0">
                <a:solidFill>
                  <a:srgbClr val="262626"/>
                </a:solidFill>
              </a:rPr>
            </a:br>
            <a:r>
              <a:rPr lang="en-US" dirty="0">
                <a:solidFill>
                  <a:srgbClr val="262626"/>
                </a:solidFill>
              </a:rPr>
              <a:t>Water efficiency is part of using resources more intelligently.</a:t>
            </a:r>
          </a:p>
        </p:txBody>
      </p:sp>
      <p:pic>
        <p:nvPicPr>
          <p:cNvPr id="5" name="Grafik 2">
            <a:extLst>
              <a:ext uri="{FF2B5EF4-FFF2-40B4-BE49-F238E27FC236}">
                <a16:creationId xmlns:a16="http://schemas.microsoft.com/office/drawing/2014/main" id="{3BDDD3ED-9A81-9996-706B-2769B8688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1906" y="1915461"/>
            <a:ext cx="4640630" cy="4640630"/>
          </a:xfrm>
          <a:prstGeom prst="rect">
            <a:avLst/>
          </a:prstGeom>
        </p:spPr>
      </p:pic>
    </p:spTree>
    <p:extLst>
      <p:ext uri="{BB962C8B-B14F-4D97-AF65-F5344CB8AC3E}">
        <p14:creationId xmlns:p14="http://schemas.microsoft.com/office/powerpoint/2010/main" val="2323091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3063E7F-D759-6646-1F9C-053EA0E95315}"/>
              </a:ext>
            </a:extLst>
          </p:cNvPr>
          <p:cNvSpPr/>
          <p:nvPr/>
        </p:nvSpPr>
        <p:spPr>
          <a:xfrm>
            <a:off x="0" y="0"/>
            <a:ext cx="12294694" cy="137888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62A844"/>
          </a:solidFill>
          <a:ln w="3060" cap="flat">
            <a:noFill/>
            <a:prstDash val="solid"/>
            <a:miter/>
          </a:ln>
        </p:spPr>
        <p:txBody>
          <a:bodyPr rtlCol="0" anchor="ctr"/>
          <a:lstStyle/>
          <a:p>
            <a:endParaRPr lang="en-US"/>
          </a:p>
        </p:txBody>
      </p:sp>
      <p:sp>
        <p:nvSpPr>
          <p:cNvPr id="7" name="TextBox 6">
            <a:extLst>
              <a:ext uri="{FF2B5EF4-FFF2-40B4-BE49-F238E27FC236}">
                <a16:creationId xmlns:a16="http://schemas.microsoft.com/office/drawing/2014/main" id="{CDDF1CF8-2DBF-9DBC-0DE1-D7C470B5B572}"/>
              </a:ext>
            </a:extLst>
          </p:cNvPr>
          <p:cNvSpPr txBox="1"/>
          <p:nvPr/>
        </p:nvSpPr>
        <p:spPr>
          <a:xfrm>
            <a:off x="375235" y="1818227"/>
            <a:ext cx="7386399" cy="4431983"/>
          </a:xfrm>
          <a:prstGeom prst="rect">
            <a:avLst/>
          </a:prstGeom>
          <a:noFill/>
        </p:spPr>
        <p:txBody>
          <a:bodyPr wrap="square" lIns="91440" tIns="45720" rIns="91440" bIns="45720" rtlCol="0" anchor="t">
            <a:spAutoFit/>
          </a:bodyPr>
          <a:lstStyle/>
          <a:p>
            <a:r>
              <a:rPr lang="en-US" sz="2000" dirty="0">
                <a:solidFill>
                  <a:srgbClr val="0289AE"/>
                </a:solidFill>
              </a:rPr>
              <a:t>A circular purchasing decision asks more than: </a:t>
            </a:r>
          </a:p>
          <a:p>
            <a:r>
              <a:rPr lang="en-US" sz="2000" b="1" dirty="0">
                <a:solidFill>
                  <a:srgbClr val="0289AE"/>
                </a:solidFill>
              </a:rPr>
              <a:t>“What is cheapest offer?”</a:t>
            </a:r>
            <a:r>
              <a:rPr lang="en-US" sz="2000" dirty="0">
                <a:solidFill>
                  <a:srgbClr val="0289AE"/>
                </a:solidFill>
              </a:rPr>
              <a:t>  It also asks:</a:t>
            </a:r>
          </a:p>
          <a:p>
            <a:pPr marL="285750" indent="-285750">
              <a:buClr>
                <a:srgbClr val="62A844"/>
              </a:buClr>
              <a:buFont typeface="Arial" panose="020B0604020202020204" pitchFamily="34" charset="0"/>
              <a:buChar char="•"/>
            </a:pPr>
            <a:r>
              <a:rPr lang="en-US" dirty="0">
                <a:solidFill>
                  <a:srgbClr val="262626"/>
                </a:solidFill>
              </a:rPr>
              <a:t>How long will it last?</a:t>
            </a:r>
          </a:p>
          <a:p>
            <a:pPr marL="285750" indent="-285750">
              <a:buClr>
                <a:srgbClr val="62A844"/>
              </a:buClr>
              <a:buFont typeface="Arial" panose="020B0604020202020204" pitchFamily="34" charset="0"/>
              <a:buChar char="•"/>
            </a:pPr>
            <a:r>
              <a:rPr lang="en-US" dirty="0">
                <a:solidFill>
                  <a:srgbClr val="262626"/>
                </a:solidFill>
              </a:rPr>
              <a:t>Can it be repaired, reused or refilled?</a:t>
            </a:r>
          </a:p>
          <a:p>
            <a:pPr marL="285750" indent="-285750">
              <a:buClr>
                <a:srgbClr val="62A844"/>
              </a:buClr>
              <a:buFont typeface="Arial" panose="020B0604020202020204" pitchFamily="34" charset="0"/>
              <a:buChar char="•"/>
            </a:pPr>
            <a:r>
              <a:rPr lang="en-US" dirty="0">
                <a:solidFill>
                  <a:srgbClr val="262626"/>
                </a:solidFill>
              </a:rPr>
              <a:t>How much packaging does it generate?</a:t>
            </a:r>
          </a:p>
          <a:p>
            <a:pPr marL="285750" indent="-285750">
              <a:buClr>
                <a:srgbClr val="62A844"/>
              </a:buClr>
              <a:buFont typeface="Arial" panose="020B0604020202020204" pitchFamily="34" charset="0"/>
              <a:buChar char="•"/>
            </a:pPr>
            <a:r>
              <a:rPr lang="en-US" dirty="0">
                <a:solidFill>
                  <a:srgbClr val="262626"/>
                </a:solidFill>
              </a:rPr>
              <a:t>What maintenance does it require?</a:t>
            </a:r>
          </a:p>
          <a:p>
            <a:pPr marL="285750" indent="-285750">
              <a:buClr>
                <a:srgbClr val="62A844"/>
              </a:buClr>
              <a:buFont typeface="Arial" panose="020B0604020202020204" pitchFamily="34" charset="0"/>
              <a:buChar char="•"/>
            </a:pPr>
            <a:r>
              <a:rPr lang="en-US" dirty="0">
                <a:solidFill>
                  <a:srgbClr val="262626"/>
                </a:solidFill>
              </a:rPr>
              <a:t>What is the disposal cost?</a:t>
            </a:r>
          </a:p>
          <a:p>
            <a:pPr marL="285750" indent="-285750">
              <a:buClr>
                <a:srgbClr val="62A844"/>
              </a:buClr>
              <a:buFont typeface="Arial" panose="020B0604020202020204" pitchFamily="34" charset="0"/>
              <a:buChar char="•"/>
            </a:pPr>
            <a:r>
              <a:rPr lang="en-US" dirty="0">
                <a:solidFill>
                  <a:srgbClr val="262626"/>
                </a:solidFill>
              </a:rPr>
              <a:t>Is there a lower-impact or local alternative?</a:t>
            </a:r>
          </a:p>
          <a:p>
            <a:endParaRPr lang="en-US" b="1" dirty="0">
              <a:solidFill>
                <a:srgbClr val="262626"/>
              </a:solidFill>
            </a:endParaRPr>
          </a:p>
          <a:p>
            <a:r>
              <a:rPr lang="en-US" sz="2000" b="1" dirty="0">
                <a:solidFill>
                  <a:srgbClr val="0289AE"/>
                </a:solidFill>
              </a:rPr>
              <a:t>Procurement lesson:</a:t>
            </a:r>
            <a:br>
              <a:rPr lang="en-US" dirty="0">
                <a:solidFill>
                  <a:srgbClr val="262626"/>
                </a:solidFill>
              </a:rPr>
            </a:br>
            <a:r>
              <a:rPr lang="en-US" dirty="0">
                <a:solidFill>
                  <a:srgbClr val="262626"/>
                </a:solidFill>
              </a:rPr>
              <a:t>A lower purchase price can still create a higher total cost over time.</a:t>
            </a:r>
          </a:p>
          <a:p>
            <a:endParaRPr lang="en-US" dirty="0">
              <a:solidFill>
                <a:srgbClr val="262626"/>
              </a:solidFill>
            </a:endParaRPr>
          </a:p>
          <a:p>
            <a:r>
              <a:rPr lang="de-DE" sz="1400" dirty="0">
                <a:solidFill>
                  <a:srgbClr val="262626"/>
                </a:solidFill>
              </a:rPr>
              <a:t>The European </a:t>
            </a:r>
            <a:r>
              <a:rPr lang="de-DE" sz="1400" dirty="0" err="1">
                <a:solidFill>
                  <a:srgbClr val="262626"/>
                </a:solidFill>
              </a:rPr>
              <a:t>Commission’s</a:t>
            </a:r>
            <a:r>
              <a:rPr lang="de-DE" sz="1400" dirty="0">
                <a:solidFill>
                  <a:srgbClr val="262626"/>
                </a:solidFill>
              </a:rPr>
              <a:t> </a:t>
            </a:r>
            <a:r>
              <a:rPr lang="de-DE" sz="1400" i="1" dirty="0" err="1">
                <a:solidFill>
                  <a:srgbClr val="262626"/>
                </a:solidFill>
              </a:rPr>
              <a:t>Buying</a:t>
            </a:r>
            <a:r>
              <a:rPr lang="de-DE" sz="1400" i="1" dirty="0">
                <a:solidFill>
                  <a:srgbClr val="262626"/>
                </a:solidFill>
              </a:rPr>
              <a:t> </a:t>
            </a:r>
            <a:r>
              <a:rPr lang="de-DE" sz="1400" i="1" dirty="0" err="1">
                <a:solidFill>
                  <a:srgbClr val="262626"/>
                </a:solidFill>
              </a:rPr>
              <a:t>green</a:t>
            </a:r>
            <a:r>
              <a:rPr lang="de-DE" sz="1400" i="1" dirty="0">
                <a:solidFill>
                  <a:srgbClr val="262626"/>
                </a:solidFill>
              </a:rPr>
              <a:t>!</a:t>
            </a:r>
            <a:r>
              <a:rPr lang="de-DE" sz="1400" dirty="0">
                <a:solidFill>
                  <a:srgbClr val="262626"/>
                </a:solidFill>
              </a:rPr>
              <a:t> </a:t>
            </a:r>
            <a:r>
              <a:rPr lang="de-DE" sz="1400" dirty="0" err="1">
                <a:solidFill>
                  <a:srgbClr val="262626"/>
                </a:solidFill>
              </a:rPr>
              <a:t>handbook</a:t>
            </a:r>
            <a:r>
              <a:rPr lang="de-DE" sz="1400" dirty="0">
                <a:solidFill>
                  <a:srgbClr val="262626"/>
                </a:solidFill>
              </a:rPr>
              <a:t> </a:t>
            </a:r>
            <a:r>
              <a:rPr lang="de-DE" sz="1400" dirty="0" err="1">
                <a:solidFill>
                  <a:srgbClr val="262626"/>
                </a:solidFill>
              </a:rPr>
              <a:t>explicitly</a:t>
            </a:r>
            <a:r>
              <a:rPr lang="de-DE" sz="1400" dirty="0">
                <a:solidFill>
                  <a:srgbClr val="262626"/>
                </a:solidFill>
              </a:rPr>
              <a:t> </a:t>
            </a:r>
            <a:r>
              <a:rPr lang="de-DE" sz="1400" dirty="0" err="1">
                <a:solidFill>
                  <a:srgbClr val="262626"/>
                </a:solidFill>
              </a:rPr>
              <a:t>highlights</a:t>
            </a:r>
            <a:r>
              <a:rPr lang="de-DE" sz="1400" dirty="0">
                <a:solidFill>
                  <a:srgbClr val="262626"/>
                </a:solidFill>
              </a:rPr>
              <a:t> </a:t>
            </a:r>
            <a:r>
              <a:rPr lang="de-DE" sz="1400" dirty="0" err="1">
                <a:solidFill>
                  <a:srgbClr val="262626"/>
                </a:solidFill>
              </a:rPr>
              <a:t>life-cycle</a:t>
            </a:r>
            <a:r>
              <a:rPr lang="de-DE" sz="1400" dirty="0">
                <a:solidFill>
                  <a:srgbClr val="262626"/>
                </a:solidFill>
              </a:rPr>
              <a:t> </a:t>
            </a:r>
            <a:r>
              <a:rPr lang="de-DE" sz="1400" dirty="0" err="1">
                <a:solidFill>
                  <a:srgbClr val="262626"/>
                </a:solidFill>
              </a:rPr>
              <a:t>costing</a:t>
            </a:r>
            <a:r>
              <a:rPr lang="de-DE" sz="1400" dirty="0">
                <a:solidFill>
                  <a:srgbClr val="262626"/>
                </a:solidFill>
              </a:rPr>
              <a:t> and environmental </a:t>
            </a:r>
            <a:r>
              <a:rPr lang="de-DE" sz="1400" dirty="0" err="1">
                <a:solidFill>
                  <a:srgbClr val="262626"/>
                </a:solidFill>
              </a:rPr>
              <a:t>criteria</a:t>
            </a:r>
            <a:r>
              <a:rPr lang="de-DE" sz="1400" dirty="0">
                <a:solidFill>
                  <a:srgbClr val="262626"/>
                </a:solidFill>
              </a:rPr>
              <a:t> in </a:t>
            </a:r>
            <a:r>
              <a:rPr lang="de-DE" sz="1400" dirty="0" err="1">
                <a:solidFill>
                  <a:srgbClr val="262626"/>
                </a:solidFill>
              </a:rPr>
              <a:t>purchasing</a:t>
            </a:r>
            <a:r>
              <a:rPr lang="de-DE" sz="1400" dirty="0">
                <a:solidFill>
                  <a:srgbClr val="262626"/>
                </a:solidFill>
              </a:rPr>
              <a:t> </a:t>
            </a:r>
            <a:r>
              <a:rPr lang="de-DE" sz="1400" dirty="0" err="1">
                <a:solidFill>
                  <a:srgbClr val="262626"/>
                </a:solidFill>
              </a:rPr>
              <a:t>decisions</a:t>
            </a:r>
            <a:r>
              <a:rPr lang="de-DE" sz="1400" dirty="0">
                <a:solidFill>
                  <a:srgbClr val="262626"/>
                </a:solidFill>
              </a:rPr>
              <a:t>: </a:t>
            </a:r>
            <a:r>
              <a:rPr lang="de-DE" sz="1400" dirty="0">
                <a:solidFill>
                  <a:srgbClr val="262626"/>
                </a:solidFill>
                <a:hlinkClick r:id="rId3">
                  <a:extLst>
                    <a:ext uri="{A12FA001-AC4F-418D-AE19-62706E023703}">
                      <ahyp:hlinkClr xmlns:ahyp="http://schemas.microsoft.com/office/drawing/2018/hyperlinkcolor" val="tx"/>
                    </a:ext>
                  </a:extLst>
                </a:hlinkClick>
              </a:rPr>
              <a:t>https://op.europa.eu/en/publication-detail/-/publication/8c2da441-f63c-11e5-8529-01aa75ed71a1/language-en</a:t>
            </a:r>
            <a:r>
              <a:rPr lang="de-DE" sz="1400" dirty="0">
                <a:solidFill>
                  <a:srgbClr val="262626"/>
                </a:solidFill>
              </a:rPr>
              <a:t> (</a:t>
            </a:r>
            <a:r>
              <a:rPr lang="de-DE" sz="1400" dirty="0" err="1">
                <a:solidFill>
                  <a:srgbClr val="262626"/>
                </a:solidFill>
              </a:rPr>
              <a:t>available</a:t>
            </a:r>
            <a:r>
              <a:rPr lang="de-DE" sz="1400" dirty="0">
                <a:solidFill>
                  <a:srgbClr val="262626"/>
                </a:solidFill>
              </a:rPr>
              <a:t> in all EU-</a:t>
            </a:r>
            <a:r>
              <a:rPr lang="de-DE" sz="1400" dirty="0" err="1">
                <a:solidFill>
                  <a:srgbClr val="262626"/>
                </a:solidFill>
              </a:rPr>
              <a:t>Languages</a:t>
            </a:r>
            <a:r>
              <a:rPr lang="de-DE" sz="1400" dirty="0">
                <a:solidFill>
                  <a:srgbClr val="262626"/>
                </a:solidFill>
              </a:rPr>
              <a:t>)</a:t>
            </a:r>
          </a:p>
          <a:p>
            <a:endParaRPr lang="en-US" dirty="0">
              <a:solidFill>
                <a:srgbClr val="262626"/>
              </a:solidFill>
            </a:endParaRPr>
          </a:p>
        </p:txBody>
      </p:sp>
      <p:sp>
        <p:nvSpPr>
          <p:cNvPr id="8" name="TextBox 7">
            <a:extLst>
              <a:ext uri="{FF2B5EF4-FFF2-40B4-BE49-F238E27FC236}">
                <a16:creationId xmlns:a16="http://schemas.microsoft.com/office/drawing/2014/main" id="{AD3E2D7E-8391-A7F5-6672-8B3FC027556F}"/>
              </a:ext>
            </a:extLst>
          </p:cNvPr>
          <p:cNvSpPr txBox="1"/>
          <p:nvPr/>
        </p:nvSpPr>
        <p:spPr>
          <a:xfrm>
            <a:off x="375236" y="312085"/>
            <a:ext cx="6560823" cy="1441741"/>
          </a:xfrm>
          <a:prstGeom prst="rect">
            <a:avLst/>
          </a:prstGeom>
          <a:noFill/>
        </p:spPr>
        <p:txBody>
          <a:bodyPr wrap="square">
            <a:spAutoFit/>
          </a:bodyPr>
          <a:lstStyle/>
          <a:p>
            <a:pPr>
              <a:lnSpc>
                <a:spcPts val="3480"/>
              </a:lnSpc>
            </a:pPr>
            <a:r>
              <a:rPr lang="en-US" sz="3400" b="1" dirty="0">
                <a:solidFill>
                  <a:schemeClr val="bg1"/>
                </a:solidFill>
                <a:cs typeface="Times New Roman" panose="02020603050405020304" pitchFamily="18" charset="0"/>
              </a:rPr>
              <a:t>Water Efficiency as Circular Resource Management</a:t>
            </a:r>
          </a:p>
          <a:p>
            <a:pPr>
              <a:lnSpc>
                <a:spcPts val="3480"/>
              </a:lnSpc>
            </a:pPr>
            <a:endParaRPr lang="en-US" sz="3400" b="1" dirty="0">
              <a:solidFill>
                <a:schemeClr val="bg1"/>
              </a:solidFill>
              <a:cs typeface="Times New Roman" panose="02020603050405020304" pitchFamily="18" charset="0"/>
            </a:endParaRPr>
          </a:p>
        </p:txBody>
      </p:sp>
      <p:sp>
        <p:nvSpPr>
          <p:cNvPr id="10" name="Rounded Rectangle 9"/>
          <p:cNvSpPr/>
          <p:nvPr/>
        </p:nvSpPr>
        <p:spPr>
          <a:xfrm>
            <a:off x="7706917" y="6158261"/>
            <a:ext cx="3794082"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1" name="TextBox 10"/>
          <p:cNvSpPr txBox="1"/>
          <p:nvPr/>
        </p:nvSpPr>
        <p:spPr>
          <a:xfrm>
            <a:off x="7832916" y="6221539"/>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2" name="TextBox 11"/>
          <p:cNvSpPr txBox="1"/>
          <p:nvPr/>
        </p:nvSpPr>
        <p:spPr>
          <a:xfrm>
            <a:off x="8588917" y="6221539"/>
            <a:ext cx="612000" cy="215444"/>
          </a:xfrm>
          <a:prstGeom prst="rect">
            <a:avLst/>
          </a:prstGeom>
          <a:noFill/>
        </p:spPr>
        <p:txBody>
          <a:bodyPr wrap="square" lIns="0" tIns="0" rIns="0" bIns="0" anchor="ctr">
            <a:spAutoFit/>
          </a:bodyPr>
          <a:lstStyle/>
          <a:p>
            <a:pPr algn="l"/>
            <a:r>
              <a:rPr lang="en-IE" sz="1400" b="1" i="0" dirty="0">
                <a:solidFill>
                  <a:srgbClr val="262626"/>
                </a:solidFill>
                <a:latin typeface="Calibri" panose="020F0502020204030204" pitchFamily="34" charset="0"/>
                <a:cs typeface="Calibri" panose="020F0502020204030204" pitchFamily="34" charset="0"/>
              </a:rPr>
              <a:t>C2</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13" name="TextBox 12"/>
          <p:cNvSpPr txBox="1"/>
          <p:nvPr/>
        </p:nvSpPr>
        <p:spPr>
          <a:xfrm>
            <a:off x="9182916" y="6235178"/>
            <a:ext cx="2481260" cy="215444"/>
          </a:xfrm>
          <a:prstGeom prst="rect">
            <a:avLst/>
          </a:prstGeom>
          <a:noFill/>
        </p:spPr>
        <p:txBody>
          <a:bodyPr wrap="square" lIns="0" tIns="0" rIns="0" bIns="0" anchor="ctr">
            <a:spAutoFit/>
          </a:bodyPr>
          <a:lstStyle/>
          <a:p>
            <a:r>
              <a:rPr lang="en-IE" sz="1400" b="0" i="0" dirty="0">
                <a:solidFill>
                  <a:srgbClr val="262626"/>
                </a:solidFill>
                <a:latin typeface="Calibri" panose="020F0502020204030204" pitchFamily="34" charset="0"/>
                <a:cs typeface="Calibri" panose="020F0502020204030204" pitchFamily="34" charset="0"/>
              </a:rPr>
              <a:t>- Data Analytics in Hospitality</a:t>
            </a:r>
          </a:p>
        </p:txBody>
      </p:sp>
      <p:sp>
        <p:nvSpPr>
          <p:cNvPr id="14" name="Graphic 4">
            <a:extLst>
              <a:ext uri="{FF2B5EF4-FFF2-40B4-BE49-F238E27FC236}">
                <a16:creationId xmlns:a16="http://schemas.microsoft.com/office/drawing/2014/main" id="{FE054EEC-EDAA-680B-B491-5ECAD5C615FB}"/>
              </a:ext>
            </a:extLst>
          </p:cNvPr>
          <p:cNvSpPr/>
          <p:nvPr/>
        </p:nvSpPr>
        <p:spPr>
          <a:xfrm rot="5400000">
            <a:off x="1314218" y="554034"/>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D24F2836-4896-7C1C-9581-2F9154518D41}"/>
              </a:ext>
            </a:extLst>
          </p:cNvPr>
          <p:cNvPicPr>
            <a:picLocks noChangeAspect="1"/>
          </p:cNvPicPr>
          <p:nvPr/>
        </p:nvPicPr>
        <p:blipFill>
          <a:blip>
            <a:extLst>
              <a:ext uri="{96DAC541-7B7A-43D3-8B79-37D633B846F1}">
                <asvg:svgBlip xmlns:asvg="http://schemas.microsoft.com/office/drawing/2016/SVG/main" r:embed="rId4"/>
              </a:ext>
            </a:extLst>
          </a:blip>
          <a:srcRect l="32264" t="48938" r="39869" b="41747"/>
          <a:stretch>
            <a:fillRect/>
          </a:stretch>
        </p:blipFill>
        <p:spPr>
          <a:xfrm>
            <a:off x="8681738" y="0"/>
            <a:ext cx="3531079" cy="1671210"/>
          </a:xfrm>
          <a:prstGeom prst="rect">
            <a:avLst/>
          </a:prstGeom>
        </p:spPr>
      </p:pic>
      <p:pic>
        <p:nvPicPr>
          <p:cNvPr id="16" name="Picture 15" descr="iPhone6_mockup_front_white.png">
            <a:extLst>
              <a:ext uri="{FF2B5EF4-FFF2-40B4-BE49-F238E27FC236}">
                <a16:creationId xmlns:a16="http://schemas.microsoft.com/office/drawing/2014/main" id="{28DC1A77-35D5-981C-DC8F-C5B817AC50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95052" y="32819"/>
            <a:ext cx="4094254" cy="6404164"/>
          </a:xfrm>
          <a:prstGeom prst="rect">
            <a:avLst/>
          </a:prstGeom>
        </p:spPr>
      </p:pic>
      <p:pic>
        <p:nvPicPr>
          <p:cNvPr id="2" name="Bildplatzhalter 6" descr="The image is a green-themed European Commission handbook cover for the third edition, featuring a cityscape and environmental symbols.&#10;&#10;KI-generierte Inhalte können fehlerhaft sein.">
            <a:extLst>
              <a:ext uri="{FF2B5EF4-FFF2-40B4-BE49-F238E27FC236}">
                <a16:creationId xmlns:a16="http://schemas.microsoft.com/office/drawing/2014/main" id="{3F6103BD-2D07-450C-FE21-24566DBE506F}"/>
              </a:ext>
            </a:extLst>
          </p:cNvPr>
          <p:cNvPicPr>
            <a:picLocks noChangeAspect="1"/>
          </p:cNvPicPr>
          <p:nvPr/>
        </p:nvPicPr>
        <p:blipFill>
          <a:blip r:embed="rId6" cstate="screen">
            <a:extLst>
              <a:ext uri="{28A0092B-C50C-407E-A947-70E740481C1C}">
                <a14:useLocalDpi xmlns:a14="http://schemas.microsoft.com/office/drawing/2010/main"/>
              </a:ext>
            </a:extLst>
          </a:blip>
          <a:srcRect l="9763" r="9763"/>
          <a:stretch/>
        </p:blipFill>
        <p:spPr>
          <a:xfrm>
            <a:off x="8820627" y="1033588"/>
            <a:ext cx="2443104" cy="4336988"/>
          </a:xfrm>
          <a:prstGeom prst="rect">
            <a:avLst/>
          </a:prstGeom>
          <a:noFill/>
        </p:spPr>
      </p:pic>
    </p:spTree>
    <p:extLst>
      <p:ext uri="{BB962C8B-B14F-4D97-AF65-F5344CB8AC3E}">
        <p14:creationId xmlns:p14="http://schemas.microsoft.com/office/powerpoint/2010/main" val="52223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85BB7-E069-056F-2D0F-833E237494CE}"/>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E5229EB2-3B2D-0320-5F03-29FBC21DCCD0}"/>
              </a:ext>
            </a:extLst>
          </p:cNvPr>
          <p:cNvSpPr txBox="1">
            <a:spLocks/>
          </p:cNvSpPr>
          <p:nvPr/>
        </p:nvSpPr>
        <p:spPr>
          <a:xfrm>
            <a:off x="341709" y="259604"/>
            <a:ext cx="1013355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62A844"/>
                </a:solidFill>
              </a:rPr>
              <a:t>				 </a:t>
            </a:r>
            <a:r>
              <a:rPr lang="en-IE" sz="2400" b="1" dirty="0"/>
              <a:t>Hotel GSH</a:t>
            </a: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EDD20539-39CB-89BE-A3AA-70E31C212A94}"/>
              </a:ext>
            </a:extLst>
          </p:cNvPr>
          <p:cNvCxnSpPr>
            <a:cxnSpLocks/>
          </p:cNvCxnSpPr>
          <p:nvPr/>
        </p:nvCxnSpPr>
        <p:spPr>
          <a:xfrm>
            <a:off x="440914" y="817323"/>
            <a:ext cx="76098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AA5CDD43-6B7F-8D85-5840-381D079E82FA}"/>
              </a:ext>
            </a:extLst>
          </p:cNvPr>
          <p:cNvSpPr/>
          <p:nvPr/>
        </p:nvSpPr>
        <p:spPr>
          <a:xfrm flipH="1">
            <a:off x="341709" y="904179"/>
            <a:ext cx="7328683" cy="6247864"/>
          </a:xfrm>
          <a:prstGeom prst="rect">
            <a:avLst/>
          </a:prstGeom>
        </p:spPr>
        <p:txBody>
          <a:bodyPr wrap="square" numCol="1" spcCol="216000">
            <a:spAutoFit/>
          </a:bodyPr>
          <a:lstStyle/>
          <a:p>
            <a:r>
              <a:rPr lang="en-GB" sz="2000" dirty="0">
                <a:solidFill>
                  <a:srgbClr val="262626"/>
                </a:solidFill>
              </a:rPr>
              <a:t>Hotel GSH demonstrates how circular economy can extend beyond waste reduction into a broader approach to regenerative hospitality. The hotel integrates circular design principles through building materials, rainwater harvesting, on-site food production, resource recovery systems, and long-term environmental planning.</a:t>
            </a:r>
          </a:p>
          <a:p>
            <a:endParaRPr lang="en-GB" sz="2000" dirty="0">
              <a:solidFill>
                <a:srgbClr val="262626"/>
              </a:solidFill>
            </a:endParaRPr>
          </a:p>
          <a:p>
            <a:r>
              <a:rPr lang="en-GB" sz="2000" dirty="0">
                <a:solidFill>
                  <a:srgbClr val="262626"/>
                </a:solidFill>
              </a:rPr>
              <a:t>Circularity is visible across both operations and guest experience. Resources are managed as part of interconnected systems where water, materials, food production, energy, and maintenance decisions support one another. The result is a hospitality model that focuses on retaining value, reducing resource pressure, and strengthening environmental performance over time. The case shows how circular economy is not only about managing waste more effectively. It is about designing systems that keep resources productive for as long as possible while supporting healthier environmental outcomes.</a:t>
            </a:r>
          </a:p>
          <a:p>
            <a:endParaRPr lang="en-GB" sz="2000" dirty="0">
              <a:solidFill>
                <a:srgbClr val="262626"/>
              </a:solidFill>
            </a:endParaRPr>
          </a:p>
          <a:p>
            <a:r>
              <a:rPr lang="en-GB" sz="2000" b="1" dirty="0">
                <a:solidFill>
                  <a:srgbClr val="62A844"/>
                </a:solidFill>
              </a:rPr>
              <a:t>Key Learning: </a:t>
            </a:r>
            <a:r>
              <a:rPr lang="en-GB" sz="2000" dirty="0">
                <a:solidFill>
                  <a:srgbClr val="262626"/>
                </a:solidFill>
              </a:rPr>
              <a:t>The strongest circular systems are designed to retain value, regenerate resources, and reduce waste before it is created.</a:t>
            </a:r>
          </a:p>
          <a:p>
            <a:endParaRPr lang="en-GB" sz="2000" dirty="0">
              <a:solidFill>
                <a:srgbClr val="262626"/>
              </a:solidFill>
            </a:endParaRPr>
          </a:p>
        </p:txBody>
      </p:sp>
      <p:pic>
        <p:nvPicPr>
          <p:cNvPr id="10" name="Picture 9">
            <a:extLst>
              <a:ext uri="{FF2B5EF4-FFF2-40B4-BE49-F238E27FC236}">
                <a16:creationId xmlns:a16="http://schemas.microsoft.com/office/drawing/2014/main" id="{E52C3B8B-1109-6759-9C74-991186CA9E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0914" y="48536"/>
            <a:ext cx="3640268" cy="725359"/>
          </a:xfrm>
          <a:prstGeom prst="rect">
            <a:avLst/>
          </a:prstGeom>
        </p:spPr>
      </p:pic>
      <p:pic>
        <p:nvPicPr>
          <p:cNvPr id="7" name="Picture 6">
            <a:extLst>
              <a:ext uri="{FF2B5EF4-FFF2-40B4-BE49-F238E27FC236}">
                <a16:creationId xmlns:a16="http://schemas.microsoft.com/office/drawing/2014/main" id="{1C55B0F6-AAF8-1DC5-561E-D7974B5BC9D4}"/>
              </a:ext>
            </a:extLst>
          </p:cNvPr>
          <p:cNvPicPr>
            <a:picLocks noChangeAspect="1"/>
          </p:cNvPicPr>
          <p:nvPr/>
        </p:nvPicPr>
        <p:blipFill>
          <a:blip r:embed="rId4"/>
          <a:stretch>
            <a:fillRect/>
          </a:stretch>
        </p:blipFill>
        <p:spPr>
          <a:xfrm>
            <a:off x="7556673" y="106587"/>
            <a:ext cx="4584839" cy="6541038"/>
          </a:xfrm>
          <a:prstGeom prst="rect">
            <a:avLst/>
          </a:prstGeom>
        </p:spPr>
      </p:pic>
    </p:spTree>
    <p:extLst>
      <p:ext uri="{BB962C8B-B14F-4D97-AF65-F5344CB8AC3E}">
        <p14:creationId xmlns:p14="http://schemas.microsoft.com/office/powerpoint/2010/main" val="19079790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1B9C0-6598-2A3E-16C7-22A972A15851}"/>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3F8E22AD-A54F-DD45-020A-F8930EE75512}"/>
              </a:ext>
            </a:extLst>
          </p:cNvPr>
          <p:cNvSpPr txBox="1">
            <a:spLocks/>
          </p:cNvSpPr>
          <p:nvPr/>
        </p:nvSpPr>
        <p:spPr>
          <a:xfrm>
            <a:off x="429114" y="525832"/>
            <a:ext cx="515764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Certifications, Standards and Credible Claims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9772B75E-D9F0-064C-32E9-F85F0A556751}"/>
              </a:ext>
            </a:extLst>
          </p:cNvPr>
          <p:cNvCxnSpPr>
            <a:cxnSpLocks/>
          </p:cNvCxnSpPr>
          <p:nvPr/>
        </p:nvCxnSpPr>
        <p:spPr>
          <a:xfrm>
            <a:off x="0" y="1609139"/>
            <a:ext cx="7928657"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93F47606-1781-13D7-9ADA-32405EB2B010}"/>
              </a:ext>
            </a:extLst>
          </p:cNvPr>
          <p:cNvSpPr/>
          <p:nvPr/>
        </p:nvSpPr>
        <p:spPr>
          <a:xfrm flipH="1">
            <a:off x="552217" y="2034809"/>
            <a:ext cx="6493229" cy="3801041"/>
          </a:xfrm>
          <a:prstGeom prst="rect">
            <a:avLst/>
          </a:prstGeom>
        </p:spPr>
        <p:txBody>
          <a:bodyPr wrap="square">
            <a:spAutoFit/>
          </a:bodyPr>
          <a:lstStyle/>
          <a:p>
            <a:pPr>
              <a:lnSpc>
                <a:spcPts val="1960"/>
              </a:lnSpc>
            </a:pPr>
            <a:r>
              <a:rPr lang="en-US" sz="2000" b="1" i="1" dirty="0">
                <a:solidFill>
                  <a:srgbClr val="262626"/>
                </a:solidFill>
              </a:rPr>
              <a:t>Certifications help structure improvement; real operational change remains the foundation.</a:t>
            </a:r>
          </a:p>
          <a:p>
            <a:pPr>
              <a:spcBef>
                <a:spcPts val="1000"/>
              </a:spcBef>
            </a:pPr>
            <a:endParaRPr lang="en-US" sz="800" b="1" dirty="0">
              <a:solidFill>
                <a:srgbClr val="262626"/>
              </a:solidFill>
            </a:endParaRPr>
          </a:p>
          <a:p>
            <a:pPr>
              <a:lnSpc>
                <a:spcPts val="1960"/>
              </a:lnSpc>
              <a:spcBef>
                <a:spcPts val="1000"/>
              </a:spcBef>
            </a:pPr>
            <a:r>
              <a:rPr lang="en-US" sz="2000" b="1" dirty="0">
                <a:solidFill>
                  <a:srgbClr val="0289AE"/>
                </a:solidFill>
              </a:rPr>
              <a:t>Good Practice</a:t>
            </a:r>
          </a:p>
          <a:p>
            <a:pPr marL="179388" indent="-179388">
              <a:lnSpc>
                <a:spcPts val="1960"/>
              </a:lnSpc>
              <a:buFont typeface="Arial" panose="020B0604020202020204" pitchFamily="34" charset="0"/>
              <a:buChar char="•"/>
            </a:pPr>
            <a:r>
              <a:rPr lang="en-US" dirty="0">
                <a:solidFill>
                  <a:srgbClr val="262626"/>
                </a:solidFill>
              </a:rPr>
              <a:t>use standards to </a:t>
            </a:r>
            <a:r>
              <a:rPr lang="en-US" dirty="0" err="1">
                <a:solidFill>
                  <a:srgbClr val="262626"/>
                </a:solidFill>
              </a:rPr>
              <a:t>organise</a:t>
            </a:r>
            <a:r>
              <a:rPr lang="en-US" dirty="0">
                <a:solidFill>
                  <a:srgbClr val="262626"/>
                </a:solidFill>
              </a:rPr>
              <a:t> action</a:t>
            </a:r>
          </a:p>
          <a:p>
            <a:pPr marL="179388" indent="-179388">
              <a:lnSpc>
                <a:spcPts val="1960"/>
              </a:lnSpc>
              <a:buFont typeface="Arial" panose="020B0604020202020204" pitchFamily="34" charset="0"/>
              <a:buChar char="•"/>
            </a:pPr>
            <a:r>
              <a:rPr lang="en-US" dirty="0">
                <a:solidFill>
                  <a:srgbClr val="262626"/>
                </a:solidFill>
              </a:rPr>
              <a:t>document evidence</a:t>
            </a:r>
          </a:p>
          <a:p>
            <a:pPr marL="179388" indent="-179388">
              <a:lnSpc>
                <a:spcPts val="1960"/>
              </a:lnSpc>
              <a:buFont typeface="Arial" panose="020B0604020202020204" pitchFamily="34" charset="0"/>
              <a:buChar char="•"/>
            </a:pPr>
            <a:r>
              <a:rPr lang="en-US" dirty="0">
                <a:solidFill>
                  <a:srgbClr val="262626"/>
                </a:solidFill>
              </a:rPr>
              <a:t>train staff</a:t>
            </a:r>
          </a:p>
          <a:p>
            <a:pPr marL="179388" indent="-179388">
              <a:lnSpc>
                <a:spcPts val="1960"/>
              </a:lnSpc>
              <a:buFont typeface="Arial" panose="020B0604020202020204" pitchFamily="34" charset="0"/>
              <a:buChar char="•"/>
            </a:pPr>
            <a:r>
              <a:rPr lang="en-US" dirty="0">
                <a:solidFill>
                  <a:srgbClr val="262626"/>
                </a:solidFill>
              </a:rPr>
              <a:t>communicate clearly with guests</a:t>
            </a:r>
          </a:p>
          <a:p>
            <a:pPr marL="179388" indent="-179388">
              <a:lnSpc>
                <a:spcPts val="1960"/>
              </a:lnSpc>
              <a:buFont typeface="Arial" panose="020B0604020202020204" pitchFamily="34" charset="0"/>
              <a:buChar char="•"/>
            </a:pPr>
            <a:r>
              <a:rPr lang="en-US" dirty="0">
                <a:solidFill>
                  <a:srgbClr val="262626"/>
                </a:solidFill>
              </a:rPr>
              <a:t>use specific, measured claims</a:t>
            </a:r>
          </a:p>
          <a:p>
            <a:pPr>
              <a:spcBef>
                <a:spcPts val="1000"/>
              </a:spcBef>
            </a:pPr>
            <a:endParaRPr lang="en-US" sz="800" b="1" dirty="0">
              <a:solidFill>
                <a:srgbClr val="262626"/>
              </a:solidFill>
            </a:endParaRPr>
          </a:p>
          <a:p>
            <a:pPr>
              <a:lnSpc>
                <a:spcPts val="1960"/>
              </a:lnSpc>
              <a:spcBef>
                <a:spcPts val="1000"/>
              </a:spcBef>
            </a:pPr>
            <a:r>
              <a:rPr lang="en-US" sz="2000" b="1" dirty="0">
                <a:solidFill>
                  <a:srgbClr val="0289AE"/>
                </a:solidFill>
              </a:rPr>
              <a:t>Critical Question:</a:t>
            </a:r>
            <a:br>
              <a:rPr lang="en-US" dirty="0">
                <a:solidFill>
                  <a:srgbClr val="262626"/>
                </a:solidFill>
              </a:rPr>
            </a:br>
            <a:r>
              <a:rPr lang="en-US" dirty="0">
                <a:solidFill>
                  <a:srgbClr val="262626"/>
                </a:solidFill>
              </a:rPr>
              <a:t>Does the label support real practice,  or only appearance?</a:t>
            </a:r>
          </a:p>
          <a:p>
            <a:pPr>
              <a:lnSpc>
                <a:spcPts val="1960"/>
              </a:lnSpc>
              <a:spcBef>
                <a:spcPts val="1000"/>
              </a:spcBef>
            </a:pPr>
            <a:endParaRPr lang="en-US" dirty="0">
              <a:solidFill>
                <a:srgbClr val="262626"/>
              </a:solidFill>
            </a:endParaRPr>
          </a:p>
        </p:txBody>
      </p:sp>
      <p:pic>
        <p:nvPicPr>
          <p:cNvPr id="7" name="Graphic 6">
            <a:extLst>
              <a:ext uri="{FF2B5EF4-FFF2-40B4-BE49-F238E27FC236}">
                <a16:creationId xmlns:a16="http://schemas.microsoft.com/office/drawing/2014/main" id="{B276F038-03A0-BE26-8BA5-862BFE214EE7}"/>
              </a:ext>
            </a:extLst>
          </p:cNvPr>
          <p:cNvPicPr>
            <a:picLocks noChangeAspect="1"/>
          </p:cNvPicPr>
          <p:nvPr/>
        </p:nvPicPr>
        <p:blipFill>
          <a:blip>
            <a:extLst>
              <a:ext uri="{96DAC541-7B7A-43D3-8B79-37D633B846F1}">
                <asvg:svgBlip xmlns:asvg="http://schemas.microsoft.com/office/drawing/2016/SVG/main" r:embed="rId3"/>
              </a:ext>
            </a:extLst>
          </a:blip>
          <a:srcRect l="32264" t="48938" r="39869" b="38542"/>
          <a:stretch>
            <a:fillRect/>
          </a:stretch>
        </p:blipFill>
        <p:spPr>
          <a:xfrm>
            <a:off x="8106261" y="0"/>
            <a:ext cx="4085739" cy="2599113"/>
          </a:xfrm>
          <a:prstGeom prst="rect">
            <a:avLst/>
          </a:prstGeom>
        </p:spPr>
      </p:pic>
      <p:grpSp>
        <p:nvGrpSpPr>
          <p:cNvPr id="8" name="Group 7">
            <a:extLst>
              <a:ext uri="{FF2B5EF4-FFF2-40B4-BE49-F238E27FC236}">
                <a16:creationId xmlns:a16="http://schemas.microsoft.com/office/drawing/2014/main" id="{E331F513-68BB-12A8-6203-CB9F0FD0C26C}"/>
              </a:ext>
            </a:extLst>
          </p:cNvPr>
          <p:cNvGrpSpPr/>
          <p:nvPr/>
        </p:nvGrpSpPr>
        <p:grpSpPr>
          <a:xfrm flipH="1">
            <a:off x="8699019" y="573575"/>
            <a:ext cx="4269181" cy="4468285"/>
            <a:chOff x="-183942" y="3161395"/>
            <a:chExt cx="4269181" cy="4468285"/>
          </a:xfrm>
        </p:grpSpPr>
        <p:sp>
          <p:nvSpPr>
            <p:cNvPr id="9" name="Freeform 46">
              <a:extLst>
                <a:ext uri="{FF2B5EF4-FFF2-40B4-BE49-F238E27FC236}">
                  <a16:creationId xmlns:a16="http://schemas.microsoft.com/office/drawing/2014/main" id="{805FBA4B-EAF2-6363-648C-87E6834D4B58}"/>
                </a:ext>
              </a:extLst>
            </p:cNvPr>
            <p:cNvSpPr>
              <a:spLocks/>
            </p:cNvSpPr>
            <p:nvPr/>
          </p:nvSpPr>
          <p:spPr bwMode="auto">
            <a:xfrm>
              <a:off x="691190" y="4165415"/>
              <a:ext cx="1372594" cy="1652286"/>
            </a:xfrm>
            <a:custGeom>
              <a:avLst/>
              <a:gdLst>
                <a:gd name="T0" fmla="*/ 0 w 825"/>
                <a:gd name="T1" fmla="*/ 836 h 1045"/>
                <a:gd name="T2" fmla="*/ 102 w 825"/>
                <a:gd name="T3" fmla="*/ 630 h 1045"/>
                <a:gd name="T4" fmla="*/ 102 w 825"/>
                <a:gd name="T5" fmla="*/ 630 h 1045"/>
                <a:gd name="T6" fmla="*/ 98 w 825"/>
                <a:gd name="T7" fmla="*/ 620 h 1045"/>
                <a:gd name="T8" fmla="*/ 95 w 825"/>
                <a:gd name="T9" fmla="*/ 608 h 1045"/>
                <a:gd name="T10" fmla="*/ 92 w 825"/>
                <a:gd name="T11" fmla="*/ 593 h 1045"/>
                <a:gd name="T12" fmla="*/ 88 w 825"/>
                <a:gd name="T13" fmla="*/ 573 h 1045"/>
                <a:gd name="T14" fmla="*/ 87 w 825"/>
                <a:gd name="T15" fmla="*/ 550 h 1045"/>
                <a:gd name="T16" fmla="*/ 87 w 825"/>
                <a:gd name="T17" fmla="*/ 525 h 1045"/>
                <a:gd name="T18" fmla="*/ 88 w 825"/>
                <a:gd name="T19" fmla="*/ 494 h 1045"/>
                <a:gd name="T20" fmla="*/ 95 w 825"/>
                <a:gd name="T21" fmla="*/ 464 h 1045"/>
                <a:gd name="T22" fmla="*/ 107 w 825"/>
                <a:gd name="T23" fmla="*/ 431 h 1045"/>
                <a:gd name="T24" fmla="*/ 114 w 825"/>
                <a:gd name="T25" fmla="*/ 412 h 1045"/>
                <a:gd name="T26" fmla="*/ 122 w 825"/>
                <a:gd name="T27" fmla="*/ 394 h 1045"/>
                <a:gd name="T28" fmla="*/ 132 w 825"/>
                <a:gd name="T29" fmla="*/ 377 h 1045"/>
                <a:gd name="T30" fmla="*/ 144 w 825"/>
                <a:gd name="T31" fmla="*/ 357 h 1045"/>
                <a:gd name="T32" fmla="*/ 157 w 825"/>
                <a:gd name="T33" fmla="*/ 339 h 1045"/>
                <a:gd name="T34" fmla="*/ 172 w 825"/>
                <a:gd name="T35" fmla="*/ 320 h 1045"/>
                <a:gd name="T36" fmla="*/ 189 w 825"/>
                <a:gd name="T37" fmla="*/ 300 h 1045"/>
                <a:gd name="T38" fmla="*/ 207 w 825"/>
                <a:gd name="T39" fmla="*/ 282 h 1045"/>
                <a:gd name="T40" fmla="*/ 227 w 825"/>
                <a:gd name="T41" fmla="*/ 262 h 1045"/>
                <a:gd name="T42" fmla="*/ 251 w 825"/>
                <a:gd name="T43" fmla="*/ 241 h 1045"/>
                <a:gd name="T44" fmla="*/ 276 w 825"/>
                <a:gd name="T45" fmla="*/ 221 h 1045"/>
                <a:gd name="T46" fmla="*/ 303 w 825"/>
                <a:gd name="T47" fmla="*/ 201 h 1045"/>
                <a:gd name="T48" fmla="*/ 303 w 825"/>
                <a:gd name="T49" fmla="*/ 201 h 1045"/>
                <a:gd name="T50" fmla="*/ 358 w 825"/>
                <a:gd name="T51" fmla="*/ 164 h 1045"/>
                <a:gd name="T52" fmla="*/ 412 w 825"/>
                <a:gd name="T53" fmla="*/ 133 h 1045"/>
                <a:gd name="T54" fmla="*/ 464 w 825"/>
                <a:gd name="T55" fmla="*/ 106 h 1045"/>
                <a:gd name="T56" fmla="*/ 512 w 825"/>
                <a:gd name="T57" fmla="*/ 82 h 1045"/>
                <a:gd name="T58" fmla="*/ 559 w 825"/>
                <a:gd name="T59" fmla="*/ 62 h 1045"/>
                <a:gd name="T60" fmla="*/ 601 w 825"/>
                <a:gd name="T61" fmla="*/ 45 h 1045"/>
                <a:gd name="T62" fmla="*/ 641 w 825"/>
                <a:gd name="T63" fmla="*/ 32 h 1045"/>
                <a:gd name="T64" fmla="*/ 678 w 825"/>
                <a:gd name="T65" fmla="*/ 22 h 1045"/>
                <a:gd name="T66" fmla="*/ 711 w 825"/>
                <a:gd name="T67" fmla="*/ 15 h 1045"/>
                <a:gd name="T68" fmla="*/ 740 w 825"/>
                <a:gd name="T69" fmla="*/ 9 h 1045"/>
                <a:gd name="T70" fmla="*/ 765 w 825"/>
                <a:gd name="T71" fmla="*/ 5 h 1045"/>
                <a:gd name="T72" fmla="*/ 787 w 825"/>
                <a:gd name="T73" fmla="*/ 2 h 1045"/>
                <a:gd name="T74" fmla="*/ 815 w 825"/>
                <a:gd name="T75" fmla="*/ 0 h 1045"/>
                <a:gd name="T76" fmla="*/ 825 w 825"/>
                <a:gd name="T77" fmla="*/ 0 h 1045"/>
                <a:gd name="T78" fmla="*/ 708 w 825"/>
                <a:gd name="T79" fmla="*/ 744 h 1045"/>
                <a:gd name="T80" fmla="*/ 708 w 825"/>
                <a:gd name="T81" fmla="*/ 744 h 1045"/>
                <a:gd name="T82" fmla="*/ 688 w 825"/>
                <a:gd name="T83" fmla="*/ 762 h 1045"/>
                <a:gd name="T84" fmla="*/ 665 w 825"/>
                <a:gd name="T85" fmla="*/ 783 h 1045"/>
                <a:gd name="T86" fmla="*/ 636 w 825"/>
                <a:gd name="T87" fmla="*/ 803 h 1045"/>
                <a:gd name="T88" fmla="*/ 619 w 825"/>
                <a:gd name="T89" fmla="*/ 813 h 1045"/>
                <a:gd name="T90" fmla="*/ 603 w 825"/>
                <a:gd name="T91" fmla="*/ 821 h 1045"/>
                <a:gd name="T92" fmla="*/ 586 w 825"/>
                <a:gd name="T93" fmla="*/ 829 h 1045"/>
                <a:gd name="T94" fmla="*/ 567 w 825"/>
                <a:gd name="T95" fmla="*/ 836 h 1045"/>
                <a:gd name="T96" fmla="*/ 549 w 825"/>
                <a:gd name="T97" fmla="*/ 841 h 1045"/>
                <a:gd name="T98" fmla="*/ 531 w 825"/>
                <a:gd name="T99" fmla="*/ 844 h 1045"/>
                <a:gd name="T100" fmla="*/ 512 w 825"/>
                <a:gd name="T101" fmla="*/ 843 h 1045"/>
                <a:gd name="T102" fmla="*/ 495 w 825"/>
                <a:gd name="T103" fmla="*/ 839 h 1045"/>
                <a:gd name="T104" fmla="*/ 373 w 825"/>
                <a:gd name="T105" fmla="*/ 1045 h 1045"/>
                <a:gd name="T106" fmla="*/ 0 w 825"/>
                <a:gd name="T107" fmla="*/ 836 h 10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5" h="1045">
                  <a:moveTo>
                    <a:pt x="0" y="836"/>
                  </a:moveTo>
                  <a:lnTo>
                    <a:pt x="102" y="630"/>
                  </a:lnTo>
                  <a:lnTo>
                    <a:pt x="102" y="630"/>
                  </a:lnTo>
                  <a:lnTo>
                    <a:pt x="98" y="620"/>
                  </a:lnTo>
                  <a:lnTo>
                    <a:pt x="95" y="608"/>
                  </a:lnTo>
                  <a:lnTo>
                    <a:pt x="92" y="593"/>
                  </a:lnTo>
                  <a:lnTo>
                    <a:pt x="88" y="573"/>
                  </a:lnTo>
                  <a:lnTo>
                    <a:pt x="87" y="550"/>
                  </a:lnTo>
                  <a:lnTo>
                    <a:pt x="87" y="525"/>
                  </a:lnTo>
                  <a:lnTo>
                    <a:pt x="88" y="494"/>
                  </a:lnTo>
                  <a:lnTo>
                    <a:pt x="95" y="464"/>
                  </a:lnTo>
                  <a:lnTo>
                    <a:pt x="107" y="431"/>
                  </a:lnTo>
                  <a:lnTo>
                    <a:pt x="114" y="412"/>
                  </a:lnTo>
                  <a:lnTo>
                    <a:pt x="122" y="394"/>
                  </a:lnTo>
                  <a:lnTo>
                    <a:pt x="132" y="377"/>
                  </a:lnTo>
                  <a:lnTo>
                    <a:pt x="144" y="357"/>
                  </a:lnTo>
                  <a:lnTo>
                    <a:pt x="157" y="339"/>
                  </a:lnTo>
                  <a:lnTo>
                    <a:pt x="172" y="320"/>
                  </a:lnTo>
                  <a:lnTo>
                    <a:pt x="189" y="300"/>
                  </a:lnTo>
                  <a:lnTo>
                    <a:pt x="207" y="282"/>
                  </a:lnTo>
                  <a:lnTo>
                    <a:pt x="227" y="262"/>
                  </a:lnTo>
                  <a:lnTo>
                    <a:pt x="251" y="241"/>
                  </a:lnTo>
                  <a:lnTo>
                    <a:pt x="276" y="221"/>
                  </a:lnTo>
                  <a:lnTo>
                    <a:pt x="303" y="201"/>
                  </a:lnTo>
                  <a:lnTo>
                    <a:pt x="303" y="201"/>
                  </a:lnTo>
                  <a:lnTo>
                    <a:pt x="358" y="164"/>
                  </a:lnTo>
                  <a:lnTo>
                    <a:pt x="412" y="133"/>
                  </a:lnTo>
                  <a:lnTo>
                    <a:pt x="464" y="106"/>
                  </a:lnTo>
                  <a:lnTo>
                    <a:pt x="512" y="82"/>
                  </a:lnTo>
                  <a:lnTo>
                    <a:pt x="559" y="62"/>
                  </a:lnTo>
                  <a:lnTo>
                    <a:pt x="601" y="45"/>
                  </a:lnTo>
                  <a:lnTo>
                    <a:pt x="641" y="32"/>
                  </a:lnTo>
                  <a:lnTo>
                    <a:pt x="678" y="22"/>
                  </a:lnTo>
                  <a:lnTo>
                    <a:pt x="711" y="15"/>
                  </a:lnTo>
                  <a:lnTo>
                    <a:pt x="740" y="9"/>
                  </a:lnTo>
                  <a:lnTo>
                    <a:pt x="765" y="5"/>
                  </a:lnTo>
                  <a:lnTo>
                    <a:pt x="787" y="2"/>
                  </a:lnTo>
                  <a:lnTo>
                    <a:pt x="815" y="0"/>
                  </a:lnTo>
                  <a:lnTo>
                    <a:pt x="825" y="0"/>
                  </a:lnTo>
                  <a:lnTo>
                    <a:pt x="708" y="744"/>
                  </a:lnTo>
                  <a:lnTo>
                    <a:pt x="708" y="744"/>
                  </a:lnTo>
                  <a:lnTo>
                    <a:pt x="688" y="762"/>
                  </a:lnTo>
                  <a:lnTo>
                    <a:pt x="665" y="783"/>
                  </a:lnTo>
                  <a:lnTo>
                    <a:pt x="636" y="803"/>
                  </a:lnTo>
                  <a:lnTo>
                    <a:pt x="619" y="813"/>
                  </a:lnTo>
                  <a:lnTo>
                    <a:pt x="603" y="821"/>
                  </a:lnTo>
                  <a:lnTo>
                    <a:pt x="586" y="829"/>
                  </a:lnTo>
                  <a:lnTo>
                    <a:pt x="567" y="836"/>
                  </a:lnTo>
                  <a:lnTo>
                    <a:pt x="549" y="841"/>
                  </a:lnTo>
                  <a:lnTo>
                    <a:pt x="531" y="844"/>
                  </a:lnTo>
                  <a:lnTo>
                    <a:pt x="512" y="843"/>
                  </a:lnTo>
                  <a:lnTo>
                    <a:pt x="495" y="839"/>
                  </a:lnTo>
                  <a:lnTo>
                    <a:pt x="373" y="1045"/>
                  </a:lnTo>
                  <a:lnTo>
                    <a:pt x="0" y="836"/>
                  </a:lnTo>
                  <a:close/>
                </a:path>
              </a:pathLst>
            </a:custGeom>
            <a:solidFill>
              <a:srgbClr val="FCCA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0" name="Freeform 47">
              <a:extLst>
                <a:ext uri="{FF2B5EF4-FFF2-40B4-BE49-F238E27FC236}">
                  <a16:creationId xmlns:a16="http://schemas.microsoft.com/office/drawing/2014/main" id="{7EAC61A1-5CC8-8E5F-13C5-6E4B7ACA4DED}"/>
                </a:ext>
              </a:extLst>
            </p:cNvPr>
            <p:cNvSpPr>
              <a:spLocks/>
            </p:cNvSpPr>
            <p:nvPr/>
          </p:nvSpPr>
          <p:spPr bwMode="auto">
            <a:xfrm>
              <a:off x="548108" y="5428741"/>
              <a:ext cx="853504" cy="493314"/>
            </a:xfrm>
            <a:custGeom>
              <a:avLst/>
              <a:gdLst>
                <a:gd name="T0" fmla="*/ 513 w 513"/>
                <a:gd name="T1" fmla="*/ 231 h 312"/>
                <a:gd name="T2" fmla="*/ 42 w 513"/>
                <a:gd name="T3" fmla="*/ 0 h 312"/>
                <a:gd name="T4" fmla="*/ 0 w 513"/>
                <a:gd name="T5" fmla="*/ 87 h 312"/>
                <a:gd name="T6" fmla="*/ 474 w 513"/>
                <a:gd name="T7" fmla="*/ 312 h 312"/>
                <a:gd name="T8" fmla="*/ 513 w 513"/>
                <a:gd name="T9" fmla="*/ 231 h 312"/>
              </a:gdLst>
              <a:ahLst/>
              <a:cxnLst>
                <a:cxn ang="0">
                  <a:pos x="T0" y="T1"/>
                </a:cxn>
                <a:cxn ang="0">
                  <a:pos x="T2" y="T3"/>
                </a:cxn>
                <a:cxn ang="0">
                  <a:pos x="T4" y="T5"/>
                </a:cxn>
                <a:cxn ang="0">
                  <a:pos x="T6" y="T7"/>
                </a:cxn>
                <a:cxn ang="0">
                  <a:pos x="T8" y="T9"/>
                </a:cxn>
              </a:cxnLst>
              <a:rect l="0" t="0" r="r" b="b"/>
              <a:pathLst>
                <a:path w="513" h="312">
                  <a:moveTo>
                    <a:pt x="513" y="231"/>
                  </a:moveTo>
                  <a:lnTo>
                    <a:pt x="42" y="0"/>
                  </a:lnTo>
                  <a:lnTo>
                    <a:pt x="0" y="87"/>
                  </a:lnTo>
                  <a:lnTo>
                    <a:pt x="474" y="312"/>
                  </a:lnTo>
                  <a:lnTo>
                    <a:pt x="513" y="2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1" name="Freeform 48">
              <a:extLst>
                <a:ext uri="{FF2B5EF4-FFF2-40B4-BE49-F238E27FC236}">
                  <a16:creationId xmlns:a16="http://schemas.microsoft.com/office/drawing/2014/main" id="{D7CFC55E-EAB5-0982-98DB-3B2189244516}"/>
                </a:ext>
              </a:extLst>
            </p:cNvPr>
            <p:cNvSpPr>
              <a:spLocks/>
            </p:cNvSpPr>
            <p:nvPr/>
          </p:nvSpPr>
          <p:spPr bwMode="auto">
            <a:xfrm>
              <a:off x="1205288" y="5922055"/>
              <a:ext cx="131437" cy="246657"/>
            </a:xfrm>
            <a:custGeom>
              <a:avLst/>
              <a:gdLst>
                <a:gd name="T0" fmla="*/ 2 w 79"/>
                <a:gd name="T1" fmla="*/ 156 h 156"/>
                <a:gd name="T2" fmla="*/ 79 w 79"/>
                <a:gd name="T3" fmla="*/ 0 h 156"/>
                <a:gd name="T4" fmla="*/ 0 w 79"/>
                <a:gd name="T5" fmla="*/ 154 h 156"/>
                <a:gd name="T6" fmla="*/ 2 w 79"/>
                <a:gd name="T7" fmla="*/ 156 h 156"/>
              </a:gdLst>
              <a:ahLst/>
              <a:cxnLst>
                <a:cxn ang="0">
                  <a:pos x="T0" y="T1"/>
                </a:cxn>
                <a:cxn ang="0">
                  <a:pos x="T2" y="T3"/>
                </a:cxn>
                <a:cxn ang="0">
                  <a:pos x="T4" y="T5"/>
                </a:cxn>
                <a:cxn ang="0">
                  <a:pos x="T6" y="T7"/>
                </a:cxn>
              </a:cxnLst>
              <a:rect l="0" t="0" r="r" b="b"/>
              <a:pathLst>
                <a:path w="79" h="156">
                  <a:moveTo>
                    <a:pt x="2" y="156"/>
                  </a:moveTo>
                  <a:lnTo>
                    <a:pt x="79" y="0"/>
                  </a:lnTo>
                  <a:lnTo>
                    <a:pt x="0" y="154"/>
                  </a:lnTo>
                  <a:lnTo>
                    <a:pt x="2" y="15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2" name="Freeform 49">
              <a:extLst>
                <a:ext uri="{FF2B5EF4-FFF2-40B4-BE49-F238E27FC236}">
                  <a16:creationId xmlns:a16="http://schemas.microsoft.com/office/drawing/2014/main" id="{5CD9A274-5AAE-00FE-6273-2A02BD03D9E1}"/>
                </a:ext>
              </a:extLst>
            </p:cNvPr>
            <p:cNvSpPr>
              <a:spLocks/>
            </p:cNvSpPr>
            <p:nvPr/>
          </p:nvSpPr>
          <p:spPr bwMode="auto">
            <a:xfrm>
              <a:off x="-183942" y="5564719"/>
              <a:ext cx="1520667" cy="2064961"/>
            </a:xfrm>
            <a:custGeom>
              <a:avLst/>
              <a:gdLst>
                <a:gd name="T0" fmla="*/ 835 w 914"/>
                <a:gd name="T1" fmla="*/ 382 h 1306"/>
                <a:gd name="T2" fmla="*/ 914 w 914"/>
                <a:gd name="T3" fmla="*/ 226 h 1306"/>
                <a:gd name="T4" fmla="*/ 914 w 914"/>
                <a:gd name="T5" fmla="*/ 226 h 1306"/>
                <a:gd name="T6" fmla="*/ 440 w 914"/>
                <a:gd name="T7" fmla="*/ 1 h 1306"/>
                <a:gd name="T8" fmla="*/ 432 w 914"/>
                <a:gd name="T9" fmla="*/ 0 h 1306"/>
                <a:gd name="T10" fmla="*/ 0 w 914"/>
                <a:gd name="T11" fmla="*/ 861 h 1306"/>
                <a:gd name="T12" fmla="*/ 383 w 914"/>
                <a:gd name="T13" fmla="*/ 1306 h 1306"/>
                <a:gd name="T14" fmla="*/ 835 w 914"/>
                <a:gd name="T15" fmla="*/ 382 h 13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14" h="1306">
                  <a:moveTo>
                    <a:pt x="835" y="382"/>
                  </a:moveTo>
                  <a:lnTo>
                    <a:pt x="914" y="226"/>
                  </a:lnTo>
                  <a:lnTo>
                    <a:pt x="914" y="226"/>
                  </a:lnTo>
                  <a:lnTo>
                    <a:pt x="440" y="1"/>
                  </a:lnTo>
                  <a:lnTo>
                    <a:pt x="432" y="0"/>
                  </a:lnTo>
                  <a:lnTo>
                    <a:pt x="0" y="861"/>
                  </a:lnTo>
                  <a:lnTo>
                    <a:pt x="383" y="1306"/>
                  </a:lnTo>
                  <a:lnTo>
                    <a:pt x="835" y="382"/>
                  </a:lnTo>
                  <a:close/>
                </a:path>
              </a:pathLst>
            </a:custGeom>
            <a:solidFill>
              <a:srgbClr val="36484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3" name="Freeform 50">
              <a:extLst>
                <a:ext uri="{FF2B5EF4-FFF2-40B4-BE49-F238E27FC236}">
                  <a16:creationId xmlns:a16="http://schemas.microsoft.com/office/drawing/2014/main" id="{4687C3B1-5B57-7D69-5AA4-D57F35CF40C8}"/>
                </a:ext>
              </a:extLst>
            </p:cNvPr>
            <p:cNvSpPr>
              <a:spLocks/>
            </p:cNvSpPr>
            <p:nvPr/>
          </p:nvSpPr>
          <p:spPr bwMode="auto">
            <a:xfrm>
              <a:off x="63956" y="5714926"/>
              <a:ext cx="1272769" cy="1914754"/>
            </a:xfrm>
            <a:custGeom>
              <a:avLst/>
              <a:gdLst>
                <a:gd name="T0" fmla="*/ 686 w 765"/>
                <a:gd name="T1" fmla="*/ 287 h 1211"/>
                <a:gd name="T2" fmla="*/ 765 w 765"/>
                <a:gd name="T3" fmla="*/ 131 h 1211"/>
                <a:gd name="T4" fmla="*/ 765 w 765"/>
                <a:gd name="T5" fmla="*/ 131 h 1211"/>
                <a:gd name="T6" fmla="*/ 489 w 765"/>
                <a:gd name="T7" fmla="*/ 0 h 1211"/>
                <a:gd name="T8" fmla="*/ 0 w 765"/>
                <a:gd name="T9" fmla="*/ 938 h 1211"/>
                <a:gd name="T10" fmla="*/ 234 w 765"/>
                <a:gd name="T11" fmla="*/ 1211 h 1211"/>
                <a:gd name="T12" fmla="*/ 686 w 765"/>
                <a:gd name="T13" fmla="*/ 287 h 1211"/>
              </a:gdLst>
              <a:ahLst/>
              <a:cxnLst>
                <a:cxn ang="0">
                  <a:pos x="T0" y="T1"/>
                </a:cxn>
                <a:cxn ang="0">
                  <a:pos x="T2" y="T3"/>
                </a:cxn>
                <a:cxn ang="0">
                  <a:pos x="T4" y="T5"/>
                </a:cxn>
                <a:cxn ang="0">
                  <a:pos x="T6" y="T7"/>
                </a:cxn>
                <a:cxn ang="0">
                  <a:pos x="T8" y="T9"/>
                </a:cxn>
                <a:cxn ang="0">
                  <a:pos x="T10" y="T11"/>
                </a:cxn>
                <a:cxn ang="0">
                  <a:pos x="T12" y="T13"/>
                </a:cxn>
              </a:cxnLst>
              <a:rect l="0" t="0" r="r" b="b"/>
              <a:pathLst>
                <a:path w="765" h="1211">
                  <a:moveTo>
                    <a:pt x="686" y="287"/>
                  </a:moveTo>
                  <a:lnTo>
                    <a:pt x="765" y="131"/>
                  </a:lnTo>
                  <a:lnTo>
                    <a:pt x="765" y="131"/>
                  </a:lnTo>
                  <a:lnTo>
                    <a:pt x="489" y="0"/>
                  </a:lnTo>
                  <a:lnTo>
                    <a:pt x="0" y="938"/>
                  </a:lnTo>
                  <a:lnTo>
                    <a:pt x="234" y="1211"/>
                  </a:lnTo>
                  <a:lnTo>
                    <a:pt x="686" y="287"/>
                  </a:lnTo>
                  <a:close/>
                </a:path>
              </a:pathLst>
            </a:custGeom>
            <a:solidFill>
              <a:srgbClr val="1A353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4" name="Freeform 51">
              <a:extLst>
                <a:ext uri="{FF2B5EF4-FFF2-40B4-BE49-F238E27FC236}">
                  <a16:creationId xmlns:a16="http://schemas.microsoft.com/office/drawing/2014/main" id="{96781926-EC47-BFB4-E6E4-1FB692321488}"/>
                </a:ext>
              </a:extLst>
            </p:cNvPr>
            <p:cNvSpPr>
              <a:spLocks/>
            </p:cNvSpPr>
            <p:nvPr/>
          </p:nvSpPr>
          <p:spPr bwMode="auto">
            <a:xfrm>
              <a:off x="1113783" y="3161395"/>
              <a:ext cx="2971456" cy="3121159"/>
            </a:xfrm>
            <a:custGeom>
              <a:avLst/>
              <a:gdLst>
                <a:gd name="T0" fmla="*/ 1134 w 1786"/>
                <a:gd name="T1" fmla="*/ 1900 h 1974"/>
                <a:gd name="T2" fmla="*/ 1119 w 1786"/>
                <a:gd name="T3" fmla="*/ 1923 h 1974"/>
                <a:gd name="T4" fmla="*/ 1101 w 1786"/>
                <a:gd name="T5" fmla="*/ 1942 h 1974"/>
                <a:gd name="T6" fmla="*/ 1079 w 1786"/>
                <a:gd name="T7" fmla="*/ 1957 h 1974"/>
                <a:gd name="T8" fmla="*/ 1055 w 1786"/>
                <a:gd name="T9" fmla="*/ 1967 h 1974"/>
                <a:gd name="T10" fmla="*/ 1030 w 1786"/>
                <a:gd name="T11" fmla="*/ 1972 h 1974"/>
                <a:gd name="T12" fmla="*/ 1005 w 1786"/>
                <a:gd name="T13" fmla="*/ 1974 h 1974"/>
                <a:gd name="T14" fmla="*/ 980 w 1786"/>
                <a:gd name="T15" fmla="*/ 1969 h 1974"/>
                <a:gd name="T16" fmla="*/ 955 w 1786"/>
                <a:gd name="T17" fmla="*/ 1959 h 1974"/>
                <a:gd name="T18" fmla="*/ 74 w 1786"/>
                <a:gd name="T19" fmla="*/ 1513 h 1974"/>
                <a:gd name="T20" fmla="*/ 50 w 1786"/>
                <a:gd name="T21" fmla="*/ 1498 h 1974"/>
                <a:gd name="T22" fmla="*/ 32 w 1786"/>
                <a:gd name="T23" fmla="*/ 1479 h 1974"/>
                <a:gd name="T24" fmla="*/ 19 w 1786"/>
                <a:gd name="T25" fmla="*/ 1458 h 1974"/>
                <a:gd name="T26" fmla="*/ 7 w 1786"/>
                <a:gd name="T27" fmla="*/ 1434 h 1974"/>
                <a:gd name="T28" fmla="*/ 2 w 1786"/>
                <a:gd name="T29" fmla="*/ 1409 h 1974"/>
                <a:gd name="T30" fmla="*/ 2 w 1786"/>
                <a:gd name="T31" fmla="*/ 1384 h 1974"/>
                <a:gd name="T32" fmla="*/ 5 w 1786"/>
                <a:gd name="T33" fmla="*/ 1359 h 1974"/>
                <a:gd name="T34" fmla="*/ 15 w 1786"/>
                <a:gd name="T35" fmla="*/ 1334 h 1974"/>
                <a:gd name="T36" fmla="*/ 653 w 1786"/>
                <a:gd name="T37" fmla="*/ 74 h 1974"/>
                <a:gd name="T38" fmla="*/ 669 w 1786"/>
                <a:gd name="T39" fmla="*/ 51 h 1974"/>
                <a:gd name="T40" fmla="*/ 687 w 1786"/>
                <a:gd name="T41" fmla="*/ 32 h 1974"/>
                <a:gd name="T42" fmla="*/ 709 w 1786"/>
                <a:gd name="T43" fmla="*/ 17 h 1974"/>
                <a:gd name="T44" fmla="*/ 732 w 1786"/>
                <a:gd name="T45" fmla="*/ 7 h 1974"/>
                <a:gd name="T46" fmla="*/ 756 w 1786"/>
                <a:gd name="T47" fmla="*/ 2 h 1974"/>
                <a:gd name="T48" fmla="*/ 782 w 1786"/>
                <a:gd name="T49" fmla="*/ 0 h 1974"/>
                <a:gd name="T50" fmla="*/ 808 w 1786"/>
                <a:gd name="T51" fmla="*/ 5 h 1974"/>
                <a:gd name="T52" fmla="*/ 833 w 1786"/>
                <a:gd name="T53" fmla="*/ 15 h 1974"/>
                <a:gd name="T54" fmla="*/ 1714 w 1786"/>
                <a:gd name="T55" fmla="*/ 461 h 1974"/>
                <a:gd name="T56" fmla="*/ 1735 w 1786"/>
                <a:gd name="T57" fmla="*/ 476 h 1974"/>
                <a:gd name="T58" fmla="*/ 1756 w 1786"/>
                <a:gd name="T59" fmla="*/ 495 h 1974"/>
                <a:gd name="T60" fmla="*/ 1769 w 1786"/>
                <a:gd name="T61" fmla="*/ 516 h 1974"/>
                <a:gd name="T62" fmla="*/ 1781 w 1786"/>
                <a:gd name="T63" fmla="*/ 540 h 1974"/>
                <a:gd name="T64" fmla="*/ 1786 w 1786"/>
                <a:gd name="T65" fmla="*/ 563 h 1974"/>
                <a:gd name="T66" fmla="*/ 1786 w 1786"/>
                <a:gd name="T67" fmla="*/ 590 h 1974"/>
                <a:gd name="T68" fmla="*/ 1782 w 1786"/>
                <a:gd name="T69" fmla="*/ 615 h 1974"/>
                <a:gd name="T70" fmla="*/ 1772 w 1786"/>
                <a:gd name="T71" fmla="*/ 64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86" h="1974">
                  <a:moveTo>
                    <a:pt x="1134" y="1900"/>
                  </a:moveTo>
                  <a:lnTo>
                    <a:pt x="1134" y="1900"/>
                  </a:lnTo>
                  <a:lnTo>
                    <a:pt x="1127" y="1912"/>
                  </a:lnTo>
                  <a:lnTo>
                    <a:pt x="1119" y="1923"/>
                  </a:lnTo>
                  <a:lnTo>
                    <a:pt x="1111" y="1933"/>
                  </a:lnTo>
                  <a:lnTo>
                    <a:pt x="1101" y="1942"/>
                  </a:lnTo>
                  <a:lnTo>
                    <a:pt x="1091" y="1950"/>
                  </a:lnTo>
                  <a:lnTo>
                    <a:pt x="1079" y="1957"/>
                  </a:lnTo>
                  <a:lnTo>
                    <a:pt x="1069" y="1962"/>
                  </a:lnTo>
                  <a:lnTo>
                    <a:pt x="1055" y="1967"/>
                  </a:lnTo>
                  <a:lnTo>
                    <a:pt x="1044" y="1970"/>
                  </a:lnTo>
                  <a:lnTo>
                    <a:pt x="1030" y="1972"/>
                  </a:lnTo>
                  <a:lnTo>
                    <a:pt x="1019" y="1974"/>
                  </a:lnTo>
                  <a:lnTo>
                    <a:pt x="1005" y="1974"/>
                  </a:lnTo>
                  <a:lnTo>
                    <a:pt x="992" y="1972"/>
                  </a:lnTo>
                  <a:lnTo>
                    <a:pt x="980" y="1969"/>
                  </a:lnTo>
                  <a:lnTo>
                    <a:pt x="967" y="1964"/>
                  </a:lnTo>
                  <a:lnTo>
                    <a:pt x="955" y="1959"/>
                  </a:lnTo>
                  <a:lnTo>
                    <a:pt x="74" y="1513"/>
                  </a:lnTo>
                  <a:lnTo>
                    <a:pt x="74" y="1513"/>
                  </a:lnTo>
                  <a:lnTo>
                    <a:pt x="62" y="1506"/>
                  </a:lnTo>
                  <a:lnTo>
                    <a:pt x="50" y="1498"/>
                  </a:lnTo>
                  <a:lnTo>
                    <a:pt x="42" y="1490"/>
                  </a:lnTo>
                  <a:lnTo>
                    <a:pt x="32" y="1479"/>
                  </a:lnTo>
                  <a:lnTo>
                    <a:pt x="25" y="1469"/>
                  </a:lnTo>
                  <a:lnTo>
                    <a:pt x="19" y="1458"/>
                  </a:lnTo>
                  <a:lnTo>
                    <a:pt x="12" y="1448"/>
                  </a:lnTo>
                  <a:lnTo>
                    <a:pt x="7" y="1434"/>
                  </a:lnTo>
                  <a:lnTo>
                    <a:pt x="4" y="1423"/>
                  </a:lnTo>
                  <a:lnTo>
                    <a:pt x="2" y="1409"/>
                  </a:lnTo>
                  <a:lnTo>
                    <a:pt x="0" y="1397"/>
                  </a:lnTo>
                  <a:lnTo>
                    <a:pt x="2" y="1384"/>
                  </a:lnTo>
                  <a:lnTo>
                    <a:pt x="4" y="1371"/>
                  </a:lnTo>
                  <a:lnTo>
                    <a:pt x="5" y="1359"/>
                  </a:lnTo>
                  <a:lnTo>
                    <a:pt x="10" y="1345"/>
                  </a:lnTo>
                  <a:lnTo>
                    <a:pt x="15" y="1334"/>
                  </a:lnTo>
                  <a:lnTo>
                    <a:pt x="653" y="74"/>
                  </a:lnTo>
                  <a:lnTo>
                    <a:pt x="653" y="74"/>
                  </a:lnTo>
                  <a:lnTo>
                    <a:pt x="660" y="62"/>
                  </a:lnTo>
                  <a:lnTo>
                    <a:pt x="669" y="51"/>
                  </a:lnTo>
                  <a:lnTo>
                    <a:pt x="677" y="41"/>
                  </a:lnTo>
                  <a:lnTo>
                    <a:pt x="687" y="32"/>
                  </a:lnTo>
                  <a:lnTo>
                    <a:pt x="697" y="24"/>
                  </a:lnTo>
                  <a:lnTo>
                    <a:pt x="709" y="17"/>
                  </a:lnTo>
                  <a:lnTo>
                    <a:pt x="719" y="12"/>
                  </a:lnTo>
                  <a:lnTo>
                    <a:pt x="732" y="7"/>
                  </a:lnTo>
                  <a:lnTo>
                    <a:pt x="744" y="4"/>
                  </a:lnTo>
                  <a:lnTo>
                    <a:pt x="756" y="2"/>
                  </a:lnTo>
                  <a:lnTo>
                    <a:pt x="769" y="0"/>
                  </a:lnTo>
                  <a:lnTo>
                    <a:pt x="782" y="0"/>
                  </a:lnTo>
                  <a:lnTo>
                    <a:pt x="796" y="2"/>
                  </a:lnTo>
                  <a:lnTo>
                    <a:pt x="808" y="5"/>
                  </a:lnTo>
                  <a:lnTo>
                    <a:pt x="821" y="9"/>
                  </a:lnTo>
                  <a:lnTo>
                    <a:pt x="833" y="15"/>
                  </a:lnTo>
                  <a:lnTo>
                    <a:pt x="1714" y="461"/>
                  </a:lnTo>
                  <a:lnTo>
                    <a:pt x="1714" y="461"/>
                  </a:lnTo>
                  <a:lnTo>
                    <a:pt x="1725" y="468"/>
                  </a:lnTo>
                  <a:lnTo>
                    <a:pt x="1735" y="476"/>
                  </a:lnTo>
                  <a:lnTo>
                    <a:pt x="1745" y="484"/>
                  </a:lnTo>
                  <a:lnTo>
                    <a:pt x="1756" y="495"/>
                  </a:lnTo>
                  <a:lnTo>
                    <a:pt x="1762" y="505"/>
                  </a:lnTo>
                  <a:lnTo>
                    <a:pt x="1769" y="516"/>
                  </a:lnTo>
                  <a:lnTo>
                    <a:pt x="1776" y="526"/>
                  </a:lnTo>
                  <a:lnTo>
                    <a:pt x="1781" y="540"/>
                  </a:lnTo>
                  <a:lnTo>
                    <a:pt x="1784" y="551"/>
                  </a:lnTo>
                  <a:lnTo>
                    <a:pt x="1786" y="563"/>
                  </a:lnTo>
                  <a:lnTo>
                    <a:pt x="1786" y="577"/>
                  </a:lnTo>
                  <a:lnTo>
                    <a:pt x="1786" y="590"/>
                  </a:lnTo>
                  <a:lnTo>
                    <a:pt x="1784" y="603"/>
                  </a:lnTo>
                  <a:lnTo>
                    <a:pt x="1782" y="615"/>
                  </a:lnTo>
                  <a:lnTo>
                    <a:pt x="1777" y="629"/>
                  </a:lnTo>
                  <a:lnTo>
                    <a:pt x="1772" y="640"/>
                  </a:lnTo>
                  <a:lnTo>
                    <a:pt x="1134" y="1900"/>
                  </a:lnTo>
                  <a:close/>
                </a:path>
              </a:pathLst>
            </a:custGeom>
            <a:gradFill>
              <a:gsLst>
                <a:gs pos="100000">
                  <a:schemeClr val="accent1"/>
                </a:gs>
                <a:gs pos="0">
                  <a:schemeClr val="accent1">
                    <a:lumMod val="75000"/>
                  </a:schemeClr>
                </a:gs>
              </a:gsLst>
              <a:lin ang="0" scaled="0"/>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5" name="Freeform 52">
              <a:extLst>
                <a:ext uri="{FF2B5EF4-FFF2-40B4-BE49-F238E27FC236}">
                  <a16:creationId xmlns:a16="http://schemas.microsoft.com/office/drawing/2014/main" id="{D0784980-CD49-7561-865F-2752DF632A8D}"/>
                </a:ext>
              </a:extLst>
            </p:cNvPr>
            <p:cNvSpPr>
              <a:spLocks/>
            </p:cNvSpPr>
            <p:nvPr/>
          </p:nvSpPr>
          <p:spPr bwMode="auto">
            <a:xfrm>
              <a:off x="1203625" y="3259425"/>
              <a:ext cx="2805081" cy="2902962"/>
            </a:xfrm>
            <a:custGeom>
              <a:avLst/>
              <a:gdLst>
                <a:gd name="T0" fmla="*/ 1016 w 1686"/>
                <a:gd name="T1" fmla="*/ 1836 h 1836"/>
                <a:gd name="T2" fmla="*/ 0 w 1686"/>
                <a:gd name="T3" fmla="*/ 1320 h 1836"/>
                <a:gd name="T4" fmla="*/ 670 w 1686"/>
                <a:gd name="T5" fmla="*/ 0 h 1836"/>
                <a:gd name="T6" fmla="*/ 1686 w 1686"/>
                <a:gd name="T7" fmla="*/ 516 h 1836"/>
                <a:gd name="T8" fmla="*/ 1604 w 1686"/>
                <a:gd name="T9" fmla="*/ 679 h 1836"/>
                <a:gd name="T10" fmla="*/ 1016 w 1686"/>
                <a:gd name="T11" fmla="*/ 1836 h 1836"/>
              </a:gdLst>
              <a:ahLst/>
              <a:cxnLst>
                <a:cxn ang="0">
                  <a:pos x="T0" y="T1"/>
                </a:cxn>
                <a:cxn ang="0">
                  <a:pos x="T2" y="T3"/>
                </a:cxn>
                <a:cxn ang="0">
                  <a:pos x="T4" y="T5"/>
                </a:cxn>
                <a:cxn ang="0">
                  <a:pos x="T6" y="T7"/>
                </a:cxn>
                <a:cxn ang="0">
                  <a:pos x="T8" y="T9"/>
                </a:cxn>
                <a:cxn ang="0">
                  <a:pos x="T10" y="T11"/>
                </a:cxn>
              </a:cxnLst>
              <a:rect l="0" t="0" r="r" b="b"/>
              <a:pathLst>
                <a:path w="1686" h="1836">
                  <a:moveTo>
                    <a:pt x="1016" y="1836"/>
                  </a:moveTo>
                  <a:lnTo>
                    <a:pt x="0" y="1320"/>
                  </a:lnTo>
                  <a:lnTo>
                    <a:pt x="670" y="0"/>
                  </a:lnTo>
                  <a:lnTo>
                    <a:pt x="1686" y="516"/>
                  </a:lnTo>
                  <a:lnTo>
                    <a:pt x="1604" y="679"/>
                  </a:lnTo>
                  <a:lnTo>
                    <a:pt x="1016" y="18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6" name="Freeform 53">
              <a:extLst>
                <a:ext uri="{FF2B5EF4-FFF2-40B4-BE49-F238E27FC236}">
                  <a16:creationId xmlns:a16="http://schemas.microsoft.com/office/drawing/2014/main" id="{A47E24FF-4CB2-F7AD-21A8-234F58E482F4}"/>
                </a:ext>
              </a:extLst>
            </p:cNvPr>
            <p:cNvSpPr>
              <a:spLocks/>
            </p:cNvSpPr>
            <p:nvPr/>
          </p:nvSpPr>
          <p:spPr bwMode="auto">
            <a:xfrm>
              <a:off x="2912295" y="3273655"/>
              <a:ext cx="693784" cy="479084"/>
            </a:xfrm>
            <a:custGeom>
              <a:avLst/>
              <a:gdLst>
                <a:gd name="T0" fmla="*/ 407 w 417"/>
                <a:gd name="T1" fmla="*/ 253 h 303"/>
                <a:gd name="T2" fmla="*/ 407 w 417"/>
                <a:gd name="T3" fmla="*/ 253 h 303"/>
                <a:gd name="T4" fmla="*/ 396 w 417"/>
                <a:gd name="T5" fmla="*/ 268 h 303"/>
                <a:gd name="T6" fmla="*/ 385 w 417"/>
                <a:gd name="T7" fmla="*/ 281 h 303"/>
                <a:gd name="T8" fmla="*/ 370 w 417"/>
                <a:gd name="T9" fmla="*/ 291 h 303"/>
                <a:gd name="T10" fmla="*/ 353 w 417"/>
                <a:gd name="T11" fmla="*/ 298 h 303"/>
                <a:gd name="T12" fmla="*/ 336 w 417"/>
                <a:gd name="T13" fmla="*/ 303 h 303"/>
                <a:gd name="T14" fmla="*/ 319 w 417"/>
                <a:gd name="T15" fmla="*/ 303 h 303"/>
                <a:gd name="T16" fmla="*/ 301 w 417"/>
                <a:gd name="T17" fmla="*/ 300 h 303"/>
                <a:gd name="T18" fmla="*/ 284 w 417"/>
                <a:gd name="T19" fmla="*/ 293 h 303"/>
                <a:gd name="T20" fmla="*/ 50 w 417"/>
                <a:gd name="T21" fmla="*/ 174 h 303"/>
                <a:gd name="T22" fmla="*/ 50 w 417"/>
                <a:gd name="T23" fmla="*/ 174 h 303"/>
                <a:gd name="T24" fmla="*/ 33 w 417"/>
                <a:gd name="T25" fmla="*/ 164 h 303"/>
                <a:gd name="T26" fmla="*/ 21 w 417"/>
                <a:gd name="T27" fmla="*/ 152 h 303"/>
                <a:gd name="T28" fmla="*/ 11 w 417"/>
                <a:gd name="T29" fmla="*/ 137 h 303"/>
                <a:gd name="T30" fmla="*/ 3 w 417"/>
                <a:gd name="T31" fmla="*/ 120 h 303"/>
                <a:gd name="T32" fmla="*/ 0 w 417"/>
                <a:gd name="T33" fmla="*/ 104 h 303"/>
                <a:gd name="T34" fmla="*/ 0 w 417"/>
                <a:gd name="T35" fmla="*/ 87 h 303"/>
                <a:gd name="T36" fmla="*/ 3 w 417"/>
                <a:gd name="T37" fmla="*/ 68 h 303"/>
                <a:gd name="T38" fmla="*/ 10 w 417"/>
                <a:gd name="T39" fmla="*/ 52 h 303"/>
                <a:gd name="T40" fmla="*/ 10 w 417"/>
                <a:gd name="T41" fmla="*/ 50 h 303"/>
                <a:gd name="T42" fmla="*/ 10 w 417"/>
                <a:gd name="T43" fmla="*/ 50 h 303"/>
                <a:gd name="T44" fmla="*/ 20 w 417"/>
                <a:gd name="T45" fmla="*/ 35 h 303"/>
                <a:gd name="T46" fmla="*/ 31 w 417"/>
                <a:gd name="T47" fmla="*/ 22 h 303"/>
                <a:gd name="T48" fmla="*/ 46 w 417"/>
                <a:gd name="T49" fmla="*/ 11 h 303"/>
                <a:gd name="T50" fmla="*/ 63 w 417"/>
                <a:gd name="T51" fmla="*/ 5 h 303"/>
                <a:gd name="T52" fmla="*/ 80 w 417"/>
                <a:gd name="T53" fmla="*/ 1 h 303"/>
                <a:gd name="T54" fmla="*/ 98 w 417"/>
                <a:gd name="T55" fmla="*/ 0 h 303"/>
                <a:gd name="T56" fmla="*/ 115 w 417"/>
                <a:gd name="T57" fmla="*/ 3 h 303"/>
                <a:gd name="T58" fmla="*/ 132 w 417"/>
                <a:gd name="T59" fmla="*/ 10 h 303"/>
                <a:gd name="T60" fmla="*/ 366 w 417"/>
                <a:gd name="T61" fmla="*/ 129 h 303"/>
                <a:gd name="T62" fmla="*/ 366 w 417"/>
                <a:gd name="T63" fmla="*/ 129 h 303"/>
                <a:gd name="T64" fmla="*/ 383 w 417"/>
                <a:gd name="T65" fmla="*/ 139 h 303"/>
                <a:gd name="T66" fmla="*/ 395 w 417"/>
                <a:gd name="T67" fmla="*/ 152 h 303"/>
                <a:gd name="T68" fmla="*/ 405 w 417"/>
                <a:gd name="T69" fmla="*/ 166 h 303"/>
                <a:gd name="T70" fmla="*/ 413 w 417"/>
                <a:gd name="T71" fmla="*/ 182 h 303"/>
                <a:gd name="T72" fmla="*/ 417 w 417"/>
                <a:gd name="T73" fmla="*/ 199 h 303"/>
                <a:gd name="T74" fmla="*/ 417 w 417"/>
                <a:gd name="T75" fmla="*/ 218 h 303"/>
                <a:gd name="T76" fmla="*/ 413 w 417"/>
                <a:gd name="T77" fmla="*/ 234 h 303"/>
                <a:gd name="T78" fmla="*/ 407 w 417"/>
                <a:gd name="T79" fmla="*/ 253 h 303"/>
                <a:gd name="T80" fmla="*/ 407 w 417"/>
                <a:gd name="T81" fmla="*/ 25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7" h="303">
                  <a:moveTo>
                    <a:pt x="407" y="253"/>
                  </a:moveTo>
                  <a:lnTo>
                    <a:pt x="407" y="253"/>
                  </a:lnTo>
                  <a:lnTo>
                    <a:pt x="396" y="268"/>
                  </a:lnTo>
                  <a:lnTo>
                    <a:pt x="385" y="281"/>
                  </a:lnTo>
                  <a:lnTo>
                    <a:pt x="370" y="291"/>
                  </a:lnTo>
                  <a:lnTo>
                    <a:pt x="353" y="298"/>
                  </a:lnTo>
                  <a:lnTo>
                    <a:pt x="336" y="303"/>
                  </a:lnTo>
                  <a:lnTo>
                    <a:pt x="319" y="303"/>
                  </a:lnTo>
                  <a:lnTo>
                    <a:pt x="301" y="300"/>
                  </a:lnTo>
                  <a:lnTo>
                    <a:pt x="284" y="293"/>
                  </a:lnTo>
                  <a:lnTo>
                    <a:pt x="50" y="174"/>
                  </a:lnTo>
                  <a:lnTo>
                    <a:pt x="50" y="174"/>
                  </a:lnTo>
                  <a:lnTo>
                    <a:pt x="33" y="164"/>
                  </a:lnTo>
                  <a:lnTo>
                    <a:pt x="21" y="152"/>
                  </a:lnTo>
                  <a:lnTo>
                    <a:pt x="11" y="137"/>
                  </a:lnTo>
                  <a:lnTo>
                    <a:pt x="3" y="120"/>
                  </a:lnTo>
                  <a:lnTo>
                    <a:pt x="0" y="104"/>
                  </a:lnTo>
                  <a:lnTo>
                    <a:pt x="0" y="87"/>
                  </a:lnTo>
                  <a:lnTo>
                    <a:pt x="3" y="68"/>
                  </a:lnTo>
                  <a:lnTo>
                    <a:pt x="10" y="52"/>
                  </a:lnTo>
                  <a:lnTo>
                    <a:pt x="10" y="50"/>
                  </a:lnTo>
                  <a:lnTo>
                    <a:pt x="10" y="50"/>
                  </a:lnTo>
                  <a:lnTo>
                    <a:pt x="20" y="35"/>
                  </a:lnTo>
                  <a:lnTo>
                    <a:pt x="31" y="22"/>
                  </a:lnTo>
                  <a:lnTo>
                    <a:pt x="46" y="11"/>
                  </a:lnTo>
                  <a:lnTo>
                    <a:pt x="63" y="5"/>
                  </a:lnTo>
                  <a:lnTo>
                    <a:pt x="80" y="1"/>
                  </a:lnTo>
                  <a:lnTo>
                    <a:pt x="98" y="0"/>
                  </a:lnTo>
                  <a:lnTo>
                    <a:pt x="115" y="3"/>
                  </a:lnTo>
                  <a:lnTo>
                    <a:pt x="132" y="10"/>
                  </a:lnTo>
                  <a:lnTo>
                    <a:pt x="366" y="129"/>
                  </a:lnTo>
                  <a:lnTo>
                    <a:pt x="366" y="129"/>
                  </a:lnTo>
                  <a:lnTo>
                    <a:pt x="383" y="139"/>
                  </a:lnTo>
                  <a:lnTo>
                    <a:pt x="395" y="152"/>
                  </a:lnTo>
                  <a:lnTo>
                    <a:pt x="405" y="166"/>
                  </a:lnTo>
                  <a:lnTo>
                    <a:pt x="413" y="182"/>
                  </a:lnTo>
                  <a:lnTo>
                    <a:pt x="417" y="199"/>
                  </a:lnTo>
                  <a:lnTo>
                    <a:pt x="417" y="218"/>
                  </a:lnTo>
                  <a:lnTo>
                    <a:pt x="413" y="234"/>
                  </a:lnTo>
                  <a:lnTo>
                    <a:pt x="407" y="253"/>
                  </a:lnTo>
                  <a:lnTo>
                    <a:pt x="407" y="253"/>
                  </a:lnTo>
                  <a:close/>
                </a:path>
              </a:pathLst>
            </a:custGeom>
            <a:solidFill>
              <a:srgbClr val="6C666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7" name="Freeform 54">
              <a:extLst>
                <a:ext uri="{FF2B5EF4-FFF2-40B4-BE49-F238E27FC236}">
                  <a16:creationId xmlns:a16="http://schemas.microsoft.com/office/drawing/2014/main" id="{19793B3C-66FE-16EB-D183-077ADC173F1E}"/>
                </a:ext>
              </a:extLst>
            </p:cNvPr>
            <p:cNvSpPr>
              <a:spLocks/>
            </p:cNvSpPr>
            <p:nvPr/>
          </p:nvSpPr>
          <p:spPr bwMode="auto">
            <a:xfrm>
              <a:off x="2644432" y="3411214"/>
              <a:ext cx="1013224" cy="550235"/>
            </a:xfrm>
            <a:custGeom>
              <a:avLst/>
              <a:gdLst>
                <a:gd name="T0" fmla="*/ 0 w 609"/>
                <a:gd name="T1" fmla="*/ 38 h 348"/>
                <a:gd name="T2" fmla="*/ 0 w 609"/>
                <a:gd name="T3" fmla="*/ 38 h 348"/>
                <a:gd name="T4" fmla="*/ 0 w 609"/>
                <a:gd name="T5" fmla="*/ 38 h 348"/>
                <a:gd name="T6" fmla="*/ 5 w 609"/>
                <a:gd name="T7" fmla="*/ 30 h 348"/>
                <a:gd name="T8" fmla="*/ 10 w 609"/>
                <a:gd name="T9" fmla="*/ 22 h 348"/>
                <a:gd name="T10" fmla="*/ 16 w 609"/>
                <a:gd name="T11" fmla="*/ 17 h 348"/>
                <a:gd name="T12" fmla="*/ 25 w 609"/>
                <a:gd name="T13" fmla="*/ 12 h 348"/>
                <a:gd name="T14" fmla="*/ 33 w 609"/>
                <a:gd name="T15" fmla="*/ 7 h 348"/>
                <a:gd name="T16" fmla="*/ 43 w 609"/>
                <a:gd name="T17" fmla="*/ 3 h 348"/>
                <a:gd name="T18" fmla="*/ 53 w 609"/>
                <a:gd name="T19" fmla="*/ 2 h 348"/>
                <a:gd name="T20" fmla="*/ 65 w 609"/>
                <a:gd name="T21" fmla="*/ 0 h 348"/>
                <a:gd name="T22" fmla="*/ 89 w 609"/>
                <a:gd name="T23" fmla="*/ 2 h 348"/>
                <a:gd name="T24" fmla="*/ 112 w 609"/>
                <a:gd name="T25" fmla="*/ 5 h 348"/>
                <a:gd name="T26" fmla="*/ 139 w 609"/>
                <a:gd name="T27" fmla="*/ 13 h 348"/>
                <a:gd name="T28" fmla="*/ 164 w 609"/>
                <a:gd name="T29" fmla="*/ 25 h 348"/>
                <a:gd name="T30" fmla="*/ 517 w 609"/>
                <a:gd name="T31" fmla="*/ 203 h 348"/>
                <a:gd name="T32" fmla="*/ 517 w 609"/>
                <a:gd name="T33" fmla="*/ 203 h 348"/>
                <a:gd name="T34" fmla="*/ 542 w 609"/>
                <a:gd name="T35" fmla="*/ 218 h 348"/>
                <a:gd name="T36" fmla="*/ 564 w 609"/>
                <a:gd name="T37" fmla="*/ 234 h 348"/>
                <a:gd name="T38" fmla="*/ 581 w 609"/>
                <a:gd name="T39" fmla="*/ 253 h 348"/>
                <a:gd name="T40" fmla="*/ 594 w 609"/>
                <a:gd name="T41" fmla="*/ 271 h 348"/>
                <a:gd name="T42" fmla="*/ 601 w 609"/>
                <a:gd name="T43" fmla="*/ 281 h 348"/>
                <a:gd name="T44" fmla="*/ 604 w 609"/>
                <a:gd name="T45" fmla="*/ 291 h 348"/>
                <a:gd name="T46" fmla="*/ 608 w 609"/>
                <a:gd name="T47" fmla="*/ 301 h 348"/>
                <a:gd name="T48" fmla="*/ 609 w 609"/>
                <a:gd name="T49" fmla="*/ 311 h 348"/>
                <a:gd name="T50" fmla="*/ 609 w 609"/>
                <a:gd name="T51" fmla="*/ 321 h 348"/>
                <a:gd name="T52" fmla="*/ 608 w 609"/>
                <a:gd name="T53" fmla="*/ 330 h 348"/>
                <a:gd name="T54" fmla="*/ 606 w 609"/>
                <a:gd name="T55" fmla="*/ 340 h 348"/>
                <a:gd name="T56" fmla="*/ 603 w 609"/>
                <a:gd name="T57" fmla="*/ 348 h 348"/>
                <a:gd name="T58" fmla="*/ 0 w 609"/>
                <a:gd name="T59" fmla="*/ 3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9" h="348">
                  <a:moveTo>
                    <a:pt x="0" y="38"/>
                  </a:moveTo>
                  <a:lnTo>
                    <a:pt x="0" y="38"/>
                  </a:lnTo>
                  <a:lnTo>
                    <a:pt x="0" y="38"/>
                  </a:lnTo>
                  <a:lnTo>
                    <a:pt x="5" y="30"/>
                  </a:lnTo>
                  <a:lnTo>
                    <a:pt x="10" y="22"/>
                  </a:lnTo>
                  <a:lnTo>
                    <a:pt x="16" y="17"/>
                  </a:lnTo>
                  <a:lnTo>
                    <a:pt x="25" y="12"/>
                  </a:lnTo>
                  <a:lnTo>
                    <a:pt x="33" y="7"/>
                  </a:lnTo>
                  <a:lnTo>
                    <a:pt x="43" y="3"/>
                  </a:lnTo>
                  <a:lnTo>
                    <a:pt x="53" y="2"/>
                  </a:lnTo>
                  <a:lnTo>
                    <a:pt x="65" y="0"/>
                  </a:lnTo>
                  <a:lnTo>
                    <a:pt x="89" y="2"/>
                  </a:lnTo>
                  <a:lnTo>
                    <a:pt x="112" y="5"/>
                  </a:lnTo>
                  <a:lnTo>
                    <a:pt x="139" y="13"/>
                  </a:lnTo>
                  <a:lnTo>
                    <a:pt x="164" y="25"/>
                  </a:lnTo>
                  <a:lnTo>
                    <a:pt x="517" y="203"/>
                  </a:lnTo>
                  <a:lnTo>
                    <a:pt x="517" y="203"/>
                  </a:lnTo>
                  <a:lnTo>
                    <a:pt x="542" y="218"/>
                  </a:lnTo>
                  <a:lnTo>
                    <a:pt x="564" y="234"/>
                  </a:lnTo>
                  <a:lnTo>
                    <a:pt x="581" y="253"/>
                  </a:lnTo>
                  <a:lnTo>
                    <a:pt x="594" y="271"/>
                  </a:lnTo>
                  <a:lnTo>
                    <a:pt x="601" y="281"/>
                  </a:lnTo>
                  <a:lnTo>
                    <a:pt x="604" y="291"/>
                  </a:lnTo>
                  <a:lnTo>
                    <a:pt x="608" y="301"/>
                  </a:lnTo>
                  <a:lnTo>
                    <a:pt x="609" y="311"/>
                  </a:lnTo>
                  <a:lnTo>
                    <a:pt x="609" y="321"/>
                  </a:lnTo>
                  <a:lnTo>
                    <a:pt x="608" y="330"/>
                  </a:lnTo>
                  <a:lnTo>
                    <a:pt x="606" y="340"/>
                  </a:lnTo>
                  <a:lnTo>
                    <a:pt x="603" y="348"/>
                  </a:lnTo>
                  <a:lnTo>
                    <a:pt x="0" y="38"/>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8" name="Freeform 55">
              <a:extLst>
                <a:ext uri="{FF2B5EF4-FFF2-40B4-BE49-F238E27FC236}">
                  <a16:creationId xmlns:a16="http://schemas.microsoft.com/office/drawing/2014/main" id="{522B0CAF-9C57-3E5A-B0D5-39D179E2AFF7}"/>
                </a:ext>
              </a:extLst>
            </p:cNvPr>
            <p:cNvSpPr>
              <a:spLocks/>
            </p:cNvSpPr>
            <p:nvPr/>
          </p:nvSpPr>
          <p:spPr bwMode="auto">
            <a:xfrm>
              <a:off x="2644432" y="3411214"/>
              <a:ext cx="1013224" cy="550235"/>
            </a:xfrm>
            <a:custGeom>
              <a:avLst/>
              <a:gdLst>
                <a:gd name="T0" fmla="*/ 0 w 609"/>
                <a:gd name="T1" fmla="*/ 38 h 348"/>
                <a:gd name="T2" fmla="*/ 0 w 609"/>
                <a:gd name="T3" fmla="*/ 38 h 348"/>
                <a:gd name="T4" fmla="*/ 0 w 609"/>
                <a:gd name="T5" fmla="*/ 38 h 348"/>
                <a:gd name="T6" fmla="*/ 5 w 609"/>
                <a:gd name="T7" fmla="*/ 30 h 348"/>
                <a:gd name="T8" fmla="*/ 10 w 609"/>
                <a:gd name="T9" fmla="*/ 22 h 348"/>
                <a:gd name="T10" fmla="*/ 16 w 609"/>
                <a:gd name="T11" fmla="*/ 17 h 348"/>
                <a:gd name="T12" fmla="*/ 25 w 609"/>
                <a:gd name="T13" fmla="*/ 12 h 348"/>
                <a:gd name="T14" fmla="*/ 33 w 609"/>
                <a:gd name="T15" fmla="*/ 7 h 348"/>
                <a:gd name="T16" fmla="*/ 43 w 609"/>
                <a:gd name="T17" fmla="*/ 3 h 348"/>
                <a:gd name="T18" fmla="*/ 53 w 609"/>
                <a:gd name="T19" fmla="*/ 2 h 348"/>
                <a:gd name="T20" fmla="*/ 65 w 609"/>
                <a:gd name="T21" fmla="*/ 0 h 348"/>
                <a:gd name="T22" fmla="*/ 89 w 609"/>
                <a:gd name="T23" fmla="*/ 2 h 348"/>
                <a:gd name="T24" fmla="*/ 112 w 609"/>
                <a:gd name="T25" fmla="*/ 5 h 348"/>
                <a:gd name="T26" fmla="*/ 139 w 609"/>
                <a:gd name="T27" fmla="*/ 13 h 348"/>
                <a:gd name="T28" fmla="*/ 164 w 609"/>
                <a:gd name="T29" fmla="*/ 25 h 348"/>
                <a:gd name="T30" fmla="*/ 517 w 609"/>
                <a:gd name="T31" fmla="*/ 203 h 348"/>
                <a:gd name="T32" fmla="*/ 517 w 609"/>
                <a:gd name="T33" fmla="*/ 203 h 348"/>
                <a:gd name="T34" fmla="*/ 542 w 609"/>
                <a:gd name="T35" fmla="*/ 218 h 348"/>
                <a:gd name="T36" fmla="*/ 564 w 609"/>
                <a:gd name="T37" fmla="*/ 234 h 348"/>
                <a:gd name="T38" fmla="*/ 581 w 609"/>
                <a:gd name="T39" fmla="*/ 253 h 348"/>
                <a:gd name="T40" fmla="*/ 594 w 609"/>
                <a:gd name="T41" fmla="*/ 271 h 348"/>
                <a:gd name="T42" fmla="*/ 601 w 609"/>
                <a:gd name="T43" fmla="*/ 281 h 348"/>
                <a:gd name="T44" fmla="*/ 604 w 609"/>
                <a:gd name="T45" fmla="*/ 291 h 348"/>
                <a:gd name="T46" fmla="*/ 608 w 609"/>
                <a:gd name="T47" fmla="*/ 301 h 348"/>
                <a:gd name="T48" fmla="*/ 609 w 609"/>
                <a:gd name="T49" fmla="*/ 311 h 348"/>
                <a:gd name="T50" fmla="*/ 609 w 609"/>
                <a:gd name="T51" fmla="*/ 321 h 348"/>
                <a:gd name="T52" fmla="*/ 608 w 609"/>
                <a:gd name="T53" fmla="*/ 330 h 348"/>
                <a:gd name="T54" fmla="*/ 606 w 609"/>
                <a:gd name="T55" fmla="*/ 340 h 348"/>
                <a:gd name="T56" fmla="*/ 603 w 609"/>
                <a:gd name="T5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9" h="348">
                  <a:moveTo>
                    <a:pt x="0" y="38"/>
                  </a:moveTo>
                  <a:lnTo>
                    <a:pt x="0" y="38"/>
                  </a:lnTo>
                  <a:lnTo>
                    <a:pt x="0" y="38"/>
                  </a:lnTo>
                  <a:lnTo>
                    <a:pt x="5" y="30"/>
                  </a:lnTo>
                  <a:lnTo>
                    <a:pt x="10" y="22"/>
                  </a:lnTo>
                  <a:lnTo>
                    <a:pt x="16" y="17"/>
                  </a:lnTo>
                  <a:lnTo>
                    <a:pt x="25" y="12"/>
                  </a:lnTo>
                  <a:lnTo>
                    <a:pt x="33" y="7"/>
                  </a:lnTo>
                  <a:lnTo>
                    <a:pt x="43" y="3"/>
                  </a:lnTo>
                  <a:lnTo>
                    <a:pt x="53" y="2"/>
                  </a:lnTo>
                  <a:lnTo>
                    <a:pt x="65" y="0"/>
                  </a:lnTo>
                  <a:lnTo>
                    <a:pt x="89" y="2"/>
                  </a:lnTo>
                  <a:lnTo>
                    <a:pt x="112" y="5"/>
                  </a:lnTo>
                  <a:lnTo>
                    <a:pt x="139" y="13"/>
                  </a:lnTo>
                  <a:lnTo>
                    <a:pt x="164" y="25"/>
                  </a:lnTo>
                  <a:lnTo>
                    <a:pt x="517" y="203"/>
                  </a:lnTo>
                  <a:lnTo>
                    <a:pt x="517" y="203"/>
                  </a:lnTo>
                  <a:lnTo>
                    <a:pt x="542" y="218"/>
                  </a:lnTo>
                  <a:lnTo>
                    <a:pt x="564" y="234"/>
                  </a:lnTo>
                  <a:lnTo>
                    <a:pt x="581" y="253"/>
                  </a:lnTo>
                  <a:lnTo>
                    <a:pt x="594" y="271"/>
                  </a:lnTo>
                  <a:lnTo>
                    <a:pt x="601" y="281"/>
                  </a:lnTo>
                  <a:lnTo>
                    <a:pt x="604" y="291"/>
                  </a:lnTo>
                  <a:lnTo>
                    <a:pt x="608" y="301"/>
                  </a:lnTo>
                  <a:lnTo>
                    <a:pt x="609" y="311"/>
                  </a:lnTo>
                  <a:lnTo>
                    <a:pt x="609" y="321"/>
                  </a:lnTo>
                  <a:lnTo>
                    <a:pt x="608" y="330"/>
                  </a:lnTo>
                  <a:lnTo>
                    <a:pt x="606" y="340"/>
                  </a:lnTo>
                  <a:lnTo>
                    <a:pt x="603" y="34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19" name="Freeform 56">
              <a:extLst>
                <a:ext uri="{FF2B5EF4-FFF2-40B4-BE49-F238E27FC236}">
                  <a16:creationId xmlns:a16="http://schemas.microsoft.com/office/drawing/2014/main" id="{51E2916E-B93B-E13A-71A6-66A7785DAED8}"/>
                </a:ext>
              </a:extLst>
            </p:cNvPr>
            <p:cNvSpPr>
              <a:spLocks/>
            </p:cNvSpPr>
            <p:nvPr/>
          </p:nvSpPr>
          <p:spPr bwMode="auto">
            <a:xfrm>
              <a:off x="1749335" y="4650823"/>
              <a:ext cx="1395886" cy="709929"/>
            </a:xfrm>
            <a:custGeom>
              <a:avLst/>
              <a:gdLst>
                <a:gd name="T0" fmla="*/ 827 w 839"/>
                <a:gd name="T1" fmla="*/ 449 h 449"/>
                <a:gd name="T2" fmla="*/ 0 w 839"/>
                <a:gd name="T3" fmla="*/ 22 h 449"/>
                <a:gd name="T4" fmla="*/ 12 w 839"/>
                <a:gd name="T5" fmla="*/ 0 h 449"/>
                <a:gd name="T6" fmla="*/ 839 w 839"/>
                <a:gd name="T7" fmla="*/ 427 h 449"/>
                <a:gd name="T8" fmla="*/ 827 w 839"/>
                <a:gd name="T9" fmla="*/ 449 h 449"/>
              </a:gdLst>
              <a:ahLst/>
              <a:cxnLst>
                <a:cxn ang="0">
                  <a:pos x="T0" y="T1"/>
                </a:cxn>
                <a:cxn ang="0">
                  <a:pos x="T2" y="T3"/>
                </a:cxn>
                <a:cxn ang="0">
                  <a:pos x="T4" y="T5"/>
                </a:cxn>
                <a:cxn ang="0">
                  <a:pos x="T6" y="T7"/>
                </a:cxn>
                <a:cxn ang="0">
                  <a:pos x="T8" y="T9"/>
                </a:cxn>
              </a:cxnLst>
              <a:rect l="0" t="0" r="r" b="b"/>
              <a:pathLst>
                <a:path w="839" h="449">
                  <a:moveTo>
                    <a:pt x="827" y="449"/>
                  </a:moveTo>
                  <a:lnTo>
                    <a:pt x="0" y="22"/>
                  </a:lnTo>
                  <a:lnTo>
                    <a:pt x="12" y="0"/>
                  </a:lnTo>
                  <a:lnTo>
                    <a:pt x="839" y="427"/>
                  </a:lnTo>
                  <a:lnTo>
                    <a:pt x="827" y="449"/>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0" name="Freeform 57">
              <a:extLst>
                <a:ext uri="{FF2B5EF4-FFF2-40B4-BE49-F238E27FC236}">
                  <a16:creationId xmlns:a16="http://schemas.microsoft.com/office/drawing/2014/main" id="{41FC3AE4-2D30-D2FB-A1C0-686C083C3779}"/>
                </a:ext>
              </a:extLst>
            </p:cNvPr>
            <p:cNvSpPr>
              <a:spLocks/>
            </p:cNvSpPr>
            <p:nvPr/>
          </p:nvSpPr>
          <p:spPr bwMode="auto">
            <a:xfrm>
              <a:off x="1802575" y="4552793"/>
              <a:ext cx="1395886" cy="711511"/>
            </a:xfrm>
            <a:custGeom>
              <a:avLst/>
              <a:gdLst>
                <a:gd name="T0" fmla="*/ 827 w 839"/>
                <a:gd name="T1" fmla="*/ 450 h 450"/>
                <a:gd name="T2" fmla="*/ 0 w 839"/>
                <a:gd name="T3" fmla="*/ 23 h 450"/>
                <a:gd name="T4" fmla="*/ 12 w 839"/>
                <a:gd name="T5" fmla="*/ 0 h 450"/>
                <a:gd name="T6" fmla="*/ 839 w 839"/>
                <a:gd name="T7" fmla="*/ 427 h 450"/>
                <a:gd name="T8" fmla="*/ 827 w 839"/>
                <a:gd name="T9" fmla="*/ 450 h 450"/>
              </a:gdLst>
              <a:ahLst/>
              <a:cxnLst>
                <a:cxn ang="0">
                  <a:pos x="T0" y="T1"/>
                </a:cxn>
                <a:cxn ang="0">
                  <a:pos x="T2" y="T3"/>
                </a:cxn>
                <a:cxn ang="0">
                  <a:pos x="T4" y="T5"/>
                </a:cxn>
                <a:cxn ang="0">
                  <a:pos x="T6" y="T7"/>
                </a:cxn>
                <a:cxn ang="0">
                  <a:pos x="T8" y="T9"/>
                </a:cxn>
              </a:cxnLst>
              <a:rect l="0" t="0" r="r" b="b"/>
              <a:pathLst>
                <a:path w="839" h="450">
                  <a:moveTo>
                    <a:pt x="827" y="450"/>
                  </a:moveTo>
                  <a:lnTo>
                    <a:pt x="0" y="23"/>
                  </a:lnTo>
                  <a:lnTo>
                    <a:pt x="12" y="0"/>
                  </a:lnTo>
                  <a:lnTo>
                    <a:pt x="839" y="427"/>
                  </a:lnTo>
                  <a:lnTo>
                    <a:pt x="827" y="450"/>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1" name="Freeform 58">
              <a:extLst>
                <a:ext uri="{FF2B5EF4-FFF2-40B4-BE49-F238E27FC236}">
                  <a16:creationId xmlns:a16="http://schemas.microsoft.com/office/drawing/2014/main" id="{FD423E82-97FD-5505-DB7D-8FAEB8D67413}"/>
                </a:ext>
              </a:extLst>
            </p:cNvPr>
            <p:cNvSpPr>
              <a:spLocks/>
            </p:cNvSpPr>
            <p:nvPr/>
          </p:nvSpPr>
          <p:spPr bwMode="auto">
            <a:xfrm>
              <a:off x="1855815" y="4457925"/>
              <a:ext cx="1395886" cy="708348"/>
            </a:xfrm>
            <a:custGeom>
              <a:avLst/>
              <a:gdLst>
                <a:gd name="T0" fmla="*/ 827 w 839"/>
                <a:gd name="T1" fmla="*/ 448 h 448"/>
                <a:gd name="T2" fmla="*/ 0 w 839"/>
                <a:gd name="T3" fmla="*/ 21 h 448"/>
                <a:gd name="T4" fmla="*/ 11 w 839"/>
                <a:gd name="T5" fmla="*/ 0 h 448"/>
                <a:gd name="T6" fmla="*/ 839 w 839"/>
                <a:gd name="T7" fmla="*/ 427 h 448"/>
                <a:gd name="T8" fmla="*/ 827 w 839"/>
                <a:gd name="T9" fmla="*/ 448 h 448"/>
              </a:gdLst>
              <a:ahLst/>
              <a:cxnLst>
                <a:cxn ang="0">
                  <a:pos x="T0" y="T1"/>
                </a:cxn>
                <a:cxn ang="0">
                  <a:pos x="T2" y="T3"/>
                </a:cxn>
                <a:cxn ang="0">
                  <a:pos x="T4" y="T5"/>
                </a:cxn>
                <a:cxn ang="0">
                  <a:pos x="T6" y="T7"/>
                </a:cxn>
                <a:cxn ang="0">
                  <a:pos x="T8" y="T9"/>
                </a:cxn>
              </a:cxnLst>
              <a:rect l="0" t="0" r="r" b="b"/>
              <a:pathLst>
                <a:path w="839" h="448">
                  <a:moveTo>
                    <a:pt x="827" y="448"/>
                  </a:moveTo>
                  <a:lnTo>
                    <a:pt x="0" y="21"/>
                  </a:lnTo>
                  <a:lnTo>
                    <a:pt x="11" y="0"/>
                  </a:lnTo>
                  <a:lnTo>
                    <a:pt x="839" y="427"/>
                  </a:lnTo>
                  <a:lnTo>
                    <a:pt x="827" y="448"/>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2" name="Freeform 59">
              <a:extLst>
                <a:ext uri="{FF2B5EF4-FFF2-40B4-BE49-F238E27FC236}">
                  <a16:creationId xmlns:a16="http://schemas.microsoft.com/office/drawing/2014/main" id="{18D40BE5-8894-97C4-9630-09AA91720D3C}"/>
                </a:ext>
              </a:extLst>
            </p:cNvPr>
            <p:cNvSpPr>
              <a:spLocks/>
            </p:cNvSpPr>
            <p:nvPr/>
          </p:nvSpPr>
          <p:spPr bwMode="auto">
            <a:xfrm>
              <a:off x="1909054" y="4359895"/>
              <a:ext cx="1395886" cy="711511"/>
            </a:xfrm>
            <a:custGeom>
              <a:avLst/>
              <a:gdLst>
                <a:gd name="T0" fmla="*/ 827 w 839"/>
                <a:gd name="T1" fmla="*/ 450 h 450"/>
                <a:gd name="T2" fmla="*/ 0 w 839"/>
                <a:gd name="T3" fmla="*/ 21 h 450"/>
                <a:gd name="T4" fmla="*/ 11 w 839"/>
                <a:gd name="T5" fmla="*/ 0 h 450"/>
                <a:gd name="T6" fmla="*/ 839 w 839"/>
                <a:gd name="T7" fmla="*/ 427 h 450"/>
                <a:gd name="T8" fmla="*/ 827 w 839"/>
                <a:gd name="T9" fmla="*/ 450 h 450"/>
              </a:gdLst>
              <a:ahLst/>
              <a:cxnLst>
                <a:cxn ang="0">
                  <a:pos x="T0" y="T1"/>
                </a:cxn>
                <a:cxn ang="0">
                  <a:pos x="T2" y="T3"/>
                </a:cxn>
                <a:cxn ang="0">
                  <a:pos x="T4" y="T5"/>
                </a:cxn>
                <a:cxn ang="0">
                  <a:pos x="T6" y="T7"/>
                </a:cxn>
                <a:cxn ang="0">
                  <a:pos x="T8" y="T9"/>
                </a:cxn>
              </a:cxnLst>
              <a:rect l="0" t="0" r="r" b="b"/>
              <a:pathLst>
                <a:path w="839" h="450">
                  <a:moveTo>
                    <a:pt x="827" y="450"/>
                  </a:moveTo>
                  <a:lnTo>
                    <a:pt x="0" y="21"/>
                  </a:lnTo>
                  <a:lnTo>
                    <a:pt x="11" y="0"/>
                  </a:lnTo>
                  <a:lnTo>
                    <a:pt x="839" y="427"/>
                  </a:lnTo>
                  <a:lnTo>
                    <a:pt x="827" y="450"/>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3" name="Freeform 60">
              <a:extLst>
                <a:ext uri="{FF2B5EF4-FFF2-40B4-BE49-F238E27FC236}">
                  <a16:creationId xmlns:a16="http://schemas.microsoft.com/office/drawing/2014/main" id="{312E830A-85F5-E4A3-C822-CAF4AE9689A1}"/>
                </a:ext>
              </a:extLst>
            </p:cNvPr>
            <p:cNvSpPr>
              <a:spLocks/>
            </p:cNvSpPr>
            <p:nvPr/>
          </p:nvSpPr>
          <p:spPr bwMode="auto">
            <a:xfrm>
              <a:off x="1960631" y="4261864"/>
              <a:ext cx="1397549" cy="711511"/>
            </a:xfrm>
            <a:custGeom>
              <a:avLst/>
              <a:gdLst>
                <a:gd name="T0" fmla="*/ 828 w 840"/>
                <a:gd name="T1" fmla="*/ 450 h 450"/>
                <a:gd name="T2" fmla="*/ 0 w 840"/>
                <a:gd name="T3" fmla="*/ 23 h 450"/>
                <a:gd name="T4" fmla="*/ 12 w 840"/>
                <a:gd name="T5" fmla="*/ 0 h 450"/>
                <a:gd name="T6" fmla="*/ 840 w 840"/>
                <a:gd name="T7" fmla="*/ 428 h 450"/>
                <a:gd name="T8" fmla="*/ 828 w 840"/>
                <a:gd name="T9" fmla="*/ 450 h 450"/>
              </a:gdLst>
              <a:ahLst/>
              <a:cxnLst>
                <a:cxn ang="0">
                  <a:pos x="T0" y="T1"/>
                </a:cxn>
                <a:cxn ang="0">
                  <a:pos x="T2" y="T3"/>
                </a:cxn>
                <a:cxn ang="0">
                  <a:pos x="T4" y="T5"/>
                </a:cxn>
                <a:cxn ang="0">
                  <a:pos x="T6" y="T7"/>
                </a:cxn>
                <a:cxn ang="0">
                  <a:pos x="T8" y="T9"/>
                </a:cxn>
              </a:cxnLst>
              <a:rect l="0" t="0" r="r" b="b"/>
              <a:pathLst>
                <a:path w="840" h="450">
                  <a:moveTo>
                    <a:pt x="828" y="450"/>
                  </a:moveTo>
                  <a:lnTo>
                    <a:pt x="0" y="23"/>
                  </a:lnTo>
                  <a:lnTo>
                    <a:pt x="12" y="0"/>
                  </a:lnTo>
                  <a:lnTo>
                    <a:pt x="840" y="428"/>
                  </a:lnTo>
                  <a:lnTo>
                    <a:pt x="828" y="450"/>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4" name="Freeform 61">
              <a:extLst>
                <a:ext uri="{FF2B5EF4-FFF2-40B4-BE49-F238E27FC236}">
                  <a16:creationId xmlns:a16="http://schemas.microsoft.com/office/drawing/2014/main" id="{85219EA4-C936-CD20-B25F-B94D347607E4}"/>
                </a:ext>
              </a:extLst>
            </p:cNvPr>
            <p:cNvSpPr>
              <a:spLocks/>
            </p:cNvSpPr>
            <p:nvPr/>
          </p:nvSpPr>
          <p:spPr bwMode="auto">
            <a:xfrm>
              <a:off x="2013870" y="4165415"/>
              <a:ext cx="1395886" cy="709929"/>
            </a:xfrm>
            <a:custGeom>
              <a:avLst/>
              <a:gdLst>
                <a:gd name="T0" fmla="*/ 828 w 839"/>
                <a:gd name="T1" fmla="*/ 449 h 449"/>
                <a:gd name="T2" fmla="*/ 0 w 839"/>
                <a:gd name="T3" fmla="*/ 22 h 449"/>
                <a:gd name="T4" fmla="*/ 12 w 839"/>
                <a:gd name="T5" fmla="*/ 0 h 449"/>
                <a:gd name="T6" fmla="*/ 839 w 839"/>
                <a:gd name="T7" fmla="*/ 427 h 449"/>
                <a:gd name="T8" fmla="*/ 828 w 839"/>
                <a:gd name="T9" fmla="*/ 449 h 449"/>
              </a:gdLst>
              <a:ahLst/>
              <a:cxnLst>
                <a:cxn ang="0">
                  <a:pos x="T0" y="T1"/>
                </a:cxn>
                <a:cxn ang="0">
                  <a:pos x="T2" y="T3"/>
                </a:cxn>
                <a:cxn ang="0">
                  <a:pos x="T4" y="T5"/>
                </a:cxn>
                <a:cxn ang="0">
                  <a:pos x="T6" y="T7"/>
                </a:cxn>
                <a:cxn ang="0">
                  <a:pos x="T8" y="T9"/>
                </a:cxn>
              </a:cxnLst>
              <a:rect l="0" t="0" r="r" b="b"/>
              <a:pathLst>
                <a:path w="839" h="449">
                  <a:moveTo>
                    <a:pt x="828" y="449"/>
                  </a:moveTo>
                  <a:lnTo>
                    <a:pt x="0" y="22"/>
                  </a:lnTo>
                  <a:lnTo>
                    <a:pt x="12" y="0"/>
                  </a:lnTo>
                  <a:lnTo>
                    <a:pt x="839" y="427"/>
                  </a:lnTo>
                  <a:lnTo>
                    <a:pt x="828" y="449"/>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5" name="Freeform 62">
              <a:extLst>
                <a:ext uri="{FF2B5EF4-FFF2-40B4-BE49-F238E27FC236}">
                  <a16:creationId xmlns:a16="http://schemas.microsoft.com/office/drawing/2014/main" id="{D1D219A9-D38F-A36A-F568-807A9E8B9700}"/>
                </a:ext>
              </a:extLst>
            </p:cNvPr>
            <p:cNvSpPr>
              <a:spLocks/>
            </p:cNvSpPr>
            <p:nvPr/>
          </p:nvSpPr>
          <p:spPr bwMode="auto">
            <a:xfrm>
              <a:off x="2067110" y="4067385"/>
              <a:ext cx="1395886" cy="713092"/>
            </a:xfrm>
            <a:custGeom>
              <a:avLst/>
              <a:gdLst>
                <a:gd name="T0" fmla="*/ 827 w 839"/>
                <a:gd name="T1" fmla="*/ 451 h 451"/>
                <a:gd name="T2" fmla="*/ 0 w 839"/>
                <a:gd name="T3" fmla="*/ 22 h 451"/>
                <a:gd name="T4" fmla="*/ 12 w 839"/>
                <a:gd name="T5" fmla="*/ 0 h 451"/>
                <a:gd name="T6" fmla="*/ 839 w 839"/>
                <a:gd name="T7" fmla="*/ 427 h 451"/>
                <a:gd name="T8" fmla="*/ 827 w 839"/>
                <a:gd name="T9" fmla="*/ 451 h 451"/>
              </a:gdLst>
              <a:ahLst/>
              <a:cxnLst>
                <a:cxn ang="0">
                  <a:pos x="T0" y="T1"/>
                </a:cxn>
                <a:cxn ang="0">
                  <a:pos x="T2" y="T3"/>
                </a:cxn>
                <a:cxn ang="0">
                  <a:pos x="T4" y="T5"/>
                </a:cxn>
                <a:cxn ang="0">
                  <a:pos x="T6" y="T7"/>
                </a:cxn>
                <a:cxn ang="0">
                  <a:pos x="T8" y="T9"/>
                </a:cxn>
              </a:cxnLst>
              <a:rect l="0" t="0" r="r" b="b"/>
              <a:pathLst>
                <a:path w="839" h="451">
                  <a:moveTo>
                    <a:pt x="827" y="451"/>
                  </a:moveTo>
                  <a:lnTo>
                    <a:pt x="0" y="22"/>
                  </a:lnTo>
                  <a:lnTo>
                    <a:pt x="12" y="0"/>
                  </a:lnTo>
                  <a:lnTo>
                    <a:pt x="839" y="427"/>
                  </a:lnTo>
                  <a:lnTo>
                    <a:pt x="827" y="451"/>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6" name="Freeform 63">
              <a:extLst>
                <a:ext uri="{FF2B5EF4-FFF2-40B4-BE49-F238E27FC236}">
                  <a16:creationId xmlns:a16="http://schemas.microsoft.com/office/drawing/2014/main" id="{AB0C46A2-6043-E25B-3796-7B6E8F722BD0}"/>
                </a:ext>
              </a:extLst>
            </p:cNvPr>
            <p:cNvSpPr>
              <a:spLocks/>
            </p:cNvSpPr>
            <p:nvPr/>
          </p:nvSpPr>
          <p:spPr bwMode="auto">
            <a:xfrm>
              <a:off x="2765885" y="3797011"/>
              <a:ext cx="524082" cy="284604"/>
            </a:xfrm>
            <a:custGeom>
              <a:avLst/>
              <a:gdLst>
                <a:gd name="T0" fmla="*/ 304 w 315"/>
                <a:gd name="T1" fmla="*/ 180 h 180"/>
                <a:gd name="T2" fmla="*/ 0 w 315"/>
                <a:gd name="T3" fmla="*/ 22 h 180"/>
                <a:gd name="T4" fmla="*/ 10 w 315"/>
                <a:gd name="T5" fmla="*/ 0 h 180"/>
                <a:gd name="T6" fmla="*/ 315 w 315"/>
                <a:gd name="T7" fmla="*/ 156 h 180"/>
                <a:gd name="T8" fmla="*/ 304 w 315"/>
                <a:gd name="T9" fmla="*/ 180 h 180"/>
              </a:gdLst>
              <a:ahLst/>
              <a:cxnLst>
                <a:cxn ang="0">
                  <a:pos x="T0" y="T1"/>
                </a:cxn>
                <a:cxn ang="0">
                  <a:pos x="T2" y="T3"/>
                </a:cxn>
                <a:cxn ang="0">
                  <a:pos x="T4" y="T5"/>
                </a:cxn>
                <a:cxn ang="0">
                  <a:pos x="T6" y="T7"/>
                </a:cxn>
                <a:cxn ang="0">
                  <a:pos x="T8" y="T9"/>
                </a:cxn>
              </a:cxnLst>
              <a:rect l="0" t="0" r="r" b="b"/>
              <a:pathLst>
                <a:path w="315" h="180">
                  <a:moveTo>
                    <a:pt x="304" y="180"/>
                  </a:moveTo>
                  <a:lnTo>
                    <a:pt x="0" y="22"/>
                  </a:lnTo>
                  <a:lnTo>
                    <a:pt x="10" y="0"/>
                  </a:lnTo>
                  <a:lnTo>
                    <a:pt x="315" y="156"/>
                  </a:lnTo>
                  <a:lnTo>
                    <a:pt x="304" y="180"/>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7" name="Freeform 64">
              <a:extLst>
                <a:ext uri="{FF2B5EF4-FFF2-40B4-BE49-F238E27FC236}">
                  <a16:creationId xmlns:a16="http://schemas.microsoft.com/office/drawing/2014/main" id="{33D666AE-26BF-8A4D-AA3F-48CB5F6EF945}"/>
                </a:ext>
              </a:extLst>
            </p:cNvPr>
            <p:cNvSpPr>
              <a:spLocks/>
            </p:cNvSpPr>
            <p:nvPr/>
          </p:nvSpPr>
          <p:spPr bwMode="auto">
            <a:xfrm>
              <a:off x="1902400" y="5384470"/>
              <a:ext cx="524082" cy="283024"/>
            </a:xfrm>
            <a:custGeom>
              <a:avLst/>
              <a:gdLst>
                <a:gd name="T0" fmla="*/ 303 w 315"/>
                <a:gd name="T1" fmla="*/ 179 h 179"/>
                <a:gd name="T2" fmla="*/ 0 w 315"/>
                <a:gd name="T3" fmla="*/ 22 h 179"/>
                <a:gd name="T4" fmla="*/ 12 w 315"/>
                <a:gd name="T5" fmla="*/ 0 h 179"/>
                <a:gd name="T6" fmla="*/ 315 w 315"/>
                <a:gd name="T7" fmla="*/ 157 h 179"/>
                <a:gd name="T8" fmla="*/ 303 w 315"/>
                <a:gd name="T9" fmla="*/ 179 h 179"/>
              </a:gdLst>
              <a:ahLst/>
              <a:cxnLst>
                <a:cxn ang="0">
                  <a:pos x="T0" y="T1"/>
                </a:cxn>
                <a:cxn ang="0">
                  <a:pos x="T2" y="T3"/>
                </a:cxn>
                <a:cxn ang="0">
                  <a:pos x="T4" y="T5"/>
                </a:cxn>
                <a:cxn ang="0">
                  <a:pos x="T6" y="T7"/>
                </a:cxn>
                <a:cxn ang="0">
                  <a:pos x="T8" y="T9"/>
                </a:cxn>
              </a:cxnLst>
              <a:rect l="0" t="0" r="r" b="b"/>
              <a:pathLst>
                <a:path w="315" h="179">
                  <a:moveTo>
                    <a:pt x="303" y="179"/>
                  </a:moveTo>
                  <a:lnTo>
                    <a:pt x="0" y="22"/>
                  </a:lnTo>
                  <a:lnTo>
                    <a:pt x="12" y="0"/>
                  </a:lnTo>
                  <a:lnTo>
                    <a:pt x="315" y="157"/>
                  </a:lnTo>
                  <a:lnTo>
                    <a:pt x="303" y="179"/>
                  </a:lnTo>
                  <a:close/>
                </a:path>
              </a:pathLst>
            </a:custGeom>
            <a:solidFill>
              <a:srgbClr val="B8B8B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8" name="Freeform 65">
              <a:extLst>
                <a:ext uri="{FF2B5EF4-FFF2-40B4-BE49-F238E27FC236}">
                  <a16:creationId xmlns:a16="http://schemas.microsoft.com/office/drawing/2014/main" id="{0A812B9E-E814-DE87-F967-8DBCD039F296}"/>
                </a:ext>
              </a:extLst>
            </p:cNvPr>
            <p:cNvSpPr>
              <a:spLocks/>
            </p:cNvSpPr>
            <p:nvPr/>
          </p:nvSpPr>
          <p:spPr bwMode="auto">
            <a:xfrm>
              <a:off x="1002311" y="4642917"/>
              <a:ext cx="925044" cy="592926"/>
            </a:xfrm>
            <a:custGeom>
              <a:avLst/>
              <a:gdLst>
                <a:gd name="T0" fmla="*/ 168 w 556"/>
                <a:gd name="T1" fmla="*/ 92 h 375"/>
                <a:gd name="T2" fmla="*/ 168 w 556"/>
                <a:gd name="T3" fmla="*/ 92 h 375"/>
                <a:gd name="T4" fmla="*/ 181 w 556"/>
                <a:gd name="T5" fmla="*/ 85 h 375"/>
                <a:gd name="T6" fmla="*/ 218 w 556"/>
                <a:gd name="T7" fmla="*/ 68 h 375"/>
                <a:gd name="T8" fmla="*/ 270 w 556"/>
                <a:gd name="T9" fmla="*/ 47 h 375"/>
                <a:gd name="T10" fmla="*/ 302 w 556"/>
                <a:gd name="T11" fmla="*/ 35 h 375"/>
                <a:gd name="T12" fmla="*/ 334 w 556"/>
                <a:gd name="T13" fmla="*/ 23 h 375"/>
                <a:gd name="T14" fmla="*/ 365 w 556"/>
                <a:gd name="T15" fmla="*/ 15 h 375"/>
                <a:gd name="T16" fmla="*/ 399 w 556"/>
                <a:gd name="T17" fmla="*/ 6 h 375"/>
                <a:gd name="T18" fmla="*/ 431 w 556"/>
                <a:gd name="T19" fmla="*/ 1 h 375"/>
                <a:gd name="T20" fmla="*/ 461 w 556"/>
                <a:gd name="T21" fmla="*/ 0 h 375"/>
                <a:gd name="T22" fmla="*/ 474 w 556"/>
                <a:gd name="T23" fmla="*/ 1 h 375"/>
                <a:gd name="T24" fmla="*/ 488 w 556"/>
                <a:gd name="T25" fmla="*/ 3 h 375"/>
                <a:gd name="T26" fmla="*/ 501 w 556"/>
                <a:gd name="T27" fmla="*/ 5 h 375"/>
                <a:gd name="T28" fmla="*/ 513 w 556"/>
                <a:gd name="T29" fmla="*/ 10 h 375"/>
                <a:gd name="T30" fmla="*/ 523 w 556"/>
                <a:gd name="T31" fmla="*/ 15 h 375"/>
                <a:gd name="T32" fmla="*/ 533 w 556"/>
                <a:gd name="T33" fmla="*/ 22 h 375"/>
                <a:gd name="T34" fmla="*/ 540 w 556"/>
                <a:gd name="T35" fmla="*/ 30 h 375"/>
                <a:gd name="T36" fmla="*/ 546 w 556"/>
                <a:gd name="T37" fmla="*/ 40 h 375"/>
                <a:gd name="T38" fmla="*/ 546 w 556"/>
                <a:gd name="T39" fmla="*/ 40 h 375"/>
                <a:gd name="T40" fmla="*/ 551 w 556"/>
                <a:gd name="T41" fmla="*/ 50 h 375"/>
                <a:gd name="T42" fmla="*/ 555 w 556"/>
                <a:gd name="T43" fmla="*/ 60 h 375"/>
                <a:gd name="T44" fmla="*/ 556 w 556"/>
                <a:gd name="T45" fmla="*/ 70 h 375"/>
                <a:gd name="T46" fmla="*/ 555 w 556"/>
                <a:gd name="T47" fmla="*/ 82 h 375"/>
                <a:gd name="T48" fmla="*/ 553 w 556"/>
                <a:gd name="T49" fmla="*/ 90 h 375"/>
                <a:gd name="T50" fmla="*/ 548 w 556"/>
                <a:gd name="T51" fmla="*/ 100 h 375"/>
                <a:gd name="T52" fmla="*/ 543 w 556"/>
                <a:gd name="T53" fmla="*/ 110 h 375"/>
                <a:gd name="T54" fmla="*/ 536 w 556"/>
                <a:gd name="T55" fmla="*/ 119 h 375"/>
                <a:gd name="T56" fmla="*/ 519 w 556"/>
                <a:gd name="T57" fmla="*/ 137 h 375"/>
                <a:gd name="T58" fmla="*/ 499 w 556"/>
                <a:gd name="T59" fmla="*/ 154 h 375"/>
                <a:gd name="T60" fmla="*/ 476 w 556"/>
                <a:gd name="T61" fmla="*/ 171 h 375"/>
                <a:gd name="T62" fmla="*/ 451 w 556"/>
                <a:gd name="T63" fmla="*/ 184 h 375"/>
                <a:gd name="T64" fmla="*/ 426 w 556"/>
                <a:gd name="T65" fmla="*/ 197 h 375"/>
                <a:gd name="T66" fmla="*/ 401 w 556"/>
                <a:gd name="T67" fmla="*/ 209 h 375"/>
                <a:gd name="T68" fmla="*/ 354 w 556"/>
                <a:gd name="T69" fmla="*/ 228 h 375"/>
                <a:gd name="T70" fmla="*/ 320 w 556"/>
                <a:gd name="T71" fmla="*/ 241 h 375"/>
                <a:gd name="T72" fmla="*/ 307 w 556"/>
                <a:gd name="T73" fmla="*/ 244 h 375"/>
                <a:gd name="T74" fmla="*/ 307 w 556"/>
                <a:gd name="T75" fmla="*/ 244 h 375"/>
                <a:gd name="T76" fmla="*/ 285 w 556"/>
                <a:gd name="T77" fmla="*/ 261 h 375"/>
                <a:gd name="T78" fmla="*/ 256 w 556"/>
                <a:gd name="T79" fmla="*/ 285 h 375"/>
                <a:gd name="T80" fmla="*/ 221 w 556"/>
                <a:gd name="T81" fmla="*/ 311 h 375"/>
                <a:gd name="T82" fmla="*/ 203 w 556"/>
                <a:gd name="T83" fmla="*/ 325 h 375"/>
                <a:gd name="T84" fmla="*/ 181 w 556"/>
                <a:gd name="T85" fmla="*/ 338 h 375"/>
                <a:gd name="T86" fmla="*/ 161 w 556"/>
                <a:gd name="T87" fmla="*/ 350 h 375"/>
                <a:gd name="T88" fmla="*/ 139 w 556"/>
                <a:gd name="T89" fmla="*/ 360 h 375"/>
                <a:gd name="T90" fmla="*/ 116 w 556"/>
                <a:gd name="T91" fmla="*/ 367 h 375"/>
                <a:gd name="T92" fmla="*/ 92 w 556"/>
                <a:gd name="T93" fmla="*/ 372 h 375"/>
                <a:gd name="T94" fmla="*/ 69 w 556"/>
                <a:gd name="T95" fmla="*/ 375 h 375"/>
                <a:gd name="T96" fmla="*/ 45 w 556"/>
                <a:gd name="T97" fmla="*/ 373 h 375"/>
                <a:gd name="T98" fmla="*/ 35 w 556"/>
                <a:gd name="T99" fmla="*/ 370 h 375"/>
                <a:gd name="T100" fmla="*/ 24 w 556"/>
                <a:gd name="T101" fmla="*/ 367 h 375"/>
                <a:gd name="T102" fmla="*/ 12 w 556"/>
                <a:gd name="T103" fmla="*/ 363 h 375"/>
                <a:gd name="T104" fmla="*/ 0 w 556"/>
                <a:gd name="T105" fmla="*/ 357 h 375"/>
                <a:gd name="T106" fmla="*/ 168 w 556"/>
                <a:gd name="T107" fmla="*/ 92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6" h="375">
                  <a:moveTo>
                    <a:pt x="168" y="92"/>
                  </a:moveTo>
                  <a:lnTo>
                    <a:pt x="168" y="92"/>
                  </a:lnTo>
                  <a:lnTo>
                    <a:pt x="181" y="85"/>
                  </a:lnTo>
                  <a:lnTo>
                    <a:pt x="218" y="68"/>
                  </a:lnTo>
                  <a:lnTo>
                    <a:pt x="270" y="47"/>
                  </a:lnTo>
                  <a:lnTo>
                    <a:pt x="302" y="35"/>
                  </a:lnTo>
                  <a:lnTo>
                    <a:pt x="334" y="23"/>
                  </a:lnTo>
                  <a:lnTo>
                    <a:pt x="365" y="15"/>
                  </a:lnTo>
                  <a:lnTo>
                    <a:pt x="399" y="6"/>
                  </a:lnTo>
                  <a:lnTo>
                    <a:pt x="431" y="1"/>
                  </a:lnTo>
                  <a:lnTo>
                    <a:pt x="461" y="0"/>
                  </a:lnTo>
                  <a:lnTo>
                    <a:pt x="474" y="1"/>
                  </a:lnTo>
                  <a:lnTo>
                    <a:pt x="488" y="3"/>
                  </a:lnTo>
                  <a:lnTo>
                    <a:pt x="501" y="5"/>
                  </a:lnTo>
                  <a:lnTo>
                    <a:pt x="513" y="10"/>
                  </a:lnTo>
                  <a:lnTo>
                    <a:pt x="523" y="15"/>
                  </a:lnTo>
                  <a:lnTo>
                    <a:pt x="533" y="22"/>
                  </a:lnTo>
                  <a:lnTo>
                    <a:pt x="540" y="30"/>
                  </a:lnTo>
                  <a:lnTo>
                    <a:pt x="546" y="40"/>
                  </a:lnTo>
                  <a:lnTo>
                    <a:pt x="546" y="40"/>
                  </a:lnTo>
                  <a:lnTo>
                    <a:pt x="551" y="50"/>
                  </a:lnTo>
                  <a:lnTo>
                    <a:pt x="555" y="60"/>
                  </a:lnTo>
                  <a:lnTo>
                    <a:pt x="556" y="70"/>
                  </a:lnTo>
                  <a:lnTo>
                    <a:pt x="555" y="82"/>
                  </a:lnTo>
                  <a:lnTo>
                    <a:pt x="553" y="90"/>
                  </a:lnTo>
                  <a:lnTo>
                    <a:pt x="548" y="100"/>
                  </a:lnTo>
                  <a:lnTo>
                    <a:pt x="543" y="110"/>
                  </a:lnTo>
                  <a:lnTo>
                    <a:pt x="536" y="119"/>
                  </a:lnTo>
                  <a:lnTo>
                    <a:pt x="519" y="137"/>
                  </a:lnTo>
                  <a:lnTo>
                    <a:pt x="499" y="154"/>
                  </a:lnTo>
                  <a:lnTo>
                    <a:pt x="476" y="171"/>
                  </a:lnTo>
                  <a:lnTo>
                    <a:pt x="451" y="184"/>
                  </a:lnTo>
                  <a:lnTo>
                    <a:pt x="426" y="197"/>
                  </a:lnTo>
                  <a:lnTo>
                    <a:pt x="401" y="209"/>
                  </a:lnTo>
                  <a:lnTo>
                    <a:pt x="354" y="228"/>
                  </a:lnTo>
                  <a:lnTo>
                    <a:pt x="320" y="241"/>
                  </a:lnTo>
                  <a:lnTo>
                    <a:pt x="307" y="244"/>
                  </a:lnTo>
                  <a:lnTo>
                    <a:pt x="307" y="244"/>
                  </a:lnTo>
                  <a:lnTo>
                    <a:pt x="285" y="261"/>
                  </a:lnTo>
                  <a:lnTo>
                    <a:pt x="256" y="285"/>
                  </a:lnTo>
                  <a:lnTo>
                    <a:pt x="221" y="311"/>
                  </a:lnTo>
                  <a:lnTo>
                    <a:pt x="203" y="325"/>
                  </a:lnTo>
                  <a:lnTo>
                    <a:pt x="181" y="338"/>
                  </a:lnTo>
                  <a:lnTo>
                    <a:pt x="161" y="350"/>
                  </a:lnTo>
                  <a:lnTo>
                    <a:pt x="139" y="360"/>
                  </a:lnTo>
                  <a:lnTo>
                    <a:pt x="116" y="367"/>
                  </a:lnTo>
                  <a:lnTo>
                    <a:pt x="92" y="372"/>
                  </a:lnTo>
                  <a:lnTo>
                    <a:pt x="69" y="375"/>
                  </a:lnTo>
                  <a:lnTo>
                    <a:pt x="45" y="373"/>
                  </a:lnTo>
                  <a:lnTo>
                    <a:pt x="35" y="370"/>
                  </a:lnTo>
                  <a:lnTo>
                    <a:pt x="24" y="367"/>
                  </a:lnTo>
                  <a:lnTo>
                    <a:pt x="12" y="363"/>
                  </a:lnTo>
                  <a:lnTo>
                    <a:pt x="0" y="357"/>
                  </a:lnTo>
                  <a:lnTo>
                    <a:pt x="168" y="92"/>
                  </a:lnTo>
                  <a:close/>
                </a:path>
              </a:pathLst>
            </a:custGeom>
            <a:solidFill>
              <a:srgbClr val="FCCAB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sp>
          <p:nvSpPr>
            <p:cNvPr id="29" name="Freeform 66">
              <a:extLst>
                <a:ext uri="{FF2B5EF4-FFF2-40B4-BE49-F238E27FC236}">
                  <a16:creationId xmlns:a16="http://schemas.microsoft.com/office/drawing/2014/main" id="{193997FA-64F3-26D9-9325-42CBCB918839}"/>
                </a:ext>
              </a:extLst>
            </p:cNvPr>
            <p:cNvSpPr>
              <a:spLocks/>
            </p:cNvSpPr>
            <p:nvPr/>
          </p:nvSpPr>
          <p:spPr bwMode="auto">
            <a:xfrm>
              <a:off x="1002311" y="4642917"/>
              <a:ext cx="925044" cy="592926"/>
            </a:xfrm>
            <a:custGeom>
              <a:avLst/>
              <a:gdLst>
                <a:gd name="T0" fmla="*/ 168 w 556"/>
                <a:gd name="T1" fmla="*/ 92 h 375"/>
                <a:gd name="T2" fmla="*/ 168 w 556"/>
                <a:gd name="T3" fmla="*/ 92 h 375"/>
                <a:gd name="T4" fmla="*/ 181 w 556"/>
                <a:gd name="T5" fmla="*/ 85 h 375"/>
                <a:gd name="T6" fmla="*/ 218 w 556"/>
                <a:gd name="T7" fmla="*/ 68 h 375"/>
                <a:gd name="T8" fmla="*/ 270 w 556"/>
                <a:gd name="T9" fmla="*/ 47 h 375"/>
                <a:gd name="T10" fmla="*/ 302 w 556"/>
                <a:gd name="T11" fmla="*/ 35 h 375"/>
                <a:gd name="T12" fmla="*/ 334 w 556"/>
                <a:gd name="T13" fmla="*/ 23 h 375"/>
                <a:gd name="T14" fmla="*/ 365 w 556"/>
                <a:gd name="T15" fmla="*/ 15 h 375"/>
                <a:gd name="T16" fmla="*/ 399 w 556"/>
                <a:gd name="T17" fmla="*/ 6 h 375"/>
                <a:gd name="T18" fmla="*/ 431 w 556"/>
                <a:gd name="T19" fmla="*/ 1 h 375"/>
                <a:gd name="T20" fmla="*/ 461 w 556"/>
                <a:gd name="T21" fmla="*/ 0 h 375"/>
                <a:gd name="T22" fmla="*/ 474 w 556"/>
                <a:gd name="T23" fmla="*/ 1 h 375"/>
                <a:gd name="T24" fmla="*/ 488 w 556"/>
                <a:gd name="T25" fmla="*/ 3 h 375"/>
                <a:gd name="T26" fmla="*/ 501 w 556"/>
                <a:gd name="T27" fmla="*/ 5 h 375"/>
                <a:gd name="T28" fmla="*/ 513 w 556"/>
                <a:gd name="T29" fmla="*/ 10 h 375"/>
                <a:gd name="T30" fmla="*/ 523 w 556"/>
                <a:gd name="T31" fmla="*/ 15 h 375"/>
                <a:gd name="T32" fmla="*/ 533 w 556"/>
                <a:gd name="T33" fmla="*/ 22 h 375"/>
                <a:gd name="T34" fmla="*/ 540 w 556"/>
                <a:gd name="T35" fmla="*/ 30 h 375"/>
                <a:gd name="T36" fmla="*/ 546 w 556"/>
                <a:gd name="T37" fmla="*/ 40 h 375"/>
                <a:gd name="T38" fmla="*/ 546 w 556"/>
                <a:gd name="T39" fmla="*/ 40 h 375"/>
                <a:gd name="T40" fmla="*/ 551 w 556"/>
                <a:gd name="T41" fmla="*/ 50 h 375"/>
                <a:gd name="T42" fmla="*/ 555 w 556"/>
                <a:gd name="T43" fmla="*/ 60 h 375"/>
                <a:gd name="T44" fmla="*/ 556 w 556"/>
                <a:gd name="T45" fmla="*/ 70 h 375"/>
                <a:gd name="T46" fmla="*/ 555 w 556"/>
                <a:gd name="T47" fmla="*/ 82 h 375"/>
                <a:gd name="T48" fmla="*/ 553 w 556"/>
                <a:gd name="T49" fmla="*/ 90 h 375"/>
                <a:gd name="T50" fmla="*/ 548 w 556"/>
                <a:gd name="T51" fmla="*/ 100 h 375"/>
                <a:gd name="T52" fmla="*/ 543 w 556"/>
                <a:gd name="T53" fmla="*/ 110 h 375"/>
                <a:gd name="T54" fmla="*/ 536 w 556"/>
                <a:gd name="T55" fmla="*/ 119 h 375"/>
                <a:gd name="T56" fmla="*/ 519 w 556"/>
                <a:gd name="T57" fmla="*/ 137 h 375"/>
                <a:gd name="T58" fmla="*/ 499 w 556"/>
                <a:gd name="T59" fmla="*/ 154 h 375"/>
                <a:gd name="T60" fmla="*/ 476 w 556"/>
                <a:gd name="T61" fmla="*/ 171 h 375"/>
                <a:gd name="T62" fmla="*/ 451 w 556"/>
                <a:gd name="T63" fmla="*/ 184 h 375"/>
                <a:gd name="T64" fmla="*/ 426 w 556"/>
                <a:gd name="T65" fmla="*/ 197 h 375"/>
                <a:gd name="T66" fmla="*/ 401 w 556"/>
                <a:gd name="T67" fmla="*/ 209 h 375"/>
                <a:gd name="T68" fmla="*/ 354 w 556"/>
                <a:gd name="T69" fmla="*/ 228 h 375"/>
                <a:gd name="T70" fmla="*/ 320 w 556"/>
                <a:gd name="T71" fmla="*/ 241 h 375"/>
                <a:gd name="T72" fmla="*/ 307 w 556"/>
                <a:gd name="T73" fmla="*/ 244 h 375"/>
                <a:gd name="T74" fmla="*/ 307 w 556"/>
                <a:gd name="T75" fmla="*/ 244 h 375"/>
                <a:gd name="T76" fmla="*/ 285 w 556"/>
                <a:gd name="T77" fmla="*/ 261 h 375"/>
                <a:gd name="T78" fmla="*/ 256 w 556"/>
                <a:gd name="T79" fmla="*/ 285 h 375"/>
                <a:gd name="T80" fmla="*/ 221 w 556"/>
                <a:gd name="T81" fmla="*/ 311 h 375"/>
                <a:gd name="T82" fmla="*/ 203 w 556"/>
                <a:gd name="T83" fmla="*/ 325 h 375"/>
                <a:gd name="T84" fmla="*/ 181 w 556"/>
                <a:gd name="T85" fmla="*/ 338 h 375"/>
                <a:gd name="T86" fmla="*/ 161 w 556"/>
                <a:gd name="T87" fmla="*/ 350 h 375"/>
                <a:gd name="T88" fmla="*/ 139 w 556"/>
                <a:gd name="T89" fmla="*/ 360 h 375"/>
                <a:gd name="T90" fmla="*/ 116 w 556"/>
                <a:gd name="T91" fmla="*/ 367 h 375"/>
                <a:gd name="T92" fmla="*/ 92 w 556"/>
                <a:gd name="T93" fmla="*/ 372 h 375"/>
                <a:gd name="T94" fmla="*/ 69 w 556"/>
                <a:gd name="T95" fmla="*/ 375 h 375"/>
                <a:gd name="T96" fmla="*/ 45 w 556"/>
                <a:gd name="T97" fmla="*/ 373 h 375"/>
                <a:gd name="T98" fmla="*/ 35 w 556"/>
                <a:gd name="T99" fmla="*/ 370 h 375"/>
                <a:gd name="T100" fmla="*/ 24 w 556"/>
                <a:gd name="T101" fmla="*/ 367 h 375"/>
                <a:gd name="T102" fmla="*/ 12 w 556"/>
                <a:gd name="T103" fmla="*/ 363 h 375"/>
                <a:gd name="T104" fmla="*/ 0 w 556"/>
                <a:gd name="T105" fmla="*/ 357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6" h="375">
                  <a:moveTo>
                    <a:pt x="168" y="92"/>
                  </a:moveTo>
                  <a:lnTo>
                    <a:pt x="168" y="92"/>
                  </a:lnTo>
                  <a:lnTo>
                    <a:pt x="181" y="85"/>
                  </a:lnTo>
                  <a:lnTo>
                    <a:pt x="218" y="68"/>
                  </a:lnTo>
                  <a:lnTo>
                    <a:pt x="270" y="47"/>
                  </a:lnTo>
                  <a:lnTo>
                    <a:pt x="302" y="35"/>
                  </a:lnTo>
                  <a:lnTo>
                    <a:pt x="334" y="23"/>
                  </a:lnTo>
                  <a:lnTo>
                    <a:pt x="365" y="15"/>
                  </a:lnTo>
                  <a:lnTo>
                    <a:pt x="399" y="6"/>
                  </a:lnTo>
                  <a:lnTo>
                    <a:pt x="431" y="1"/>
                  </a:lnTo>
                  <a:lnTo>
                    <a:pt x="461" y="0"/>
                  </a:lnTo>
                  <a:lnTo>
                    <a:pt x="474" y="1"/>
                  </a:lnTo>
                  <a:lnTo>
                    <a:pt x="488" y="3"/>
                  </a:lnTo>
                  <a:lnTo>
                    <a:pt x="501" y="5"/>
                  </a:lnTo>
                  <a:lnTo>
                    <a:pt x="513" y="10"/>
                  </a:lnTo>
                  <a:lnTo>
                    <a:pt x="523" y="15"/>
                  </a:lnTo>
                  <a:lnTo>
                    <a:pt x="533" y="22"/>
                  </a:lnTo>
                  <a:lnTo>
                    <a:pt x="540" y="30"/>
                  </a:lnTo>
                  <a:lnTo>
                    <a:pt x="546" y="40"/>
                  </a:lnTo>
                  <a:lnTo>
                    <a:pt x="546" y="40"/>
                  </a:lnTo>
                  <a:lnTo>
                    <a:pt x="551" y="50"/>
                  </a:lnTo>
                  <a:lnTo>
                    <a:pt x="555" y="60"/>
                  </a:lnTo>
                  <a:lnTo>
                    <a:pt x="556" y="70"/>
                  </a:lnTo>
                  <a:lnTo>
                    <a:pt x="555" y="82"/>
                  </a:lnTo>
                  <a:lnTo>
                    <a:pt x="553" y="90"/>
                  </a:lnTo>
                  <a:lnTo>
                    <a:pt x="548" y="100"/>
                  </a:lnTo>
                  <a:lnTo>
                    <a:pt x="543" y="110"/>
                  </a:lnTo>
                  <a:lnTo>
                    <a:pt x="536" y="119"/>
                  </a:lnTo>
                  <a:lnTo>
                    <a:pt x="519" y="137"/>
                  </a:lnTo>
                  <a:lnTo>
                    <a:pt x="499" y="154"/>
                  </a:lnTo>
                  <a:lnTo>
                    <a:pt x="476" y="171"/>
                  </a:lnTo>
                  <a:lnTo>
                    <a:pt x="451" y="184"/>
                  </a:lnTo>
                  <a:lnTo>
                    <a:pt x="426" y="197"/>
                  </a:lnTo>
                  <a:lnTo>
                    <a:pt x="401" y="209"/>
                  </a:lnTo>
                  <a:lnTo>
                    <a:pt x="354" y="228"/>
                  </a:lnTo>
                  <a:lnTo>
                    <a:pt x="320" y="241"/>
                  </a:lnTo>
                  <a:lnTo>
                    <a:pt x="307" y="244"/>
                  </a:lnTo>
                  <a:lnTo>
                    <a:pt x="307" y="244"/>
                  </a:lnTo>
                  <a:lnTo>
                    <a:pt x="285" y="261"/>
                  </a:lnTo>
                  <a:lnTo>
                    <a:pt x="256" y="285"/>
                  </a:lnTo>
                  <a:lnTo>
                    <a:pt x="221" y="311"/>
                  </a:lnTo>
                  <a:lnTo>
                    <a:pt x="203" y="325"/>
                  </a:lnTo>
                  <a:lnTo>
                    <a:pt x="181" y="338"/>
                  </a:lnTo>
                  <a:lnTo>
                    <a:pt x="161" y="350"/>
                  </a:lnTo>
                  <a:lnTo>
                    <a:pt x="139" y="360"/>
                  </a:lnTo>
                  <a:lnTo>
                    <a:pt x="116" y="367"/>
                  </a:lnTo>
                  <a:lnTo>
                    <a:pt x="92" y="372"/>
                  </a:lnTo>
                  <a:lnTo>
                    <a:pt x="69" y="375"/>
                  </a:lnTo>
                  <a:lnTo>
                    <a:pt x="45" y="373"/>
                  </a:lnTo>
                  <a:lnTo>
                    <a:pt x="35" y="370"/>
                  </a:lnTo>
                  <a:lnTo>
                    <a:pt x="24" y="367"/>
                  </a:lnTo>
                  <a:lnTo>
                    <a:pt x="12" y="363"/>
                  </a:lnTo>
                  <a:lnTo>
                    <a:pt x="0" y="35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146078" tIns="73039" rIns="146078" bIns="73039" numCol="1" anchor="t" anchorCtr="0" compatLnSpc="1">
              <a:prstTxWarp prst="textNoShape">
                <a:avLst/>
              </a:prstTxWarp>
            </a:bodyPr>
            <a:lstStyle/>
            <a:p>
              <a:endParaRPr lang="en-AU" sz="2000"/>
            </a:p>
          </p:txBody>
        </p:sp>
      </p:grpSp>
      <p:grpSp>
        <p:nvGrpSpPr>
          <p:cNvPr id="30" name="Group 29">
            <a:extLst>
              <a:ext uri="{FF2B5EF4-FFF2-40B4-BE49-F238E27FC236}">
                <a16:creationId xmlns:a16="http://schemas.microsoft.com/office/drawing/2014/main" id="{7F991BF4-6E28-7356-F695-7EF810B858C8}"/>
              </a:ext>
            </a:extLst>
          </p:cNvPr>
          <p:cNvGrpSpPr/>
          <p:nvPr/>
        </p:nvGrpSpPr>
        <p:grpSpPr>
          <a:xfrm>
            <a:off x="658945" y="5983760"/>
            <a:ext cx="4967999" cy="306000"/>
            <a:chOff x="8467147" y="5829462"/>
            <a:chExt cx="4967999" cy="306000"/>
          </a:xfrm>
        </p:grpSpPr>
        <p:sp>
          <p:nvSpPr>
            <p:cNvPr id="31" name="Rounded Rectangle 30">
              <a:extLst>
                <a:ext uri="{FF2B5EF4-FFF2-40B4-BE49-F238E27FC236}">
                  <a16:creationId xmlns:a16="http://schemas.microsoft.com/office/drawing/2014/main" id="{C98B3F27-734A-0A1D-584B-12D03A3DB25C}"/>
                </a:ext>
              </a:extLst>
            </p:cNvPr>
            <p:cNvSpPr/>
            <p:nvPr/>
          </p:nvSpPr>
          <p:spPr>
            <a:xfrm>
              <a:off x="8467147" y="5829462"/>
              <a:ext cx="4197834"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A4CD5146-7E18-8A20-6B0B-330468D67ABF}"/>
                </a:ext>
              </a:extLst>
            </p:cNvPr>
            <p:cNvSpPr txBox="1"/>
            <p:nvPr/>
          </p:nvSpPr>
          <p:spPr>
            <a:xfrm>
              <a:off x="8593146" y="5892740"/>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33" name="TextBox 32">
              <a:extLst>
                <a:ext uri="{FF2B5EF4-FFF2-40B4-BE49-F238E27FC236}">
                  <a16:creationId xmlns:a16="http://schemas.microsoft.com/office/drawing/2014/main" id="{A1E5A27A-A0FC-058F-C7D0-8CA31198E3E2}"/>
                </a:ext>
              </a:extLst>
            </p:cNvPr>
            <p:cNvSpPr txBox="1"/>
            <p:nvPr/>
          </p:nvSpPr>
          <p:spPr>
            <a:xfrm>
              <a:off x="9349147" y="5892740"/>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4A967CA5-3374-7FB5-2899-54255FD07759}"/>
                </a:ext>
              </a:extLst>
            </p:cNvPr>
            <p:cNvSpPr txBox="1"/>
            <p:nvPr/>
          </p:nvSpPr>
          <p:spPr>
            <a:xfrm>
              <a:off x="9943146" y="5892740"/>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·Digital Marketing for Sustainability</a:t>
              </a:r>
            </a:p>
          </p:txBody>
        </p:sp>
      </p:grpSp>
      <p:sp>
        <p:nvSpPr>
          <p:cNvPr id="35" name="Rectangle 30">
            <a:extLst>
              <a:ext uri="{FF2B5EF4-FFF2-40B4-BE49-F238E27FC236}">
                <a16:creationId xmlns:a16="http://schemas.microsoft.com/office/drawing/2014/main" id="{699556F9-8E30-0BC5-45F0-FDBFF72CD624}"/>
              </a:ext>
            </a:extLst>
          </p:cNvPr>
          <p:cNvSpPr/>
          <p:nvPr/>
        </p:nvSpPr>
        <p:spPr>
          <a:xfrm flipH="1">
            <a:off x="6969232" y="4698754"/>
            <a:ext cx="4314740" cy="2015936"/>
          </a:xfrm>
          <a:prstGeom prst="rect">
            <a:avLst/>
          </a:prstGeom>
        </p:spPr>
        <p:txBody>
          <a:bodyPr wrap="square">
            <a:spAutoFit/>
          </a:bodyPr>
          <a:lstStyle/>
          <a:p>
            <a:pPr algn="r">
              <a:lnSpc>
                <a:spcPts val="1960"/>
              </a:lnSpc>
            </a:pPr>
            <a:r>
              <a:rPr lang="en-US" b="1" dirty="0">
                <a:solidFill>
                  <a:srgbClr val="262626"/>
                </a:solidFill>
              </a:rPr>
              <a:t>Example of a well established standard is</a:t>
            </a:r>
            <a:r>
              <a:rPr lang="en-US" dirty="0">
                <a:solidFill>
                  <a:srgbClr val="262626"/>
                </a:solidFill>
              </a:rPr>
              <a:t>: ISO 14001:2015 Environmental management systems -  Requirements with guidance for use. Further reading: </a:t>
            </a:r>
            <a:r>
              <a:rPr lang="en-US" dirty="0">
                <a:solidFill>
                  <a:srgbClr val="262626"/>
                </a:solidFill>
                <a:hlinkClick r:id="rId4">
                  <a:extLst>
                    <a:ext uri="{A12FA001-AC4F-418D-AE19-62706E023703}">
                      <ahyp:hlinkClr xmlns:ahyp="http://schemas.microsoft.com/office/drawing/2018/hyperlinkcolor" val="tx"/>
                    </a:ext>
                  </a:extLst>
                </a:hlinkClick>
              </a:rPr>
              <a:t>https://www.iso.org/home/insights-news/resources/iso-14001-explained.html</a:t>
            </a:r>
            <a:endParaRPr lang="en-US" dirty="0">
              <a:solidFill>
                <a:srgbClr val="262626"/>
              </a:solidFill>
            </a:endParaRPr>
          </a:p>
          <a:p>
            <a:pPr algn="r">
              <a:lnSpc>
                <a:spcPts val="1960"/>
              </a:lnSpc>
              <a:spcBef>
                <a:spcPts val="1000"/>
              </a:spcBef>
            </a:pPr>
            <a:endParaRPr lang="en-US" dirty="0">
              <a:solidFill>
                <a:srgbClr val="262626"/>
              </a:solidFill>
            </a:endParaRPr>
          </a:p>
        </p:txBody>
      </p:sp>
    </p:spTree>
    <p:extLst>
      <p:ext uri="{BB962C8B-B14F-4D97-AF65-F5344CB8AC3E}">
        <p14:creationId xmlns:p14="http://schemas.microsoft.com/office/powerpoint/2010/main" val="2983329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0EBBA-1EE8-00A6-387E-309199AC7E6D}"/>
            </a:ext>
          </a:extLst>
        </p:cNvPr>
        <p:cNvGrpSpPr/>
        <p:nvPr/>
      </p:nvGrpSpPr>
      <p:grpSpPr>
        <a:xfrm>
          <a:off x="0" y="0"/>
          <a:ext cx="0" cy="0"/>
          <a:chOff x="0" y="0"/>
          <a:chExt cx="0" cy="0"/>
        </a:xfrm>
      </p:grpSpPr>
      <p:sp>
        <p:nvSpPr>
          <p:cNvPr id="39" name="Google Shape;252;p20">
            <a:extLst>
              <a:ext uri="{FF2B5EF4-FFF2-40B4-BE49-F238E27FC236}">
                <a16:creationId xmlns:a16="http://schemas.microsoft.com/office/drawing/2014/main" id="{5DF08BDE-7A56-14DA-A4DF-B874B22F9F3B}"/>
              </a:ext>
            </a:extLst>
          </p:cNvPr>
          <p:cNvSpPr/>
          <p:nvPr/>
        </p:nvSpPr>
        <p:spPr>
          <a:xfrm>
            <a:off x="385834" y="1946795"/>
            <a:ext cx="3009653" cy="3092077"/>
          </a:xfrm>
          <a:custGeom>
            <a:avLst/>
            <a:gdLst/>
            <a:ahLst/>
            <a:cxnLst/>
            <a:rect l="l" t="t" r="r" b="b"/>
            <a:pathLst>
              <a:path w="17244" h="22162" extrusionOk="0">
                <a:moveTo>
                  <a:pt x="2324" y="1"/>
                </a:moveTo>
                <a:cubicBezTo>
                  <a:pt x="1042" y="1"/>
                  <a:pt x="1" y="1042"/>
                  <a:pt x="1" y="2324"/>
                </a:cubicBezTo>
                <a:lnTo>
                  <a:pt x="1" y="19838"/>
                </a:lnTo>
                <a:cubicBezTo>
                  <a:pt x="1" y="21119"/>
                  <a:pt x="1042" y="22162"/>
                  <a:pt x="2324" y="22162"/>
                </a:cubicBezTo>
                <a:lnTo>
                  <a:pt x="12011" y="22162"/>
                </a:lnTo>
                <a:lnTo>
                  <a:pt x="12011" y="21029"/>
                </a:lnTo>
                <a:lnTo>
                  <a:pt x="2324" y="21029"/>
                </a:lnTo>
                <a:cubicBezTo>
                  <a:pt x="1668" y="21029"/>
                  <a:pt x="1133" y="20495"/>
                  <a:pt x="1133" y="19840"/>
                </a:cubicBezTo>
                <a:lnTo>
                  <a:pt x="1133" y="2324"/>
                </a:lnTo>
                <a:cubicBezTo>
                  <a:pt x="1133" y="1668"/>
                  <a:pt x="1668" y="1133"/>
                  <a:pt x="2324" y="1133"/>
                </a:cubicBezTo>
                <a:lnTo>
                  <a:pt x="14920" y="1133"/>
                </a:lnTo>
                <a:cubicBezTo>
                  <a:pt x="15576" y="1133"/>
                  <a:pt x="16111" y="1668"/>
                  <a:pt x="16111" y="2324"/>
                </a:cubicBezTo>
                <a:lnTo>
                  <a:pt x="16111" y="7628"/>
                </a:lnTo>
                <a:lnTo>
                  <a:pt x="17244" y="7628"/>
                </a:lnTo>
                <a:lnTo>
                  <a:pt x="17244" y="2324"/>
                </a:lnTo>
                <a:cubicBezTo>
                  <a:pt x="17244" y="1042"/>
                  <a:pt x="16201" y="1"/>
                  <a:pt x="14920"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p20">
            <a:extLst>
              <a:ext uri="{FF2B5EF4-FFF2-40B4-BE49-F238E27FC236}">
                <a16:creationId xmlns:a16="http://schemas.microsoft.com/office/drawing/2014/main" id="{2CA02751-7204-215E-72BF-ABFE5D5A8F1F}"/>
              </a:ext>
            </a:extLst>
          </p:cNvPr>
          <p:cNvSpPr/>
          <p:nvPr/>
        </p:nvSpPr>
        <p:spPr>
          <a:xfrm>
            <a:off x="2215483" y="5119885"/>
            <a:ext cx="299846" cy="392537"/>
          </a:xfrm>
          <a:custGeom>
            <a:avLst/>
            <a:gdLst/>
            <a:ahLst/>
            <a:cxnLst/>
            <a:rect l="l" t="t" r="r" b="b"/>
            <a:pathLst>
              <a:path w="2329" h="3006" extrusionOk="0">
                <a:moveTo>
                  <a:pt x="1" y="0"/>
                </a:moveTo>
                <a:lnTo>
                  <a:pt x="1" y="3006"/>
                </a:lnTo>
                <a:lnTo>
                  <a:pt x="2329" y="1503"/>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roup 19">
            <a:extLst>
              <a:ext uri="{FF2B5EF4-FFF2-40B4-BE49-F238E27FC236}">
                <a16:creationId xmlns:a16="http://schemas.microsoft.com/office/drawing/2014/main" id="{A0E87A0E-68FB-F249-4B22-840E2BC6EFE4}"/>
              </a:ext>
            </a:extLst>
          </p:cNvPr>
          <p:cNvGrpSpPr/>
          <p:nvPr/>
        </p:nvGrpSpPr>
        <p:grpSpPr>
          <a:xfrm>
            <a:off x="8202898" y="3134095"/>
            <a:ext cx="3009653" cy="3236401"/>
            <a:chOff x="6966864" y="3020639"/>
            <a:chExt cx="2633660" cy="2746181"/>
          </a:xfrm>
        </p:grpSpPr>
        <p:sp>
          <p:nvSpPr>
            <p:cNvPr id="43" name="Google Shape;256;p20">
              <a:extLst>
                <a:ext uri="{FF2B5EF4-FFF2-40B4-BE49-F238E27FC236}">
                  <a16:creationId xmlns:a16="http://schemas.microsoft.com/office/drawing/2014/main" id="{F7B4F501-6203-080E-79B7-1DC40932DE30}"/>
                </a:ext>
              </a:extLst>
            </p:cNvPr>
            <p:cNvSpPr/>
            <p:nvPr/>
          </p:nvSpPr>
          <p:spPr>
            <a:xfrm>
              <a:off x="6966864" y="3142866"/>
              <a:ext cx="2633660" cy="2623954"/>
            </a:xfrm>
            <a:custGeom>
              <a:avLst/>
              <a:gdLst/>
              <a:ahLst/>
              <a:cxnLst/>
              <a:rect l="l" t="t" r="r" b="b"/>
              <a:pathLst>
                <a:path w="17244" h="22164" extrusionOk="0">
                  <a:moveTo>
                    <a:pt x="2324" y="1"/>
                  </a:moveTo>
                  <a:cubicBezTo>
                    <a:pt x="1043" y="1"/>
                    <a:pt x="1" y="1043"/>
                    <a:pt x="1" y="2324"/>
                  </a:cubicBezTo>
                  <a:lnTo>
                    <a:pt x="1" y="19840"/>
                  </a:lnTo>
                  <a:cubicBezTo>
                    <a:pt x="1" y="21122"/>
                    <a:pt x="1043" y="22163"/>
                    <a:pt x="2324" y="22163"/>
                  </a:cubicBezTo>
                  <a:lnTo>
                    <a:pt x="14921" y="22163"/>
                  </a:lnTo>
                  <a:cubicBezTo>
                    <a:pt x="16200" y="22163"/>
                    <a:pt x="17243" y="21122"/>
                    <a:pt x="17244" y="19840"/>
                  </a:cubicBezTo>
                  <a:lnTo>
                    <a:pt x="17244" y="14536"/>
                  </a:lnTo>
                  <a:lnTo>
                    <a:pt x="16111" y="14536"/>
                  </a:lnTo>
                  <a:lnTo>
                    <a:pt x="16111" y="19840"/>
                  </a:lnTo>
                  <a:cubicBezTo>
                    <a:pt x="16111" y="20496"/>
                    <a:pt x="15576" y="21031"/>
                    <a:pt x="14921" y="21031"/>
                  </a:cubicBezTo>
                  <a:lnTo>
                    <a:pt x="2324" y="21031"/>
                  </a:lnTo>
                  <a:cubicBezTo>
                    <a:pt x="1668" y="21031"/>
                    <a:pt x="1133" y="20496"/>
                    <a:pt x="1133" y="19840"/>
                  </a:cubicBezTo>
                  <a:lnTo>
                    <a:pt x="1133" y="2324"/>
                  </a:lnTo>
                  <a:cubicBezTo>
                    <a:pt x="1133" y="1668"/>
                    <a:pt x="1668" y="1134"/>
                    <a:pt x="2324" y="1134"/>
                  </a:cubicBezTo>
                  <a:lnTo>
                    <a:pt x="12011" y="1134"/>
                  </a:lnTo>
                  <a:lnTo>
                    <a:pt x="12011" y="1"/>
                  </a:ln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7;p20">
              <a:extLst>
                <a:ext uri="{FF2B5EF4-FFF2-40B4-BE49-F238E27FC236}">
                  <a16:creationId xmlns:a16="http://schemas.microsoft.com/office/drawing/2014/main" id="{303CFB1A-2B71-0A9E-410E-CD7C7CEDA017}"/>
                </a:ext>
              </a:extLst>
            </p:cNvPr>
            <p:cNvSpPr/>
            <p:nvPr/>
          </p:nvSpPr>
          <p:spPr>
            <a:xfrm>
              <a:off x="8792159" y="3020639"/>
              <a:ext cx="299846" cy="392667"/>
            </a:xfrm>
            <a:custGeom>
              <a:avLst/>
              <a:gdLst/>
              <a:ahLst/>
              <a:cxnLst/>
              <a:rect l="l" t="t" r="r" b="b"/>
              <a:pathLst>
                <a:path w="2329" h="3007" extrusionOk="0">
                  <a:moveTo>
                    <a:pt x="1" y="1"/>
                  </a:moveTo>
                  <a:lnTo>
                    <a:pt x="1" y="3006"/>
                  </a:lnTo>
                  <a:lnTo>
                    <a:pt x="2328" y="1504"/>
                  </a:lnTo>
                  <a:lnTo>
                    <a:pt x="1" y="1"/>
                  </a:ln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roup 21">
            <a:extLst>
              <a:ext uri="{FF2B5EF4-FFF2-40B4-BE49-F238E27FC236}">
                <a16:creationId xmlns:a16="http://schemas.microsoft.com/office/drawing/2014/main" id="{F14F5D20-F0A8-3601-F2C5-724465DAFEC8}"/>
              </a:ext>
            </a:extLst>
          </p:cNvPr>
          <p:cNvGrpSpPr/>
          <p:nvPr/>
        </p:nvGrpSpPr>
        <p:grpSpPr>
          <a:xfrm>
            <a:off x="2569878" y="3134095"/>
            <a:ext cx="3009828" cy="3236401"/>
            <a:chOff x="2582322" y="3020639"/>
            <a:chExt cx="2633813" cy="2746181"/>
          </a:xfrm>
        </p:grpSpPr>
        <p:sp>
          <p:nvSpPr>
            <p:cNvPr id="47" name="Google Shape;260;p20">
              <a:extLst>
                <a:ext uri="{FF2B5EF4-FFF2-40B4-BE49-F238E27FC236}">
                  <a16:creationId xmlns:a16="http://schemas.microsoft.com/office/drawing/2014/main" id="{134CFEF0-7CC1-6E82-D753-E52907E5A78B}"/>
                </a:ext>
              </a:extLst>
            </p:cNvPr>
            <p:cNvSpPr/>
            <p:nvPr/>
          </p:nvSpPr>
          <p:spPr>
            <a:xfrm>
              <a:off x="2582322" y="3142866"/>
              <a:ext cx="2633813" cy="2623954"/>
            </a:xfrm>
            <a:custGeom>
              <a:avLst/>
              <a:gdLst/>
              <a:ahLst/>
              <a:cxnLst/>
              <a:rect l="l" t="t" r="r" b="b"/>
              <a:pathLst>
                <a:path w="17245" h="22164" extrusionOk="0">
                  <a:moveTo>
                    <a:pt x="2325" y="1"/>
                  </a:moveTo>
                  <a:cubicBezTo>
                    <a:pt x="1043" y="1"/>
                    <a:pt x="1" y="1043"/>
                    <a:pt x="1" y="2324"/>
                  </a:cubicBezTo>
                  <a:lnTo>
                    <a:pt x="1" y="19840"/>
                  </a:lnTo>
                  <a:cubicBezTo>
                    <a:pt x="1" y="21122"/>
                    <a:pt x="1043" y="22163"/>
                    <a:pt x="2325" y="22163"/>
                  </a:cubicBezTo>
                  <a:lnTo>
                    <a:pt x="14921" y="22163"/>
                  </a:lnTo>
                  <a:cubicBezTo>
                    <a:pt x="16201" y="22163"/>
                    <a:pt x="17245" y="21122"/>
                    <a:pt x="17245" y="19840"/>
                  </a:cubicBezTo>
                  <a:lnTo>
                    <a:pt x="17245" y="14536"/>
                  </a:lnTo>
                  <a:lnTo>
                    <a:pt x="16111" y="14536"/>
                  </a:lnTo>
                  <a:lnTo>
                    <a:pt x="16111" y="19840"/>
                  </a:lnTo>
                  <a:cubicBezTo>
                    <a:pt x="16111" y="20496"/>
                    <a:pt x="15577" y="21031"/>
                    <a:pt x="14921" y="21031"/>
                  </a:cubicBezTo>
                  <a:lnTo>
                    <a:pt x="2325" y="21031"/>
                  </a:lnTo>
                  <a:cubicBezTo>
                    <a:pt x="1668" y="21031"/>
                    <a:pt x="1134" y="20496"/>
                    <a:pt x="1134" y="19840"/>
                  </a:cubicBezTo>
                  <a:lnTo>
                    <a:pt x="1134" y="2324"/>
                  </a:lnTo>
                  <a:cubicBezTo>
                    <a:pt x="1134" y="1668"/>
                    <a:pt x="1668" y="1134"/>
                    <a:pt x="2325" y="1134"/>
                  </a:cubicBezTo>
                  <a:lnTo>
                    <a:pt x="12012" y="1134"/>
                  </a:lnTo>
                  <a:lnTo>
                    <a:pt x="12012" y="1"/>
                  </a:ln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1;p20">
              <a:extLst>
                <a:ext uri="{FF2B5EF4-FFF2-40B4-BE49-F238E27FC236}">
                  <a16:creationId xmlns:a16="http://schemas.microsoft.com/office/drawing/2014/main" id="{9233DA5F-5792-01D1-6616-23E7966C8CE7}"/>
                </a:ext>
              </a:extLst>
            </p:cNvPr>
            <p:cNvSpPr/>
            <p:nvPr/>
          </p:nvSpPr>
          <p:spPr>
            <a:xfrm>
              <a:off x="4373286" y="3020639"/>
              <a:ext cx="299717" cy="392667"/>
            </a:xfrm>
            <a:custGeom>
              <a:avLst/>
              <a:gdLst/>
              <a:ahLst/>
              <a:cxnLst/>
              <a:rect l="l" t="t" r="r" b="b"/>
              <a:pathLst>
                <a:path w="2328" h="3007" extrusionOk="0">
                  <a:moveTo>
                    <a:pt x="1" y="1"/>
                  </a:moveTo>
                  <a:lnTo>
                    <a:pt x="1" y="3006"/>
                  </a:lnTo>
                  <a:lnTo>
                    <a:pt x="2328" y="1504"/>
                  </a:lnTo>
                  <a:lnTo>
                    <a:pt x="1" y="1"/>
                  </a:ln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a:extLst>
              <a:ext uri="{FF2B5EF4-FFF2-40B4-BE49-F238E27FC236}">
                <a16:creationId xmlns:a16="http://schemas.microsoft.com/office/drawing/2014/main" id="{699A8A51-F110-AF2E-CA1D-17A5A25784DC}"/>
              </a:ext>
            </a:extLst>
          </p:cNvPr>
          <p:cNvGrpSpPr/>
          <p:nvPr/>
        </p:nvGrpSpPr>
        <p:grpSpPr>
          <a:xfrm>
            <a:off x="5356829" y="1946795"/>
            <a:ext cx="3009653" cy="3222681"/>
            <a:chOff x="4774592" y="2011867"/>
            <a:chExt cx="2633660" cy="2734539"/>
          </a:xfrm>
        </p:grpSpPr>
        <p:sp>
          <p:nvSpPr>
            <p:cNvPr id="55" name="Google Shape;268;p20">
              <a:extLst>
                <a:ext uri="{FF2B5EF4-FFF2-40B4-BE49-F238E27FC236}">
                  <a16:creationId xmlns:a16="http://schemas.microsoft.com/office/drawing/2014/main" id="{3CC61223-3BB9-FC1F-C5EB-60D33B6905D8}"/>
                </a:ext>
              </a:extLst>
            </p:cNvPr>
            <p:cNvSpPr/>
            <p:nvPr/>
          </p:nvSpPr>
          <p:spPr>
            <a:xfrm>
              <a:off x="4774592" y="2011867"/>
              <a:ext cx="2633660" cy="2623718"/>
            </a:xfrm>
            <a:custGeom>
              <a:avLst/>
              <a:gdLst/>
              <a:ahLst/>
              <a:cxnLst/>
              <a:rect l="l" t="t" r="r" b="b"/>
              <a:pathLst>
                <a:path w="17244" h="22162" extrusionOk="0">
                  <a:moveTo>
                    <a:pt x="2324" y="1"/>
                  </a:moveTo>
                  <a:cubicBezTo>
                    <a:pt x="1042" y="1"/>
                    <a:pt x="1" y="1042"/>
                    <a:pt x="1" y="2324"/>
                  </a:cubicBezTo>
                  <a:lnTo>
                    <a:pt x="1" y="19838"/>
                  </a:lnTo>
                  <a:cubicBezTo>
                    <a:pt x="1" y="21119"/>
                    <a:pt x="1042" y="22162"/>
                    <a:pt x="2324" y="22162"/>
                  </a:cubicBezTo>
                  <a:lnTo>
                    <a:pt x="12011" y="22162"/>
                  </a:lnTo>
                  <a:lnTo>
                    <a:pt x="12011" y="21029"/>
                  </a:lnTo>
                  <a:lnTo>
                    <a:pt x="2324" y="21029"/>
                  </a:lnTo>
                  <a:cubicBezTo>
                    <a:pt x="1668" y="21029"/>
                    <a:pt x="1133" y="20495"/>
                    <a:pt x="1133" y="19840"/>
                  </a:cubicBezTo>
                  <a:lnTo>
                    <a:pt x="1133" y="2324"/>
                  </a:lnTo>
                  <a:cubicBezTo>
                    <a:pt x="1133" y="1668"/>
                    <a:pt x="1668" y="1133"/>
                    <a:pt x="2324" y="1133"/>
                  </a:cubicBezTo>
                  <a:lnTo>
                    <a:pt x="14921" y="1133"/>
                  </a:lnTo>
                  <a:cubicBezTo>
                    <a:pt x="15576" y="1133"/>
                    <a:pt x="16110" y="1668"/>
                    <a:pt x="16110" y="2324"/>
                  </a:cubicBezTo>
                  <a:lnTo>
                    <a:pt x="16110" y="7628"/>
                  </a:lnTo>
                  <a:lnTo>
                    <a:pt x="17244" y="7628"/>
                  </a:lnTo>
                  <a:lnTo>
                    <a:pt x="17244" y="2324"/>
                  </a:lnTo>
                  <a:cubicBezTo>
                    <a:pt x="17244" y="1042"/>
                    <a:pt x="16201" y="1"/>
                    <a:pt x="14921" y="1"/>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9;p20">
              <a:extLst>
                <a:ext uri="{FF2B5EF4-FFF2-40B4-BE49-F238E27FC236}">
                  <a16:creationId xmlns:a16="http://schemas.microsoft.com/office/drawing/2014/main" id="{4536D372-FC31-1694-9E3D-2B8F0078BDDF}"/>
                </a:ext>
              </a:extLst>
            </p:cNvPr>
            <p:cNvSpPr/>
            <p:nvPr/>
          </p:nvSpPr>
          <p:spPr>
            <a:xfrm>
              <a:off x="6531088" y="4353869"/>
              <a:ext cx="299846" cy="392537"/>
            </a:xfrm>
            <a:custGeom>
              <a:avLst/>
              <a:gdLst/>
              <a:ahLst/>
              <a:cxnLst/>
              <a:rect l="l" t="t" r="r" b="b"/>
              <a:pathLst>
                <a:path w="2329" h="3006" extrusionOk="0">
                  <a:moveTo>
                    <a:pt x="1" y="0"/>
                  </a:moveTo>
                  <a:lnTo>
                    <a:pt x="1" y="3006"/>
                  </a:lnTo>
                  <a:lnTo>
                    <a:pt x="2328" y="1503"/>
                  </a:lnTo>
                  <a:lnTo>
                    <a:pt x="1" y="0"/>
                  </a:ln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roup 28">
            <a:extLst>
              <a:ext uri="{FF2B5EF4-FFF2-40B4-BE49-F238E27FC236}">
                <a16:creationId xmlns:a16="http://schemas.microsoft.com/office/drawing/2014/main" id="{FC684DA8-D93F-9A99-7A59-9B46EA44AFD9}"/>
              </a:ext>
            </a:extLst>
          </p:cNvPr>
          <p:cNvGrpSpPr/>
          <p:nvPr/>
        </p:nvGrpSpPr>
        <p:grpSpPr>
          <a:xfrm>
            <a:off x="8609245" y="5728883"/>
            <a:ext cx="850349" cy="953046"/>
            <a:chOff x="7845316" y="5238165"/>
            <a:chExt cx="876752" cy="982638"/>
          </a:xfrm>
        </p:grpSpPr>
        <p:sp>
          <p:nvSpPr>
            <p:cNvPr id="46" name="Google Shape;259;p20">
              <a:extLst>
                <a:ext uri="{FF2B5EF4-FFF2-40B4-BE49-F238E27FC236}">
                  <a16:creationId xmlns:a16="http://schemas.microsoft.com/office/drawing/2014/main" id="{31FD93A8-5579-3BFC-3CCD-EAB8F7DC4626}"/>
                </a:ext>
              </a:extLst>
            </p:cNvPr>
            <p:cNvSpPr/>
            <p:nvPr/>
          </p:nvSpPr>
          <p:spPr>
            <a:xfrm>
              <a:off x="7845316" y="5238165"/>
              <a:ext cx="876752" cy="889019"/>
            </a:xfrm>
            <a:custGeom>
              <a:avLst/>
              <a:gdLst/>
              <a:ahLst/>
              <a:cxnLst/>
              <a:rect l="l" t="t" r="r" b="b"/>
              <a:pathLst>
                <a:path w="6810" h="6808" extrusionOk="0">
                  <a:moveTo>
                    <a:pt x="3405" y="1132"/>
                  </a:moveTo>
                  <a:cubicBezTo>
                    <a:pt x="4659" y="1132"/>
                    <a:pt x="5677" y="2151"/>
                    <a:pt x="5677" y="3405"/>
                  </a:cubicBezTo>
                  <a:cubicBezTo>
                    <a:pt x="5677" y="4658"/>
                    <a:pt x="4659" y="5676"/>
                    <a:pt x="3405" y="5676"/>
                  </a:cubicBezTo>
                  <a:cubicBezTo>
                    <a:pt x="2152" y="5676"/>
                    <a:pt x="1132" y="4658"/>
                    <a:pt x="1132" y="3405"/>
                  </a:cubicBezTo>
                  <a:cubicBezTo>
                    <a:pt x="1132" y="2151"/>
                    <a:pt x="2152" y="1132"/>
                    <a:pt x="3405" y="1132"/>
                  </a:cubicBezTo>
                  <a:close/>
                  <a:moveTo>
                    <a:pt x="3405" y="0"/>
                  </a:moveTo>
                  <a:cubicBezTo>
                    <a:pt x="1528" y="0"/>
                    <a:pt x="1" y="1527"/>
                    <a:pt x="1" y="3405"/>
                  </a:cubicBezTo>
                  <a:cubicBezTo>
                    <a:pt x="1" y="5282"/>
                    <a:pt x="1528" y="6808"/>
                    <a:pt x="3405" y="6808"/>
                  </a:cubicBezTo>
                  <a:cubicBezTo>
                    <a:pt x="5283" y="6808"/>
                    <a:pt x="6810" y="5282"/>
                    <a:pt x="6809" y="3405"/>
                  </a:cubicBezTo>
                  <a:cubicBezTo>
                    <a:pt x="6809" y="1527"/>
                    <a:pt x="5283" y="0"/>
                    <a:pt x="3405"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roup 27">
              <a:extLst>
                <a:ext uri="{FF2B5EF4-FFF2-40B4-BE49-F238E27FC236}">
                  <a16:creationId xmlns:a16="http://schemas.microsoft.com/office/drawing/2014/main" id="{19DF45F2-10DD-10CD-52D4-E5B968EC24A2}"/>
                </a:ext>
              </a:extLst>
            </p:cNvPr>
            <p:cNvGrpSpPr/>
            <p:nvPr/>
          </p:nvGrpSpPr>
          <p:grpSpPr>
            <a:xfrm>
              <a:off x="7918121" y="5311945"/>
              <a:ext cx="731141" cy="908858"/>
              <a:chOff x="7918121" y="5311945"/>
              <a:chExt cx="731141" cy="908858"/>
            </a:xfrm>
          </p:grpSpPr>
          <p:sp>
            <p:nvSpPr>
              <p:cNvPr id="45" name="Google Shape;258;p20">
                <a:extLst>
                  <a:ext uri="{FF2B5EF4-FFF2-40B4-BE49-F238E27FC236}">
                    <a16:creationId xmlns:a16="http://schemas.microsoft.com/office/drawing/2014/main" id="{14954800-1DA3-87A1-D812-8E1A9AA40DA3}"/>
                  </a:ext>
                </a:extLst>
              </p:cNvPr>
              <p:cNvSpPr/>
              <p:nvPr/>
            </p:nvSpPr>
            <p:spPr>
              <a:xfrm>
                <a:off x="7918121" y="5311945"/>
                <a:ext cx="731141" cy="741589"/>
              </a:xfrm>
              <a:custGeom>
                <a:avLst/>
                <a:gdLst/>
                <a:ahLst/>
                <a:cxnLst/>
                <a:rect l="l" t="t" r="r" b="b"/>
                <a:pathLst>
                  <a:path w="5679" h="5679" extrusionOk="0">
                    <a:moveTo>
                      <a:pt x="2839" y="1"/>
                    </a:moveTo>
                    <a:cubicBezTo>
                      <a:pt x="1271" y="1"/>
                      <a:pt x="1" y="1271"/>
                      <a:pt x="1" y="2840"/>
                    </a:cubicBezTo>
                    <a:cubicBezTo>
                      <a:pt x="1" y="4407"/>
                      <a:pt x="1271" y="5678"/>
                      <a:pt x="2839" y="5678"/>
                    </a:cubicBezTo>
                    <a:cubicBezTo>
                      <a:pt x="4407" y="5678"/>
                      <a:pt x="5678" y="4407"/>
                      <a:pt x="5678" y="2840"/>
                    </a:cubicBezTo>
                    <a:cubicBezTo>
                      <a:pt x="5678" y="1271"/>
                      <a:pt x="4407" y="1"/>
                      <a:pt x="2839" y="1"/>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26">
                <a:extLst>
                  <a:ext uri="{FF2B5EF4-FFF2-40B4-BE49-F238E27FC236}">
                    <a16:creationId xmlns:a16="http://schemas.microsoft.com/office/drawing/2014/main" id="{57C7C639-9D7E-1314-0105-F63088DD098D}"/>
                  </a:ext>
                </a:extLst>
              </p:cNvPr>
              <p:cNvSpPr txBox="1"/>
              <p:nvPr/>
            </p:nvSpPr>
            <p:spPr bwMode="auto">
              <a:xfrm>
                <a:off x="7938549" y="5369542"/>
                <a:ext cx="710713" cy="851261"/>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grpSp>
        <p:nvGrpSpPr>
          <p:cNvPr id="27" name="Group 26">
            <a:extLst>
              <a:ext uri="{FF2B5EF4-FFF2-40B4-BE49-F238E27FC236}">
                <a16:creationId xmlns:a16="http://schemas.microsoft.com/office/drawing/2014/main" id="{E228BDBF-E79B-7A8C-7818-ABF0C4AD4AEF}"/>
              </a:ext>
            </a:extLst>
          </p:cNvPr>
          <p:cNvGrpSpPr/>
          <p:nvPr/>
        </p:nvGrpSpPr>
        <p:grpSpPr>
          <a:xfrm>
            <a:off x="2956983" y="5728597"/>
            <a:ext cx="850598" cy="943820"/>
            <a:chOff x="3460723" y="5238165"/>
            <a:chExt cx="877009" cy="973126"/>
          </a:xfrm>
        </p:grpSpPr>
        <p:sp>
          <p:nvSpPr>
            <p:cNvPr id="49" name="Google Shape;262;p20">
              <a:extLst>
                <a:ext uri="{FF2B5EF4-FFF2-40B4-BE49-F238E27FC236}">
                  <a16:creationId xmlns:a16="http://schemas.microsoft.com/office/drawing/2014/main" id="{C52A56AC-ED67-C0D6-9587-0A70F01737C7}"/>
                </a:ext>
              </a:extLst>
            </p:cNvPr>
            <p:cNvSpPr/>
            <p:nvPr/>
          </p:nvSpPr>
          <p:spPr>
            <a:xfrm>
              <a:off x="3533720" y="5311945"/>
              <a:ext cx="731013" cy="741589"/>
            </a:xfrm>
            <a:custGeom>
              <a:avLst/>
              <a:gdLst/>
              <a:ahLst/>
              <a:cxnLst/>
              <a:rect l="l" t="t" r="r" b="b"/>
              <a:pathLst>
                <a:path w="5678" h="5679" extrusionOk="0">
                  <a:moveTo>
                    <a:pt x="2839" y="1"/>
                  </a:moveTo>
                  <a:cubicBezTo>
                    <a:pt x="1271" y="1"/>
                    <a:pt x="1" y="1271"/>
                    <a:pt x="1" y="2840"/>
                  </a:cubicBezTo>
                  <a:cubicBezTo>
                    <a:pt x="1" y="4407"/>
                    <a:pt x="1271" y="5678"/>
                    <a:pt x="2839" y="5678"/>
                  </a:cubicBezTo>
                  <a:cubicBezTo>
                    <a:pt x="4406" y="5678"/>
                    <a:pt x="5678" y="4407"/>
                    <a:pt x="5678" y="2840"/>
                  </a:cubicBezTo>
                  <a:cubicBezTo>
                    <a:pt x="5678" y="1271"/>
                    <a:pt x="4406" y="1"/>
                    <a:pt x="2839" y="1"/>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3;p20">
              <a:extLst>
                <a:ext uri="{FF2B5EF4-FFF2-40B4-BE49-F238E27FC236}">
                  <a16:creationId xmlns:a16="http://schemas.microsoft.com/office/drawing/2014/main" id="{9400D26D-EAA8-04C5-7106-16C6A7AFA415}"/>
                </a:ext>
              </a:extLst>
            </p:cNvPr>
            <p:cNvSpPr/>
            <p:nvPr/>
          </p:nvSpPr>
          <p:spPr>
            <a:xfrm>
              <a:off x="3460723" y="5238165"/>
              <a:ext cx="877009" cy="889019"/>
            </a:xfrm>
            <a:custGeom>
              <a:avLst/>
              <a:gdLst/>
              <a:ahLst/>
              <a:cxnLst/>
              <a:rect l="l" t="t" r="r" b="b"/>
              <a:pathLst>
                <a:path w="6812" h="6808" extrusionOk="0">
                  <a:moveTo>
                    <a:pt x="3406" y="1132"/>
                  </a:moveTo>
                  <a:cubicBezTo>
                    <a:pt x="4659" y="1132"/>
                    <a:pt x="5678" y="2151"/>
                    <a:pt x="5678" y="3405"/>
                  </a:cubicBezTo>
                  <a:cubicBezTo>
                    <a:pt x="5678" y="4658"/>
                    <a:pt x="4659" y="5676"/>
                    <a:pt x="3406" y="5676"/>
                  </a:cubicBezTo>
                  <a:cubicBezTo>
                    <a:pt x="2153" y="5676"/>
                    <a:pt x="1134" y="4658"/>
                    <a:pt x="1134" y="3405"/>
                  </a:cubicBezTo>
                  <a:cubicBezTo>
                    <a:pt x="1134" y="2151"/>
                    <a:pt x="2153" y="1132"/>
                    <a:pt x="3406" y="1132"/>
                  </a:cubicBezTo>
                  <a:close/>
                  <a:moveTo>
                    <a:pt x="3406" y="0"/>
                  </a:moveTo>
                  <a:cubicBezTo>
                    <a:pt x="1528" y="0"/>
                    <a:pt x="1" y="1527"/>
                    <a:pt x="1" y="3405"/>
                  </a:cubicBezTo>
                  <a:cubicBezTo>
                    <a:pt x="1" y="5282"/>
                    <a:pt x="1529" y="6808"/>
                    <a:pt x="3406" y="6808"/>
                  </a:cubicBezTo>
                  <a:cubicBezTo>
                    <a:pt x="5284" y="6808"/>
                    <a:pt x="6812" y="5282"/>
                    <a:pt x="6810" y="3405"/>
                  </a:cubicBezTo>
                  <a:cubicBezTo>
                    <a:pt x="6810" y="1527"/>
                    <a:pt x="5283" y="0"/>
                    <a:pt x="3406" y="0"/>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26">
              <a:extLst>
                <a:ext uri="{FF2B5EF4-FFF2-40B4-BE49-F238E27FC236}">
                  <a16:creationId xmlns:a16="http://schemas.microsoft.com/office/drawing/2014/main" id="{EC5C7A7B-FEB9-4661-E579-7869AE0E124B}"/>
                </a:ext>
              </a:extLst>
            </p:cNvPr>
            <p:cNvSpPr txBox="1"/>
            <p:nvPr/>
          </p:nvSpPr>
          <p:spPr bwMode="auto">
            <a:xfrm>
              <a:off x="3533720" y="5360030"/>
              <a:ext cx="710713" cy="851261"/>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nvGrpSpPr>
          <p:cNvPr id="30" name="Group 29">
            <a:extLst>
              <a:ext uri="{FF2B5EF4-FFF2-40B4-BE49-F238E27FC236}">
                <a16:creationId xmlns:a16="http://schemas.microsoft.com/office/drawing/2014/main" id="{2D437621-3DC6-3670-0EA2-5476573F7176}"/>
              </a:ext>
            </a:extLst>
          </p:cNvPr>
          <p:cNvGrpSpPr/>
          <p:nvPr/>
        </p:nvGrpSpPr>
        <p:grpSpPr>
          <a:xfrm>
            <a:off x="720343" y="1626273"/>
            <a:ext cx="850224" cy="943675"/>
            <a:chOff x="1264352" y="1641270"/>
            <a:chExt cx="876623" cy="972976"/>
          </a:xfrm>
        </p:grpSpPr>
        <p:sp>
          <p:nvSpPr>
            <p:cNvPr id="41" name="Google Shape;254;p20">
              <a:extLst>
                <a:ext uri="{FF2B5EF4-FFF2-40B4-BE49-F238E27FC236}">
                  <a16:creationId xmlns:a16="http://schemas.microsoft.com/office/drawing/2014/main" id="{301778B9-4518-EEBF-6B16-249476485509}"/>
                </a:ext>
              </a:extLst>
            </p:cNvPr>
            <p:cNvSpPr/>
            <p:nvPr/>
          </p:nvSpPr>
          <p:spPr>
            <a:xfrm>
              <a:off x="1337157" y="1714919"/>
              <a:ext cx="731013" cy="741459"/>
            </a:xfrm>
            <a:custGeom>
              <a:avLst/>
              <a:gdLst/>
              <a:ahLst/>
              <a:cxnLst/>
              <a:rect l="l" t="t" r="r" b="b"/>
              <a:pathLst>
                <a:path w="5678" h="5678" extrusionOk="0">
                  <a:moveTo>
                    <a:pt x="2839" y="1"/>
                  </a:moveTo>
                  <a:cubicBezTo>
                    <a:pt x="1272" y="1"/>
                    <a:pt x="0" y="1272"/>
                    <a:pt x="0" y="2839"/>
                  </a:cubicBezTo>
                  <a:cubicBezTo>
                    <a:pt x="0" y="4407"/>
                    <a:pt x="1272" y="5678"/>
                    <a:pt x="2839" y="5678"/>
                  </a:cubicBezTo>
                  <a:cubicBezTo>
                    <a:pt x="4407" y="5678"/>
                    <a:pt x="5678" y="4407"/>
                    <a:pt x="5678" y="2839"/>
                  </a:cubicBezTo>
                  <a:cubicBezTo>
                    <a:pt x="5678" y="1272"/>
                    <a:pt x="4407" y="1"/>
                    <a:pt x="2839"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roup 22">
              <a:extLst>
                <a:ext uri="{FF2B5EF4-FFF2-40B4-BE49-F238E27FC236}">
                  <a16:creationId xmlns:a16="http://schemas.microsoft.com/office/drawing/2014/main" id="{161778B6-06F6-2588-C3A2-64B732EC7F94}"/>
                </a:ext>
              </a:extLst>
            </p:cNvPr>
            <p:cNvGrpSpPr/>
            <p:nvPr/>
          </p:nvGrpSpPr>
          <p:grpSpPr>
            <a:xfrm>
              <a:off x="1264352" y="1641270"/>
              <a:ext cx="876623" cy="972976"/>
              <a:chOff x="1264352" y="1641270"/>
              <a:chExt cx="876623" cy="972976"/>
            </a:xfrm>
          </p:grpSpPr>
          <p:sp>
            <p:nvSpPr>
              <p:cNvPr id="42" name="Google Shape;255;p20">
                <a:extLst>
                  <a:ext uri="{FF2B5EF4-FFF2-40B4-BE49-F238E27FC236}">
                    <a16:creationId xmlns:a16="http://schemas.microsoft.com/office/drawing/2014/main" id="{022BFCDA-3BC8-4A8D-8465-525C475FA27F}"/>
                  </a:ext>
                </a:extLst>
              </p:cNvPr>
              <p:cNvSpPr/>
              <p:nvPr/>
            </p:nvSpPr>
            <p:spPr>
              <a:xfrm>
                <a:off x="1264352" y="1641270"/>
                <a:ext cx="876623" cy="889149"/>
              </a:xfrm>
              <a:custGeom>
                <a:avLst/>
                <a:gdLst/>
                <a:ahLst/>
                <a:cxnLst/>
                <a:rect l="l" t="t" r="r" b="b"/>
                <a:pathLst>
                  <a:path w="6809" h="6809" extrusionOk="0">
                    <a:moveTo>
                      <a:pt x="3405" y="1131"/>
                    </a:moveTo>
                    <a:cubicBezTo>
                      <a:pt x="4658" y="1131"/>
                      <a:pt x="5677" y="2152"/>
                      <a:pt x="5677" y="3403"/>
                    </a:cubicBezTo>
                    <a:cubicBezTo>
                      <a:pt x="5677" y="4656"/>
                      <a:pt x="4658" y="5676"/>
                      <a:pt x="3405" y="5676"/>
                    </a:cubicBezTo>
                    <a:cubicBezTo>
                      <a:pt x="2152" y="5676"/>
                      <a:pt x="1132" y="4656"/>
                      <a:pt x="1132" y="3403"/>
                    </a:cubicBezTo>
                    <a:cubicBezTo>
                      <a:pt x="1132" y="2150"/>
                      <a:pt x="2152" y="1131"/>
                      <a:pt x="3405" y="1131"/>
                    </a:cubicBezTo>
                    <a:close/>
                    <a:moveTo>
                      <a:pt x="3405" y="1"/>
                    </a:moveTo>
                    <a:cubicBezTo>
                      <a:pt x="1527" y="1"/>
                      <a:pt x="1" y="1527"/>
                      <a:pt x="1" y="3405"/>
                    </a:cubicBezTo>
                    <a:cubicBezTo>
                      <a:pt x="1" y="5282"/>
                      <a:pt x="1528" y="6809"/>
                      <a:pt x="3405" y="6809"/>
                    </a:cubicBezTo>
                    <a:cubicBezTo>
                      <a:pt x="5282" y="6809"/>
                      <a:pt x="6809" y="5282"/>
                      <a:pt x="6809" y="3405"/>
                    </a:cubicBezTo>
                    <a:cubicBezTo>
                      <a:pt x="6809" y="1527"/>
                      <a:pt x="5282" y="1"/>
                      <a:pt x="3405"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26">
                <a:extLst>
                  <a:ext uri="{FF2B5EF4-FFF2-40B4-BE49-F238E27FC236}">
                    <a16:creationId xmlns:a16="http://schemas.microsoft.com/office/drawing/2014/main" id="{38DF4CD8-E848-CF79-69B4-D734EEABF772}"/>
                  </a:ext>
                </a:extLst>
              </p:cNvPr>
              <p:cNvSpPr txBox="1"/>
              <p:nvPr/>
            </p:nvSpPr>
            <p:spPr bwMode="auto">
              <a:xfrm>
                <a:off x="1357600" y="1762985"/>
                <a:ext cx="710713" cy="851261"/>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26" name="Group 25">
            <a:extLst>
              <a:ext uri="{FF2B5EF4-FFF2-40B4-BE49-F238E27FC236}">
                <a16:creationId xmlns:a16="http://schemas.microsoft.com/office/drawing/2014/main" id="{6445A7E2-17E4-3C11-FFD4-EF1988E31CB2}"/>
              </a:ext>
            </a:extLst>
          </p:cNvPr>
          <p:cNvGrpSpPr/>
          <p:nvPr/>
        </p:nvGrpSpPr>
        <p:grpSpPr>
          <a:xfrm>
            <a:off x="5754376" y="1626273"/>
            <a:ext cx="850349" cy="943675"/>
            <a:chOff x="5653046" y="1641270"/>
            <a:chExt cx="876752" cy="972976"/>
          </a:xfrm>
        </p:grpSpPr>
        <p:sp>
          <p:nvSpPr>
            <p:cNvPr id="57" name="Google Shape;270;p20">
              <a:extLst>
                <a:ext uri="{FF2B5EF4-FFF2-40B4-BE49-F238E27FC236}">
                  <a16:creationId xmlns:a16="http://schemas.microsoft.com/office/drawing/2014/main" id="{F52E3232-DF90-EEDF-5D83-91F293A94BF9}"/>
                </a:ext>
              </a:extLst>
            </p:cNvPr>
            <p:cNvSpPr/>
            <p:nvPr/>
          </p:nvSpPr>
          <p:spPr>
            <a:xfrm>
              <a:off x="5725914" y="1714919"/>
              <a:ext cx="731013" cy="741459"/>
            </a:xfrm>
            <a:custGeom>
              <a:avLst/>
              <a:gdLst/>
              <a:ahLst/>
              <a:cxnLst/>
              <a:rect l="l" t="t" r="r" b="b"/>
              <a:pathLst>
                <a:path w="5678" h="5678" extrusionOk="0">
                  <a:moveTo>
                    <a:pt x="2839" y="1"/>
                  </a:moveTo>
                  <a:cubicBezTo>
                    <a:pt x="1272" y="1"/>
                    <a:pt x="1" y="1272"/>
                    <a:pt x="1" y="2839"/>
                  </a:cubicBezTo>
                  <a:cubicBezTo>
                    <a:pt x="1" y="4407"/>
                    <a:pt x="1272" y="5678"/>
                    <a:pt x="2839" y="5678"/>
                  </a:cubicBezTo>
                  <a:cubicBezTo>
                    <a:pt x="4407" y="5678"/>
                    <a:pt x="5678" y="4407"/>
                    <a:pt x="5678" y="2839"/>
                  </a:cubicBezTo>
                  <a:cubicBezTo>
                    <a:pt x="5678" y="1272"/>
                    <a:pt x="4407" y="1"/>
                    <a:pt x="2839" y="1"/>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roup 24">
              <a:extLst>
                <a:ext uri="{FF2B5EF4-FFF2-40B4-BE49-F238E27FC236}">
                  <a16:creationId xmlns:a16="http://schemas.microsoft.com/office/drawing/2014/main" id="{C0DA7C42-AF77-ED2F-BE94-13EAAAF6FE07}"/>
                </a:ext>
              </a:extLst>
            </p:cNvPr>
            <p:cNvGrpSpPr/>
            <p:nvPr/>
          </p:nvGrpSpPr>
          <p:grpSpPr>
            <a:xfrm>
              <a:off x="5653046" y="1641270"/>
              <a:ext cx="876752" cy="972976"/>
              <a:chOff x="5653046" y="1641270"/>
              <a:chExt cx="876752" cy="972976"/>
            </a:xfrm>
          </p:grpSpPr>
          <p:sp>
            <p:nvSpPr>
              <p:cNvPr id="58" name="Google Shape;271;p20">
                <a:extLst>
                  <a:ext uri="{FF2B5EF4-FFF2-40B4-BE49-F238E27FC236}">
                    <a16:creationId xmlns:a16="http://schemas.microsoft.com/office/drawing/2014/main" id="{29D2A05A-E52A-7F4A-D03B-FAA91B942E6D}"/>
                  </a:ext>
                </a:extLst>
              </p:cNvPr>
              <p:cNvSpPr/>
              <p:nvPr/>
            </p:nvSpPr>
            <p:spPr>
              <a:xfrm>
                <a:off x="5653046" y="1641270"/>
                <a:ext cx="876752" cy="889149"/>
              </a:xfrm>
              <a:custGeom>
                <a:avLst/>
                <a:gdLst/>
                <a:ahLst/>
                <a:cxnLst/>
                <a:rect l="l" t="t" r="r" b="b"/>
                <a:pathLst>
                  <a:path w="6810" h="6809" extrusionOk="0">
                    <a:moveTo>
                      <a:pt x="3404" y="1131"/>
                    </a:moveTo>
                    <a:cubicBezTo>
                      <a:pt x="4657" y="1131"/>
                      <a:pt x="5677" y="2152"/>
                      <a:pt x="5677" y="3403"/>
                    </a:cubicBezTo>
                    <a:cubicBezTo>
                      <a:pt x="5677" y="4656"/>
                      <a:pt x="4657" y="5676"/>
                      <a:pt x="3404" y="5676"/>
                    </a:cubicBezTo>
                    <a:cubicBezTo>
                      <a:pt x="2151" y="5676"/>
                      <a:pt x="1132" y="4656"/>
                      <a:pt x="1132" y="3403"/>
                    </a:cubicBezTo>
                    <a:cubicBezTo>
                      <a:pt x="1132" y="2150"/>
                      <a:pt x="2151" y="1131"/>
                      <a:pt x="3404" y="1131"/>
                    </a:cubicBezTo>
                    <a:close/>
                    <a:moveTo>
                      <a:pt x="3404" y="1"/>
                    </a:moveTo>
                    <a:cubicBezTo>
                      <a:pt x="1527" y="1"/>
                      <a:pt x="1" y="1527"/>
                      <a:pt x="1" y="3405"/>
                    </a:cubicBezTo>
                    <a:cubicBezTo>
                      <a:pt x="1" y="5282"/>
                      <a:pt x="1527" y="6809"/>
                      <a:pt x="3404" y="6809"/>
                    </a:cubicBezTo>
                    <a:cubicBezTo>
                      <a:pt x="5281" y="6809"/>
                      <a:pt x="6810" y="5282"/>
                      <a:pt x="6810" y="3405"/>
                    </a:cubicBezTo>
                    <a:cubicBezTo>
                      <a:pt x="6810" y="1527"/>
                      <a:pt x="5281" y="1"/>
                      <a:pt x="3404" y="1"/>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Box 26">
                <a:extLst>
                  <a:ext uri="{FF2B5EF4-FFF2-40B4-BE49-F238E27FC236}">
                    <a16:creationId xmlns:a16="http://schemas.microsoft.com/office/drawing/2014/main" id="{B95A8542-784D-E388-6BE5-1F17914919C7}"/>
                  </a:ext>
                </a:extLst>
              </p:cNvPr>
              <p:cNvSpPr txBox="1"/>
              <p:nvPr/>
            </p:nvSpPr>
            <p:spPr bwMode="auto">
              <a:xfrm>
                <a:off x="5736063" y="1762985"/>
                <a:ext cx="710713" cy="851261"/>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31" name="TextBox 28">
            <a:extLst>
              <a:ext uri="{FF2B5EF4-FFF2-40B4-BE49-F238E27FC236}">
                <a16:creationId xmlns:a16="http://schemas.microsoft.com/office/drawing/2014/main" id="{F66A5681-B127-FE29-C22F-0F5F53864D3E}"/>
              </a:ext>
            </a:extLst>
          </p:cNvPr>
          <p:cNvSpPr txBox="1"/>
          <p:nvPr/>
        </p:nvSpPr>
        <p:spPr>
          <a:xfrm>
            <a:off x="711908" y="2702996"/>
            <a:ext cx="1804387" cy="1797928"/>
          </a:xfrm>
          <a:prstGeom prst="rect">
            <a:avLst/>
          </a:prstGeom>
          <a:noFill/>
        </p:spPr>
        <p:txBody>
          <a:bodyPr wrap="square">
            <a:spAutoFit/>
          </a:bodyPr>
          <a:lstStyle/>
          <a:p>
            <a:pPr>
              <a:lnSpc>
                <a:spcPts val="1890"/>
              </a:lnSpc>
            </a:pPr>
            <a:r>
              <a:rPr lang="en-US" sz="2000" b="1" dirty="0">
                <a:solidFill>
                  <a:srgbClr val="0289AE"/>
                </a:solidFill>
              </a:rPr>
              <a:t>Case A: Linen Repurposing</a:t>
            </a:r>
          </a:p>
          <a:p>
            <a:pPr>
              <a:lnSpc>
                <a:spcPts val="1890"/>
              </a:lnSpc>
            </a:pPr>
            <a:endParaRPr lang="en-US" dirty="0">
              <a:solidFill>
                <a:srgbClr val="262626"/>
              </a:solidFill>
            </a:endParaRPr>
          </a:p>
          <a:p>
            <a:pPr>
              <a:lnSpc>
                <a:spcPts val="1890"/>
              </a:lnSpc>
            </a:pPr>
            <a:r>
              <a:rPr lang="en-US" dirty="0">
                <a:solidFill>
                  <a:srgbClr val="262626"/>
                </a:solidFill>
              </a:rPr>
              <a:t>Worn textiles are repurposed for internal use.</a:t>
            </a:r>
          </a:p>
          <a:p>
            <a:pPr>
              <a:lnSpc>
                <a:spcPts val="1890"/>
              </a:lnSpc>
            </a:pPr>
            <a:endParaRPr lang="en-US" dirty="0">
              <a:solidFill>
                <a:srgbClr val="262626"/>
              </a:solidFill>
            </a:endParaRPr>
          </a:p>
        </p:txBody>
      </p:sp>
      <p:sp>
        <p:nvSpPr>
          <p:cNvPr id="32" name="TextBox 28">
            <a:extLst>
              <a:ext uri="{FF2B5EF4-FFF2-40B4-BE49-F238E27FC236}">
                <a16:creationId xmlns:a16="http://schemas.microsoft.com/office/drawing/2014/main" id="{F5C05871-F5B5-33BF-4C98-650BF244E40F}"/>
              </a:ext>
            </a:extLst>
          </p:cNvPr>
          <p:cNvSpPr txBox="1"/>
          <p:nvPr/>
        </p:nvSpPr>
        <p:spPr>
          <a:xfrm>
            <a:off x="2876667" y="3774423"/>
            <a:ext cx="2303203" cy="2041585"/>
          </a:xfrm>
          <a:prstGeom prst="rect">
            <a:avLst/>
          </a:prstGeom>
          <a:noFill/>
        </p:spPr>
        <p:txBody>
          <a:bodyPr wrap="square">
            <a:spAutoFit/>
          </a:bodyPr>
          <a:lstStyle/>
          <a:p>
            <a:pPr>
              <a:lnSpc>
                <a:spcPts val="1890"/>
              </a:lnSpc>
            </a:pPr>
            <a:r>
              <a:rPr lang="en-US" sz="2000" b="1" dirty="0">
                <a:solidFill>
                  <a:srgbClr val="06677F"/>
                </a:solidFill>
              </a:rPr>
              <a:t>Case B: Zero-Waste Menu Design</a:t>
            </a:r>
          </a:p>
          <a:p>
            <a:pPr>
              <a:lnSpc>
                <a:spcPts val="1890"/>
              </a:lnSpc>
            </a:pPr>
            <a:endParaRPr lang="en-US" dirty="0">
              <a:solidFill>
                <a:srgbClr val="262626"/>
              </a:solidFill>
            </a:endParaRPr>
          </a:p>
          <a:p>
            <a:pPr>
              <a:lnSpc>
                <a:spcPts val="1890"/>
              </a:lnSpc>
            </a:pPr>
            <a:r>
              <a:rPr lang="en-US" dirty="0">
                <a:solidFill>
                  <a:srgbClr val="262626"/>
                </a:solidFill>
              </a:rPr>
              <a:t>Ingredients are selected and combined for fuller use across dishes.</a:t>
            </a:r>
          </a:p>
          <a:p>
            <a:pPr>
              <a:lnSpc>
                <a:spcPts val="1890"/>
              </a:lnSpc>
            </a:pPr>
            <a:endParaRPr lang="en-US" dirty="0">
              <a:solidFill>
                <a:srgbClr val="262626"/>
              </a:solidFill>
            </a:endParaRPr>
          </a:p>
        </p:txBody>
      </p:sp>
      <p:sp>
        <p:nvSpPr>
          <p:cNvPr id="33" name="TextBox 28">
            <a:extLst>
              <a:ext uri="{FF2B5EF4-FFF2-40B4-BE49-F238E27FC236}">
                <a16:creationId xmlns:a16="http://schemas.microsoft.com/office/drawing/2014/main" id="{E7DA81D8-4B1F-DE91-262D-E6752280C883}"/>
              </a:ext>
            </a:extLst>
          </p:cNvPr>
          <p:cNvSpPr txBox="1"/>
          <p:nvPr/>
        </p:nvSpPr>
        <p:spPr>
          <a:xfrm>
            <a:off x="5753973" y="2702996"/>
            <a:ext cx="2304405" cy="1797928"/>
          </a:xfrm>
          <a:prstGeom prst="rect">
            <a:avLst/>
          </a:prstGeom>
          <a:noFill/>
        </p:spPr>
        <p:txBody>
          <a:bodyPr wrap="square">
            <a:spAutoFit/>
          </a:bodyPr>
          <a:lstStyle/>
          <a:p>
            <a:pPr>
              <a:lnSpc>
                <a:spcPts val="1890"/>
              </a:lnSpc>
            </a:pPr>
            <a:r>
              <a:rPr lang="en-US" sz="2000" b="1" dirty="0">
                <a:solidFill>
                  <a:srgbClr val="62A844"/>
                </a:solidFill>
              </a:rPr>
              <a:t>Case C: Refillable Guest Amenities</a:t>
            </a:r>
          </a:p>
          <a:p>
            <a:pPr>
              <a:lnSpc>
                <a:spcPts val="1890"/>
              </a:lnSpc>
            </a:pPr>
            <a:endParaRPr lang="en-US" dirty="0">
              <a:solidFill>
                <a:srgbClr val="262626"/>
              </a:solidFill>
            </a:endParaRPr>
          </a:p>
          <a:p>
            <a:pPr>
              <a:lnSpc>
                <a:spcPts val="1890"/>
              </a:lnSpc>
            </a:pPr>
            <a:r>
              <a:rPr lang="en-US" dirty="0">
                <a:solidFill>
                  <a:srgbClr val="262626"/>
                </a:solidFill>
              </a:rPr>
              <a:t>Dispensers reduce packaging and replacement waste.</a:t>
            </a:r>
          </a:p>
          <a:p>
            <a:pPr>
              <a:lnSpc>
                <a:spcPts val="1890"/>
              </a:lnSpc>
            </a:pPr>
            <a:endParaRPr lang="en-US" dirty="0">
              <a:solidFill>
                <a:srgbClr val="262626"/>
              </a:solidFill>
            </a:endParaRPr>
          </a:p>
        </p:txBody>
      </p:sp>
      <p:sp>
        <p:nvSpPr>
          <p:cNvPr id="34" name="TextBox 28">
            <a:extLst>
              <a:ext uri="{FF2B5EF4-FFF2-40B4-BE49-F238E27FC236}">
                <a16:creationId xmlns:a16="http://schemas.microsoft.com/office/drawing/2014/main" id="{3E3217FE-AD14-0097-E3F3-4D4E0D80A348}"/>
              </a:ext>
            </a:extLst>
          </p:cNvPr>
          <p:cNvSpPr txBox="1"/>
          <p:nvPr/>
        </p:nvSpPr>
        <p:spPr>
          <a:xfrm>
            <a:off x="8491937" y="3774423"/>
            <a:ext cx="2190556" cy="1797928"/>
          </a:xfrm>
          <a:prstGeom prst="rect">
            <a:avLst/>
          </a:prstGeom>
          <a:noFill/>
        </p:spPr>
        <p:txBody>
          <a:bodyPr wrap="square">
            <a:spAutoFit/>
          </a:bodyPr>
          <a:lstStyle/>
          <a:p>
            <a:pPr>
              <a:lnSpc>
                <a:spcPts val="1890"/>
              </a:lnSpc>
            </a:pPr>
            <a:r>
              <a:rPr lang="en-US" sz="2000" b="1" dirty="0">
                <a:solidFill>
                  <a:srgbClr val="3D8241"/>
                </a:solidFill>
              </a:rPr>
              <a:t>Case D: Low-Flow Water Retrofits</a:t>
            </a:r>
          </a:p>
          <a:p>
            <a:pPr>
              <a:lnSpc>
                <a:spcPts val="1890"/>
              </a:lnSpc>
            </a:pPr>
            <a:endParaRPr lang="en-US" dirty="0">
              <a:solidFill>
                <a:srgbClr val="262626"/>
              </a:solidFill>
            </a:endParaRPr>
          </a:p>
          <a:p>
            <a:pPr>
              <a:lnSpc>
                <a:spcPts val="1890"/>
              </a:lnSpc>
            </a:pPr>
            <a:r>
              <a:rPr lang="en-US" dirty="0">
                <a:solidFill>
                  <a:srgbClr val="262626"/>
                </a:solidFill>
              </a:rPr>
              <a:t>Small technical changes reduce long-term resource use.</a:t>
            </a:r>
          </a:p>
          <a:p>
            <a:pPr>
              <a:lnSpc>
                <a:spcPts val="1890"/>
              </a:lnSpc>
            </a:pPr>
            <a:endParaRPr lang="en-US" dirty="0">
              <a:solidFill>
                <a:srgbClr val="262626"/>
              </a:solidFill>
            </a:endParaRPr>
          </a:p>
        </p:txBody>
      </p:sp>
      <p:sp>
        <p:nvSpPr>
          <p:cNvPr id="35" name="Text Placeholder 11">
            <a:extLst>
              <a:ext uri="{FF2B5EF4-FFF2-40B4-BE49-F238E27FC236}">
                <a16:creationId xmlns:a16="http://schemas.microsoft.com/office/drawing/2014/main" id="{C415DFD4-AC93-6313-D532-8BAEFF599FCF}"/>
              </a:ext>
            </a:extLst>
          </p:cNvPr>
          <p:cNvSpPr txBox="1">
            <a:spLocks/>
          </p:cNvSpPr>
          <p:nvPr/>
        </p:nvSpPr>
        <p:spPr>
          <a:xfrm>
            <a:off x="429114" y="510835"/>
            <a:ext cx="777378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Hospitality Examples (I/II)</a:t>
            </a:r>
          </a:p>
        </p:txBody>
      </p:sp>
      <p:cxnSp>
        <p:nvCxnSpPr>
          <p:cNvPr id="36" name="Straight Connector 35">
            <a:extLst>
              <a:ext uri="{FF2B5EF4-FFF2-40B4-BE49-F238E27FC236}">
                <a16:creationId xmlns:a16="http://schemas.microsoft.com/office/drawing/2014/main" id="{5132F740-48FB-DA38-3396-51A455F25E5F}"/>
              </a:ext>
            </a:extLst>
          </p:cNvPr>
          <p:cNvCxnSpPr>
            <a:cxnSpLocks/>
          </p:cNvCxnSpPr>
          <p:nvPr/>
        </p:nvCxnSpPr>
        <p:spPr>
          <a:xfrm>
            <a:off x="0" y="1271187"/>
            <a:ext cx="8783331"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61" name="Rectangle 30">
            <a:extLst>
              <a:ext uri="{FF2B5EF4-FFF2-40B4-BE49-F238E27FC236}">
                <a16:creationId xmlns:a16="http://schemas.microsoft.com/office/drawing/2014/main" id="{A4F4C5D8-7096-70F7-9DAD-7DEC91968FAF}"/>
              </a:ext>
            </a:extLst>
          </p:cNvPr>
          <p:cNvSpPr/>
          <p:nvPr/>
        </p:nvSpPr>
        <p:spPr>
          <a:xfrm flipH="1">
            <a:off x="8970001" y="591330"/>
            <a:ext cx="2823005" cy="1785104"/>
          </a:xfrm>
          <a:prstGeom prst="rect">
            <a:avLst/>
          </a:prstGeom>
        </p:spPr>
        <p:txBody>
          <a:bodyPr wrap="square">
            <a:spAutoFit/>
          </a:bodyPr>
          <a:lstStyle/>
          <a:p>
            <a:pPr>
              <a:buClr>
                <a:srgbClr val="62A844"/>
              </a:buClr>
            </a:pPr>
            <a:r>
              <a:rPr lang="en-US" sz="2000" b="1" dirty="0">
                <a:solidFill>
                  <a:srgbClr val="0289AE"/>
                </a:solidFill>
              </a:rPr>
              <a:t>Learning Prompt:</a:t>
            </a:r>
            <a:br>
              <a:rPr lang="en-US" dirty="0">
                <a:solidFill>
                  <a:srgbClr val="262626"/>
                </a:solidFill>
              </a:rPr>
            </a:br>
            <a:r>
              <a:rPr lang="en-US" dirty="0">
                <a:solidFill>
                  <a:srgbClr val="262626"/>
                </a:solidFill>
              </a:rPr>
              <a:t>Which of these changes is:</a:t>
            </a:r>
          </a:p>
          <a:p>
            <a:pPr marL="285750" indent="-285750">
              <a:buClr>
                <a:srgbClr val="62A844"/>
              </a:buClr>
              <a:buFont typeface="Arial" panose="020B0604020202020204" pitchFamily="34" charset="0"/>
              <a:buChar char="•"/>
            </a:pPr>
            <a:r>
              <a:rPr lang="en-US" dirty="0">
                <a:solidFill>
                  <a:srgbClr val="262626"/>
                </a:solidFill>
              </a:rPr>
              <a:t>easiest to pilot</a:t>
            </a:r>
          </a:p>
          <a:p>
            <a:pPr marL="285750" indent="-285750">
              <a:buClr>
                <a:srgbClr val="62A844"/>
              </a:buClr>
              <a:buFont typeface="Arial" panose="020B0604020202020204" pitchFamily="34" charset="0"/>
              <a:buChar char="•"/>
            </a:pPr>
            <a:r>
              <a:rPr lang="en-US" dirty="0">
                <a:solidFill>
                  <a:srgbClr val="262626"/>
                </a:solidFill>
              </a:rPr>
              <a:t>fastest to measure</a:t>
            </a:r>
          </a:p>
          <a:p>
            <a:pPr marL="285750" indent="-285750">
              <a:buClr>
                <a:srgbClr val="62A844"/>
              </a:buClr>
              <a:buFont typeface="Arial" panose="020B0604020202020204" pitchFamily="34" charset="0"/>
              <a:buChar char="•"/>
            </a:pPr>
            <a:r>
              <a:rPr lang="en-US" dirty="0">
                <a:solidFill>
                  <a:srgbClr val="262626"/>
                </a:solidFill>
              </a:rPr>
              <a:t>most visible to staff</a:t>
            </a:r>
          </a:p>
          <a:p>
            <a:pPr marL="285750" indent="-285750">
              <a:buClr>
                <a:srgbClr val="62A844"/>
              </a:buClr>
              <a:buFont typeface="Arial" panose="020B0604020202020204" pitchFamily="34" charset="0"/>
              <a:buChar char="•"/>
            </a:pPr>
            <a:r>
              <a:rPr lang="en-US" dirty="0">
                <a:solidFill>
                  <a:srgbClr val="262626"/>
                </a:solidFill>
              </a:rPr>
              <a:t>most visible to guests</a:t>
            </a:r>
          </a:p>
        </p:txBody>
      </p:sp>
      <p:sp>
        <p:nvSpPr>
          <p:cNvPr id="62" name="Rounded Rectangle 61">
            <a:extLst>
              <a:ext uri="{FF2B5EF4-FFF2-40B4-BE49-F238E27FC236}">
                <a16:creationId xmlns:a16="http://schemas.microsoft.com/office/drawing/2014/main" id="{BB9F9ECF-C0FB-11B1-A4CC-292CA7697692}"/>
              </a:ext>
            </a:extLst>
          </p:cNvPr>
          <p:cNvSpPr/>
          <p:nvPr/>
        </p:nvSpPr>
        <p:spPr>
          <a:xfrm>
            <a:off x="8783331" y="368443"/>
            <a:ext cx="3009653" cy="2194289"/>
          </a:xfrm>
          <a:prstGeom prst="roundRect">
            <a:avLst>
              <a:gd name="adj" fmla="val 8566"/>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454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496F5-6EF3-AEEE-464A-DFDFB7408110}"/>
            </a:ext>
          </a:extLst>
        </p:cNvPr>
        <p:cNvGrpSpPr/>
        <p:nvPr/>
      </p:nvGrpSpPr>
      <p:grpSpPr>
        <a:xfrm>
          <a:off x="0" y="0"/>
          <a:ext cx="0" cy="0"/>
          <a:chOff x="0" y="0"/>
          <a:chExt cx="0" cy="0"/>
        </a:xfrm>
      </p:grpSpPr>
      <p:sp>
        <p:nvSpPr>
          <p:cNvPr id="39" name="Google Shape;252;p20">
            <a:extLst>
              <a:ext uri="{FF2B5EF4-FFF2-40B4-BE49-F238E27FC236}">
                <a16:creationId xmlns:a16="http://schemas.microsoft.com/office/drawing/2014/main" id="{C24474F8-F38B-6E1D-F1B6-E9E0A92E4D01}"/>
              </a:ext>
            </a:extLst>
          </p:cNvPr>
          <p:cNvSpPr/>
          <p:nvPr/>
        </p:nvSpPr>
        <p:spPr>
          <a:xfrm>
            <a:off x="385834" y="2011073"/>
            <a:ext cx="3009653" cy="3092077"/>
          </a:xfrm>
          <a:custGeom>
            <a:avLst/>
            <a:gdLst/>
            <a:ahLst/>
            <a:cxnLst/>
            <a:rect l="l" t="t" r="r" b="b"/>
            <a:pathLst>
              <a:path w="17244" h="22162" extrusionOk="0">
                <a:moveTo>
                  <a:pt x="2324" y="1"/>
                </a:moveTo>
                <a:cubicBezTo>
                  <a:pt x="1042" y="1"/>
                  <a:pt x="1" y="1042"/>
                  <a:pt x="1" y="2324"/>
                </a:cubicBezTo>
                <a:lnTo>
                  <a:pt x="1" y="19838"/>
                </a:lnTo>
                <a:cubicBezTo>
                  <a:pt x="1" y="21119"/>
                  <a:pt x="1042" y="22162"/>
                  <a:pt x="2324" y="22162"/>
                </a:cubicBezTo>
                <a:lnTo>
                  <a:pt x="12011" y="22162"/>
                </a:lnTo>
                <a:lnTo>
                  <a:pt x="12011" y="21029"/>
                </a:lnTo>
                <a:lnTo>
                  <a:pt x="2324" y="21029"/>
                </a:lnTo>
                <a:cubicBezTo>
                  <a:pt x="1668" y="21029"/>
                  <a:pt x="1133" y="20495"/>
                  <a:pt x="1133" y="19840"/>
                </a:cubicBezTo>
                <a:lnTo>
                  <a:pt x="1133" y="2324"/>
                </a:lnTo>
                <a:cubicBezTo>
                  <a:pt x="1133" y="1668"/>
                  <a:pt x="1668" y="1133"/>
                  <a:pt x="2324" y="1133"/>
                </a:cubicBezTo>
                <a:lnTo>
                  <a:pt x="14920" y="1133"/>
                </a:lnTo>
                <a:cubicBezTo>
                  <a:pt x="15576" y="1133"/>
                  <a:pt x="16111" y="1668"/>
                  <a:pt x="16111" y="2324"/>
                </a:cubicBezTo>
                <a:lnTo>
                  <a:pt x="16111" y="7628"/>
                </a:lnTo>
                <a:lnTo>
                  <a:pt x="17244" y="7628"/>
                </a:lnTo>
                <a:lnTo>
                  <a:pt x="17244" y="2324"/>
                </a:lnTo>
                <a:cubicBezTo>
                  <a:pt x="17244" y="1042"/>
                  <a:pt x="16201" y="1"/>
                  <a:pt x="14920"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53;p20">
            <a:extLst>
              <a:ext uri="{FF2B5EF4-FFF2-40B4-BE49-F238E27FC236}">
                <a16:creationId xmlns:a16="http://schemas.microsoft.com/office/drawing/2014/main" id="{1E110AE9-2B9B-B1CD-A135-2094FC1C3546}"/>
              </a:ext>
            </a:extLst>
          </p:cNvPr>
          <p:cNvSpPr/>
          <p:nvPr/>
        </p:nvSpPr>
        <p:spPr>
          <a:xfrm>
            <a:off x="2215483" y="5184163"/>
            <a:ext cx="299846" cy="392537"/>
          </a:xfrm>
          <a:custGeom>
            <a:avLst/>
            <a:gdLst/>
            <a:ahLst/>
            <a:cxnLst/>
            <a:rect l="l" t="t" r="r" b="b"/>
            <a:pathLst>
              <a:path w="2329" h="3006" extrusionOk="0">
                <a:moveTo>
                  <a:pt x="1" y="0"/>
                </a:moveTo>
                <a:lnTo>
                  <a:pt x="1" y="3006"/>
                </a:lnTo>
                <a:lnTo>
                  <a:pt x="2329" y="1503"/>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roup 19">
            <a:extLst>
              <a:ext uri="{FF2B5EF4-FFF2-40B4-BE49-F238E27FC236}">
                <a16:creationId xmlns:a16="http://schemas.microsoft.com/office/drawing/2014/main" id="{FE208934-5BF9-D5FA-B56B-7854A80E04F0}"/>
              </a:ext>
            </a:extLst>
          </p:cNvPr>
          <p:cNvGrpSpPr/>
          <p:nvPr/>
        </p:nvGrpSpPr>
        <p:grpSpPr>
          <a:xfrm>
            <a:off x="8202898" y="3198373"/>
            <a:ext cx="3009653" cy="3236401"/>
            <a:chOff x="6966864" y="3020639"/>
            <a:chExt cx="2633660" cy="2746181"/>
          </a:xfrm>
        </p:grpSpPr>
        <p:sp>
          <p:nvSpPr>
            <p:cNvPr id="43" name="Google Shape;256;p20">
              <a:extLst>
                <a:ext uri="{FF2B5EF4-FFF2-40B4-BE49-F238E27FC236}">
                  <a16:creationId xmlns:a16="http://schemas.microsoft.com/office/drawing/2014/main" id="{6875CFE1-2030-3606-72FA-F95331CC0628}"/>
                </a:ext>
              </a:extLst>
            </p:cNvPr>
            <p:cNvSpPr/>
            <p:nvPr/>
          </p:nvSpPr>
          <p:spPr>
            <a:xfrm>
              <a:off x="6966864" y="3142866"/>
              <a:ext cx="2633660" cy="2623954"/>
            </a:xfrm>
            <a:custGeom>
              <a:avLst/>
              <a:gdLst/>
              <a:ahLst/>
              <a:cxnLst/>
              <a:rect l="l" t="t" r="r" b="b"/>
              <a:pathLst>
                <a:path w="17244" h="22164" extrusionOk="0">
                  <a:moveTo>
                    <a:pt x="2324" y="1"/>
                  </a:moveTo>
                  <a:cubicBezTo>
                    <a:pt x="1043" y="1"/>
                    <a:pt x="1" y="1043"/>
                    <a:pt x="1" y="2324"/>
                  </a:cubicBezTo>
                  <a:lnTo>
                    <a:pt x="1" y="19840"/>
                  </a:lnTo>
                  <a:cubicBezTo>
                    <a:pt x="1" y="21122"/>
                    <a:pt x="1043" y="22163"/>
                    <a:pt x="2324" y="22163"/>
                  </a:cubicBezTo>
                  <a:lnTo>
                    <a:pt x="14921" y="22163"/>
                  </a:lnTo>
                  <a:cubicBezTo>
                    <a:pt x="16200" y="22163"/>
                    <a:pt x="17243" y="21122"/>
                    <a:pt x="17244" y="19840"/>
                  </a:cubicBezTo>
                  <a:lnTo>
                    <a:pt x="17244" y="14536"/>
                  </a:lnTo>
                  <a:lnTo>
                    <a:pt x="16111" y="14536"/>
                  </a:lnTo>
                  <a:lnTo>
                    <a:pt x="16111" y="19840"/>
                  </a:lnTo>
                  <a:cubicBezTo>
                    <a:pt x="16111" y="20496"/>
                    <a:pt x="15576" y="21031"/>
                    <a:pt x="14921" y="21031"/>
                  </a:cubicBezTo>
                  <a:lnTo>
                    <a:pt x="2324" y="21031"/>
                  </a:lnTo>
                  <a:cubicBezTo>
                    <a:pt x="1668" y="21031"/>
                    <a:pt x="1133" y="20496"/>
                    <a:pt x="1133" y="19840"/>
                  </a:cubicBezTo>
                  <a:lnTo>
                    <a:pt x="1133" y="2324"/>
                  </a:lnTo>
                  <a:cubicBezTo>
                    <a:pt x="1133" y="1668"/>
                    <a:pt x="1668" y="1134"/>
                    <a:pt x="2324" y="1134"/>
                  </a:cubicBezTo>
                  <a:lnTo>
                    <a:pt x="12011" y="1134"/>
                  </a:lnTo>
                  <a:lnTo>
                    <a:pt x="12011" y="1"/>
                  </a:ln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57;p20">
              <a:extLst>
                <a:ext uri="{FF2B5EF4-FFF2-40B4-BE49-F238E27FC236}">
                  <a16:creationId xmlns:a16="http://schemas.microsoft.com/office/drawing/2014/main" id="{7D8CB108-3DDE-9FAC-859B-8D37075FADE4}"/>
                </a:ext>
              </a:extLst>
            </p:cNvPr>
            <p:cNvSpPr/>
            <p:nvPr/>
          </p:nvSpPr>
          <p:spPr>
            <a:xfrm>
              <a:off x="8792159" y="3020639"/>
              <a:ext cx="299846" cy="392667"/>
            </a:xfrm>
            <a:custGeom>
              <a:avLst/>
              <a:gdLst/>
              <a:ahLst/>
              <a:cxnLst/>
              <a:rect l="l" t="t" r="r" b="b"/>
              <a:pathLst>
                <a:path w="2329" h="3007" extrusionOk="0">
                  <a:moveTo>
                    <a:pt x="1" y="1"/>
                  </a:moveTo>
                  <a:lnTo>
                    <a:pt x="1" y="3006"/>
                  </a:lnTo>
                  <a:lnTo>
                    <a:pt x="2328" y="1504"/>
                  </a:lnTo>
                  <a:lnTo>
                    <a:pt x="1" y="1"/>
                  </a:ln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roup 21">
            <a:extLst>
              <a:ext uri="{FF2B5EF4-FFF2-40B4-BE49-F238E27FC236}">
                <a16:creationId xmlns:a16="http://schemas.microsoft.com/office/drawing/2014/main" id="{6D579B23-6FCA-9DEA-9DBA-7AFF9227C5B8}"/>
              </a:ext>
            </a:extLst>
          </p:cNvPr>
          <p:cNvGrpSpPr/>
          <p:nvPr/>
        </p:nvGrpSpPr>
        <p:grpSpPr>
          <a:xfrm>
            <a:off x="2569878" y="3198373"/>
            <a:ext cx="3009828" cy="3236401"/>
            <a:chOff x="2582322" y="3020639"/>
            <a:chExt cx="2633813" cy="2746181"/>
          </a:xfrm>
        </p:grpSpPr>
        <p:sp>
          <p:nvSpPr>
            <p:cNvPr id="47" name="Google Shape;260;p20">
              <a:extLst>
                <a:ext uri="{FF2B5EF4-FFF2-40B4-BE49-F238E27FC236}">
                  <a16:creationId xmlns:a16="http://schemas.microsoft.com/office/drawing/2014/main" id="{4CCBA540-7D7D-18B4-B754-A007F316B06E}"/>
                </a:ext>
              </a:extLst>
            </p:cNvPr>
            <p:cNvSpPr/>
            <p:nvPr/>
          </p:nvSpPr>
          <p:spPr>
            <a:xfrm>
              <a:off x="2582322" y="3142866"/>
              <a:ext cx="2633813" cy="2623954"/>
            </a:xfrm>
            <a:custGeom>
              <a:avLst/>
              <a:gdLst/>
              <a:ahLst/>
              <a:cxnLst/>
              <a:rect l="l" t="t" r="r" b="b"/>
              <a:pathLst>
                <a:path w="17245" h="22164" extrusionOk="0">
                  <a:moveTo>
                    <a:pt x="2325" y="1"/>
                  </a:moveTo>
                  <a:cubicBezTo>
                    <a:pt x="1043" y="1"/>
                    <a:pt x="1" y="1043"/>
                    <a:pt x="1" y="2324"/>
                  </a:cubicBezTo>
                  <a:lnTo>
                    <a:pt x="1" y="19840"/>
                  </a:lnTo>
                  <a:cubicBezTo>
                    <a:pt x="1" y="21122"/>
                    <a:pt x="1043" y="22163"/>
                    <a:pt x="2325" y="22163"/>
                  </a:cubicBezTo>
                  <a:lnTo>
                    <a:pt x="14921" y="22163"/>
                  </a:lnTo>
                  <a:cubicBezTo>
                    <a:pt x="16201" y="22163"/>
                    <a:pt x="17245" y="21122"/>
                    <a:pt x="17245" y="19840"/>
                  </a:cubicBezTo>
                  <a:lnTo>
                    <a:pt x="17245" y="14536"/>
                  </a:lnTo>
                  <a:lnTo>
                    <a:pt x="16111" y="14536"/>
                  </a:lnTo>
                  <a:lnTo>
                    <a:pt x="16111" y="19840"/>
                  </a:lnTo>
                  <a:cubicBezTo>
                    <a:pt x="16111" y="20496"/>
                    <a:pt x="15577" y="21031"/>
                    <a:pt x="14921" y="21031"/>
                  </a:cubicBezTo>
                  <a:lnTo>
                    <a:pt x="2325" y="21031"/>
                  </a:lnTo>
                  <a:cubicBezTo>
                    <a:pt x="1668" y="21031"/>
                    <a:pt x="1134" y="20496"/>
                    <a:pt x="1134" y="19840"/>
                  </a:cubicBezTo>
                  <a:lnTo>
                    <a:pt x="1134" y="2324"/>
                  </a:lnTo>
                  <a:cubicBezTo>
                    <a:pt x="1134" y="1668"/>
                    <a:pt x="1668" y="1134"/>
                    <a:pt x="2325" y="1134"/>
                  </a:cubicBezTo>
                  <a:lnTo>
                    <a:pt x="12012" y="1134"/>
                  </a:lnTo>
                  <a:lnTo>
                    <a:pt x="12012" y="1"/>
                  </a:ln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61;p20">
              <a:extLst>
                <a:ext uri="{FF2B5EF4-FFF2-40B4-BE49-F238E27FC236}">
                  <a16:creationId xmlns:a16="http://schemas.microsoft.com/office/drawing/2014/main" id="{0D7F3E03-DC1C-6C3D-1EA2-2BC45AE5D007}"/>
                </a:ext>
              </a:extLst>
            </p:cNvPr>
            <p:cNvSpPr/>
            <p:nvPr/>
          </p:nvSpPr>
          <p:spPr>
            <a:xfrm>
              <a:off x="4373286" y="3020639"/>
              <a:ext cx="299717" cy="392667"/>
            </a:xfrm>
            <a:custGeom>
              <a:avLst/>
              <a:gdLst/>
              <a:ahLst/>
              <a:cxnLst/>
              <a:rect l="l" t="t" r="r" b="b"/>
              <a:pathLst>
                <a:path w="2328" h="3007" extrusionOk="0">
                  <a:moveTo>
                    <a:pt x="1" y="1"/>
                  </a:moveTo>
                  <a:lnTo>
                    <a:pt x="1" y="3006"/>
                  </a:lnTo>
                  <a:lnTo>
                    <a:pt x="2328" y="1504"/>
                  </a:lnTo>
                  <a:lnTo>
                    <a:pt x="1" y="1"/>
                  </a:ln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roup 20">
            <a:extLst>
              <a:ext uri="{FF2B5EF4-FFF2-40B4-BE49-F238E27FC236}">
                <a16:creationId xmlns:a16="http://schemas.microsoft.com/office/drawing/2014/main" id="{6B6D0AE9-B633-B0B7-C7C9-EDFEECB27859}"/>
              </a:ext>
            </a:extLst>
          </p:cNvPr>
          <p:cNvGrpSpPr/>
          <p:nvPr/>
        </p:nvGrpSpPr>
        <p:grpSpPr>
          <a:xfrm>
            <a:off x="5356829" y="2011073"/>
            <a:ext cx="3009653" cy="3222681"/>
            <a:chOff x="4774592" y="2011867"/>
            <a:chExt cx="2633660" cy="2734539"/>
          </a:xfrm>
        </p:grpSpPr>
        <p:sp>
          <p:nvSpPr>
            <p:cNvPr id="55" name="Google Shape;268;p20">
              <a:extLst>
                <a:ext uri="{FF2B5EF4-FFF2-40B4-BE49-F238E27FC236}">
                  <a16:creationId xmlns:a16="http://schemas.microsoft.com/office/drawing/2014/main" id="{63BE8E5A-AC6E-6A81-84D3-25FBAC403461}"/>
                </a:ext>
              </a:extLst>
            </p:cNvPr>
            <p:cNvSpPr/>
            <p:nvPr/>
          </p:nvSpPr>
          <p:spPr>
            <a:xfrm>
              <a:off x="4774592" y="2011867"/>
              <a:ext cx="2633660" cy="2623718"/>
            </a:xfrm>
            <a:custGeom>
              <a:avLst/>
              <a:gdLst/>
              <a:ahLst/>
              <a:cxnLst/>
              <a:rect l="l" t="t" r="r" b="b"/>
              <a:pathLst>
                <a:path w="17244" h="22162" extrusionOk="0">
                  <a:moveTo>
                    <a:pt x="2324" y="1"/>
                  </a:moveTo>
                  <a:cubicBezTo>
                    <a:pt x="1042" y="1"/>
                    <a:pt x="1" y="1042"/>
                    <a:pt x="1" y="2324"/>
                  </a:cubicBezTo>
                  <a:lnTo>
                    <a:pt x="1" y="19838"/>
                  </a:lnTo>
                  <a:cubicBezTo>
                    <a:pt x="1" y="21119"/>
                    <a:pt x="1042" y="22162"/>
                    <a:pt x="2324" y="22162"/>
                  </a:cubicBezTo>
                  <a:lnTo>
                    <a:pt x="12011" y="22162"/>
                  </a:lnTo>
                  <a:lnTo>
                    <a:pt x="12011" y="21029"/>
                  </a:lnTo>
                  <a:lnTo>
                    <a:pt x="2324" y="21029"/>
                  </a:lnTo>
                  <a:cubicBezTo>
                    <a:pt x="1668" y="21029"/>
                    <a:pt x="1133" y="20495"/>
                    <a:pt x="1133" y="19840"/>
                  </a:cubicBezTo>
                  <a:lnTo>
                    <a:pt x="1133" y="2324"/>
                  </a:lnTo>
                  <a:cubicBezTo>
                    <a:pt x="1133" y="1668"/>
                    <a:pt x="1668" y="1133"/>
                    <a:pt x="2324" y="1133"/>
                  </a:cubicBezTo>
                  <a:lnTo>
                    <a:pt x="14921" y="1133"/>
                  </a:lnTo>
                  <a:cubicBezTo>
                    <a:pt x="15576" y="1133"/>
                    <a:pt x="16110" y="1668"/>
                    <a:pt x="16110" y="2324"/>
                  </a:cubicBezTo>
                  <a:lnTo>
                    <a:pt x="16110" y="7628"/>
                  </a:lnTo>
                  <a:lnTo>
                    <a:pt x="17244" y="7628"/>
                  </a:lnTo>
                  <a:lnTo>
                    <a:pt x="17244" y="2324"/>
                  </a:lnTo>
                  <a:cubicBezTo>
                    <a:pt x="17244" y="1042"/>
                    <a:pt x="16201" y="1"/>
                    <a:pt x="14921" y="1"/>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69;p20">
              <a:extLst>
                <a:ext uri="{FF2B5EF4-FFF2-40B4-BE49-F238E27FC236}">
                  <a16:creationId xmlns:a16="http://schemas.microsoft.com/office/drawing/2014/main" id="{338F601C-180A-4796-CC9D-BFD743893928}"/>
                </a:ext>
              </a:extLst>
            </p:cNvPr>
            <p:cNvSpPr/>
            <p:nvPr/>
          </p:nvSpPr>
          <p:spPr>
            <a:xfrm>
              <a:off x="6531088" y="4353869"/>
              <a:ext cx="299846" cy="392537"/>
            </a:xfrm>
            <a:custGeom>
              <a:avLst/>
              <a:gdLst/>
              <a:ahLst/>
              <a:cxnLst/>
              <a:rect l="l" t="t" r="r" b="b"/>
              <a:pathLst>
                <a:path w="2329" h="3006" extrusionOk="0">
                  <a:moveTo>
                    <a:pt x="1" y="0"/>
                  </a:moveTo>
                  <a:lnTo>
                    <a:pt x="1" y="3006"/>
                  </a:lnTo>
                  <a:lnTo>
                    <a:pt x="2328" y="1503"/>
                  </a:lnTo>
                  <a:lnTo>
                    <a:pt x="1" y="0"/>
                  </a:ln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roup 28">
            <a:extLst>
              <a:ext uri="{FF2B5EF4-FFF2-40B4-BE49-F238E27FC236}">
                <a16:creationId xmlns:a16="http://schemas.microsoft.com/office/drawing/2014/main" id="{EC84F94A-6915-FEA5-8391-F497B573C9C5}"/>
              </a:ext>
            </a:extLst>
          </p:cNvPr>
          <p:cNvGrpSpPr/>
          <p:nvPr/>
        </p:nvGrpSpPr>
        <p:grpSpPr>
          <a:xfrm>
            <a:off x="8609245" y="5793161"/>
            <a:ext cx="850349" cy="953046"/>
            <a:chOff x="7845316" y="5238165"/>
            <a:chExt cx="876752" cy="982638"/>
          </a:xfrm>
        </p:grpSpPr>
        <p:sp>
          <p:nvSpPr>
            <p:cNvPr id="46" name="Google Shape;259;p20">
              <a:extLst>
                <a:ext uri="{FF2B5EF4-FFF2-40B4-BE49-F238E27FC236}">
                  <a16:creationId xmlns:a16="http://schemas.microsoft.com/office/drawing/2014/main" id="{0E28A513-8FE0-D0FD-6AB9-721B71B3C2D5}"/>
                </a:ext>
              </a:extLst>
            </p:cNvPr>
            <p:cNvSpPr/>
            <p:nvPr/>
          </p:nvSpPr>
          <p:spPr>
            <a:xfrm>
              <a:off x="7845316" y="5238165"/>
              <a:ext cx="876752" cy="889019"/>
            </a:xfrm>
            <a:custGeom>
              <a:avLst/>
              <a:gdLst/>
              <a:ahLst/>
              <a:cxnLst/>
              <a:rect l="l" t="t" r="r" b="b"/>
              <a:pathLst>
                <a:path w="6810" h="6808" extrusionOk="0">
                  <a:moveTo>
                    <a:pt x="3405" y="1132"/>
                  </a:moveTo>
                  <a:cubicBezTo>
                    <a:pt x="4659" y="1132"/>
                    <a:pt x="5677" y="2151"/>
                    <a:pt x="5677" y="3405"/>
                  </a:cubicBezTo>
                  <a:cubicBezTo>
                    <a:pt x="5677" y="4658"/>
                    <a:pt x="4659" y="5676"/>
                    <a:pt x="3405" y="5676"/>
                  </a:cubicBezTo>
                  <a:cubicBezTo>
                    <a:pt x="2152" y="5676"/>
                    <a:pt x="1132" y="4658"/>
                    <a:pt x="1132" y="3405"/>
                  </a:cubicBezTo>
                  <a:cubicBezTo>
                    <a:pt x="1132" y="2151"/>
                    <a:pt x="2152" y="1132"/>
                    <a:pt x="3405" y="1132"/>
                  </a:cubicBezTo>
                  <a:close/>
                  <a:moveTo>
                    <a:pt x="3405" y="0"/>
                  </a:moveTo>
                  <a:cubicBezTo>
                    <a:pt x="1528" y="0"/>
                    <a:pt x="1" y="1527"/>
                    <a:pt x="1" y="3405"/>
                  </a:cubicBezTo>
                  <a:cubicBezTo>
                    <a:pt x="1" y="5282"/>
                    <a:pt x="1528" y="6808"/>
                    <a:pt x="3405" y="6808"/>
                  </a:cubicBezTo>
                  <a:cubicBezTo>
                    <a:pt x="5283" y="6808"/>
                    <a:pt x="6810" y="5282"/>
                    <a:pt x="6809" y="3405"/>
                  </a:cubicBezTo>
                  <a:cubicBezTo>
                    <a:pt x="6809" y="1527"/>
                    <a:pt x="5283" y="0"/>
                    <a:pt x="3405"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roup 27">
              <a:extLst>
                <a:ext uri="{FF2B5EF4-FFF2-40B4-BE49-F238E27FC236}">
                  <a16:creationId xmlns:a16="http://schemas.microsoft.com/office/drawing/2014/main" id="{71DF254F-3849-87D3-0EDD-4AA0DB4E22FC}"/>
                </a:ext>
              </a:extLst>
            </p:cNvPr>
            <p:cNvGrpSpPr/>
            <p:nvPr/>
          </p:nvGrpSpPr>
          <p:grpSpPr>
            <a:xfrm>
              <a:off x="7918121" y="5311945"/>
              <a:ext cx="731141" cy="908858"/>
              <a:chOff x="7918121" y="5311945"/>
              <a:chExt cx="731141" cy="908858"/>
            </a:xfrm>
          </p:grpSpPr>
          <p:sp>
            <p:nvSpPr>
              <p:cNvPr id="45" name="Google Shape;258;p20">
                <a:extLst>
                  <a:ext uri="{FF2B5EF4-FFF2-40B4-BE49-F238E27FC236}">
                    <a16:creationId xmlns:a16="http://schemas.microsoft.com/office/drawing/2014/main" id="{1A6972CA-39AE-8FD0-31ED-E4FFE19D9F01}"/>
                  </a:ext>
                </a:extLst>
              </p:cNvPr>
              <p:cNvSpPr/>
              <p:nvPr/>
            </p:nvSpPr>
            <p:spPr>
              <a:xfrm>
                <a:off x="7918121" y="5311945"/>
                <a:ext cx="731141" cy="741589"/>
              </a:xfrm>
              <a:custGeom>
                <a:avLst/>
                <a:gdLst/>
                <a:ahLst/>
                <a:cxnLst/>
                <a:rect l="l" t="t" r="r" b="b"/>
                <a:pathLst>
                  <a:path w="5679" h="5679" extrusionOk="0">
                    <a:moveTo>
                      <a:pt x="2839" y="1"/>
                    </a:moveTo>
                    <a:cubicBezTo>
                      <a:pt x="1271" y="1"/>
                      <a:pt x="1" y="1271"/>
                      <a:pt x="1" y="2840"/>
                    </a:cubicBezTo>
                    <a:cubicBezTo>
                      <a:pt x="1" y="4407"/>
                      <a:pt x="1271" y="5678"/>
                      <a:pt x="2839" y="5678"/>
                    </a:cubicBezTo>
                    <a:cubicBezTo>
                      <a:pt x="4407" y="5678"/>
                      <a:pt x="5678" y="4407"/>
                      <a:pt x="5678" y="2840"/>
                    </a:cubicBezTo>
                    <a:cubicBezTo>
                      <a:pt x="5678" y="1271"/>
                      <a:pt x="4407" y="1"/>
                      <a:pt x="2839" y="1"/>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26">
                <a:extLst>
                  <a:ext uri="{FF2B5EF4-FFF2-40B4-BE49-F238E27FC236}">
                    <a16:creationId xmlns:a16="http://schemas.microsoft.com/office/drawing/2014/main" id="{D12A054F-90FD-29B2-A776-2F8C04F53132}"/>
                  </a:ext>
                </a:extLst>
              </p:cNvPr>
              <p:cNvSpPr txBox="1"/>
              <p:nvPr/>
            </p:nvSpPr>
            <p:spPr bwMode="auto">
              <a:xfrm>
                <a:off x="7938549" y="5369542"/>
                <a:ext cx="710713" cy="851261"/>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grpSp>
        <p:nvGrpSpPr>
          <p:cNvPr id="27" name="Group 26">
            <a:extLst>
              <a:ext uri="{FF2B5EF4-FFF2-40B4-BE49-F238E27FC236}">
                <a16:creationId xmlns:a16="http://schemas.microsoft.com/office/drawing/2014/main" id="{F0F8ACA1-B7C5-3A21-1B82-1B66B3F6C725}"/>
              </a:ext>
            </a:extLst>
          </p:cNvPr>
          <p:cNvGrpSpPr/>
          <p:nvPr/>
        </p:nvGrpSpPr>
        <p:grpSpPr>
          <a:xfrm>
            <a:off x="2956983" y="5792875"/>
            <a:ext cx="850598" cy="943820"/>
            <a:chOff x="3460723" y="5238165"/>
            <a:chExt cx="877009" cy="973126"/>
          </a:xfrm>
        </p:grpSpPr>
        <p:sp>
          <p:nvSpPr>
            <p:cNvPr id="49" name="Google Shape;262;p20">
              <a:extLst>
                <a:ext uri="{FF2B5EF4-FFF2-40B4-BE49-F238E27FC236}">
                  <a16:creationId xmlns:a16="http://schemas.microsoft.com/office/drawing/2014/main" id="{63BFE00F-0C35-58C3-F0C7-7BB2F08393E1}"/>
                </a:ext>
              </a:extLst>
            </p:cNvPr>
            <p:cNvSpPr/>
            <p:nvPr/>
          </p:nvSpPr>
          <p:spPr>
            <a:xfrm>
              <a:off x="3533720" y="5311945"/>
              <a:ext cx="731013" cy="741589"/>
            </a:xfrm>
            <a:custGeom>
              <a:avLst/>
              <a:gdLst/>
              <a:ahLst/>
              <a:cxnLst/>
              <a:rect l="l" t="t" r="r" b="b"/>
              <a:pathLst>
                <a:path w="5678" h="5679" extrusionOk="0">
                  <a:moveTo>
                    <a:pt x="2839" y="1"/>
                  </a:moveTo>
                  <a:cubicBezTo>
                    <a:pt x="1271" y="1"/>
                    <a:pt x="1" y="1271"/>
                    <a:pt x="1" y="2840"/>
                  </a:cubicBezTo>
                  <a:cubicBezTo>
                    <a:pt x="1" y="4407"/>
                    <a:pt x="1271" y="5678"/>
                    <a:pt x="2839" y="5678"/>
                  </a:cubicBezTo>
                  <a:cubicBezTo>
                    <a:pt x="4406" y="5678"/>
                    <a:pt x="5678" y="4407"/>
                    <a:pt x="5678" y="2840"/>
                  </a:cubicBezTo>
                  <a:cubicBezTo>
                    <a:pt x="5678" y="1271"/>
                    <a:pt x="4406" y="1"/>
                    <a:pt x="2839" y="1"/>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63;p20">
              <a:extLst>
                <a:ext uri="{FF2B5EF4-FFF2-40B4-BE49-F238E27FC236}">
                  <a16:creationId xmlns:a16="http://schemas.microsoft.com/office/drawing/2014/main" id="{0AC9BF03-CF7B-9870-1D9B-5B792E41DA95}"/>
                </a:ext>
              </a:extLst>
            </p:cNvPr>
            <p:cNvSpPr/>
            <p:nvPr/>
          </p:nvSpPr>
          <p:spPr>
            <a:xfrm>
              <a:off x="3460723" y="5238165"/>
              <a:ext cx="877009" cy="889019"/>
            </a:xfrm>
            <a:custGeom>
              <a:avLst/>
              <a:gdLst/>
              <a:ahLst/>
              <a:cxnLst/>
              <a:rect l="l" t="t" r="r" b="b"/>
              <a:pathLst>
                <a:path w="6812" h="6808" extrusionOk="0">
                  <a:moveTo>
                    <a:pt x="3406" y="1132"/>
                  </a:moveTo>
                  <a:cubicBezTo>
                    <a:pt x="4659" y="1132"/>
                    <a:pt x="5678" y="2151"/>
                    <a:pt x="5678" y="3405"/>
                  </a:cubicBezTo>
                  <a:cubicBezTo>
                    <a:pt x="5678" y="4658"/>
                    <a:pt x="4659" y="5676"/>
                    <a:pt x="3406" y="5676"/>
                  </a:cubicBezTo>
                  <a:cubicBezTo>
                    <a:pt x="2153" y="5676"/>
                    <a:pt x="1134" y="4658"/>
                    <a:pt x="1134" y="3405"/>
                  </a:cubicBezTo>
                  <a:cubicBezTo>
                    <a:pt x="1134" y="2151"/>
                    <a:pt x="2153" y="1132"/>
                    <a:pt x="3406" y="1132"/>
                  </a:cubicBezTo>
                  <a:close/>
                  <a:moveTo>
                    <a:pt x="3406" y="0"/>
                  </a:moveTo>
                  <a:cubicBezTo>
                    <a:pt x="1528" y="0"/>
                    <a:pt x="1" y="1527"/>
                    <a:pt x="1" y="3405"/>
                  </a:cubicBezTo>
                  <a:cubicBezTo>
                    <a:pt x="1" y="5282"/>
                    <a:pt x="1529" y="6808"/>
                    <a:pt x="3406" y="6808"/>
                  </a:cubicBezTo>
                  <a:cubicBezTo>
                    <a:pt x="5284" y="6808"/>
                    <a:pt x="6812" y="5282"/>
                    <a:pt x="6810" y="3405"/>
                  </a:cubicBezTo>
                  <a:cubicBezTo>
                    <a:pt x="6810" y="1527"/>
                    <a:pt x="5283" y="0"/>
                    <a:pt x="3406" y="0"/>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TextBox 26">
              <a:extLst>
                <a:ext uri="{FF2B5EF4-FFF2-40B4-BE49-F238E27FC236}">
                  <a16:creationId xmlns:a16="http://schemas.microsoft.com/office/drawing/2014/main" id="{B1BFD251-F321-84F6-FF58-A7DEC9C7EF35}"/>
                </a:ext>
              </a:extLst>
            </p:cNvPr>
            <p:cNvSpPr txBox="1"/>
            <p:nvPr/>
          </p:nvSpPr>
          <p:spPr bwMode="auto">
            <a:xfrm>
              <a:off x="3533720" y="5360030"/>
              <a:ext cx="710713" cy="851261"/>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nvGrpSpPr>
          <p:cNvPr id="30" name="Group 29">
            <a:extLst>
              <a:ext uri="{FF2B5EF4-FFF2-40B4-BE49-F238E27FC236}">
                <a16:creationId xmlns:a16="http://schemas.microsoft.com/office/drawing/2014/main" id="{369861E6-78F4-168C-F1D6-810E9C6E44A8}"/>
              </a:ext>
            </a:extLst>
          </p:cNvPr>
          <p:cNvGrpSpPr/>
          <p:nvPr/>
        </p:nvGrpSpPr>
        <p:grpSpPr>
          <a:xfrm>
            <a:off x="720343" y="1690551"/>
            <a:ext cx="850224" cy="943675"/>
            <a:chOff x="1264352" y="1641270"/>
            <a:chExt cx="876623" cy="972976"/>
          </a:xfrm>
        </p:grpSpPr>
        <p:sp>
          <p:nvSpPr>
            <p:cNvPr id="41" name="Google Shape;254;p20">
              <a:extLst>
                <a:ext uri="{FF2B5EF4-FFF2-40B4-BE49-F238E27FC236}">
                  <a16:creationId xmlns:a16="http://schemas.microsoft.com/office/drawing/2014/main" id="{77200459-FC22-D051-F581-D1E2507C9083}"/>
                </a:ext>
              </a:extLst>
            </p:cNvPr>
            <p:cNvSpPr/>
            <p:nvPr/>
          </p:nvSpPr>
          <p:spPr>
            <a:xfrm>
              <a:off x="1337157" y="1714919"/>
              <a:ext cx="731013" cy="741459"/>
            </a:xfrm>
            <a:custGeom>
              <a:avLst/>
              <a:gdLst/>
              <a:ahLst/>
              <a:cxnLst/>
              <a:rect l="l" t="t" r="r" b="b"/>
              <a:pathLst>
                <a:path w="5678" h="5678" extrusionOk="0">
                  <a:moveTo>
                    <a:pt x="2839" y="1"/>
                  </a:moveTo>
                  <a:cubicBezTo>
                    <a:pt x="1272" y="1"/>
                    <a:pt x="0" y="1272"/>
                    <a:pt x="0" y="2839"/>
                  </a:cubicBezTo>
                  <a:cubicBezTo>
                    <a:pt x="0" y="4407"/>
                    <a:pt x="1272" y="5678"/>
                    <a:pt x="2839" y="5678"/>
                  </a:cubicBezTo>
                  <a:cubicBezTo>
                    <a:pt x="4407" y="5678"/>
                    <a:pt x="5678" y="4407"/>
                    <a:pt x="5678" y="2839"/>
                  </a:cubicBezTo>
                  <a:cubicBezTo>
                    <a:pt x="5678" y="1272"/>
                    <a:pt x="4407" y="1"/>
                    <a:pt x="2839"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roup 22">
              <a:extLst>
                <a:ext uri="{FF2B5EF4-FFF2-40B4-BE49-F238E27FC236}">
                  <a16:creationId xmlns:a16="http://schemas.microsoft.com/office/drawing/2014/main" id="{E2371472-F07D-E7E5-0186-EBD41A2FA28E}"/>
                </a:ext>
              </a:extLst>
            </p:cNvPr>
            <p:cNvGrpSpPr/>
            <p:nvPr/>
          </p:nvGrpSpPr>
          <p:grpSpPr>
            <a:xfrm>
              <a:off x="1264352" y="1641270"/>
              <a:ext cx="876623" cy="972976"/>
              <a:chOff x="1264352" y="1641270"/>
              <a:chExt cx="876623" cy="972976"/>
            </a:xfrm>
          </p:grpSpPr>
          <p:sp>
            <p:nvSpPr>
              <p:cNvPr id="42" name="Google Shape;255;p20">
                <a:extLst>
                  <a:ext uri="{FF2B5EF4-FFF2-40B4-BE49-F238E27FC236}">
                    <a16:creationId xmlns:a16="http://schemas.microsoft.com/office/drawing/2014/main" id="{4767FF0C-A899-C0E2-D999-6A61D775C2B0}"/>
                  </a:ext>
                </a:extLst>
              </p:cNvPr>
              <p:cNvSpPr/>
              <p:nvPr/>
            </p:nvSpPr>
            <p:spPr>
              <a:xfrm>
                <a:off x="1264352" y="1641270"/>
                <a:ext cx="876623" cy="889149"/>
              </a:xfrm>
              <a:custGeom>
                <a:avLst/>
                <a:gdLst/>
                <a:ahLst/>
                <a:cxnLst/>
                <a:rect l="l" t="t" r="r" b="b"/>
                <a:pathLst>
                  <a:path w="6809" h="6809" extrusionOk="0">
                    <a:moveTo>
                      <a:pt x="3405" y="1131"/>
                    </a:moveTo>
                    <a:cubicBezTo>
                      <a:pt x="4658" y="1131"/>
                      <a:pt x="5677" y="2152"/>
                      <a:pt x="5677" y="3403"/>
                    </a:cubicBezTo>
                    <a:cubicBezTo>
                      <a:pt x="5677" y="4656"/>
                      <a:pt x="4658" y="5676"/>
                      <a:pt x="3405" y="5676"/>
                    </a:cubicBezTo>
                    <a:cubicBezTo>
                      <a:pt x="2152" y="5676"/>
                      <a:pt x="1132" y="4656"/>
                      <a:pt x="1132" y="3403"/>
                    </a:cubicBezTo>
                    <a:cubicBezTo>
                      <a:pt x="1132" y="2150"/>
                      <a:pt x="2152" y="1131"/>
                      <a:pt x="3405" y="1131"/>
                    </a:cubicBezTo>
                    <a:close/>
                    <a:moveTo>
                      <a:pt x="3405" y="1"/>
                    </a:moveTo>
                    <a:cubicBezTo>
                      <a:pt x="1527" y="1"/>
                      <a:pt x="1" y="1527"/>
                      <a:pt x="1" y="3405"/>
                    </a:cubicBezTo>
                    <a:cubicBezTo>
                      <a:pt x="1" y="5282"/>
                      <a:pt x="1528" y="6809"/>
                      <a:pt x="3405" y="6809"/>
                    </a:cubicBezTo>
                    <a:cubicBezTo>
                      <a:pt x="5282" y="6809"/>
                      <a:pt x="6809" y="5282"/>
                      <a:pt x="6809" y="3405"/>
                    </a:cubicBezTo>
                    <a:cubicBezTo>
                      <a:pt x="6809" y="1527"/>
                      <a:pt x="5282" y="1"/>
                      <a:pt x="3405" y="1"/>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TextBox 26">
                <a:extLst>
                  <a:ext uri="{FF2B5EF4-FFF2-40B4-BE49-F238E27FC236}">
                    <a16:creationId xmlns:a16="http://schemas.microsoft.com/office/drawing/2014/main" id="{F05B0815-BEA6-8F54-99DB-96F544B97FFE}"/>
                  </a:ext>
                </a:extLst>
              </p:cNvPr>
              <p:cNvSpPr txBox="1"/>
              <p:nvPr/>
            </p:nvSpPr>
            <p:spPr bwMode="auto">
              <a:xfrm>
                <a:off x="1357600" y="1762985"/>
                <a:ext cx="710713" cy="851261"/>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26" name="Group 25">
            <a:extLst>
              <a:ext uri="{FF2B5EF4-FFF2-40B4-BE49-F238E27FC236}">
                <a16:creationId xmlns:a16="http://schemas.microsoft.com/office/drawing/2014/main" id="{FD93305F-1D99-CFB8-C242-9BDCD6C5EBA5}"/>
              </a:ext>
            </a:extLst>
          </p:cNvPr>
          <p:cNvGrpSpPr/>
          <p:nvPr/>
        </p:nvGrpSpPr>
        <p:grpSpPr>
          <a:xfrm>
            <a:off x="5754376" y="1690551"/>
            <a:ext cx="850349" cy="943675"/>
            <a:chOff x="5653046" y="1641270"/>
            <a:chExt cx="876752" cy="972976"/>
          </a:xfrm>
        </p:grpSpPr>
        <p:sp>
          <p:nvSpPr>
            <p:cNvPr id="57" name="Google Shape;270;p20">
              <a:extLst>
                <a:ext uri="{FF2B5EF4-FFF2-40B4-BE49-F238E27FC236}">
                  <a16:creationId xmlns:a16="http://schemas.microsoft.com/office/drawing/2014/main" id="{9A92F56A-995B-12E9-1388-CC6A188805D1}"/>
                </a:ext>
              </a:extLst>
            </p:cNvPr>
            <p:cNvSpPr/>
            <p:nvPr/>
          </p:nvSpPr>
          <p:spPr>
            <a:xfrm>
              <a:off x="5725914" y="1714919"/>
              <a:ext cx="731013" cy="741459"/>
            </a:xfrm>
            <a:custGeom>
              <a:avLst/>
              <a:gdLst/>
              <a:ahLst/>
              <a:cxnLst/>
              <a:rect l="l" t="t" r="r" b="b"/>
              <a:pathLst>
                <a:path w="5678" h="5678" extrusionOk="0">
                  <a:moveTo>
                    <a:pt x="2839" y="1"/>
                  </a:moveTo>
                  <a:cubicBezTo>
                    <a:pt x="1272" y="1"/>
                    <a:pt x="1" y="1272"/>
                    <a:pt x="1" y="2839"/>
                  </a:cubicBezTo>
                  <a:cubicBezTo>
                    <a:pt x="1" y="4407"/>
                    <a:pt x="1272" y="5678"/>
                    <a:pt x="2839" y="5678"/>
                  </a:cubicBezTo>
                  <a:cubicBezTo>
                    <a:pt x="4407" y="5678"/>
                    <a:pt x="5678" y="4407"/>
                    <a:pt x="5678" y="2839"/>
                  </a:cubicBezTo>
                  <a:cubicBezTo>
                    <a:pt x="5678" y="1272"/>
                    <a:pt x="4407" y="1"/>
                    <a:pt x="2839" y="1"/>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roup 24">
              <a:extLst>
                <a:ext uri="{FF2B5EF4-FFF2-40B4-BE49-F238E27FC236}">
                  <a16:creationId xmlns:a16="http://schemas.microsoft.com/office/drawing/2014/main" id="{EFF75437-95D9-96BB-61B8-B11DE017F22B}"/>
                </a:ext>
              </a:extLst>
            </p:cNvPr>
            <p:cNvGrpSpPr/>
            <p:nvPr/>
          </p:nvGrpSpPr>
          <p:grpSpPr>
            <a:xfrm>
              <a:off x="5653046" y="1641270"/>
              <a:ext cx="876752" cy="972976"/>
              <a:chOff x="5653046" y="1641270"/>
              <a:chExt cx="876752" cy="972976"/>
            </a:xfrm>
          </p:grpSpPr>
          <p:sp>
            <p:nvSpPr>
              <p:cNvPr id="58" name="Google Shape;271;p20">
                <a:extLst>
                  <a:ext uri="{FF2B5EF4-FFF2-40B4-BE49-F238E27FC236}">
                    <a16:creationId xmlns:a16="http://schemas.microsoft.com/office/drawing/2014/main" id="{533A0B2D-8D52-230F-7361-31211049F437}"/>
                  </a:ext>
                </a:extLst>
              </p:cNvPr>
              <p:cNvSpPr/>
              <p:nvPr/>
            </p:nvSpPr>
            <p:spPr>
              <a:xfrm>
                <a:off x="5653046" y="1641270"/>
                <a:ext cx="876752" cy="889149"/>
              </a:xfrm>
              <a:custGeom>
                <a:avLst/>
                <a:gdLst/>
                <a:ahLst/>
                <a:cxnLst/>
                <a:rect l="l" t="t" r="r" b="b"/>
                <a:pathLst>
                  <a:path w="6810" h="6809" extrusionOk="0">
                    <a:moveTo>
                      <a:pt x="3404" y="1131"/>
                    </a:moveTo>
                    <a:cubicBezTo>
                      <a:pt x="4657" y="1131"/>
                      <a:pt x="5677" y="2152"/>
                      <a:pt x="5677" y="3403"/>
                    </a:cubicBezTo>
                    <a:cubicBezTo>
                      <a:pt x="5677" y="4656"/>
                      <a:pt x="4657" y="5676"/>
                      <a:pt x="3404" y="5676"/>
                    </a:cubicBezTo>
                    <a:cubicBezTo>
                      <a:pt x="2151" y="5676"/>
                      <a:pt x="1132" y="4656"/>
                      <a:pt x="1132" y="3403"/>
                    </a:cubicBezTo>
                    <a:cubicBezTo>
                      <a:pt x="1132" y="2150"/>
                      <a:pt x="2151" y="1131"/>
                      <a:pt x="3404" y="1131"/>
                    </a:cubicBezTo>
                    <a:close/>
                    <a:moveTo>
                      <a:pt x="3404" y="1"/>
                    </a:moveTo>
                    <a:cubicBezTo>
                      <a:pt x="1527" y="1"/>
                      <a:pt x="1" y="1527"/>
                      <a:pt x="1" y="3405"/>
                    </a:cubicBezTo>
                    <a:cubicBezTo>
                      <a:pt x="1" y="5282"/>
                      <a:pt x="1527" y="6809"/>
                      <a:pt x="3404" y="6809"/>
                    </a:cubicBezTo>
                    <a:cubicBezTo>
                      <a:pt x="5281" y="6809"/>
                      <a:pt x="6810" y="5282"/>
                      <a:pt x="6810" y="3405"/>
                    </a:cubicBezTo>
                    <a:cubicBezTo>
                      <a:pt x="6810" y="1527"/>
                      <a:pt x="5281" y="1"/>
                      <a:pt x="3404" y="1"/>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TextBox 26">
                <a:extLst>
                  <a:ext uri="{FF2B5EF4-FFF2-40B4-BE49-F238E27FC236}">
                    <a16:creationId xmlns:a16="http://schemas.microsoft.com/office/drawing/2014/main" id="{84477A64-C9FB-BF74-AC02-E3D5CB763535}"/>
                  </a:ext>
                </a:extLst>
              </p:cNvPr>
              <p:cNvSpPr txBox="1"/>
              <p:nvPr/>
            </p:nvSpPr>
            <p:spPr bwMode="auto">
              <a:xfrm>
                <a:off x="5736063" y="1762985"/>
                <a:ext cx="710713" cy="851261"/>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31" name="TextBox 28">
            <a:extLst>
              <a:ext uri="{FF2B5EF4-FFF2-40B4-BE49-F238E27FC236}">
                <a16:creationId xmlns:a16="http://schemas.microsoft.com/office/drawing/2014/main" id="{0D295C39-0B27-6C5C-7591-D02F267A0782}"/>
              </a:ext>
            </a:extLst>
          </p:cNvPr>
          <p:cNvSpPr txBox="1"/>
          <p:nvPr/>
        </p:nvSpPr>
        <p:spPr>
          <a:xfrm>
            <a:off x="711908" y="2767274"/>
            <a:ext cx="1804387" cy="1815882"/>
          </a:xfrm>
          <a:prstGeom prst="rect">
            <a:avLst/>
          </a:prstGeom>
          <a:noFill/>
        </p:spPr>
        <p:txBody>
          <a:bodyPr wrap="square">
            <a:spAutoFit/>
          </a:bodyPr>
          <a:lstStyle/>
          <a:p>
            <a:r>
              <a:rPr lang="de-DE" sz="2000" b="1" dirty="0">
                <a:solidFill>
                  <a:srgbClr val="0289AE"/>
                </a:solidFill>
                <a:latin typeface="Calibri" panose="020F0502020204030204" pitchFamily="34" charset="0"/>
                <a:ea typeface="Mulish"/>
                <a:cs typeface="Calibri" panose="020F0502020204030204" pitchFamily="34" charset="0"/>
                <a:sym typeface="Mulish"/>
              </a:rPr>
              <a:t>Case A: Linen </a:t>
            </a:r>
            <a:r>
              <a:rPr lang="de-DE" sz="2000" b="1" dirty="0" err="1">
                <a:solidFill>
                  <a:srgbClr val="0289AE"/>
                </a:solidFill>
                <a:latin typeface="Calibri" panose="020F0502020204030204" pitchFamily="34" charset="0"/>
                <a:ea typeface="Mulish"/>
                <a:cs typeface="Calibri" panose="020F0502020204030204" pitchFamily="34" charset="0"/>
                <a:sym typeface="Mulish"/>
              </a:rPr>
              <a:t>Repurposing</a:t>
            </a:r>
            <a:endParaRPr lang="de-DE" sz="2000" b="1" dirty="0">
              <a:solidFill>
                <a:srgbClr val="0289AE"/>
              </a:solidFill>
              <a:latin typeface="Calibri" panose="020F0502020204030204" pitchFamily="34" charset="0"/>
              <a:ea typeface="Mulish"/>
              <a:cs typeface="Calibri" panose="020F0502020204030204" pitchFamily="34" charset="0"/>
              <a:sym typeface="Mulish"/>
            </a:endParaRPr>
          </a:p>
          <a:p>
            <a:pPr lvl="0"/>
            <a:endParaRPr lang="de-DE" dirty="0">
              <a:solidFill>
                <a:srgbClr val="262626"/>
              </a:solidFill>
              <a:latin typeface="Calibri" panose="020F0502020204030204" pitchFamily="34" charset="0"/>
              <a:cs typeface="Calibri" panose="020F0502020204030204" pitchFamily="34" charset="0"/>
            </a:endParaRPr>
          </a:p>
          <a:p>
            <a:pPr lvl="0"/>
            <a:r>
              <a:rPr lang="de-DE" dirty="0">
                <a:solidFill>
                  <a:srgbClr val="262626"/>
                </a:solidFill>
                <a:latin typeface="Calibri" panose="020F0502020204030204" pitchFamily="34" charset="0"/>
                <a:cs typeface="Calibri" panose="020F0502020204030204" pitchFamily="34" charset="0"/>
              </a:rPr>
              <a:t>Worn textiles </a:t>
            </a:r>
            <a:r>
              <a:rPr lang="de-DE" dirty="0" err="1">
                <a:solidFill>
                  <a:srgbClr val="262626"/>
                </a:solidFill>
                <a:latin typeface="Calibri" panose="020F0502020204030204" pitchFamily="34" charset="0"/>
                <a:cs typeface="Calibri" panose="020F0502020204030204" pitchFamily="34" charset="0"/>
              </a:rPr>
              <a:t>are</a:t>
            </a:r>
            <a:r>
              <a:rPr lang="de-DE" dirty="0">
                <a:solidFill>
                  <a:srgbClr val="262626"/>
                </a:solidFill>
                <a:latin typeface="Calibri" panose="020F0502020204030204" pitchFamily="34" charset="0"/>
                <a:cs typeface="Calibri" panose="020F0502020204030204" pitchFamily="34" charset="0"/>
              </a:rPr>
              <a:t> </a:t>
            </a:r>
            <a:r>
              <a:rPr lang="de-DE" dirty="0" err="1">
                <a:solidFill>
                  <a:srgbClr val="262626"/>
                </a:solidFill>
                <a:latin typeface="Calibri" panose="020F0502020204030204" pitchFamily="34" charset="0"/>
                <a:cs typeface="Calibri" panose="020F0502020204030204" pitchFamily="34" charset="0"/>
              </a:rPr>
              <a:t>repurposed</a:t>
            </a:r>
            <a:r>
              <a:rPr lang="de-DE" dirty="0">
                <a:solidFill>
                  <a:srgbClr val="262626"/>
                </a:solidFill>
                <a:latin typeface="Calibri" panose="020F0502020204030204" pitchFamily="34" charset="0"/>
                <a:cs typeface="Calibri" panose="020F0502020204030204" pitchFamily="34" charset="0"/>
              </a:rPr>
              <a:t> </a:t>
            </a:r>
            <a:r>
              <a:rPr lang="de-DE" dirty="0" err="1">
                <a:solidFill>
                  <a:srgbClr val="262626"/>
                </a:solidFill>
                <a:latin typeface="Calibri" panose="020F0502020204030204" pitchFamily="34" charset="0"/>
                <a:cs typeface="Calibri" panose="020F0502020204030204" pitchFamily="34" charset="0"/>
              </a:rPr>
              <a:t>for</a:t>
            </a:r>
            <a:r>
              <a:rPr lang="de-DE" dirty="0">
                <a:solidFill>
                  <a:srgbClr val="262626"/>
                </a:solidFill>
                <a:latin typeface="Calibri" panose="020F0502020204030204" pitchFamily="34" charset="0"/>
                <a:cs typeface="Calibri" panose="020F0502020204030204" pitchFamily="34" charset="0"/>
              </a:rPr>
              <a:t> internal </a:t>
            </a:r>
            <a:r>
              <a:rPr lang="de-DE" dirty="0" err="1">
                <a:solidFill>
                  <a:srgbClr val="262626"/>
                </a:solidFill>
                <a:latin typeface="Calibri" panose="020F0502020204030204" pitchFamily="34" charset="0"/>
                <a:cs typeface="Calibri" panose="020F0502020204030204" pitchFamily="34" charset="0"/>
              </a:rPr>
              <a:t>use</a:t>
            </a:r>
            <a:r>
              <a:rPr lang="de-DE" dirty="0">
                <a:solidFill>
                  <a:srgbClr val="262626"/>
                </a:solidFill>
                <a:latin typeface="Calibri" panose="020F0502020204030204" pitchFamily="34" charset="0"/>
                <a:cs typeface="Calibri" panose="020F0502020204030204" pitchFamily="34" charset="0"/>
              </a:rPr>
              <a:t>.</a:t>
            </a:r>
            <a:endParaRPr lang="de-DE" dirty="0">
              <a:solidFill>
                <a:srgbClr val="262626"/>
              </a:solidFill>
              <a:latin typeface="Calibri" panose="020F0502020204030204" pitchFamily="34" charset="0"/>
              <a:ea typeface="Open Sans"/>
              <a:cs typeface="Calibri" panose="020F0502020204030204" pitchFamily="34" charset="0"/>
              <a:sym typeface="Open Sans"/>
            </a:endParaRPr>
          </a:p>
        </p:txBody>
      </p:sp>
      <p:sp>
        <p:nvSpPr>
          <p:cNvPr id="32" name="TextBox 28">
            <a:extLst>
              <a:ext uri="{FF2B5EF4-FFF2-40B4-BE49-F238E27FC236}">
                <a16:creationId xmlns:a16="http://schemas.microsoft.com/office/drawing/2014/main" id="{02E311DC-297E-F7EB-2D15-624E25463646}"/>
              </a:ext>
            </a:extLst>
          </p:cNvPr>
          <p:cNvSpPr txBox="1"/>
          <p:nvPr/>
        </p:nvSpPr>
        <p:spPr>
          <a:xfrm>
            <a:off x="2876667" y="3838701"/>
            <a:ext cx="2303203" cy="2092881"/>
          </a:xfrm>
          <a:prstGeom prst="rect">
            <a:avLst/>
          </a:prstGeom>
          <a:noFill/>
        </p:spPr>
        <p:txBody>
          <a:bodyPr wrap="square">
            <a:spAutoFit/>
          </a:bodyPr>
          <a:lstStyle/>
          <a:p>
            <a:r>
              <a:rPr lang="en-US" sz="2000" b="1" dirty="0">
                <a:solidFill>
                  <a:srgbClr val="06677F"/>
                </a:solidFill>
                <a:latin typeface="Calibri" panose="020F0502020204030204" pitchFamily="34" charset="0"/>
                <a:ea typeface="Mulish"/>
                <a:cs typeface="Calibri" panose="020F0502020204030204" pitchFamily="34" charset="0"/>
                <a:sym typeface="Mulish"/>
              </a:rPr>
              <a:t>Case B: Zero-Waste Menu Design</a:t>
            </a:r>
          </a:p>
          <a:p>
            <a:pPr lvl="0"/>
            <a:endParaRPr lang="en-US" dirty="0">
              <a:solidFill>
                <a:srgbClr val="262626"/>
              </a:solidFill>
              <a:latin typeface="Calibri" panose="020F0502020204030204" pitchFamily="34" charset="0"/>
              <a:cs typeface="Calibri" panose="020F0502020204030204" pitchFamily="34" charset="0"/>
            </a:endParaRPr>
          </a:p>
          <a:p>
            <a:pPr lvl="0"/>
            <a:r>
              <a:rPr lang="en-US" dirty="0">
                <a:solidFill>
                  <a:srgbClr val="262626"/>
                </a:solidFill>
                <a:latin typeface="Calibri" panose="020F0502020204030204" pitchFamily="34" charset="0"/>
                <a:cs typeface="Calibri" panose="020F0502020204030204" pitchFamily="34" charset="0"/>
              </a:rPr>
              <a:t>Ingredients are selected and combined for fuller use across dishes.</a:t>
            </a:r>
            <a:endParaRPr lang="en-US" dirty="0">
              <a:solidFill>
                <a:srgbClr val="262626"/>
              </a:solidFill>
              <a:latin typeface="Calibri" panose="020F0502020204030204" pitchFamily="34" charset="0"/>
              <a:ea typeface="Open Sans"/>
              <a:cs typeface="Calibri" panose="020F0502020204030204" pitchFamily="34" charset="0"/>
              <a:sym typeface="Open Sans"/>
            </a:endParaRPr>
          </a:p>
        </p:txBody>
      </p:sp>
      <p:sp>
        <p:nvSpPr>
          <p:cNvPr id="33" name="TextBox 28">
            <a:extLst>
              <a:ext uri="{FF2B5EF4-FFF2-40B4-BE49-F238E27FC236}">
                <a16:creationId xmlns:a16="http://schemas.microsoft.com/office/drawing/2014/main" id="{6FC2C5FB-EBEB-1551-EE56-D26BD326A2C4}"/>
              </a:ext>
            </a:extLst>
          </p:cNvPr>
          <p:cNvSpPr txBox="1"/>
          <p:nvPr/>
        </p:nvSpPr>
        <p:spPr>
          <a:xfrm>
            <a:off x="5753973" y="2767274"/>
            <a:ext cx="2304405" cy="1815882"/>
          </a:xfrm>
          <a:prstGeom prst="rect">
            <a:avLst/>
          </a:prstGeom>
          <a:noFill/>
        </p:spPr>
        <p:txBody>
          <a:bodyPr wrap="square">
            <a:spAutoFit/>
          </a:bodyPr>
          <a:lstStyle/>
          <a:p>
            <a:r>
              <a:rPr lang="de-DE" sz="2000" b="1" dirty="0">
                <a:solidFill>
                  <a:srgbClr val="62A844"/>
                </a:solidFill>
                <a:latin typeface="Calibri" panose="020F0502020204030204" pitchFamily="34" charset="0"/>
                <a:ea typeface="Mulish"/>
                <a:cs typeface="Calibri" panose="020F0502020204030204" pitchFamily="34" charset="0"/>
                <a:sym typeface="Mulish"/>
              </a:rPr>
              <a:t>Case C: </a:t>
            </a:r>
            <a:r>
              <a:rPr lang="de-DE" sz="2000" b="1" dirty="0" err="1">
                <a:solidFill>
                  <a:srgbClr val="62A844"/>
                </a:solidFill>
                <a:latin typeface="Calibri" panose="020F0502020204030204" pitchFamily="34" charset="0"/>
                <a:ea typeface="Mulish"/>
                <a:cs typeface="Calibri" panose="020F0502020204030204" pitchFamily="34" charset="0"/>
                <a:sym typeface="Mulish"/>
              </a:rPr>
              <a:t>Refillable</a:t>
            </a:r>
            <a:r>
              <a:rPr lang="de-DE" sz="2000" b="1" dirty="0">
                <a:solidFill>
                  <a:srgbClr val="62A844"/>
                </a:solidFill>
                <a:latin typeface="Calibri" panose="020F0502020204030204" pitchFamily="34" charset="0"/>
                <a:ea typeface="Mulish"/>
                <a:cs typeface="Calibri" panose="020F0502020204030204" pitchFamily="34" charset="0"/>
                <a:sym typeface="Mulish"/>
              </a:rPr>
              <a:t> Guest </a:t>
            </a:r>
            <a:r>
              <a:rPr lang="de-DE" sz="2000" b="1" dirty="0" err="1">
                <a:solidFill>
                  <a:srgbClr val="62A844"/>
                </a:solidFill>
                <a:latin typeface="Calibri" panose="020F0502020204030204" pitchFamily="34" charset="0"/>
                <a:ea typeface="Mulish"/>
                <a:cs typeface="Calibri" panose="020F0502020204030204" pitchFamily="34" charset="0"/>
                <a:sym typeface="Mulish"/>
              </a:rPr>
              <a:t>Amenities</a:t>
            </a:r>
            <a:endParaRPr lang="de-DE" sz="2000" b="1" dirty="0">
              <a:solidFill>
                <a:srgbClr val="62A844"/>
              </a:solidFill>
              <a:latin typeface="Calibri" panose="020F0502020204030204" pitchFamily="34" charset="0"/>
              <a:ea typeface="Mulish"/>
              <a:cs typeface="Calibri" panose="020F0502020204030204" pitchFamily="34" charset="0"/>
              <a:sym typeface="Mulish"/>
            </a:endParaRPr>
          </a:p>
          <a:p>
            <a:pPr lvl="0"/>
            <a:endParaRPr lang="de-DE" dirty="0">
              <a:solidFill>
                <a:srgbClr val="262626"/>
              </a:solidFill>
              <a:latin typeface="Calibri" panose="020F0502020204030204" pitchFamily="34" charset="0"/>
              <a:ea typeface="Open Sans"/>
              <a:cs typeface="Calibri" panose="020F0502020204030204" pitchFamily="34" charset="0"/>
              <a:sym typeface="Open Sans"/>
            </a:endParaRPr>
          </a:p>
          <a:p>
            <a:pPr lvl="0"/>
            <a:r>
              <a:rPr lang="de-DE" dirty="0">
                <a:solidFill>
                  <a:srgbClr val="262626"/>
                </a:solidFill>
                <a:latin typeface="Calibri" panose="020F0502020204030204" pitchFamily="34" charset="0"/>
                <a:ea typeface="Open Sans"/>
                <a:cs typeface="Calibri" panose="020F0502020204030204" pitchFamily="34" charset="0"/>
                <a:sym typeface="Open Sans"/>
              </a:rPr>
              <a:t>Dispensers </a:t>
            </a:r>
            <a:r>
              <a:rPr lang="de-DE" dirty="0" err="1">
                <a:solidFill>
                  <a:srgbClr val="262626"/>
                </a:solidFill>
                <a:latin typeface="Calibri" panose="020F0502020204030204" pitchFamily="34" charset="0"/>
                <a:ea typeface="Open Sans"/>
                <a:cs typeface="Calibri" panose="020F0502020204030204" pitchFamily="34" charset="0"/>
                <a:sym typeface="Open Sans"/>
              </a:rPr>
              <a:t>reduce</a:t>
            </a:r>
            <a:r>
              <a:rPr lang="de-DE" dirty="0">
                <a:solidFill>
                  <a:srgbClr val="262626"/>
                </a:solidFill>
                <a:latin typeface="Calibri" panose="020F0502020204030204" pitchFamily="34" charset="0"/>
                <a:ea typeface="Open Sans"/>
                <a:cs typeface="Calibri" panose="020F0502020204030204" pitchFamily="34" charset="0"/>
                <a:sym typeface="Open Sans"/>
              </a:rPr>
              <a:t> </a:t>
            </a:r>
            <a:r>
              <a:rPr lang="de-DE" dirty="0" err="1">
                <a:solidFill>
                  <a:srgbClr val="262626"/>
                </a:solidFill>
                <a:latin typeface="Calibri" panose="020F0502020204030204" pitchFamily="34" charset="0"/>
                <a:ea typeface="Open Sans"/>
                <a:cs typeface="Calibri" panose="020F0502020204030204" pitchFamily="34" charset="0"/>
                <a:sym typeface="Open Sans"/>
              </a:rPr>
              <a:t>packaging</a:t>
            </a:r>
            <a:r>
              <a:rPr lang="de-DE" dirty="0">
                <a:solidFill>
                  <a:srgbClr val="262626"/>
                </a:solidFill>
                <a:latin typeface="Calibri" panose="020F0502020204030204" pitchFamily="34" charset="0"/>
                <a:ea typeface="Open Sans"/>
                <a:cs typeface="Calibri" panose="020F0502020204030204" pitchFamily="34" charset="0"/>
                <a:sym typeface="Open Sans"/>
              </a:rPr>
              <a:t> and </a:t>
            </a:r>
            <a:r>
              <a:rPr lang="de-DE" dirty="0" err="1">
                <a:solidFill>
                  <a:srgbClr val="262626"/>
                </a:solidFill>
                <a:latin typeface="Calibri" panose="020F0502020204030204" pitchFamily="34" charset="0"/>
                <a:ea typeface="Open Sans"/>
                <a:cs typeface="Calibri" panose="020F0502020204030204" pitchFamily="34" charset="0"/>
                <a:sym typeface="Open Sans"/>
              </a:rPr>
              <a:t>replacement</a:t>
            </a:r>
            <a:r>
              <a:rPr lang="de-DE" dirty="0">
                <a:solidFill>
                  <a:srgbClr val="262626"/>
                </a:solidFill>
                <a:latin typeface="Calibri" panose="020F0502020204030204" pitchFamily="34" charset="0"/>
                <a:ea typeface="Open Sans"/>
                <a:cs typeface="Calibri" panose="020F0502020204030204" pitchFamily="34" charset="0"/>
                <a:sym typeface="Open Sans"/>
              </a:rPr>
              <a:t> </a:t>
            </a:r>
            <a:r>
              <a:rPr lang="de-DE" dirty="0" err="1">
                <a:solidFill>
                  <a:srgbClr val="262626"/>
                </a:solidFill>
                <a:latin typeface="Calibri" panose="020F0502020204030204" pitchFamily="34" charset="0"/>
                <a:ea typeface="Open Sans"/>
                <a:cs typeface="Calibri" panose="020F0502020204030204" pitchFamily="34" charset="0"/>
                <a:sym typeface="Open Sans"/>
              </a:rPr>
              <a:t>waste</a:t>
            </a:r>
            <a:r>
              <a:rPr lang="de-DE" dirty="0">
                <a:solidFill>
                  <a:srgbClr val="262626"/>
                </a:solidFill>
                <a:latin typeface="Calibri" panose="020F0502020204030204" pitchFamily="34" charset="0"/>
                <a:ea typeface="Open Sans"/>
                <a:cs typeface="Calibri" panose="020F0502020204030204" pitchFamily="34" charset="0"/>
                <a:sym typeface="Open Sans"/>
              </a:rPr>
              <a:t>.</a:t>
            </a:r>
          </a:p>
        </p:txBody>
      </p:sp>
      <p:sp>
        <p:nvSpPr>
          <p:cNvPr id="34" name="TextBox 28">
            <a:extLst>
              <a:ext uri="{FF2B5EF4-FFF2-40B4-BE49-F238E27FC236}">
                <a16:creationId xmlns:a16="http://schemas.microsoft.com/office/drawing/2014/main" id="{119609DE-32A3-79DB-AB0F-D13548B165A1}"/>
              </a:ext>
            </a:extLst>
          </p:cNvPr>
          <p:cNvSpPr txBox="1"/>
          <p:nvPr/>
        </p:nvSpPr>
        <p:spPr>
          <a:xfrm>
            <a:off x="8491937" y="3838701"/>
            <a:ext cx="2190556" cy="1815882"/>
          </a:xfrm>
          <a:prstGeom prst="rect">
            <a:avLst/>
          </a:prstGeom>
          <a:noFill/>
        </p:spPr>
        <p:txBody>
          <a:bodyPr wrap="square">
            <a:spAutoFit/>
          </a:bodyPr>
          <a:lstStyle/>
          <a:p>
            <a:r>
              <a:rPr lang="en-US" sz="2000" b="1" dirty="0">
                <a:solidFill>
                  <a:srgbClr val="3D8241"/>
                </a:solidFill>
                <a:latin typeface="Calibri" panose="020F0502020204030204" pitchFamily="34" charset="0"/>
                <a:ea typeface="Mulish"/>
                <a:cs typeface="Calibri" panose="020F0502020204030204" pitchFamily="34" charset="0"/>
                <a:sym typeface="Mulish"/>
              </a:rPr>
              <a:t>Case D: Low-Flow Water Retrofits</a:t>
            </a:r>
          </a:p>
          <a:p>
            <a:pPr lvl="0"/>
            <a:endParaRPr lang="en-US" dirty="0">
              <a:solidFill>
                <a:srgbClr val="262626"/>
              </a:solidFill>
              <a:latin typeface="Calibri" panose="020F0502020204030204" pitchFamily="34" charset="0"/>
              <a:cs typeface="Calibri" panose="020F0502020204030204" pitchFamily="34" charset="0"/>
            </a:endParaRPr>
          </a:p>
          <a:p>
            <a:pPr lvl="0"/>
            <a:r>
              <a:rPr lang="en-US" dirty="0">
                <a:solidFill>
                  <a:srgbClr val="262626"/>
                </a:solidFill>
                <a:latin typeface="Calibri" panose="020F0502020204030204" pitchFamily="34" charset="0"/>
                <a:cs typeface="Calibri" panose="020F0502020204030204" pitchFamily="34" charset="0"/>
              </a:rPr>
              <a:t>Small technical changes reduce long-term resource use.</a:t>
            </a:r>
            <a:endParaRPr lang="en-US" dirty="0">
              <a:solidFill>
                <a:srgbClr val="262626"/>
              </a:solidFill>
              <a:latin typeface="Calibri" panose="020F0502020204030204" pitchFamily="34" charset="0"/>
              <a:ea typeface="Open Sans"/>
              <a:cs typeface="Calibri" panose="020F0502020204030204" pitchFamily="34" charset="0"/>
              <a:sym typeface="Open Sans"/>
            </a:endParaRPr>
          </a:p>
        </p:txBody>
      </p:sp>
      <p:sp>
        <p:nvSpPr>
          <p:cNvPr id="35" name="Text Placeholder 11">
            <a:extLst>
              <a:ext uri="{FF2B5EF4-FFF2-40B4-BE49-F238E27FC236}">
                <a16:creationId xmlns:a16="http://schemas.microsoft.com/office/drawing/2014/main" id="{A2DA316A-582E-8740-CB5E-63A5FFA349CF}"/>
              </a:ext>
            </a:extLst>
          </p:cNvPr>
          <p:cNvSpPr txBox="1">
            <a:spLocks/>
          </p:cNvSpPr>
          <p:nvPr/>
        </p:nvSpPr>
        <p:spPr>
          <a:xfrm>
            <a:off x="429114" y="510835"/>
            <a:ext cx="777378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Hospitality Examples (II/II)</a:t>
            </a:r>
          </a:p>
        </p:txBody>
      </p:sp>
      <p:cxnSp>
        <p:nvCxnSpPr>
          <p:cNvPr id="36" name="Straight Connector 35">
            <a:extLst>
              <a:ext uri="{FF2B5EF4-FFF2-40B4-BE49-F238E27FC236}">
                <a16:creationId xmlns:a16="http://schemas.microsoft.com/office/drawing/2014/main" id="{165E5D89-E307-04AD-0C8C-92B215680F92}"/>
              </a:ext>
            </a:extLst>
          </p:cNvPr>
          <p:cNvCxnSpPr>
            <a:cxnSpLocks/>
          </p:cNvCxnSpPr>
          <p:nvPr/>
        </p:nvCxnSpPr>
        <p:spPr>
          <a:xfrm>
            <a:off x="0" y="1271187"/>
            <a:ext cx="8783331"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37" name="Rectangle 30">
            <a:extLst>
              <a:ext uri="{FF2B5EF4-FFF2-40B4-BE49-F238E27FC236}">
                <a16:creationId xmlns:a16="http://schemas.microsoft.com/office/drawing/2014/main" id="{6998115D-0E4A-E8E2-9475-260AEF98EEFA}"/>
              </a:ext>
            </a:extLst>
          </p:cNvPr>
          <p:cNvSpPr/>
          <p:nvPr/>
        </p:nvSpPr>
        <p:spPr>
          <a:xfrm flipH="1">
            <a:off x="8946914" y="591330"/>
            <a:ext cx="2846089" cy="2092881"/>
          </a:xfrm>
          <a:prstGeom prst="rect">
            <a:avLst/>
          </a:prstGeom>
        </p:spPr>
        <p:txBody>
          <a:bodyPr wrap="square">
            <a:spAutoFit/>
          </a:bodyPr>
          <a:lstStyle/>
          <a:p>
            <a:pPr>
              <a:buClr>
                <a:srgbClr val="62A844"/>
              </a:buClr>
            </a:pPr>
            <a:r>
              <a:rPr lang="en-US" sz="2000" b="1" dirty="0">
                <a:solidFill>
                  <a:srgbClr val="0289AE"/>
                </a:solidFill>
              </a:rPr>
              <a:t>For each intervention now, rate it on:</a:t>
            </a:r>
          </a:p>
          <a:p>
            <a:pPr marL="342900" indent="-342900">
              <a:buClr>
                <a:srgbClr val="62A844"/>
              </a:buClr>
              <a:buFont typeface="Arial" panose="020B0604020202020204" pitchFamily="34" charset="0"/>
              <a:buChar char="•"/>
            </a:pPr>
            <a:r>
              <a:rPr lang="en-US" dirty="0">
                <a:solidFill>
                  <a:srgbClr val="262626"/>
                </a:solidFill>
              </a:rPr>
              <a:t>Impact</a:t>
            </a:r>
          </a:p>
          <a:p>
            <a:pPr marL="342900" indent="-342900">
              <a:buClr>
                <a:srgbClr val="62A844"/>
              </a:buClr>
              <a:buFont typeface="Arial" panose="020B0604020202020204" pitchFamily="34" charset="0"/>
              <a:buChar char="•"/>
            </a:pPr>
            <a:r>
              <a:rPr lang="en-US" dirty="0">
                <a:solidFill>
                  <a:srgbClr val="262626"/>
                </a:solidFill>
              </a:rPr>
              <a:t>Cost</a:t>
            </a:r>
          </a:p>
          <a:p>
            <a:pPr marL="342900" indent="-342900">
              <a:buClr>
                <a:srgbClr val="62A844"/>
              </a:buClr>
              <a:buFont typeface="Arial" panose="020B0604020202020204" pitchFamily="34" charset="0"/>
              <a:buChar char="•"/>
            </a:pPr>
            <a:r>
              <a:rPr lang="en-US" dirty="0">
                <a:solidFill>
                  <a:srgbClr val="262626"/>
                </a:solidFill>
              </a:rPr>
              <a:t>Ease of implementation</a:t>
            </a:r>
          </a:p>
          <a:p>
            <a:pPr marL="342900" indent="-342900">
              <a:buClr>
                <a:srgbClr val="62A844"/>
              </a:buClr>
              <a:buFont typeface="Arial" panose="020B0604020202020204" pitchFamily="34" charset="0"/>
              <a:buChar char="•"/>
            </a:pPr>
            <a:r>
              <a:rPr lang="en-US" dirty="0">
                <a:solidFill>
                  <a:srgbClr val="262626"/>
                </a:solidFill>
              </a:rPr>
              <a:t>Staff acceptance</a:t>
            </a:r>
          </a:p>
          <a:p>
            <a:pPr marL="342900" indent="-342900">
              <a:buClr>
                <a:srgbClr val="62A844"/>
              </a:buClr>
              <a:buFont typeface="Arial" panose="020B0604020202020204" pitchFamily="34" charset="0"/>
              <a:buChar char="•"/>
            </a:pPr>
            <a:r>
              <a:rPr lang="en-US" dirty="0">
                <a:solidFill>
                  <a:srgbClr val="262626"/>
                </a:solidFill>
              </a:rPr>
              <a:t>Speed of visible results</a:t>
            </a:r>
          </a:p>
        </p:txBody>
      </p:sp>
      <p:sp>
        <p:nvSpPr>
          <p:cNvPr id="38" name="Rounded Rectangle 37">
            <a:extLst>
              <a:ext uri="{FF2B5EF4-FFF2-40B4-BE49-F238E27FC236}">
                <a16:creationId xmlns:a16="http://schemas.microsoft.com/office/drawing/2014/main" id="{A0A26CCF-C074-917C-6232-D159D1AEB885}"/>
              </a:ext>
            </a:extLst>
          </p:cNvPr>
          <p:cNvSpPr/>
          <p:nvPr/>
        </p:nvSpPr>
        <p:spPr>
          <a:xfrm>
            <a:off x="8783331" y="368443"/>
            <a:ext cx="3009653" cy="2428317"/>
          </a:xfrm>
          <a:prstGeom prst="roundRect">
            <a:avLst>
              <a:gd name="adj" fmla="val 8566"/>
            </a:avLst>
          </a:prstGeom>
          <a:noFill/>
          <a:ln w="28575">
            <a:solidFill>
              <a:srgbClr val="62A84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776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33597-17A7-6EFA-9463-E305EF5FF41D}"/>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3C8951C5-80D3-8EF5-559E-3B8C6E6C21B3}"/>
              </a:ext>
            </a:extLst>
          </p:cNvPr>
          <p:cNvSpPr/>
          <p:nvPr/>
        </p:nvSpPr>
        <p:spPr>
          <a:xfrm flipH="1" flipV="1">
            <a:off x="0" y="0"/>
            <a:ext cx="12185500" cy="1342825"/>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10" name="Text Placeholder 2">
            <a:extLst>
              <a:ext uri="{FF2B5EF4-FFF2-40B4-BE49-F238E27FC236}">
                <a16:creationId xmlns:a16="http://schemas.microsoft.com/office/drawing/2014/main" id="{8129A0DF-DA4E-4610-D9D3-4699A070C6EE}"/>
              </a:ext>
            </a:extLst>
          </p:cNvPr>
          <p:cNvSpPr txBox="1">
            <a:spLocks/>
          </p:cNvSpPr>
          <p:nvPr/>
        </p:nvSpPr>
        <p:spPr>
          <a:xfrm>
            <a:off x="579276" y="1788748"/>
            <a:ext cx="2735424" cy="2831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b="1" dirty="0">
                <a:solidFill>
                  <a:srgbClr val="0289AE"/>
                </a:solidFill>
              </a:rPr>
              <a:t>By the end of this module, you will be able to:</a:t>
            </a:r>
          </a:p>
        </p:txBody>
      </p:sp>
      <p:sp>
        <p:nvSpPr>
          <p:cNvPr id="14" name="Graphic 4">
            <a:extLst>
              <a:ext uri="{FF2B5EF4-FFF2-40B4-BE49-F238E27FC236}">
                <a16:creationId xmlns:a16="http://schemas.microsoft.com/office/drawing/2014/main" id="{2F5F693F-1D36-7999-3A79-2FB84E8BEA9A}"/>
              </a:ext>
            </a:extLst>
          </p:cNvPr>
          <p:cNvSpPr/>
          <p:nvPr/>
        </p:nvSpPr>
        <p:spPr>
          <a:xfrm rot="5400000">
            <a:off x="1314218" y="5015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15" name="Graphic 14">
            <a:extLst>
              <a:ext uri="{FF2B5EF4-FFF2-40B4-BE49-F238E27FC236}">
                <a16:creationId xmlns:a16="http://schemas.microsoft.com/office/drawing/2014/main" id="{1A8D13BD-4CEA-01D7-B9B1-5B109881C65E}"/>
              </a:ext>
            </a:extLst>
          </p:cNvPr>
          <p:cNvPicPr>
            <a:picLocks noChangeAspect="1"/>
          </p:cNvPicPr>
          <p:nvPr/>
        </p:nvPicPr>
        <p:blipFill>
          <a:blip>
            <a:extLst>
              <a:ext uri="{96DAC541-7B7A-43D3-8B79-37D633B846F1}">
                <asvg:svgBlip xmlns:asvg="http://schemas.microsoft.com/office/drawing/2016/SVG/main" r:embed="rId2"/>
              </a:ext>
            </a:extLst>
          </a:blip>
          <a:srcRect l="32264" t="48938" r="39869" b="41747"/>
          <a:stretch>
            <a:fillRect/>
          </a:stretch>
        </p:blipFill>
        <p:spPr>
          <a:xfrm>
            <a:off x="8660921" y="-328384"/>
            <a:ext cx="3531079" cy="1671210"/>
          </a:xfrm>
          <a:prstGeom prst="rect">
            <a:avLst/>
          </a:prstGeom>
        </p:spPr>
      </p:pic>
      <p:sp>
        <p:nvSpPr>
          <p:cNvPr id="16" name="Text Placeholder 11">
            <a:extLst>
              <a:ext uri="{FF2B5EF4-FFF2-40B4-BE49-F238E27FC236}">
                <a16:creationId xmlns:a16="http://schemas.microsoft.com/office/drawing/2014/main" id="{B44ED0CF-8901-584D-D8B6-323F9E11B180}"/>
              </a:ext>
            </a:extLst>
          </p:cNvPr>
          <p:cNvSpPr txBox="1">
            <a:spLocks/>
          </p:cNvSpPr>
          <p:nvPr/>
        </p:nvSpPr>
        <p:spPr>
          <a:xfrm>
            <a:off x="579276" y="507221"/>
            <a:ext cx="6928403"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cs typeface="Times New Roman" panose="02020603050405020304" pitchFamily="18" charset="0"/>
              </a:rPr>
              <a:t>Learning Objectives</a:t>
            </a:r>
          </a:p>
        </p:txBody>
      </p:sp>
      <p:sp>
        <p:nvSpPr>
          <p:cNvPr id="17" name="Text Placeholder 2">
            <a:extLst>
              <a:ext uri="{FF2B5EF4-FFF2-40B4-BE49-F238E27FC236}">
                <a16:creationId xmlns:a16="http://schemas.microsoft.com/office/drawing/2014/main" id="{E8664189-7583-9064-A80F-0D293C5970EC}"/>
              </a:ext>
            </a:extLst>
          </p:cNvPr>
          <p:cNvSpPr txBox="1">
            <a:spLocks/>
          </p:cNvSpPr>
          <p:nvPr/>
        </p:nvSpPr>
        <p:spPr>
          <a:xfrm>
            <a:off x="4152900" y="1788748"/>
            <a:ext cx="7581900" cy="28311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400"/>
              </a:spcBef>
              <a:buClr>
                <a:srgbClr val="62A844"/>
              </a:buClr>
            </a:pPr>
            <a:r>
              <a:rPr lang="en-US" sz="2200" dirty="0">
                <a:solidFill>
                  <a:srgbClr val="262626"/>
                </a:solidFill>
              </a:rPr>
              <a:t>explain what circular economy means in a hospitality SME context</a:t>
            </a:r>
          </a:p>
          <a:p>
            <a:pPr marL="342900" indent="-342900">
              <a:spcBef>
                <a:spcPts val="400"/>
              </a:spcBef>
              <a:buClr>
                <a:srgbClr val="62A844"/>
              </a:buClr>
            </a:pPr>
            <a:r>
              <a:rPr lang="en-US" sz="2200" dirty="0">
                <a:solidFill>
                  <a:srgbClr val="262626"/>
                </a:solidFill>
              </a:rPr>
              <a:t>distinguish between linear and circular ways of using resources</a:t>
            </a:r>
          </a:p>
          <a:p>
            <a:pPr marL="342900" indent="-342900">
              <a:spcBef>
                <a:spcPts val="400"/>
              </a:spcBef>
              <a:buClr>
                <a:srgbClr val="62A844"/>
              </a:buClr>
            </a:pPr>
            <a:r>
              <a:rPr lang="en-US" sz="2200" dirty="0">
                <a:solidFill>
                  <a:srgbClr val="262626"/>
                </a:solidFill>
              </a:rPr>
              <a:t>identify waste and resource hotspots across kitchen, housekeeping, maintenance and procurement</a:t>
            </a:r>
          </a:p>
          <a:p>
            <a:pPr marL="342900" indent="-342900">
              <a:spcBef>
                <a:spcPts val="400"/>
              </a:spcBef>
              <a:buClr>
                <a:srgbClr val="62A844"/>
              </a:buClr>
            </a:pPr>
            <a:r>
              <a:rPr lang="en-US" sz="2200" dirty="0">
                <a:solidFill>
                  <a:srgbClr val="262626"/>
                </a:solidFill>
              </a:rPr>
              <a:t>conduct a basic material flow assessment in one hospitality unit</a:t>
            </a:r>
          </a:p>
          <a:p>
            <a:pPr marL="342900" indent="-342900">
              <a:spcBef>
                <a:spcPts val="400"/>
              </a:spcBef>
              <a:buClr>
                <a:srgbClr val="62A844"/>
              </a:buClr>
            </a:pPr>
            <a:r>
              <a:rPr lang="en-US" sz="2200" dirty="0">
                <a:solidFill>
                  <a:srgbClr val="262626"/>
                </a:solidFill>
              </a:rPr>
              <a:t>create a checklist for identifying circular opportunities in daily operations</a:t>
            </a:r>
          </a:p>
          <a:p>
            <a:pPr marL="342900" indent="-342900">
              <a:spcBef>
                <a:spcPts val="400"/>
              </a:spcBef>
              <a:buClr>
                <a:srgbClr val="62A844"/>
              </a:buClr>
            </a:pPr>
            <a:r>
              <a:rPr lang="en-US" sz="2200" dirty="0">
                <a:solidFill>
                  <a:srgbClr val="262626"/>
                </a:solidFill>
              </a:rPr>
              <a:t>recommend practical interventions based on repair, reuse, refill, redesign and smarter purchasing</a:t>
            </a:r>
          </a:p>
          <a:p>
            <a:pPr marL="342900" indent="-342900">
              <a:spcBef>
                <a:spcPts val="400"/>
              </a:spcBef>
              <a:buClr>
                <a:srgbClr val="62A844"/>
              </a:buClr>
            </a:pPr>
            <a:r>
              <a:rPr lang="en-US" sz="2200" dirty="0">
                <a:solidFill>
                  <a:srgbClr val="262626"/>
                </a:solidFill>
              </a:rPr>
              <a:t>compare linear vs circular models in terms of environmental and financial outcomes for SMEs</a:t>
            </a:r>
          </a:p>
          <a:p>
            <a:pPr marL="342900" indent="-342900">
              <a:spcBef>
                <a:spcPts val="400"/>
              </a:spcBef>
              <a:buClr>
                <a:srgbClr val="62A844"/>
              </a:buClr>
            </a:pPr>
            <a:endParaRPr lang="en-US" sz="2200" dirty="0">
              <a:solidFill>
                <a:srgbClr val="262626"/>
              </a:solidFill>
            </a:endParaRPr>
          </a:p>
        </p:txBody>
      </p:sp>
      <p:sp>
        <p:nvSpPr>
          <p:cNvPr id="2" name="Freeform 1">
            <a:extLst>
              <a:ext uri="{FF2B5EF4-FFF2-40B4-BE49-F238E27FC236}">
                <a16:creationId xmlns:a16="http://schemas.microsoft.com/office/drawing/2014/main" id="{A2578FAE-62D8-717E-B68E-0FECCA34D4E3}"/>
              </a:ext>
            </a:extLst>
          </p:cNvPr>
          <p:cNvSpPr/>
          <p:nvPr/>
        </p:nvSpPr>
        <p:spPr>
          <a:xfrm>
            <a:off x="2592099" y="2772712"/>
            <a:ext cx="1154401" cy="656288"/>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noFill/>
            <a:prstDash val="solid"/>
            <a:miter/>
          </a:ln>
        </p:spPr>
        <p:txBody>
          <a:bodyPr rtlCol="0" anchor="ctr"/>
          <a:lstStyle/>
          <a:p>
            <a:endParaRPr lang="en-US"/>
          </a:p>
        </p:txBody>
      </p:sp>
    </p:spTree>
    <p:extLst>
      <p:ext uri="{BB962C8B-B14F-4D97-AF65-F5344CB8AC3E}">
        <p14:creationId xmlns:p14="http://schemas.microsoft.com/office/powerpoint/2010/main" val="1108210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DF163-322D-464C-5E8E-8D54BAA311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B37E7B2-5E9A-7A43-C00C-7810D7901B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4335" y="2391246"/>
            <a:ext cx="5437988" cy="4122198"/>
          </a:xfrm>
          <a:prstGeom prst="rect">
            <a:avLst/>
          </a:prstGeom>
        </p:spPr>
      </p:pic>
      <p:sp>
        <p:nvSpPr>
          <p:cNvPr id="2" name="Text Placeholder 11">
            <a:extLst>
              <a:ext uri="{FF2B5EF4-FFF2-40B4-BE49-F238E27FC236}">
                <a16:creationId xmlns:a16="http://schemas.microsoft.com/office/drawing/2014/main" id="{74DB3C3A-33A8-3A91-8557-73F944497B62}"/>
              </a:ext>
            </a:extLst>
          </p:cNvPr>
          <p:cNvSpPr txBox="1">
            <a:spLocks/>
          </p:cNvSpPr>
          <p:nvPr/>
        </p:nvSpPr>
        <p:spPr>
          <a:xfrm>
            <a:off x="429115" y="525832"/>
            <a:ext cx="631892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Reflection and Discussion</a:t>
            </a:r>
          </a:p>
          <a:p>
            <a:pPr marL="0" indent="0">
              <a:lnSpc>
                <a:spcPts val="3520"/>
              </a:lnSpc>
              <a:spcBef>
                <a:spcPts val="0"/>
              </a:spcBef>
              <a:buNone/>
            </a:pPr>
            <a:r>
              <a:rPr lang="en-US" sz="3400" b="1" dirty="0">
                <a:solidFill>
                  <a:srgbClr val="262626"/>
                </a:solidFill>
                <a:cs typeface="Times New Roman" panose="02020603050405020304" pitchFamily="18" charset="0"/>
              </a:rPr>
              <a:t> </a:t>
            </a:r>
          </a:p>
        </p:txBody>
      </p:sp>
      <p:cxnSp>
        <p:nvCxnSpPr>
          <p:cNvPr id="3" name="Straight Connector 2">
            <a:extLst>
              <a:ext uri="{FF2B5EF4-FFF2-40B4-BE49-F238E27FC236}">
                <a16:creationId xmlns:a16="http://schemas.microsoft.com/office/drawing/2014/main" id="{2973DD14-882D-34C8-1657-8D3A7E60AAE8}"/>
              </a:ext>
            </a:extLst>
          </p:cNvPr>
          <p:cNvCxnSpPr>
            <a:cxnSpLocks/>
          </p:cNvCxnSpPr>
          <p:nvPr/>
        </p:nvCxnSpPr>
        <p:spPr>
          <a:xfrm>
            <a:off x="0" y="1275808"/>
            <a:ext cx="68406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76654883-D98E-079A-EC57-3068A3358493}"/>
              </a:ext>
            </a:extLst>
          </p:cNvPr>
          <p:cNvSpPr/>
          <p:nvPr/>
        </p:nvSpPr>
        <p:spPr>
          <a:xfrm flipH="1">
            <a:off x="586944" y="2047598"/>
            <a:ext cx="5509056" cy="1785104"/>
          </a:xfrm>
          <a:prstGeom prst="rect">
            <a:avLst/>
          </a:prstGeom>
        </p:spPr>
        <p:txBody>
          <a:bodyPr wrap="square">
            <a:spAutoFit/>
          </a:bodyPr>
          <a:lstStyle/>
          <a:p>
            <a:pPr>
              <a:buClr>
                <a:srgbClr val="62A844"/>
              </a:buClr>
            </a:pPr>
            <a:r>
              <a:rPr lang="en-US" sz="2000" b="1" dirty="0">
                <a:solidFill>
                  <a:srgbClr val="0289AE"/>
                </a:solidFill>
              </a:rPr>
              <a:t>Discussion Prompt</a:t>
            </a:r>
          </a:p>
          <a:p>
            <a:pPr>
              <a:buClr>
                <a:srgbClr val="62A844"/>
              </a:buClr>
            </a:pPr>
            <a:endParaRPr lang="en-US" dirty="0">
              <a:solidFill>
                <a:srgbClr val="262626"/>
              </a:solidFill>
            </a:endParaRPr>
          </a:p>
          <a:p>
            <a:pPr marL="285750" indent="-285750">
              <a:buClr>
                <a:srgbClr val="62A844"/>
              </a:buClr>
              <a:buFont typeface="Arial" panose="020B0604020202020204" pitchFamily="34" charset="0"/>
              <a:buChar char="•"/>
            </a:pPr>
            <a:r>
              <a:rPr lang="en-US" dirty="0">
                <a:solidFill>
                  <a:srgbClr val="262626"/>
                </a:solidFill>
              </a:rPr>
              <a:t>Why do some good circular ideas fail in practice?</a:t>
            </a:r>
          </a:p>
          <a:p>
            <a:pPr marL="285750" indent="-285750">
              <a:buClr>
                <a:srgbClr val="62A844"/>
              </a:buClr>
              <a:buFont typeface="Arial" panose="020B0604020202020204" pitchFamily="34" charset="0"/>
              <a:buChar char="•"/>
            </a:pPr>
            <a:r>
              <a:rPr lang="en-US" dirty="0">
                <a:solidFill>
                  <a:srgbClr val="262626"/>
                </a:solidFill>
              </a:rPr>
              <a:t>What is your approach to prevent your next circular idea from failing?</a:t>
            </a:r>
          </a:p>
          <a:p>
            <a:pPr marL="285750" indent="-285750">
              <a:buClr>
                <a:srgbClr val="62A844"/>
              </a:buClr>
              <a:buFont typeface="Arial" panose="020B0604020202020204" pitchFamily="34" charset="0"/>
              <a:buChar char="•"/>
            </a:pPr>
            <a:endParaRPr lang="en-US" dirty="0">
              <a:solidFill>
                <a:srgbClr val="262626"/>
              </a:solidFill>
            </a:endParaRPr>
          </a:p>
        </p:txBody>
      </p:sp>
    </p:spTree>
    <p:extLst>
      <p:ext uri="{BB962C8B-B14F-4D97-AF65-F5344CB8AC3E}">
        <p14:creationId xmlns:p14="http://schemas.microsoft.com/office/powerpoint/2010/main" val="41374786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93726-9B36-72EB-A537-9C9B08E10D47}"/>
            </a:ext>
          </a:extLst>
        </p:cNvPr>
        <p:cNvGrpSpPr/>
        <p:nvPr/>
      </p:nvGrpSpPr>
      <p:grpSpPr>
        <a:xfrm>
          <a:off x="0" y="0"/>
          <a:ext cx="0" cy="0"/>
          <a:chOff x="0" y="0"/>
          <a:chExt cx="0" cy="0"/>
        </a:xfrm>
      </p:grpSpPr>
      <p:sp>
        <p:nvSpPr>
          <p:cNvPr id="107" name="Rectangle 30">
            <a:extLst>
              <a:ext uri="{FF2B5EF4-FFF2-40B4-BE49-F238E27FC236}">
                <a16:creationId xmlns:a16="http://schemas.microsoft.com/office/drawing/2014/main" id="{80A6C1C5-D779-D52D-2ABE-C9F096F692E1}"/>
              </a:ext>
            </a:extLst>
          </p:cNvPr>
          <p:cNvSpPr/>
          <p:nvPr/>
        </p:nvSpPr>
        <p:spPr>
          <a:xfrm flipH="1">
            <a:off x="688772" y="1388001"/>
            <a:ext cx="2976599"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Circular interventions should begin with prevention and redesign.</a:t>
            </a:r>
          </a:p>
          <a:p>
            <a:pPr>
              <a:lnSpc>
                <a:spcPts val="2100"/>
              </a:lnSpc>
            </a:pPr>
            <a:endParaRPr lang="en-US" sz="2000" dirty="0">
              <a:solidFill>
                <a:srgbClr val="262626"/>
              </a:solidFill>
              <a:cs typeface="Segoe UI Light" panose="020B0502040204020203" pitchFamily="34" charset="0"/>
            </a:endParaRPr>
          </a:p>
        </p:txBody>
      </p:sp>
      <p:sp>
        <p:nvSpPr>
          <p:cNvPr id="108" name="Rectangle 30">
            <a:extLst>
              <a:ext uri="{FF2B5EF4-FFF2-40B4-BE49-F238E27FC236}">
                <a16:creationId xmlns:a16="http://schemas.microsoft.com/office/drawing/2014/main" id="{DEF8E4CD-DD08-7D6E-AB42-A5632ABE4601}"/>
              </a:ext>
            </a:extLst>
          </p:cNvPr>
          <p:cNvSpPr/>
          <p:nvPr/>
        </p:nvSpPr>
        <p:spPr>
          <a:xfrm flipH="1">
            <a:off x="688773" y="3381089"/>
            <a:ext cx="2594230"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Repair, reuse, refill and refurbishment help retain value.</a:t>
            </a:r>
          </a:p>
          <a:p>
            <a:pPr>
              <a:lnSpc>
                <a:spcPts val="2100"/>
              </a:lnSpc>
            </a:pPr>
            <a:endParaRPr lang="en-US" sz="2000" dirty="0">
              <a:solidFill>
                <a:srgbClr val="262626"/>
              </a:solidFill>
              <a:cs typeface="Segoe UI Light" panose="020B0502040204020203" pitchFamily="34" charset="0"/>
            </a:endParaRPr>
          </a:p>
        </p:txBody>
      </p:sp>
      <p:sp>
        <p:nvSpPr>
          <p:cNvPr id="109" name="Rectangle 30">
            <a:extLst>
              <a:ext uri="{FF2B5EF4-FFF2-40B4-BE49-F238E27FC236}">
                <a16:creationId xmlns:a16="http://schemas.microsoft.com/office/drawing/2014/main" id="{4C1FD2EC-6B6D-A3C5-FC70-2EE7F55570DD}"/>
              </a:ext>
            </a:extLst>
          </p:cNvPr>
          <p:cNvSpPr/>
          <p:nvPr/>
        </p:nvSpPr>
        <p:spPr>
          <a:xfrm flipH="1">
            <a:off x="688772" y="5329802"/>
            <a:ext cx="2865955"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Food, water, procurement and product life are all circularity topics.</a:t>
            </a:r>
          </a:p>
          <a:p>
            <a:pPr>
              <a:lnSpc>
                <a:spcPts val="2100"/>
              </a:lnSpc>
            </a:pPr>
            <a:endParaRPr lang="en-US" sz="2000" dirty="0">
              <a:solidFill>
                <a:srgbClr val="262626"/>
              </a:solidFill>
              <a:cs typeface="Segoe UI Light" panose="020B0502040204020203" pitchFamily="34" charset="0"/>
            </a:endParaRPr>
          </a:p>
        </p:txBody>
      </p:sp>
      <p:sp>
        <p:nvSpPr>
          <p:cNvPr id="3" name="Freeform 5">
            <a:extLst>
              <a:ext uri="{FF2B5EF4-FFF2-40B4-BE49-F238E27FC236}">
                <a16:creationId xmlns:a16="http://schemas.microsoft.com/office/drawing/2014/main" id="{0D1A2DE5-2C54-89D2-3F42-D5695DBAA859}"/>
              </a:ext>
            </a:extLst>
          </p:cNvPr>
          <p:cNvSpPr>
            <a:spLocks/>
          </p:cNvSpPr>
          <p:nvPr/>
        </p:nvSpPr>
        <p:spPr bwMode="auto">
          <a:xfrm>
            <a:off x="5311215" y="3801936"/>
            <a:ext cx="930604" cy="1363306"/>
          </a:xfrm>
          <a:custGeom>
            <a:avLst/>
            <a:gdLst>
              <a:gd name="T0" fmla="*/ 351 w 351"/>
              <a:gd name="T1" fmla="*/ 514 h 514"/>
              <a:gd name="T2" fmla="*/ 351 w 351"/>
              <a:gd name="T3" fmla="*/ 316 h 514"/>
              <a:gd name="T4" fmla="*/ 286 w 351"/>
              <a:gd name="T5" fmla="*/ 257 h 514"/>
              <a:gd name="T6" fmla="*/ 66 w 351"/>
              <a:gd name="T7" fmla="*/ 257 h 514"/>
              <a:gd name="T8" fmla="*/ 0 w 351"/>
              <a:gd name="T9" fmla="*/ 199 h 514"/>
              <a:gd name="T10" fmla="*/ 0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351" y="514"/>
                </a:moveTo>
                <a:cubicBezTo>
                  <a:pt x="351" y="316"/>
                  <a:pt x="351" y="316"/>
                  <a:pt x="351" y="316"/>
                </a:cubicBezTo>
                <a:cubicBezTo>
                  <a:pt x="351" y="283"/>
                  <a:pt x="322" y="257"/>
                  <a:pt x="286" y="257"/>
                </a:cubicBezTo>
                <a:cubicBezTo>
                  <a:pt x="66" y="257"/>
                  <a:pt x="66" y="257"/>
                  <a:pt x="66" y="257"/>
                </a:cubicBezTo>
                <a:cubicBezTo>
                  <a:pt x="30" y="257"/>
                  <a:pt x="0" y="231"/>
                  <a:pt x="0" y="199"/>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953470F6-6003-4B15-9F56-D792E47D312A}"/>
              </a:ext>
            </a:extLst>
          </p:cNvPr>
          <p:cNvSpPr>
            <a:spLocks/>
          </p:cNvSpPr>
          <p:nvPr/>
        </p:nvSpPr>
        <p:spPr bwMode="auto">
          <a:xfrm>
            <a:off x="6419642" y="3801937"/>
            <a:ext cx="930604" cy="1363306"/>
          </a:xfrm>
          <a:custGeom>
            <a:avLst/>
            <a:gdLst>
              <a:gd name="T0" fmla="*/ 0 w 351"/>
              <a:gd name="T1" fmla="*/ 514 h 514"/>
              <a:gd name="T2" fmla="*/ 0 w 351"/>
              <a:gd name="T3" fmla="*/ 316 h 514"/>
              <a:gd name="T4" fmla="*/ 65 w 351"/>
              <a:gd name="T5" fmla="*/ 257 h 514"/>
              <a:gd name="T6" fmla="*/ 285 w 351"/>
              <a:gd name="T7" fmla="*/ 257 h 514"/>
              <a:gd name="T8" fmla="*/ 351 w 351"/>
              <a:gd name="T9" fmla="*/ 199 h 514"/>
              <a:gd name="T10" fmla="*/ 351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0" y="514"/>
                </a:moveTo>
                <a:cubicBezTo>
                  <a:pt x="0" y="316"/>
                  <a:pt x="0" y="316"/>
                  <a:pt x="0" y="316"/>
                </a:cubicBezTo>
                <a:cubicBezTo>
                  <a:pt x="0" y="283"/>
                  <a:pt x="29" y="257"/>
                  <a:pt x="65" y="257"/>
                </a:cubicBezTo>
                <a:cubicBezTo>
                  <a:pt x="285" y="257"/>
                  <a:pt x="285" y="257"/>
                  <a:pt x="285" y="257"/>
                </a:cubicBezTo>
                <a:cubicBezTo>
                  <a:pt x="321" y="257"/>
                  <a:pt x="351" y="231"/>
                  <a:pt x="351" y="199"/>
                </a:cubicBezTo>
                <a:cubicBezTo>
                  <a:pt x="351" y="0"/>
                  <a:pt x="351" y="0"/>
                  <a:pt x="351"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7">
            <a:extLst>
              <a:ext uri="{FF2B5EF4-FFF2-40B4-BE49-F238E27FC236}">
                <a16:creationId xmlns:a16="http://schemas.microsoft.com/office/drawing/2014/main" id="{D5F260D8-F01A-BAD5-D4F7-0E63F2BED29E}"/>
              </a:ext>
            </a:extLst>
          </p:cNvPr>
          <p:cNvSpPr>
            <a:spLocks/>
          </p:cNvSpPr>
          <p:nvPr/>
        </p:nvSpPr>
        <p:spPr bwMode="auto">
          <a:xfrm>
            <a:off x="4026943" y="2405042"/>
            <a:ext cx="624355" cy="910845"/>
          </a:xfrm>
          <a:custGeom>
            <a:avLst/>
            <a:gdLst>
              <a:gd name="T0" fmla="*/ 235 w 235"/>
              <a:gd name="T1" fmla="*/ 344 h 344"/>
              <a:gd name="T2" fmla="*/ 235 w 235"/>
              <a:gd name="T3" fmla="*/ 211 h 344"/>
              <a:gd name="T4" fmla="*/ 191 w 235"/>
              <a:gd name="T5" fmla="*/ 172 h 344"/>
              <a:gd name="T6" fmla="*/ 44 w 235"/>
              <a:gd name="T7" fmla="*/ 172 h 344"/>
              <a:gd name="T8" fmla="*/ 0 w 235"/>
              <a:gd name="T9" fmla="*/ 133 h 344"/>
              <a:gd name="T10" fmla="*/ 0 w 235"/>
              <a:gd name="T11" fmla="*/ 0 h 344"/>
            </a:gdLst>
            <a:ahLst/>
            <a:cxnLst>
              <a:cxn ang="0">
                <a:pos x="T0" y="T1"/>
              </a:cxn>
              <a:cxn ang="0">
                <a:pos x="T2" y="T3"/>
              </a:cxn>
              <a:cxn ang="0">
                <a:pos x="T4" y="T5"/>
              </a:cxn>
              <a:cxn ang="0">
                <a:pos x="T6" y="T7"/>
              </a:cxn>
              <a:cxn ang="0">
                <a:pos x="T8" y="T9"/>
              </a:cxn>
              <a:cxn ang="0">
                <a:pos x="T10" y="T11"/>
              </a:cxn>
            </a:cxnLst>
            <a:rect l="0" t="0" r="r" b="b"/>
            <a:pathLst>
              <a:path w="235" h="344">
                <a:moveTo>
                  <a:pt x="235" y="344"/>
                </a:moveTo>
                <a:cubicBezTo>
                  <a:pt x="235" y="211"/>
                  <a:pt x="235" y="211"/>
                  <a:pt x="235" y="211"/>
                </a:cubicBezTo>
                <a:cubicBezTo>
                  <a:pt x="235" y="189"/>
                  <a:pt x="215" y="172"/>
                  <a:pt x="191" y="172"/>
                </a:cubicBezTo>
                <a:cubicBezTo>
                  <a:pt x="44" y="172"/>
                  <a:pt x="44" y="172"/>
                  <a:pt x="44" y="172"/>
                </a:cubicBezTo>
                <a:cubicBezTo>
                  <a:pt x="20" y="172"/>
                  <a:pt x="0" y="154"/>
                  <a:pt x="0" y="133"/>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8">
            <a:extLst>
              <a:ext uri="{FF2B5EF4-FFF2-40B4-BE49-F238E27FC236}">
                <a16:creationId xmlns:a16="http://schemas.microsoft.com/office/drawing/2014/main" id="{B44B9E0D-389B-BBD7-5041-4593E525174C}"/>
              </a:ext>
            </a:extLst>
          </p:cNvPr>
          <p:cNvSpPr>
            <a:spLocks/>
          </p:cNvSpPr>
          <p:nvPr/>
        </p:nvSpPr>
        <p:spPr bwMode="auto">
          <a:xfrm>
            <a:off x="8166251" y="2974076"/>
            <a:ext cx="620403" cy="912823"/>
          </a:xfrm>
          <a:custGeom>
            <a:avLst/>
            <a:gdLst>
              <a:gd name="T0" fmla="*/ 0 w 234"/>
              <a:gd name="T1" fmla="*/ 344 h 344"/>
              <a:gd name="T2" fmla="*/ 0 w 234"/>
              <a:gd name="T3" fmla="*/ 211 h 344"/>
              <a:gd name="T4" fmla="*/ 43 w 234"/>
              <a:gd name="T5" fmla="*/ 172 h 344"/>
              <a:gd name="T6" fmla="*/ 191 w 234"/>
              <a:gd name="T7" fmla="*/ 172 h 344"/>
              <a:gd name="T8" fmla="*/ 234 w 234"/>
              <a:gd name="T9" fmla="*/ 133 h 344"/>
              <a:gd name="T10" fmla="*/ 234 w 234"/>
              <a:gd name="T11" fmla="*/ 0 h 344"/>
            </a:gdLst>
            <a:ahLst/>
            <a:cxnLst>
              <a:cxn ang="0">
                <a:pos x="T0" y="T1"/>
              </a:cxn>
              <a:cxn ang="0">
                <a:pos x="T2" y="T3"/>
              </a:cxn>
              <a:cxn ang="0">
                <a:pos x="T4" y="T5"/>
              </a:cxn>
              <a:cxn ang="0">
                <a:pos x="T6" y="T7"/>
              </a:cxn>
              <a:cxn ang="0">
                <a:pos x="T8" y="T9"/>
              </a:cxn>
              <a:cxn ang="0">
                <a:pos x="T10" y="T11"/>
              </a:cxn>
            </a:cxnLst>
            <a:rect l="0" t="0" r="r" b="b"/>
            <a:pathLst>
              <a:path w="234" h="344">
                <a:moveTo>
                  <a:pt x="0" y="344"/>
                </a:moveTo>
                <a:cubicBezTo>
                  <a:pt x="0" y="211"/>
                  <a:pt x="0" y="211"/>
                  <a:pt x="0" y="211"/>
                </a:cubicBezTo>
                <a:cubicBezTo>
                  <a:pt x="0" y="190"/>
                  <a:pt x="19" y="172"/>
                  <a:pt x="43" y="172"/>
                </a:cubicBezTo>
                <a:cubicBezTo>
                  <a:pt x="191" y="172"/>
                  <a:pt x="191" y="172"/>
                  <a:pt x="191" y="172"/>
                </a:cubicBezTo>
                <a:cubicBezTo>
                  <a:pt x="215" y="172"/>
                  <a:pt x="234" y="154"/>
                  <a:pt x="234" y="133"/>
                </a:cubicBezTo>
                <a:cubicBezTo>
                  <a:pt x="234" y="0"/>
                  <a:pt x="234" y="0"/>
                  <a:pt x="234"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908C48B6-F4C0-85A6-6D7C-DD56F9396E77}"/>
              </a:ext>
            </a:extLst>
          </p:cNvPr>
          <p:cNvSpPr>
            <a:spLocks/>
          </p:cNvSpPr>
          <p:nvPr/>
        </p:nvSpPr>
        <p:spPr bwMode="auto">
          <a:xfrm>
            <a:off x="7022262" y="1128670"/>
            <a:ext cx="622377" cy="910845"/>
          </a:xfrm>
          <a:custGeom>
            <a:avLst/>
            <a:gdLst>
              <a:gd name="T0" fmla="*/ 0 w 235"/>
              <a:gd name="T1" fmla="*/ 343 h 343"/>
              <a:gd name="T2" fmla="*/ 0 w 235"/>
              <a:gd name="T3" fmla="*/ 210 h 343"/>
              <a:gd name="T4" fmla="*/ 44 w 235"/>
              <a:gd name="T5" fmla="*/ 171 h 343"/>
              <a:gd name="T6" fmla="*/ 191 w 235"/>
              <a:gd name="T7" fmla="*/ 171 h 343"/>
              <a:gd name="T8" fmla="*/ 235 w 235"/>
              <a:gd name="T9" fmla="*/ 132 h 343"/>
              <a:gd name="T10" fmla="*/ 235 w 235"/>
              <a:gd name="T11" fmla="*/ 0 h 343"/>
            </a:gdLst>
            <a:ahLst/>
            <a:cxnLst>
              <a:cxn ang="0">
                <a:pos x="T0" y="T1"/>
              </a:cxn>
              <a:cxn ang="0">
                <a:pos x="T2" y="T3"/>
              </a:cxn>
              <a:cxn ang="0">
                <a:pos x="T4" y="T5"/>
              </a:cxn>
              <a:cxn ang="0">
                <a:pos x="T6" y="T7"/>
              </a:cxn>
              <a:cxn ang="0">
                <a:pos x="T8" y="T9"/>
              </a:cxn>
              <a:cxn ang="0">
                <a:pos x="T10" y="T11"/>
              </a:cxn>
            </a:cxnLst>
            <a:rect l="0" t="0" r="r" b="b"/>
            <a:pathLst>
              <a:path w="235" h="343">
                <a:moveTo>
                  <a:pt x="0" y="343"/>
                </a:moveTo>
                <a:cubicBezTo>
                  <a:pt x="0" y="210"/>
                  <a:pt x="0" y="210"/>
                  <a:pt x="0" y="210"/>
                </a:cubicBezTo>
                <a:cubicBezTo>
                  <a:pt x="0" y="189"/>
                  <a:pt x="20" y="171"/>
                  <a:pt x="44" y="171"/>
                </a:cubicBezTo>
                <a:cubicBezTo>
                  <a:pt x="191" y="171"/>
                  <a:pt x="191" y="171"/>
                  <a:pt x="191" y="171"/>
                </a:cubicBezTo>
                <a:cubicBezTo>
                  <a:pt x="215" y="171"/>
                  <a:pt x="235" y="154"/>
                  <a:pt x="235" y="132"/>
                </a:cubicBezTo>
                <a:cubicBezTo>
                  <a:pt x="235" y="0"/>
                  <a:pt x="235" y="0"/>
                  <a:pt x="235"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0">
            <a:extLst>
              <a:ext uri="{FF2B5EF4-FFF2-40B4-BE49-F238E27FC236}">
                <a16:creationId xmlns:a16="http://schemas.microsoft.com/office/drawing/2014/main" id="{6BF34027-6F56-7D2A-6DA5-83D1A217798A}"/>
              </a:ext>
            </a:extLst>
          </p:cNvPr>
          <p:cNvSpPr>
            <a:spLocks noChangeShapeType="1"/>
          </p:cNvSpPr>
          <p:nvPr/>
        </p:nvSpPr>
        <p:spPr bwMode="auto">
          <a:xfrm>
            <a:off x="6332707" y="3517419"/>
            <a:ext cx="0" cy="2305765"/>
          </a:xfrm>
          <a:prstGeom prst="line">
            <a:avLst/>
          </a:prstGeom>
          <a:noFill/>
          <a:ln w="41275" cap="flat">
            <a:solidFill>
              <a:srgbClr val="06677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86AAC2E7-42F6-52C7-EF83-691BDCB90C97}"/>
              </a:ext>
            </a:extLst>
          </p:cNvPr>
          <p:cNvSpPr>
            <a:spLocks/>
          </p:cNvSpPr>
          <p:nvPr/>
        </p:nvSpPr>
        <p:spPr bwMode="auto">
          <a:xfrm>
            <a:off x="5034603" y="1391452"/>
            <a:ext cx="2594231" cy="1641895"/>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01FB00DD-4198-B786-3E3D-D6E1CBA134CB}"/>
              </a:ext>
            </a:extLst>
          </p:cNvPr>
          <p:cNvSpPr>
            <a:spLocks/>
          </p:cNvSpPr>
          <p:nvPr/>
        </p:nvSpPr>
        <p:spPr bwMode="auto">
          <a:xfrm>
            <a:off x="5809120"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a:extLst>
              <a:ext uri="{FF2B5EF4-FFF2-40B4-BE49-F238E27FC236}">
                <a16:creationId xmlns:a16="http://schemas.microsoft.com/office/drawing/2014/main" id="{AF240B2B-623A-7C76-3B90-7F60AFDE5456}"/>
              </a:ext>
            </a:extLst>
          </p:cNvPr>
          <p:cNvSpPr>
            <a:spLocks/>
          </p:cNvSpPr>
          <p:nvPr/>
        </p:nvSpPr>
        <p:spPr bwMode="auto">
          <a:xfrm>
            <a:off x="4260089"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25">
            <a:extLst>
              <a:ext uri="{FF2B5EF4-FFF2-40B4-BE49-F238E27FC236}">
                <a16:creationId xmlns:a16="http://schemas.microsoft.com/office/drawing/2014/main" id="{037E55E0-C4E0-2729-3ED0-3946CAC2FF95}"/>
              </a:ext>
            </a:extLst>
          </p:cNvPr>
          <p:cNvSpPr>
            <a:spLocks noChangeArrowheads="1"/>
          </p:cNvSpPr>
          <p:nvPr/>
        </p:nvSpPr>
        <p:spPr bwMode="auto">
          <a:xfrm>
            <a:off x="5795287" y="3005686"/>
            <a:ext cx="1072862" cy="1068912"/>
          </a:xfrm>
          <a:prstGeom prst="ellipse">
            <a:avLst/>
          </a:prstGeom>
          <a:solidFill>
            <a:srgbClr val="06677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04C639B1-BADA-2B54-21E9-109DE7C76DC2}"/>
              </a:ext>
            </a:extLst>
          </p:cNvPr>
          <p:cNvSpPr>
            <a:spLocks/>
          </p:cNvSpPr>
          <p:nvPr/>
        </p:nvSpPr>
        <p:spPr bwMode="auto">
          <a:xfrm>
            <a:off x="8279462" y="2567406"/>
            <a:ext cx="1013589" cy="638184"/>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A5839B0A-B727-FCF7-8849-4FAB4A82B398}"/>
              </a:ext>
            </a:extLst>
          </p:cNvPr>
          <p:cNvSpPr>
            <a:spLocks/>
          </p:cNvSpPr>
          <p:nvPr/>
        </p:nvSpPr>
        <p:spPr bwMode="auto">
          <a:xfrm>
            <a:off x="3523111" y="1996050"/>
            <a:ext cx="1011613" cy="640161"/>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0C3B34A8-3F5F-C006-7987-36308F73D524}"/>
              </a:ext>
            </a:extLst>
          </p:cNvPr>
          <p:cNvSpPr>
            <a:spLocks/>
          </p:cNvSpPr>
          <p:nvPr/>
        </p:nvSpPr>
        <p:spPr bwMode="auto">
          <a:xfrm>
            <a:off x="7138837" y="739436"/>
            <a:ext cx="1011613" cy="642137"/>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9">
            <a:extLst>
              <a:ext uri="{FF2B5EF4-FFF2-40B4-BE49-F238E27FC236}">
                <a16:creationId xmlns:a16="http://schemas.microsoft.com/office/drawing/2014/main" id="{974C08E9-BF46-DA1C-1CB4-C111916A697B}"/>
              </a:ext>
            </a:extLst>
          </p:cNvPr>
          <p:cNvSpPr>
            <a:spLocks noChangeArrowheads="1"/>
          </p:cNvSpPr>
          <p:nvPr/>
        </p:nvSpPr>
        <p:spPr bwMode="auto">
          <a:xfrm>
            <a:off x="4617710" y="1061493"/>
            <a:ext cx="507781" cy="507781"/>
          </a:xfrm>
          <a:prstGeom prst="ellipse">
            <a:avLst/>
          </a:prstGeom>
          <a:solidFill>
            <a:srgbClr val="EABB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30">
            <a:extLst>
              <a:ext uri="{FF2B5EF4-FFF2-40B4-BE49-F238E27FC236}">
                <a16:creationId xmlns:a16="http://schemas.microsoft.com/office/drawing/2014/main" id="{EF4CB4D4-A5DF-D13B-1D59-5406DE26EB63}"/>
              </a:ext>
            </a:extLst>
          </p:cNvPr>
          <p:cNvSpPr>
            <a:spLocks noChangeArrowheads="1"/>
          </p:cNvSpPr>
          <p:nvPr/>
        </p:nvSpPr>
        <p:spPr bwMode="auto">
          <a:xfrm>
            <a:off x="8859766" y="3475927"/>
            <a:ext cx="507781" cy="509758"/>
          </a:xfrm>
          <a:prstGeom prst="ellipse">
            <a:avLst/>
          </a:prstGeom>
          <a:solidFill>
            <a:srgbClr val="EABB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31">
            <a:extLst>
              <a:ext uri="{FF2B5EF4-FFF2-40B4-BE49-F238E27FC236}">
                <a16:creationId xmlns:a16="http://schemas.microsoft.com/office/drawing/2014/main" id="{628E18FE-C6DE-7227-510A-49B6F46A4644}"/>
              </a:ext>
            </a:extLst>
          </p:cNvPr>
          <p:cNvSpPr>
            <a:spLocks noChangeArrowheads="1"/>
          </p:cNvSpPr>
          <p:nvPr/>
        </p:nvSpPr>
        <p:spPr bwMode="auto">
          <a:xfrm>
            <a:off x="8403351" y="665344"/>
            <a:ext cx="509758" cy="507781"/>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33">
            <a:extLst>
              <a:ext uri="{FF2B5EF4-FFF2-40B4-BE49-F238E27FC236}">
                <a16:creationId xmlns:a16="http://schemas.microsoft.com/office/drawing/2014/main" id="{5595A20E-57B9-BD2E-D7FA-E430FEED6A0E}"/>
              </a:ext>
            </a:extLst>
          </p:cNvPr>
          <p:cNvSpPr>
            <a:spLocks noChangeArrowheads="1"/>
          </p:cNvSpPr>
          <p:nvPr/>
        </p:nvSpPr>
        <p:spPr bwMode="auto">
          <a:xfrm>
            <a:off x="7684160" y="1595653"/>
            <a:ext cx="377378"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34">
            <a:extLst>
              <a:ext uri="{FF2B5EF4-FFF2-40B4-BE49-F238E27FC236}">
                <a16:creationId xmlns:a16="http://schemas.microsoft.com/office/drawing/2014/main" id="{F2F28FA0-9C34-EBE6-FF60-EC6D73ED4E0B}"/>
              </a:ext>
            </a:extLst>
          </p:cNvPr>
          <p:cNvSpPr>
            <a:spLocks noChangeArrowheads="1"/>
          </p:cNvSpPr>
          <p:nvPr/>
        </p:nvSpPr>
        <p:spPr bwMode="auto">
          <a:xfrm>
            <a:off x="5698475" y="707824"/>
            <a:ext cx="375403" cy="377379"/>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35">
            <a:extLst>
              <a:ext uri="{FF2B5EF4-FFF2-40B4-BE49-F238E27FC236}">
                <a16:creationId xmlns:a16="http://schemas.microsoft.com/office/drawing/2014/main" id="{7D6C0F5D-77CD-8DB2-853D-20420300E417}"/>
              </a:ext>
            </a:extLst>
          </p:cNvPr>
          <p:cNvSpPr>
            <a:spLocks noChangeArrowheads="1"/>
          </p:cNvSpPr>
          <p:nvPr/>
        </p:nvSpPr>
        <p:spPr bwMode="auto">
          <a:xfrm>
            <a:off x="3554727" y="1101010"/>
            <a:ext cx="377378"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36">
            <a:extLst>
              <a:ext uri="{FF2B5EF4-FFF2-40B4-BE49-F238E27FC236}">
                <a16:creationId xmlns:a16="http://schemas.microsoft.com/office/drawing/2014/main" id="{7697102E-5084-73BC-4A21-F2EE3EAF6D04}"/>
              </a:ext>
            </a:extLst>
          </p:cNvPr>
          <p:cNvSpPr>
            <a:spLocks noChangeArrowheads="1"/>
          </p:cNvSpPr>
          <p:nvPr/>
        </p:nvSpPr>
        <p:spPr bwMode="auto">
          <a:xfrm>
            <a:off x="4256137" y="4444072"/>
            <a:ext cx="375403"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37">
            <a:extLst>
              <a:ext uri="{FF2B5EF4-FFF2-40B4-BE49-F238E27FC236}">
                <a16:creationId xmlns:a16="http://schemas.microsoft.com/office/drawing/2014/main" id="{91D300A0-2731-4991-5297-18DB16A324AD}"/>
              </a:ext>
            </a:extLst>
          </p:cNvPr>
          <p:cNvSpPr>
            <a:spLocks noChangeArrowheads="1"/>
          </p:cNvSpPr>
          <p:nvPr/>
        </p:nvSpPr>
        <p:spPr bwMode="auto">
          <a:xfrm>
            <a:off x="7956820" y="4444072"/>
            <a:ext cx="377378" cy="375403"/>
          </a:xfrm>
          <a:prstGeom prst="ellipse">
            <a:avLst/>
          </a:pr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8A420C7E-F26F-6120-5E13-BAD667880065}"/>
              </a:ext>
            </a:extLst>
          </p:cNvPr>
          <p:cNvSpPr>
            <a:spLocks noEditPoints="1"/>
          </p:cNvSpPr>
          <p:nvPr/>
        </p:nvSpPr>
        <p:spPr bwMode="auto">
          <a:xfrm>
            <a:off x="4779726" y="3064958"/>
            <a:ext cx="444557" cy="335888"/>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39">
            <a:extLst>
              <a:ext uri="{FF2B5EF4-FFF2-40B4-BE49-F238E27FC236}">
                <a16:creationId xmlns:a16="http://schemas.microsoft.com/office/drawing/2014/main" id="{09BF6C2C-3384-B919-4013-FB33B6462ECC}"/>
              </a:ext>
            </a:extLst>
          </p:cNvPr>
          <p:cNvSpPr>
            <a:spLocks noChangeArrowheads="1"/>
          </p:cNvSpPr>
          <p:nvPr/>
        </p:nvSpPr>
        <p:spPr bwMode="auto">
          <a:xfrm>
            <a:off x="8972385" y="3738711"/>
            <a:ext cx="132379" cy="13237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1">
            <a:extLst>
              <a:ext uri="{FF2B5EF4-FFF2-40B4-BE49-F238E27FC236}">
                <a16:creationId xmlns:a16="http://schemas.microsoft.com/office/drawing/2014/main" id="{5703B029-9107-EB95-6A22-682E41093DD6}"/>
              </a:ext>
            </a:extLst>
          </p:cNvPr>
          <p:cNvSpPr>
            <a:spLocks noEditPoints="1"/>
          </p:cNvSpPr>
          <p:nvPr/>
        </p:nvSpPr>
        <p:spPr bwMode="auto">
          <a:xfrm>
            <a:off x="9039562" y="3554960"/>
            <a:ext cx="248952" cy="248952"/>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
            <a:extLst>
              <a:ext uri="{FF2B5EF4-FFF2-40B4-BE49-F238E27FC236}">
                <a16:creationId xmlns:a16="http://schemas.microsoft.com/office/drawing/2014/main" id="{83DC3BE0-BE2B-815A-90BB-F9154145B134}"/>
              </a:ext>
            </a:extLst>
          </p:cNvPr>
          <p:cNvSpPr>
            <a:spLocks noEditPoints="1"/>
          </p:cNvSpPr>
          <p:nvPr/>
        </p:nvSpPr>
        <p:spPr bwMode="auto">
          <a:xfrm>
            <a:off x="5846661" y="1753025"/>
            <a:ext cx="367500" cy="367500"/>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D0B38C3D-6AAF-37F5-FFF2-A4C67CBF0E6D}"/>
              </a:ext>
            </a:extLst>
          </p:cNvPr>
          <p:cNvSpPr>
            <a:spLocks/>
          </p:cNvSpPr>
          <p:nvPr/>
        </p:nvSpPr>
        <p:spPr bwMode="auto">
          <a:xfrm>
            <a:off x="6109443" y="2260805"/>
            <a:ext cx="389234" cy="375403"/>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3">
            <a:extLst>
              <a:ext uri="{FF2B5EF4-FFF2-40B4-BE49-F238E27FC236}">
                <a16:creationId xmlns:a16="http://schemas.microsoft.com/office/drawing/2014/main" id="{CCFBA57C-C90C-97E0-342E-6B23E10FAA87}"/>
              </a:ext>
            </a:extLst>
          </p:cNvPr>
          <p:cNvSpPr>
            <a:spLocks noChangeArrowheads="1"/>
          </p:cNvSpPr>
          <p:nvPr/>
        </p:nvSpPr>
        <p:spPr bwMode="auto">
          <a:xfrm>
            <a:off x="6364322" y="2407017"/>
            <a:ext cx="51371"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44">
            <a:extLst>
              <a:ext uri="{FF2B5EF4-FFF2-40B4-BE49-F238E27FC236}">
                <a16:creationId xmlns:a16="http://schemas.microsoft.com/office/drawing/2014/main" id="{900FDB9A-C169-190F-CD5A-F55A6D1266DC}"/>
              </a:ext>
            </a:extLst>
          </p:cNvPr>
          <p:cNvSpPr>
            <a:spLocks noChangeArrowheads="1"/>
          </p:cNvSpPr>
          <p:nvPr/>
        </p:nvSpPr>
        <p:spPr bwMode="auto">
          <a:xfrm>
            <a:off x="6279362" y="2407017"/>
            <a:ext cx="53346"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45">
            <a:extLst>
              <a:ext uri="{FF2B5EF4-FFF2-40B4-BE49-F238E27FC236}">
                <a16:creationId xmlns:a16="http://schemas.microsoft.com/office/drawing/2014/main" id="{7A3B5940-5087-60E5-9672-283BADC649A4}"/>
              </a:ext>
            </a:extLst>
          </p:cNvPr>
          <p:cNvSpPr>
            <a:spLocks noChangeArrowheads="1"/>
          </p:cNvSpPr>
          <p:nvPr/>
        </p:nvSpPr>
        <p:spPr bwMode="auto">
          <a:xfrm>
            <a:off x="6190452" y="2407017"/>
            <a:ext cx="53346"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7">
            <a:extLst>
              <a:ext uri="{FF2B5EF4-FFF2-40B4-BE49-F238E27FC236}">
                <a16:creationId xmlns:a16="http://schemas.microsoft.com/office/drawing/2014/main" id="{DCC5711D-CD70-AFCB-ABF9-616645E6ECC1}"/>
              </a:ext>
            </a:extLst>
          </p:cNvPr>
          <p:cNvSpPr>
            <a:spLocks/>
          </p:cNvSpPr>
          <p:nvPr/>
        </p:nvSpPr>
        <p:spPr bwMode="auto">
          <a:xfrm>
            <a:off x="4799483" y="1185969"/>
            <a:ext cx="217338" cy="258831"/>
          </a:xfrm>
          <a:custGeom>
            <a:avLst/>
            <a:gdLst>
              <a:gd name="T0" fmla="*/ 0 w 110"/>
              <a:gd name="T1" fmla="*/ 0 h 131"/>
              <a:gd name="T2" fmla="*/ 110 w 110"/>
              <a:gd name="T3" fmla="*/ 65 h 131"/>
              <a:gd name="T4" fmla="*/ 0 w 110"/>
              <a:gd name="T5" fmla="*/ 131 h 131"/>
              <a:gd name="T6" fmla="*/ 0 w 110"/>
              <a:gd name="T7" fmla="*/ 0 h 131"/>
            </a:gdLst>
            <a:ahLst/>
            <a:cxnLst>
              <a:cxn ang="0">
                <a:pos x="T0" y="T1"/>
              </a:cxn>
              <a:cxn ang="0">
                <a:pos x="T2" y="T3"/>
              </a:cxn>
              <a:cxn ang="0">
                <a:pos x="T4" y="T5"/>
              </a:cxn>
              <a:cxn ang="0">
                <a:pos x="T6" y="T7"/>
              </a:cxn>
            </a:cxnLst>
            <a:rect l="0" t="0" r="r" b="b"/>
            <a:pathLst>
              <a:path w="110" h="131">
                <a:moveTo>
                  <a:pt x="0" y="0"/>
                </a:moveTo>
                <a:lnTo>
                  <a:pt x="110" y="65"/>
                </a:lnTo>
                <a:lnTo>
                  <a:pt x="0" y="131"/>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a:extLst>
              <a:ext uri="{FF2B5EF4-FFF2-40B4-BE49-F238E27FC236}">
                <a16:creationId xmlns:a16="http://schemas.microsoft.com/office/drawing/2014/main" id="{19596001-9E2E-9E34-1A97-A181E6836C47}"/>
              </a:ext>
            </a:extLst>
          </p:cNvPr>
          <p:cNvSpPr>
            <a:spLocks/>
          </p:cNvSpPr>
          <p:nvPr/>
        </p:nvSpPr>
        <p:spPr bwMode="auto">
          <a:xfrm>
            <a:off x="6158837" y="3547057"/>
            <a:ext cx="177823" cy="146209"/>
          </a:xfrm>
          <a:custGeom>
            <a:avLst/>
            <a:gdLst>
              <a:gd name="T0" fmla="*/ 0 w 90"/>
              <a:gd name="T1" fmla="*/ 66 h 74"/>
              <a:gd name="T2" fmla="*/ 84 w 90"/>
              <a:gd name="T3" fmla="*/ 0 h 74"/>
              <a:gd name="T4" fmla="*/ 90 w 90"/>
              <a:gd name="T5" fmla="*/ 8 h 74"/>
              <a:gd name="T6" fmla="*/ 7 w 90"/>
              <a:gd name="T7" fmla="*/ 74 h 74"/>
              <a:gd name="T8" fmla="*/ 0 w 90"/>
              <a:gd name="T9" fmla="*/ 66 h 74"/>
            </a:gdLst>
            <a:ahLst/>
            <a:cxnLst>
              <a:cxn ang="0">
                <a:pos x="T0" y="T1"/>
              </a:cxn>
              <a:cxn ang="0">
                <a:pos x="T2" y="T3"/>
              </a:cxn>
              <a:cxn ang="0">
                <a:pos x="T4" y="T5"/>
              </a:cxn>
              <a:cxn ang="0">
                <a:pos x="T6" y="T7"/>
              </a:cxn>
              <a:cxn ang="0">
                <a:pos x="T8" y="T9"/>
              </a:cxn>
            </a:cxnLst>
            <a:rect l="0" t="0" r="r" b="b"/>
            <a:pathLst>
              <a:path w="90" h="74">
                <a:moveTo>
                  <a:pt x="0" y="66"/>
                </a:moveTo>
                <a:lnTo>
                  <a:pt x="84" y="0"/>
                </a:lnTo>
                <a:lnTo>
                  <a:pt x="90" y="8"/>
                </a:lnTo>
                <a:lnTo>
                  <a:pt x="7" y="74"/>
                </a:lnTo>
                <a:lnTo>
                  <a:pt x="0" y="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a:extLst>
              <a:ext uri="{FF2B5EF4-FFF2-40B4-BE49-F238E27FC236}">
                <a16:creationId xmlns:a16="http://schemas.microsoft.com/office/drawing/2014/main" id="{4D5F8679-1D85-B3B0-840E-4271D93CAE2D}"/>
              </a:ext>
            </a:extLst>
          </p:cNvPr>
          <p:cNvSpPr>
            <a:spLocks/>
          </p:cNvSpPr>
          <p:nvPr/>
        </p:nvSpPr>
        <p:spPr bwMode="auto">
          <a:xfrm>
            <a:off x="6324805" y="3547057"/>
            <a:ext cx="179798" cy="146209"/>
          </a:xfrm>
          <a:custGeom>
            <a:avLst/>
            <a:gdLst>
              <a:gd name="T0" fmla="*/ 84 w 91"/>
              <a:gd name="T1" fmla="*/ 74 h 74"/>
              <a:gd name="T2" fmla="*/ 0 w 91"/>
              <a:gd name="T3" fmla="*/ 8 h 74"/>
              <a:gd name="T4" fmla="*/ 6 w 91"/>
              <a:gd name="T5" fmla="*/ 0 h 74"/>
              <a:gd name="T6" fmla="*/ 91 w 91"/>
              <a:gd name="T7" fmla="*/ 66 h 74"/>
              <a:gd name="T8" fmla="*/ 84 w 91"/>
              <a:gd name="T9" fmla="*/ 74 h 74"/>
            </a:gdLst>
            <a:ahLst/>
            <a:cxnLst>
              <a:cxn ang="0">
                <a:pos x="T0" y="T1"/>
              </a:cxn>
              <a:cxn ang="0">
                <a:pos x="T2" y="T3"/>
              </a:cxn>
              <a:cxn ang="0">
                <a:pos x="T4" y="T5"/>
              </a:cxn>
              <a:cxn ang="0">
                <a:pos x="T6" y="T7"/>
              </a:cxn>
              <a:cxn ang="0">
                <a:pos x="T8" y="T9"/>
              </a:cxn>
            </a:cxnLst>
            <a:rect l="0" t="0" r="r" b="b"/>
            <a:pathLst>
              <a:path w="91" h="74">
                <a:moveTo>
                  <a:pt x="84" y="74"/>
                </a:moveTo>
                <a:lnTo>
                  <a:pt x="0" y="8"/>
                </a:lnTo>
                <a:lnTo>
                  <a:pt x="6" y="0"/>
                </a:lnTo>
                <a:lnTo>
                  <a:pt x="91" y="66"/>
                </a:lnTo>
                <a:lnTo>
                  <a:pt x="84" y="7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49">
            <a:extLst>
              <a:ext uri="{FF2B5EF4-FFF2-40B4-BE49-F238E27FC236}">
                <a16:creationId xmlns:a16="http://schemas.microsoft.com/office/drawing/2014/main" id="{D8223512-75B7-FF64-D5EE-CC308F99810E}"/>
              </a:ext>
            </a:extLst>
          </p:cNvPr>
          <p:cNvSpPr>
            <a:spLocks noChangeArrowheads="1"/>
          </p:cNvSpPr>
          <p:nvPr/>
        </p:nvSpPr>
        <p:spPr bwMode="auto">
          <a:xfrm>
            <a:off x="6320854" y="3343548"/>
            <a:ext cx="21734" cy="21141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
            <a:extLst>
              <a:ext uri="{FF2B5EF4-FFF2-40B4-BE49-F238E27FC236}">
                <a16:creationId xmlns:a16="http://schemas.microsoft.com/office/drawing/2014/main" id="{DBD8BF6B-C254-EE20-E1B0-389434FEA915}"/>
              </a:ext>
            </a:extLst>
          </p:cNvPr>
          <p:cNvSpPr>
            <a:spLocks/>
          </p:cNvSpPr>
          <p:nvPr/>
        </p:nvSpPr>
        <p:spPr bwMode="auto">
          <a:xfrm>
            <a:off x="6243798" y="3256613"/>
            <a:ext cx="175846" cy="173871"/>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2">
            <a:extLst>
              <a:ext uri="{FF2B5EF4-FFF2-40B4-BE49-F238E27FC236}">
                <a16:creationId xmlns:a16="http://schemas.microsoft.com/office/drawing/2014/main" id="{ECA927A8-1FA1-C375-FDD3-0680C1521550}"/>
              </a:ext>
            </a:extLst>
          </p:cNvPr>
          <p:cNvSpPr>
            <a:spLocks/>
          </p:cNvSpPr>
          <p:nvPr/>
        </p:nvSpPr>
        <p:spPr bwMode="auto">
          <a:xfrm>
            <a:off x="6077830" y="3562860"/>
            <a:ext cx="173871" cy="175846"/>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9305707C-C111-7F54-691B-8B30A6A8BC3E}"/>
              </a:ext>
            </a:extLst>
          </p:cNvPr>
          <p:cNvSpPr>
            <a:spLocks/>
          </p:cNvSpPr>
          <p:nvPr/>
        </p:nvSpPr>
        <p:spPr bwMode="auto">
          <a:xfrm>
            <a:off x="6411741" y="3562860"/>
            <a:ext cx="173871" cy="175846"/>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3">
            <a:extLst>
              <a:ext uri="{FF2B5EF4-FFF2-40B4-BE49-F238E27FC236}">
                <a16:creationId xmlns:a16="http://schemas.microsoft.com/office/drawing/2014/main" id="{344367EE-69EB-14BD-B309-26283E4F64AE}"/>
              </a:ext>
            </a:extLst>
          </p:cNvPr>
          <p:cNvSpPr>
            <a:spLocks noChangeArrowheads="1"/>
          </p:cNvSpPr>
          <p:nvPr/>
        </p:nvSpPr>
        <p:spPr bwMode="auto">
          <a:xfrm>
            <a:off x="6279362" y="3499637"/>
            <a:ext cx="104718" cy="10866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5">
            <a:extLst>
              <a:ext uri="{FF2B5EF4-FFF2-40B4-BE49-F238E27FC236}">
                <a16:creationId xmlns:a16="http://schemas.microsoft.com/office/drawing/2014/main" id="{8EAC3ED6-8F7E-8E76-D18D-C3E65B84C5C6}"/>
              </a:ext>
            </a:extLst>
          </p:cNvPr>
          <p:cNvSpPr>
            <a:spLocks/>
          </p:cNvSpPr>
          <p:nvPr/>
        </p:nvSpPr>
        <p:spPr bwMode="auto">
          <a:xfrm>
            <a:off x="7559683" y="3215122"/>
            <a:ext cx="217338" cy="252903"/>
          </a:xfrm>
          <a:custGeom>
            <a:avLst/>
            <a:gdLst>
              <a:gd name="T0" fmla="*/ 0 w 110"/>
              <a:gd name="T1" fmla="*/ 21 h 128"/>
              <a:gd name="T2" fmla="*/ 24 w 110"/>
              <a:gd name="T3" fmla="*/ 0 h 128"/>
              <a:gd name="T4" fmla="*/ 110 w 110"/>
              <a:gd name="T5" fmla="*/ 108 h 128"/>
              <a:gd name="T6" fmla="*/ 86 w 110"/>
              <a:gd name="T7" fmla="*/ 128 h 128"/>
              <a:gd name="T8" fmla="*/ 0 w 110"/>
              <a:gd name="T9" fmla="*/ 21 h 128"/>
            </a:gdLst>
            <a:ahLst/>
            <a:cxnLst>
              <a:cxn ang="0">
                <a:pos x="T0" y="T1"/>
              </a:cxn>
              <a:cxn ang="0">
                <a:pos x="T2" y="T3"/>
              </a:cxn>
              <a:cxn ang="0">
                <a:pos x="T4" y="T5"/>
              </a:cxn>
              <a:cxn ang="0">
                <a:pos x="T6" y="T7"/>
              </a:cxn>
              <a:cxn ang="0">
                <a:pos x="T8" y="T9"/>
              </a:cxn>
            </a:cxnLst>
            <a:rect l="0" t="0" r="r" b="b"/>
            <a:pathLst>
              <a:path w="110" h="128">
                <a:moveTo>
                  <a:pt x="0" y="21"/>
                </a:moveTo>
                <a:lnTo>
                  <a:pt x="24" y="0"/>
                </a:lnTo>
                <a:lnTo>
                  <a:pt x="110" y="108"/>
                </a:lnTo>
                <a:lnTo>
                  <a:pt x="86" y="128"/>
                </a:lnTo>
                <a:lnTo>
                  <a:pt x="0" y="2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7A01A72F-6442-80CD-FC3A-8444F0162202}"/>
              </a:ext>
            </a:extLst>
          </p:cNvPr>
          <p:cNvSpPr>
            <a:spLocks/>
          </p:cNvSpPr>
          <p:nvPr/>
        </p:nvSpPr>
        <p:spPr bwMode="auto">
          <a:xfrm>
            <a:off x="7575491" y="3234879"/>
            <a:ext cx="185726" cy="215363"/>
          </a:xfrm>
          <a:custGeom>
            <a:avLst/>
            <a:gdLst>
              <a:gd name="T0" fmla="*/ 0 w 94"/>
              <a:gd name="T1" fmla="*/ 12 h 109"/>
              <a:gd name="T2" fmla="*/ 79 w 94"/>
              <a:gd name="T3" fmla="*/ 109 h 109"/>
              <a:gd name="T4" fmla="*/ 94 w 94"/>
              <a:gd name="T5" fmla="*/ 96 h 109"/>
              <a:gd name="T6" fmla="*/ 16 w 94"/>
              <a:gd name="T7" fmla="*/ 0 h 109"/>
              <a:gd name="T8" fmla="*/ 0 w 94"/>
              <a:gd name="T9" fmla="*/ 12 h 109"/>
            </a:gdLst>
            <a:ahLst/>
            <a:cxnLst>
              <a:cxn ang="0">
                <a:pos x="T0" y="T1"/>
              </a:cxn>
              <a:cxn ang="0">
                <a:pos x="T2" y="T3"/>
              </a:cxn>
              <a:cxn ang="0">
                <a:pos x="T4" y="T5"/>
              </a:cxn>
              <a:cxn ang="0">
                <a:pos x="T6" y="T7"/>
              </a:cxn>
              <a:cxn ang="0">
                <a:pos x="T8" y="T9"/>
              </a:cxn>
            </a:cxnLst>
            <a:rect l="0" t="0" r="r" b="b"/>
            <a:pathLst>
              <a:path w="94" h="109">
                <a:moveTo>
                  <a:pt x="0" y="12"/>
                </a:moveTo>
                <a:lnTo>
                  <a:pt x="79" y="109"/>
                </a:lnTo>
                <a:lnTo>
                  <a:pt x="94" y="96"/>
                </a:lnTo>
                <a:lnTo>
                  <a:pt x="16" y="0"/>
                </a:lnTo>
                <a:lnTo>
                  <a:pt x="0"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
            <a:extLst>
              <a:ext uri="{FF2B5EF4-FFF2-40B4-BE49-F238E27FC236}">
                <a16:creationId xmlns:a16="http://schemas.microsoft.com/office/drawing/2014/main" id="{6D5A9939-E0C1-A5B9-0C45-445DB794F03F}"/>
              </a:ext>
            </a:extLst>
          </p:cNvPr>
          <p:cNvSpPr>
            <a:spLocks/>
          </p:cNvSpPr>
          <p:nvPr/>
        </p:nvSpPr>
        <p:spPr bwMode="auto">
          <a:xfrm>
            <a:off x="7490529" y="3140042"/>
            <a:ext cx="163992" cy="163992"/>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8">
            <a:extLst>
              <a:ext uri="{FF2B5EF4-FFF2-40B4-BE49-F238E27FC236}">
                <a16:creationId xmlns:a16="http://schemas.microsoft.com/office/drawing/2014/main" id="{28F6B18A-8D9B-7CCC-1F59-74A488028003}"/>
              </a:ext>
            </a:extLst>
          </p:cNvPr>
          <p:cNvSpPr>
            <a:spLocks/>
          </p:cNvSpPr>
          <p:nvPr/>
        </p:nvSpPr>
        <p:spPr bwMode="auto">
          <a:xfrm>
            <a:off x="7684160" y="3381089"/>
            <a:ext cx="163992" cy="163992"/>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9">
            <a:extLst>
              <a:ext uri="{FF2B5EF4-FFF2-40B4-BE49-F238E27FC236}">
                <a16:creationId xmlns:a16="http://schemas.microsoft.com/office/drawing/2014/main" id="{78BB6023-33A3-5E0E-860E-E0A1DA40FEA9}"/>
              </a:ext>
            </a:extLst>
          </p:cNvPr>
          <p:cNvSpPr>
            <a:spLocks/>
          </p:cNvSpPr>
          <p:nvPr/>
        </p:nvSpPr>
        <p:spPr bwMode="auto">
          <a:xfrm>
            <a:off x="7697991" y="3392943"/>
            <a:ext cx="134355" cy="132379"/>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0">
            <a:extLst>
              <a:ext uri="{FF2B5EF4-FFF2-40B4-BE49-F238E27FC236}">
                <a16:creationId xmlns:a16="http://schemas.microsoft.com/office/drawing/2014/main" id="{3B3EC207-6DEF-C656-9049-754DFBC9E1B7}"/>
              </a:ext>
            </a:extLst>
          </p:cNvPr>
          <p:cNvSpPr>
            <a:spLocks/>
          </p:cNvSpPr>
          <p:nvPr/>
        </p:nvSpPr>
        <p:spPr bwMode="auto">
          <a:xfrm>
            <a:off x="7506337" y="3155847"/>
            <a:ext cx="132379" cy="132379"/>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1">
            <a:extLst>
              <a:ext uri="{FF2B5EF4-FFF2-40B4-BE49-F238E27FC236}">
                <a16:creationId xmlns:a16="http://schemas.microsoft.com/office/drawing/2014/main" id="{AC6A56DF-A490-558A-08CA-B94AB157A2EB}"/>
              </a:ext>
            </a:extLst>
          </p:cNvPr>
          <p:cNvSpPr>
            <a:spLocks/>
          </p:cNvSpPr>
          <p:nvPr/>
        </p:nvSpPr>
        <p:spPr bwMode="auto">
          <a:xfrm>
            <a:off x="8535732" y="805623"/>
            <a:ext cx="245000" cy="227217"/>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2">
            <a:extLst>
              <a:ext uri="{FF2B5EF4-FFF2-40B4-BE49-F238E27FC236}">
                <a16:creationId xmlns:a16="http://schemas.microsoft.com/office/drawing/2014/main" id="{74BC95F3-A776-C2AF-F6B9-A8974E7A18D2}"/>
              </a:ext>
            </a:extLst>
          </p:cNvPr>
          <p:cNvSpPr>
            <a:spLocks/>
          </p:cNvSpPr>
          <p:nvPr/>
        </p:nvSpPr>
        <p:spPr bwMode="auto">
          <a:xfrm>
            <a:off x="3625856" y="1185969"/>
            <a:ext cx="231169" cy="171894"/>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3">
            <a:extLst>
              <a:ext uri="{FF2B5EF4-FFF2-40B4-BE49-F238E27FC236}">
                <a16:creationId xmlns:a16="http://schemas.microsoft.com/office/drawing/2014/main" id="{2A25C643-FB78-FD95-7221-B2289A2FC9E8}"/>
              </a:ext>
            </a:extLst>
          </p:cNvPr>
          <p:cNvSpPr>
            <a:spLocks/>
          </p:cNvSpPr>
          <p:nvPr/>
        </p:nvSpPr>
        <p:spPr bwMode="auto">
          <a:xfrm>
            <a:off x="3647590" y="1302541"/>
            <a:ext cx="51371" cy="88911"/>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C166121D-6BD0-406B-52A0-8702286965D7}"/>
              </a:ext>
            </a:extLst>
          </p:cNvPr>
          <p:cNvSpPr>
            <a:spLocks/>
          </p:cNvSpPr>
          <p:nvPr/>
        </p:nvSpPr>
        <p:spPr bwMode="auto">
          <a:xfrm>
            <a:off x="3785895" y="1302541"/>
            <a:ext cx="51371" cy="88911"/>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6" name="Group 105">
            <a:extLst>
              <a:ext uri="{FF2B5EF4-FFF2-40B4-BE49-F238E27FC236}">
                <a16:creationId xmlns:a16="http://schemas.microsoft.com/office/drawing/2014/main" id="{36477396-CEB3-2630-3CDA-251875DF8525}"/>
              </a:ext>
            </a:extLst>
          </p:cNvPr>
          <p:cNvGrpSpPr/>
          <p:nvPr/>
        </p:nvGrpSpPr>
        <p:grpSpPr>
          <a:xfrm>
            <a:off x="3306711" y="3082823"/>
            <a:ext cx="509758" cy="507781"/>
            <a:chOff x="3368999" y="3590525"/>
            <a:chExt cx="509758" cy="507781"/>
          </a:xfrm>
        </p:grpSpPr>
        <p:sp>
          <p:nvSpPr>
            <p:cNvPr id="19" name="Oval 32">
              <a:extLst>
                <a:ext uri="{FF2B5EF4-FFF2-40B4-BE49-F238E27FC236}">
                  <a16:creationId xmlns:a16="http://schemas.microsoft.com/office/drawing/2014/main" id="{B834B310-12CA-C4E5-5053-912A627D2109}"/>
                </a:ext>
              </a:extLst>
            </p:cNvPr>
            <p:cNvSpPr>
              <a:spLocks noChangeArrowheads="1"/>
            </p:cNvSpPr>
            <p:nvPr/>
          </p:nvSpPr>
          <p:spPr bwMode="auto">
            <a:xfrm>
              <a:off x="3368999" y="3590525"/>
              <a:ext cx="509758" cy="507781"/>
            </a:xfrm>
            <a:prstGeom prst="ellipse">
              <a:avLst/>
            </a:pr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5">
              <a:extLst>
                <a:ext uri="{FF2B5EF4-FFF2-40B4-BE49-F238E27FC236}">
                  <a16:creationId xmlns:a16="http://schemas.microsoft.com/office/drawing/2014/main" id="{444401A9-2E67-11D8-E480-1F3C97647E3E}"/>
                </a:ext>
              </a:extLst>
            </p:cNvPr>
            <p:cNvSpPr>
              <a:spLocks/>
            </p:cNvSpPr>
            <p:nvPr/>
          </p:nvSpPr>
          <p:spPr bwMode="auto">
            <a:xfrm>
              <a:off x="3493478" y="3703144"/>
              <a:ext cx="260806" cy="260806"/>
            </a:xfrm>
            <a:custGeom>
              <a:avLst/>
              <a:gdLst>
                <a:gd name="T0" fmla="*/ 72 w 132"/>
                <a:gd name="T1" fmla="*/ 51 h 132"/>
                <a:gd name="T2" fmla="*/ 72 w 132"/>
                <a:gd name="T3" fmla="*/ 41 h 132"/>
                <a:gd name="T4" fmla="*/ 97 w 132"/>
                <a:gd name="T5" fmla="*/ 41 h 132"/>
                <a:gd name="T6" fmla="*/ 97 w 132"/>
                <a:gd name="T7" fmla="*/ 0 h 132"/>
                <a:gd name="T8" fmla="*/ 35 w 132"/>
                <a:gd name="T9" fmla="*/ 0 h 132"/>
                <a:gd name="T10" fmla="*/ 35 w 132"/>
                <a:gd name="T11" fmla="*/ 41 h 132"/>
                <a:gd name="T12" fmla="*/ 61 w 132"/>
                <a:gd name="T13" fmla="*/ 41 h 132"/>
                <a:gd name="T14" fmla="*/ 61 w 132"/>
                <a:gd name="T15" fmla="*/ 51 h 132"/>
                <a:gd name="T16" fmla="*/ 26 w 132"/>
                <a:gd name="T17" fmla="*/ 51 h 132"/>
                <a:gd name="T18" fmla="*/ 26 w 132"/>
                <a:gd name="T19" fmla="*/ 46 h 132"/>
                <a:gd name="T20" fmla="*/ 11 w 132"/>
                <a:gd name="T21" fmla="*/ 46 h 132"/>
                <a:gd name="T22" fmla="*/ 11 w 132"/>
                <a:gd name="T23" fmla="*/ 51 h 132"/>
                <a:gd name="T24" fmla="*/ 0 w 132"/>
                <a:gd name="T25" fmla="*/ 51 h 132"/>
                <a:gd name="T26" fmla="*/ 0 w 132"/>
                <a:gd name="T27" fmla="*/ 132 h 132"/>
                <a:gd name="T28" fmla="*/ 132 w 132"/>
                <a:gd name="T29" fmla="*/ 132 h 132"/>
                <a:gd name="T30" fmla="*/ 132 w 132"/>
                <a:gd name="T31" fmla="*/ 51 h 132"/>
                <a:gd name="T32" fmla="*/ 72 w 132"/>
                <a:gd name="T33"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72" y="51"/>
                  </a:moveTo>
                  <a:lnTo>
                    <a:pt x="72" y="41"/>
                  </a:lnTo>
                  <a:lnTo>
                    <a:pt x="97" y="41"/>
                  </a:lnTo>
                  <a:lnTo>
                    <a:pt x="97" y="0"/>
                  </a:lnTo>
                  <a:lnTo>
                    <a:pt x="35" y="0"/>
                  </a:lnTo>
                  <a:lnTo>
                    <a:pt x="35" y="41"/>
                  </a:lnTo>
                  <a:lnTo>
                    <a:pt x="61" y="41"/>
                  </a:lnTo>
                  <a:lnTo>
                    <a:pt x="61" y="51"/>
                  </a:lnTo>
                  <a:lnTo>
                    <a:pt x="26" y="51"/>
                  </a:lnTo>
                  <a:lnTo>
                    <a:pt x="26" y="46"/>
                  </a:lnTo>
                  <a:lnTo>
                    <a:pt x="11" y="46"/>
                  </a:lnTo>
                  <a:lnTo>
                    <a:pt x="11" y="51"/>
                  </a:lnTo>
                  <a:lnTo>
                    <a:pt x="0" y="51"/>
                  </a:lnTo>
                  <a:lnTo>
                    <a:pt x="0" y="132"/>
                  </a:lnTo>
                  <a:lnTo>
                    <a:pt x="132" y="132"/>
                  </a:lnTo>
                  <a:lnTo>
                    <a:pt x="132" y="51"/>
                  </a:lnTo>
                  <a:lnTo>
                    <a:pt x="72" y="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a:extLst>
                <a:ext uri="{FF2B5EF4-FFF2-40B4-BE49-F238E27FC236}">
                  <a16:creationId xmlns:a16="http://schemas.microsoft.com/office/drawing/2014/main" id="{8A6E7750-8031-20E1-AB77-D8C50CBD6B8C}"/>
                </a:ext>
              </a:extLst>
            </p:cNvPr>
            <p:cNvSpPr>
              <a:spLocks/>
            </p:cNvSpPr>
            <p:nvPr/>
          </p:nvSpPr>
          <p:spPr bwMode="auto">
            <a:xfrm>
              <a:off x="3702912" y="3823669"/>
              <a:ext cx="29637" cy="9879"/>
            </a:xfrm>
            <a:custGeom>
              <a:avLst/>
              <a:gdLst>
                <a:gd name="T0" fmla="*/ 15 w 15"/>
                <a:gd name="T1" fmla="*/ 5 h 5"/>
                <a:gd name="T2" fmla="*/ 15 w 15"/>
                <a:gd name="T3" fmla="*/ 5 h 5"/>
                <a:gd name="T4" fmla="*/ 0 w 15"/>
                <a:gd name="T5" fmla="*/ 5 h 5"/>
                <a:gd name="T6" fmla="*/ 0 w 15"/>
                <a:gd name="T7" fmla="*/ 0 h 5"/>
                <a:gd name="T8" fmla="*/ 15 w 15"/>
                <a:gd name="T9" fmla="*/ 0 h 5"/>
                <a:gd name="T10" fmla="*/ 15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15" y="5"/>
                  </a:moveTo>
                  <a:lnTo>
                    <a:pt x="15" y="5"/>
                  </a:lnTo>
                  <a:lnTo>
                    <a:pt x="0" y="5"/>
                  </a:lnTo>
                  <a:lnTo>
                    <a:pt x="0" y="0"/>
                  </a:lnTo>
                  <a:lnTo>
                    <a:pt x="15" y="0"/>
                  </a:lnTo>
                  <a:lnTo>
                    <a:pt x="15" y="5"/>
                  </a:lnTo>
                  <a:close/>
                </a:path>
              </a:pathLst>
            </a:custGeom>
            <a:solidFill>
              <a:srgbClr val="DA89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a:extLst>
                <a:ext uri="{FF2B5EF4-FFF2-40B4-BE49-F238E27FC236}">
                  <a16:creationId xmlns:a16="http://schemas.microsoft.com/office/drawing/2014/main" id="{5A57150F-06DE-1897-96D0-007CAE227E88}"/>
                </a:ext>
              </a:extLst>
            </p:cNvPr>
            <p:cNvSpPr>
              <a:spLocks/>
            </p:cNvSpPr>
            <p:nvPr/>
          </p:nvSpPr>
          <p:spPr bwMode="auto">
            <a:xfrm>
              <a:off x="3574484" y="3833546"/>
              <a:ext cx="100766" cy="100766"/>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a:extLst>
                <a:ext uri="{FF2B5EF4-FFF2-40B4-BE49-F238E27FC236}">
                  <a16:creationId xmlns:a16="http://schemas.microsoft.com/office/drawing/2014/main" id="{1542B4E1-6DB8-E757-B907-4C7C6CCC8DE1}"/>
                </a:ext>
              </a:extLst>
            </p:cNvPr>
            <p:cNvSpPr>
              <a:spLocks/>
            </p:cNvSpPr>
            <p:nvPr/>
          </p:nvSpPr>
          <p:spPr bwMode="auto">
            <a:xfrm>
              <a:off x="3578436" y="3716975"/>
              <a:ext cx="90888" cy="55323"/>
            </a:xfrm>
            <a:custGeom>
              <a:avLst/>
              <a:gdLst>
                <a:gd name="T0" fmla="*/ 0 w 46"/>
                <a:gd name="T1" fmla="*/ 28 h 28"/>
                <a:gd name="T2" fmla="*/ 0 w 46"/>
                <a:gd name="T3" fmla="*/ 28 h 28"/>
                <a:gd name="T4" fmla="*/ 0 w 46"/>
                <a:gd name="T5" fmla="*/ 0 h 28"/>
                <a:gd name="T6" fmla="*/ 46 w 46"/>
                <a:gd name="T7" fmla="*/ 0 h 28"/>
                <a:gd name="T8" fmla="*/ 46 w 46"/>
                <a:gd name="T9" fmla="*/ 28 h 28"/>
                <a:gd name="T10" fmla="*/ 0 w 46"/>
                <a:gd name="T11" fmla="*/ 28 h 28"/>
              </a:gdLst>
              <a:ahLst/>
              <a:cxnLst>
                <a:cxn ang="0">
                  <a:pos x="T0" y="T1"/>
                </a:cxn>
                <a:cxn ang="0">
                  <a:pos x="T2" y="T3"/>
                </a:cxn>
                <a:cxn ang="0">
                  <a:pos x="T4" y="T5"/>
                </a:cxn>
                <a:cxn ang="0">
                  <a:pos x="T6" y="T7"/>
                </a:cxn>
                <a:cxn ang="0">
                  <a:pos x="T8" y="T9"/>
                </a:cxn>
                <a:cxn ang="0">
                  <a:pos x="T10" y="T11"/>
                </a:cxn>
              </a:cxnLst>
              <a:rect l="0" t="0" r="r" b="b"/>
              <a:pathLst>
                <a:path w="46" h="28">
                  <a:moveTo>
                    <a:pt x="0" y="28"/>
                  </a:moveTo>
                  <a:lnTo>
                    <a:pt x="0" y="28"/>
                  </a:lnTo>
                  <a:lnTo>
                    <a:pt x="0" y="0"/>
                  </a:lnTo>
                  <a:lnTo>
                    <a:pt x="46" y="0"/>
                  </a:lnTo>
                  <a:lnTo>
                    <a:pt x="46" y="28"/>
                  </a:lnTo>
                  <a:lnTo>
                    <a:pt x="0" y="28"/>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5" name="Freeform 59">
            <a:extLst>
              <a:ext uri="{FF2B5EF4-FFF2-40B4-BE49-F238E27FC236}">
                <a16:creationId xmlns:a16="http://schemas.microsoft.com/office/drawing/2014/main" id="{D8136F72-F2CF-D504-2341-4C7691F526B2}"/>
              </a:ext>
            </a:extLst>
          </p:cNvPr>
          <p:cNvSpPr>
            <a:spLocks noEditPoints="1"/>
          </p:cNvSpPr>
          <p:nvPr/>
        </p:nvSpPr>
        <p:spPr bwMode="auto">
          <a:xfrm>
            <a:off x="7318636" y="3624111"/>
            <a:ext cx="333911" cy="163992"/>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69">
            <a:extLst>
              <a:ext uri="{FF2B5EF4-FFF2-40B4-BE49-F238E27FC236}">
                <a16:creationId xmlns:a16="http://schemas.microsoft.com/office/drawing/2014/main" id="{74A0F371-3550-05F9-5A97-87A0C0BD0FFA}"/>
              </a:ext>
            </a:extLst>
          </p:cNvPr>
          <p:cNvSpPr>
            <a:spLocks noChangeArrowheads="1"/>
          </p:cNvSpPr>
          <p:nvPr/>
        </p:nvSpPr>
        <p:spPr bwMode="auto">
          <a:xfrm>
            <a:off x="7318636" y="3803912"/>
            <a:ext cx="302298" cy="2370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1">
            <a:extLst>
              <a:ext uri="{FF2B5EF4-FFF2-40B4-BE49-F238E27FC236}">
                <a16:creationId xmlns:a16="http://schemas.microsoft.com/office/drawing/2014/main" id="{FD21781D-ECE1-209B-39D0-BC5E4C8BC365}"/>
              </a:ext>
            </a:extLst>
          </p:cNvPr>
          <p:cNvSpPr>
            <a:spLocks/>
          </p:cNvSpPr>
          <p:nvPr/>
        </p:nvSpPr>
        <p:spPr bwMode="auto">
          <a:xfrm>
            <a:off x="7387789" y="3475927"/>
            <a:ext cx="55323" cy="138308"/>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B8E667A9-76BD-723F-5D32-51A4B9DE6C82}"/>
              </a:ext>
            </a:extLst>
          </p:cNvPr>
          <p:cNvSpPr>
            <a:spLocks/>
          </p:cNvSpPr>
          <p:nvPr/>
        </p:nvSpPr>
        <p:spPr bwMode="auto">
          <a:xfrm>
            <a:off x="7466820" y="3475927"/>
            <a:ext cx="53346" cy="138308"/>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3">
            <a:extLst>
              <a:ext uri="{FF2B5EF4-FFF2-40B4-BE49-F238E27FC236}">
                <a16:creationId xmlns:a16="http://schemas.microsoft.com/office/drawing/2014/main" id="{2C79B958-A3E9-819D-DD32-54CE2A0AA4F9}"/>
              </a:ext>
            </a:extLst>
          </p:cNvPr>
          <p:cNvSpPr>
            <a:spLocks/>
          </p:cNvSpPr>
          <p:nvPr/>
        </p:nvSpPr>
        <p:spPr bwMode="auto">
          <a:xfrm>
            <a:off x="7709846" y="919235"/>
            <a:ext cx="136331" cy="138308"/>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4">
            <a:extLst>
              <a:ext uri="{FF2B5EF4-FFF2-40B4-BE49-F238E27FC236}">
                <a16:creationId xmlns:a16="http://schemas.microsoft.com/office/drawing/2014/main" id="{96E9197F-82B2-78D3-8E4A-D16D96A0E73F}"/>
              </a:ext>
            </a:extLst>
          </p:cNvPr>
          <p:cNvSpPr>
            <a:spLocks/>
          </p:cNvSpPr>
          <p:nvPr/>
        </p:nvSpPr>
        <p:spPr bwMode="auto">
          <a:xfrm>
            <a:off x="7496458" y="988389"/>
            <a:ext cx="280565" cy="264758"/>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5">
            <a:extLst>
              <a:ext uri="{FF2B5EF4-FFF2-40B4-BE49-F238E27FC236}">
                <a16:creationId xmlns:a16="http://schemas.microsoft.com/office/drawing/2014/main" id="{0DAC3CE0-C49E-D740-8D55-AB30A87DA8D1}"/>
              </a:ext>
            </a:extLst>
          </p:cNvPr>
          <p:cNvSpPr>
            <a:spLocks noEditPoints="1"/>
          </p:cNvSpPr>
          <p:nvPr/>
        </p:nvSpPr>
        <p:spPr bwMode="auto">
          <a:xfrm>
            <a:off x="3760211" y="2284517"/>
            <a:ext cx="515684" cy="53346"/>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5">
            <a:extLst>
              <a:ext uri="{FF2B5EF4-FFF2-40B4-BE49-F238E27FC236}">
                <a16:creationId xmlns:a16="http://schemas.microsoft.com/office/drawing/2014/main" id="{D39A65A3-0EB7-99EB-16A5-7BEA2769ADB7}"/>
              </a:ext>
            </a:extLst>
          </p:cNvPr>
          <p:cNvSpPr>
            <a:spLocks noChangeArrowheads="1"/>
          </p:cNvSpPr>
          <p:nvPr/>
        </p:nvSpPr>
        <p:spPr bwMode="auto">
          <a:xfrm>
            <a:off x="4024968" y="2102742"/>
            <a:ext cx="45443" cy="4544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7">
            <a:extLst>
              <a:ext uri="{FF2B5EF4-FFF2-40B4-BE49-F238E27FC236}">
                <a16:creationId xmlns:a16="http://schemas.microsoft.com/office/drawing/2014/main" id="{D7EBA808-BEBC-BB2D-C6A7-B25E4A3FDEAE}"/>
              </a:ext>
            </a:extLst>
          </p:cNvPr>
          <p:cNvSpPr>
            <a:spLocks/>
          </p:cNvSpPr>
          <p:nvPr/>
        </p:nvSpPr>
        <p:spPr bwMode="auto">
          <a:xfrm>
            <a:off x="4050655" y="2132379"/>
            <a:ext cx="171894" cy="189677"/>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7">
            <a:extLst>
              <a:ext uri="{FF2B5EF4-FFF2-40B4-BE49-F238E27FC236}">
                <a16:creationId xmlns:a16="http://schemas.microsoft.com/office/drawing/2014/main" id="{6832D3D8-8EEB-9281-727A-27CEE07EBB3E}"/>
              </a:ext>
            </a:extLst>
          </p:cNvPr>
          <p:cNvSpPr>
            <a:spLocks noChangeArrowheads="1"/>
          </p:cNvSpPr>
          <p:nvPr/>
        </p:nvSpPr>
        <p:spPr bwMode="auto">
          <a:xfrm>
            <a:off x="3965694" y="2102742"/>
            <a:ext cx="45443" cy="4544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0657B694-9C2E-0732-6884-11481322AD74}"/>
              </a:ext>
            </a:extLst>
          </p:cNvPr>
          <p:cNvSpPr>
            <a:spLocks/>
          </p:cNvSpPr>
          <p:nvPr/>
        </p:nvSpPr>
        <p:spPr bwMode="auto">
          <a:xfrm>
            <a:off x="3811581" y="2116573"/>
            <a:ext cx="189677" cy="205483"/>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0">
            <a:extLst>
              <a:ext uri="{FF2B5EF4-FFF2-40B4-BE49-F238E27FC236}">
                <a16:creationId xmlns:a16="http://schemas.microsoft.com/office/drawing/2014/main" id="{4D86BFB4-A471-5AAC-29C8-C107717BE891}"/>
              </a:ext>
            </a:extLst>
          </p:cNvPr>
          <p:cNvSpPr>
            <a:spLocks noEditPoints="1"/>
          </p:cNvSpPr>
          <p:nvPr/>
        </p:nvSpPr>
        <p:spPr bwMode="auto">
          <a:xfrm>
            <a:off x="3811581" y="2353669"/>
            <a:ext cx="414920" cy="162015"/>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1">
            <a:extLst>
              <a:ext uri="{FF2B5EF4-FFF2-40B4-BE49-F238E27FC236}">
                <a16:creationId xmlns:a16="http://schemas.microsoft.com/office/drawing/2014/main" id="{AC56E4FE-0384-D7FC-FDA6-F2BA568AFFFD}"/>
              </a:ext>
            </a:extLst>
          </p:cNvPr>
          <p:cNvSpPr>
            <a:spLocks/>
          </p:cNvSpPr>
          <p:nvPr/>
        </p:nvSpPr>
        <p:spPr bwMode="auto">
          <a:xfrm>
            <a:off x="6992627" y="3207217"/>
            <a:ext cx="239072" cy="359597"/>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1">
            <a:extLst>
              <a:ext uri="{FF2B5EF4-FFF2-40B4-BE49-F238E27FC236}">
                <a16:creationId xmlns:a16="http://schemas.microsoft.com/office/drawing/2014/main" id="{D8D6B419-0660-3450-1552-C1A414B7F129}"/>
              </a:ext>
            </a:extLst>
          </p:cNvPr>
          <p:cNvSpPr>
            <a:spLocks noChangeArrowheads="1"/>
          </p:cNvSpPr>
          <p:nvPr/>
        </p:nvSpPr>
        <p:spPr bwMode="auto">
          <a:xfrm>
            <a:off x="7026216" y="3242782"/>
            <a:ext cx="169920" cy="169920"/>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3">
            <a:extLst>
              <a:ext uri="{FF2B5EF4-FFF2-40B4-BE49-F238E27FC236}">
                <a16:creationId xmlns:a16="http://schemas.microsoft.com/office/drawing/2014/main" id="{F6756870-102C-2E47-14DB-18C223704A72}"/>
              </a:ext>
            </a:extLst>
          </p:cNvPr>
          <p:cNvSpPr>
            <a:spLocks/>
          </p:cNvSpPr>
          <p:nvPr/>
        </p:nvSpPr>
        <p:spPr bwMode="auto">
          <a:xfrm>
            <a:off x="5445572" y="2776489"/>
            <a:ext cx="333911" cy="84959"/>
          </a:xfrm>
          <a:custGeom>
            <a:avLst/>
            <a:gdLst>
              <a:gd name="T0" fmla="*/ 110 w 169"/>
              <a:gd name="T1" fmla="*/ 23 h 43"/>
              <a:gd name="T2" fmla="*/ 59 w 169"/>
              <a:gd name="T3" fmla="*/ 23 h 43"/>
              <a:gd name="T4" fmla="*/ 59 w 169"/>
              <a:gd name="T5" fmla="*/ 0 h 43"/>
              <a:gd name="T6" fmla="*/ 0 w 169"/>
              <a:gd name="T7" fmla="*/ 0 h 43"/>
              <a:gd name="T8" fmla="*/ 0 w 169"/>
              <a:gd name="T9" fmla="*/ 43 h 43"/>
              <a:gd name="T10" fmla="*/ 169 w 169"/>
              <a:gd name="T11" fmla="*/ 43 h 43"/>
              <a:gd name="T12" fmla="*/ 169 w 169"/>
              <a:gd name="T13" fmla="*/ 0 h 43"/>
              <a:gd name="T14" fmla="*/ 110 w 169"/>
              <a:gd name="T15" fmla="*/ 0 h 43"/>
              <a:gd name="T16" fmla="*/ 110 w 169"/>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43">
                <a:moveTo>
                  <a:pt x="110" y="23"/>
                </a:moveTo>
                <a:lnTo>
                  <a:pt x="59" y="23"/>
                </a:lnTo>
                <a:lnTo>
                  <a:pt x="59" y="0"/>
                </a:lnTo>
                <a:lnTo>
                  <a:pt x="0" y="0"/>
                </a:lnTo>
                <a:lnTo>
                  <a:pt x="0" y="43"/>
                </a:lnTo>
                <a:lnTo>
                  <a:pt x="169" y="43"/>
                </a:lnTo>
                <a:lnTo>
                  <a:pt x="169" y="0"/>
                </a:lnTo>
                <a:lnTo>
                  <a:pt x="110" y="0"/>
                </a:lnTo>
                <a:lnTo>
                  <a:pt x="110"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83">
            <a:extLst>
              <a:ext uri="{FF2B5EF4-FFF2-40B4-BE49-F238E27FC236}">
                <a16:creationId xmlns:a16="http://schemas.microsoft.com/office/drawing/2014/main" id="{BDF6D7C0-ADC4-962A-98E0-4CC4037D0409}"/>
              </a:ext>
            </a:extLst>
          </p:cNvPr>
          <p:cNvSpPr>
            <a:spLocks noChangeArrowheads="1"/>
          </p:cNvSpPr>
          <p:nvPr/>
        </p:nvSpPr>
        <p:spPr bwMode="auto">
          <a:xfrm>
            <a:off x="5581902" y="2776489"/>
            <a:ext cx="63225" cy="2370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5">
            <a:extLst>
              <a:ext uri="{FF2B5EF4-FFF2-40B4-BE49-F238E27FC236}">
                <a16:creationId xmlns:a16="http://schemas.microsoft.com/office/drawing/2014/main" id="{B1430BBE-DDCE-7BA2-9522-F871FB7ABC1D}"/>
              </a:ext>
            </a:extLst>
          </p:cNvPr>
          <p:cNvSpPr>
            <a:spLocks noEditPoints="1"/>
          </p:cNvSpPr>
          <p:nvPr/>
        </p:nvSpPr>
        <p:spPr bwMode="auto">
          <a:xfrm>
            <a:off x="5445572" y="2582864"/>
            <a:ext cx="333911" cy="173871"/>
          </a:xfrm>
          <a:custGeom>
            <a:avLst/>
            <a:gdLst>
              <a:gd name="T0" fmla="*/ 126 w 169"/>
              <a:gd name="T1" fmla="*/ 0 h 88"/>
              <a:gd name="T2" fmla="*/ 85 w 169"/>
              <a:gd name="T3" fmla="*/ 0 h 88"/>
              <a:gd name="T4" fmla="*/ 85 w 169"/>
              <a:gd name="T5" fmla="*/ 15 h 88"/>
              <a:gd name="T6" fmla="*/ 112 w 169"/>
              <a:gd name="T7" fmla="*/ 15 h 88"/>
              <a:gd name="T8" fmla="*/ 112 w 169"/>
              <a:gd name="T9" fmla="*/ 32 h 88"/>
              <a:gd name="T10" fmla="*/ 85 w 169"/>
              <a:gd name="T11" fmla="*/ 32 h 88"/>
              <a:gd name="T12" fmla="*/ 85 w 169"/>
              <a:gd name="T13" fmla="*/ 88 h 88"/>
              <a:gd name="T14" fmla="*/ 110 w 169"/>
              <a:gd name="T15" fmla="*/ 88 h 88"/>
              <a:gd name="T16" fmla="*/ 169 w 169"/>
              <a:gd name="T17" fmla="*/ 88 h 88"/>
              <a:gd name="T18" fmla="*/ 169 w 169"/>
              <a:gd name="T19" fmla="*/ 32 h 88"/>
              <a:gd name="T20" fmla="*/ 126 w 169"/>
              <a:gd name="T21" fmla="*/ 32 h 88"/>
              <a:gd name="T22" fmla="*/ 126 w 169"/>
              <a:gd name="T23" fmla="*/ 0 h 88"/>
              <a:gd name="T24" fmla="*/ 85 w 169"/>
              <a:gd name="T25" fmla="*/ 0 h 88"/>
              <a:gd name="T26" fmla="*/ 43 w 169"/>
              <a:gd name="T27" fmla="*/ 0 h 88"/>
              <a:gd name="T28" fmla="*/ 43 w 169"/>
              <a:gd name="T29" fmla="*/ 32 h 88"/>
              <a:gd name="T30" fmla="*/ 0 w 169"/>
              <a:gd name="T31" fmla="*/ 32 h 88"/>
              <a:gd name="T32" fmla="*/ 0 w 169"/>
              <a:gd name="T33" fmla="*/ 88 h 88"/>
              <a:gd name="T34" fmla="*/ 59 w 169"/>
              <a:gd name="T35" fmla="*/ 88 h 88"/>
              <a:gd name="T36" fmla="*/ 85 w 169"/>
              <a:gd name="T37" fmla="*/ 88 h 88"/>
              <a:gd name="T38" fmla="*/ 85 w 169"/>
              <a:gd name="T39" fmla="*/ 32 h 88"/>
              <a:gd name="T40" fmla="*/ 58 w 169"/>
              <a:gd name="T41" fmla="*/ 32 h 88"/>
              <a:gd name="T42" fmla="*/ 58 w 169"/>
              <a:gd name="T43" fmla="*/ 32 h 88"/>
              <a:gd name="T44" fmla="*/ 58 w 169"/>
              <a:gd name="T45" fmla="*/ 15 h 88"/>
              <a:gd name="T46" fmla="*/ 85 w 169"/>
              <a:gd name="T47" fmla="*/ 15 h 88"/>
              <a:gd name="T48" fmla="*/ 85 w 16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88">
                <a:moveTo>
                  <a:pt x="126" y="0"/>
                </a:moveTo>
                <a:lnTo>
                  <a:pt x="85" y="0"/>
                </a:lnTo>
                <a:lnTo>
                  <a:pt x="85" y="15"/>
                </a:lnTo>
                <a:lnTo>
                  <a:pt x="112" y="15"/>
                </a:lnTo>
                <a:lnTo>
                  <a:pt x="112" y="32"/>
                </a:lnTo>
                <a:lnTo>
                  <a:pt x="85" y="32"/>
                </a:lnTo>
                <a:lnTo>
                  <a:pt x="85" y="88"/>
                </a:lnTo>
                <a:lnTo>
                  <a:pt x="110" y="88"/>
                </a:lnTo>
                <a:lnTo>
                  <a:pt x="169" y="88"/>
                </a:lnTo>
                <a:lnTo>
                  <a:pt x="169" y="32"/>
                </a:lnTo>
                <a:lnTo>
                  <a:pt x="126" y="32"/>
                </a:lnTo>
                <a:lnTo>
                  <a:pt x="126" y="0"/>
                </a:lnTo>
                <a:close/>
                <a:moveTo>
                  <a:pt x="85" y="0"/>
                </a:moveTo>
                <a:lnTo>
                  <a:pt x="43" y="0"/>
                </a:lnTo>
                <a:lnTo>
                  <a:pt x="43" y="32"/>
                </a:lnTo>
                <a:lnTo>
                  <a:pt x="0" y="32"/>
                </a:lnTo>
                <a:lnTo>
                  <a:pt x="0" y="88"/>
                </a:lnTo>
                <a:lnTo>
                  <a:pt x="59" y="88"/>
                </a:lnTo>
                <a:lnTo>
                  <a:pt x="85" y="88"/>
                </a:lnTo>
                <a:lnTo>
                  <a:pt x="85" y="32"/>
                </a:lnTo>
                <a:lnTo>
                  <a:pt x="58" y="32"/>
                </a:lnTo>
                <a:lnTo>
                  <a:pt x="58" y="32"/>
                </a:lnTo>
                <a:lnTo>
                  <a:pt x="58" y="15"/>
                </a:lnTo>
                <a:lnTo>
                  <a:pt x="85" y="15"/>
                </a:lnTo>
                <a:lnTo>
                  <a:pt x="8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85">
            <a:extLst>
              <a:ext uri="{FF2B5EF4-FFF2-40B4-BE49-F238E27FC236}">
                <a16:creationId xmlns:a16="http://schemas.microsoft.com/office/drawing/2014/main" id="{D327F6A9-5561-B830-2721-0542FC395285}"/>
              </a:ext>
            </a:extLst>
          </p:cNvPr>
          <p:cNvSpPr>
            <a:spLocks noChangeArrowheads="1"/>
          </p:cNvSpPr>
          <p:nvPr/>
        </p:nvSpPr>
        <p:spPr bwMode="auto">
          <a:xfrm>
            <a:off x="6846417" y="2667823"/>
            <a:ext cx="339838" cy="355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B41F47A0-2F92-7D7A-79C9-3927CD5F66B4}"/>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close/>
                <a:moveTo>
                  <a:pt x="0" y="70"/>
                </a:moveTo>
                <a:lnTo>
                  <a:pt x="146" y="70"/>
                </a:lnTo>
                <a:lnTo>
                  <a:pt x="146" y="59"/>
                </a:lnTo>
                <a:lnTo>
                  <a:pt x="134" y="47"/>
                </a:lnTo>
                <a:lnTo>
                  <a:pt x="146" y="33"/>
                </a:lnTo>
                <a:lnTo>
                  <a:pt x="146" y="0"/>
                </a:lnTo>
                <a:lnTo>
                  <a:pt x="0" y="0"/>
                </a:lnTo>
                <a:lnTo>
                  <a:pt x="0" y="70"/>
                </a:lnTo>
                <a:lnTo>
                  <a:pt x="0" y="70"/>
                </a:lnTo>
                <a:close/>
                <a:moveTo>
                  <a:pt x="146" y="33"/>
                </a:moveTo>
                <a:lnTo>
                  <a:pt x="146"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8">
            <a:extLst>
              <a:ext uri="{FF2B5EF4-FFF2-40B4-BE49-F238E27FC236}">
                <a16:creationId xmlns:a16="http://schemas.microsoft.com/office/drawing/2014/main" id="{79603833-0AFA-D590-D483-506B3CB4519B}"/>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moveTo>
                  <a:pt x="0" y="70"/>
                </a:moveTo>
                <a:lnTo>
                  <a:pt x="146" y="70"/>
                </a:lnTo>
                <a:lnTo>
                  <a:pt x="146" y="59"/>
                </a:lnTo>
                <a:lnTo>
                  <a:pt x="134" y="47"/>
                </a:lnTo>
                <a:lnTo>
                  <a:pt x="146" y="33"/>
                </a:lnTo>
                <a:lnTo>
                  <a:pt x="146" y="0"/>
                </a:lnTo>
                <a:lnTo>
                  <a:pt x="0" y="0"/>
                </a:lnTo>
                <a:lnTo>
                  <a:pt x="0" y="70"/>
                </a:lnTo>
                <a:lnTo>
                  <a:pt x="0" y="70"/>
                </a:lnTo>
                <a:moveTo>
                  <a:pt x="146" y="33"/>
                </a:moveTo>
                <a:lnTo>
                  <a:pt x="146" y="33"/>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9">
            <a:extLst>
              <a:ext uri="{FF2B5EF4-FFF2-40B4-BE49-F238E27FC236}">
                <a16:creationId xmlns:a16="http://schemas.microsoft.com/office/drawing/2014/main" id="{8A898A7B-D227-3F23-C4AD-0324F52FB3A3}"/>
              </a:ext>
            </a:extLst>
          </p:cNvPr>
          <p:cNvSpPr>
            <a:spLocks/>
          </p:cNvSpPr>
          <p:nvPr/>
        </p:nvSpPr>
        <p:spPr bwMode="auto">
          <a:xfrm>
            <a:off x="8581763" y="2723492"/>
            <a:ext cx="448509" cy="403065"/>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
            <a:extLst>
              <a:ext uri="{FF2B5EF4-FFF2-40B4-BE49-F238E27FC236}">
                <a16:creationId xmlns:a16="http://schemas.microsoft.com/office/drawing/2014/main" id="{D54FB916-9EEE-79E7-757F-2191FA7E3C35}"/>
              </a:ext>
            </a:extLst>
          </p:cNvPr>
          <p:cNvSpPr>
            <a:spLocks/>
          </p:cNvSpPr>
          <p:nvPr/>
        </p:nvSpPr>
        <p:spPr bwMode="auto">
          <a:xfrm>
            <a:off x="6484845" y="1689799"/>
            <a:ext cx="235121" cy="466291"/>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90">
            <a:extLst>
              <a:ext uri="{FF2B5EF4-FFF2-40B4-BE49-F238E27FC236}">
                <a16:creationId xmlns:a16="http://schemas.microsoft.com/office/drawing/2014/main" id="{7CAEF63A-42FD-C982-73E6-5CB03AA63B5A}"/>
              </a:ext>
            </a:extLst>
          </p:cNvPr>
          <p:cNvSpPr>
            <a:spLocks noChangeArrowheads="1"/>
          </p:cNvSpPr>
          <p:nvPr/>
        </p:nvSpPr>
        <p:spPr bwMode="auto">
          <a:xfrm>
            <a:off x="6512506" y="1739195"/>
            <a:ext cx="181775" cy="349717"/>
          </a:xfrm>
          <a:prstGeom prst="rect">
            <a:avLst/>
          </a:prstGeom>
          <a:solidFill>
            <a:schemeClr val="accent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2">
            <a:extLst>
              <a:ext uri="{FF2B5EF4-FFF2-40B4-BE49-F238E27FC236}">
                <a16:creationId xmlns:a16="http://schemas.microsoft.com/office/drawing/2014/main" id="{1EC8F420-3B27-ADC2-77E7-8F5CB8700EDC}"/>
              </a:ext>
            </a:extLst>
          </p:cNvPr>
          <p:cNvSpPr>
            <a:spLocks/>
          </p:cNvSpPr>
          <p:nvPr/>
        </p:nvSpPr>
        <p:spPr bwMode="auto">
          <a:xfrm>
            <a:off x="6553999" y="1707582"/>
            <a:ext cx="98790" cy="7903"/>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E5615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3">
            <a:extLst>
              <a:ext uri="{FF2B5EF4-FFF2-40B4-BE49-F238E27FC236}">
                <a16:creationId xmlns:a16="http://schemas.microsoft.com/office/drawing/2014/main" id="{84FC738D-AFC0-D4B7-64C6-93FD7E0D991E}"/>
              </a:ext>
            </a:extLst>
          </p:cNvPr>
          <p:cNvSpPr>
            <a:spLocks/>
          </p:cNvSpPr>
          <p:nvPr/>
        </p:nvSpPr>
        <p:spPr bwMode="auto">
          <a:xfrm>
            <a:off x="6520410" y="2116573"/>
            <a:ext cx="163992" cy="11855"/>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3">
            <a:extLst>
              <a:ext uri="{FF2B5EF4-FFF2-40B4-BE49-F238E27FC236}">
                <a16:creationId xmlns:a16="http://schemas.microsoft.com/office/drawing/2014/main" id="{614F3BF7-73BE-675C-1D4B-19199A4910F7}"/>
              </a:ext>
            </a:extLst>
          </p:cNvPr>
          <p:cNvSpPr>
            <a:spLocks noChangeArrowheads="1"/>
          </p:cNvSpPr>
          <p:nvPr/>
        </p:nvSpPr>
        <p:spPr bwMode="auto">
          <a:xfrm>
            <a:off x="6575733" y="2096816"/>
            <a:ext cx="53346" cy="5334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4">
            <a:extLst>
              <a:ext uri="{FF2B5EF4-FFF2-40B4-BE49-F238E27FC236}">
                <a16:creationId xmlns:a16="http://schemas.microsoft.com/office/drawing/2014/main" id="{D0BA9505-288C-3F2A-E955-2ED22662E74A}"/>
              </a:ext>
            </a:extLst>
          </p:cNvPr>
          <p:cNvSpPr>
            <a:spLocks noChangeArrowheads="1"/>
          </p:cNvSpPr>
          <p:nvPr/>
        </p:nvSpPr>
        <p:spPr bwMode="auto">
          <a:xfrm>
            <a:off x="6583636" y="2104719"/>
            <a:ext cx="37541" cy="3754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6">
            <a:extLst>
              <a:ext uri="{FF2B5EF4-FFF2-40B4-BE49-F238E27FC236}">
                <a16:creationId xmlns:a16="http://schemas.microsoft.com/office/drawing/2014/main" id="{C9E802F7-6F71-5AD4-B90A-7CB86FCD4BC7}"/>
              </a:ext>
            </a:extLst>
          </p:cNvPr>
          <p:cNvSpPr>
            <a:spLocks/>
          </p:cNvSpPr>
          <p:nvPr/>
        </p:nvSpPr>
        <p:spPr bwMode="auto">
          <a:xfrm>
            <a:off x="5779484" y="834276"/>
            <a:ext cx="61249" cy="122500"/>
          </a:xfrm>
          <a:custGeom>
            <a:avLst/>
            <a:gdLst>
              <a:gd name="T0" fmla="*/ 0 w 31"/>
              <a:gd name="T1" fmla="*/ 62 h 62"/>
              <a:gd name="T2" fmla="*/ 31 w 31"/>
              <a:gd name="T3" fmla="*/ 25 h 62"/>
              <a:gd name="T4" fmla="*/ 0 w 31"/>
              <a:gd name="T5" fmla="*/ 0 h 62"/>
              <a:gd name="T6" fmla="*/ 0 w 31"/>
              <a:gd name="T7" fmla="*/ 62 h 62"/>
            </a:gdLst>
            <a:ahLst/>
            <a:cxnLst>
              <a:cxn ang="0">
                <a:pos x="T0" y="T1"/>
              </a:cxn>
              <a:cxn ang="0">
                <a:pos x="T2" y="T3"/>
              </a:cxn>
              <a:cxn ang="0">
                <a:pos x="T4" y="T5"/>
              </a:cxn>
              <a:cxn ang="0">
                <a:pos x="T6" y="T7"/>
              </a:cxn>
            </a:cxnLst>
            <a:rect l="0" t="0" r="r" b="b"/>
            <a:pathLst>
              <a:path w="31" h="62">
                <a:moveTo>
                  <a:pt x="0" y="62"/>
                </a:moveTo>
                <a:lnTo>
                  <a:pt x="31" y="25"/>
                </a:lnTo>
                <a:lnTo>
                  <a:pt x="0" y="0"/>
                </a:lnTo>
                <a:lnTo>
                  <a:pt x="0" y="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7">
            <a:extLst>
              <a:ext uri="{FF2B5EF4-FFF2-40B4-BE49-F238E27FC236}">
                <a16:creationId xmlns:a16="http://schemas.microsoft.com/office/drawing/2014/main" id="{DFA9511C-1860-814D-9521-B90FB691E417}"/>
              </a:ext>
            </a:extLst>
          </p:cNvPr>
          <p:cNvSpPr>
            <a:spLocks/>
          </p:cNvSpPr>
          <p:nvPr/>
        </p:nvSpPr>
        <p:spPr bwMode="auto">
          <a:xfrm>
            <a:off x="5929644" y="834276"/>
            <a:ext cx="59275" cy="122500"/>
          </a:xfrm>
          <a:custGeom>
            <a:avLst/>
            <a:gdLst>
              <a:gd name="T0" fmla="*/ 30 w 30"/>
              <a:gd name="T1" fmla="*/ 62 h 62"/>
              <a:gd name="T2" fmla="*/ 30 w 30"/>
              <a:gd name="T3" fmla="*/ 0 h 62"/>
              <a:gd name="T4" fmla="*/ 0 w 30"/>
              <a:gd name="T5" fmla="*/ 25 h 62"/>
              <a:gd name="T6" fmla="*/ 30 w 30"/>
              <a:gd name="T7" fmla="*/ 62 h 62"/>
            </a:gdLst>
            <a:ahLst/>
            <a:cxnLst>
              <a:cxn ang="0">
                <a:pos x="T0" y="T1"/>
              </a:cxn>
              <a:cxn ang="0">
                <a:pos x="T2" y="T3"/>
              </a:cxn>
              <a:cxn ang="0">
                <a:pos x="T4" y="T5"/>
              </a:cxn>
              <a:cxn ang="0">
                <a:pos x="T6" y="T7"/>
              </a:cxn>
            </a:cxnLst>
            <a:rect l="0" t="0" r="r" b="b"/>
            <a:pathLst>
              <a:path w="30" h="62">
                <a:moveTo>
                  <a:pt x="30" y="62"/>
                </a:moveTo>
                <a:lnTo>
                  <a:pt x="30" y="0"/>
                </a:lnTo>
                <a:lnTo>
                  <a:pt x="0" y="25"/>
                </a:lnTo>
                <a:lnTo>
                  <a:pt x="30" y="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97">
            <a:extLst>
              <a:ext uri="{FF2B5EF4-FFF2-40B4-BE49-F238E27FC236}">
                <a16:creationId xmlns:a16="http://schemas.microsoft.com/office/drawing/2014/main" id="{00044207-79F5-02AB-E062-C8C98850F96F}"/>
              </a:ext>
            </a:extLst>
          </p:cNvPr>
          <p:cNvSpPr>
            <a:spLocks noChangeArrowheads="1"/>
          </p:cNvSpPr>
          <p:nvPr/>
        </p:nvSpPr>
        <p:spPr bwMode="auto">
          <a:xfrm>
            <a:off x="5988919" y="962703"/>
            <a:ext cx="1976" cy="197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98">
            <a:extLst>
              <a:ext uri="{FF2B5EF4-FFF2-40B4-BE49-F238E27FC236}">
                <a16:creationId xmlns:a16="http://schemas.microsoft.com/office/drawing/2014/main" id="{AF71DE50-D466-112F-1568-5D3023FFD082}"/>
              </a:ext>
            </a:extLst>
          </p:cNvPr>
          <p:cNvSpPr>
            <a:spLocks noChangeArrowheads="1"/>
          </p:cNvSpPr>
          <p:nvPr/>
        </p:nvSpPr>
        <p:spPr bwMode="auto">
          <a:xfrm>
            <a:off x="5779484" y="962703"/>
            <a:ext cx="1976" cy="197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0">
            <a:extLst>
              <a:ext uri="{FF2B5EF4-FFF2-40B4-BE49-F238E27FC236}">
                <a16:creationId xmlns:a16="http://schemas.microsoft.com/office/drawing/2014/main" id="{08BA437C-828A-3004-E6B3-3B0FECAF7A5E}"/>
              </a:ext>
            </a:extLst>
          </p:cNvPr>
          <p:cNvSpPr>
            <a:spLocks/>
          </p:cNvSpPr>
          <p:nvPr/>
        </p:nvSpPr>
        <p:spPr bwMode="auto">
          <a:xfrm>
            <a:off x="5783435" y="887623"/>
            <a:ext cx="203509" cy="75080"/>
          </a:xfrm>
          <a:custGeom>
            <a:avLst/>
            <a:gdLst>
              <a:gd name="T0" fmla="*/ 103 w 103"/>
              <a:gd name="T1" fmla="*/ 38 h 38"/>
              <a:gd name="T2" fmla="*/ 103 w 103"/>
              <a:gd name="T3" fmla="*/ 38 h 38"/>
              <a:gd name="T4" fmla="*/ 71 w 103"/>
              <a:gd name="T5" fmla="*/ 0 h 38"/>
              <a:gd name="T6" fmla="*/ 52 w 103"/>
              <a:gd name="T7" fmla="*/ 15 h 38"/>
              <a:gd name="T8" fmla="*/ 32 w 103"/>
              <a:gd name="T9" fmla="*/ 0 h 38"/>
              <a:gd name="T10" fmla="*/ 1 w 103"/>
              <a:gd name="T11" fmla="*/ 38 h 38"/>
              <a:gd name="T12" fmla="*/ 0 w 103"/>
              <a:gd name="T13" fmla="*/ 38 h 38"/>
              <a:gd name="T14" fmla="*/ 103 w 10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8">
                <a:moveTo>
                  <a:pt x="103" y="38"/>
                </a:moveTo>
                <a:lnTo>
                  <a:pt x="103" y="38"/>
                </a:lnTo>
                <a:lnTo>
                  <a:pt x="71" y="0"/>
                </a:lnTo>
                <a:lnTo>
                  <a:pt x="52" y="15"/>
                </a:lnTo>
                <a:lnTo>
                  <a:pt x="32" y="0"/>
                </a:lnTo>
                <a:lnTo>
                  <a:pt x="1" y="38"/>
                </a:lnTo>
                <a:lnTo>
                  <a:pt x="0" y="38"/>
                </a:lnTo>
                <a:lnTo>
                  <a:pt x="103"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1">
            <a:extLst>
              <a:ext uri="{FF2B5EF4-FFF2-40B4-BE49-F238E27FC236}">
                <a16:creationId xmlns:a16="http://schemas.microsoft.com/office/drawing/2014/main" id="{361A308E-C44C-DE76-0F18-C7BC47A9E1F3}"/>
              </a:ext>
            </a:extLst>
          </p:cNvPr>
          <p:cNvSpPr>
            <a:spLocks/>
          </p:cNvSpPr>
          <p:nvPr/>
        </p:nvSpPr>
        <p:spPr bwMode="auto">
          <a:xfrm>
            <a:off x="5785410" y="830324"/>
            <a:ext cx="199557" cy="79032"/>
          </a:xfrm>
          <a:custGeom>
            <a:avLst/>
            <a:gdLst>
              <a:gd name="T0" fmla="*/ 31 w 101"/>
              <a:gd name="T1" fmla="*/ 24 h 40"/>
              <a:gd name="T2" fmla="*/ 32 w 101"/>
              <a:gd name="T3" fmla="*/ 25 h 40"/>
              <a:gd name="T4" fmla="*/ 34 w 101"/>
              <a:gd name="T5" fmla="*/ 27 h 40"/>
              <a:gd name="T6" fmla="*/ 51 w 101"/>
              <a:gd name="T7" fmla="*/ 40 h 40"/>
              <a:gd name="T8" fmla="*/ 69 w 101"/>
              <a:gd name="T9" fmla="*/ 27 h 40"/>
              <a:gd name="T10" fmla="*/ 70 w 101"/>
              <a:gd name="T11" fmla="*/ 25 h 40"/>
              <a:gd name="T12" fmla="*/ 71 w 101"/>
              <a:gd name="T13" fmla="*/ 24 h 40"/>
              <a:gd name="T14" fmla="*/ 101 w 101"/>
              <a:gd name="T15" fmla="*/ 0 h 40"/>
              <a:gd name="T16" fmla="*/ 0 w 101"/>
              <a:gd name="T17" fmla="*/ 0 h 40"/>
              <a:gd name="T18" fmla="*/ 31 w 10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0">
                <a:moveTo>
                  <a:pt x="31" y="24"/>
                </a:moveTo>
                <a:lnTo>
                  <a:pt x="32" y="25"/>
                </a:lnTo>
                <a:lnTo>
                  <a:pt x="34" y="27"/>
                </a:lnTo>
                <a:lnTo>
                  <a:pt x="51" y="40"/>
                </a:lnTo>
                <a:lnTo>
                  <a:pt x="69" y="27"/>
                </a:lnTo>
                <a:lnTo>
                  <a:pt x="70" y="25"/>
                </a:lnTo>
                <a:lnTo>
                  <a:pt x="71" y="24"/>
                </a:lnTo>
                <a:lnTo>
                  <a:pt x="101" y="0"/>
                </a:lnTo>
                <a:lnTo>
                  <a:pt x="0" y="0"/>
                </a:lnTo>
                <a:lnTo>
                  <a:pt x="31"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2">
            <a:extLst>
              <a:ext uri="{FF2B5EF4-FFF2-40B4-BE49-F238E27FC236}">
                <a16:creationId xmlns:a16="http://schemas.microsoft.com/office/drawing/2014/main" id="{7BABFFE8-DD82-D023-BBB7-CF579D6A457F}"/>
              </a:ext>
            </a:extLst>
          </p:cNvPr>
          <p:cNvSpPr>
            <a:spLocks/>
          </p:cNvSpPr>
          <p:nvPr/>
        </p:nvSpPr>
        <p:spPr bwMode="auto">
          <a:xfrm>
            <a:off x="8041781" y="4509274"/>
            <a:ext cx="88911" cy="248952"/>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3">
            <a:extLst>
              <a:ext uri="{FF2B5EF4-FFF2-40B4-BE49-F238E27FC236}">
                <a16:creationId xmlns:a16="http://schemas.microsoft.com/office/drawing/2014/main" id="{E6FF987E-8F84-8B7D-61B4-5055C21E1BB3}"/>
              </a:ext>
            </a:extLst>
          </p:cNvPr>
          <p:cNvSpPr>
            <a:spLocks/>
          </p:cNvSpPr>
          <p:nvPr/>
        </p:nvSpPr>
        <p:spPr bwMode="auto">
          <a:xfrm>
            <a:off x="8156376" y="4505321"/>
            <a:ext cx="92863" cy="252903"/>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4">
            <a:extLst>
              <a:ext uri="{FF2B5EF4-FFF2-40B4-BE49-F238E27FC236}">
                <a16:creationId xmlns:a16="http://schemas.microsoft.com/office/drawing/2014/main" id="{CA4F0396-3DA4-9064-FE29-20DA24DD1BA1}"/>
              </a:ext>
            </a:extLst>
          </p:cNvPr>
          <p:cNvSpPr>
            <a:spLocks noEditPoints="1"/>
          </p:cNvSpPr>
          <p:nvPr/>
        </p:nvSpPr>
        <p:spPr bwMode="auto">
          <a:xfrm>
            <a:off x="4848880" y="3485806"/>
            <a:ext cx="175846" cy="369477"/>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5">
            <a:extLst>
              <a:ext uri="{FF2B5EF4-FFF2-40B4-BE49-F238E27FC236}">
                <a16:creationId xmlns:a16="http://schemas.microsoft.com/office/drawing/2014/main" id="{6ADA755E-205F-0128-1849-CECC4C253C88}"/>
              </a:ext>
            </a:extLst>
          </p:cNvPr>
          <p:cNvSpPr>
            <a:spLocks noEditPoints="1"/>
          </p:cNvSpPr>
          <p:nvPr/>
        </p:nvSpPr>
        <p:spPr bwMode="auto">
          <a:xfrm>
            <a:off x="5040532" y="3485806"/>
            <a:ext cx="173871" cy="369477"/>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6">
            <a:extLst>
              <a:ext uri="{FF2B5EF4-FFF2-40B4-BE49-F238E27FC236}">
                <a16:creationId xmlns:a16="http://schemas.microsoft.com/office/drawing/2014/main" id="{B9518C70-3395-6F93-BA3F-6FCC5A103CD6}"/>
              </a:ext>
            </a:extLst>
          </p:cNvPr>
          <p:cNvSpPr>
            <a:spLocks noEditPoints="1"/>
          </p:cNvSpPr>
          <p:nvPr/>
        </p:nvSpPr>
        <p:spPr bwMode="auto">
          <a:xfrm>
            <a:off x="4305533" y="4493464"/>
            <a:ext cx="272660" cy="272660"/>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7">
            <a:extLst>
              <a:ext uri="{FF2B5EF4-FFF2-40B4-BE49-F238E27FC236}">
                <a16:creationId xmlns:a16="http://schemas.microsoft.com/office/drawing/2014/main" id="{C0416B20-9C58-9491-34E7-6F5E09D0C6E7}"/>
              </a:ext>
            </a:extLst>
          </p:cNvPr>
          <p:cNvSpPr>
            <a:spLocks noEditPoints="1"/>
          </p:cNvSpPr>
          <p:nvPr/>
        </p:nvSpPr>
        <p:spPr bwMode="auto">
          <a:xfrm>
            <a:off x="7777021" y="1708274"/>
            <a:ext cx="191654" cy="152137"/>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6" name="Group 165">
            <a:extLst>
              <a:ext uri="{FF2B5EF4-FFF2-40B4-BE49-F238E27FC236}">
                <a16:creationId xmlns:a16="http://schemas.microsoft.com/office/drawing/2014/main" id="{50C427B2-8D79-61A6-0EB0-65DCC9346F94}"/>
              </a:ext>
            </a:extLst>
          </p:cNvPr>
          <p:cNvGrpSpPr/>
          <p:nvPr/>
        </p:nvGrpSpPr>
        <p:grpSpPr>
          <a:xfrm>
            <a:off x="4807386" y="4855038"/>
            <a:ext cx="2845161" cy="4607676"/>
            <a:chOff x="5111659" y="4855036"/>
            <a:chExt cx="2414432" cy="3910120"/>
          </a:xfrm>
        </p:grpSpPr>
        <p:sp>
          <p:nvSpPr>
            <p:cNvPr id="97" name="Freeform 101">
              <a:extLst>
                <a:ext uri="{FF2B5EF4-FFF2-40B4-BE49-F238E27FC236}">
                  <a16:creationId xmlns:a16="http://schemas.microsoft.com/office/drawing/2014/main" id="{B0522599-17D4-CE71-890F-4FCCDE2334A3}"/>
                </a:ext>
              </a:extLst>
            </p:cNvPr>
            <p:cNvSpPr>
              <a:spLocks/>
            </p:cNvSpPr>
            <p:nvPr/>
          </p:nvSpPr>
          <p:spPr bwMode="auto">
            <a:xfrm>
              <a:off x="5165008" y="4941973"/>
              <a:ext cx="1444314" cy="1956048"/>
            </a:xfrm>
            <a:custGeom>
              <a:avLst/>
              <a:gdLst>
                <a:gd name="T0" fmla="*/ 41 w 545"/>
                <a:gd name="T1" fmla="*/ 22 h 738"/>
                <a:gd name="T2" fmla="*/ 41 w 545"/>
                <a:gd name="T3" fmla="*/ 22 h 738"/>
                <a:gd name="T4" fmla="*/ 22 w 545"/>
                <a:gd name="T5" fmla="*/ 121 h 738"/>
                <a:gd name="T6" fmla="*/ 405 w 545"/>
                <a:gd name="T7" fmla="*/ 697 h 738"/>
                <a:gd name="T8" fmla="*/ 504 w 545"/>
                <a:gd name="T9" fmla="*/ 716 h 738"/>
                <a:gd name="T10" fmla="*/ 504 w 545"/>
                <a:gd name="T11" fmla="*/ 716 h 738"/>
                <a:gd name="T12" fmla="*/ 523 w 545"/>
                <a:gd name="T13" fmla="*/ 617 h 738"/>
                <a:gd name="T14" fmla="*/ 140 w 545"/>
                <a:gd name="T15" fmla="*/ 41 h 738"/>
                <a:gd name="T16" fmla="*/ 41 w 545"/>
                <a:gd name="T17"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38">
                  <a:moveTo>
                    <a:pt x="41" y="22"/>
                  </a:moveTo>
                  <a:cubicBezTo>
                    <a:pt x="41" y="22"/>
                    <a:pt x="41" y="22"/>
                    <a:pt x="41" y="22"/>
                  </a:cubicBezTo>
                  <a:cubicBezTo>
                    <a:pt x="8" y="44"/>
                    <a:pt x="0" y="89"/>
                    <a:pt x="22" y="121"/>
                  </a:cubicBezTo>
                  <a:cubicBezTo>
                    <a:pt x="405" y="697"/>
                    <a:pt x="405" y="697"/>
                    <a:pt x="405" y="697"/>
                  </a:cubicBezTo>
                  <a:cubicBezTo>
                    <a:pt x="427" y="730"/>
                    <a:pt x="472" y="738"/>
                    <a:pt x="504" y="716"/>
                  </a:cubicBezTo>
                  <a:cubicBezTo>
                    <a:pt x="504" y="716"/>
                    <a:pt x="504" y="716"/>
                    <a:pt x="504" y="716"/>
                  </a:cubicBezTo>
                  <a:cubicBezTo>
                    <a:pt x="537" y="694"/>
                    <a:pt x="545" y="650"/>
                    <a:pt x="523" y="617"/>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2">
              <a:extLst>
                <a:ext uri="{FF2B5EF4-FFF2-40B4-BE49-F238E27FC236}">
                  <a16:creationId xmlns:a16="http://schemas.microsoft.com/office/drawing/2014/main" id="{9A3BFACF-50D8-7843-F56F-ACEF81BBF3FE}"/>
                </a:ext>
              </a:extLst>
            </p:cNvPr>
            <p:cNvSpPr>
              <a:spLocks/>
            </p:cNvSpPr>
            <p:nvPr/>
          </p:nvSpPr>
          <p:spPr bwMode="auto">
            <a:xfrm>
              <a:off x="5573993" y="4855036"/>
              <a:ext cx="1596450" cy="3147456"/>
            </a:xfrm>
            <a:custGeom>
              <a:avLst/>
              <a:gdLst>
                <a:gd name="T0" fmla="*/ 478 w 602"/>
                <a:gd name="T1" fmla="*/ 0 h 1187"/>
                <a:gd name="T2" fmla="*/ 124 w 602"/>
                <a:gd name="T3" fmla="*/ 0 h 1187"/>
                <a:gd name="T4" fmla="*/ 0 w 602"/>
                <a:gd name="T5" fmla="*/ 124 h 1187"/>
                <a:gd name="T6" fmla="*/ 0 w 602"/>
                <a:gd name="T7" fmla="*/ 1062 h 1187"/>
                <a:gd name="T8" fmla="*/ 124 w 602"/>
                <a:gd name="T9" fmla="*/ 1187 h 1187"/>
                <a:gd name="T10" fmla="*/ 478 w 602"/>
                <a:gd name="T11" fmla="*/ 1187 h 1187"/>
                <a:gd name="T12" fmla="*/ 602 w 602"/>
                <a:gd name="T13" fmla="*/ 1062 h 1187"/>
                <a:gd name="T14" fmla="*/ 602 w 602"/>
                <a:gd name="T15" fmla="*/ 124 h 1187"/>
                <a:gd name="T16" fmla="*/ 478 w 602"/>
                <a:gd name="T1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1187">
                  <a:moveTo>
                    <a:pt x="478" y="0"/>
                  </a:moveTo>
                  <a:cubicBezTo>
                    <a:pt x="124" y="0"/>
                    <a:pt x="124" y="0"/>
                    <a:pt x="124" y="0"/>
                  </a:cubicBezTo>
                  <a:cubicBezTo>
                    <a:pt x="56" y="0"/>
                    <a:pt x="0" y="56"/>
                    <a:pt x="0" y="124"/>
                  </a:cubicBezTo>
                  <a:cubicBezTo>
                    <a:pt x="0" y="1062"/>
                    <a:pt x="0" y="1062"/>
                    <a:pt x="0" y="1062"/>
                  </a:cubicBezTo>
                  <a:cubicBezTo>
                    <a:pt x="0" y="1131"/>
                    <a:pt x="56" y="1187"/>
                    <a:pt x="124" y="1187"/>
                  </a:cubicBezTo>
                  <a:cubicBezTo>
                    <a:pt x="478" y="1187"/>
                    <a:pt x="478" y="1187"/>
                    <a:pt x="478" y="1187"/>
                  </a:cubicBezTo>
                  <a:cubicBezTo>
                    <a:pt x="546" y="1187"/>
                    <a:pt x="602" y="1131"/>
                    <a:pt x="602" y="1062"/>
                  </a:cubicBezTo>
                  <a:cubicBezTo>
                    <a:pt x="602" y="124"/>
                    <a:pt x="602" y="124"/>
                    <a:pt x="602" y="124"/>
                  </a:cubicBezTo>
                  <a:cubicBezTo>
                    <a:pt x="602" y="56"/>
                    <a:pt x="546" y="0"/>
                    <a:pt x="478" y="0"/>
                  </a:cubicBezTo>
                  <a:close/>
                </a:path>
              </a:pathLst>
            </a:custGeom>
            <a:solidFill>
              <a:srgbClr val="06677F"/>
            </a:solidFill>
            <a:ln>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8">
              <a:extLst>
                <a:ext uri="{FF2B5EF4-FFF2-40B4-BE49-F238E27FC236}">
                  <a16:creationId xmlns:a16="http://schemas.microsoft.com/office/drawing/2014/main" id="{02EACDA2-F780-B212-2D5C-59808023168C}"/>
                </a:ext>
              </a:extLst>
            </p:cNvPr>
            <p:cNvSpPr>
              <a:spLocks/>
            </p:cNvSpPr>
            <p:nvPr/>
          </p:nvSpPr>
          <p:spPr bwMode="auto">
            <a:xfrm>
              <a:off x="5287505" y="6344794"/>
              <a:ext cx="1481853" cy="2017297"/>
            </a:xfrm>
            <a:custGeom>
              <a:avLst/>
              <a:gdLst>
                <a:gd name="T0" fmla="*/ 41 w 559"/>
                <a:gd name="T1" fmla="*/ 22 h 761"/>
                <a:gd name="T2" fmla="*/ 41 w 559"/>
                <a:gd name="T3" fmla="*/ 22 h 761"/>
                <a:gd name="T4" fmla="*/ 22 w 559"/>
                <a:gd name="T5" fmla="*/ 122 h 761"/>
                <a:gd name="T6" fmla="*/ 419 w 559"/>
                <a:gd name="T7" fmla="*/ 720 h 761"/>
                <a:gd name="T8" fmla="*/ 518 w 559"/>
                <a:gd name="T9" fmla="*/ 739 h 761"/>
                <a:gd name="T10" fmla="*/ 518 w 559"/>
                <a:gd name="T11" fmla="*/ 739 h 761"/>
                <a:gd name="T12" fmla="*/ 537 w 559"/>
                <a:gd name="T13" fmla="*/ 640 h 761"/>
                <a:gd name="T14" fmla="*/ 140 w 559"/>
                <a:gd name="T15" fmla="*/ 41 h 761"/>
                <a:gd name="T16" fmla="*/ 41 w 559"/>
                <a:gd name="T17" fmla="*/ 2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61">
                  <a:moveTo>
                    <a:pt x="41" y="22"/>
                  </a:moveTo>
                  <a:cubicBezTo>
                    <a:pt x="41" y="22"/>
                    <a:pt x="41" y="22"/>
                    <a:pt x="41" y="22"/>
                  </a:cubicBezTo>
                  <a:cubicBezTo>
                    <a:pt x="8" y="45"/>
                    <a:pt x="0" y="89"/>
                    <a:pt x="22" y="122"/>
                  </a:cubicBezTo>
                  <a:cubicBezTo>
                    <a:pt x="419" y="720"/>
                    <a:pt x="419" y="720"/>
                    <a:pt x="419" y="720"/>
                  </a:cubicBezTo>
                  <a:cubicBezTo>
                    <a:pt x="441" y="753"/>
                    <a:pt x="486" y="761"/>
                    <a:pt x="518" y="739"/>
                  </a:cubicBezTo>
                  <a:cubicBezTo>
                    <a:pt x="518" y="739"/>
                    <a:pt x="518" y="739"/>
                    <a:pt x="518" y="739"/>
                  </a:cubicBezTo>
                  <a:cubicBezTo>
                    <a:pt x="551" y="717"/>
                    <a:pt x="559" y="672"/>
                    <a:pt x="537" y="640"/>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9">
              <a:extLst>
                <a:ext uri="{FF2B5EF4-FFF2-40B4-BE49-F238E27FC236}">
                  <a16:creationId xmlns:a16="http://schemas.microsoft.com/office/drawing/2014/main" id="{91429F82-9AA4-A873-21E3-E06235E896D8}"/>
                </a:ext>
              </a:extLst>
            </p:cNvPr>
            <p:cNvSpPr>
              <a:spLocks/>
            </p:cNvSpPr>
            <p:nvPr/>
          </p:nvSpPr>
          <p:spPr bwMode="auto">
            <a:xfrm>
              <a:off x="5714278" y="7222052"/>
              <a:ext cx="1556934" cy="1543104"/>
            </a:xfrm>
            <a:custGeom>
              <a:avLst/>
              <a:gdLst>
                <a:gd name="T0" fmla="*/ 258 w 788"/>
                <a:gd name="T1" fmla="*/ 781 h 781"/>
                <a:gd name="T2" fmla="*/ 258 w 788"/>
                <a:gd name="T3" fmla="*/ 589 h 781"/>
                <a:gd name="T4" fmla="*/ 0 w 788"/>
                <a:gd name="T5" fmla="*/ 0 h 781"/>
                <a:gd name="T6" fmla="*/ 788 w 788"/>
                <a:gd name="T7" fmla="*/ 0 h 781"/>
                <a:gd name="T8" fmla="*/ 788 w 788"/>
                <a:gd name="T9" fmla="*/ 781 h 781"/>
                <a:gd name="T10" fmla="*/ 258 w 788"/>
                <a:gd name="T11" fmla="*/ 781 h 781"/>
              </a:gdLst>
              <a:ahLst/>
              <a:cxnLst>
                <a:cxn ang="0">
                  <a:pos x="T0" y="T1"/>
                </a:cxn>
                <a:cxn ang="0">
                  <a:pos x="T2" y="T3"/>
                </a:cxn>
                <a:cxn ang="0">
                  <a:pos x="T4" y="T5"/>
                </a:cxn>
                <a:cxn ang="0">
                  <a:pos x="T6" y="T7"/>
                </a:cxn>
                <a:cxn ang="0">
                  <a:pos x="T8" y="T9"/>
                </a:cxn>
                <a:cxn ang="0">
                  <a:pos x="T10" y="T11"/>
                </a:cxn>
              </a:cxnLst>
              <a:rect l="0" t="0" r="r" b="b"/>
              <a:pathLst>
                <a:path w="788" h="781">
                  <a:moveTo>
                    <a:pt x="258" y="781"/>
                  </a:moveTo>
                  <a:lnTo>
                    <a:pt x="258" y="589"/>
                  </a:lnTo>
                  <a:lnTo>
                    <a:pt x="0" y="0"/>
                  </a:lnTo>
                  <a:lnTo>
                    <a:pt x="788" y="0"/>
                  </a:lnTo>
                  <a:lnTo>
                    <a:pt x="788" y="781"/>
                  </a:lnTo>
                  <a:lnTo>
                    <a:pt x="258" y="781"/>
                  </a:ln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0">
              <a:extLst>
                <a:ext uri="{FF2B5EF4-FFF2-40B4-BE49-F238E27FC236}">
                  <a16:creationId xmlns:a16="http://schemas.microsoft.com/office/drawing/2014/main" id="{5DE7F368-CE71-1216-4065-FD602F14F45B}"/>
                </a:ext>
              </a:extLst>
            </p:cNvPr>
            <p:cNvSpPr>
              <a:spLocks/>
            </p:cNvSpPr>
            <p:nvPr/>
          </p:nvSpPr>
          <p:spPr bwMode="auto">
            <a:xfrm>
              <a:off x="5212425" y="6901972"/>
              <a:ext cx="1464071" cy="1863184"/>
            </a:xfrm>
            <a:custGeom>
              <a:avLst/>
              <a:gdLst>
                <a:gd name="T0" fmla="*/ 40 w 552"/>
                <a:gd name="T1" fmla="*/ 22 h 703"/>
                <a:gd name="T2" fmla="*/ 40 w 552"/>
                <a:gd name="T3" fmla="*/ 22 h 703"/>
                <a:gd name="T4" fmla="*/ 21 w 552"/>
                <a:gd name="T5" fmla="*/ 121 h 703"/>
                <a:gd name="T6" fmla="*/ 407 w 552"/>
                <a:gd name="T7" fmla="*/ 703 h 703"/>
                <a:gd name="T8" fmla="*/ 544 w 552"/>
                <a:gd name="T9" fmla="*/ 703 h 703"/>
                <a:gd name="T10" fmla="*/ 536 w 552"/>
                <a:gd name="T11" fmla="*/ 639 h 703"/>
                <a:gd name="T12" fmla="*/ 139 w 552"/>
                <a:gd name="T13" fmla="*/ 41 h 703"/>
                <a:gd name="T14" fmla="*/ 40 w 552"/>
                <a:gd name="T15" fmla="*/ 22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703">
                  <a:moveTo>
                    <a:pt x="40" y="22"/>
                  </a:moveTo>
                  <a:cubicBezTo>
                    <a:pt x="40" y="22"/>
                    <a:pt x="40" y="22"/>
                    <a:pt x="40" y="22"/>
                  </a:cubicBezTo>
                  <a:cubicBezTo>
                    <a:pt x="8" y="44"/>
                    <a:pt x="0" y="88"/>
                    <a:pt x="21" y="121"/>
                  </a:cubicBezTo>
                  <a:cubicBezTo>
                    <a:pt x="407" y="703"/>
                    <a:pt x="407" y="703"/>
                    <a:pt x="407" y="703"/>
                  </a:cubicBezTo>
                  <a:cubicBezTo>
                    <a:pt x="544" y="703"/>
                    <a:pt x="544" y="703"/>
                    <a:pt x="544" y="703"/>
                  </a:cubicBezTo>
                  <a:cubicBezTo>
                    <a:pt x="552" y="682"/>
                    <a:pt x="549" y="659"/>
                    <a:pt x="536" y="639"/>
                  </a:cubicBezTo>
                  <a:cubicBezTo>
                    <a:pt x="139" y="41"/>
                    <a:pt x="139" y="41"/>
                    <a:pt x="139" y="41"/>
                  </a:cubicBezTo>
                  <a:cubicBezTo>
                    <a:pt x="118" y="8"/>
                    <a:pt x="72" y="0"/>
                    <a:pt x="40"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3">
              <a:extLst>
                <a:ext uri="{FF2B5EF4-FFF2-40B4-BE49-F238E27FC236}">
                  <a16:creationId xmlns:a16="http://schemas.microsoft.com/office/drawing/2014/main" id="{16430611-E27F-37CB-975C-493D130AD6F1}"/>
                </a:ext>
              </a:extLst>
            </p:cNvPr>
            <p:cNvSpPr>
              <a:spLocks/>
            </p:cNvSpPr>
            <p:nvPr/>
          </p:nvSpPr>
          <p:spPr bwMode="auto">
            <a:xfrm>
              <a:off x="5714278" y="5117819"/>
              <a:ext cx="1315885" cy="2592256"/>
            </a:xfrm>
            <a:custGeom>
              <a:avLst/>
              <a:gdLst>
                <a:gd name="T0" fmla="*/ 494 w 496"/>
                <a:gd name="T1" fmla="*/ 0 h 978"/>
                <a:gd name="T2" fmla="*/ 2 w 496"/>
                <a:gd name="T3" fmla="*/ 0 h 978"/>
                <a:gd name="T4" fmla="*/ 0 w 496"/>
                <a:gd name="T5" fmla="*/ 2 h 978"/>
                <a:gd name="T6" fmla="*/ 0 w 496"/>
                <a:gd name="T7" fmla="*/ 976 h 978"/>
                <a:gd name="T8" fmla="*/ 2 w 496"/>
                <a:gd name="T9" fmla="*/ 978 h 978"/>
                <a:gd name="T10" fmla="*/ 494 w 496"/>
                <a:gd name="T11" fmla="*/ 978 h 978"/>
                <a:gd name="T12" fmla="*/ 496 w 496"/>
                <a:gd name="T13" fmla="*/ 976 h 978"/>
                <a:gd name="T14" fmla="*/ 496 w 496"/>
                <a:gd name="T15" fmla="*/ 2 h 978"/>
                <a:gd name="T16" fmla="*/ 494 w 496"/>
                <a:gd name="T17"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978">
                  <a:moveTo>
                    <a:pt x="494" y="0"/>
                  </a:moveTo>
                  <a:cubicBezTo>
                    <a:pt x="2" y="0"/>
                    <a:pt x="2" y="0"/>
                    <a:pt x="2" y="0"/>
                  </a:cubicBezTo>
                  <a:cubicBezTo>
                    <a:pt x="1" y="0"/>
                    <a:pt x="0" y="1"/>
                    <a:pt x="0" y="2"/>
                  </a:cubicBezTo>
                  <a:cubicBezTo>
                    <a:pt x="0" y="976"/>
                    <a:pt x="0" y="976"/>
                    <a:pt x="0" y="976"/>
                  </a:cubicBezTo>
                  <a:cubicBezTo>
                    <a:pt x="0" y="977"/>
                    <a:pt x="1" y="978"/>
                    <a:pt x="2" y="978"/>
                  </a:cubicBezTo>
                  <a:cubicBezTo>
                    <a:pt x="494" y="978"/>
                    <a:pt x="494" y="978"/>
                    <a:pt x="494" y="978"/>
                  </a:cubicBezTo>
                  <a:cubicBezTo>
                    <a:pt x="495" y="978"/>
                    <a:pt x="496" y="977"/>
                    <a:pt x="496" y="976"/>
                  </a:cubicBezTo>
                  <a:cubicBezTo>
                    <a:pt x="496" y="2"/>
                    <a:pt x="496" y="2"/>
                    <a:pt x="496" y="2"/>
                  </a:cubicBezTo>
                  <a:cubicBezTo>
                    <a:pt x="496" y="1"/>
                    <a:pt x="495" y="0"/>
                    <a:pt x="494"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000" dirty="0"/>
            </a:p>
          </p:txBody>
        </p:sp>
        <p:sp>
          <p:nvSpPr>
            <p:cNvPr id="101" name="Oval 11">
              <a:extLst>
                <a:ext uri="{FF2B5EF4-FFF2-40B4-BE49-F238E27FC236}">
                  <a16:creationId xmlns:a16="http://schemas.microsoft.com/office/drawing/2014/main" id="{FE5AD6BC-5A8D-903E-5D6A-1D8E034B480B}"/>
                </a:ext>
              </a:extLst>
            </p:cNvPr>
            <p:cNvSpPr>
              <a:spLocks noChangeArrowheads="1"/>
            </p:cNvSpPr>
            <p:nvPr/>
          </p:nvSpPr>
          <p:spPr bwMode="auto">
            <a:xfrm>
              <a:off x="6289238" y="7771327"/>
              <a:ext cx="162015" cy="162015"/>
            </a:xfrm>
            <a:prstGeom prst="ellipse">
              <a:avLst/>
            </a:prstGeom>
            <a:solidFill>
              <a:srgbClr val="B2B2B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91A85EFA-3216-BC85-158C-509ECC9CC84B}"/>
                </a:ext>
              </a:extLst>
            </p:cNvPr>
            <p:cNvSpPr>
              <a:spLocks/>
            </p:cNvSpPr>
            <p:nvPr/>
          </p:nvSpPr>
          <p:spPr bwMode="auto">
            <a:xfrm>
              <a:off x="6105488" y="4965683"/>
              <a:ext cx="531492" cy="47420"/>
            </a:xfrm>
            <a:custGeom>
              <a:avLst/>
              <a:gdLst>
                <a:gd name="T0" fmla="*/ 191 w 200"/>
                <a:gd name="T1" fmla="*/ 0 h 18"/>
                <a:gd name="T2" fmla="*/ 9 w 200"/>
                <a:gd name="T3" fmla="*/ 0 h 18"/>
                <a:gd name="T4" fmla="*/ 0 w 200"/>
                <a:gd name="T5" fmla="*/ 9 h 18"/>
                <a:gd name="T6" fmla="*/ 0 w 200"/>
                <a:gd name="T7" fmla="*/ 9 h 18"/>
                <a:gd name="T8" fmla="*/ 9 w 200"/>
                <a:gd name="T9" fmla="*/ 18 h 18"/>
                <a:gd name="T10" fmla="*/ 191 w 200"/>
                <a:gd name="T11" fmla="*/ 18 h 18"/>
                <a:gd name="T12" fmla="*/ 200 w 200"/>
                <a:gd name="T13" fmla="*/ 9 h 18"/>
                <a:gd name="T14" fmla="*/ 200 w 200"/>
                <a:gd name="T15" fmla="*/ 9 h 18"/>
                <a:gd name="T16" fmla="*/ 191 w 20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8">
                  <a:moveTo>
                    <a:pt x="191" y="0"/>
                  </a:moveTo>
                  <a:cubicBezTo>
                    <a:pt x="9" y="0"/>
                    <a:pt x="9" y="0"/>
                    <a:pt x="9" y="0"/>
                  </a:cubicBezTo>
                  <a:cubicBezTo>
                    <a:pt x="4" y="0"/>
                    <a:pt x="0" y="4"/>
                    <a:pt x="0" y="9"/>
                  </a:cubicBezTo>
                  <a:cubicBezTo>
                    <a:pt x="0" y="9"/>
                    <a:pt x="0" y="9"/>
                    <a:pt x="0" y="9"/>
                  </a:cubicBezTo>
                  <a:cubicBezTo>
                    <a:pt x="0" y="14"/>
                    <a:pt x="4" y="18"/>
                    <a:pt x="9" y="18"/>
                  </a:cubicBezTo>
                  <a:cubicBezTo>
                    <a:pt x="191" y="18"/>
                    <a:pt x="191" y="18"/>
                    <a:pt x="191" y="18"/>
                  </a:cubicBezTo>
                  <a:cubicBezTo>
                    <a:pt x="196" y="18"/>
                    <a:pt x="200" y="14"/>
                    <a:pt x="200" y="9"/>
                  </a:cubicBezTo>
                  <a:cubicBezTo>
                    <a:pt x="200" y="9"/>
                    <a:pt x="200" y="9"/>
                    <a:pt x="200" y="9"/>
                  </a:cubicBezTo>
                  <a:cubicBezTo>
                    <a:pt x="200" y="4"/>
                    <a:pt x="196" y="0"/>
                    <a:pt x="191" y="0"/>
                  </a:cubicBezTo>
                  <a:close/>
                </a:path>
              </a:pathLst>
            </a:custGeom>
            <a:solidFill>
              <a:srgbClr val="B2B2B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6">
              <a:extLst>
                <a:ext uri="{FF2B5EF4-FFF2-40B4-BE49-F238E27FC236}">
                  <a16:creationId xmlns:a16="http://schemas.microsoft.com/office/drawing/2014/main" id="{0DABEF32-FA38-9E2D-C521-FF5EA773F1EC}"/>
                </a:ext>
              </a:extLst>
            </p:cNvPr>
            <p:cNvSpPr>
              <a:spLocks/>
            </p:cNvSpPr>
            <p:nvPr/>
          </p:nvSpPr>
          <p:spPr bwMode="auto">
            <a:xfrm>
              <a:off x="5178836" y="6249956"/>
              <a:ext cx="598669" cy="679678"/>
            </a:xfrm>
            <a:custGeom>
              <a:avLst/>
              <a:gdLst>
                <a:gd name="T0" fmla="*/ 41 w 226"/>
                <a:gd name="T1" fmla="*/ 23 h 257"/>
                <a:gd name="T2" fmla="*/ 41 w 226"/>
                <a:gd name="T3" fmla="*/ 23 h 257"/>
                <a:gd name="T4" fmla="*/ 22 w 226"/>
                <a:gd name="T5" fmla="*/ 122 h 257"/>
                <a:gd name="T6" fmla="*/ 86 w 226"/>
                <a:gd name="T7" fmla="*/ 216 h 257"/>
                <a:gd name="T8" fmla="*/ 185 w 226"/>
                <a:gd name="T9" fmla="*/ 235 h 257"/>
                <a:gd name="T10" fmla="*/ 185 w 226"/>
                <a:gd name="T11" fmla="*/ 235 h 257"/>
                <a:gd name="T12" fmla="*/ 204 w 226"/>
                <a:gd name="T13" fmla="*/ 135 h 257"/>
                <a:gd name="T14" fmla="*/ 140 w 226"/>
                <a:gd name="T15" fmla="*/ 41 h 257"/>
                <a:gd name="T16" fmla="*/ 41 w 226"/>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7">
                  <a:moveTo>
                    <a:pt x="41" y="23"/>
                  </a:moveTo>
                  <a:cubicBezTo>
                    <a:pt x="41" y="23"/>
                    <a:pt x="41" y="23"/>
                    <a:pt x="41" y="23"/>
                  </a:cubicBezTo>
                  <a:cubicBezTo>
                    <a:pt x="8" y="45"/>
                    <a:pt x="0" y="89"/>
                    <a:pt x="22" y="122"/>
                  </a:cubicBezTo>
                  <a:cubicBezTo>
                    <a:pt x="86" y="216"/>
                    <a:pt x="86" y="216"/>
                    <a:pt x="86" y="216"/>
                  </a:cubicBezTo>
                  <a:cubicBezTo>
                    <a:pt x="108" y="248"/>
                    <a:pt x="153" y="257"/>
                    <a:pt x="185" y="235"/>
                  </a:cubicBezTo>
                  <a:cubicBezTo>
                    <a:pt x="185" y="235"/>
                    <a:pt x="185" y="235"/>
                    <a:pt x="185" y="235"/>
                  </a:cubicBezTo>
                  <a:cubicBezTo>
                    <a:pt x="218" y="213"/>
                    <a:pt x="226" y="168"/>
                    <a:pt x="204" y="135"/>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EE8CC2DB-2557-8E7A-213F-9BC0E7785A65}"/>
                </a:ext>
              </a:extLst>
            </p:cNvPr>
            <p:cNvSpPr>
              <a:spLocks/>
            </p:cNvSpPr>
            <p:nvPr/>
          </p:nvSpPr>
          <p:spPr bwMode="auto">
            <a:xfrm>
              <a:off x="5111659" y="6753786"/>
              <a:ext cx="628305" cy="723145"/>
            </a:xfrm>
            <a:custGeom>
              <a:avLst/>
              <a:gdLst>
                <a:gd name="T0" fmla="*/ 41 w 237"/>
                <a:gd name="T1" fmla="*/ 23 h 273"/>
                <a:gd name="T2" fmla="*/ 41 w 237"/>
                <a:gd name="T3" fmla="*/ 23 h 273"/>
                <a:gd name="T4" fmla="*/ 22 w 237"/>
                <a:gd name="T5" fmla="*/ 122 h 273"/>
                <a:gd name="T6" fmla="*/ 97 w 237"/>
                <a:gd name="T7" fmla="*/ 232 h 273"/>
                <a:gd name="T8" fmla="*/ 196 w 237"/>
                <a:gd name="T9" fmla="*/ 251 h 273"/>
                <a:gd name="T10" fmla="*/ 196 w 237"/>
                <a:gd name="T11" fmla="*/ 251 h 273"/>
                <a:gd name="T12" fmla="*/ 215 w 237"/>
                <a:gd name="T13" fmla="*/ 152 h 273"/>
                <a:gd name="T14" fmla="*/ 140 w 237"/>
                <a:gd name="T15" fmla="*/ 41 h 273"/>
                <a:gd name="T16" fmla="*/ 41 w 237"/>
                <a:gd name="T17" fmla="*/ 2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73">
                  <a:moveTo>
                    <a:pt x="41" y="23"/>
                  </a:moveTo>
                  <a:cubicBezTo>
                    <a:pt x="41" y="23"/>
                    <a:pt x="41" y="23"/>
                    <a:pt x="41" y="23"/>
                  </a:cubicBezTo>
                  <a:cubicBezTo>
                    <a:pt x="8" y="45"/>
                    <a:pt x="0" y="89"/>
                    <a:pt x="22" y="122"/>
                  </a:cubicBezTo>
                  <a:cubicBezTo>
                    <a:pt x="97" y="232"/>
                    <a:pt x="97" y="232"/>
                    <a:pt x="97" y="232"/>
                  </a:cubicBezTo>
                  <a:cubicBezTo>
                    <a:pt x="119" y="265"/>
                    <a:pt x="163" y="273"/>
                    <a:pt x="196" y="251"/>
                  </a:cubicBezTo>
                  <a:cubicBezTo>
                    <a:pt x="196" y="251"/>
                    <a:pt x="196" y="251"/>
                    <a:pt x="196" y="251"/>
                  </a:cubicBezTo>
                  <a:cubicBezTo>
                    <a:pt x="228" y="229"/>
                    <a:pt x="237" y="184"/>
                    <a:pt x="215" y="152"/>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8">
              <a:extLst>
                <a:ext uri="{FF2B5EF4-FFF2-40B4-BE49-F238E27FC236}">
                  <a16:creationId xmlns:a16="http://schemas.microsoft.com/office/drawing/2014/main" id="{03BCC98D-C33D-1215-6160-0D8EFC31CA8C}"/>
                </a:ext>
              </a:extLst>
            </p:cNvPr>
            <p:cNvSpPr>
              <a:spLocks/>
            </p:cNvSpPr>
            <p:nvPr/>
          </p:nvSpPr>
          <p:spPr bwMode="auto">
            <a:xfrm>
              <a:off x="5234159" y="5722417"/>
              <a:ext cx="598669" cy="677701"/>
            </a:xfrm>
            <a:custGeom>
              <a:avLst/>
              <a:gdLst>
                <a:gd name="T0" fmla="*/ 41 w 226"/>
                <a:gd name="T1" fmla="*/ 22 h 256"/>
                <a:gd name="T2" fmla="*/ 41 w 226"/>
                <a:gd name="T3" fmla="*/ 22 h 256"/>
                <a:gd name="T4" fmla="*/ 22 w 226"/>
                <a:gd name="T5" fmla="*/ 121 h 256"/>
                <a:gd name="T6" fmla="*/ 86 w 226"/>
                <a:gd name="T7" fmla="*/ 215 h 256"/>
                <a:gd name="T8" fmla="*/ 185 w 226"/>
                <a:gd name="T9" fmla="*/ 234 h 256"/>
                <a:gd name="T10" fmla="*/ 185 w 226"/>
                <a:gd name="T11" fmla="*/ 234 h 256"/>
                <a:gd name="T12" fmla="*/ 204 w 226"/>
                <a:gd name="T13" fmla="*/ 134 h 256"/>
                <a:gd name="T14" fmla="*/ 140 w 226"/>
                <a:gd name="T15" fmla="*/ 40 h 256"/>
                <a:gd name="T16" fmla="*/ 41 w 226"/>
                <a:gd name="T17" fmla="*/ 2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6">
                  <a:moveTo>
                    <a:pt x="41" y="22"/>
                  </a:moveTo>
                  <a:cubicBezTo>
                    <a:pt x="41" y="22"/>
                    <a:pt x="41" y="22"/>
                    <a:pt x="41" y="22"/>
                  </a:cubicBezTo>
                  <a:cubicBezTo>
                    <a:pt x="8" y="44"/>
                    <a:pt x="0" y="88"/>
                    <a:pt x="22" y="121"/>
                  </a:cubicBezTo>
                  <a:cubicBezTo>
                    <a:pt x="86" y="215"/>
                    <a:pt x="86" y="215"/>
                    <a:pt x="86" y="215"/>
                  </a:cubicBezTo>
                  <a:cubicBezTo>
                    <a:pt x="108" y="247"/>
                    <a:pt x="153" y="256"/>
                    <a:pt x="185" y="234"/>
                  </a:cubicBezTo>
                  <a:cubicBezTo>
                    <a:pt x="185" y="234"/>
                    <a:pt x="185" y="234"/>
                    <a:pt x="185" y="234"/>
                  </a:cubicBezTo>
                  <a:cubicBezTo>
                    <a:pt x="217" y="212"/>
                    <a:pt x="226" y="167"/>
                    <a:pt x="204" y="134"/>
                  </a:cubicBezTo>
                  <a:cubicBezTo>
                    <a:pt x="140" y="40"/>
                    <a:pt x="140" y="40"/>
                    <a:pt x="140" y="40"/>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9">
              <a:extLst>
                <a:ext uri="{FF2B5EF4-FFF2-40B4-BE49-F238E27FC236}">
                  <a16:creationId xmlns:a16="http://schemas.microsoft.com/office/drawing/2014/main" id="{7AEC99B6-E0A1-B965-3D9C-3B6E03F142AE}"/>
                </a:ext>
              </a:extLst>
            </p:cNvPr>
            <p:cNvSpPr>
              <a:spLocks/>
            </p:cNvSpPr>
            <p:nvPr/>
          </p:nvSpPr>
          <p:spPr bwMode="auto">
            <a:xfrm>
              <a:off x="7008431" y="6575965"/>
              <a:ext cx="517660" cy="1807862"/>
            </a:xfrm>
            <a:custGeom>
              <a:avLst/>
              <a:gdLst>
                <a:gd name="T0" fmla="*/ 51 w 195"/>
                <a:gd name="T1" fmla="*/ 682 h 682"/>
                <a:gd name="T2" fmla="*/ 0 w 195"/>
                <a:gd name="T3" fmla="*/ 682 h 682"/>
                <a:gd name="T4" fmla="*/ 6 w 195"/>
                <a:gd name="T5" fmla="*/ 620 h 682"/>
                <a:gd name="T6" fmla="*/ 49 w 195"/>
                <a:gd name="T7" fmla="*/ 119 h 682"/>
                <a:gd name="T8" fmla="*/ 195 w 195"/>
                <a:gd name="T9" fmla="*/ 0 h 682"/>
                <a:gd name="T10" fmla="*/ 144 w 195"/>
                <a:gd name="T11" fmla="*/ 592 h 682"/>
                <a:gd name="T12" fmla="*/ 51 w 195"/>
                <a:gd name="T13" fmla="*/ 682 h 682"/>
              </a:gdLst>
              <a:ahLst/>
              <a:cxnLst>
                <a:cxn ang="0">
                  <a:pos x="T0" y="T1"/>
                </a:cxn>
                <a:cxn ang="0">
                  <a:pos x="T2" y="T3"/>
                </a:cxn>
                <a:cxn ang="0">
                  <a:pos x="T4" y="T5"/>
                </a:cxn>
                <a:cxn ang="0">
                  <a:pos x="T6" y="T7"/>
                </a:cxn>
                <a:cxn ang="0">
                  <a:pos x="T8" y="T9"/>
                </a:cxn>
                <a:cxn ang="0">
                  <a:pos x="T10" y="T11"/>
                </a:cxn>
                <a:cxn ang="0">
                  <a:pos x="T12" y="T13"/>
                </a:cxn>
              </a:cxnLst>
              <a:rect l="0" t="0" r="r" b="b"/>
              <a:pathLst>
                <a:path w="195" h="682">
                  <a:moveTo>
                    <a:pt x="51" y="682"/>
                  </a:moveTo>
                  <a:cubicBezTo>
                    <a:pt x="0" y="682"/>
                    <a:pt x="0" y="682"/>
                    <a:pt x="0" y="682"/>
                  </a:cubicBezTo>
                  <a:cubicBezTo>
                    <a:pt x="6" y="620"/>
                    <a:pt x="6" y="620"/>
                    <a:pt x="6" y="620"/>
                  </a:cubicBezTo>
                  <a:cubicBezTo>
                    <a:pt x="49" y="119"/>
                    <a:pt x="49" y="119"/>
                    <a:pt x="49" y="119"/>
                  </a:cubicBezTo>
                  <a:cubicBezTo>
                    <a:pt x="58" y="14"/>
                    <a:pt x="129" y="0"/>
                    <a:pt x="195" y="0"/>
                  </a:cubicBezTo>
                  <a:cubicBezTo>
                    <a:pt x="144" y="592"/>
                    <a:pt x="144" y="592"/>
                    <a:pt x="144" y="592"/>
                  </a:cubicBezTo>
                  <a:cubicBezTo>
                    <a:pt x="139" y="642"/>
                    <a:pt x="98" y="682"/>
                    <a:pt x="51" y="68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TextBox 116">
              <a:extLst>
                <a:ext uri="{FF2B5EF4-FFF2-40B4-BE49-F238E27FC236}">
                  <a16:creationId xmlns:a16="http://schemas.microsoft.com/office/drawing/2014/main" id="{9B583E72-37C5-0193-7718-25D18F312C46}"/>
                </a:ext>
              </a:extLst>
            </p:cNvPr>
            <p:cNvSpPr txBox="1"/>
            <p:nvPr/>
          </p:nvSpPr>
          <p:spPr>
            <a:xfrm>
              <a:off x="5535304" y="5227737"/>
              <a:ext cx="1687068" cy="634891"/>
            </a:xfrm>
            <a:prstGeom prst="rect">
              <a:avLst/>
            </a:prstGeom>
            <a:noFill/>
          </p:spPr>
          <p:txBody>
            <a:bodyPr wrap="square">
              <a:spAutoFit/>
            </a:bodyPr>
            <a:lstStyle/>
            <a:p>
              <a:pPr algn="ctr">
                <a:lnSpc>
                  <a:spcPts val="2480"/>
                </a:lnSpc>
              </a:pPr>
              <a:r>
                <a:rPr lang="en-US" sz="2800" b="1" dirty="0">
                  <a:solidFill>
                    <a:srgbClr val="0289AE"/>
                  </a:solidFill>
                </a:rPr>
                <a:t>Key </a:t>
              </a:r>
              <a:r>
                <a:rPr lang="en-US" sz="2800" b="1" dirty="0" err="1">
                  <a:solidFill>
                    <a:srgbClr val="0289AE"/>
                  </a:solidFill>
                </a:rPr>
                <a:t>Takeways</a:t>
              </a:r>
              <a:endParaRPr lang="en-US" sz="2800" b="1" dirty="0">
                <a:solidFill>
                  <a:srgbClr val="0289AE"/>
                </a:solidFill>
              </a:endParaRPr>
            </a:p>
          </p:txBody>
        </p:sp>
      </p:grpSp>
      <p:grpSp>
        <p:nvGrpSpPr>
          <p:cNvPr id="127" name="Group 126">
            <a:extLst>
              <a:ext uri="{FF2B5EF4-FFF2-40B4-BE49-F238E27FC236}">
                <a16:creationId xmlns:a16="http://schemas.microsoft.com/office/drawing/2014/main" id="{6F705FA1-20F6-38C2-0BAA-D1964292F0E6}"/>
              </a:ext>
            </a:extLst>
          </p:cNvPr>
          <p:cNvGrpSpPr/>
          <p:nvPr/>
        </p:nvGrpSpPr>
        <p:grpSpPr>
          <a:xfrm>
            <a:off x="0" y="582317"/>
            <a:ext cx="1448894" cy="883507"/>
            <a:chOff x="0" y="582317"/>
            <a:chExt cx="1448894" cy="883507"/>
          </a:xfrm>
        </p:grpSpPr>
        <p:cxnSp>
          <p:nvCxnSpPr>
            <p:cNvPr id="120" name="Straight Connector 33">
              <a:extLst>
                <a:ext uri="{FF2B5EF4-FFF2-40B4-BE49-F238E27FC236}">
                  <a16:creationId xmlns:a16="http://schemas.microsoft.com/office/drawing/2014/main" id="{25B37DEC-0DCB-A3DB-CF0E-8020A82151D7}"/>
                </a:ext>
              </a:extLst>
            </p:cNvPr>
            <p:cNvCxnSpPr>
              <a:cxnSpLocks/>
            </p:cNvCxnSpPr>
            <p:nvPr/>
          </p:nvCxnSpPr>
          <p:spPr>
            <a:xfrm>
              <a:off x="0" y="951782"/>
              <a:ext cx="132080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87A7C10-BA02-7A5C-AA2D-60B8D45B0F3A}"/>
                </a:ext>
              </a:extLst>
            </p:cNvPr>
            <p:cNvGrpSpPr/>
            <p:nvPr/>
          </p:nvGrpSpPr>
          <p:grpSpPr>
            <a:xfrm>
              <a:off x="708799" y="582317"/>
              <a:ext cx="740095" cy="883507"/>
              <a:chOff x="4051865" y="5165558"/>
              <a:chExt cx="946855" cy="1130331"/>
            </a:xfrm>
          </p:grpSpPr>
          <p:sp>
            <p:nvSpPr>
              <p:cNvPr id="124" name="Oval 16">
                <a:extLst>
                  <a:ext uri="{FF2B5EF4-FFF2-40B4-BE49-F238E27FC236}">
                    <a16:creationId xmlns:a16="http://schemas.microsoft.com/office/drawing/2014/main" id="{32B3F3B3-D2C2-8257-4637-9832D62EAC0A}"/>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25" name="TextBox 26">
                <a:extLst>
                  <a:ext uri="{FF2B5EF4-FFF2-40B4-BE49-F238E27FC236}">
                    <a16:creationId xmlns:a16="http://schemas.microsoft.com/office/drawing/2014/main" id="{BA0A2055-E8E2-C77A-3DE4-1E8879DDE835}"/>
                  </a:ext>
                </a:extLst>
              </p:cNvPr>
              <p:cNvSpPr txBox="1"/>
              <p:nvPr/>
            </p:nvSpPr>
            <p:spPr bwMode="auto">
              <a:xfrm>
                <a:off x="4066676" y="5206813"/>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128" name="Group 127">
            <a:extLst>
              <a:ext uri="{FF2B5EF4-FFF2-40B4-BE49-F238E27FC236}">
                <a16:creationId xmlns:a16="http://schemas.microsoft.com/office/drawing/2014/main" id="{F627511E-8E79-1C1B-6C2A-8D5648DFFE94}"/>
              </a:ext>
            </a:extLst>
          </p:cNvPr>
          <p:cNvGrpSpPr/>
          <p:nvPr/>
        </p:nvGrpSpPr>
        <p:grpSpPr>
          <a:xfrm>
            <a:off x="0" y="2662981"/>
            <a:ext cx="1448894" cy="870102"/>
            <a:chOff x="0" y="582324"/>
            <a:chExt cx="1448894" cy="870102"/>
          </a:xfrm>
        </p:grpSpPr>
        <p:cxnSp>
          <p:nvCxnSpPr>
            <p:cNvPr id="129" name="Straight Connector 33">
              <a:extLst>
                <a:ext uri="{FF2B5EF4-FFF2-40B4-BE49-F238E27FC236}">
                  <a16:creationId xmlns:a16="http://schemas.microsoft.com/office/drawing/2014/main" id="{171F6E1A-31F4-E11D-25B0-F6B5CF2B777E}"/>
                </a:ext>
              </a:extLst>
            </p:cNvPr>
            <p:cNvCxnSpPr>
              <a:cxnSpLocks/>
            </p:cNvCxnSpPr>
            <p:nvPr/>
          </p:nvCxnSpPr>
          <p:spPr>
            <a:xfrm>
              <a:off x="0" y="951782"/>
              <a:ext cx="1320800" cy="0"/>
            </a:xfrm>
            <a:prstGeom prst="line">
              <a:avLst/>
            </a:prstGeom>
            <a:ln w="25400">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21CC5322-9826-B2FD-41DA-564219FF4F52}"/>
                </a:ext>
              </a:extLst>
            </p:cNvPr>
            <p:cNvGrpSpPr/>
            <p:nvPr/>
          </p:nvGrpSpPr>
          <p:grpSpPr>
            <a:xfrm>
              <a:off x="708799" y="582324"/>
              <a:ext cx="740095" cy="870102"/>
              <a:chOff x="4051865" y="5165558"/>
              <a:chExt cx="946855" cy="1113179"/>
            </a:xfrm>
          </p:grpSpPr>
          <p:sp>
            <p:nvSpPr>
              <p:cNvPr id="131" name="Oval 16">
                <a:extLst>
                  <a:ext uri="{FF2B5EF4-FFF2-40B4-BE49-F238E27FC236}">
                    <a16:creationId xmlns:a16="http://schemas.microsoft.com/office/drawing/2014/main" id="{C998AFE6-0726-3D8D-92F2-E663015CBFDB}"/>
                  </a:ext>
                </a:extLst>
              </p:cNvPr>
              <p:cNvSpPr/>
              <p:nvPr/>
            </p:nvSpPr>
            <p:spPr>
              <a:xfrm>
                <a:off x="4051865" y="5165558"/>
                <a:ext cx="946855" cy="868299"/>
              </a:xfrm>
              <a:prstGeom prst="ellipse">
                <a:avLst/>
              </a:prstGeom>
              <a:solidFill>
                <a:srgbClr val="0667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2" name="TextBox 26">
                <a:extLst>
                  <a:ext uri="{FF2B5EF4-FFF2-40B4-BE49-F238E27FC236}">
                    <a16:creationId xmlns:a16="http://schemas.microsoft.com/office/drawing/2014/main" id="{D7F56F22-063C-601E-B187-A9630054E2D6}"/>
                  </a:ext>
                </a:extLst>
              </p:cNvPr>
              <p:cNvSpPr txBox="1"/>
              <p:nvPr/>
            </p:nvSpPr>
            <p:spPr bwMode="auto">
              <a:xfrm>
                <a:off x="4055862" y="518966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grpSp>
        <p:nvGrpSpPr>
          <p:cNvPr id="133" name="Group 132">
            <a:extLst>
              <a:ext uri="{FF2B5EF4-FFF2-40B4-BE49-F238E27FC236}">
                <a16:creationId xmlns:a16="http://schemas.microsoft.com/office/drawing/2014/main" id="{BC22EE69-1C57-E4B1-4709-95122EF360DE}"/>
              </a:ext>
            </a:extLst>
          </p:cNvPr>
          <p:cNvGrpSpPr/>
          <p:nvPr/>
        </p:nvGrpSpPr>
        <p:grpSpPr>
          <a:xfrm>
            <a:off x="0" y="4551025"/>
            <a:ext cx="1448895" cy="869802"/>
            <a:chOff x="0" y="582318"/>
            <a:chExt cx="1448895" cy="869802"/>
          </a:xfrm>
        </p:grpSpPr>
        <p:cxnSp>
          <p:nvCxnSpPr>
            <p:cNvPr id="134" name="Straight Connector 33">
              <a:extLst>
                <a:ext uri="{FF2B5EF4-FFF2-40B4-BE49-F238E27FC236}">
                  <a16:creationId xmlns:a16="http://schemas.microsoft.com/office/drawing/2014/main" id="{CB30AB1E-FC1E-F16E-9D27-D3A4378D2542}"/>
                </a:ext>
              </a:extLst>
            </p:cNvPr>
            <p:cNvCxnSpPr>
              <a:cxnSpLocks/>
            </p:cNvCxnSpPr>
            <p:nvPr/>
          </p:nvCxnSpPr>
          <p:spPr>
            <a:xfrm>
              <a:off x="0" y="951782"/>
              <a:ext cx="1320800" cy="0"/>
            </a:xfrm>
            <a:prstGeom prst="line">
              <a:avLst/>
            </a:prstGeom>
            <a:ln w="25400">
              <a:solidFill>
                <a:srgbClr val="3D8241"/>
              </a:solidFill>
              <a:prstDash val="sysDot"/>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B34F6427-27DF-641C-1FC7-188EA3E20187}"/>
                </a:ext>
              </a:extLst>
            </p:cNvPr>
            <p:cNvGrpSpPr/>
            <p:nvPr/>
          </p:nvGrpSpPr>
          <p:grpSpPr>
            <a:xfrm>
              <a:off x="700348" y="582318"/>
              <a:ext cx="748547" cy="869802"/>
              <a:chOff x="4041052" y="5165558"/>
              <a:chExt cx="957668" cy="1112797"/>
            </a:xfrm>
          </p:grpSpPr>
          <p:sp>
            <p:nvSpPr>
              <p:cNvPr id="136" name="Oval 16">
                <a:extLst>
                  <a:ext uri="{FF2B5EF4-FFF2-40B4-BE49-F238E27FC236}">
                    <a16:creationId xmlns:a16="http://schemas.microsoft.com/office/drawing/2014/main" id="{E89ACAC0-99A8-CC66-52FA-7F263C919127}"/>
                  </a:ext>
                </a:extLst>
              </p:cNvPr>
              <p:cNvSpPr/>
              <p:nvPr/>
            </p:nvSpPr>
            <p:spPr>
              <a:xfrm>
                <a:off x="4051865" y="5165558"/>
                <a:ext cx="946855" cy="868299"/>
              </a:xfrm>
              <a:prstGeom prst="ellipse">
                <a:avLst/>
              </a:prstGeom>
              <a:solidFill>
                <a:srgbClr val="3D82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7" name="TextBox 26">
                <a:extLst>
                  <a:ext uri="{FF2B5EF4-FFF2-40B4-BE49-F238E27FC236}">
                    <a16:creationId xmlns:a16="http://schemas.microsoft.com/office/drawing/2014/main" id="{91D7289E-0D62-C776-3C2B-42EE86ACE186}"/>
                  </a:ext>
                </a:extLst>
              </p:cNvPr>
              <p:cNvSpPr txBox="1"/>
              <p:nvPr/>
            </p:nvSpPr>
            <p:spPr bwMode="auto">
              <a:xfrm>
                <a:off x="4041052" y="5189281"/>
                <a:ext cx="909266" cy="1089074"/>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150" name="Rectangle 30">
            <a:extLst>
              <a:ext uri="{FF2B5EF4-FFF2-40B4-BE49-F238E27FC236}">
                <a16:creationId xmlns:a16="http://schemas.microsoft.com/office/drawing/2014/main" id="{74AFF55A-683E-CEA7-1848-7B635A8206C7}"/>
              </a:ext>
            </a:extLst>
          </p:cNvPr>
          <p:cNvSpPr/>
          <p:nvPr/>
        </p:nvSpPr>
        <p:spPr>
          <a:xfrm flipH="1">
            <a:off x="8189956" y="1405843"/>
            <a:ext cx="3313268" cy="1169936"/>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Good circular practice combines environmental logic with operational realism.</a:t>
            </a:r>
          </a:p>
          <a:p>
            <a:pPr algn="r">
              <a:lnSpc>
                <a:spcPts val="2100"/>
              </a:lnSpc>
            </a:pPr>
            <a:endParaRPr lang="en-US" sz="2000" dirty="0">
              <a:solidFill>
                <a:srgbClr val="262626"/>
              </a:solidFill>
              <a:cs typeface="Segoe UI Light" panose="020B0502040204020203" pitchFamily="34" charset="0"/>
            </a:endParaRPr>
          </a:p>
        </p:txBody>
      </p:sp>
      <p:grpSp>
        <p:nvGrpSpPr>
          <p:cNvPr id="152" name="Group 151">
            <a:extLst>
              <a:ext uri="{FF2B5EF4-FFF2-40B4-BE49-F238E27FC236}">
                <a16:creationId xmlns:a16="http://schemas.microsoft.com/office/drawing/2014/main" id="{7E879070-2EAB-9087-BAEA-7D89D51E02B9}"/>
              </a:ext>
            </a:extLst>
          </p:cNvPr>
          <p:cNvGrpSpPr/>
          <p:nvPr/>
        </p:nvGrpSpPr>
        <p:grpSpPr>
          <a:xfrm>
            <a:off x="10752228" y="582319"/>
            <a:ext cx="1501995" cy="883506"/>
            <a:chOff x="708799" y="582319"/>
            <a:chExt cx="1501995" cy="883506"/>
          </a:xfrm>
        </p:grpSpPr>
        <p:cxnSp>
          <p:nvCxnSpPr>
            <p:cNvPr id="153" name="Straight Connector 33">
              <a:extLst>
                <a:ext uri="{FF2B5EF4-FFF2-40B4-BE49-F238E27FC236}">
                  <a16:creationId xmlns:a16="http://schemas.microsoft.com/office/drawing/2014/main" id="{1E8763FE-070B-1D79-24A4-456BD9AA1223}"/>
                </a:ext>
              </a:extLst>
            </p:cNvPr>
            <p:cNvCxnSpPr>
              <a:cxnSpLocks/>
            </p:cNvCxnSpPr>
            <p:nvPr/>
          </p:nvCxnSpPr>
          <p:spPr>
            <a:xfrm flipH="1">
              <a:off x="1320800" y="951782"/>
              <a:ext cx="889994"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D2CF8DF7-CD2C-DE11-386A-898DD8D65831}"/>
                </a:ext>
              </a:extLst>
            </p:cNvPr>
            <p:cNvGrpSpPr/>
            <p:nvPr/>
          </p:nvGrpSpPr>
          <p:grpSpPr>
            <a:xfrm>
              <a:off x="708799" y="582319"/>
              <a:ext cx="740095" cy="883506"/>
              <a:chOff x="4051865" y="5165558"/>
              <a:chExt cx="946855" cy="1130329"/>
            </a:xfrm>
          </p:grpSpPr>
          <p:sp>
            <p:nvSpPr>
              <p:cNvPr id="155" name="Oval 16">
                <a:extLst>
                  <a:ext uri="{FF2B5EF4-FFF2-40B4-BE49-F238E27FC236}">
                    <a16:creationId xmlns:a16="http://schemas.microsoft.com/office/drawing/2014/main" id="{F67342BD-CB7A-3F8E-3BC2-D08A677D6C8E}"/>
                  </a:ext>
                </a:extLst>
              </p:cNvPr>
              <p:cNvSpPr/>
              <p:nvPr/>
            </p:nvSpPr>
            <p:spPr>
              <a:xfrm>
                <a:off x="4051865" y="5165558"/>
                <a:ext cx="946855" cy="868299"/>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56" name="TextBox 26">
                <a:extLst>
                  <a:ext uri="{FF2B5EF4-FFF2-40B4-BE49-F238E27FC236}">
                    <a16:creationId xmlns:a16="http://schemas.microsoft.com/office/drawing/2014/main" id="{E7DFE4CB-D341-BA83-E189-984DB86A27D1}"/>
                  </a:ext>
                </a:extLst>
              </p:cNvPr>
              <p:cNvSpPr txBox="1"/>
              <p:nvPr/>
            </p:nvSpPr>
            <p:spPr bwMode="auto">
              <a:xfrm>
                <a:off x="4066676" y="520681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sp>
        <p:nvSpPr>
          <p:cNvPr id="2" name="TextBox 28">
            <a:extLst>
              <a:ext uri="{FF2B5EF4-FFF2-40B4-BE49-F238E27FC236}">
                <a16:creationId xmlns:a16="http://schemas.microsoft.com/office/drawing/2014/main" id="{78101C02-68ED-1A0A-102F-FBF05C44DFC9}"/>
              </a:ext>
            </a:extLst>
          </p:cNvPr>
          <p:cNvSpPr txBox="1"/>
          <p:nvPr/>
        </p:nvSpPr>
        <p:spPr>
          <a:xfrm>
            <a:off x="7956820" y="5467409"/>
            <a:ext cx="3447196" cy="1169936"/>
          </a:xfrm>
          <a:prstGeom prst="rect">
            <a:avLst/>
          </a:prstGeom>
          <a:noFill/>
        </p:spPr>
        <p:txBody>
          <a:bodyPr wrap="square">
            <a:spAutoFit/>
          </a:bodyPr>
          <a:lstStyle/>
          <a:p>
            <a:pPr algn="r">
              <a:lnSpc>
                <a:spcPts val="2100"/>
              </a:lnSpc>
            </a:pPr>
            <a:r>
              <a:rPr lang="en-US" sz="2000" b="1" dirty="0">
                <a:solidFill>
                  <a:srgbClr val="62A844"/>
                </a:solidFill>
              </a:rPr>
              <a:t>Circularity works best when it improves both resource use and decision quality.</a:t>
            </a:r>
          </a:p>
          <a:p>
            <a:pPr algn="r">
              <a:lnSpc>
                <a:spcPts val="2100"/>
              </a:lnSpc>
            </a:pPr>
            <a:endParaRPr lang="en-US" sz="2000" dirty="0">
              <a:solidFill>
                <a:srgbClr val="62A844"/>
              </a:solidFill>
            </a:endParaRPr>
          </a:p>
        </p:txBody>
      </p:sp>
    </p:spTree>
    <p:extLst>
      <p:ext uri="{BB962C8B-B14F-4D97-AF65-F5344CB8AC3E}">
        <p14:creationId xmlns:p14="http://schemas.microsoft.com/office/powerpoint/2010/main" val="1039181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A5D9F-F985-1525-4D8C-E53F424C2DF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5DED9AE-6906-6D5D-9C1D-8FE1FF2CD0B8}"/>
              </a:ext>
            </a:extLst>
          </p:cNvPr>
          <p:cNvSpPr>
            <a:spLocks noGrp="1"/>
          </p:cNvSpPr>
          <p:nvPr>
            <p:ph type="body" sz="quarter" idx="16"/>
          </p:nvPr>
        </p:nvSpPr>
        <p:spPr>
          <a:xfrm>
            <a:off x="4223369" y="1073150"/>
            <a:ext cx="7016131" cy="4711700"/>
          </a:xfrm>
        </p:spPr>
        <p:txBody>
          <a:bodyPr>
            <a:normAutofit/>
          </a:bodyPr>
          <a:lstStyle/>
          <a:p>
            <a:pPr fontAlgn="t">
              <a:lnSpc>
                <a:spcPts val="4960"/>
              </a:lnSpc>
              <a:spcBef>
                <a:spcPts val="0"/>
              </a:spcBef>
            </a:pPr>
            <a:r>
              <a:rPr lang="en-IE" b="1" dirty="0"/>
              <a:t>Measuring Resource Efficiency and Value</a:t>
            </a:r>
          </a:p>
          <a:p>
            <a:endParaRPr lang="en-IE" b="1" dirty="0"/>
          </a:p>
          <a:p>
            <a:endParaRPr lang="en-IE" sz="900" b="1" dirty="0"/>
          </a:p>
          <a:p>
            <a:r>
              <a:rPr lang="en-US" sz="2400" b="1" dirty="0"/>
              <a:t>From circular ideas to visible performance</a:t>
            </a:r>
            <a:endParaRPr lang="en-US" sz="2400" dirty="0"/>
          </a:p>
          <a:p>
            <a:r>
              <a:rPr lang="en-US" sz="2400" dirty="0"/>
              <a:t>To show how hospitality SMEs can use simple indicators to monitor circularity, compare options, and build the business case for change.</a:t>
            </a:r>
          </a:p>
          <a:p>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B0580A8E-42E6-45B7-0B08-6C0EBD38338D}"/>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04</a:t>
            </a:r>
          </a:p>
        </p:txBody>
      </p:sp>
    </p:spTree>
    <p:extLst>
      <p:ext uri="{BB962C8B-B14F-4D97-AF65-F5344CB8AC3E}">
        <p14:creationId xmlns:p14="http://schemas.microsoft.com/office/powerpoint/2010/main" val="1094384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BC4AC-5805-5C6E-3182-EBE6B7901A3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BACC388-F288-C7BD-50B0-5D35F1981733}"/>
              </a:ext>
            </a:extLst>
          </p:cNvPr>
          <p:cNvSpPr/>
          <p:nvPr/>
        </p:nvSpPr>
        <p:spPr>
          <a:xfrm>
            <a:off x="7177472" y="1"/>
            <a:ext cx="4225633" cy="6862634"/>
          </a:xfrm>
          <a:prstGeom prst="rect">
            <a:avLst/>
          </a:prstGeom>
          <a:solidFill>
            <a:srgbClr val="62A8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1">
            <a:extLst>
              <a:ext uri="{FF2B5EF4-FFF2-40B4-BE49-F238E27FC236}">
                <a16:creationId xmlns:a16="http://schemas.microsoft.com/office/drawing/2014/main" id="{7A22D019-6D7E-0485-4BC0-D470A46B15FB}"/>
              </a:ext>
            </a:extLst>
          </p:cNvPr>
          <p:cNvSpPr txBox="1">
            <a:spLocks/>
          </p:cNvSpPr>
          <p:nvPr/>
        </p:nvSpPr>
        <p:spPr>
          <a:xfrm>
            <a:off x="429114" y="525832"/>
            <a:ext cx="692921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Why Measurement Matters</a:t>
            </a:r>
          </a:p>
        </p:txBody>
      </p:sp>
      <p:cxnSp>
        <p:nvCxnSpPr>
          <p:cNvPr id="4" name="Straight Connector 3">
            <a:extLst>
              <a:ext uri="{FF2B5EF4-FFF2-40B4-BE49-F238E27FC236}">
                <a16:creationId xmlns:a16="http://schemas.microsoft.com/office/drawing/2014/main" id="{5DB91214-223E-4FEA-DD7D-F5EAC4F68453}"/>
              </a:ext>
            </a:extLst>
          </p:cNvPr>
          <p:cNvCxnSpPr>
            <a:cxnSpLocks/>
          </p:cNvCxnSpPr>
          <p:nvPr/>
        </p:nvCxnSpPr>
        <p:spPr>
          <a:xfrm>
            <a:off x="0" y="1275808"/>
            <a:ext cx="6373906"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30">
            <a:extLst>
              <a:ext uri="{FF2B5EF4-FFF2-40B4-BE49-F238E27FC236}">
                <a16:creationId xmlns:a16="http://schemas.microsoft.com/office/drawing/2014/main" id="{5C77F550-041B-2FA3-9BF3-400803AC710F}"/>
              </a:ext>
            </a:extLst>
          </p:cNvPr>
          <p:cNvSpPr/>
          <p:nvPr/>
        </p:nvSpPr>
        <p:spPr>
          <a:xfrm flipH="1">
            <a:off x="586945" y="1690062"/>
            <a:ext cx="5801632" cy="3570208"/>
          </a:xfrm>
          <a:prstGeom prst="rect">
            <a:avLst/>
          </a:prstGeom>
        </p:spPr>
        <p:txBody>
          <a:bodyPr wrap="square">
            <a:spAutoFit/>
          </a:bodyPr>
          <a:lstStyle/>
          <a:p>
            <a:pPr>
              <a:buClr>
                <a:srgbClr val="62A844"/>
              </a:buClr>
            </a:pPr>
            <a:r>
              <a:rPr lang="en-US" sz="2000" b="1" i="1" dirty="0">
                <a:solidFill>
                  <a:srgbClr val="262626"/>
                </a:solidFill>
              </a:rPr>
              <a:t>Measuring circularity turns a good intention </a:t>
            </a:r>
          </a:p>
          <a:p>
            <a:pPr>
              <a:buClr>
                <a:srgbClr val="62A844"/>
              </a:buClr>
            </a:pPr>
            <a:r>
              <a:rPr lang="en-US" sz="2000" b="1" i="1" dirty="0">
                <a:solidFill>
                  <a:srgbClr val="262626"/>
                </a:solidFill>
              </a:rPr>
              <a:t>into a management practice.</a:t>
            </a:r>
          </a:p>
          <a:p>
            <a:pPr>
              <a:buClr>
                <a:srgbClr val="62A844"/>
              </a:buClr>
            </a:pPr>
            <a:endParaRPr lang="en-US" sz="2000" dirty="0">
              <a:solidFill>
                <a:srgbClr val="262626"/>
              </a:solidFill>
            </a:endParaRPr>
          </a:p>
          <a:p>
            <a:pPr>
              <a:buClr>
                <a:srgbClr val="62A844"/>
              </a:buClr>
            </a:pPr>
            <a:r>
              <a:rPr lang="en-US" sz="2000" b="1" dirty="0">
                <a:solidFill>
                  <a:srgbClr val="0289AE"/>
                </a:solidFill>
              </a:rPr>
              <a:t>Measurement Helps Teams:</a:t>
            </a:r>
          </a:p>
          <a:p>
            <a:pPr marL="285750" indent="-285750">
              <a:buClr>
                <a:srgbClr val="62A844"/>
              </a:buClr>
              <a:buFont typeface="Arial" panose="020B0604020202020204" pitchFamily="34" charset="0"/>
              <a:buChar char="•"/>
            </a:pPr>
            <a:r>
              <a:rPr lang="en-US" dirty="0">
                <a:solidFill>
                  <a:srgbClr val="262626"/>
                </a:solidFill>
              </a:rPr>
              <a:t>see hidden waste</a:t>
            </a:r>
          </a:p>
          <a:p>
            <a:pPr marL="285750" indent="-285750">
              <a:buClr>
                <a:srgbClr val="62A844"/>
              </a:buClr>
              <a:buFont typeface="Arial" panose="020B0604020202020204" pitchFamily="34" charset="0"/>
              <a:buChar char="•"/>
            </a:pPr>
            <a:r>
              <a:rPr lang="en-US" dirty="0">
                <a:solidFill>
                  <a:srgbClr val="262626"/>
                </a:solidFill>
              </a:rPr>
              <a:t>compare current and improved practice</a:t>
            </a:r>
          </a:p>
          <a:p>
            <a:pPr marL="285750" indent="-285750">
              <a:buClr>
                <a:srgbClr val="62A844"/>
              </a:buClr>
              <a:buFont typeface="Arial" panose="020B0604020202020204" pitchFamily="34" charset="0"/>
              <a:buChar char="•"/>
            </a:pPr>
            <a:r>
              <a:rPr lang="en-US" dirty="0">
                <a:solidFill>
                  <a:srgbClr val="262626"/>
                </a:solidFill>
              </a:rPr>
              <a:t>identify cost-saving opportunities</a:t>
            </a:r>
          </a:p>
          <a:p>
            <a:pPr marL="285750" indent="-285750">
              <a:buClr>
                <a:srgbClr val="62A844"/>
              </a:buClr>
              <a:buFont typeface="Arial" panose="020B0604020202020204" pitchFamily="34" charset="0"/>
              <a:buChar char="•"/>
            </a:pPr>
            <a:r>
              <a:rPr lang="en-US" dirty="0">
                <a:solidFill>
                  <a:srgbClr val="262626"/>
                </a:solidFill>
              </a:rPr>
              <a:t>justify investment decisions</a:t>
            </a:r>
          </a:p>
          <a:p>
            <a:pPr marL="285750" indent="-285750">
              <a:buClr>
                <a:srgbClr val="62A844"/>
              </a:buClr>
              <a:buFont typeface="Arial" panose="020B0604020202020204" pitchFamily="34" charset="0"/>
              <a:buChar char="•"/>
            </a:pPr>
            <a:r>
              <a:rPr lang="en-US" dirty="0">
                <a:solidFill>
                  <a:srgbClr val="262626"/>
                </a:solidFill>
              </a:rPr>
              <a:t>show progress to managers, staff and guests</a:t>
            </a:r>
          </a:p>
          <a:p>
            <a:pPr>
              <a:buClr>
                <a:srgbClr val="62A844"/>
              </a:buClr>
            </a:pPr>
            <a:endParaRPr lang="en-US" b="1" dirty="0">
              <a:solidFill>
                <a:srgbClr val="262626"/>
              </a:solidFill>
            </a:endParaRPr>
          </a:p>
          <a:p>
            <a:pPr>
              <a:buClr>
                <a:srgbClr val="62A844"/>
              </a:buClr>
            </a:pPr>
            <a:r>
              <a:rPr lang="en-US" sz="2000" b="1" dirty="0">
                <a:solidFill>
                  <a:srgbClr val="0289AE"/>
                </a:solidFill>
              </a:rPr>
              <a:t>SME Reality:</a:t>
            </a:r>
            <a:br>
              <a:rPr lang="en-US" dirty="0">
                <a:solidFill>
                  <a:srgbClr val="262626"/>
                </a:solidFill>
              </a:rPr>
            </a:br>
            <a:r>
              <a:rPr lang="en-US" dirty="0">
                <a:solidFill>
                  <a:srgbClr val="262626"/>
                </a:solidFill>
              </a:rPr>
              <a:t>Simple tracking is often enough to support better decisions.</a:t>
            </a:r>
          </a:p>
        </p:txBody>
      </p:sp>
      <p:pic>
        <p:nvPicPr>
          <p:cNvPr id="11" name="Graphic 10">
            <a:extLst>
              <a:ext uri="{FF2B5EF4-FFF2-40B4-BE49-F238E27FC236}">
                <a16:creationId xmlns:a16="http://schemas.microsoft.com/office/drawing/2014/main" id="{0B8345A9-DFF8-398F-0870-782D4FDBAC63}"/>
              </a:ext>
            </a:extLst>
          </p:cNvPr>
          <p:cNvPicPr>
            <a:picLocks noChangeAspect="1"/>
          </p:cNvPicPr>
          <p:nvPr/>
        </p:nvPicPr>
        <p:blipFill>
          <a:blip>
            <a:extLst>
              <a:ext uri="{96DAC541-7B7A-43D3-8B79-37D633B846F1}">
                <asvg:svgBlip xmlns:asvg="http://schemas.microsoft.com/office/drawing/2016/SVG/main" r:embed="rId2"/>
              </a:ext>
            </a:extLst>
          </a:blip>
          <a:srcRect l="32264" t="48938" r="39869" b="38542"/>
          <a:stretch>
            <a:fillRect/>
          </a:stretch>
        </p:blipFill>
        <p:spPr>
          <a:xfrm>
            <a:off x="8106261" y="0"/>
            <a:ext cx="4085739" cy="2599113"/>
          </a:xfrm>
          <a:prstGeom prst="rect">
            <a:avLst/>
          </a:prstGeom>
        </p:spPr>
      </p:pic>
      <p:pic>
        <p:nvPicPr>
          <p:cNvPr id="8" name="Grafik 2" descr="The image is a layout template for a nonprofit organization's annual report, featuring sections for organization details, impact, vision, mission, and project descriptions.&#10;&#10;KI-generierte Inhalte können fehlerhaft sein.">
            <a:extLst>
              <a:ext uri="{FF2B5EF4-FFF2-40B4-BE49-F238E27FC236}">
                <a16:creationId xmlns:a16="http://schemas.microsoft.com/office/drawing/2014/main" id="{36A75CEB-7D20-0898-2CB6-2FC8B0DD36A3}"/>
              </a:ext>
            </a:extLst>
          </p:cNvPr>
          <p:cNvPicPr>
            <a:picLocks noChangeAspect="1"/>
          </p:cNvPicPr>
          <p:nvPr/>
        </p:nvPicPr>
        <p:blipFill>
          <a:blip r:embed="rId3"/>
          <a:stretch>
            <a:fillRect/>
          </a:stretch>
        </p:blipFill>
        <p:spPr>
          <a:xfrm rot="21049157">
            <a:off x="6895999" y="786289"/>
            <a:ext cx="2582776" cy="3804360"/>
          </a:xfrm>
          <a:prstGeom prst="rect">
            <a:avLst/>
          </a:prstGeom>
          <a:ln>
            <a:solidFill>
              <a:schemeClr val="tx1"/>
            </a:solidFill>
          </a:ln>
          <a:effectLst>
            <a:outerShdw blurRad="50800" dist="38100" dir="2700000" algn="tl" rotWithShape="0">
              <a:prstClr val="black">
                <a:alpha val="40000"/>
              </a:prstClr>
            </a:outerShdw>
          </a:effectLst>
        </p:spPr>
      </p:pic>
      <p:pic>
        <p:nvPicPr>
          <p:cNvPr id="9" name="Grafik 7" descr="The image presents a detailed overview of a funding initiative, including statistics on volunteer engagement, financial contributions, and strategic outcomes, with a focus on community projects and corporate partnerships.&#10;&#10;KI-generierte Inhalte können fehlerhaft sein.">
            <a:extLst>
              <a:ext uri="{FF2B5EF4-FFF2-40B4-BE49-F238E27FC236}">
                <a16:creationId xmlns:a16="http://schemas.microsoft.com/office/drawing/2014/main" id="{9DBCA363-34D8-E029-A694-28080A0406E5}"/>
              </a:ext>
            </a:extLst>
          </p:cNvPr>
          <p:cNvPicPr>
            <a:picLocks noChangeAspect="1"/>
          </p:cNvPicPr>
          <p:nvPr/>
        </p:nvPicPr>
        <p:blipFill>
          <a:blip r:embed="rId4"/>
          <a:stretch>
            <a:fillRect/>
          </a:stretch>
        </p:blipFill>
        <p:spPr>
          <a:xfrm rot="755573">
            <a:off x="8868783" y="2567844"/>
            <a:ext cx="2582776" cy="3747555"/>
          </a:xfrm>
          <a:prstGeom prst="rect">
            <a:avLst/>
          </a:prstGeom>
          <a:ln>
            <a:solidFill>
              <a:schemeClr val="tx1"/>
            </a:solidFill>
          </a:ln>
          <a:effectLst>
            <a:outerShdw blurRad="50800" dist="38100" dir="2700000" algn="tl" rotWithShape="0">
              <a:prstClr val="black">
                <a:alpha val="40000"/>
              </a:prstClr>
            </a:outerShdw>
          </a:effectLst>
        </p:spPr>
      </p:pic>
      <p:sp>
        <p:nvSpPr>
          <p:cNvPr id="14" name="Rounded Rectangle 13">
            <a:extLst>
              <a:ext uri="{FF2B5EF4-FFF2-40B4-BE49-F238E27FC236}">
                <a16:creationId xmlns:a16="http://schemas.microsoft.com/office/drawing/2014/main" id="{3EFEAD02-6341-00ED-A04D-2E68583F16E8}"/>
              </a:ext>
            </a:extLst>
          </p:cNvPr>
          <p:cNvSpPr/>
          <p:nvPr/>
        </p:nvSpPr>
        <p:spPr>
          <a:xfrm>
            <a:off x="664043" y="6071044"/>
            <a:ext cx="3855203"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DD0E5D3-D39D-F008-1C08-DE160F6A2D82}"/>
              </a:ext>
            </a:extLst>
          </p:cNvPr>
          <p:cNvSpPr txBox="1"/>
          <p:nvPr/>
        </p:nvSpPr>
        <p:spPr>
          <a:xfrm>
            <a:off x="790042" y="6134322"/>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6" name="TextBox 15">
            <a:extLst>
              <a:ext uri="{FF2B5EF4-FFF2-40B4-BE49-F238E27FC236}">
                <a16:creationId xmlns:a16="http://schemas.microsoft.com/office/drawing/2014/main" id="{176901DF-B674-29A6-4036-CE3FBC418A07}"/>
              </a:ext>
            </a:extLst>
          </p:cNvPr>
          <p:cNvSpPr txBox="1"/>
          <p:nvPr/>
        </p:nvSpPr>
        <p:spPr>
          <a:xfrm>
            <a:off x="1546043" y="6134322"/>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2</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E40AA034-8C23-03F2-B4DD-C2AD3133BF2A}"/>
              </a:ext>
            </a:extLst>
          </p:cNvPr>
          <p:cNvSpPr txBox="1"/>
          <p:nvPr/>
        </p:nvSpPr>
        <p:spPr>
          <a:xfrm>
            <a:off x="2140042" y="6134322"/>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Data Analytics in Hospitality</a:t>
            </a:r>
          </a:p>
        </p:txBody>
      </p:sp>
    </p:spTree>
    <p:extLst>
      <p:ext uri="{BB962C8B-B14F-4D97-AF65-F5344CB8AC3E}">
        <p14:creationId xmlns:p14="http://schemas.microsoft.com/office/powerpoint/2010/main" val="853794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F5FBF846-0393-6B43-57D8-3029B9DC0D5B}"/>
              </a:ext>
            </a:extLst>
          </p:cNvPr>
          <p:cNvSpPr/>
          <p:nvPr/>
        </p:nvSpPr>
        <p:spPr>
          <a:xfrm>
            <a:off x="11331615" y="4283748"/>
            <a:ext cx="752355" cy="24527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grpSp>
        <p:nvGrpSpPr>
          <p:cNvPr id="3" name="Google Shape;1267;p35">
            <a:extLst>
              <a:ext uri="{FF2B5EF4-FFF2-40B4-BE49-F238E27FC236}">
                <a16:creationId xmlns:a16="http://schemas.microsoft.com/office/drawing/2014/main" id="{08148260-2741-D268-0C86-9B0B6602B65C}"/>
              </a:ext>
            </a:extLst>
          </p:cNvPr>
          <p:cNvGrpSpPr/>
          <p:nvPr/>
        </p:nvGrpSpPr>
        <p:grpSpPr>
          <a:xfrm>
            <a:off x="379911" y="1421351"/>
            <a:ext cx="1433695" cy="3031187"/>
            <a:chOff x="531450" y="747642"/>
            <a:chExt cx="1346700" cy="2847258"/>
          </a:xfrm>
        </p:grpSpPr>
        <p:sp>
          <p:nvSpPr>
            <p:cNvPr id="4" name="Google Shape;1268;p35">
              <a:extLst>
                <a:ext uri="{FF2B5EF4-FFF2-40B4-BE49-F238E27FC236}">
                  <a16:creationId xmlns:a16="http://schemas.microsoft.com/office/drawing/2014/main" id="{F16699BF-7A9D-66D9-191B-B2A0DE71E84A}"/>
                </a:ext>
              </a:extLst>
            </p:cNvPr>
            <p:cNvSpPr/>
            <p:nvPr/>
          </p:nvSpPr>
          <p:spPr>
            <a:xfrm rot="10800000">
              <a:off x="531450" y="2248200"/>
              <a:ext cx="1346700" cy="1346700"/>
            </a:xfrm>
            <a:prstGeom prst="arc">
              <a:avLst>
                <a:gd name="adj1" fmla="val 10811050"/>
                <a:gd name="adj2" fmla="val 0"/>
              </a:avLst>
            </a:prstGeom>
            <a:noFill/>
            <a:ln w="76200" cap="flat" cmpd="sng">
              <a:solidFill>
                <a:srgbClr val="62A8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cxnSp>
          <p:nvCxnSpPr>
            <p:cNvPr id="5" name="Google Shape;1269;p35">
              <a:extLst>
                <a:ext uri="{FF2B5EF4-FFF2-40B4-BE49-F238E27FC236}">
                  <a16:creationId xmlns:a16="http://schemas.microsoft.com/office/drawing/2014/main" id="{98BD3603-66F0-5AAF-FEA4-B68EBD95910A}"/>
                </a:ext>
              </a:extLst>
            </p:cNvPr>
            <p:cNvCxnSpPr>
              <a:cxnSpLocks/>
              <a:stCxn id="4" idx="2"/>
            </p:cNvCxnSpPr>
            <p:nvPr/>
          </p:nvCxnSpPr>
          <p:spPr>
            <a:xfrm flipV="1">
              <a:off x="531450" y="747642"/>
              <a:ext cx="0" cy="2173908"/>
            </a:xfrm>
            <a:prstGeom prst="straightConnector1">
              <a:avLst/>
            </a:prstGeom>
            <a:noFill/>
            <a:ln w="76200" cap="flat" cmpd="sng">
              <a:solidFill>
                <a:srgbClr val="62A844"/>
              </a:solidFill>
              <a:prstDash val="solid"/>
              <a:round/>
              <a:headEnd type="none" w="med" len="med"/>
              <a:tailEnd type="none" w="med" len="med"/>
            </a:ln>
          </p:spPr>
        </p:cxnSp>
        <p:grpSp>
          <p:nvGrpSpPr>
            <p:cNvPr id="6" name="Google Shape;1270;p35">
              <a:extLst>
                <a:ext uri="{FF2B5EF4-FFF2-40B4-BE49-F238E27FC236}">
                  <a16:creationId xmlns:a16="http://schemas.microsoft.com/office/drawing/2014/main" id="{64CAE2E4-90DC-DE8D-6DEF-B933B90756DF}"/>
                </a:ext>
              </a:extLst>
            </p:cNvPr>
            <p:cNvGrpSpPr/>
            <p:nvPr/>
          </p:nvGrpSpPr>
          <p:grpSpPr>
            <a:xfrm>
              <a:off x="836677" y="2156250"/>
              <a:ext cx="736471" cy="1142036"/>
              <a:chOff x="836677" y="2156250"/>
              <a:chExt cx="736471" cy="1142036"/>
            </a:xfrm>
          </p:grpSpPr>
          <p:cxnSp>
            <p:nvCxnSpPr>
              <p:cNvPr id="7" name="Google Shape;1271;p35">
                <a:extLst>
                  <a:ext uri="{FF2B5EF4-FFF2-40B4-BE49-F238E27FC236}">
                    <a16:creationId xmlns:a16="http://schemas.microsoft.com/office/drawing/2014/main" id="{165E8FE7-801F-9398-E201-89BB6EFAA086}"/>
                  </a:ext>
                </a:extLst>
              </p:cNvPr>
              <p:cNvCxnSpPr/>
              <p:nvPr/>
            </p:nvCxnSpPr>
            <p:spPr>
              <a:xfrm rot="10800000">
                <a:off x="1200425" y="2156250"/>
                <a:ext cx="0" cy="289800"/>
              </a:xfrm>
              <a:prstGeom prst="straightConnector1">
                <a:avLst/>
              </a:prstGeom>
              <a:noFill/>
              <a:ln w="9525" cap="flat" cmpd="sng">
                <a:solidFill>
                  <a:schemeClr val="dk2"/>
                </a:solidFill>
                <a:prstDash val="solid"/>
                <a:round/>
                <a:headEnd type="oval" w="med" len="med"/>
                <a:tailEnd type="oval" w="med" len="med"/>
              </a:ln>
            </p:spPr>
          </p:cxnSp>
          <p:grpSp>
            <p:nvGrpSpPr>
              <p:cNvPr id="8" name="Google Shape;1272;p35">
                <a:extLst>
                  <a:ext uri="{FF2B5EF4-FFF2-40B4-BE49-F238E27FC236}">
                    <a16:creationId xmlns:a16="http://schemas.microsoft.com/office/drawing/2014/main" id="{68D9BECA-18D2-FD8B-CEB5-A0C95F0C2A82}"/>
                  </a:ext>
                </a:extLst>
              </p:cNvPr>
              <p:cNvGrpSpPr/>
              <p:nvPr/>
            </p:nvGrpSpPr>
            <p:grpSpPr>
              <a:xfrm>
                <a:off x="836677" y="2561257"/>
                <a:ext cx="736471" cy="737029"/>
                <a:chOff x="836677" y="2561257"/>
                <a:chExt cx="736471" cy="737029"/>
              </a:xfrm>
            </p:grpSpPr>
            <p:sp>
              <p:nvSpPr>
                <p:cNvPr id="12" name="Google Shape;1273;p35">
                  <a:extLst>
                    <a:ext uri="{FF2B5EF4-FFF2-40B4-BE49-F238E27FC236}">
                      <a16:creationId xmlns:a16="http://schemas.microsoft.com/office/drawing/2014/main" id="{28137B03-6A39-D2E7-4ED0-3DE82448932A}"/>
                    </a:ext>
                  </a:extLst>
                </p:cNvPr>
                <p:cNvSpPr/>
                <p:nvPr/>
              </p:nvSpPr>
              <p:spPr>
                <a:xfrm>
                  <a:off x="83667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13" name="Google Shape;1274;p35">
                  <a:extLst>
                    <a:ext uri="{FF2B5EF4-FFF2-40B4-BE49-F238E27FC236}">
                      <a16:creationId xmlns:a16="http://schemas.microsoft.com/office/drawing/2014/main" id="{73EB92B4-4DBF-9FCD-D95B-6A31ABD7BB62}"/>
                    </a:ext>
                  </a:extLst>
                </p:cNvPr>
                <p:cNvSpPr/>
                <p:nvPr/>
              </p:nvSpPr>
              <p:spPr>
                <a:xfrm>
                  <a:off x="94863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700" spc="-150" dirty="0">
                    <a:solidFill>
                      <a:schemeClr val="accent1"/>
                    </a:solidFill>
                    <a:latin typeface="Calibri" panose="020F0502020204030204" pitchFamily="34" charset="0"/>
                    <a:ea typeface="Fira Sans"/>
                    <a:cs typeface="Calibri" panose="020F0502020204030204" pitchFamily="34" charset="0"/>
                    <a:sym typeface="Fira Sans"/>
                  </a:endParaRPr>
                </a:p>
              </p:txBody>
            </p:sp>
          </p:grpSp>
        </p:grpSp>
      </p:grpSp>
      <p:grpSp>
        <p:nvGrpSpPr>
          <p:cNvPr id="14" name="Google Shape;1278;p35">
            <a:extLst>
              <a:ext uri="{FF2B5EF4-FFF2-40B4-BE49-F238E27FC236}">
                <a16:creationId xmlns:a16="http://schemas.microsoft.com/office/drawing/2014/main" id="{0B31457F-684E-8BF8-0F53-555CD16F1367}"/>
              </a:ext>
            </a:extLst>
          </p:cNvPr>
          <p:cNvGrpSpPr/>
          <p:nvPr/>
        </p:nvGrpSpPr>
        <p:grpSpPr>
          <a:xfrm>
            <a:off x="3247805" y="2920953"/>
            <a:ext cx="1433694" cy="1531584"/>
            <a:chOff x="3225325" y="2156250"/>
            <a:chExt cx="1346700" cy="1438650"/>
          </a:xfrm>
        </p:grpSpPr>
        <p:sp>
          <p:nvSpPr>
            <p:cNvPr id="15" name="Google Shape;1279;p35">
              <a:extLst>
                <a:ext uri="{FF2B5EF4-FFF2-40B4-BE49-F238E27FC236}">
                  <a16:creationId xmlns:a16="http://schemas.microsoft.com/office/drawing/2014/main" id="{AE9BF2BE-9E22-90E6-EE63-465817BA2DC2}"/>
                </a:ext>
              </a:extLst>
            </p:cNvPr>
            <p:cNvSpPr/>
            <p:nvPr/>
          </p:nvSpPr>
          <p:spPr>
            <a:xfrm rot="10800000">
              <a:off x="3225325" y="2248200"/>
              <a:ext cx="1346700" cy="1346700"/>
            </a:xfrm>
            <a:prstGeom prst="arc">
              <a:avLst>
                <a:gd name="adj1" fmla="val 10811050"/>
                <a:gd name="adj2" fmla="val 0"/>
              </a:avLst>
            </a:prstGeom>
            <a:noFill/>
            <a:ln w="76200" cap="flat" cmpd="sng">
              <a:solidFill>
                <a:srgbClr val="0289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16" name="Google Shape;1280;p35">
              <a:extLst>
                <a:ext uri="{FF2B5EF4-FFF2-40B4-BE49-F238E27FC236}">
                  <a16:creationId xmlns:a16="http://schemas.microsoft.com/office/drawing/2014/main" id="{14EF204F-5E8A-3A69-0D22-A3FB6DADF58E}"/>
                </a:ext>
              </a:extLst>
            </p:cNvPr>
            <p:cNvGrpSpPr/>
            <p:nvPr/>
          </p:nvGrpSpPr>
          <p:grpSpPr>
            <a:xfrm>
              <a:off x="3530407" y="2156250"/>
              <a:ext cx="736471" cy="1142036"/>
              <a:chOff x="3530407" y="2156250"/>
              <a:chExt cx="736471" cy="1142036"/>
            </a:xfrm>
          </p:grpSpPr>
          <p:cxnSp>
            <p:nvCxnSpPr>
              <p:cNvPr id="17" name="Google Shape;1281;p35">
                <a:extLst>
                  <a:ext uri="{FF2B5EF4-FFF2-40B4-BE49-F238E27FC236}">
                    <a16:creationId xmlns:a16="http://schemas.microsoft.com/office/drawing/2014/main" id="{4EE114D3-E409-26AF-A3D6-7D92C2EEE959}"/>
                  </a:ext>
                </a:extLst>
              </p:cNvPr>
              <p:cNvCxnSpPr/>
              <p:nvPr/>
            </p:nvCxnSpPr>
            <p:spPr>
              <a:xfrm rot="10800000">
                <a:off x="3898644" y="2156250"/>
                <a:ext cx="0" cy="289800"/>
              </a:xfrm>
              <a:prstGeom prst="straightConnector1">
                <a:avLst/>
              </a:prstGeom>
              <a:noFill/>
              <a:ln w="9525" cap="flat" cmpd="sng">
                <a:solidFill>
                  <a:schemeClr val="dk2"/>
                </a:solidFill>
                <a:prstDash val="solid"/>
                <a:round/>
                <a:headEnd type="oval" w="med" len="med"/>
                <a:tailEnd type="oval" w="med" len="med"/>
              </a:ln>
            </p:spPr>
          </p:cxnSp>
          <p:grpSp>
            <p:nvGrpSpPr>
              <p:cNvPr id="18" name="Google Shape;1282;p35">
                <a:extLst>
                  <a:ext uri="{FF2B5EF4-FFF2-40B4-BE49-F238E27FC236}">
                    <a16:creationId xmlns:a16="http://schemas.microsoft.com/office/drawing/2014/main" id="{D6E4E016-883F-C62A-F124-873EDF02CCB4}"/>
                  </a:ext>
                </a:extLst>
              </p:cNvPr>
              <p:cNvGrpSpPr/>
              <p:nvPr/>
            </p:nvGrpSpPr>
            <p:grpSpPr>
              <a:xfrm>
                <a:off x="3530407" y="2561257"/>
                <a:ext cx="736471" cy="737029"/>
                <a:chOff x="3530407" y="2561257"/>
                <a:chExt cx="736471" cy="737029"/>
              </a:xfrm>
            </p:grpSpPr>
            <p:sp>
              <p:nvSpPr>
                <p:cNvPr id="22" name="Google Shape;1283;p35">
                  <a:extLst>
                    <a:ext uri="{FF2B5EF4-FFF2-40B4-BE49-F238E27FC236}">
                      <a16:creationId xmlns:a16="http://schemas.microsoft.com/office/drawing/2014/main" id="{EA2E70CE-3347-AE5F-E0DD-CC20A142633F}"/>
                    </a:ext>
                  </a:extLst>
                </p:cNvPr>
                <p:cNvSpPr/>
                <p:nvPr/>
              </p:nvSpPr>
              <p:spPr>
                <a:xfrm>
                  <a:off x="353040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3" name="Google Shape;1284;p35">
                  <a:extLst>
                    <a:ext uri="{FF2B5EF4-FFF2-40B4-BE49-F238E27FC236}">
                      <a16:creationId xmlns:a16="http://schemas.microsoft.com/office/drawing/2014/main" id="{2CFC2D3F-93AD-D815-E902-2EE1928721B6}"/>
                    </a:ext>
                  </a:extLst>
                </p:cNvPr>
                <p:cNvSpPr/>
                <p:nvPr/>
              </p:nvSpPr>
              <p:spPr>
                <a:xfrm>
                  <a:off x="3643185"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3"/>
                    </a:solidFill>
                    <a:latin typeface="Calibri" panose="020F0502020204030204" pitchFamily="34" charset="0"/>
                    <a:cs typeface="Calibri" panose="020F0502020204030204" pitchFamily="34" charset="0"/>
                  </a:endParaRPr>
                </a:p>
              </p:txBody>
            </p:sp>
          </p:grpSp>
        </p:grpSp>
      </p:grpSp>
      <p:grpSp>
        <p:nvGrpSpPr>
          <p:cNvPr id="24" name="Google Shape;1288;p35">
            <a:extLst>
              <a:ext uri="{FF2B5EF4-FFF2-40B4-BE49-F238E27FC236}">
                <a16:creationId xmlns:a16="http://schemas.microsoft.com/office/drawing/2014/main" id="{2BA7AE63-CD8B-7E6E-0259-673AD9FAA26A}"/>
              </a:ext>
            </a:extLst>
          </p:cNvPr>
          <p:cNvGrpSpPr/>
          <p:nvPr/>
        </p:nvGrpSpPr>
        <p:grpSpPr>
          <a:xfrm>
            <a:off x="6115486" y="2920952"/>
            <a:ext cx="1433694" cy="1531584"/>
            <a:chOff x="5919000" y="2156250"/>
            <a:chExt cx="1346700" cy="1438650"/>
          </a:xfrm>
        </p:grpSpPr>
        <p:sp>
          <p:nvSpPr>
            <p:cNvPr id="25" name="Google Shape;1289;p35">
              <a:extLst>
                <a:ext uri="{FF2B5EF4-FFF2-40B4-BE49-F238E27FC236}">
                  <a16:creationId xmlns:a16="http://schemas.microsoft.com/office/drawing/2014/main" id="{C9B9C560-C526-CE30-D286-C8917CC71666}"/>
                </a:ext>
              </a:extLst>
            </p:cNvPr>
            <p:cNvSpPr/>
            <p:nvPr/>
          </p:nvSpPr>
          <p:spPr>
            <a:xfrm rot="10800000">
              <a:off x="5919000" y="2248200"/>
              <a:ext cx="1346700" cy="1346700"/>
            </a:xfrm>
            <a:prstGeom prst="arc">
              <a:avLst>
                <a:gd name="adj1" fmla="val 10811050"/>
                <a:gd name="adj2" fmla="val 0"/>
              </a:avLst>
            </a:prstGeom>
            <a:noFill/>
            <a:ln w="76200" cap="flat" cmpd="sng">
              <a:solidFill>
                <a:srgbClr val="EABB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cxnSp>
          <p:nvCxnSpPr>
            <p:cNvPr id="26" name="Google Shape;1290;p35">
              <a:extLst>
                <a:ext uri="{FF2B5EF4-FFF2-40B4-BE49-F238E27FC236}">
                  <a16:creationId xmlns:a16="http://schemas.microsoft.com/office/drawing/2014/main" id="{1D558072-DDC3-233E-322D-9B2818856151}"/>
                </a:ext>
              </a:extLst>
            </p:cNvPr>
            <p:cNvCxnSpPr/>
            <p:nvPr/>
          </p:nvCxnSpPr>
          <p:spPr>
            <a:xfrm rot="10800000">
              <a:off x="6592350" y="2156250"/>
              <a:ext cx="0" cy="289800"/>
            </a:xfrm>
            <a:prstGeom prst="straightConnector1">
              <a:avLst/>
            </a:prstGeom>
            <a:noFill/>
            <a:ln w="9525" cap="flat" cmpd="sng">
              <a:solidFill>
                <a:schemeClr val="dk2"/>
              </a:solidFill>
              <a:prstDash val="solid"/>
              <a:round/>
              <a:headEnd type="oval" w="med" len="med"/>
              <a:tailEnd type="oval" w="med" len="med"/>
            </a:ln>
          </p:spPr>
        </p:cxnSp>
        <p:grpSp>
          <p:nvGrpSpPr>
            <p:cNvPr id="27" name="Google Shape;1291;p35">
              <a:extLst>
                <a:ext uri="{FF2B5EF4-FFF2-40B4-BE49-F238E27FC236}">
                  <a16:creationId xmlns:a16="http://schemas.microsoft.com/office/drawing/2014/main" id="{491EFE2B-E07B-0675-AC87-C262D540E6D4}"/>
                </a:ext>
              </a:extLst>
            </p:cNvPr>
            <p:cNvGrpSpPr/>
            <p:nvPr/>
          </p:nvGrpSpPr>
          <p:grpSpPr>
            <a:xfrm>
              <a:off x="6224137" y="2561257"/>
              <a:ext cx="736471" cy="737029"/>
              <a:chOff x="6224137" y="2561257"/>
              <a:chExt cx="736471" cy="737029"/>
            </a:xfrm>
          </p:grpSpPr>
          <p:sp>
            <p:nvSpPr>
              <p:cNvPr id="31" name="Google Shape;1292;p35">
                <a:extLst>
                  <a:ext uri="{FF2B5EF4-FFF2-40B4-BE49-F238E27FC236}">
                    <a16:creationId xmlns:a16="http://schemas.microsoft.com/office/drawing/2014/main" id="{517F26CE-3F82-749F-D336-BCEFE6C10503}"/>
                  </a:ext>
                </a:extLst>
              </p:cNvPr>
              <p:cNvSpPr/>
              <p:nvPr/>
            </p:nvSpPr>
            <p:spPr>
              <a:xfrm>
                <a:off x="622413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EABB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32" name="Google Shape;1293;p35">
                <a:extLst>
                  <a:ext uri="{FF2B5EF4-FFF2-40B4-BE49-F238E27FC236}">
                    <a16:creationId xmlns:a16="http://schemas.microsoft.com/office/drawing/2014/main" id="{FD09E47B-0941-F00C-7FAB-EDECF16AF924}"/>
                  </a:ext>
                </a:extLst>
              </p:cNvPr>
              <p:cNvSpPr/>
              <p:nvPr/>
            </p:nvSpPr>
            <p:spPr>
              <a:xfrm>
                <a:off x="6336910"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5"/>
                  </a:solidFill>
                  <a:latin typeface="Calibri" panose="020F0502020204030204" pitchFamily="34" charset="0"/>
                  <a:cs typeface="Calibri" panose="020F0502020204030204" pitchFamily="34" charset="0"/>
                </a:endParaRPr>
              </a:p>
            </p:txBody>
          </p:sp>
        </p:grpSp>
      </p:grpSp>
      <p:grpSp>
        <p:nvGrpSpPr>
          <p:cNvPr id="33" name="Google Shape;1297;p35">
            <a:extLst>
              <a:ext uri="{FF2B5EF4-FFF2-40B4-BE49-F238E27FC236}">
                <a16:creationId xmlns:a16="http://schemas.microsoft.com/office/drawing/2014/main" id="{244DC997-427F-0261-6174-D946099141AD}"/>
              </a:ext>
            </a:extLst>
          </p:cNvPr>
          <p:cNvGrpSpPr/>
          <p:nvPr/>
        </p:nvGrpSpPr>
        <p:grpSpPr>
          <a:xfrm>
            <a:off x="1812145" y="3025683"/>
            <a:ext cx="1437209" cy="1542231"/>
            <a:chOff x="1876776" y="2254625"/>
            <a:chExt cx="1350000" cy="1448650"/>
          </a:xfrm>
        </p:grpSpPr>
        <p:sp>
          <p:nvSpPr>
            <p:cNvPr id="34" name="Google Shape;1298;p35">
              <a:extLst>
                <a:ext uri="{FF2B5EF4-FFF2-40B4-BE49-F238E27FC236}">
                  <a16:creationId xmlns:a16="http://schemas.microsoft.com/office/drawing/2014/main" id="{972BE670-C56B-1C6A-DA70-EDB7AE77E235}"/>
                </a:ext>
              </a:extLst>
            </p:cNvPr>
            <p:cNvSpPr/>
            <p:nvPr/>
          </p:nvSpPr>
          <p:spPr>
            <a:xfrm>
              <a:off x="1876776" y="2254625"/>
              <a:ext cx="1350000" cy="1350000"/>
            </a:xfrm>
            <a:prstGeom prst="arc">
              <a:avLst>
                <a:gd name="adj1" fmla="val 10811050"/>
                <a:gd name="adj2" fmla="val 0"/>
              </a:avLst>
            </a:prstGeom>
            <a:noFill/>
            <a:ln w="76200" cap="flat" cmpd="sng">
              <a:solidFill>
                <a:srgbClr val="3D82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35" name="Google Shape;1299;p35">
              <a:extLst>
                <a:ext uri="{FF2B5EF4-FFF2-40B4-BE49-F238E27FC236}">
                  <a16:creationId xmlns:a16="http://schemas.microsoft.com/office/drawing/2014/main" id="{8518C814-23FA-32E4-39F1-FA873EA6719A}"/>
                </a:ext>
              </a:extLst>
            </p:cNvPr>
            <p:cNvGrpSpPr/>
            <p:nvPr/>
          </p:nvGrpSpPr>
          <p:grpSpPr>
            <a:xfrm>
              <a:off x="2183542" y="2561257"/>
              <a:ext cx="736471" cy="1142018"/>
              <a:chOff x="2183542" y="2561257"/>
              <a:chExt cx="736471" cy="1142018"/>
            </a:xfrm>
          </p:grpSpPr>
          <p:cxnSp>
            <p:nvCxnSpPr>
              <p:cNvPr id="36" name="Google Shape;1300;p35">
                <a:extLst>
                  <a:ext uri="{FF2B5EF4-FFF2-40B4-BE49-F238E27FC236}">
                    <a16:creationId xmlns:a16="http://schemas.microsoft.com/office/drawing/2014/main" id="{DC2142B5-A671-427B-90DA-8FFE5C72DB97}"/>
                  </a:ext>
                </a:extLst>
              </p:cNvPr>
              <p:cNvCxnSpPr/>
              <p:nvPr/>
            </p:nvCxnSpPr>
            <p:spPr>
              <a:xfrm rot="10800000">
                <a:off x="2551800" y="3413475"/>
                <a:ext cx="0" cy="289800"/>
              </a:xfrm>
              <a:prstGeom prst="straightConnector1">
                <a:avLst/>
              </a:prstGeom>
              <a:noFill/>
              <a:ln w="9525" cap="flat" cmpd="sng">
                <a:solidFill>
                  <a:schemeClr val="dk2"/>
                </a:solidFill>
                <a:prstDash val="solid"/>
                <a:round/>
                <a:headEnd type="oval" w="med" len="med"/>
                <a:tailEnd type="oval" w="med" len="med"/>
              </a:ln>
            </p:spPr>
          </p:cxnSp>
          <p:grpSp>
            <p:nvGrpSpPr>
              <p:cNvPr id="37" name="Google Shape;1301;p35">
                <a:extLst>
                  <a:ext uri="{FF2B5EF4-FFF2-40B4-BE49-F238E27FC236}">
                    <a16:creationId xmlns:a16="http://schemas.microsoft.com/office/drawing/2014/main" id="{09A7FEC1-EF56-2939-CC0D-420C6FED1E3C}"/>
                  </a:ext>
                </a:extLst>
              </p:cNvPr>
              <p:cNvGrpSpPr/>
              <p:nvPr/>
            </p:nvGrpSpPr>
            <p:grpSpPr>
              <a:xfrm>
                <a:off x="2183542" y="2561257"/>
                <a:ext cx="736471" cy="737029"/>
                <a:chOff x="2183542" y="2561257"/>
                <a:chExt cx="736471" cy="737029"/>
              </a:xfrm>
            </p:grpSpPr>
            <p:sp>
              <p:nvSpPr>
                <p:cNvPr id="41" name="Google Shape;1302;p35">
                  <a:extLst>
                    <a:ext uri="{FF2B5EF4-FFF2-40B4-BE49-F238E27FC236}">
                      <a16:creationId xmlns:a16="http://schemas.microsoft.com/office/drawing/2014/main" id="{AF43E75E-96AF-A3BF-80FD-7EC22D9AF657}"/>
                    </a:ext>
                  </a:extLst>
                </p:cNvPr>
                <p:cNvSpPr/>
                <p:nvPr/>
              </p:nvSpPr>
              <p:spPr>
                <a:xfrm>
                  <a:off x="2183542"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42" name="Google Shape;1303;p35">
                  <a:extLst>
                    <a:ext uri="{FF2B5EF4-FFF2-40B4-BE49-F238E27FC236}">
                      <a16:creationId xmlns:a16="http://schemas.microsoft.com/office/drawing/2014/main" id="{1BD305D2-0328-C71F-8DDD-D0C85D987C4B}"/>
                    </a:ext>
                  </a:extLst>
                </p:cNvPr>
                <p:cNvSpPr/>
                <p:nvPr/>
              </p:nvSpPr>
              <p:spPr>
                <a:xfrm>
                  <a:off x="2296297"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2"/>
                    </a:solidFill>
                    <a:latin typeface="Calibri" panose="020F0502020204030204" pitchFamily="34" charset="0"/>
                    <a:cs typeface="Calibri" panose="020F0502020204030204" pitchFamily="34" charset="0"/>
                  </a:endParaRPr>
                </a:p>
              </p:txBody>
            </p:sp>
          </p:grpSp>
        </p:grpSp>
      </p:grpSp>
      <p:grpSp>
        <p:nvGrpSpPr>
          <p:cNvPr id="43" name="Google Shape;1307;p35">
            <a:extLst>
              <a:ext uri="{FF2B5EF4-FFF2-40B4-BE49-F238E27FC236}">
                <a16:creationId xmlns:a16="http://schemas.microsoft.com/office/drawing/2014/main" id="{A713BBC6-8137-C5EE-9372-095FD76AB00E}"/>
              </a:ext>
            </a:extLst>
          </p:cNvPr>
          <p:cNvGrpSpPr/>
          <p:nvPr/>
        </p:nvGrpSpPr>
        <p:grpSpPr>
          <a:xfrm>
            <a:off x="4679881" y="3025684"/>
            <a:ext cx="1437208" cy="1542231"/>
            <a:chOff x="4570501" y="2254625"/>
            <a:chExt cx="1350000" cy="1448650"/>
          </a:xfrm>
        </p:grpSpPr>
        <p:sp>
          <p:nvSpPr>
            <p:cNvPr id="44" name="Google Shape;1308;p35">
              <a:extLst>
                <a:ext uri="{FF2B5EF4-FFF2-40B4-BE49-F238E27FC236}">
                  <a16:creationId xmlns:a16="http://schemas.microsoft.com/office/drawing/2014/main" id="{0395961C-9526-1F00-E97A-E55E4D2BF38C}"/>
                </a:ext>
              </a:extLst>
            </p:cNvPr>
            <p:cNvSpPr/>
            <p:nvPr/>
          </p:nvSpPr>
          <p:spPr>
            <a:xfrm>
              <a:off x="4570501" y="2254625"/>
              <a:ext cx="1350000" cy="1350000"/>
            </a:xfrm>
            <a:prstGeom prst="arc">
              <a:avLst>
                <a:gd name="adj1" fmla="val 10811050"/>
                <a:gd name="adj2" fmla="val 0"/>
              </a:avLst>
            </a:prstGeom>
            <a:noFill/>
            <a:ln w="76200" cap="flat" cmpd="sng">
              <a:solidFill>
                <a:srgbClr val="06677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45" name="Google Shape;1309;p35">
              <a:extLst>
                <a:ext uri="{FF2B5EF4-FFF2-40B4-BE49-F238E27FC236}">
                  <a16:creationId xmlns:a16="http://schemas.microsoft.com/office/drawing/2014/main" id="{E281DFAF-22A9-8476-A5C3-D48D8B8BA8D3}"/>
                </a:ext>
              </a:extLst>
            </p:cNvPr>
            <p:cNvGrpSpPr/>
            <p:nvPr/>
          </p:nvGrpSpPr>
          <p:grpSpPr>
            <a:xfrm>
              <a:off x="4877272" y="2561257"/>
              <a:ext cx="736471" cy="1142018"/>
              <a:chOff x="4877272" y="2561257"/>
              <a:chExt cx="736471" cy="1142018"/>
            </a:xfrm>
          </p:grpSpPr>
          <p:cxnSp>
            <p:nvCxnSpPr>
              <p:cNvPr id="46" name="Google Shape;1310;p35">
                <a:extLst>
                  <a:ext uri="{FF2B5EF4-FFF2-40B4-BE49-F238E27FC236}">
                    <a16:creationId xmlns:a16="http://schemas.microsoft.com/office/drawing/2014/main" id="{1D6D51A8-AA09-0B92-BC63-CE7777421C6E}"/>
                  </a:ext>
                </a:extLst>
              </p:cNvPr>
              <p:cNvCxnSpPr/>
              <p:nvPr/>
            </p:nvCxnSpPr>
            <p:spPr>
              <a:xfrm rot="10800000">
                <a:off x="5245500" y="3413475"/>
                <a:ext cx="0" cy="289800"/>
              </a:xfrm>
              <a:prstGeom prst="straightConnector1">
                <a:avLst/>
              </a:prstGeom>
              <a:noFill/>
              <a:ln w="9525" cap="flat" cmpd="sng">
                <a:solidFill>
                  <a:schemeClr val="dk2"/>
                </a:solidFill>
                <a:prstDash val="solid"/>
                <a:round/>
                <a:headEnd type="oval" w="med" len="med"/>
                <a:tailEnd type="oval" w="med" len="med"/>
              </a:ln>
            </p:spPr>
          </p:cxnSp>
          <p:grpSp>
            <p:nvGrpSpPr>
              <p:cNvPr id="47" name="Google Shape;1311;p35">
                <a:extLst>
                  <a:ext uri="{FF2B5EF4-FFF2-40B4-BE49-F238E27FC236}">
                    <a16:creationId xmlns:a16="http://schemas.microsoft.com/office/drawing/2014/main" id="{FE979375-F0DD-5A4F-69A6-028627F27934}"/>
                  </a:ext>
                </a:extLst>
              </p:cNvPr>
              <p:cNvGrpSpPr/>
              <p:nvPr/>
            </p:nvGrpSpPr>
            <p:grpSpPr>
              <a:xfrm>
                <a:off x="4877272" y="2561257"/>
                <a:ext cx="736471" cy="737029"/>
                <a:chOff x="4877272" y="2561257"/>
                <a:chExt cx="736471" cy="737029"/>
              </a:xfrm>
            </p:grpSpPr>
            <p:sp>
              <p:nvSpPr>
                <p:cNvPr id="51" name="Google Shape;1312;p35">
                  <a:extLst>
                    <a:ext uri="{FF2B5EF4-FFF2-40B4-BE49-F238E27FC236}">
                      <a16:creationId xmlns:a16="http://schemas.microsoft.com/office/drawing/2014/main" id="{9DECED88-952C-AC87-EA45-EC543CCF61FD}"/>
                    </a:ext>
                  </a:extLst>
                </p:cNvPr>
                <p:cNvSpPr/>
                <p:nvPr/>
              </p:nvSpPr>
              <p:spPr>
                <a:xfrm>
                  <a:off x="4877272"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667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52" name="Google Shape;1313;p35">
                  <a:extLst>
                    <a:ext uri="{FF2B5EF4-FFF2-40B4-BE49-F238E27FC236}">
                      <a16:creationId xmlns:a16="http://schemas.microsoft.com/office/drawing/2014/main" id="{0F1F713D-E20C-2C19-EAAB-9EDAA461108A}"/>
                    </a:ext>
                  </a:extLst>
                </p:cNvPr>
                <p:cNvSpPr/>
                <p:nvPr/>
              </p:nvSpPr>
              <p:spPr>
                <a:xfrm>
                  <a:off x="4990072"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4"/>
                    </a:solidFill>
                    <a:latin typeface="Calibri" panose="020F0502020204030204" pitchFamily="34" charset="0"/>
                    <a:cs typeface="Calibri" panose="020F0502020204030204" pitchFamily="34" charset="0"/>
                  </a:endParaRPr>
                </a:p>
              </p:txBody>
            </p:sp>
          </p:grpSp>
        </p:grpSp>
      </p:grpSp>
      <p:grpSp>
        <p:nvGrpSpPr>
          <p:cNvPr id="53" name="Google Shape;1317;p35">
            <a:extLst>
              <a:ext uri="{FF2B5EF4-FFF2-40B4-BE49-F238E27FC236}">
                <a16:creationId xmlns:a16="http://schemas.microsoft.com/office/drawing/2014/main" id="{86D8531A-21E2-3954-6D8D-048653F90ECE}"/>
              </a:ext>
            </a:extLst>
          </p:cNvPr>
          <p:cNvGrpSpPr/>
          <p:nvPr/>
        </p:nvGrpSpPr>
        <p:grpSpPr>
          <a:xfrm>
            <a:off x="10435674" y="3050038"/>
            <a:ext cx="1437207" cy="3807962"/>
            <a:chOff x="7264226" y="2254625"/>
            <a:chExt cx="1350000" cy="3576900"/>
          </a:xfrm>
        </p:grpSpPr>
        <p:cxnSp>
          <p:nvCxnSpPr>
            <p:cNvPr id="54" name="Google Shape;1318;p35">
              <a:extLst>
                <a:ext uri="{FF2B5EF4-FFF2-40B4-BE49-F238E27FC236}">
                  <a16:creationId xmlns:a16="http://schemas.microsoft.com/office/drawing/2014/main" id="{775E004B-08C7-3973-AF41-011B7E1C3329}"/>
                </a:ext>
              </a:extLst>
            </p:cNvPr>
            <p:cNvCxnSpPr/>
            <p:nvPr/>
          </p:nvCxnSpPr>
          <p:spPr>
            <a:xfrm rot="10800000">
              <a:off x="8614214" y="2929625"/>
              <a:ext cx="0" cy="2901900"/>
            </a:xfrm>
            <a:prstGeom prst="straightConnector1">
              <a:avLst/>
            </a:prstGeom>
            <a:noFill/>
            <a:ln w="76200" cap="flat" cmpd="sng">
              <a:solidFill>
                <a:srgbClr val="0289AE"/>
              </a:solidFill>
              <a:prstDash val="solid"/>
              <a:round/>
              <a:headEnd type="none" w="med" len="med"/>
              <a:tailEnd type="none" w="med" len="med"/>
            </a:ln>
          </p:spPr>
        </p:cxnSp>
        <p:sp>
          <p:nvSpPr>
            <p:cNvPr id="55" name="Google Shape;1319;p35">
              <a:extLst>
                <a:ext uri="{FF2B5EF4-FFF2-40B4-BE49-F238E27FC236}">
                  <a16:creationId xmlns:a16="http://schemas.microsoft.com/office/drawing/2014/main" id="{02299F32-424C-2917-4D69-66B532E44F07}"/>
                </a:ext>
              </a:extLst>
            </p:cNvPr>
            <p:cNvSpPr/>
            <p:nvPr/>
          </p:nvSpPr>
          <p:spPr>
            <a:xfrm>
              <a:off x="7264226" y="2254625"/>
              <a:ext cx="1350000" cy="1350000"/>
            </a:xfrm>
            <a:prstGeom prst="arc">
              <a:avLst>
                <a:gd name="adj1" fmla="val 10811050"/>
                <a:gd name="adj2" fmla="val 0"/>
              </a:avLst>
            </a:prstGeom>
            <a:noFill/>
            <a:ln w="76200" cap="flat" cmpd="sng">
              <a:solidFill>
                <a:srgbClr val="0289A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nvGrpSpPr>
            <p:cNvPr id="56" name="Google Shape;1320;p35">
              <a:extLst>
                <a:ext uri="{FF2B5EF4-FFF2-40B4-BE49-F238E27FC236}">
                  <a16:creationId xmlns:a16="http://schemas.microsoft.com/office/drawing/2014/main" id="{D68DCDBF-6155-4AAF-21AA-675FCE02778F}"/>
                </a:ext>
              </a:extLst>
            </p:cNvPr>
            <p:cNvGrpSpPr/>
            <p:nvPr/>
          </p:nvGrpSpPr>
          <p:grpSpPr>
            <a:xfrm>
              <a:off x="7570887" y="2561257"/>
              <a:ext cx="736471" cy="1142018"/>
              <a:chOff x="7570887" y="2561257"/>
              <a:chExt cx="736471" cy="1142018"/>
            </a:xfrm>
          </p:grpSpPr>
          <p:cxnSp>
            <p:nvCxnSpPr>
              <p:cNvPr id="57" name="Google Shape;1321;p35">
                <a:extLst>
                  <a:ext uri="{FF2B5EF4-FFF2-40B4-BE49-F238E27FC236}">
                    <a16:creationId xmlns:a16="http://schemas.microsoft.com/office/drawing/2014/main" id="{8F4734B1-15EB-1361-A8D2-0AB8D4C622A2}"/>
                  </a:ext>
                </a:extLst>
              </p:cNvPr>
              <p:cNvCxnSpPr/>
              <p:nvPr/>
            </p:nvCxnSpPr>
            <p:spPr>
              <a:xfrm rot="10800000">
                <a:off x="7939225" y="3413475"/>
                <a:ext cx="0" cy="289800"/>
              </a:xfrm>
              <a:prstGeom prst="straightConnector1">
                <a:avLst/>
              </a:prstGeom>
              <a:noFill/>
              <a:ln w="9525" cap="flat" cmpd="sng">
                <a:solidFill>
                  <a:schemeClr val="dk2"/>
                </a:solidFill>
                <a:prstDash val="solid"/>
                <a:round/>
                <a:headEnd type="oval" w="med" len="med"/>
                <a:tailEnd type="oval" w="med" len="med"/>
              </a:ln>
            </p:spPr>
          </p:cxnSp>
          <p:grpSp>
            <p:nvGrpSpPr>
              <p:cNvPr id="58" name="Google Shape;1322;p35">
                <a:extLst>
                  <a:ext uri="{FF2B5EF4-FFF2-40B4-BE49-F238E27FC236}">
                    <a16:creationId xmlns:a16="http://schemas.microsoft.com/office/drawing/2014/main" id="{F02E972D-047F-6E49-8443-3F1F2C2EF667}"/>
                  </a:ext>
                </a:extLst>
              </p:cNvPr>
              <p:cNvGrpSpPr/>
              <p:nvPr/>
            </p:nvGrpSpPr>
            <p:grpSpPr>
              <a:xfrm>
                <a:off x="7570887" y="2561257"/>
                <a:ext cx="736471" cy="737029"/>
                <a:chOff x="7570887" y="2561257"/>
                <a:chExt cx="736471" cy="737029"/>
              </a:xfrm>
            </p:grpSpPr>
            <p:sp>
              <p:nvSpPr>
                <p:cNvPr id="62" name="Google Shape;1323;p35">
                  <a:extLst>
                    <a:ext uri="{FF2B5EF4-FFF2-40B4-BE49-F238E27FC236}">
                      <a16:creationId xmlns:a16="http://schemas.microsoft.com/office/drawing/2014/main" id="{E26DE5B6-7BFA-A37B-F2AC-DB3EE1CB759C}"/>
                    </a:ext>
                  </a:extLst>
                </p:cNvPr>
                <p:cNvSpPr/>
                <p:nvPr/>
              </p:nvSpPr>
              <p:spPr>
                <a:xfrm>
                  <a:off x="757088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028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63" name="Google Shape;1324;p35">
                  <a:extLst>
                    <a:ext uri="{FF2B5EF4-FFF2-40B4-BE49-F238E27FC236}">
                      <a16:creationId xmlns:a16="http://schemas.microsoft.com/office/drawing/2014/main" id="{6A8EDE8F-4CA4-429D-9B5F-388864297CB6}"/>
                    </a:ext>
                  </a:extLst>
                </p:cNvPr>
                <p:cNvSpPr/>
                <p:nvPr/>
              </p:nvSpPr>
              <p:spPr>
                <a:xfrm>
                  <a:off x="7684522"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6"/>
                    </a:solidFill>
                    <a:latin typeface="Calibri" panose="020F0502020204030204" pitchFamily="34" charset="0"/>
                    <a:cs typeface="Calibri" panose="020F0502020204030204" pitchFamily="34" charset="0"/>
                  </a:endParaRPr>
                </a:p>
              </p:txBody>
            </p:sp>
          </p:grpSp>
        </p:grpSp>
      </p:grpSp>
      <p:grpSp>
        <p:nvGrpSpPr>
          <p:cNvPr id="64" name="Google Shape;1288;p35">
            <a:extLst>
              <a:ext uri="{FF2B5EF4-FFF2-40B4-BE49-F238E27FC236}">
                <a16:creationId xmlns:a16="http://schemas.microsoft.com/office/drawing/2014/main" id="{0F696F0C-2D8C-D90A-031F-90DF2FC11976}"/>
              </a:ext>
            </a:extLst>
          </p:cNvPr>
          <p:cNvGrpSpPr/>
          <p:nvPr/>
        </p:nvGrpSpPr>
        <p:grpSpPr>
          <a:xfrm>
            <a:off x="8998881" y="2921498"/>
            <a:ext cx="1433694" cy="1531585"/>
            <a:chOff x="5919000" y="2156250"/>
            <a:chExt cx="1346700" cy="1438650"/>
          </a:xfrm>
        </p:grpSpPr>
        <p:sp>
          <p:nvSpPr>
            <p:cNvPr id="65" name="Google Shape;1289;p35">
              <a:extLst>
                <a:ext uri="{FF2B5EF4-FFF2-40B4-BE49-F238E27FC236}">
                  <a16:creationId xmlns:a16="http://schemas.microsoft.com/office/drawing/2014/main" id="{BEDD68DE-678E-2191-EA3A-C779336C8E95}"/>
                </a:ext>
              </a:extLst>
            </p:cNvPr>
            <p:cNvSpPr/>
            <p:nvPr/>
          </p:nvSpPr>
          <p:spPr>
            <a:xfrm rot="10800000">
              <a:off x="5919000" y="2248200"/>
              <a:ext cx="1346700" cy="1346700"/>
            </a:xfrm>
            <a:prstGeom prst="arc">
              <a:avLst>
                <a:gd name="adj1" fmla="val 10811050"/>
                <a:gd name="adj2" fmla="val 0"/>
              </a:avLst>
            </a:prstGeom>
            <a:noFill/>
            <a:ln w="76200" cap="flat" cmpd="sng">
              <a:solidFill>
                <a:srgbClr val="3D824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cxnSp>
          <p:nvCxnSpPr>
            <p:cNvPr id="66" name="Google Shape;1290;p35">
              <a:extLst>
                <a:ext uri="{FF2B5EF4-FFF2-40B4-BE49-F238E27FC236}">
                  <a16:creationId xmlns:a16="http://schemas.microsoft.com/office/drawing/2014/main" id="{31B23338-DB3D-5AD3-86DF-74157CE6DF6F}"/>
                </a:ext>
              </a:extLst>
            </p:cNvPr>
            <p:cNvCxnSpPr/>
            <p:nvPr/>
          </p:nvCxnSpPr>
          <p:spPr>
            <a:xfrm rot="10800000">
              <a:off x="6592350" y="2156250"/>
              <a:ext cx="0" cy="289800"/>
            </a:xfrm>
            <a:prstGeom prst="straightConnector1">
              <a:avLst/>
            </a:prstGeom>
            <a:noFill/>
            <a:ln w="9525" cap="flat" cmpd="sng">
              <a:solidFill>
                <a:schemeClr val="dk2"/>
              </a:solidFill>
              <a:prstDash val="solid"/>
              <a:round/>
              <a:headEnd type="oval" w="med" len="med"/>
              <a:tailEnd type="oval" w="med" len="med"/>
            </a:ln>
          </p:spPr>
        </p:cxnSp>
        <p:grpSp>
          <p:nvGrpSpPr>
            <p:cNvPr id="67" name="Google Shape;1291;p35">
              <a:extLst>
                <a:ext uri="{FF2B5EF4-FFF2-40B4-BE49-F238E27FC236}">
                  <a16:creationId xmlns:a16="http://schemas.microsoft.com/office/drawing/2014/main" id="{0CAA8C5E-2172-E5EF-D711-1942AF4D2FB7}"/>
                </a:ext>
              </a:extLst>
            </p:cNvPr>
            <p:cNvGrpSpPr/>
            <p:nvPr/>
          </p:nvGrpSpPr>
          <p:grpSpPr>
            <a:xfrm>
              <a:off x="6224137" y="2561257"/>
              <a:ext cx="736471" cy="737029"/>
              <a:chOff x="6224137" y="2561257"/>
              <a:chExt cx="736471" cy="737029"/>
            </a:xfrm>
          </p:grpSpPr>
          <p:sp>
            <p:nvSpPr>
              <p:cNvPr id="71" name="Google Shape;1292;p35">
                <a:extLst>
                  <a:ext uri="{FF2B5EF4-FFF2-40B4-BE49-F238E27FC236}">
                    <a16:creationId xmlns:a16="http://schemas.microsoft.com/office/drawing/2014/main" id="{0010CB2A-74EC-5F48-122E-F773A533B8A3}"/>
                  </a:ext>
                </a:extLst>
              </p:cNvPr>
              <p:cNvSpPr/>
              <p:nvPr/>
            </p:nvSpPr>
            <p:spPr>
              <a:xfrm>
                <a:off x="6224137"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3D82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72" name="Google Shape;1293;p35">
                <a:extLst>
                  <a:ext uri="{FF2B5EF4-FFF2-40B4-BE49-F238E27FC236}">
                    <a16:creationId xmlns:a16="http://schemas.microsoft.com/office/drawing/2014/main" id="{11565954-3B65-7DE1-8784-049C28DA9E69}"/>
                  </a:ext>
                </a:extLst>
              </p:cNvPr>
              <p:cNvSpPr/>
              <p:nvPr/>
            </p:nvSpPr>
            <p:spPr>
              <a:xfrm>
                <a:off x="6336910"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5"/>
                  </a:solidFill>
                  <a:latin typeface="Calibri" panose="020F0502020204030204" pitchFamily="34" charset="0"/>
                  <a:cs typeface="Calibri" panose="020F0502020204030204" pitchFamily="34" charset="0"/>
                </a:endParaRPr>
              </a:p>
            </p:txBody>
          </p:sp>
        </p:grpSp>
      </p:grpSp>
      <p:grpSp>
        <p:nvGrpSpPr>
          <p:cNvPr id="73" name="Google Shape;1307;p35">
            <a:extLst>
              <a:ext uri="{FF2B5EF4-FFF2-40B4-BE49-F238E27FC236}">
                <a16:creationId xmlns:a16="http://schemas.microsoft.com/office/drawing/2014/main" id="{E6BCDEAE-7A5A-EC65-84C1-BE469069E00F}"/>
              </a:ext>
            </a:extLst>
          </p:cNvPr>
          <p:cNvGrpSpPr/>
          <p:nvPr/>
        </p:nvGrpSpPr>
        <p:grpSpPr>
          <a:xfrm>
            <a:off x="7554132" y="3026228"/>
            <a:ext cx="1437208" cy="1542231"/>
            <a:chOff x="4570501" y="2254625"/>
            <a:chExt cx="1350000" cy="1448650"/>
          </a:xfrm>
        </p:grpSpPr>
        <p:sp>
          <p:nvSpPr>
            <p:cNvPr id="74" name="Google Shape;1308;p35">
              <a:extLst>
                <a:ext uri="{FF2B5EF4-FFF2-40B4-BE49-F238E27FC236}">
                  <a16:creationId xmlns:a16="http://schemas.microsoft.com/office/drawing/2014/main" id="{3A1BDEFA-17E4-1DBD-0762-A6B24D2EACF2}"/>
                </a:ext>
              </a:extLst>
            </p:cNvPr>
            <p:cNvSpPr/>
            <p:nvPr/>
          </p:nvSpPr>
          <p:spPr>
            <a:xfrm>
              <a:off x="4570501" y="2254625"/>
              <a:ext cx="1350000" cy="1350000"/>
            </a:xfrm>
            <a:prstGeom prst="arc">
              <a:avLst>
                <a:gd name="adj1" fmla="val 10811050"/>
                <a:gd name="adj2" fmla="val 0"/>
              </a:avLst>
            </a:prstGeom>
            <a:noFill/>
            <a:ln w="76200" cap="flat" cmpd="sng">
              <a:solidFill>
                <a:srgbClr val="62A8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grpSp>
          <p:nvGrpSpPr>
            <p:cNvPr id="75" name="Google Shape;1309;p35">
              <a:extLst>
                <a:ext uri="{FF2B5EF4-FFF2-40B4-BE49-F238E27FC236}">
                  <a16:creationId xmlns:a16="http://schemas.microsoft.com/office/drawing/2014/main" id="{894ED83B-8CA6-26E1-71D6-669CA2928EB4}"/>
                </a:ext>
              </a:extLst>
            </p:cNvPr>
            <p:cNvGrpSpPr/>
            <p:nvPr/>
          </p:nvGrpSpPr>
          <p:grpSpPr>
            <a:xfrm>
              <a:off x="4877272" y="2561257"/>
              <a:ext cx="736471" cy="1142018"/>
              <a:chOff x="4877272" y="2561257"/>
              <a:chExt cx="736471" cy="1142018"/>
            </a:xfrm>
          </p:grpSpPr>
          <p:cxnSp>
            <p:nvCxnSpPr>
              <p:cNvPr id="76" name="Google Shape;1310;p35">
                <a:extLst>
                  <a:ext uri="{FF2B5EF4-FFF2-40B4-BE49-F238E27FC236}">
                    <a16:creationId xmlns:a16="http://schemas.microsoft.com/office/drawing/2014/main" id="{80A22092-9946-E3C4-5CB6-74BE2C96AA0B}"/>
                  </a:ext>
                </a:extLst>
              </p:cNvPr>
              <p:cNvCxnSpPr/>
              <p:nvPr/>
            </p:nvCxnSpPr>
            <p:spPr>
              <a:xfrm rot="10800000">
                <a:off x="5245500" y="3413475"/>
                <a:ext cx="0" cy="289800"/>
              </a:xfrm>
              <a:prstGeom prst="straightConnector1">
                <a:avLst/>
              </a:prstGeom>
              <a:noFill/>
              <a:ln w="9525" cap="flat" cmpd="sng">
                <a:solidFill>
                  <a:schemeClr val="dk2"/>
                </a:solidFill>
                <a:prstDash val="solid"/>
                <a:round/>
                <a:headEnd type="oval" w="med" len="med"/>
                <a:tailEnd type="oval" w="med" len="med"/>
              </a:ln>
            </p:spPr>
          </p:cxnSp>
          <p:grpSp>
            <p:nvGrpSpPr>
              <p:cNvPr id="77" name="Google Shape;1311;p35">
                <a:extLst>
                  <a:ext uri="{FF2B5EF4-FFF2-40B4-BE49-F238E27FC236}">
                    <a16:creationId xmlns:a16="http://schemas.microsoft.com/office/drawing/2014/main" id="{9D018E8E-DB4D-EE33-810E-C00A86E5B037}"/>
                  </a:ext>
                </a:extLst>
              </p:cNvPr>
              <p:cNvGrpSpPr/>
              <p:nvPr/>
            </p:nvGrpSpPr>
            <p:grpSpPr>
              <a:xfrm>
                <a:off x="4877272" y="2561257"/>
                <a:ext cx="736471" cy="737029"/>
                <a:chOff x="4877272" y="2561257"/>
                <a:chExt cx="736471" cy="737029"/>
              </a:xfrm>
            </p:grpSpPr>
            <p:sp>
              <p:nvSpPr>
                <p:cNvPr id="81" name="Google Shape;1312;p35">
                  <a:extLst>
                    <a:ext uri="{FF2B5EF4-FFF2-40B4-BE49-F238E27FC236}">
                      <a16:creationId xmlns:a16="http://schemas.microsoft.com/office/drawing/2014/main" id="{96180318-8C1C-BA1D-40DE-DA1B00B8E635}"/>
                    </a:ext>
                  </a:extLst>
                </p:cNvPr>
                <p:cNvSpPr/>
                <p:nvPr/>
              </p:nvSpPr>
              <p:spPr>
                <a:xfrm>
                  <a:off x="4877272" y="2561257"/>
                  <a:ext cx="736471" cy="737029"/>
                </a:xfrm>
                <a:custGeom>
                  <a:avLst/>
                  <a:gdLst/>
                  <a:ahLst/>
                  <a:cxnLst/>
                  <a:rect l="l" t="t" r="r" b="b"/>
                  <a:pathLst>
                    <a:path w="42247" h="42279" extrusionOk="0">
                      <a:moveTo>
                        <a:pt x="18811" y="0"/>
                      </a:moveTo>
                      <a:cubicBezTo>
                        <a:pt x="18273" y="0"/>
                        <a:pt x="17830" y="412"/>
                        <a:pt x="17798" y="950"/>
                      </a:cubicBezTo>
                      <a:lnTo>
                        <a:pt x="17608" y="3579"/>
                      </a:lnTo>
                      <a:cubicBezTo>
                        <a:pt x="17545" y="3991"/>
                        <a:pt x="17260" y="4371"/>
                        <a:pt x="16816" y="4497"/>
                      </a:cubicBezTo>
                      <a:cubicBezTo>
                        <a:pt x="15264" y="4877"/>
                        <a:pt x="13776" y="5511"/>
                        <a:pt x="12383" y="6334"/>
                      </a:cubicBezTo>
                      <a:cubicBezTo>
                        <a:pt x="12216" y="6431"/>
                        <a:pt x="12032" y="6480"/>
                        <a:pt x="11848" y="6480"/>
                      </a:cubicBezTo>
                      <a:cubicBezTo>
                        <a:pt x="11611" y="6480"/>
                        <a:pt x="11375" y="6399"/>
                        <a:pt x="11179" y="6239"/>
                      </a:cubicBezTo>
                      <a:lnTo>
                        <a:pt x="9216" y="4529"/>
                      </a:lnTo>
                      <a:cubicBezTo>
                        <a:pt x="9030" y="4359"/>
                        <a:pt x="8783" y="4271"/>
                        <a:pt x="8536" y="4271"/>
                      </a:cubicBezTo>
                      <a:cubicBezTo>
                        <a:pt x="8277" y="4271"/>
                        <a:pt x="8016" y="4366"/>
                        <a:pt x="7822" y="4561"/>
                      </a:cubicBezTo>
                      <a:lnTo>
                        <a:pt x="6777" y="5606"/>
                      </a:lnTo>
                      <a:lnTo>
                        <a:pt x="5732" y="6619"/>
                      </a:lnTo>
                      <a:lnTo>
                        <a:pt x="4655" y="7664"/>
                      </a:lnTo>
                      <a:cubicBezTo>
                        <a:pt x="4275" y="8044"/>
                        <a:pt x="4244" y="8678"/>
                        <a:pt x="4592" y="9058"/>
                      </a:cubicBezTo>
                      <a:lnTo>
                        <a:pt x="6302" y="11084"/>
                      </a:lnTo>
                      <a:cubicBezTo>
                        <a:pt x="6587" y="11433"/>
                        <a:pt x="6619" y="11908"/>
                        <a:pt x="6397" y="12288"/>
                      </a:cubicBezTo>
                      <a:cubicBezTo>
                        <a:pt x="5510" y="13745"/>
                        <a:pt x="4845" y="15360"/>
                        <a:pt x="4434" y="17038"/>
                      </a:cubicBezTo>
                      <a:cubicBezTo>
                        <a:pt x="4339" y="17450"/>
                        <a:pt x="3990" y="17798"/>
                        <a:pt x="3547" y="17830"/>
                      </a:cubicBezTo>
                      <a:lnTo>
                        <a:pt x="950" y="18020"/>
                      </a:lnTo>
                      <a:cubicBezTo>
                        <a:pt x="412" y="18052"/>
                        <a:pt x="0" y="18495"/>
                        <a:pt x="0" y="19033"/>
                      </a:cubicBezTo>
                      <a:lnTo>
                        <a:pt x="0" y="23467"/>
                      </a:lnTo>
                      <a:cubicBezTo>
                        <a:pt x="0" y="24005"/>
                        <a:pt x="412" y="24449"/>
                        <a:pt x="950" y="24480"/>
                      </a:cubicBezTo>
                      <a:lnTo>
                        <a:pt x="3579" y="24702"/>
                      </a:lnTo>
                      <a:cubicBezTo>
                        <a:pt x="4022" y="24734"/>
                        <a:pt x="4370" y="25019"/>
                        <a:pt x="4497" y="25462"/>
                      </a:cubicBezTo>
                      <a:cubicBezTo>
                        <a:pt x="4909" y="27109"/>
                        <a:pt x="5574" y="28661"/>
                        <a:pt x="6460" y="30117"/>
                      </a:cubicBezTo>
                      <a:cubicBezTo>
                        <a:pt x="6682" y="30497"/>
                        <a:pt x="6651" y="30972"/>
                        <a:pt x="6365" y="31321"/>
                      </a:cubicBezTo>
                      <a:lnTo>
                        <a:pt x="4719" y="33284"/>
                      </a:lnTo>
                      <a:cubicBezTo>
                        <a:pt x="4370" y="33696"/>
                        <a:pt x="4402" y="34298"/>
                        <a:pt x="4782" y="34678"/>
                      </a:cubicBezTo>
                      <a:lnTo>
                        <a:pt x="5859" y="35723"/>
                      </a:lnTo>
                      <a:lnTo>
                        <a:pt x="6872" y="36768"/>
                      </a:lnTo>
                      <a:lnTo>
                        <a:pt x="7981" y="37813"/>
                      </a:lnTo>
                      <a:cubicBezTo>
                        <a:pt x="8179" y="38011"/>
                        <a:pt x="8437" y="38114"/>
                        <a:pt x="8697" y="38114"/>
                      </a:cubicBezTo>
                      <a:cubicBezTo>
                        <a:pt x="8936" y="38114"/>
                        <a:pt x="9177" y="38027"/>
                        <a:pt x="9374" y="37845"/>
                      </a:cubicBezTo>
                      <a:lnTo>
                        <a:pt x="11338" y="36134"/>
                      </a:lnTo>
                      <a:cubicBezTo>
                        <a:pt x="11537" y="35953"/>
                        <a:pt x="11779" y="35865"/>
                        <a:pt x="12020" y="35865"/>
                      </a:cubicBezTo>
                      <a:cubicBezTo>
                        <a:pt x="12200" y="35865"/>
                        <a:pt x="12379" y="35913"/>
                        <a:pt x="12541" y="36008"/>
                      </a:cubicBezTo>
                      <a:cubicBezTo>
                        <a:pt x="14029" y="36863"/>
                        <a:pt x="15645" y="37496"/>
                        <a:pt x="17323" y="37876"/>
                      </a:cubicBezTo>
                      <a:cubicBezTo>
                        <a:pt x="17766" y="37971"/>
                        <a:pt x="18083" y="38351"/>
                        <a:pt x="18115" y="38795"/>
                      </a:cubicBezTo>
                      <a:lnTo>
                        <a:pt x="18368" y="41392"/>
                      </a:lnTo>
                      <a:cubicBezTo>
                        <a:pt x="18431" y="41898"/>
                        <a:pt x="18875" y="42278"/>
                        <a:pt x="19413" y="42278"/>
                      </a:cubicBezTo>
                      <a:lnTo>
                        <a:pt x="20902" y="42247"/>
                      </a:lnTo>
                      <a:lnTo>
                        <a:pt x="22358" y="42215"/>
                      </a:lnTo>
                      <a:lnTo>
                        <a:pt x="23847" y="42183"/>
                      </a:lnTo>
                      <a:cubicBezTo>
                        <a:pt x="24385" y="42183"/>
                        <a:pt x="24797" y="41772"/>
                        <a:pt x="24829" y="41233"/>
                      </a:cubicBezTo>
                      <a:lnTo>
                        <a:pt x="24987" y="38605"/>
                      </a:lnTo>
                      <a:cubicBezTo>
                        <a:pt x="25019" y="38161"/>
                        <a:pt x="25304" y="37781"/>
                        <a:pt x="25747" y="37655"/>
                      </a:cubicBezTo>
                      <a:cubicBezTo>
                        <a:pt x="27235" y="37243"/>
                        <a:pt x="28692" y="36610"/>
                        <a:pt x="30022" y="35818"/>
                      </a:cubicBezTo>
                      <a:cubicBezTo>
                        <a:pt x="30189" y="35721"/>
                        <a:pt x="30373" y="35672"/>
                        <a:pt x="30557" y="35672"/>
                      </a:cubicBezTo>
                      <a:cubicBezTo>
                        <a:pt x="30794" y="35672"/>
                        <a:pt x="31030" y="35752"/>
                        <a:pt x="31226" y="35913"/>
                      </a:cubicBezTo>
                      <a:lnTo>
                        <a:pt x="33189" y="37591"/>
                      </a:lnTo>
                      <a:cubicBezTo>
                        <a:pt x="33386" y="37742"/>
                        <a:pt x="33625" y="37821"/>
                        <a:pt x="33864" y="37821"/>
                      </a:cubicBezTo>
                      <a:cubicBezTo>
                        <a:pt x="34125" y="37821"/>
                        <a:pt x="34384" y="37727"/>
                        <a:pt x="34583" y="37528"/>
                      </a:cubicBezTo>
                      <a:lnTo>
                        <a:pt x="35659" y="36451"/>
                      </a:lnTo>
                      <a:lnTo>
                        <a:pt x="36704" y="35438"/>
                      </a:lnTo>
                      <a:lnTo>
                        <a:pt x="37750" y="34393"/>
                      </a:lnTo>
                      <a:cubicBezTo>
                        <a:pt x="38130" y="34013"/>
                        <a:pt x="38130" y="33379"/>
                        <a:pt x="37781" y="32999"/>
                      </a:cubicBezTo>
                      <a:lnTo>
                        <a:pt x="36071" y="31004"/>
                      </a:lnTo>
                      <a:cubicBezTo>
                        <a:pt x="35786" y="30687"/>
                        <a:pt x="35723" y="30181"/>
                        <a:pt x="35944" y="29832"/>
                      </a:cubicBezTo>
                      <a:cubicBezTo>
                        <a:pt x="36799" y="28407"/>
                        <a:pt x="37401" y="26855"/>
                        <a:pt x="37813" y="25272"/>
                      </a:cubicBezTo>
                      <a:cubicBezTo>
                        <a:pt x="37908" y="24829"/>
                        <a:pt x="38256" y="24512"/>
                        <a:pt x="38731" y="24480"/>
                      </a:cubicBezTo>
                      <a:lnTo>
                        <a:pt x="41296" y="24259"/>
                      </a:lnTo>
                      <a:cubicBezTo>
                        <a:pt x="41835" y="24227"/>
                        <a:pt x="42247" y="23784"/>
                        <a:pt x="42247" y="23245"/>
                      </a:cubicBezTo>
                      <a:lnTo>
                        <a:pt x="42247" y="18812"/>
                      </a:lnTo>
                      <a:cubicBezTo>
                        <a:pt x="42247" y="18273"/>
                        <a:pt x="41835" y="17830"/>
                        <a:pt x="41296" y="17798"/>
                      </a:cubicBezTo>
                      <a:lnTo>
                        <a:pt x="38668" y="17577"/>
                      </a:lnTo>
                      <a:cubicBezTo>
                        <a:pt x="38225" y="17545"/>
                        <a:pt x="37876" y="17260"/>
                        <a:pt x="37750" y="16848"/>
                      </a:cubicBezTo>
                      <a:cubicBezTo>
                        <a:pt x="37338" y="15296"/>
                        <a:pt x="36736" y="13808"/>
                        <a:pt x="35944" y="12446"/>
                      </a:cubicBezTo>
                      <a:cubicBezTo>
                        <a:pt x="35691" y="12066"/>
                        <a:pt x="35754" y="11559"/>
                        <a:pt x="36039" y="11243"/>
                      </a:cubicBezTo>
                      <a:lnTo>
                        <a:pt x="37750" y="9279"/>
                      </a:lnTo>
                      <a:cubicBezTo>
                        <a:pt x="38098" y="8899"/>
                        <a:pt x="38066" y="8266"/>
                        <a:pt x="37718" y="7886"/>
                      </a:cubicBezTo>
                      <a:lnTo>
                        <a:pt x="36673" y="6841"/>
                      </a:lnTo>
                      <a:lnTo>
                        <a:pt x="35628" y="5764"/>
                      </a:lnTo>
                      <a:lnTo>
                        <a:pt x="34583" y="4719"/>
                      </a:lnTo>
                      <a:cubicBezTo>
                        <a:pt x="34377" y="4496"/>
                        <a:pt x="34106" y="4384"/>
                        <a:pt x="33835" y="4384"/>
                      </a:cubicBezTo>
                      <a:cubicBezTo>
                        <a:pt x="33606" y="4384"/>
                        <a:pt x="33378" y="4464"/>
                        <a:pt x="33189" y="4624"/>
                      </a:cubicBezTo>
                      <a:lnTo>
                        <a:pt x="31162" y="6334"/>
                      </a:lnTo>
                      <a:cubicBezTo>
                        <a:pt x="30984" y="6494"/>
                        <a:pt x="30756" y="6575"/>
                        <a:pt x="30523" y="6575"/>
                      </a:cubicBezTo>
                      <a:cubicBezTo>
                        <a:pt x="30341" y="6575"/>
                        <a:pt x="30157" y="6526"/>
                        <a:pt x="29991" y="6429"/>
                      </a:cubicBezTo>
                      <a:cubicBezTo>
                        <a:pt x="28502" y="5511"/>
                        <a:pt x="26919" y="4846"/>
                        <a:pt x="25240" y="4434"/>
                      </a:cubicBezTo>
                      <a:cubicBezTo>
                        <a:pt x="24797" y="4339"/>
                        <a:pt x="24480" y="3959"/>
                        <a:pt x="24449" y="3516"/>
                      </a:cubicBezTo>
                      <a:lnTo>
                        <a:pt x="24259" y="950"/>
                      </a:lnTo>
                      <a:cubicBezTo>
                        <a:pt x="24195" y="412"/>
                        <a:pt x="23752" y="0"/>
                        <a:pt x="23213" y="0"/>
                      </a:cubicBezTo>
                      <a:close/>
                    </a:path>
                  </a:pathLst>
                </a:custGeom>
                <a:solidFill>
                  <a:srgbClr val="62A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 name="Google Shape;1313;p35">
                  <a:extLst>
                    <a:ext uri="{FF2B5EF4-FFF2-40B4-BE49-F238E27FC236}">
                      <a16:creationId xmlns:a16="http://schemas.microsoft.com/office/drawing/2014/main" id="{36A65FC4-C13E-27E0-9C94-2D8B993DDF6C}"/>
                    </a:ext>
                  </a:extLst>
                </p:cNvPr>
                <p:cNvSpPr/>
                <p:nvPr/>
              </p:nvSpPr>
              <p:spPr>
                <a:xfrm>
                  <a:off x="4990072" y="2674263"/>
                  <a:ext cx="510900" cy="510900"/>
                </a:xfrm>
                <a:prstGeom prst="ellipse">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solidFill>
                      <a:schemeClr val="accent4"/>
                    </a:solidFill>
                    <a:latin typeface="Calibri" panose="020F0502020204030204" pitchFamily="34" charset="0"/>
                    <a:cs typeface="Calibri" panose="020F0502020204030204" pitchFamily="34" charset="0"/>
                  </a:endParaRPr>
                </a:p>
              </p:txBody>
            </p:sp>
          </p:grpSp>
        </p:grpSp>
      </p:grpSp>
      <p:sp>
        <p:nvSpPr>
          <p:cNvPr id="85" name="Google Shape;1306;p35">
            <a:extLst>
              <a:ext uri="{FF2B5EF4-FFF2-40B4-BE49-F238E27FC236}">
                <a16:creationId xmlns:a16="http://schemas.microsoft.com/office/drawing/2014/main" id="{ECDAE1EC-D4BC-61AD-7BDB-E299DC8D0416}"/>
              </a:ext>
            </a:extLst>
          </p:cNvPr>
          <p:cNvSpPr txBox="1"/>
          <p:nvPr/>
        </p:nvSpPr>
        <p:spPr>
          <a:xfrm>
            <a:off x="1912374" y="4217446"/>
            <a:ext cx="1251049" cy="642592"/>
          </a:xfrm>
          <a:prstGeom prst="rect">
            <a:avLst/>
          </a:prstGeom>
          <a:noFill/>
          <a:ln>
            <a:noFill/>
          </a:ln>
        </p:spPr>
        <p:txBody>
          <a:bodyPr spcFirstLastPara="1" wrap="square" lIns="91425" tIns="91425" rIns="91425" bIns="91425" anchor="t" anchorCtr="0">
            <a:noAutofit/>
          </a:bodyPr>
          <a:lstStyle/>
          <a:p>
            <a:pPr algn="ctr">
              <a:lnSpc>
                <a:spcPts val="1620"/>
              </a:lnSpc>
            </a:pPr>
            <a:r>
              <a:rPr lang="en-IE" sz="1600" dirty="0">
                <a:solidFill>
                  <a:srgbClr val="262626"/>
                </a:solidFill>
                <a:latin typeface="Calibri" panose="020F0502020204030204" pitchFamily="34" charset="0"/>
                <a:ea typeface="Fira Sans"/>
                <a:cs typeface="Calibri" panose="020F0502020204030204" pitchFamily="34" charset="0"/>
                <a:sym typeface="Fira Sans"/>
              </a:rPr>
              <a:t>Food waste per cover</a:t>
            </a:r>
          </a:p>
          <a:p>
            <a:pPr algn="ctr">
              <a:lnSpc>
                <a:spcPts val="1620"/>
              </a:lnSpc>
            </a:pPr>
            <a:endParaRPr sz="1600" dirty="0">
              <a:solidFill>
                <a:srgbClr val="262626"/>
              </a:solidFill>
              <a:latin typeface="Calibri" panose="020F0502020204030204" pitchFamily="34" charset="0"/>
              <a:ea typeface="Fira Sans"/>
              <a:cs typeface="Calibri" panose="020F0502020204030204" pitchFamily="34" charset="0"/>
              <a:sym typeface="Fira Sans"/>
            </a:endParaRPr>
          </a:p>
        </p:txBody>
      </p:sp>
      <p:sp>
        <p:nvSpPr>
          <p:cNvPr id="86" name="Google Shape;1277;p35">
            <a:extLst>
              <a:ext uri="{FF2B5EF4-FFF2-40B4-BE49-F238E27FC236}">
                <a16:creationId xmlns:a16="http://schemas.microsoft.com/office/drawing/2014/main" id="{15D12397-0F70-9AFF-2332-51FF1B80F20D}"/>
              </a:ext>
            </a:extLst>
          </p:cNvPr>
          <p:cNvSpPr txBox="1"/>
          <p:nvPr/>
        </p:nvSpPr>
        <p:spPr>
          <a:xfrm>
            <a:off x="366737" y="2621996"/>
            <a:ext cx="1460254" cy="642592"/>
          </a:xfrm>
          <a:prstGeom prst="rect">
            <a:avLst/>
          </a:prstGeom>
          <a:noFill/>
          <a:ln>
            <a:noFill/>
          </a:ln>
        </p:spPr>
        <p:txBody>
          <a:bodyPr spcFirstLastPara="1" wrap="square" lIns="91425" tIns="91425" rIns="91425" bIns="91425" anchor="b" anchorCtr="0">
            <a:noAutofit/>
          </a:bodyPr>
          <a:lstStyle/>
          <a:p>
            <a:pPr algn="ctr">
              <a:lnSpc>
                <a:spcPts val="1620"/>
              </a:lnSpc>
            </a:pPr>
            <a:r>
              <a:rPr lang="en-IE" sz="1600" dirty="0">
                <a:solidFill>
                  <a:srgbClr val="262626"/>
                </a:solidFill>
                <a:latin typeface="Calibri" panose="020F0502020204030204" pitchFamily="34" charset="0"/>
                <a:ea typeface="Fira Sans"/>
                <a:cs typeface="Calibri" panose="020F0502020204030204" pitchFamily="34" charset="0"/>
                <a:sym typeface="Fira Sans"/>
              </a:rPr>
              <a:t>Laundry loads per occupied room</a:t>
            </a:r>
          </a:p>
        </p:txBody>
      </p:sp>
      <p:sp>
        <p:nvSpPr>
          <p:cNvPr id="87" name="Google Shape;1287;p35">
            <a:extLst>
              <a:ext uri="{FF2B5EF4-FFF2-40B4-BE49-F238E27FC236}">
                <a16:creationId xmlns:a16="http://schemas.microsoft.com/office/drawing/2014/main" id="{DA4BC9C4-E177-EEB7-322D-0470D9521A24}"/>
              </a:ext>
            </a:extLst>
          </p:cNvPr>
          <p:cNvSpPr txBox="1"/>
          <p:nvPr/>
        </p:nvSpPr>
        <p:spPr>
          <a:xfrm>
            <a:off x="3232103" y="2621677"/>
            <a:ext cx="1460254" cy="642911"/>
          </a:xfrm>
          <a:prstGeom prst="rect">
            <a:avLst/>
          </a:prstGeom>
          <a:noFill/>
          <a:ln>
            <a:noFill/>
          </a:ln>
        </p:spPr>
        <p:txBody>
          <a:bodyPr spcFirstLastPara="1" wrap="square" lIns="91425" tIns="91425" rIns="91425" bIns="91425" anchor="b" anchorCtr="0">
            <a:noAutofit/>
          </a:bodyPr>
          <a:lstStyle/>
          <a:p>
            <a:pPr algn="ctr">
              <a:lnSpc>
                <a:spcPts val="1620"/>
              </a:lnSpc>
            </a:pPr>
            <a:r>
              <a:rPr lang="en-IE" sz="1600" dirty="0">
                <a:solidFill>
                  <a:srgbClr val="262626"/>
                </a:solidFill>
                <a:latin typeface="Calibri" panose="020F0502020204030204" pitchFamily="34" charset="0"/>
                <a:ea typeface="Fira Sans"/>
                <a:cs typeface="Calibri" panose="020F0502020204030204" pitchFamily="34" charset="0"/>
                <a:sym typeface="Fira Sans"/>
              </a:rPr>
              <a:t>Amenity packaging use per stay</a:t>
            </a:r>
          </a:p>
        </p:txBody>
      </p:sp>
      <p:sp>
        <p:nvSpPr>
          <p:cNvPr id="88" name="Google Shape;1316;p35">
            <a:extLst>
              <a:ext uri="{FF2B5EF4-FFF2-40B4-BE49-F238E27FC236}">
                <a16:creationId xmlns:a16="http://schemas.microsoft.com/office/drawing/2014/main" id="{0B927277-9EB5-B9A7-44B6-72A9D293D374}"/>
              </a:ext>
            </a:extLst>
          </p:cNvPr>
          <p:cNvSpPr txBox="1"/>
          <p:nvPr/>
        </p:nvSpPr>
        <p:spPr>
          <a:xfrm>
            <a:off x="4668407" y="4217446"/>
            <a:ext cx="1460254" cy="642911"/>
          </a:xfrm>
          <a:prstGeom prst="rect">
            <a:avLst/>
          </a:prstGeom>
          <a:noFill/>
          <a:ln>
            <a:noFill/>
          </a:ln>
        </p:spPr>
        <p:txBody>
          <a:bodyPr spcFirstLastPara="1" wrap="square" lIns="91425" tIns="91425" rIns="91425" bIns="91425" anchor="t" anchorCtr="0">
            <a:noAutofit/>
          </a:bodyPr>
          <a:lstStyle/>
          <a:p>
            <a:pPr algn="ctr">
              <a:lnSpc>
                <a:spcPts val="1620"/>
              </a:lnSpc>
            </a:pPr>
            <a:r>
              <a:rPr lang="en-IE" sz="1600" dirty="0">
                <a:solidFill>
                  <a:srgbClr val="262626"/>
                </a:solidFill>
                <a:latin typeface="Calibri" panose="020F0502020204030204" pitchFamily="34" charset="0"/>
                <a:ea typeface="Fira Sans"/>
                <a:cs typeface="Calibri" panose="020F0502020204030204" pitchFamily="34" charset="0"/>
                <a:sym typeface="Fira Sans"/>
              </a:rPr>
              <a:t>Water use in high-demand zones</a:t>
            </a:r>
          </a:p>
          <a:p>
            <a:pPr algn="ctr">
              <a:lnSpc>
                <a:spcPts val="1620"/>
              </a:lnSpc>
            </a:pPr>
            <a:endParaRPr sz="1600" dirty="0">
              <a:solidFill>
                <a:srgbClr val="262626"/>
              </a:solidFill>
              <a:latin typeface="Calibri" panose="020F0502020204030204" pitchFamily="34" charset="0"/>
              <a:ea typeface="Fira Sans"/>
              <a:cs typeface="Calibri" panose="020F0502020204030204" pitchFamily="34" charset="0"/>
              <a:sym typeface="Fira Sans"/>
            </a:endParaRPr>
          </a:p>
        </p:txBody>
      </p:sp>
      <p:sp>
        <p:nvSpPr>
          <p:cNvPr id="89" name="Google Shape;1306;p35">
            <a:extLst>
              <a:ext uri="{FF2B5EF4-FFF2-40B4-BE49-F238E27FC236}">
                <a16:creationId xmlns:a16="http://schemas.microsoft.com/office/drawing/2014/main" id="{8C9CBA25-E50A-893F-F075-5A4EED718C20}"/>
              </a:ext>
            </a:extLst>
          </p:cNvPr>
          <p:cNvSpPr txBox="1"/>
          <p:nvPr/>
        </p:nvSpPr>
        <p:spPr>
          <a:xfrm>
            <a:off x="7582515" y="4217446"/>
            <a:ext cx="1460254" cy="642592"/>
          </a:xfrm>
          <a:prstGeom prst="rect">
            <a:avLst/>
          </a:prstGeom>
          <a:noFill/>
          <a:ln>
            <a:noFill/>
          </a:ln>
        </p:spPr>
        <p:txBody>
          <a:bodyPr spcFirstLastPara="1" wrap="square" lIns="91425" tIns="91425" rIns="91425" bIns="91425" anchor="t" anchorCtr="0">
            <a:noAutofit/>
          </a:bodyPr>
          <a:lstStyle/>
          <a:p>
            <a:pPr algn="ctr">
              <a:lnSpc>
                <a:spcPts val="1620"/>
              </a:lnSpc>
            </a:pPr>
            <a:r>
              <a:rPr lang="en-IE" sz="1600" dirty="0">
                <a:solidFill>
                  <a:srgbClr val="262626"/>
                </a:solidFill>
                <a:latin typeface="Calibri" panose="020F0502020204030204" pitchFamily="34" charset="0"/>
                <a:ea typeface="Fira Sans"/>
                <a:cs typeface="Calibri" panose="020F0502020204030204" pitchFamily="34" charset="0"/>
                <a:sym typeface="Fira Sans"/>
              </a:rPr>
              <a:t>Share of refill/bulk purchases</a:t>
            </a:r>
          </a:p>
          <a:p>
            <a:pPr algn="ctr">
              <a:lnSpc>
                <a:spcPts val="1620"/>
              </a:lnSpc>
            </a:pPr>
            <a:endParaRPr sz="1600" dirty="0">
              <a:solidFill>
                <a:srgbClr val="262626"/>
              </a:solidFill>
              <a:latin typeface="Calibri" panose="020F0502020204030204" pitchFamily="34" charset="0"/>
              <a:ea typeface="Fira Sans"/>
              <a:cs typeface="Calibri" panose="020F0502020204030204" pitchFamily="34" charset="0"/>
              <a:sym typeface="Fira Sans"/>
            </a:endParaRPr>
          </a:p>
        </p:txBody>
      </p:sp>
      <p:sp>
        <p:nvSpPr>
          <p:cNvPr id="90" name="Google Shape;1277;p35">
            <a:extLst>
              <a:ext uri="{FF2B5EF4-FFF2-40B4-BE49-F238E27FC236}">
                <a16:creationId xmlns:a16="http://schemas.microsoft.com/office/drawing/2014/main" id="{C24DDC60-55FD-EF33-3EDE-1BFD51D9D63A}"/>
              </a:ext>
            </a:extLst>
          </p:cNvPr>
          <p:cNvSpPr txBox="1"/>
          <p:nvPr/>
        </p:nvSpPr>
        <p:spPr>
          <a:xfrm>
            <a:off x="6095481" y="2621996"/>
            <a:ext cx="1460254" cy="642592"/>
          </a:xfrm>
          <a:prstGeom prst="rect">
            <a:avLst/>
          </a:prstGeom>
          <a:noFill/>
          <a:ln>
            <a:noFill/>
          </a:ln>
        </p:spPr>
        <p:txBody>
          <a:bodyPr spcFirstLastPara="1" wrap="square" lIns="91425" tIns="91425" rIns="91425" bIns="91425" anchor="b" anchorCtr="0">
            <a:noAutofit/>
          </a:bodyPr>
          <a:lstStyle/>
          <a:p>
            <a:pPr algn="ctr">
              <a:lnSpc>
                <a:spcPts val="1620"/>
              </a:lnSpc>
            </a:pPr>
            <a:r>
              <a:rPr lang="en-IE" sz="1600" dirty="0">
                <a:solidFill>
                  <a:srgbClr val="262626"/>
                </a:solidFill>
                <a:latin typeface="Calibri" panose="020F0502020204030204" pitchFamily="34" charset="0"/>
                <a:ea typeface="Fira Sans"/>
                <a:cs typeface="Calibri" panose="020F0502020204030204" pitchFamily="34" charset="0"/>
                <a:sym typeface="Fira Sans"/>
              </a:rPr>
              <a:t>Repair vs replace rate</a:t>
            </a:r>
          </a:p>
        </p:txBody>
      </p:sp>
      <p:sp>
        <p:nvSpPr>
          <p:cNvPr id="91" name="Google Shape;1287;p35">
            <a:extLst>
              <a:ext uri="{FF2B5EF4-FFF2-40B4-BE49-F238E27FC236}">
                <a16:creationId xmlns:a16="http://schemas.microsoft.com/office/drawing/2014/main" id="{26547E4E-AE1D-ECAB-9FE6-3B9CB48E6EAF}"/>
              </a:ext>
            </a:extLst>
          </p:cNvPr>
          <p:cNvSpPr txBox="1"/>
          <p:nvPr/>
        </p:nvSpPr>
        <p:spPr>
          <a:xfrm>
            <a:off x="8979862" y="2621677"/>
            <a:ext cx="1460254" cy="642911"/>
          </a:xfrm>
          <a:prstGeom prst="rect">
            <a:avLst/>
          </a:prstGeom>
          <a:noFill/>
          <a:ln>
            <a:noFill/>
          </a:ln>
        </p:spPr>
        <p:txBody>
          <a:bodyPr spcFirstLastPara="1" wrap="square" lIns="91425" tIns="91425" rIns="91425" bIns="91425" anchor="b" anchorCtr="0">
            <a:noAutofit/>
          </a:bodyPr>
          <a:lstStyle/>
          <a:p>
            <a:pPr algn="ctr">
              <a:lnSpc>
                <a:spcPts val="1620"/>
              </a:lnSpc>
            </a:pPr>
            <a:r>
              <a:rPr lang="en-IE" sz="1600" dirty="0">
                <a:solidFill>
                  <a:srgbClr val="262626"/>
                </a:solidFill>
                <a:latin typeface="Calibri" panose="020F0502020204030204" pitchFamily="34" charset="0"/>
                <a:ea typeface="Fira Sans"/>
                <a:cs typeface="Calibri" panose="020F0502020204030204" pitchFamily="34" charset="0"/>
                <a:sym typeface="Fira Sans"/>
              </a:rPr>
              <a:t>Packaging units per delivery</a:t>
            </a:r>
          </a:p>
        </p:txBody>
      </p:sp>
      <p:sp>
        <p:nvSpPr>
          <p:cNvPr id="92" name="Google Shape;1316;p35">
            <a:extLst>
              <a:ext uri="{FF2B5EF4-FFF2-40B4-BE49-F238E27FC236}">
                <a16:creationId xmlns:a16="http://schemas.microsoft.com/office/drawing/2014/main" id="{104553E6-1336-599B-8129-6A8E8EC53A54}"/>
              </a:ext>
            </a:extLst>
          </p:cNvPr>
          <p:cNvSpPr txBox="1"/>
          <p:nvPr/>
        </p:nvSpPr>
        <p:spPr>
          <a:xfrm>
            <a:off x="10444817" y="4217446"/>
            <a:ext cx="1350403" cy="642911"/>
          </a:xfrm>
          <a:prstGeom prst="rect">
            <a:avLst/>
          </a:prstGeom>
          <a:noFill/>
          <a:ln>
            <a:noFill/>
          </a:ln>
        </p:spPr>
        <p:txBody>
          <a:bodyPr spcFirstLastPara="1" wrap="square" lIns="91425" tIns="91425" rIns="91425" bIns="91425" anchor="t" anchorCtr="0">
            <a:noAutofit/>
          </a:bodyPr>
          <a:lstStyle/>
          <a:p>
            <a:pPr algn="ctr">
              <a:lnSpc>
                <a:spcPts val="1620"/>
              </a:lnSpc>
            </a:pPr>
            <a:r>
              <a:rPr lang="en-IE" sz="1600" dirty="0">
                <a:solidFill>
                  <a:srgbClr val="262626"/>
                </a:solidFill>
                <a:latin typeface="Calibri" panose="020F0502020204030204" pitchFamily="34" charset="0"/>
                <a:ea typeface="Fira Sans"/>
                <a:cs typeface="Calibri" panose="020F0502020204030204" pitchFamily="34" charset="0"/>
                <a:sym typeface="Fira Sans"/>
              </a:rPr>
              <a:t>Packaging units per delivery</a:t>
            </a:r>
          </a:p>
          <a:p>
            <a:pPr algn="ctr">
              <a:lnSpc>
                <a:spcPts val="1620"/>
              </a:lnSpc>
            </a:pPr>
            <a:endParaRPr sz="1600" dirty="0">
              <a:solidFill>
                <a:srgbClr val="262626"/>
              </a:solidFill>
              <a:latin typeface="Calibri" panose="020F0502020204030204" pitchFamily="34" charset="0"/>
              <a:ea typeface="Fira Sans"/>
              <a:cs typeface="Calibri" panose="020F0502020204030204" pitchFamily="34" charset="0"/>
              <a:sym typeface="Fira Sans"/>
            </a:endParaRPr>
          </a:p>
        </p:txBody>
      </p:sp>
      <p:sp>
        <p:nvSpPr>
          <p:cNvPr id="94" name="Text Placeholder 11">
            <a:extLst>
              <a:ext uri="{FF2B5EF4-FFF2-40B4-BE49-F238E27FC236}">
                <a16:creationId xmlns:a16="http://schemas.microsoft.com/office/drawing/2014/main" id="{C6784BCE-6DC5-4425-C17E-BC8DF8EFB595}"/>
              </a:ext>
            </a:extLst>
          </p:cNvPr>
          <p:cNvSpPr txBox="1">
            <a:spLocks/>
          </p:cNvSpPr>
          <p:nvPr/>
        </p:nvSpPr>
        <p:spPr>
          <a:xfrm>
            <a:off x="429115" y="305913"/>
            <a:ext cx="440910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Simple Circularity KPIs for Hospitality SMEs</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95" name="Straight Connector 94">
            <a:extLst>
              <a:ext uri="{FF2B5EF4-FFF2-40B4-BE49-F238E27FC236}">
                <a16:creationId xmlns:a16="http://schemas.microsoft.com/office/drawing/2014/main" id="{8EC1E3E9-837D-3F72-9678-CE1CAC77B685}"/>
              </a:ext>
            </a:extLst>
          </p:cNvPr>
          <p:cNvCxnSpPr>
            <a:cxnSpLocks/>
          </p:cNvCxnSpPr>
          <p:nvPr/>
        </p:nvCxnSpPr>
        <p:spPr>
          <a:xfrm>
            <a:off x="0" y="1421351"/>
            <a:ext cx="6373906"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96" name="Google Shape;1277;p35">
            <a:extLst>
              <a:ext uri="{FF2B5EF4-FFF2-40B4-BE49-F238E27FC236}">
                <a16:creationId xmlns:a16="http://schemas.microsoft.com/office/drawing/2014/main" id="{E1DECF82-11AF-BCB8-1432-A543B5AA759B}"/>
              </a:ext>
            </a:extLst>
          </p:cNvPr>
          <p:cNvSpPr txBox="1"/>
          <p:nvPr/>
        </p:nvSpPr>
        <p:spPr>
          <a:xfrm>
            <a:off x="815707" y="3598856"/>
            <a:ext cx="543903" cy="543903"/>
          </a:xfrm>
          <a:prstGeom prst="rect">
            <a:avLst/>
          </a:prstGeom>
          <a:noFill/>
          <a:ln>
            <a:noFill/>
          </a:ln>
        </p:spPr>
        <p:txBody>
          <a:bodyPr spcFirstLastPara="1" wrap="square" lIns="91425" tIns="91425" rIns="91425" bIns="91425" anchor="t" anchorCtr="0">
            <a:noAutofit/>
          </a:bodyPr>
          <a:lstStyle/>
          <a:p>
            <a:pPr algn="ctr">
              <a:lnSpc>
                <a:spcPts val="1620"/>
              </a:lnSpc>
            </a:pPr>
            <a:r>
              <a:rPr lang="en-IE" sz="2200" b="1" dirty="0">
                <a:solidFill>
                  <a:srgbClr val="62A844"/>
                </a:solidFill>
                <a:latin typeface="Calibri" panose="020F0502020204030204" pitchFamily="34" charset="0"/>
                <a:ea typeface="Fira Sans"/>
                <a:cs typeface="Calibri" panose="020F0502020204030204" pitchFamily="34" charset="0"/>
                <a:sym typeface="Fira Sans"/>
              </a:rPr>
              <a:t>01</a:t>
            </a:r>
            <a:endParaRPr sz="2200" b="1" dirty="0">
              <a:solidFill>
                <a:srgbClr val="62A844"/>
              </a:solidFill>
              <a:latin typeface="Calibri" panose="020F0502020204030204" pitchFamily="34" charset="0"/>
              <a:ea typeface="Fira Sans"/>
              <a:cs typeface="Calibri" panose="020F0502020204030204" pitchFamily="34" charset="0"/>
              <a:sym typeface="Fira Sans"/>
            </a:endParaRPr>
          </a:p>
        </p:txBody>
      </p:sp>
      <p:sp>
        <p:nvSpPr>
          <p:cNvPr id="97" name="Google Shape;1277;p35">
            <a:extLst>
              <a:ext uri="{FF2B5EF4-FFF2-40B4-BE49-F238E27FC236}">
                <a16:creationId xmlns:a16="http://schemas.microsoft.com/office/drawing/2014/main" id="{84FA6C55-E10E-6632-B958-E855BEDC0661}"/>
              </a:ext>
            </a:extLst>
          </p:cNvPr>
          <p:cNvSpPr txBox="1"/>
          <p:nvPr/>
        </p:nvSpPr>
        <p:spPr>
          <a:xfrm>
            <a:off x="2265948" y="3598856"/>
            <a:ext cx="543903" cy="543903"/>
          </a:xfrm>
          <a:prstGeom prst="rect">
            <a:avLst/>
          </a:prstGeom>
          <a:noFill/>
          <a:ln>
            <a:noFill/>
          </a:ln>
        </p:spPr>
        <p:txBody>
          <a:bodyPr spcFirstLastPara="1" wrap="square" lIns="91425" tIns="91425" rIns="91425" bIns="91425" anchor="t" anchorCtr="0">
            <a:noAutofit/>
          </a:bodyPr>
          <a:lstStyle/>
          <a:p>
            <a:pPr algn="ctr">
              <a:lnSpc>
                <a:spcPts val="1620"/>
              </a:lnSpc>
            </a:pPr>
            <a:r>
              <a:rPr lang="en-IE" sz="2200" b="1" dirty="0">
                <a:solidFill>
                  <a:srgbClr val="3D8241"/>
                </a:solidFill>
                <a:latin typeface="Calibri" panose="020F0502020204030204" pitchFamily="34" charset="0"/>
                <a:ea typeface="Fira Sans"/>
                <a:cs typeface="Calibri" panose="020F0502020204030204" pitchFamily="34" charset="0"/>
                <a:sym typeface="Fira Sans"/>
              </a:rPr>
              <a:t>02</a:t>
            </a:r>
            <a:endParaRPr sz="2200" b="1" dirty="0">
              <a:solidFill>
                <a:srgbClr val="3D8241"/>
              </a:solidFill>
              <a:latin typeface="Calibri" panose="020F0502020204030204" pitchFamily="34" charset="0"/>
              <a:ea typeface="Fira Sans"/>
              <a:cs typeface="Calibri" panose="020F0502020204030204" pitchFamily="34" charset="0"/>
              <a:sym typeface="Fira Sans"/>
            </a:endParaRPr>
          </a:p>
        </p:txBody>
      </p:sp>
      <p:sp>
        <p:nvSpPr>
          <p:cNvPr id="100" name="Google Shape;1277;p35">
            <a:extLst>
              <a:ext uri="{FF2B5EF4-FFF2-40B4-BE49-F238E27FC236}">
                <a16:creationId xmlns:a16="http://schemas.microsoft.com/office/drawing/2014/main" id="{211F3560-25AA-BBE4-5DD3-59EE9C230774}"/>
              </a:ext>
            </a:extLst>
          </p:cNvPr>
          <p:cNvSpPr txBox="1"/>
          <p:nvPr/>
        </p:nvSpPr>
        <p:spPr>
          <a:xfrm>
            <a:off x="3676315" y="3598856"/>
            <a:ext cx="543903" cy="543903"/>
          </a:xfrm>
          <a:prstGeom prst="rect">
            <a:avLst/>
          </a:prstGeom>
          <a:noFill/>
          <a:ln>
            <a:noFill/>
          </a:ln>
        </p:spPr>
        <p:txBody>
          <a:bodyPr spcFirstLastPara="1" wrap="square" lIns="91425" tIns="91425" rIns="91425" bIns="91425" anchor="t" anchorCtr="0">
            <a:noAutofit/>
          </a:bodyPr>
          <a:lstStyle/>
          <a:p>
            <a:pPr algn="ctr">
              <a:lnSpc>
                <a:spcPts val="1620"/>
              </a:lnSpc>
            </a:pPr>
            <a:r>
              <a:rPr lang="en-IE" sz="2200" b="1" dirty="0">
                <a:solidFill>
                  <a:srgbClr val="0289AE"/>
                </a:solidFill>
                <a:latin typeface="Calibri" panose="020F0502020204030204" pitchFamily="34" charset="0"/>
                <a:ea typeface="Fira Sans"/>
                <a:cs typeface="Calibri" panose="020F0502020204030204" pitchFamily="34" charset="0"/>
                <a:sym typeface="Fira Sans"/>
              </a:rPr>
              <a:t>03</a:t>
            </a:r>
            <a:endParaRPr sz="2200" b="1" dirty="0">
              <a:solidFill>
                <a:srgbClr val="0289AE"/>
              </a:solidFill>
              <a:latin typeface="Calibri" panose="020F0502020204030204" pitchFamily="34" charset="0"/>
              <a:ea typeface="Fira Sans"/>
              <a:cs typeface="Calibri" panose="020F0502020204030204" pitchFamily="34" charset="0"/>
              <a:sym typeface="Fira Sans"/>
            </a:endParaRPr>
          </a:p>
        </p:txBody>
      </p:sp>
      <p:sp>
        <p:nvSpPr>
          <p:cNvPr id="101" name="Google Shape;1277;p35">
            <a:extLst>
              <a:ext uri="{FF2B5EF4-FFF2-40B4-BE49-F238E27FC236}">
                <a16:creationId xmlns:a16="http://schemas.microsoft.com/office/drawing/2014/main" id="{6BD2A40E-3F1A-A3AB-9DA6-3712A4E19F81}"/>
              </a:ext>
            </a:extLst>
          </p:cNvPr>
          <p:cNvSpPr txBox="1"/>
          <p:nvPr/>
        </p:nvSpPr>
        <p:spPr>
          <a:xfrm>
            <a:off x="5126556" y="3598856"/>
            <a:ext cx="543903" cy="543903"/>
          </a:xfrm>
          <a:prstGeom prst="rect">
            <a:avLst/>
          </a:prstGeom>
          <a:noFill/>
          <a:ln>
            <a:noFill/>
          </a:ln>
        </p:spPr>
        <p:txBody>
          <a:bodyPr spcFirstLastPara="1" wrap="square" lIns="91425" tIns="91425" rIns="91425" bIns="91425" anchor="t" anchorCtr="0">
            <a:noAutofit/>
          </a:bodyPr>
          <a:lstStyle/>
          <a:p>
            <a:pPr algn="ctr">
              <a:lnSpc>
                <a:spcPts val="1620"/>
              </a:lnSpc>
            </a:pPr>
            <a:r>
              <a:rPr lang="en-IE" sz="2200" b="1" dirty="0">
                <a:solidFill>
                  <a:srgbClr val="06677F"/>
                </a:solidFill>
                <a:latin typeface="Calibri" panose="020F0502020204030204" pitchFamily="34" charset="0"/>
                <a:ea typeface="Fira Sans"/>
                <a:cs typeface="Calibri" panose="020F0502020204030204" pitchFamily="34" charset="0"/>
                <a:sym typeface="Fira Sans"/>
              </a:rPr>
              <a:t>04</a:t>
            </a:r>
            <a:endParaRPr sz="2200" b="1" dirty="0">
              <a:solidFill>
                <a:srgbClr val="06677F"/>
              </a:solidFill>
              <a:latin typeface="Calibri" panose="020F0502020204030204" pitchFamily="34" charset="0"/>
              <a:ea typeface="Fira Sans"/>
              <a:cs typeface="Calibri" panose="020F0502020204030204" pitchFamily="34" charset="0"/>
              <a:sym typeface="Fira Sans"/>
            </a:endParaRPr>
          </a:p>
        </p:txBody>
      </p:sp>
      <p:sp>
        <p:nvSpPr>
          <p:cNvPr id="102" name="Google Shape;1277;p35">
            <a:extLst>
              <a:ext uri="{FF2B5EF4-FFF2-40B4-BE49-F238E27FC236}">
                <a16:creationId xmlns:a16="http://schemas.microsoft.com/office/drawing/2014/main" id="{0A7BAE7C-148F-ABF5-ECD6-863BEBDF4326}"/>
              </a:ext>
            </a:extLst>
          </p:cNvPr>
          <p:cNvSpPr txBox="1"/>
          <p:nvPr/>
        </p:nvSpPr>
        <p:spPr>
          <a:xfrm>
            <a:off x="6573100" y="3598856"/>
            <a:ext cx="543903" cy="543903"/>
          </a:xfrm>
          <a:prstGeom prst="rect">
            <a:avLst/>
          </a:prstGeom>
          <a:noFill/>
          <a:ln>
            <a:noFill/>
          </a:ln>
        </p:spPr>
        <p:txBody>
          <a:bodyPr spcFirstLastPara="1" wrap="square" lIns="91425" tIns="91425" rIns="91425" bIns="91425" anchor="t" anchorCtr="0">
            <a:noAutofit/>
          </a:bodyPr>
          <a:lstStyle/>
          <a:p>
            <a:pPr algn="ctr">
              <a:lnSpc>
                <a:spcPts val="1620"/>
              </a:lnSpc>
            </a:pPr>
            <a:r>
              <a:rPr lang="en-IE" sz="2200" b="1" dirty="0">
                <a:solidFill>
                  <a:srgbClr val="EABB22"/>
                </a:solidFill>
                <a:latin typeface="Calibri" panose="020F0502020204030204" pitchFamily="34" charset="0"/>
                <a:ea typeface="Fira Sans"/>
                <a:cs typeface="Calibri" panose="020F0502020204030204" pitchFamily="34" charset="0"/>
                <a:sym typeface="Fira Sans"/>
              </a:rPr>
              <a:t>05</a:t>
            </a:r>
            <a:endParaRPr sz="2200" b="1" dirty="0">
              <a:solidFill>
                <a:srgbClr val="EABB22"/>
              </a:solidFill>
              <a:latin typeface="Calibri" panose="020F0502020204030204" pitchFamily="34" charset="0"/>
              <a:ea typeface="Fira Sans"/>
              <a:cs typeface="Calibri" panose="020F0502020204030204" pitchFamily="34" charset="0"/>
              <a:sym typeface="Fira Sans"/>
            </a:endParaRPr>
          </a:p>
        </p:txBody>
      </p:sp>
      <p:sp>
        <p:nvSpPr>
          <p:cNvPr id="103" name="Google Shape;1277;p35">
            <a:extLst>
              <a:ext uri="{FF2B5EF4-FFF2-40B4-BE49-F238E27FC236}">
                <a16:creationId xmlns:a16="http://schemas.microsoft.com/office/drawing/2014/main" id="{B079E7AF-66DF-7D2E-8F16-9B7EA1005E80}"/>
              </a:ext>
            </a:extLst>
          </p:cNvPr>
          <p:cNvSpPr txBox="1"/>
          <p:nvPr/>
        </p:nvSpPr>
        <p:spPr>
          <a:xfrm>
            <a:off x="7995909" y="3598856"/>
            <a:ext cx="543903" cy="543903"/>
          </a:xfrm>
          <a:prstGeom prst="rect">
            <a:avLst/>
          </a:prstGeom>
          <a:noFill/>
          <a:ln>
            <a:noFill/>
          </a:ln>
        </p:spPr>
        <p:txBody>
          <a:bodyPr spcFirstLastPara="1" wrap="square" lIns="91425" tIns="91425" rIns="91425" bIns="91425" anchor="t" anchorCtr="0">
            <a:noAutofit/>
          </a:bodyPr>
          <a:lstStyle/>
          <a:p>
            <a:pPr algn="ctr">
              <a:lnSpc>
                <a:spcPts val="1620"/>
              </a:lnSpc>
            </a:pPr>
            <a:r>
              <a:rPr lang="en-IE" sz="2200" b="1" dirty="0">
                <a:solidFill>
                  <a:srgbClr val="62A844"/>
                </a:solidFill>
                <a:latin typeface="Calibri" panose="020F0502020204030204" pitchFamily="34" charset="0"/>
                <a:ea typeface="Fira Sans"/>
                <a:cs typeface="Calibri" panose="020F0502020204030204" pitchFamily="34" charset="0"/>
                <a:sym typeface="Fira Sans"/>
              </a:rPr>
              <a:t>06</a:t>
            </a:r>
            <a:endParaRPr sz="2200" b="1" dirty="0">
              <a:solidFill>
                <a:srgbClr val="62A844"/>
              </a:solidFill>
              <a:latin typeface="Calibri" panose="020F0502020204030204" pitchFamily="34" charset="0"/>
              <a:ea typeface="Fira Sans"/>
              <a:cs typeface="Calibri" panose="020F0502020204030204" pitchFamily="34" charset="0"/>
              <a:sym typeface="Fira Sans"/>
            </a:endParaRPr>
          </a:p>
        </p:txBody>
      </p:sp>
      <p:sp>
        <p:nvSpPr>
          <p:cNvPr id="104" name="Google Shape;1277;p35">
            <a:extLst>
              <a:ext uri="{FF2B5EF4-FFF2-40B4-BE49-F238E27FC236}">
                <a16:creationId xmlns:a16="http://schemas.microsoft.com/office/drawing/2014/main" id="{C93A50C6-3278-2856-078B-8D764AC7E5B5}"/>
              </a:ext>
            </a:extLst>
          </p:cNvPr>
          <p:cNvSpPr txBox="1"/>
          <p:nvPr/>
        </p:nvSpPr>
        <p:spPr>
          <a:xfrm>
            <a:off x="9424564" y="3598856"/>
            <a:ext cx="543903" cy="543903"/>
          </a:xfrm>
          <a:prstGeom prst="rect">
            <a:avLst/>
          </a:prstGeom>
          <a:noFill/>
          <a:ln>
            <a:noFill/>
          </a:ln>
        </p:spPr>
        <p:txBody>
          <a:bodyPr spcFirstLastPara="1" wrap="square" lIns="91425" tIns="91425" rIns="91425" bIns="91425" anchor="t" anchorCtr="0">
            <a:noAutofit/>
          </a:bodyPr>
          <a:lstStyle/>
          <a:p>
            <a:pPr algn="ctr">
              <a:lnSpc>
                <a:spcPts val="1620"/>
              </a:lnSpc>
            </a:pPr>
            <a:r>
              <a:rPr lang="en-IE" sz="2200" b="1" dirty="0">
                <a:solidFill>
                  <a:srgbClr val="3D8241"/>
                </a:solidFill>
                <a:latin typeface="Calibri" panose="020F0502020204030204" pitchFamily="34" charset="0"/>
                <a:ea typeface="Fira Sans"/>
                <a:cs typeface="Calibri" panose="020F0502020204030204" pitchFamily="34" charset="0"/>
                <a:sym typeface="Fira Sans"/>
              </a:rPr>
              <a:t>07</a:t>
            </a:r>
            <a:endParaRPr sz="2200" b="1" dirty="0">
              <a:solidFill>
                <a:srgbClr val="3D8241"/>
              </a:solidFill>
              <a:latin typeface="Calibri" panose="020F0502020204030204" pitchFamily="34" charset="0"/>
              <a:ea typeface="Fira Sans"/>
              <a:cs typeface="Calibri" panose="020F0502020204030204" pitchFamily="34" charset="0"/>
              <a:sym typeface="Fira Sans"/>
            </a:endParaRPr>
          </a:p>
        </p:txBody>
      </p:sp>
      <p:sp>
        <p:nvSpPr>
          <p:cNvPr id="105" name="Google Shape;1277;p35">
            <a:extLst>
              <a:ext uri="{FF2B5EF4-FFF2-40B4-BE49-F238E27FC236}">
                <a16:creationId xmlns:a16="http://schemas.microsoft.com/office/drawing/2014/main" id="{8830946F-AB05-6DB4-A44C-BF60656BC89E}"/>
              </a:ext>
            </a:extLst>
          </p:cNvPr>
          <p:cNvSpPr txBox="1"/>
          <p:nvPr/>
        </p:nvSpPr>
        <p:spPr>
          <a:xfrm>
            <a:off x="10883949" y="3598856"/>
            <a:ext cx="543903" cy="543903"/>
          </a:xfrm>
          <a:prstGeom prst="rect">
            <a:avLst/>
          </a:prstGeom>
          <a:noFill/>
          <a:ln>
            <a:noFill/>
          </a:ln>
        </p:spPr>
        <p:txBody>
          <a:bodyPr spcFirstLastPara="1" wrap="square" lIns="91425" tIns="91425" rIns="91425" bIns="91425" anchor="t" anchorCtr="0">
            <a:noAutofit/>
          </a:bodyPr>
          <a:lstStyle/>
          <a:p>
            <a:pPr algn="ctr">
              <a:lnSpc>
                <a:spcPts val="1620"/>
              </a:lnSpc>
            </a:pPr>
            <a:r>
              <a:rPr lang="en-IE" sz="2200" b="1" dirty="0">
                <a:solidFill>
                  <a:srgbClr val="0289AE"/>
                </a:solidFill>
                <a:latin typeface="Calibri" panose="020F0502020204030204" pitchFamily="34" charset="0"/>
                <a:ea typeface="Fira Sans"/>
                <a:cs typeface="Calibri" panose="020F0502020204030204" pitchFamily="34" charset="0"/>
                <a:sym typeface="Fira Sans"/>
              </a:rPr>
              <a:t>08</a:t>
            </a:r>
            <a:endParaRPr sz="2200" b="1" dirty="0">
              <a:solidFill>
                <a:srgbClr val="0289AE"/>
              </a:solidFill>
              <a:latin typeface="Calibri" panose="020F0502020204030204" pitchFamily="34" charset="0"/>
              <a:ea typeface="Fira Sans"/>
              <a:cs typeface="Calibri" panose="020F0502020204030204" pitchFamily="34" charset="0"/>
              <a:sym typeface="Fira Sans"/>
            </a:endParaRPr>
          </a:p>
        </p:txBody>
      </p:sp>
      <p:sp>
        <p:nvSpPr>
          <p:cNvPr id="107" name="Rectangle 30">
            <a:extLst>
              <a:ext uri="{FF2B5EF4-FFF2-40B4-BE49-F238E27FC236}">
                <a16:creationId xmlns:a16="http://schemas.microsoft.com/office/drawing/2014/main" id="{601A08F5-8F30-7B28-9E5B-0EFE1E339EE2}"/>
              </a:ext>
            </a:extLst>
          </p:cNvPr>
          <p:cNvSpPr/>
          <p:nvPr/>
        </p:nvSpPr>
        <p:spPr>
          <a:xfrm flipH="1">
            <a:off x="454697" y="5641880"/>
            <a:ext cx="5464512" cy="707886"/>
          </a:xfrm>
          <a:prstGeom prst="rect">
            <a:avLst/>
          </a:prstGeom>
        </p:spPr>
        <p:txBody>
          <a:bodyPr wrap="square">
            <a:spAutoFit/>
          </a:bodyPr>
          <a:lstStyle/>
          <a:p>
            <a:r>
              <a:rPr lang="en-US" sz="2000" b="1" dirty="0">
                <a:solidFill>
                  <a:srgbClr val="62A844"/>
                </a:solidFill>
              </a:rPr>
              <a:t>Practical Tip: Choose a small number of indicators that teams can actually record and review.</a:t>
            </a:r>
          </a:p>
        </p:txBody>
      </p:sp>
      <p:sp>
        <p:nvSpPr>
          <p:cNvPr id="108" name="Rounded Rectangle 107">
            <a:extLst>
              <a:ext uri="{FF2B5EF4-FFF2-40B4-BE49-F238E27FC236}">
                <a16:creationId xmlns:a16="http://schemas.microsoft.com/office/drawing/2014/main" id="{E344C697-530C-F4B5-1BCA-76C750E9C12F}"/>
              </a:ext>
            </a:extLst>
          </p:cNvPr>
          <p:cNvSpPr/>
          <p:nvPr/>
        </p:nvSpPr>
        <p:spPr>
          <a:xfrm>
            <a:off x="7299074" y="6071044"/>
            <a:ext cx="3855203"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09" name="TextBox 108">
            <a:extLst>
              <a:ext uri="{FF2B5EF4-FFF2-40B4-BE49-F238E27FC236}">
                <a16:creationId xmlns:a16="http://schemas.microsoft.com/office/drawing/2014/main" id="{EF26C3A5-D5CB-E792-C72E-03BA9F23CF3F}"/>
              </a:ext>
            </a:extLst>
          </p:cNvPr>
          <p:cNvSpPr txBox="1"/>
          <p:nvPr/>
        </p:nvSpPr>
        <p:spPr>
          <a:xfrm>
            <a:off x="7425073" y="6134322"/>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10" name="TextBox 109">
            <a:extLst>
              <a:ext uri="{FF2B5EF4-FFF2-40B4-BE49-F238E27FC236}">
                <a16:creationId xmlns:a16="http://schemas.microsoft.com/office/drawing/2014/main" id="{DB4F1D33-4280-5BA3-98DE-DFB672715F20}"/>
              </a:ext>
            </a:extLst>
          </p:cNvPr>
          <p:cNvSpPr txBox="1"/>
          <p:nvPr/>
        </p:nvSpPr>
        <p:spPr>
          <a:xfrm>
            <a:off x="8181074" y="6134322"/>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2</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C4C317E9-C48E-7EA0-49DF-2D1A821DAA1F}"/>
              </a:ext>
            </a:extLst>
          </p:cNvPr>
          <p:cNvSpPr txBox="1"/>
          <p:nvPr/>
        </p:nvSpPr>
        <p:spPr>
          <a:xfrm>
            <a:off x="8775073" y="6134322"/>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Data Analytics in Hospitality</a:t>
            </a:r>
          </a:p>
        </p:txBody>
      </p:sp>
    </p:spTree>
    <p:extLst>
      <p:ext uri="{BB962C8B-B14F-4D97-AF65-F5344CB8AC3E}">
        <p14:creationId xmlns:p14="http://schemas.microsoft.com/office/powerpoint/2010/main" val="1624601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C9E60-1195-C614-FBB5-C80D856AE4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A22FC1-30F8-F46C-1C02-BC45720EBE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20200" y="525832"/>
            <a:ext cx="4684855" cy="4367835"/>
          </a:xfrm>
          <a:prstGeom prst="rect">
            <a:avLst/>
          </a:prstGeom>
        </p:spPr>
      </p:pic>
      <p:sp>
        <p:nvSpPr>
          <p:cNvPr id="2" name="Text Placeholder 11">
            <a:extLst>
              <a:ext uri="{FF2B5EF4-FFF2-40B4-BE49-F238E27FC236}">
                <a16:creationId xmlns:a16="http://schemas.microsoft.com/office/drawing/2014/main" id="{1641817E-77D9-9F1A-7E5D-C154B4B41464}"/>
              </a:ext>
            </a:extLst>
          </p:cNvPr>
          <p:cNvSpPr txBox="1">
            <a:spLocks/>
          </p:cNvSpPr>
          <p:nvPr/>
        </p:nvSpPr>
        <p:spPr>
          <a:xfrm>
            <a:off x="429114" y="525832"/>
            <a:ext cx="6929219"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KPI Focus: Food Waste per Cover</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4" name="Straight Connector 3">
            <a:extLst>
              <a:ext uri="{FF2B5EF4-FFF2-40B4-BE49-F238E27FC236}">
                <a16:creationId xmlns:a16="http://schemas.microsoft.com/office/drawing/2014/main" id="{24BD9D52-E1CB-39D1-946F-57A9F6E71E30}"/>
              </a:ext>
            </a:extLst>
          </p:cNvPr>
          <p:cNvCxnSpPr>
            <a:cxnSpLocks/>
          </p:cNvCxnSpPr>
          <p:nvPr/>
        </p:nvCxnSpPr>
        <p:spPr>
          <a:xfrm>
            <a:off x="0" y="1275808"/>
            <a:ext cx="6921661"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30">
            <a:extLst>
              <a:ext uri="{FF2B5EF4-FFF2-40B4-BE49-F238E27FC236}">
                <a16:creationId xmlns:a16="http://schemas.microsoft.com/office/drawing/2014/main" id="{37CE994B-0E56-A293-65CE-60358D2B1F61}"/>
              </a:ext>
            </a:extLst>
          </p:cNvPr>
          <p:cNvSpPr/>
          <p:nvPr/>
        </p:nvSpPr>
        <p:spPr>
          <a:xfrm flipH="1">
            <a:off x="586945" y="1690062"/>
            <a:ext cx="5801632" cy="4739759"/>
          </a:xfrm>
          <a:prstGeom prst="rect">
            <a:avLst/>
          </a:prstGeom>
        </p:spPr>
        <p:txBody>
          <a:bodyPr wrap="square">
            <a:spAutoFit/>
          </a:bodyPr>
          <a:lstStyle/>
          <a:p>
            <a:r>
              <a:rPr lang="en-US" sz="2000" dirty="0">
                <a:solidFill>
                  <a:srgbClr val="262626"/>
                </a:solidFill>
              </a:rPr>
              <a:t>One practical way to make food waste visible is to relate it to activity.</a:t>
            </a:r>
          </a:p>
          <a:p>
            <a:endParaRPr lang="en-US" sz="2000" dirty="0">
              <a:solidFill>
                <a:srgbClr val="262626"/>
              </a:solidFill>
            </a:endParaRPr>
          </a:p>
          <a:p>
            <a:r>
              <a:rPr lang="en-US" sz="2000" b="1" dirty="0">
                <a:solidFill>
                  <a:srgbClr val="0289AE"/>
                </a:solidFill>
              </a:rPr>
              <a:t>Basic Logic</a:t>
            </a:r>
            <a:br>
              <a:rPr lang="en-US" dirty="0">
                <a:solidFill>
                  <a:srgbClr val="262626"/>
                </a:solidFill>
              </a:rPr>
            </a:br>
            <a:r>
              <a:rPr lang="en-US" dirty="0">
                <a:solidFill>
                  <a:srgbClr val="262626"/>
                </a:solidFill>
              </a:rPr>
              <a:t>Food waste per cover = total food waste from a service or day ÷ number of covers served</a:t>
            </a:r>
          </a:p>
          <a:p>
            <a:endParaRPr lang="en-US" dirty="0">
              <a:solidFill>
                <a:srgbClr val="262626"/>
              </a:solidFill>
            </a:endParaRPr>
          </a:p>
          <a:p>
            <a:r>
              <a:rPr lang="en-US" sz="2000" b="1" dirty="0">
                <a:solidFill>
                  <a:srgbClr val="0289AE"/>
                </a:solidFill>
              </a:rPr>
              <a:t>This helps teams:</a:t>
            </a:r>
          </a:p>
          <a:p>
            <a:pPr marL="285750" indent="-285750">
              <a:buClr>
                <a:srgbClr val="62A844"/>
              </a:buClr>
              <a:buFont typeface="Arial" panose="020B0604020202020204" pitchFamily="34" charset="0"/>
              <a:buChar char="•"/>
            </a:pPr>
            <a:r>
              <a:rPr lang="en-US" dirty="0">
                <a:solidFill>
                  <a:srgbClr val="262626"/>
                </a:solidFill>
              </a:rPr>
              <a:t>compare services fairly</a:t>
            </a:r>
          </a:p>
          <a:p>
            <a:pPr marL="285750" indent="-285750">
              <a:buClr>
                <a:srgbClr val="62A844"/>
              </a:buClr>
              <a:buFont typeface="Arial" panose="020B0604020202020204" pitchFamily="34" charset="0"/>
              <a:buChar char="•"/>
            </a:pPr>
            <a:r>
              <a:rPr lang="en-US" dirty="0">
                <a:solidFill>
                  <a:srgbClr val="262626"/>
                </a:solidFill>
              </a:rPr>
              <a:t>track improvement over time</a:t>
            </a:r>
          </a:p>
          <a:p>
            <a:pPr marL="285750" indent="-285750">
              <a:buClr>
                <a:srgbClr val="62A844"/>
              </a:buClr>
              <a:buFont typeface="Arial" panose="020B0604020202020204" pitchFamily="34" charset="0"/>
              <a:buChar char="•"/>
            </a:pPr>
            <a:r>
              <a:rPr lang="en-US" dirty="0">
                <a:solidFill>
                  <a:srgbClr val="262626"/>
                </a:solidFill>
              </a:rPr>
              <a:t>test whether forecasting, buffet redesign or batch changes are working</a:t>
            </a:r>
          </a:p>
          <a:p>
            <a:pPr marL="285750" indent="-285750">
              <a:buClr>
                <a:srgbClr val="62A844"/>
              </a:buClr>
              <a:buFont typeface="Arial" panose="020B0604020202020204" pitchFamily="34" charset="0"/>
              <a:buChar char="•"/>
            </a:pPr>
            <a:r>
              <a:rPr lang="en-US" dirty="0">
                <a:solidFill>
                  <a:srgbClr val="262626"/>
                </a:solidFill>
              </a:rPr>
              <a:t>link waste reduction to operational decisions</a:t>
            </a:r>
          </a:p>
          <a:p>
            <a:endParaRPr lang="en-US" sz="2000" b="1" dirty="0">
              <a:solidFill>
                <a:srgbClr val="262626"/>
              </a:solidFill>
            </a:endParaRPr>
          </a:p>
          <a:p>
            <a:r>
              <a:rPr lang="en-US" sz="2000" b="1" dirty="0">
                <a:solidFill>
                  <a:srgbClr val="0289AE"/>
                </a:solidFill>
              </a:rPr>
              <a:t>Key Lesson:</a:t>
            </a:r>
            <a:br>
              <a:rPr lang="en-US" dirty="0">
                <a:solidFill>
                  <a:srgbClr val="262626"/>
                </a:solidFill>
              </a:rPr>
            </a:br>
            <a:r>
              <a:rPr lang="en-US" dirty="0">
                <a:solidFill>
                  <a:srgbClr val="262626"/>
                </a:solidFill>
              </a:rPr>
              <a:t>A ratio is often more useful than an isolated waste total.</a:t>
            </a:r>
          </a:p>
        </p:txBody>
      </p:sp>
      <p:sp>
        <p:nvSpPr>
          <p:cNvPr id="3" name="Textfeld 4">
            <a:extLst>
              <a:ext uri="{FF2B5EF4-FFF2-40B4-BE49-F238E27FC236}">
                <a16:creationId xmlns:a16="http://schemas.microsoft.com/office/drawing/2014/main" id="{7B3EA668-9E7C-A66E-66A5-DBDC8B38DB61}"/>
              </a:ext>
            </a:extLst>
          </p:cNvPr>
          <p:cNvSpPr txBox="1"/>
          <p:nvPr/>
        </p:nvSpPr>
        <p:spPr>
          <a:xfrm>
            <a:off x="7358333" y="5094365"/>
            <a:ext cx="3895589" cy="1569660"/>
          </a:xfrm>
          <a:prstGeom prst="rect">
            <a:avLst/>
          </a:prstGeom>
          <a:noFill/>
        </p:spPr>
        <p:txBody>
          <a:bodyPr wrap="square">
            <a:spAutoFit/>
          </a:bodyPr>
          <a:lstStyle/>
          <a:p>
            <a:pPr algn="r"/>
            <a:r>
              <a:rPr lang="en-US" sz="1600" b="1" dirty="0">
                <a:solidFill>
                  <a:srgbClr val="262626"/>
                </a:solidFill>
              </a:rPr>
              <a:t>Further Reading: </a:t>
            </a:r>
            <a:r>
              <a:rPr lang="en-US" sz="1600" dirty="0">
                <a:solidFill>
                  <a:srgbClr val="262626"/>
                </a:solidFill>
              </a:rPr>
              <a:t>UNEP’s Food Waste Index 2024 underlines that measurement is the basis for effective food waste reduction.  </a:t>
            </a:r>
            <a:r>
              <a:rPr lang="en-US" sz="1600" dirty="0">
                <a:solidFill>
                  <a:srgbClr val="262626"/>
                </a:solidFill>
                <a:hlinkClick r:id="rId3">
                  <a:extLst>
                    <a:ext uri="{A12FA001-AC4F-418D-AE19-62706E023703}">
                      <ahyp:hlinkClr xmlns:ahyp="http://schemas.microsoft.com/office/drawing/2018/hyperlinkcolor" val="tx"/>
                    </a:ext>
                  </a:extLst>
                </a:hlinkClick>
              </a:rPr>
              <a:t>https://www.unep.org/resources/publication/food-waste-index-report-2024</a:t>
            </a:r>
            <a:endParaRPr lang="en-US" sz="1600" dirty="0">
              <a:solidFill>
                <a:srgbClr val="262626"/>
              </a:solidFill>
            </a:endParaRPr>
          </a:p>
          <a:p>
            <a:pPr algn="r"/>
            <a:endParaRPr lang="de-DE" sz="1600" dirty="0">
              <a:solidFill>
                <a:srgbClr val="262626"/>
              </a:solidFill>
            </a:endParaRPr>
          </a:p>
        </p:txBody>
      </p:sp>
    </p:spTree>
    <p:extLst>
      <p:ext uri="{BB962C8B-B14F-4D97-AF65-F5344CB8AC3E}">
        <p14:creationId xmlns:p14="http://schemas.microsoft.com/office/powerpoint/2010/main" val="18013663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51CE4-09A1-C3DD-3CB9-D0F4BBF7AC65}"/>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B2AB2385-86B8-00E8-8094-4892FBE059A1}"/>
              </a:ext>
            </a:extLst>
          </p:cNvPr>
          <p:cNvSpPr txBox="1">
            <a:spLocks/>
          </p:cNvSpPr>
          <p:nvPr/>
        </p:nvSpPr>
        <p:spPr>
          <a:xfrm>
            <a:off x="429115" y="307596"/>
            <a:ext cx="481421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Building a Simple Circularity Dashboard</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15D9C6C2-8119-89AD-868E-A3EDC46E7E43}"/>
              </a:ext>
            </a:extLst>
          </p:cNvPr>
          <p:cNvCxnSpPr>
            <a:cxnSpLocks/>
          </p:cNvCxnSpPr>
          <p:nvPr/>
        </p:nvCxnSpPr>
        <p:spPr>
          <a:xfrm>
            <a:off x="0" y="1375127"/>
            <a:ext cx="609600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2FD453D5-03FC-AA09-F6FB-AA7E991F71E6}"/>
              </a:ext>
            </a:extLst>
          </p:cNvPr>
          <p:cNvSpPr/>
          <p:nvPr/>
        </p:nvSpPr>
        <p:spPr>
          <a:xfrm flipH="1">
            <a:off x="586940" y="1641270"/>
            <a:ext cx="5974353" cy="4862870"/>
          </a:xfrm>
          <a:prstGeom prst="rect">
            <a:avLst/>
          </a:prstGeom>
        </p:spPr>
        <p:txBody>
          <a:bodyPr wrap="square">
            <a:spAutoFit/>
          </a:bodyPr>
          <a:lstStyle/>
          <a:p>
            <a:pPr>
              <a:lnSpc>
                <a:spcPct val="100000"/>
              </a:lnSpc>
              <a:buClr>
                <a:srgbClr val="62A844"/>
              </a:buClr>
              <a:buNone/>
            </a:pPr>
            <a:r>
              <a:rPr lang="en-US" sz="2000" b="1" dirty="0">
                <a:solidFill>
                  <a:srgbClr val="0289AE"/>
                </a:solidFill>
              </a:rPr>
              <a:t>A smart hospitality dashboard could track:</a:t>
            </a:r>
          </a:p>
          <a:p>
            <a:pPr marL="285750" indent="-285750">
              <a:lnSpc>
                <a:spcPct val="100000"/>
              </a:lnSpc>
              <a:buClr>
                <a:srgbClr val="62A844"/>
              </a:buClr>
              <a:buFont typeface="Arial" panose="020B0604020202020204" pitchFamily="34" charset="0"/>
              <a:buChar char="•"/>
            </a:pPr>
            <a:r>
              <a:rPr lang="en-US" dirty="0">
                <a:solidFill>
                  <a:srgbClr val="262626"/>
                </a:solidFill>
              </a:rPr>
              <a:t>food waste per cover</a:t>
            </a:r>
          </a:p>
          <a:p>
            <a:pPr marL="285750" indent="-285750">
              <a:lnSpc>
                <a:spcPct val="100000"/>
              </a:lnSpc>
              <a:buClr>
                <a:srgbClr val="62A844"/>
              </a:buClr>
              <a:buFont typeface="Arial" panose="020B0604020202020204" pitchFamily="34" charset="0"/>
              <a:buChar char="•"/>
            </a:pPr>
            <a:r>
              <a:rPr lang="en-US" dirty="0">
                <a:solidFill>
                  <a:srgbClr val="262626"/>
                </a:solidFill>
              </a:rPr>
              <a:t>laundry loads per occupied room</a:t>
            </a:r>
          </a:p>
          <a:p>
            <a:pPr marL="285750" indent="-285750">
              <a:lnSpc>
                <a:spcPct val="100000"/>
              </a:lnSpc>
              <a:buClr>
                <a:srgbClr val="62A844"/>
              </a:buClr>
              <a:buFont typeface="Arial" panose="020B0604020202020204" pitchFamily="34" charset="0"/>
              <a:buChar char="•"/>
            </a:pPr>
            <a:r>
              <a:rPr lang="en-US" dirty="0">
                <a:solidFill>
                  <a:srgbClr val="262626"/>
                </a:solidFill>
              </a:rPr>
              <a:t>guest-room amenity use</a:t>
            </a:r>
          </a:p>
          <a:p>
            <a:pPr marL="285750" indent="-285750">
              <a:lnSpc>
                <a:spcPct val="100000"/>
              </a:lnSpc>
              <a:buClr>
                <a:srgbClr val="62A844"/>
              </a:buClr>
              <a:buFont typeface="Arial" panose="020B0604020202020204" pitchFamily="34" charset="0"/>
              <a:buChar char="•"/>
            </a:pPr>
            <a:r>
              <a:rPr lang="en-US" dirty="0">
                <a:solidFill>
                  <a:srgbClr val="262626"/>
                </a:solidFill>
              </a:rPr>
              <a:t>packaging units received</a:t>
            </a:r>
          </a:p>
          <a:p>
            <a:pPr marL="285750" indent="-285750">
              <a:lnSpc>
                <a:spcPct val="100000"/>
              </a:lnSpc>
              <a:buClr>
                <a:srgbClr val="62A844"/>
              </a:buClr>
              <a:buFont typeface="Arial" panose="020B0604020202020204" pitchFamily="34" charset="0"/>
              <a:buChar char="•"/>
            </a:pPr>
            <a:r>
              <a:rPr lang="en-US" dirty="0">
                <a:solidFill>
                  <a:srgbClr val="262626"/>
                </a:solidFill>
              </a:rPr>
              <a:t>repairs completed</a:t>
            </a:r>
          </a:p>
          <a:p>
            <a:pPr marL="285750" indent="-285750">
              <a:lnSpc>
                <a:spcPct val="100000"/>
              </a:lnSpc>
              <a:buClr>
                <a:srgbClr val="62A844"/>
              </a:buClr>
              <a:buFont typeface="Arial" panose="020B0604020202020204" pitchFamily="34" charset="0"/>
              <a:buChar char="•"/>
            </a:pPr>
            <a:r>
              <a:rPr lang="en-US" dirty="0">
                <a:solidFill>
                  <a:srgbClr val="262626"/>
                </a:solidFill>
              </a:rPr>
              <a:t>leaks identified and closed</a:t>
            </a:r>
          </a:p>
          <a:p>
            <a:pPr marL="285750" indent="-285750">
              <a:lnSpc>
                <a:spcPct val="100000"/>
              </a:lnSpc>
              <a:buClr>
                <a:srgbClr val="62A844"/>
              </a:buClr>
              <a:buFont typeface="Arial" panose="020B0604020202020204" pitchFamily="34" charset="0"/>
              <a:buChar char="•"/>
            </a:pPr>
            <a:r>
              <a:rPr lang="en-US" dirty="0">
                <a:solidFill>
                  <a:srgbClr val="262626"/>
                </a:solidFill>
              </a:rPr>
              <a:t>share of purchases in refill/bulk format</a:t>
            </a:r>
          </a:p>
          <a:p>
            <a:pPr marL="285750" indent="-285750">
              <a:lnSpc>
                <a:spcPct val="100000"/>
              </a:lnSpc>
              <a:buClr>
                <a:srgbClr val="62A844"/>
              </a:buClr>
              <a:buFont typeface="Arial" panose="020B0604020202020204" pitchFamily="34" charset="0"/>
              <a:buChar char="•"/>
            </a:pPr>
            <a:endParaRPr lang="en-US" dirty="0">
              <a:solidFill>
                <a:srgbClr val="262626"/>
              </a:solidFill>
            </a:endParaRPr>
          </a:p>
          <a:p>
            <a:pPr>
              <a:lnSpc>
                <a:spcPct val="100000"/>
              </a:lnSpc>
              <a:buClr>
                <a:srgbClr val="62A844"/>
              </a:buClr>
              <a:buNone/>
            </a:pPr>
            <a:r>
              <a:rPr lang="en-US" sz="2000" b="1" dirty="0">
                <a:solidFill>
                  <a:srgbClr val="0289AE"/>
                </a:solidFill>
              </a:rPr>
              <a:t>Review Rhythm:</a:t>
            </a:r>
            <a:endParaRPr lang="en-US" sz="2000" dirty="0">
              <a:solidFill>
                <a:srgbClr val="0289AE"/>
              </a:solidFill>
            </a:endParaRPr>
          </a:p>
          <a:p>
            <a:pPr marL="285750" indent="-285750">
              <a:lnSpc>
                <a:spcPct val="100000"/>
              </a:lnSpc>
              <a:buClr>
                <a:srgbClr val="62A844"/>
              </a:buClr>
              <a:buFont typeface="Arial" panose="020B0604020202020204" pitchFamily="34" charset="0"/>
              <a:buChar char="•"/>
            </a:pPr>
            <a:r>
              <a:rPr lang="en-US" dirty="0">
                <a:solidFill>
                  <a:srgbClr val="262626"/>
                </a:solidFill>
              </a:rPr>
              <a:t>daily: operational exceptions</a:t>
            </a:r>
          </a:p>
          <a:p>
            <a:pPr marL="285750" indent="-285750">
              <a:lnSpc>
                <a:spcPct val="100000"/>
              </a:lnSpc>
              <a:buClr>
                <a:srgbClr val="62A844"/>
              </a:buClr>
              <a:buFont typeface="Arial" panose="020B0604020202020204" pitchFamily="34" charset="0"/>
              <a:buChar char="•"/>
            </a:pPr>
            <a:r>
              <a:rPr lang="en-US" dirty="0">
                <a:solidFill>
                  <a:srgbClr val="262626"/>
                </a:solidFill>
              </a:rPr>
              <a:t>weekly: trends</a:t>
            </a:r>
          </a:p>
          <a:p>
            <a:pPr marL="285750" indent="-285750">
              <a:lnSpc>
                <a:spcPct val="100000"/>
              </a:lnSpc>
              <a:buClr>
                <a:srgbClr val="62A844"/>
              </a:buClr>
              <a:buFont typeface="Arial" panose="020B0604020202020204" pitchFamily="34" charset="0"/>
              <a:buChar char="•"/>
            </a:pPr>
            <a:r>
              <a:rPr lang="en-US" dirty="0">
                <a:solidFill>
                  <a:srgbClr val="262626"/>
                </a:solidFill>
              </a:rPr>
              <a:t>monthly: decisions and priorities</a:t>
            </a:r>
          </a:p>
          <a:p>
            <a:pPr marL="285750" indent="-285750">
              <a:lnSpc>
                <a:spcPct val="100000"/>
              </a:lnSpc>
              <a:buClr>
                <a:srgbClr val="62A844"/>
              </a:buClr>
              <a:buFont typeface="Arial" panose="020B0604020202020204" pitchFamily="34" charset="0"/>
              <a:buChar char="•"/>
            </a:pPr>
            <a:endParaRPr lang="en-US" dirty="0">
              <a:solidFill>
                <a:srgbClr val="262626"/>
              </a:solidFill>
            </a:endParaRPr>
          </a:p>
          <a:p>
            <a:pPr>
              <a:lnSpc>
                <a:spcPct val="100000"/>
              </a:lnSpc>
              <a:buClr>
                <a:srgbClr val="62A844"/>
              </a:buClr>
            </a:pPr>
            <a:r>
              <a:rPr lang="en-US" sz="2000" b="1" dirty="0">
                <a:solidFill>
                  <a:srgbClr val="0289AE"/>
                </a:solidFill>
              </a:rPr>
              <a:t>Key Lesson:</a:t>
            </a:r>
          </a:p>
          <a:p>
            <a:pPr marL="285750" indent="-285750">
              <a:lnSpc>
                <a:spcPct val="100000"/>
              </a:lnSpc>
              <a:buClr>
                <a:srgbClr val="62A844"/>
              </a:buClr>
              <a:buFont typeface="Arial" panose="020B0604020202020204" pitchFamily="34" charset="0"/>
              <a:buChar char="•"/>
            </a:pPr>
            <a:r>
              <a:rPr lang="en-US" dirty="0">
                <a:solidFill>
                  <a:srgbClr val="262626"/>
                </a:solidFill>
              </a:rPr>
              <a:t>A useful dashboard is short, visible and regularly discussed.</a:t>
            </a:r>
          </a:p>
          <a:p>
            <a:pPr>
              <a:lnSpc>
                <a:spcPct val="100000"/>
              </a:lnSpc>
              <a:buClr>
                <a:srgbClr val="62A844"/>
              </a:buClr>
            </a:pPr>
            <a:endParaRPr lang="de-DE" dirty="0">
              <a:solidFill>
                <a:srgbClr val="262626"/>
              </a:solidFill>
            </a:endParaRPr>
          </a:p>
        </p:txBody>
      </p:sp>
      <p:pic>
        <p:nvPicPr>
          <p:cNvPr id="15" name="Picture 14">
            <a:extLst>
              <a:ext uri="{FF2B5EF4-FFF2-40B4-BE49-F238E27FC236}">
                <a16:creationId xmlns:a16="http://schemas.microsoft.com/office/drawing/2014/main" id="{0457EDCD-EDA9-127A-5C73-360B17C7D7E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761" t="12298" r="29196" b="16922"/>
          <a:stretch>
            <a:fillRect/>
          </a:stretch>
        </p:blipFill>
        <p:spPr>
          <a:xfrm>
            <a:off x="5243332" y="307596"/>
            <a:ext cx="6938002" cy="5340374"/>
          </a:xfrm>
          <a:prstGeom prst="rect">
            <a:avLst/>
          </a:prstGeom>
        </p:spPr>
      </p:pic>
      <p:pic>
        <p:nvPicPr>
          <p:cNvPr id="5" name="Bildplatzhalter 8" descr="A collaborative meeting in a conference room, with a presentation screen displaying an ESG (Environmental, Social, and Governance) dashboard and a discussion on ESG reporting and data gathering.&#10;&#10;KI-generierte Inhalte können fehlerhaft sein.">
            <a:extLst>
              <a:ext uri="{FF2B5EF4-FFF2-40B4-BE49-F238E27FC236}">
                <a16:creationId xmlns:a16="http://schemas.microsoft.com/office/drawing/2014/main" id="{5F153908-4C83-AC4D-89BA-7F056692CD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531" r="10531"/>
          <a:stretch>
            <a:fillRect/>
          </a:stretch>
        </p:blipFill>
        <p:spPr>
          <a:xfrm>
            <a:off x="6910086" y="748170"/>
            <a:ext cx="5271248" cy="4086808"/>
          </a:xfrm>
          <a:prstGeom prst="rect">
            <a:avLst/>
          </a:prstGeom>
          <a:solidFill>
            <a:srgbClr val="FFFFFF">
              <a:lumMod val="85000"/>
            </a:srgbClr>
          </a:solidFill>
        </p:spPr>
      </p:pic>
      <p:sp>
        <p:nvSpPr>
          <p:cNvPr id="6" name="Rounded Rectangle 5">
            <a:extLst>
              <a:ext uri="{FF2B5EF4-FFF2-40B4-BE49-F238E27FC236}">
                <a16:creationId xmlns:a16="http://schemas.microsoft.com/office/drawing/2014/main" id="{ABEEC6B2-C90E-ECF1-7370-C3818776DB1D}"/>
              </a:ext>
            </a:extLst>
          </p:cNvPr>
          <p:cNvSpPr/>
          <p:nvPr/>
        </p:nvSpPr>
        <p:spPr>
          <a:xfrm>
            <a:off x="7813764" y="5859777"/>
            <a:ext cx="3124312"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6C33D4E-F4E0-E37D-CBE7-9809FBE6E2D8}"/>
              </a:ext>
            </a:extLst>
          </p:cNvPr>
          <p:cNvSpPr txBox="1"/>
          <p:nvPr/>
        </p:nvSpPr>
        <p:spPr>
          <a:xfrm>
            <a:off x="7939763" y="5923055"/>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8" name="TextBox 7">
            <a:extLst>
              <a:ext uri="{FF2B5EF4-FFF2-40B4-BE49-F238E27FC236}">
                <a16:creationId xmlns:a16="http://schemas.microsoft.com/office/drawing/2014/main" id="{8F958DDD-7103-A174-1EB5-D264B510AF5D}"/>
              </a:ext>
            </a:extLst>
          </p:cNvPr>
          <p:cNvSpPr txBox="1"/>
          <p:nvPr/>
        </p:nvSpPr>
        <p:spPr>
          <a:xfrm>
            <a:off x="8695764" y="5923055"/>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2</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21</a:t>
            </a:r>
            <a:endParaRPr sz="1400" b="1" i="0" dirty="0">
              <a:solidFill>
                <a:srgbClr val="262626"/>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4959519-E7A6-E353-F953-B52D02057657}"/>
              </a:ext>
            </a:extLst>
          </p:cNvPr>
          <p:cNvSpPr txBox="1"/>
          <p:nvPr/>
        </p:nvSpPr>
        <p:spPr>
          <a:xfrm>
            <a:off x="9415762" y="5923055"/>
            <a:ext cx="2298639"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AI in a Hospitality</a:t>
            </a:r>
          </a:p>
        </p:txBody>
      </p:sp>
    </p:spTree>
    <p:extLst>
      <p:ext uri="{BB962C8B-B14F-4D97-AF65-F5344CB8AC3E}">
        <p14:creationId xmlns:p14="http://schemas.microsoft.com/office/powerpoint/2010/main" val="2401412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1ABFC-8D1F-7098-A87B-917A33EB9B6C}"/>
            </a:ext>
          </a:extLst>
        </p:cNvPr>
        <p:cNvGrpSpPr/>
        <p:nvPr/>
      </p:nvGrpSpPr>
      <p:grpSpPr>
        <a:xfrm>
          <a:off x="0" y="0"/>
          <a:ext cx="0" cy="0"/>
          <a:chOff x="0" y="0"/>
          <a:chExt cx="0" cy="0"/>
        </a:xfrm>
      </p:grpSpPr>
      <p:grpSp>
        <p:nvGrpSpPr>
          <p:cNvPr id="17" name="Gruppieren 30">
            <a:extLst>
              <a:ext uri="{FF2B5EF4-FFF2-40B4-BE49-F238E27FC236}">
                <a16:creationId xmlns:a16="http://schemas.microsoft.com/office/drawing/2014/main" id="{32FBF648-B2D2-73D1-C4B7-0B79CB585F09}"/>
              </a:ext>
            </a:extLst>
          </p:cNvPr>
          <p:cNvGrpSpPr/>
          <p:nvPr/>
        </p:nvGrpSpPr>
        <p:grpSpPr>
          <a:xfrm>
            <a:off x="4342047" y="386543"/>
            <a:ext cx="7250913" cy="6049273"/>
            <a:chOff x="9515475" y="838200"/>
            <a:chExt cx="13261817" cy="12065000"/>
          </a:xfrm>
        </p:grpSpPr>
        <p:sp>
          <p:nvSpPr>
            <p:cNvPr id="19" name="Oval 10">
              <a:extLst>
                <a:ext uri="{FF2B5EF4-FFF2-40B4-BE49-F238E27FC236}">
                  <a16:creationId xmlns:a16="http://schemas.microsoft.com/office/drawing/2014/main" id="{6850E761-A02E-27B1-5EA5-F3A15E8AAE56}"/>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cxnSp>
          <p:nvCxnSpPr>
            <p:cNvPr id="20" name="Straight Connector 33">
              <a:extLst>
                <a:ext uri="{FF2B5EF4-FFF2-40B4-BE49-F238E27FC236}">
                  <a16:creationId xmlns:a16="http://schemas.microsoft.com/office/drawing/2014/main" id="{1E6D2342-69B1-0D7A-906F-BCE36D8687AB}"/>
                </a:ext>
              </a:extLst>
            </p:cNvPr>
            <p:cNvCxnSpPr>
              <a:cxnSpLocks/>
            </p:cNvCxnSpPr>
            <p:nvPr/>
          </p:nvCxnSpPr>
          <p:spPr>
            <a:xfrm>
              <a:off x="12843344" y="5381625"/>
              <a:ext cx="9933948"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22" name="Oval 14">
              <a:extLst>
                <a:ext uri="{FF2B5EF4-FFF2-40B4-BE49-F238E27FC236}">
                  <a16:creationId xmlns:a16="http://schemas.microsoft.com/office/drawing/2014/main" id="{03BD978D-76A4-994B-0998-44CF6B16741B}"/>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3" name="Oval 3">
              <a:extLst>
                <a:ext uri="{FF2B5EF4-FFF2-40B4-BE49-F238E27FC236}">
                  <a16:creationId xmlns:a16="http://schemas.microsoft.com/office/drawing/2014/main" id="{C5D99590-F5A9-AA1D-887F-91C48E5632A2}"/>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cxnSp>
          <p:nvCxnSpPr>
            <p:cNvPr id="32" name="Straight Connector 29">
              <a:extLst>
                <a:ext uri="{FF2B5EF4-FFF2-40B4-BE49-F238E27FC236}">
                  <a16:creationId xmlns:a16="http://schemas.microsoft.com/office/drawing/2014/main" id="{12A409FC-D359-85A9-73D3-4ACD19F1EEE5}"/>
                </a:ext>
              </a:extLst>
            </p:cNvPr>
            <p:cNvCxnSpPr>
              <a:cxnSpLocks/>
            </p:cNvCxnSpPr>
            <p:nvPr/>
          </p:nvCxnSpPr>
          <p:spPr>
            <a:xfrm>
              <a:off x="12366037" y="9561912"/>
              <a:ext cx="10411255" cy="0"/>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28">
              <a:extLst>
                <a:ext uri="{FF2B5EF4-FFF2-40B4-BE49-F238E27FC236}">
                  <a16:creationId xmlns:a16="http://schemas.microsoft.com/office/drawing/2014/main" id="{A3787D2C-CD8A-64CC-A616-91CE18B2DF45}"/>
                </a:ext>
              </a:extLst>
            </p:cNvPr>
            <p:cNvCxnSpPr>
              <a:cxnSpLocks/>
            </p:cNvCxnSpPr>
            <p:nvPr/>
          </p:nvCxnSpPr>
          <p:spPr>
            <a:xfrm>
              <a:off x="12676959" y="1947376"/>
              <a:ext cx="10100333"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sp>
          <p:nvSpPr>
            <p:cNvPr id="34" name="Freeform: Shape 8">
              <a:extLst>
                <a:ext uri="{FF2B5EF4-FFF2-40B4-BE49-F238E27FC236}">
                  <a16:creationId xmlns:a16="http://schemas.microsoft.com/office/drawing/2014/main" id="{76B73460-C8D2-9206-7CCF-2D1C24F0DF1D}"/>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5" name="Freeform: Shape 11">
              <a:extLst>
                <a:ext uri="{FF2B5EF4-FFF2-40B4-BE49-F238E27FC236}">
                  <a16:creationId xmlns:a16="http://schemas.microsoft.com/office/drawing/2014/main" id="{92D1C073-279E-43E1-2475-CC2976F6396F}"/>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6" name="Oval 9">
              <a:extLst>
                <a:ext uri="{FF2B5EF4-FFF2-40B4-BE49-F238E27FC236}">
                  <a16:creationId xmlns:a16="http://schemas.microsoft.com/office/drawing/2014/main" id="{47C3ED59-7187-0D13-5F2A-E7FBF811E33C}"/>
                </a:ext>
              </a:extLst>
            </p:cNvPr>
            <p:cNvSpPr/>
            <p:nvPr/>
          </p:nvSpPr>
          <p:spPr>
            <a:xfrm>
              <a:off x="10337800" y="1639888"/>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7" name="Freeform: Shape 15">
              <a:extLst>
                <a:ext uri="{FF2B5EF4-FFF2-40B4-BE49-F238E27FC236}">
                  <a16:creationId xmlns:a16="http://schemas.microsoft.com/office/drawing/2014/main" id="{F6A0E4D0-6899-CC04-4D76-D157856DBA24}"/>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8" name="Oval 16">
              <a:extLst>
                <a:ext uri="{FF2B5EF4-FFF2-40B4-BE49-F238E27FC236}">
                  <a16:creationId xmlns:a16="http://schemas.microsoft.com/office/drawing/2014/main" id="{51DAA62B-1948-8EB7-2F5D-6DBF2A48E498}"/>
                </a:ext>
              </a:extLst>
            </p:cNvPr>
            <p:cNvSpPr/>
            <p:nvPr/>
          </p:nvSpPr>
          <p:spPr>
            <a:xfrm>
              <a:off x="10337800" y="9142413"/>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9" name="Oval 12">
              <a:extLst>
                <a:ext uri="{FF2B5EF4-FFF2-40B4-BE49-F238E27FC236}">
                  <a16:creationId xmlns:a16="http://schemas.microsoft.com/office/drawing/2014/main" id="{0187A3C9-CE2D-4BD0-C5DC-529A63211BCF}"/>
                </a:ext>
              </a:extLst>
            </p:cNvPr>
            <p:cNvSpPr/>
            <p:nvPr/>
          </p:nvSpPr>
          <p:spPr>
            <a:xfrm flipH="1">
              <a:off x="10337800" y="5381625"/>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0" name="TextBox 19">
              <a:extLst>
                <a:ext uri="{FF2B5EF4-FFF2-40B4-BE49-F238E27FC236}">
                  <a16:creationId xmlns:a16="http://schemas.microsoft.com/office/drawing/2014/main" id="{D1BEEA8D-3CE8-5C82-E5D1-6B3E91F88659}"/>
                </a:ext>
              </a:extLst>
            </p:cNvPr>
            <p:cNvSpPr txBox="1"/>
            <p:nvPr/>
          </p:nvSpPr>
          <p:spPr bwMode="auto">
            <a:xfrm>
              <a:off x="10337801" y="2336901"/>
              <a:ext cx="2940050" cy="2701190"/>
            </a:xfrm>
            <a:prstGeom prst="rect">
              <a:avLst/>
            </a:prstGeom>
            <a:noFill/>
          </p:spPr>
          <p:txBody>
            <a:bodyPr wrap="square">
              <a:spAutoFit/>
            </a:bodyPr>
            <a:lstStyle/>
            <a:p>
              <a:pPr algn="ctr">
                <a:lnSpc>
                  <a:spcPct val="150000"/>
                </a:lnSpc>
                <a:defRPr/>
              </a:pPr>
              <a:r>
                <a:rPr lang="en-US" sz="7200" b="1" spc="600" baseline="30000" dirty="0">
                  <a:solidFill>
                    <a:srgbClr val="0289AE"/>
                  </a:solidFill>
                  <a:latin typeface="Calibri" panose="020F0502020204030204" pitchFamily="34" charset="0"/>
                  <a:ea typeface="Roboto Cn" pitchFamily="2" charset="0"/>
                  <a:cs typeface="Calibri" panose="020F0502020204030204" pitchFamily="34" charset="0"/>
                </a:rPr>
                <a:t>01</a:t>
              </a:r>
            </a:p>
          </p:txBody>
        </p:sp>
        <p:sp>
          <p:nvSpPr>
            <p:cNvPr id="41" name="TextBox 23">
              <a:extLst>
                <a:ext uri="{FF2B5EF4-FFF2-40B4-BE49-F238E27FC236}">
                  <a16:creationId xmlns:a16="http://schemas.microsoft.com/office/drawing/2014/main" id="{6B3E2BB4-A61D-35A2-8EDC-3FB66077DD59}"/>
                </a:ext>
              </a:extLst>
            </p:cNvPr>
            <p:cNvSpPr txBox="1"/>
            <p:nvPr/>
          </p:nvSpPr>
          <p:spPr bwMode="auto">
            <a:xfrm>
              <a:off x="10418763" y="6108802"/>
              <a:ext cx="2959100" cy="2484202"/>
            </a:xfrm>
            <a:prstGeom prst="rect">
              <a:avLst/>
            </a:prstGeom>
            <a:noFill/>
          </p:spPr>
          <p:txBody>
            <a:bodyPr wrap="square">
              <a:spAutoFit/>
            </a:bodyPr>
            <a:lstStyle/>
            <a:p>
              <a:pPr algn="ctr">
                <a:lnSpc>
                  <a:spcPct val="150000"/>
                </a:lnSpc>
                <a:defRPr/>
              </a:pPr>
              <a:r>
                <a:rPr lang="en-US" sz="7200" b="1" spc="600" baseline="30000" dirty="0">
                  <a:solidFill>
                    <a:srgbClr val="62A844"/>
                  </a:solidFill>
                  <a:latin typeface="Calibri" panose="020F0502020204030204" pitchFamily="34" charset="0"/>
                  <a:ea typeface="Roboto Cn" pitchFamily="2" charset="0"/>
                  <a:cs typeface="Calibri" panose="020F0502020204030204" pitchFamily="34" charset="0"/>
                </a:rPr>
                <a:t>02</a:t>
              </a:r>
            </a:p>
          </p:txBody>
        </p:sp>
        <p:sp>
          <p:nvSpPr>
            <p:cNvPr id="42" name="TextBox 26">
              <a:extLst>
                <a:ext uri="{FF2B5EF4-FFF2-40B4-BE49-F238E27FC236}">
                  <a16:creationId xmlns:a16="http://schemas.microsoft.com/office/drawing/2014/main" id="{6C2A1E48-256F-F70F-44B9-2EDEC11A5F8D}"/>
                </a:ext>
              </a:extLst>
            </p:cNvPr>
            <p:cNvSpPr txBox="1"/>
            <p:nvPr/>
          </p:nvSpPr>
          <p:spPr bwMode="auto">
            <a:xfrm>
              <a:off x="10337801" y="9880701"/>
              <a:ext cx="2841623" cy="2582886"/>
            </a:xfrm>
            <a:prstGeom prst="rect">
              <a:avLst/>
            </a:prstGeom>
            <a:noFill/>
          </p:spPr>
          <p:txBody>
            <a:bodyPr wrap="square">
              <a:spAutoFit/>
            </a:bodyPr>
            <a:lstStyle/>
            <a:p>
              <a:pPr algn="ctr">
                <a:lnSpc>
                  <a:spcPct val="150000"/>
                </a:lnSpc>
                <a:defRPr/>
              </a:pPr>
              <a:r>
                <a:rPr lang="en-US" sz="7200" b="1" spc="600" baseline="30000" dirty="0">
                  <a:solidFill>
                    <a:srgbClr val="EABB22"/>
                  </a:solidFill>
                  <a:latin typeface="Calibri" panose="020F0502020204030204" pitchFamily="34" charset="0"/>
                  <a:ea typeface="Roboto Cn" pitchFamily="2" charset="0"/>
                  <a:cs typeface="Calibri" panose="020F0502020204030204" pitchFamily="34" charset="0"/>
                </a:rPr>
                <a:t>03</a:t>
              </a:r>
            </a:p>
          </p:txBody>
        </p:sp>
      </p:grpSp>
      <p:sp>
        <p:nvSpPr>
          <p:cNvPr id="2" name="Text Placeholder 11">
            <a:extLst>
              <a:ext uri="{FF2B5EF4-FFF2-40B4-BE49-F238E27FC236}">
                <a16:creationId xmlns:a16="http://schemas.microsoft.com/office/drawing/2014/main" id="{ED0A6BF6-631B-040E-978E-7AED566011B6}"/>
              </a:ext>
            </a:extLst>
          </p:cNvPr>
          <p:cNvSpPr txBox="1">
            <a:spLocks/>
          </p:cNvSpPr>
          <p:nvPr/>
        </p:nvSpPr>
        <p:spPr>
          <a:xfrm>
            <a:off x="429116" y="609471"/>
            <a:ext cx="3274783"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Direct Cost, Hidden Cost and Retained Value</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5CF5ADEB-22BC-FF44-B35F-3AEDC83CBD48}"/>
              </a:ext>
            </a:extLst>
          </p:cNvPr>
          <p:cNvCxnSpPr>
            <a:cxnSpLocks/>
          </p:cNvCxnSpPr>
          <p:nvPr/>
        </p:nvCxnSpPr>
        <p:spPr>
          <a:xfrm>
            <a:off x="-27709" y="2166574"/>
            <a:ext cx="384029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7" name="TextBox 97">
            <a:extLst>
              <a:ext uri="{FF2B5EF4-FFF2-40B4-BE49-F238E27FC236}">
                <a16:creationId xmlns:a16="http://schemas.microsoft.com/office/drawing/2014/main" id="{A088EF0D-517C-DB22-891A-A9777961793A}"/>
              </a:ext>
            </a:extLst>
          </p:cNvPr>
          <p:cNvSpPr txBox="1"/>
          <p:nvPr/>
        </p:nvSpPr>
        <p:spPr>
          <a:xfrm>
            <a:off x="483467" y="2549209"/>
            <a:ext cx="2605235" cy="1533946"/>
          </a:xfrm>
          <a:prstGeom prst="rect">
            <a:avLst/>
          </a:prstGeom>
          <a:solidFill>
            <a:schemeClr val="bg1"/>
          </a:solidFill>
        </p:spPr>
        <p:txBody>
          <a:bodyPr wrap="square">
            <a:spAutoFit/>
          </a:bodyPr>
          <a:lstStyle/>
          <a:p>
            <a:pPr>
              <a:lnSpc>
                <a:spcPts val="2340"/>
              </a:lnSpc>
              <a:defRPr/>
            </a:pPr>
            <a:r>
              <a:rPr lang="en-US" dirty="0">
                <a:solidFill>
                  <a:srgbClr val="262626"/>
                </a:solidFill>
              </a:rPr>
              <a:t>Circular decisions are both environmental and financial — they affect cost in several ways.</a:t>
            </a:r>
          </a:p>
          <a:p>
            <a:pPr>
              <a:lnSpc>
                <a:spcPts val="2340"/>
              </a:lnSpc>
              <a:defRPr/>
            </a:pPr>
            <a:endParaRPr lang="en-US" baseline="30000" dirty="0">
              <a:solidFill>
                <a:srgbClr val="262626"/>
              </a:solidFill>
              <a:latin typeface="+mj-lt"/>
              <a:ea typeface="Roboto Cn" pitchFamily="2" charset="0"/>
            </a:endParaRPr>
          </a:p>
        </p:txBody>
      </p:sp>
      <p:sp>
        <p:nvSpPr>
          <p:cNvPr id="9" name="TextBox 34">
            <a:extLst>
              <a:ext uri="{FF2B5EF4-FFF2-40B4-BE49-F238E27FC236}">
                <a16:creationId xmlns:a16="http://schemas.microsoft.com/office/drawing/2014/main" id="{18E8309D-5DA5-E32E-37A1-A61B6A347F7E}"/>
              </a:ext>
            </a:extLst>
          </p:cNvPr>
          <p:cNvSpPr txBox="1"/>
          <p:nvPr/>
        </p:nvSpPr>
        <p:spPr>
          <a:xfrm>
            <a:off x="8721943" y="4932328"/>
            <a:ext cx="2965146" cy="1797928"/>
          </a:xfrm>
          <a:prstGeom prst="rect">
            <a:avLst/>
          </a:prstGeom>
          <a:noFill/>
        </p:spPr>
        <p:txBody>
          <a:bodyPr wrap="square" numCol="1" spcCol="216000">
            <a:spAutoFit/>
          </a:bodyPr>
          <a:lstStyle>
            <a:defPPr>
              <a:defRPr lang="en-US"/>
            </a:defPPr>
            <a:lvl1pPr lvl="0" eaLnBrk="0" fontAlgn="base" hangingPunct="0">
              <a:spcBef>
                <a:spcPct val="0"/>
              </a:spcBef>
              <a:spcAft>
                <a:spcPct val="0"/>
              </a:spcAft>
              <a:buFontTx/>
              <a:buChar char="•"/>
              <a:defRPr sz="1600">
                <a:latin typeface="Arial" panose="020B0604020202020204" pitchFamily="34" charset="0"/>
              </a:defRPr>
            </a:lvl1pPr>
          </a:lstStyle>
          <a:p>
            <a:pPr marL="342900" indent="-342900">
              <a:lnSpc>
                <a:spcPts val="1940"/>
              </a:lnSpc>
              <a:buClr>
                <a:srgbClr val="EABB22"/>
              </a:buClr>
            </a:pPr>
            <a:r>
              <a:rPr lang="de-DE" altLang="de-DE" sz="1800" dirty="0" err="1">
                <a:solidFill>
                  <a:srgbClr val="262626"/>
                </a:solidFill>
                <a:latin typeface="Calibri" panose="020F0502020204030204" pitchFamily="34" charset="0"/>
                <a:cs typeface="Calibri" panose="020F0502020204030204" pitchFamily="34" charset="0"/>
              </a:rPr>
              <a:t>longer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product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life</a:t>
            </a:r>
            <a:endParaRPr lang="de-DE" altLang="de-DE" sz="1800" dirty="0">
              <a:solidFill>
                <a:srgbClr val="262626"/>
              </a:solidFill>
              <a:latin typeface="Calibri" panose="020F0502020204030204" pitchFamily="34" charset="0"/>
              <a:cs typeface="Calibri" panose="020F0502020204030204" pitchFamily="34" charset="0"/>
            </a:endParaRPr>
          </a:p>
          <a:p>
            <a:pPr marL="342900" indent="-342900">
              <a:lnSpc>
                <a:spcPts val="1940"/>
              </a:lnSpc>
              <a:buClr>
                <a:srgbClr val="EABB22"/>
              </a:buClr>
            </a:pPr>
            <a:r>
              <a:rPr lang="de-DE" altLang="de-DE" sz="1800" dirty="0" err="1">
                <a:solidFill>
                  <a:srgbClr val="262626"/>
                </a:solidFill>
                <a:latin typeface="Calibri" panose="020F0502020204030204" pitchFamily="34" charset="0"/>
                <a:cs typeface="Calibri" panose="020F0502020204030204" pitchFamily="34" charset="0"/>
              </a:rPr>
              <a:t>lower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purchasing</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volume</a:t>
            </a:r>
            <a:endParaRPr lang="de-DE" altLang="de-DE" sz="1800" dirty="0">
              <a:solidFill>
                <a:srgbClr val="262626"/>
              </a:solidFill>
              <a:latin typeface="Calibri" panose="020F0502020204030204" pitchFamily="34" charset="0"/>
              <a:cs typeface="Calibri" panose="020F0502020204030204" pitchFamily="34" charset="0"/>
            </a:endParaRPr>
          </a:p>
          <a:p>
            <a:pPr marL="342900" indent="-342900">
              <a:lnSpc>
                <a:spcPts val="1940"/>
              </a:lnSpc>
              <a:buClr>
                <a:srgbClr val="EABB22"/>
              </a:buClr>
            </a:pPr>
            <a:r>
              <a:rPr lang="de-DE" altLang="de-DE" sz="1800" dirty="0" err="1">
                <a:solidFill>
                  <a:srgbClr val="262626"/>
                </a:solidFill>
                <a:latin typeface="Calibri" panose="020F0502020204030204" pitchFamily="34" charset="0"/>
                <a:cs typeface="Calibri" panose="020F0502020204030204" pitchFamily="34" charset="0"/>
              </a:rPr>
              <a:t>fewer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disposables</a:t>
            </a:r>
            <a:endParaRPr lang="de-DE" altLang="de-DE" sz="1800" dirty="0">
              <a:solidFill>
                <a:srgbClr val="262626"/>
              </a:solidFill>
              <a:latin typeface="Calibri" panose="020F0502020204030204" pitchFamily="34" charset="0"/>
              <a:cs typeface="Calibri" panose="020F0502020204030204" pitchFamily="34" charset="0"/>
            </a:endParaRPr>
          </a:p>
          <a:p>
            <a:pPr marL="342900" indent="-342900">
              <a:lnSpc>
                <a:spcPts val="1940"/>
              </a:lnSpc>
              <a:buClr>
                <a:srgbClr val="EABB22"/>
              </a:buClr>
            </a:pPr>
            <a:r>
              <a:rPr lang="de-DE" altLang="de-DE" sz="1800" dirty="0" err="1">
                <a:solidFill>
                  <a:srgbClr val="262626"/>
                </a:solidFill>
                <a:latin typeface="Calibri" panose="020F0502020204030204" pitchFamily="34" charset="0"/>
                <a:cs typeface="Calibri" panose="020F0502020204030204" pitchFamily="34" charset="0"/>
              </a:rPr>
              <a:t>lower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waste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handling</a:t>
            </a:r>
            <a:endParaRPr lang="de-DE" altLang="de-DE" sz="1800" dirty="0">
              <a:solidFill>
                <a:srgbClr val="262626"/>
              </a:solidFill>
              <a:latin typeface="Calibri" panose="020F0502020204030204" pitchFamily="34" charset="0"/>
              <a:cs typeface="Calibri" panose="020F0502020204030204" pitchFamily="34" charset="0"/>
            </a:endParaRPr>
          </a:p>
          <a:p>
            <a:pPr marL="342900" indent="-342900">
              <a:lnSpc>
                <a:spcPts val="1940"/>
              </a:lnSpc>
              <a:buClr>
                <a:srgbClr val="EABB22"/>
              </a:buClr>
            </a:pPr>
            <a:r>
              <a:rPr lang="de-DE" altLang="de-DE" sz="1800" dirty="0" err="1">
                <a:solidFill>
                  <a:srgbClr val="262626"/>
                </a:solidFill>
                <a:latin typeface="Calibri" panose="020F0502020204030204" pitchFamily="34" charset="0"/>
                <a:cs typeface="Calibri" panose="020F0502020204030204" pitchFamily="34" charset="0"/>
              </a:rPr>
              <a:t>stronger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process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discipline</a:t>
            </a:r>
            <a:endParaRPr lang="de-DE" altLang="de-DE" sz="1800" dirty="0">
              <a:solidFill>
                <a:srgbClr val="262626"/>
              </a:solidFill>
              <a:latin typeface="Calibri" panose="020F0502020204030204" pitchFamily="34" charset="0"/>
              <a:cs typeface="Calibri" panose="020F0502020204030204" pitchFamily="34" charset="0"/>
            </a:endParaRPr>
          </a:p>
          <a:p>
            <a:pPr marL="342900" indent="-342900">
              <a:lnSpc>
                <a:spcPts val="1940"/>
              </a:lnSpc>
              <a:buClr>
                <a:srgbClr val="EABB22"/>
              </a:buClr>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10" name="TextBox 35">
            <a:extLst>
              <a:ext uri="{FF2B5EF4-FFF2-40B4-BE49-F238E27FC236}">
                <a16:creationId xmlns:a16="http://schemas.microsoft.com/office/drawing/2014/main" id="{C75E66C4-5A82-202A-23A2-6A5C586E8238}"/>
              </a:ext>
            </a:extLst>
          </p:cNvPr>
          <p:cNvSpPr txBox="1"/>
          <p:nvPr/>
        </p:nvSpPr>
        <p:spPr>
          <a:xfrm>
            <a:off x="6987030" y="2721460"/>
            <a:ext cx="1430723" cy="964367"/>
          </a:xfrm>
          <a:prstGeom prst="rect">
            <a:avLst/>
          </a:prstGeom>
          <a:noFill/>
        </p:spPr>
        <p:txBody>
          <a:bodyPr wrap="square">
            <a:spAutoFit/>
          </a:bodyPr>
          <a:lstStyle/>
          <a:p>
            <a:pPr>
              <a:lnSpc>
                <a:spcPts val="3380"/>
              </a:lnSpc>
              <a:defRPr/>
            </a:pPr>
            <a:r>
              <a:rPr lang="en-US" sz="3200" b="1" dirty="0">
                <a:solidFill>
                  <a:srgbClr val="62A844"/>
                </a:solidFill>
                <a:latin typeface="Calibri" panose="020F0502020204030204" pitchFamily="34" charset="0"/>
                <a:ea typeface="Roboto Cn" pitchFamily="2" charset="0"/>
                <a:cs typeface="Calibri" panose="020F0502020204030204" pitchFamily="34" charset="0"/>
              </a:rPr>
              <a:t>Hidden Cost</a:t>
            </a:r>
          </a:p>
        </p:txBody>
      </p:sp>
      <p:sp>
        <p:nvSpPr>
          <p:cNvPr id="11" name="TextBox 36">
            <a:extLst>
              <a:ext uri="{FF2B5EF4-FFF2-40B4-BE49-F238E27FC236}">
                <a16:creationId xmlns:a16="http://schemas.microsoft.com/office/drawing/2014/main" id="{B2281E1A-07FA-40E7-B691-05479C91CD36}"/>
              </a:ext>
            </a:extLst>
          </p:cNvPr>
          <p:cNvSpPr txBox="1"/>
          <p:nvPr/>
        </p:nvSpPr>
        <p:spPr>
          <a:xfrm>
            <a:off x="8721943" y="1019112"/>
            <a:ext cx="2293812" cy="1066959"/>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a:lnSpc>
                <a:spcPts val="19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purchase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price</a:t>
            </a:r>
            <a:endParaRPr lang="de-DE" altLang="de-DE" sz="1800" dirty="0">
              <a:solidFill>
                <a:srgbClr val="262626"/>
              </a:solidFill>
              <a:latin typeface="Calibri" panose="020F0502020204030204" pitchFamily="34" charset="0"/>
              <a:cs typeface="Calibri" panose="020F0502020204030204" pitchFamily="34" charset="0"/>
            </a:endParaRPr>
          </a:p>
          <a:p>
            <a:pPr>
              <a:lnSpc>
                <a:spcPts val="1940"/>
              </a:lnSpc>
              <a:buClr>
                <a:srgbClr val="0289AE"/>
              </a:buClr>
            </a:pPr>
            <a:r>
              <a:rPr lang="de-DE" altLang="de-DE" sz="1800" dirty="0">
                <a:solidFill>
                  <a:srgbClr val="262626"/>
                </a:solidFill>
                <a:latin typeface="Calibri" panose="020F0502020204030204" pitchFamily="34" charset="0"/>
                <a:cs typeface="Calibri" panose="020F0502020204030204" pitchFamily="34" charset="0"/>
              </a:rPr>
              <a:t>utilities</a:t>
            </a:r>
          </a:p>
          <a:p>
            <a:pPr>
              <a:lnSpc>
                <a:spcPts val="19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disposal</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fees</a:t>
            </a:r>
            <a:endParaRPr lang="de-DE" altLang="de-DE" sz="1800" dirty="0">
              <a:solidFill>
                <a:srgbClr val="262626"/>
              </a:solidFill>
              <a:latin typeface="Calibri" panose="020F0502020204030204" pitchFamily="34" charset="0"/>
              <a:cs typeface="Calibri" panose="020F0502020204030204" pitchFamily="34" charset="0"/>
            </a:endParaRPr>
          </a:p>
          <a:p>
            <a:pPr>
              <a:lnSpc>
                <a:spcPts val="1940"/>
              </a:lnSpc>
              <a:buClr>
                <a:srgbClr val="0289AE"/>
              </a:buClr>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12" name="TextBox 37">
            <a:extLst>
              <a:ext uri="{FF2B5EF4-FFF2-40B4-BE49-F238E27FC236}">
                <a16:creationId xmlns:a16="http://schemas.microsoft.com/office/drawing/2014/main" id="{1AD2142D-F277-C794-FFA0-78D4EAB12041}"/>
              </a:ext>
            </a:extLst>
          </p:cNvPr>
          <p:cNvSpPr txBox="1"/>
          <p:nvPr/>
        </p:nvSpPr>
        <p:spPr>
          <a:xfrm>
            <a:off x="8721943" y="2775248"/>
            <a:ext cx="2385378" cy="2041585"/>
          </a:xfrm>
          <a:prstGeom prst="rect">
            <a:avLst/>
          </a:prstGeom>
          <a:noFill/>
        </p:spPr>
        <p:txBody>
          <a:bodyPr wrap="square" numCol="1" spcCol="216000">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storage pressure</a:t>
            </a:r>
          </a:p>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breakage</a:t>
            </a:r>
          </a:p>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over-ordering</a:t>
            </a:r>
          </a:p>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staff time</a:t>
            </a:r>
          </a:p>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spoilage</a:t>
            </a:r>
          </a:p>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frequent replacement</a:t>
            </a:r>
          </a:p>
          <a:p>
            <a:pPr>
              <a:lnSpc>
                <a:spcPts val="1940"/>
              </a:lnSpc>
              <a:buClr>
                <a:srgbClr val="62A844"/>
              </a:buClr>
            </a:pPr>
            <a:endParaRPr lang="en-US" sz="1800" dirty="0">
              <a:solidFill>
                <a:srgbClr val="262626"/>
              </a:solidFill>
              <a:latin typeface="Calibri" panose="020F0502020204030204" pitchFamily="34" charset="0"/>
              <a:cs typeface="Calibri" panose="020F0502020204030204" pitchFamily="34" charset="0"/>
            </a:endParaRPr>
          </a:p>
        </p:txBody>
      </p:sp>
      <p:sp>
        <p:nvSpPr>
          <p:cNvPr id="13" name="TextBox 38">
            <a:extLst>
              <a:ext uri="{FF2B5EF4-FFF2-40B4-BE49-F238E27FC236}">
                <a16:creationId xmlns:a16="http://schemas.microsoft.com/office/drawing/2014/main" id="{397F9C10-0B50-AB00-EAA6-33069A6AED9E}"/>
              </a:ext>
            </a:extLst>
          </p:cNvPr>
          <p:cNvSpPr txBox="1"/>
          <p:nvPr/>
        </p:nvSpPr>
        <p:spPr>
          <a:xfrm>
            <a:off x="6987030" y="965324"/>
            <a:ext cx="1680365" cy="964367"/>
          </a:xfrm>
          <a:prstGeom prst="rect">
            <a:avLst/>
          </a:prstGeom>
          <a:noFill/>
        </p:spPr>
        <p:txBody>
          <a:bodyPr wrap="square">
            <a:spAutoFit/>
          </a:bodyPr>
          <a:lstStyle/>
          <a:p>
            <a:pPr>
              <a:lnSpc>
                <a:spcPts val="3380"/>
              </a:lnSpc>
              <a:defRPr/>
            </a:pPr>
            <a:r>
              <a:rPr lang="en-US" sz="3200" b="1" dirty="0">
                <a:solidFill>
                  <a:srgbClr val="0289AE"/>
                </a:solidFill>
                <a:latin typeface="Calibri" panose="020F0502020204030204" pitchFamily="34" charset="0"/>
                <a:ea typeface="Roboto Cn" pitchFamily="2" charset="0"/>
                <a:cs typeface="Calibri" panose="020F0502020204030204" pitchFamily="34" charset="0"/>
              </a:rPr>
              <a:t>Direct Cost</a:t>
            </a:r>
          </a:p>
        </p:txBody>
      </p:sp>
      <p:sp>
        <p:nvSpPr>
          <p:cNvPr id="14" name="TextBox 39">
            <a:extLst>
              <a:ext uri="{FF2B5EF4-FFF2-40B4-BE49-F238E27FC236}">
                <a16:creationId xmlns:a16="http://schemas.microsoft.com/office/drawing/2014/main" id="{26169ED0-89EE-3D76-05AD-1B284AADE4BF}"/>
              </a:ext>
            </a:extLst>
          </p:cNvPr>
          <p:cNvSpPr txBox="1"/>
          <p:nvPr/>
        </p:nvSpPr>
        <p:spPr>
          <a:xfrm>
            <a:off x="6987030" y="4878540"/>
            <a:ext cx="1916242" cy="964367"/>
          </a:xfrm>
          <a:prstGeom prst="rect">
            <a:avLst/>
          </a:prstGeom>
          <a:noFill/>
        </p:spPr>
        <p:txBody>
          <a:bodyPr wrap="square">
            <a:spAutoFit/>
          </a:bodyPr>
          <a:lstStyle/>
          <a:p>
            <a:pPr>
              <a:lnSpc>
                <a:spcPts val="3380"/>
              </a:lnSpc>
              <a:defRPr/>
            </a:pPr>
            <a:r>
              <a:rPr lang="en-US" sz="3200" b="1" dirty="0">
                <a:solidFill>
                  <a:srgbClr val="EABB22"/>
                </a:solidFill>
                <a:latin typeface="Calibri" panose="020F0502020204030204" pitchFamily="34" charset="0"/>
                <a:ea typeface="Roboto Cn" pitchFamily="2" charset="0"/>
                <a:cs typeface="Calibri" panose="020F0502020204030204" pitchFamily="34" charset="0"/>
              </a:rPr>
              <a:t>Retained Value</a:t>
            </a:r>
          </a:p>
        </p:txBody>
      </p:sp>
      <p:sp>
        <p:nvSpPr>
          <p:cNvPr id="4" name="Rectangle 30">
            <a:extLst>
              <a:ext uri="{FF2B5EF4-FFF2-40B4-BE49-F238E27FC236}">
                <a16:creationId xmlns:a16="http://schemas.microsoft.com/office/drawing/2014/main" id="{ADC0AB8C-2798-F191-5EDD-FCA4047911C1}"/>
              </a:ext>
            </a:extLst>
          </p:cNvPr>
          <p:cNvSpPr/>
          <p:nvPr/>
        </p:nvSpPr>
        <p:spPr>
          <a:xfrm flipH="1">
            <a:off x="451779" y="4549398"/>
            <a:ext cx="3043132" cy="923330"/>
          </a:xfrm>
          <a:prstGeom prst="rect">
            <a:avLst/>
          </a:prstGeom>
        </p:spPr>
        <p:txBody>
          <a:bodyPr wrap="square">
            <a:spAutoFit/>
          </a:bodyPr>
          <a:lstStyle/>
          <a:p>
            <a:r>
              <a:rPr lang="en-US" b="1" dirty="0">
                <a:solidFill>
                  <a:srgbClr val="62A844"/>
                </a:solidFill>
              </a:rPr>
              <a:t>Circularity improves when teams see value retained alongside waste removed.</a:t>
            </a:r>
          </a:p>
        </p:txBody>
      </p:sp>
      <p:sp>
        <p:nvSpPr>
          <p:cNvPr id="5" name="Rounded Rectangle 4">
            <a:extLst>
              <a:ext uri="{FF2B5EF4-FFF2-40B4-BE49-F238E27FC236}">
                <a16:creationId xmlns:a16="http://schemas.microsoft.com/office/drawing/2014/main" id="{97F61A9B-2250-85FB-0D77-AAD5FD605611}"/>
              </a:ext>
            </a:extLst>
          </p:cNvPr>
          <p:cNvSpPr/>
          <p:nvPr/>
        </p:nvSpPr>
        <p:spPr>
          <a:xfrm>
            <a:off x="429116" y="6033858"/>
            <a:ext cx="3774638"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DD2D754-243F-691D-ED5C-C3BADB4995AE}"/>
              </a:ext>
            </a:extLst>
          </p:cNvPr>
          <p:cNvSpPr txBox="1"/>
          <p:nvPr/>
        </p:nvSpPr>
        <p:spPr>
          <a:xfrm>
            <a:off x="555115" y="6097136"/>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5" name="TextBox 14">
            <a:extLst>
              <a:ext uri="{FF2B5EF4-FFF2-40B4-BE49-F238E27FC236}">
                <a16:creationId xmlns:a16="http://schemas.microsoft.com/office/drawing/2014/main" id="{CF1204EC-337F-2DB5-A3B3-5CB12A4AB7F9}"/>
              </a:ext>
            </a:extLst>
          </p:cNvPr>
          <p:cNvSpPr txBox="1"/>
          <p:nvPr/>
        </p:nvSpPr>
        <p:spPr>
          <a:xfrm>
            <a:off x="1311116" y="6097136"/>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2</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D376711-A6A0-25B9-64DE-2AF0E29578E4}"/>
              </a:ext>
            </a:extLst>
          </p:cNvPr>
          <p:cNvSpPr txBox="1"/>
          <p:nvPr/>
        </p:nvSpPr>
        <p:spPr>
          <a:xfrm>
            <a:off x="1905115" y="6097136"/>
            <a:ext cx="2298639"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Data Analytics in Hospitality</a:t>
            </a:r>
          </a:p>
        </p:txBody>
      </p:sp>
    </p:spTree>
    <p:extLst>
      <p:ext uri="{BB962C8B-B14F-4D97-AF65-F5344CB8AC3E}">
        <p14:creationId xmlns:p14="http://schemas.microsoft.com/office/powerpoint/2010/main" val="199656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28BF-FE07-1075-D18A-8A3CC7B535E2}"/>
            </a:ext>
          </a:extLst>
        </p:cNvPr>
        <p:cNvGrpSpPr/>
        <p:nvPr/>
      </p:nvGrpSpPr>
      <p:grpSpPr>
        <a:xfrm>
          <a:off x="0" y="0"/>
          <a:ext cx="0" cy="0"/>
          <a:chOff x="0" y="0"/>
          <a:chExt cx="0" cy="0"/>
        </a:xfrm>
      </p:grpSpPr>
      <p:sp>
        <p:nvSpPr>
          <p:cNvPr id="7" name="Text Placeholder 11">
            <a:extLst>
              <a:ext uri="{FF2B5EF4-FFF2-40B4-BE49-F238E27FC236}">
                <a16:creationId xmlns:a16="http://schemas.microsoft.com/office/drawing/2014/main" id="{F8D5C7F2-C9D7-A287-2C60-A533C367DEEE}"/>
              </a:ext>
            </a:extLst>
          </p:cNvPr>
          <p:cNvSpPr txBox="1">
            <a:spLocks/>
          </p:cNvSpPr>
          <p:nvPr/>
        </p:nvSpPr>
        <p:spPr>
          <a:xfrm>
            <a:off x="429115" y="307596"/>
            <a:ext cx="481421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latin typeface="Calibri" panose="020F0502020204030204" pitchFamily="34" charset="0"/>
                <a:cs typeface="Calibri" panose="020F0502020204030204" pitchFamily="34" charset="0"/>
              </a:rPr>
              <a:t>From One-Off Action to a Management System</a:t>
            </a:r>
          </a:p>
          <a:p>
            <a:pPr marL="0" indent="0">
              <a:lnSpc>
                <a:spcPts val="3520"/>
              </a:lnSpc>
              <a:spcBef>
                <a:spcPts val="0"/>
              </a:spcBef>
              <a:buNone/>
            </a:pPr>
            <a:endParaRPr lang="en-US" sz="3400" b="1" dirty="0">
              <a:solidFill>
                <a:srgbClr val="262626"/>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id="{83689FF0-CCBF-7E1D-F674-9A6392085B02}"/>
              </a:ext>
            </a:extLst>
          </p:cNvPr>
          <p:cNvCxnSpPr>
            <a:cxnSpLocks/>
          </p:cNvCxnSpPr>
          <p:nvPr/>
        </p:nvCxnSpPr>
        <p:spPr>
          <a:xfrm>
            <a:off x="0" y="1375127"/>
            <a:ext cx="609600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30">
            <a:extLst>
              <a:ext uri="{FF2B5EF4-FFF2-40B4-BE49-F238E27FC236}">
                <a16:creationId xmlns:a16="http://schemas.microsoft.com/office/drawing/2014/main" id="{0E977B5A-197A-838A-23AA-9868B74B9588}"/>
              </a:ext>
            </a:extLst>
          </p:cNvPr>
          <p:cNvSpPr/>
          <p:nvPr/>
        </p:nvSpPr>
        <p:spPr>
          <a:xfrm flipH="1">
            <a:off x="586939" y="1641270"/>
            <a:ext cx="4716313" cy="4739759"/>
          </a:xfrm>
          <a:prstGeom prst="rect">
            <a:avLst/>
          </a:prstGeom>
        </p:spPr>
        <p:txBody>
          <a:bodyPr wrap="square">
            <a:spAutoFit/>
          </a:bodyPr>
          <a:lstStyle/>
          <a:p>
            <a:pPr>
              <a:buNone/>
            </a:pPr>
            <a:r>
              <a:rPr lang="en-US" sz="2000" b="1" i="1" dirty="0">
                <a:solidFill>
                  <a:srgbClr val="262626"/>
                </a:solidFill>
                <a:latin typeface="Calibri" panose="020F0502020204030204" pitchFamily="34" charset="0"/>
                <a:cs typeface="Calibri" panose="020F0502020204030204" pitchFamily="34" charset="0"/>
              </a:rPr>
              <a:t>One successful intervention is useful.</a:t>
            </a:r>
            <a:br>
              <a:rPr lang="en-US" sz="2000" b="1" i="1" dirty="0">
                <a:solidFill>
                  <a:srgbClr val="262626"/>
                </a:solidFill>
                <a:latin typeface="Calibri" panose="020F0502020204030204" pitchFamily="34" charset="0"/>
                <a:cs typeface="Calibri" panose="020F0502020204030204" pitchFamily="34" charset="0"/>
              </a:rPr>
            </a:br>
            <a:r>
              <a:rPr lang="en-US" sz="2000" b="1" i="1" dirty="0">
                <a:solidFill>
                  <a:srgbClr val="262626"/>
                </a:solidFill>
                <a:latin typeface="Calibri" panose="020F0502020204030204" pitchFamily="34" charset="0"/>
                <a:cs typeface="Calibri" panose="020F0502020204030204" pitchFamily="34" charset="0"/>
              </a:rPr>
              <a:t>A repeatable management system</a:t>
            </a:r>
          </a:p>
          <a:p>
            <a:pPr>
              <a:buNone/>
            </a:pPr>
            <a:r>
              <a:rPr lang="en-US" sz="2000" b="1" i="1" dirty="0">
                <a:solidFill>
                  <a:srgbClr val="262626"/>
                </a:solidFill>
                <a:latin typeface="Calibri" panose="020F0502020204030204" pitchFamily="34" charset="0"/>
                <a:cs typeface="Calibri" panose="020F0502020204030204" pitchFamily="34" charset="0"/>
              </a:rPr>
              <a:t>is more powerful.</a:t>
            </a:r>
          </a:p>
          <a:p>
            <a:pPr>
              <a:buNone/>
            </a:pPr>
            <a:endParaRPr lang="en-US" sz="2000" dirty="0">
              <a:solidFill>
                <a:srgbClr val="262626"/>
              </a:solidFill>
              <a:latin typeface="Calibri" panose="020F0502020204030204" pitchFamily="34" charset="0"/>
              <a:cs typeface="Calibri" panose="020F0502020204030204" pitchFamily="34" charset="0"/>
            </a:endParaRPr>
          </a:p>
          <a:p>
            <a:pPr>
              <a:buNone/>
            </a:pPr>
            <a:r>
              <a:rPr lang="en-US" sz="2000" b="1" dirty="0">
                <a:solidFill>
                  <a:srgbClr val="0289AE"/>
                </a:solidFill>
                <a:latin typeface="Calibri" panose="020F0502020204030204" pitchFamily="34" charset="0"/>
                <a:cs typeface="Calibri" panose="020F0502020204030204" pitchFamily="34" charset="0"/>
              </a:rPr>
              <a:t>A stronger circularity approach includes:</a:t>
            </a:r>
          </a:p>
          <a:p>
            <a:pPr marL="285750" indent="-285750">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clear responsibilities</a:t>
            </a:r>
          </a:p>
          <a:p>
            <a:pPr marL="285750" indent="-285750">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documented routines</a:t>
            </a:r>
          </a:p>
          <a:p>
            <a:pPr marL="285750" indent="-285750">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staff awareness and training</a:t>
            </a:r>
          </a:p>
          <a:p>
            <a:pPr marL="285750" indent="-285750">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simple indicators</a:t>
            </a:r>
          </a:p>
          <a:p>
            <a:pPr marL="285750" indent="-285750">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review meetings</a:t>
            </a:r>
          </a:p>
          <a:p>
            <a:pPr marL="285750" indent="-285750">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corrective action</a:t>
            </a:r>
          </a:p>
          <a:p>
            <a:pPr marL="285750" indent="-285750">
              <a:buClr>
                <a:srgbClr val="62A844"/>
              </a:buClr>
              <a:buFont typeface="Arial" panose="020B0604020202020204" pitchFamily="34" charset="0"/>
              <a:buChar char="•"/>
            </a:pPr>
            <a:r>
              <a:rPr lang="en-US" dirty="0">
                <a:solidFill>
                  <a:srgbClr val="262626"/>
                </a:solidFill>
                <a:latin typeface="Calibri" panose="020F0502020204030204" pitchFamily="34" charset="0"/>
                <a:cs typeface="Calibri" panose="020F0502020204030204" pitchFamily="34" charset="0"/>
              </a:rPr>
              <a:t>continual improvement</a:t>
            </a:r>
          </a:p>
          <a:p>
            <a:pPr marL="285750" indent="-285750">
              <a:buFont typeface="Arial" panose="020B0604020202020204" pitchFamily="34" charset="0"/>
              <a:buChar char="•"/>
            </a:pPr>
            <a:endParaRPr lang="en-US" dirty="0">
              <a:solidFill>
                <a:srgbClr val="262626"/>
              </a:solidFill>
              <a:latin typeface="Calibri" panose="020F0502020204030204" pitchFamily="34" charset="0"/>
              <a:cs typeface="Calibri" panose="020F0502020204030204" pitchFamily="34" charset="0"/>
            </a:endParaRPr>
          </a:p>
          <a:p>
            <a:r>
              <a:rPr lang="en-US" sz="2000" b="1" dirty="0">
                <a:solidFill>
                  <a:srgbClr val="0289AE"/>
                </a:solidFill>
                <a:latin typeface="Calibri" panose="020F0502020204030204" pitchFamily="34" charset="0"/>
                <a:cs typeface="Calibri" panose="020F0502020204030204" pitchFamily="34" charset="0"/>
              </a:rPr>
              <a:t>The goal is a better operating system — built to last beyond a single campaign.</a:t>
            </a:r>
          </a:p>
          <a:p>
            <a:pPr marL="285750" indent="-285750">
              <a:buFont typeface="Arial" panose="020B0604020202020204" pitchFamily="34" charset="0"/>
              <a:buChar char="•"/>
            </a:pPr>
            <a:endParaRPr lang="en-US" dirty="0">
              <a:solidFill>
                <a:srgbClr val="262626"/>
              </a:solidFill>
              <a:latin typeface="Calibri" panose="020F0502020204030204" pitchFamily="34" charset="0"/>
              <a:cs typeface="Calibri" panose="020F0502020204030204" pitchFamily="34" charset="0"/>
            </a:endParaRPr>
          </a:p>
        </p:txBody>
      </p:sp>
      <p:sp>
        <p:nvSpPr>
          <p:cNvPr id="10" name="Rounded Rectangle 9">
            <a:extLst>
              <a:ext uri="{FF2B5EF4-FFF2-40B4-BE49-F238E27FC236}">
                <a16:creationId xmlns:a16="http://schemas.microsoft.com/office/drawing/2014/main" id="{F9AAC010-1E92-37C1-BD77-6A661CD9EC24}"/>
              </a:ext>
            </a:extLst>
          </p:cNvPr>
          <p:cNvSpPr/>
          <p:nvPr/>
        </p:nvSpPr>
        <p:spPr>
          <a:xfrm>
            <a:off x="7009246" y="5706539"/>
            <a:ext cx="4262273"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C3224A5-AFA9-59BE-0D2E-ACB063CE9941}"/>
              </a:ext>
            </a:extLst>
          </p:cNvPr>
          <p:cNvSpPr txBox="1"/>
          <p:nvPr/>
        </p:nvSpPr>
        <p:spPr>
          <a:xfrm>
            <a:off x="7135246" y="5769817"/>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12" name="TextBox 11">
            <a:extLst>
              <a:ext uri="{FF2B5EF4-FFF2-40B4-BE49-F238E27FC236}">
                <a16:creationId xmlns:a16="http://schemas.microsoft.com/office/drawing/2014/main" id="{DE251BE9-5767-82C9-CF30-CE75E2763F1B}"/>
              </a:ext>
            </a:extLst>
          </p:cNvPr>
          <p:cNvSpPr txBox="1"/>
          <p:nvPr/>
        </p:nvSpPr>
        <p:spPr>
          <a:xfrm>
            <a:off x="7891247" y="5769817"/>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dirty="0">
                <a:solidFill>
                  <a:srgbClr val="262626"/>
                </a:solidFill>
                <a:latin typeface="Calibri" panose="020F0502020204030204" pitchFamily="34" charset="0"/>
                <a:cs typeface="Calibri" panose="020F0502020204030204" pitchFamily="34" charset="0"/>
              </a:rPr>
              <a:t>1</a:t>
            </a:r>
            <a:endParaRPr sz="1400" b="1" i="0" dirty="0">
              <a:solidFill>
                <a:srgbClr val="262626"/>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F9E3F6D-5643-5AAC-15B9-53E7D734A802}"/>
              </a:ext>
            </a:extLst>
          </p:cNvPr>
          <p:cNvSpPr txBox="1"/>
          <p:nvPr/>
        </p:nvSpPr>
        <p:spPr>
          <a:xfrm>
            <a:off x="8485246" y="5769817"/>
            <a:ext cx="2936744"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Leading Green and Digital Change</a:t>
            </a:r>
          </a:p>
        </p:txBody>
      </p:sp>
      <p:grpSp>
        <p:nvGrpSpPr>
          <p:cNvPr id="56" name="Group 55">
            <a:extLst>
              <a:ext uri="{FF2B5EF4-FFF2-40B4-BE49-F238E27FC236}">
                <a16:creationId xmlns:a16="http://schemas.microsoft.com/office/drawing/2014/main" id="{A90BC69C-063A-A498-B9FB-098041588786}"/>
              </a:ext>
            </a:extLst>
          </p:cNvPr>
          <p:cNvGrpSpPr/>
          <p:nvPr/>
        </p:nvGrpSpPr>
        <p:grpSpPr>
          <a:xfrm>
            <a:off x="4988688" y="1135775"/>
            <a:ext cx="7710892" cy="4080955"/>
            <a:chOff x="4942389" y="1734100"/>
            <a:chExt cx="7710892" cy="4080955"/>
          </a:xfrm>
        </p:grpSpPr>
        <p:sp>
          <p:nvSpPr>
            <p:cNvPr id="25" name="Rectangle 30">
              <a:extLst>
                <a:ext uri="{FF2B5EF4-FFF2-40B4-BE49-F238E27FC236}">
                  <a16:creationId xmlns:a16="http://schemas.microsoft.com/office/drawing/2014/main" id="{7B08A92F-0887-8AD2-F202-26207AE75785}"/>
                </a:ext>
              </a:extLst>
            </p:cNvPr>
            <p:cNvSpPr/>
            <p:nvPr/>
          </p:nvSpPr>
          <p:spPr>
            <a:xfrm flipH="1">
              <a:off x="10463663" y="4673294"/>
              <a:ext cx="2189618" cy="949171"/>
            </a:xfrm>
            <a:prstGeom prst="rect">
              <a:avLst/>
            </a:prstGeom>
          </p:spPr>
          <p:txBody>
            <a:bodyPr wrap="square">
              <a:spAutoFit/>
            </a:bodyPr>
            <a:lstStyle/>
            <a:p>
              <a:pPr>
                <a:lnSpc>
                  <a:spcPct val="120000"/>
                </a:lnSpc>
              </a:pPr>
              <a:r>
                <a:rPr lang="en-US" sz="2400" b="1" dirty="0">
                  <a:solidFill>
                    <a:srgbClr val="0289AE"/>
                  </a:solidFill>
                  <a:latin typeface="Calibri" panose="020F0502020204030204" pitchFamily="34" charset="0"/>
                  <a:cs typeface="Calibri" panose="020F0502020204030204" pitchFamily="34" charset="0"/>
                </a:rPr>
                <a:t>Implement</a:t>
              </a:r>
            </a:p>
            <a:p>
              <a:pPr>
                <a:lnSpc>
                  <a:spcPct val="120000"/>
                </a:lnSpc>
              </a:pPr>
              <a:endParaRPr lang="en-US" sz="2400" b="1" dirty="0">
                <a:solidFill>
                  <a:srgbClr val="3D8241"/>
                </a:solidFill>
                <a:latin typeface="Calibri" panose="020F0502020204030204" pitchFamily="34" charset="0"/>
                <a:cs typeface="Calibri" panose="020F0502020204030204" pitchFamily="34" charset="0"/>
              </a:endParaRPr>
            </a:p>
          </p:txBody>
        </p:sp>
        <p:grpSp>
          <p:nvGrpSpPr>
            <p:cNvPr id="55" name="Group 54">
              <a:extLst>
                <a:ext uri="{FF2B5EF4-FFF2-40B4-BE49-F238E27FC236}">
                  <a16:creationId xmlns:a16="http://schemas.microsoft.com/office/drawing/2014/main" id="{185E6EC6-1C08-5B9E-921D-4BD755B3B316}"/>
                </a:ext>
              </a:extLst>
            </p:cNvPr>
            <p:cNvGrpSpPr/>
            <p:nvPr/>
          </p:nvGrpSpPr>
          <p:grpSpPr>
            <a:xfrm>
              <a:off x="4942389" y="1734100"/>
              <a:ext cx="6388486" cy="4080955"/>
              <a:chOff x="4942389" y="1734100"/>
              <a:chExt cx="6388486" cy="4080955"/>
            </a:xfrm>
          </p:grpSpPr>
          <p:sp>
            <p:nvSpPr>
              <p:cNvPr id="37" name="Google Shape;268;p19">
                <a:extLst>
                  <a:ext uri="{FF2B5EF4-FFF2-40B4-BE49-F238E27FC236}">
                    <a16:creationId xmlns:a16="http://schemas.microsoft.com/office/drawing/2014/main" id="{1DC8CB44-17BF-DF32-2613-A008FBB39E32}"/>
                  </a:ext>
                </a:extLst>
              </p:cNvPr>
              <p:cNvSpPr/>
              <p:nvPr/>
            </p:nvSpPr>
            <p:spPr>
              <a:xfrm rot="1621219" flipH="1">
                <a:off x="8180736" y="1734100"/>
                <a:ext cx="1040784" cy="359448"/>
              </a:xfrm>
              <a:custGeom>
                <a:avLst/>
                <a:gdLst/>
                <a:ahLst/>
                <a:cxnLst/>
                <a:rect l="l" t="t" r="r" b="b"/>
                <a:pathLst>
                  <a:path w="865346" h="302323" extrusionOk="0">
                    <a:moveTo>
                      <a:pt x="804767" y="256985"/>
                    </a:moveTo>
                    <a:cubicBezTo>
                      <a:pt x="792099" y="247745"/>
                      <a:pt x="777240" y="238125"/>
                      <a:pt x="761047" y="227648"/>
                    </a:cubicBezTo>
                    <a:cubicBezTo>
                      <a:pt x="756952" y="224981"/>
                      <a:pt x="752856" y="222314"/>
                      <a:pt x="748665" y="219551"/>
                    </a:cubicBezTo>
                    <a:cubicBezTo>
                      <a:pt x="744379" y="216980"/>
                      <a:pt x="739997" y="214313"/>
                      <a:pt x="735521" y="211646"/>
                    </a:cubicBezTo>
                    <a:cubicBezTo>
                      <a:pt x="726567" y="206312"/>
                      <a:pt x="717328" y="200787"/>
                      <a:pt x="707803" y="195072"/>
                    </a:cubicBezTo>
                    <a:cubicBezTo>
                      <a:pt x="688276" y="184594"/>
                      <a:pt x="667988" y="172688"/>
                      <a:pt x="646176" y="162211"/>
                    </a:cubicBezTo>
                    <a:cubicBezTo>
                      <a:pt x="624650" y="150971"/>
                      <a:pt x="601599" y="140970"/>
                      <a:pt x="578263" y="130397"/>
                    </a:cubicBezTo>
                    <a:cubicBezTo>
                      <a:pt x="554641" y="120777"/>
                      <a:pt x="530638" y="110681"/>
                      <a:pt x="505968" y="102203"/>
                    </a:cubicBezTo>
                    <a:cubicBezTo>
                      <a:pt x="493776" y="97727"/>
                      <a:pt x="481489" y="93345"/>
                      <a:pt x="469011" y="89535"/>
                    </a:cubicBezTo>
                    <a:cubicBezTo>
                      <a:pt x="456629" y="85725"/>
                      <a:pt x="444341" y="81439"/>
                      <a:pt x="431959" y="78010"/>
                    </a:cubicBezTo>
                    <a:cubicBezTo>
                      <a:pt x="419576" y="74581"/>
                      <a:pt x="407194" y="71247"/>
                      <a:pt x="395097" y="67913"/>
                    </a:cubicBezTo>
                    <a:cubicBezTo>
                      <a:pt x="382905" y="64675"/>
                      <a:pt x="370713" y="62103"/>
                      <a:pt x="358712" y="59245"/>
                    </a:cubicBezTo>
                    <a:cubicBezTo>
                      <a:pt x="352711" y="57817"/>
                      <a:pt x="346805" y="56483"/>
                      <a:pt x="340900" y="55150"/>
                    </a:cubicBezTo>
                    <a:cubicBezTo>
                      <a:pt x="334994" y="54007"/>
                      <a:pt x="329089" y="52864"/>
                      <a:pt x="323279" y="51721"/>
                    </a:cubicBezTo>
                    <a:cubicBezTo>
                      <a:pt x="311658" y="49530"/>
                      <a:pt x="300228" y="47339"/>
                      <a:pt x="289179" y="45244"/>
                    </a:cubicBezTo>
                    <a:cubicBezTo>
                      <a:pt x="278035" y="43529"/>
                      <a:pt x="267176" y="41910"/>
                      <a:pt x="256604" y="40291"/>
                    </a:cubicBezTo>
                    <a:cubicBezTo>
                      <a:pt x="251365" y="39529"/>
                      <a:pt x="246126" y="38672"/>
                      <a:pt x="241078" y="37910"/>
                    </a:cubicBezTo>
                    <a:cubicBezTo>
                      <a:pt x="235934" y="37338"/>
                      <a:pt x="230791" y="36767"/>
                      <a:pt x="225838" y="36195"/>
                    </a:cubicBezTo>
                    <a:cubicBezTo>
                      <a:pt x="206026" y="34100"/>
                      <a:pt x="187262" y="31718"/>
                      <a:pt x="172021" y="30956"/>
                    </a:cubicBezTo>
                    <a:cubicBezTo>
                      <a:pt x="164211" y="30385"/>
                      <a:pt x="156972" y="29909"/>
                      <a:pt x="150209" y="29337"/>
                    </a:cubicBezTo>
                    <a:cubicBezTo>
                      <a:pt x="147733" y="29147"/>
                      <a:pt x="145351" y="28956"/>
                      <a:pt x="142970" y="28861"/>
                    </a:cubicBezTo>
                    <a:lnTo>
                      <a:pt x="142970" y="0"/>
                    </a:lnTo>
                    <a:lnTo>
                      <a:pt x="0" y="72581"/>
                    </a:lnTo>
                    <a:lnTo>
                      <a:pt x="142970" y="138494"/>
                    </a:lnTo>
                    <a:lnTo>
                      <a:pt x="142970" y="109728"/>
                    </a:lnTo>
                    <a:cubicBezTo>
                      <a:pt x="144875" y="109633"/>
                      <a:pt x="146590" y="109633"/>
                      <a:pt x="148590" y="109538"/>
                    </a:cubicBezTo>
                    <a:cubicBezTo>
                      <a:pt x="155353" y="109347"/>
                      <a:pt x="162687" y="109061"/>
                      <a:pt x="170402" y="108871"/>
                    </a:cubicBezTo>
                    <a:cubicBezTo>
                      <a:pt x="186404" y="108109"/>
                      <a:pt x="202692" y="108490"/>
                      <a:pt x="221171" y="108585"/>
                    </a:cubicBezTo>
                    <a:cubicBezTo>
                      <a:pt x="225742" y="108585"/>
                      <a:pt x="230505" y="108680"/>
                      <a:pt x="235267" y="108680"/>
                    </a:cubicBezTo>
                    <a:cubicBezTo>
                      <a:pt x="240125" y="108871"/>
                      <a:pt x="245078" y="109157"/>
                      <a:pt x="250126" y="109347"/>
                    </a:cubicBezTo>
                    <a:cubicBezTo>
                      <a:pt x="260223" y="109823"/>
                      <a:pt x="270605" y="110300"/>
                      <a:pt x="281273" y="110776"/>
                    </a:cubicBezTo>
                    <a:cubicBezTo>
                      <a:pt x="291941" y="111633"/>
                      <a:pt x="302895" y="112586"/>
                      <a:pt x="314134" y="113538"/>
                    </a:cubicBezTo>
                    <a:cubicBezTo>
                      <a:pt x="319754" y="114014"/>
                      <a:pt x="325469" y="114491"/>
                      <a:pt x="331184" y="114967"/>
                    </a:cubicBezTo>
                    <a:cubicBezTo>
                      <a:pt x="336899" y="115634"/>
                      <a:pt x="342614" y="116396"/>
                      <a:pt x="348425" y="117158"/>
                    </a:cubicBezTo>
                    <a:cubicBezTo>
                      <a:pt x="360045" y="118682"/>
                      <a:pt x="371951" y="119920"/>
                      <a:pt x="383858" y="121825"/>
                    </a:cubicBezTo>
                    <a:cubicBezTo>
                      <a:pt x="395764" y="123825"/>
                      <a:pt x="407860" y="125825"/>
                      <a:pt x="420052" y="127826"/>
                    </a:cubicBezTo>
                    <a:cubicBezTo>
                      <a:pt x="432245" y="129826"/>
                      <a:pt x="444341" y="132683"/>
                      <a:pt x="456629" y="135065"/>
                    </a:cubicBezTo>
                    <a:cubicBezTo>
                      <a:pt x="468916" y="137446"/>
                      <a:pt x="481203" y="140303"/>
                      <a:pt x="493395" y="143447"/>
                    </a:cubicBezTo>
                    <a:cubicBezTo>
                      <a:pt x="517970" y="149066"/>
                      <a:pt x="542068" y="156401"/>
                      <a:pt x="565976" y="163354"/>
                    </a:cubicBezTo>
                    <a:cubicBezTo>
                      <a:pt x="589502" y="171164"/>
                      <a:pt x="612934" y="178594"/>
                      <a:pt x="635032" y="187262"/>
                    </a:cubicBezTo>
                    <a:cubicBezTo>
                      <a:pt x="657416" y="195167"/>
                      <a:pt x="678371" y="204692"/>
                      <a:pt x="698563" y="212979"/>
                    </a:cubicBezTo>
                    <a:cubicBezTo>
                      <a:pt x="708470" y="217551"/>
                      <a:pt x="718090" y="222028"/>
                      <a:pt x="727424" y="226409"/>
                    </a:cubicBezTo>
                    <a:cubicBezTo>
                      <a:pt x="732092" y="228600"/>
                      <a:pt x="736663" y="230696"/>
                      <a:pt x="741235" y="232791"/>
                    </a:cubicBezTo>
                    <a:cubicBezTo>
                      <a:pt x="745617" y="235077"/>
                      <a:pt x="749998" y="237268"/>
                      <a:pt x="754285" y="239459"/>
                    </a:cubicBezTo>
                    <a:cubicBezTo>
                      <a:pt x="771334" y="248126"/>
                      <a:pt x="786955" y="256032"/>
                      <a:pt x="800386" y="263843"/>
                    </a:cubicBezTo>
                    <a:cubicBezTo>
                      <a:pt x="813911" y="271463"/>
                      <a:pt x="825913" y="277940"/>
                      <a:pt x="835343" y="283940"/>
                    </a:cubicBezTo>
                    <a:cubicBezTo>
                      <a:pt x="854488" y="295656"/>
                      <a:pt x="865346" y="302324"/>
                      <a:pt x="865346" y="302324"/>
                    </a:cubicBezTo>
                    <a:cubicBezTo>
                      <a:pt x="865346" y="302324"/>
                      <a:pt x="855155" y="294513"/>
                      <a:pt x="837343" y="280892"/>
                    </a:cubicBezTo>
                    <a:cubicBezTo>
                      <a:pt x="828770" y="273749"/>
                      <a:pt x="817531" y="266033"/>
                      <a:pt x="804767" y="256985"/>
                    </a:cubicBezTo>
                    <a:close/>
                  </a:path>
                </a:pathLst>
              </a:custGeom>
              <a:solidFill>
                <a:srgbClr val="3D82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panose="020F0502020204030204" pitchFamily="34" charset="0"/>
                  <a:ea typeface="Open Sans"/>
                  <a:cs typeface="Calibri" panose="020F0502020204030204" pitchFamily="34" charset="0"/>
                  <a:sym typeface="Open Sans"/>
                </a:endParaRPr>
              </a:p>
            </p:txBody>
          </p:sp>
          <p:sp>
            <p:nvSpPr>
              <p:cNvPr id="38" name="Google Shape;269;p19">
                <a:extLst>
                  <a:ext uri="{FF2B5EF4-FFF2-40B4-BE49-F238E27FC236}">
                    <a16:creationId xmlns:a16="http://schemas.microsoft.com/office/drawing/2014/main" id="{FD0D36C1-5E3E-63CC-5C58-AC0C2D9E45D5}"/>
                  </a:ext>
                </a:extLst>
              </p:cNvPr>
              <p:cNvSpPr/>
              <p:nvPr/>
            </p:nvSpPr>
            <p:spPr>
              <a:xfrm rot="5962091" flipH="1">
                <a:off x="8411024" y="4854458"/>
                <a:ext cx="363615" cy="1028857"/>
              </a:xfrm>
              <a:custGeom>
                <a:avLst/>
                <a:gdLst/>
                <a:ahLst/>
                <a:cxnLst/>
                <a:rect l="l" t="t" r="r" b="b"/>
                <a:pathLst>
                  <a:path w="302323" h="865346" extrusionOk="0">
                    <a:moveTo>
                      <a:pt x="256985" y="60579"/>
                    </a:moveTo>
                    <a:cubicBezTo>
                      <a:pt x="247745" y="73247"/>
                      <a:pt x="238125" y="88106"/>
                      <a:pt x="227648" y="104299"/>
                    </a:cubicBezTo>
                    <a:cubicBezTo>
                      <a:pt x="224981" y="108394"/>
                      <a:pt x="222314" y="112490"/>
                      <a:pt x="219551" y="116681"/>
                    </a:cubicBezTo>
                    <a:cubicBezTo>
                      <a:pt x="216980" y="120967"/>
                      <a:pt x="214313" y="125349"/>
                      <a:pt x="211646" y="129826"/>
                    </a:cubicBezTo>
                    <a:cubicBezTo>
                      <a:pt x="206312" y="138779"/>
                      <a:pt x="200787" y="148019"/>
                      <a:pt x="195072" y="157544"/>
                    </a:cubicBezTo>
                    <a:cubicBezTo>
                      <a:pt x="184594" y="177070"/>
                      <a:pt x="172688" y="197358"/>
                      <a:pt x="162211" y="219170"/>
                    </a:cubicBezTo>
                    <a:cubicBezTo>
                      <a:pt x="150971" y="240697"/>
                      <a:pt x="140970" y="263747"/>
                      <a:pt x="130397" y="287084"/>
                    </a:cubicBezTo>
                    <a:cubicBezTo>
                      <a:pt x="120777" y="310706"/>
                      <a:pt x="110681" y="334709"/>
                      <a:pt x="102203" y="359378"/>
                    </a:cubicBezTo>
                    <a:cubicBezTo>
                      <a:pt x="97727" y="371570"/>
                      <a:pt x="93345" y="383858"/>
                      <a:pt x="89630" y="396335"/>
                    </a:cubicBezTo>
                    <a:cubicBezTo>
                      <a:pt x="85820" y="408718"/>
                      <a:pt x="81534" y="421005"/>
                      <a:pt x="78105" y="433388"/>
                    </a:cubicBezTo>
                    <a:cubicBezTo>
                      <a:pt x="74676" y="445770"/>
                      <a:pt x="71342" y="458153"/>
                      <a:pt x="67913" y="470249"/>
                    </a:cubicBezTo>
                    <a:cubicBezTo>
                      <a:pt x="64675" y="482441"/>
                      <a:pt x="62103" y="494633"/>
                      <a:pt x="59245" y="506635"/>
                    </a:cubicBezTo>
                    <a:cubicBezTo>
                      <a:pt x="57817" y="512636"/>
                      <a:pt x="56483" y="518541"/>
                      <a:pt x="55150" y="524447"/>
                    </a:cubicBezTo>
                    <a:cubicBezTo>
                      <a:pt x="54007" y="530352"/>
                      <a:pt x="52864" y="536258"/>
                      <a:pt x="51721" y="542068"/>
                    </a:cubicBezTo>
                    <a:cubicBezTo>
                      <a:pt x="49530" y="553688"/>
                      <a:pt x="47339" y="565118"/>
                      <a:pt x="45244" y="576167"/>
                    </a:cubicBezTo>
                    <a:cubicBezTo>
                      <a:pt x="43529" y="587312"/>
                      <a:pt x="41910" y="598170"/>
                      <a:pt x="40291" y="608743"/>
                    </a:cubicBezTo>
                    <a:cubicBezTo>
                      <a:pt x="39529" y="613982"/>
                      <a:pt x="38672" y="619220"/>
                      <a:pt x="37910" y="624268"/>
                    </a:cubicBezTo>
                    <a:cubicBezTo>
                      <a:pt x="37338" y="629412"/>
                      <a:pt x="36767" y="634460"/>
                      <a:pt x="36195" y="639509"/>
                    </a:cubicBezTo>
                    <a:cubicBezTo>
                      <a:pt x="34100" y="659321"/>
                      <a:pt x="31718" y="678085"/>
                      <a:pt x="30956" y="693325"/>
                    </a:cubicBezTo>
                    <a:cubicBezTo>
                      <a:pt x="30385" y="701135"/>
                      <a:pt x="29909" y="708374"/>
                      <a:pt x="29337" y="715137"/>
                    </a:cubicBezTo>
                    <a:cubicBezTo>
                      <a:pt x="29147" y="717613"/>
                      <a:pt x="28956" y="719995"/>
                      <a:pt x="28861" y="722376"/>
                    </a:cubicBezTo>
                    <a:lnTo>
                      <a:pt x="0" y="722376"/>
                    </a:lnTo>
                    <a:lnTo>
                      <a:pt x="72581" y="865346"/>
                    </a:lnTo>
                    <a:lnTo>
                      <a:pt x="138494" y="722376"/>
                    </a:lnTo>
                    <a:lnTo>
                      <a:pt x="109728" y="722376"/>
                    </a:lnTo>
                    <a:cubicBezTo>
                      <a:pt x="109633" y="720471"/>
                      <a:pt x="109633" y="718757"/>
                      <a:pt x="109538" y="716756"/>
                    </a:cubicBezTo>
                    <a:cubicBezTo>
                      <a:pt x="109347" y="709993"/>
                      <a:pt x="109061" y="702659"/>
                      <a:pt x="108871" y="694944"/>
                    </a:cubicBezTo>
                    <a:cubicBezTo>
                      <a:pt x="108109" y="678942"/>
                      <a:pt x="108490" y="662654"/>
                      <a:pt x="108585" y="644176"/>
                    </a:cubicBezTo>
                    <a:cubicBezTo>
                      <a:pt x="108585" y="639604"/>
                      <a:pt x="108680" y="634841"/>
                      <a:pt x="108680" y="630079"/>
                    </a:cubicBezTo>
                    <a:cubicBezTo>
                      <a:pt x="108871" y="625221"/>
                      <a:pt x="109157" y="620268"/>
                      <a:pt x="109347" y="615220"/>
                    </a:cubicBezTo>
                    <a:cubicBezTo>
                      <a:pt x="109823" y="605123"/>
                      <a:pt x="110300" y="594741"/>
                      <a:pt x="110776" y="584073"/>
                    </a:cubicBezTo>
                    <a:cubicBezTo>
                      <a:pt x="111633" y="573405"/>
                      <a:pt x="112586" y="562451"/>
                      <a:pt x="113538" y="551212"/>
                    </a:cubicBezTo>
                    <a:cubicBezTo>
                      <a:pt x="114014" y="545592"/>
                      <a:pt x="114491" y="539877"/>
                      <a:pt x="114967" y="534162"/>
                    </a:cubicBezTo>
                    <a:cubicBezTo>
                      <a:pt x="115634" y="528447"/>
                      <a:pt x="116396" y="522732"/>
                      <a:pt x="117158" y="516922"/>
                    </a:cubicBezTo>
                    <a:cubicBezTo>
                      <a:pt x="118682" y="505301"/>
                      <a:pt x="119920" y="493395"/>
                      <a:pt x="121825" y="481489"/>
                    </a:cubicBezTo>
                    <a:cubicBezTo>
                      <a:pt x="123825" y="469583"/>
                      <a:pt x="125825" y="457486"/>
                      <a:pt x="127826" y="445294"/>
                    </a:cubicBezTo>
                    <a:cubicBezTo>
                      <a:pt x="129826" y="433102"/>
                      <a:pt x="132683" y="421005"/>
                      <a:pt x="135065" y="408718"/>
                    </a:cubicBezTo>
                    <a:cubicBezTo>
                      <a:pt x="137446" y="396431"/>
                      <a:pt x="140303" y="384143"/>
                      <a:pt x="143447" y="371951"/>
                    </a:cubicBezTo>
                    <a:cubicBezTo>
                      <a:pt x="149066" y="347377"/>
                      <a:pt x="156401" y="323279"/>
                      <a:pt x="163354" y="299371"/>
                    </a:cubicBezTo>
                    <a:cubicBezTo>
                      <a:pt x="171164" y="275844"/>
                      <a:pt x="178594" y="252413"/>
                      <a:pt x="187262" y="230315"/>
                    </a:cubicBezTo>
                    <a:cubicBezTo>
                      <a:pt x="195167" y="207931"/>
                      <a:pt x="204692" y="186976"/>
                      <a:pt x="212979" y="166783"/>
                    </a:cubicBezTo>
                    <a:cubicBezTo>
                      <a:pt x="217551" y="156877"/>
                      <a:pt x="222028" y="147256"/>
                      <a:pt x="226409" y="137922"/>
                    </a:cubicBezTo>
                    <a:cubicBezTo>
                      <a:pt x="228600" y="133255"/>
                      <a:pt x="230696" y="128683"/>
                      <a:pt x="232791" y="124111"/>
                    </a:cubicBezTo>
                    <a:cubicBezTo>
                      <a:pt x="235077" y="119729"/>
                      <a:pt x="237268" y="115348"/>
                      <a:pt x="239459" y="111062"/>
                    </a:cubicBezTo>
                    <a:cubicBezTo>
                      <a:pt x="248126" y="94012"/>
                      <a:pt x="256032" y="78391"/>
                      <a:pt x="263843" y="64960"/>
                    </a:cubicBezTo>
                    <a:cubicBezTo>
                      <a:pt x="271463" y="51435"/>
                      <a:pt x="277940" y="39433"/>
                      <a:pt x="283940" y="30004"/>
                    </a:cubicBezTo>
                    <a:cubicBezTo>
                      <a:pt x="295656" y="10858"/>
                      <a:pt x="302324" y="0"/>
                      <a:pt x="302324" y="0"/>
                    </a:cubicBezTo>
                    <a:cubicBezTo>
                      <a:pt x="302324" y="0"/>
                      <a:pt x="294513" y="10192"/>
                      <a:pt x="280892" y="28004"/>
                    </a:cubicBezTo>
                    <a:cubicBezTo>
                      <a:pt x="273749" y="36576"/>
                      <a:pt x="266033" y="47815"/>
                      <a:pt x="256985" y="60579"/>
                    </a:cubicBezTo>
                    <a:close/>
                  </a:path>
                </a:pathLst>
              </a:custGeom>
              <a:solidFill>
                <a:srgbClr val="0289AE"/>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panose="020F0502020204030204" pitchFamily="34" charset="0"/>
                  <a:ea typeface="Open Sans"/>
                  <a:cs typeface="Calibri" panose="020F0502020204030204" pitchFamily="34" charset="0"/>
                  <a:sym typeface="Open Sans"/>
                </a:endParaRPr>
              </a:p>
            </p:txBody>
          </p:sp>
          <p:grpSp>
            <p:nvGrpSpPr>
              <p:cNvPr id="53" name="Group 52">
                <a:extLst>
                  <a:ext uri="{FF2B5EF4-FFF2-40B4-BE49-F238E27FC236}">
                    <a16:creationId xmlns:a16="http://schemas.microsoft.com/office/drawing/2014/main" id="{156ACF33-DF54-5F7C-0697-BEDFC8CCB306}"/>
                  </a:ext>
                </a:extLst>
              </p:cNvPr>
              <p:cNvGrpSpPr/>
              <p:nvPr/>
            </p:nvGrpSpPr>
            <p:grpSpPr>
              <a:xfrm>
                <a:off x="6850007" y="2073244"/>
                <a:ext cx="3157825" cy="3194574"/>
                <a:chOff x="6850007" y="2073244"/>
                <a:chExt cx="3157825" cy="3194574"/>
              </a:xfrm>
            </p:grpSpPr>
            <p:grpSp>
              <p:nvGrpSpPr>
                <p:cNvPr id="32" name="Google Shape;272;p19">
                  <a:extLst>
                    <a:ext uri="{FF2B5EF4-FFF2-40B4-BE49-F238E27FC236}">
                      <a16:creationId xmlns:a16="http://schemas.microsoft.com/office/drawing/2014/main" id="{A7E44ED0-AFB9-8D6A-92C5-F401F4A219F7}"/>
                    </a:ext>
                  </a:extLst>
                </p:cNvPr>
                <p:cNvGrpSpPr/>
                <p:nvPr/>
              </p:nvGrpSpPr>
              <p:grpSpPr>
                <a:xfrm rot="2700000" flipH="1">
                  <a:off x="6831633" y="2091618"/>
                  <a:ext cx="3194574" cy="3157825"/>
                  <a:chOff x="5027199" y="2359913"/>
                  <a:chExt cx="2133218" cy="2133123"/>
                </a:xfrm>
              </p:grpSpPr>
              <p:sp>
                <p:nvSpPr>
                  <p:cNvPr id="33" name="Google Shape;273;p19">
                    <a:extLst>
                      <a:ext uri="{FF2B5EF4-FFF2-40B4-BE49-F238E27FC236}">
                        <a16:creationId xmlns:a16="http://schemas.microsoft.com/office/drawing/2014/main" id="{24F3120C-22EB-02E2-7BCC-AE653D5593CA}"/>
                      </a:ext>
                    </a:extLst>
                  </p:cNvPr>
                  <p:cNvSpPr/>
                  <p:nvPr/>
                </p:nvSpPr>
                <p:spPr>
                  <a:xfrm>
                    <a:off x="5356859" y="2359913"/>
                    <a:ext cx="1473993" cy="908399"/>
                  </a:xfrm>
                  <a:custGeom>
                    <a:avLst/>
                    <a:gdLst/>
                    <a:ahLst/>
                    <a:cxnLst/>
                    <a:rect l="l" t="t" r="r" b="b"/>
                    <a:pathLst>
                      <a:path w="1473993" h="908399" extrusionOk="0">
                        <a:moveTo>
                          <a:pt x="860870" y="908399"/>
                        </a:moveTo>
                        <a:lnTo>
                          <a:pt x="1330071" y="439198"/>
                        </a:lnTo>
                        <a:lnTo>
                          <a:pt x="1473994" y="295275"/>
                        </a:lnTo>
                        <a:cubicBezTo>
                          <a:pt x="1443895" y="265176"/>
                          <a:pt x="1411605" y="236696"/>
                          <a:pt x="1377315" y="210122"/>
                        </a:cubicBezTo>
                        <a:lnTo>
                          <a:pt x="1202246" y="334613"/>
                        </a:lnTo>
                        <a:cubicBezTo>
                          <a:pt x="1187291" y="324707"/>
                          <a:pt x="1172051" y="315087"/>
                          <a:pt x="1156240" y="306038"/>
                        </a:cubicBezTo>
                        <a:cubicBezTo>
                          <a:pt x="1140524" y="296990"/>
                          <a:pt x="1124522" y="288512"/>
                          <a:pt x="1108424" y="280511"/>
                        </a:cubicBezTo>
                        <a:lnTo>
                          <a:pt x="1128712" y="66675"/>
                        </a:lnTo>
                        <a:cubicBezTo>
                          <a:pt x="1047750" y="33718"/>
                          <a:pt x="964311" y="11620"/>
                          <a:pt x="880396" y="0"/>
                        </a:cubicBezTo>
                        <a:lnTo>
                          <a:pt x="791051" y="195358"/>
                        </a:lnTo>
                        <a:cubicBezTo>
                          <a:pt x="754856" y="193072"/>
                          <a:pt x="718661" y="193072"/>
                          <a:pt x="682657" y="195453"/>
                        </a:cubicBezTo>
                        <a:lnTo>
                          <a:pt x="593407" y="191"/>
                        </a:lnTo>
                        <a:cubicBezTo>
                          <a:pt x="508254" y="12097"/>
                          <a:pt x="424720" y="34480"/>
                          <a:pt x="344996" y="66770"/>
                        </a:cubicBezTo>
                        <a:lnTo>
                          <a:pt x="365284" y="280511"/>
                        </a:lnTo>
                        <a:cubicBezTo>
                          <a:pt x="332994" y="296418"/>
                          <a:pt x="301561" y="314516"/>
                          <a:pt x="271367" y="334613"/>
                        </a:cubicBezTo>
                        <a:lnTo>
                          <a:pt x="96488" y="210026"/>
                        </a:lnTo>
                        <a:cubicBezTo>
                          <a:pt x="62770" y="236220"/>
                          <a:pt x="30575" y="264700"/>
                          <a:pt x="0" y="295275"/>
                        </a:cubicBezTo>
                        <a:lnTo>
                          <a:pt x="143827" y="439198"/>
                        </a:lnTo>
                        <a:lnTo>
                          <a:pt x="613029" y="908399"/>
                        </a:lnTo>
                        <a:cubicBezTo>
                          <a:pt x="647128" y="881634"/>
                          <a:pt x="690182" y="865632"/>
                          <a:pt x="736949" y="865632"/>
                        </a:cubicBezTo>
                        <a:cubicBezTo>
                          <a:pt x="783717" y="865632"/>
                          <a:pt x="826675" y="881634"/>
                          <a:pt x="860870" y="908399"/>
                        </a:cubicBezTo>
                        <a:close/>
                      </a:path>
                    </a:pathLst>
                  </a:custGeom>
                  <a:solidFill>
                    <a:srgbClr val="3D824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Calibri" panose="020F0502020204030204" pitchFamily="34" charset="0"/>
                      <a:ea typeface="Open Sans"/>
                      <a:cs typeface="Calibri" panose="020F0502020204030204" pitchFamily="34" charset="0"/>
                      <a:sym typeface="Open Sans"/>
                    </a:endParaRPr>
                  </a:p>
                </p:txBody>
              </p:sp>
              <p:sp>
                <p:nvSpPr>
                  <p:cNvPr id="34" name="Google Shape;274;p19">
                    <a:extLst>
                      <a:ext uri="{FF2B5EF4-FFF2-40B4-BE49-F238E27FC236}">
                        <a16:creationId xmlns:a16="http://schemas.microsoft.com/office/drawing/2014/main" id="{DD4B9E75-A5B1-6867-74E8-16512E8668BD}"/>
                      </a:ext>
                    </a:extLst>
                  </p:cNvPr>
                  <p:cNvSpPr/>
                  <p:nvPr/>
                </p:nvSpPr>
                <p:spPr>
                  <a:xfrm>
                    <a:off x="5027199" y="2689478"/>
                    <a:ext cx="908494" cy="1474088"/>
                  </a:xfrm>
                  <a:custGeom>
                    <a:avLst/>
                    <a:gdLst/>
                    <a:ahLst/>
                    <a:cxnLst/>
                    <a:rect l="l" t="t" r="r" b="b"/>
                    <a:pathLst>
                      <a:path w="908494" h="1474088" extrusionOk="0">
                        <a:moveTo>
                          <a:pt x="908495" y="613124"/>
                        </a:moveTo>
                        <a:lnTo>
                          <a:pt x="439198" y="143923"/>
                        </a:lnTo>
                        <a:lnTo>
                          <a:pt x="295370" y="0"/>
                        </a:lnTo>
                        <a:cubicBezTo>
                          <a:pt x="265271" y="30099"/>
                          <a:pt x="236792" y="62389"/>
                          <a:pt x="210217" y="96679"/>
                        </a:cubicBezTo>
                        <a:lnTo>
                          <a:pt x="334709" y="271748"/>
                        </a:lnTo>
                        <a:cubicBezTo>
                          <a:pt x="324803" y="286703"/>
                          <a:pt x="315182" y="301942"/>
                          <a:pt x="306134" y="317754"/>
                        </a:cubicBezTo>
                        <a:cubicBezTo>
                          <a:pt x="296990" y="333470"/>
                          <a:pt x="288608" y="349472"/>
                          <a:pt x="280607" y="365569"/>
                        </a:cubicBezTo>
                        <a:lnTo>
                          <a:pt x="66675" y="345186"/>
                        </a:lnTo>
                        <a:cubicBezTo>
                          <a:pt x="33718" y="426148"/>
                          <a:pt x="11620" y="509588"/>
                          <a:pt x="0" y="593503"/>
                        </a:cubicBezTo>
                        <a:lnTo>
                          <a:pt x="195358" y="682847"/>
                        </a:lnTo>
                        <a:cubicBezTo>
                          <a:pt x="193072" y="719042"/>
                          <a:pt x="193072" y="755237"/>
                          <a:pt x="195453" y="791242"/>
                        </a:cubicBezTo>
                        <a:lnTo>
                          <a:pt x="190" y="880491"/>
                        </a:lnTo>
                        <a:cubicBezTo>
                          <a:pt x="12097" y="965645"/>
                          <a:pt x="34480" y="1049179"/>
                          <a:pt x="66770" y="1128903"/>
                        </a:cubicBezTo>
                        <a:lnTo>
                          <a:pt x="280511" y="1108615"/>
                        </a:lnTo>
                        <a:cubicBezTo>
                          <a:pt x="296418" y="1140905"/>
                          <a:pt x="314516" y="1172337"/>
                          <a:pt x="334613" y="1202531"/>
                        </a:cubicBezTo>
                        <a:lnTo>
                          <a:pt x="210121" y="1377601"/>
                        </a:lnTo>
                        <a:cubicBezTo>
                          <a:pt x="236315" y="1411319"/>
                          <a:pt x="264795" y="1443514"/>
                          <a:pt x="295370" y="1474089"/>
                        </a:cubicBezTo>
                        <a:lnTo>
                          <a:pt x="439293" y="1330166"/>
                        </a:lnTo>
                        <a:lnTo>
                          <a:pt x="908495" y="860965"/>
                        </a:lnTo>
                        <a:cubicBezTo>
                          <a:pt x="881729" y="826865"/>
                          <a:pt x="865727" y="783812"/>
                          <a:pt x="865727" y="737045"/>
                        </a:cubicBezTo>
                        <a:cubicBezTo>
                          <a:pt x="865632" y="690277"/>
                          <a:pt x="881634" y="647224"/>
                          <a:pt x="908495" y="613124"/>
                        </a:cubicBezTo>
                        <a:close/>
                      </a:path>
                    </a:pathLst>
                  </a:custGeom>
                  <a:solidFill>
                    <a:srgbClr val="0289AE"/>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panose="020F0502020204030204" pitchFamily="34" charset="0"/>
                      <a:ea typeface="Open Sans"/>
                      <a:cs typeface="Calibri" panose="020F0502020204030204" pitchFamily="34" charset="0"/>
                      <a:sym typeface="Open Sans"/>
                    </a:endParaRPr>
                  </a:p>
                </p:txBody>
              </p:sp>
              <p:sp>
                <p:nvSpPr>
                  <p:cNvPr id="35" name="Google Shape;275;p19">
                    <a:extLst>
                      <a:ext uri="{FF2B5EF4-FFF2-40B4-BE49-F238E27FC236}">
                        <a16:creationId xmlns:a16="http://schemas.microsoft.com/office/drawing/2014/main" id="{44C97EDC-72BB-4BCF-7601-05D654C65E08}"/>
                      </a:ext>
                    </a:extLst>
                  </p:cNvPr>
                  <p:cNvSpPr/>
                  <p:nvPr/>
                </p:nvSpPr>
                <p:spPr>
                  <a:xfrm>
                    <a:off x="6251923" y="2689383"/>
                    <a:ext cx="908494" cy="1474089"/>
                  </a:xfrm>
                  <a:custGeom>
                    <a:avLst/>
                    <a:gdLst/>
                    <a:ahLst/>
                    <a:cxnLst/>
                    <a:rect l="l" t="t" r="r" b="b"/>
                    <a:pathLst>
                      <a:path w="908494" h="1474089" extrusionOk="0">
                        <a:moveTo>
                          <a:pt x="627983" y="1108615"/>
                        </a:moveTo>
                        <a:lnTo>
                          <a:pt x="841820" y="1128903"/>
                        </a:lnTo>
                        <a:cubicBezTo>
                          <a:pt x="874776" y="1047845"/>
                          <a:pt x="896874" y="964502"/>
                          <a:pt x="908495" y="880586"/>
                        </a:cubicBezTo>
                        <a:lnTo>
                          <a:pt x="713137" y="791242"/>
                        </a:lnTo>
                        <a:cubicBezTo>
                          <a:pt x="715423" y="755047"/>
                          <a:pt x="715423" y="718852"/>
                          <a:pt x="713042" y="682847"/>
                        </a:cubicBezTo>
                        <a:lnTo>
                          <a:pt x="908304" y="593598"/>
                        </a:lnTo>
                        <a:cubicBezTo>
                          <a:pt x="896398" y="508445"/>
                          <a:pt x="874014" y="424910"/>
                          <a:pt x="841724" y="345186"/>
                        </a:cubicBezTo>
                        <a:lnTo>
                          <a:pt x="627983" y="365474"/>
                        </a:lnTo>
                        <a:cubicBezTo>
                          <a:pt x="612077" y="333185"/>
                          <a:pt x="593979" y="301752"/>
                          <a:pt x="573881" y="271558"/>
                        </a:cubicBezTo>
                        <a:lnTo>
                          <a:pt x="698373" y="96488"/>
                        </a:lnTo>
                        <a:cubicBezTo>
                          <a:pt x="672179" y="62770"/>
                          <a:pt x="643700" y="30575"/>
                          <a:pt x="613124" y="0"/>
                        </a:cubicBezTo>
                        <a:lnTo>
                          <a:pt x="469202" y="143923"/>
                        </a:lnTo>
                        <a:lnTo>
                          <a:pt x="0" y="613124"/>
                        </a:lnTo>
                        <a:cubicBezTo>
                          <a:pt x="26765" y="647224"/>
                          <a:pt x="42767" y="690277"/>
                          <a:pt x="42767" y="737045"/>
                        </a:cubicBezTo>
                        <a:cubicBezTo>
                          <a:pt x="42767" y="783812"/>
                          <a:pt x="26765" y="826770"/>
                          <a:pt x="0" y="860965"/>
                        </a:cubicBezTo>
                        <a:lnTo>
                          <a:pt x="469202" y="1330166"/>
                        </a:lnTo>
                        <a:lnTo>
                          <a:pt x="613124" y="1474089"/>
                        </a:lnTo>
                        <a:cubicBezTo>
                          <a:pt x="643223" y="1443990"/>
                          <a:pt x="671703" y="1411700"/>
                          <a:pt x="698278" y="1377410"/>
                        </a:cubicBezTo>
                        <a:lnTo>
                          <a:pt x="573786" y="1202341"/>
                        </a:lnTo>
                        <a:cubicBezTo>
                          <a:pt x="583692" y="1187387"/>
                          <a:pt x="593312" y="1172147"/>
                          <a:pt x="602361" y="1156335"/>
                        </a:cubicBezTo>
                        <a:cubicBezTo>
                          <a:pt x="611505" y="1140714"/>
                          <a:pt x="619982" y="1124712"/>
                          <a:pt x="627983" y="1108615"/>
                        </a:cubicBezTo>
                        <a:close/>
                      </a:path>
                    </a:pathLst>
                  </a:custGeom>
                  <a:solidFill>
                    <a:srgbClr val="62A84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panose="020F0502020204030204" pitchFamily="34" charset="0"/>
                      <a:ea typeface="Open Sans"/>
                      <a:cs typeface="Calibri" panose="020F0502020204030204" pitchFamily="34" charset="0"/>
                      <a:sym typeface="Open Sans"/>
                    </a:endParaRPr>
                  </a:p>
                </p:txBody>
              </p:sp>
              <p:sp>
                <p:nvSpPr>
                  <p:cNvPr id="36" name="Google Shape;276;p19">
                    <a:extLst>
                      <a:ext uri="{FF2B5EF4-FFF2-40B4-BE49-F238E27FC236}">
                        <a16:creationId xmlns:a16="http://schemas.microsoft.com/office/drawing/2014/main" id="{F3487285-9948-54B1-2B21-CF710F7CB48C}"/>
                      </a:ext>
                    </a:extLst>
                  </p:cNvPr>
                  <p:cNvSpPr/>
                  <p:nvPr/>
                </p:nvSpPr>
                <p:spPr>
                  <a:xfrm>
                    <a:off x="5356764" y="3584542"/>
                    <a:ext cx="1474279" cy="908494"/>
                  </a:xfrm>
                  <a:custGeom>
                    <a:avLst/>
                    <a:gdLst/>
                    <a:ahLst/>
                    <a:cxnLst/>
                    <a:rect l="l" t="t" r="r" b="b"/>
                    <a:pathLst>
                      <a:path w="1474279" h="908494" extrusionOk="0">
                        <a:moveTo>
                          <a:pt x="613124" y="95"/>
                        </a:moveTo>
                        <a:lnTo>
                          <a:pt x="143923" y="469297"/>
                        </a:lnTo>
                        <a:lnTo>
                          <a:pt x="0" y="613220"/>
                        </a:lnTo>
                        <a:cubicBezTo>
                          <a:pt x="30099" y="643318"/>
                          <a:pt x="62389" y="671798"/>
                          <a:pt x="96679" y="698373"/>
                        </a:cubicBezTo>
                        <a:lnTo>
                          <a:pt x="271748" y="573881"/>
                        </a:lnTo>
                        <a:cubicBezTo>
                          <a:pt x="286703" y="583787"/>
                          <a:pt x="301942" y="593408"/>
                          <a:pt x="317754" y="602456"/>
                        </a:cubicBezTo>
                        <a:cubicBezTo>
                          <a:pt x="333470" y="611505"/>
                          <a:pt x="349472" y="619982"/>
                          <a:pt x="365569" y="627983"/>
                        </a:cubicBezTo>
                        <a:lnTo>
                          <a:pt x="345281" y="841820"/>
                        </a:lnTo>
                        <a:cubicBezTo>
                          <a:pt x="426339" y="874776"/>
                          <a:pt x="509683" y="896874"/>
                          <a:pt x="593598" y="908495"/>
                        </a:cubicBezTo>
                        <a:lnTo>
                          <a:pt x="682943" y="713137"/>
                        </a:lnTo>
                        <a:cubicBezTo>
                          <a:pt x="719138" y="715423"/>
                          <a:pt x="755333" y="715423"/>
                          <a:pt x="791337" y="713042"/>
                        </a:cubicBezTo>
                        <a:lnTo>
                          <a:pt x="880682" y="908304"/>
                        </a:lnTo>
                        <a:cubicBezTo>
                          <a:pt x="965835" y="896398"/>
                          <a:pt x="1049369" y="874014"/>
                          <a:pt x="1129093" y="841724"/>
                        </a:cubicBezTo>
                        <a:lnTo>
                          <a:pt x="1108805" y="627983"/>
                        </a:lnTo>
                        <a:cubicBezTo>
                          <a:pt x="1141095" y="612076"/>
                          <a:pt x="1172528" y="593979"/>
                          <a:pt x="1202722" y="573881"/>
                        </a:cubicBezTo>
                        <a:lnTo>
                          <a:pt x="1377791" y="698373"/>
                        </a:lnTo>
                        <a:cubicBezTo>
                          <a:pt x="1411510" y="672179"/>
                          <a:pt x="1443704" y="643700"/>
                          <a:pt x="1474280" y="613124"/>
                        </a:cubicBezTo>
                        <a:lnTo>
                          <a:pt x="1330357" y="469201"/>
                        </a:lnTo>
                        <a:lnTo>
                          <a:pt x="861155" y="0"/>
                        </a:lnTo>
                        <a:cubicBezTo>
                          <a:pt x="827056" y="26765"/>
                          <a:pt x="784003" y="42767"/>
                          <a:pt x="737235" y="42767"/>
                        </a:cubicBezTo>
                        <a:cubicBezTo>
                          <a:pt x="690277" y="42958"/>
                          <a:pt x="647319" y="26860"/>
                          <a:pt x="613124" y="95"/>
                        </a:cubicBezTo>
                        <a:close/>
                      </a:path>
                    </a:pathLst>
                  </a:custGeom>
                  <a:solidFill>
                    <a:srgbClr val="06677F"/>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Calibri" panose="020F0502020204030204" pitchFamily="34" charset="0"/>
                      <a:ea typeface="Open Sans"/>
                      <a:cs typeface="Calibri" panose="020F0502020204030204" pitchFamily="34" charset="0"/>
                      <a:sym typeface="Open Sans"/>
                    </a:endParaRPr>
                  </a:p>
                </p:txBody>
              </p:sp>
            </p:grpSp>
            <p:sp>
              <p:nvSpPr>
                <p:cNvPr id="19" name="Google Shape;277;p19">
                  <a:extLst>
                    <a:ext uri="{FF2B5EF4-FFF2-40B4-BE49-F238E27FC236}">
                      <a16:creationId xmlns:a16="http://schemas.microsoft.com/office/drawing/2014/main" id="{2FE0EC9A-DE13-EC40-AB29-271CB88502C7}"/>
                    </a:ext>
                  </a:extLst>
                </p:cNvPr>
                <p:cNvSpPr/>
                <p:nvPr/>
              </p:nvSpPr>
              <p:spPr>
                <a:xfrm flipH="1">
                  <a:off x="7488935" y="2742116"/>
                  <a:ext cx="1879161" cy="1857625"/>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Calibri" panose="020F0502020204030204" pitchFamily="34" charset="0"/>
                    <a:ea typeface="Open Sans"/>
                    <a:cs typeface="Calibri" panose="020F0502020204030204" pitchFamily="34" charset="0"/>
                    <a:sym typeface="Open Sans"/>
                  </a:endParaRPr>
                </a:p>
              </p:txBody>
            </p:sp>
          </p:grpSp>
          <p:sp>
            <p:nvSpPr>
              <p:cNvPr id="22" name="Google Shape;278;p19">
                <a:extLst>
                  <a:ext uri="{FF2B5EF4-FFF2-40B4-BE49-F238E27FC236}">
                    <a16:creationId xmlns:a16="http://schemas.microsoft.com/office/drawing/2014/main" id="{06934853-0F2D-E06B-5983-57A902AF0A53}"/>
                  </a:ext>
                </a:extLst>
              </p:cNvPr>
              <p:cNvSpPr txBox="1"/>
              <p:nvPr/>
            </p:nvSpPr>
            <p:spPr>
              <a:xfrm flipH="1">
                <a:off x="7391907" y="3416819"/>
                <a:ext cx="2073217" cy="71555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de-DE" sz="2100" b="1" dirty="0">
                    <a:solidFill>
                      <a:srgbClr val="262626"/>
                    </a:solidFill>
                    <a:latin typeface="Calibri" panose="020F0502020204030204" pitchFamily="34" charset="0"/>
                    <a:ea typeface="Mulish"/>
                    <a:cs typeface="Calibri" panose="020F0502020204030204" pitchFamily="34" charset="0"/>
                    <a:sym typeface="Mulish"/>
                  </a:rPr>
                  <a:t>Management</a:t>
                </a:r>
                <a:br>
                  <a:rPr lang="de-DE" sz="2100" b="1" dirty="0">
                    <a:solidFill>
                      <a:srgbClr val="262626"/>
                    </a:solidFill>
                    <a:latin typeface="Calibri" panose="020F0502020204030204" pitchFamily="34" charset="0"/>
                    <a:ea typeface="Mulish"/>
                    <a:cs typeface="Calibri" panose="020F0502020204030204" pitchFamily="34" charset="0"/>
                    <a:sym typeface="Mulish"/>
                  </a:rPr>
                </a:br>
                <a:r>
                  <a:rPr lang="de-DE" sz="2100" b="1" dirty="0">
                    <a:solidFill>
                      <a:srgbClr val="262626"/>
                    </a:solidFill>
                    <a:latin typeface="Calibri" panose="020F0502020204030204" pitchFamily="34" charset="0"/>
                    <a:ea typeface="Mulish"/>
                    <a:cs typeface="Calibri" panose="020F0502020204030204" pitchFamily="34" charset="0"/>
                    <a:sym typeface="Mulish"/>
                  </a:rPr>
                  <a:t>Cycle</a:t>
                </a:r>
                <a:endParaRPr sz="2100" b="1" dirty="0">
                  <a:solidFill>
                    <a:srgbClr val="262626"/>
                  </a:solidFill>
                  <a:latin typeface="Calibri" panose="020F0502020204030204" pitchFamily="34" charset="0"/>
                  <a:ea typeface="Mulish"/>
                  <a:cs typeface="Calibri" panose="020F0502020204030204" pitchFamily="34" charset="0"/>
                  <a:sym typeface="Mulish"/>
                </a:endParaRPr>
              </a:p>
            </p:txBody>
          </p:sp>
          <p:sp>
            <p:nvSpPr>
              <p:cNvPr id="98" name="Rectangle 30">
                <a:extLst>
                  <a:ext uri="{FF2B5EF4-FFF2-40B4-BE49-F238E27FC236}">
                    <a16:creationId xmlns:a16="http://schemas.microsoft.com/office/drawing/2014/main" id="{E17660F6-1463-B6C9-4290-35FCD5454481}"/>
                  </a:ext>
                </a:extLst>
              </p:cNvPr>
              <p:cNvSpPr/>
              <p:nvPr/>
            </p:nvSpPr>
            <p:spPr>
              <a:xfrm flipH="1">
                <a:off x="10492345" y="2093379"/>
                <a:ext cx="838530" cy="505972"/>
              </a:xfrm>
              <a:prstGeom prst="rect">
                <a:avLst/>
              </a:prstGeom>
            </p:spPr>
            <p:txBody>
              <a:bodyPr wrap="square">
                <a:spAutoFit/>
              </a:bodyPr>
              <a:lstStyle/>
              <a:p>
                <a:pPr>
                  <a:lnSpc>
                    <a:spcPct val="120000"/>
                  </a:lnSpc>
                </a:pPr>
                <a:r>
                  <a:rPr lang="en-US" sz="2400" b="1" dirty="0">
                    <a:solidFill>
                      <a:srgbClr val="3D8241"/>
                    </a:solidFill>
                    <a:latin typeface="Calibri" panose="020F0502020204030204" pitchFamily="34" charset="0"/>
                    <a:cs typeface="Calibri" panose="020F0502020204030204" pitchFamily="34" charset="0"/>
                  </a:rPr>
                  <a:t>Plan</a:t>
                </a:r>
              </a:p>
            </p:txBody>
          </p:sp>
          <p:grpSp>
            <p:nvGrpSpPr>
              <p:cNvPr id="14" name="Group 13">
                <a:extLst>
                  <a:ext uri="{FF2B5EF4-FFF2-40B4-BE49-F238E27FC236}">
                    <a16:creationId xmlns:a16="http://schemas.microsoft.com/office/drawing/2014/main" id="{1ACF002D-03F3-E82B-1553-FF198666FCE0}"/>
                  </a:ext>
                </a:extLst>
              </p:cNvPr>
              <p:cNvGrpSpPr/>
              <p:nvPr/>
            </p:nvGrpSpPr>
            <p:grpSpPr>
              <a:xfrm>
                <a:off x="9324725" y="2093380"/>
                <a:ext cx="1173359" cy="677966"/>
                <a:chOff x="0" y="582317"/>
                <a:chExt cx="1448894" cy="837170"/>
              </a:xfrm>
            </p:grpSpPr>
            <p:cxnSp>
              <p:nvCxnSpPr>
                <p:cNvPr id="15" name="Straight Connector 33">
                  <a:extLst>
                    <a:ext uri="{FF2B5EF4-FFF2-40B4-BE49-F238E27FC236}">
                      <a16:creationId xmlns:a16="http://schemas.microsoft.com/office/drawing/2014/main" id="{C590550B-7B4B-C203-25E0-AC27F1ADCA0D}"/>
                    </a:ext>
                  </a:extLst>
                </p:cNvPr>
                <p:cNvCxnSpPr>
                  <a:cxnSpLocks/>
                </p:cNvCxnSpPr>
                <p:nvPr/>
              </p:nvCxnSpPr>
              <p:spPr>
                <a:xfrm>
                  <a:off x="0" y="951782"/>
                  <a:ext cx="1320800" cy="0"/>
                </a:xfrm>
                <a:prstGeom prst="line">
                  <a:avLst/>
                </a:prstGeom>
                <a:ln w="25400">
                  <a:solidFill>
                    <a:srgbClr val="3D82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A72F246-A68B-2F86-D75D-88E5F6A30CCD}"/>
                    </a:ext>
                  </a:extLst>
                </p:cNvPr>
                <p:cNvGrpSpPr/>
                <p:nvPr/>
              </p:nvGrpSpPr>
              <p:grpSpPr>
                <a:xfrm>
                  <a:off x="708799" y="582317"/>
                  <a:ext cx="740095" cy="837170"/>
                  <a:chOff x="4051865" y="5165558"/>
                  <a:chExt cx="946855" cy="1071049"/>
                </a:xfrm>
              </p:grpSpPr>
              <p:sp>
                <p:nvSpPr>
                  <p:cNvPr id="21" name="Oval 16">
                    <a:extLst>
                      <a:ext uri="{FF2B5EF4-FFF2-40B4-BE49-F238E27FC236}">
                        <a16:creationId xmlns:a16="http://schemas.microsoft.com/office/drawing/2014/main" id="{ECDD4CF4-F00C-BC8D-24DE-1A5AC80B3A5A}"/>
                      </a:ext>
                    </a:extLst>
                  </p:cNvPr>
                  <p:cNvSpPr/>
                  <p:nvPr/>
                </p:nvSpPr>
                <p:spPr>
                  <a:xfrm>
                    <a:off x="4051865" y="5165558"/>
                    <a:ext cx="946855" cy="868299"/>
                  </a:xfrm>
                  <a:prstGeom prst="ellipse">
                    <a:avLst/>
                  </a:prstGeom>
                  <a:solidFill>
                    <a:srgbClr val="3D82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latin typeface="Calibri" panose="020F0502020204030204" pitchFamily="34" charset="0"/>
                      <a:cs typeface="Calibri" panose="020F0502020204030204" pitchFamily="34" charset="0"/>
                    </a:endParaRPr>
                  </a:p>
                </p:txBody>
              </p:sp>
              <p:sp>
                <p:nvSpPr>
                  <p:cNvPr id="24" name="TextBox 26">
                    <a:extLst>
                      <a:ext uri="{FF2B5EF4-FFF2-40B4-BE49-F238E27FC236}">
                        <a16:creationId xmlns:a16="http://schemas.microsoft.com/office/drawing/2014/main" id="{89783EAA-387B-5A44-8B39-48F5A66C6561}"/>
                      </a:ext>
                    </a:extLst>
                  </p:cNvPr>
                  <p:cNvSpPr txBox="1"/>
                  <p:nvPr/>
                </p:nvSpPr>
                <p:spPr bwMode="auto">
                  <a:xfrm>
                    <a:off x="4061430" y="5218777"/>
                    <a:ext cx="909265" cy="1017830"/>
                  </a:xfrm>
                  <a:prstGeom prst="rect">
                    <a:avLst/>
                  </a:prstGeom>
                  <a:noFill/>
                </p:spPr>
                <p:txBody>
                  <a:bodyPr wrap="square">
                    <a:spAutoFit/>
                  </a:bodyPr>
                  <a:lstStyle/>
                  <a:p>
                    <a:pPr algn="ctr">
                      <a:lnSpc>
                        <a:spcPct val="150000"/>
                      </a:lnSpc>
                      <a:defRPr/>
                    </a:pPr>
                    <a:r>
                      <a:rPr lang="en-US" sz="40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26" name="Group 25">
                <a:extLst>
                  <a:ext uri="{FF2B5EF4-FFF2-40B4-BE49-F238E27FC236}">
                    <a16:creationId xmlns:a16="http://schemas.microsoft.com/office/drawing/2014/main" id="{714D25BD-49B2-2C60-8225-DF5D0D3D5F89}"/>
                  </a:ext>
                </a:extLst>
              </p:cNvPr>
              <p:cNvGrpSpPr/>
              <p:nvPr/>
            </p:nvGrpSpPr>
            <p:grpSpPr>
              <a:xfrm>
                <a:off x="9296043" y="4673294"/>
                <a:ext cx="1173359" cy="679004"/>
                <a:chOff x="0" y="582316"/>
                <a:chExt cx="1448894" cy="838451"/>
              </a:xfrm>
            </p:grpSpPr>
            <p:cxnSp>
              <p:nvCxnSpPr>
                <p:cNvPr id="27" name="Straight Connector 33">
                  <a:extLst>
                    <a:ext uri="{FF2B5EF4-FFF2-40B4-BE49-F238E27FC236}">
                      <a16:creationId xmlns:a16="http://schemas.microsoft.com/office/drawing/2014/main" id="{8445380B-EF18-D004-9DC4-C84DE4FBC3DE}"/>
                    </a:ext>
                  </a:extLst>
                </p:cNvPr>
                <p:cNvCxnSpPr>
                  <a:cxnSpLocks/>
                </p:cNvCxnSpPr>
                <p:nvPr/>
              </p:nvCxnSpPr>
              <p:spPr>
                <a:xfrm>
                  <a:off x="0" y="951782"/>
                  <a:ext cx="1320800"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D0C75E2F-E327-FD51-5337-350296FFB18E}"/>
                    </a:ext>
                  </a:extLst>
                </p:cNvPr>
                <p:cNvGrpSpPr/>
                <p:nvPr/>
              </p:nvGrpSpPr>
              <p:grpSpPr>
                <a:xfrm>
                  <a:off x="708799" y="582316"/>
                  <a:ext cx="740095" cy="838451"/>
                  <a:chOff x="4051865" y="5165558"/>
                  <a:chExt cx="946855" cy="1072688"/>
                </a:xfrm>
              </p:grpSpPr>
              <p:sp>
                <p:nvSpPr>
                  <p:cNvPr id="29" name="Oval 16">
                    <a:extLst>
                      <a:ext uri="{FF2B5EF4-FFF2-40B4-BE49-F238E27FC236}">
                        <a16:creationId xmlns:a16="http://schemas.microsoft.com/office/drawing/2014/main" id="{5685521A-0FDD-CD21-437A-A1FAA545B262}"/>
                      </a:ext>
                    </a:extLst>
                  </p:cNvPr>
                  <p:cNvSpPr/>
                  <p:nvPr/>
                </p:nvSpPr>
                <p:spPr>
                  <a:xfrm>
                    <a:off x="4051865" y="5165558"/>
                    <a:ext cx="946855" cy="868299"/>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latin typeface="Calibri" panose="020F0502020204030204" pitchFamily="34" charset="0"/>
                      <a:cs typeface="Calibri" panose="020F0502020204030204" pitchFamily="34" charset="0"/>
                    </a:endParaRPr>
                  </a:p>
                </p:txBody>
              </p:sp>
              <p:sp>
                <p:nvSpPr>
                  <p:cNvPr id="30" name="TextBox 26">
                    <a:extLst>
                      <a:ext uri="{FF2B5EF4-FFF2-40B4-BE49-F238E27FC236}">
                        <a16:creationId xmlns:a16="http://schemas.microsoft.com/office/drawing/2014/main" id="{21FABE87-0E21-6C02-ABD2-CBE73B31DAAB}"/>
                      </a:ext>
                    </a:extLst>
                  </p:cNvPr>
                  <p:cNvSpPr txBox="1"/>
                  <p:nvPr/>
                </p:nvSpPr>
                <p:spPr bwMode="auto">
                  <a:xfrm>
                    <a:off x="4058930" y="5220416"/>
                    <a:ext cx="909265" cy="1017830"/>
                  </a:xfrm>
                  <a:prstGeom prst="rect">
                    <a:avLst/>
                  </a:prstGeom>
                  <a:noFill/>
                </p:spPr>
                <p:txBody>
                  <a:bodyPr wrap="square">
                    <a:spAutoFit/>
                  </a:bodyPr>
                  <a:lstStyle/>
                  <a:p>
                    <a:pPr algn="ctr">
                      <a:lnSpc>
                        <a:spcPct val="150000"/>
                      </a:lnSpc>
                      <a:defRPr/>
                    </a:pPr>
                    <a:r>
                      <a:rPr lang="en-US" sz="40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grpSp>
            <p:nvGrpSpPr>
              <p:cNvPr id="45" name="Group 44">
                <a:extLst>
                  <a:ext uri="{FF2B5EF4-FFF2-40B4-BE49-F238E27FC236}">
                    <a16:creationId xmlns:a16="http://schemas.microsoft.com/office/drawing/2014/main" id="{DDCC46D6-FA4F-0FC6-DD87-D6AD5B6E3C14}"/>
                  </a:ext>
                </a:extLst>
              </p:cNvPr>
              <p:cNvGrpSpPr/>
              <p:nvPr/>
            </p:nvGrpSpPr>
            <p:grpSpPr>
              <a:xfrm>
                <a:off x="6345856" y="2130916"/>
                <a:ext cx="1150352" cy="657035"/>
                <a:chOff x="6021993" y="2640066"/>
                <a:chExt cx="1150352" cy="657035"/>
              </a:xfrm>
            </p:grpSpPr>
            <p:cxnSp>
              <p:nvCxnSpPr>
                <p:cNvPr id="41" name="Straight Connector 33">
                  <a:extLst>
                    <a:ext uri="{FF2B5EF4-FFF2-40B4-BE49-F238E27FC236}">
                      <a16:creationId xmlns:a16="http://schemas.microsoft.com/office/drawing/2014/main" id="{48D09D1C-8A5A-7358-037E-A856C638BBDD}"/>
                    </a:ext>
                  </a:extLst>
                </p:cNvPr>
                <p:cNvCxnSpPr>
                  <a:cxnSpLocks/>
                </p:cNvCxnSpPr>
                <p:nvPr/>
              </p:nvCxnSpPr>
              <p:spPr>
                <a:xfrm rot="10800000">
                  <a:off x="6102720" y="2907863"/>
                  <a:ext cx="1069625"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36821887-11DA-989F-071B-DD4F142E44B8}"/>
                    </a:ext>
                  </a:extLst>
                </p:cNvPr>
                <p:cNvGrpSpPr/>
                <p:nvPr/>
              </p:nvGrpSpPr>
              <p:grpSpPr>
                <a:xfrm>
                  <a:off x="6021993" y="2640066"/>
                  <a:ext cx="617091" cy="657035"/>
                  <a:chOff x="4023841" y="5165558"/>
                  <a:chExt cx="974879" cy="1037983"/>
                </a:xfrm>
              </p:grpSpPr>
              <p:sp>
                <p:nvSpPr>
                  <p:cNvPr id="43" name="Oval 16">
                    <a:extLst>
                      <a:ext uri="{FF2B5EF4-FFF2-40B4-BE49-F238E27FC236}">
                        <a16:creationId xmlns:a16="http://schemas.microsoft.com/office/drawing/2014/main" id="{055240E9-40DD-D041-5E00-D87E4CF8792F}"/>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latin typeface="Calibri" panose="020F0502020204030204" pitchFamily="34" charset="0"/>
                      <a:cs typeface="Calibri" panose="020F0502020204030204" pitchFamily="34" charset="0"/>
                    </a:endParaRPr>
                  </a:p>
                </p:txBody>
              </p:sp>
              <p:sp>
                <p:nvSpPr>
                  <p:cNvPr id="44" name="TextBox 26">
                    <a:extLst>
                      <a:ext uri="{FF2B5EF4-FFF2-40B4-BE49-F238E27FC236}">
                        <a16:creationId xmlns:a16="http://schemas.microsoft.com/office/drawing/2014/main" id="{318FEBBA-FEEB-4A59-4A31-267309D7559A}"/>
                      </a:ext>
                    </a:extLst>
                  </p:cNvPr>
                  <p:cNvSpPr txBox="1"/>
                  <p:nvPr/>
                </p:nvSpPr>
                <p:spPr bwMode="auto">
                  <a:xfrm>
                    <a:off x="4023841" y="5185711"/>
                    <a:ext cx="909265" cy="1017830"/>
                  </a:xfrm>
                  <a:prstGeom prst="rect">
                    <a:avLst/>
                  </a:prstGeom>
                  <a:noFill/>
                </p:spPr>
                <p:txBody>
                  <a:bodyPr wrap="square">
                    <a:spAutoFit/>
                  </a:bodyPr>
                  <a:lstStyle/>
                  <a:p>
                    <a:pPr algn="ctr">
                      <a:lnSpc>
                        <a:spcPct val="150000"/>
                      </a:lnSpc>
                      <a:defRPr/>
                    </a:pPr>
                    <a:r>
                      <a:rPr lang="en-US" sz="40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sp>
            <p:nvSpPr>
              <p:cNvPr id="46" name="Rectangle 30">
                <a:extLst>
                  <a:ext uri="{FF2B5EF4-FFF2-40B4-BE49-F238E27FC236}">
                    <a16:creationId xmlns:a16="http://schemas.microsoft.com/office/drawing/2014/main" id="{32F9852F-E911-CB69-7340-5B2FAE654D7A}"/>
                  </a:ext>
                </a:extLst>
              </p:cNvPr>
              <p:cNvSpPr/>
              <p:nvPr/>
            </p:nvSpPr>
            <p:spPr>
              <a:xfrm flipH="1">
                <a:off x="4942389" y="2106151"/>
                <a:ext cx="1426698" cy="949171"/>
              </a:xfrm>
              <a:prstGeom prst="rect">
                <a:avLst/>
              </a:prstGeom>
            </p:spPr>
            <p:txBody>
              <a:bodyPr wrap="square">
                <a:spAutoFit/>
              </a:bodyPr>
              <a:lstStyle/>
              <a:p>
                <a:pPr algn="r">
                  <a:lnSpc>
                    <a:spcPct val="120000"/>
                  </a:lnSpc>
                </a:pPr>
                <a:r>
                  <a:rPr lang="en-US" sz="2400" b="1" dirty="0">
                    <a:solidFill>
                      <a:srgbClr val="62A844"/>
                    </a:solidFill>
                    <a:latin typeface="Calibri" panose="020F0502020204030204" pitchFamily="34" charset="0"/>
                    <a:cs typeface="Calibri" panose="020F0502020204030204" pitchFamily="34" charset="0"/>
                  </a:rPr>
                  <a:t>Improve</a:t>
                </a:r>
              </a:p>
              <a:p>
                <a:pPr algn="r">
                  <a:lnSpc>
                    <a:spcPct val="120000"/>
                  </a:lnSpc>
                </a:pPr>
                <a:endParaRPr lang="en-US" sz="2400" b="1" dirty="0">
                  <a:solidFill>
                    <a:srgbClr val="3D8241"/>
                  </a:solidFill>
                  <a:latin typeface="Calibri" panose="020F0502020204030204" pitchFamily="34" charset="0"/>
                  <a:cs typeface="Calibri" panose="020F0502020204030204" pitchFamily="34" charset="0"/>
                </a:endParaRPr>
              </a:p>
            </p:txBody>
          </p:sp>
          <p:grpSp>
            <p:nvGrpSpPr>
              <p:cNvPr id="47" name="Group 46">
                <a:extLst>
                  <a:ext uri="{FF2B5EF4-FFF2-40B4-BE49-F238E27FC236}">
                    <a16:creationId xmlns:a16="http://schemas.microsoft.com/office/drawing/2014/main" id="{E4C5F841-B3C6-21B1-E0EF-706CBCC19445}"/>
                  </a:ext>
                </a:extLst>
              </p:cNvPr>
              <p:cNvGrpSpPr/>
              <p:nvPr/>
            </p:nvGrpSpPr>
            <p:grpSpPr>
              <a:xfrm>
                <a:off x="6643462" y="4865883"/>
                <a:ext cx="1132613" cy="670827"/>
                <a:chOff x="6039732" y="2640071"/>
                <a:chExt cx="1132613" cy="670827"/>
              </a:xfrm>
            </p:grpSpPr>
            <p:cxnSp>
              <p:nvCxnSpPr>
                <p:cNvPr id="48" name="Straight Connector 33">
                  <a:extLst>
                    <a:ext uri="{FF2B5EF4-FFF2-40B4-BE49-F238E27FC236}">
                      <a16:creationId xmlns:a16="http://schemas.microsoft.com/office/drawing/2014/main" id="{190D3190-0B27-A588-ABC7-4BD257E8FD26}"/>
                    </a:ext>
                  </a:extLst>
                </p:cNvPr>
                <p:cNvCxnSpPr>
                  <a:cxnSpLocks/>
                </p:cNvCxnSpPr>
                <p:nvPr/>
              </p:nvCxnSpPr>
              <p:spPr>
                <a:xfrm rot="10800000">
                  <a:off x="6102720" y="2907863"/>
                  <a:ext cx="1069625" cy="0"/>
                </a:xfrm>
                <a:prstGeom prst="line">
                  <a:avLst/>
                </a:prstGeom>
                <a:ln w="25400">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E11EAA8E-1FE5-4516-97EE-4D3165EB6925}"/>
                    </a:ext>
                  </a:extLst>
                </p:cNvPr>
                <p:cNvGrpSpPr/>
                <p:nvPr/>
              </p:nvGrpSpPr>
              <p:grpSpPr>
                <a:xfrm>
                  <a:off x="6039732" y="2640071"/>
                  <a:ext cx="599352" cy="670827"/>
                  <a:chOff x="4051865" y="5165558"/>
                  <a:chExt cx="946855" cy="1059770"/>
                </a:xfrm>
              </p:grpSpPr>
              <p:sp>
                <p:nvSpPr>
                  <p:cNvPr id="50" name="Oval 16">
                    <a:extLst>
                      <a:ext uri="{FF2B5EF4-FFF2-40B4-BE49-F238E27FC236}">
                        <a16:creationId xmlns:a16="http://schemas.microsoft.com/office/drawing/2014/main" id="{BA15C8CA-A9EE-E712-D347-DFC4760D180B}"/>
                      </a:ext>
                    </a:extLst>
                  </p:cNvPr>
                  <p:cNvSpPr/>
                  <p:nvPr/>
                </p:nvSpPr>
                <p:spPr>
                  <a:xfrm>
                    <a:off x="4051865" y="5165558"/>
                    <a:ext cx="946855" cy="868299"/>
                  </a:xfrm>
                  <a:prstGeom prst="ellipse">
                    <a:avLst/>
                  </a:prstGeom>
                  <a:solidFill>
                    <a:srgbClr val="0667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latin typeface="Calibri" panose="020F0502020204030204" pitchFamily="34" charset="0"/>
                      <a:cs typeface="Calibri" panose="020F0502020204030204" pitchFamily="34" charset="0"/>
                    </a:endParaRPr>
                  </a:p>
                </p:txBody>
              </p:sp>
              <p:sp>
                <p:nvSpPr>
                  <p:cNvPr id="51" name="TextBox 26">
                    <a:extLst>
                      <a:ext uri="{FF2B5EF4-FFF2-40B4-BE49-F238E27FC236}">
                        <a16:creationId xmlns:a16="http://schemas.microsoft.com/office/drawing/2014/main" id="{B2221834-EA84-BEA2-7C5B-3109E6D3C2AF}"/>
                      </a:ext>
                    </a:extLst>
                  </p:cNvPr>
                  <p:cNvSpPr txBox="1"/>
                  <p:nvPr/>
                </p:nvSpPr>
                <p:spPr bwMode="auto">
                  <a:xfrm>
                    <a:off x="4061431" y="5207498"/>
                    <a:ext cx="909265" cy="1017830"/>
                  </a:xfrm>
                  <a:prstGeom prst="rect">
                    <a:avLst/>
                  </a:prstGeom>
                  <a:noFill/>
                </p:spPr>
                <p:txBody>
                  <a:bodyPr wrap="square">
                    <a:spAutoFit/>
                  </a:bodyPr>
                  <a:lstStyle/>
                  <a:p>
                    <a:pPr algn="ctr">
                      <a:lnSpc>
                        <a:spcPct val="150000"/>
                      </a:lnSpc>
                      <a:defRPr/>
                    </a:pPr>
                    <a:r>
                      <a:rPr lang="en-US" sz="40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52" name="Rectangle 30">
                <a:extLst>
                  <a:ext uri="{FF2B5EF4-FFF2-40B4-BE49-F238E27FC236}">
                    <a16:creationId xmlns:a16="http://schemas.microsoft.com/office/drawing/2014/main" id="{73D99D8C-EE4A-30FD-2D3B-D5BF3A7F4283}"/>
                  </a:ext>
                </a:extLst>
              </p:cNvPr>
              <p:cNvSpPr/>
              <p:nvPr/>
            </p:nvSpPr>
            <p:spPr>
              <a:xfrm flipH="1">
                <a:off x="5414925" y="4865884"/>
                <a:ext cx="1254016" cy="949171"/>
              </a:xfrm>
              <a:prstGeom prst="rect">
                <a:avLst/>
              </a:prstGeom>
            </p:spPr>
            <p:txBody>
              <a:bodyPr wrap="square">
                <a:spAutoFit/>
              </a:bodyPr>
              <a:lstStyle/>
              <a:p>
                <a:pPr algn="r">
                  <a:lnSpc>
                    <a:spcPct val="120000"/>
                  </a:lnSpc>
                </a:pPr>
                <a:r>
                  <a:rPr lang="en-US" sz="2400" b="1" dirty="0">
                    <a:solidFill>
                      <a:srgbClr val="06677F"/>
                    </a:solidFill>
                    <a:latin typeface="Calibri" panose="020F0502020204030204" pitchFamily="34" charset="0"/>
                    <a:cs typeface="Calibri" panose="020F0502020204030204" pitchFamily="34" charset="0"/>
                  </a:rPr>
                  <a:t>Review</a:t>
                </a:r>
              </a:p>
              <a:p>
                <a:pPr algn="r">
                  <a:lnSpc>
                    <a:spcPct val="120000"/>
                  </a:lnSpc>
                </a:pPr>
                <a:endParaRPr lang="en-US" sz="2400" b="1" dirty="0">
                  <a:solidFill>
                    <a:srgbClr val="3D8241"/>
                  </a:solidFill>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3266861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102BC-DB97-8484-54E4-8B98DC16DCFD}"/>
            </a:ext>
          </a:extLst>
        </p:cNvPr>
        <p:cNvGrpSpPr/>
        <p:nvPr/>
      </p:nvGrpSpPr>
      <p:grpSpPr>
        <a:xfrm>
          <a:off x="0" y="0"/>
          <a:ext cx="0" cy="0"/>
          <a:chOff x="0" y="0"/>
          <a:chExt cx="0" cy="0"/>
        </a:xfrm>
      </p:grpSpPr>
      <p:grpSp>
        <p:nvGrpSpPr>
          <p:cNvPr id="17" name="Gruppieren 30">
            <a:extLst>
              <a:ext uri="{FF2B5EF4-FFF2-40B4-BE49-F238E27FC236}">
                <a16:creationId xmlns:a16="http://schemas.microsoft.com/office/drawing/2014/main" id="{DF09BF8F-B30C-0295-8B05-5AF87C449592}"/>
              </a:ext>
            </a:extLst>
          </p:cNvPr>
          <p:cNvGrpSpPr/>
          <p:nvPr/>
        </p:nvGrpSpPr>
        <p:grpSpPr>
          <a:xfrm>
            <a:off x="3980284" y="386543"/>
            <a:ext cx="7312898" cy="6049273"/>
            <a:chOff x="9515475" y="838200"/>
            <a:chExt cx="13375187" cy="12065000"/>
          </a:xfrm>
        </p:grpSpPr>
        <p:sp>
          <p:nvSpPr>
            <p:cNvPr id="19" name="Oval 10">
              <a:extLst>
                <a:ext uri="{FF2B5EF4-FFF2-40B4-BE49-F238E27FC236}">
                  <a16:creationId xmlns:a16="http://schemas.microsoft.com/office/drawing/2014/main" id="{D694BA00-59EC-A2DF-4020-B6943CE89E0D}"/>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cxnSp>
          <p:nvCxnSpPr>
            <p:cNvPr id="20" name="Straight Connector 33">
              <a:extLst>
                <a:ext uri="{FF2B5EF4-FFF2-40B4-BE49-F238E27FC236}">
                  <a16:creationId xmlns:a16="http://schemas.microsoft.com/office/drawing/2014/main" id="{454A68BA-DDEE-A5A8-5426-3AD70FCB8B1A}"/>
                </a:ext>
              </a:extLst>
            </p:cNvPr>
            <p:cNvCxnSpPr>
              <a:cxnSpLocks/>
            </p:cNvCxnSpPr>
            <p:nvPr/>
          </p:nvCxnSpPr>
          <p:spPr>
            <a:xfrm>
              <a:off x="11735726" y="6303416"/>
              <a:ext cx="11154936"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22" name="Oval 14">
              <a:extLst>
                <a:ext uri="{FF2B5EF4-FFF2-40B4-BE49-F238E27FC236}">
                  <a16:creationId xmlns:a16="http://schemas.microsoft.com/office/drawing/2014/main" id="{E732589D-7DF5-BBB6-0900-59CCB501C533}"/>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3" name="Oval 3">
              <a:extLst>
                <a:ext uri="{FF2B5EF4-FFF2-40B4-BE49-F238E27FC236}">
                  <a16:creationId xmlns:a16="http://schemas.microsoft.com/office/drawing/2014/main" id="{8D714D4E-0CD1-0173-F442-D57DEC94D27E}"/>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cxnSp>
          <p:nvCxnSpPr>
            <p:cNvPr id="32" name="Straight Connector 29">
              <a:extLst>
                <a:ext uri="{FF2B5EF4-FFF2-40B4-BE49-F238E27FC236}">
                  <a16:creationId xmlns:a16="http://schemas.microsoft.com/office/drawing/2014/main" id="{DDFD09E6-6CF1-1B6E-1506-CB20F4BB50CD}"/>
                </a:ext>
              </a:extLst>
            </p:cNvPr>
            <p:cNvCxnSpPr>
              <a:cxnSpLocks/>
            </p:cNvCxnSpPr>
            <p:nvPr/>
          </p:nvCxnSpPr>
          <p:spPr>
            <a:xfrm>
              <a:off x="11060048" y="11256501"/>
              <a:ext cx="11809444" cy="0"/>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28">
              <a:extLst>
                <a:ext uri="{FF2B5EF4-FFF2-40B4-BE49-F238E27FC236}">
                  <a16:creationId xmlns:a16="http://schemas.microsoft.com/office/drawing/2014/main" id="{CF5EFC23-08C8-C4C3-36BA-86778BDB2074}"/>
                </a:ext>
              </a:extLst>
            </p:cNvPr>
            <p:cNvCxnSpPr>
              <a:cxnSpLocks/>
            </p:cNvCxnSpPr>
            <p:nvPr/>
          </p:nvCxnSpPr>
          <p:spPr>
            <a:xfrm>
              <a:off x="11392141" y="2376489"/>
              <a:ext cx="11477352"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sp>
          <p:nvSpPr>
            <p:cNvPr id="34" name="Freeform: Shape 8">
              <a:extLst>
                <a:ext uri="{FF2B5EF4-FFF2-40B4-BE49-F238E27FC236}">
                  <a16:creationId xmlns:a16="http://schemas.microsoft.com/office/drawing/2014/main" id="{54F70205-D7A4-62BB-DDC9-39B5516A1837}"/>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5" name="Freeform: Shape 11">
              <a:extLst>
                <a:ext uri="{FF2B5EF4-FFF2-40B4-BE49-F238E27FC236}">
                  <a16:creationId xmlns:a16="http://schemas.microsoft.com/office/drawing/2014/main" id="{32D3F3EF-EAC2-DFFC-BA57-B5510D9F5052}"/>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6" name="Oval 9">
              <a:extLst>
                <a:ext uri="{FF2B5EF4-FFF2-40B4-BE49-F238E27FC236}">
                  <a16:creationId xmlns:a16="http://schemas.microsoft.com/office/drawing/2014/main" id="{DEC08722-EF34-1BB3-8B64-350A6C08236C}"/>
                </a:ext>
              </a:extLst>
            </p:cNvPr>
            <p:cNvSpPr/>
            <p:nvPr/>
          </p:nvSpPr>
          <p:spPr>
            <a:xfrm>
              <a:off x="10337800" y="1639888"/>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7" name="Freeform: Shape 15">
              <a:extLst>
                <a:ext uri="{FF2B5EF4-FFF2-40B4-BE49-F238E27FC236}">
                  <a16:creationId xmlns:a16="http://schemas.microsoft.com/office/drawing/2014/main" id="{AC480245-2347-8CC2-615E-9513C80D2275}"/>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dirty="0"/>
            </a:p>
          </p:txBody>
        </p:sp>
        <p:sp>
          <p:nvSpPr>
            <p:cNvPr id="38" name="Oval 16">
              <a:extLst>
                <a:ext uri="{FF2B5EF4-FFF2-40B4-BE49-F238E27FC236}">
                  <a16:creationId xmlns:a16="http://schemas.microsoft.com/office/drawing/2014/main" id="{DEEF0402-4A84-05AE-2B09-15A5274F409D}"/>
                </a:ext>
              </a:extLst>
            </p:cNvPr>
            <p:cNvSpPr/>
            <p:nvPr/>
          </p:nvSpPr>
          <p:spPr>
            <a:xfrm>
              <a:off x="10337800" y="9142413"/>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9" name="Oval 12">
              <a:extLst>
                <a:ext uri="{FF2B5EF4-FFF2-40B4-BE49-F238E27FC236}">
                  <a16:creationId xmlns:a16="http://schemas.microsoft.com/office/drawing/2014/main" id="{0D42E0BC-EA67-D5B8-CAE7-807395E206B8}"/>
                </a:ext>
              </a:extLst>
            </p:cNvPr>
            <p:cNvSpPr/>
            <p:nvPr/>
          </p:nvSpPr>
          <p:spPr>
            <a:xfrm flipH="1">
              <a:off x="10337800" y="5381625"/>
              <a:ext cx="2959100" cy="2959100"/>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0" name="TextBox 19">
              <a:extLst>
                <a:ext uri="{FF2B5EF4-FFF2-40B4-BE49-F238E27FC236}">
                  <a16:creationId xmlns:a16="http://schemas.microsoft.com/office/drawing/2014/main" id="{CBC515E7-F074-3D8A-5126-8EC7A37FA138}"/>
                </a:ext>
              </a:extLst>
            </p:cNvPr>
            <p:cNvSpPr txBox="1"/>
            <p:nvPr/>
          </p:nvSpPr>
          <p:spPr bwMode="auto">
            <a:xfrm>
              <a:off x="10337801" y="2336901"/>
              <a:ext cx="2940050" cy="2701190"/>
            </a:xfrm>
            <a:prstGeom prst="rect">
              <a:avLst/>
            </a:prstGeom>
            <a:noFill/>
          </p:spPr>
          <p:txBody>
            <a:bodyPr wrap="square">
              <a:spAutoFit/>
            </a:bodyPr>
            <a:lstStyle/>
            <a:p>
              <a:pPr algn="ctr">
                <a:lnSpc>
                  <a:spcPct val="150000"/>
                </a:lnSpc>
                <a:defRPr/>
              </a:pPr>
              <a:r>
                <a:rPr lang="en-US" sz="7200" b="1" spc="600" baseline="30000" dirty="0">
                  <a:solidFill>
                    <a:srgbClr val="0289AE"/>
                  </a:solidFill>
                  <a:latin typeface="Calibri" panose="020F0502020204030204" pitchFamily="34" charset="0"/>
                  <a:ea typeface="Roboto Cn" pitchFamily="2" charset="0"/>
                  <a:cs typeface="Calibri" panose="020F0502020204030204" pitchFamily="34" charset="0"/>
                </a:rPr>
                <a:t>01</a:t>
              </a:r>
            </a:p>
          </p:txBody>
        </p:sp>
        <p:sp>
          <p:nvSpPr>
            <p:cNvPr id="41" name="TextBox 23">
              <a:extLst>
                <a:ext uri="{FF2B5EF4-FFF2-40B4-BE49-F238E27FC236}">
                  <a16:creationId xmlns:a16="http://schemas.microsoft.com/office/drawing/2014/main" id="{3DDE0703-DBE3-703F-A98E-563FE9A39966}"/>
                </a:ext>
              </a:extLst>
            </p:cNvPr>
            <p:cNvSpPr txBox="1"/>
            <p:nvPr/>
          </p:nvSpPr>
          <p:spPr bwMode="auto">
            <a:xfrm>
              <a:off x="10418763" y="6108802"/>
              <a:ext cx="2959100" cy="2484202"/>
            </a:xfrm>
            <a:prstGeom prst="rect">
              <a:avLst/>
            </a:prstGeom>
            <a:noFill/>
          </p:spPr>
          <p:txBody>
            <a:bodyPr wrap="square">
              <a:spAutoFit/>
            </a:bodyPr>
            <a:lstStyle/>
            <a:p>
              <a:pPr algn="ctr">
                <a:lnSpc>
                  <a:spcPct val="150000"/>
                </a:lnSpc>
                <a:defRPr/>
              </a:pPr>
              <a:r>
                <a:rPr lang="en-US" sz="7200" b="1" spc="600" baseline="30000" dirty="0">
                  <a:solidFill>
                    <a:srgbClr val="62A844"/>
                  </a:solidFill>
                  <a:latin typeface="Calibri" panose="020F0502020204030204" pitchFamily="34" charset="0"/>
                  <a:ea typeface="Roboto Cn" pitchFamily="2" charset="0"/>
                  <a:cs typeface="Calibri" panose="020F0502020204030204" pitchFamily="34" charset="0"/>
                </a:rPr>
                <a:t>02</a:t>
              </a:r>
            </a:p>
          </p:txBody>
        </p:sp>
        <p:sp>
          <p:nvSpPr>
            <p:cNvPr id="42" name="TextBox 26">
              <a:extLst>
                <a:ext uri="{FF2B5EF4-FFF2-40B4-BE49-F238E27FC236}">
                  <a16:creationId xmlns:a16="http://schemas.microsoft.com/office/drawing/2014/main" id="{80A3E10E-D84E-3528-4204-F0E59AEE1DA9}"/>
                </a:ext>
              </a:extLst>
            </p:cNvPr>
            <p:cNvSpPr txBox="1"/>
            <p:nvPr/>
          </p:nvSpPr>
          <p:spPr bwMode="auto">
            <a:xfrm>
              <a:off x="10337801" y="9880701"/>
              <a:ext cx="2841623" cy="2582886"/>
            </a:xfrm>
            <a:prstGeom prst="rect">
              <a:avLst/>
            </a:prstGeom>
            <a:noFill/>
          </p:spPr>
          <p:txBody>
            <a:bodyPr wrap="square">
              <a:spAutoFit/>
            </a:bodyPr>
            <a:lstStyle/>
            <a:p>
              <a:pPr algn="ctr">
                <a:lnSpc>
                  <a:spcPct val="150000"/>
                </a:lnSpc>
                <a:defRPr/>
              </a:pPr>
              <a:r>
                <a:rPr lang="en-US" sz="7200" b="1" spc="600" baseline="30000" dirty="0">
                  <a:solidFill>
                    <a:srgbClr val="EABB22"/>
                  </a:solidFill>
                  <a:latin typeface="Calibri" panose="020F0502020204030204" pitchFamily="34" charset="0"/>
                  <a:ea typeface="Roboto Cn" pitchFamily="2" charset="0"/>
                  <a:cs typeface="Calibri" panose="020F0502020204030204" pitchFamily="34" charset="0"/>
                </a:rPr>
                <a:t>03</a:t>
              </a:r>
            </a:p>
          </p:txBody>
        </p:sp>
      </p:grpSp>
      <p:pic>
        <p:nvPicPr>
          <p:cNvPr id="8" name="Graphic 7">
            <a:extLst>
              <a:ext uri="{FF2B5EF4-FFF2-40B4-BE49-F238E27FC236}">
                <a16:creationId xmlns:a16="http://schemas.microsoft.com/office/drawing/2014/main" id="{AB3692FD-7B22-8A02-98ED-E9382B943E37}"/>
              </a:ext>
            </a:extLst>
          </p:cNvPr>
          <p:cNvPicPr>
            <a:picLocks noChangeAspect="1"/>
          </p:cNvPicPr>
          <p:nvPr/>
        </p:nvPicPr>
        <p:blipFill>
          <a:blip>
            <a:extLst>
              <a:ext uri="{96DAC541-7B7A-43D3-8B79-37D633B846F1}">
                <asvg:svgBlip xmlns:asvg="http://schemas.microsoft.com/office/drawing/2016/SVG/main" r:embed="rId3"/>
              </a:ext>
            </a:extLst>
          </a:blip>
          <a:srcRect l="32756" t="48939" r="39869" b="37216"/>
          <a:stretch>
            <a:fillRect/>
          </a:stretch>
        </p:blipFill>
        <p:spPr>
          <a:xfrm rot="10800000">
            <a:off x="-30673" y="3788203"/>
            <a:ext cx="4308489" cy="3085441"/>
          </a:xfrm>
          <a:prstGeom prst="rect">
            <a:avLst/>
          </a:prstGeom>
        </p:spPr>
      </p:pic>
      <p:sp>
        <p:nvSpPr>
          <p:cNvPr id="9" name="TextBox 34">
            <a:extLst>
              <a:ext uri="{FF2B5EF4-FFF2-40B4-BE49-F238E27FC236}">
                <a16:creationId xmlns:a16="http://schemas.microsoft.com/office/drawing/2014/main" id="{A1DA9297-8BE9-8E33-08F6-2F32E6FA904A}"/>
              </a:ext>
            </a:extLst>
          </p:cNvPr>
          <p:cNvSpPr txBox="1"/>
          <p:nvPr/>
        </p:nvSpPr>
        <p:spPr>
          <a:xfrm>
            <a:off x="6746395" y="5722804"/>
            <a:ext cx="4115484" cy="861774"/>
          </a:xfrm>
          <a:prstGeom prst="rect">
            <a:avLst/>
          </a:prstGeom>
          <a:noFill/>
        </p:spPr>
        <p:txBody>
          <a:bodyPr wrap="square">
            <a:spAutoFit/>
          </a:bodyPr>
          <a:lstStyle>
            <a:defPPr>
              <a:defRPr lang="en-US"/>
            </a:defPPr>
            <a:lvl1pPr lvl="0" eaLnBrk="0" fontAlgn="base" hangingPunct="0">
              <a:spcBef>
                <a:spcPct val="0"/>
              </a:spcBef>
              <a:spcAft>
                <a:spcPct val="0"/>
              </a:spcAft>
              <a:buFontTx/>
              <a:buChar char="•"/>
              <a:defRPr sz="1600">
                <a:latin typeface="Arial" panose="020B0604020202020204" pitchFamily="34" charset="0"/>
              </a:defRPr>
            </a:lvl1pPr>
          </a:lstStyle>
          <a:p>
            <a:pPr>
              <a:lnSpc>
                <a:spcPts val="2040"/>
              </a:lnSpc>
              <a:buClr>
                <a:srgbClr val="EABB22"/>
              </a:buClr>
              <a:buNone/>
            </a:pPr>
            <a:r>
              <a:rPr lang="de-DE" altLang="de-DE" sz="1800" dirty="0">
                <a:solidFill>
                  <a:srgbClr val="262626"/>
                </a:solidFill>
                <a:latin typeface="Calibri" panose="020F0502020204030204" pitchFamily="34" charset="0"/>
                <a:cs typeface="Calibri" panose="020F0502020204030204" pitchFamily="34" charset="0"/>
              </a:rPr>
              <a:t>A </a:t>
            </a:r>
            <a:r>
              <a:rPr lang="de-DE" altLang="de-DE" sz="1800" dirty="0" err="1">
                <a:solidFill>
                  <a:srgbClr val="262626"/>
                </a:solidFill>
                <a:latin typeface="Calibri" panose="020F0502020204030204" pitchFamily="34" charset="0"/>
                <a:cs typeface="Calibri" panose="020F0502020204030204" pitchFamily="34" charset="0"/>
              </a:rPr>
              <a:t>one</a:t>
            </a:r>
            <a:r>
              <a:rPr lang="de-DE" altLang="de-DE" sz="1800" dirty="0">
                <a:solidFill>
                  <a:srgbClr val="262626"/>
                </a:solidFill>
                <a:latin typeface="Calibri" panose="020F0502020204030204" pitchFamily="34" charset="0"/>
                <a:cs typeface="Calibri" panose="020F0502020204030204" pitchFamily="34" charset="0"/>
              </a:rPr>
              <a:t>-page mini </a:t>
            </a:r>
            <a:r>
              <a:rPr lang="de-DE" altLang="de-DE" sz="1800" dirty="0" err="1">
                <a:solidFill>
                  <a:srgbClr val="262626"/>
                </a:solidFill>
                <a:latin typeface="Calibri" panose="020F0502020204030204" pitchFamily="34" charset="0"/>
                <a:cs typeface="Calibri" panose="020F0502020204030204" pitchFamily="34" charset="0"/>
              </a:rPr>
              <a:t>monitoring</a:t>
            </a:r>
            <a:r>
              <a:rPr lang="de-DE" altLang="de-DE" sz="1800" dirty="0">
                <a:solidFill>
                  <a:srgbClr val="262626"/>
                </a:solidFill>
                <a:latin typeface="Calibri" panose="020F0502020204030204" pitchFamily="34" charset="0"/>
                <a:cs typeface="Calibri" panose="020F0502020204030204" pitchFamily="34" charset="0"/>
              </a:rPr>
              <a:t> plan </a:t>
            </a:r>
            <a:r>
              <a:rPr lang="de-DE" altLang="de-DE" sz="1800" dirty="0" err="1">
                <a:solidFill>
                  <a:srgbClr val="262626"/>
                </a:solidFill>
                <a:latin typeface="Calibri" panose="020F0502020204030204" pitchFamily="34" charset="0"/>
                <a:cs typeface="Calibri" panose="020F0502020204030204" pitchFamily="34" charset="0"/>
              </a:rPr>
              <a:t>for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one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hospitality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unit</a:t>
            </a:r>
            <a:r>
              <a:rPr lang="de-DE" altLang="de-DE" sz="1800" dirty="0">
                <a:solidFill>
                  <a:srgbClr val="262626"/>
                </a:solidFill>
                <a:latin typeface="Calibri" panose="020F0502020204030204" pitchFamily="34" charset="0"/>
                <a:cs typeface="Calibri" panose="020F0502020204030204" pitchFamily="34" charset="0"/>
              </a:rPr>
              <a:t>.</a:t>
            </a:r>
          </a:p>
          <a:p>
            <a:pPr>
              <a:lnSpc>
                <a:spcPts val="2040"/>
              </a:lnSpc>
              <a:buClr>
                <a:srgbClr val="EABB22"/>
              </a:buClr>
              <a:buNone/>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10" name="TextBox 35">
            <a:extLst>
              <a:ext uri="{FF2B5EF4-FFF2-40B4-BE49-F238E27FC236}">
                <a16:creationId xmlns:a16="http://schemas.microsoft.com/office/drawing/2014/main" id="{492F10E4-32D8-BDDF-2BEE-7B5B18AD7D81}"/>
              </a:ext>
            </a:extLst>
          </p:cNvPr>
          <p:cNvSpPr txBox="1"/>
          <p:nvPr/>
        </p:nvSpPr>
        <p:spPr>
          <a:xfrm>
            <a:off x="6746396" y="2604766"/>
            <a:ext cx="4400364" cy="1376531"/>
          </a:xfrm>
          <a:prstGeom prst="rect">
            <a:avLst/>
          </a:prstGeom>
          <a:noFill/>
        </p:spPr>
        <p:txBody>
          <a:bodyPr wrap="square">
            <a:spAutoFit/>
          </a:bodyPr>
          <a:lstStyle/>
          <a:p>
            <a:pPr>
              <a:lnSpc>
                <a:spcPct val="150000"/>
              </a:lnSpc>
              <a:defRPr/>
            </a:pPr>
            <a:r>
              <a:rPr lang="en-US" sz="4400" b="1" baseline="30000" dirty="0">
                <a:solidFill>
                  <a:srgbClr val="62A844"/>
                </a:solidFill>
                <a:latin typeface="Calibri" panose="020F0502020204030204" pitchFamily="34" charset="0"/>
                <a:ea typeface="Roboto Cn" pitchFamily="2" charset="0"/>
                <a:cs typeface="Calibri" panose="020F0502020204030204" pitchFamily="34" charset="0"/>
              </a:rPr>
              <a:t>For each indicator, define:</a:t>
            </a:r>
          </a:p>
          <a:p>
            <a:pPr>
              <a:lnSpc>
                <a:spcPct val="150000"/>
              </a:lnSpc>
              <a:defRPr/>
            </a:pPr>
            <a:endParaRPr lang="en-US" sz="4400" b="1" baseline="30000" dirty="0">
              <a:solidFill>
                <a:srgbClr val="62A844"/>
              </a:solidFill>
              <a:latin typeface="Calibri" panose="020F0502020204030204" pitchFamily="34" charset="0"/>
              <a:ea typeface="Roboto Cn" pitchFamily="2" charset="0"/>
              <a:cs typeface="Calibri" panose="020F0502020204030204" pitchFamily="34" charset="0"/>
            </a:endParaRPr>
          </a:p>
        </p:txBody>
      </p:sp>
      <p:sp>
        <p:nvSpPr>
          <p:cNvPr id="11" name="TextBox 36">
            <a:extLst>
              <a:ext uri="{FF2B5EF4-FFF2-40B4-BE49-F238E27FC236}">
                <a16:creationId xmlns:a16="http://schemas.microsoft.com/office/drawing/2014/main" id="{912A86B4-1652-304A-984B-EAAC9F430A38}"/>
              </a:ext>
            </a:extLst>
          </p:cNvPr>
          <p:cNvSpPr txBox="1"/>
          <p:nvPr/>
        </p:nvSpPr>
        <p:spPr>
          <a:xfrm>
            <a:off x="6746396" y="1198646"/>
            <a:ext cx="4137386" cy="861774"/>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marL="0" indent="0">
              <a:lnSpc>
                <a:spcPts val="2040"/>
              </a:lnSpc>
              <a:buClr>
                <a:srgbClr val="0289AE"/>
              </a:buClr>
              <a:buNone/>
            </a:pPr>
            <a:r>
              <a:rPr lang="de-DE" altLang="de-DE" sz="1800" dirty="0">
                <a:solidFill>
                  <a:srgbClr val="262626"/>
                </a:solidFill>
                <a:latin typeface="Calibri" panose="020F0502020204030204" pitchFamily="34" charset="0"/>
                <a:cs typeface="Calibri" panose="020F0502020204030204" pitchFamily="34" charset="0"/>
              </a:rPr>
              <a:t>Select </a:t>
            </a:r>
            <a:r>
              <a:rPr lang="de-DE" altLang="de-DE" sz="1800" dirty="0" err="1">
                <a:solidFill>
                  <a:srgbClr val="262626"/>
                </a:solidFill>
                <a:latin typeface="Calibri" panose="020F0502020204030204" pitchFamily="34" charset="0"/>
                <a:cs typeface="Calibri" panose="020F0502020204030204" pitchFamily="34" charset="0"/>
              </a:rPr>
              <a:t>one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department</a:t>
            </a:r>
            <a:r>
              <a:rPr lang="de-DE" altLang="de-DE" sz="1800" dirty="0">
                <a:solidFill>
                  <a:srgbClr val="262626"/>
                </a:solidFill>
                <a:latin typeface="Calibri" panose="020F0502020204030204" pitchFamily="34" charset="0"/>
                <a:cs typeface="Calibri" panose="020F0502020204030204" pitchFamily="34" charset="0"/>
              </a:rPr>
              <a:t> and </a:t>
            </a:r>
            <a:r>
              <a:rPr lang="de-DE" altLang="de-DE" sz="1800" dirty="0" err="1">
                <a:solidFill>
                  <a:srgbClr val="262626"/>
                </a:solidFill>
                <a:latin typeface="Calibri" panose="020F0502020204030204" pitchFamily="34" charset="0"/>
                <a:cs typeface="Calibri" panose="020F0502020204030204" pitchFamily="34" charset="0"/>
              </a:rPr>
              <a:t>choose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three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indicators</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you</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would</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begin</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with</a:t>
            </a:r>
            <a:r>
              <a:rPr lang="de-DE" altLang="de-DE" sz="1800" dirty="0">
                <a:solidFill>
                  <a:srgbClr val="262626"/>
                </a:solidFill>
                <a:latin typeface="Calibri" panose="020F0502020204030204" pitchFamily="34" charset="0"/>
                <a:cs typeface="Calibri" panose="020F0502020204030204" pitchFamily="34" charset="0"/>
              </a:rPr>
              <a:t>.</a:t>
            </a:r>
          </a:p>
          <a:p>
            <a:pPr marL="0" indent="0">
              <a:lnSpc>
                <a:spcPts val="2040"/>
              </a:lnSpc>
              <a:buClr>
                <a:srgbClr val="0289AE"/>
              </a:buClr>
              <a:buNone/>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12" name="TextBox 37">
            <a:extLst>
              <a:ext uri="{FF2B5EF4-FFF2-40B4-BE49-F238E27FC236}">
                <a16:creationId xmlns:a16="http://schemas.microsoft.com/office/drawing/2014/main" id="{5E6BB597-7E7A-6E63-583B-89D26A583E67}"/>
              </a:ext>
            </a:extLst>
          </p:cNvPr>
          <p:cNvSpPr txBox="1"/>
          <p:nvPr/>
        </p:nvSpPr>
        <p:spPr>
          <a:xfrm>
            <a:off x="6746396" y="3259994"/>
            <a:ext cx="5237688" cy="1631216"/>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a:lnSpc>
                <a:spcPts val="2040"/>
              </a:lnSpc>
              <a:buClr>
                <a:srgbClr val="62A844"/>
              </a:buClr>
            </a:pPr>
            <a:r>
              <a:rPr lang="en-US" sz="1800" dirty="0">
                <a:solidFill>
                  <a:srgbClr val="262626"/>
                </a:solidFill>
                <a:latin typeface="Calibri" panose="020F0502020204030204" pitchFamily="34" charset="0"/>
                <a:cs typeface="Calibri" panose="020F0502020204030204" pitchFamily="34" charset="0"/>
              </a:rPr>
              <a:t>what will be measured</a:t>
            </a:r>
          </a:p>
          <a:p>
            <a:pPr>
              <a:lnSpc>
                <a:spcPts val="2040"/>
              </a:lnSpc>
              <a:buClr>
                <a:srgbClr val="62A844"/>
              </a:buClr>
            </a:pPr>
            <a:r>
              <a:rPr lang="en-US" sz="1800" dirty="0">
                <a:solidFill>
                  <a:srgbClr val="262626"/>
                </a:solidFill>
                <a:latin typeface="Calibri" panose="020F0502020204030204" pitchFamily="34" charset="0"/>
                <a:cs typeface="Calibri" panose="020F0502020204030204" pitchFamily="34" charset="0"/>
              </a:rPr>
              <a:t>how it will be measured</a:t>
            </a:r>
          </a:p>
          <a:p>
            <a:pPr>
              <a:lnSpc>
                <a:spcPts val="2040"/>
              </a:lnSpc>
              <a:buClr>
                <a:srgbClr val="62A844"/>
              </a:buClr>
            </a:pPr>
            <a:r>
              <a:rPr lang="en-US" sz="1800" dirty="0">
                <a:solidFill>
                  <a:srgbClr val="262626"/>
                </a:solidFill>
                <a:latin typeface="Calibri" panose="020F0502020204030204" pitchFamily="34" charset="0"/>
                <a:cs typeface="Calibri" panose="020F0502020204030204" pitchFamily="34" charset="0"/>
              </a:rPr>
              <a:t>who is responsible</a:t>
            </a:r>
          </a:p>
          <a:p>
            <a:pPr>
              <a:lnSpc>
                <a:spcPts val="2040"/>
              </a:lnSpc>
              <a:buClr>
                <a:srgbClr val="62A844"/>
              </a:buClr>
            </a:pPr>
            <a:r>
              <a:rPr lang="en-US" sz="1800" dirty="0">
                <a:solidFill>
                  <a:srgbClr val="262626"/>
                </a:solidFill>
                <a:latin typeface="Calibri" panose="020F0502020204030204" pitchFamily="34" charset="0"/>
                <a:cs typeface="Calibri" panose="020F0502020204030204" pitchFamily="34" charset="0"/>
              </a:rPr>
              <a:t>how often it will be reviewed</a:t>
            </a:r>
          </a:p>
          <a:p>
            <a:pPr>
              <a:lnSpc>
                <a:spcPts val="2040"/>
              </a:lnSpc>
              <a:buClr>
                <a:srgbClr val="62A844"/>
              </a:buClr>
            </a:pPr>
            <a:r>
              <a:rPr lang="en-US" sz="1800" dirty="0">
                <a:solidFill>
                  <a:srgbClr val="262626"/>
                </a:solidFill>
                <a:latin typeface="Calibri" panose="020F0502020204030204" pitchFamily="34" charset="0"/>
                <a:cs typeface="Calibri" panose="020F0502020204030204" pitchFamily="34" charset="0"/>
              </a:rPr>
              <a:t>what action might follow</a:t>
            </a:r>
          </a:p>
          <a:p>
            <a:pPr>
              <a:lnSpc>
                <a:spcPts val="2040"/>
              </a:lnSpc>
              <a:buClr>
                <a:srgbClr val="62A844"/>
              </a:buClr>
            </a:pPr>
            <a:endParaRPr lang="en-US" sz="1800" dirty="0">
              <a:solidFill>
                <a:srgbClr val="262626"/>
              </a:solidFill>
              <a:latin typeface="Calibri" panose="020F0502020204030204" pitchFamily="34" charset="0"/>
              <a:cs typeface="Calibri" panose="020F0502020204030204" pitchFamily="34" charset="0"/>
            </a:endParaRPr>
          </a:p>
        </p:txBody>
      </p:sp>
      <p:sp>
        <p:nvSpPr>
          <p:cNvPr id="13" name="TextBox 38">
            <a:extLst>
              <a:ext uri="{FF2B5EF4-FFF2-40B4-BE49-F238E27FC236}">
                <a16:creationId xmlns:a16="http://schemas.microsoft.com/office/drawing/2014/main" id="{EB0EE637-7C1B-D7B1-B8DE-CC1AA31E6FAE}"/>
              </a:ext>
            </a:extLst>
          </p:cNvPr>
          <p:cNvSpPr txBox="1"/>
          <p:nvPr/>
        </p:nvSpPr>
        <p:spPr>
          <a:xfrm>
            <a:off x="6746395" y="609471"/>
            <a:ext cx="3628101" cy="699422"/>
          </a:xfrm>
          <a:prstGeom prst="rect">
            <a:avLst/>
          </a:prstGeom>
          <a:noFill/>
        </p:spPr>
        <p:txBody>
          <a:bodyPr wrap="square">
            <a:spAutoFit/>
          </a:bodyPr>
          <a:lstStyle/>
          <a:p>
            <a:pPr>
              <a:lnSpc>
                <a:spcPct val="150000"/>
              </a:lnSpc>
              <a:defRPr/>
            </a:pPr>
            <a:r>
              <a:rPr lang="en-US" sz="4400" b="1" baseline="30000" dirty="0">
                <a:solidFill>
                  <a:srgbClr val="0289AE"/>
                </a:solidFill>
                <a:latin typeface="Calibri" panose="020F0502020204030204" pitchFamily="34" charset="0"/>
                <a:ea typeface="Roboto Cn" pitchFamily="2" charset="0"/>
                <a:cs typeface="Calibri" panose="020F0502020204030204" pitchFamily="34" charset="0"/>
              </a:rPr>
              <a:t>Select &amp; Choose:</a:t>
            </a:r>
          </a:p>
        </p:txBody>
      </p:sp>
      <p:sp>
        <p:nvSpPr>
          <p:cNvPr id="14" name="TextBox 39">
            <a:extLst>
              <a:ext uri="{FF2B5EF4-FFF2-40B4-BE49-F238E27FC236}">
                <a16:creationId xmlns:a16="http://schemas.microsoft.com/office/drawing/2014/main" id="{C25E9FC0-95D6-4706-7BF2-7CB842953E23}"/>
              </a:ext>
            </a:extLst>
          </p:cNvPr>
          <p:cNvSpPr txBox="1"/>
          <p:nvPr/>
        </p:nvSpPr>
        <p:spPr>
          <a:xfrm>
            <a:off x="6746395" y="5078525"/>
            <a:ext cx="4137387" cy="699422"/>
          </a:xfrm>
          <a:prstGeom prst="rect">
            <a:avLst/>
          </a:prstGeom>
          <a:noFill/>
        </p:spPr>
        <p:txBody>
          <a:bodyPr wrap="square">
            <a:spAutoFit/>
          </a:bodyPr>
          <a:lstStyle/>
          <a:p>
            <a:pPr>
              <a:lnSpc>
                <a:spcPct val="150000"/>
              </a:lnSpc>
              <a:defRPr/>
            </a:pPr>
            <a:r>
              <a:rPr lang="en-US" sz="4400" b="1" baseline="30000" dirty="0">
                <a:solidFill>
                  <a:srgbClr val="EABB22"/>
                </a:solidFill>
                <a:latin typeface="Calibri" panose="020F0502020204030204" pitchFamily="34" charset="0"/>
                <a:ea typeface="Roboto Cn" pitchFamily="2" charset="0"/>
                <a:cs typeface="Calibri" panose="020F0502020204030204" pitchFamily="34" charset="0"/>
              </a:rPr>
              <a:t>Output</a:t>
            </a:r>
          </a:p>
        </p:txBody>
      </p:sp>
      <p:sp>
        <p:nvSpPr>
          <p:cNvPr id="4" name="Text Placeholder 11">
            <a:extLst>
              <a:ext uri="{FF2B5EF4-FFF2-40B4-BE49-F238E27FC236}">
                <a16:creationId xmlns:a16="http://schemas.microsoft.com/office/drawing/2014/main" id="{A866AE2F-CA54-C7FA-2DE8-29BD580A0530}"/>
              </a:ext>
            </a:extLst>
          </p:cNvPr>
          <p:cNvSpPr txBox="1">
            <a:spLocks/>
          </p:cNvSpPr>
          <p:nvPr/>
        </p:nvSpPr>
        <p:spPr>
          <a:xfrm>
            <a:off x="429116" y="609471"/>
            <a:ext cx="3303030"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Reflection Activity: Choose Your Indicators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5" name="Straight Connector 4">
            <a:extLst>
              <a:ext uri="{FF2B5EF4-FFF2-40B4-BE49-F238E27FC236}">
                <a16:creationId xmlns:a16="http://schemas.microsoft.com/office/drawing/2014/main" id="{E7CCCE8C-D606-0C8C-871F-6CB246A1F1C2}"/>
              </a:ext>
            </a:extLst>
          </p:cNvPr>
          <p:cNvCxnSpPr>
            <a:cxnSpLocks/>
          </p:cNvCxnSpPr>
          <p:nvPr/>
        </p:nvCxnSpPr>
        <p:spPr>
          <a:xfrm>
            <a:off x="-30674" y="2221862"/>
            <a:ext cx="376282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9275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07FBA8BB-3A2A-D5A2-6B6E-E238D3C19ECC}"/>
              </a:ext>
            </a:extLst>
          </p:cNvPr>
          <p:cNvSpPr txBox="1"/>
          <p:nvPr/>
        </p:nvSpPr>
        <p:spPr>
          <a:xfrm>
            <a:off x="540000" y="1568474"/>
            <a:ext cx="10800000" cy="307777"/>
          </a:xfrm>
          <a:prstGeom prst="rect">
            <a:avLst/>
          </a:prstGeom>
          <a:noFill/>
        </p:spPr>
        <p:txBody>
          <a:bodyPr wrap="square" lIns="0" tIns="0" rIns="0" bIns="0" anchor="t">
            <a:spAutoFit/>
          </a:bodyPr>
          <a:lstStyle/>
          <a:p>
            <a:pPr algn="l"/>
            <a:r>
              <a:rPr sz="2000" b="0" i="1" dirty="0">
                <a:solidFill>
                  <a:srgbClr val="262626"/>
                </a:solidFill>
                <a:latin typeface="Calibri"/>
              </a:rPr>
              <a:t>Seven terms used across the </a:t>
            </a:r>
            <a:r>
              <a:rPr sz="2000" b="0" i="1" dirty="0" err="1">
                <a:solidFill>
                  <a:srgbClr val="262626"/>
                </a:solidFill>
                <a:latin typeface="Calibri"/>
              </a:rPr>
              <a:t>programme</a:t>
            </a:r>
            <a:r>
              <a:rPr sz="2000" b="0" i="1" dirty="0">
                <a:solidFill>
                  <a:srgbClr val="262626"/>
                </a:solidFill>
                <a:latin typeface="Calibri"/>
              </a:rPr>
              <a:t>. Same definitions in every module.</a:t>
            </a:r>
          </a:p>
        </p:txBody>
      </p:sp>
      <p:sp>
        <p:nvSpPr>
          <p:cNvPr id="44" name="Rectangle 43">
            <a:extLst>
              <a:ext uri="{FF2B5EF4-FFF2-40B4-BE49-F238E27FC236}">
                <a16:creationId xmlns:a16="http://schemas.microsoft.com/office/drawing/2014/main" id="{6919B249-1F8C-F1AC-6E92-F4203127C8B1}"/>
              </a:ext>
            </a:extLst>
          </p:cNvPr>
          <p:cNvSpPr/>
          <p:nvPr/>
        </p:nvSpPr>
        <p:spPr>
          <a:xfrm>
            <a:off x="468000" y="2020529"/>
            <a:ext cx="10908000" cy="427148"/>
          </a:xfrm>
          <a:prstGeom prst="rect">
            <a:avLst/>
          </a:prstGeom>
          <a:solidFill>
            <a:srgbClr val="0289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48" name="Rectangle 47">
            <a:extLst>
              <a:ext uri="{FF2B5EF4-FFF2-40B4-BE49-F238E27FC236}">
                <a16:creationId xmlns:a16="http://schemas.microsoft.com/office/drawing/2014/main" id="{2862810D-576D-EEFE-56DB-96E19BDB5988}"/>
              </a:ext>
            </a:extLst>
          </p:cNvPr>
          <p:cNvSpPr/>
          <p:nvPr/>
        </p:nvSpPr>
        <p:spPr>
          <a:xfrm>
            <a:off x="468000" y="2447676"/>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8D37495D-8960-81BB-BF6C-7C80E8467DEA}"/>
              </a:ext>
            </a:extLst>
          </p:cNvPr>
          <p:cNvSpPr txBox="1"/>
          <p:nvPr/>
        </p:nvSpPr>
        <p:spPr>
          <a:xfrm>
            <a:off x="540000" y="2576565"/>
            <a:ext cx="1476000" cy="246221"/>
          </a:xfrm>
          <a:prstGeom prst="rect">
            <a:avLst/>
          </a:prstGeom>
          <a:noFill/>
        </p:spPr>
        <p:txBody>
          <a:bodyPr wrap="square" lIns="0" tIns="0" rIns="0" bIns="0" anchor="ctr">
            <a:spAutoFit/>
          </a:bodyPr>
          <a:lstStyle/>
          <a:p>
            <a:pPr algn="l"/>
            <a:r>
              <a:rPr sz="1600" b="1" i="0" dirty="0">
                <a:solidFill>
                  <a:srgbClr val="62A844"/>
                </a:solidFill>
                <a:latin typeface="Calibri" panose="020F0502020204030204" pitchFamily="34" charset="0"/>
                <a:cs typeface="Calibri" panose="020F0502020204030204" pitchFamily="34" charset="0"/>
              </a:rPr>
              <a:t>Greenwashing</a:t>
            </a:r>
          </a:p>
        </p:txBody>
      </p:sp>
      <p:sp>
        <p:nvSpPr>
          <p:cNvPr id="50" name="TextBox 49">
            <a:extLst>
              <a:ext uri="{FF2B5EF4-FFF2-40B4-BE49-F238E27FC236}">
                <a16:creationId xmlns:a16="http://schemas.microsoft.com/office/drawing/2014/main" id="{3E863F19-DF01-9E78-8985-7CBD5A7B8C64}"/>
              </a:ext>
            </a:extLst>
          </p:cNvPr>
          <p:cNvSpPr txBox="1"/>
          <p:nvPr/>
        </p:nvSpPr>
        <p:spPr>
          <a:xfrm>
            <a:off x="2232000" y="2507316"/>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Making sustainability claims that are exaggerated, unverifiable, or unsupported – intentionally or by omission.</a:t>
            </a:r>
          </a:p>
        </p:txBody>
      </p:sp>
      <p:sp>
        <p:nvSpPr>
          <p:cNvPr id="51" name="TextBox 50">
            <a:extLst>
              <a:ext uri="{FF2B5EF4-FFF2-40B4-BE49-F238E27FC236}">
                <a16:creationId xmlns:a16="http://schemas.microsoft.com/office/drawing/2014/main" id="{B78BA18F-975B-7FBA-A8E0-076DAC5F441F}"/>
              </a:ext>
            </a:extLst>
          </p:cNvPr>
          <p:cNvSpPr txBox="1"/>
          <p:nvPr/>
        </p:nvSpPr>
        <p:spPr>
          <a:xfrm>
            <a:off x="9774900" y="2591954"/>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C3 M2</a:t>
            </a:r>
          </a:p>
        </p:txBody>
      </p:sp>
      <p:sp>
        <p:nvSpPr>
          <p:cNvPr id="52" name="TextBox 51">
            <a:extLst>
              <a:ext uri="{FF2B5EF4-FFF2-40B4-BE49-F238E27FC236}">
                <a16:creationId xmlns:a16="http://schemas.microsoft.com/office/drawing/2014/main" id="{ABF3863A-FF99-8A1F-B187-32D1E505F2AF}"/>
              </a:ext>
            </a:extLst>
          </p:cNvPr>
          <p:cNvSpPr txBox="1"/>
          <p:nvPr/>
        </p:nvSpPr>
        <p:spPr>
          <a:xfrm>
            <a:off x="540000" y="3080564"/>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ESG</a:t>
            </a:r>
          </a:p>
        </p:txBody>
      </p:sp>
      <p:sp>
        <p:nvSpPr>
          <p:cNvPr id="53" name="TextBox 52">
            <a:extLst>
              <a:ext uri="{FF2B5EF4-FFF2-40B4-BE49-F238E27FC236}">
                <a16:creationId xmlns:a16="http://schemas.microsoft.com/office/drawing/2014/main" id="{D357BDF8-51BE-4B56-0657-B9F127E518B8}"/>
              </a:ext>
            </a:extLst>
          </p:cNvPr>
          <p:cNvSpPr txBox="1"/>
          <p:nvPr/>
        </p:nvSpPr>
        <p:spPr>
          <a:xfrm>
            <a:off x="2232000" y="3011314"/>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Environmental, Social &amp; Governance – the three pillars used to assess a business's non-financial performance and its broader impact.</a:t>
            </a:r>
          </a:p>
        </p:txBody>
      </p:sp>
      <p:sp>
        <p:nvSpPr>
          <p:cNvPr id="54" name="TextBox 53">
            <a:extLst>
              <a:ext uri="{FF2B5EF4-FFF2-40B4-BE49-F238E27FC236}">
                <a16:creationId xmlns:a16="http://schemas.microsoft.com/office/drawing/2014/main" id="{80A952C2-04B0-09E9-BC8D-A2158CDF4607}"/>
              </a:ext>
            </a:extLst>
          </p:cNvPr>
          <p:cNvSpPr txBox="1"/>
          <p:nvPr/>
        </p:nvSpPr>
        <p:spPr>
          <a:xfrm>
            <a:off x="9774900" y="3095953"/>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C3 M1</a:t>
            </a:r>
          </a:p>
        </p:txBody>
      </p:sp>
      <p:sp>
        <p:nvSpPr>
          <p:cNvPr id="55" name="Rectangle 54">
            <a:extLst>
              <a:ext uri="{FF2B5EF4-FFF2-40B4-BE49-F238E27FC236}">
                <a16:creationId xmlns:a16="http://schemas.microsoft.com/office/drawing/2014/main" id="{37A1C817-5231-9CEB-B4BC-806DEC3905E8}"/>
              </a:ext>
            </a:extLst>
          </p:cNvPr>
          <p:cNvSpPr/>
          <p:nvPr/>
        </p:nvSpPr>
        <p:spPr>
          <a:xfrm>
            <a:off x="468000" y="3455674"/>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3F8A4F40-0AC4-DBE2-F0D4-39A75EBA0C09}"/>
              </a:ext>
            </a:extLst>
          </p:cNvPr>
          <p:cNvSpPr txBox="1"/>
          <p:nvPr/>
        </p:nvSpPr>
        <p:spPr>
          <a:xfrm>
            <a:off x="540000" y="3584563"/>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Nudge</a:t>
            </a:r>
          </a:p>
        </p:txBody>
      </p:sp>
      <p:sp>
        <p:nvSpPr>
          <p:cNvPr id="57" name="TextBox 56">
            <a:extLst>
              <a:ext uri="{FF2B5EF4-FFF2-40B4-BE49-F238E27FC236}">
                <a16:creationId xmlns:a16="http://schemas.microsoft.com/office/drawing/2014/main" id="{23703233-6E94-FA37-101B-9D0B39AAD819}"/>
              </a:ext>
            </a:extLst>
          </p:cNvPr>
          <p:cNvSpPr txBox="1"/>
          <p:nvPr/>
        </p:nvSpPr>
        <p:spPr>
          <a:xfrm>
            <a:off x="2232000" y="3515313"/>
            <a:ext cx="6984000" cy="384721"/>
          </a:xfrm>
          <a:prstGeom prst="rect">
            <a:avLst/>
          </a:prstGeom>
          <a:noFill/>
        </p:spPr>
        <p:txBody>
          <a:bodyPr wrap="square" lIns="0" tIns="0" rIns="0" bIns="0" anchor="ctr">
            <a:spAutoFit/>
          </a:bodyPr>
          <a:lstStyle/>
          <a:p>
            <a:pPr algn="l">
              <a:lnSpc>
                <a:spcPts val="1480"/>
              </a:lnSpc>
            </a:pPr>
            <a:r>
              <a:rPr sz="1300" b="0" i="0">
                <a:solidFill>
                  <a:srgbClr val="1C1C1C"/>
                </a:solidFill>
                <a:latin typeface="Calibri" panose="020F0502020204030204" pitchFamily="34" charset="0"/>
                <a:cs typeface="Calibri" panose="020F0502020204030204" pitchFamily="34" charset="0"/>
              </a:rPr>
              <a:t>A small change in how a choice is presented (a default, a reminder, the physical set-up) that shifts behaviour while keeping choice open.</a:t>
            </a:r>
          </a:p>
        </p:txBody>
      </p:sp>
      <p:sp>
        <p:nvSpPr>
          <p:cNvPr id="58" name="TextBox 57">
            <a:extLst>
              <a:ext uri="{FF2B5EF4-FFF2-40B4-BE49-F238E27FC236}">
                <a16:creationId xmlns:a16="http://schemas.microsoft.com/office/drawing/2014/main" id="{553D6E73-6195-8D6C-8098-49461CFD902C}"/>
              </a:ext>
            </a:extLst>
          </p:cNvPr>
          <p:cNvSpPr txBox="1"/>
          <p:nvPr/>
        </p:nvSpPr>
        <p:spPr>
          <a:xfrm>
            <a:off x="9774900" y="3599952"/>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C1 M3</a:t>
            </a:r>
          </a:p>
        </p:txBody>
      </p:sp>
      <p:sp>
        <p:nvSpPr>
          <p:cNvPr id="59" name="TextBox 58">
            <a:extLst>
              <a:ext uri="{FF2B5EF4-FFF2-40B4-BE49-F238E27FC236}">
                <a16:creationId xmlns:a16="http://schemas.microsoft.com/office/drawing/2014/main" id="{337B4D55-D10D-6359-0494-0ADB71DE78BC}"/>
              </a:ext>
            </a:extLst>
          </p:cNvPr>
          <p:cNvSpPr txBox="1"/>
          <p:nvPr/>
        </p:nvSpPr>
        <p:spPr>
          <a:xfrm>
            <a:off x="540000" y="4088562"/>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Twin transition</a:t>
            </a:r>
          </a:p>
        </p:txBody>
      </p:sp>
      <p:sp>
        <p:nvSpPr>
          <p:cNvPr id="60" name="TextBox 59">
            <a:extLst>
              <a:ext uri="{FF2B5EF4-FFF2-40B4-BE49-F238E27FC236}">
                <a16:creationId xmlns:a16="http://schemas.microsoft.com/office/drawing/2014/main" id="{F92C47C3-7239-554E-952E-D53C135BFE5E}"/>
              </a:ext>
            </a:extLst>
          </p:cNvPr>
          <p:cNvSpPr txBox="1"/>
          <p:nvPr/>
        </p:nvSpPr>
        <p:spPr>
          <a:xfrm>
            <a:off x="2232000" y="4019313"/>
            <a:ext cx="6984000" cy="384721"/>
          </a:xfrm>
          <a:prstGeom prst="rect">
            <a:avLst/>
          </a:prstGeom>
          <a:noFill/>
        </p:spPr>
        <p:txBody>
          <a:bodyPr wrap="square" lIns="0" tIns="0" rIns="0" bIns="0" anchor="ctr">
            <a:spAutoFit/>
          </a:bodyPr>
          <a:lstStyle/>
          <a:p>
            <a:pPr algn="l">
              <a:lnSpc>
                <a:spcPts val="1480"/>
              </a:lnSpc>
            </a:pPr>
            <a:r>
              <a:rPr sz="1300" b="0" i="0">
                <a:solidFill>
                  <a:srgbClr val="1C1C1C"/>
                </a:solidFill>
                <a:latin typeface="Calibri" panose="020F0502020204030204" pitchFamily="34" charset="0"/>
                <a:cs typeface="Calibri" panose="020F0502020204030204" pitchFamily="34" charset="0"/>
              </a:rPr>
              <a:t>Advancing digital transformation and the green transition together so that each reinforces the other in SMEs.</a:t>
            </a:r>
          </a:p>
        </p:txBody>
      </p:sp>
      <p:sp>
        <p:nvSpPr>
          <p:cNvPr id="61" name="TextBox 60">
            <a:extLst>
              <a:ext uri="{FF2B5EF4-FFF2-40B4-BE49-F238E27FC236}">
                <a16:creationId xmlns:a16="http://schemas.microsoft.com/office/drawing/2014/main" id="{408C6F8D-EAEA-F45E-D65E-8C43188B7E82}"/>
              </a:ext>
            </a:extLst>
          </p:cNvPr>
          <p:cNvSpPr txBox="1"/>
          <p:nvPr/>
        </p:nvSpPr>
        <p:spPr>
          <a:xfrm>
            <a:off x="9774900" y="4103951"/>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C3 M1</a:t>
            </a:r>
          </a:p>
        </p:txBody>
      </p:sp>
      <p:sp>
        <p:nvSpPr>
          <p:cNvPr id="62" name="Rectangle 61">
            <a:extLst>
              <a:ext uri="{FF2B5EF4-FFF2-40B4-BE49-F238E27FC236}">
                <a16:creationId xmlns:a16="http://schemas.microsoft.com/office/drawing/2014/main" id="{1F065190-8AE8-D8B4-0325-03ED0ADE6C2A}"/>
              </a:ext>
            </a:extLst>
          </p:cNvPr>
          <p:cNvSpPr/>
          <p:nvPr/>
        </p:nvSpPr>
        <p:spPr>
          <a:xfrm>
            <a:off x="468000" y="4463672"/>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63" name="TextBox 62">
            <a:extLst>
              <a:ext uri="{FF2B5EF4-FFF2-40B4-BE49-F238E27FC236}">
                <a16:creationId xmlns:a16="http://schemas.microsoft.com/office/drawing/2014/main" id="{BADCD283-99DD-2F64-5699-22F0096DD3F4}"/>
              </a:ext>
            </a:extLst>
          </p:cNvPr>
          <p:cNvSpPr txBox="1"/>
          <p:nvPr/>
        </p:nvSpPr>
        <p:spPr>
          <a:xfrm>
            <a:off x="540000" y="4592561"/>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KPI</a:t>
            </a:r>
          </a:p>
        </p:txBody>
      </p:sp>
      <p:sp>
        <p:nvSpPr>
          <p:cNvPr id="64" name="TextBox 63">
            <a:extLst>
              <a:ext uri="{FF2B5EF4-FFF2-40B4-BE49-F238E27FC236}">
                <a16:creationId xmlns:a16="http://schemas.microsoft.com/office/drawing/2014/main" id="{74C72A43-F303-250A-D93E-B009A5C33A4A}"/>
              </a:ext>
            </a:extLst>
          </p:cNvPr>
          <p:cNvSpPr txBox="1"/>
          <p:nvPr/>
        </p:nvSpPr>
        <p:spPr>
          <a:xfrm>
            <a:off x="2232000" y="4523312"/>
            <a:ext cx="6984000" cy="384721"/>
          </a:xfrm>
          <a:prstGeom prst="rect">
            <a:avLst/>
          </a:prstGeom>
          <a:noFill/>
        </p:spPr>
        <p:txBody>
          <a:bodyPr wrap="square" lIns="0" tIns="0" rIns="0" bIns="0" anchor="ctr">
            <a:spAutoFit/>
          </a:bodyPr>
          <a:lstStyle/>
          <a:p>
            <a:pPr algn="l">
              <a:lnSpc>
                <a:spcPts val="1480"/>
              </a:lnSpc>
            </a:pPr>
            <a:r>
              <a:rPr sz="1300" b="0" i="0">
                <a:solidFill>
                  <a:srgbClr val="1C1C1C"/>
                </a:solidFill>
                <a:latin typeface="Calibri" panose="020F0502020204030204" pitchFamily="34" charset="0"/>
                <a:cs typeface="Calibri" panose="020F0502020204030204" pitchFamily="34" charset="0"/>
              </a:rPr>
              <a:t>Key Performance Indicator – a measurable value that shows how effectively a business is achieving a defined objective.</a:t>
            </a:r>
          </a:p>
        </p:txBody>
      </p:sp>
      <p:sp>
        <p:nvSpPr>
          <p:cNvPr id="65" name="TextBox 64">
            <a:extLst>
              <a:ext uri="{FF2B5EF4-FFF2-40B4-BE49-F238E27FC236}">
                <a16:creationId xmlns:a16="http://schemas.microsoft.com/office/drawing/2014/main" id="{D9B3F70F-34FC-0179-451D-C31062F402E0}"/>
              </a:ext>
            </a:extLst>
          </p:cNvPr>
          <p:cNvSpPr txBox="1"/>
          <p:nvPr/>
        </p:nvSpPr>
        <p:spPr>
          <a:xfrm>
            <a:off x="9774900" y="4607950"/>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C2 M2</a:t>
            </a:r>
          </a:p>
        </p:txBody>
      </p:sp>
      <p:sp>
        <p:nvSpPr>
          <p:cNvPr id="66" name="TextBox 65">
            <a:extLst>
              <a:ext uri="{FF2B5EF4-FFF2-40B4-BE49-F238E27FC236}">
                <a16:creationId xmlns:a16="http://schemas.microsoft.com/office/drawing/2014/main" id="{D22486A3-2885-3FAB-FF85-4F3C4FC1214C}"/>
              </a:ext>
            </a:extLst>
          </p:cNvPr>
          <p:cNvSpPr txBox="1"/>
          <p:nvPr/>
        </p:nvSpPr>
        <p:spPr>
          <a:xfrm>
            <a:off x="540000" y="5096560"/>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Circular economy</a:t>
            </a:r>
          </a:p>
        </p:txBody>
      </p:sp>
      <p:sp>
        <p:nvSpPr>
          <p:cNvPr id="67" name="TextBox 66">
            <a:extLst>
              <a:ext uri="{FF2B5EF4-FFF2-40B4-BE49-F238E27FC236}">
                <a16:creationId xmlns:a16="http://schemas.microsoft.com/office/drawing/2014/main" id="{DFEE83F1-6AA3-82CD-D265-880FD1D49EAE}"/>
              </a:ext>
            </a:extLst>
          </p:cNvPr>
          <p:cNvSpPr txBox="1"/>
          <p:nvPr/>
        </p:nvSpPr>
        <p:spPr>
          <a:xfrm>
            <a:off x="2232000" y="5027310"/>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An approach designed to keep materials and products in use for as long as possible through reducing, reusing, repairing, refurbishing and recycling – so that waste becomes a resource.</a:t>
            </a:r>
          </a:p>
        </p:txBody>
      </p:sp>
      <p:sp>
        <p:nvSpPr>
          <p:cNvPr id="68" name="TextBox 67">
            <a:extLst>
              <a:ext uri="{FF2B5EF4-FFF2-40B4-BE49-F238E27FC236}">
                <a16:creationId xmlns:a16="http://schemas.microsoft.com/office/drawing/2014/main" id="{9B92B941-9A06-4154-563A-4794D05C2593}"/>
              </a:ext>
            </a:extLst>
          </p:cNvPr>
          <p:cNvSpPr txBox="1"/>
          <p:nvPr/>
        </p:nvSpPr>
        <p:spPr>
          <a:xfrm>
            <a:off x="9774900" y="5111949"/>
            <a:ext cx="2016000" cy="215444"/>
          </a:xfrm>
          <a:prstGeom prst="rect">
            <a:avLst/>
          </a:prstGeom>
          <a:noFill/>
        </p:spPr>
        <p:txBody>
          <a:bodyPr wrap="square" lIns="0" tIns="0" rIns="0" bIns="0" anchor="ctr">
            <a:spAutoFit/>
          </a:bodyPr>
          <a:lstStyle/>
          <a:p>
            <a:pPr algn="l"/>
            <a:r>
              <a:rPr sz="1400" b="0" i="1">
                <a:solidFill>
                  <a:srgbClr val="555555"/>
                </a:solidFill>
                <a:latin typeface="Calibri" panose="020F0502020204030204" pitchFamily="34" charset="0"/>
                <a:cs typeface="Calibri" panose="020F0502020204030204" pitchFamily="34" charset="0"/>
              </a:rPr>
              <a:t>C1 M2</a:t>
            </a:r>
          </a:p>
        </p:txBody>
      </p:sp>
      <p:sp>
        <p:nvSpPr>
          <p:cNvPr id="69" name="Rectangle 68">
            <a:extLst>
              <a:ext uri="{FF2B5EF4-FFF2-40B4-BE49-F238E27FC236}">
                <a16:creationId xmlns:a16="http://schemas.microsoft.com/office/drawing/2014/main" id="{7E0CDA54-3AEF-95E0-9FA4-46DF41464F28}"/>
              </a:ext>
            </a:extLst>
          </p:cNvPr>
          <p:cNvSpPr/>
          <p:nvPr/>
        </p:nvSpPr>
        <p:spPr>
          <a:xfrm>
            <a:off x="468000" y="5471670"/>
            <a:ext cx="10908000" cy="503999"/>
          </a:xfrm>
          <a:prstGeom prst="rect">
            <a:avLst/>
          </a:prstGeom>
          <a:solidFill>
            <a:srgbClr val="F5F5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200">
              <a:latin typeface="Calibri" panose="020F0502020204030204" pitchFamily="34" charset="0"/>
              <a:cs typeface="Calibri" panose="020F0502020204030204" pitchFamily="34" charset="0"/>
            </a:endParaRPr>
          </a:p>
        </p:txBody>
      </p:sp>
      <p:sp>
        <p:nvSpPr>
          <p:cNvPr id="70" name="TextBox 69">
            <a:extLst>
              <a:ext uri="{FF2B5EF4-FFF2-40B4-BE49-F238E27FC236}">
                <a16:creationId xmlns:a16="http://schemas.microsoft.com/office/drawing/2014/main" id="{4CC72C5E-6EF8-B031-127D-F7C7D428E46E}"/>
              </a:ext>
            </a:extLst>
          </p:cNvPr>
          <p:cNvSpPr txBox="1"/>
          <p:nvPr/>
        </p:nvSpPr>
        <p:spPr>
          <a:xfrm>
            <a:off x="540000" y="5600559"/>
            <a:ext cx="1476000" cy="246221"/>
          </a:xfrm>
          <a:prstGeom prst="rect">
            <a:avLst/>
          </a:prstGeom>
          <a:noFill/>
        </p:spPr>
        <p:txBody>
          <a:bodyPr wrap="square" lIns="0" tIns="0" rIns="0" bIns="0" anchor="ctr">
            <a:spAutoFit/>
          </a:bodyPr>
          <a:lstStyle/>
          <a:p>
            <a:pPr algn="l"/>
            <a:r>
              <a:rPr sz="1600" b="1" i="0">
                <a:solidFill>
                  <a:srgbClr val="62A844"/>
                </a:solidFill>
                <a:latin typeface="Calibri" panose="020F0502020204030204" pitchFamily="34" charset="0"/>
                <a:cs typeface="Calibri" panose="020F0502020204030204" pitchFamily="34" charset="0"/>
              </a:rPr>
              <a:t>Guest journey</a:t>
            </a:r>
          </a:p>
        </p:txBody>
      </p:sp>
      <p:sp>
        <p:nvSpPr>
          <p:cNvPr id="71" name="TextBox 70">
            <a:extLst>
              <a:ext uri="{FF2B5EF4-FFF2-40B4-BE49-F238E27FC236}">
                <a16:creationId xmlns:a16="http://schemas.microsoft.com/office/drawing/2014/main" id="{38AF8727-F06A-5C3F-68AD-D984D9B703E9}"/>
              </a:ext>
            </a:extLst>
          </p:cNvPr>
          <p:cNvSpPr txBox="1"/>
          <p:nvPr/>
        </p:nvSpPr>
        <p:spPr>
          <a:xfrm>
            <a:off x="2232000" y="5531309"/>
            <a:ext cx="6984000" cy="384721"/>
          </a:xfrm>
          <a:prstGeom prst="rect">
            <a:avLst/>
          </a:prstGeom>
          <a:noFill/>
        </p:spPr>
        <p:txBody>
          <a:bodyPr wrap="square" lIns="0" tIns="0" rIns="0" bIns="0" anchor="ctr">
            <a:spAutoFit/>
          </a:bodyPr>
          <a:lstStyle/>
          <a:p>
            <a:pPr algn="l">
              <a:lnSpc>
                <a:spcPts val="1480"/>
              </a:lnSpc>
            </a:pPr>
            <a:r>
              <a:rPr sz="1300" b="0" i="0" dirty="0">
                <a:solidFill>
                  <a:srgbClr val="1C1C1C"/>
                </a:solidFill>
                <a:latin typeface="Calibri" panose="020F0502020204030204" pitchFamily="34" charset="0"/>
                <a:cs typeface="Calibri" panose="020F0502020204030204" pitchFamily="34" charset="0"/>
              </a:rPr>
              <a:t>The full sequence of a guest's interactions with a business, from awareness through booking, stay and post-stay engagement – used to design sustainability and digital touchpoints coherently.</a:t>
            </a:r>
          </a:p>
        </p:txBody>
      </p:sp>
      <p:sp>
        <p:nvSpPr>
          <p:cNvPr id="72" name="TextBox 71">
            <a:extLst>
              <a:ext uri="{FF2B5EF4-FFF2-40B4-BE49-F238E27FC236}">
                <a16:creationId xmlns:a16="http://schemas.microsoft.com/office/drawing/2014/main" id="{4A0EAD9D-4B88-B023-1A93-40D24FC6816B}"/>
              </a:ext>
            </a:extLst>
          </p:cNvPr>
          <p:cNvSpPr txBox="1"/>
          <p:nvPr/>
        </p:nvSpPr>
        <p:spPr>
          <a:xfrm>
            <a:off x="9774900" y="5615948"/>
            <a:ext cx="2016000" cy="215444"/>
          </a:xfrm>
          <a:prstGeom prst="rect">
            <a:avLst/>
          </a:prstGeom>
          <a:noFill/>
        </p:spPr>
        <p:txBody>
          <a:bodyPr wrap="square" lIns="0" tIns="0" rIns="0" bIns="0" anchor="ctr">
            <a:spAutoFit/>
          </a:bodyPr>
          <a:lstStyle/>
          <a:p>
            <a:pPr algn="l"/>
            <a:r>
              <a:rPr sz="1400" b="0" i="1" dirty="0">
                <a:solidFill>
                  <a:srgbClr val="555555"/>
                </a:solidFill>
                <a:latin typeface="Calibri" panose="020F0502020204030204" pitchFamily="34" charset="0"/>
                <a:cs typeface="Calibri" panose="020F0502020204030204" pitchFamily="34" charset="0"/>
              </a:rPr>
              <a:t>C1 M3</a:t>
            </a:r>
          </a:p>
        </p:txBody>
      </p:sp>
      <p:sp>
        <p:nvSpPr>
          <p:cNvPr id="74" name="TextBox 73">
            <a:extLst>
              <a:ext uri="{FF2B5EF4-FFF2-40B4-BE49-F238E27FC236}">
                <a16:creationId xmlns:a16="http://schemas.microsoft.com/office/drawing/2014/main" id="{005400A9-9C62-E674-7AAF-E4607B1E23B3}"/>
              </a:ext>
            </a:extLst>
          </p:cNvPr>
          <p:cNvSpPr txBox="1"/>
          <p:nvPr/>
        </p:nvSpPr>
        <p:spPr>
          <a:xfrm>
            <a:off x="522000" y="6135335"/>
            <a:ext cx="10800000" cy="215444"/>
          </a:xfrm>
          <a:prstGeom prst="rect">
            <a:avLst/>
          </a:prstGeom>
          <a:noFill/>
        </p:spPr>
        <p:txBody>
          <a:bodyPr wrap="square" lIns="0" tIns="0" rIns="0" bIns="0" anchor="t">
            <a:spAutoFit/>
          </a:bodyPr>
          <a:lstStyle/>
          <a:p>
            <a:pPr algn="l"/>
            <a:r>
              <a:rPr sz="1400" b="1" i="0" dirty="0" err="1">
                <a:solidFill>
                  <a:srgbClr val="0289AE"/>
                </a:solidFill>
                <a:latin typeface="Calibri"/>
              </a:rPr>
              <a:t>EcoSmart</a:t>
            </a:r>
            <a:r>
              <a:rPr sz="1400" b="1" i="0" dirty="0">
                <a:solidFill>
                  <a:srgbClr val="0289AE"/>
                </a:solidFill>
                <a:latin typeface="Calibri"/>
              </a:rPr>
              <a:t> Hospitality – WP3   ·   Shared glossary   ·   identical in all 7 modules</a:t>
            </a:r>
          </a:p>
        </p:txBody>
      </p:sp>
      <p:sp>
        <p:nvSpPr>
          <p:cNvPr id="79" name="Rectangle 78">
            <a:extLst>
              <a:ext uri="{FF2B5EF4-FFF2-40B4-BE49-F238E27FC236}">
                <a16:creationId xmlns:a16="http://schemas.microsoft.com/office/drawing/2014/main" id="{7D5A05A6-0B57-0EF6-4E29-148FB7F12ECC}"/>
              </a:ext>
            </a:extLst>
          </p:cNvPr>
          <p:cNvSpPr/>
          <p:nvPr/>
        </p:nvSpPr>
        <p:spPr>
          <a:xfrm flipH="1" flipV="1">
            <a:off x="0" y="0"/>
            <a:ext cx="12185500" cy="1342825"/>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80" name="Graphic 4">
            <a:extLst>
              <a:ext uri="{FF2B5EF4-FFF2-40B4-BE49-F238E27FC236}">
                <a16:creationId xmlns:a16="http://schemas.microsoft.com/office/drawing/2014/main" id="{BC4B6BB3-D7F5-D822-D851-626C0F52BC76}"/>
              </a:ext>
            </a:extLst>
          </p:cNvPr>
          <p:cNvSpPr/>
          <p:nvPr/>
        </p:nvSpPr>
        <p:spPr>
          <a:xfrm rot="5400000">
            <a:off x="1314218" y="501532"/>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p>
        </p:txBody>
      </p:sp>
      <p:pic>
        <p:nvPicPr>
          <p:cNvPr id="81" name="Graphic 80">
            <a:extLst>
              <a:ext uri="{FF2B5EF4-FFF2-40B4-BE49-F238E27FC236}">
                <a16:creationId xmlns:a16="http://schemas.microsoft.com/office/drawing/2014/main" id="{60EE09C8-1789-41F8-540B-A46D2D5356B4}"/>
              </a:ext>
            </a:extLst>
          </p:cNvPr>
          <p:cNvPicPr>
            <a:picLocks noChangeAspect="1"/>
          </p:cNvPicPr>
          <p:nvPr/>
        </p:nvPicPr>
        <p:blipFill>
          <a:blip>
            <a:extLst>
              <a:ext uri="{96DAC541-7B7A-43D3-8B79-37D633B846F1}">
                <asvg:svgBlip xmlns:asvg="http://schemas.microsoft.com/office/drawing/2016/SVG/main" r:embed="rId2"/>
              </a:ext>
            </a:extLst>
          </a:blip>
          <a:srcRect l="32264" t="48938" r="39869" b="41747"/>
          <a:stretch>
            <a:fillRect/>
          </a:stretch>
        </p:blipFill>
        <p:spPr>
          <a:xfrm>
            <a:off x="8660921" y="-328384"/>
            <a:ext cx="3531079" cy="1671210"/>
          </a:xfrm>
          <a:prstGeom prst="rect">
            <a:avLst/>
          </a:prstGeom>
        </p:spPr>
      </p:pic>
      <p:sp>
        <p:nvSpPr>
          <p:cNvPr id="82" name="Text Placeholder 11">
            <a:extLst>
              <a:ext uri="{FF2B5EF4-FFF2-40B4-BE49-F238E27FC236}">
                <a16:creationId xmlns:a16="http://schemas.microsoft.com/office/drawing/2014/main" id="{E686BB53-CC7E-1F96-7824-760E0F18889F}"/>
              </a:ext>
            </a:extLst>
          </p:cNvPr>
          <p:cNvSpPr txBox="1">
            <a:spLocks/>
          </p:cNvSpPr>
          <p:nvPr/>
        </p:nvSpPr>
        <p:spPr>
          <a:xfrm>
            <a:off x="579276" y="507221"/>
            <a:ext cx="6928403"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cs typeface="Times New Roman" panose="02020603050405020304" pitchFamily="18" charset="0"/>
              </a:rPr>
              <a:t>Shared Glossary</a:t>
            </a:r>
          </a:p>
        </p:txBody>
      </p:sp>
      <p:sp>
        <p:nvSpPr>
          <p:cNvPr id="83" name="TextBox 82">
            <a:extLst>
              <a:ext uri="{FF2B5EF4-FFF2-40B4-BE49-F238E27FC236}">
                <a16:creationId xmlns:a16="http://schemas.microsoft.com/office/drawing/2014/main" id="{905C3AE5-7030-4A73-3C62-BFDCFEF53C39}"/>
              </a:ext>
            </a:extLst>
          </p:cNvPr>
          <p:cNvSpPr txBox="1"/>
          <p:nvPr/>
        </p:nvSpPr>
        <p:spPr>
          <a:xfrm>
            <a:off x="540000" y="2122367"/>
            <a:ext cx="1476000" cy="246221"/>
          </a:xfrm>
          <a:prstGeom prst="rect">
            <a:avLst/>
          </a:prstGeom>
          <a:noFill/>
        </p:spPr>
        <p:txBody>
          <a:bodyPr wrap="square" lIns="0" tIns="0" rIns="0" bIns="0" anchor="ctr">
            <a:spAutoFit/>
          </a:bodyPr>
          <a:lstStyle/>
          <a:p>
            <a:pPr algn="l"/>
            <a:r>
              <a:rPr sz="1600" b="1" i="0">
                <a:solidFill>
                  <a:srgbClr val="FFFFFF"/>
                </a:solidFill>
                <a:latin typeface="Calibri" panose="020F0502020204030204" pitchFamily="34" charset="0"/>
                <a:cs typeface="Calibri" panose="020F0502020204030204" pitchFamily="34" charset="0"/>
              </a:rPr>
              <a:t>Term</a:t>
            </a:r>
          </a:p>
        </p:txBody>
      </p:sp>
      <p:sp>
        <p:nvSpPr>
          <p:cNvPr id="84" name="TextBox 83">
            <a:extLst>
              <a:ext uri="{FF2B5EF4-FFF2-40B4-BE49-F238E27FC236}">
                <a16:creationId xmlns:a16="http://schemas.microsoft.com/office/drawing/2014/main" id="{F522218D-71C8-CF58-91CE-B7E0DF67D88F}"/>
              </a:ext>
            </a:extLst>
          </p:cNvPr>
          <p:cNvSpPr txBox="1"/>
          <p:nvPr/>
        </p:nvSpPr>
        <p:spPr>
          <a:xfrm>
            <a:off x="2232000" y="2122367"/>
            <a:ext cx="6984000" cy="246221"/>
          </a:xfrm>
          <a:prstGeom prst="rect">
            <a:avLst/>
          </a:prstGeom>
          <a:noFill/>
        </p:spPr>
        <p:txBody>
          <a:bodyPr wrap="square" lIns="0" tIns="0" rIns="0" bIns="0" anchor="ctr">
            <a:spAutoFit/>
          </a:bodyPr>
          <a:lstStyle/>
          <a:p>
            <a:pPr algn="l"/>
            <a:r>
              <a:rPr sz="1600" b="1" i="0">
                <a:solidFill>
                  <a:srgbClr val="FFFFFF"/>
                </a:solidFill>
                <a:latin typeface="Calibri" panose="020F0502020204030204" pitchFamily="34" charset="0"/>
                <a:cs typeface="Calibri" panose="020F0502020204030204" pitchFamily="34" charset="0"/>
              </a:rPr>
              <a:t>Canonical definition</a:t>
            </a:r>
          </a:p>
        </p:txBody>
      </p:sp>
      <p:sp>
        <p:nvSpPr>
          <p:cNvPr id="85" name="TextBox 84">
            <a:extLst>
              <a:ext uri="{FF2B5EF4-FFF2-40B4-BE49-F238E27FC236}">
                <a16:creationId xmlns:a16="http://schemas.microsoft.com/office/drawing/2014/main" id="{1EC027A6-AFAE-956D-9389-B528CF1E4025}"/>
              </a:ext>
            </a:extLst>
          </p:cNvPr>
          <p:cNvSpPr txBox="1"/>
          <p:nvPr/>
        </p:nvSpPr>
        <p:spPr>
          <a:xfrm>
            <a:off x="9774900" y="2122367"/>
            <a:ext cx="2016000" cy="246221"/>
          </a:xfrm>
          <a:prstGeom prst="rect">
            <a:avLst/>
          </a:prstGeom>
          <a:noFill/>
        </p:spPr>
        <p:txBody>
          <a:bodyPr wrap="square" lIns="0" tIns="0" rIns="0" bIns="0" anchor="ctr">
            <a:spAutoFit/>
          </a:bodyPr>
          <a:lstStyle/>
          <a:p>
            <a:pPr algn="l"/>
            <a:r>
              <a:rPr sz="1600" b="1" i="0">
                <a:solidFill>
                  <a:srgbClr val="FFFFFF"/>
                </a:solidFill>
                <a:latin typeface="Calibri" panose="020F0502020204030204" pitchFamily="34" charset="0"/>
                <a:cs typeface="Calibri" panose="020F0502020204030204" pitchFamily="34" charset="0"/>
              </a:rPr>
              <a:t>Full treatment in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01C83-8E46-78E2-AF9C-C1DA5573A37A}"/>
            </a:ext>
          </a:extLst>
        </p:cNvPr>
        <p:cNvGrpSpPr/>
        <p:nvPr/>
      </p:nvGrpSpPr>
      <p:grpSpPr>
        <a:xfrm>
          <a:off x="0" y="0"/>
          <a:ext cx="0" cy="0"/>
          <a:chOff x="0" y="0"/>
          <a:chExt cx="0" cy="0"/>
        </a:xfrm>
      </p:grpSpPr>
      <p:sp>
        <p:nvSpPr>
          <p:cNvPr id="107" name="Rectangle 30">
            <a:extLst>
              <a:ext uri="{FF2B5EF4-FFF2-40B4-BE49-F238E27FC236}">
                <a16:creationId xmlns:a16="http://schemas.microsoft.com/office/drawing/2014/main" id="{F28B49B0-E5C9-CC0B-30F8-C0758842A073}"/>
              </a:ext>
            </a:extLst>
          </p:cNvPr>
          <p:cNvSpPr/>
          <p:nvPr/>
        </p:nvSpPr>
        <p:spPr>
          <a:xfrm flipH="1">
            <a:off x="688772" y="1388001"/>
            <a:ext cx="2976599"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Circularity becomes stronger when it is measured.</a:t>
            </a:r>
          </a:p>
          <a:p>
            <a:pPr>
              <a:lnSpc>
                <a:spcPts val="2100"/>
              </a:lnSpc>
            </a:pPr>
            <a:endParaRPr lang="en-US" sz="2000" dirty="0">
              <a:solidFill>
                <a:srgbClr val="262626"/>
              </a:solidFill>
              <a:cs typeface="Segoe UI Light" panose="020B0502040204020203" pitchFamily="34" charset="0"/>
            </a:endParaRPr>
          </a:p>
        </p:txBody>
      </p:sp>
      <p:sp>
        <p:nvSpPr>
          <p:cNvPr id="108" name="Rectangle 30">
            <a:extLst>
              <a:ext uri="{FF2B5EF4-FFF2-40B4-BE49-F238E27FC236}">
                <a16:creationId xmlns:a16="http://schemas.microsoft.com/office/drawing/2014/main" id="{E9C3B99B-ADF2-A006-696C-034BDF638F45}"/>
              </a:ext>
            </a:extLst>
          </p:cNvPr>
          <p:cNvSpPr/>
          <p:nvPr/>
        </p:nvSpPr>
        <p:spPr>
          <a:xfrm flipH="1">
            <a:off x="688773" y="3381089"/>
            <a:ext cx="2594230"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Simple KPIs are often enough for SMEs – especially to start with.</a:t>
            </a:r>
          </a:p>
          <a:p>
            <a:pPr>
              <a:lnSpc>
                <a:spcPts val="2100"/>
              </a:lnSpc>
            </a:pPr>
            <a:endParaRPr lang="en-US" sz="2000" dirty="0">
              <a:solidFill>
                <a:srgbClr val="262626"/>
              </a:solidFill>
              <a:cs typeface="Segoe UI Light" panose="020B0502040204020203" pitchFamily="34" charset="0"/>
            </a:endParaRPr>
          </a:p>
        </p:txBody>
      </p:sp>
      <p:sp>
        <p:nvSpPr>
          <p:cNvPr id="109" name="Rectangle 30">
            <a:extLst>
              <a:ext uri="{FF2B5EF4-FFF2-40B4-BE49-F238E27FC236}">
                <a16:creationId xmlns:a16="http://schemas.microsoft.com/office/drawing/2014/main" id="{99ED91B4-D311-AF85-FE1A-7651D9A7486E}"/>
              </a:ext>
            </a:extLst>
          </p:cNvPr>
          <p:cNvSpPr/>
          <p:nvPr/>
        </p:nvSpPr>
        <p:spPr>
          <a:xfrm flipH="1">
            <a:off x="688771" y="5329802"/>
            <a:ext cx="3312486" cy="1169936"/>
          </a:xfrm>
          <a:prstGeom prst="rect">
            <a:avLst/>
          </a:prstGeom>
        </p:spPr>
        <p:txBody>
          <a:bodyPr wrap="square">
            <a:spAutoFit/>
          </a:bodyPr>
          <a:lstStyle/>
          <a:p>
            <a:pPr>
              <a:lnSpc>
                <a:spcPts val="2100"/>
              </a:lnSpc>
            </a:pPr>
            <a:r>
              <a:rPr lang="en-US" sz="2000" dirty="0">
                <a:solidFill>
                  <a:srgbClr val="262626"/>
                </a:solidFill>
                <a:cs typeface="Segoe UI Light" panose="020B0502040204020203" pitchFamily="34" charset="0"/>
              </a:rPr>
              <a:t>Ratios such as food waste per cover can reveal trends more clearly than totals alone.</a:t>
            </a:r>
          </a:p>
          <a:p>
            <a:pPr>
              <a:lnSpc>
                <a:spcPts val="2100"/>
              </a:lnSpc>
            </a:pPr>
            <a:endParaRPr lang="en-US" sz="2000" dirty="0">
              <a:solidFill>
                <a:srgbClr val="262626"/>
              </a:solidFill>
              <a:cs typeface="Segoe UI Light" panose="020B0502040204020203" pitchFamily="34" charset="0"/>
            </a:endParaRPr>
          </a:p>
        </p:txBody>
      </p:sp>
      <p:sp>
        <p:nvSpPr>
          <p:cNvPr id="3" name="Freeform 5">
            <a:extLst>
              <a:ext uri="{FF2B5EF4-FFF2-40B4-BE49-F238E27FC236}">
                <a16:creationId xmlns:a16="http://schemas.microsoft.com/office/drawing/2014/main" id="{A1069F37-3883-9FBF-63D9-70C668A96FD4}"/>
              </a:ext>
            </a:extLst>
          </p:cNvPr>
          <p:cNvSpPr>
            <a:spLocks/>
          </p:cNvSpPr>
          <p:nvPr/>
        </p:nvSpPr>
        <p:spPr bwMode="auto">
          <a:xfrm>
            <a:off x="5311215" y="3801936"/>
            <a:ext cx="930604" cy="1363306"/>
          </a:xfrm>
          <a:custGeom>
            <a:avLst/>
            <a:gdLst>
              <a:gd name="T0" fmla="*/ 351 w 351"/>
              <a:gd name="T1" fmla="*/ 514 h 514"/>
              <a:gd name="T2" fmla="*/ 351 w 351"/>
              <a:gd name="T3" fmla="*/ 316 h 514"/>
              <a:gd name="T4" fmla="*/ 286 w 351"/>
              <a:gd name="T5" fmla="*/ 257 h 514"/>
              <a:gd name="T6" fmla="*/ 66 w 351"/>
              <a:gd name="T7" fmla="*/ 257 h 514"/>
              <a:gd name="T8" fmla="*/ 0 w 351"/>
              <a:gd name="T9" fmla="*/ 199 h 514"/>
              <a:gd name="T10" fmla="*/ 0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351" y="514"/>
                </a:moveTo>
                <a:cubicBezTo>
                  <a:pt x="351" y="316"/>
                  <a:pt x="351" y="316"/>
                  <a:pt x="351" y="316"/>
                </a:cubicBezTo>
                <a:cubicBezTo>
                  <a:pt x="351" y="283"/>
                  <a:pt x="322" y="257"/>
                  <a:pt x="286" y="257"/>
                </a:cubicBezTo>
                <a:cubicBezTo>
                  <a:pt x="66" y="257"/>
                  <a:pt x="66" y="257"/>
                  <a:pt x="66" y="257"/>
                </a:cubicBezTo>
                <a:cubicBezTo>
                  <a:pt x="30" y="257"/>
                  <a:pt x="0" y="231"/>
                  <a:pt x="0" y="199"/>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Freeform 6">
            <a:extLst>
              <a:ext uri="{FF2B5EF4-FFF2-40B4-BE49-F238E27FC236}">
                <a16:creationId xmlns:a16="http://schemas.microsoft.com/office/drawing/2014/main" id="{450E3387-926B-A008-8524-CFA467FE6E17}"/>
              </a:ext>
            </a:extLst>
          </p:cNvPr>
          <p:cNvSpPr>
            <a:spLocks/>
          </p:cNvSpPr>
          <p:nvPr/>
        </p:nvSpPr>
        <p:spPr bwMode="auto">
          <a:xfrm>
            <a:off x="6419642" y="3801937"/>
            <a:ext cx="930604" cy="1363306"/>
          </a:xfrm>
          <a:custGeom>
            <a:avLst/>
            <a:gdLst>
              <a:gd name="T0" fmla="*/ 0 w 351"/>
              <a:gd name="T1" fmla="*/ 514 h 514"/>
              <a:gd name="T2" fmla="*/ 0 w 351"/>
              <a:gd name="T3" fmla="*/ 316 h 514"/>
              <a:gd name="T4" fmla="*/ 65 w 351"/>
              <a:gd name="T5" fmla="*/ 257 h 514"/>
              <a:gd name="T6" fmla="*/ 285 w 351"/>
              <a:gd name="T7" fmla="*/ 257 h 514"/>
              <a:gd name="T8" fmla="*/ 351 w 351"/>
              <a:gd name="T9" fmla="*/ 199 h 514"/>
              <a:gd name="T10" fmla="*/ 351 w 351"/>
              <a:gd name="T11" fmla="*/ 0 h 514"/>
            </a:gdLst>
            <a:ahLst/>
            <a:cxnLst>
              <a:cxn ang="0">
                <a:pos x="T0" y="T1"/>
              </a:cxn>
              <a:cxn ang="0">
                <a:pos x="T2" y="T3"/>
              </a:cxn>
              <a:cxn ang="0">
                <a:pos x="T4" y="T5"/>
              </a:cxn>
              <a:cxn ang="0">
                <a:pos x="T6" y="T7"/>
              </a:cxn>
              <a:cxn ang="0">
                <a:pos x="T8" y="T9"/>
              </a:cxn>
              <a:cxn ang="0">
                <a:pos x="T10" y="T11"/>
              </a:cxn>
            </a:cxnLst>
            <a:rect l="0" t="0" r="r" b="b"/>
            <a:pathLst>
              <a:path w="351" h="514">
                <a:moveTo>
                  <a:pt x="0" y="514"/>
                </a:moveTo>
                <a:cubicBezTo>
                  <a:pt x="0" y="316"/>
                  <a:pt x="0" y="316"/>
                  <a:pt x="0" y="316"/>
                </a:cubicBezTo>
                <a:cubicBezTo>
                  <a:pt x="0" y="283"/>
                  <a:pt x="29" y="257"/>
                  <a:pt x="65" y="257"/>
                </a:cubicBezTo>
                <a:cubicBezTo>
                  <a:pt x="285" y="257"/>
                  <a:pt x="285" y="257"/>
                  <a:pt x="285" y="257"/>
                </a:cubicBezTo>
                <a:cubicBezTo>
                  <a:pt x="321" y="257"/>
                  <a:pt x="351" y="231"/>
                  <a:pt x="351" y="199"/>
                </a:cubicBezTo>
                <a:cubicBezTo>
                  <a:pt x="351" y="0"/>
                  <a:pt x="351" y="0"/>
                  <a:pt x="351"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7">
            <a:extLst>
              <a:ext uri="{FF2B5EF4-FFF2-40B4-BE49-F238E27FC236}">
                <a16:creationId xmlns:a16="http://schemas.microsoft.com/office/drawing/2014/main" id="{51EB1C95-3418-7633-4C9E-4E9265A6BDD0}"/>
              </a:ext>
            </a:extLst>
          </p:cNvPr>
          <p:cNvSpPr>
            <a:spLocks/>
          </p:cNvSpPr>
          <p:nvPr/>
        </p:nvSpPr>
        <p:spPr bwMode="auto">
          <a:xfrm>
            <a:off x="4026943" y="2405042"/>
            <a:ext cx="624355" cy="910845"/>
          </a:xfrm>
          <a:custGeom>
            <a:avLst/>
            <a:gdLst>
              <a:gd name="T0" fmla="*/ 235 w 235"/>
              <a:gd name="T1" fmla="*/ 344 h 344"/>
              <a:gd name="T2" fmla="*/ 235 w 235"/>
              <a:gd name="T3" fmla="*/ 211 h 344"/>
              <a:gd name="T4" fmla="*/ 191 w 235"/>
              <a:gd name="T5" fmla="*/ 172 h 344"/>
              <a:gd name="T6" fmla="*/ 44 w 235"/>
              <a:gd name="T7" fmla="*/ 172 h 344"/>
              <a:gd name="T8" fmla="*/ 0 w 235"/>
              <a:gd name="T9" fmla="*/ 133 h 344"/>
              <a:gd name="T10" fmla="*/ 0 w 235"/>
              <a:gd name="T11" fmla="*/ 0 h 344"/>
            </a:gdLst>
            <a:ahLst/>
            <a:cxnLst>
              <a:cxn ang="0">
                <a:pos x="T0" y="T1"/>
              </a:cxn>
              <a:cxn ang="0">
                <a:pos x="T2" y="T3"/>
              </a:cxn>
              <a:cxn ang="0">
                <a:pos x="T4" y="T5"/>
              </a:cxn>
              <a:cxn ang="0">
                <a:pos x="T6" y="T7"/>
              </a:cxn>
              <a:cxn ang="0">
                <a:pos x="T8" y="T9"/>
              </a:cxn>
              <a:cxn ang="0">
                <a:pos x="T10" y="T11"/>
              </a:cxn>
            </a:cxnLst>
            <a:rect l="0" t="0" r="r" b="b"/>
            <a:pathLst>
              <a:path w="235" h="344">
                <a:moveTo>
                  <a:pt x="235" y="344"/>
                </a:moveTo>
                <a:cubicBezTo>
                  <a:pt x="235" y="211"/>
                  <a:pt x="235" y="211"/>
                  <a:pt x="235" y="211"/>
                </a:cubicBezTo>
                <a:cubicBezTo>
                  <a:pt x="235" y="189"/>
                  <a:pt x="215" y="172"/>
                  <a:pt x="191" y="172"/>
                </a:cubicBezTo>
                <a:cubicBezTo>
                  <a:pt x="44" y="172"/>
                  <a:pt x="44" y="172"/>
                  <a:pt x="44" y="172"/>
                </a:cubicBezTo>
                <a:cubicBezTo>
                  <a:pt x="20" y="172"/>
                  <a:pt x="0" y="154"/>
                  <a:pt x="0" y="133"/>
                </a:cubicBezTo>
                <a:cubicBezTo>
                  <a:pt x="0" y="0"/>
                  <a:pt x="0" y="0"/>
                  <a:pt x="0"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reeform 8">
            <a:extLst>
              <a:ext uri="{FF2B5EF4-FFF2-40B4-BE49-F238E27FC236}">
                <a16:creationId xmlns:a16="http://schemas.microsoft.com/office/drawing/2014/main" id="{7CA883DD-DDDF-A3B3-94E3-B29ECF4B63BB}"/>
              </a:ext>
            </a:extLst>
          </p:cNvPr>
          <p:cNvSpPr>
            <a:spLocks/>
          </p:cNvSpPr>
          <p:nvPr/>
        </p:nvSpPr>
        <p:spPr bwMode="auto">
          <a:xfrm>
            <a:off x="8166251" y="2974076"/>
            <a:ext cx="620403" cy="912823"/>
          </a:xfrm>
          <a:custGeom>
            <a:avLst/>
            <a:gdLst>
              <a:gd name="T0" fmla="*/ 0 w 234"/>
              <a:gd name="T1" fmla="*/ 344 h 344"/>
              <a:gd name="T2" fmla="*/ 0 w 234"/>
              <a:gd name="T3" fmla="*/ 211 h 344"/>
              <a:gd name="T4" fmla="*/ 43 w 234"/>
              <a:gd name="T5" fmla="*/ 172 h 344"/>
              <a:gd name="T6" fmla="*/ 191 w 234"/>
              <a:gd name="T7" fmla="*/ 172 h 344"/>
              <a:gd name="T8" fmla="*/ 234 w 234"/>
              <a:gd name="T9" fmla="*/ 133 h 344"/>
              <a:gd name="T10" fmla="*/ 234 w 234"/>
              <a:gd name="T11" fmla="*/ 0 h 344"/>
            </a:gdLst>
            <a:ahLst/>
            <a:cxnLst>
              <a:cxn ang="0">
                <a:pos x="T0" y="T1"/>
              </a:cxn>
              <a:cxn ang="0">
                <a:pos x="T2" y="T3"/>
              </a:cxn>
              <a:cxn ang="0">
                <a:pos x="T4" y="T5"/>
              </a:cxn>
              <a:cxn ang="0">
                <a:pos x="T6" y="T7"/>
              </a:cxn>
              <a:cxn ang="0">
                <a:pos x="T8" y="T9"/>
              </a:cxn>
              <a:cxn ang="0">
                <a:pos x="T10" y="T11"/>
              </a:cxn>
            </a:cxnLst>
            <a:rect l="0" t="0" r="r" b="b"/>
            <a:pathLst>
              <a:path w="234" h="344">
                <a:moveTo>
                  <a:pt x="0" y="344"/>
                </a:moveTo>
                <a:cubicBezTo>
                  <a:pt x="0" y="211"/>
                  <a:pt x="0" y="211"/>
                  <a:pt x="0" y="211"/>
                </a:cubicBezTo>
                <a:cubicBezTo>
                  <a:pt x="0" y="190"/>
                  <a:pt x="19" y="172"/>
                  <a:pt x="43" y="172"/>
                </a:cubicBezTo>
                <a:cubicBezTo>
                  <a:pt x="191" y="172"/>
                  <a:pt x="191" y="172"/>
                  <a:pt x="191" y="172"/>
                </a:cubicBezTo>
                <a:cubicBezTo>
                  <a:pt x="215" y="172"/>
                  <a:pt x="234" y="154"/>
                  <a:pt x="234" y="133"/>
                </a:cubicBezTo>
                <a:cubicBezTo>
                  <a:pt x="234" y="0"/>
                  <a:pt x="234" y="0"/>
                  <a:pt x="234"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Freeform 9">
            <a:extLst>
              <a:ext uri="{FF2B5EF4-FFF2-40B4-BE49-F238E27FC236}">
                <a16:creationId xmlns:a16="http://schemas.microsoft.com/office/drawing/2014/main" id="{59AF2016-F01B-9BB1-4CD6-418F6043A767}"/>
              </a:ext>
            </a:extLst>
          </p:cNvPr>
          <p:cNvSpPr>
            <a:spLocks/>
          </p:cNvSpPr>
          <p:nvPr/>
        </p:nvSpPr>
        <p:spPr bwMode="auto">
          <a:xfrm>
            <a:off x="7022262" y="1128670"/>
            <a:ext cx="622377" cy="910845"/>
          </a:xfrm>
          <a:custGeom>
            <a:avLst/>
            <a:gdLst>
              <a:gd name="T0" fmla="*/ 0 w 235"/>
              <a:gd name="T1" fmla="*/ 343 h 343"/>
              <a:gd name="T2" fmla="*/ 0 w 235"/>
              <a:gd name="T3" fmla="*/ 210 h 343"/>
              <a:gd name="T4" fmla="*/ 44 w 235"/>
              <a:gd name="T5" fmla="*/ 171 h 343"/>
              <a:gd name="T6" fmla="*/ 191 w 235"/>
              <a:gd name="T7" fmla="*/ 171 h 343"/>
              <a:gd name="T8" fmla="*/ 235 w 235"/>
              <a:gd name="T9" fmla="*/ 132 h 343"/>
              <a:gd name="T10" fmla="*/ 235 w 235"/>
              <a:gd name="T11" fmla="*/ 0 h 343"/>
            </a:gdLst>
            <a:ahLst/>
            <a:cxnLst>
              <a:cxn ang="0">
                <a:pos x="T0" y="T1"/>
              </a:cxn>
              <a:cxn ang="0">
                <a:pos x="T2" y="T3"/>
              </a:cxn>
              <a:cxn ang="0">
                <a:pos x="T4" y="T5"/>
              </a:cxn>
              <a:cxn ang="0">
                <a:pos x="T6" y="T7"/>
              </a:cxn>
              <a:cxn ang="0">
                <a:pos x="T8" y="T9"/>
              </a:cxn>
              <a:cxn ang="0">
                <a:pos x="T10" y="T11"/>
              </a:cxn>
            </a:cxnLst>
            <a:rect l="0" t="0" r="r" b="b"/>
            <a:pathLst>
              <a:path w="235" h="343">
                <a:moveTo>
                  <a:pt x="0" y="343"/>
                </a:moveTo>
                <a:cubicBezTo>
                  <a:pt x="0" y="210"/>
                  <a:pt x="0" y="210"/>
                  <a:pt x="0" y="210"/>
                </a:cubicBezTo>
                <a:cubicBezTo>
                  <a:pt x="0" y="189"/>
                  <a:pt x="20" y="171"/>
                  <a:pt x="44" y="171"/>
                </a:cubicBezTo>
                <a:cubicBezTo>
                  <a:pt x="191" y="171"/>
                  <a:pt x="191" y="171"/>
                  <a:pt x="191" y="171"/>
                </a:cubicBezTo>
                <a:cubicBezTo>
                  <a:pt x="215" y="171"/>
                  <a:pt x="235" y="154"/>
                  <a:pt x="235" y="132"/>
                </a:cubicBezTo>
                <a:cubicBezTo>
                  <a:pt x="235" y="0"/>
                  <a:pt x="235" y="0"/>
                  <a:pt x="235" y="0"/>
                </a:cubicBezTo>
              </a:path>
            </a:pathLst>
          </a:custGeom>
          <a:noFill/>
          <a:ln w="41275" cap="flat">
            <a:solidFill>
              <a:srgbClr val="06677F"/>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Line 10">
            <a:extLst>
              <a:ext uri="{FF2B5EF4-FFF2-40B4-BE49-F238E27FC236}">
                <a16:creationId xmlns:a16="http://schemas.microsoft.com/office/drawing/2014/main" id="{CF237C4E-0E54-800B-F479-2480669D18B1}"/>
              </a:ext>
            </a:extLst>
          </p:cNvPr>
          <p:cNvSpPr>
            <a:spLocks noChangeShapeType="1"/>
          </p:cNvSpPr>
          <p:nvPr/>
        </p:nvSpPr>
        <p:spPr bwMode="auto">
          <a:xfrm>
            <a:off x="6332707" y="3517419"/>
            <a:ext cx="0" cy="2305765"/>
          </a:xfrm>
          <a:prstGeom prst="line">
            <a:avLst/>
          </a:prstGeom>
          <a:noFill/>
          <a:ln w="41275" cap="flat">
            <a:solidFill>
              <a:srgbClr val="06677F"/>
            </a:solidFill>
            <a:prstDash val="solid"/>
            <a:miter lim="800000"/>
            <a:headEnd/>
            <a:tailEnd/>
          </a:ln>
          <a:extLst>
            <a:ext uri="{909E8E84-426E-40dd-AFC4-6F175D3DCCD1}">
              <a14:hiddenFill xmlns=""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11">
            <a:extLst>
              <a:ext uri="{FF2B5EF4-FFF2-40B4-BE49-F238E27FC236}">
                <a16:creationId xmlns:a16="http://schemas.microsoft.com/office/drawing/2014/main" id="{4E0AAE80-FF56-8B9C-C115-DB6C89B61A94}"/>
              </a:ext>
            </a:extLst>
          </p:cNvPr>
          <p:cNvSpPr>
            <a:spLocks/>
          </p:cNvSpPr>
          <p:nvPr/>
        </p:nvSpPr>
        <p:spPr bwMode="auto">
          <a:xfrm>
            <a:off x="5034603" y="1391452"/>
            <a:ext cx="2594231" cy="1641895"/>
          </a:xfrm>
          <a:custGeom>
            <a:avLst/>
            <a:gdLst>
              <a:gd name="T0" fmla="*/ 781 w 978"/>
              <a:gd name="T1" fmla="*/ 619 h 619"/>
              <a:gd name="T2" fmla="*/ 978 w 978"/>
              <a:gd name="T3" fmla="*/ 422 h 619"/>
              <a:gd name="T4" fmla="*/ 781 w 978"/>
              <a:gd name="T5" fmla="*/ 225 h 619"/>
              <a:gd name="T6" fmla="*/ 764 w 978"/>
              <a:gd name="T7" fmla="*/ 226 h 619"/>
              <a:gd name="T8" fmla="*/ 498 w 978"/>
              <a:gd name="T9" fmla="*/ 0 h 619"/>
              <a:gd name="T10" fmla="*/ 231 w 978"/>
              <a:gd name="T11" fmla="*/ 228 h 619"/>
              <a:gd name="T12" fmla="*/ 197 w 978"/>
              <a:gd name="T13" fmla="*/ 225 h 619"/>
              <a:gd name="T14" fmla="*/ 0 w 978"/>
              <a:gd name="T15" fmla="*/ 422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2"/>
                </a:cubicBezTo>
                <a:cubicBezTo>
                  <a:pt x="978" y="313"/>
                  <a:pt x="890" y="225"/>
                  <a:pt x="781" y="225"/>
                </a:cubicBezTo>
                <a:cubicBezTo>
                  <a:pt x="775" y="225"/>
                  <a:pt x="770" y="226"/>
                  <a:pt x="764" y="226"/>
                </a:cubicBezTo>
                <a:cubicBezTo>
                  <a:pt x="743" y="98"/>
                  <a:pt x="632" y="0"/>
                  <a:pt x="498" y="0"/>
                </a:cubicBezTo>
                <a:cubicBezTo>
                  <a:pt x="363" y="0"/>
                  <a:pt x="251" y="99"/>
                  <a:pt x="231" y="228"/>
                </a:cubicBezTo>
                <a:cubicBezTo>
                  <a:pt x="220" y="226"/>
                  <a:pt x="208" y="225"/>
                  <a:pt x="197" y="225"/>
                </a:cubicBezTo>
                <a:cubicBezTo>
                  <a:pt x="88" y="225"/>
                  <a:pt x="0" y="313"/>
                  <a:pt x="0" y="422"/>
                </a:cubicBezTo>
                <a:cubicBezTo>
                  <a:pt x="0" y="531"/>
                  <a:pt x="88" y="619"/>
                  <a:pt x="197" y="619"/>
                </a:cubicBezTo>
                <a:lnTo>
                  <a:pt x="781" y="619"/>
                </a:lnTo>
                <a:close/>
              </a:path>
            </a:pathLst>
          </a:cu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a:extLst>
              <a:ext uri="{FF2B5EF4-FFF2-40B4-BE49-F238E27FC236}">
                <a16:creationId xmlns:a16="http://schemas.microsoft.com/office/drawing/2014/main" id="{AE1861C0-5763-595B-8158-83A92B417BF8}"/>
              </a:ext>
            </a:extLst>
          </p:cNvPr>
          <p:cNvSpPr>
            <a:spLocks/>
          </p:cNvSpPr>
          <p:nvPr/>
        </p:nvSpPr>
        <p:spPr bwMode="auto">
          <a:xfrm>
            <a:off x="5809120"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8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6" y="226"/>
                  <a:pt x="770" y="226"/>
                  <a:pt x="764" y="227"/>
                </a:cubicBezTo>
                <a:cubicBezTo>
                  <a:pt x="743" y="98"/>
                  <a:pt x="632" y="0"/>
                  <a:pt x="498" y="0"/>
                </a:cubicBezTo>
                <a:cubicBezTo>
                  <a:pt x="363" y="0"/>
                  <a:pt x="251" y="99"/>
                  <a:pt x="231" y="229"/>
                </a:cubicBezTo>
                <a:cubicBezTo>
                  <a:pt x="220" y="227"/>
                  <a:pt x="209"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a:extLst>
              <a:ext uri="{FF2B5EF4-FFF2-40B4-BE49-F238E27FC236}">
                <a16:creationId xmlns:a16="http://schemas.microsoft.com/office/drawing/2014/main" id="{12F8A26C-B9E5-9607-C31D-C758E5C7470C}"/>
              </a:ext>
            </a:extLst>
          </p:cNvPr>
          <p:cNvSpPr>
            <a:spLocks/>
          </p:cNvSpPr>
          <p:nvPr/>
        </p:nvSpPr>
        <p:spPr bwMode="auto">
          <a:xfrm>
            <a:off x="4260089" y="2434677"/>
            <a:ext cx="2594231" cy="1639916"/>
          </a:xfrm>
          <a:custGeom>
            <a:avLst/>
            <a:gdLst>
              <a:gd name="T0" fmla="*/ 781 w 978"/>
              <a:gd name="T1" fmla="*/ 619 h 619"/>
              <a:gd name="T2" fmla="*/ 978 w 978"/>
              <a:gd name="T3" fmla="*/ 423 h 619"/>
              <a:gd name="T4" fmla="*/ 781 w 978"/>
              <a:gd name="T5" fmla="*/ 226 h 619"/>
              <a:gd name="T6" fmla="*/ 764 w 978"/>
              <a:gd name="T7" fmla="*/ 227 h 619"/>
              <a:gd name="T8" fmla="*/ 497 w 978"/>
              <a:gd name="T9" fmla="*/ 0 h 619"/>
              <a:gd name="T10" fmla="*/ 231 w 978"/>
              <a:gd name="T11" fmla="*/ 229 h 619"/>
              <a:gd name="T12" fmla="*/ 197 w 978"/>
              <a:gd name="T13" fmla="*/ 226 h 619"/>
              <a:gd name="T14" fmla="*/ 0 w 978"/>
              <a:gd name="T15" fmla="*/ 423 h 619"/>
              <a:gd name="T16" fmla="*/ 197 w 978"/>
              <a:gd name="T17" fmla="*/ 619 h 619"/>
              <a:gd name="T18" fmla="*/ 781 w 978"/>
              <a:gd name="T19"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8" h="619">
                <a:moveTo>
                  <a:pt x="781" y="619"/>
                </a:moveTo>
                <a:cubicBezTo>
                  <a:pt x="890" y="619"/>
                  <a:pt x="978" y="531"/>
                  <a:pt x="978" y="423"/>
                </a:cubicBezTo>
                <a:cubicBezTo>
                  <a:pt x="978" y="314"/>
                  <a:pt x="890" y="226"/>
                  <a:pt x="781" y="226"/>
                </a:cubicBezTo>
                <a:cubicBezTo>
                  <a:pt x="775" y="226"/>
                  <a:pt x="770" y="226"/>
                  <a:pt x="764" y="227"/>
                </a:cubicBezTo>
                <a:cubicBezTo>
                  <a:pt x="743" y="98"/>
                  <a:pt x="632" y="0"/>
                  <a:pt x="497" y="0"/>
                </a:cubicBezTo>
                <a:cubicBezTo>
                  <a:pt x="362" y="0"/>
                  <a:pt x="251" y="99"/>
                  <a:pt x="231" y="229"/>
                </a:cubicBezTo>
                <a:cubicBezTo>
                  <a:pt x="220" y="227"/>
                  <a:pt x="208" y="226"/>
                  <a:pt x="197" y="226"/>
                </a:cubicBezTo>
                <a:cubicBezTo>
                  <a:pt x="88" y="226"/>
                  <a:pt x="0" y="314"/>
                  <a:pt x="0" y="423"/>
                </a:cubicBezTo>
                <a:cubicBezTo>
                  <a:pt x="0" y="531"/>
                  <a:pt x="88" y="619"/>
                  <a:pt x="197" y="619"/>
                </a:cubicBezTo>
                <a:lnTo>
                  <a:pt x="781" y="619"/>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25">
            <a:extLst>
              <a:ext uri="{FF2B5EF4-FFF2-40B4-BE49-F238E27FC236}">
                <a16:creationId xmlns:a16="http://schemas.microsoft.com/office/drawing/2014/main" id="{33AF56EF-9B6C-4D6F-16A0-3A4D5C806A8A}"/>
              </a:ext>
            </a:extLst>
          </p:cNvPr>
          <p:cNvSpPr>
            <a:spLocks noChangeArrowheads="1"/>
          </p:cNvSpPr>
          <p:nvPr/>
        </p:nvSpPr>
        <p:spPr bwMode="auto">
          <a:xfrm>
            <a:off x="5795287" y="3005686"/>
            <a:ext cx="1072862" cy="1068912"/>
          </a:xfrm>
          <a:prstGeom prst="ellipse">
            <a:avLst/>
          </a:prstGeom>
          <a:solidFill>
            <a:srgbClr val="06677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7">
            <a:extLst>
              <a:ext uri="{FF2B5EF4-FFF2-40B4-BE49-F238E27FC236}">
                <a16:creationId xmlns:a16="http://schemas.microsoft.com/office/drawing/2014/main" id="{2106AD72-989B-7EA7-9537-1614E8D4FA5F}"/>
              </a:ext>
            </a:extLst>
          </p:cNvPr>
          <p:cNvSpPr>
            <a:spLocks/>
          </p:cNvSpPr>
          <p:nvPr/>
        </p:nvSpPr>
        <p:spPr bwMode="auto">
          <a:xfrm>
            <a:off x="8279462" y="2567406"/>
            <a:ext cx="1013589" cy="638184"/>
          </a:xfrm>
          <a:custGeom>
            <a:avLst/>
            <a:gdLst>
              <a:gd name="T0" fmla="*/ 305 w 382"/>
              <a:gd name="T1" fmla="*/ 241 h 241"/>
              <a:gd name="T2" fmla="*/ 382 w 382"/>
              <a:gd name="T3" fmla="*/ 164 h 241"/>
              <a:gd name="T4" fmla="*/ 305 w 382"/>
              <a:gd name="T5" fmla="*/ 88 h 241"/>
              <a:gd name="T6" fmla="*/ 299 w 382"/>
              <a:gd name="T7" fmla="*/ 88 h 241"/>
              <a:gd name="T8" fmla="*/ 195 w 382"/>
              <a:gd name="T9" fmla="*/ 0 h 241"/>
              <a:gd name="T10" fmla="*/ 90 w 382"/>
              <a:gd name="T11" fmla="*/ 89 h 241"/>
              <a:gd name="T12" fmla="*/ 77 w 382"/>
              <a:gd name="T13" fmla="*/ 88 h 241"/>
              <a:gd name="T14" fmla="*/ 0 w 382"/>
              <a:gd name="T15" fmla="*/ 164 h 241"/>
              <a:gd name="T16" fmla="*/ 77 w 382"/>
              <a:gd name="T17" fmla="*/ 241 h 241"/>
              <a:gd name="T18" fmla="*/ 305 w 382"/>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1">
                <a:moveTo>
                  <a:pt x="305" y="241"/>
                </a:moveTo>
                <a:cubicBezTo>
                  <a:pt x="348" y="241"/>
                  <a:pt x="382" y="207"/>
                  <a:pt x="382" y="164"/>
                </a:cubicBezTo>
                <a:cubicBezTo>
                  <a:pt x="382" y="122"/>
                  <a:pt x="348" y="88"/>
                  <a:pt x="305" y="88"/>
                </a:cubicBezTo>
                <a:cubicBezTo>
                  <a:pt x="303" y="88"/>
                  <a:pt x="301" y="88"/>
                  <a:pt x="299" y="88"/>
                </a:cubicBezTo>
                <a:cubicBezTo>
                  <a:pt x="290" y="38"/>
                  <a:pt x="247" y="0"/>
                  <a:pt x="195" y="0"/>
                </a:cubicBezTo>
                <a:cubicBezTo>
                  <a:pt x="142" y="0"/>
                  <a:pt x="98" y="38"/>
                  <a:pt x="90" y="89"/>
                </a:cubicBezTo>
                <a:cubicBezTo>
                  <a:pt x="86" y="88"/>
                  <a:pt x="82" y="88"/>
                  <a:pt x="77" y="88"/>
                </a:cubicBezTo>
                <a:cubicBezTo>
                  <a:pt x="35" y="88"/>
                  <a:pt x="0" y="122"/>
                  <a:pt x="0" y="164"/>
                </a:cubicBezTo>
                <a:cubicBezTo>
                  <a:pt x="0" y="207"/>
                  <a:pt x="35" y="241"/>
                  <a:pt x="77" y="241"/>
                </a:cubicBezTo>
                <a:lnTo>
                  <a:pt x="305" y="241"/>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8">
            <a:extLst>
              <a:ext uri="{FF2B5EF4-FFF2-40B4-BE49-F238E27FC236}">
                <a16:creationId xmlns:a16="http://schemas.microsoft.com/office/drawing/2014/main" id="{F3A7D938-2364-F759-F629-F0431F9BB858}"/>
              </a:ext>
            </a:extLst>
          </p:cNvPr>
          <p:cNvSpPr>
            <a:spLocks/>
          </p:cNvSpPr>
          <p:nvPr/>
        </p:nvSpPr>
        <p:spPr bwMode="auto">
          <a:xfrm>
            <a:off x="3523111" y="1996050"/>
            <a:ext cx="1011613" cy="640161"/>
          </a:xfrm>
          <a:custGeom>
            <a:avLst/>
            <a:gdLst>
              <a:gd name="T0" fmla="*/ 304 w 381"/>
              <a:gd name="T1" fmla="*/ 241 h 241"/>
              <a:gd name="T2" fmla="*/ 381 w 381"/>
              <a:gd name="T3" fmla="*/ 165 h 241"/>
              <a:gd name="T4" fmla="*/ 304 w 381"/>
              <a:gd name="T5" fmla="*/ 88 h 241"/>
              <a:gd name="T6" fmla="*/ 298 w 381"/>
              <a:gd name="T7" fmla="*/ 88 h 241"/>
              <a:gd name="T8" fmla="*/ 194 w 381"/>
              <a:gd name="T9" fmla="*/ 0 h 241"/>
              <a:gd name="T10" fmla="*/ 90 w 381"/>
              <a:gd name="T11" fmla="*/ 89 h 241"/>
              <a:gd name="T12" fmla="*/ 76 w 381"/>
              <a:gd name="T13" fmla="*/ 88 h 241"/>
              <a:gd name="T14" fmla="*/ 0 w 381"/>
              <a:gd name="T15" fmla="*/ 165 h 241"/>
              <a:gd name="T16" fmla="*/ 76 w 381"/>
              <a:gd name="T17" fmla="*/ 241 h 241"/>
              <a:gd name="T18" fmla="*/ 304 w 381"/>
              <a:gd name="T1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41">
                <a:moveTo>
                  <a:pt x="304" y="241"/>
                </a:moveTo>
                <a:cubicBezTo>
                  <a:pt x="347" y="241"/>
                  <a:pt x="381" y="207"/>
                  <a:pt x="381" y="165"/>
                </a:cubicBezTo>
                <a:cubicBezTo>
                  <a:pt x="381" y="122"/>
                  <a:pt x="347" y="88"/>
                  <a:pt x="304" y="88"/>
                </a:cubicBezTo>
                <a:cubicBezTo>
                  <a:pt x="302" y="88"/>
                  <a:pt x="300" y="88"/>
                  <a:pt x="298" y="88"/>
                </a:cubicBezTo>
                <a:cubicBezTo>
                  <a:pt x="290" y="38"/>
                  <a:pt x="246" y="0"/>
                  <a:pt x="194" y="0"/>
                </a:cubicBezTo>
                <a:cubicBezTo>
                  <a:pt x="141" y="0"/>
                  <a:pt x="97" y="38"/>
                  <a:pt x="90" y="89"/>
                </a:cubicBezTo>
                <a:cubicBezTo>
                  <a:pt x="85" y="88"/>
                  <a:pt x="81" y="88"/>
                  <a:pt x="76" y="88"/>
                </a:cubicBezTo>
                <a:cubicBezTo>
                  <a:pt x="34" y="88"/>
                  <a:pt x="0" y="122"/>
                  <a:pt x="0" y="165"/>
                </a:cubicBezTo>
                <a:cubicBezTo>
                  <a:pt x="0" y="207"/>
                  <a:pt x="34" y="241"/>
                  <a:pt x="76" y="241"/>
                </a:cubicBezTo>
                <a:lnTo>
                  <a:pt x="304" y="241"/>
                </a:lnTo>
                <a:close/>
              </a:path>
            </a:pathLst>
          </a:cu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
            <a:extLst>
              <a:ext uri="{FF2B5EF4-FFF2-40B4-BE49-F238E27FC236}">
                <a16:creationId xmlns:a16="http://schemas.microsoft.com/office/drawing/2014/main" id="{C1738242-9762-2A7D-B74B-F64AF8599BF5}"/>
              </a:ext>
            </a:extLst>
          </p:cNvPr>
          <p:cNvSpPr>
            <a:spLocks/>
          </p:cNvSpPr>
          <p:nvPr/>
        </p:nvSpPr>
        <p:spPr bwMode="auto">
          <a:xfrm>
            <a:off x="7138837" y="739436"/>
            <a:ext cx="1011613" cy="642137"/>
          </a:xfrm>
          <a:custGeom>
            <a:avLst/>
            <a:gdLst>
              <a:gd name="T0" fmla="*/ 305 w 382"/>
              <a:gd name="T1" fmla="*/ 242 h 242"/>
              <a:gd name="T2" fmla="*/ 382 w 382"/>
              <a:gd name="T3" fmla="*/ 165 h 242"/>
              <a:gd name="T4" fmla="*/ 305 w 382"/>
              <a:gd name="T5" fmla="*/ 88 h 242"/>
              <a:gd name="T6" fmla="*/ 298 w 382"/>
              <a:gd name="T7" fmla="*/ 88 h 242"/>
              <a:gd name="T8" fmla="*/ 194 w 382"/>
              <a:gd name="T9" fmla="*/ 0 h 242"/>
              <a:gd name="T10" fmla="*/ 90 w 382"/>
              <a:gd name="T11" fmla="*/ 89 h 242"/>
              <a:gd name="T12" fmla="*/ 77 w 382"/>
              <a:gd name="T13" fmla="*/ 88 h 242"/>
              <a:gd name="T14" fmla="*/ 0 w 382"/>
              <a:gd name="T15" fmla="*/ 165 h 242"/>
              <a:gd name="T16" fmla="*/ 77 w 382"/>
              <a:gd name="T17" fmla="*/ 242 h 242"/>
              <a:gd name="T18" fmla="*/ 305 w 382"/>
              <a:gd name="T19"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242">
                <a:moveTo>
                  <a:pt x="305" y="242"/>
                </a:moveTo>
                <a:cubicBezTo>
                  <a:pt x="347" y="242"/>
                  <a:pt x="382" y="207"/>
                  <a:pt x="382" y="165"/>
                </a:cubicBezTo>
                <a:cubicBezTo>
                  <a:pt x="382" y="122"/>
                  <a:pt x="347" y="88"/>
                  <a:pt x="305" y="88"/>
                </a:cubicBezTo>
                <a:cubicBezTo>
                  <a:pt x="303" y="88"/>
                  <a:pt x="300" y="88"/>
                  <a:pt x="298" y="88"/>
                </a:cubicBezTo>
                <a:cubicBezTo>
                  <a:pt x="290" y="38"/>
                  <a:pt x="247" y="0"/>
                  <a:pt x="194" y="0"/>
                </a:cubicBezTo>
                <a:cubicBezTo>
                  <a:pt x="142" y="0"/>
                  <a:pt x="98" y="39"/>
                  <a:pt x="90" y="89"/>
                </a:cubicBezTo>
                <a:cubicBezTo>
                  <a:pt x="86" y="88"/>
                  <a:pt x="81" y="88"/>
                  <a:pt x="77" y="88"/>
                </a:cubicBezTo>
                <a:cubicBezTo>
                  <a:pt x="34" y="88"/>
                  <a:pt x="0" y="122"/>
                  <a:pt x="0" y="165"/>
                </a:cubicBezTo>
                <a:cubicBezTo>
                  <a:pt x="0" y="207"/>
                  <a:pt x="34" y="242"/>
                  <a:pt x="77" y="242"/>
                </a:cubicBezTo>
                <a:lnTo>
                  <a:pt x="305" y="242"/>
                </a:lnTo>
                <a:close/>
              </a:path>
            </a:pathLst>
          </a:cu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29">
            <a:extLst>
              <a:ext uri="{FF2B5EF4-FFF2-40B4-BE49-F238E27FC236}">
                <a16:creationId xmlns:a16="http://schemas.microsoft.com/office/drawing/2014/main" id="{BF94DA40-F691-E4BD-B641-D4AB6F0D3C53}"/>
              </a:ext>
            </a:extLst>
          </p:cNvPr>
          <p:cNvSpPr>
            <a:spLocks noChangeArrowheads="1"/>
          </p:cNvSpPr>
          <p:nvPr/>
        </p:nvSpPr>
        <p:spPr bwMode="auto">
          <a:xfrm>
            <a:off x="4617710" y="1061493"/>
            <a:ext cx="507781" cy="507781"/>
          </a:xfrm>
          <a:prstGeom prst="ellipse">
            <a:avLst/>
          </a:prstGeom>
          <a:solidFill>
            <a:srgbClr val="EABB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30">
            <a:extLst>
              <a:ext uri="{FF2B5EF4-FFF2-40B4-BE49-F238E27FC236}">
                <a16:creationId xmlns:a16="http://schemas.microsoft.com/office/drawing/2014/main" id="{EB30A89D-E015-7E47-DE78-3D3D871AB50B}"/>
              </a:ext>
            </a:extLst>
          </p:cNvPr>
          <p:cNvSpPr>
            <a:spLocks noChangeArrowheads="1"/>
          </p:cNvSpPr>
          <p:nvPr/>
        </p:nvSpPr>
        <p:spPr bwMode="auto">
          <a:xfrm>
            <a:off x="8859766" y="3475927"/>
            <a:ext cx="507781" cy="509758"/>
          </a:xfrm>
          <a:prstGeom prst="ellipse">
            <a:avLst/>
          </a:prstGeom>
          <a:solidFill>
            <a:srgbClr val="EABB2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31">
            <a:extLst>
              <a:ext uri="{FF2B5EF4-FFF2-40B4-BE49-F238E27FC236}">
                <a16:creationId xmlns:a16="http://schemas.microsoft.com/office/drawing/2014/main" id="{0B956FB3-43B7-253E-DDCB-763ED7E4C2A9}"/>
              </a:ext>
            </a:extLst>
          </p:cNvPr>
          <p:cNvSpPr>
            <a:spLocks noChangeArrowheads="1"/>
          </p:cNvSpPr>
          <p:nvPr/>
        </p:nvSpPr>
        <p:spPr bwMode="auto">
          <a:xfrm>
            <a:off x="8403351" y="665344"/>
            <a:ext cx="509758" cy="507781"/>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33">
            <a:extLst>
              <a:ext uri="{FF2B5EF4-FFF2-40B4-BE49-F238E27FC236}">
                <a16:creationId xmlns:a16="http://schemas.microsoft.com/office/drawing/2014/main" id="{37DAE0F3-52C7-B64D-70FE-C441C64B4EF0}"/>
              </a:ext>
            </a:extLst>
          </p:cNvPr>
          <p:cNvSpPr>
            <a:spLocks noChangeArrowheads="1"/>
          </p:cNvSpPr>
          <p:nvPr/>
        </p:nvSpPr>
        <p:spPr bwMode="auto">
          <a:xfrm>
            <a:off x="7684160" y="1595653"/>
            <a:ext cx="377378"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34">
            <a:extLst>
              <a:ext uri="{FF2B5EF4-FFF2-40B4-BE49-F238E27FC236}">
                <a16:creationId xmlns:a16="http://schemas.microsoft.com/office/drawing/2014/main" id="{BC74ADA8-3503-B4E9-0E94-A566C811C5D7}"/>
              </a:ext>
            </a:extLst>
          </p:cNvPr>
          <p:cNvSpPr>
            <a:spLocks noChangeArrowheads="1"/>
          </p:cNvSpPr>
          <p:nvPr/>
        </p:nvSpPr>
        <p:spPr bwMode="auto">
          <a:xfrm>
            <a:off x="5698475" y="707824"/>
            <a:ext cx="375403" cy="377379"/>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35">
            <a:extLst>
              <a:ext uri="{FF2B5EF4-FFF2-40B4-BE49-F238E27FC236}">
                <a16:creationId xmlns:a16="http://schemas.microsoft.com/office/drawing/2014/main" id="{5B0BF110-D994-1281-B61D-38B4E34FAF43}"/>
              </a:ext>
            </a:extLst>
          </p:cNvPr>
          <p:cNvSpPr>
            <a:spLocks noChangeArrowheads="1"/>
          </p:cNvSpPr>
          <p:nvPr/>
        </p:nvSpPr>
        <p:spPr bwMode="auto">
          <a:xfrm>
            <a:off x="3554727" y="1101010"/>
            <a:ext cx="377378"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36">
            <a:extLst>
              <a:ext uri="{FF2B5EF4-FFF2-40B4-BE49-F238E27FC236}">
                <a16:creationId xmlns:a16="http://schemas.microsoft.com/office/drawing/2014/main" id="{47E6E136-171F-8DE6-1096-7B0DEAD41FF1}"/>
              </a:ext>
            </a:extLst>
          </p:cNvPr>
          <p:cNvSpPr>
            <a:spLocks noChangeArrowheads="1"/>
          </p:cNvSpPr>
          <p:nvPr/>
        </p:nvSpPr>
        <p:spPr bwMode="auto">
          <a:xfrm>
            <a:off x="4256137" y="4444072"/>
            <a:ext cx="375403" cy="375403"/>
          </a:xfrm>
          <a:prstGeom prst="ellipse">
            <a:avLst/>
          </a:prstGeom>
          <a:solidFill>
            <a:srgbClr val="3D824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37">
            <a:extLst>
              <a:ext uri="{FF2B5EF4-FFF2-40B4-BE49-F238E27FC236}">
                <a16:creationId xmlns:a16="http://schemas.microsoft.com/office/drawing/2014/main" id="{31F25269-7BD3-B9AF-72F2-26E1FF774889}"/>
              </a:ext>
            </a:extLst>
          </p:cNvPr>
          <p:cNvSpPr>
            <a:spLocks noChangeArrowheads="1"/>
          </p:cNvSpPr>
          <p:nvPr/>
        </p:nvSpPr>
        <p:spPr bwMode="auto">
          <a:xfrm>
            <a:off x="7956820" y="4444072"/>
            <a:ext cx="377378" cy="375403"/>
          </a:xfrm>
          <a:prstGeom prst="ellipse">
            <a:avLst/>
          </a:pr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9">
            <a:extLst>
              <a:ext uri="{FF2B5EF4-FFF2-40B4-BE49-F238E27FC236}">
                <a16:creationId xmlns:a16="http://schemas.microsoft.com/office/drawing/2014/main" id="{49429E81-B2D6-89C8-26B8-96BE40BD9921}"/>
              </a:ext>
            </a:extLst>
          </p:cNvPr>
          <p:cNvSpPr>
            <a:spLocks noEditPoints="1"/>
          </p:cNvSpPr>
          <p:nvPr/>
        </p:nvSpPr>
        <p:spPr bwMode="auto">
          <a:xfrm>
            <a:off x="4779726" y="3064958"/>
            <a:ext cx="444557" cy="335888"/>
          </a:xfrm>
          <a:custGeom>
            <a:avLst/>
            <a:gdLst>
              <a:gd name="T0" fmla="*/ 151 w 167"/>
              <a:gd name="T1" fmla="*/ 22 h 127"/>
              <a:gd name="T2" fmla="*/ 110 w 167"/>
              <a:gd name="T3" fmla="*/ 0 h 127"/>
              <a:gd name="T4" fmla="*/ 110 w 167"/>
              <a:gd name="T5" fmla="*/ 15 h 127"/>
              <a:gd name="T6" fmla="*/ 139 w 167"/>
              <a:gd name="T7" fmla="*/ 30 h 127"/>
              <a:gd name="T8" fmla="*/ 129 w 167"/>
              <a:gd name="T9" fmla="*/ 79 h 127"/>
              <a:gd name="T10" fmla="*/ 110 w 167"/>
              <a:gd name="T11" fmla="*/ 85 h 127"/>
              <a:gd name="T12" fmla="*/ 110 w 167"/>
              <a:gd name="T13" fmla="*/ 100 h 127"/>
              <a:gd name="T14" fmla="*/ 137 w 167"/>
              <a:gd name="T15" fmla="*/ 91 h 127"/>
              <a:gd name="T16" fmla="*/ 151 w 167"/>
              <a:gd name="T17" fmla="*/ 22 h 127"/>
              <a:gd name="T18" fmla="*/ 110 w 167"/>
              <a:gd name="T19" fmla="*/ 0 h 127"/>
              <a:gd name="T20" fmla="*/ 82 w 167"/>
              <a:gd name="T21" fmla="*/ 8 h 127"/>
              <a:gd name="T22" fmla="*/ 65 w 167"/>
              <a:gd name="T23" fmla="*/ 72 h 127"/>
              <a:gd name="T24" fmla="*/ 57 w 167"/>
              <a:gd name="T25" fmla="*/ 77 h 127"/>
              <a:gd name="T26" fmla="*/ 57 w 167"/>
              <a:gd name="T27" fmla="*/ 76 h 127"/>
              <a:gd name="T28" fmla="*/ 57 w 167"/>
              <a:gd name="T29" fmla="*/ 76 h 127"/>
              <a:gd name="T30" fmla="*/ 57 w 167"/>
              <a:gd name="T31" fmla="*/ 76 h 127"/>
              <a:gd name="T32" fmla="*/ 57 w 167"/>
              <a:gd name="T33" fmla="*/ 76 h 127"/>
              <a:gd name="T34" fmla="*/ 47 w 167"/>
              <a:gd name="T35" fmla="*/ 78 h 127"/>
              <a:gd name="T36" fmla="*/ 7 w 167"/>
              <a:gd name="T37" fmla="*/ 105 h 127"/>
              <a:gd name="T38" fmla="*/ 3 w 167"/>
              <a:gd name="T39" fmla="*/ 121 h 127"/>
              <a:gd name="T40" fmla="*/ 19 w 167"/>
              <a:gd name="T41" fmla="*/ 124 h 127"/>
              <a:gd name="T42" fmla="*/ 60 w 167"/>
              <a:gd name="T43" fmla="*/ 97 h 127"/>
              <a:gd name="T44" fmla="*/ 65 w 167"/>
              <a:gd name="T45" fmla="*/ 88 h 127"/>
              <a:gd name="T46" fmla="*/ 65 w 167"/>
              <a:gd name="T47" fmla="*/ 88 h 127"/>
              <a:gd name="T48" fmla="*/ 65 w 167"/>
              <a:gd name="T49" fmla="*/ 88 h 127"/>
              <a:gd name="T50" fmla="*/ 72 w 167"/>
              <a:gd name="T51" fmla="*/ 83 h 127"/>
              <a:gd name="T52" fmla="*/ 110 w 167"/>
              <a:gd name="T53" fmla="*/ 100 h 127"/>
              <a:gd name="T54" fmla="*/ 110 w 167"/>
              <a:gd name="T55" fmla="*/ 85 h 127"/>
              <a:gd name="T56" fmla="*/ 81 w 167"/>
              <a:gd name="T57" fmla="*/ 69 h 127"/>
              <a:gd name="T58" fmla="*/ 81 w 167"/>
              <a:gd name="T59" fmla="*/ 69 h 127"/>
              <a:gd name="T60" fmla="*/ 90 w 167"/>
              <a:gd name="T61" fmla="*/ 21 h 127"/>
              <a:gd name="T62" fmla="*/ 110 w 167"/>
              <a:gd name="T63" fmla="*/ 15 h 127"/>
              <a:gd name="T64" fmla="*/ 110 w 167"/>
              <a:gd name="T65"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27">
                <a:moveTo>
                  <a:pt x="151" y="22"/>
                </a:moveTo>
                <a:cubicBezTo>
                  <a:pt x="142" y="8"/>
                  <a:pt x="126" y="0"/>
                  <a:pt x="110" y="0"/>
                </a:cubicBezTo>
                <a:cubicBezTo>
                  <a:pt x="110" y="15"/>
                  <a:pt x="110" y="15"/>
                  <a:pt x="110" y="15"/>
                </a:cubicBezTo>
                <a:cubicBezTo>
                  <a:pt x="121" y="15"/>
                  <a:pt x="132" y="20"/>
                  <a:pt x="139" y="30"/>
                </a:cubicBezTo>
                <a:cubicBezTo>
                  <a:pt x="150" y="47"/>
                  <a:pt x="145" y="68"/>
                  <a:pt x="129" y="79"/>
                </a:cubicBezTo>
                <a:cubicBezTo>
                  <a:pt x="123" y="83"/>
                  <a:pt x="116" y="85"/>
                  <a:pt x="110" y="85"/>
                </a:cubicBezTo>
                <a:cubicBezTo>
                  <a:pt x="110" y="100"/>
                  <a:pt x="110" y="100"/>
                  <a:pt x="110" y="100"/>
                </a:cubicBezTo>
                <a:cubicBezTo>
                  <a:pt x="119" y="100"/>
                  <a:pt x="129" y="97"/>
                  <a:pt x="137" y="91"/>
                </a:cubicBezTo>
                <a:cubicBezTo>
                  <a:pt x="160" y="76"/>
                  <a:pt x="167" y="45"/>
                  <a:pt x="151" y="22"/>
                </a:cubicBezTo>
                <a:close/>
                <a:moveTo>
                  <a:pt x="110" y="0"/>
                </a:moveTo>
                <a:cubicBezTo>
                  <a:pt x="100" y="0"/>
                  <a:pt x="91" y="3"/>
                  <a:pt x="82" y="8"/>
                </a:cubicBezTo>
                <a:cubicBezTo>
                  <a:pt x="61" y="22"/>
                  <a:pt x="54" y="50"/>
                  <a:pt x="65" y="72"/>
                </a:cubicBezTo>
                <a:cubicBezTo>
                  <a:pt x="57" y="77"/>
                  <a:pt x="57" y="77"/>
                  <a:pt x="57" y="77"/>
                </a:cubicBezTo>
                <a:cubicBezTo>
                  <a:pt x="57" y="76"/>
                  <a:pt x="57" y="76"/>
                  <a:pt x="57" y="76"/>
                </a:cubicBezTo>
                <a:cubicBezTo>
                  <a:pt x="57" y="76"/>
                  <a:pt x="57" y="76"/>
                  <a:pt x="57" y="76"/>
                </a:cubicBezTo>
                <a:cubicBezTo>
                  <a:pt x="57" y="76"/>
                  <a:pt x="57" y="76"/>
                  <a:pt x="57" y="76"/>
                </a:cubicBezTo>
                <a:cubicBezTo>
                  <a:pt x="57" y="76"/>
                  <a:pt x="57" y="76"/>
                  <a:pt x="57" y="76"/>
                </a:cubicBezTo>
                <a:cubicBezTo>
                  <a:pt x="54" y="75"/>
                  <a:pt x="50" y="76"/>
                  <a:pt x="47" y="78"/>
                </a:cubicBezTo>
                <a:cubicBezTo>
                  <a:pt x="7" y="105"/>
                  <a:pt x="7" y="105"/>
                  <a:pt x="7" y="105"/>
                </a:cubicBezTo>
                <a:cubicBezTo>
                  <a:pt x="1" y="108"/>
                  <a:pt x="0" y="115"/>
                  <a:pt x="3" y="121"/>
                </a:cubicBezTo>
                <a:cubicBezTo>
                  <a:pt x="7" y="126"/>
                  <a:pt x="14" y="127"/>
                  <a:pt x="19" y="124"/>
                </a:cubicBezTo>
                <a:cubicBezTo>
                  <a:pt x="60" y="97"/>
                  <a:pt x="60" y="97"/>
                  <a:pt x="60" y="97"/>
                </a:cubicBezTo>
                <a:cubicBezTo>
                  <a:pt x="63" y="95"/>
                  <a:pt x="65" y="92"/>
                  <a:pt x="65" y="88"/>
                </a:cubicBezTo>
                <a:cubicBezTo>
                  <a:pt x="65" y="88"/>
                  <a:pt x="65" y="88"/>
                  <a:pt x="65" y="88"/>
                </a:cubicBezTo>
                <a:cubicBezTo>
                  <a:pt x="65" y="88"/>
                  <a:pt x="65" y="88"/>
                  <a:pt x="65" y="88"/>
                </a:cubicBezTo>
                <a:cubicBezTo>
                  <a:pt x="72" y="83"/>
                  <a:pt x="72" y="83"/>
                  <a:pt x="72" y="83"/>
                </a:cubicBezTo>
                <a:cubicBezTo>
                  <a:pt x="82" y="94"/>
                  <a:pt x="96" y="100"/>
                  <a:pt x="110" y="100"/>
                </a:cubicBezTo>
                <a:cubicBezTo>
                  <a:pt x="110" y="85"/>
                  <a:pt x="110" y="85"/>
                  <a:pt x="110" y="85"/>
                </a:cubicBezTo>
                <a:cubicBezTo>
                  <a:pt x="98" y="85"/>
                  <a:pt x="87" y="79"/>
                  <a:pt x="81" y="69"/>
                </a:cubicBezTo>
                <a:cubicBezTo>
                  <a:pt x="81" y="69"/>
                  <a:pt x="81" y="69"/>
                  <a:pt x="81" y="69"/>
                </a:cubicBezTo>
                <a:cubicBezTo>
                  <a:pt x="70" y="53"/>
                  <a:pt x="74" y="31"/>
                  <a:pt x="90" y="21"/>
                </a:cubicBezTo>
                <a:cubicBezTo>
                  <a:pt x="96" y="17"/>
                  <a:pt x="103" y="15"/>
                  <a:pt x="110" y="15"/>
                </a:cubicBezTo>
                <a:lnTo>
                  <a:pt x="11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39">
            <a:extLst>
              <a:ext uri="{FF2B5EF4-FFF2-40B4-BE49-F238E27FC236}">
                <a16:creationId xmlns:a16="http://schemas.microsoft.com/office/drawing/2014/main" id="{F3B55032-34B9-C5CA-D2E7-AF1F35903A7D}"/>
              </a:ext>
            </a:extLst>
          </p:cNvPr>
          <p:cNvSpPr>
            <a:spLocks noChangeArrowheads="1"/>
          </p:cNvSpPr>
          <p:nvPr/>
        </p:nvSpPr>
        <p:spPr bwMode="auto">
          <a:xfrm>
            <a:off x="8972385" y="3738711"/>
            <a:ext cx="132379" cy="13237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1">
            <a:extLst>
              <a:ext uri="{FF2B5EF4-FFF2-40B4-BE49-F238E27FC236}">
                <a16:creationId xmlns:a16="http://schemas.microsoft.com/office/drawing/2014/main" id="{01058F69-ADA5-DF50-79DB-85EEA8AFE953}"/>
              </a:ext>
            </a:extLst>
          </p:cNvPr>
          <p:cNvSpPr>
            <a:spLocks noEditPoints="1"/>
          </p:cNvSpPr>
          <p:nvPr/>
        </p:nvSpPr>
        <p:spPr bwMode="auto">
          <a:xfrm>
            <a:off x="9039562" y="3554960"/>
            <a:ext cx="248952" cy="248952"/>
          </a:xfrm>
          <a:custGeom>
            <a:avLst/>
            <a:gdLst>
              <a:gd name="T0" fmla="*/ 30 w 94"/>
              <a:gd name="T1" fmla="*/ 64 h 94"/>
              <a:gd name="T2" fmla="*/ 42 w 94"/>
              <a:gd name="T3" fmla="*/ 94 h 94"/>
              <a:gd name="T4" fmla="*/ 59 w 94"/>
              <a:gd name="T5" fmla="*/ 94 h 94"/>
              <a:gd name="T6" fmla="*/ 30 w 94"/>
              <a:gd name="T7" fmla="*/ 42 h 94"/>
              <a:gd name="T8" fmla="*/ 30 w 94"/>
              <a:gd name="T9" fmla="*/ 64 h 94"/>
              <a:gd name="T10" fmla="*/ 30 w 94"/>
              <a:gd name="T11" fmla="*/ 23 h 94"/>
              <a:gd name="T12" fmla="*/ 30 w 94"/>
              <a:gd name="T13" fmla="*/ 5 h 94"/>
              <a:gd name="T14" fmla="*/ 94 w 94"/>
              <a:gd name="T15" fmla="*/ 94 h 94"/>
              <a:gd name="T16" fmla="*/ 77 w 94"/>
              <a:gd name="T17" fmla="*/ 94 h 94"/>
              <a:gd name="T18" fmla="*/ 30 w 94"/>
              <a:gd name="T19" fmla="*/ 23 h 94"/>
              <a:gd name="T20" fmla="*/ 0 w 94"/>
              <a:gd name="T21" fmla="*/ 51 h 94"/>
              <a:gd name="T22" fmla="*/ 30 w 94"/>
              <a:gd name="T23" fmla="*/ 64 h 94"/>
              <a:gd name="T24" fmla="*/ 30 w 94"/>
              <a:gd name="T25" fmla="*/ 42 h 94"/>
              <a:gd name="T26" fmla="*/ 0 w 94"/>
              <a:gd name="T27" fmla="*/ 35 h 94"/>
              <a:gd name="T28" fmla="*/ 0 w 94"/>
              <a:gd name="T29" fmla="*/ 51 h 94"/>
              <a:gd name="T30" fmla="*/ 30 w 94"/>
              <a:gd name="T31" fmla="*/ 5 h 94"/>
              <a:gd name="T32" fmla="*/ 30 w 94"/>
              <a:gd name="T33" fmla="*/ 23 h 94"/>
              <a:gd name="T34" fmla="*/ 0 w 94"/>
              <a:gd name="T35" fmla="*/ 17 h 94"/>
              <a:gd name="T36" fmla="*/ 0 w 94"/>
              <a:gd name="T37" fmla="*/ 0 h 94"/>
              <a:gd name="T38" fmla="*/ 30 w 94"/>
              <a:gd name="T39" fmla="*/ 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4" h="94">
                <a:moveTo>
                  <a:pt x="30" y="64"/>
                </a:moveTo>
                <a:cubicBezTo>
                  <a:pt x="38" y="71"/>
                  <a:pt x="42" y="82"/>
                  <a:pt x="42" y="94"/>
                </a:cubicBezTo>
                <a:cubicBezTo>
                  <a:pt x="59" y="94"/>
                  <a:pt x="59" y="94"/>
                  <a:pt x="59" y="94"/>
                </a:cubicBezTo>
                <a:cubicBezTo>
                  <a:pt x="59" y="72"/>
                  <a:pt x="47" y="53"/>
                  <a:pt x="30" y="42"/>
                </a:cubicBezTo>
                <a:cubicBezTo>
                  <a:pt x="30" y="64"/>
                  <a:pt x="30" y="64"/>
                  <a:pt x="30" y="64"/>
                </a:cubicBezTo>
                <a:close/>
                <a:moveTo>
                  <a:pt x="30" y="23"/>
                </a:moveTo>
                <a:cubicBezTo>
                  <a:pt x="30" y="5"/>
                  <a:pt x="30" y="5"/>
                  <a:pt x="30" y="5"/>
                </a:cubicBezTo>
                <a:cubicBezTo>
                  <a:pt x="67" y="18"/>
                  <a:pt x="94" y="53"/>
                  <a:pt x="94" y="94"/>
                </a:cubicBezTo>
                <a:cubicBezTo>
                  <a:pt x="77" y="94"/>
                  <a:pt x="77" y="94"/>
                  <a:pt x="77" y="94"/>
                </a:cubicBezTo>
                <a:cubicBezTo>
                  <a:pt x="77" y="62"/>
                  <a:pt x="57" y="34"/>
                  <a:pt x="30" y="23"/>
                </a:cubicBezTo>
                <a:close/>
                <a:moveTo>
                  <a:pt x="0" y="51"/>
                </a:moveTo>
                <a:cubicBezTo>
                  <a:pt x="11" y="51"/>
                  <a:pt x="22" y="56"/>
                  <a:pt x="30" y="64"/>
                </a:cubicBezTo>
                <a:cubicBezTo>
                  <a:pt x="30" y="42"/>
                  <a:pt x="30" y="42"/>
                  <a:pt x="30" y="42"/>
                </a:cubicBezTo>
                <a:cubicBezTo>
                  <a:pt x="21" y="37"/>
                  <a:pt x="11" y="35"/>
                  <a:pt x="0" y="35"/>
                </a:cubicBezTo>
                <a:cubicBezTo>
                  <a:pt x="0" y="51"/>
                  <a:pt x="0" y="51"/>
                  <a:pt x="0" y="51"/>
                </a:cubicBezTo>
                <a:close/>
                <a:moveTo>
                  <a:pt x="30" y="5"/>
                </a:moveTo>
                <a:cubicBezTo>
                  <a:pt x="30" y="23"/>
                  <a:pt x="30" y="23"/>
                  <a:pt x="30" y="23"/>
                </a:cubicBezTo>
                <a:cubicBezTo>
                  <a:pt x="20" y="19"/>
                  <a:pt x="10" y="17"/>
                  <a:pt x="0" y="17"/>
                </a:cubicBezTo>
                <a:cubicBezTo>
                  <a:pt x="0" y="0"/>
                  <a:pt x="0" y="0"/>
                  <a:pt x="0" y="0"/>
                </a:cubicBezTo>
                <a:cubicBezTo>
                  <a:pt x="10" y="0"/>
                  <a:pt x="20" y="2"/>
                  <a:pt x="30" y="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
            <a:extLst>
              <a:ext uri="{FF2B5EF4-FFF2-40B4-BE49-F238E27FC236}">
                <a16:creationId xmlns:a16="http://schemas.microsoft.com/office/drawing/2014/main" id="{E6DBA5C6-9E71-7D79-606C-E0329A8EC61D}"/>
              </a:ext>
            </a:extLst>
          </p:cNvPr>
          <p:cNvSpPr>
            <a:spLocks noEditPoints="1"/>
          </p:cNvSpPr>
          <p:nvPr/>
        </p:nvSpPr>
        <p:spPr bwMode="auto">
          <a:xfrm>
            <a:off x="5846661" y="1753025"/>
            <a:ext cx="367500" cy="367500"/>
          </a:xfrm>
          <a:custGeom>
            <a:avLst/>
            <a:gdLst>
              <a:gd name="T0" fmla="*/ 69 w 139"/>
              <a:gd name="T1" fmla="*/ 10 h 139"/>
              <a:gd name="T2" fmla="*/ 76 w 139"/>
              <a:gd name="T3" fmla="*/ 10 h 139"/>
              <a:gd name="T4" fmla="*/ 79 w 139"/>
              <a:gd name="T5" fmla="*/ 0 h 139"/>
              <a:gd name="T6" fmla="*/ 100 w 139"/>
              <a:gd name="T7" fmla="*/ 6 h 139"/>
              <a:gd name="T8" fmla="*/ 97 w 139"/>
              <a:gd name="T9" fmla="*/ 16 h 139"/>
              <a:gd name="T10" fmla="*/ 116 w 139"/>
              <a:gd name="T11" fmla="*/ 32 h 139"/>
              <a:gd name="T12" fmla="*/ 125 w 139"/>
              <a:gd name="T13" fmla="*/ 27 h 139"/>
              <a:gd name="T14" fmla="*/ 136 w 139"/>
              <a:gd name="T15" fmla="*/ 47 h 139"/>
              <a:gd name="T16" fmla="*/ 127 w 139"/>
              <a:gd name="T17" fmla="*/ 52 h 139"/>
              <a:gd name="T18" fmla="*/ 129 w 139"/>
              <a:gd name="T19" fmla="*/ 76 h 139"/>
              <a:gd name="T20" fmla="*/ 139 w 139"/>
              <a:gd name="T21" fmla="*/ 79 h 139"/>
              <a:gd name="T22" fmla="*/ 133 w 139"/>
              <a:gd name="T23" fmla="*/ 100 h 139"/>
              <a:gd name="T24" fmla="*/ 123 w 139"/>
              <a:gd name="T25" fmla="*/ 97 h 139"/>
              <a:gd name="T26" fmla="*/ 107 w 139"/>
              <a:gd name="T27" fmla="*/ 117 h 139"/>
              <a:gd name="T28" fmla="*/ 112 w 139"/>
              <a:gd name="T29" fmla="*/ 126 h 139"/>
              <a:gd name="T30" fmla="*/ 92 w 139"/>
              <a:gd name="T31" fmla="*/ 136 h 139"/>
              <a:gd name="T32" fmla="*/ 87 w 139"/>
              <a:gd name="T33" fmla="*/ 127 h 139"/>
              <a:gd name="T34" fmla="*/ 69 w 139"/>
              <a:gd name="T35" fmla="*/ 130 h 139"/>
              <a:gd name="T36" fmla="*/ 69 w 139"/>
              <a:gd name="T37" fmla="*/ 110 h 139"/>
              <a:gd name="T38" fmla="*/ 108 w 139"/>
              <a:gd name="T39" fmla="*/ 81 h 139"/>
              <a:gd name="T40" fmla="*/ 81 w 139"/>
              <a:gd name="T41" fmla="*/ 31 h 139"/>
              <a:gd name="T42" fmla="*/ 69 w 139"/>
              <a:gd name="T43" fmla="*/ 29 h 139"/>
              <a:gd name="T44" fmla="*/ 69 w 139"/>
              <a:gd name="T45" fmla="*/ 10 h 139"/>
              <a:gd name="T46" fmla="*/ 32 w 139"/>
              <a:gd name="T47" fmla="*/ 23 h 139"/>
              <a:gd name="T48" fmla="*/ 27 w 139"/>
              <a:gd name="T49" fmla="*/ 14 h 139"/>
              <a:gd name="T50" fmla="*/ 46 w 139"/>
              <a:gd name="T51" fmla="*/ 3 h 139"/>
              <a:gd name="T52" fmla="*/ 51 w 139"/>
              <a:gd name="T53" fmla="*/ 12 h 139"/>
              <a:gd name="T54" fmla="*/ 69 w 139"/>
              <a:gd name="T55" fmla="*/ 10 h 139"/>
              <a:gd name="T56" fmla="*/ 69 w 139"/>
              <a:gd name="T57" fmla="*/ 29 h 139"/>
              <a:gd name="T58" fmla="*/ 31 w 139"/>
              <a:gd name="T59" fmla="*/ 58 h 139"/>
              <a:gd name="T60" fmla="*/ 58 w 139"/>
              <a:gd name="T61" fmla="*/ 108 h 139"/>
              <a:gd name="T62" fmla="*/ 58 w 139"/>
              <a:gd name="T63" fmla="*/ 108 h 139"/>
              <a:gd name="T64" fmla="*/ 69 w 139"/>
              <a:gd name="T65" fmla="*/ 110 h 139"/>
              <a:gd name="T66" fmla="*/ 69 w 139"/>
              <a:gd name="T67" fmla="*/ 130 h 139"/>
              <a:gd name="T68" fmla="*/ 63 w 139"/>
              <a:gd name="T69" fmla="*/ 129 h 139"/>
              <a:gd name="T70" fmla="*/ 60 w 139"/>
              <a:gd name="T71" fmla="*/ 139 h 139"/>
              <a:gd name="T72" fmla="*/ 39 w 139"/>
              <a:gd name="T73" fmla="*/ 133 h 139"/>
              <a:gd name="T74" fmla="*/ 42 w 139"/>
              <a:gd name="T75" fmla="*/ 123 h 139"/>
              <a:gd name="T76" fmla="*/ 22 w 139"/>
              <a:gd name="T77" fmla="*/ 107 h 139"/>
              <a:gd name="T78" fmla="*/ 13 w 139"/>
              <a:gd name="T79" fmla="*/ 112 h 139"/>
              <a:gd name="T80" fmla="*/ 3 w 139"/>
              <a:gd name="T81" fmla="*/ 93 h 139"/>
              <a:gd name="T82" fmla="*/ 12 w 139"/>
              <a:gd name="T83" fmla="*/ 88 h 139"/>
              <a:gd name="T84" fmla="*/ 10 w 139"/>
              <a:gd name="T85" fmla="*/ 63 h 139"/>
              <a:gd name="T86" fmla="*/ 0 w 139"/>
              <a:gd name="T87" fmla="*/ 60 h 139"/>
              <a:gd name="T88" fmla="*/ 6 w 139"/>
              <a:gd name="T89" fmla="*/ 39 h 139"/>
              <a:gd name="T90" fmla="*/ 16 w 139"/>
              <a:gd name="T91" fmla="*/ 42 h 139"/>
              <a:gd name="T92" fmla="*/ 32 w 139"/>
              <a:gd name="T93" fmla="*/ 2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9" h="139">
                <a:moveTo>
                  <a:pt x="69" y="10"/>
                </a:moveTo>
                <a:cubicBezTo>
                  <a:pt x="71" y="10"/>
                  <a:pt x="74" y="10"/>
                  <a:pt x="76" y="10"/>
                </a:cubicBezTo>
                <a:cubicBezTo>
                  <a:pt x="79" y="0"/>
                  <a:pt x="79" y="0"/>
                  <a:pt x="79" y="0"/>
                </a:cubicBezTo>
                <a:cubicBezTo>
                  <a:pt x="100" y="6"/>
                  <a:pt x="100" y="6"/>
                  <a:pt x="100" y="6"/>
                </a:cubicBezTo>
                <a:cubicBezTo>
                  <a:pt x="97" y="16"/>
                  <a:pt x="97" y="16"/>
                  <a:pt x="97" y="16"/>
                </a:cubicBezTo>
                <a:cubicBezTo>
                  <a:pt x="105" y="20"/>
                  <a:pt x="111" y="26"/>
                  <a:pt x="116" y="32"/>
                </a:cubicBezTo>
                <a:cubicBezTo>
                  <a:pt x="125" y="27"/>
                  <a:pt x="125" y="27"/>
                  <a:pt x="125" y="27"/>
                </a:cubicBezTo>
                <a:cubicBezTo>
                  <a:pt x="136" y="47"/>
                  <a:pt x="136" y="47"/>
                  <a:pt x="136" y="47"/>
                </a:cubicBezTo>
                <a:cubicBezTo>
                  <a:pt x="127" y="52"/>
                  <a:pt x="127" y="52"/>
                  <a:pt x="127" y="52"/>
                </a:cubicBezTo>
                <a:cubicBezTo>
                  <a:pt x="129" y="59"/>
                  <a:pt x="130" y="68"/>
                  <a:pt x="129" y="76"/>
                </a:cubicBezTo>
                <a:cubicBezTo>
                  <a:pt x="139" y="79"/>
                  <a:pt x="139" y="79"/>
                  <a:pt x="139" y="79"/>
                </a:cubicBezTo>
                <a:cubicBezTo>
                  <a:pt x="133" y="100"/>
                  <a:pt x="133" y="100"/>
                  <a:pt x="133" y="100"/>
                </a:cubicBezTo>
                <a:cubicBezTo>
                  <a:pt x="123" y="97"/>
                  <a:pt x="123" y="97"/>
                  <a:pt x="123" y="97"/>
                </a:cubicBezTo>
                <a:cubicBezTo>
                  <a:pt x="119" y="105"/>
                  <a:pt x="113" y="112"/>
                  <a:pt x="107" y="117"/>
                </a:cubicBezTo>
                <a:cubicBezTo>
                  <a:pt x="112" y="126"/>
                  <a:pt x="112" y="126"/>
                  <a:pt x="112" y="126"/>
                </a:cubicBezTo>
                <a:cubicBezTo>
                  <a:pt x="92" y="136"/>
                  <a:pt x="92" y="136"/>
                  <a:pt x="92" y="136"/>
                </a:cubicBezTo>
                <a:cubicBezTo>
                  <a:pt x="87" y="127"/>
                  <a:pt x="87" y="127"/>
                  <a:pt x="87" y="127"/>
                </a:cubicBezTo>
                <a:cubicBezTo>
                  <a:pt x="82" y="129"/>
                  <a:pt x="76" y="130"/>
                  <a:pt x="69" y="130"/>
                </a:cubicBezTo>
                <a:cubicBezTo>
                  <a:pt x="69" y="110"/>
                  <a:pt x="69" y="110"/>
                  <a:pt x="69" y="110"/>
                </a:cubicBezTo>
                <a:cubicBezTo>
                  <a:pt x="87" y="110"/>
                  <a:pt x="103" y="99"/>
                  <a:pt x="108" y="81"/>
                </a:cubicBezTo>
                <a:cubicBezTo>
                  <a:pt x="114" y="60"/>
                  <a:pt x="102" y="38"/>
                  <a:pt x="81" y="31"/>
                </a:cubicBezTo>
                <a:cubicBezTo>
                  <a:pt x="77" y="30"/>
                  <a:pt x="73" y="29"/>
                  <a:pt x="69" y="29"/>
                </a:cubicBezTo>
                <a:lnTo>
                  <a:pt x="69" y="10"/>
                </a:lnTo>
                <a:close/>
                <a:moveTo>
                  <a:pt x="32" y="23"/>
                </a:moveTo>
                <a:cubicBezTo>
                  <a:pt x="27" y="14"/>
                  <a:pt x="27" y="14"/>
                  <a:pt x="27" y="14"/>
                </a:cubicBezTo>
                <a:cubicBezTo>
                  <a:pt x="46" y="3"/>
                  <a:pt x="46" y="3"/>
                  <a:pt x="46" y="3"/>
                </a:cubicBezTo>
                <a:cubicBezTo>
                  <a:pt x="51" y="12"/>
                  <a:pt x="51" y="12"/>
                  <a:pt x="51" y="12"/>
                </a:cubicBezTo>
                <a:cubicBezTo>
                  <a:pt x="57" y="11"/>
                  <a:pt x="63" y="10"/>
                  <a:pt x="69" y="10"/>
                </a:cubicBezTo>
                <a:cubicBezTo>
                  <a:pt x="69" y="29"/>
                  <a:pt x="69" y="29"/>
                  <a:pt x="69" y="29"/>
                </a:cubicBezTo>
                <a:cubicBezTo>
                  <a:pt x="52" y="29"/>
                  <a:pt x="36" y="41"/>
                  <a:pt x="31" y="58"/>
                </a:cubicBezTo>
                <a:cubicBezTo>
                  <a:pt x="24" y="79"/>
                  <a:pt x="36" y="102"/>
                  <a:pt x="58" y="108"/>
                </a:cubicBezTo>
                <a:cubicBezTo>
                  <a:pt x="58" y="108"/>
                  <a:pt x="58" y="108"/>
                  <a:pt x="58" y="108"/>
                </a:cubicBezTo>
                <a:cubicBezTo>
                  <a:pt x="61" y="109"/>
                  <a:pt x="65" y="110"/>
                  <a:pt x="69" y="110"/>
                </a:cubicBezTo>
                <a:cubicBezTo>
                  <a:pt x="69" y="130"/>
                  <a:pt x="69" y="130"/>
                  <a:pt x="69" y="130"/>
                </a:cubicBezTo>
                <a:cubicBezTo>
                  <a:pt x="67" y="130"/>
                  <a:pt x="65" y="130"/>
                  <a:pt x="63" y="129"/>
                </a:cubicBezTo>
                <a:cubicBezTo>
                  <a:pt x="60" y="139"/>
                  <a:pt x="60" y="139"/>
                  <a:pt x="60" y="139"/>
                </a:cubicBezTo>
                <a:cubicBezTo>
                  <a:pt x="39" y="133"/>
                  <a:pt x="39" y="133"/>
                  <a:pt x="39" y="133"/>
                </a:cubicBezTo>
                <a:cubicBezTo>
                  <a:pt x="42" y="123"/>
                  <a:pt x="42" y="123"/>
                  <a:pt x="42" y="123"/>
                </a:cubicBezTo>
                <a:cubicBezTo>
                  <a:pt x="34" y="119"/>
                  <a:pt x="27" y="114"/>
                  <a:pt x="22" y="107"/>
                </a:cubicBezTo>
                <a:cubicBezTo>
                  <a:pt x="13" y="112"/>
                  <a:pt x="13" y="112"/>
                  <a:pt x="13" y="112"/>
                </a:cubicBezTo>
                <a:cubicBezTo>
                  <a:pt x="3" y="93"/>
                  <a:pt x="3" y="93"/>
                  <a:pt x="3" y="93"/>
                </a:cubicBezTo>
                <a:cubicBezTo>
                  <a:pt x="12" y="88"/>
                  <a:pt x="12" y="88"/>
                  <a:pt x="12" y="88"/>
                </a:cubicBezTo>
                <a:cubicBezTo>
                  <a:pt x="10" y="80"/>
                  <a:pt x="9" y="72"/>
                  <a:pt x="10" y="63"/>
                </a:cubicBezTo>
                <a:cubicBezTo>
                  <a:pt x="0" y="60"/>
                  <a:pt x="0" y="60"/>
                  <a:pt x="0" y="60"/>
                </a:cubicBezTo>
                <a:cubicBezTo>
                  <a:pt x="6" y="39"/>
                  <a:pt x="6" y="39"/>
                  <a:pt x="6" y="39"/>
                </a:cubicBezTo>
                <a:cubicBezTo>
                  <a:pt x="16" y="42"/>
                  <a:pt x="16" y="42"/>
                  <a:pt x="16" y="42"/>
                </a:cubicBezTo>
                <a:cubicBezTo>
                  <a:pt x="20" y="34"/>
                  <a:pt x="25" y="28"/>
                  <a:pt x="32" y="2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D7B45CA0-D4EE-B75A-B7AF-747DA851AE20}"/>
              </a:ext>
            </a:extLst>
          </p:cNvPr>
          <p:cNvSpPr>
            <a:spLocks/>
          </p:cNvSpPr>
          <p:nvPr/>
        </p:nvSpPr>
        <p:spPr bwMode="auto">
          <a:xfrm>
            <a:off x="6109443" y="2260805"/>
            <a:ext cx="389234" cy="375403"/>
          </a:xfrm>
          <a:custGeom>
            <a:avLst/>
            <a:gdLst>
              <a:gd name="T0" fmla="*/ 74 w 147"/>
              <a:gd name="T1" fmla="*/ 0 h 141"/>
              <a:gd name="T2" fmla="*/ 147 w 147"/>
              <a:gd name="T3" fmla="*/ 63 h 141"/>
              <a:gd name="T4" fmla="*/ 117 w 147"/>
              <a:gd name="T5" fmla="*/ 115 h 141"/>
              <a:gd name="T6" fmla="*/ 128 w 147"/>
              <a:gd name="T7" fmla="*/ 141 h 141"/>
              <a:gd name="T8" fmla="*/ 102 w 147"/>
              <a:gd name="T9" fmla="*/ 122 h 141"/>
              <a:gd name="T10" fmla="*/ 74 w 147"/>
              <a:gd name="T11" fmla="*/ 127 h 141"/>
              <a:gd name="T12" fmla="*/ 0 w 147"/>
              <a:gd name="T13" fmla="*/ 63 h 141"/>
              <a:gd name="T14" fmla="*/ 74 w 147"/>
              <a:gd name="T15" fmla="*/ 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1">
                <a:moveTo>
                  <a:pt x="74" y="0"/>
                </a:moveTo>
                <a:cubicBezTo>
                  <a:pt x="114" y="0"/>
                  <a:pt x="147" y="28"/>
                  <a:pt x="147" y="63"/>
                </a:cubicBezTo>
                <a:cubicBezTo>
                  <a:pt x="147" y="84"/>
                  <a:pt x="135" y="103"/>
                  <a:pt x="117" y="115"/>
                </a:cubicBezTo>
                <a:cubicBezTo>
                  <a:pt x="128" y="141"/>
                  <a:pt x="128" y="141"/>
                  <a:pt x="128" y="141"/>
                </a:cubicBezTo>
                <a:cubicBezTo>
                  <a:pt x="102" y="122"/>
                  <a:pt x="102" y="122"/>
                  <a:pt x="102" y="122"/>
                </a:cubicBezTo>
                <a:cubicBezTo>
                  <a:pt x="93" y="125"/>
                  <a:pt x="84" y="127"/>
                  <a:pt x="74" y="127"/>
                </a:cubicBezTo>
                <a:cubicBezTo>
                  <a:pt x="33" y="127"/>
                  <a:pt x="0" y="98"/>
                  <a:pt x="0" y="63"/>
                </a:cubicBezTo>
                <a:cubicBezTo>
                  <a:pt x="0" y="28"/>
                  <a:pt x="33" y="0"/>
                  <a:pt x="7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43">
            <a:extLst>
              <a:ext uri="{FF2B5EF4-FFF2-40B4-BE49-F238E27FC236}">
                <a16:creationId xmlns:a16="http://schemas.microsoft.com/office/drawing/2014/main" id="{4222090C-E2AE-D195-CD8E-2AEFF1CD8041}"/>
              </a:ext>
            </a:extLst>
          </p:cNvPr>
          <p:cNvSpPr>
            <a:spLocks noChangeArrowheads="1"/>
          </p:cNvSpPr>
          <p:nvPr/>
        </p:nvSpPr>
        <p:spPr bwMode="auto">
          <a:xfrm>
            <a:off x="6364322" y="2407017"/>
            <a:ext cx="51371"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44">
            <a:extLst>
              <a:ext uri="{FF2B5EF4-FFF2-40B4-BE49-F238E27FC236}">
                <a16:creationId xmlns:a16="http://schemas.microsoft.com/office/drawing/2014/main" id="{CB2CBDB9-883B-E0F8-AAB3-A9F95ADFBBC8}"/>
              </a:ext>
            </a:extLst>
          </p:cNvPr>
          <p:cNvSpPr>
            <a:spLocks noChangeArrowheads="1"/>
          </p:cNvSpPr>
          <p:nvPr/>
        </p:nvSpPr>
        <p:spPr bwMode="auto">
          <a:xfrm>
            <a:off x="6279362" y="2407017"/>
            <a:ext cx="53346"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45">
            <a:extLst>
              <a:ext uri="{FF2B5EF4-FFF2-40B4-BE49-F238E27FC236}">
                <a16:creationId xmlns:a16="http://schemas.microsoft.com/office/drawing/2014/main" id="{895FE884-0EDA-E773-004E-4F14FF05D1F2}"/>
              </a:ext>
            </a:extLst>
          </p:cNvPr>
          <p:cNvSpPr>
            <a:spLocks noChangeArrowheads="1"/>
          </p:cNvSpPr>
          <p:nvPr/>
        </p:nvSpPr>
        <p:spPr bwMode="auto">
          <a:xfrm>
            <a:off x="6190452" y="2407017"/>
            <a:ext cx="53346" cy="5137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7">
            <a:extLst>
              <a:ext uri="{FF2B5EF4-FFF2-40B4-BE49-F238E27FC236}">
                <a16:creationId xmlns:a16="http://schemas.microsoft.com/office/drawing/2014/main" id="{6108E62F-E1F4-F78B-F600-B7A06F02D222}"/>
              </a:ext>
            </a:extLst>
          </p:cNvPr>
          <p:cNvSpPr>
            <a:spLocks/>
          </p:cNvSpPr>
          <p:nvPr/>
        </p:nvSpPr>
        <p:spPr bwMode="auto">
          <a:xfrm>
            <a:off x="4799483" y="1185969"/>
            <a:ext cx="217338" cy="258831"/>
          </a:xfrm>
          <a:custGeom>
            <a:avLst/>
            <a:gdLst>
              <a:gd name="T0" fmla="*/ 0 w 110"/>
              <a:gd name="T1" fmla="*/ 0 h 131"/>
              <a:gd name="T2" fmla="*/ 110 w 110"/>
              <a:gd name="T3" fmla="*/ 65 h 131"/>
              <a:gd name="T4" fmla="*/ 0 w 110"/>
              <a:gd name="T5" fmla="*/ 131 h 131"/>
              <a:gd name="T6" fmla="*/ 0 w 110"/>
              <a:gd name="T7" fmla="*/ 0 h 131"/>
            </a:gdLst>
            <a:ahLst/>
            <a:cxnLst>
              <a:cxn ang="0">
                <a:pos x="T0" y="T1"/>
              </a:cxn>
              <a:cxn ang="0">
                <a:pos x="T2" y="T3"/>
              </a:cxn>
              <a:cxn ang="0">
                <a:pos x="T4" y="T5"/>
              </a:cxn>
              <a:cxn ang="0">
                <a:pos x="T6" y="T7"/>
              </a:cxn>
            </a:cxnLst>
            <a:rect l="0" t="0" r="r" b="b"/>
            <a:pathLst>
              <a:path w="110" h="131">
                <a:moveTo>
                  <a:pt x="0" y="0"/>
                </a:moveTo>
                <a:lnTo>
                  <a:pt x="110" y="65"/>
                </a:lnTo>
                <a:lnTo>
                  <a:pt x="0" y="131"/>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8">
            <a:extLst>
              <a:ext uri="{FF2B5EF4-FFF2-40B4-BE49-F238E27FC236}">
                <a16:creationId xmlns:a16="http://schemas.microsoft.com/office/drawing/2014/main" id="{18B841CB-5322-9886-0CCC-A8BB7AA7D6CB}"/>
              </a:ext>
            </a:extLst>
          </p:cNvPr>
          <p:cNvSpPr>
            <a:spLocks/>
          </p:cNvSpPr>
          <p:nvPr/>
        </p:nvSpPr>
        <p:spPr bwMode="auto">
          <a:xfrm>
            <a:off x="6158837" y="3547057"/>
            <a:ext cx="177823" cy="146209"/>
          </a:xfrm>
          <a:custGeom>
            <a:avLst/>
            <a:gdLst>
              <a:gd name="T0" fmla="*/ 0 w 90"/>
              <a:gd name="T1" fmla="*/ 66 h 74"/>
              <a:gd name="T2" fmla="*/ 84 w 90"/>
              <a:gd name="T3" fmla="*/ 0 h 74"/>
              <a:gd name="T4" fmla="*/ 90 w 90"/>
              <a:gd name="T5" fmla="*/ 8 h 74"/>
              <a:gd name="T6" fmla="*/ 7 w 90"/>
              <a:gd name="T7" fmla="*/ 74 h 74"/>
              <a:gd name="T8" fmla="*/ 0 w 90"/>
              <a:gd name="T9" fmla="*/ 66 h 74"/>
            </a:gdLst>
            <a:ahLst/>
            <a:cxnLst>
              <a:cxn ang="0">
                <a:pos x="T0" y="T1"/>
              </a:cxn>
              <a:cxn ang="0">
                <a:pos x="T2" y="T3"/>
              </a:cxn>
              <a:cxn ang="0">
                <a:pos x="T4" y="T5"/>
              </a:cxn>
              <a:cxn ang="0">
                <a:pos x="T6" y="T7"/>
              </a:cxn>
              <a:cxn ang="0">
                <a:pos x="T8" y="T9"/>
              </a:cxn>
            </a:cxnLst>
            <a:rect l="0" t="0" r="r" b="b"/>
            <a:pathLst>
              <a:path w="90" h="74">
                <a:moveTo>
                  <a:pt x="0" y="66"/>
                </a:moveTo>
                <a:lnTo>
                  <a:pt x="84" y="0"/>
                </a:lnTo>
                <a:lnTo>
                  <a:pt x="90" y="8"/>
                </a:lnTo>
                <a:lnTo>
                  <a:pt x="7" y="74"/>
                </a:lnTo>
                <a:lnTo>
                  <a:pt x="0" y="6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9">
            <a:extLst>
              <a:ext uri="{FF2B5EF4-FFF2-40B4-BE49-F238E27FC236}">
                <a16:creationId xmlns:a16="http://schemas.microsoft.com/office/drawing/2014/main" id="{8B647512-F8C4-B01B-1B8B-90FCEA9E4EFF}"/>
              </a:ext>
            </a:extLst>
          </p:cNvPr>
          <p:cNvSpPr>
            <a:spLocks/>
          </p:cNvSpPr>
          <p:nvPr/>
        </p:nvSpPr>
        <p:spPr bwMode="auto">
          <a:xfrm>
            <a:off x="6324805" y="3547057"/>
            <a:ext cx="179798" cy="146209"/>
          </a:xfrm>
          <a:custGeom>
            <a:avLst/>
            <a:gdLst>
              <a:gd name="T0" fmla="*/ 84 w 91"/>
              <a:gd name="T1" fmla="*/ 74 h 74"/>
              <a:gd name="T2" fmla="*/ 0 w 91"/>
              <a:gd name="T3" fmla="*/ 8 h 74"/>
              <a:gd name="T4" fmla="*/ 6 w 91"/>
              <a:gd name="T5" fmla="*/ 0 h 74"/>
              <a:gd name="T6" fmla="*/ 91 w 91"/>
              <a:gd name="T7" fmla="*/ 66 h 74"/>
              <a:gd name="T8" fmla="*/ 84 w 91"/>
              <a:gd name="T9" fmla="*/ 74 h 74"/>
            </a:gdLst>
            <a:ahLst/>
            <a:cxnLst>
              <a:cxn ang="0">
                <a:pos x="T0" y="T1"/>
              </a:cxn>
              <a:cxn ang="0">
                <a:pos x="T2" y="T3"/>
              </a:cxn>
              <a:cxn ang="0">
                <a:pos x="T4" y="T5"/>
              </a:cxn>
              <a:cxn ang="0">
                <a:pos x="T6" y="T7"/>
              </a:cxn>
              <a:cxn ang="0">
                <a:pos x="T8" y="T9"/>
              </a:cxn>
            </a:cxnLst>
            <a:rect l="0" t="0" r="r" b="b"/>
            <a:pathLst>
              <a:path w="91" h="74">
                <a:moveTo>
                  <a:pt x="84" y="74"/>
                </a:moveTo>
                <a:lnTo>
                  <a:pt x="0" y="8"/>
                </a:lnTo>
                <a:lnTo>
                  <a:pt x="6" y="0"/>
                </a:lnTo>
                <a:lnTo>
                  <a:pt x="91" y="66"/>
                </a:lnTo>
                <a:lnTo>
                  <a:pt x="84" y="7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49">
            <a:extLst>
              <a:ext uri="{FF2B5EF4-FFF2-40B4-BE49-F238E27FC236}">
                <a16:creationId xmlns:a16="http://schemas.microsoft.com/office/drawing/2014/main" id="{50679AF0-C972-D2A4-9FF7-9AA50CDB21ED}"/>
              </a:ext>
            </a:extLst>
          </p:cNvPr>
          <p:cNvSpPr>
            <a:spLocks noChangeArrowheads="1"/>
          </p:cNvSpPr>
          <p:nvPr/>
        </p:nvSpPr>
        <p:spPr bwMode="auto">
          <a:xfrm>
            <a:off x="6320854" y="3343548"/>
            <a:ext cx="21734" cy="21141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41">
            <a:extLst>
              <a:ext uri="{FF2B5EF4-FFF2-40B4-BE49-F238E27FC236}">
                <a16:creationId xmlns:a16="http://schemas.microsoft.com/office/drawing/2014/main" id="{4F467C43-606E-3424-F798-CC2873563817}"/>
              </a:ext>
            </a:extLst>
          </p:cNvPr>
          <p:cNvSpPr>
            <a:spLocks/>
          </p:cNvSpPr>
          <p:nvPr/>
        </p:nvSpPr>
        <p:spPr bwMode="auto">
          <a:xfrm>
            <a:off x="6243798" y="3256613"/>
            <a:ext cx="175846" cy="173871"/>
          </a:xfrm>
          <a:custGeom>
            <a:avLst/>
            <a:gdLst>
              <a:gd name="T0" fmla="*/ 45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5" y="48"/>
                  <a:pt x="63" y="56"/>
                  <a:pt x="66" y="66"/>
                </a:cubicBezTo>
                <a:cubicBezTo>
                  <a:pt x="0" y="66"/>
                  <a:pt x="0" y="66"/>
                  <a:pt x="0" y="66"/>
                </a:cubicBezTo>
                <a:cubicBezTo>
                  <a:pt x="3" y="56"/>
                  <a:pt x="11" y="48"/>
                  <a:pt x="21" y="44"/>
                </a:cubicBezTo>
                <a:cubicBezTo>
                  <a:pt x="16" y="40"/>
                  <a:pt x="13" y="33"/>
                  <a:pt x="13" y="24"/>
                </a:cubicBezTo>
                <a:cubicBezTo>
                  <a:pt x="13" y="11"/>
                  <a:pt x="22" y="0"/>
                  <a:pt x="33" y="0"/>
                </a:cubicBezTo>
                <a:cubicBezTo>
                  <a:pt x="44" y="0"/>
                  <a:pt x="53" y="11"/>
                  <a:pt x="53" y="24"/>
                </a:cubicBezTo>
                <a:cubicBezTo>
                  <a:pt x="53" y="33"/>
                  <a:pt x="50" y="40"/>
                  <a:pt x="45"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42">
            <a:extLst>
              <a:ext uri="{FF2B5EF4-FFF2-40B4-BE49-F238E27FC236}">
                <a16:creationId xmlns:a16="http://schemas.microsoft.com/office/drawing/2014/main" id="{2AA80127-57C6-F7D7-A185-315CDB261B72}"/>
              </a:ext>
            </a:extLst>
          </p:cNvPr>
          <p:cNvSpPr>
            <a:spLocks/>
          </p:cNvSpPr>
          <p:nvPr/>
        </p:nvSpPr>
        <p:spPr bwMode="auto">
          <a:xfrm>
            <a:off x="6077830" y="3562860"/>
            <a:ext cx="173871" cy="175846"/>
          </a:xfrm>
          <a:custGeom>
            <a:avLst/>
            <a:gdLst>
              <a:gd name="T0" fmla="*/ 44 w 66"/>
              <a:gd name="T1" fmla="*/ 44 h 66"/>
              <a:gd name="T2" fmla="*/ 66 w 66"/>
              <a:gd name="T3" fmla="*/ 66 h 66"/>
              <a:gd name="T4" fmla="*/ 0 w 66"/>
              <a:gd name="T5" fmla="*/ 66 h 66"/>
              <a:gd name="T6" fmla="*/ 21 w 66"/>
              <a:gd name="T7" fmla="*/ 44 h 66"/>
              <a:gd name="T8" fmla="*/ 13 w 66"/>
              <a:gd name="T9" fmla="*/ 24 h 66"/>
              <a:gd name="T10" fmla="*/ 33 w 66"/>
              <a:gd name="T11" fmla="*/ 0 h 66"/>
              <a:gd name="T12" fmla="*/ 53 w 66"/>
              <a:gd name="T13" fmla="*/ 24 h 66"/>
              <a:gd name="T14" fmla="*/ 44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4" y="44"/>
                </a:moveTo>
                <a:cubicBezTo>
                  <a:pt x="55" y="48"/>
                  <a:pt x="63" y="56"/>
                  <a:pt x="66" y="66"/>
                </a:cubicBezTo>
                <a:cubicBezTo>
                  <a:pt x="0" y="66"/>
                  <a:pt x="0" y="66"/>
                  <a:pt x="0" y="66"/>
                </a:cubicBezTo>
                <a:cubicBezTo>
                  <a:pt x="2" y="56"/>
                  <a:pt x="10" y="48"/>
                  <a:pt x="21" y="44"/>
                </a:cubicBezTo>
                <a:cubicBezTo>
                  <a:pt x="16" y="40"/>
                  <a:pt x="13" y="32"/>
                  <a:pt x="13" y="24"/>
                </a:cubicBezTo>
                <a:cubicBezTo>
                  <a:pt x="13" y="11"/>
                  <a:pt x="22" y="0"/>
                  <a:pt x="33" y="0"/>
                </a:cubicBezTo>
                <a:cubicBezTo>
                  <a:pt x="44" y="0"/>
                  <a:pt x="53" y="11"/>
                  <a:pt x="53" y="24"/>
                </a:cubicBezTo>
                <a:cubicBezTo>
                  <a:pt x="53" y="32"/>
                  <a:pt x="49" y="40"/>
                  <a:pt x="44"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43">
            <a:extLst>
              <a:ext uri="{FF2B5EF4-FFF2-40B4-BE49-F238E27FC236}">
                <a16:creationId xmlns:a16="http://schemas.microsoft.com/office/drawing/2014/main" id="{4B70D879-147E-04A4-CCE8-D700056471F4}"/>
              </a:ext>
            </a:extLst>
          </p:cNvPr>
          <p:cNvSpPr>
            <a:spLocks/>
          </p:cNvSpPr>
          <p:nvPr/>
        </p:nvSpPr>
        <p:spPr bwMode="auto">
          <a:xfrm>
            <a:off x="6411741" y="3562860"/>
            <a:ext cx="173871" cy="175846"/>
          </a:xfrm>
          <a:custGeom>
            <a:avLst/>
            <a:gdLst>
              <a:gd name="T0" fmla="*/ 45 w 66"/>
              <a:gd name="T1" fmla="*/ 44 h 66"/>
              <a:gd name="T2" fmla="*/ 66 w 66"/>
              <a:gd name="T3" fmla="*/ 66 h 66"/>
              <a:gd name="T4" fmla="*/ 0 w 66"/>
              <a:gd name="T5" fmla="*/ 66 h 66"/>
              <a:gd name="T6" fmla="*/ 22 w 66"/>
              <a:gd name="T7" fmla="*/ 44 h 66"/>
              <a:gd name="T8" fmla="*/ 13 w 66"/>
              <a:gd name="T9" fmla="*/ 24 h 66"/>
              <a:gd name="T10" fmla="*/ 33 w 66"/>
              <a:gd name="T11" fmla="*/ 0 h 66"/>
              <a:gd name="T12" fmla="*/ 53 w 66"/>
              <a:gd name="T13" fmla="*/ 24 h 66"/>
              <a:gd name="T14" fmla="*/ 45 w 66"/>
              <a:gd name="T15" fmla="*/ 4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66">
                <a:moveTo>
                  <a:pt x="45" y="44"/>
                </a:moveTo>
                <a:cubicBezTo>
                  <a:pt x="56" y="48"/>
                  <a:pt x="64" y="56"/>
                  <a:pt x="66" y="66"/>
                </a:cubicBezTo>
                <a:cubicBezTo>
                  <a:pt x="0" y="66"/>
                  <a:pt x="0" y="66"/>
                  <a:pt x="0" y="66"/>
                </a:cubicBezTo>
                <a:cubicBezTo>
                  <a:pt x="3" y="56"/>
                  <a:pt x="11" y="48"/>
                  <a:pt x="22" y="44"/>
                </a:cubicBezTo>
                <a:cubicBezTo>
                  <a:pt x="17" y="40"/>
                  <a:pt x="13" y="32"/>
                  <a:pt x="13" y="24"/>
                </a:cubicBezTo>
                <a:cubicBezTo>
                  <a:pt x="13" y="11"/>
                  <a:pt x="22" y="0"/>
                  <a:pt x="33" y="0"/>
                </a:cubicBezTo>
                <a:cubicBezTo>
                  <a:pt x="44" y="0"/>
                  <a:pt x="53" y="11"/>
                  <a:pt x="53" y="24"/>
                </a:cubicBezTo>
                <a:cubicBezTo>
                  <a:pt x="53" y="32"/>
                  <a:pt x="50" y="40"/>
                  <a:pt x="45" y="44"/>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53">
            <a:extLst>
              <a:ext uri="{FF2B5EF4-FFF2-40B4-BE49-F238E27FC236}">
                <a16:creationId xmlns:a16="http://schemas.microsoft.com/office/drawing/2014/main" id="{DB46DBBA-6769-03C3-775E-DA609F3FDA89}"/>
              </a:ext>
            </a:extLst>
          </p:cNvPr>
          <p:cNvSpPr>
            <a:spLocks noChangeArrowheads="1"/>
          </p:cNvSpPr>
          <p:nvPr/>
        </p:nvSpPr>
        <p:spPr bwMode="auto">
          <a:xfrm>
            <a:off x="6279362" y="3499637"/>
            <a:ext cx="104718" cy="108669"/>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5">
            <a:extLst>
              <a:ext uri="{FF2B5EF4-FFF2-40B4-BE49-F238E27FC236}">
                <a16:creationId xmlns:a16="http://schemas.microsoft.com/office/drawing/2014/main" id="{15C35A4C-551B-B36A-1EFD-87104AB9E81C}"/>
              </a:ext>
            </a:extLst>
          </p:cNvPr>
          <p:cNvSpPr>
            <a:spLocks/>
          </p:cNvSpPr>
          <p:nvPr/>
        </p:nvSpPr>
        <p:spPr bwMode="auto">
          <a:xfrm>
            <a:off x="7559683" y="3215122"/>
            <a:ext cx="217338" cy="252903"/>
          </a:xfrm>
          <a:custGeom>
            <a:avLst/>
            <a:gdLst>
              <a:gd name="T0" fmla="*/ 0 w 110"/>
              <a:gd name="T1" fmla="*/ 21 h 128"/>
              <a:gd name="T2" fmla="*/ 24 w 110"/>
              <a:gd name="T3" fmla="*/ 0 h 128"/>
              <a:gd name="T4" fmla="*/ 110 w 110"/>
              <a:gd name="T5" fmla="*/ 108 h 128"/>
              <a:gd name="T6" fmla="*/ 86 w 110"/>
              <a:gd name="T7" fmla="*/ 128 h 128"/>
              <a:gd name="T8" fmla="*/ 0 w 110"/>
              <a:gd name="T9" fmla="*/ 21 h 128"/>
            </a:gdLst>
            <a:ahLst/>
            <a:cxnLst>
              <a:cxn ang="0">
                <a:pos x="T0" y="T1"/>
              </a:cxn>
              <a:cxn ang="0">
                <a:pos x="T2" y="T3"/>
              </a:cxn>
              <a:cxn ang="0">
                <a:pos x="T4" y="T5"/>
              </a:cxn>
              <a:cxn ang="0">
                <a:pos x="T6" y="T7"/>
              </a:cxn>
              <a:cxn ang="0">
                <a:pos x="T8" y="T9"/>
              </a:cxn>
            </a:cxnLst>
            <a:rect l="0" t="0" r="r" b="b"/>
            <a:pathLst>
              <a:path w="110" h="128">
                <a:moveTo>
                  <a:pt x="0" y="21"/>
                </a:moveTo>
                <a:lnTo>
                  <a:pt x="24" y="0"/>
                </a:lnTo>
                <a:lnTo>
                  <a:pt x="110" y="108"/>
                </a:lnTo>
                <a:lnTo>
                  <a:pt x="86" y="128"/>
                </a:lnTo>
                <a:lnTo>
                  <a:pt x="0" y="2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A9BEBE15-6129-1592-4D92-052CA5B93AE6}"/>
              </a:ext>
            </a:extLst>
          </p:cNvPr>
          <p:cNvSpPr>
            <a:spLocks/>
          </p:cNvSpPr>
          <p:nvPr/>
        </p:nvSpPr>
        <p:spPr bwMode="auto">
          <a:xfrm>
            <a:off x="7575491" y="3234879"/>
            <a:ext cx="185726" cy="215363"/>
          </a:xfrm>
          <a:custGeom>
            <a:avLst/>
            <a:gdLst>
              <a:gd name="T0" fmla="*/ 0 w 94"/>
              <a:gd name="T1" fmla="*/ 12 h 109"/>
              <a:gd name="T2" fmla="*/ 79 w 94"/>
              <a:gd name="T3" fmla="*/ 109 h 109"/>
              <a:gd name="T4" fmla="*/ 94 w 94"/>
              <a:gd name="T5" fmla="*/ 96 h 109"/>
              <a:gd name="T6" fmla="*/ 16 w 94"/>
              <a:gd name="T7" fmla="*/ 0 h 109"/>
              <a:gd name="T8" fmla="*/ 0 w 94"/>
              <a:gd name="T9" fmla="*/ 12 h 109"/>
            </a:gdLst>
            <a:ahLst/>
            <a:cxnLst>
              <a:cxn ang="0">
                <a:pos x="T0" y="T1"/>
              </a:cxn>
              <a:cxn ang="0">
                <a:pos x="T2" y="T3"/>
              </a:cxn>
              <a:cxn ang="0">
                <a:pos x="T4" y="T5"/>
              </a:cxn>
              <a:cxn ang="0">
                <a:pos x="T6" y="T7"/>
              </a:cxn>
              <a:cxn ang="0">
                <a:pos x="T8" y="T9"/>
              </a:cxn>
            </a:cxnLst>
            <a:rect l="0" t="0" r="r" b="b"/>
            <a:pathLst>
              <a:path w="94" h="109">
                <a:moveTo>
                  <a:pt x="0" y="12"/>
                </a:moveTo>
                <a:lnTo>
                  <a:pt x="79" y="109"/>
                </a:lnTo>
                <a:lnTo>
                  <a:pt x="94" y="96"/>
                </a:lnTo>
                <a:lnTo>
                  <a:pt x="16" y="0"/>
                </a:lnTo>
                <a:lnTo>
                  <a:pt x="0" y="1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7">
            <a:extLst>
              <a:ext uri="{FF2B5EF4-FFF2-40B4-BE49-F238E27FC236}">
                <a16:creationId xmlns:a16="http://schemas.microsoft.com/office/drawing/2014/main" id="{A31747A9-E7FE-7848-83B8-05804DE85193}"/>
              </a:ext>
            </a:extLst>
          </p:cNvPr>
          <p:cNvSpPr>
            <a:spLocks/>
          </p:cNvSpPr>
          <p:nvPr/>
        </p:nvSpPr>
        <p:spPr bwMode="auto">
          <a:xfrm>
            <a:off x="7490529" y="3140042"/>
            <a:ext cx="163992" cy="163992"/>
          </a:xfrm>
          <a:custGeom>
            <a:avLst/>
            <a:gdLst>
              <a:gd name="T0" fmla="*/ 26 w 62"/>
              <a:gd name="T1" fmla="*/ 1 h 62"/>
              <a:gd name="T2" fmla="*/ 52 w 62"/>
              <a:gd name="T3" fmla="*/ 12 h 62"/>
              <a:gd name="T4" fmla="*/ 47 w 62"/>
              <a:gd name="T5" fmla="*/ 52 h 62"/>
              <a:gd name="T6" fmla="*/ 7 w 62"/>
              <a:gd name="T7" fmla="*/ 47 h 62"/>
              <a:gd name="T8" fmla="*/ 3 w 62"/>
              <a:gd name="T9" fmla="*/ 20 h 62"/>
              <a:gd name="T10" fmla="*/ 13 w 62"/>
              <a:gd name="T11" fmla="*/ 33 h 62"/>
              <a:gd name="T12" fmla="*/ 18 w 62"/>
              <a:gd name="T13" fmla="*/ 39 h 62"/>
              <a:gd name="T14" fmla="*/ 27 w 62"/>
              <a:gd name="T15" fmla="*/ 38 h 62"/>
              <a:gd name="T16" fmla="*/ 35 w 62"/>
              <a:gd name="T17" fmla="*/ 37 h 62"/>
              <a:gd name="T18" fmla="*/ 38 w 62"/>
              <a:gd name="T19" fmla="*/ 29 h 62"/>
              <a:gd name="T20" fmla="*/ 41 w 62"/>
              <a:gd name="T21" fmla="*/ 21 h 62"/>
              <a:gd name="T22" fmla="*/ 36 w 62"/>
              <a:gd name="T23" fmla="*/ 14 h 62"/>
              <a:gd name="T24" fmla="*/ 26 w 62"/>
              <a:gd name="T25"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26" y="1"/>
                </a:moveTo>
                <a:cubicBezTo>
                  <a:pt x="35" y="0"/>
                  <a:pt x="45" y="4"/>
                  <a:pt x="52" y="12"/>
                </a:cubicBezTo>
                <a:cubicBezTo>
                  <a:pt x="62" y="24"/>
                  <a:pt x="60" y="42"/>
                  <a:pt x="47" y="52"/>
                </a:cubicBezTo>
                <a:cubicBezTo>
                  <a:pt x="35" y="62"/>
                  <a:pt x="17" y="60"/>
                  <a:pt x="7" y="47"/>
                </a:cubicBezTo>
                <a:cubicBezTo>
                  <a:pt x="1" y="39"/>
                  <a:pt x="0" y="29"/>
                  <a:pt x="3" y="20"/>
                </a:cubicBezTo>
                <a:cubicBezTo>
                  <a:pt x="13" y="33"/>
                  <a:pt x="13" y="33"/>
                  <a:pt x="13" y="33"/>
                </a:cubicBezTo>
                <a:cubicBezTo>
                  <a:pt x="18" y="39"/>
                  <a:pt x="18" y="39"/>
                  <a:pt x="18" y="39"/>
                </a:cubicBezTo>
                <a:cubicBezTo>
                  <a:pt x="27" y="38"/>
                  <a:pt x="27" y="38"/>
                  <a:pt x="27" y="38"/>
                </a:cubicBezTo>
                <a:cubicBezTo>
                  <a:pt x="35" y="37"/>
                  <a:pt x="35" y="37"/>
                  <a:pt x="35" y="37"/>
                </a:cubicBezTo>
                <a:cubicBezTo>
                  <a:pt x="38" y="29"/>
                  <a:pt x="38" y="29"/>
                  <a:pt x="38" y="29"/>
                </a:cubicBezTo>
                <a:cubicBezTo>
                  <a:pt x="41" y="21"/>
                  <a:pt x="41" y="21"/>
                  <a:pt x="41" y="21"/>
                </a:cubicBezTo>
                <a:cubicBezTo>
                  <a:pt x="36" y="14"/>
                  <a:pt x="36" y="14"/>
                  <a:pt x="36" y="14"/>
                </a:cubicBezTo>
                <a:lnTo>
                  <a:pt x="26"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8">
            <a:extLst>
              <a:ext uri="{FF2B5EF4-FFF2-40B4-BE49-F238E27FC236}">
                <a16:creationId xmlns:a16="http://schemas.microsoft.com/office/drawing/2014/main" id="{962F3546-6202-DE74-8B3D-C6950DD48919}"/>
              </a:ext>
            </a:extLst>
          </p:cNvPr>
          <p:cNvSpPr>
            <a:spLocks/>
          </p:cNvSpPr>
          <p:nvPr/>
        </p:nvSpPr>
        <p:spPr bwMode="auto">
          <a:xfrm>
            <a:off x="7684160" y="3381089"/>
            <a:ext cx="163992" cy="163992"/>
          </a:xfrm>
          <a:custGeom>
            <a:avLst/>
            <a:gdLst>
              <a:gd name="T0" fmla="*/ 59 w 62"/>
              <a:gd name="T1" fmla="*/ 42 h 62"/>
              <a:gd name="T2" fmla="*/ 54 w 62"/>
              <a:gd name="T3" fmla="*/ 15 h 62"/>
              <a:gd name="T4" fmla="*/ 14 w 62"/>
              <a:gd name="T5" fmla="*/ 10 h 62"/>
              <a:gd name="T6" fmla="*/ 10 w 62"/>
              <a:gd name="T7" fmla="*/ 50 h 62"/>
              <a:gd name="T8" fmla="*/ 35 w 62"/>
              <a:gd name="T9" fmla="*/ 61 h 62"/>
              <a:gd name="T10" fmla="*/ 25 w 62"/>
              <a:gd name="T11" fmla="*/ 48 h 62"/>
              <a:gd name="T12" fmla="*/ 20 w 62"/>
              <a:gd name="T13" fmla="*/ 41 h 62"/>
              <a:gd name="T14" fmla="*/ 23 w 62"/>
              <a:gd name="T15" fmla="*/ 33 h 62"/>
              <a:gd name="T16" fmla="*/ 26 w 62"/>
              <a:gd name="T17" fmla="*/ 25 h 62"/>
              <a:gd name="T18" fmla="*/ 35 w 62"/>
              <a:gd name="T19" fmla="*/ 24 h 62"/>
              <a:gd name="T20" fmla="*/ 43 w 62"/>
              <a:gd name="T21" fmla="*/ 23 h 62"/>
              <a:gd name="T22" fmla="*/ 48 w 62"/>
              <a:gd name="T23" fmla="*/ 29 h 62"/>
              <a:gd name="T24" fmla="*/ 59 w 62"/>
              <a:gd name="T25" fmla="*/ 4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62">
                <a:moveTo>
                  <a:pt x="59" y="42"/>
                </a:moveTo>
                <a:cubicBezTo>
                  <a:pt x="62" y="33"/>
                  <a:pt x="60" y="23"/>
                  <a:pt x="54" y="15"/>
                </a:cubicBezTo>
                <a:cubicBezTo>
                  <a:pt x="44" y="2"/>
                  <a:pt x="26" y="0"/>
                  <a:pt x="14" y="10"/>
                </a:cubicBezTo>
                <a:cubicBezTo>
                  <a:pt x="2" y="20"/>
                  <a:pt x="0" y="38"/>
                  <a:pt x="10" y="50"/>
                </a:cubicBezTo>
                <a:cubicBezTo>
                  <a:pt x="16" y="58"/>
                  <a:pt x="26" y="62"/>
                  <a:pt x="35" y="61"/>
                </a:cubicBezTo>
                <a:cubicBezTo>
                  <a:pt x="25" y="48"/>
                  <a:pt x="25" y="48"/>
                  <a:pt x="25" y="48"/>
                </a:cubicBezTo>
                <a:cubicBezTo>
                  <a:pt x="20" y="41"/>
                  <a:pt x="20" y="41"/>
                  <a:pt x="20" y="41"/>
                </a:cubicBezTo>
                <a:cubicBezTo>
                  <a:pt x="23" y="33"/>
                  <a:pt x="23" y="33"/>
                  <a:pt x="23" y="33"/>
                </a:cubicBezTo>
                <a:cubicBezTo>
                  <a:pt x="26" y="25"/>
                  <a:pt x="26" y="25"/>
                  <a:pt x="26" y="25"/>
                </a:cubicBezTo>
                <a:cubicBezTo>
                  <a:pt x="35" y="24"/>
                  <a:pt x="35" y="24"/>
                  <a:pt x="35" y="24"/>
                </a:cubicBezTo>
                <a:cubicBezTo>
                  <a:pt x="43" y="23"/>
                  <a:pt x="43" y="23"/>
                  <a:pt x="43" y="23"/>
                </a:cubicBezTo>
                <a:cubicBezTo>
                  <a:pt x="48" y="29"/>
                  <a:pt x="48" y="29"/>
                  <a:pt x="48" y="29"/>
                </a:cubicBezTo>
                <a:lnTo>
                  <a:pt x="59" y="4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9">
            <a:extLst>
              <a:ext uri="{FF2B5EF4-FFF2-40B4-BE49-F238E27FC236}">
                <a16:creationId xmlns:a16="http://schemas.microsoft.com/office/drawing/2014/main" id="{10D786A0-9484-057B-B6FD-2BFA7F15F465}"/>
              </a:ext>
            </a:extLst>
          </p:cNvPr>
          <p:cNvSpPr>
            <a:spLocks/>
          </p:cNvSpPr>
          <p:nvPr/>
        </p:nvSpPr>
        <p:spPr bwMode="auto">
          <a:xfrm>
            <a:off x="7697991" y="3392943"/>
            <a:ext cx="134355" cy="132379"/>
          </a:xfrm>
          <a:custGeom>
            <a:avLst/>
            <a:gdLst>
              <a:gd name="T0" fmla="*/ 51 w 51"/>
              <a:gd name="T1" fmla="*/ 26 h 50"/>
              <a:gd name="T2" fmla="*/ 45 w 51"/>
              <a:gd name="T3" fmla="*/ 12 h 50"/>
              <a:gd name="T4" fmla="*/ 12 w 51"/>
              <a:gd name="T5" fmla="*/ 9 h 50"/>
              <a:gd name="T6" fmla="*/ 8 w 51"/>
              <a:gd name="T7" fmla="*/ 42 h 50"/>
              <a:gd name="T8" fmla="*/ 20 w 51"/>
              <a:gd name="T9" fmla="*/ 50 h 50"/>
              <a:gd name="T10" fmla="*/ 10 w 51"/>
              <a:gd name="T11" fmla="*/ 37 h 50"/>
              <a:gd name="T12" fmla="*/ 18 w 51"/>
              <a:gd name="T13" fmla="*/ 16 h 50"/>
              <a:gd name="T14" fmla="*/ 40 w 51"/>
              <a:gd name="T15" fmla="*/ 13 h 50"/>
              <a:gd name="T16" fmla="*/ 51 w 51"/>
              <a:gd name="T17" fmla="*/ 2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0">
                <a:moveTo>
                  <a:pt x="51" y="26"/>
                </a:moveTo>
                <a:cubicBezTo>
                  <a:pt x="50" y="21"/>
                  <a:pt x="49" y="16"/>
                  <a:pt x="45" y="12"/>
                </a:cubicBezTo>
                <a:cubicBezTo>
                  <a:pt x="37" y="2"/>
                  <a:pt x="22" y="0"/>
                  <a:pt x="12" y="9"/>
                </a:cubicBezTo>
                <a:cubicBezTo>
                  <a:pt x="2" y="17"/>
                  <a:pt x="0" y="32"/>
                  <a:pt x="8" y="42"/>
                </a:cubicBezTo>
                <a:cubicBezTo>
                  <a:pt x="11" y="46"/>
                  <a:pt x="16" y="49"/>
                  <a:pt x="20" y="50"/>
                </a:cubicBezTo>
                <a:cubicBezTo>
                  <a:pt x="10" y="37"/>
                  <a:pt x="10" y="37"/>
                  <a:pt x="10" y="37"/>
                </a:cubicBezTo>
                <a:cubicBezTo>
                  <a:pt x="18" y="16"/>
                  <a:pt x="18" y="16"/>
                  <a:pt x="18" y="16"/>
                </a:cubicBezTo>
                <a:cubicBezTo>
                  <a:pt x="40" y="13"/>
                  <a:pt x="40" y="13"/>
                  <a:pt x="40" y="13"/>
                </a:cubicBezTo>
                <a:lnTo>
                  <a:pt x="51" y="2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50">
            <a:extLst>
              <a:ext uri="{FF2B5EF4-FFF2-40B4-BE49-F238E27FC236}">
                <a16:creationId xmlns:a16="http://schemas.microsoft.com/office/drawing/2014/main" id="{2ABE7325-766F-4F38-EB2B-A51D6119CF79}"/>
              </a:ext>
            </a:extLst>
          </p:cNvPr>
          <p:cNvSpPr>
            <a:spLocks/>
          </p:cNvSpPr>
          <p:nvPr/>
        </p:nvSpPr>
        <p:spPr bwMode="auto">
          <a:xfrm>
            <a:off x="7506337" y="3155847"/>
            <a:ext cx="132379" cy="132379"/>
          </a:xfrm>
          <a:custGeom>
            <a:avLst/>
            <a:gdLst>
              <a:gd name="T0" fmla="*/ 0 w 50"/>
              <a:gd name="T1" fmla="*/ 25 h 50"/>
              <a:gd name="T2" fmla="*/ 5 w 50"/>
              <a:gd name="T3" fmla="*/ 38 h 50"/>
              <a:gd name="T4" fmla="*/ 38 w 50"/>
              <a:gd name="T5" fmla="*/ 42 h 50"/>
              <a:gd name="T6" fmla="*/ 42 w 50"/>
              <a:gd name="T7" fmla="*/ 9 h 50"/>
              <a:gd name="T8" fmla="*/ 30 w 50"/>
              <a:gd name="T9" fmla="*/ 0 h 50"/>
              <a:gd name="T10" fmla="*/ 40 w 50"/>
              <a:gd name="T11" fmla="*/ 14 h 50"/>
              <a:gd name="T12" fmla="*/ 32 w 50"/>
              <a:gd name="T13" fmla="*/ 35 h 50"/>
              <a:gd name="T14" fmla="*/ 10 w 50"/>
              <a:gd name="T15" fmla="*/ 38 h 50"/>
              <a:gd name="T16" fmla="*/ 0 w 50"/>
              <a:gd name="T17"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50">
                <a:moveTo>
                  <a:pt x="0" y="25"/>
                </a:moveTo>
                <a:cubicBezTo>
                  <a:pt x="0" y="30"/>
                  <a:pt x="2" y="34"/>
                  <a:pt x="5" y="38"/>
                </a:cubicBezTo>
                <a:cubicBezTo>
                  <a:pt x="13" y="49"/>
                  <a:pt x="28" y="50"/>
                  <a:pt x="38" y="42"/>
                </a:cubicBezTo>
                <a:cubicBezTo>
                  <a:pt x="49" y="34"/>
                  <a:pt x="50" y="19"/>
                  <a:pt x="42" y="9"/>
                </a:cubicBezTo>
                <a:cubicBezTo>
                  <a:pt x="39" y="5"/>
                  <a:pt x="35" y="2"/>
                  <a:pt x="30" y="0"/>
                </a:cubicBezTo>
                <a:cubicBezTo>
                  <a:pt x="40" y="14"/>
                  <a:pt x="40" y="14"/>
                  <a:pt x="40" y="14"/>
                </a:cubicBezTo>
                <a:cubicBezTo>
                  <a:pt x="32" y="35"/>
                  <a:pt x="32" y="35"/>
                  <a:pt x="32" y="35"/>
                </a:cubicBezTo>
                <a:cubicBezTo>
                  <a:pt x="10" y="38"/>
                  <a:pt x="10" y="38"/>
                  <a:pt x="10" y="38"/>
                </a:cubicBezTo>
                <a:lnTo>
                  <a:pt x="0" y="2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51">
            <a:extLst>
              <a:ext uri="{FF2B5EF4-FFF2-40B4-BE49-F238E27FC236}">
                <a16:creationId xmlns:a16="http://schemas.microsoft.com/office/drawing/2014/main" id="{0BE40999-E56F-5D2F-F321-BC895E4DBDFE}"/>
              </a:ext>
            </a:extLst>
          </p:cNvPr>
          <p:cNvSpPr>
            <a:spLocks/>
          </p:cNvSpPr>
          <p:nvPr/>
        </p:nvSpPr>
        <p:spPr bwMode="auto">
          <a:xfrm>
            <a:off x="8535732" y="805623"/>
            <a:ext cx="245000" cy="227217"/>
          </a:xfrm>
          <a:custGeom>
            <a:avLst/>
            <a:gdLst>
              <a:gd name="T0" fmla="*/ 16 w 92"/>
              <a:gd name="T1" fmla="*/ 86 h 86"/>
              <a:gd name="T2" fmla="*/ 31 w 92"/>
              <a:gd name="T3" fmla="*/ 71 h 86"/>
              <a:gd name="T4" fmla="*/ 31 w 92"/>
              <a:gd name="T5" fmla="*/ 71 h 86"/>
              <a:gd name="T6" fmla="*/ 31 w 92"/>
              <a:gd name="T7" fmla="*/ 20 h 86"/>
              <a:gd name="T8" fmla="*/ 82 w 92"/>
              <a:gd name="T9" fmla="*/ 20 h 86"/>
              <a:gd name="T10" fmla="*/ 82 w 92"/>
              <a:gd name="T11" fmla="*/ 56 h 86"/>
              <a:gd name="T12" fmla="*/ 76 w 92"/>
              <a:gd name="T13" fmla="*/ 55 h 86"/>
              <a:gd name="T14" fmla="*/ 60 w 92"/>
              <a:gd name="T15" fmla="*/ 71 h 86"/>
              <a:gd name="T16" fmla="*/ 76 w 92"/>
              <a:gd name="T17" fmla="*/ 86 h 86"/>
              <a:gd name="T18" fmla="*/ 92 w 92"/>
              <a:gd name="T19" fmla="*/ 71 h 86"/>
              <a:gd name="T20" fmla="*/ 92 w 92"/>
              <a:gd name="T21" fmla="*/ 71 h 86"/>
              <a:gd name="T22" fmla="*/ 92 w 92"/>
              <a:gd name="T23" fmla="*/ 71 h 86"/>
              <a:gd name="T24" fmla="*/ 92 w 92"/>
              <a:gd name="T25" fmla="*/ 20 h 86"/>
              <a:gd name="T26" fmla="*/ 92 w 92"/>
              <a:gd name="T27" fmla="*/ 0 h 86"/>
              <a:gd name="T28" fmla="*/ 82 w 92"/>
              <a:gd name="T29" fmla="*/ 0 h 86"/>
              <a:gd name="T30" fmla="*/ 31 w 92"/>
              <a:gd name="T31" fmla="*/ 0 h 86"/>
              <a:gd name="T32" fmla="*/ 21 w 92"/>
              <a:gd name="T33" fmla="*/ 0 h 86"/>
              <a:gd name="T34" fmla="*/ 21 w 92"/>
              <a:gd name="T35" fmla="*/ 20 h 86"/>
              <a:gd name="T36" fmla="*/ 21 w 92"/>
              <a:gd name="T37" fmla="*/ 56 h 86"/>
              <a:gd name="T38" fmla="*/ 16 w 92"/>
              <a:gd name="T39" fmla="*/ 55 h 86"/>
              <a:gd name="T40" fmla="*/ 0 w 92"/>
              <a:gd name="T41" fmla="*/ 71 h 86"/>
              <a:gd name="T42" fmla="*/ 16 w 92"/>
              <a:gd name="T43"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86">
                <a:moveTo>
                  <a:pt x="16" y="86"/>
                </a:moveTo>
                <a:cubicBezTo>
                  <a:pt x="24" y="86"/>
                  <a:pt x="31" y="79"/>
                  <a:pt x="31" y="71"/>
                </a:cubicBezTo>
                <a:cubicBezTo>
                  <a:pt x="31" y="71"/>
                  <a:pt x="31" y="71"/>
                  <a:pt x="31" y="71"/>
                </a:cubicBezTo>
                <a:cubicBezTo>
                  <a:pt x="31" y="20"/>
                  <a:pt x="31" y="20"/>
                  <a:pt x="31" y="20"/>
                </a:cubicBezTo>
                <a:cubicBezTo>
                  <a:pt x="82" y="20"/>
                  <a:pt x="82" y="20"/>
                  <a:pt x="82" y="20"/>
                </a:cubicBezTo>
                <a:cubicBezTo>
                  <a:pt x="82" y="56"/>
                  <a:pt x="82" y="56"/>
                  <a:pt x="82" y="56"/>
                </a:cubicBezTo>
                <a:cubicBezTo>
                  <a:pt x="80" y="55"/>
                  <a:pt x="78" y="55"/>
                  <a:pt x="76" y="55"/>
                </a:cubicBezTo>
                <a:cubicBezTo>
                  <a:pt x="67" y="55"/>
                  <a:pt x="60" y="62"/>
                  <a:pt x="60" y="71"/>
                </a:cubicBezTo>
                <a:cubicBezTo>
                  <a:pt x="60" y="79"/>
                  <a:pt x="67" y="86"/>
                  <a:pt x="76" y="86"/>
                </a:cubicBezTo>
                <a:cubicBezTo>
                  <a:pt x="85" y="86"/>
                  <a:pt x="92" y="79"/>
                  <a:pt x="92" y="71"/>
                </a:cubicBezTo>
                <a:cubicBezTo>
                  <a:pt x="92" y="71"/>
                  <a:pt x="92" y="71"/>
                  <a:pt x="92" y="71"/>
                </a:cubicBezTo>
                <a:cubicBezTo>
                  <a:pt x="92" y="71"/>
                  <a:pt x="92" y="71"/>
                  <a:pt x="92" y="71"/>
                </a:cubicBezTo>
                <a:cubicBezTo>
                  <a:pt x="92" y="20"/>
                  <a:pt x="92" y="20"/>
                  <a:pt x="92" y="20"/>
                </a:cubicBezTo>
                <a:cubicBezTo>
                  <a:pt x="92" y="0"/>
                  <a:pt x="92" y="0"/>
                  <a:pt x="92" y="0"/>
                </a:cubicBezTo>
                <a:cubicBezTo>
                  <a:pt x="82" y="0"/>
                  <a:pt x="82" y="0"/>
                  <a:pt x="82" y="0"/>
                </a:cubicBezTo>
                <a:cubicBezTo>
                  <a:pt x="31" y="0"/>
                  <a:pt x="31" y="0"/>
                  <a:pt x="31" y="0"/>
                </a:cubicBezTo>
                <a:cubicBezTo>
                  <a:pt x="21" y="0"/>
                  <a:pt x="21" y="0"/>
                  <a:pt x="21" y="0"/>
                </a:cubicBezTo>
                <a:cubicBezTo>
                  <a:pt x="21" y="20"/>
                  <a:pt x="21" y="20"/>
                  <a:pt x="21" y="20"/>
                </a:cubicBezTo>
                <a:cubicBezTo>
                  <a:pt x="21" y="56"/>
                  <a:pt x="21" y="56"/>
                  <a:pt x="21" y="56"/>
                </a:cubicBezTo>
                <a:cubicBezTo>
                  <a:pt x="20" y="55"/>
                  <a:pt x="18" y="55"/>
                  <a:pt x="16" y="55"/>
                </a:cubicBezTo>
                <a:cubicBezTo>
                  <a:pt x="7" y="55"/>
                  <a:pt x="0" y="62"/>
                  <a:pt x="0" y="71"/>
                </a:cubicBezTo>
                <a:cubicBezTo>
                  <a:pt x="0" y="79"/>
                  <a:pt x="7" y="86"/>
                  <a:pt x="16" y="8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2">
            <a:extLst>
              <a:ext uri="{FF2B5EF4-FFF2-40B4-BE49-F238E27FC236}">
                <a16:creationId xmlns:a16="http://schemas.microsoft.com/office/drawing/2014/main" id="{845EC2FE-9C45-2C61-A100-5726386C26C5}"/>
              </a:ext>
            </a:extLst>
          </p:cNvPr>
          <p:cNvSpPr>
            <a:spLocks/>
          </p:cNvSpPr>
          <p:nvPr/>
        </p:nvSpPr>
        <p:spPr bwMode="auto">
          <a:xfrm>
            <a:off x="3625856" y="1185969"/>
            <a:ext cx="231169" cy="171894"/>
          </a:xfrm>
          <a:custGeom>
            <a:avLst/>
            <a:gdLst>
              <a:gd name="T0" fmla="*/ 44 w 87"/>
              <a:gd name="T1" fmla="*/ 0 h 65"/>
              <a:gd name="T2" fmla="*/ 0 w 87"/>
              <a:gd name="T3" fmla="*/ 43 h 65"/>
              <a:gd name="T4" fmla="*/ 5 w 87"/>
              <a:gd name="T5" fmla="*/ 64 h 65"/>
              <a:gd name="T6" fmla="*/ 5 w 87"/>
              <a:gd name="T7" fmla="*/ 53 h 65"/>
              <a:gd name="T8" fmla="*/ 7 w 87"/>
              <a:gd name="T9" fmla="*/ 47 h 65"/>
              <a:gd name="T10" fmla="*/ 7 w 87"/>
              <a:gd name="T11" fmla="*/ 43 h 65"/>
              <a:gd name="T12" fmla="*/ 44 w 87"/>
              <a:gd name="T13" fmla="*/ 7 h 65"/>
              <a:gd name="T14" fmla="*/ 80 w 87"/>
              <a:gd name="T15" fmla="*/ 43 h 65"/>
              <a:gd name="T16" fmla="*/ 80 w 87"/>
              <a:gd name="T17" fmla="*/ 47 h 65"/>
              <a:gd name="T18" fmla="*/ 82 w 87"/>
              <a:gd name="T19" fmla="*/ 53 h 65"/>
              <a:gd name="T20" fmla="*/ 82 w 87"/>
              <a:gd name="T21" fmla="*/ 65 h 65"/>
              <a:gd name="T22" fmla="*/ 87 w 87"/>
              <a:gd name="T23" fmla="*/ 43 h 65"/>
              <a:gd name="T24" fmla="*/ 44 w 87"/>
              <a:gd name="T2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5">
                <a:moveTo>
                  <a:pt x="44" y="0"/>
                </a:moveTo>
                <a:cubicBezTo>
                  <a:pt x="20" y="0"/>
                  <a:pt x="0" y="19"/>
                  <a:pt x="0" y="43"/>
                </a:cubicBezTo>
                <a:cubicBezTo>
                  <a:pt x="0" y="51"/>
                  <a:pt x="2" y="58"/>
                  <a:pt x="5" y="64"/>
                </a:cubicBezTo>
                <a:cubicBezTo>
                  <a:pt x="5" y="53"/>
                  <a:pt x="5" y="53"/>
                  <a:pt x="5" y="53"/>
                </a:cubicBezTo>
                <a:cubicBezTo>
                  <a:pt x="5" y="51"/>
                  <a:pt x="6" y="49"/>
                  <a:pt x="7" y="47"/>
                </a:cubicBezTo>
                <a:cubicBezTo>
                  <a:pt x="7" y="46"/>
                  <a:pt x="7" y="45"/>
                  <a:pt x="7" y="43"/>
                </a:cubicBezTo>
                <a:cubicBezTo>
                  <a:pt x="7" y="23"/>
                  <a:pt x="24" y="7"/>
                  <a:pt x="44" y="7"/>
                </a:cubicBezTo>
                <a:cubicBezTo>
                  <a:pt x="64" y="7"/>
                  <a:pt x="80" y="23"/>
                  <a:pt x="80" y="43"/>
                </a:cubicBezTo>
                <a:cubicBezTo>
                  <a:pt x="80" y="45"/>
                  <a:pt x="80" y="46"/>
                  <a:pt x="80" y="47"/>
                </a:cubicBezTo>
                <a:cubicBezTo>
                  <a:pt x="81" y="49"/>
                  <a:pt x="82" y="51"/>
                  <a:pt x="82" y="53"/>
                </a:cubicBezTo>
                <a:cubicBezTo>
                  <a:pt x="82" y="65"/>
                  <a:pt x="82" y="65"/>
                  <a:pt x="82" y="65"/>
                </a:cubicBezTo>
                <a:cubicBezTo>
                  <a:pt x="85" y="58"/>
                  <a:pt x="87" y="51"/>
                  <a:pt x="87" y="43"/>
                </a:cubicBezTo>
                <a:cubicBezTo>
                  <a:pt x="87" y="19"/>
                  <a:pt x="68" y="0"/>
                  <a:pt x="44"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53">
            <a:extLst>
              <a:ext uri="{FF2B5EF4-FFF2-40B4-BE49-F238E27FC236}">
                <a16:creationId xmlns:a16="http://schemas.microsoft.com/office/drawing/2014/main" id="{62CDE9A4-E037-4B11-C692-4A8065A4B51A}"/>
              </a:ext>
            </a:extLst>
          </p:cNvPr>
          <p:cNvSpPr>
            <a:spLocks/>
          </p:cNvSpPr>
          <p:nvPr/>
        </p:nvSpPr>
        <p:spPr bwMode="auto">
          <a:xfrm>
            <a:off x="3647590" y="1302541"/>
            <a:ext cx="51371" cy="88911"/>
          </a:xfrm>
          <a:custGeom>
            <a:avLst/>
            <a:gdLst>
              <a:gd name="T0" fmla="*/ 0 w 19"/>
              <a:gd name="T1" fmla="*/ 7 h 34"/>
              <a:gd name="T2" fmla="*/ 0 w 19"/>
              <a:gd name="T3" fmla="*/ 9 h 34"/>
              <a:gd name="T4" fmla="*/ 0 w 19"/>
              <a:gd name="T5" fmla="*/ 20 h 34"/>
              <a:gd name="T6" fmla="*/ 0 w 19"/>
              <a:gd name="T7" fmla="*/ 25 h 34"/>
              <a:gd name="T8" fmla="*/ 13 w 19"/>
              <a:gd name="T9" fmla="*/ 34 h 34"/>
              <a:gd name="T10" fmla="*/ 19 w 19"/>
              <a:gd name="T11" fmla="*/ 34 h 34"/>
              <a:gd name="T12" fmla="*/ 19 w 19"/>
              <a:gd name="T13" fmla="*/ 0 h 34"/>
              <a:gd name="T14" fmla="*/ 13 w 19"/>
              <a:gd name="T15" fmla="*/ 0 h 34"/>
              <a:gd name="T16" fmla="*/ 0 w 19"/>
              <a:gd name="T17"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0" y="7"/>
                </a:moveTo>
                <a:cubicBezTo>
                  <a:pt x="0" y="7"/>
                  <a:pt x="0" y="8"/>
                  <a:pt x="0" y="9"/>
                </a:cubicBezTo>
                <a:cubicBezTo>
                  <a:pt x="0" y="20"/>
                  <a:pt x="0" y="20"/>
                  <a:pt x="0" y="20"/>
                </a:cubicBezTo>
                <a:cubicBezTo>
                  <a:pt x="0" y="25"/>
                  <a:pt x="0" y="25"/>
                  <a:pt x="0" y="25"/>
                </a:cubicBezTo>
                <a:cubicBezTo>
                  <a:pt x="0" y="30"/>
                  <a:pt x="6" y="34"/>
                  <a:pt x="13" y="34"/>
                </a:cubicBezTo>
                <a:cubicBezTo>
                  <a:pt x="19" y="34"/>
                  <a:pt x="19" y="34"/>
                  <a:pt x="19" y="34"/>
                </a:cubicBezTo>
                <a:cubicBezTo>
                  <a:pt x="19" y="0"/>
                  <a:pt x="19" y="0"/>
                  <a:pt x="19" y="0"/>
                </a:cubicBezTo>
                <a:cubicBezTo>
                  <a:pt x="13" y="0"/>
                  <a:pt x="13" y="0"/>
                  <a:pt x="13" y="0"/>
                </a:cubicBezTo>
                <a:cubicBezTo>
                  <a:pt x="7" y="0"/>
                  <a:pt x="1" y="3"/>
                  <a:pt x="0" y="7"/>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54">
            <a:extLst>
              <a:ext uri="{FF2B5EF4-FFF2-40B4-BE49-F238E27FC236}">
                <a16:creationId xmlns:a16="http://schemas.microsoft.com/office/drawing/2014/main" id="{8DF73F60-55E0-58CD-4D8A-D93E2BC6FDB5}"/>
              </a:ext>
            </a:extLst>
          </p:cNvPr>
          <p:cNvSpPr>
            <a:spLocks/>
          </p:cNvSpPr>
          <p:nvPr/>
        </p:nvSpPr>
        <p:spPr bwMode="auto">
          <a:xfrm>
            <a:off x="3785895" y="1302541"/>
            <a:ext cx="51371" cy="88911"/>
          </a:xfrm>
          <a:custGeom>
            <a:avLst/>
            <a:gdLst>
              <a:gd name="T0" fmla="*/ 19 w 19"/>
              <a:gd name="T1" fmla="*/ 25 h 34"/>
              <a:gd name="T2" fmla="*/ 19 w 19"/>
              <a:gd name="T3" fmla="*/ 20 h 34"/>
              <a:gd name="T4" fmla="*/ 19 w 19"/>
              <a:gd name="T5" fmla="*/ 9 h 34"/>
              <a:gd name="T6" fmla="*/ 19 w 19"/>
              <a:gd name="T7" fmla="*/ 8 h 34"/>
              <a:gd name="T8" fmla="*/ 6 w 19"/>
              <a:gd name="T9" fmla="*/ 0 h 34"/>
              <a:gd name="T10" fmla="*/ 0 w 19"/>
              <a:gd name="T11" fmla="*/ 0 h 34"/>
              <a:gd name="T12" fmla="*/ 0 w 19"/>
              <a:gd name="T13" fmla="*/ 34 h 34"/>
              <a:gd name="T14" fmla="*/ 6 w 19"/>
              <a:gd name="T15" fmla="*/ 34 h 34"/>
              <a:gd name="T16" fmla="*/ 19 w 19"/>
              <a:gd name="T17" fmla="*/ 2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4">
                <a:moveTo>
                  <a:pt x="19" y="25"/>
                </a:moveTo>
                <a:cubicBezTo>
                  <a:pt x="19" y="20"/>
                  <a:pt x="19" y="20"/>
                  <a:pt x="19" y="20"/>
                </a:cubicBezTo>
                <a:cubicBezTo>
                  <a:pt x="19" y="9"/>
                  <a:pt x="19" y="9"/>
                  <a:pt x="19" y="9"/>
                </a:cubicBezTo>
                <a:cubicBezTo>
                  <a:pt x="19" y="8"/>
                  <a:pt x="19" y="8"/>
                  <a:pt x="19" y="8"/>
                </a:cubicBezTo>
                <a:cubicBezTo>
                  <a:pt x="18" y="3"/>
                  <a:pt x="13" y="0"/>
                  <a:pt x="6" y="0"/>
                </a:cubicBezTo>
                <a:cubicBezTo>
                  <a:pt x="0" y="0"/>
                  <a:pt x="0" y="0"/>
                  <a:pt x="0" y="0"/>
                </a:cubicBezTo>
                <a:cubicBezTo>
                  <a:pt x="0" y="34"/>
                  <a:pt x="0" y="34"/>
                  <a:pt x="0" y="34"/>
                </a:cubicBezTo>
                <a:cubicBezTo>
                  <a:pt x="6" y="34"/>
                  <a:pt x="6" y="34"/>
                  <a:pt x="6" y="34"/>
                </a:cubicBezTo>
                <a:cubicBezTo>
                  <a:pt x="13" y="34"/>
                  <a:pt x="19" y="30"/>
                  <a:pt x="19" y="2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6" name="Group 105">
            <a:extLst>
              <a:ext uri="{FF2B5EF4-FFF2-40B4-BE49-F238E27FC236}">
                <a16:creationId xmlns:a16="http://schemas.microsoft.com/office/drawing/2014/main" id="{F2AD7353-2FFB-58E0-7613-D8A24CE6DD4C}"/>
              </a:ext>
            </a:extLst>
          </p:cNvPr>
          <p:cNvGrpSpPr/>
          <p:nvPr/>
        </p:nvGrpSpPr>
        <p:grpSpPr>
          <a:xfrm>
            <a:off x="3306711" y="3082823"/>
            <a:ext cx="509758" cy="507781"/>
            <a:chOff x="3368999" y="3590525"/>
            <a:chExt cx="509758" cy="507781"/>
          </a:xfrm>
        </p:grpSpPr>
        <p:sp>
          <p:nvSpPr>
            <p:cNvPr id="19" name="Oval 32">
              <a:extLst>
                <a:ext uri="{FF2B5EF4-FFF2-40B4-BE49-F238E27FC236}">
                  <a16:creationId xmlns:a16="http://schemas.microsoft.com/office/drawing/2014/main" id="{A41806E4-76B8-A8E6-26CE-CC258BFF7BC0}"/>
                </a:ext>
              </a:extLst>
            </p:cNvPr>
            <p:cNvSpPr>
              <a:spLocks noChangeArrowheads="1"/>
            </p:cNvSpPr>
            <p:nvPr/>
          </p:nvSpPr>
          <p:spPr bwMode="auto">
            <a:xfrm>
              <a:off x="3368999" y="3590525"/>
              <a:ext cx="509758" cy="507781"/>
            </a:xfrm>
            <a:prstGeom prst="ellipse">
              <a:avLst/>
            </a:prstGeom>
            <a:solidFill>
              <a:srgbClr val="62A84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55">
              <a:extLst>
                <a:ext uri="{FF2B5EF4-FFF2-40B4-BE49-F238E27FC236}">
                  <a16:creationId xmlns:a16="http://schemas.microsoft.com/office/drawing/2014/main" id="{37B719DA-7A70-8F60-EBBB-4BC72C16C803}"/>
                </a:ext>
              </a:extLst>
            </p:cNvPr>
            <p:cNvSpPr>
              <a:spLocks/>
            </p:cNvSpPr>
            <p:nvPr/>
          </p:nvSpPr>
          <p:spPr bwMode="auto">
            <a:xfrm>
              <a:off x="3493478" y="3703144"/>
              <a:ext cx="260806" cy="260806"/>
            </a:xfrm>
            <a:custGeom>
              <a:avLst/>
              <a:gdLst>
                <a:gd name="T0" fmla="*/ 72 w 132"/>
                <a:gd name="T1" fmla="*/ 51 h 132"/>
                <a:gd name="T2" fmla="*/ 72 w 132"/>
                <a:gd name="T3" fmla="*/ 41 h 132"/>
                <a:gd name="T4" fmla="*/ 97 w 132"/>
                <a:gd name="T5" fmla="*/ 41 h 132"/>
                <a:gd name="T6" fmla="*/ 97 w 132"/>
                <a:gd name="T7" fmla="*/ 0 h 132"/>
                <a:gd name="T8" fmla="*/ 35 w 132"/>
                <a:gd name="T9" fmla="*/ 0 h 132"/>
                <a:gd name="T10" fmla="*/ 35 w 132"/>
                <a:gd name="T11" fmla="*/ 41 h 132"/>
                <a:gd name="T12" fmla="*/ 61 w 132"/>
                <a:gd name="T13" fmla="*/ 41 h 132"/>
                <a:gd name="T14" fmla="*/ 61 w 132"/>
                <a:gd name="T15" fmla="*/ 51 h 132"/>
                <a:gd name="T16" fmla="*/ 26 w 132"/>
                <a:gd name="T17" fmla="*/ 51 h 132"/>
                <a:gd name="T18" fmla="*/ 26 w 132"/>
                <a:gd name="T19" fmla="*/ 46 h 132"/>
                <a:gd name="T20" fmla="*/ 11 w 132"/>
                <a:gd name="T21" fmla="*/ 46 h 132"/>
                <a:gd name="T22" fmla="*/ 11 w 132"/>
                <a:gd name="T23" fmla="*/ 51 h 132"/>
                <a:gd name="T24" fmla="*/ 0 w 132"/>
                <a:gd name="T25" fmla="*/ 51 h 132"/>
                <a:gd name="T26" fmla="*/ 0 w 132"/>
                <a:gd name="T27" fmla="*/ 132 h 132"/>
                <a:gd name="T28" fmla="*/ 132 w 132"/>
                <a:gd name="T29" fmla="*/ 132 h 132"/>
                <a:gd name="T30" fmla="*/ 132 w 132"/>
                <a:gd name="T31" fmla="*/ 51 h 132"/>
                <a:gd name="T32" fmla="*/ 72 w 132"/>
                <a:gd name="T33" fmla="*/ 5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2">
                  <a:moveTo>
                    <a:pt x="72" y="51"/>
                  </a:moveTo>
                  <a:lnTo>
                    <a:pt x="72" y="41"/>
                  </a:lnTo>
                  <a:lnTo>
                    <a:pt x="97" y="41"/>
                  </a:lnTo>
                  <a:lnTo>
                    <a:pt x="97" y="0"/>
                  </a:lnTo>
                  <a:lnTo>
                    <a:pt x="35" y="0"/>
                  </a:lnTo>
                  <a:lnTo>
                    <a:pt x="35" y="41"/>
                  </a:lnTo>
                  <a:lnTo>
                    <a:pt x="61" y="41"/>
                  </a:lnTo>
                  <a:lnTo>
                    <a:pt x="61" y="51"/>
                  </a:lnTo>
                  <a:lnTo>
                    <a:pt x="26" y="51"/>
                  </a:lnTo>
                  <a:lnTo>
                    <a:pt x="26" y="46"/>
                  </a:lnTo>
                  <a:lnTo>
                    <a:pt x="11" y="46"/>
                  </a:lnTo>
                  <a:lnTo>
                    <a:pt x="11" y="51"/>
                  </a:lnTo>
                  <a:lnTo>
                    <a:pt x="0" y="51"/>
                  </a:lnTo>
                  <a:lnTo>
                    <a:pt x="0" y="132"/>
                  </a:lnTo>
                  <a:lnTo>
                    <a:pt x="132" y="132"/>
                  </a:lnTo>
                  <a:lnTo>
                    <a:pt x="132" y="51"/>
                  </a:lnTo>
                  <a:lnTo>
                    <a:pt x="72" y="5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56">
              <a:extLst>
                <a:ext uri="{FF2B5EF4-FFF2-40B4-BE49-F238E27FC236}">
                  <a16:creationId xmlns:a16="http://schemas.microsoft.com/office/drawing/2014/main" id="{5FB3EF8B-07DB-C077-5AB3-BCF003A36853}"/>
                </a:ext>
              </a:extLst>
            </p:cNvPr>
            <p:cNvSpPr>
              <a:spLocks/>
            </p:cNvSpPr>
            <p:nvPr/>
          </p:nvSpPr>
          <p:spPr bwMode="auto">
            <a:xfrm>
              <a:off x="3702912" y="3823669"/>
              <a:ext cx="29637" cy="9879"/>
            </a:xfrm>
            <a:custGeom>
              <a:avLst/>
              <a:gdLst>
                <a:gd name="T0" fmla="*/ 15 w 15"/>
                <a:gd name="T1" fmla="*/ 5 h 5"/>
                <a:gd name="T2" fmla="*/ 15 w 15"/>
                <a:gd name="T3" fmla="*/ 5 h 5"/>
                <a:gd name="T4" fmla="*/ 0 w 15"/>
                <a:gd name="T5" fmla="*/ 5 h 5"/>
                <a:gd name="T6" fmla="*/ 0 w 15"/>
                <a:gd name="T7" fmla="*/ 0 h 5"/>
                <a:gd name="T8" fmla="*/ 15 w 15"/>
                <a:gd name="T9" fmla="*/ 0 h 5"/>
                <a:gd name="T10" fmla="*/ 15 w 15"/>
                <a:gd name="T11" fmla="*/ 5 h 5"/>
              </a:gdLst>
              <a:ahLst/>
              <a:cxnLst>
                <a:cxn ang="0">
                  <a:pos x="T0" y="T1"/>
                </a:cxn>
                <a:cxn ang="0">
                  <a:pos x="T2" y="T3"/>
                </a:cxn>
                <a:cxn ang="0">
                  <a:pos x="T4" y="T5"/>
                </a:cxn>
                <a:cxn ang="0">
                  <a:pos x="T6" y="T7"/>
                </a:cxn>
                <a:cxn ang="0">
                  <a:pos x="T8" y="T9"/>
                </a:cxn>
                <a:cxn ang="0">
                  <a:pos x="T10" y="T11"/>
                </a:cxn>
              </a:cxnLst>
              <a:rect l="0" t="0" r="r" b="b"/>
              <a:pathLst>
                <a:path w="15" h="5">
                  <a:moveTo>
                    <a:pt x="15" y="5"/>
                  </a:moveTo>
                  <a:lnTo>
                    <a:pt x="15" y="5"/>
                  </a:lnTo>
                  <a:lnTo>
                    <a:pt x="0" y="5"/>
                  </a:lnTo>
                  <a:lnTo>
                    <a:pt x="0" y="0"/>
                  </a:lnTo>
                  <a:lnTo>
                    <a:pt x="15" y="0"/>
                  </a:lnTo>
                  <a:lnTo>
                    <a:pt x="15" y="5"/>
                  </a:lnTo>
                  <a:close/>
                </a:path>
              </a:pathLst>
            </a:custGeom>
            <a:solidFill>
              <a:srgbClr val="DA89D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57">
              <a:extLst>
                <a:ext uri="{FF2B5EF4-FFF2-40B4-BE49-F238E27FC236}">
                  <a16:creationId xmlns:a16="http://schemas.microsoft.com/office/drawing/2014/main" id="{BAE6C2B4-20FC-89D8-CC29-4C3EC498EAFB}"/>
                </a:ext>
              </a:extLst>
            </p:cNvPr>
            <p:cNvSpPr>
              <a:spLocks/>
            </p:cNvSpPr>
            <p:nvPr/>
          </p:nvSpPr>
          <p:spPr bwMode="auto">
            <a:xfrm>
              <a:off x="3574484" y="3833546"/>
              <a:ext cx="100766" cy="100766"/>
            </a:xfrm>
            <a:custGeom>
              <a:avLst/>
              <a:gdLst>
                <a:gd name="T0" fmla="*/ 19 w 38"/>
                <a:gd name="T1" fmla="*/ 38 h 38"/>
                <a:gd name="T2" fmla="*/ 19 w 38"/>
                <a:gd name="T3" fmla="*/ 38 h 38"/>
                <a:gd name="T4" fmla="*/ 0 w 38"/>
                <a:gd name="T5" fmla="*/ 19 h 38"/>
                <a:gd name="T6" fmla="*/ 19 w 38"/>
                <a:gd name="T7" fmla="*/ 0 h 38"/>
                <a:gd name="T8" fmla="*/ 38 w 38"/>
                <a:gd name="T9" fmla="*/ 19 h 38"/>
                <a:gd name="T10" fmla="*/ 19 w 38"/>
                <a:gd name="T11" fmla="*/ 38 h 38"/>
              </a:gdLst>
              <a:ahLst/>
              <a:cxnLst>
                <a:cxn ang="0">
                  <a:pos x="T0" y="T1"/>
                </a:cxn>
                <a:cxn ang="0">
                  <a:pos x="T2" y="T3"/>
                </a:cxn>
                <a:cxn ang="0">
                  <a:pos x="T4" y="T5"/>
                </a:cxn>
                <a:cxn ang="0">
                  <a:pos x="T6" y="T7"/>
                </a:cxn>
                <a:cxn ang="0">
                  <a:pos x="T8" y="T9"/>
                </a:cxn>
                <a:cxn ang="0">
                  <a:pos x="T10" y="T11"/>
                </a:cxn>
              </a:cxnLst>
              <a:rect l="0" t="0" r="r" b="b"/>
              <a:pathLst>
                <a:path w="38" h="38">
                  <a:moveTo>
                    <a:pt x="19" y="38"/>
                  </a:moveTo>
                  <a:cubicBezTo>
                    <a:pt x="19" y="38"/>
                    <a:pt x="19" y="38"/>
                    <a:pt x="19" y="38"/>
                  </a:cubicBezTo>
                  <a:cubicBezTo>
                    <a:pt x="9" y="38"/>
                    <a:pt x="0" y="29"/>
                    <a:pt x="0" y="19"/>
                  </a:cubicBezTo>
                  <a:cubicBezTo>
                    <a:pt x="0" y="9"/>
                    <a:pt x="9" y="0"/>
                    <a:pt x="19" y="0"/>
                  </a:cubicBezTo>
                  <a:cubicBezTo>
                    <a:pt x="29" y="0"/>
                    <a:pt x="38" y="9"/>
                    <a:pt x="38" y="19"/>
                  </a:cubicBezTo>
                  <a:cubicBezTo>
                    <a:pt x="38" y="29"/>
                    <a:pt x="29" y="38"/>
                    <a:pt x="19" y="38"/>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8">
              <a:extLst>
                <a:ext uri="{FF2B5EF4-FFF2-40B4-BE49-F238E27FC236}">
                  <a16:creationId xmlns:a16="http://schemas.microsoft.com/office/drawing/2014/main" id="{8CFCB243-2870-1B60-1525-F8C5DA34174A}"/>
                </a:ext>
              </a:extLst>
            </p:cNvPr>
            <p:cNvSpPr>
              <a:spLocks/>
            </p:cNvSpPr>
            <p:nvPr/>
          </p:nvSpPr>
          <p:spPr bwMode="auto">
            <a:xfrm>
              <a:off x="3578436" y="3716975"/>
              <a:ext cx="90888" cy="55323"/>
            </a:xfrm>
            <a:custGeom>
              <a:avLst/>
              <a:gdLst>
                <a:gd name="T0" fmla="*/ 0 w 46"/>
                <a:gd name="T1" fmla="*/ 28 h 28"/>
                <a:gd name="T2" fmla="*/ 0 w 46"/>
                <a:gd name="T3" fmla="*/ 28 h 28"/>
                <a:gd name="T4" fmla="*/ 0 w 46"/>
                <a:gd name="T5" fmla="*/ 0 h 28"/>
                <a:gd name="T6" fmla="*/ 46 w 46"/>
                <a:gd name="T7" fmla="*/ 0 h 28"/>
                <a:gd name="T8" fmla="*/ 46 w 46"/>
                <a:gd name="T9" fmla="*/ 28 h 28"/>
                <a:gd name="T10" fmla="*/ 0 w 46"/>
                <a:gd name="T11" fmla="*/ 28 h 28"/>
              </a:gdLst>
              <a:ahLst/>
              <a:cxnLst>
                <a:cxn ang="0">
                  <a:pos x="T0" y="T1"/>
                </a:cxn>
                <a:cxn ang="0">
                  <a:pos x="T2" y="T3"/>
                </a:cxn>
                <a:cxn ang="0">
                  <a:pos x="T4" y="T5"/>
                </a:cxn>
                <a:cxn ang="0">
                  <a:pos x="T6" y="T7"/>
                </a:cxn>
                <a:cxn ang="0">
                  <a:pos x="T8" y="T9"/>
                </a:cxn>
                <a:cxn ang="0">
                  <a:pos x="T10" y="T11"/>
                </a:cxn>
              </a:cxnLst>
              <a:rect l="0" t="0" r="r" b="b"/>
              <a:pathLst>
                <a:path w="46" h="28">
                  <a:moveTo>
                    <a:pt x="0" y="28"/>
                  </a:moveTo>
                  <a:lnTo>
                    <a:pt x="0" y="28"/>
                  </a:lnTo>
                  <a:lnTo>
                    <a:pt x="0" y="0"/>
                  </a:lnTo>
                  <a:lnTo>
                    <a:pt x="46" y="0"/>
                  </a:lnTo>
                  <a:lnTo>
                    <a:pt x="46" y="28"/>
                  </a:lnTo>
                  <a:lnTo>
                    <a:pt x="0" y="28"/>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5" name="Freeform 59">
            <a:extLst>
              <a:ext uri="{FF2B5EF4-FFF2-40B4-BE49-F238E27FC236}">
                <a16:creationId xmlns:a16="http://schemas.microsoft.com/office/drawing/2014/main" id="{0943B267-3205-6CA3-DF7A-CAE15976D45C}"/>
              </a:ext>
            </a:extLst>
          </p:cNvPr>
          <p:cNvSpPr>
            <a:spLocks noEditPoints="1"/>
          </p:cNvSpPr>
          <p:nvPr/>
        </p:nvSpPr>
        <p:spPr bwMode="auto">
          <a:xfrm>
            <a:off x="7318636" y="3624111"/>
            <a:ext cx="333911" cy="163992"/>
          </a:xfrm>
          <a:custGeom>
            <a:avLst/>
            <a:gdLst>
              <a:gd name="T0" fmla="*/ 108 w 126"/>
              <a:gd name="T1" fmla="*/ 44 h 62"/>
              <a:gd name="T2" fmla="*/ 126 w 126"/>
              <a:gd name="T3" fmla="*/ 22 h 62"/>
              <a:gd name="T4" fmla="*/ 108 w 126"/>
              <a:gd name="T5" fmla="*/ 0 h 62"/>
              <a:gd name="T6" fmla="*/ 108 w 126"/>
              <a:gd name="T7" fmla="*/ 10 h 62"/>
              <a:gd name="T8" fmla="*/ 116 w 126"/>
              <a:gd name="T9" fmla="*/ 22 h 62"/>
              <a:gd name="T10" fmla="*/ 108 w 126"/>
              <a:gd name="T11" fmla="*/ 34 h 62"/>
              <a:gd name="T12" fmla="*/ 108 w 126"/>
              <a:gd name="T13" fmla="*/ 44 h 62"/>
              <a:gd name="T14" fmla="*/ 53 w 126"/>
              <a:gd name="T15" fmla="*/ 62 h 62"/>
              <a:gd name="T16" fmla="*/ 94 w 126"/>
              <a:gd name="T17" fmla="*/ 42 h 62"/>
              <a:gd name="T18" fmla="*/ 104 w 126"/>
              <a:gd name="T19" fmla="*/ 44 h 62"/>
              <a:gd name="T20" fmla="*/ 108 w 126"/>
              <a:gd name="T21" fmla="*/ 44 h 62"/>
              <a:gd name="T22" fmla="*/ 108 w 126"/>
              <a:gd name="T23" fmla="*/ 34 h 62"/>
              <a:gd name="T24" fmla="*/ 104 w 126"/>
              <a:gd name="T25" fmla="*/ 35 h 62"/>
              <a:gd name="T26" fmla="*/ 100 w 126"/>
              <a:gd name="T27" fmla="*/ 34 h 62"/>
              <a:gd name="T28" fmla="*/ 106 w 126"/>
              <a:gd name="T29" fmla="*/ 10 h 62"/>
              <a:gd name="T30" fmla="*/ 106 w 126"/>
              <a:gd name="T31" fmla="*/ 10 h 62"/>
              <a:gd name="T32" fmla="*/ 106 w 126"/>
              <a:gd name="T33" fmla="*/ 10 h 62"/>
              <a:gd name="T34" fmla="*/ 108 w 126"/>
              <a:gd name="T35" fmla="*/ 10 h 62"/>
              <a:gd name="T36" fmla="*/ 108 w 126"/>
              <a:gd name="T37" fmla="*/ 0 h 62"/>
              <a:gd name="T38" fmla="*/ 105 w 126"/>
              <a:gd name="T39" fmla="*/ 0 h 62"/>
              <a:gd name="T40" fmla="*/ 105 w 126"/>
              <a:gd name="T41" fmla="*/ 0 h 62"/>
              <a:gd name="T42" fmla="*/ 1 w 126"/>
              <a:gd name="T43" fmla="*/ 0 h 62"/>
              <a:gd name="T44" fmla="*/ 0 w 126"/>
              <a:gd name="T45" fmla="*/ 10 h 62"/>
              <a:gd name="T46" fmla="*/ 53 w 126"/>
              <a:gd name="T4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6" h="62">
                <a:moveTo>
                  <a:pt x="108" y="44"/>
                </a:moveTo>
                <a:cubicBezTo>
                  <a:pt x="118" y="42"/>
                  <a:pt x="126" y="33"/>
                  <a:pt x="126" y="22"/>
                </a:cubicBezTo>
                <a:cubicBezTo>
                  <a:pt x="126" y="11"/>
                  <a:pt x="118" y="2"/>
                  <a:pt x="108" y="0"/>
                </a:cubicBezTo>
                <a:cubicBezTo>
                  <a:pt x="108" y="10"/>
                  <a:pt x="108" y="10"/>
                  <a:pt x="108" y="10"/>
                </a:cubicBezTo>
                <a:cubicBezTo>
                  <a:pt x="113" y="12"/>
                  <a:pt x="116" y="17"/>
                  <a:pt x="116" y="22"/>
                </a:cubicBezTo>
                <a:cubicBezTo>
                  <a:pt x="116" y="27"/>
                  <a:pt x="113" y="32"/>
                  <a:pt x="108" y="34"/>
                </a:cubicBezTo>
                <a:lnTo>
                  <a:pt x="108" y="44"/>
                </a:lnTo>
                <a:close/>
                <a:moveTo>
                  <a:pt x="53" y="62"/>
                </a:moveTo>
                <a:cubicBezTo>
                  <a:pt x="70" y="62"/>
                  <a:pt x="85" y="54"/>
                  <a:pt x="94" y="42"/>
                </a:cubicBezTo>
                <a:cubicBezTo>
                  <a:pt x="97" y="44"/>
                  <a:pt x="100" y="44"/>
                  <a:pt x="104" y="44"/>
                </a:cubicBezTo>
                <a:cubicBezTo>
                  <a:pt x="105" y="44"/>
                  <a:pt x="107" y="44"/>
                  <a:pt x="108" y="44"/>
                </a:cubicBezTo>
                <a:cubicBezTo>
                  <a:pt x="108" y="34"/>
                  <a:pt x="108" y="34"/>
                  <a:pt x="108" y="34"/>
                </a:cubicBezTo>
                <a:cubicBezTo>
                  <a:pt x="107" y="34"/>
                  <a:pt x="105" y="35"/>
                  <a:pt x="104" y="35"/>
                </a:cubicBezTo>
                <a:cubicBezTo>
                  <a:pt x="102" y="35"/>
                  <a:pt x="101" y="34"/>
                  <a:pt x="100" y="34"/>
                </a:cubicBezTo>
                <a:cubicBezTo>
                  <a:pt x="103" y="27"/>
                  <a:pt x="106" y="18"/>
                  <a:pt x="106" y="10"/>
                </a:cubicBezTo>
                <a:cubicBezTo>
                  <a:pt x="106" y="10"/>
                  <a:pt x="106" y="10"/>
                  <a:pt x="106" y="10"/>
                </a:cubicBezTo>
                <a:cubicBezTo>
                  <a:pt x="106" y="10"/>
                  <a:pt x="106" y="10"/>
                  <a:pt x="106" y="10"/>
                </a:cubicBezTo>
                <a:cubicBezTo>
                  <a:pt x="106" y="10"/>
                  <a:pt x="107" y="10"/>
                  <a:pt x="108" y="10"/>
                </a:cubicBezTo>
                <a:cubicBezTo>
                  <a:pt x="108" y="0"/>
                  <a:pt x="108" y="0"/>
                  <a:pt x="108" y="0"/>
                </a:cubicBezTo>
                <a:cubicBezTo>
                  <a:pt x="107" y="0"/>
                  <a:pt x="106" y="0"/>
                  <a:pt x="105" y="0"/>
                </a:cubicBezTo>
                <a:cubicBezTo>
                  <a:pt x="105" y="0"/>
                  <a:pt x="105" y="0"/>
                  <a:pt x="105" y="0"/>
                </a:cubicBezTo>
                <a:cubicBezTo>
                  <a:pt x="1" y="0"/>
                  <a:pt x="1" y="0"/>
                  <a:pt x="1" y="0"/>
                </a:cubicBezTo>
                <a:cubicBezTo>
                  <a:pt x="1" y="3"/>
                  <a:pt x="0" y="6"/>
                  <a:pt x="0" y="10"/>
                </a:cubicBezTo>
                <a:cubicBezTo>
                  <a:pt x="0" y="39"/>
                  <a:pt x="24" y="62"/>
                  <a:pt x="53" y="6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69">
            <a:extLst>
              <a:ext uri="{FF2B5EF4-FFF2-40B4-BE49-F238E27FC236}">
                <a16:creationId xmlns:a16="http://schemas.microsoft.com/office/drawing/2014/main" id="{687B0452-3DCC-64FC-7F11-FDDC27120A1B}"/>
              </a:ext>
            </a:extLst>
          </p:cNvPr>
          <p:cNvSpPr>
            <a:spLocks noChangeArrowheads="1"/>
          </p:cNvSpPr>
          <p:nvPr/>
        </p:nvSpPr>
        <p:spPr bwMode="auto">
          <a:xfrm>
            <a:off x="7318636" y="3803912"/>
            <a:ext cx="302298" cy="2370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61">
            <a:extLst>
              <a:ext uri="{FF2B5EF4-FFF2-40B4-BE49-F238E27FC236}">
                <a16:creationId xmlns:a16="http://schemas.microsoft.com/office/drawing/2014/main" id="{B72872AC-4566-7801-EA6D-7826DCB16A1D}"/>
              </a:ext>
            </a:extLst>
          </p:cNvPr>
          <p:cNvSpPr>
            <a:spLocks/>
          </p:cNvSpPr>
          <p:nvPr/>
        </p:nvSpPr>
        <p:spPr bwMode="auto">
          <a:xfrm>
            <a:off x="7387789" y="3475927"/>
            <a:ext cx="55323" cy="138308"/>
          </a:xfrm>
          <a:custGeom>
            <a:avLst/>
            <a:gdLst>
              <a:gd name="T0" fmla="*/ 7 w 21"/>
              <a:gd name="T1" fmla="*/ 40 h 52"/>
              <a:gd name="T2" fmla="*/ 10 w 21"/>
              <a:gd name="T3" fmla="*/ 50 h 52"/>
              <a:gd name="T4" fmla="*/ 19 w 21"/>
              <a:gd name="T5" fmla="*/ 32 h 52"/>
              <a:gd name="T6" fmla="*/ 14 w 21"/>
              <a:gd name="T7" fmla="*/ 21 h 52"/>
              <a:gd name="T8" fmla="*/ 13 w 21"/>
              <a:gd name="T9" fmla="*/ 13 h 52"/>
              <a:gd name="T10" fmla="*/ 8 w 21"/>
              <a:gd name="T11" fmla="*/ 4 h 52"/>
              <a:gd name="T12" fmla="*/ 3 w 21"/>
              <a:gd name="T13" fmla="*/ 22 h 52"/>
              <a:gd name="T14" fmla="*/ 7 w 21"/>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52">
                <a:moveTo>
                  <a:pt x="7" y="40"/>
                </a:moveTo>
                <a:cubicBezTo>
                  <a:pt x="1" y="42"/>
                  <a:pt x="4" y="52"/>
                  <a:pt x="10" y="50"/>
                </a:cubicBezTo>
                <a:cubicBezTo>
                  <a:pt x="18" y="47"/>
                  <a:pt x="21" y="40"/>
                  <a:pt x="19" y="32"/>
                </a:cubicBezTo>
                <a:cubicBezTo>
                  <a:pt x="18" y="28"/>
                  <a:pt x="16" y="25"/>
                  <a:pt x="14" y="21"/>
                </a:cubicBezTo>
                <a:cubicBezTo>
                  <a:pt x="13" y="19"/>
                  <a:pt x="11" y="15"/>
                  <a:pt x="13" y="13"/>
                </a:cubicBezTo>
                <a:cubicBezTo>
                  <a:pt x="19" y="10"/>
                  <a:pt x="14" y="0"/>
                  <a:pt x="8" y="4"/>
                </a:cubicBezTo>
                <a:cubicBezTo>
                  <a:pt x="2" y="8"/>
                  <a:pt x="0" y="16"/>
                  <a:pt x="3" y="22"/>
                </a:cubicBezTo>
                <a:cubicBezTo>
                  <a:pt x="3" y="25"/>
                  <a:pt x="12" y="38"/>
                  <a:pt x="7"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62">
            <a:extLst>
              <a:ext uri="{FF2B5EF4-FFF2-40B4-BE49-F238E27FC236}">
                <a16:creationId xmlns:a16="http://schemas.microsoft.com/office/drawing/2014/main" id="{84C99FC6-5340-6A93-6247-B9DA9FBC689D}"/>
              </a:ext>
            </a:extLst>
          </p:cNvPr>
          <p:cNvSpPr>
            <a:spLocks/>
          </p:cNvSpPr>
          <p:nvPr/>
        </p:nvSpPr>
        <p:spPr bwMode="auto">
          <a:xfrm>
            <a:off x="7466820" y="3475927"/>
            <a:ext cx="53346" cy="138308"/>
          </a:xfrm>
          <a:custGeom>
            <a:avLst/>
            <a:gdLst>
              <a:gd name="T0" fmla="*/ 7 w 20"/>
              <a:gd name="T1" fmla="*/ 40 h 52"/>
              <a:gd name="T2" fmla="*/ 10 w 20"/>
              <a:gd name="T3" fmla="*/ 50 h 52"/>
              <a:gd name="T4" fmla="*/ 18 w 20"/>
              <a:gd name="T5" fmla="*/ 32 h 52"/>
              <a:gd name="T6" fmla="*/ 13 w 20"/>
              <a:gd name="T7" fmla="*/ 21 h 52"/>
              <a:gd name="T8" fmla="*/ 13 w 20"/>
              <a:gd name="T9" fmla="*/ 13 h 52"/>
              <a:gd name="T10" fmla="*/ 8 w 20"/>
              <a:gd name="T11" fmla="*/ 4 h 52"/>
              <a:gd name="T12" fmla="*/ 2 w 20"/>
              <a:gd name="T13" fmla="*/ 22 h 52"/>
              <a:gd name="T14" fmla="*/ 7 w 20"/>
              <a:gd name="T15" fmla="*/ 40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52">
                <a:moveTo>
                  <a:pt x="7" y="40"/>
                </a:moveTo>
                <a:cubicBezTo>
                  <a:pt x="0" y="42"/>
                  <a:pt x="3" y="52"/>
                  <a:pt x="10" y="50"/>
                </a:cubicBezTo>
                <a:cubicBezTo>
                  <a:pt x="18" y="47"/>
                  <a:pt x="20" y="40"/>
                  <a:pt x="18" y="32"/>
                </a:cubicBezTo>
                <a:cubicBezTo>
                  <a:pt x="17" y="28"/>
                  <a:pt x="15" y="25"/>
                  <a:pt x="13" y="21"/>
                </a:cubicBezTo>
                <a:cubicBezTo>
                  <a:pt x="12" y="19"/>
                  <a:pt x="10" y="15"/>
                  <a:pt x="13" y="13"/>
                </a:cubicBezTo>
                <a:cubicBezTo>
                  <a:pt x="19" y="10"/>
                  <a:pt x="14" y="0"/>
                  <a:pt x="8" y="4"/>
                </a:cubicBezTo>
                <a:cubicBezTo>
                  <a:pt x="1" y="8"/>
                  <a:pt x="0" y="16"/>
                  <a:pt x="2" y="22"/>
                </a:cubicBezTo>
                <a:cubicBezTo>
                  <a:pt x="3" y="25"/>
                  <a:pt x="12" y="38"/>
                  <a:pt x="7" y="4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63">
            <a:extLst>
              <a:ext uri="{FF2B5EF4-FFF2-40B4-BE49-F238E27FC236}">
                <a16:creationId xmlns:a16="http://schemas.microsoft.com/office/drawing/2014/main" id="{A97D9911-9A12-31DF-0542-701FE3FBAAEE}"/>
              </a:ext>
            </a:extLst>
          </p:cNvPr>
          <p:cNvSpPr>
            <a:spLocks/>
          </p:cNvSpPr>
          <p:nvPr/>
        </p:nvSpPr>
        <p:spPr bwMode="auto">
          <a:xfrm>
            <a:off x="7709846" y="919235"/>
            <a:ext cx="136331" cy="138308"/>
          </a:xfrm>
          <a:custGeom>
            <a:avLst/>
            <a:gdLst>
              <a:gd name="T0" fmla="*/ 11 w 51"/>
              <a:gd name="T1" fmla="*/ 48 h 52"/>
              <a:gd name="T2" fmla="*/ 25 w 51"/>
              <a:gd name="T3" fmla="*/ 52 h 52"/>
              <a:gd name="T4" fmla="*/ 51 w 51"/>
              <a:gd name="T5" fmla="*/ 26 h 52"/>
              <a:gd name="T6" fmla="*/ 25 w 51"/>
              <a:gd name="T7" fmla="*/ 0 h 52"/>
              <a:gd name="T8" fmla="*/ 0 w 51"/>
              <a:gd name="T9" fmla="*/ 22 h 52"/>
              <a:gd name="T10" fmla="*/ 25 w 51"/>
              <a:gd name="T11" fmla="*/ 22 h 52"/>
              <a:gd name="T12" fmla="*/ 34 w 51"/>
              <a:gd name="T13" fmla="*/ 22 h 52"/>
              <a:gd name="T14" fmla="*/ 28 w 51"/>
              <a:gd name="T15" fmla="*/ 29 h 52"/>
              <a:gd name="T16" fmla="*/ 11 w 51"/>
              <a:gd name="T17" fmla="*/ 48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2">
                <a:moveTo>
                  <a:pt x="11" y="48"/>
                </a:moveTo>
                <a:cubicBezTo>
                  <a:pt x="15" y="50"/>
                  <a:pt x="20" y="52"/>
                  <a:pt x="25" y="52"/>
                </a:cubicBezTo>
                <a:cubicBezTo>
                  <a:pt x="39" y="52"/>
                  <a:pt x="51" y="40"/>
                  <a:pt x="51" y="26"/>
                </a:cubicBezTo>
                <a:cubicBezTo>
                  <a:pt x="51" y="12"/>
                  <a:pt x="39" y="0"/>
                  <a:pt x="25" y="0"/>
                </a:cubicBezTo>
                <a:cubicBezTo>
                  <a:pt x="12" y="0"/>
                  <a:pt x="2" y="10"/>
                  <a:pt x="0" y="22"/>
                </a:cubicBezTo>
                <a:cubicBezTo>
                  <a:pt x="25" y="22"/>
                  <a:pt x="25" y="22"/>
                  <a:pt x="25" y="22"/>
                </a:cubicBezTo>
                <a:cubicBezTo>
                  <a:pt x="34" y="22"/>
                  <a:pt x="34" y="22"/>
                  <a:pt x="34" y="22"/>
                </a:cubicBezTo>
                <a:cubicBezTo>
                  <a:pt x="28" y="29"/>
                  <a:pt x="28" y="29"/>
                  <a:pt x="28" y="29"/>
                </a:cubicBezTo>
                <a:lnTo>
                  <a:pt x="11" y="4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64">
            <a:extLst>
              <a:ext uri="{FF2B5EF4-FFF2-40B4-BE49-F238E27FC236}">
                <a16:creationId xmlns:a16="http://schemas.microsoft.com/office/drawing/2014/main" id="{D025350E-989C-B361-8D7B-A2E990504A14}"/>
              </a:ext>
            </a:extLst>
          </p:cNvPr>
          <p:cNvSpPr>
            <a:spLocks/>
          </p:cNvSpPr>
          <p:nvPr/>
        </p:nvSpPr>
        <p:spPr bwMode="auto">
          <a:xfrm>
            <a:off x="7496458" y="988389"/>
            <a:ext cx="280565" cy="264758"/>
          </a:xfrm>
          <a:custGeom>
            <a:avLst/>
            <a:gdLst>
              <a:gd name="T0" fmla="*/ 47 w 106"/>
              <a:gd name="T1" fmla="*/ 54 h 100"/>
              <a:gd name="T2" fmla="*/ 47 w 106"/>
              <a:gd name="T3" fmla="*/ 56 h 100"/>
              <a:gd name="T4" fmla="*/ 47 w 106"/>
              <a:gd name="T5" fmla="*/ 59 h 100"/>
              <a:gd name="T6" fmla="*/ 47 w 106"/>
              <a:gd name="T7" fmla="*/ 91 h 100"/>
              <a:gd name="T8" fmla="*/ 35 w 106"/>
              <a:gd name="T9" fmla="*/ 100 h 100"/>
              <a:gd name="T10" fmla="*/ 70 w 106"/>
              <a:gd name="T11" fmla="*/ 100 h 100"/>
              <a:gd name="T12" fmla="*/ 59 w 106"/>
              <a:gd name="T13" fmla="*/ 91 h 100"/>
              <a:gd name="T14" fmla="*/ 59 w 106"/>
              <a:gd name="T15" fmla="*/ 59 h 100"/>
              <a:gd name="T16" fmla="*/ 59 w 106"/>
              <a:gd name="T17" fmla="*/ 56 h 100"/>
              <a:gd name="T18" fmla="*/ 59 w 106"/>
              <a:gd name="T19" fmla="*/ 54 h 100"/>
              <a:gd name="T20" fmla="*/ 89 w 106"/>
              <a:gd name="T21" fmla="*/ 19 h 100"/>
              <a:gd name="T22" fmla="*/ 106 w 106"/>
              <a:gd name="T23" fmla="*/ 0 h 100"/>
              <a:gd name="T24" fmla="*/ 80 w 106"/>
              <a:gd name="T25" fmla="*/ 0 h 100"/>
              <a:gd name="T26" fmla="*/ 0 w 106"/>
              <a:gd name="T27" fmla="*/ 0 h 100"/>
              <a:gd name="T28" fmla="*/ 47 w 106"/>
              <a:gd name="T29" fmla="*/ 5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00">
                <a:moveTo>
                  <a:pt x="47" y="54"/>
                </a:moveTo>
                <a:cubicBezTo>
                  <a:pt x="47" y="56"/>
                  <a:pt x="47" y="56"/>
                  <a:pt x="47" y="56"/>
                </a:cubicBezTo>
                <a:cubicBezTo>
                  <a:pt x="47" y="59"/>
                  <a:pt x="47" y="59"/>
                  <a:pt x="47" y="59"/>
                </a:cubicBezTo>
                <a:cubicBezTo>
                  <a:pt x="47" y="91"/>
                  <a:pt x="47" y="91"/>
                  <a:pt x="47" y="91"/>
                </a:cubicBezTo>
                <a:cubicBezTo>
                  <a:pt x="40" y="92"/>
                  <a:pt x="35" y="96"/>
                  <a:pt x="35" y="100"/>
                </a:cubicBezTo>
                <a:cubicBezTo>
                  <a:pt x="70" y="100"/>
                  <a:pt x="70" y="100"/>
                  <a:pt x="70" y="100"/>
                </a:cubicBezTo>
                <a:cubicBezTo>
                  <a:pt x="70" y="96"/>
                  <a:pt x="65" y="93"/>
                  <a:pt x="59" y="91"/>
                </a:cubicBezTo>
                <a:cubicBezTo>
                  <a:pt x="59" y="59"/>
                  <a:pt x="59" y="59"/>
                  <a:pt x="59" y="59"/>
                </a:cubicBezTo>
                <a:cubicBezTo>
                  <a:pt x="59" y="56"/>
                  <a:pt x="59" y="56"/>
                  <a:pt x="59" y="56"/>
                </a:cubicBezTo>
                <a:cubicBezTo>
                  <a:pt x="59" y="54"/>
                  <a:pt x="59" y="54"/>
                  <a:pt x="59" y="54"/>
                </a:cubicBezTo>
                <a:cubicBezTo>
                  <a:pt x="89" y="19"/>
                  <a:pt x="89" y="19"/>
                  <a:pt x="89" y="19"/>
                </a:cubicBezTo>
                <a:cubicBezTo>
                  <a:pt x="106" y="0"/>
                  <a:pt x="106" y="0"/>
                  <a:pt x="106" y="0"/>
                </a:cubicBezTo>
                <a:cubicBezTo>
                  <a:pt x="80" y="0"/>
                  <a:pt x="80" y="0"/>
                  <a:pt x="80" y="0"/>
                </a:cubicBezTo>
                <a:cubicBezTo>
                  <a:pt x="0" y="0"/>
                  <a:pt x="0" y="0"/>
                  <a:pt x="0" y="0"/>
                </a:cubicBezTo>
                <a:lnTo>
                  <a:pt x="47" y="5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65">
            <a:extLst>
              <a:ext uri="{FF2B5EF4-FFF2-40B4-BE49-F238E27FC236}">
                <a16:creationId xmlns:a16="http://schemas.microsoft.com/office/drawing/2014/main" id="{9BD1BD95-4DB4-45F2-BA40-1AED63900A8E}"/>
              </a:ext>
            </a:extLst>
          </p:cNvPr>
          <p:cNvSpPr>
            <a:spLocks noEditPoints="1"/>
          </p:cNvSpPr>
          <p:nvPr/>
        </p:nvSpPr>
        <p:spPr bwMode="auto">
          <a:xfrm>
            <a:off x="3760211" y="2284517"/>
            <a:ext cx="515684" cy="53346"/>
          </a:xfrm>
          <a:custGeom>
            <a:avLst/>
            <a:gdLst>
              <a:gd name="T0" fmla="*/ 171 w 195"/>
              <a:gd name="T1" fmla="*/ 20 h 20"/>
              <a:gd name="T2" fmla="*/ 177 w 195"/>
              <a:gd name="T3" fmla="*/ 20 h 20"/>
              <a:gd name="T4" fmla="*/ 177 w 195"/>
              <a:gd name="T5" fmla="*/ 0 h 20"/>
              <a:gd name="T6" fmla="*/ 171 w 195"/>
              <a:gd name="T7" fmla="*/ 0 h 20"/>
              <a:gd name="T8" fmla="*/ 171 w 195"/>
              <a:gd name="T9" fmla="*/ 2 h 20"/>
              <a:gd name="T10" fmla="*/ 179 w 195"/>
              <a:gd name="T11" fmla="*/ 10 h 20"/>
              <a:gd name="T12" fmla="*/ 171 w 195"/>
              <a:gd name="T13" fmla="*/ 18 h 20"/>
              <a:gd name="T14" fmla="*/ 171 w 195"/>
              <a:gd name="T15" fmla="*/ 20 h 20"/>
              <a:gd name="T16" fmla="*/ 25 w 195"/>
              <a:gd name="T17" fmla="*/ 20 h 20"/>
              <a:gd name="T18" fmla="*/ 171 w 195"/>
              <a:gd name="T19" fmla="*/ 20 h 20"/>
              <a:gd name="T20" fmla="*/ 171 w 195"/>
              <a:gd name="T21" fmla="*/ 18 h 20"/>
              <a:gd name="T22" fmla="*/ 162 w 195"/>
              <a:gd name="T23" fmla="*/ 10 h 20"/>
              <a:gd name="T24" fmla="*/ 171 w 195"/>
              <a:gd name="T25" fmla="*/ 2 h 20"/>
              <a:gd name="T26" fmla="*/ 171 w 195"/>
              <a:gd name="T27" fmla="*/ 0 h 20"/>
              <a:gd name="T28" fmla="*/ 25 w 195"/>
              <a:gd name="T29" fmla="*/ 0 h 20"/>
              <a:gd name="T30" fmla="*/ 25 w 195"/>
              <a:gd name="T31" fmla="*/ 2 h 20"/>
              <a:gd name="T32" fmla="*/ 33 w 195"/>
              <a:gd name="T33" fmla="*/ 10 h 20"/>
              <a:gd name="T34" fmla="*/ 25 w 195"/>
              <a:gd name="T35" fmla="*/ 18 h 20"/>
              <a:gd name="T36" fmla="*/ 25 w 195"/>
              <a:gd name="T37" fmla="*/ 20 h 20"/>
              <a:gd name="T38" fmla="*/ 19 w 195"/>
              <a:gd name="T39" fmla="*/ 20 h 20"/>
              <a:gd name="T40" fmla="*/ 25 w 195"/>
              <a:gd name="T41" fmla="*/ 20 h 20"/>
              <a:gd name="T42" fmla="*/ 25 w 195"/>
              <a:gd name="T43" fmla="*/ 18 h 20"/>
              <a:gd name="T44" fmla="*/ 16 w 195"/>
              <a:gd name="T45" fmla="*/ 10 h 20"/>
              <a:gd name="T46" fmla="*/ 25 w 195"/>
              <a:gd name="T47" fmla="*/ 2 h 20"/>
              <a:gd name="T48" fmla="*/ 25 w 195"/>
              <a:gd name="T49" fmla="*/ 0 h 20"/>
              <a:gd name="T50" fmla="*/ 19 w 195"/>
              <a:gd name="T51" fmla="*/ 0 h 20"/>
              <a:gd name="T52" fmla="*/ 19 w 195"/>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5" h="20">
                <a:moveTo>
                  <a:pt x="171" y="20"/>
                </a:moveTo>
                <a:cubicBezTo>
                  <a:pt x="177" y="20"/>
                  <a:pt x="177" y="20"/>
                  <a:pt x="177" y="20"/>
                </a:cubicBezTo>
                <a:cubicBezTo>
                  <a:pt x="194" y="20"/>
                  <a:pt x="195" y="0"/>
                  <a:pt x="177" y="0"/>
                </a:cubicBezTo>
                <a:cubicBezTo>
                  <a:pt x="171" y="0"/>
                  <a:pt x="171" y="0"/>
                  <a:pt x="171" y="0"/>
                </a:cubicBezTo>
                <a:cubicBezTo>
                  <a:pt x="171" y="2"/>
                  <a:pt x="171" y="2"/>
                  <a:pt x="171" y="2"/>
                </a:cubicBezTo>
                <a:cubicBezTo>
                  <a:pt x="175" y="2"/>
                  <a:pt x="179" y="5"/>
                  <a:pt x="179" y="10"/>
                </a:cubicBezTo>
                <a:cubicBezTo>
                  <a:pt x="179" y="15"/>
                  <a:pt x="175" y="18"/>
                  <a:pt x="171" y="18"/>
                </a:cubicBezTo>
                <a:lnTo>
                  <a:pt x="171" y="20"/>
                </a:lnTo>
                <a:close/>
                <a:moveTo>
                  <a:pt x="25" y="20"/>
                </a:moveTo>
                <a:cubicBezTo>
                  <a:pt x="171" y="20"/>
                  <a:pt x="171" y="20"/>
                  <a:pt x="171" y="20"/>
                </a:cubicBezTo>
                <a:cubicBezTo>
                  <a:pt x="171" y="18"/>
                  <a:pt x="171" y="18"/>
                  <a:pt x="171" y="18"/>
                </a:cubicBezTo>
                <a:cubicBezTo>
                  <a:pt x="166" y="18"/>
                  <a:pt x="162" y="15"/>
                  <a:pt x="162" y="10"/>
                </a:cubicBezTo>
                <a:cubicBezTo>
                  <a:pt x="162" y="5"/>
                  <a:pt x="166" y="2"/>
                  <a:pt x="171" y="2"/>
                </a:cubicBezTo>
                <a:cubicBezTo>
                  <a:pt x="171" y="0"/>
                  <a:pt x="171" y="0"/>
                  <a:pt x="171" y="0"/>
                </a:cubicBezTo>
                <a:cubicBezTo>
                  <a:pt x="122" y="0"/>
                  <a:pt x="73" y="0"/>
                  <a:pt x="25" y="0"/>
                </a:cubicBezTo>
                <a:cubicBezTo>
                  <a:pt x="25" y="2"/>
                  <a:pt x="25" y="2"/>
                  <a:pt x="25" y="2"/>
                </a:cubicBezTo>
                <a:cubicBezTo>
                  <a:pt x="29" y="2"/>
                  <a:pt x="33" y="5"/>
                  <a:pt x="33" y="10"/>
                </a:cubicBezTo>
                <a:cubicBezTo>
                  <a:pt x="33" y="15"/>
                  <a:pt x="29" y="18"/>
                  <a:pt x="25" y="18"/>
                </a:cubicBezTo>
                <a:lnTo>
                  <a:pt x="25" y="20"/>
                </a:lnTo>
                <a:close/>
                <a:moveTo>
                  <a:pt x="19" y="20"/>
                </a:moveTo>
                <a:cubicBezTo>
                  <a:pt x="25" y="20"/>
                  <a:pt x="25" y="20"/>
                  <a:pt x="25" y="20"/>
                </a:cubicBezTo>
                <a:cubicBezTo>
                  <a:pt x="25" y="18"/>
                  <a:pt x="25" y="18"/>
                  <a:pt x="25" y="18"/>
                </a:cubicBezTo>
                <a:cubicBezTo>
                  <a:pt x="20" y="18"/>
                  <a:pt x="16" y="15"/>
                  <a:pt x="16" y="10"/>
                </a:cubicBezTo>
                <a:cubicBezTo>
                  <a:pt x="16" y="5"/>
                  <a:pt x="20" y="2"/>
                  <a:pt x="25" y="2"/>
                </a:cubicBezTo>
                <a:cubicBezTo>
                  <a:pt x="25" y="0"/>
                  <a:pt x="25" y="0"/>
                  <a:pt x="25" y="0"/>
                </a:cubicBezTo>
                <a:cubicBezTo>
                  <a:pt x="19" y="0"/>
                  <a:pt x="19" y="0"/>
                  <a:pt x="19" y="0"/>
                </a:cubicBezTo>
                <a:cubicBezTo>
                  <a:pt x="0" y="0"/>
                  <a:pt x="1" y="20"/>
                  <a:pt x="19" y="2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75">
            <a:extLst>
              <a:ext uri="{FF2B5EF4-FFF2-40B4-BE49-F238E27FC236}">
                <a16:creationId xmlns:a16="http://schemas.microsoft.com/office/drawing/2014/main" id="{453EF77A-6B6F-1BC1-375E-7F6A67FBE274}"/>
              </a:ext>
            </a:extLst>
          </p:cNvPr>
          <p:cNvSpPr>
            <a:spLocks noChangeArrowheads="1"/>
          </p:cNvSpPr>
          <p:nvPr/>
        </p:nvSpPr>
        <p:spPr bwMode="auto">
          <a:xfrm>
            <a:off x="4024968" y="2102742"/>
            <a:ext cx="45443" cy="4544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67">
            <a:extLst>
              <a:ext uri="{FF2B5EF4-FFF2-40B4-BE49-F238E27FC236}">
                <a16:creationId xmlns:a16="http://schemas.microsoft.com/office/drawing/2014/main" id="{25F1078C-8325-45DA-D470-ACB609E56A57}"/>
              </a:ext>
            </a:extLst>
          </p:cNvPr>
          <p:cNvSpPr>
            <a:spLocks/>
          </p:cNvSpPr>
          <p:nvPr/>
        </p:nvSpPr>
        <p:spPr bwMode="auto">
          <a:xfrm>
            <a:off x="4050655" y="2132379"/>
            <a:ext cx="171894" cy="189677"/>
          </a:xfrm>
          <a:custGeom>
            <a:avLst/>
            <a:gdLst>
              <a:gd name="T0" fmla="*/ 64 w 65"/>
              <a:gd name="T1" fmla="*/ 66 h 72"/>
              <a:gd name="T2" fmla="*/ 6 w 65"/>
              <a:gd name="T3" fmla="*/ 2 h 72"/>
              <a:gd name="T4" fmla="*/ 1 w 65"/>
              <a:gd name="T5" fmla="*/ 1 h 72"/>
              <a:gd name="T6" fmla="*/ 1 w 65"/>
              <a:gd name="T7" fmla="*/ 1 h 72"/>
              <a:gd name="T8" fmla="*/ 1 w 65"/>
              <a:gd name="T9" fmla="*/ 6 h 72"/>
              <a:gd name="T10" fmla="*/ 58 w 65"/>
              <a:gd name="T11" fmla="*/ 71 h 72"/>
              <a:gd name="T12" fmla="*/ 64 w 65"/>
              <a:gd name="T13" fmla="*/ 71 h 72"/>
              <a:gd name="T14" fmla="*/ 64 w 65"/>
              <a:gd name="T15" fmla="*/ 71 h 72"/>
              <a:gd name="T16" fmla="*/ 64 w 65"/>
              <a:gd name="T17" fmla="*/ 6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2">
                <a:moveTo>
                  <a:pt x="64" y="66"/>
                </a:moveTo>
                <a:cubicBezTo>
                  <a:pt x="6" y="2"/>
                  <a:pt x="6" y="2"/>
                  <a:pt x="6" y="2"/>
                </a:cubicBezTo>
                <a:cubicBezTo>
                  <a:pt x="5" y="0"/>
                  <a:pt x="3" y="0"/>
                  <a:pt x="1" y="1"/>
                </a:cubicBezTo>
                <a:cubicBezTo>
                  <a:pt x="1" y="1"/>
                  <a:pt x="1" y="1"/>
                  <a:pt x="1" y="1"/>
                </a:cubicBezTo>
                <a:cubicBezTo>
                  <a:pt x="0" y="3"/>
                  <a:pt x="0" y="5"/>
                  <a:pt x="1" y="6"/>
                </a:cubicBezTo>
                <a:cubicBezTo>
                  <a:pt x="58" y="71"/>
                  <a:pt x="58" y="71"/>
                  <a:pt x="58" y="71"/>
                </a:cubicBezTo>
                <a:cubicBezTo>
                  <a:pt x="60" y="72"/>
                  <a:pt x="62" y="72"/>
                  <a:pt x="64" y="71"/>
                </a:cubicBezTo>
                <a:cubicBezTo>
                  <a:pt x="64" y="71"/>
                  <a:pt x="64" y="71"/>
                  <a:pt x="64" y="71"/>
                </a:cubicBezTo>
                <a:cubicBezTo>
                  <a:pt x="65" y="70"/>
                  <a:pt x="65" y="67"/>
                  <a:pt x="64" y="6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77">
            <a:extLst>
              <a:ext uri="{FF2B5EF4-FFF2-40B4-BE49-F238E27FC236}">
                <a16:creationId xmlns:a16="http://schemas.microsoft.com/office/drawing/2014/main" id="{EBCF8235-EB98-77B0-EECA-C912D00AB0B4}"/>
              </a:ext>
            </a:extLst>
          </p:cNvPr>
          <p:cNvSpPr>
            <a:spLocks noChangeArrowheads="1"/>
          </p:cNvSpPr>
          <p:nvPr/>
        </p:nvSpPr>
        <p:spPr bwMode="auto">
          <a:xfrm>
            <a:off x="3965694" y="2102742"/>
            <a:ext cx="45443" cy="45443"/>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69">
            <a:extLst>
              <a:ext uri="{FF2B5EF4-FFF2-40B4-BE49-F238E27FC236}">
                <a16:creationId xmlns:a16="http://schemas.microsoft.com/office/drawing/2014/main" id="{6B9BBBB1-8E6F-BDA3-A84A-1C92D6584165}"/>
              </a:ext>
            </a:extLst>
          </p:cNvPr>
          <p:cNvSpPr>
            <a:spLocks/>
          </p:cNvSpPr>
          <p:nvPr/>
        </p:nvSpPr>
        <p:spPr bwMode="auto">
          <a:xfrm>
            <a:off x="3811581" y="2116573"/>
            <a:ext cx="189677" cy="205483"/>
          </a:xfrm>
          <a:custGeom>
            <a:avLst/>
            <a:gdLst>
              <a:gd name="T0" fmla="*/ 1 w 71"/>
              <a:gd name="T1" fmla="*/ 72 h 78"/>
              <a:gd name="T2" fmla="*/ 64 w 71"/>
              <a:gd name="T3" fmla="*/ 2 h 78"/>
              <a:gd name="T4" fmla="*/ 69 w 71"/>
              <a:gd name="T5" fmla="*/ 1 h 78"/>
              <a:gd name="T6" fmla="*/ 69 w 71"/>
              <a:gd name="T7" fmla="*/ 1 h 78"/>
              <a:gd name="T8" fmla="*/ 69 w 71"/>
              <a:gd name="T9" fmla="*/ 7 h 78"/>
              <a:gd name="T10" fmla="*/ 7 w 71"/>
              <a:gd name="T11" fmla="*/ 77 h 78"/>
              <a:gd name="T12" fmla="*/ 2 w 71"/>
              <a:gd name="T13" fmla="*/ 77 h 78"/>
              <a:gd name="T14" fmla="*/ 2 w 71"/>
              <a:gd name="T15" fmla="*/ 77 h 78"/>
              <a:gd name="T16" fmla="*/ 1 w 71"/>
              <a:gd name="T17" fmla="*/ 7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78">
                <a:moveTo>
                  <a:pt x="1" y="72"/>
                </a:moveTo>
                <a:cubicBezTo>
                  <a:pt x="64" y="2"/>
                  <a:pt x="64" y="2"/>
                  <a:pt x="64" y="2"/>
                </a:cubicBezTo>
                <a:cubicBezTo>
                  <a:pt x="65" y="0"/>
                  <a:pt x="68" y="0"/>
                  <a:pt x="69" y="1"/>
                </a:cubicBezTo>
                <a:cubicBezTo>
                  <a:pt x="69" y="1"/>
                  <a:pt x="69" y="1"/>
                  <a:pt x="69" y="1"/>
                </a:cubicBezTo>
                <a:cubicBezTo>
                  <a:pt x="71" y="3"/>
                  <a:pt x="71" y="5"/>
                  <a:pt x="69" y="7"/>
                </a:cubicBezTo>
                <a:cubicBezTo>
                  <a:pt x="7" y="77"/>
                  <a:pt x="7" y="77"/>
                  <a:pt x="7" y="77"/>
                </a:cubicBezTo>
                <a:cubicBezTo>
                  <a:pt x="5" y="78"/>
                  <a:pt x="3" y="78"/>
                  <a:pt x="2" y="77"/>
                </a:cubicBezTo>
                <a:cubicBezTo>
                  <a:pt x="2" y="77"/>
                  <a:pt x="2" y="77"/>
                  <a:pt x="2" y="77"/>
                </a:cubicBezTo>
                <a:cubicBezTo>
                  <a:pt x="0" y="76"/>
                  <a:pt x="0" y="73"/>
                  <a:pt x="1" y="7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70">
            <a:extLst>
              <a:ext uri="{FF2B5EF4-FFF2-40B4-BE49-F238E27FC236}">
                <a16:creationId xmlns:a16="http://schemas.microsoft.com/office/drawing/2014/main" id="{D3FC91BE-BC72-4B36-35D7-95DEB7836DA9}"/>
              </a:ext>
            </a:extLst>
          </p:cNvPr>
          <p:cNvSpPr>
            <a:spLocks noEditPoints="1"/>
          </p:cNvSpPr>
          <p:nvPr/>
        </p:nvSpPr>
        <p:spPr bwMode="auto">
          <a:xfrm>
            <a:off x="3811581" y="2353669"/>
            <a:ext cx="414920" cy="162015"/>
          </a:xfrm>
          <a:custGeom>
            <a:avLst/>
            <a:gdLst>
              <a:gd name="T0" fmla="*/ 156 w 156"/>
              <a:gd name="T1" fmla="*/ 0 h 61"/>
              <a:gd name="T2" fmla="*/ 127 w 156"/>
              <a:gd name="T3" fmla="*/ 61 h 61"/>
              <a:gd name="T4" fmla="*/ 126 w 156"/>
              <a:gd name="T5" fmla="*/ 48 h 61"/>
              <a:gd name="T6" fmla="*/ 132 w 156"/>
              <a:gd name="T7" fmla="*/ 27 h 61"/>
              <a:gd name="T8" fmla="*/ 129 w 156"/>
              <a:gd name="T9" fmla="*/ 6 h 61"/>
              <a:gd name="T10" fmla="*/ 126 w 156"/>
              <a:gd name="T11" fmla="*/ 6 h 61"/>
              <a:gd name="T12" fmla="*/ 102 w 156"/>
              <a:gd name="T13" fmla="*/ 0 h 61"/>
              <a:gd name="T14" fmla="*/ 126 w 156"/>
              <a:gd name="T15" fmla="*/ 6 h 61"/>
              <a:gd name="T16" fmla="*/ 120 w 156"/>
              <a:gd name="T17" fmla="*/ 27 h 61"/>
              <a:gd name="T18" fmla="*/ 123 w 156"/>
              <a:gd name="T19" fmla="*/ 48 h 61"/>
              <a:gd name="T20" fmla="*/ 126 w 156"/>
              <a:gd name="T21" fmla="*/ 48 h 61"/>
              <a:gd name="T22" fmla="*/ 102 w 156"/>
              <a:gd name="T23" fmla="*/ 61 h 61"/>
              <a:gd name="T24" fmla="*/ 107 w 156"/>
              <a:gd name="T25" fmla="*/ 42 h 61"/>
              <a:gd name="T26" fmla="*/ 109 w 156"/>
              <a:gd name="T27" fmla="*/ 12 h 61"/>
              <a:gd name="T28" fmla="*/ 103 w 156"/>
              <a:gd name="T29" fmla="*/ 6 h 61"/>
              <a:gd name="T30" fmla="*/ 102 w 156"/>
              <a:gd name="T31" fmla="*/ 0 h 61"/>
              <a:gd name="T32" fmla="*/ 102 w 156"/>
              <a:gd name="T33" fmla="*/ 0 h 61"/>
              <a:gd name="T34" fmla="*/ 96 w 156"/>
              <a:gd name="T35" fmla="*/ 12 h 61"/>
              <a:gd name="T36" fmla="*/ 95 w 156"/>
              <a:gd name="T37" fmla="*/ 42 h 61"/>
              <a:gd name="T38" fmla="*/ 100 w 156"/>
              <a:gd name="T39" fmla="*/ 48 h 61"/>
              <a:gd name="T40" fmla="*/ 102 w 156"/>
              <a:gd name="T41" fmla="*/ 61 h 61"/>
              <a:gd name="T42" fmla="*/ 78 w 156"/>
              <a:gd name="T43" fmla="*/ 48 h 61"/>
              <a:gd name="T44" fmla="*/ 84 w 156"/>
              <a:gd name="T45" fmla="*/ 27 h 61"/>
              <a:gd name="T46" fmla="*/ 78 w 156"/>
              <a:gd name="T47" fmla="*/ 6 h 61"/>
              <a:gd name="T48" fmla="*/ 78 w 156"/>
              <a:gd name="T49" fmla="*/ 6 h 61"/>
              <a:gd name="T50" fmla="*/ 53 w 156"/>
              <a:gd name="T51" fmla="*/ 0 h 61"/>
              <a:gd name="T52" fmla="*/ 78 w 156"/>
              <a:gd name="T53" fmla="*/ 6 h 61"/>
              <a:gd name="T54" fmla="*/ 71 w 156"/>
              <a:gd name="T55" fmla="*/ 27 h 61"/>
              <a:gd name="T56" fmla="*/ 78 w 156"/>
              <a:gd name="T57" fmla="*/ 48 h 61"/>
              <a:gd name="T58" fmla="*/ 78 w 156"/>
              <a:gd name="T59" fmla="*/ 48 h 61"/>
              <a:gd name="T60" fmla="*/ 53 w 156"/>
              <a:gd name="T61" fmla="*/ 61 h 61"/>
              <a:gd name="T62" fmla="*/ 55 w 156"/>
              <a:gd name="T63" fmla="*/ 48 h 61"/>
              <a:gd name="T64" fmla="*/ 60 w 156"/>
              <a:gd name="T65" fmla="*/ 42 h 61"/>
              <a:gd name="T66" fmla="*/ 59 w 156"/>
              <a:gd name="T67" fmla="*/ 12 h 61"/>
              <a:gd name="T68" fmla="*/ 53 w 156"/>
              <a:gd name="T69" fmla="*/ 0 h 61"/>
              <a:gd name="T70" fmla="*/ 53 w 156"/>
              <a:gd name="T71" fmla="*/ 0 h 61"/>
              <a:gd name="T72" fmla="*/ 52 w 156"/>
              <a:gd name="T73" fmla="*/ 6 h 61"/>
              <a:gd name="T74" fmla="*/ 46 w 156"/>
              <a:gd name="T75" fmla="*/ 12 h 61"/>
              <a:gd name="T76" fmla="*/ 48 w 156"/>
              <a:gd name="T77" fmla="*/ 42 h 61"/>
              <a:gd name="T78" fmla="*/ 53 w 156"/>
              <a:gd name="T79" fmla="*/ 61 h 61"/>
              <a:gd name="T80" fmla="*/ 29 w 156"/>
              <a:gd name="T81" fmla="*/ 48 h 61"/>
              <a:gd name="T82" fmla="*/ 32 w 156"/>
              <a:gd name="T83" fmla="*/ 48 h 61"/>
              <a:gd name="T84" fmla="*/ 36 w 156"/>
              <a:gd name="T85" fmla="*/ 27 h 61"/>
              <a:gd name="T86" fmla="*/ 29 w 156"/>
              <a:gd name="T87" fmla="*/ 6 h 61"/>
              <a:gd name="T88" fmla="*/ 28 w 156"/>
              <a:gd name="T89" fmla="*/ 61 h 61"/>
              <a:gd name="T90" fmla="*/ 0 w 156"/>
              <a:gd name="T91" fmla="*/ 0 h 61"/>
              <a:gd name="T92" fmla="*/ 29 w 156"/>
              <a:gd name="T93" fmla="*/ 6 h 61"/>
              <a:gd name="T94" fmla="*/ 27 w 156"/>
              <a:gd name="T95" fmla="*/ 6 h 61"/>
              <a:gd name="T96" fmla="*/ 23 w 156"/>
              <a:gd name="T97" fmla="*/ 27 h 61"/>
              <a:gd name="T98" fmla="*/ 29 w 156"/>
              <a:gd name="T99" fmla="*/ 48 h 61"/>
              <a:gd name="T100" fmla="*/ 28 w 156"/>
              <a:gd name="T10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6" h="61">
                <a:moveTo>
                  <a:pt x="126" y="0"/>
                </a:moveTo>
                <a:cubicBezTo>
                  <a:pt x="156" y="0"/>
                  <a:pt x="156" y="0"/>
                  <a:pt x="156" y="0"/>
                </a:cubicBezTo>
                <a:cubicBezTo>
                  <a:pt x="148" y="44"/>
                  <a:pt x="148" y="44"/>
                  <a:pt x="148" y="44"/>
                </a:cubicBezTo>
                <a:cubicBezTo>
                  <a:pt x="146" y="54"/>
                  <a:pt x="142" y="61"/>
                  <a:pt x="127" y="61"/>
                </a:cubicBezTo>
                <a:cubicBezTo>
                  <a:pt x="126" y="61"/>
                  <a:pt x="126" y="61"/>
                  <a:pt x="126" y="61"/>
                </a:cubicBezTo>
                <a:cubicBezTo>
                  <a:pt x="126" y="48"/>
                  <a:pt x="126" y="48"/>
                  <a:pt x="126" y="48"/>
                </a:cubicBezTo>
                <a:cubicBezTo>
                  <a:pt x="128" y="47"/>
                  <a:pt x="130" y="45"/>
                  <a:pt x="130" y="42"/>
                </a:cubicBezTo>
                <a:cubicBezTo>
                  <a:pt x="131" y="37"/>
                  <a:pt x="132" y="32"/>
                  <a:pt x="132" y="27"/>
                </a:cubicBezTo>
                <a:cubicBezTo>
                  <a:pt x="133" y="22"/>
                  <a:pt x="134" y="17"/>
                  <a:pt x="134" y="12"/>
                </a:cubicBezTo>
                <a:cubicBezTo>
                  <a:pt x="135" y="9"/>
                  <a:pt x="132" y="6"/>
                  <a:pt x="129" y="6"/>
                </a:cubicBezTo>
                <a:cubicBezTo>
                  <a:pt x="129" y="6"/>
                  <a:pt x="129" y="6"/>
                  <a:pt x="129" y="6"/>
                </a:cubicBezTo>
                <a:cubicBezTo>
                  <a:pt x="128" y="6"/>
                  <a:pt x="127" y="6"/>
                  <a:pt x="126" y="6"/>
                </a:cubicBezTo>
                <a:lnTo>
                  <a:pt x="126" y="0"/>
                </a:lnTo>
                <a:close/>
                <a:moveTo>
                  <a:pt x="102" y="0"/>
                </a:moveTo>
                <a:cubicBezTo>
                  <a:pt x="126" y="0"/>
                  <a:pt x="126" y="0"/>
                  <a:pt x="126" y="0"/>
                </a:cubicBezTo>
                <a:cubicBezTo>
                  <a:pt x="126" y="6"/>
                  <a:pt x="126" y="6"/>
                  <a:pt x="126" y="6"/>
                </a:cubicBezTo>
                <a:cubicBezTo>
                  <a:pt x="124" y="7"/>
                  <a:pt x="121" y="9"/>
                  <a:pt x="121" y="12"/>
                </a:cubicBezTo>
                <a:cubicBezTo>
                  <a:pt x="121" y="17"/>
                  <a:pt x="120" y="22"/>
                  <a:pt x="120" y="27"/>
                </a:cubicBezTo>
                <a:cubicBezTo>
                  <a:pt x="119" y="32"/>
                  <a:pt x="119" y="37"/>
                  <a:pt x="118" y="42"/>
                </a:cubicBezTo>
                <a:cubicBezTo>
                  <a:pt x="118" y="46"/>
                  <a:pt x="120" y="48"/>
                  <a:pt x="123" y="48"/>
                </a:cubicBezTo>
                <a:cubicBezTo>
                  <a:pt x="123" y="48"/>
                  <a:pt x="123" y="48"/>
                  <a:pt x="123" y="48"/>
                </a:cubicBezTo>
                <a:cubicBezTo>
                  <a:pt x="124" y="48"/>
                  <a:pt x="125" y="48"/>
                  <a:pt x="126" y="48"/>
                </a:cubicBezTo>
                <a:cubicBezTo>
                  <a:pt x="126" y="61"/>
                  <a:pt x="126" y="61"/>
                  <a:pt x="126" y="61"/>
                </a:cubicBezTo>
                <a:cubicBezTo>
                  <a:pt x="102" y="61"/>
                  <a:pt x="102" y="61"/>
                  <a:pt x="102" y="61"/>
                </a:cubicBezTo>
                <a:cubicBezTo>
                  <a:pt x="102" y="48"/>
                  <a:pt x="102" y="48"/>
                  <a:pt x="102" y="48"/>
                </a:cubicBezTo>
                <a:cubicBezTo>
                  <a:pt x="105" y="48"/>
                  <a:pt x="107" y="45"/>
                  <a:pt x="107" y="42"/>
                </a:cubicBezTo>
                <a:cubicBezTo>
                  <a:pt x="107" y="37"/>
                  <a:pt x="108" y="32"/>
                  <a:pt x="108" y="27"/>
                </a:cubicBezTo>
                <a:cubicBezTo>
                  <a:pt x="109" y="22"/>
                  <a:pt x="109" y="17"/>
                  <a:pt x="109" y="12"/>
                </a:cubicBezTo>
                <a:cubicBezTo>
                  <a:pt x="110" y="9"/>
                  <a:pt x="107" y="6"/>
                  <a:pt x="103" y="6"/>
                </a:cubicBezTo>
                <a:cubicBezTo>
                  <a:pt x="103" y="6"/>
                  <a:pt x="103" y="6"/>
                  <a:pt x="103" y="6"/>
                </a:cubicBezTo>
                <a:cubicBezTo>
                  <a:pt x="103" y="6"/>
                  <a:pt x="102" y="6"/>
                  <a:pt x="102" y="6"/>
                </a:cubicBezTo>
                <a:lnTo>
                  <a:pt x="102" y="0"/>
                </a:lnTo>
                <a:close/>
                <a:moveTo>
                  <a:pt x="78" y="0"/>
                </a:moveTo>
                <a:cubicBezTo>
                  <a:pt x="102" y="0"/>
                  <a:pt x="102" y="0"/>
                  <a:pt x="102" y="0"/>
                </a:cubicBezTo>
                <a:cubicBezTo>
                  <a:pt x="102" y="6"/>
                  <a:pt x="102" y="6"/>
                  <a:pt x="102" y="6"/>
                </a:cubicBezTo>
                <a:cubicBezTo>
                  <a:pt x="99" y="6"/>
                  <a:pt x="96" y="9"/>
                  <a:pt x="96" y="12"/>
                </a:cubicBezTo>
                <a:cubicBezTo>
                  <a:pt x="96" y="17"/>
                  <a:pt x="96" y="22"/>
                  <a:pt x="95" y="27"/>
                </a:cubicBezTo>
                <a:cubicBezTo>
                  <a:pt x="95" y="32"/>
                  <a:pt x="95" y="37"/>
                  <a:pt x="95" y="42"/>
                </a:cubicBezTo>
                <a:cubicBezTo>
                  <a:pt x="95" y="46"/>
                  <a:pt x="97" y="48"/>
                  <a:pt x="100" y="48"/>
                </a:cubicBezTo>
                <a:cubicBezTo>
                  <a:pt x="100" y="48"/>
                  <a:pt x="100" y="48"/>
                  <a:pt x="100" y="48"/>
                </a:cubicBezTo>
                <a:cubicBezTo>
                  <a:pt x="101" y="48"/>
                  <a:pt x="102" y="48"/>
                  <a:pt x="102" y="48"/>
                </a:cubicBezTo>
                <a:cubicBezTo>
                  <a:pt x="102" y="61"/>
                  <a:pt x="102" y="61"/>
                  <a:pt x="102" y="61"/>
                </a:cubicBezTo>
                <a:cubicBezTo>
                  <a:pt x="78" y="61"/>
                  <a:pt x="78" y="61"/>
                  <a:pt x="78" y="61"/>
                </a:cubicBezTo>
                <a:cubicBezTo>
                  <a:pt x="78" y="48"/>
                  <a:pt x="78" y="48"/>
                  <a:pt x="78" y="48"/>
                </a:cubicBezTo>
                <a:cubicBezTo>
                  <a:pt x="81" y="48"/>
                  <a:pt x="84" y="46"/>
                  <a:pt x="84" y="42"/>
                </a:cubicBezTo>
                <a:cubicBezTo>
                  <a:pt x="84" y="37"/>
                  <a:pt x="84" y="32"/>
                  <a:pt x="84" y="27"/>
                </a:cubicBezTo>
                <a:cubicBezTo>
                  <a:pt x="84" y="22"/>
                  <a:pt x="84" y="17"/>
                  <a:pt x="84" y="12"/>
                </a:cubicBezTo>
                <a:cubicBezTo>
                  <a:pt x="84" y="9"/>
                  <a:pt x="81" y="6"/>
                  <a:pt x="78" y="6"/>
                </a:cubicBezTo>
                <a:cubicBezTo>
                  <a:pt x="78" y="6"/>
                  <a:pt x="78" y="6"/>
                  <a:pt x="78" y="6"/>
                </a:cubicBezTo>
                <a:cubicBezTo>
                  <a:pt x="78" y="6"/>
                  <a:pt x="78" y="6"/>
                  <a:pt x="78" y="6"/>
                </a:cubicBezTo>
                <a:lnTo>
                  <a:pt x="78" y="0"/>
                </a:lnTo>
                <a:close/>
                <a:moveTo>
                  <a:pt x="53" y="0"/>
                </a:moveTo>
                <a:cubicBezTo>
                  <a:pt x="78" y="0"/>
                  <a:pt x="78" y="0"/>
                  <a:pt x="78" y="0"/>
                </a:cubicBezTo>
                <a:cubicBezTo>
                  <a:pt x="78" y="6"/>
                  <a:pt x="78" y="6"/>
                  <a:pt x="78" y="6"/>
                </a:cubicBezTo>
                <a:cubicBezTo>
                  <a:pt x="74" y="6"/>
                  <a:pt x="71" y="9"/>
                  <a:pt x="71" y="12"/>
                </a:cubicBezTo>
                <a:cubicBezTo>
                  <a:pt x="71" y="17"/>
                  <a:pt x="71" y="22"/>
                  <a:pt x="71" y="27"/>
                </a:cubicBezTo>
                <a:cubicBezTo>
                  <a:pt x="71" y="32"/>
                  <a:pt x="71" y="37"/>
                  <a:pt x="71" y="42"/>
                </a:cubicBezTo>
                <a:cubicBezTo>
                  <a:pt x="72" y="46"/>
                  <a:pt x="74" y="48"/>
                  <a:pt x="78" y="48"/>
                </a:cubicBezTo>
                <a:cubicBezTo>
                  <a:pt x="78" y="48"/>
                  <a:pt x="78" y="48"/>
                  <a:pt x="78" y="48"/>
                </a:cubicBezTo>
                <a:cubicBezTo>
                  <a:pt x="78" y="48"/>
                  <a:pt x="78" y="48"/>
                  <a:pt x="78" y="48"/>
                </a:cubicBezTo>
                <a:cubicBezTo>
                  <a:pt x="78" y="61"/>
                  <a:pt x="78" y="61"/>
                  <a:pt x="78" y="61"/>
                </a:cubicBezTo>
                <a:cubicBezTo>
                  <a:pt x="53" y="61"/>
                  <a:pt x="53" y="61"/>
                  <a:pt x="53" y="61"/>
                </a:cubicBezTo>
                <a:cubicBezTo>
                  <a:pt x="53" y="48"/>
                  <a:pt x="53" y="48"/>
                  <a:pt x="53" y="48"/>
                </a:cubicBezTo>
                <a:cubicBezTo>
                  <a:pt x="54" y="48"/>
                  <a:pt x="54" y="48"/>
                  <a:pt x="55" y="48"/>
                </a:cubicBezTo>
                <a:cubicBezTo>
                  <a:pt x="55" y="48"/>
                  <a:pt x="55" y="48"/>
                  <a:pt x="55" y="48"/>
                </a:cubicBezTo>
                <a:cubicBezTo>
                  <a:pt x="58" y="48"/>
                  <a:pt x="61" y="46"/>
                  <a:pt x="60" y="42"/>
                </a:cubicBezTo>
                <a:cubicBezTo>
                  <a:pt x="60" y="37"/>
                  <a:pt x="60" y="32"/>
                  <a:pt x="60" y="27"/>
                </a:cubicBezTo>
                <a:cubicBezTo>
                  <a:pt x="60" y="22"/>
                  <a:pt x="59" y="17"/>
                  <a:pt x="59" y="12"/>
                </a:cubicBezTo>
                <a:cubicBezTo>
                  <a:pt x="59" y="9"/>
                  <a:pt x="56" y="6"/>
                  <a:pt x="53" y="6"/>
                </a:cubicBezTo>
                <a:lnTo>
                  <a:pt x="53" y="0"/>
                </a:lnTo>
                <a:close/>
                <a:moveTo>
                  <a:pt x="29" y="0"/>
                </a:moveTo>
                <a:cubicBezTo>
                  <a:pt x="53" y="0"/>
                  <a:pt x="53" y="0"/>
                  <a:pt x="53" y="0"/>
                </a:cubicBezTo>
                <a:cubicBezTo>
                  <a:pt x="53" y="6"/>
                  <a:pt x="53" y="6"/>
                  <a:pt x="53" y="6"/>
                </a:cubicBezTo>
                <a:cubicBezTo>
                  <a:pt x="53" y="6"/>
                  <a:pt x="52" y="6"/>
                  <a:pt x="52" y="6"/>
                </a:cubicBezTo>
                <a:cubicBezTo>
                  <a:pt x="52" y="6"/>
                  <a:pt x="52" y="6"/>
                  <a:pt x="52" y="6"/>
                </a:cubicBezTo>
                <a:cubicBezTo>
                  <a:pt x="48" y="6"/>
                  <a:pt x="46" y="9"/>
                  <a:pt x="46" y="12"/>
                </a:cubicBezTo>
                <a:cubicBezTo>
                  <a:pt x="46" y="17"/>
                  <a:pt x="47" y="22"/>
                  <a:pt x="47" y="27"/>
                </a:cubicBezTo>
                <a:cubicBezTo>
                  <a:pt x="47" y="32"/>
                  <a:pt x="48" y="37"/>
                  <a:pt x="48" y="42"/>
                </a:cubicBezTo>
                <a:cubicBezTo>
                  <a:pt x="48" y="45"/>
                  <a:pt x="50" y="48"/>
                  <a:pt x="53" y="48"/>
                </a:cubicBezTo>
                <a:cubicBezTo>
                  <a:pt x="53" y="61"/>
                  <a:pt x="53" y="61"/>
                  <a:pt x="53" y="61"/>
                </a:cubicBezTo>
                <a:cubicBezTo>
                  <a:pt x="29" y="61"/>
                  <a:pt x="29" y="61"/>
                  <a:pt x="29" y="61"/>
                </a:cubicBezTo>
                <a:cubicBezTo>
                  <a:pt x="29" y="48"/>
                  <a:pt x="29" y="48"/>
                  <a:pt x="29" y="48"/>
                </a:cubicBezTo>
                <a:cubicBezTo>
                  <a:pt x="30" y="48"/>
                  <a:pt x="31" y="48"/>
                  <a:pt x="32" y="48"/>
                </a:cubicBezTo>
                <a:cubicBezTo>
                  <a:pt x="32" y="48"/>
                  <a:pt x="32" y="48"/>
                  <a:pt x="32" y="48"/>
                </a:cubicBezTo>
                <a:cubicBezTo>
                  <a:pt x="35" y="48"/>
                  <a:pt x="38" y="46"/>
                  <a:pt x="37" y="42"/>
                </a:cubicBezTo>
                <a:cubicBezTo>
                  <a:pt x="37" y="37"/>
                  <a:pt x="36" y="32"/>
                  <a:pt x="36" y="27"/>
                </a:cubicBezTo>
                <a:cubicBezTo>
                  <a:pt x="35" y="22"/>
                  <a:pt x="34" y="17"/>
                  <a:pt x="34" y="12"/>
                </a:cubicBezTo>
                <a:cubicBezTo>
                  <a:pt x="34" y="9"/>
                  <a:pt x="32" y="7"/>
                  <a:pt x="29" y="6"/>
                </a:cubicBezTo>
                <a:lnTo>
                  <a:pt x="29" y="0"/>
                </a:lnTo>
                <a:close/>
                <a:moveTo>
                  <a:pt x="28" y="61"/>
                </a:moveTo>
                <a:cubicBezTo>
                  <a:pt x="14" y="61"/>
                  <a:pt x="9" y="54"/>
                  <a:pt x="7" y="44"/>
                </a:cubicBezTo>
                <a:cubicBezTo>
                  <a:pt x="0" y="0"/>
                  <a:pt x="0" y="0"/>
                  <a:pt x="0" y="0"/>
                </a:cubicBezTo>
                <a:cubicBezTo>
                  <a:pt x="29" y="0"/>
                  <a:pt x="29" y="0"/>
                  <a:pt x="29" y="0"/>
                </a:cubicBezTo>
                <a:cubicBezTo>
                  <a:pt x="29" y="6"/>
                  <a:pt x="29" y="6"/>
                  <a:pt x="29" y="6"/>
                </a:cubicBezTo>
                <a:cubicBezTo>
                  <a:pt x="28" y="6"/>
                  <a:pt x="27" y="6"/>
                  <a:pt x="27" y="6"/>
                </a:cubicBezTo>
                <a:cubicBezTo>
                  <a:pt x="27" y="6"/>
                  <a:pt x="27" y="6"/>
                  <a:pt x="27" y="6"/>
                </a:cubicBezTo>
                <a:cubicBezTo>
                  <a:pt x="23" y="6"/>
                  <a:pt x="20" y="9"/>
                  <a:pt x="21" y="12"/>
                </a:cubicBezTo>
                <a:cubicBezTo>
                  <a:pt x="21" y="17"/>
                  <a:pt x="22" y="22"/>
                  <a:pt x="23" y="27"/>
                </a:cubicBezTo>
                <a:cubicBezTo>
                  <a:pt x="24" y="32"/>
                  <a:pt x="24" y="37"/>
                  <a:pt x="25" y="42"/>
                </a:cubicBezTo>
                <a:cubicBezTo>
                  <a:pt x="25" y="45"/>
                  <a:pt x="27" y="47"/>
                  <a:pt x="29" y="48"/>
                </a:cubicBezTo>
                <a:cubicBezTo>
                  <a:pt x="29" y="61"/>
                  <a:pt x="29" y="61"/>
                  <a:pt x="29" y="61"/>
                </a:cubicBezTo>
                <a:lnTo>
                  <a:pt x="28" y="6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71">
            <a:extLst>
              <a:ext uri="{FF2B5EF4-FFF2-40B4-BE49-F238E27FC236}">
                <a16:creationId xmlns:a16="http://schemas.microsoft.com/office/drawing/2014/main" id="{E63E53C4-1849-47DD-035D-4D07E6474777}"/>
              </a:ext>
            </a:extLst>
          </p:cNvPr>
          <p:cNvSpPr>
            <a:spLocks/>
          </p:cNvSpPr>
          <p:nvPr/>
        </p:nvSpPr>
        <p:spPr bwMode="auto">
          <a:xfrm>
            <a:off x="6992627" y="3207217"/>
            <a:ext cx="239072" cy="359597"/>
          </a:xfrm>
          <a:custGeom>
            <a:avLst/>
            <a:gdLst>
              <a:gd name="T0" fmla="*/ 45 w 90"/>
              <a:gd name="T1" fmla="*/ 135 h 135"/>
              <a:gd name="T2" fmla="*/ 6 w 90"/>
              <a:gd name="T3" fmla="*/ 68 h 135"/>
              <a:gd name="T4" fmla="*/ 0 w 90"/>
              <a:gd name="T5" fmla="*/ 45 h 135"/>
              <a:gd name="T6" fmla="*/ 45 w 90"/>
              <a:gd name="T7" fmla="*/ 0 h 135"/>
              <a:gd name="T8" fmla="*/ 90 w 90"/>
              <a:gd name="T9" fmla="*/ 45 h 135"/>
              <a:gd name="T10" fmla="*/ 84 w 90"/>
              <a:gd name="T11" fmla="*/ 68 h 135"/>
              <a:gd name="T12" fmla="*/ 45 w 90"/>
              <a:gd name="T13" fmla="*/ 135 h 135"/>
            </a:gdLst>
            <a:ahLst/>
            <a:cxnLst>
              <a:cxn ang="0">
                <a:pos x="T0" y="T1"/>
              </a:cxn>
              <a:cxn ang="0">
                <a:pos x="T2" y="T3"/>
              </a:cxn>
              <a:cxn ang="0">
                <a:pos x="T4" y="T5"/>
              </a:cxn>
              <a:cxn ang="0">
                <a:pos x="T6" y="T7"/>
              </a:cxn>
              <a:cxn ang="0">
                <a:pos x="T8" y="T9"/>
              </a:cxn>
              <a:cxn ang="0">
                <a:pos x="T10" y="T11"/>
              </a:cxn>
              <a:cxn ang="0">
                <a:pos x="T12" y="T13"/>
              </a:cxn>
            </a:cxnLst>
            <a:rect l="0" t="0" r="r" b="b"/>
            <a:pathLst>
              <a:path w="90" h="135">
                <a:moveTo>
                  <a:pt x="45" y="135"/>
                </a:moveTo>
                <a:cubicBezTo>
                  <a:pt x="6" y="68"/>
                  <a:pt x="6" y="68"/>
                  <a:pt x="6" y="68"/>
                </a:cubicBezTo>
                <a:cubicBezTo>
                  <a:pt x="3" y="61"/>
                  <a:pt x="0" y="53"/>
                  <a:pt x="0" y="45"/>
                </a:cubicBezTo>
                <a:cubicBezTo>
                  <a:pt x="0" y="20"/>
                  <a:pt x="20" y="0"/>
                  <a:pt x="45" y="0"/>
                </a:cubicBezTo>
                <a:cubicBezTo>
                  <a:pt x="70" y="0"/>
                  <a:pt x="90" y="20"/>
                  <a:pt x="90" y="45"/>
                </a:cubicBezTo>
                <a:cubicBezTo>
                  <a:pt x="90" y="53"/>
                  <a:pt x="88" y="61"/>
                  <a:pt x="84" y="68"/>
                </a:cubicBezTo>
                <a:lnTo>
                  <a:pt x="45" y="13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81">
            <a:extLst>
              <a:ext uri="{FF2B5EF4-FFF2-40B4-BE49-F238E27FC236}">
                <a16:creationId xmlns:a16="http://schemas.microsoft.com/office/drawing/2014/main" id="{34247E04-7EE2-3418-E845-50F02C6FC74A}"/>
              </a:ext>
            </a:extLst>
          </p:cNvPr>
          <p:cNvSpPr>
            <a:spLocks noChangeArrowheads="1"/>
          </p:cNvSpPr>
          <p:nvPr/>
        </p:nvSpPr>
        <p:spPr bwMode="auto">
          <a:xfrm>
            <a:off x="7026216" y="3242782"/>
            <a:ext cx="169920" cy="169920"/>
          </a:xfrm>
          <a:prstGeom prst="ellipse">
            <a:avLst/>
          </a:prstGeom>
          <a:solidFill>
            <a:srgbClr val="0289A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73">
            <a:extLst>
              <a:ext uri="{FF2B5EF4-FFF2-40B4-BE49-F238E27FC236}">
                <a16:creationId xmlns:a16="http://schemas.microsoft.com/office/drawing/2014/main" id="{6A2BCC28-5F54-E37C-CEA5-6CAA83B2376A}"/>
              </a:ext>
            </a:extLst>
          </p:cNvPr>
          <p:cNvSpPr>
            <a:spLocks/>
          </p:cNvSpPr>
          <p:nvPr/>
        </p:nvSpPr>
        <p:spPr bwMode="auto">
          <a:xfrm>
            <a:off x="5445572" y="2776489"/>
            <a:ext cx="333911" cy="84959"/>
          </a:xfrm>
          <a:custGeom>
            <a:avLst/>
            <a:gdLst>
              <a:gd name="T0" fmla="*/ 110 w 169"/>
              <a:gd name="T1" fmla="*/ 23 h 43"/>
              <a:gd name="T2" fmla="*/ 59 w 169"/>
              <a:gd name="T3" fmla="*/ 23 h 43"/>
              <a:gd name="T4" fmla="*/ 59 w 169"/>
              <a:gd name="T5" fmla="*/ 0 h 43"/>
              <a:gd name="T6" fmla="*/ 0 w 169"/>
              <a:gd name="T7" fmla="*/ 0 h 43"/>
              <a:gd name="T8" fmla="*/ 0 w 169"/>
              <a:gd name="T9" fmla="*/ 43 h 43"/>
              <a:gd name="T10" fmla="*/ 169 w 169"/>
              <a:gd name="T11" fmla="*/ 43 h 43"/>
              <a:gd name="T12" fmla="*/ 169 w 169"/>
              <a:gd name="T13" fmla="*/ 0 h 43"/>
              <a:gd name="T14" fmla="*/ 110 w 169"/>
              <a:gd name="T15" fmla="*/ 0 h 43"/>
              <a:gd name="T16" fmla="*/ 110 w 169"/>
              <a:gd name="T17" fmla="*/ 2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43">
                <a:moveTo>
                  <a:pt x="110" y="23"/>
                </a:moveTo>
                <a:lnTo>
                  <a:pt x="59" y="23"/>
                </a:lnTo>
                <a:lnTo>
                  <a:pt x="59" y="0"/>
                </a:lnTo>
                <a:lnTo>
                  <a:pt x="0" y="0"/>
                </a:lnTo>
                <a:lnTo>
                  <a:pt x="0" y="43"/>
                </a:lnTo>
                <a:lnTo>
                  <a:pt x="169" y="43"/>
                </a:lnTo>
                <a:lnTo>
                  <a:pt x="169" y="0"/>
                </a:lnTo>
                <a:lnTo>
                  <a:pt x="110" y="0"/>
                </a:lnTo>
                <a:lnTo>
                  <a:pt x="110" y="2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83">
            <a:extLst>
              <a:ext uri="{FF2B5EF4-FFF2-40B4-BE49-F238E27FC236}">
                <a16:creationId xmlns:a16="http://schemas.microsoft.com/office/drawing/2014/main" id="{69F33D07-9D8D-4E5C-233D-FD3DC3C255CF}"/>
              </a:ext>
            </a:extLst>
          </p:cNvPr>
          <p:cNvSpPr>
            <a:spLocks noChangeArrowheads="1"/>
          </p:cNvSpPr>
          <p:nvPr/>
        </p:nvSpPr>
        <p:spPr bwMode="auto">
          <a:xfrm>
            <a:off x="5581902" y="2776489"/>
            <a:ext cx="63225" cy="2370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5">
            <a:extLst>
              <a:ext uri="{FF2B5EF4-FFF2-40B4-BE49-F238E27FC236}">
                <a16:creationId xmlns:a16="http://schemas.microsoft.com/office/drawing/2014/main" id="{8E56946E-BF0B-BFE7-6AF3-41FCFB7D8091}"/>
              </a:ext>
            </a:extLst>
          </p:cNvPr>
          <p:cNvSpPr>
            <a:spLocks noEditPoints="1"/>
          </p:cNvSpPr>
          <p:nvPr/>
        </p:nvSpPr>
        <p:spPr bwMode="auto">
          <a:xfrm>
            <a:off x="5445572" y="2582864"/>
            <a:ext cx="333911" cy="173871"/>
          </a:xfrm>
          <a:custGeom>
            <a:avLst/>
            <a:gdLst>
              <a:gd name="T0" fmla="*/ 126 w 169"/>
              <a:gd name="T1" fmla="*/ 0 h 88"/>
              <a:gd name="T2" fmla="*/ 85 w 169"/>
              <a:gd name="T3" fmla="*/ 0 h 88"/>
              <a:gd name="T4" fmla="*/ 85 w 169"/>
              <a:gd name="T5" fmla="*/ 15 h 88"/>
              <a:gd name="T6" fmla="*/ 112 w 169"/>
              <a:gd name="T7" fmla="*/ 15 h 88"/>
              <a:gd name="T8" fmla="*/ 112 w 169"/>
              <a:gd name="T9" fmla="*/ 32 h 88"/>
              <a:gd name="T10" fmla="*/ 85 w 169"/>
              <a:gd name="T11" fmla="*/ 32 h 88"/>
              <a:gd name="T12" fmla="*/ 85 w 169"/>
              <a:gd name="T13" fmla="*/ 88 h 88"/>
              <a:gd name="T14" fmla="*/ 110 w 169"/>
              <a:gd name="T15" fmla="*/ 88 h 88"/>
              <a:gd name="T16" fmla="*/ 169 w 169"/>
              <a:gd name="T17" fmla="*/ 88 h 88"/>
              <a:gd name="T18" fmla="*/ 169 w 169"/>
              <a:gd name="T19" fmla="*/ 32 h 88"/>
              <a:gd name="T20" fmla="*/ 126 w 169"/>
              <a:gd name="T21" fmla="*/ 32 h 88"/>
              <a:gd name="T22" fmla="*/ 126 w 169"/>
              <a:gd name="T23" fmla="*/ 0 h 88"/>
              <a:gd name="T24" fmla="*/ 85 w 169"/>
              <a:gd name="T25" fmla="*/ 0 h 88"/>
              <a:gd name="T26" fmla="*/ 43 w 169"/>
              <a:gd name="T27" fmla="*/ 0 h 88"/>
              <a:gd name="T28" fmla="*/ 43 w 169"/>
              <a:gd name="T29" fmla="*/ 32 h 88"/>
              <a:gd name="T30" fmla="*/ 0 w 169"/>
              <a:gd name="T31" fmla="*/ 32 h 88"/>
              <a:gd name="T32" fmla="*/ 0 w 169"/>
              <a:gd name="T33" fmla="*/ 88 h 88"/>
              <a:gd name="T34" fmla="*/ 59 w 169"/>
              <a:gd name="T35" fmla="*/ 88 h 88"/>
              <a:gd name="T36" fmla="*/ 85 w 169"/>
              <a:gd name="T37" fmla="*/ 88 h 88"/>
              <a:gd name="T38" fmla="*/ 85 w 169"/>
              <a:gd name="T39" fmla="*/ 32 h 88"/>
              <a:gd name="T40" fmla="*/ 58 w 169"/>
              <a:gd name="T41" fmla="*/ 32 h 88"/>
              <a:gd name="T42" fmla="*/ 58 w 169"/>
              <a:gd name="T43" fmla="*/ 32 h 88"/>
              <a:gd name="T44" fmla="*/ 58 w 169"/>
              <a:gd name="T45" fmla="*/ 15 h 88"/>
              <a:gd name="T46" fmla="*/ 85 w 169"/>
              <a:gd name="T47" fmla="*/ 15 h 88"/>
              <a:gd name="T48" fmla="*/ 85 w 169"/>
              <a:gd name="T49"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9" h="88">
                <a:moveTo>
                  <a:pt x="126" y="0"/>
                </a:moveTo>
                <a:lnTo>
                  <a:pt x="85" y="0"/>
                </a:lnTo>
                <a:lnTo>
                  <a:pt x="85" y="15"/>
                </a:lnTo>
                <a:lnTo>
                  <a:pt x="112" y="15"/>
                </a:lnTo>
                <a:lnTo>
                  <a:pt x="112" y="32"/>
                </a:lnTo>
                <a:lnTo>
                  <a:pt x="85" y="32"/>
                </a:lnTo>
                <a:lnTo>
                  <a:pt x="85" y="88"/>
                </a:lnTo>
                <a:lnTo>
                  <a:pt x="110" y="88"/>
                </a:lnTo>
                <a:lnTo>
                  <a:pt x="169" y="88"/>
                </a:lnTo>
                <a:lnTo>
                  <a:pt x="169" y="32"/>
                </a:lnTo>
                <a:lnTo>
                  <a:pt x="126" y="32"/>
                </a:lnTo>
                <a:lnTo>
                  <a:pt x="126" y="0"/>
                </a:lnTo>
                <a:close/>
                <a:moveTo>
                  <a:pt x="85" y="0"/>
                </a:moveTo>
                <a:lnTo>
                  <a:pt x="43" y="0"/>
                </a:lnTo>
                <a:lnTo>
                  <a:pt x="43" y="32"/>
                </a:lnTo>
                <a:lnTo>
                  <a:pt x="0" y="32"/>
                </a:lnTo>
                <a:lnTo>
                  <a:pt x="0" y="88"/>
                </a:lnTo>
                <a:lnTo>
                  <a:pt x="59" y="88"/>
                </a:lnTo>
                <a:lnTo>
                  <a:pt x="85" y="88"/>
                </a:lnTo>
                <a:lnTo>
                  <a:pt x="85" y="32"/>
                </a:lnTo>
                <a:lnTo>
                  <a:pt x="58" y="32"/>
                </a:lnTo>
                <a:lnTo>
                  <a:pt x="58" y="32"/>
                </a:lnTo>
                <a:lnTo>
                  <a:pt x="58" y="15"/>
                </a:lnTo>
                <a:lnTo>
                  <a:pt x="85" y="15"/>
                </a:lnTo>
                <a:lnTo>
                  <a:pt x="8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85">
            <a:extLst>
              <a:ext uri="{FF2B5EF4-FFF2-40B4-BE49-F238E27FC236}">
                <a16:creationId xmlns:a16="http://schemas.microsoft.com/office/drawing/2014/main" id="{1D2C47A8-E938-7CBF-CB2C-C7A38D659E4B}"/>
              </a:ext>
            </a:extLst>
          </p:cNvPr>
          <p:cNvSpPr>
            <a:spLocks noChangeArrowheads="1"/>
          </p:cNvSpPr>
          <p:nvPr/>
        </p:nvSpPr>
        <p:spPr bwMode="auto">
          <a:xfrm>
            <a:off x="6846417" y="2667823"/>
            <a:ext cx="339838" cy="355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7">
            <a:extLst>
              <a:ext uri="{FF2B5EF4-FFF2-40B4-BE49-F238E27FC236}">
                <a16:creationId xmlns:a16="http://schemas.microsoft.com/office/drawing/2014/main" id="{60CF6281-0EF1-E11F-BCAE-9BA13AFBA12C}"/>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close/>
                <a:moveTo>
                  <a:pt x="0" y="70"/>
                </a:moveTo>
                <a:lnTo>
                  <a:pt x="146" y="70"/>
                </a:lnTo>
                <a:lnTo>
                  <a:pt x="146" y="59"/>
                </a:lnTo>
                <a:lnTo>
                  <a:pt x="134" y="47"/>
                </a:lnTo>
                <a:lnTo>
                  <a:pt x="146" y="33"/>
                </a:lnTo>
                <a:lnTo>
                  <a:pt x="146" y="0"/>
                </a:lnTo>
                <a:lnTo>
                  <a:pt x="0" y="0"/>
                </a:lnTo>
                <a:lnTo>
                  <a:pt x="0" y="70"/>
                </a:lnTo>
                <a:lnTo>
                  <a:pt x="0" y="70"/>
                </a:lnTo>
                <a:close/>
                <a:moveTo>
                  <a:pt x="146" y="33"/>
                </a:moveTo>
                <a:lnTo>
                  <a:pt x="146" y="33"/>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78">
            <a:extLst>
              <a:ext uri="{FF2B5EF4-FFF2-40B4-BE49-F238E27FC236}">
                <a16:creationId xmlns:a16="http://schemas.microsoft.com/office/drawing/2014/main" id="{E80579BF-DAEA-534C-5C39-E18A7A1F7C91}"/>
              </a:ext>
            </a:extLst>
          </p:cNvPr>
          <p:cNvSpPr>
            <a:spLocks noEditPoints="1"/>
          </p:cNvSpPr>
          <p:nvPr/>
        </p:nvSpPr>
        <p:spPr bwMode="auto">
          <a:xfrm>
            <a:off x="6846417" y="2746856"/>
            <a:ext cx="339838" cy="138308"/>
          </a:xfrm>
          <a:custGeom>
            <a:avLst/>
            <a:gdLst>
              <a:gd name="T0" fmla="*/ 146 w 172"/>
              <a:gd name="T1" fmla="*/ 70 h 70"/>
              <a:gd name="T2" fmla="*/ 172 w 172"/>
              <a:gd name="T3" fmla="*/ 70 h 70"/>
              <a:gd name="T4" fmla="*/ 172 w 172"/>
              <a:gd name="T5" fmla="*/ 0 h 70"/>
              <a:gd name="T6" fmla="*/ 146 w 172"/>
              <a:gd name="T7" fmla="*/ 0 h 70"/>
              <a:gd name="T8" fmla="*/ 146 w 172"/>
              <a:gd name="T9" fmla="*/ 33 h 70"/>
              <a:gd name="T10" fmla="*/ 146 w 172"/>
              <a:gd name="T11" fmla="*/ 33 h 70"/>
              <a:gd name="T12" fmla="*/ 160 w 172"/>
              <a:gd name="T13" fmla="*/ 47 h 70"/>
              <a:gd name="T14" fmla="*/ 146 w 172"/>
              <a:gd name="T15" fmla="*/ 59 h 70"/>
              <a:gd name="T16" fmla="*/ 146 w 172"/>
              <a:gd name="T17" fmla="*/ 70 h 70"/>
              <a:gd name="T18" fmla="*/ 0 w 172"/>
              <a:gd name="T19" fmla="*/ 70 h 70"/>
              <a:gd name="T20" fmla="*/ 146 w 172"/>
              <a:gd name="T21" fmla="*/ 70 h 70"/>
              <a:gd name="T22" fmla="*/ 146 w 172"/>
              <a:gd name="T23" fmla="*/ 59 h 70"/>
              <a:gd name="T24" fmla="*/ 134 w 172"/>
              <a:gd name="T25" fmla="*/ 47 h 70"/>
              <a:gd name="T26" fmla="*/ 146 w 172"/>
              <a:gd name="T27" fmla="*/ 33 h 70"/>
              <a:gd name="T28" fmla="*/ 146 w 172"/>
              <a:gd name="T29" fmla="*/ 0 h 70"/>
              <a:gd name="T30" fmla="*/ 0 w 172"/>
              <a:gd name="T31" fmla="*/ 0 h 70"/>
              <a:gd name="T32" fmla="*/ 0 w 172"/>
              <a:gd name="T33" fmla="*/ 70 h 70"/>
              <a:gd name="T34" fmla="*/ 0 w 172"/>
              <a:gd name="T35" fmla="*/ 70 h 70"/>
              <a:gd name="T36" fmla="*/ 146 w 172"/>
              <a:gd name="T37" fmla="*/ 33 h 70"/>
              <a:gd name="T38" fmla="*/ 146 w 172"/>
              <a:gd name="T39" fmla="*/ 3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2" h="70">
                <a:moveTo>
                  <a:pt x="146" y="70"/>
                </a:moveTo>
                <a:lnTo>
                  <a:pt x="172" y="70"/>
                </a:lnTo>
                <a:lnTo>
                  <a:pt x="172" y="0"/>
                </a:lnTo>
                <a:lnTo>
                  <a:pt x="146" y="0"/>
                </a:lnTo>
                <a:lnTo>
                  <a:pt x="146" y="33"/>
                </a:lnTo>
                <a:lnTo>
                  <a:pt x="146" y="33"/>
                </a:lnTo>
                <a:lnTo>
                  <a:pt x="160" y="47"/>
                </a:lnTo>
                <a:lnTo>
                  <a:pt x="146" y="59"/>
                </a:lnTo>
                <a:lnTo>
                  <a:pt x="146" y="70"/>
                </a:lnTo>
                <a:moveTo>
                  <a:pt x="0" y="70"/>
                </a:moveTo>
                <a:lnTo>
                  <a:pt x="146" y="70"/>
                </a:lnTo>
                <a:lnTo>
                  <a:pt x="146" y="59"/>
                </a:lnTo>
                <a:lnTo>
                  <a:pt x="134" y="47"/>
                </a:lnTo>
                <a:lnTo>
                  <a:pt x="146" y="33"/>
                </a:lnTo>
                <a:lnTo>
                  <a:pt x="146" y="0"/>
                </a:lnTo>
                <a:lnTo>
                  <a:pt x="0" y="0"/>
                </a:lnTo>
                <a:lnTo>
                  <a:pt x="0" y="70"/>
                </a:lnTo>
                <a:lnTo>
                  <a:pt x="0" y="70"/>
                </a:lnTo>
                <a:moveTo>
                  <a:pt x="146" y="33"/>
                </a:moveTo>
                <a:lnTo>
                  <a:pt x="146" y="33"/>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9">
            <a:extLst>
              <a:ext uri="{FF2B5EF4-FFF2-40B4-BE49-F238E27FC236}">
                <a16:creationId xmlns:a16="http://schemas.microsoft.com/office/drawing/2014/main" id="{AB56DC42-D416-8872-E822-D2B2957A17B6}"/>
              </a:ext>
            </a:extLst>
          </p:cNvPr>
          <p:cNvSpPr>
            <a:spLocks/>
          </p:cNvSpPr>
          <p:nvPr/>
        </p:nvSpPr>
        <p:spPr bwMode="auto">
          <a:xfrm>
            <a:off x="8581763" y="2723492"/>
            <a:ext cx="448509" cy="403065"/>
          </a:xfrm>
          <a:custGeom>
            <a:avLst/>
            <a:gdLst>
              <a:gd name="T0" fmla="*/ 166 w 169"/>
              <a:gd name="T1" fmla="*/ 43 h 152"/>
              <a:gd name="T2" fmla="*/ 127 w 169"/>
              <a:gd name="T3" fmla="*/ 39 h 152"/>
              <a:gd name="T4" fmla="*/ 104 w 169"/>
              <a:gd name="T5" fmla="*/ 48 h 152"/>
              <a:gd name="T6" fmla="*/ 58 w 169"/>
              <a:gd name="T7" fmla="*/ 0 h 152"/>
              <a:gd name="T8" fmla="*/ 42 w 169"/>
              <a:gd name="T9" fmla="*/ 6 h 152"/>
              <a:gd name="T10" fmla="*/ 75 w 169"/>
              <a:gd name="T11" fmla="*/ 59 h 152"/>
              <a:gd name="T12" fmla="*/ 43 w 169"/>
              <a:gd name="T13" fmla="*/ 71 h 152"/>
              <a:gd name="T14" fmla="*/ 16 w 169"/>
              <a:gd name="T15" fmla="*/ 54 h 152"/>
              <a:gd name="T16" fmla="*/ 0 w 169"/>
              <a:gd name="T17" fmla="*/ 60 h 152"/>
              <a:gd name="T18" fmla="*/ 30 w 169"/>
              <a:gd name="T19" fmla="*/ 95 h 152"/>
              <a:gd name="T20" fmla="*/ 31 w 169"/>
              <a:gd name="T21" fmla="*/ 140 h 152"/>
              <a:gd name="T22" fmla="*/ 47 w 169"/>
              <a:gd name="T23" fmla="*/ 134 h 152"/>
              <a:gd name="T24" fmla="*/ 55 w 169"/>
              <a:gd name="T25" fmla="*/ 104 h 152"/>
              <a:gd name="T26" fmla="*/ 87 w 169"/>
              <a:gd name="T27" fmla="*/ 92 h 152"/>
              <a:gd name="T28" fmla="*/ 98 w 169"/>
              <a:gd name="T29" fmla="*/ 152 h 152"/>
              <a:gd name="T30" fmla="*/ 114 w 169"/>
              <a:gd name="T31" fmla="*/ 146 h 152"/>
              <a:gd name="T32" fmla="*/ 117 w 169"/>
              <a:gd name="T33" fmla="*/ 81 h 152"/>
              <a:gd name="T34" fmla="*/ 139 w 169"/>
              <a:gd name="T35" fmla="*/ 72 h 152"/>
              <a:gd name="T36" fmla="*/ 166 w 169"/>
              <a:gd name="T37" fmla="*/ 4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9" h="152">
                <a:moveTo>
                  <a:pt x="166" y="43"/>
                </a:moveTo>
                <a:cubicBezTo>
                  <a:pt x="162" y="34"/>
                  <a:pt x="136" y="36"/>
                  <a:pt x="127" y="39"/>
                </a:cubicBezTo>
                <a:cubicBezTo>
                  <a:pt x="104" y="48"/>
                  <a:pt x="104" y="48"/>
                  <a:pt x="104" y="48"/>
                </a:cubicBezTo>
                <a:cubicBezTo>
                  <a:pt x="58" y="0"/>
                  <a:pt x="58" y="0"/>
                  <a:pt x="58" y="0"/>
                </a:cubicBezTo>
                <a:cubicBezTo>
                  <a:pt x="42" y="6"/>
                  <a:pt x="42" y="6"/>
                  <a:pt x="42" y="6"/>
                </a:cubicBezTo>
                <a:cubicBezTo>
                  <a:pt x="75" y="59"/>
                  <a:pt x="75" y="59"/>
                  <a:pt x="75" y="59"/>
                </a:cubicBezTo>
                <a:cubicBezTo>
                  <a:pt x="43" y="71"/>
                  <a:pt x="43" y="71"/>
                  <a:pt x="43" y="71"/>
                </a:cubicBezTo>
                <a:cubicBezTo>
                  <a:pt x="16" y="54"/>
                  <a:pt x="16" y="54"/>
                  <a:pt x="16" y="54"/>
                </a:cubicBezTo>
                <a:cubicBezTo>
                  <a:pt x="0" y="60"/>
                  <a:pt x="0" y="60"/>
                  <a:pt x="0" y="60"/>
                </a:cubicBezTo>
                <a:cubicBezTo>
                  <a:pt x="30" y="95"/>
                  <a:pt x="30" y="95"/>
                  <a:pt x="30" y="95"/>
                </a:cubicBezTo>
                <a:cubicBezTo>
                  <a:pt x="31" y="140"/>
                  <a:pt x="31" y="140"/>
                  <a:pt x="31" y="140"/>
                </a:cubicBezTo>
                <a:cubicBezTo>
                  <a:pt x="47" y="134"/>
                  <a:pt x="47" y="134"/>
                  <a:pt x="47" y="134"/>
                </a:cubicBezTo>
                <a:cubicBezTo>
                  <a:pt x="55" y="104"/>
                  <a:pt x="55" y="104"/>
                  <a:pt x="55" y="104"/>
                </a:cubicBezTo>
                <a:cubicBezTo>
                  <a:pt x="87" y="92"/>
                  <a:pt x="87" y="92"/>
                  <a:pt x="87" y="92"/>
                </a:cubicBezTo>
                <a:cubicBezTo>
                  <a:pt x="98" y="152"/>
                  <a:pt x="98" y="152"/>
                  <a:pt x="98" y="152"/>
                </a:cubicBezTo>
                <a:cubicBezTo>
                  <a:pt x="114" y="146"/>
                  <a:pt x="114" y="146"/>
                  <a:pt x="114" y="146"/>
                </a:cubicBezTo>
                <a:cubicBezTo>
                  <a:pt x="117" y="81"/>
                  <a:pt x="117" y="81"/>
                  <a:pt x="117" y="81"/>
                </a:cubicBezTo>
                <a:cubicBezTo>
                  <a:pt x="139" y="72"/>
                  <a:pt x="139" y="72"/>
                  <a:pt x="139" y="72"/>
                </a:cubicBezTo>
                <a:cubicBezTo>
                  <a:pt x="148" y="68"/>
                  <a:pt x="169" y="52"/>
                  <a:pt x="166" y="4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80">
            <a:extLst>
              <a:ext uri="{FF2B5EF4-FFF2-40B4-BE49-F238E27FC236}">
                <a16:creationId xmlns:a16="http://schemas.microsoft.com/office/drawing/2014/main" id="{587BC2C1-629C-EF4E-C385-883903C69A89}"/>
              </a:ext>
            </a:extLst>
          </p:cNvPr>
          <p:cNvSpPr>
            <a:spLocks/>
          </p:cNvSpPr>
          <p:nvPr/>
        </p:nvSpPr>
        <p:spPr bwMode="auto">
          <a:xfrm>
            <a:off x="6484845" y="1689799"/>
            <a:ext cx="235121" cy="466291"/>
          </a:xfrm>
          <a:custGeom>
            <a:avLst/>
            <a:gdLst>
              <a:gd name="T0" fmla="*/ 18 w 88"/>
              <a:gd name="T1" fmla="*/ 0 h 176"/>
              <a:gd name="T2" fmla="*/ 70 w 88"/>
              <a:gd name="T3" fmla="*/ 0 h 176"/>
              <a:gd name="T4" fmla="*/ 88 w 88"/>
              <a:gd name="T5" fmla="*/ 18 h 176"/>
              <a:gd name="T6" fmla="*/ 88 w 88"/>
              <a:gd name="T7" fmla="*/ 158 h 176"/>
              <a:gd name="T8" fmla="*/ 70 w 88"/>
              <a:gd name="T9" fmla="*/ 176 h 176"/>
              <a:gd name="T10" fmla="*/ 18 w 88"/>
              <a:gd name="T11" fmla="*/ 176 h 176"/>
              <a:gd name="T12" fmla="*/ 0 w 88"/>
              <a:gd name="T13" fmla="*/ 158 h 176"/>
              <a:gd name="T14" fmla="*/ 0 w 88"/>
              <a:gd name="T15" fmla="*/ 18 h 176"/>
              <a:gd name="T16" fmla="*/ 18 w 88"/>
              <a:gd name="T1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76">
                <a:moveTo>
                  <a:pt x="18" y="0"/>
                </a:moveTo>
                <a:cubicBezTo>
                  <a:pt x="70" y="0"/>
                  <a:pt x="70" y="0"/>
                  <a:pt x="70" y="0"/>
                </a:cubicBezTo>
                <a:cubicBezTo>
                  <a:pt x="80" y="0"/>
                  <a:pt x="88" y="8"/>
                  <a:pt x="88" y="18"/>
                </a:cubicBezTo>
                <a:cubicBezTo>
                  <a:pt x="88" y="158"/>
                  <a:pt x="88" y="158"/>
                  <a:pt x="88" y="158"/>
                </a:cubicBezTo>
                <a:cubicBezTo>
                  <a:pt x="88" y="168"/>
                  <a:pt x="80" y="176"/>
                  <a:pt x="70" y="176"/>
                </a:cubicBezTo>
                <a:cubicBezTo>
                  <a:pt x="18" y="176"/>
                  <a:pt x="18" y="176"/>
                  <a:pt x="18" y="176"/>
                </a:cubicBezTo>
                <a:cubicBezTo>
                  <a:pt x="8" y="176"/>
                  <a:pt x="0" y="168"/>
                  <a:pt x="0" y="158"/>
                </a:cubicBezTo>
                <a:cubicBezTo>
                  <a:pt x="0" y="18"/>
                  <a:pt x="0" y="18"/>
                  <a:pt x="0" y="18"/>
                </a:cubicBezTo>
                <a:cubicBezTo>
                  <a:pt x="0" y="8"/>
                  <a:pt x="8" y="0"/>
                  <a:pt x="18"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90">
            <a:extLst>
              <a:ext uri="{FF2B5EF4-FFF2-40B4-BE49-F238E27FC236}">
                <a16:creationId xmlns:a16="http://schemas.microsoft.com/office/drawing/2014/main" id="{C97FE754-B0D7-6D2F-3B02-E7FBDB3731E6}"/>
              </a:ext>
            </a:extLst>
          </p:cNvPr>
          <p:cNvSpPr>
            <a:spLocks noChangeArrowheads="1"/>
          </p:cNvSpPr>
          <p:nvPr/>
        </p:nvSpPr>
        <p:spPr bwMode="auto">
          <a:xfrm>
            <a:off x="6512506" y="1739195"/>
            <a:ext cx="181775" cy="349717"/>
          </a:xfrm>
          <a:prstGeom prst="rect">
            <a:avLst/>
          </a:prstGeom>
          <a:solidFill>
            <a:schemeClr val="accent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82">
            <a:extLst>
              <a:ext uri="{FF2B5EF4-FFF2-40B4-BE49-F238E27FC236}">
                <a16:creationId xmlns:a16="http://schemas.microsoft.com/office/drawing/2014/main" id="{7678BAE9-F992-30B5-6A14-C9907FBD7A57}"/>
              </a:ext>
            </a:extLst>
          </p:cNvPr>
          <p:cNvSpPr>
            <a:spLocks/>
          </p:cNvSpPr>
          <p:nvPr/>
        </p:nvSpPr>
        <p:spPr bwMode="auto">
          <a:xfrm>
            <a:off x="6553999" y="1707582"/>
            <a:ext cx="98790" cy="7903"/>
          </a:xfrm>
          <a:custGeom>
            <a:avLst/>
            <a:gdLst>
              <a:gd name="T0" fmla="*/ 1 w 37"/>
              <a:gd name="T1" fmla="*/ 3 h 3"/>
              <a:gd name="T2" fmla="*/ 35 w 37"/>
              <a:gd name="T3" fmla="*/ 3 h 3"/>
              <a:gd name="T4" fmla="*/ 37 w 37"/>
              <a:gd name="T5" fmla="*/ 1 h 3"/>
              <a:gd name="T6" fmla="*/ 37 w 37"/>
              <a:gd name="T7" fmla="*/ 1 h 3"/>
              <a:gd name="T8" fmla="*/ 35 w 37"/>
              <a:gd name="T9" fmla="*/ 0 h 3"/>
              <a:gd name="T10" fmla="*/ 1 w 37"/>
              <a:gd name="T11" fmla="*/ 0 h 3"/>
              <a:gd name="T12" fmla="*/ 0 w 37"/>
              <a:gd name="T13" fmla="*/ 1 h 3"/>
              <a:gd name="T14" fmla="*/ 0 w 37"/>
              <a:gd name="T15" fmla="*/ 1 h 3"/>
              <a:gd name="T16" fmla="*/ 1 w 37"/>
              <a:gd name="T1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
                <a:moveTo>
                  <a:pt x="1" y="3"/>
                </a:moveTo>
                <a:cubicBezTo>
                  <a:pt x="35" y="3"/>
                  <a:pt x="35" y="3"/>
                  <a:pt x="35" y="3"/>
                </a:cubicBezTo>
                <a:cubicBezTo>
                  <a:pt x="36" y="3"/>
                  <a:pt x="37" y="2"/>
                  <a:pt x="37" y="1"/>
                </a:cubicBezTo>
                <a:cubicBezTo>
                  <a:pt x="37" y="1"/>
                  <a:pt x="37" y="1"/>
                  <a:pt x="37" y="1"/>
                </a:cubicBezTo>
                <a:cubicBezTo>
                  <a:pt x="37" y="0"/>
                  <a:pt x="36" y="0"/>
                  <a:pt x="35" y="0"/>
                </a:cubicBezTo>
                <a:cubicBezTo>
                  <a:pt x="1" y="0"/>
                  <a:pt x="1" y="0"/>
                  <a:pt x="1" y="0"/>
                </a:cubicBezTo>
                <a:cubicBezTo>
                  <a:pt x="0" y="0"/>
                  <a:pt x="0" y="0"/>
                  <a:pt x="0" y="1"/>
                </a:cubicBezTo>
                <a:cubicBezTo>
                  <a:pt x="0" y="1"/>
                  <a:pt x="0" y="1"/>
                  <a:pt x="0" y="1"/>
                </a:cubicBezTo>
                <a:cubicBezTo>
                  <a:pt x="0" y="2"/>
                  <a:pt x="0" y="3"/>
                  <a:pt x="1" y="3"/>
                </a:cubicBezTo>
                <a:close/>
              </a:path>
            </a:pathLst>
          </a:custGeom>
          <a:solidFill>
            <a:srgbClr val="E5615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3">
            <a:extLst>
              <a:ext uri="{FF2B5EF4-FFF2-40B4-BE49-F238E27FC236}">
                <a16:creationId xmlns:a16="http://schemas.microsoft.com/office/drawing/2014/main" id="{88CFF59A-3FDD-01CF-57F0-D65D0BD8D9D1}"/>
              </a:ext>
            </a:extLst>
          </p:cNvPr>
          <p:cNvSpPr>
            <a:spLocks/>
          </p:cNvSpPr>
          <p:nvPr/>
        </p:nvSpPr>
        <p:spPr bwMode="auto">
          <a:xfrm>
            <a:off x="6520410" y="2116573"/>
            <a:ext cx="163992" cy="11855"/>
          </a:xfrm>
          <a:custGeom>
            <a:avLst/>
            <a:gdLst>
              <a:gd name="T0" fmla="*/ 3 w 62"/>
              <a:gd name="T1" fmla="*/ 5 h 5"/>
              <a:gd name="T2" fmla="*/ 60 w 62"/>
              <a:gd name="T3" fmla="*/ 5 h 5"/>
              <a:gd name="T4" fmla="*/ 62 w 62"/>
              <a:gd name="T5" fmla="*/ 3 h 5"/>
              <a:gd name="T6" fmla="*/ 62 w 62"/>
              <a:gd name="T7" fmla="*/ 3 h 5"/>
              <a:gd name="T8" fmla="*/ 60 w 62"/>
              <a:gd name="T9" fmla="*/ 0 h 5"/>
              <a:gd name="T10" fmla="*/ 3 w 62"/>
              <a:gd name="T11" fmla="*/ 0 h 5"/>
              <a:gd name="T12" fmla="*/ 0 w 62"/>
              <a:gd name="T13" fmla="*/ 3 h 5"/>
              <a:gd name="T14" fmla="*/ 0 w 62"/>
              <a:gd name="T15" fmla="*/ 3 h 5"/>
              <a:gd name="T16" fmla="*/ 3 w 62"/>
              <a:gd name="T17"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5">
                <a:moveTo>
                  <a:pt x="3" y="5"/>
                </a:moveTo>
                <a:cubicBezTo>
                  <a:pt x="60" y="5"/>
                  <a:pt x="60" y="5"/>
                  <a:pt x="60" y="5"/>
                </a:cubicBezTo>
                <a:cubicBezTo>
                  <a:pt x="61" y="5"/>
                  <a:pt x="62" y="4"/>
                  <a:pt x="62" y="3"/>
                </a:cubicBezTo>
                <a:cubicBezTo>
                  <a:pt x="62" y="3"/>
                  <a:pt x="62" y="3"/>
                  <a:pt x="62" y="3"/>
                </a:cubicBezTo>
                <a:cubicBezTo>
                  <a:pt x="62" y="1"/>
                  <a:pt x="61" y="0"/>
                  <a:pt x="60" y="0"/>
                </a:cubicBezTo>
                <a:cubicBezTo>
                  <a:pt x="3" y="0"/>
                  <a:pt x="3" y="0"/>
                  <a:pt x="3" y="0"/>
                </a:cubicBezTo>
                <a:cubicBezTo>
                  <a:pt x="1" y="0"/>
                  <a:pt x="0" y="1"/>
                  <a:pt x="0" y="3"/>
                </a:cubicBezTo>
                <a:cubicBezTo>
                  <a:pt x="0" y="3"/>
                  <a:pt x="0" y="3"/>
                  <a:pt x="0" y="3"/>
                </a:cubicBezTo>
                <a:cubicBezTo>
                  <a:pt x="0" y="4"/>
                  <a:pt x="1" y="5"/>
                  <a:pt x="3" y="5"/>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93">
            <a:extLst>
              <a:ext uri="{FF2B5EF4-FFF2-40B4-BE49-F238E27FC236}">
                <a16:creationId xmlns:a16="http://schemas.microsoft.com/office/drawing/2014/main" id="{997F0285-A5E5-97C9-C5C5-8C8789A3076D}"/>
              </a:ext>
            </a:extLst>
          </p:cNvPr>
          <p:cNvSpPr>
            <a:spLocks noChangeArrowheads="1"/>
          </p:cNvSpPr>
          <p:nvPr/>
        </p:nvSpPr>
        <p:spPr bwMode="auto">
          <a:xfrm>
            <a:off x="6575733" y="2096816"/>
            <a:ext cx="53346" cy="53346"/>
          </a:xfrm>
          <a:prstGeom prst="ellips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94">
            <a:extLst>
              <a:ext uri="{FF2B5EF4-FFF2-40B4-BE49-F238E27FC236}">
                <a16:creationId xmlns:a16="http://schemas.microsoft.com/office/drawing/2014/main" id="{FDA5B9AC-FFD9-9EE6-C877-AA77173A20A8}"/>
              </a:ext>
            </a:extLst>
          </p:cNvPr>
          <p:cNvSpPr>
            <a:spLocks noChangeArrowheads="1"/>
          </p:cNvSpPr>
          <p:nvPr/>
        </p:nvSpPr>
        <p:spPr bwMode="auto">
          <a:xfrm>
            <a:off x="6583636" y="2104719"/>
            <a:ext cx="37541" cy="37541"/>
          </a:xfrm>
          <a:prstGeom prst="ellipse">
            <a:avLst/>
          </a:pr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86">
            <a:extLst>
              <a:ext uri="{FF2B5EF4-FFF2-40B4-BE49-F238E27FC236}">
                <a16:creationId xmlns:a16="http://schemas.microsoft.com/office/drawing/2014/main" id="{1CA4C01C-3182-4EBC-EE2B-1257787DB39C}"/>
              </a:ext>
            </a:extLst>
          </p:cNvPr>
          <p:cNvSpPr>
            <a:spLocks/>
          </p:cNvSpPr>
          <p:nvPr/>
        </p:nvSpPr>
        <p:spPr bwMode="auto">
          <a:xfrm>
            <a:off x="5779484" y="834276"/>
            <a:ext cx="61249" cy="122500"/>
          </a:xfrm>
          <a:custGeom>
            <a:avLst/>
            <a:gdLst>
              <a:gd name="T0" fmla="*/ 0 w 31"/>
              <a:gd name="T1" fmla="*/ 62 h 62"/>
              <a:gd name="T2" fmla="*/ 31 w 31"/>
              <a:gd name="T3" fmla="*/ 25 h 62"/>
              <a:gd name="T4" fmla="*/ 0 w 31"/>
              <a:gd name="T5" fmla="*/ 0 h 62"/>
              <a:gd name="T6" fmla="*/ 0 w 31"/>
              <a:gd name="T7" fmla="*/ 62 h 62"/>
            </a:gdLst>
            <a:ahLst/>
            <a:cxnLst>
              <a:cxn ang="0">
                <a:pos x="T0" y="T1"/>
              </a:cxn>
              <a:cxn ang="0">
                <a:pos x="T2" y="T3"/>
              </a:cxn>
              <a:cxn ang="0">
                <a:pos x="T4" y="T5"/>
              </a:cxn>
              <a:cxn ang="0">
                <a:pos x="T6" y="T7"/>
              </a:cxn>
            </a:cxnLst>
            <a:rect l="0" t="0" r="r" b="b"/>
            <a:pathLst>
              <a:path w="31" h="62">
                <a:moveTo>
                  <a:pt x="0" y="62"/>
                </a:moveTo>
                <a:lnTo>
                  <a:pt x="31" y="25"/>
                </a:lnTo>
                <a:lnTo>
                  <a:pt x="0" y="0"/>
                </a:lnTo>
                <a:lnTo>
                  <a:pt x="0" y="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87">
            <a:extLst>
              <a:ext uri="{FF2B5EF4-FFF2-40B4-BE49-F238E27FC236}">
                <a16:creationId xmlns:a16="http://schemas.microsoft.com/office/drawing/2014/main" id="{49BA8A83-E3DF-9DF9-ACDE-9808227B2A43}"/>
              </a:ext>
            </a:extLst>
          </p:cNvPr>
          <p:cNvSpPr>
            <a:spLocks/>
          </p:cNvSpPr>
          <p:nvPr/>
        </p:nvSpPr>
        <p:spPr bwMode="auto">
          <a:xfrm>
            <a:off x="5929644" y="834276"/>
            <a:ext cx="59275" cy="122500"/>
          </a:xfrm>
          <a:custGeom>
            <a:avLst/>
            <a:gdLst>
              <a:gd name="T0" fmla="*/ 30 w 30"/>
              <a:gd name="T1" fmla="*/ 62 h 62"/>
              <a:gd name="T2" fmla="*/ 30 w 30"/>
              <a:gd name="T3" fmla="*/ 0 h 62"/>
              <a:gd name="T4" fmla="*/ 0 w 30"/>
              <a:gd name="T5" fmla="*/ 25 h 62"/>
              <a:gd name="T6" fmla="*/ 30 w 30"/>
              <a:gd name="T7" fmla="*/ 62 h 62"/>
            </a:gdLst>
            <a:ahLst/>
            <a:cxnLst>
              <a:cxn ang="0">
                <a:pos x="T0" y="T1"/>
              </a:cxn>
              <a:cxn ang="0">
                <a:pos x="T2" y="T3"/>
              </a:cxn>
              <a:cxn ang="0">
                <a:pos x="T4" y="T5"/>
              </a:cxn>
              <a:cxn ang="0">
                <a:pos x="T6" y="T7"/>
              </a:cxn>
            </a:cxnLst>
            <a:rect l="0" t="0" r="r" b="b"/>
            <a:pathLst>
              <a:path w="30" h="62">
                <a:moveTo>
                  <a:pt x="30" y="62"/>
                </a:moveTo>
                <a:lnTo>
                  <a:pt x="30" y="0"/>
                </a:lnTo>
                <a:lnTo>
                  <a:pt x="0" y="25"/>
                </a:lnTo>
                <a:lnTo>
                  <a:pt x="30" y="6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97">
            <a:extLst>
              <a:ext uri="{FF2B5EF4-FFF2-40B4-BE49-F238E27FC236}">
                <a16:creationId xmlns:a16="http://schemas.microsoft.com/office/drawing/2014/main" id="{0E6F52BC-D74B-6727-2D22-7C0FC39DE5BA}"/>
              </a:ext>
            </a:extLst>
          </p:cNvPr>
          <p:cNvSpPr>
            <a:spLocks noChangeArrowheads="1"/>
          </p:cNvSpPr>
          <p:nvPr/>
        </p:nvSpPr>
        <p:spPr bwMode="auto">
          <a:xfrm>
            <a:off x="5988919" y="962703"/>
            <a:ext cx="1976" cy="197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98">
            <a:extLst>
              <a:ext uri="{FF2B5EF4-FFF2-40B4-BE49-F238E27FC236}">
                <a16:creationId xmlns:a16="http://schemas.microsoft.com/office/drawing/2014/main" id="{77E5A096-B9F3-21A5-EFCA-BD0AB4B266AD}"/>
              </a:ext>
            </a:extLst>
          </p:cNvPr>
          <p:cNvSpPr>
            <a:spLocks noChangeArrowheads="1"/>
          </p:cNvSpPr>
          <p:nvPr/>
        </p:nvSpPr>
        <p:spPr bwMode="auto">
          <a:xfrm>
            <a:off x="5779484" y="962703"/>
            <a:ext cx="1976" cy="1976"/>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90">
            <a:extLst>
              <a:ext uri="{FF2B5EF4-FFF2-40B4-BE49-F238E27FC236}">
                <a16:creationId xmlns:a16="http://schemas.microsoft.com/office/drawing/2014/main" id="{0322232B-8B59-6595-30AB-01837B41BB6A}"/>
              </a:ext>
            </a:extLst>
          </p:cNvPr>
          <p:cNvSpPr>
            <a:spLocks/>
          </p:cNvSpPr>
          <p:nvPr/>
        </p:nvSpPr>
        <p:spPr bwMode="auto">
          <a:xfrm>
            <a:off x="5783435" y="887623"/>
            <a:ext cx="203509" cy="75080"/>
          </a:xfrm>
          <a:custGeom>
            <a:avLst/>
            <a:gdLst>
              <a:gd name="T0" fmla="*/ 103 w 103"/>
              <a:gd name="T1" fmla="*/ 38 h 38"/>
              <a:gd name="T2" fmla="*/ 103 w 103"/>
              <a:gd name="T3" fmla="*/ 38 h 38"/>
              <a:gd name="T4" fmla="*/ 71 w 103"/>
              <a:gd name="T5" fmla="*/ 0 h 38"/>
              <a:gd name="T6" fmla="*/ 52 w 103"/>
              <a:gd name="T7" fmla="*/ 15 h 38"/>
              <a:gd name="T8" fmla="*/ 32 w 103"/>
              <a:gd name="T9" fmla="*/ 0 h 38"/>
              <a:gd name="T10" fmla="*/ 1 w 103"/>
              <a:gd name="T11" fmla="*/ 38 h 38"/>
              <a:gd name="T12" fmla="*/ 0 w 103"/>
              <a:gd name="T13" fmla="*/ 38 h 38"/>
              <a:gd name="T14" fmla="*/ 103 w 103"/>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38">
                <a:moveTo>
                  <a:pt x="103" y="38"/>
                </a:moveTo>
                <a:lnTo>
                  <a:pt x="103" y="38"/>
                </a:lnTo>
                <a:lnTo>
                  <a:pt x="71" y="0"/>
                </a:lnTo>
                <a:lnTo>
                  <a:pt x="52" y="15"/>
                </a:lnTo>
                <a:lnTo>
                  <a:pt x="32" y="0"/>
                </a:lnTo>
                <a:lnTo>
                  <a:pt x="1" y="38"/>
                </a:lnTo>
                <a:lnTo>
                  <a:pt x="0" y="38"/>
                </a:lnTo>
                <a:lnTo>
                  <a:pt x="103" y="38"/>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1">
            <a:extLst>
              <a:ext uri="{FF2B5EF4-FFF2-40B4-BE49-F238E27FC236}">
                <a16:creationId xmlns:a16="http://schemas.microsoft.com/office/drawing/2014/main" id="{5EF1B894-7C5E-C668-3877-2DF9EFF0A176}"/>
              </a:ext>
            </a:extLst>
          </p:cNvPr>
          <p:cNvSpPr>
            <a:spLocks/>
          </p:cNvSpPr>
          <p:nvPr/>
        </p:nvSpPr>
        <p:spPr bwMode="auto">
          <a:xfrm>
            <a:off x="5785410" y="830324"/>
            <a:ext cx="199557" cy="79032"/>
          </a:xfrm>
          <a:custGeom>
            <a:avLst/>
            <a:gdLst>
              <a:gd name="T0" fmla="*/ 31 w 101"/>
              <a:gd name="T1" fmla="*/ 24 h 40"/>
              <a:gd name="T2" fmla="*/ 32 w 101"/>
              <a:gd name="T3" fmla="*/ 25 h 40"/>
              <a:gd name="T4" fmla="*/ 34 w 101"/>
              <a:gd name="T5" fmla="*/ 27 h 40"/>
              <a:gd name="T6" fmla="*/ 51 w 101"/>
              <a:gd name="T7" fmla="*/ 40 h 40"/>
              <a:gd name="T8" fmla="*/ 69 w 101"/>
              <a:gd name="T9" fmla="*/ 27 h 40"/>
              <a:gd name="T10" fmla="*/ 70 w 101"/>
              <a:gd name="T11" fmla="*/ 25 h 40"/>
              <a:gd name="T12" fmla="*/ 71 w 101"/>
              <a:gd name="T13" fmla="*/ 24 h 40"/>
              <a:gd name="T14" fmla="*/ 101 w 101"/>
              <a:gd name="T15" fmla="*/ 0 h 40"/>
              <a:gd name="T16" fmla="*/ 0 w 101"/>
              <a:gd name="T17" fmla="*/ 0 h 40"/>
              <a:gd name="T18" fmla="*/ 31 w 101"/>
              <a:gd name="T1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1" h="40">
                <a:moveTo>
                  <a:pt x="31" y="24"/>
                </a:moveTo>
                <a:lnTo>
                  <a:pt x="32" y="25"/>
                </a:lnTo>
                <a:lnTo>
                  <a:pt x="34" y="27"/>
                </a:lnTo>
                <a:lnTo>
                  <a:pt x="51" y="40"/>
                </a:lnTo>
                <a:lnTo>
                  <a:pt x="69" y="27"/>
                </a:lnTo>
                <a:lnTo>
                  <a:pt x="70" y="25"/>
                </a:lnTo>
                <a:lnTo>
                  <a:pt x="71" y="24"/>
                </a:lnTo>
                <a:lnTo>
                  <a:pt x="101" y="0"/>
                </a:lnTo>
                <a:lnTo>
                  <a:pt x="0" y="0"/>
                </a:lnTo>
                <a:lnTo>
                  <a:pt x="31" y="2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92">
            <a:extLst>
              <a:ext uri="{FF2B5EF4-FFF2-40B4-BE49-F238E27FC236}">
                <a16:creationId xmlns:a16="http://schemas.microsoft.com/office/drawing/2014/main" id="{77681659-7588-7677-E3FC-9CF1C9862498}"/>
              </a:ext>
            </a:extLst>
          </p:cNvPr>
          <p:cNvSpPr>
            <a:spLocks/>
          </p:cNvSpPr>
          <p:nvPr/>
        </p:nvSpPr>
        <p:spPr bwMode="auto">
          <a:xfrm>
            <a:off x="8041781" y="4509274"/>
            <a:ext cx="88911" cy="248952"/>
          </a:xfrm>
          <a:custGeom>
            <a:avLst/>
            <a:gdLst>
              <a:gd name="T0" fmla="*/ 4 w 33"/>
              <a:gd name="T1" fmla="*/ 11 h 94"/>
              <a:gd name="T2" fmla="*/ 1 w 33"/>
              <a:gd name="T3" fmla="*/ 23 h 94"/>
              <a:gd name="T4" fmla="*/ 3 w 33"/>
              <a:gd name="T5" fmla="*/ 32 h 94"/>
              <a:gd name="T6" fmla="*/ 12 w 33"/>
              <a:gd name="T7" fmla="*/ 43 h 94"/>
              <a:gd name="T8" fmla="*/ 12 w 33"/>
              <a:gd name="T9" fmla="*/ 94 h 94"/>
              <a:gd name="T10" fmla="*/ 21 w 33"/>
              <a:gd name="T11" fmla="*/ 94 h 94"/>
              <a:gd name="T12" fmla="*/ 21 w 33"/>
              <a:gd name="T13" fmla="*/ 43 h 94"/>
              <a:gd name="T14" fmla="*/ 30 w 33"/>
              <a:gd name="T15" fmla="*/ 32 h 94"/>
              <a:gd name="T16" fmla="*/ 33 w 33"/>
              <a:gd name="T17" fmla="*/ 23 h 94"/>
              <a:gd name="T18" fmla="*/ 29 w 33"/>
              <a:gd name="T19" fmla="*/ 11 h 94"/>
              <a:gd name="T20" fmla="*/ 22 w 33"/>
              <a:gd name="T21" fmla="*/ 0 h 94"/>
              <a:gd name="T22" fmla="*/ 25 w 33"/>
              <a:gd name="T23" fmla="*/ 22 h 94"/>
              <a:gd name="T24" fmla="*/ 22 w 33"/>
              <a:gd name="T25" fmla="*/ 22 h 94"/>
              <a:gd name="T26" fmla="*/ 19 w 33"/>
              <a:gd name="T27" fmla="*/ 0 h 94"/>
              <a:gd name="T28" fmla="*/ 17 w 33"/>
              <a:gd name="T29" fmla="*/ 0 h 94"/>
              <a:gd name="T30" fmla="*/ 15 w 33"/>
              <a:gd name="T31" fmla="*/ 0 h 94"/>
              <a:gd name="T32" fmla="*/ 12 w 33"/>
              <a:gd name="T33" fmla="*/ 22 h 94"/>
              <a:gd name="T34" fmla="*/ 9 w 33"/>
              <a:gd name="T35" fmla="*/ 22 h 94"/>
              <a:gd name="T36" fmla="*/ 12 w 33"/>
              <a:gd name="T37" fmla="*/ 0 h 94"/>
              <a:gd name="T38" fmla="*/ 4 w 33"/>
              <a:gd name="T3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94">
                <a:moveTo>
                  <a:pt x="4" y="11"/>
                </a:moveTo>
                <a:cubicBezTo>
                  <a:pt x="3" y="15"/>
                  <a:pt x="1" y="18"/>
                  <a:pt x="1" y="23"/>
                </a:cubicBezTo>
                <a:cubicBezTo>
                  <a:pt x="0" y="26"/>
                  <a:pt x="1" y="29"/>
                  <a:pt x="3" y="32"/>
                </a:cubicBezTo>
                <a:cubicBezTo>
                  <a:pt x="5" y="36"/>
                  <a:pt x="8" y="40"/>
                  <a:pt x="12" y="43"/>
                </a:cubicBezTo>
                <a:cubicBezTo>
                  <a:pt x="12" y="94"/>
                  <a:pt x="12" y="94"/>
                  <a:pt x="12" y="94"/>
                </a:cubicBezTo>
                <a:cubicBezTo>
                  <a:pt x="21" y="94"/>
                  <a:pt x="21" y="94"/>
                  <a:pt x="21" y="94"/>
                </a:cubicBezTo>
                <a:cubicBezTo>
                  <a:pt x="21" y="43"/>
                  <a:pt x="21" y="43"/>
                  <a:pt x="21" y="43"/>
                </a:cubicBezTo>
                <a:cubicBezTo>
                  <a:pt x="25" y="41"/>
                  <a:pt x="29" y="36"/>
                  <a:pt x="30" y="32"/>
                </a:cubicBezTo>
                <a:cubicBezTo>
                  <a:pt x="32" y="29"/>
                  <a:pt x="33" y="26"/>
                  <a:pt x="33" y="23"/>
                </a:cubicBezTo>
                <a:cubicBezTo>
                  <a:pt x="32" y="18"/>
                  <a:pt x="31" y="15"/>
                  <a:pt x="29" y="11"/>
                </a:cubicBezTo>
                <a:cubicBezTo>
                  <a:pt x="28" y="8"/>
                  <a:pt x="26" y="0"/>
                  <a:pt x="22" y="0"/>
                </a:cubicBezTo>
                <a:cubicBezTo>
                  <a:pt x="25" y="22"/>
                  <a:pt x="25" y="22"/>
                  <a:pt x="25" y="22"/>
                </a:cubicBezTo>
                <a:cubicBezTo>
                  <a:pt x="22" y="22"/>
                  <a:pt x="22" y="22"/>
                  <a:pt x="22" y="22"/>
                </a:cubicBezTo>
                <a:cubicBezTo>
                  <a:pt x="19" y="0"/>
                  <a:pt x="19" y="0"/>
                  <a:pt x="19" y="0"/>
                </a:cubicBezTo>
                <a:cubicBezTo>
                  <a:pt x="17" y="0"/>
                  <a:pt x="17" y="0"/>
                  <a:pt x="17" y="0"/>
                </a:cubicBezTo>
                <a:cubicBezTo>
                  <a:pt x="15" y="0"/>
                  <a:pt x="15" y="0"/>
                  <a:pt x="15" y="0"/>
                </a:cubicBezTo>
                <a:cubicBezTo>
                  <a:pt x="12" y="22"/>
                  <a:pt x="12" y="22"/>
                  <a:pt x="12" y="22"/>
                </a:cubicBezTo>
                <a:cubicBezTo>
                  <a:pt x="9" y="22"/>
                  <a:pt x="9" y="22"/>
                  <a:pt x="9" y="22"/>
                </a:cubicBezTo>
                <a:cubicBezTo>
                  <a:pt x="12" y="0"/>
                  <a:pt x="12" y="0"/>
                  <a:pt x="12" y="0"/>
                </a:cubicBezTo>
                <a:cubicBezTo>
                  <a:pt x="8" y="0"/>
                  <a:pt x="5" y="8"/>
                  <a:pt x="4" y="1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3">
            <a:extLst>
              <a:ext uri="{FF2B5EF4-FFF2-40B4-BE49-F238E27FC236}">
                <a16:creationId xmlns:a16="http://schemas.microsoft.com/office/drawing/2014/main" id="{2C2060B8-12B4-5E41-874F-D0A72BB04FBF}"/>
              </a:ext>
            </a:extLst>
          </p:cNvPr>
          <p:cNvSpPr>
            <a:spLocks/>
          </p:cNvSpPr>
          <p:nvPr/>
        </p:nvSpPr>
        <p:spPr bwMode="auto">
          <a:xfrm>
            <a:off x="8156376" y="4505321"/>
            <a:ext cx="92863" cy="252903"/>
          </a:xfrm>
          <a:custGeom>
            <a:avLst/>
            <a:gdLst>
              <a:gd name="T0" fmla="*/ 22 w 35"/>
              <a:gd name="T1" fmla="*/ 96 h 96"/>
              <a:gd name="T2" fmla="*/ 22 w 35"/>
              <a:gd name="T3" fmla="*/ 46 h 96"/>
              <a:gd name="T4" fmla="*/ 35 w 35"/>
              <a:gd name="T5" fmla="*/ 25 h 96"/>
              <a:gd name="T6" fmla="*/ 18 w 35"/>
              <a:gd name="T7" fmla="*/ 0 h 96"/>
              <a:gd name="T8" fmla="*/ 0 w 35"/>
              <a:gd name="T9" fmla="*/ 25 h 96"/>
              <a:gd name="T10" fmla="*/ 13 w 35"/>
              <a:gd name="T11" fmla="*/ 45 h 96"/>
              <a:gd name="T12" fmla="*/ 13 w 35"/>
              <a:gd name="T13" fmla="*/ 96 h 96"/>
              <a:gd name="T14" fmla="*/ 22 w 35"/>
              <a:gd name="T15" fmla="*/ 96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96">
                <a:moveTo>
                  <a:pt x="22" y="96"/>
                </a:moveTo>
                <a:cubicBezTo>
                  <a:pt x="22" y="46"/>
                  <a:pt x="22" y="46"/>
                  <a:pt x="22" y="46"/>
                </a:cubicBezTo>
                <a:cubicBezTo>
                  <a:pt x="29" y="43"/>
                  <a:pt x="35" y="35"/>
                  <a:pt x="35" y="25"/>
                </a:cubicBezTo>
                <a:cubicBezTo>
                  <a:pt x="35" y="14"/>
                  <a:pt x="27" y="0"/>
                  <a:pt x="18" y="0"/>
                </a:cubicBezTo>
                <a:cubicBezTo>
                  <a:pt x="8" y="0"/>
                  <a:pt x="0" y="14"/>
                  <a:pt x="0" y="25"/>
                </a:cubicBezTo>
                <a:cubicBezTo>
                  <a:pt x="0" y="35"/>
                  <a:pt x="6" y="43"/>
                  <a:pt x="13" y="45"/>
                </a:cubicBezTo>
                <a:cubicBezTo>
                  <a:pt x="13" y="96"/>
                  <a:pt x="13" y="96"/>
                  <a:pt x="13" y="96"/>
                </a:cubicBezTo>
                <a:lnTo>
                  <a:pt x="22" y="9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4">
            <a:extLst>
              <a:ext uri="{FF2B5EF4-FFF2-40B4-BE49-F238E27FC236}">
                <a16:creationId xmlns:a16="http://schemas.microsoft.com/office/drawing/2014/main" id="{CF159445-A643-1A50-12F5-D154E9E5AAE4}"/>
              </a:ext>
            </a:extLst>
          </p:cNvPr>
          <p:cNvSpPr>
            <a:spLocks noEditPoints="1"/>
          </p:cNvSpPr>
          <p:nvPr/>
        </p:nvSpPr>
        <p:spPr bwMode="auto">
          <a:xfrm>
            <a:off x="4848880" y="3485806"/>
            <a:ext cx="175846" cy="369477"/>
          </a:xfrm>
          <a:custGeom>
            <a:avLst/>
            <a:gdLst>
              <a:gd name="T0" fmla="*/ 33 w 66"/>
              <a:gd name="T1" fmla="*/ 119 h 139"/>
              <a:gd name="T2" fmla="*/ 65 w 66"/>
              <a:gd name="T3" fmla="*/ 135 h 139"/>
              <a:gd name="T4" fmla="*/ 66 w 66"/>
              <a:gd name="T5" fmla="*/ 134 h 139"/>
              <a:gd name="T6" fmla="*/ 66 w 66"/>
              <a:gd name="T7" fmla="*/ 30 h 139"/>
              <a:gd name="T8" fmla="*/ 65 w 66"/>
              <a:gd name="T9" fmla="*/ 14 h 139"/>
              <a:gd name="T10" fmla="*/ 33 w 66"/>
              <a:gd name="T11" fmla="*/ 0 h 139"/>
              <a:gd name="T12" fmla="*/ 33 w 66"/>
              <a:gd name="T13" fmla="*/ 18 h 139"/>
              <a:gd name="T14" fmla="*/ 56 w 66"/>
              <a:gd name="T15" fmla="*/ 23 h 139"/>
              <a:gd name="T16" fmla="*/ 57 w 66"/>
              <a:gd name="T17" fmla="*/ 25 h 139"/>
              <a:gd name="T18" fmla="*/ 55 w 66"/>
              <a:gd name="T19" fmla="*/ 26 h 139"/>
              <a:gd name="T20" fmla="*/ 54 w 66"/>
              <a:gd name="T21" fmla="*/ 26 h 139"/>
              <a:gd name="T22" fmla="*/ 50 w 66"/>
              <a:gd name="T23" fmla="*/ 24 h 139"/>
              <a:gd name="T24" fmla="*/ 33 w 66"/>
              <a:gd name="T25" fmla="*/ 22 h 139"/>
              <a:gd name="T26" fmla="*/ 33 w 66"/>
              <a:gd name="T27" fmla="*/ 37 h 139"/>
              <a:gd name="T28" fmla="*/ 56 w 66"/>
              <a:gd name="T29" fmla="*/ 41 h 139"/>
              <a:gd name="T30" fmla="*/ 57 w 66"/>
              <a:gd name="T31" fmla="*/ 44 h 139"/>
              <a:gd name="T32" fmla="*/ 55 w 66"/>
              <a:gd name="T33" fmla="*/ 45 h 139"/>
              <a:gd name="T34" fmla="*/ 54 w 66"/>
              <a:gd name="T35" fmla="*/ 45 h 139"/>
              <a:gd name="T36" fmla="*/ 50 w 66"/>
              <a:gd name="T37" fmla="*/ 43 h 139"/>
              <a:gd name="T38" fmla="*/ 33 w 66"/>
              <a:gd name="T39" fmla="*/ 41 h 139"/>
              <a:gd name="T40" fmla="*/ 33 w 66"/>
              <a:gd name="T41" fmla="*/ 56 h 139"/>
              <a:gd name="T42" fmla="*/ 56 w 66"/>
              <a:gd name="T43" fmla="*/ 60 h 139"/>
              <a:gd name="T44" fmla="*/ 57 w 66"/>
              <a:gd name="T45" fmla="*/ 62 h 139"/>
              <a:gd name="T46" fmla="*/ 55 w 66"/>
              <a:gd name="T47" fmla="*/ 64 h 139"/>
              <a:gd name="T48" fmla="*/ 54 w 66"/>
              <a:gd name="T49" fmla="*/ 63 h 139"/>
              <a:gd name="T50" fmla="*/ 50 w 66"/>
              <a:gd name="T51" fmla="*/ 62 h 139"/>
              <a:gd name="T52" fmla="*/ 33 w 66"/>
              <a:gd name="T53" fmla="*/ 60 h 139"/>
              <a:gd name="T54" fmla="*/ 33 w 66"/>
              <a:gd name="T55" fmla="*/ 119 h 139"/>
              <a:gd name="T56" fmla="*/ 1 w 66"/>
              <a:gd name="T57" fmla="*/ 135 h 139"/>
              <a:gd name="T58" fmla="*/ 33 w 66"/>
              <a:gd name="T59" fmla="*/ 119 h 139"/>
              <a:gd name="T60" fmla="*/ 33 w 66"/>
              <a:gd name="T61" fmla="*/ 60 h 139"/>
              <a:gd name="T62" fmla="*/ 17 w 66"/>
              <a:gd name="T63" fmla="*/ 62 h 139"/>
              <a:gd name="T64" fmla="*/ 12 w 66"/>
              <a:gd name="T65" fmla="*/ 63 h 139"/>
              <a:gd name="T66" fmla="*/ 10 w 66"/>
              <a:gd name="T67" fmla="*/ 62 h 139"/>
              <a:gd name="T68" fmla="*/ 11 w 66"/>
              <a:gd name="T69" fmla="*/ 60 h 139"/>
              <a:gd name="T70" fmla="*/ 11 w 66"/>
              <a:gd name="T71" fmla="*/ 60 h 139"/>
              <a:gd name="T72" fmla="*/ 33 w 66"/>
              <a:gd name="T73" fmla="*/ 56 h 139"/>
              <a:gd name="T74" fmla="*/ 33 w 66"/>
              <a:gd name="T75" fmla="*/ 41 h 139"/>
              <a:gd name="T76" fmla="*/ 17 w 66"/>
              <a:gd name="T77" fmla="*/ 43 h 139"/>
              <a:gd name="T78" fmla="*/ 12 w 66"/>
              <a:gd name="T79" fmla="*/ 45 h 139"/>
              <a:gd name="T80" fmla="*/ 10 w 66"/>
              <a:gd name="T81" fmla="*/ 44 h 139"/>
              <a:gd name="T82" fmla="*/ 11 w 66"/>
              <a:gd name="T83" fmla="*/ 41 h 139"/>
              <a:gd name="T84" fmla="*/ 11 w 66"/>
              <a:gd name="T85" fmla="*/ 41 h 139"/>
              <a:gd name="T86" fmla="*/ 33 w 66"/>
              <a:gd name="T87" fmla="*/ 37 h 139"/>
              <a:gd name="T88" fmla="*/ 33 w 66"/>
              <a:gd name="T89" fmla="*/ 22 h 139"/>
              <a:gd name="T90" fmla="*/ 17 w 66"/>
              <a:gd name="T91" fmla="*/ 24 h 139"/>
              <a:gd name="T92" fmla="*/ 12 w 66"/>
              <a:gd name="T93" fmla="*/ 26 h 139"/>
              <a:gd name="T94" fmla="*/ 10 w 66"/>
              <a:gd name="T95" fmla="*/ 25 h 139"/>
              <a:gd name="T96" fmla="*/ 11 w 66"/>
              <a:gd name="T97" fmla="*/ 23 h 139"/>
              <a:gd name="T98" fmla="*/ 11 w 66"/>
              <a:gd name="T99" fmla="*/ 23 h 139"/>
              <a:gd name="T100" fmla="*/ 33 w 66"/>
              <a:gd name="T101" fmla="*/ 18 h 139"/>
              <a:gd name="T102" fmla="*/ 33 w 66"/>
              <a:gd name="T103" fmla="*/ 0 h 139"/>
              <a:gd name="T104" fmla="*/ 2 w 66"/>
              <a:gd name="T105" fmla="*/ 14 h 139"/>
              <a:gd name="T106" fmla="*/ 0 w 66"/>
              <a:gd name="T107" fmla="*/ 30 h 139"/>
              <a:gd name="T108" fmla="*/ 0 w 66"/>
              <a:gd name="T109" fmla="*/ 134 h 139"/>
              <a:gd name="T110" fmla="*/ 1 w 66"/>
              <a:gd name="T111" fmla="*/ 13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39">
                <a:moveTo>
                  <a:pt x="33" y="119"/>
                </a:moveTo>
                <a:cubicBezTo>
                  <a:pt x="49" y="119"/>
                  <a:pt x="61" y="123"/>
                  <a:pt x="65" y="135"/>
                </a:cubicBez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6" y="63"/>
                  <a:pt x="56" y="64"/>
                  <a:pt x="55" y="64"/>
                </a:cubicBezTo>
                <a:cubicBezTo>
                  <a:pt x="55" y="64"/>
                  <a:pt x="54" y="64"/>
                  <a:pt x="54" y="63"/>
                </a:cubicBezTo>
                <a:cubicBezTo>
                  <a:pt x="53" y="63"/>
                  <a:pt x="51" y="62"/>
                  <a:pt x="50" y="62"/>
                </a:cubicBezTo>
                <a:cubicBezTo>
                  <a:pt x="45" y="60"/>
                  <a:pt x="40" y="60"/>
                  <a:pt x="33" y="60"/>
                </a:cubicBezTo>
                <a:lnTo>
                  <a:pt x="33" y="119"/>
                </a:lnTo>
                <a:close/>
                <a:moveTo>
                  <a:pt x="1" y="135"/>
                </a:moveTo>
                <a:cubicBezTo>
                  <a:pt x="5" y="123"/>
                  <a:pt x="18" y="119"/>
                  <a:pt x="33" y="119"/>
                </a:cubicBezTo>
                <a:cubicBezTo>
                  <a:pt x="33" y="60"/>
                  <a:pt x="33" y="60"/>
                  <a:pt x="33" y="60"/>
                </a:cubicBezTo>
                <a:cubicBezTo>
                  <a:pt x="27" y="60"/>
                  <a:pt x="21" y="60"/>
                  <a:pt x="17" y="62"/>
                </a:cubicBezTo>
                <a:cubicBezTo>
                  <a:pt x="15" y="62"/>
                  <a:pt x="14" y="63"/>
                  <a:pt x="12" y="63"/>
                </a:cubicBezTo>
                <a:cubicBezTo>
                  <a:pt x="11" y="64"/>
                  <a:pt x="10" y="63"/>
                  <a:pt x="10" y="62"/>
                </a:cubicBezTo>
                <a:cubicBezTo>
                  <a:pt x="9" y="62"/>
                  <a:pt x="10" y="60"/>
                  <a:pt x="11" y="60"/>
                </a:cubicBezTo>
                <a:cubicBezTo>
                  <a:pt x="11" y="60"/>
                  <a:pt x="11" y="60"/>
                  <a:pt x="11" y="60"/>
                </a:cubicBezTo>
                <a:cubicBezTo>
                  <a:pt x="16" y="57"/>
                  <a:pt x="24" y="56"/>
                  <a:pt x="33" y="56"/>
                </a:cubicBezTo>
                <a:cubicBezTo>
                  <a:pt x="33" y="41"/>
                  <a:pt x="33" y="41"/>
                  <a:pt x="33" y="41"/>
                </a:cubicBezTo>
                <a:cubicBezTo>
                  <a:pt x="27" y="41"/>
                  <a:pt x="21" y="42"/>
                  <a:pt x="17" y="43"/>
                </a:cubicBezTo>
                <a:cubicBezTo>
                  <a:pt x="15" y="43"/>
                  <a:pt x="14" y="44"/>
                  <a:pt x="12" y="45"/>
                </a:cubicBezTo>
                <a:cubicBezTo>
                  <a:pt x="11" y="45"/>
                  <a:pt x="10" y="45"/>
                  <a:pt x="10" y="44"/>
                </a:cubicBezTo>
                <a:cubicBezTo>
                  <a:pt x="9" y="43"/>
                  <a:pt x="10" y="42"/>
                  <a:pt x="11" y="41"/>
                </a:cubicBezTo>
                <a:cubicBezTo>
                  <a:pt x="11" y="41"/>
                  <a:pt x="11" y="41"/>
                  <a:pt x="11" y="41"/>
                </a:cubicBezTo>
                <a:cubicBezTo>
                  <a:pt x="16" y="38"/>
                  <a:pt x="24" y="37"/>
                  <a:pt x="33" y="37"/>
                </a:cubicBezTo>
                <a:cubicBezTo>
                  <a:pt x="33" y="22"/>
                  <a:pt x="33" y="22"/>
                  <a:pt x="33" y="22"/>
                </a:cubicBezTo>
                <a:cubicBezTo>
                  <a:pt x="27" y="22"/>
                  <a:pt x="21" y="23"/>
                  <a:pt x="17" y="24"/>
                </a:cubicBezTo>
                <a:cubicBezTo>
                  <a:pt x="15" y="25"/>
                  <a:pt x="14" y="25"/>
                  <a:pt x="12" y="26"/>
                </a:cubicBezTo>
                <a:cubicBezTo>
                  <a:pt x="11" y="26"/>
                  <a:pt x="10" y="26"/>
                  <a:pt x="10" y="25"/>
                </a:cubicBezTo>
                <a:cubicBezTo>
                  <a:pt x="9" y="24"/>
                  <a:pt x="10" y="23"/>
                  <a:pt x="11" y="23"/>
                </a:cubicBezTo>
                <a:cubicBezTo>
                  <a:pt x="11" y="23"/>
                  <a:pt x="11" y="23"/>
                  <a:pt x="11" y="23"/>
                </a:cubicBezTo>
                <a:cubicBezTo>
                  <a:pt x="16" y="20"/>
                  <a:pt x="24" y="18"/>
                  <a:pt x="33" y="18"/>
                </a:cubicBezTo>
                <a:cubicBezTo>
                  <a:pt x="33" y="0"/>
                  <a:pt x="33" y="0"/>
                  <a:pt x="33" y="0"/>
                </a:cubicBezTo>
                <a:cubicBezTo>
                  <a:pt x="18" y="0"/>
                  <a:pt x="6" y="3"/>
                  <a:pt x="2" y="14"/>
                </a:cubicBezTo>
                <a:cubicBezTo>
                  <a:pt x="0" y="18"/>
                  <a:pt x="0" y="25"/>
                  <a:pt x="0" y="30"/>
                </a:cubicBezTo>
                <a:cubicBezTo>
                  <a:pt x="0" y="51"/>
                  <a:pt x="0" y="113"/>
                  <a:pt x="0" y="134"/>
                </a:cubicBezTo>
                <a:cubicBezTo>
                  <a:pt x="0" y="139"/>
                  <a:pt x="0" y="139"/>
                  <a:pt x="1" y="13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5">
            <a:extLst>
              <a:ext uri="{FF2B5EF4-FFF2-40B4-BE49-F238E27FC236}">
                <a16:creationId xmlns:a16="http://schemas.microsoft.com/office/drawing/2014/main" id="{A57B640D-2DCE-0054-09E6-38A85672FC77}"/>
              </a:ext>
            </a:extLst>
          </p:cNvPr>
          <p:cNvSpPr>
            <a:spLocks noEditPoints="1"/>
          </p:cNvSpPr>
          <p:nvPr/>
        </p:nvSpPr>
        <p:spPr bwMode="auto">
          <a:xfrm>
            <a:off x="5040532" y="3485806"/>
            <a:ext cx="173871" cy="369477"/>
          </a:xfrm>
          <a:custGeom>
            <a:avLst/>
            <a:gdLst>
              <a:gd name="T0" fmla="*/ 66 w 66"/>
              <a:gd name="T1" fmla="*/ 134 h 139"/>
              <a:gd name="T2" fmla="*/ 65 w 66"/>
              <a:gd name="T3" fmla="*/ 14 h 139"/>
              <a:gd name="T4" fmla="*/ 33 w 66"/>
              <a:gd name="T5" fmla="*/ 18 h 139"/>
              <a:gd name="T6" fmla="*/ 57 w 66"/>
              <a:gd name="T7" fmla="*/ 25 h 139"/>
              <a:gd name="T8" fmla="*/ 55 w 66"/>
              <a:gd name="T9" fmla="*/ 26 h 139"/>
              <a:gd name="T10" fmla="*/ 50 w 66"/>
              <a:gd name="T11" fmla="*/ 24 h 139"/>
              <a:gd name="T12" fmla="*/ 33 w 66"/>
              <a:gd name="T13" fmla="*/ 37 h 139"/>
              <a:gd name="T14" fmla="*/ 57 w 66"/>
              <a:gd name="T15" fmla="*/ 44 h 139"/>
              <a:gd name="T16" fmla="*/ 55 w 66"/>
              <a:gd name="T17" fmla="*/ 45 h 139"/>
              <a:gd name="T18" fmla="*/ 50 w 66"/>
              <a:gd name="T19" fmla="*/ 43 h 139"/>
              <a:gd name="T20" fmla="*/ 33 w 66"/>
              <a:gd name="T21" fmla="*/ 56 h 139"/>
              <a:gd name="T22" fmla="*/ 57 w 66"/>
              <a:gd name="T23" fmla="*/ 62 h 139"/>
              <a:gd name="T24" fmla="*/ 55 w 66"/>
              <a:gd name="T25" fmla="*/ 64 h 139"/>
              <a:gd name="T26" fmla="*/ 50 w 66"/>
              <a:gd name="T27" fmla="*/ 62 h 139"/>
              <a:gd name="T28" fmla="*/ 33 w 66"/>
              <a:gd name="T29" fmla="*/ 119 h 139"/>
              <a:gd name="T30" fmla="*/ 65 w 66"/>
              <a:gd name="T31" fmla="*/ 135 h 139"/>
              <a:gd name="T32" fmla="*/ 33 w 66"/>
              <a:gd name="T33" fmla="*/ 0 h 139"/>
              <a:gd name="T34" fmla="*/ 0 w 66"/>
              <a:gd name="T35" fmla="*/ 30 h 139"/>
              <a:gd name="T36" fmla="*/ 1 w 66"/>
              <a:gd name="T37" fmla="*/ 135 h 139"/>
              <a:gd name="T38" fmla="*/ 33 w 66"/>
              <a:gd name="T39" fmla="*/ 60 h 139"/>
              <a:gd name="T40" fmla="*/ 17 w 66"/>
              <a:gd name="T41" fmla="*/ 62 h 139"/>
              <a:gd name="T42" fmla="*/ 10 w 66"/>
              <a:gd name="T43" fmla="*/ 62 h 139"/>
              <a:gd name="T44" fmla="*/ 33 w 66"/>
              <a:gd name="T45" fmla="*/ 56 h 139"/>
              <a:gd name="T46" fmla="*/ 33 w 66"/>
              <a:gd name="T47" fmla="*/ 41 h 139"/>
              <a:gd name="T48" fmla="*/ 17 w 66"/>
              <a:gd name="T49" fmla="*/ 43 h 139"/>
              <a:gd name="T50" fmla="*/ 10 w 66"/>
              <a:gd name="T51" fmla="*/ 44 h 139"/>
              <a:gd name="T52" fmla="*/ 33 w 66"/>
              <a:gd name="T53" fmla="*/ 37 h 139"/>
              <a:gd name="T54" fmla="*/ 33 w 66"/>
              <a:gd name="T55" fmla="*/ 22 h 139"/>
              <a:gd name="T56" fmla="*/ 17 w 66"/>
              <a:gd name="T57" fmla="*/ 24 h 139"/>
              <a:gd name="T58" fmla="*/ 10 w 66"/>
              <a:gd name="T59" fmla="*/ 25 h 139"/>
              <a:gd name="T60" fmla="*/ 33 w 66"/>
              <a:gd name="T61" fmla="*/ 18 h 139"/>
              <a:gd name="T62" fmla="*/ 33 w 66"/>
              <a:gd name="T63"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39">
                <a:moveTo>
                  <a:pt x="65" y="135"/>
                </a:moveTo>
                <a:cubicBezTo>
                  <a:pt x="66" y="139"/>
                  <a:pt x="66" y="139"/>
                  <a:pt x="66" y="134"/>
                </a:cubicBezTo>
                <a:cubicBezTo>
                  <a:pt x="66" y="113"/>
                  <a:pt x="66" y="51"/>
                  <a:pt x="66" y="30"/>
                </a:cubicBezTo>
                <a:cubicBezTo>
                  <a:pt x="66" y="25"/>
                  <a:pt x="66" y="18"/>
                  <a:pt x="65" y="14"/>
                </a:cubicBezTo>
                <a:cubicBezTo>
                  <a:pt x="61" y="3"/>
                  <a:pt x="48" y="0"/>
                  <a:pt x="33" y="0"/>
                </a:cubicBezTo>
                <a:cubicBezTo>
                  <a:pt x="33" y="18"/>
                  <a:pt x="33" y="18"/>
                  <a:pt x="33" y="18"/>
                </a:cubicBezTo>
                <a:cubicBezTo>
                  <a:pt x="43" y="18"/>
                  <a:pt x="50" y="20"/>
                  <a:pt x="56" y="23"/>
                </a:cubicBezTo>
                <a:cubicBezTo>
                  <a:pt x="57" y="23"/>
                  <a:pt x="57" y="24"/>
                  <a:pt x="57" y="25"/>
                </a:cubicBezTo>
                <a:cubicBezTo>
                  <a:pt x="57" y="25"/>
                  <a:pt x="57" y="25"/>
                  <a:pt x="57" y="25"/>
                </a:cubicBezTo>
                <a:cubicBezTo>
                  <a:pt x="56" y="26"/>
                  <a:pt x="56" y="26"/>
                  <a:pt x="55" y="26"/>
                </a:cubicBezTo>
                <a:cubicBezTo>
                  <a:pt x="55" y="26"/>
                  <a:pt x="54" y="26"/>
                  <a:pt x="54" y="26"/>
                </a:cubicBezTo>
                <a:cubicBezTo>
                  <a:pt x="53" y="25"/>
                  <a:pt x="51" y="25"/>
                  <a:pt x="50" y="24"/>
                </a:cubicBezTo>
                <a:cubicBezTo>
                  <a:pt x="45" y="23"/>
                  <a:pt x="40" y="22"/>
                  <a:pt x="33" y="22"/>
                </a:cubicBezTo>
                <a:cubicBezTo>
                  <a:pt x="33" y="37"/>
                  <a:pt x="33" y="37"/>
                  <a:pt x="33" y="37"/>
                </a:cubicBezTo>
                <a:cubicBezTo>
                  <a:pt x="43" y="37"/>
                  <a:pt x="50" y="38"/>
                  <a:pt x="56" y="41"/>
                </a:cubicBezTo>
                <a:cubicBezTo>
                  <a:pt x="57" y="42"/>
                  <a:pt x="57" y="43"/>
                  <a:pt x="57" y="44"/>
                </a:cubicBezTo>
                <a:cubicBezTo>
                  <a:pt x="57" y="44"/>
                  <a:pt x="57" y="44"/>
                  <a:pt x="57" y="44"/>
                </a:cubicBezTo>
                <a:cubicBezTo>
                  <a:pt x="56" y="44"/>
                  <a:pt x="56" y="45"/>
                  <a:pt x="55" y="45"/>
                </a:cubicBezTo>
                <a:cubicBezTo>
                  <a:pt x="55" y="45"/>
                  <a:pt x="54" y="45"/>
                  <a:pt x="54" y="45"/>
                </a:cubicBezTo>
                <a:cubicBezTo>
                  <a:pt x="53" y="44"/>
                  <a:pt x="51" y="43"/>
                  <a:pt x="50" y="43"/>
                </a:cubicBezTo>
                <a:cubicBezTo>
                  <a:pt x="45" y="42"/>
                  <a:pt x="40" y="41"/>
                  <a:pt x="33" y="41"/>
                </a:cubicBezTo>
                <a:cubicBezTo>
                  <a:pt x="33" y="56"/>
                  <a:pt x="33" y="56"/>
                  <a:pt x="33" y="56"/>
                </a:cubicBezTo>
                <a:cubicBezTo>
                  <a:pt x="43" y="56"/>
                  <a:pt x="50" y="57"/>
                  <a:pt x="56" y="60"/>
                </a:cubicBezTo>
                <a:cubicBezTo>
                  <a:pt x="57" y="60"/>
                  <a:pt x="57" y="62"/>
                  <a:pt x="57" y="62"/>
                </a:cubicBezTo>
                <a:cubicBezTo>
                  <a:pt x="57" y="62"/>
                  <a:pt x="57" y="62"/>
                  <a:pt x="57" y="62"/>
                </a:cubicBezTo>
                <a:cubicBezTo>
                  <a:pt x="56" y="63"/>
                  <a:pt x="56" y="64"/>
                  <a:pt x="55" y="64"/>
                </a:cubicBezTo>
                <a:cubicBezTo>
                  <a:pt x="55" y="64"/>
                  <a:pt x="54" y="64"/>
                  <a:pt x="54" y="63"/>
                </a:cubicBezTo>
                <a:cubicBezTo>
                  <a:pt x="53" y="63"/>
                  <a:pt x="51" y="62"/>
                  <a:pt x="50" y="62"/>
                </a:cubicBezTo>
                <a:cubicBezTo>
                  <a:pt x="45" y="60"/>
                  <a:pt x="40" y="60"/>
                  <a:pt x="33" y="60"/>
                </a:cubicBezTo>
                <a:cubicBezTo>
                  <a:pt x="33" y="119"/>
                  <a:pt x="33" y="119"/>
                  <a:pt x="33" y="119"/>
                </a:cubicBezTo>
                <a:cubicBezTo>
                  <a:pt x="33" y="119"/>
                  <a:pt x="33" y="119"/>
                  <a:pt x="33" y="119"/>
                </a:cubicBezTo>
                <a:cubicBezTo>
                  <a:pt x="48" y="119"/>
                  <a:pt x="61" y="123"/>
                  <a:pt x="65" y="135"/>
                </a:cubicBezTo>
                <a:close/>
                <a:moveTo>
                  <a:pt x="33" y="0"/>
                </a:moveTo>
                <a:cubicBezTo>
                  <a:pt x="33" y="0"/>
                  <a:pt x="33" y="0"/>
                  <a:pt x="33" y="0"/>
                </a:cubicBezTo>
                <a:cubicBezTo>
                  <a:pt x="18" y="0"/>
                  <a:pt x="5" y="3"/>
                  <a:pt x="2" y="14"/>
                </a:cubicBezTo>
                <a:cubicBezTo>
                  <a:pt x="0" y="18"/>
                  <a:pt x="0" y="25"/>
                  <a:pt x="0" y="30"/>
                </a:cubicBezTo>
                <a:cubicBezTo>
                  <a:pt x="0" y="51"/>
                  <a:pt x="0" y="113"/>
                  <a:pt x="0" y="134"/>
                </a:cubicBezTo>
                <a:cubicBezTo>
                  <a:pt x="0" y="139"/>
                  <a:pt x="0" y="139"/>
                  <a:pt x="1" y="135"/>
                </a:cubicBezTo>
                <a:cubicBezTo>
                  <a:pt x="5" y="123"/>
                  <a:pt x="18" y="119"/>
                  <a:pt x="33" y="119"/>
                </a:cubicBezTo>
                <a:cubicBezTo>
                  <a:pt x="33" y="60"/>
                  <a:pt x="33" y="60"/>
                  <a:pt x="33" y="60"/>
                </a:cubicBezTo>
                <a:cubicBezTo>
                  <a:pt x="33" y="60"/>
                  <a:pt x="33" y="60"/>
                  <a:pt x="33" y="60"/>
                </a:cubicBezTo>
                <a:cubicBezTo>
                  <a:pt x="26" y="60"/>
                  <a:pt x="21" y="60"/>
                  <a:pt x="17" y="62"/>
                </a:cubicBezTo>
                <a:cubicBezTo>
                  <a:pt x="15" y="62"/>
                  <a:pt x="14" y="63"/>
                  <a:pt x="12" y="63"/>
                </a:cubicBezTo>
                <a:cubicBezTo>
                  <a:pt x="11" y="64"/>
                  <a:pt x="10" y="63"/>
                  <a:pt x="10" y="62"/>
                </a:cubicBezTo>
                <a:cubicBezTo>
                  <a:pt x="9" y="62"/>
                  <a:pt x="10" y="60"/>
                  <a:pt x="10" y="60"/>
                </a:cubicBezTo>
                <a:cubicBezTo>
                  <a:pt x="16" y="57"/>
                  <a:pt x="23" y="56"/>
                  <a:pt x="33" y="56"/>
                </a:cubicBezTo>
                <a:cubicBezTo>
                  <a:pt x="33" y="56"/>
                  <a:pt x="33" y="56"/>
                  <a:pt x="33" y="56"/>
                </a:cubicBezTo>
                <a:cubicBezTo>
                  <a:pt x="33" y="41"/>
                  <a:pt x="33" y="41"/>
                  <a:pt x="33" y="41"/>
                </a:cubicBezTo>
                <a:cubicBezTo>
                  <a:pt x="33" y="41"/>
                  <a:pt x="33" y="41"/>
                  <a:pt x="33" y="41"/>
                </a:cubicBezTo>
                <a:cubicBezTo>
                  <a:pt x="26" y="41"/>
                  <a:pt x="21" y="42"/>
                  <a:pt x="17" y="43"/>
                </a:cubicBezTo>
                <a:cubicBezTo>
                  <a:pt x="15" y="43"/>
                  <a:pt x="14" y="44"/>
                  <a:pt x="12" y="45"/>
                </a:cubicBezTo>
                <a:cubicBezTo>
                  <a:pt x="11" y="45"/>
                  <a:pt x="10" y="45"/>
                  <a:pt x="10" y="44"/>
                </a:cubicBezTo>
                <a:cubicBezTo>
                  <a:pt x="9" y="43"/>
                  <a:pt x="10" y="42"/>
                  <a:pt x="10" y="41"/>
                </a:cubicBezTo>
                <a:cubicBezTo>
                  <a:pt x="16" y="38"/>
                  <a:pt x="23" y="37"/>
                  <a:pt x="33" y="37"/>
                </a:cubicBezTo>
                <a:cubicBezTo>
                  <a:pt x="33" y="37"/>
                  <a:pt x="33" y="37"/>
                  <a:pt x="33" y="37"/>
                </a:cubicBezTo>
                <a:cubicBezTo>
                  <a:pt x="33" y="22"/>
                  <a:pt x="33" y="22"/>
                  <a:pt x="33" y="22"/>
                </a:cubicBezTo>
                <a:cubicBezTo>
                  <a:pt x="33" y="22"/>
                  <a:pt x="33" y="22"/>
                  <a:pt x="33" y="22"/>
                </a:cubicBezTo>
                <a:cubicBezTo>
                  <a:pt x="26" y="22"/>
                  <a:pt x="21" y="23"/>
                  <a:pt x="17" y="24"/>
                </a:cubicBezTo>
                <a:cubicBezTo>
                  <a:pt x="15" y="25"/>
                  <a:pt x="14" y="25"/>
                  <a:pt x="12" y="26"/>
                </a:cubicBezTo>
                <a:cubicBezTo>
                  <a:pt x="11" y="26"/>
                  <a:pt x="10" y="26"/>
                  <a:pt x="10" y="25"/>
                </a:cubicBezTo>
                <a:cubicBezTo>
                  <a:pt x="9" y="24"/>
                  <a:pt x="10" y="23"/>
                  <a:pt x="10" y="23"/>
                </a:cubicBezTo>
                <a:cubicBezTo>
                  <a:pt x="16" y="20"/>
                  <a:pt x="23" y="18"/>
                  <a:pt x="33" y="18"/>
                </a:cubicBezTo>
                <a:cubicBezTo>
                  <a:pt x="33" y="18"/>
                  <a:pt x="33" y="18"/>
                  <a:pt x="33" y="18"/>
                </a:cubicBezTo>
                <a:lnTo>
                  <a:pt x="3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6">
            <a:extLst>
              <a:ext uri="{FF2B5EF4-FFF2-40B4-BE49-F238E27FC236}">
                <a16:creationId xmlns:a16="http://schemas.microsoft.com/office/drawing/2014/main" id="{06CD9EB4-A1BC-6C30-EF71-3F544F13DB63}"/>
              </a:ext>
            </a:extLst>
          </p:cNvPr>
          <p:cNvSpPr>
            <a:spLocks noEditPoints="1"/>
          </p:cNvSpPr>
          <p:nvPr/>
        </p:nvSpPr>
        <p:spPr bwMode="auto">
          <a:xfrm>
            <a:off x="4305533" y="4493464"/>
            <a:ext cx="272660" cy="272660"/>
          </a:xfrm>
          <a:custGeom>
            <a:avLst/>
            <a:gdLst>
              <a:gd name="T0" fmla="*/ 78 w 103"/>
              <a:gd name="T1" fmla="*/ 96 h 103"/>
              <a:gd name="T2" fmla="*/ 97 w 103"/>
              <a:gd name="T3" fmla="*/ 77 h 103"/>
              <a:gd name="T4" fmla="*/ 102 w 103"/>
              <a:gd name="T5" fmla="*/ 62 h 103"/>
              <a:gd name="T6" fmla="*/ 102 w 103"/>
              <a:gd name="T7" fmla="*/ 41 h 103"/>
              <a:gd name="T8" fmla="*/ 97 w 103"/>
              <a:gd name="T9" fmla="*/ 26 h 103"/>
              <a:gd name="T10" fmla="*/ 78 w 103"/>
              <a:gd name="T11" fmla="*/ 7 h 103"/>
              <a:gd name="T12" fmla="*/ 71 w 103"/>
              <a:gd name="T13" fmla="*/ 4 h 103"/>
              <a:gd name="T14" fmla="*/ 55 w 103"/>
              <a:gd name="T15" fmla="*/ 0 h 103"/>
              <a:gd name="T16" fmla="*/ 58 w 103"/>
              <a:gd name="T17" fmla="*/ 5 h 103"/>
              <a:gd name="T18" fmla="*/ 64 w 103"/>
              <a:gd name="T19" fmla="*/ 6 h 103"/>
              <a:gd name="T20" fmla="*/ 70 w 103"/>
              <a:gd name="T21" fmla="*/ 7 h 103"/>
              <a:gd name="T22" fmla="*/ 68 w 103"/>
              <a:gd name="T23" fmla="*/ 8 h 103"/>
              <a:gd name="T24" fmla="*/ 60 w 103"/>
              <a:gd name="T25" fmla="*/ 11 h 103"/>
              <a:gd name="T26" fmla="*/ 61 w 103"/>
              <a:gd name="T27" fmla="*/ 17 h 103"/>
              <a:gd name="T28" fmla="*/ 66 w 103"/>
              <a:gd name="T29" fmla="*/ 20 h 103"/>
              <a:gd name="T30" fmla="*/ 73 w 103"/>
              <a:gd name="T31" fmla="*/ 11 h 103"/>
              <a:gd name="T32" fmla="*/ 79 w 103"/>
              <a:gd name="T33" fmla="*/ 12 h 103"/>
              <a:gd name="T34" fmla="*/ 83 w 103"/>
              <a:gd name="T35" fmla="*/ 14 h 103"/>
              <a:gd name="T36" fmla="*/ 85 w 103"/>
              <a:gd name="T37" fmla="*/ 22 h 103"/>
              <a:gd name="T38" fmla="*/ 84 w 103"/>
              <a:gd name="T39" fmla="*/ 25 h 103"/>
              <a:gd name="T40" fmla="*/ 81 w 103"/>
              <a:gd name="T41" fmla="*/ 22 h 103"/>
              <a:gd name="T42" fmla="*/ 75 w 103"/>
              <a:gd name="T43" fmla="*/ 23 h 103"/>
              <a:gd name="T44" fmla="*/ 79 w 103"/>
              <a:gd name="T45" fmla="*/ 26 h 103"/>
              <a:gd name="T46" fmla="*/ 68 w 103"/>
              <a:gd name="T47" fmla="*/ 30 h 103"/>
              <a:gd name="T48" fmla="*/ 63 w 103"/>
              <a:gd name="T49" fmla="*/ 34 h 103"/>
              <a:gd name="T50" fmla="*/ 56 w 103"/>
              <a:gd name="T51" fmla="*/ 40 h 103"/>
              <a:gd name="T52" fmla="*/ 60 w 103"/>
              <a:gd name="T53" fmla="*/ 61 h 103"/>
              <a:gd name="T54" fmla="*/ 66 w 103"/>
              <a:gd name="T55" fmla="*/ 63 h 103"/>
              <a:gd name="T56" fmla="*/ 71 w 103"/>
              <a:gd name="T57" fmla="*/ 65 h 103"/>
              <a:gd name="T58" fmla="*/ 81 w 103"/>
              <a:gd name="T59" fmla="*/ 70 h 103"/>
              <a:gd name="T60" fmla="*/ 86 w 103"/>
              <a:gd name="T61" fmla="*/ 75 h 103"/>
              <a:gd name="T62" fmla="*/ 93 w 103"/>
              <a:gd name="T63" fmla="*/ 77 h 103"/>
              <a:gd name="T64" fmla="*/ 59 w 103"/>
              <a:gd name="T65" fmla="*/ 90 h 103"/>
              <a:gd name="T66" fmla="*/ 1 w 103"/>
              <a:gd name="T67" fmla="*/ 44 h 103"/>
              <a:gd name="T68" fmla="*/ 2 w 103"/>
              <a:gd name="T69" fmla="*/ 65 h 103"/>
              <a:gd name="T70" fmla="*/ 11 w 103"/>
              <a:gd name="T71" fmla="*/ 84 h 103"/>
              <a:gd name="T72" fmla="*/ 33 w 103"/>
              <a:gd name="T73" fmla="*/ 100 h 103"/>
              <a:gd name="T74" fmla="*/ 53 w 103"/>
              <a:gd name="T75" fmla="*/ 82 h 103"/>
              <a:gd name="T76" fmla="*/ 51 w 103"/>
              <a:gd name="T77" fmla="*/ 74 h 103"/>
              <a:gd name="T78" fmla="*/ 54 w 103"/>
              <a:gd name="T79" fmla="*/ 66 h 103"/>
              <a:gd name="T80" fmla="*/ 47 w 103"/>
              <a:gd name="T81" fmla="*/ 64 h 103"/>
              <a:gd name="T82" fmla="*/ 41 w 103"/>
              <a:gd name="T83" fmla="*/ 59 h 103"/>
              <a:gd name="T84" fmla="*/ 30 w 103"/>
              <a:gd name="T85" fmla="*/ 55 h 103"/>
              <a:gd name="T86" fmla="*/ 25 w 103"/>
              <a:gd name="T87" fmla="*/ 46 h 103"/>
              <a:gd name="T88" fmla="*/ 23 w 103"/>
              <a:gd name="T89" fmla="*/ 45 h 103"/>
              <a:gd name="T90" fmla="*/ 23 w 103"/>
              <a:gd name="T91" fmla="*/ 47 h 103"/>
              <a:gd name="T92" fmla="*/ 19 w 103"/>
              <a:gd name="T93" fmla="*/ 39 h 103"/>
              <a:gd name="T94" fmla="*/ 19 w 103"/>
              <a:gd name="T95" fmla="*/ 30 h 103"/>
              <a:gd name="T96" fmla="*/ 23 w 103"/>
              <a:gd name="T97" fmla="*/ 21 h 103"/>
              <a:gd name="T98" fmla="*/ 22 w 103"/>
              <a:gd name="T99" fmla="*/ 15 h 103"/>
              <a:gd name="T100" fmla="*/ 47 w 103"/>
              <a:gd name="T101" fmla="*/ 4 h 103"/>
              <a:gd name="T102" fmla="*/ 55 w 103"/>
              <a:gd name="T103" fmla="*/ 0 h 103"/>
              <a:gd name="T104" fmla="*/ 32 w 103"/>
              <a:gd name="T105" fmla="*/ 4 h 103"/>
              <a:gd name="T106" fmla="*/ 15 w 103"/>
              <a:gd name="T107" fmla="*/ 15 h 103"/>
              <a:gd name="T108" fmla="*/ 4 w 103"/>
              <a:gd name="T109" fmla="*/ 33 h 103"/>
              <a:gd name="T110" fmla="*/ 55 w 103"/>
              <a:gd name="T111" fmla="*/ 65 h 103"/>
              <a:gd name="T112" fmla="*/ 48 w 103"/>
              <a:gd name="T113" fmla="*/ 57 h 103"/>
              <a:gd name="T114" fmla="*/ 46 w 103"/>
              <a:gd name="T115" fmla="*/ 53 h 103"/>
              <a:gd name="T116" fmla="*/ 37 w 103"/>
              <a:gd name="T117" fmla="*/ 54 h 103"/>
              <a:gd name="T118" fmla="*/ 42 w 103"/>
              <a:gd name="T119" fmla="*/ 43 h 103"/>
              <a:gd name="T120" fmla="*/ 51 w 103"/>
              <a:gd name="T121" fmla="*/ 43 h 103"/>
              <a:gd name="T122" fmla="*/ 54 w 103"/>
              <a:gd name="T123"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3" h="103">
                <a:moveTo>
                  <a:pt x="55" y="103"/>
                </a:moveTo>
                <a:cubicBezTo>
                  <a:pt x="58" y="103"/>
                  <a:pt x="61" y="103"/>
                  <a:pt x="63" y="102"/>
                </a:cubicBezTo>
                <a:cubicBezTo>
                  <a:pt x="65" y="102"/>
                  <a:pt x="67" y="101"/>
                  <a:pt x="68" y="101"/>
                </a:cubicBezTo>
                <a:cubicBezTo>
                  <a:pt x="69" y="100"/>
                  <a:pt x="70" y="100"/>
                  <a:pt x="71" y="100"/>
                </a:cubicBezTo>
                <a:cubicBezTo>
                  <a:pt x="72" y="99"/>
                  <a:pt x="74" y="98"/>
                  <a:pt x="75" y="98"/>
                </a:cubicBezTo>
                <a:cubicBezTo>
                  <a:pt x="76" y="97"/>
                  <a:pt x="77" y="97"/>
                  <a:pt x="78" y="96"/>
                </a:cubicBezTo>
                <a:cubicBezTo>
                  <a:pt x="81" y="95"/>
                  <a:pt x="84" y="92"/>
                  <a:pt x="87" y="90"/>
                </a:cubicBezTo>
                <a:cubicBezTo>
                  <a:pt x="87" y="89"/>
                  <a:pt x="88" y="89"/>
                  <a:pt x="88" y="88"/>
                </a:cubicBezTo>
                <a:cubicBezTo>
                  <a:pt x="89" y="88"/>
                  <a:pt x="89" y="87"/>
                  <a:pt x="90" y="86"/>
                </a:cubicBezTo>
                <a:cubicBezTo>
                  <a:pt x="91" y="86"/>
                  <a:pt x="92" y="85"/>
                  <a:pt x="92" y="84"/>
                </a:cubicBezTo>
                <a:cubicBezTo>
                  <a:pt x="94" y="82"/>
                  <a:pt x="95" y="80"/>
                  <a:pt x="96" y="79"/>
                </a:cubicBezTo>
                <a:cubicBezTo>
                  <a:pt x="96" y="78"/>
                  <a:pt x="96" y="78"/>
                  <a:pt x="97" y="77"/>
                </a:cubicBezTo>
                <a:cubicBezTo>
                  <a:pt x="97" y="77"/>
                  <a:pt x="97" y="76"/>
                  <a:pt x="98" y="75"/>
                </a:cubicBezTo>
                <a:cubicBezTo>
                  <a:pt x="98" y="75"/>
                  <a:pt x="98" y="75"/>
                  <a:pt x="98" y="74"/>
                </a:cubicBezTo>
                <a:cubicBezTo>
                  <a:pt x="99" y="73"/>
                  <a:pt x="99" y="73"/>
                  <a:pt x="99" y="72"/>
                </a:cubicBezTo>
                <a:cubicBezTo>
                  <a:pt x="100" y="71"/>
                  <a:pt x="100" y="70"/>
                  <a:pt x="100" y="70"/>
                </a:cubicBezTo>
                <a:cubicBezTo>
                  <a:pt x="101" y="68"/>
                  <a:pt x="101" y="66"/>
                  <a:pt x="102" y="65"/>
                </a:cubicBezTo>
                <a:cubicBezTo>
                  <a:pt x="102" y="64"/>
                  <a:pt x="102" y="63"/>
                  <a:pt x="102" y="62"/>
                </a:cubicBezTo>
                <a:cubicBezTo>
                  <a:pt x="103" y="61"/>
                  <a:pt x="103" y="61"/>
                  <a:pt x="103" y="60"/>
                </a:cubicBezTo>
                <a:cubicBezTo>
                  <a:pt x="103" y="59"/>
                  <a:pt x="103" y="58"/>
                  <a:pt x="103" y="57"/>
                </a:cubicBezTo>
                <a:cubicBezTo>
                  <a:pt x="103" y="55"/>
                  <a:pt x="103" y="54"/>
                  <a:pt x="103" y="52"/>
                </a:cubicBezTo>
                <a:cubicBezTo>
                  <a:pt x="103" y="50"/>
                  <a:pt x="103" y="48"/>
                  <a:pt x="103" y="47"/>
                </a:cubicBezTo>
                <a:cubicBezTo>
                  <a:pt x="103" y="46"/>
                  <a:pt x="103" y="45"/>
                  <a:pt x="103" y="44"/>
                </a:cubicBezTo>
                <a:cubicBezTo>
                  <a:pt x="103" y="43"/>
                  <a:pt x="103" y="42"/>
                  <a:pt x="102" y="41"/>
                </a:cubicBezTo>
                <a:cubicBezTo>
                  <a:pt x="102" y="41"/>
                  <a:pt x="102" y="40"/>
                  <a:pt x="102" y="39"/>
                </a:cubicBezTo>
                <a:cubicBezTo>
                  <a:pt x="101" y="37"/>
                  <a:pt x="101" y="36"/>
                  <a:pt x="100" y="34"/>
                </a:cubicBezTo>
                <a:cubicBezTo>
                  <a:pt x="100" y="34"/>
                  <a:pt x="100" y="33"/>
                  <a:pt x="100" y="33"/>
                </a:cubicBezTo>
                <a:cubicBezTo>
                  <a:pt x="99" y="32"/>
                  <a:pt x="99" y="31"/>
                  <a:pt x="98" y="29"/>
                </a:cubicBezTo>
                <a:cubicBezTo>
                  <a:pt x="98" y="29"/>
                  <a:pt x="98" y="29"/>
                  <a:pt x="98" y="28"/>
                </a:cubicBezTo>
                <a:cubicBezTo>
                  <a:pt x="97" y="28"/>
                  <a:pt x="97" y="27"/>
                  <a:pt x="97" y="26"/>
                </a:cubicBezTo>
                <a:cubicBezTo>
                  <a:pt x="95" y="24"/>
                  <a:pt x="94" y="22"/>
                  <a:pt x="92" y="20"/>
                </a:cubicBezTo>
                <a:cubicBezTo>
                  <a:pt x="92" y="19"/>
                  <a:pt x="91" y="18"/>
                  <a:pt x="90" y="17"/>
                </a:cubicBezTo>
                <a:cubicBezTo>
                  <a:pt x="89" y="17"/>
                  <a:pt x="89" y="16"/>
                  <a:pt x="88" y="15"/>
                </a:cubicBezTo>
                <a:cubicBezTo>
                  <a:pt x="88" y="15"/>
                  <a:pt x="87" y="14"/>
                  <a:pt x="87" y="14"/>
                </a:cubicBezTo>
                <a:cubicBezTo>
                  <a:pt x="85" y="13"/>
                  <a:pt x="84" y="12"/>
                  <a:pt x="83" y="11"/>
                </a:cubicBezTo>
                <a:cubicBezTo>
                  <a:pt x="81" y="9"/>
                  <a:pt x="79" y="8"/>
                  <a:pt x="78" y="7"/>
                </a:cubicBezTo>
                <a:cubicBezTo>
                  <a:pt x="77" y="7"/>
                  <a:pt x="76" y="6"/>
                  <a:pt x="75" y="6"/>
                </a:cubicBezTo>
                <a:cubicBezTo>
                  <a:pt x="75" y="6"/>
                  <a:pt x="75" y="6"/>
                  <a:pt x="74" y="5"/>
                </a:cubicBezTo>
                <a:cubicBezTo>
                  <a:pt x="74" y="5"/>
                  <a:pt x="74" y="5"/>
                  <a:pt x="73" y="5"/>
                </a:cubicBezTo>
                <a:cubicBezTo>
                  <a:pt x="73" y="5"/>
                  <a:pt x="73" y="5"/>
                  <a:pt x="73" y="5"/>
                </a:cubicBezTo>
                <a:cubicBezTo>
                  <a:pt x="72" y="4"/>
                  <a:pt x="71" y="4"/>
                  <a:pt x="71" y="4"/>
                </a:cubicBezTo>
                <a:cubicBezTo>
                  <a:pt x="71" y="4"/>
                  <a:pt x="71" y="4"/>
                  <a:pt x="71" y="4"/>
                </a:cubicBezTo>
                <a:cubicBezTo>
                  <a:pt x="70" y="4"/>
                  <a:pt x="69" y="3"/>
                  <a:pt x="69" y="3"/>
                </a:cubicBezTo>
                <a:cubicBezTo>
                  <a:pt x="69" y="3"/>
                  <a:pt x="69" y="3"/>
                  <a:pt x="68" y="3"/>
                </a:cubicBezTo>
                <a:cubicBezTo>
                  <a:pt x="67" y="2"/>
                  <a:pt x="65" y="2"/>
                  <a:pt x="64" y="2"/>
                </a:cubicBezTo>
                <a:cubicBezTo>
                  <a:pt x="63" y="2"/>
                  <a:pt x="63" y="1"/>
                  <a:pt x="62" y="1"/>
                </a:cubicBezTo>
                <a:cubicBezTo>
                  <a:pt x="62" y="1"/>
                  <a:pt x="62" y="1"/>
                  <a:pt x="61" y="1"/>
                </a:cubicBezTo>
                <a:cubicBezTo>
                  <a:pt x="59" y="1"/>
                  <a:pt x="57" y="1"/>
                  <a:pt x="55" y="0"/>
                </a:cubicBezTo>
                <a:cubicBezTo>
                  <a:pt x="55" y="3"/>
                  <a:pt x="55" y="3"/>
                  <a:pt x="55" y="3"/>
                </a:cubicBezTo>
                <a:cubicBezTo>
                  <a:pt x="58" y="3"/>
                  <a:pt x="60" y="4"/>
                  <a:pt x="62" y="4"/>
                </a:cubicBezTo>
                <a:cubicBezTo>
                  <a:pt x="62" y="4"/>
                  <a:pt x="61" y="4"/>
                  <a:pt x="61" y="4"/>
                </a:cubicBezTo>
                <a:cubicBezTo>
                  <a:pt x="60" y="5"/>
                  <a:pt x="60" y="5"/>
                  <a:pt x="60" y="5"/>
                </a:cubicBezTo>
                <a:cubicBezTo>
                  <a:pt x="59" y="5"/>
                  <a:pt x="58" y="5"/>
                  <a:pt x="57" y="5"/>
                </a:cubicBezTo>
                <a:cubicBezTo>
                  <a:pt x="57" y="5"/>
                  <a:pt x="58" y="5"/>
                  <a:pt x="58" y="5"/>
                </a:cubicBezTo>
                <a:cubicBezTo>
                  <a:pt x="59" y="6"/>
                  <a:pt x="59" y="6"/>
                  <a:pt x="60" y="6"/>
                </a:cubicBezTo>
                <a:cubicBezTo>
                  <a:pt x="61" y="6"/>
                  <a:pt x="62" y="6"/>
                  <a:pt x="62" y="6"/>
                </a:cubicBezTo>
                <a:cubicBezTo>
                  <a:pt x="62" y="5"/>
                  <a:pt x="62" y="5"/>
                  <a:pt x="63" y="5"/>
                </a:cubicBezTo>
                <a:cubicBezTo>
                  <a:pt x="63" y="5"/>
                  <a:pt x="63" y="4"/>
                  <a:pt x="63" y="4"/>
                </a:cubicBezTo>
                <a:cubicBezTo>
                  <a:pt x="64" y="4"/>
                  <a:pt x="64" y="5"/>
                  <a:pt x="65" y="5"/>
                </a:cubicBezTo>
                <a:cubicBezTo>
                  <a:pt x="65" y="5"/>
                  <a:pt x="64" y="5"/>
                  <a:pt x="64" y="6"/>
                </a:cubicBezTo>
                <a:cubicBezTo>
                  <a:pt x="64" y="6"/>
                  <a:pt x="65" y="5"/>
                  <a:pt x="66" y="5"/>
                </a:cubicBezTo>
                <a:cubicBezTo>
                  <a:pt x="66" y="5"/>
                  <a:pt x="66" y="5"/>
                  <a:pt x="66" y="5"/>
                </a:cubicBezTo>
                <a:cubicBezTo>
                  <a:pt x="67" y="5"/>
                  <a:pt x="68" y="6"/>
                  <a:pt x="68" y="6"/>
                </a:cubicBezTo>
                <a:cubicBezTo>
                  <a:pt x="69" y="6"/>
                  <a:pt x="71" y="7"/>
                  <a:pt x="72" y="7"/>
                </a:cubicBezTo>
                <a:cubicBezTo>
                  <a:pt x="71" y="7"/>
                  <a:pt x="71" y="7"/>
                  <a:pt x="71" y="7"/>
                </a:cubicBezTo>
                <a:cubicBezTo>
                  <a:pt x="71" y="7"/>
                  <a:pt x="70" y="7"/>
                  <a:pt x="70" y="7"/>
                </a:cubicBezTo>
                <a:cubicBezTo>
                  <a:pt x="70" y="8"/>
                  <a:pt x="70" y="8"/>
                  <a:pt x="71" y="8"/>
                </a:cubicBezTo>
                <a:cubicBezTo>
                  <a:pt x="71" y="8"/>
                  <a:pt x="72" y="9"/>
                  <a:pt x="72" y="9"/>
                </a:cubicBezTo>
                <a:cubicBezTo>
                  <a:pt x="72" y="10"/>
                  <a:pt x="71" y="9"/>
                  <a:pt x="70" y="9"/>
                </a:cubicBezTo>
                <a:cubicBezTo>
                  <a:pt x="69" y="9"/>
                  <a:pt x="68" y="11"/>
                  <a:pt x="68" y="10"/>
                </a:cubicBezTo>
                <a:cubicBezTo>
                  <a:pt x="68" y="9"/>
                  <a:pt x="68" y="9"/>
                  <a:pt x="69" y="8"/>
                </a:cubicBezTo>
                <a:cubicBezTo>
                  <a:pt x="68" y="8"/>
                  <a:pt x="68" y="8"/>
                  <a:pt x="68" y="8"/>
                </a:cubicBezTo>
                <a:cubicBezTo>
                  <a:pt x="68" y="8"/>
                  <a:pt x="68" y="9"/>
                  <a:pt x="67" y="9"/>
                </a:cubicBezTo>
                <a:cubicBezTo>
                  <a:pt x="67" y="9"/>
                  <a:pt x="67" y="9"/>
                  <a:pt x="66" y="9"/>
                </a:cubicBezTo>
                <a:cubicBezTo>
                  <a:pt x="66" y="9"/>
                  <a:pt x="65" y="9"/>
                  <a:pt x="65" y="9"/>
                </a:cubicBezTo>
                <a:cubicBezTo>
                  <a:pt x="64" y="10"/>
                  <a:pt x="64" y="10"/>
                  <a:pt x="63" y="10"/>
                </a:cubicBezTo>
                <a:cubicBezTo>
                  <a:pt x="63" y="10"/>
                  <a:pt x="63" y="10"/>
                  <a:pt x="62" y="10"/>
                </a:cubicBezTo>
                <a:cubicBezTo>
                  <a:pt x="62" y="11"/>
                  <a:pt x="61" y="11"/>
                  <a:pt x="60" y="11"/>
                </a:cubicBezTo>
                <a:cubicBezTo>
                  <a:pt x="60" y="12"/>
                  <a:pt x="59" y="12"/>
                  <a:pt x="58" y="13"/>
                </a:cubicBezTo>
                <a:cubicBezTo>
                  <a:pt x="58" y="13"/>
                  <a:pt x="57" y="13"/>
                  <a:pt x="57" y="14"/>
                </a:cubicBezTo>
                <a:cubicBezTo>
                  <a:pt x="57" y="14"/>
                  <a:pt x="58" y="14"/>
                  <a:pt x="58" y="14"/>
                </a:cubicBezTo>
                <a:cubicBezTo>
                  <a:pt x="58" y="15"/>
                  <a:pt x="58" y="15"/>
                  <a:pt x="58" y="15"/>
                </a:cubicBezTo>
                <a:cubicBezTo>
                  <a:pt x="58" y="16"/>
                  <a:pt x="59" y="15"/>
                  <a:pt x="59" y="16"/>
                </a:cubicBezTo>
                <a:cubicBezTo>
                  <a:pt x="60" y="16"/>
                  <a:pt x="61" y="16"/>
                  <a:pt x="61" y="17"/>
                </a:cubicBezTo>
                <a:cubicBezTo>
                  <a:pt x="62" y="17"/>
                  <a:pt x="62" y="17"/>
                  <a:pt x="63" y="17"/>
                </a:cubicBezTo>
                <a:cubicBezTo>
                  <a:pt x="64" y="17"/>
                  <a:pt x="65" y="17"/>
                  <a:pt x="65" y="18"/>
                </a:cubicBezTo>
                <a:cubicBezTo>
                  <a:pt x="65" y="18"/>
                  <a:pt x="64" y="19"/>
                  <a:pt x="64" y="19"/>
                </a:cubicBezTo>
                <a:cubicBezTo>
                  <a:pt x="64" y="19"/>
                  <a:pt x="64" y="20"/>
                  <a:pt x="64" y="20"/>
                </a:cubicBezTo>
                <a:cubicBezTo>
                  <a:pt x="64" y="21"/>
                  <a:pt x="64" y="21"/>
                  <a:pt x="65" y="21"/>
                </a:cubicBezTo>
                <a:cubicBezTo>
                  <a:pt x="65" y="21"/>
                  <a:pt x="66" y="21"/>
                  <a:pt x="66" y="20"/>
                </a:cubicBezTo>
                <a:cubicBezTo>
                  <a:pt x="66" y="19"/>
                  <a:pt x="66" y="19"/>
                  <a:pt x="67" y="18"/>
                </a:cubicBezTo>
                <a:cubicBezTo>
                  <a:pt x="69" y="18"/>
                  <a:pt x="72" y="17"/>
                  <a:pt x="71" y="14"/>
                </a:cubicBezTo>
                <a:cubicBezTo>
                  <a:pt x="71" y="14"/>
                  <a:pt x="71" y="14"/>
                  <a:pt x="71" y="13"/>
                </a:cubicBezTo>
                <a:cubicBezTo>
                  <a:pt x="71" y="13"/>
                  <a:pt x="72" y="13"/>
                  <a:pt x="72" y="12"/>
                </a:cubicBezTo>
                <a:cubicBezTo>
                  <a:pt x="72" y="12"/>
                  <a:pt x="72" y="12"/>
                  <a:pt x="73" y="11"/>
                </a:cubicBezTo>
                <a:cubicBezTo>
                  <a:pt x="73" y="11"/>
                  <a:pt x="73" y="11"/>
                  <a:pt x="73" y="11"/>
                </a:cubicBezTo>
                <a:cubicBezTo>
                  <a:pt x="73" y="10"/>
                  <a:pt x="73" y="10"/>
                  <a:pt x="73" y="10"/>
                </a:cubicBezTo>
                <a:cubicBezTo>
                  <a:pt x="74" y="10"/>
                  <a:pt x="74" y="10"/>
                  <a:pt x="74" y="11"/>
                </a:cubicBezTo>
                <a:cubicBezTo>
                  <a:pt x="75" y="11"/>
                  <a:pt x="75" y="11"/>
                  <a:pt x="76" y="11"/>
                </a:cubicBezTo>
                <a:cubicBezTo>
                  <a:pt x="76" y="11"/>
                  <a:pt x="76" y="11"/>
                  <a:pt x="76" y="11"/>
                </a:cubicBezTo>
                <a:cubicBezTo>
                  <a:pt x="77" y="11"/>
                  <a:pt x="77" y="11"/>
                  <a:pt x="78" y="12"/>
                </a:cubicBezTo>
                <a:cubicBezTo>
                  <a:pt x="78" y="12"/>
                  <a:pt x="78" y="12"/>
                  <a:pt x="79" y="12"/>
                </a:cubicBezTo>
                <a:cubicBezTo>
                  <a:pt x="78" y="13"/>
                  <a:pt x="78" y="13"/>
                  <a:pt x="78" y="13"/>
                </a:cubicBezTo>
                <a:cubicBezTo>
                  <a:pt x="78" y="13"/>
                  <a:pt x="78" y="13"/>
                  <a:pt x="78" y="13"/>
                </a:cubicBezTo>
                <a:cubicBezTo>
                  <a:pt x="78" y="14"/>
                  <a:pt x="79" y="14"/>
                  <a:pt x="79" y="14"/>
                </a:cubicBezTo>
                <a:cubicBezTo>
                  <a:pt x="79" y="14"/>
                  <a:pt x="80" y="14"/>
                  <a:pt x="80" y="14"/>
                </a:cubicBezTo>
                <a:cubicBezTo>
                  <a:pt x="81" y="14"/>
                  <a:pt x="81" y="13"/>
                  <a:pt x="82" y="13"/>
                </a:cubicBezTo>
                <a:cubicBezTo>
                  <a:pt x="82" y="14"/>
                  <a:pt x="83" y="14"/>
                  <a:pt x="83" y="14"/>
                </a:cubicBezTo>
                <a:cubicBezTo>
                  <a:pt x="83" y="15"/>
                  <a:pt x="83" y="15"/>
                  <a:pt x="83" y="15"/>
                </a:cubicBezTo>
                <a:cubicBezTo>
                  <a:pt x="83" y="16"/>
                  <a:pt x="83" y="16"/>
                  <a:pt x="83" y="17"/>
                </a:cubicBezTo>
                <a:cubicBezTo>
                  <a:pt x="83" y="18"/>
                  <a:pt x="84" y="17"/>
                  <a:pt x="85" y="18"/>
                </a:cubicBezTo>
                <a:cubicBezTo>
                  <a:pt x="85" y="18"/>
                  <a:pt x="85" y="18"/>
                  <a:pt x="85" y="19"/>
                </a:cubicBezTo>
                <a:cubicBezTo>
                  <a:pt x="86" y="19"/>
                  <a:pt x="86" y="19"/>
                  <a:pt x="86" y="19"/>
                </a:cubicBezTo>
                <a:cubicBezTo>
                  <a:pt x="86" y="20"/>
                  <a:pt x="85" y="20"/>
                  <a:pt x="85" y="22"/>
                </a:cubicBezTo>
                <a:cubicBezTo>
                  <a:pt x="85" y="22"/>
                  <a:pt x="85" y="22"/>
                  <a:pt x="85" y="22"/>
                </a:cubicBezTo>
                <a:cubicBezTo>
                  <a:pt x="85" y="23"/>
                  <a:pt x="86" y="23"/>
                  <a:pt x="86" y="23"/>
                </a:cubicBezTo>
                <a:cubicBezTo>
                  <a:pt x="86" y="24"/>
                  <a:pt x="86" y="24"/>
                  <a:pt x="86" y="24"/>
                </a:cubicBezTo>
                <a:cubicBezTo>
                  <a:pt x="87" y="25"/>
                  <a:pt x="87" y="26"/>
                  <a:pt x="86" y="26"/>
                </a:cubicBezTo>
                <a:cubicBezTo>
                  <a:pt x="85" y="26"/>
                  <a:pt x="85" y="25"/>
                  <a:pt x="85" y="25"/>
                </a:cubicBezTo>
                <a:cubicBezTo>
                  <a:pt x="84" y="25"/>
                  <a:pt x="84" y="25"/>
                  <a:pt x="84" y="25"/>
                </a:cubicBezTo>
                <a:cubicBezTo>
                  <a:pt x="84" y="25"/>
                  <a:pt x="83" y="25"/>
                  <a:pt x="83" y="25"/>
                </a:cubicBezTo>
                <a:cubicBezTo>
                  <a:pt x="82" y="25"/>
                  <a:pt x="81" y="25"/>
                  <a:pt x="81" y="25"/>
                </a:cubicBezTo>
                <a:cubicBezTo>
                  <a:pt x="82" y="24"/>
                  <a:pt x="83" y="23"/>
                  <a:pt x="83" y="22"/>
                </a:cubicBezTo>
                <a:cubicBezTo>
                  <a:pt x="84" y="22"/>
                  <a:pt x="84" y="22"/>
                  <a:pt x="84" y="21"/>
                </a:cubicBezTo>
                <a:cubicBezTo>
                  <a:pt x="84" y="21"/>
                  <a:pt x="83" y="21"/>
                  <a:pt x="83" y="22"/>
                </a:cubicBezTo>
                <a:cubicBezTo>
                  <a:pt x="82" y="22"/>
                  <a:pt x="82" y="22"/>
                  <a:pt x="81" y="22"/>
                </a:cubicBezTo>
                <a:cubicBezTo>
                  <a:pt x="80" y="22"/>
                  <a:pt x="79" y="22"/>
                  <a:pt x="78" y="23"/>
                </a:cubicBezTo>
                <a:cubicBezTo>
                  <a:pt x="78" y="23"/>
                  <a:pt x="79" y="23"/>
                  <a:pt x="79" y="23"/>
                </a:cubicBezTo>
                <a:cubicBezTo>
                  <a:pt x="79" y="24"/>
                  <a:pt x="78" y="24"/>
                  <a:pt x="78" y="23"/>
                </a:cubicBezTo>
                <a:cubicBezTo>
                  <a:pt x="78" y="23"/>
                  <a:pt x="78" y="23"/>
                  <a:pt x="78" y="23"/>
                </a:cubicBezTo>
                <a:cubicBezTo>
                  <a:pt x="77" y="22"/>
                  <a:pt x="76" y="22"/>
                  <a:pt x="76" y="22"/>
                </a:cubicBezTo>
                <a:cubicBezTo>
                  <a:pt x="75" y="22"/>
                  <a:pt x="75" y="23"/>
                  <a:pt x="75" y="23"/>
                </a:cubicBezTo>
                <a:cubicBezTo>
                  <a:pt x="75" y="24"/>
                  <a:pt x="77" y="23"/>
                  <a:pt x="77" y="24"/>
                </a:cubicBezTo>
                <a:cubicBezTo>
                  <a:pt x="76" y="24"/>
                  <a:pt x="75" y="25"/>
                  <a:pt x="76" y="26"/>
                </a:cubicBezTo>
                <a:cubicBezTo>
                  <a:pt x="76" y="26"/>
                  <a:pt x="76" y="27"/>
                  <a:pt x="76" y="27"/>
                </a:cubicBezTo>
                <a:cubicBezTo>
                  <a:pt x="77" y="27"/>
                  <a:pt x="77" y="26"/>
                  <a:pt x="77" y="26"/>
                </a:cubicBezTo>
                <a:cubicBezTo>
                  <a:pt x="77" y="26"/>
                  <a:pt x="77" y="27"/>
                  <a:pt x="78" y="27"/>
                </a:cubicBezTo>
                <a:cubicBezTo>
                  <a:pt x="78" y="27"/>
                  <a:pt x="79" y="26"/>
                  <a:pt x="79" y="26"/>
                </a:cubicBezTo>
                <a:cubicBezTo>
                  <a:pt x="80" y="27"/>
                  <a:pt x="79" y="27"/>
                  <a:pt x="78" y="27"/>
                </a:cubicBezTo>
                <a:cubicBezTo>
                  <a:pt x="77" y="28"/>
                  <a:pt x="76" y="28"/>
                  <a:pt x="75" y="28"/>
                </a:cubicBezTo>
                <a:cubicBezTo>
                  <a:pt x="75" y="28"/>
                  <a:pt x="73" y="30"/>
                  <a:pt x="73" y="29"/>
                </a:cubicBezTo>
                <a:cubicBezTo>
                  <a:pt x="73" y="28"/>
                  <a:pt x="74" y="28"/>
                  <a:pt x="74" y="28"/>
                </a:cubicBezTo>
                <a:cubicBezTo>
                  <a:pt x="73" y="27"/>
                  <a:pt x="72" y="28"/>
                  <a:pt x="72" y="28"/>
                </a:cubicBezTo>
                <a:cubicBezTo>
                  <a:pt x="70" y="29"/>
                  <a:pt x="69" y="29"/>
                  <a:pt x="68" y="30"/>
                </a:cubicBezTo>
                <a:cubicBezTo>
                  <a:pt x="68" y="30"/>
                  <a:pt x="68" y="31"/>
                  <a:pt x="68" y="31"/>
                </a:cubicBezTo>
                <a:cubicBezTo>
                  <a:pt x="68" y="31"/>
                  <a:pt x="67" y="31"/>
                  <a:pt x="67" y="31"/>
                </a:cubicBezTo>
                <a:cubicBezTo>
                  <a:pt x="66" y="31"/>
                  <a:pt x="66" y="32"/>
                  <a:pt x="66" y="32"/>
                </a:cubicBezTo>
                <a:cubicBezTo>
                  <a:pt x="65" y="32"/>
                  <a:pt x="65" y="32"/>
                  <a:pt x="65" y="32"/>
                </a:cubicBezTo>
                <a:cubicBezTo>
                  <a:pt x="64" y="32"/>
                  <a:pt x="64" y="33"/>
                  <a:pt x="64" y="33"/>
                </a:cubicBezTo>
                <a:cubicBezTo>
                  <a:pt x="64" y="33"/>
                  <a:pt x="63" y="34"/>
                  <a:pt x="63" y="34"/>
                </a:cubicBezTo>
                <a:cubicBezTo>
                  <a:pt x="63" y="34"/>
                  <a:pt x="63" y="35"/>
                  <a:pt x="62" y="35"/>
                </a:cubicBezTo>
                <a:cubicBezTo>
                  <a:pt x="62" y="35"/>
                  <a:pt x="62" y="35"/>
                  <a:pt x="61" y="35"/>
                </a:cubicBezTo>
                <a:cubicBezTo>
                  <a:pt x="61" y="35"/>
                  <a:pt x="61" y="36"/>
                  <a:pt x="61" y="37"/>
                </a:cubicBezTo>
                <a:cubicBezTo>
                  <a:pt x="61" y="38"/>
                  <a:pt x="60" y="38"/>
                  <a:pt x="59" y="38"/>
                </a:cubicBezTo>
                <a:cubicBezTo>
                  <a:pt x="58" y="39"/>
                  <a:pt x="58" y="39"/>
                  <a:pt x="58" y="39"/>
                </a:cubicBezTo>
                <a:cubicBezTo>
                  <a:pt x="57" y="39"/>
                  <a:pt x="57" y="40"/>
                  <a:pt x="56" y="40"/>
                </a:cubicBezTo>
                <a:cubicBezTo>
                  <a:pt x="56" y="40"/>
                  <a:pt x="56" y="40"/>
                  <a:pt x="55" y="41"/>
                </a:cubicBezTo>
                <a:cubicBezTo>
                  <a:pt x="55" y="65"/>
                  <a:pt x="55" y="65"/>
                  <a:pt x="55" y="65"/>
                </a:cubicBezTo>
                <a:cubicBezTo>
                  <a:pt x="56" y="64"/>
                  <a:pt x="56" y="64"/>
                  <a:pt x="56" y="64"/>
                </a:cubicBezTo>
                <a:cubicBezTo>
                  <a:pt x="56" y="63"/>
                  <a:pt x="57" y="63"/>
                  <a:pt x="57" y="62"/>
                </a:cubicBezTo>
                <a:cubicBezTo>
                  <a:pt x="58" y="62"/>
                  <a:pt x="58" y="62"/>
                  <a:pt x="59" y="62"/>
                </a:cubicBezTo>
                <a:cubicBezTo>
                  <a:pt x="59" y="62"/>
                  <a:pt x="60" y="62"/>
                  <a:pt x="60" y="61"/>
                </a:cubicBezTo>
                <a:cubicBezTo>
                  <a:pt x="60" y="61"/>
                  <a:pt x="60" y="61"/>
                  <a:pt x="61" y="61"/>
                </a:cubicBezTo>
                <a:cubicBezTo>
                  <a:pt x="61" y="62"/>
                  <a:pt x="60" y="62"/>
                  <a:pt x="61" y="62"/>
                </a:cubicBezTo>
                <a:cubicBezTo>
                  <a:pt x="61" y="63"/>
                  <a:pt x="62" y="61"/>
                  <a:pt x="62" y="61"/>
                </a:cubicBezTo>
                <a:cubicBezTo>
                  <a:pt x="62" y="61"/>
                  <a:pt x="63" y="62"/>
                  <a:pt x="63" y="62"/>
                </a:cubicBezTo>
                <a:cubicBezTo>
                  <a:pt x="64" y="62"/>
                  <a:pt x="64" y="63"/>
                  <a:pt x="64" y="63"/>
                </a:cubicBezTo>
                <a:cubicBezTo>
                  <a:pt x="65" y="63"/>
                  <a:pt x="65" y="63"/>
                  <a:pt x="66" y="63"/>
                </a:cubicBezTo>
                <a:cubicBezTo>
                  <a:pt x="66" y="63"/>
                  <a:pt x="67" y="63"/>
                  <a:pt x="67" y="63"/>
                </a:cubicBezTo>
                <a:cubicBezTo>
                  <a:pt x="67" y="63"/>
                  <a:pt x="68" y="63"/>
                  <a:pt x="68" y="63"/>
                </a:cubicBezTo>
                <a:cubicBezTo>
                  <a:pt x="69" y="62"/>
                  <a:pt x="70" y="63"/>
                  <a:pt x="70" y="63"/>
                </a:cubicBezTo>
                <a:cubicBezTo>
                  <a:pt x="70" y="63"/>
                  <a:pt x="70" y="63"/>
                  <a:pt x="71" y="63"/>
                </a:cubicBezTo>
                <a:cubicBezTo>
                  <a:pt x="71" y="63"/>
                  <a:pt x="71" y="64"/>
                  <a:pt x="71" y="64"/>
                </a:cubicBezTo>
                <a:cubicBezTo>
                  <a:pt x="71" y="64"/>
                  <a:pt x="71" y="65"/>
                  <a:pt x="71" y="65"/>
                </a:cubicBezTo>
                <a:cubicBezTo>
                  <a:pt x="72" y="65"/>
                  <a:pt x="72" y="65"/>
                  <a:pt x="73" y="65"/>
                </a:cubicBezTo>
                <a:cubicBezTo>
                  <a:pt x="73" y="65"/>
                  <a:pt x="73" y="66"/>
                  <a:pt x="74" y="66"/>
                </a:cubicBezTo>
                <a:cubicBezTo>
                  <a:pt x="74" y="67"/>
                  <a:pt x="75" y="68"/>
                  <a:pt x="76" y="68"/>
                </a:cubicBezTo>
                <a:cubicBezTo>
                  <a:pt x="76" y="68"/>
                  <a:pt x="77" y="67"/>
                  <a:pt x="77" y="67"/>
                </a:cubicBezTo>
                <a:cubicBezTo>
                  <a:pt x="78" y="68"/>
                  <a:pt x="79" y="68"/>
                  <a:pt x="80" y="69"/>
                </a:cubicBezTo>
                <a:cubicBezTo>
                  <a:pt x="80" y="69"/>
                  <a:pt x="81" y="69"/>
                  <a:pt x="81" y="70"/>
                </a:cubicBezTo>
                <a:cubicBezTo>
                  <a:pt x="81" y="70"/>
                  <a:pt x="81" y="70"/>
                  <a:pt x="81" y="71"/>
                </a:cubicBezTo>
                <a:cubicBezTo>
                  <a:pt x="81" y="71"/>
                  <a:pt x="82" y="72"/>
                  <a:pt x="82" y="73"/>
                </a:cubicBezTo>
                <a:cubicBezTo>
                  <a:pt x="82" y="73"/>
                  <a:pt x="82" y="73"/>
                  <a:pt x="83" y="74"/>
                </a:cubicBezTo>
                <a:cubicBezTo>
                  <a:pt x="83" y="74"/>
                  <a:pt x="83" y="74"/>
                  <a:pt x="84" y="74"/>
                </a:cubicBezTo>
                <a:cubicBezTo>
                  <a:pt x="84" y="74"/>
                  <a:pt x="84" y="74"/>
                  <a:pt x="84" y="74"/>
                </a:cubicBezTo>
                <a:cubicBezTo>
                  <a:pt x="85" y="74"/>
                  <a:pt x="86" y="75"/>
                  <a:pt x="86" y="75"/>
                </a:cubicBezTo>
                <a:cubicBezTo>
                  <a:pt x="86" y="75"/>
                  <a:pt x="87" y="75"/>
                  <a:pt x="87" y="75"/>
                </a:cubicBezTo>
                <a:cubicBezTo>
                  <a:pt x="87" y="75"/>
                  <a:pt x="87" y="76"/>
                  <a:pt x="88" y="76"/>
                </a:cubicBezTo>
                <a:cubicBezTo>
                  <a:pt x="88" y="76"/>
                  <a:pt x="88" y="76"/>
                  <a:pt x="89" y="76"/>
                </a:cubicBezTo>
                <a:cubicBezTo>
                  <a:pt x="89" y="76"/>
                  <a:pt x="90" y="77"/>
                  <a:pt x="91" y="77"/>
                </a:cubicBezTo>
                <a:cubicBezTo>
                  <a:pt x="91" y="77"/>
                  <a:pt x="91" y="76"/>
                  <a:pt x="92" y="76"/>
                </a:cubicBezTo>
                <a:cubicBezTo>
                  <a:pt x="92" y="77"/>
                  <a:pt x="93" y="77"/>
                  <a:pt x="93" y="77"/>
                </a:cubicBezTo>
                <a:cubicBezTo>
                  <a:pt x="87" y="88"/>
                  <a:pt x="76" y="96"/>
                  <a:pt x="63" y="99"/>
                </a:cubicBezTo>
                <a:cubicBezTo>
                  <a:pt x="63" y="99"/>
                  <a:pt x="63" y="98"/>
                  <a:pt x="63" y="98"/>
                </a:cubicBezTo>
                <a:cubicBezTo>
                  <a:pt x="63" y="97"/>
                  <a:pt x="63" y="96"/>
                  <a:pt x="63" y="95"/>
                </a:cubicBezTo>
                <a:cubicBezTo>
                  <a:pt x="63" y="94"/>
                  <a:pt x="63" y="93"/>
                  <a:pt x="63" y="93"/>
                </a:cubicBezTo>
                <a:cubicBezTo>
                  <a:pt x="62" y="92"/>
                  <a:pt x="61" y="91"/>
                  <a:pt x="60" y="91"/>
                </a:cubicBezTo>
                <a:cubicBezTo>
                  <a:pt x="60" y="91"/>
                  <a:pt x="60" y="91"/>
                  <a:pt x="59" y="90"/>
                </a:cubicBezTo>
                <a:cubicBezTo>
                  <a:pt x="58" y="90"/>
                  <a:pt x="57" y="89"/>
                  <a:pt x="56" y="88"/>
                </a:cubicBezTo>
                <a:cubicBezTo>
                  <a:pt x="56" y="88"/>
                  <a:pt x="56" y="88"/>
                  <a:pt x="56" y="87"/>
                </a:cubicBezTo>
                <a:cubicBezTo>
                  <a:pt x="56" y="87"/>
                  <a:pt x="56" y="87"/>
                  <a:pt x="55" y="87"/>
                </a:cubicBezTo>
                <a:lnTo>
                  <a:pt x="55" y="103"/>
                </a:lnTo>
                <a:close/>
                <a:moveTo>
                  <a:pt x="1" y="41"/>
                </a:moveTo>
                <a:cubicBezTo>
                  <a:pt x="1" y="42"/>
                  <a:pt x="1" y="43"/>
                  <a:pt x="1" y="44"/>
                </a:cubicBezTo>
                <a:cubicBezTo>
                  <a:pt x="1" y="45"/>
                  <a:pt x="1" y="46"/>
                  <a:pt x="1" y="47"/>
                </a:cubicBezTo>
                <a:cubicBezTo>
                  <a:pt x="0" y="48"/>
                  <a:pt x="0" y="50"/>
                  <a:pt x="0" y="52"/>
                </a:cubicBezTo>
                <a:cubicBezTo>
                  <a:pt x="0" y="54"/>
                  <a:pt x="0" y="55"/>
                  <a:pt x="1" y="57"/>
                </a:cubicBezTo>
                <a:cubicBezTo>
                  <a:pt x="1" y="58"/>
                  <a:pt x="1" y="59"/>
                  <a:pt x="1" y="60"/>
                </a:cubicBezTo>
                <a:cubicBezTo>
                  <a:pt x="1" y="61"/>
                  <a:pt x="1" y="61"/>
                  <a:pt x="1" y="62"/>
                </a:cubicBezTo>
                <a:cubicBezTo>
                  <a:pt x="2" y="63"/>
                  <a:pt x="2" y="64"/>
                  <a:pt x="2" y="65"/>
                </a:cubicBezTo>
                <a:cubicBezTo>
                  <a:pt x="2" y="66"/>
                  <a:pt x="3" y="68"/>
                  <a:pt x="4" y="70"/>
                </a:cubicBezTo>
                <a:cubicBezTo>
                  <a:pt x="4" y="70"/>
                  <a:pt x="4" y="71"/>
                  <a:pt x="4" y="72"/>
                </a:cubicBezTo>
                <a:cubicBezTo>
                  <a:pt x="5" y="73"/>
                  <a:pt x="5" y="73"/>
                  <a:pt x="5" y="74"/>
                </a:cubicBezTo>
                <a:cubicBezTo>
                  <a:pt x="6" y="75"/>
                  <a:pt x="6" y="75"/>
                  <a:pt x="6" y="75"/>
                </a:cubicBezTo>
                <a:cubicBezTo>
                  <a:pt x="6" y="76"/>
                  <a:pt x="7" y="77"/>
                  <a:pt x="7" y="77"/>
                </a:cubicBezTo>
                <a:cubicBezTo>
                  <a:pt x="8" y="80"/>
                  <a:pt x="10" y="82"/>
                  <a:pt x="11" y="84"/>
                </a:cubicBezTo>
                <a:cubicBezTo>
                  <a:pt x="12" y="85"/>
                  <a:pt x="13" y="86"/>
                  <a:pt x="14" y="86"/>
                </a:cubicBezTo>
                <a:cubicBezTo>
                  <a:pt x="14" y="87"/>
                  <a:pt x="15" y="88"/>
                  <a:pt x="15" y="88"/>
                </a:cubicBezTo>
                <a:cubicBezTo>
                  <a:pt x="16" y="89"/>
                  <a:pt x="17" y="89"/>
                  <a:pt x="17" y="90"/>
                </a:cubicBezTo>
                <a:cubicBezTo>
                  <a:pt x="20" y="92"/>
                  <a:pt x="23" y="95"/>
                  <a:pt x="26" y="96"/>
                </a:cubicBezTo>
                <a:cubicBezTo>
                  <a:pt x="27" y="97"/>
                  <a:pt x="28" y="97"/>
                  <a:pt x="28" y="98"/>
                </a:cubicBezTo>
                <a:cubicBezTo>
                  <a:pt x="30" y="98"/>
                  <a:pt x="31" y="99"/>
                  <a:pt x="33" y="100"/>
                </a:cubicBezTo>
                <a:cubicBezTo>
                  <a:pt x="34" y="100"/>
                  <a:pt x="35" y="100"/>
                  <a:pt x="35" y="101"/>
                </a:cubicBezTo>
                <a:cubicBezTo>
                  <a:pt x="41" y="102"/>
                  <a:pt x="46" y="103"/>
                  <a:pt x="52" y="103"/>
                </a:cubicBezTo>
                <a:cubicBezTo>
                  <a:pt x="53" y="103"/>
                  <a:pt x="54" y="103"/>
                  <a:pt x="55" y="103"/>
                </a:cubicBezTo>
                <a:cubicBezTo>
                  <a:pt x="55" y="87"/>
                  <a:pt x="55" y="87"/>
                  <a:pt x="55" y="87"/>
                </a:cubicBezTo>
                <a:cubicBezTo>
                  <a:pt x="55" y="86"/>
                  <a:pt x="55" y="86"/>
                  <a:pt x="55" y="86"/>
                </a:cubicBezTo>
                <a:cubicBezTo>
                  <a:pt x="54" y="85"/>
                  <a:pt x="54" y="83"/>
                  <a:pt x="53" y="82"/>
                </a:cubicBezTo>
                <a:cubicBezTo>
                  <a:pt x="53" y="82"/>
                  <a:pt x="52" y="81"/>
                  <a:pt x="52" y="81"/>
                </a:cubicBezTo>
                <a:cubicBezTo>
                  <a:pt x="52" y="80"/>
                  <a:pt x="51" y="80"/>
                  <a:pt x="51" y="80"/>
                </a:cubicBezTo>
                <a:cubicBezTo>
                  <a:pt x="51" y="79"/>
                  <a:pt x="50" y="79"/>
                  <a:pt x="50" y="78"/>
                </a:cubicBezTo>
                <a:cubicBezTo>
                  <a:pt x="50" y="78"/>
                  <a:pt x="51" y="77"/>
                  <a:pt x="51" y="77"/>
                </a:cubicBezTo>
                <a:cubicBezTo>
                  <a:pt x="51" y="76"/>
                  <a:pt x="51" y="76"/>
                  <a:pt x="51" y="76"/>
                </a:cubicBezTo>
                <a:cubicBezTo>
                  <a:pt x="51" y="75"/>
                  <a:pt x="51" y="74"/>
                  <a:pt x="51" y="74"/>
                </a:cubicBezTo>
                <a:cubicBezTo>
                  <a:pt x="51" y="73"/>
                  <a:pt x="52" y="73"/>
                  <a:pt x="52" y="73"/>
                </a:cubicBezTo>
                <a:cubicBezTo>
                  <a:pt x="52" y="73"/>
                  <a:pt x="52" y="73"/>
                  <a:pt x="53" y="72"/>
                </a:cubicBezTo>
                <a:cubicBezTo>
                  <a:pt x="53" y="72"/>
                  <a:pt x="53" y="72"/>
                  <a:pt x="53" y="71"/>
                </a:cubicBezTo>
                <a:cubicBezTo>
                  <a:pt x="53" y="71"/>
                  <a:pt x="54" y="71"/>
                  <a:pt x="54" y="70"/>
                </a:cubicBezTo>
                <a:cubicBezTo>
                  <a:pt x="54" y="70"/>
                  <a:pt x="54" y="68"/>
                  <a:pt x="54" y="67"/>
                </a:cubicBezTo>
                <a:cubicBezTo>
                  <a:pt x="54" y="67"/>
                  <a:pt x="54" y="66"/>
                  <a:pt x="54" y="66"/>
                </a:cubicBezTo>
                <a:cubicBezTo>
                  <a:pt x="53" y="65"/>
                  <a:pt x="53" y="64"/>
                  <a:pt x="53" y="64"/>
                </a:cubicBezTo>
                <a:cubicBezTo>
                  <a:pt x="52" y="64"/>
                  <a:pt x="52" y="65"/>
                  <a:pt x="52" y="65"/>
                </a:cubicBezTo>
                <a:cubicBezTo>
                  <a:pt x="52" y="66"/>
                  <a:pt x="52" y="66"/>
                  <a:pt x="51" y="66"/>
                </a:cubicBezTo>
                <a:cubicBezTo>
                  <a:pt x="51" y="66"/>
                  <a:pt x="50" y="66"/>
                  <a:pt x="50" y="65"/>
                </a:cubicBezTo>
                <a:cubicBezTo>
                  <a:pt x="49" y="65"/>
                  <a:pt x="49" y="65"/>
                  <a:pt x="49" y="65"/>
                </a:cubicBezTo>
                <a:cubicBezTo>
                  <a:pt x="48" y="65"/>
                  <a:pt x="48" y="64"/>
                  <a:pt x="47" y="64"/>
                </a:cubicBezTo>
                <a:cubicBezTo>
                  <a:pt x="47" y="64"/>
                  <a:pt x="47" y="64"/>
                  <a:pt x="46" y="63"/>
                </a:cubicBezTo>
                <a:cubicBezTo>
                  <a:pt x="46" y="63"/>
                  <a:pt x="46" y="63"/>
                  <a:pt x="46" y="62"/>
                </a:cubicBezTo>
                <a:cubicBezTo>
                  <a:pt x="46" y="62"/>
                  <a:pt x="45" y="60"/>
                  <a:pt x="44" y="60"/>
                </a:cubicBezTo>
                <a:cubicBezTo>
                  <a:pt x="44" y="60"/>
                  <a:pt x="43" y="60"/>
                  <a:pt x="43" y="60"/>
                </a:cubicBezTo>
                <a:cubicBezTo>
                  <a:pt x="42" y="60"/>
                  <a:pt x="42" y="60"/>
                  <a:pt x="42" y="60"/>
                </a:cubicBezTo>
                <a:cubicBezTo>
                  <a:pt x="41" y="59"/>
                  <a:pt x="41" y="59"/>
                  <a:pt x="41" y="59"/>
                </a:cubicBezTo>
                <a:cubicBezTo>
                  <a:pt x="40" y="59"/>
                  <a:pt x="39" y="57"/>
                  <a:pt x="38" y="57"/>
                </a:cubicBezTo>
                <a:cubicBezTo>
                  <a:pt x="37" y="57"/>
                  <a:pt x="37" y="58"/>
                  <a:pt x="36" y="58"/>
                </a:cubicBezTo>
                <a:cubicBezTo>
                  <a:pt x="36" y="58"/>
                  <a:pt x="35" y="57"/>
                  <a:pt x="34" y="57"/>
                </a:cubicBezTo>
                <a:cubicBezTo>
                  <a:pt x="33" y="57"/>
                  <a:pt x="33" y="56"/>
                  <a:pt x="32" y="56"/>
                </a:cubicBezTo>
                <a:cubicBezTo>
                  <a:pt x="32" y="56"/>
                  <a:pt x="31" y="55"/>
                  <a:pt x="31" y="55"/>
                </a:cubicBezTo>
                <a:cubicBezTo>
                  <a:pt x="31" y="55"/>
                  <a:pt x="30" y="55"/>
                  <a:pt x="30" y="55"/>
                </a:cubicBezTo>
                <a:cubicBezTo>
                  <a:pt x="30" y="55"/>
                  <a:pt x="29" y="54"/>
                  <a:pt x="29" y="54"/>
                </a:cubicBezTo>
                <a:cubicBezTo>
                  <a:pt x="28" y="54"/>
                  <a:pt x="28" y="53"/>
                  <a:pt x="28" y="53"/>
                </a:cubicBezTo>
                <a:cubicBezTo>
                  <a:pt x="28" y="53"/>
                  <a:pt x="28" y="52"/>
                  <a:pt x="28" y="52"/>
                </a:cubicBezTo>
                <a:cubicBezTo>
                  <a:pt x="28" y="51"/>
                  <a:pt x="28" y="50"/>
                  <a:pt x="27" y="49"/>
                </a:cubicBezTo>
                <a:cubicBezTo>
                  <a:pt x="26" y="48"/>
                  <a:pt x="26" y="48"/>
                  <a:pt x="25" y="47"/>
                </a:cubicBezTo>
                <a:cubicBezTo>
                  <a:pt x="25" y="47"/>
                  <a:pt x="25" y="47"/>
                  <a:pt x="25" y="46"/>
                </a:cubicBezTo>
                <a:cubicBezTo>
                  <a:pt x="25" y="46"/>
                  <a:pt x="25" y="46"/>
                  <a:pt x="24" y="45"/>
                </a:cubicBezTo>
                <a:cubicBezTo>
                  <a:pt x="24" y="45"/>
                  <a:pt x="23" y="44"/>
                  <a:pt x="23" y="44"/>
                </a:cubicBezTo>
                <a:cubicBezTo>
                  <a:pt x="23" y="43"/>
                  <a:pt x="24" y="42"/>
                  <a:pt x="23" y="42"/>
                </a:cubicBezTo>
                <a:cubicBezTo>
                  <a:pt x="23" y="41"/>
                  <a:pt x="22" y="41"/>
                  <a:pt x="22" y="43"/>
                </a:cubicBezTo>
                <a:cubicBezTo>
                  <a:pt x="22" y="43"/>
                  <a:pt x="22" y="44"/>
                  <a:pt x="23" y="44"/>
                </a:cubicBezTo>
                <a:cubicBezTo>
                  <a:pt x="23" y="44"/>
                  <a:pt x="23" y="45"/>
                  <a:pt x="23" y="45"/>
                </a:cubicBezTo>
                <a:cubicBezTo>
                  <a:pt x="23" y="46"/>
                  <a:pt x="23" y="46"/>
                  <a:pt x="24" y="46"/>
                </a:cubicBezTo>
                <a:cubicBezTo>
                  <a:pt x="24" y="47"/>
                  <a:pt x="24" y="48"/>
                  <a:pt x="24" y="48"/>
                </a:cubicBezTo>
                <a:cubicBezTo>
                  <a:pt x="24" y="49"/>
                  <a:pt x="25" y="49"/>
                  <a:pt x="24" y="50"/>
                </a:cubicBezTo>
                <a:cubicBezTo>
                  <a:pt x="24" y="50"/>
                  <a:pt x="24" y="49"/>
                  <a:pt x="23" y="49"/>
                </a:cubicBezTo>
                <a:cubicBezTo>
                  <a:pt x="23" y="49"/>
                  <a:pt x="23" y="49"/>
                  <a:pt x="22" y="48"/>
                </a:cubicBezTo>
                <a:cubicBezTo>
                  <a:pt x="22" y="48"/>
                  <a:pt x="23" y="47"/>
                  <a:pt x="23" y="47"/>
                </a:cubicBezTo>
                <a:cubicBezTo>
                  <a:pt x="22" y="46"/>
                  <a:pt x="21" y="46"/>
                  <a:pt x="21" y="45"/>
                </a:cubicBezTo>
                <a:cubicBezTo>
                  <a:pt x="21" y="45"/>
                  <a:pt x="21" y="45"/>
                  <a:pt x="21" y="44"/>
                </a:cubicBezTo>
                <a:cubicBezTo>
                  <a:pt x="21" y="44"/>
                  <a:pt x="21" y="43"/>
                  <a:pt x="21" y="43"/>
                </a:cubicBezTo>
                <a:cubicBezTo>
                  <a:pt x="20" y="43"/>
                  <a:pt x="20" y="42"/>
                  <a:pt x="20" y="41"/>
                </a:cubicBezTo>
                <a:cubicBezTo>
                  <a:pt x="20" y="41"/>
                  <a:pt x="20" y="40"/>
                  <a:pt x="20" y="40"/>
                </a:cubicBezTo>
                <a:cubicBezTo>
                  <a:pt x="20" y="39"/>
                  <a:pt x="20" y="39"/>
                  <a:pt x="19" y="39"/>
                </a:cubicBezTo>
                <a:cubicBezTo>
                  <a:pt x="19" y="38"/>
                  <a:pt x="18" y="38"/>
                  <a:pt x="18" y="38"/>
                </a:cubicBezTo>
                <a:cubicBezTo>
                  <a:pt x="18" y="38"/>
                  <a:pt x="18" y="37"/>
                  <a:pt x="18" y="37"/>
                </a:cubicBezTo>
                <a:cubicBezTo>
                  <a:pt x="18" y="36"/>
                  <a:pt x="18" y="35"/>
                  <a:pt x="18" y="34"/>
                </a:cubicBezTo>
                <a:cubicBezTo>
                  <a:pt x="18" y="34"/>
                  <a:pt x="18" y="33"/>
                  <a:pt x="18" y="32"/>
                </a:cubicBezTo>
                <a:cubicBezTo>
                  <a:pt x="18" y="32"/>
                  <a:pt x="18" y="32"/>
                  <a:pt x="19" y="31"/>
                </a:cubicBezTo>
                <a:cubicBezTo>
                  <a:pt x="19" y="31"/>
                  <a:pt x="19" y="30"/>
                  <a:pt x="19" y="30"/>
                </a:cubicBezTo>
                <a:cubicBezTo>
                  <a:pt x="20" y="29"/>
                  <a:pt x="20" y="28"/>
                  <a:pt x="21" y="28"/>
                </a:cubicBezTo>
                <a:cubicBezTo>
                  <a:pt x="22" y="27"/>
                  <a:pt x="22" y="26"/>
                  <a:pt x="23" y="25"/>
                </a:cubicBezTo>
                <a:cubicBezTo>
                  <a:pt x="23" y="25"/>
                  <a:pt x="23" y="24"/>
                  <a:pt x="23" y="24"/>
                </a:cubicBezTo>
                <a:cubicBezTo>
                  <a:pt x="23" y="23"/>
                  <a:pt x="22" y="23"/>
                  <a:pt x="22" y="22"/>
                </a:cubicBezTo>
                <a:cubicBezTo>
                  <a:pt x="22" y="22"/>
                  <a:pt x="23" y="22"/>
                  <a:pt x="23" y="22"/>
                </a:cubicBezTo>
                <a:cubicBezTo>
                  <a:pt x="23" y="21"/>
                  <a:pt x="23" y="21"/>
                  <a:pt x="23" y="21"/>
                </a:cubicBezTo>
                <a:cubicBezTo>
                  <a:pt x="23" y="20"/>
                  <a:pt x="23" y="19"/>
                  <a:pt x="23" y="19"/>
                </a:cubicBezTo>
                <a:cubicBezTo>
                  <a:pt x="23" y="18"/>
                  <a:pt x="24" y="18"/>
                  <a:pt x="23" y="18"/>
                </a:cubicBezTo>
                <a:cubicBezTo>
                  <a:pt x="23" y="17"/>
                  <a:pt x="22" y="18"/>
                  <a:pt x="22" y="18"/>
                </a:cubicBezTo>
                <a:cubicBezTo>
                  <a:pt x="21" y="17"/>
                  <a:pt x="22" y="17"/>
                  <a:pt x="22" y="16"/>
                </a:cubicBezTo>
                <a:cubicBezTo>
                  <a:pt x="22" y="16"/>
                  <a:pt x="22" y="16"/>
                  <a:pt x="22" y="16"/>
                </a:cubicBezTo>
                <a:cubicBezTo>
                  <a:pt x="22" y="15"/>
                  <a:pt x="22" y="15"/>
                  <a:pt x="22" y="15"/>
                </a:cubicBezTo>
                <a:cubicBezTo>
                  <a:pt x="22" y="15"/>
                  <a:pt x="22" y="14"/>
                  <a:pt x="22" y="14"/>
                </a:cubicBezTo>
                <a:cubicBezTo>
                  <a:pt x="28" y="9"/>
                  <a:pt x="35" y="5"/>
                  <a:pt x="43" y="4"/>
                </a:cubicBezTo>
                <a:cubicBezTo>
                  <a:pt x="43" y="4"/>
                  <a:pt x="43" y="4"/>
                  <a:pt x="43" y="4"/>
                </a:cubicBezTo>
                <a:cubicBezTo>
                  <a:pt x="43" y="4"/>
                  <a:pt x="43" y="4"/>
                  <a:pt x="44" y="4"/>
                </a:cubicBezTo>
                <a:cubicBezTo>
                  <a:pt x="44" y="4"/>
                  <a:pt x="45" y="4"/>
                  <a:pt x="45" y="4"/>
                </a:cubicBezTo>
                <a:cubicBezTo>
                  <a:pt x="46" y="4"/>
                  <a:pt x="46" y="4"/>
                  <a:pt x="47" y="4"/>
                </a:cubicBezTo>
                <a:cubicBezTo>
                  <a:pt x="48" y="4"/>
                  <a:pt x="49" y="5"/>
                  <a:pt x="50" y="5"/>
                </a:cubicBezTo>
                <a:cubicBezTo>
                  <a:pt x="50" y="5"/>
                  <a:pt x="50" y="4"/>
                  <a:pt x="50" y="4"/>
                </a:cubicBezTo>
                <a:cubicBezTo>
                  <a:pt x="50" y="4"/>
                  <a:pt x="51" y="3"/>
                  <a:pt x="51" y="3"/>
                </a:cubicBezTo>
                <a:cubicBezTo>
                  <a:pt x="51" y="3"/>
                  <a:pt x="52" y="3"/>
                  <a:pt x="52" y="3"/>
                </a:cubicBezTo>
                <a:cubicBezTo>
                  <a:pt x="53" y="3"/>
                  <a:pt x="54" y="3"/>
                  <a:pt x="55" y="3"/>
                </a:cubicBezTo>
                <a:cubicBezTo>
                  <a:pt x="55" y="0"/>
                  <a:pt x="55" y="0"/>
                  <a:pt x="55" y="0"/>
                </a:cubicBezTo>
                <a:cubicBezTo>
                  <a:pt x="55" y="0"/>
                  <a:pt x="54" y="0"/>
                  <a:pt x="53" y="0"/>
                </a:cubicBezTo>
                <a:cubicBezTo>
                  <a:pt x="53" y="0"/>
                  <a:pt x="52" y="0"/>
                  <a:pt x="52" y="0"/>
                </a:cubicBezTo>
                <a:cubicBezTo>
                  <a:pt x="51" y="0"/>
                  <a:pt x="51" y="0"/>
                  <a:pt x="50" y="0"/>
                </a:cubicBezTo>
                <a:cubicBezTo>
                  <a:pt x="45" y="0"/>
                  <a:pt x="40" y="1"/>
                  <a:pt x="35" y="3"/>
                </a:cubicBezTo>
                <a:cubicBezTo>
                  <a:pt x="35" y="3"/>
                  <a:pt x="34" y="4"/>
                  <a:pt x="33" y="4"/>
                </a:cubicBezTo>
                <a:cubicBezTo>
                  <a:pt x="33" y="4"/>
                  <a:pt x="33" y="4"/>
                  <a:pt x="32" y="4"/>
                </a:cubicBezTo>
                <a:cubicBezTo>
                  <a:pt x="32" y="4"/>
                  <a:pt x="31" y="5"/>
                  <a:pt x="31" y="5"/>
                </a:cubicBezTo>
                <a:cubicBezTo>
                  <a:pt x="30" y="5"/>
                  <a:pt x="29" y="6"/>
                  <a:pt x="28" y="6"/>
                </a:cubicBezTo>
                <a:cubicBezTo>
                  <a:pt x="28" y="6"/>
                  <a:pt x="27" y="7"/>
                  <a:pt x="26" y="7"/>
                </a:cubicBezTo>
                <a:cubicBezTo>
                  <a:pt x="23" y="9"/>
                  <a:pt x="21" y="11"/>
                  <a:pt x="18" y="13"/>
                </a:cubicBezTo>
                <a:cubicBezTo>
                  <a:pt x="18" y="13"/>
                  <a:pt x="18" y="13"/>
                  <a:pt x="17" y="14"/>
                </a:cubicBezTo>
                <a:cubicBezTo>
                  <a:pt x="17" y="14"/>
                  <a:pt x="16" y="15"/>
                  <a:pt x="15" y="15"/>
                </a:cubicBezTo>
                <a:cubicBezTo>
                  <a:pt x="15" y="16"/>
                  <a:pt x="14" y="17"/>
                  <a:pt x="14" y="17"/>
                </a:cubicBezTo>
                <a:cubicBezTo>
                  <a:pt x="13" y="18"/>
                  <a:pt x="12" y="19"/>
                  <a:pt x="11" y="20"/>
                </a:cubicBezTo>
                <a:cubicBezTo>
                  <a:pt x="10" y="22"/>
                  <a:pt x="8" y="24"/>
                  <a:pt x="7" y="26"/>
                </a:cubicBezTo>
                <a:cubicBezTo>
                  <a:pt x="7" y="27"/>
                  <a:pt x="6" y="28"/>
                  <a:pt x="6" y="28"/>
                </a:cubicBezTo>
                <a:cubicBezTo>
                  <a:pt x="6" y="29"/>
                  <a:pt x="6" y="29"/>
                  <a:pt x="5" y="29"/>
                </a:cubicBezTo>
                <a:cubicBezTo>
                  <a:pt x="5" y="31"/>
                  <a:pt x="4" y="32"/>
                  <a:pt x="4" y="33"/>
                </a:cubicBezTo>
                <a:cubicBezTo>
                  <a:pt x="4" y="33"/>
                  <a:pt x="4" y="34"/>
                  <a:pt x="4" y="34"/>
                </a:cubicBezTo>
                <a:cubicBezTo>
                  <a:pt x="3" y="36"/>
                  <a:pt x="2" y="37"/>
                  <a:pt x="2" y="39"/>
                </a:cubicBezTo>
                <a:cubicBezTo>
                  <a:pt x="2" y="40"/>
                  <a:pt x="2" y="41"/>
                  <a:pt x="1" y="41"/>
                </a:cubicBezTo>
                <a:close/>
                <a:moveTo>
                  <a:pt x="55" y="41"/>
                </a:moveTo>
                <a:cubicBezTo>
                  <a:pt x="55" y="65"/>
                  <a:pt x="55" y="65"/>
                  <a:pt x="55" y="65"/>
                </a:cubicBezTo>
                <a:cubicBezTo>
                  <a:pt x="55" y="65"/>
                  <a:pt x="55" y="65"/>
                  <a:pt x="55" y="65"/>
                </a:cubicBezTo>
                <a:cubicBezTo>
                  <a:pt x="54" y="65"/>
                  <a:pt x="54" y="64"/>
                  <a:pt x="54" y="64"/>
                </a:cubicBezTo>
                <a:cubicBezTo>
                  <a:pt x="52" y="63"/>
                  <a:pt x="52" y="65"/>
                  <a:pt x="51" y="65"/>
                </a:cubicBezTo>
                <a:cubicBezTo>
                  <a:pt x="50" y="65"/>
                  <a:pt x="48" y="63"/>
                  <a:pt x="48" y="62"/>
                </a:cubicBezTo>
                <a:cubicBezTo>
                  <a:pt x="48" y="61"/>
                  <a:pt x="49" y="61"/>
                  <a:pt x="49" y="60"/>
                </a:cubicBezTo>
                <a:cubicBezTo>
                  <a:pt x="49" y="59"/>
                  <a:pt x="49" y="59"/>
                  <a:pt x="49" y="59"/>
                </a:cubicBezTo>
                <a:cubicBezTo>
                  <a:pt x="49" y="58"/>
                  <a:pt x="48" y="57"/>
                  <a:pt x="48" y="57"/>
                </a:cubicBezTo>
                <a:cubicBezTo>
                  <a:pt x="47" y="57"/>
                  <a:pt x="45" y="58"/>
                  <a:pt x="44" y="57"/>
                </a:cubicBezTo>
                <a:cubicBezTo>
                  <a:pt x="44" y="57"/>
                  <a:pt x="44" y="57"/>
                  <a:pt x="45" y="56"/>
                </a:cubicBezTo>
                <a:cubicBezTo>
                  <a:pt x="45" y="56"/>
                  <a:pt x="45" y="56"/>
                  <a:pt x="45" y="56"/>
                </a:cubicBezTo>
                <a:cubicBezTo>
                  <a:pt x="45" y="55"/>
                  <a:pt x="45" y="55"/>
                  <a:pt x="45" y="55"/>
                </a:cubicBezTo>
                <a:cubicBezTo>
                  <a:pt x="46" y="54"/>
                  <a:pt x="46" y="54"/>
                  <a:pt x="46" y="53"/>
                </a:cubicBezTo>
                <a:cubicBezTo>
                  <a:pt x="46" y="53"/>
                  <a:pt x="46" y="53"/>
                  <a:pt x="46" y="53"/>
                </a:cubicBezTo>
                <a:cubicBezTo>
                  <a:pt x="46" y="52"/>
                  <a:pt x="46" y="52"/>
                  <a:pt x="46" y="52"/>
                </a:cubicBezTo>
                <a:cubicBezTo>
                  <a:pt x="45" y="52"/>
                  <a:pt x="44" y="52"/>
                  <a:pt x="44" y="52"/>
                </a:cubicBezTo>
                <a:cubicBezTo>
                  <a:pt x="42" y="52"/>
                  <a:pt x="43" y="54"/>
                  <a:pt x="42" y="54"/>
                </a:cubicBezTo>
                <a:cubicBezTo>
                  <a:pt x="41" y="55"/>
                  <a:pt x="41" y="55"/>
                  <a:pt x="40" y="55"/>
                </a:cubicBezTo>
                <a:cubicBezTo>
                  <a:pt x="40" y="55"/>
                  <a:pt x="39" y="55"/>
                  <a:pt x="39" y="55"/>
                </a:cubicBezTo>
                <a:cubicBezTo>
                  <a:pt x="38" y="55"/>
                  <a:pt x="37" y="54"/>
                  <a:pt x="37" y="54"/>
                </a:cubicBezTo>
                <a:cubicBezTo>
                  <a:pt x="37" y="54"/>
                  <a:pt x="36" y="52"/>
                  <a:pt x="36" y="52"/>
                </a:cubicBezTo>
                <a:cubicBezTo>
                  <a:pt x="36" y="51"/>
                  <a:pt x="36" y="49"/>
                  <a:pt x="37" y="48"/>
                </a:cubicBezTo>
                <a:cubicBezTo>
                  <a:pt x="37" y="48"/>
                  <a:pt x="37" y="48"/>
                  <a:pt x="37" y="47"/>
                </a:cubicBezTo>
                <a:cubicBezTo>
                  <a:pt x="38" y="47"/>
                  <a:pt x="37" y="46"/>
                  <a:pt x="38" y="46"/>
                </a:cubicBezTo>
                <a:cubicBezTo>
                  <a:pt x="38" y="45"/>
                  <a:pt x="39" y="45"/>
                  <a:pt x="39" y="44"/>
                </a:cubicBezTo>
                <a:cubicBezTo>
                  <a:pt x="40" y="44"/>
                  <a:pt x="41" y="43"/>
                  <a:pt x="42" y="43"/>
                </a:cubicBezTo>
                <a:cubicBezTo>
                  <a:pt x="42" y="43"/>
                  <a:pt x="43" y="43"/>
                  <a:pt x="44" y="43"/>
                </a:cubicBezTo>
                <a:cubicBezTo>
                  <a:pt x="44" y="43"/>
                  <a:pt x="44" y="44"/>
                  <a:pt x="45" y="44"/>
                </a:cubicBezTo>
                <a:cubicBezTo>
                  <a:pt x="46" y="44"/>
                  <a:pt x="46" y="43"/>
                  <a:pt x="47" y="43"/>
                </a:cubicBezTo>
                <a:cubicBezTo>
                  <a:pt x="48" y="43"/>
                  <a:pt x="48" y="42"/>
                  <a:pt x="49" y="43"/>
                </a:cubicBezTo>
                <a:cubicBezTo>
                  <a:pt x="49" y="43"/>
                  <a:pt x="50" y="43"/>
                  <a:pt x="50" y="43"/>
                </a:cubicBezTo>
                <a:cubicBezTo>
                  <a:pt x="51" y="43"/>
                  <a:pt x="51" y="43"/>
                  <a:pt x="51" y="43"/>
                </a:cubicBezTo>
                <a:cubicBezTo>
                  <a:pt x="52" y="43"/>
                  <a:pt x="52" y="44"/>
                  <a:pt x="52" y="44"/>
                </a:cubicBezTo>
                <a:cubicBezTo>
                  <a:pt x="52" y="45"/>
                  <a:pt x="52" y="45"/>
                  <a:pt x="52" y="46"/>
                </a:cubicBezTo>
                <a:cubicBezTo>
                  <a:pt x="52" y="46"/>
                  <a:pt x="53" y="46"/>
                  <a:pt x="54" y="46"/>
                </a:cubicBezTo>
                <a:cubicBezTo>
                  <a:pt x="55" y="46"/>
                  <a:pt x="54" y="45"/>
                  <a:pt x="54" y="45"/>
                </a:cubicBezTo>
                <a:cubicBezTo>
                  <a:pt x="54" y="45"/>
                  <a:pt x="54" y="44"/>
                  <a:pt x="54" y="44"/>
                </a:cubicBezTo>
                <a:cubicBezTo>
                  <a:pt x="54" y="44"/>
                  <a:pt x="54" y="43"/>
                  <a:pt x="54" y="43"/>
                </a:cubicBezTo>
                <a:cubicBezTo>
                  <a:pt x="54" y="42"/>
                  <a:pt x="55" y="41"/>
                  <a:pt x="55" y="4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7">
            <a:extLst>
              <a:ext uri="{FF2B5EF4-FFF2-40B4-BE49-F238E27FC236}">
                <a16:creationId xmlns:a16="http://schemas.microsoft.com/office/drawing/2014/main" id="{4270E382-D8E9-C814-15B5-5DD4658A246F}"/>
              </a:ext>
            </a:extLst>
          </p:cNvPr>
          <p:cNvSpPr>
            <a:spLocks noEditPoints="1"/>
          </p:cNvSpPr>
          <p:nvPr/>
        </p:nvSpPr>
        <p:spPr bwMode="auto">
          <a:xfrm>
            <a:off x="7777021" y="1708274"/>
            <a:ext cx="191654" cy="152137"/>
          </a:xfrm>
          <a:custGeom>
            <a:avLst/>
            <a:gdLst>
              <a:gd name="T0" fmla="*/ 64 w 72"/>
              <a:gd name="T1" fmla="*/ 13 h 57"/>
              <a:gd name="T2" fmla="*/ 58 w 72"/>
              <a:gd name="T3" fmla="*/ 13 h 57"/>
              <a:gd name="T4" fmla="*/ 58 w 72"/>
              <a:gd name="T5" fmla="*/ 16 h 57"/>
              <a:gd name="T6" fmla="*/ 65 w 72"/>
              <a:gd name="T7" fmla="*/ 32 h 57"/>
              <a:gd name="T8" fmla="*/ 65 w 72"/>
              <a:gd name="T9" fmla="*/ 39 h 57"/>
              <a:gd name="T10" fmla="*/ 58 w 72"/>
              <a:gd name="T11" fmla="*/ 57 h 57"/>
              <a:gd name="T12" fmla="*/ 72 w 72"/>
              <a:gd name="T13" fmla="*/ 53 h 57"/>
              <a:gd name="T14" fmla="*/ 72 w 72"/>
              <a:gd name="T15" fmla="*/ 20 h 57"/>
              <a:gd name="T16" fmla="*/ 58 w 72"/>
              <a:gd name="T17" fmla="*/ 0 h 57"/>
              <a:gd name="T18" fmla="*/ 36 w 72"/>
              <a:gd name="T19" fmla="*/ 4 h 57"/>
              <a:gd name="T20" fmla="*/ 58 w 72"/>
              <a:gd name="T21" fmla="*/ 13 h 57"/>
              <a:gd name="T22" fmla="*/ 36 w 72"/>
              <a:gd name="T23" fmla="*/ 45 h 57"/>
              <a:gd name="T24" fmla="*/ 55 w 72"/>
              <a:gd name="T25" fmla="*/ 53 h 57"/>
              <a:gd name="T26" fmla="*/ 58 w 72"/>
              <a:gd name="T27" fmla="*/ 57 h 57"/>
              <a:gd name="T28" fmla="*/ 51 w 72"/>
              <a:gd name="T29" fmla="*/ 39 h 57"/>
              <a:gd name="T30" fmla="*/ 58 w 72"/>
              <a:gd name="T31" fmla="*/ 32 h 57"/>
              <a:gd name="T32" fmla="*/ 36 w 72"/>
              <a:gd name="T33" fmla="*/ 16 h 57"/>
              <a:gd name="T34" fmla="*/ 36 w 72"/>
              <a:gd name="T35" fmla="*/ 0 h 57"/>
              <a:gd name="T36" fmla="*/ 13 w 72"/>
              <a:gd name="T37" fmla="*/ 0 h 57"/>
              <a:gd name="T38" fmla="*/ 18 w 72"/>
              <a:gd name="T39" fmla="*/ 4 h 57"/>
              <a:gd name="T40" fmla="*/ 36 w 72"/>
              <a:gd name="T41" fmla="*/ 4 h 57"/>
              <a:gd name="T42" fmla="*/ 13 w 72"/>
              <a:gd name="T43" fmla="*/ 57 h 57"/>
              <a:gd name="T44" fmla="*/ 17 w 72"/>
              <a:gd name="T45" fmla="*/ 53 h 57"/>
              <a:gd name="T46" fmla="*/ 36 w 72"/>
              <a:gd name="T47" fmla="*/ 45 h 57"/>
              <a:gd name="T48" fmla="*/ 13 w 72"/>
              <a:gd name="T49" fmla="*/ 16 h 57"/>
              <a:gd name="T50" fmla="*/ 21 w 72"/>
              <a:gd name="T51" fmla="*/ 32 h 57"/>
              <a:gd name="T52" fmla="*/ 21 w 72"/>
              <a:gd name="T53" fmla="*/ 39 h 57"/>
              <a:gd name="T54" fmla="*/ 13 w 72"/>
              <a:gd name="T55" fmla="*/ 57 h 57"/>
              <a:gd name="T56" fmla="*/ 7 w 72"/>
              <a:gd name="T57" fmla="*/ 13 h 57"/>
              <a:gd name="T58" fmla="*/ 0 w 72"/>
              <a:gd name="T59" fmla="*/ 43 h 57"/>
              <a:gd name="T60" fmla="*/ 0 w 72"/>
              <a:gd name="T61" fmla="*/ 53 h 57"/>
              <a:gd name="T62" fmla="*/ 13 w 72"/>
              <a:gd name="T63" fmla="*/ 57 h 57"/>
              <a:gd name="T64" fmla="*/ 6 w 72"/>
              <a:gd name="T65" fmla="*/ 39 h 57"/>
              <a:gd name="T66" fmla="*/ 13 w 72"/>
              <a:gd name="T67" fmla="*/ 32 h 57"/>
              <a:gd name="T68" fmla="*/ 12 w 72"/>
              <a:gd name="T69" fmla="*/ 16 h 57"/>
              <a:gd name="T70" fmla="*/ 13 w 72"/>
              <a:gd name="T7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 h="57">
                <a:moveTo>
                  <a:pt x="72" y="20"/>
                </a:moveTo>
                <a:cubicBezTo>
                  <a:pt x="64" y="13"/>
                  <a:pt x="64" y="13"/>
                  <a:pt x="64" y="13"/>
                </a:cubicBezTo>
                <a:cubicBezTo>
                  <a:pt x="58" y="0"/>
                  <a:pt x="58" y="0"/>
                  <a:pt x="58" y="0"/>
                </a:cubicBezTo>
                <a:cubicBezTo>
                  <a:pt x="58" y="13"/>
                  <a:pt x="58" y="13"/>
                  <a:pt x="58" y="13"/>
                </a:cubicBezTo>
                <a:cubicBezTo>
                  <a:pt x="60" y="16"/>
                  <a:pt x="60" y="16"/>
                  <a:pt x="60" y="16"/>
                </a:cubicBezTo>
                <a:cubicBezTo>
                  <a:pt x="58" y="16"/>
                  <a:pt x="58" y="16"/>
                  <a:pt x="58" y="16"/>
                </a:cubicBezTo>
                <a:cubicBezTo>
                  <a:pt x="58" y="32"/>
                  <a:pt x="58" y="32"/>
                  <a:pt x="58" y="32"/>
                </a:cubicBezTo>
                <a:cubicBezTo>
                  <a:pt x="65" y="32"/>
                  <a:pt x="65" y="32"/>
                  <a:pt x="65" y="32"/>
                </a:cubicBezTo>
                <a:cubicBezTo>
                  <a:pt x="65" y="39"/>
                  <a:pt x="65" y="39"/>
                  <a:pt x="65" y="39"/>
                </a:cubicBezTo>
                <a:cubicBezTo>
                  <a:pt x="65" y="39"/>
                  <a:pt x="65" y="39"/>
                  <a:pt x="65" y="39"/>
                </a:cubicBezTo>
                <a:cubicBezTo>
                  <a:pt x="58" y="39"/>
                  <a:pt x="58" y="39"/>
                  <a:pt x="58" y="39"/>
                </a:cubicBezTo>
                <a:cubicBezTo>
                  <a:pt x="58" y="57"/>
                  <a:pt x="58" y="57"/>
                  <a:pt x="58" y="57"/>
                </a:cubicBezTo>
                <a:cubicBezTo>
                  <a:pt x="68" y="57"/>
                  <a:pt x="68" y="57"/>
                  <a:pt x="68" y="57"/>
                </a:cubicBezTo>
                <a:cubicBezTo>
                  <a:pt x="70" y="57"/>
                  <a:pt x="72" y="55"/>
                  <a:pt x="72" y="53"/>
                </a:cubicBezTo>
                <a:cubicBezTo>
                  <a:pt x="72" y="45"/>
                  <a:pt x="72" y="45"/>
                  <a:pt x="72" y="45"/>
                </a:cubicBezTo>
                <a:lnTo>
                  <a:pt x="72" y="20"/>
                </a:lnTo>
                <a:close/>
                <a:moveTo>
                  <a:pt x="58" y="0"/>
                </a:moveTo>
                <a:cubicBezTo>
                  <a:pt x="58" y="0"/>
                  <a:pt x="58" y="0"/>
                  <a:pt x="58" y="0"/>
                </a:cubicBezTo>
                <a:cubicBezTo>
                  <a:pt x="36" y="0"/>
                  <a:pt x="36" y="0"/>
                  <a:pt x="36" y="0"/>
                </a:cubicBezTo>
                <a:cubicBezTo>
                  <a:pt x="36" y="4"/>
                  <a:pt x="36" y="4"/>
                  <a:pt x="36" y="4"/>
                </a:cubicBezTo>
                <a:cubicBezTo>
                  <a:pt x="54" y="4"/>
                  <a:pt x="54" y="4"/>
                  <a:pt x="54" y="4"/>
                </a:cubicBezTo>
                <a:cubicBezTo>
                  <a:pt x="58" y="13"/>
                  <a:pt x="58" y="13"/>
                  <a:pt x="58" y="13"/>
                </a:cubicBezTo>
                <a:cubicBezTo>
                  <a:pt x="58" y="0"/>
                  <a:pt x="58" y="0"/>
                  <a:pt x="58" y="0"/>
                </a:cubicBezTo>
                <a:close/>
                <a:moveTo>
                  <a:pt x="36" y="45"/>
                </a:moveTo>
                <a:cubicBezTo>
                  <a:pt x="55" y="45"/>
                  <a:pt x="55" y="45"/>
                  <a:pt x="55" y="45"/>
                </a:cubicBezTo>
                <a:cubicBezTo>
                  <a:pt x="55" y="53"/>
                  <a:pt x="55" y="53"/>
                  <a:pt x="55" y="53"/>
                </a:cubicBezTo>
                <a:cubicBezTo>
                  <a:pt x="55" y="55"/>
                  <a:pt x="56" y="57"/>
                  <a:pt x="58" y="57"/>
                </a:cubicBezTo>
                <a:cubicBezTo>
                  <a:pt x="58" y="57"/>
                  <a:pt x="58" y="57"/>
                  <a:pt x="58" y="57"/>
                </a:cubicBezTo>
                <a:cubicBezTo>
                  <a:pt x="58" y="39"/>
                  <a:pt x="58" y="39"/>
                  <a:pt x="58" y="39"/>
                </a:cubicBezTo>
                <a:cubicBezTo>
                  <a:pt x="51" y="39"/>
                  <a:pt x="51" y="39"/>
                  <a:pt x="51" y="39"/>
                </a:cubicBezTo>
                <a:cubicBezTo>
                  <a:pt x="51" y="32"/>
                  <a:pt x="51" y="32"/>
                  <a:pt x="51" y="32"/>
                </a:cubicBezTo>
                <a:cubicBezTo>
                  <a:pt x="58" y="32"/>
                  <a:pt x="58" y="32"/>
                  <a:pt x="58" y="32"/>
                </a:cubicBezTo>
                <a:cubicBezTo>
                  <a:pt x="58" y="16"/>
                  <a:pt x="58" y="16"/>
                  <a:pt x="58" y="16"/>
                </a:cubicBezTo>
                <a:cubicBezTo>
                  <a:pt x="36" y="16"/>
                  <a:pt x="36" y="16"/>
                  <a:pt x="36" y="16"/>
                </a:cubicBezTo>
                <a:lnTo>
                  <a:pt x="36" y="45"/>
                </a:lnTo>
                <a:close/>
                <a:moveTo>
                  <a:pt x="36" y="0"/>
                </a:moveTo>
                <a:cubicBezTo>
                  <a:pt x="14" y="0"/>
                  <a:pt x="14" y="0"/>
                  <a:pt x="14" y="0"/>
                </a:cubicBezTo>
                <a:cubicBezTo>
                  <a:pt x="13" y="0"/>
                  <a:pt x="13" y="0"/>
                  <a:pt x="13" y="0"/>
                </a:cubicBezTo>
                <a:cubicBezTo>
                  <a:pt x="13" y="13"/>
                  <a:pt x="13" y="13"/>
                  <a:pt x="13" y="13"/>
                </a:cubicBezTo>
                <a:cubicBezTo>
                  <a:pt x="18" y="4"/>
                  <a:pt x="18" y="4"/>
                  <a:pt x="18" y="4"/>
                </a:cubicBezTo>
                <a:cubicBezTo>
                  <a:pt x="18" y="4"/>
                  <a:pt x="18" y="4"/>
                  <a:pt x="18" y="4"/>
                </a:cubicBezTo>
                <a:cubicBezTo>
                  <a:pt x="36" y="4"/>
                  <a:pt x="36" y="4"/>
                  <a:pt x="36" y="4"/>
                </a:cubicBezTo>
                <a:cubicBezTo>
                  <a:pt x="36" y="0"/>
                  <a:pt x="36" y="0"/>
                  <a:pt x="36" y="0"/>
                </a:cubicBezTo>
                <a:close/>
                <a:moveTo>
                  <a:pt x="13" y="57"/>
                </a:moveTo>
                <a:cubicBezTo>
                  <a:pt x="14" y="57"/>
                  <a:pt x="14" y="57"/>
                  <a:pt x="14" y="57"/>
                </a:cubicBezTo>
                <a:cubicBezTo>
                  <a:pt x="15" y="57"/>
                  <a:pt x="17" y="55"/>
                  <a:pt x="17" y="53"/>
                </a:cubicBezTo>
                <a:cubicBezTo>
                  <a:pt x="17" y="45"/>
                  <a:pt x="17" y="45"/>
                  <a:pt x="17" y="45"/>
                </a:cubicBezTo>
                <a:cubicBezTo>
                  <a:pt x="36" y="45"/>
                  <a:pt x="36" y="45"/>
                  <a:pt x="36" y="45"/>
                </a:cubicBezTo>
                <a:cubicBezTo>
                  <a:pt x="36" y="16"/>
                  <a:pt x="36" y="16"/>
                  <a:pt x="36" y="16"/>
                </a:cubicBezTo>
                <a:cubicBezTo>
                  <a:pt x="13" y="16"/>
                  <a:pt x="13" y="16"/>
                  <a:pt x="13" y="16"/>
                </a:cubicBezTo>
                <a:cubicBezTo>
                  <a:pt x="13" y="32"/>
                  <a:pt x="13" y="32"/>
                  <a:pt x="13" y="32"/>
                </a:cubicBezTo>
                <a:cubicBezTo>
                  <a:pt x="21" y="32"/>
                  <a:pt x="21" y="32"/>
                  <a:pt x="21" y="32"/>
                </a:cubicBezTo>
                <a:cubicBezTo>
                  <a:pt x="21" y="39"/>
                  <a:pt x="21" y="39"/>
                  <a:pt x="21" y="39"/>
                </a:cubicBezTo>
                <a:cubicBezTo>
                  <a:pt x="21" y="39"/>
                  <a:pt x="21" y="39"/>
                  <a:pt x="21" y="39"/>
                </a:cubicBezTo>
                <a:cubicBezTo>
                  <a:pt x="13" y="39"/>
                  <a:pt x="13" y="39"/>
                  <a:pt x="13" y="39"/>
                </a:cubicBezTo>
                <a:lnTo>
                  <a:pt x="13" y="57"/>
                </a:lnTo>
                <a:close/>
                <a:moveTo>
                  <a:pt x="13" y="0"/>
                </a:moveTo>
                <a:cubicBezTo>
                  <a:pt x="7" y="13"/>
                  <a:pt x="7" y="13"/>
                  <a:pt x="7" y="13"/>
                </a:cubicBezTo>
                <a:cubicBezTo>
                  <a:pt x="0" y="20"/>
                  <a:pt x="0" y="20"/>
                  <a:pt x="0" y="20"/>
                </a:cubicBezTo>
                <a:cubicBezTo>
                  <a:pt x="0" y="43"/>
                  <a:pt x="0" y="43"/>
                  <a:pt x="0" y="43"/>
                </a:cubicBezTo>
                <a:cubicBezTo>
                  <a:pt x="0" y="45"/>
                  <a:pt x="0" y="45"/>
                  <a:pt x="0" y="45"/>
                </a:cubicBezTo>
                <a:cubicBezTo>
                  <a:pt x="0" y="53"/>
                  <a:pt x="0" y="53"/>
                  <a:pt x="0" y="53"/>
                </a:cubicBezTo>
                <a:cubicBezTo>
                  <a:pt x="0" y="55"/>
                  <a:pt x="1" y="57"/>
                  <a:pt x="3" y="57"/>
                </a:cubicBezTo>
                <a:cubicBezTo>
                  <a:pt x="13" y="57"/>
                  <a:pt x="13" y="57"/>
                  <a:pt x="13" y="57"/>
                </a:cubicBezTo>
                <a:cubicBezTo>
                  <a:pt x="13" y="39"/>
                  <a:pt x="13" y="39"/>
                  <a:pt x="13" y="39"/>
                </a:cubicBezTo>
                <a:cubicBezTo>
                  <a:pt x="6" y="39"/>
                  <a:pt x="6" y="39"/>
                  <a:pt x="6" y="39"/>
                </a:cubicBezTo>
                <a:cubicBezTo>
                  <a:pt x="6" y="32"/>
                  <a:pt x="6" y="32"/>
                  <a:pt x="6" y="32"/>
                </a:cubicBezTo>
                <a:cubicBezTo>
                  <a:pt x="13" y="32"/>
                  <a:pt x="13" y="32"/>
                  <a:pt x="13" y="32"/>
                </a:cubicBezTo>
                <a:cubicBezTo>
                  <a:pt x="13" y="16"/>
                  <a:pt x="13" y="16"/>
                  <a:pt x="13" y="16"/>
                </a:cubicBezTo>
                <a:cubicBezTo>
                  <a:pt x="12" y="16"/>
                  <a:pt x="12" y="16"/>
                  <a:pt x="12" y="16"/>
                </a:cubicBezTo>
                <a:cubicBezTo>
                  <a:pt x="13" y="13"/>
                  <a:pt x="13" y="13"/>
                  <a:pt x="13" y="13"/>
                </a:cubicBezTo>
                <a:lnTo>
                  <a:pt x="1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6" name="Group 165">
            <a:extLst>
              <a:ext uri="{FF2B5EF4-FFF2-40B4-BE49-F238E27FC236}">
                <a16:creationId xmlns:a16="http://schemas.microsoft.com/office/drawing/2014/main" id="{8C599FF3-E7DC-7069-4901-1E3FB8A29B70}"/>
              </a:ext>
            </a:extLst>
          </p:cNvPr>
          <p:cNvGrpSpPr/>
          <p:nvPr/>
        </p:nvGrpSpPr>
        <p:grpSpPr>
          <a:xfrm>
            <a:off x="4807386" y="4855038"/>
            <a:ext cx="2845161" cy="4607676"/>
            <a:chOff x="5111659" y="4855036"/>
            <a:chExt cx="2414432" cy="3910120"/>
          </a:xfrm>
        </p:grpSpPr>
        <p:sp>
          <p:nvSpPr>
            <p:cNvPr id="97" name="Freeform 101">
              <a:extLst>
                <a:ext uri="{FF2B5EF4-FFF2-40B4-BE49-F238E27FC236}">
                  <a16:creationId xmlns:a16="http://schemas.microsoft.com/office/drawing/2014/main" id="{F6078AA9-8E72-7F7F-E152-F1D4D11E9FB1}"/>
                </a:ext>
              </a:extLst>
            </p:cNvPr>
            <p:cNvSpPr>
              <a:spLocks/>
            </p:cNvSpPr>
            <p:nvPr/>
          </p:nvSpPr>
          <p:spPr bwMode="auto">
            <a:xfrm>
              <a:off x="5165008" y="4941973"/>
              <a:ext cx="1444314" cy="1956048"/>
            </a:xfrm>
            <a:custGeom>
              <a:avLst/>
              <a:gdLst>
                <a:gd name="T0" fmla="*/ 41 w 545"/>
                <a:gd name="T1" fmla="*/ 22 h 738"/>
                <a:gd name="T2" fmla="*/ 41 w 545"/>
                <a:gd name="T3" fmla="*/ 22 h 738"/>
                <a:gd name="T4" fmla="*/ 22 w 545"/>
                <a:gd name="T5" fmla="*/ 121 h 738"/>
                <a:gd name="T6" fmla="*/ 405 w 545"/>
                <a:gd name="T7" fmla="*/ 697 h 738"/>
                <a:gd name="T8" fmla="*/ 504 w 545"/>
                <a:gd name="T9" fmla="*/ 716 h 738"/>
                <a:gd name="T10" fmla="*/ 504 w 545"/>
                <a:gd name="T11" fmla="*/ 716 h 738"/>
                <a:gd name="T12" fmla="*/ 523 w 545"/>
                <a:gd name="T13" fmla="*/ 617 h 738"/>
                <a:gd name="T14" fmla="*/ 140 w 545"/>
                <a:gd name="T15" fmla="*/ 41 h 738"/>
                <a:gd name="T16" fmla="*/ 41 w 545"/>
                <a:gd name="T17" fmla="*/ 22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738">
                  <a:moveTo>
                    <a:pt x="41" y="22"/>
                  </a:moveTo>
                  <a:cubicBezTo>
                    <a:pt x="41" y="22"/>
                    <a:pt x="41" y="22"/>
                    <a:pt x="41" y="22"/>
                  </a:cubicBezTo>
                  <a:cubicBezTo>
                    <a:pt x="8" y="44"/>
                    <a:pt x="0" y="89"/>
                    <a:pt x="22" y="121"/>
                  </a:cubicBezTo>
                  <a:cubicBezTo>
                    <a:pt x="405" y="697"/>
                    <a:pt x="405" y="697"/>
                    <a:pt x="405" y="697"/>
                  </a:cubicBezTo>
                  <a:cubicBezTo>
                    <a:pt x="427" y="730"/>
                    <a:pt x="472" y="738"/>
                    <a:pt x="504" y="716"/>
                  </a:cubicBezTo>
                  <a:cubicBezTo>
                    <a:pt x="504" y="716"/>
                    <a:pt x="504" y="716"/>
                    <a:pt x="504" y="716"/>
                  </a:cubicBezTo>
                  <a:cubicBezTo>
                    <a:pt x="537" y="694"/>
                    <a:pt x="545" y="650"/>
                    <a:pt x="523" y="617"/>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102">
              <a:extLst>
                <a:ext uri="{FF2B5EF4-FFF2-40B4-BE49-F238E27FC236}">
                  <a16:creationId xmlns:a16="http://schemas.microsoft.com/office/drawing/2014/main" id="{5D070BCA-02C6-5821-E290-45FC26884E2F}"/>
                </a:ext>
              </a:extLst>
            </p:cNvPr>
            <p:cNvSpPr>
              <a:spLocks/>
            </p:cNvSpPr>
            <p:nvPr/>
          </p:nvSpPr>
          <p:spPr bwMode="auto">
            <a:xfrm>
              <a:off x="5573993" y="4855036"/>
              <a:ext cx="1596450" cy="3147456"/>
            </a:xfrm>
            <a:custGeom>
              <a:avLst/>
              <a:gdLst>
                <a:gd name="T0" fmla="*/ 478 w 602"/>
                <a:gd name="T1" fmla="*/ 0 h 1187"/>
                <a:gd name="T2" fmla="*/ 124 w 602"/>
                <a:gd name="T3" fmla="*/ 0 h 1187"/>
                <a:gd name="T4" fmla="*/ 0 w 602"/>
                <a:gd name="T5" fmla="*/ 124 h 1187"/>
                <a:gd name="T6" fmla="*/ 0 w 602"/>
                <a:gd name="T7" fmla="*/ 1062 h 1187"/>
                <a:gd name="T8" fmla="*/ 124 w 602"/>
                <a:gd name="T9" fmla="*/ 1187 h 1187"/>
                <a:gd name="T10" fmla="*/ 478 w 602"/>
                <a:gd name="T11" fmla="*/ 1187 h 1187"/>
                <a:gd name="T12" fmla="*/ 602 w 602"/>
                <a:gd name="T13" fmla="*/ 1062 h 1187"/>
                <a:gd name="T14" fmla="*/ 602 w 602"/>
                <a:gd name="T15" fmla="*/ 124 h 1187"/>
                <a:gd name="T16" fmla="*/ 478 w 602"/>
                <a:gd name="T17" fmla="*/ 0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2" h="1187">
                  <a:moveTo>
                    <a:pt x="478" y="0"/>
                  </a:moveTo>
                  <a:cubicBezTo>
                    <a:pt x="124" y="0"/>
                    <a:pt x="124" y="0"/>
                    <a:pt x="124" y="0"/>
                  </a:cubicBezTo>
                  <a:cubicBezTo>
                    <a:pt x="56" y="0"/>
                    <a:pt x="0" y="56"/>
                    <a:pt x="0" y="124"/>
                  </a:cubicBezTo>
                  <a:cubicBezTo>
                    <a:pt x="0" y="1062"/>
                    <a:pt x="0" y="1062"/>
                    <a:pt x="0" y="1062"/>
                  </a:cubicBezTo>
                  <a:cubicBezTo>
                    <a:pt x="0" y="1131"/>
                    <a:pt x="56" y="1187"/>
                    <a:pt x="124" y="1187"/>
                  </a:cubicBezTo>
                  <a:cubicBezTo>
                    <a:pt x="478" y="1187"/>
                    <a:pt x="478" y="1187"/>
                    <a:pt x="478" y="1187"/>
                  </a:cubicBezTo>
                  <a:cubicBezTo>
                    <a:pt x="546" y="1187"/>
                    <a:pt x="602" y="1131"/>
                    <a:pt x="602" y="1062"/>
                  </a:cubicBezTo>
                  <a:cubicBezTo>
                    <a:pt x="602" y="124"/>
                    <a:pt x="602" y="124"/>
                    <a:pt x="602" y="124"/>
                  </a:cubicBezTo>
                  <a:cubicBezTo>
                    <a:pt x="602" y="56"/>
                    <a:pt x="546" y="0"/>
                    <a:pt x="478" y="0"/>
                  </a:cubicBezTo>
                  <a:close/>
                </a:path>
              </a:pathLst>
            </a:custGeom>
            <a:solidFill>
              <a:srgbClr val="06677F"/>
            </a:solidFill>
            <a:ln>
              <a:solidFill>
                <a:schemeClr val="tx1"/>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8">
              <a:extLst>
                <a:ext uri="{FF2B5EF4-FFF2-40B4-BE49-F238E27FC236}">
                  <a16:creationId xmlns:a16="http://schemas.microsoft.com/office/drawing/2014/main" id="{4F905432-8088-DABD-CF29-33830D10A6BB}"/>
                </a:ext>
              </a:extLst>
            </p:cNvPr>
            <p:cNvSpPr>
              <a:spLocks/>
            </p:cNvSpPr>
            <p:nvPr/>
          </p:nvSpPr>
          <p:spPr bwMode="auto">
            <a:xfrm>
              <a:off x="5287505" y="6344794"/>
              <a:ext cx="1481853" cy="2017297"/>
            </a:xfrm>
            <a:custGeom>
              <a:avLst/>
              <a:gdLst>
                <a:gd name="T0" fmla="*/ 41 w 559"/>
                <a:gd name="T1" fmla="*/ 22 h 761"/>
                <a:gd name="T2" fmla="*/ 41 w 559"/>
                <a:gd name="T3" fmla="*/ 22 h 761"/>
                <a:gd name="T4" fmla="*/ 22 w 559"/>
                <a:gd name="T5" fmla="*/ 122 h 761"/>
                <a:gd name="T6" fmla="*/ 419 w 559"/>
                <a:gd name="T7" fmla="*/ 720 h 761"/>
                <a:gd name="T8" fmla="*/ 518 w 559"/>
                <a:gd name="T9" fmla="*/ 739 h 761"/>
                <a:gd name="T10" fmla="*/ 518 w 559"/>
                <a:gd name="T11" fmla="*/ 739 h 761"/>
                <a:gd name="T12" fmla="*/ 537 w 559"/>
                <a:gd name="T13" fmla="*/ 640 h 761"/>
                <a:gd name="T14" fmla="*/ 140 w 559"/>
                <a:gd name="T15" fmla="*/ 41 h 761"/>
                <a:gd name="T16" fmla="*/ 41 w 559"/>
                <a:gd name="T17" fmla="*/ 22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9" h="761">
                  <a:moveTo>
                    <a:pt x="41" y="22"/>
                  </a:moveTo>
                  <a:cubicBezTo>
                    <a:pt x="41" y="22"/>
                    <a:pt x="41" y="22"/>
                    <a:pt x="41" y="22"/>
                  </a:cubicBezTo>
                  <a:cubicBezTo>
                    <a:pt x="8" y="45"/>
                    <a:pt x="0" y="89"/>
                    <a:pt x="22" y="122"/>
                  </a:cubicBezTo>
                  <a:cubicBezTo>
                    <a:pt x="419" y="720"/>
                    <a:pt x="419" y="720"/>
                    <a:pt x="419" y="720"/>
                  </a:cubicBezTo>
                  <a:cubicBezTo>
                    <a:pt x="441" y="753"/>
                    <a:pt x="486" y="761"/>
                    <a:pt x="518" y="739"/>
                  </a:cubicBezTo>
                  <a:cubicBezTo>
                    <a:pt x="518" y="739"/>
                    <a:pt x="518" y="739"/>
                    <a:pt x="518" y="739"/>
                  </a:cubicBezTo>
                  <a:cubicBezTo>
                    <a:pt x="551" y="717"/>
                    <a:pt x="559" y="672"/>
                    <a:pt x="537" y="640"/>
                  </a:cubicBezTo>
                  <a:cubicBezTo>
                    <a:pt x="140" y="41"/>
                    <a:pt x="140" y="41"/>
                    <a:pt x="140" y="41"/>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9">
              <a:extLst>
                <a:ext uri="{FF2B5EF4-FFF2-40B4-BE49-F238E27FC236}">
                  <a16:creationId xmlns:a16="http://schemas.microsoft.com/office/drawing/2014/main" id="{8040F901-02F4-511B-7F4B-BFC6819075DD}"/>
                </a:ext>
              </a:extLst>
            </p:cNvPr>
            <p:cNvSpPr>
              <a:spLocks/>
            </p:cNvSpPr>
            <p:nvPr/>
          </p:nvSpPr>
          <p:spPr bwMode="auto">
            <a:xfrm>
              <a:off x="5714278" y="7222052"/>
              <a:ext cx="1556934" cy="1543104"/>
            </a:xfrm>
            <a:custGeom>
              <a:avLst/>
              <a:gdLst>
                <a:gd name="T0" fmla="*/ 258 w 788"/>
                <a:gd name="T1" fmla="*/ 781 h 781"/>
                <a:gd name="T2" fmla="*/ 258 w 788"/>
                <a:gd name="T3" fmla="*/ 589 h 781"/>
                <a:gd name="T4" fmla="*/ 0 w 788"/>
                <a:gd name="T5" fmla="*/ 0 h 781"/>
                <a:gd name="T6" fmla="*/ 788 w 788"/>
                <a:gd name="T7" fmla="*/ 0 h 781"/>
                <a:gd name="T8" fmla="*/ 788 w 788"/>
                <a:gd name="T9" fmla="*/ 781 h 781"/>
                <a:gd name="T10" fmla="*/ 258 w 788"/>
                <a:gd name="T11" fmla="*/ 781 h 781"/>
              </a:gdLst>
              <a:ahLst/>
              <a:cxnLst>
                <a:cxn ang="0">
                  <a:pos x="T0" y="T1"/>
                </a:cxn>
                <a:cxn ang="0">
                  <a:pos x="T2" y="T3"/>
                </a:cxn>
                <a:cxn ang="0">
                  <a:pos x="T4" y="T5"/>
                </a:cxn>
                <a:cxn ang="0">
                  <a:pos x="T6" y="T7"/>
                </a:cxn>
                <a:cxn ang="0">
                  <a:pos x="T8" y="T9"/>
                </a:cxn>
                <a:cxn ang="0">
                  <a:pos x="T10" y="T11"/>
                </a:cxn>
              </a:cxnLst>
              <a:rect l="0" t="0" r="r" b="b"/>
              <a:pathLst>
                <a:path w="788" h="781">
                  <a:moveTo>
                    <a:pt x="258" y="781"/>
                  </a:moveTo>
                  <a:lnTo>
                    <a:pt x="258" y="589"/>
                  </a:lnTo>
                  <a:lnTo>
                    <a:pt x="0" y="0"/>
                  </a:lnTo>
                  <a:lnTo>
                    <a:pt x="788" y="0"/>
                  </a:lnTo>
                  <a:lnTo>
                    <a:pt x="788" y="781"/>
                  </a:lnTo>
                  <a:lnTo>
                    <a:pt x="258" y="781"/>
                  </a:ln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00">
              <a:extLst>
                <a:ext uri="{FF2B5EF4-FFF2-40B4-BE49-F238E27FC236}">
                  <a16:creationId xmlns:a16="http://schemas.microsoft.com/office/drawing/2014/main" id="{A39FF26A-3BA5-5629-F76E-D748516E8A54}"/>
                </a:ext>
              </a:extLst>
            </p:cNvPr>
            <p:cNvSpPr>
              <a:spLocks/>
            </p:cNvSpPr>
            <p:nvPr/>
          </p:nvSpPr>
          <p:spPr bwMode="auto">
            <a:xfrm>
              <a:off x="5212425" y="6901972"/>
              <a:ext cx="1464071" cy="1863184"/>
            </a:xfrm>
            <a:custGeom>
              <a:avLst/>
              <a:gdLst>
                <a:gd name="T0" fmla="*/ 40 w 552"/>
                <a:gd name="T1" fmla="*/ 22 h 703"/>
                <a:gd name="T2" fmla="*/ 40 w 552"/>
                <a:gd name="T3" fmla="*/ 22 h 703"/>
                <a:gd name="T4" fmla="*/ 21 w 552"/>
                <a:gd name="T5" fmla="*/ 121 h 703"/>
                <a:gd name="T6" fmla="*/ 407 w 552"/>
                <a:gd name="T7" fmla="*/ 703 h 703"/>
                <a:gd name="T8" fmla="*/ 544 w 552"/>
                <a:gd name="T9" fmla="*/ 703 h 703"/>
                <a:gd name="T10" fmla="*/ 536 w 552"/>
                <a:gd name="T11" fmla="*/ 639 h 703"/>
                <a:gd name="T12" fmla="*/ 139 w 552"/>
                <a:gd name="T13" fmla="*/ 41 h 703"/>
                <a:gd name="T14" fmla="*/ 40 w 552"/>
                <a:gd name="T15" fmla="*/ 22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2" h="703">
                  <a:moveTo>
                    <a:pt x="40" y="22"/>
                  </a:moveTo>
                  <a:cubicBezTo>
                    <a:pt x="40" y="22"/>
                    <a:pt x="40" y="22"/>
                    <a:pt x="40" y="22"/>
                  </a:cubicBezTo>
                  <a:cubicBezTo>
                    <a:pt x="8" y="44"/>
                    <a:pt x="0" y="88"/>
                    <a:pt x="21" y="121"/>
                  </a:cubicBezTo>
                  <a:cubicBezTo>
                    <a:pt x="407" y="703"/>
                    <a:pt x="407" y="703"/>
                    <a:pt x="407" y="703"/>
                  </a:cubicBezTo>
                  <a:cubicBezTo>
                    <a:pt x="544" y="703"/>
                    <a:pt x="544" y="703"/>
                    <a:pt x="544" y="703"/>
                  </a:cubicBezTo>
                  <a:cubicBezTo>
                    <a:pt x="552" y="682"/>
                    <a:pt x="549" y="659"/>
                    <a:pt x="536" y="639"/>
                  </a:cubicBezTo>
                  <a:cubicBezTo>
                    <a:pt x="139" y="41"/>
                    <a:pt x="139" y="41"/>
                    <a:pt x="139" y="41"/>
                  </a:cubicBezTo>
                  <a:cubicBezTo>
                    <a:pt x="118" y="8"/>
                    <a:pt x="72" y="0"/>
                    <a:pt x="40"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3">
              <a:extLst>
                <a:ext uri="{FF2B5EF4-FFF2-40B4-BE49-F238E27FC236}">
                  <a16:creationId xmlns:a16="http://schemas.microsoft.com/office/drawing/2014/main" id="{5E8716DA-57A2-6CCB-361F-E171968C66AD}"/>
                </a:ext>
              </a:extLst>
            </p:cNvPr>
            <p:cNvSpPr>
              <a:spLocks/>
            </p:cNvSpPr>
            <p:nvPr/>
          </p:nvSpPr>
          <p:spPr bwMode="auto">
            <a:xfrm>
              <a:off x="5714278" y="5117819"/>
              <a:ext cx="1315885" cy="2592256"/>
            </a:xfrm>
            <a:custGeom>
              <a:avLst/>
              <a:gdLst>
                <a:gd name="T0" fmla="*/ 494 w 496"/>
                <a:gd name="T1" fmla="*/ 0 h 978"/>
                <a:gd name="T2" fmla="*/ 2 w 496"/>
                <a:gd name="T3" fmla="*/ 0 h 978"/>
                <a:gd name="T4" fmla="*/ 0 w 496"/>
                <a:gd name="T5" fmla="*/ 2 h 978"/>
                <a:gd name="T6" fmla="*/ 0 w 496"/>
                <a:gd name="T7" fmla="*/ 976 h 978"/>
                <a:gd name="T8" fmla="*/ 2 w 496"/>
                <a:gd name="T9" fmla="*/ 978 h 978"/>
                <a:gd name="T10" fmla="*/ 494 w 496"/>
                <a:gd name="T11" fmla="*/ 978 h 978"/>
                <a:gd name="T12" fmla="*/ 496 w 496"/>
                <a:gd name="T13" fmla="*/ 976 h 978"/>
                <a:gd name="T14" fmla="*/ 496 w 496"/>
                <a:gd name="T15" fmla="*/ 2 h 978"/>
                <a:gd name="T16" fmla="*/ 494 w 496"/>
                <a:gd name="T17" fmla="*/ 0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6" h="978">
                  <a:moveTo>
                    <a:pt x="494" y="0"/>
                  </a:moveTo>
                  <a:cubicBezTo>
                    <a:pt x="2" y="0"/>
                    <a:pt x="2" y="0"/>
                    <a:pt x="2" y="0"/>
                  </a:cubicBezTo>
                  <a:cubicBezTo>
                    <a:pt x="1" y="0"/>
                    <a:pt x="0" y="1"/>
                    <a:pt x="0" y="2"/>
                  </a:cubicBezTo>
                  <a:cubicBezTo>
                    <a:pt x="0" y="976"/>
                    <a:pt x="0" y="976"/>
                    <a:pt x="0" y="976"/>
                  </a:cubicBezTo>
                  <a:cubicBezTo>
                    <a:pt x="0" y="977"/>
                    <a:pt x="1" y="978"/>
                    <a:pt x="2" y="978"/>
                  </a:cubicBezTo>
                  <a:cubicBezTo>
                    <a:pt x="494" y="978"/>
                    <a:pt x="494" y="978"/>
                    <a:pt x="494" y="978"/>
                  </a:cubicBezTo>
                  <a:cubicBezTo>
                    <a:pt x="495" y="978"/>
                    <a:pt x="496" y="977"/>
                    <a:pt x="496" y="976"/>
                  </a:cubicBezTo>
                  <a:cubicBezTo>
                    <a:pt x="496" y="2"/>
                    <a:pt x="496" y="2"/>
                    <a:pt x="496" y="2"/>
                  </a:cubicBezTo>
                  <a:cubicBezTo>
                    <a:pt x="496" y="1"/>
                    <a:pt x="495" y="0"/>
                    <a:pt x="494" y="0"/>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sz="2000" dirty="0"/>
            </a:p>
          </p:txBody>
        </p:sp>
        <p:sp>
          <p:nvSpPr>
            <p:cNvPr id="101" name="Oval 11">
              <a:extLst>
                <a:ext uri="{FF2B5EF4-FFF2-40B4-BE49-F238E27FC236}">
                  <a16:creationId xmlns:a16="http://schemas.microsoft.com/office/drawing/2014/main" id="{3CFFFEDC-CAE9-D1E7-2E21-52473ABB4C7B}"/>
                </a:ext>
              </a:extLst>
            </p:cNvPr>
            <p:cNvSpPr>
              <a:spLocks noChangeArrowheads="1"/>
            </p:cNvSpPr>
            <p:nvPr/>
          </p:nvSpPr>
          <p:spPr bwMode="auto">
            <a:xfrm>
              <a:off x="6289238" y="7771327"/>
              <a:ext cx="162015" cy="162015"/>
            </a:xfrm>
            <a:prstGeom prst="ellipse">
              <a:avLst/>
            </a:prstGeom>
            <a:solidFill>
              <a:srgbClr val="B2B2B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4">
              <a:extLst>
                <a:ext uri="{FF2B5EF4-FFF2-40B4-BE49-F238E27FC236}">
                  <a16:creationId xmlns:a16="http://schemas.microsoft.com/office/drawing/2014/main" id="{0F26B64E-CFEF-FFD6-59F0-9012DA3A94D4}"/>
                </a:ext>
              </a:extLst>
            </p:cNvPr>
            <p:cNvSpPr>
              <a:spLocks/>
            </p:cNvSpPr>
            <p:nvPr/>
          </p:nvSpPr>
          <p:spPr bwMode="auto">
            <a:xfrm>
              <a:off x="6105488" y="4965683"/>
              <a:ext cx="531492" cy="47420"/>
            </a:xfrm>
            <a:custGeom>
              <a:avLst/>
              <a:gdLst>
                <a:gd name="T0" fmla="*/ 191 w 200"/>
                <a:gd name="T1" fmla="*/ 0 h 18"/>
                <a:gd name="T2" fmla="*/ 9 w 200"/>
                <a:gd name="T3" fmla="*/ 0 h 18"/>
                <a:gd name="T4" fmla="*/ 0 w 200"/>
                <a:gd name="T5" fmla="*/ 9 h 18"/>
                <a:gd name="T6" fmla="*/ 0 w 200"/>
                <a:gd name="T7" fmla="*/ 9 h 18"/>
                <a:gd name="T8" fmla="*/ 9 w 200"/>
                <a:gd name="T9" fmla="*/ 18 h 18"/>
                <a:gd name="T10" fmla="*/ 191 w 200"/>
                <a:gd name="T11" fmla="*/ 18 h 18"/>
                <a:gd name="T12" fmla="*/ 200 w 200"/>
                <a:gd name="T13" fmla="*/ 9 h 18"/>
                <a:gd name="T14" fmla="*/ 200 w 200"/>
                <a:gd name="T15" fmla="*/ 9 h 18"/>
                <a:gd name="T16" fmla="*/ 191 w 200"/>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0" h="18">
                  <a:moveTo>
                    <a:pt x="191" y="0"/>
                  </a:moveTo>
                  <a:cubicBezTo>
                    <a:pt x="9" y="0"/>
                    <a:pt x="9" y="0"/>
                    <a:pt x="9" y="0"/>
                  </a:cubicBezTo>
                  <a:cubicBezTo>
                    <a:pt x="4" y="0"/>
                    <a:pt x="0" y="4"/>
                    <a:pt x="0" y="9"/>
                  </a:cubicBezTo>
                  <a:cubicBezTo>
                    <a:pt x="0" y="9"/>
                    <a:pt x="0" y="9"/>
                    <a:pt x="0" y="9"/>
                  </a:cubicBezTo>
                  <a:cubicBezTo>
                    <a:pt x="0" y="14"/>
                    <a:pt x="4" y="18"/>
                    <a:pt x="9" y="18"/>
                  </a:cubicBezTo>
                  <a:cubicBezTo>
                    <a:pt x="191" y="18"/>
                    <a:pt x="191" y="18"/>
                    <a:pt x="191" y="18"/>
                  </a:cubicBezTo>
                  <a:cubicBezTo>
                    <a:pt x="196" y="18"/>
                    <a:pt x="200" y="14"/>
                    <a:pt x="200" y="9"/>
                  </a:cubicBezTo>
                  <a:cubicBezTo>
                    <a:pt x="200" y="9"/>
                    <a:pt x="200" y="9"/>
                    <a:pt x="200" y="9"/>
                  </a:cubicBezTo>
                  <a:cubicBezTo>
                    <a:pt x="200" y="4"/>
                    <a:pt x="196" y="0"/>
                    <a:pt x="191" y="0"/>
                  </a:cubicBezTo>
                  <a:close/>
                </a:path>
              </a:pathLst>
            </a:custGeom>
            <a:solidFill>
              <a:srgbClr val="B2B2B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6">
              <a:extLst>
                <a:ext uri="{FF2B5EF4-FFF2-40B4-BE49-F238E27FC236}">
                  <a16:creationId xmlns:a16="http://schemas.microsoft.com/office/drawing/2014/main" id="{1200ECE9-A065-0816-F711-3006BD030ECA}"/>
                </a:ext>
              </a:extLst>
            </p:cNvPr>
            <p:cNvSpPr>
              <a:spLocks/>
            </p:cNvSpPr>
            <p:nvPr/>
          </p:nvSpPr>
          <p:spPr bwMode="auto">
            <a:xfrm>
              <a:off x="5178836" y="6249956"/>
              <a:ext cx="598669" cy="679678"/>
            </a:xfrm>
            <a:custGeom>
              <a:avLst/>
              <a:gdLst>
                <a:gd name="T0" fmla="*/ 41 w 226"/>
                <a:gd name="T1" fmla="*/ 23 h 257"/>
                <a:gd name="T2" fmla="*/ 41 w 226"/>
                <a:gd name="T3" fmla="*/ 23 h 257"/>
                <a:gd name="T4" fmla="*/ 22 w 226"/>
                <a:gd name="T5" fmla="*/ 122 h 257"/>
                <a:gd name="T6" fmla="*/ 86 w 226"/>
                <a:gd name="T7" fmla="*/ 216 h 257"/>
                <a:gd name="T8" fmla="*/ 185 w 226"/>
                <a:gd name="T9" fmla="*/ 235 h 257"/>
                <a:gd name="T10" fmla="*/ 185 w 226"/>
                <a:gd name="T11" fmla="*/ 235 h 257"/>
                <a:gd name="T12" fmla="*/ 204 w 226"/>
                <a:gd name="T13" fmla="*/ 135 h 257"/>
                <a:gd name="T14" fmla="*/ 140 w 226"/>
                <a:gd name="T15" fmla="*/ 41 h 257"/>
                <a:gd name="T16" fmla="*/ 41 w 226"/>
                <a:gd name="T17" fmla="*/ 23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7">
                  <a:moveTo>
                    <a:pt x="41" y="23"/>
                  </a:moveTo>
                  <a:cubicBezTo>
                    <a:pt x="41" y="23"/>
                    <a:pt x="41" y="23"/>
                    <a:pt x="41" y="23"/>
                  </a:cubicBezTo>
                  <a:cubicBezTo>
                    <a:pt x="8" y="45"/>
                    <a:pt x="0" y="89"/>
                    <a:pt x="22" y="122"/>
                  </a:cubicBezTo>
                  <a:cubicBezTo>
                    <a:pt x="86" y="216"/>
                    <a:pt x="86" y="216"/>
                    <a:pt x="86" y="216"/>
                  </a:cubicBezTo>
                  <a:cubicBezTo>
                    <a:pt x="108" y="248"/>
                    <a:pt x="153" y="257"/>
                    <a:pt x="185" y="235"/>
                  </a:cubicBezTo>
                  <a:cubicBezTo>
                    <a:pt x="185" y="235"/>
                    <a:pt x="185" y="235"/>
                    <a:pt x="185" y="235"/>
                  </a:cubicBezTo>
                  <a:cubicBezTo>
                    <a:pt x="218" y="213"/>
                    <a:pt x="226" y="168"/>
                    <a:pt x="204" y="135"/>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7">
              <a:extLst>
                <a:ext uri="{FF2B5EF4-FFF2-40B4-BE49-F238E27FC236}">
                  <a16:creationId xmlns:a16="http://schemas.microsoft.com/office/drawing/2014/main" id="{39AFBCCF-D239-6DE6-B72C-96517B6C0698}"/>
                </a:ext>
              </a:extLst>
            </p:cNvPr>
            <p:cNvSpPr>
              <a:spLocks/>
            </p:cNvSpPr>
            <p:nvPr/>
          </p:nvSpPr>
          <p:spPr bwMode="auto">
            <a:xfrm>
              <a:off x="5111659" y="6753786"/>
              <a:ext cx="628305" cy="723145"/>
            </a:xfrm>
            <a:custGeom>
              <a:avLst/>
              <a:gdLst>
                <a:gd name="T0" fmla="*/ 41 w 237"/>
                <a:gd name="T1" fmla="*/ 23 h 273"/>
                <a:gd name="T2" fmla="*/ 41 w 237"/>
                <a:gd name="T3" fmla="*/ 23 h 273"/>
                <a:gd name="T4" fmla="*/ 22 w 237"/>
                <a:gd name="T5" fmla="*/ 122 h 273"/>
                <a:gd name="T6" fmla="*/ 97 w 237"/>
                <a:gd name="T7" fmla="*/ 232 h 273"/>
                <a:gd name="T8" fmla="*/ 196 w 237"/>
                <a:gd name="T9" fmla="*/ 251 h 273"/>
                <a:gd name="T10" fmla="*/ 196 w 237"/>
                <a:gd name="T11" fmla="*/ 251 h 273"/>
                <a:gd name="T12" fmla="*/ 215 w 237"/>
                <a:gd name="T13" fmla="*/ 152 h 273"/>
                <a:gd name="T14" fmla="*/ 140 w 237"/>
                <a:gd name="T15" fmla="*/ 41 h 273"/>
                <a:gd name="T16" fmla="*/ 41 w 237"/>
                <a:gd name="T17" fmla="*/ 2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273">
                  <a:moveTo>
                    <a:pt x="41" y="23"/>
                  </a:moveTo>
                  <a:cubicBezTo>
                    <a:pt x="41" y="23"/>
                    <a:pt x="41" y="23"/>
                    <a:pt x="41" y="23"/>
                  </a:cubicBezTo>
                  <a:cubicBezTo>
                    <a:pt x="8" y="45"/>
                    <a:pt x="0" y="89"/>
                    <a:pt x="22" y="122"/>
                  </a:cubicBezTo>
                  <a:cubicBezTo>
                    <a:pt x="97" y="232"/>
                    <a:pt x="97" y="232"/>
                    <a:pt x="97" y="232"/>
                  </a:cubicBezTo>
                  <a:cubicBezTo>
                    <a:pt x="119" y="265"/>
                    <a:pt x="163" y="273"/>
                    <a:pt x="196" y="251"/>
                  </a:cubicBezTo>
                  <a:cubicBezTo>
                    <a:pt x="196" y="251"/>
                    <a:pt x="196" y="251"/>
                    <a:pt x="196" y="251"/>
                  </a:cubicBezTo>
                  <a:cubicBezTo>
                    <a:pt x="228" y="229"/>
                    <a:pt x="237" y="184"/>
                    <a:pt x="215" y="152"/>
                  </a:cubicBezTo>
                  <a:cubicBezTo>
                    <a:pt x="140" y="41"/>
                    <a:pt x="140" y="41"/>
                    <a:pt x="140" y="41"/>
                  </a:cubicBezTo>
                  <a:cubicBezTo>
                    <a:pt x="118" y="9"/>
                    <a:pt x="73" y="0"/>
                    <a:pt x="41" y="23"/>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8">
              <a:extLst>
                <a:ext uri="{FF2B5EF4-FFF2-40B4-BE49-F238E27FC236}">
                  <a16:creationId xmlns:a16="http://schemas.microsoft.com/office/drawing/2014/main" id="{8B25F1E0-87FE-EA42-CA24-82C8A5D0D57F}"/>
                </a:ext>
              </a:extLst>
            </p:cNvPr>
            <p:cNvSpPr>
              <a:spLocks/>
            </p:cNvSpPr>
            <p:nvPr/>
          </p:nvSpPr>
          <p:spPr bwMode="auto">
            <a:xfrm>
              <a:off x="5234159" y="5722417"/>
              <a:ext cx="598669" cy="677701"/>
            </a:xfrm>
            <a:custGeom>
              <a:avLst/>
              <a:gdLst>
                <a:gd name="T0" fmla="*/ 41 w 226"/>
                <a:gd name="T1" fmla="*/ 22 h 256"/>
                <a:gd name="T2" fmla="*/ 41 w 226"/>
                <a:gd name="T3" fmla="*/ 22 h 256"/>
                <a:gd name="T4" fmla="*/ 22 w 226"/>
                <a:gd name="T5" fmla="*/ 121 h 256"/>
                <a:gd name="T6" fmla="*/ 86 w 226"/>
                <a:gd name="T7" fmla="*/ 215 h 256"/>
                <a:gd name="T8" fmla="*/ 185 w 226"/>
                <a:gd name="T9" fmla="*/ 234 h 256"/>
                <a:gd name="T10" fmla="*/ 185 w 226"/>
                <a:gd name="T11" fmla="*/ 234 h 256"/>
                <a:gd name="T12" fmla="*/ 204 w 226"/>
                <a:gd name="T13" fmla="*/ 134 h 256"/>
                <a:gd name="T14" fmla="*/ 140 w 226"/>
                <a:gd name="T15" fmla="*/ 40 h 256"/>
                <a:gd name="T16" fmla="*/ 41 w 226"/>
                <a:gd name="T17" fmla="*/ 2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256">
                  <a:moveTo>
                    <a:pt x="41" y="22"/>
                  </a:moveTo>
                  <a:cubicBezTo>
                    <a:pt x="41" y="22"/>
                    <a:pt x="41" y="22"/>
                    <a:pt x="41" y="22"/>
                  </a:cubicBezTo>
                  <a:cubicBezTo>
                    <a:pt x="8" y="44"/>
                    <a:pt x="0" y="88"/>
                    <a:pt x="22" y="121"/>
                  </a:cubicBezTo>
                  <a:cubicBezTo>
                    <a:pt x="86" y="215"/>
                    <a:pt x="86" y="215"/>
                    <a:pt x="86" y="215"/>
                  </a:cubicBezTo>
                  <a:cubicBezTo>
                    <a:pt x="108" y="247"/>
                    <a:pt x="153" y="256"/>
                    <a:pt x="185" y="234"/>
                  </a:cubicBezTo>
                  <a:cubicBezTo>
                    <a:pt x="185" y="234"/>
                    <a:pt x="185" y="234"/>
                    <a:pt x="185" y="234"/>
                  </a:cubicBezTo>
                  <a:cubicBezTo>
                    <a:pt x="217" y="212"/>
                    <a:pt x="226" y="167"/>
                    <a:pt x="204" y="134"/>
                  </a:cubicBezTo>
                  <a:cubicBezTo>
                    <a:pt x="140" y="40"/>
                    <a:pt x="140" y="40"/>
                    <a:pt x="140" y="40"/>
                  </a:cubicBezTo>
                  <a:cubicBezTo>
                    <a:pt x="118" y="8"/>
                    <a:pt x="73" y="0"/>
                    <a:pt x="41" y="2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9">
              <a:extLst>
                <a:ext uri="{FF2B5EF4-FFF2-40B4-BE49-F238E27FC236}">
                  <a16:creationId xmlns:a16="http://schemas.microsoft.com/office/drawing/2014/main" id="{5F354BD8-20FE-CDEF-CE84-96F5FDE278BC}"/>
                </a:ext>
              </a:extLst>
            </p:cNvPr>
            <p:cNvSpPr>
              <a:spLocks/>
            </p:cNvSpPr>
            <p:nvPr/>
          </p:nvSpPr>
          <p:spPr bwMode="auto">
            <a:xfrm>
              <a:off x="7008431" y="6575965"/>
              <a:ext cx="517660" cy="1807862"/>
            </a:xfrm>
            <a:custGeom>
              <a:avLst/>
              <a:gdLst>
                <a:gd name="T0" fmla="*/ 51 w 195"/>
                <a:gd name="T1" fmla="*/ 682 h 682"/>
                <a:gd name="T2" fmla="*/ 0 w 195"/>
                <a:gd name="T3" fmla="*/ 682 h 682"/>
                <a:gd name="T4" fmla="*/ 6 w 195"/>
                <a:gd name="T5" fmla="*/ 620 h 682"/>
                <a:gd name="T6" fmla="*/ 49 w 195"/>
                <a:gd name="T7" fmla="*/ 119 h 682"/>
                <a:gd name="T8" fmla="*/ 195 w 195"/>
                <a:gd name="T9" fmla="*/ 0 h 682"/>
                <a:gd name="T10" fmla="*/ 144 w 195"/>
                <a:gd name="T11" fmla="*/ 592 h 682"/>
                <a:gd name="T12" fmla="*/ 51 w 195"/>
                <a:gd name="T13" fmla="*/ 682 h 682"/>
              </a:gdLst>
              <a:ahLst/>
              <a:cxnLst>
                <a:cxn ang="0">
                  <a:pos x="T0" y="T1"/>
                </a:cxn>
                <a:cxn ang="0">
                  <a:pos x="T2" y="T3"/>
                </a:cxn>
                <a:cxn ang="0">
                  <a:pos x="T4" y="T5"/>
                </a:cxn>
                <a:cxn ang="0">
                  <a:pos x="T6" y="T7"/>
                </a:cxn>
                <a:cxn ang="0">
                  <a:pos x="T8" y="T9"/>
                </a:cxn>
                <a:cxn ang="0">
                  <a:pos x="T10" y="T11"/>
                </a:cxn>
                <a:cxn ang="0">
                  <a:pos x="T12" y="T13"/>
                </a:cxn>
              </a:cxnLst>
              <a:rect l="0" t="0" r="r" b="b"/>
              <a:pathLst>
                <a:path w="195" h="682">
                  <a:moveTo>
                    <a:pt x="51" y="682"/>
                  </a:moveTo>
                  <a:cubicBezTo>
                    <a:pt x="0" y="682"/>
                    <a:pt x="0" y="682"/>
                    <a:pt x="0" y="682"/>
                  </a:cubicBezTo>
                  <a:cubicBezTo>
                    <a:pt x="6" y="620"/>
                    <a:pt x="6" y="620"/>
                    <a:pt x="6" y="620"/>
                  </a:cubicBezTo>
                  <a:cubicBezTo>
                    <a:pt x="49" y="119"/>
                    <a:pt x="49" y="119"/>
                    <a:pt x="49" y="119"/>
                  </a:cubicBezTo>
                  <a:cubicBezTo>
                    <a:pt x="58" y="14"/>
                    <a:pt x="129" y="0"/>
                    <a:pt x="195" y="0"/>
                  </a:cubicBezTo>
                  <a:cubicBezTo>
                    <a:pt x="144" y="592"/>
                    <a:pt x="144" y="592"/>
                    <a:pt x="144" y="592"/>
                  </a:cubicBezTo>
                  <a:cubicBezTo>
                    <a:pt x="139" y="642"/>
                    <a:pt x="98" y="682"/>
                    <a:pt x="51" y="682"/>
                  </a:cubicBezTo>
                  <a:close/>
                </a:path>
              </a:pathLst>
            </a:custGeom>
            <a:solidFill>
              <a:srgbClr val="ECBB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TextBox 116">
              <a:extLst>
                <a:ext uri="{FF2B5EF4-FFF2-40B4-BE49-F238E27FC236}">
                  <a16:creationId xmlns:a16="http://schemas.microsoft.com/office/drawing/2014/main" id="{228BB8B6-0488-7416-8321-4117A1B639CD}"/>
                </a:ext>
              </a:extLst>
            </p:cNvPr>
            <p:cNvSpPr txBox="1"/>
            <p:nvPr/>
          </p:nvSpPr>
          <p:spPr>
            <a:xfrm>
              <a:off x="5535304" y="5227737"/>
              <a:ext cx="1687068" cy="634891"/>
            </a:xfrm>
            <a:prstGeom prst="rect">
              <a:avLst/>
            </a:prstGeom>
            <a:noFill/>
          </p:spPr>
          <p:txBody>
            <a:bodyPr wrap="square">
              <a:spAutoFit/>
            </a:bodyPr>
            <a:lstStyle/>
            <a:p>
              <a:pPr algn="ctr">
                <a:lnSpc>
                  <a:spcPts val="2480"/>
                </a:lnSpc>
              </a:pPr>
              <a:r>
                <a:rPr lang="en-US" sz="2800" b="1" dirty="0">
                  <a:solidFill>
                    <a:srgbClr val="0289AE"/>
                  </a:solidFill>
                </a:rPr>
                <a:t>Key </a:t>
              </a:r>
              <a:r>
                <a:rPr lang="en-US" sz="2800" b="1" dirty="0" err="1">
                  <a:solidFill>
                    <a:srgbClr val="0289AE"/>
                  </a:solidFill>
                </a:rPr>
                <a:t>Takeways</a:t>
              </a:r>
              <a:endParaRPr lang="en-US" sz="2800" b="1" dirty="0">
                <a:solidFill>
                  <a:srgbClr val="0289AE"/>
                </a:solidFill>
              </a:endParaRPr>
            </a:p>
          </p:txBody>
        </p:sp>
      </p:grpSp>
      <p:grpSp>
        <p:nvGrpSpPr>
          <p:cNvPr id="127" name="Group 126">
            <a:extLst>
              <a:ext uri="{FF2B5EF4-FFF2-40B4-BE49-F238E27FC236}">
                <a16:creationId xmlns:a16="http://schemas.microsoft.com/office/drawing/2014/main" id="{94B468E4-D0DF-D8D6-64F1-C9B8D551AA62}"/>
              </a:ext>
            </a:extLst>
          </p:cNvPr>
          <p:cNvGrpSpPr/>
          <p:nvPr/>
        </p:nvGrpSpPr>
        <p:grpSpPr>
          <a:xfrm>
            <a:off x="0" y="582317"/>
            <a:ext cx="1448894" cy="883507"/>
            <a:chOff x="0" y="582317"/>
            <a:chExt cx="1448894" cy="883507"/>
          </a:xfrm>
        </p:grpSpPr>
        <p:cxnSp>
          <p:nvCxnSpPr>
            <p:cNvPr id="120" name="Straight Connector 33">
              <a:extLst>
                <a:ext uri="{FF2B5EF4-FFF2-40B4-BE49-F238E27FC236}">
                  <a16:creationId xmlns:a16="http://schemas.microsoft.com/office/drawing/2014/main" id="{9FCFCFA8-C292-67A0-23A5-72693F275192}"/>
                </a:ext>
              </a:extLst>
            </p:cNvPr>
            <p:cNvCxnSpPr>
              <a:cxnSpLocks/>
            </p:cNvCxnSpPr>
            <p:nvPr/>
          </p:nvCxnSpPr>
          <p:spPr>
            <a:xfrm>
              <a:off x="0" y="951782"/>
              <a:ext cx="132080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A966DF69-D904-2810-1549-54DA3CA57E2A}"/>
                </a:ext>
              </a:extLst>
            </p:cNvPr>
            <p:cNvGrpSpPr/>
            <p:nvPr/>
          </p:nvGrpSpPr>
          <p:grpSpPr>
            <a:xfrm>
              <a:off x="708799" y="582317"/>
              <a:ext cx="740095" cy="883507"/>
              <a:chOff x="4051865" y="5165558"/>
              <a:chExt cx="946855" cy="1130331"/>
            </a:xfrm>
          </p:grpSpPr>
          <p:sp>
            <p:nvSpPr>
              <p:cNvPr id="124" name="Oval 16">
                <a:extLst>
                  <a:ext uri="{FF2B5EF4-FFF2-40B4-BE49-F238E27FC236}">
                    <a16:creationId xmlns:a16="http://schemas.microsoft.com/office/drawing/2014/main" id="{BF8106B4-357F-65AE-9540-893FED54C738}"/>
                  </a:ext>
                </a:extLst>
              </p:cNvPr>
              <p:cNvSpPr/>
              <p:nvPr/>
            </p:nvSpPr>
            <p:spPr>
              <a:xfrm>
                <a:off x="4051865" y="5165558"/>
                <a:ext cx="946855" cy="868299"/>
              </a:xfrm>
              <a:prstGeom prst="ellipse">
                <a:avLst/>
              </a:prstGeom>
              <a:solidFill>
                <a:srgbClr val="62A84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25" name="TextBox 26">
                <a:extLst>
                  <a:ext uri="{FF2B5EF4-FFF2-40B4-BE49-F238E27FC236}">
                    <a16:creationId xmlns:a16="http://schemas.microsoft.com/office/drawing/2014/main" id="{DFE65B16-F6B3-A969-8891-E5741F3F1D47}"/>
                  </a:ext>
                </a:extLst>
              </p:cNvPr>
              <p:cNvSpPr txBox="1"/>
              <p:nvPr/>
            </p:nvSpPr>
            <p:spPr bwMode="auto">
              <a:xfrm>
                <a:off x="4066676" y="5206813"/>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01</a:t>
                </a:r>
              </a:p>
            </p:txBody>
          </p:sp>
        </p:grpSp>
      </p:grpSp>
      <p:grpSp>
        <p:nvGrpSpPr>
          <p:cNvPr id="128" name="Group 127">
            <a:extLst>
              <a:ext uri="{FF2B5EF4-FFF2-40B4-BE49-F238E27FC236}">
                <a16:creationId xmlns:a16="http://schemas.microsoft.com/office/drawing/2014/main" id="{C0CE71A7-B6F6-F8DC-CDF1-AAFA0E680B13}"/>
              </a:ext>
            </a:extLst>
          </p:cNvPr>
          <p:cNvGrpSpPr/>
          <p:nvPr/>
        </p:nvGrpSpPr>
        <p:grpSpPr>
          <a:xfrm>
            <a:off x="0" y="2662981"/>
            <a:ext cx="1448894" cy="870102"/>
            <a:chOff x="0" y="582324"/>
            <a:chExt cx="1448894" cy="870102"/>
          </a:xfrm>
        </p:grpSpPr>
        <p:cxnSp>
          <p:nvCxnSpPr>
            <p:cNvPr id="129" name="Straight Connector 33">
              <a:extLst>
                <a:ext uri="{FF2B5EF4-FFF2-40B4-BE49-F238E27FC236}">
                  <a16:creationId xmlns:a16="http://schemas.microsoft.com/office/drawing/2014/main" id="{1216C5A3-9942-C316-DCB9-C653E32A77FA}"/>
                </a:ext>
              </a:extLst>
            </p:cNvPr>
            <p:cNvCxnSpPr>
              <a:cxnSpLocks/>
            </p:cNvCxnSpPr>
            <p:nvPr/>
          </p:nvCxnSpPr>
          <p:spPr>
            <a:xfrm>
              <a:off x="0" y="951782"/>
              <a:ext cx="1320800" cy="0"/>
            </a:xfrm>
            <a:prstGeom prst="line">
              <a:avLst/>
            </a:prstGeom>
            <a:ln w="25400">
              <a:solidFill>
                <a:srgbClr val="06677F"/>
              </a:solidFill>
              <a:prstDash val="sysDot"/>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99047DCB-F646-92DB-C262-E099533E8619}"/>
                </a:ext>
              </a:extLst>
            </p:cNvPr>
            <p:cNvGrpSpPr/>
            <p:nvPr/>
          </p:nvGrpSpPr>
          <p:grpSpPr>
            <a:xfrm>
              <a:off x="708799" y="582324"/>
              <a:ext cx="740095" cy="870102"/>
              <a:chOff x="4051865" y="5165558"/>
              <a:chExt cx="946855" cy="1113179"/>
            </a:xfrm>
          </p:grpSpPr>
          <p:sp>
            <p:nvSpPr>
              <p:cNvPr id="131" name="Oval 16">
                <a:extLst>
                  <a:ext uri="{FF2B5EF4-FFF2-40B4-BE49-F238E27FC236}">
                    <a16:creationId xmlns:a16="http://schemas.microsoft.com/office/drawing/2014/main" id="{C30B917E-ABAC-B2B7-1761-AE3BF5731F56}"/>
                  </a:ext>
                </a:extLst>
              </p:cNvPr>
              <p:cNvSpPr/>
              <p:nvPr/>
            </p:nvSpPr>
            <p:spPr>
              <a:xfrm>
                <a:off x="4051865" y="5165558"/>
                <a:ext cx="946855" cy="868299"/>
              </a:xfrm>
              <a:prstGeom prst="ellipse">
                <a:avLst/>
              </a:prstGeom>
              <a:solidFill>
                <a:srgbClr val="0667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2" name="TextBox 26">
                <a:extLst>
                  <a:ext uri="{FF2B5EF4-FFF2-40B4-BE49-F238E27FC236}">
                    <a16:creationId xmlns:a16="http://schemas.microsoft.com/office/drawing/2014/main" id="{078BBA86-357D-4523-C0C2-8FDC45E665E4}"/>
                  </a:ext>
                </a:extLst>
              </p:cNvPr>
              <p:cNvSpPr txBox="1"/>
              <p:nvPr/>
            </p:nvSpPr>
            <p:spPr bwMode="auto">
              <a:xfrm>
                <a:off x="4055862" y="518966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02</a:t>
                </a:r>
              </a:p>
            </p:txBody>
          </p:sp>
        </p:grpSp>
      </p:grpSp>
      <p:grpSp>
        <p:nvGrpSpPr>
          <p:cNvPr id="133" name="Group 132">
            <a:extLst>
              <a:ext uri="{FF2B5EF4-FFF2-40B4-BE49-F238E27FC236}">
                <a16:creationId xmlns:a16="http://schemas.microsoft.com/office/drawing/2014/main" id="{688B84E0-AFB0-3382-CE8C-20C896615AF9}"/>
              </a:ext>
            </a:extLst>
          </p:cNvPr>
          <p:cNvGrpSpPr/>
          <p:nvPr/>
        </p:nvGrpSpPr>
        <p:grpSpPr>
          <a:xfrm>
            <a:off x="0" y="4551025"/>
            <a:ext cx="1448895" cy="869802"/>
            <a:chOff x="0" y="582318"/>
            <a:chExt cx="1448895" cy="869802"/>
          </a:xfrm>
        </p:grpSpPr>
        <p:cxnSp>
          <p:nvCxnSpPr>
            <p:cNvPr id="134" name="Straight Connector 33">
              <a:extLst>
                <a:ext uri="{FF2B5EF4-FFF2-40B4-BE49-F238E27FC236}">
                  <a16:creationId xmlns:a16="http://schemas.microsoft.com/office/drawing/2014/main" id="{682CAA4A-BA05-FD6F-07C9-8AD7066E1F30}"/>
                </a:ext>
              </a:extLst>
            </p:cNvPr>
            <p:cNvCxnSpPr>
              <a:cxnSpLocks/>
            </p:cNvCxnSpPr>
            <p:nvPr/>
          </p:nvCxnSpPr>
          <p:spPr>
            <a:xfrm>
              <a:off x="0" y="951782"/>
              <a:ext cx="1320800" cy="0"/>
            </a:xfrm>
            <a:prstGeom prst="line">
              <a:avLst/>
            </a:prstGeom>
            <a:ln w="25400">
              <a:solidFill>
                <a:srgbClr val="3D8241"/>
              </a:solidFill>
              <a:prstDash val="sysDot"/>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DD612506-B903-F859-6347-82AD352CDAE9}"/>
                </a:ext>
              </a:extLst>
            </p:cNvPr>
            <p:cNvGrpSpPr/>
            <p:nvPr/>
          </p:nvGrpSpPr>
          <p:grpSpPr>
            <a:xfrm>
              <a:off x="700348" y="582318"/>
              <a:ext cx="748547" cy="869802"/>
              <a:chOff x="4041052" y="5165558"/>
              <a:chExt cx="957668" cy="1112797"/>
            </a:xfrm>
          </p:grpSpPr>
          <p:sp>
            <p:nvSpPr>
              <p:cNvPr id="136" name="Oval 16">
                <a:extLst>
                  <a:ext uri="{FF2B5EF4-FFF2-40B4-BE49-F238E27FC236}">
                    <a16:creationId xmlns:a16="http://schemas.microsoft.com/office/drawing/2014/main" id="{54A5CE7C-0B87-4971-D7F7-11BE0367768D}"/>
                  </a:ext>
                </a:extLst>
              </p:cNvPr>
              <p:cNvSpPr/>
              <p:nvPr/>
            </p:nvSpPr>
            <p:spPr>
              <a:xfrm>
                <a:off x="4051865" y="5165558"/>
                <a:ext cx="946855" cy="868299"/>
              </a:xfrm>
              <a:prstGeom prst="ellipse">
                <a:avLst/>
              </a:prstGeom>
              <a:solidFill>
                <a:srgbClr val="3D82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37" name="TextBox 26">
                <a:extLst>
                  <a:ext uri="{FF2B5EF4-FFF2-40B4-BE49-F238E27FC236}">
                    <a16:creationId xmlns:a16="http://schemas.microsoft.com/office/drawing/2014/main" id="{8BB0E16F-89FD-FA33-A086-EF232A0F0360}"/>
                  </a:ext>
                </a:extLst>
              </p:cNvPr>
              <p:cNvSpPr txBox="1"/>
              <p:nvPr/>
            </p:nvSpPr>
            <p:spPr bwMode="auto">
              <a:xfrm>
                <a:off x="4041052" y="5189281"/>
                <a:ext cx="909266" cy="1089074"/>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03</a:t>
                </a:r>
              </a:p>
            </p:txBody>
          </p:sp>
        </p:grpSp>
      </p:grpSp>
      <p:sp>
        <p:nvSpPr>
          <p:cNvPr id="150" name="Rectangle 30">
            <a:extLst>
              <a:ext uri="{FF2B5EF4-FFF2-40B4-BE49-F238E27FC236}">
                <a16:creationId xmlns:a16="http://schemas.microsoft.com/office/drawing/2014/main" id="{EEEE9E6F-2FC0-4136-87E8-013CA60F2B5C}"/>
              </a:ext>
            </a:extLst>
          </p:cNvPr>
          <p:cNvSpPr/>
          <p:nvPr/>
        </p:nvSpPr>
        <p:spPr>
          <a:xfrm flipH="1">
            <a:off x="9288514" y="1405843"/>
            <a:ext cx="2214710" cy="1439240"/>
          </a:xfrm>
          <a:prstGeom prst="rect">
            <a:avLst/>
          </a:prstGeom>
        </p:spPr>
        <p:txBody>
          <a:bodyPr wrap="square">
            <a:spAutoFit/>
          </a:bodyPr>
          <a:lstStyle/>
          <a:p>
            <a:pPr algn="r">
              <a:lnSpc>
                <a:spcPts val="2100"/>
              </a:lnSpc>
            </a:pPr>
            <a:r>
              <a:rPr lang="en-US" sz="2000" dirty="0">
                <a:solidFill>
                  <a:srgbClr val="262626"/>
                </a:solidFill>
                <a:cs typeface="Segoe UI Light" panose="020B0502040204020203" pitchFamily="34" charset="0"/>
              </a:rPr>
              <a:t>Long-term progress depends on routines, roles and regular review.</a:t>
            </a:r>
          </a:p>
          <a:p>
            <a:pPr algn="r">
              <a:lnSpc>
                <a:spcPts val="2100"/>
              </a:lnSpc>
            </a:pPr>
            <a:endParaRPr lang="en-US" sz="2000" dirty="0">
              <a:solidFill>
                <a:srgbClr val="262626"/>
              </a:solidFill>
              <a:cs typeface="Segoe UI Light" panose="020B0502040204020203" pitchFamily="34" charset="0"/>
            </a:endParaRPr>
          </a:p>
        </p:txBody>
      </p:sp>
      <p:grpSp>
        <p:nvGrpSpPr>
          <p:cNvPr id="152" name="Group 151">
            <a:extLst>
              <a:ext uri="{FF2B5EF4-FFF2-40B4-BE49-F238E27FC236}">
                <a16:creationId xmlns:a16="http://schemas.microsoft.com/office/drawing/2014/main" id="{33143AF5-D6C6-4772-F896-4F7BE4E3F334}"/>
              </a:ext>
            </a:extLst>
          </p:cNvPr>
          <p:cNvGrpSpPr/>
          <p:nvPr/>
        </p:nvGrpSpPr>
        <p:grpSpPr>
          <a:xfrm>
            <a:off x="10752228" y="582319"/>
            <a:ext cx="1501995" cy="883506"/>
            <a:chOff x="708799" y="582319"/>
            <a:chExt cx="1501995" cy="883506"/>
          </a:xfrm>
        </p:grpSpPr>
        <p:cxnSp>
          <p:nvCxnSpPr>
            <p:cNvPr id="153" name="Straight Connector 33">
              <a:extLst>
                <a:ext uri="{FF2B5EF4-FFF2-40B4-BE49-F238E27FC236}">
                  <a16:creationId xmlns:a16="http://schemas.microsoft.com/office/drawing/2014/main" id="{A53D96BB-C8C6-BBF5-6215-B765C11DAD15}"/>
                </a:ext>
              </a:extLst>
            </p:cNvPr>
            <p:cNvCxnSpPr>
              <a:cxnSpLocks/>
            </p:cNvCxnSpPr>
            <p:nvPr/>
          </p:nvCxnSpPr>
          <p:spPr>
            <a:xfrm flipH="1">
              <a:off x="1320800" y="951782"/>
              <a:ext cx="889994"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98AC5621-4E2F-9C42-5693-85011E7B56D9}"/>
                </a:ext>
              </a:extLst>
            </p:cNvPr>
            <p:cNvGrpSpPr/>
            <p:nvPr/>
          </p:nvGrpSpPr>
          <p:grpSpPr>
            <a:xfrm>
              <a:off x="708799" y="582319"/>
              <a:ext cx="740095" cy="883506"/>
              <a:chOff x="4051865" y="5165558"/>
              <a:chExt cx="946855" cy="1130329"/>
            </a:xfrm>
          </p:grpSpPr>
          <p:sp>
            <p:nvSpPr>
              <p:cNvPr id="155" name="Oval 16">
                <a:extLst>
                  <a:ext uri="{FF2B5EF4-FFF2-40B4-BE49-F238E27FC236}">
                    <a16:creationId xmlns:a16="http://schemas.microsoft.com/office/drawing/2014/main" id="{309A794E-4702-F545-2003-3817FF4A518A}"/>
                  </a:ext>
                </a:extLst>
              </p:cNvPr>
              <p:cNvSpPr/>
              <p:nvPr/>
            </p:nvSpPr>
            <p:spPr>
              <a:xfrm>
                <a:off x="4051865" y="5165558"/>
                <a:ext cx="946855" cy="868299"/>
              </a:xfrm>
              <a:prstGeom prst="ellipse">
                <a:avLst/>
              </a:prstGeom>
              <a:solidFill>
                <a:srgbClr val="0289A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156" name="TextBox 26">
                <a:extLst>
                  <a:ext uri="{FF2B5EF4-FFF2-40B4-BE49-F238E27FC236}">
                    <a16:creationId xmlns:a16="http://schemas.microsoft.com/office/drawing/2014/main" id="{EA408302-E4F0-853B-343E-CDDEEBBA36B5}"/>
                  </a:ext>
                </a:extLst>
              </p:cNvPr>
              <p:cNvSpPr txBox="1"/>
              <p:nvPr/>
            </p:nvSpPr>
            <p:spPr bwMode="auto">
              <a:xfrm>
                <a:off x="4066676" y="5206811"/>
                <a:ext cx="909265" cy="1089076"/>
              </a:xfrm>
              <a:prstGeom prst="rect">
                <a:avLst/>
              </a:prstGeom>
              <a:noFill/>
            </p:spPr>
            <p:txBody>
              <a:bodyPr wrap="square">
                <a:spAutoFit/>
              </a:bodyPr>
              <a:lstStyle/>
              <a:p>
                <a:pPr algn="ctr">
                  <a:lnSpc>
                    <a:spcPct val="150000"/>
                  </a:lnSpc>
                  <a:defRPr/>
                </a:pPr>
                <a:r>
                  <a:rPr lang="en-US" sz="5500" b="1" spc="-150" baseline="30000" dirty="0">
                    <a:solidFill>
                      <a:schemeClr val="bg1"/>
                    </a:solidFill>
                    <a:latin typeface="Calibri" panose="020F0502020204030204" pitchFamily="34" charset="0"/>
                    <a:ea typeface="Roboto Cn" pitchFamily="2" charset="0"/>
                    <a:cs typeface="Calibri" panose="020F0502020204030204" pitchFamily="34" charset="0"/>
                  </a:rPr>
                  <a:t>04</a:t>
                </a:r>
              </a:p>
            </p:txBody>
          </p:sp>
        </p:grpSp>
      </p:grpSp>
      <p:sp>
        <p:nvSpPr>
          <p:cNvPr id="2" name="TextBox 28">
            <a:extLst>
              <a:ext uri="{FF2B5EF4-FFF2-40B4-BE49-F238E27FC236}">
                <a16:creationId xmlns:a16="http://schemas.microsoft.com/office/drawing/2014/main" id="{E3BBFD18-9DBE-C532-0BA3-51202DD777AF}"/>
              </a:ext>
            </a:extLst>
          </p:cNvPr>
          <p:cNvSpPr txBox="1"/>
          <p:nvPr/>
        </p:nvSpPr>
        <p:spPr>
          <a:xfrm>
            <a:off x="9030272" y="5165242"/>
            <a:ext cx="2373744" cy="1472103"/>
          </a:xfrm>
          <a:prstGeom prst="rect">
            <a:avLst/>
          </a:prstGeom>
          <a:noFill/>
        </p:spPr>
        <p:txBody>
          <a:bodyPr wrap="square">
            <a:spAutoFit/>
          </a:bodyPr>
          <a:lstStyle/>
          <a:p>
            <a:pPr algn="r">
              <a:lnSpc>
                <a:spcPts val="2100"/>
              </a:lnSpc>
            </a:pPr>
            <a:r>
              <a:rPr lang="en-US" sz="2000" b="1" dirty="0">
                <a:solidFill>
                  <a:srgbClr val="62A844"/>
                </a:solidFill>
              </a:rPr>
              <a:t>Circular value becomes visible when teams learn how to track it.</a:t>
            </a:r>
          </a:p>
          <a:p>
            <a:pPr algn="r">
              <a:lnSpc>
                <a:spcPts val="2100"/>
              </a:lnSpc>
            </a:pPr>
            <a:endParaRPr lang="en-US" sz="2000" dirty="0">
              <a:solidFill>
                <a:srgbClr val="62A844"/>
              </a:solidFill>
            </a:endParaRPr>
          </a:p>
        </p:txBody>
      </p:sp>
    </p:spTree>
    <p:extLst>
      <p:ext uri="{BB962C8B-B14F-4D97-AF65-F5344CB8AC3E}">
        <p14:creationId xmlns:p14="http://schemas.microsoft.com/office/powerpoint/2010/main" val="4127651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48D5B-A3F2-4768-7C33-E4CDC5AAD68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B97346B-D7FB-C9E3-498B-80A4BC5C2015}"/>
              </a:ext>
            </a:extLst>
          </p:cNvPr>
          <p:cNvSpPr>
            <a:spLocks noGrp="1"/>
          </p:cNvSpPr>
          <p:nvPr>
            <p:ph type="body" sz="quarter" idx="16"/>
          </p:nvPr>
        </p:nvSpPr>
        <p:spPr>
          <a:xfrm>
            <a:off x="4223369" y="1073150"/>
            <a:ext cx="7435231" cy="4711700"/>
          </a:xfrm>
        </p:spPr>
        <p:txBody>
          <a:bodyPr>
            <a:normAutofit/>
          </a:bodyPr>
          <a:lstStyle/>
          <a:p>
            <a:pPr fontAlgn="t">
              <a:lnSpc>
                <a:spcPts val="4960"/>
              </a:lnSpc>
              <a:spcBef>
                <a:spcPts val="0"/>
              </a:spcBef>
            </a:pPr>
            <a:r>
              <a:rPr lang="en-IE" b="1" dirty="0"/>
              <a:t>Applied Practice: Building a Circular Opportunity Plan</a:t>
            </a:r>
          </a:p>
          <a:p>
            <a:endParaRPr lang="en-IE" b="1" dirty="0"/>
          </a:p>
          <a:p>
            <a:endParaRPr lang="en-IE" sz="900" b="1" dirty="0"/>
          </a:p>
          <a:p>
            <a:r>
              <a:rPr lang="en-US" sz="2400" b="1" dirty="0"/>
              <a:t>Turning analysis into action in a real hospitality workflow</a:t>
            </a:r>
          </a:p>
          <a:p>
            <a:r>
              <a:rPr lang="en-US" sz="2400" dirty="0"/>
              <a:t>To apply the module by auditing one unit, identifying circular opportunities, </a:t>
            </a:r>
            <a:r>
              <a:rPr lang="en-US" sz="2400" dirty="0" err="1"/>
              <a:t>prioritising</a:t>
            </a:r>
            <a:r>
              <a:rPr lang="en-US" sz="2400" dirty="0"/>
              <a:t> actions, and presenting the environmental and business case for change.</a:t>
            </a:r>
          </a:p>
          <a:p>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15611B34-ECF8-46C8-FE0A-A7651B6B4DDB}"/>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05</a:t>
            </a:r>
          </a:p>
        </p:txBody>
      </p:sp>
    </p:spTree>
    <p:extLst>
      <p:ext uri="{BB962C8B-B14F-4D97-AF65-F5344CB8AC3E}">
        <p14:creationId xmlns:p14="http://schemas.microsoft.com/office/powerpoint/2010/main" val="2159851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875C3-1455-5F09-2455-355924F56E1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89D5336-4322-60DE-4FA3-F93A44FDB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4489" y="1629118"/>
            <a:ext cx="5863753" cy="4392912"/>
          </a:xfrm>
          <a:prstGeom prst="rect">
            <a:avLst/>
          </a:prstGeom>
        </p:spPr>
      </p:pic>
      <p:sp>
        <p:nvSpPr>
          <p:cNvPr id="2" name="Text Placeholder 11">
            <a:extLst>
              <a:ext uri="{FF2B5EF4-FFF2-40B4-BE49-F238E27FC236}">
                <a16:creationId xmlns:a16="http://schemas.microsoft.com/office/drawing/2014/main" id="{8CB6059B-AFD5-2C55-C84D-AD984A8ACE4C}"/>
              </a:ext>
            </a:extLst>
          </p:cNvPr>
          <p:cNvSpPr txBox="1">
            <a:spLocks/>
          </p:cNvSpPr>
          <p:nvPr/>
        </p:nvSpPr>
        <p:spPr>
          <a:xfrm>
            <a:off x="429115" y="409797"/>
            <a:ext cx="7106004"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Applied Practice Brief</a:t>
            </a:r>
          </a:p>
        </p:txBody>
      </p:sp>
      <p:cxnSp>
        <p:nvCxnSpPr>
          <p:cNvPr id="3" name="Straight Connector 2">
            <a:extLst>
              <a:ext uri="{FF2B5EF4-FFF2-40B4-BE49-F238E27FC236}">
                <a16:creationId xmlns:a16="http://schemas.microsoft.com/office/drawing/2014/main" id="{2B58C567-27F8-22D1-FEA5-2F7437074A1F}"/>
              </a:ext>
            </a:extLst>
          </p:cNvPr>
          <p:cNvCxnSpPr>
            <a:cxnSpLocks/>
          </p:cNvCxnSpPr>
          <p:nvPr/>
        </p:nvCxnSpPr>
        <p:spPr>
          <a:xfrm>
            <a:off x="0" y="1159773"/>
            <a:ext cx="522018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90207592-AB16-2570-1844-F274F5E38EA9}"/>
              </a:ext>
            </a:extLst>
          </p:cNvPr>
          <p:cNvSpPr/>
          <p:nvPr/>
        </p:nvSpPr>
        <p:spPr>
          <a:xfrm flipH="1">
            <a:off x="586945" y="1421351"/>
            <a:ext cx="7257614" cy="5139869"/>
          </a:xfrm>
          <a:prstGeom prst="rect">
            <a:avLst/>
          </a:prstGeom>
        </p:spPr>
        <p:txBody>
          <a:bodyPr wrap="square">
            <a:spAutoFit/>
          </a:bodyPr>
          <a:lstStyle/>
          <a:p>
            <a:pPr>
              <a:buClr>
                <a:srgbClr val="62A844"/>
              </a:buClr>
            </a:pPr>
            <a:r>
              <a:rPr lang="en-US" sz="2000" b="1" dirty="0">
                <a:solidFill>
                  <a:srgbClr val="0289AE"/>
                </a:solidFill>
              </a:rPr>
              <a:t>Choose One Unit or Process:</a:t>
            </a:r>
          </a:p>
          <a:p>
            <a:pPr marL="285750" indent="-285750">
              <a:buClr>
                <a:srgbClr val="62A844"/>
              </a:buClr>
              <a:buFont typeface="Arial" panose="020B0604020202020204" pitchFamily="34" charset="0"/>
              <a:buChar char="•"/>
            </a:pPr>
            <a:r>
              <a:rPr lang="en-US" dirty="0">
                <a:solidFill>
                  <a:srgbClr val="262626"/>
                </a:solidFill>
              </a:rPr>
              <a:t>breakfast </a:t>
            </a:r>
          </a:p>
          <a:p>
            <a:pPr marL="285750" indent="-285750">
              <a:buClr>
                <a:srgbClr val="62A844"/>
              </a:buClr>
              <a:buFont typeface="Arial" panose="020B0604020202020204" pitchFamily="34" charset="0"/>
              <a:buChar char="•"/>
            </a:pPr>
            <a:r>
              <a:rPr lang="en-US" dirty="0" err="1">
                <a:solidFill>
                  <a:srgbClr val="262626"/>
                </a:solidFill>
              </a:rPr>
              <a:t>buffetroom</a:t>
            </a:r>
            <a:r>
              <a:rPr lang="en-US" dirty="0">
                <a:solidFill>
                  <a:srgbClr val="262626"/>
                </a:solidFill>
              </a:rPr>
              <a:t> </a:t>
            </a:r>
          </a:p>
          <a:p>
            <a:pPr marL="285750" indent="-285750">
              <a:buClr>
                <a:srgbClr val="62A844"/>
              </a:buClr>
              <a:buFont typeface="Arial" panose="020B0604020202020204" pitchFamily="34" charset="0"/>
              <a:buChar char="•"/>
            </a:pPr>
            <a:r>
              <a:rPr lang="en-US" dirty="0">
                <a:solidFill>
                  <a:srgbClr val="262626"/>
                </a:solidFill>
              </a:rPr>
              <a:t>Amenities</a:t>
            </a:r>
          </a:p>
          <a:p>
            <a:pPr marL="285750" indent="-285750">
              <a:buClr>
                <a:srgbClr val="62A844"/>
              </a:buClr>
              <a:buFont typeface="Arial" panose="020B0604020202020204" pitchFamily="34" charset="0"/>
              <a:buChar char="•"/>
            </a:pPr>
            <a:r>
              <a:rPr lang="en-US" dirty="0">
                <a:solidFill>
                  <a:srgbClr val="262626"/>
                </a:solidFill>
              </a:rPr>
              <a:t>housekeeping trolley system</a:t>
            </a:r>
          </a:p>
          <a:p>
            <a:pPr marL="285750" indent="-285750">
              <a:buClr>
                <a:srgbClr val="62A844"/>
              </a:buClr>
              <a:buFont typeface="Arial" panose="020B0604020202020204" pitchFamily="34" charset="0"/>
              <a:buChar char="•"/>
            </a:pPr>
            <a:r>
              <a:rPr lang="en-US" dirty="0">
                <a:solidFill>
                  <a:srgbClr val="262626"/>
                </a:solidFill>
              </a:rPr>
              <a:t>linen </a:t>
            </a:r>
            <a:r>
              <a:rPr lang="en-US" dirty="0" err="1">
                <a:solidFill>
                  <a:srgbClr val="262626"/>
                </a:solidFill>
              </a:rPr>
              <a:t>managementbar</a:t>
            </a:r>
            <a:r>
              <a:rPr lang="en-US" dirty="0">
                <a:solidFill>
                  <a:srgbClr val="262626"/>
                </a:solidFill>
              </a:rPr>
              <a:t> service</a:t>
            </a:r>
          </a:p>
          <a:p>
            <a:pPr marL="285750" indent="-285750">
              <a:buClr>
                <a:srgbClr val="62A844"/>
              </a:buClr>
              <a:buFont typeface="Arial" panose="020B0604020202020204" pitchFamily="34" charset="0"/>
              <a:buChar char="•"/>
            </a:pPr>
            <a:r>
              <a:rPr lang="en-US" dirty="0">
                <a:solidFill>
                  <a:srgbClr val="262626"/>
                </a:solidFill>
              </a:rPr>
              <a:t>maintenance stores</a:t>
            </a:r>
          </a:p>
          <a:p>
            <a:pPr marL="285750" indent="-285750">
              <a:buClr>
                <a:srgbClr val="62A844"/>
              </a:buClr>
              <a:buFont typeface="Arial" panose="020B0604020202020204" pitchFamily="34" charset="0"/>
              <a:buChar char="•"/>
            </a:pPr>
            <a:r>
              <a:rPr lang="en-US" dirty="0">
                <a:solidFill>
                  <a:srgbClr val="262626"/>
                </a:solidFill>
              </a:rPr>
              <a:t>supplier deliveries</a:t>
            </a:r>
          </a:p>
          <a:p>
            <a:pPr marL="285750" indent="-285750">
              <a:buClr>
                <a:srgbClr val="62A844"/>
              </a:buClr>
              <a:buFont typeface="Arial" panose="020B0604020202020204" pitchFamily="34" charset="0"/>
              <a:buChar char="•"/>
            </a:pPr>
            <a:endParaRPr lang="en-US" dirty="0">
              <a:solidFill>
                <a:srgbClr val="262626"/>
              </a:solidFill>
            </a:endParaRPr>
          </a:p>
          <a:p>
            <a:pPr>
              <a:buClr>
                <a:srgbClr val="62A844"/>
              </a:buClr>
            </a:pPr>
            <a:r>
              <a:rPr lang="en-US" sz="2000" b="1" dirty="0">
                <a:solidFill>
                  <a:srgbClr val="0289AE"/>
                </a:solidFill>
              </a:rPr>
              <a:t>Your Task:</a:t>
            </a:r>
          </a:p>
          <a:p>
            <a:pPr marL="285750" indent="-285750">
              <a:buClr>
                <a:srgbClr val="62A844"/>
              </a:buClr>
              <a:buFont typeface="Arial" panose="020B0604020202020204" pitchFamily="34" charset="0"/>
              <a:buChar char="•"/>
            </a:pPr>
            <a:r>
              <a:rPr lang="en-US" dirty="0">
                <a:solidFill>
                  <a:srgbClr val="262626"/>
                </a:solidFill>
              </a:rPr>
              <a:t>map the current flow</a:t>
            </a:r>
          </a:p>
          <a:p>
            <a:pPr marL="285750" indent="-285750">
              <a:buClr>
                <a:srgbClr val="62A844"/>
              </a:buClr>
              <a:buFont typeface="Arial" panose="020B0604020202020204" pitchFamily="34" charset="0"/>
              <a:buChar char="•"/>
            </a:pPr>
            <a:r>
              <a:rPr lang="en-US" dirty="0">
                <a:solidFill>
                  <a:srgbClr val="262626"/>
                </a:solidFill>
              </a:rPr>
              <a:t>identify waste and value-loss points</a:t>
            </a:r>
          </a:p>
          <a:p>
            <a:pPr marL="285750" indent="-285750">
              <a:buClr>
                <a:srgbClr val="62A844"/>
              </a:buClr>
              <a:buFont typeface="Arial" panose="020B0604020202020204" pitchFamily="34" charset="0"/>
              <a:buChar char="•"/>
            </a:pPr>
            <a:r>
              <a:rPr lang="en-US" dirty="0">
                <a:solidFill>
                  <a:srgbClr val="262626"/>
                </a:solidFill>
              </a:rPr>
              <a:t>propose 3 circular improvements</a:t>
            </a:r>
          </a:p>
          <a:p>
            <a:pPr marL="285750" indent="-285750">
              <a:buClr>
                <a:srgbClr val="62A844"/>
              </a:buClr>
              <a:buFont typeface="Arial" panose="020B0604020202020204" pitchFamily="34" charset="0"/>
              <a:buChar char="•"/>
            </a:pPr>
            <a:r>
              <a:rPr lang="en-US" dirty="0">
                <a:solidFill>
                  <a:srgbClr val="262626"/>
                </a:solidFill>
              </a:rPr>
              <a:t>choose 1 quick win and 1 strategic change</a:t>
            </a:r>
          </a:p>
          <a:p>
            <a:pPr marL="285750" indent="-285750">
              <a:buClr>
                <a:srgbClr val="62A844"/>
              </a:buClr>
              <a:buFont typeface="Arial" panose="020B0604020202020204" pitchFamily="34" charset="0"/>
              <a:buChar char="•"/>
            </a:pPr>
            <a:r>
              <a:rPr lang="en-US" dirty="0">
                <a:solidFill>
                  <a:srgbClr val="262626"/>
                </a:solidFill>
              </a:rPr>
              <a:t>define 2 indicators to review progress</a:t>
            </a:r>
          </a:p>
          <a:p>
            <a:pPr>
              <a:buClr>
                <a:srgbClr val="62A844"/>
              </a:buClr>
            </a:pPr>
            <a:endParaRPr lang="en-US" dirty="0">
              <a:solidFill>
                <a:srgbClr val="262626"/>
              </a:solidFill>
            </a:endParaRPr>
          </a:p>
          <a:p>
            <a:pPr>
              <a:buClr>
                <a:srgbClr val="62A844"/>
              </a:buClr>
            </a:pPr>
            <a:r>
              <a:rPr lang="en-US" sz="2000" b="1" dirty="0">
                <a:solidFill>
                  <a:srgbClr val="0289AE"/>
                </a:solidFill>
              </a:rPr>
              <a:t>Output:</a:t>
            </a:r>
          </a:p>
          <a:p>
            <a:pPr>
              <a:buClr>
                <a:srgbClr val="62A844"/>
              </a:buClr>
            </a:pPr>
            <a:r>
              <a:rPr lang="en-US" dirty="0">
                <a:solidFill>
                  <a:srgbClr val="262626"/>
                </a:solidFill>
              </a:rPr>
              <a:t>A short circular opportunity plan for management or team discussion.</a:t>
            </a:r>
          </a:p>
        </p:txBody>
      </p:sp>
    </p:spTree>
    <p:extLst>
      <p:ext uri="{BB962C8B-B14F-4D97-AF65-F5344CB8AC3E}">
        <p14:creationId xmlns:p14="http://schemas.microsoft.com/office/powerpoint/2010/main" val="3683831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C157B-F3F4-39BC-85B1-BC1535052DCB}"/>
            </a:ext>
          </a:extLst>
        </p:cNvPr>
        <p:cNvGrpSpPr/>
        <p:nvPr/>
      </p:nvGrpSpPr>
      <p:grpSpPr>
        <a:xfrm>
          <a:off x="0" y="0"/>
          <a:ext cx="0" cy="0"/>
          <a:chOff x="0" y="0"/>
          <a:chExt cx="0" cy="0"/>
        </a:xfrm>
      </p:grpSpPr>
      <p:grpSp>
        <p:nvGrpSpPr>
          <p:cNvPr id="17" name="Gruppieren 30">
            <a:extLst>
              <a:ext uri="{FF2B5EF4-FFF2-40B4-BE49-F238E27FC236}">
                <a16:creationId xmlns:a16="http://schemas.microsoft.com/office/drawing/2014/main" id="{CA5ED99C-C240-99B3-2E95-1C02404436F6}"/>
              </a:ext>
            </a:extLst>
          </p:cNvPr>
          <p:cNvGrpSpPr/>
          <p:nvPr/>
        </p:nvGrpSpPr>
        <p:grpSpPr>
          <a:xfrm>
            <a:off x="4020672" y="386543"/>
            <a:ext cx="2506690" cy="6049273"/>
            <a:chOff x="9515475" y="838200"/>
            <a:chExt cx="4584700" cy="12065000"/>
          </a:xfrm>
        </p:grpSpPr>
        <p:sp>
          <p:nvSpPr>
            <p:cNvPr id="19" name="Oval 10">
              <a:extLst>
                <a:ext uri="{FF2B5EF4-FFF2-40B4-BE49-F238E27FC236}">
                  <a16:creationId xmlns:a16="http://schemas.microsoft.com/office/drawing/2014/main" id="{DE9D8965-C42A-082D-971C-707105AFDC54}"/>
                </a:ext>
              </a:extLst>
            </p:cNvPr>
            <p:cNvSpPr/>
            <p:nvPr/>
          </p:nvSpPr>
          <p:spPr>
            <a:xfrm flipH="1">
              <a:off x="9515475" y="4578350"/>
              <a:ext cx="4564063" cy="4564063"/>
            </a:xfrm>
            <a:prstGeom prst="ellipse">
              <a:avLst/>
            </a:prstGeom>
            <a:solidFill>
              <a:srgbClr val="62A844">
                <a:alpha val="7120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2" name="Oval 14">
              <a:extLst>
                <a:ext uri="{FF2B5EF4-FFF2-40B4-BE49-F238E27FC236}">
                  <a16:creationId xmlns:a16="http://schemas.microsoft.com/office/drawing/2014/main" id="{85132DC2-5113-C09F-A3E9-54EC79543E46}"/>
                </a:ext>
              </a:extLst>
            </p:cNvPr>
            <p:cNvSpPr/>
            <p:nvPr/>
          </p:nvSpPr>
          <p:spPr>
            <a:xfrm>
              <a:off x="9536113" y="8340725"/>
              <a:ext cx="4564062" cy="4562475"/>
            </a:xfrm>
            <a:prstGeom prst="ellipse">
              <a:avLst/>
            </a:prstGeom>
            <a:solidFill>
              <a:srgbClr val="EABB22">
                <a:alpha val="427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23" name="Oval 3">
              <a:extLst>
                <a:ext uri="{FF2B5EF4-FFF2-40B4-BE49-F238E27FC236}">
                  <a16:creationId xmlns:a16="http://schemas.microsoft.com/office/drawing/2014/main" id="{0045762E-349C-86D2-36AB-B71237EE7E79}"/>
                </a:ext>
              </a:extLst>
            </p:cNvPr>
            <p:cNvSpPr/>
            <p:nvPr/>
          </p:nvSpPr>
          <p:spPr>
            <a:xfrm>
              <a:off x="9536113" y="838200"/>
              <a:ext cx="4564062" cy="4564063"/>
            </a:xfrm>
            <a:prstGeom prst="ellipse">
              <a:avLst/>
            </a:prstGeom>
            <a:solidFill>
              <a:srgbClr val="0289AE">
                <a:alpha val="5810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4" name="Freeform: Shape 8">
              <a:extLst>
                <a:ext uri="{FF2B5EF4-FFF2-40B4-BE49-F238E27FC236}">
                  <a16:creationId xmlns:a16="http://schemas.microsoft.com/office/drawing/2014/main" id="{F227BD1F-E633-42B4-6C64-54C88F5AD0B8}"/>
                </a:ext>
              </a:extLst>
            </p:cNvPr>
            <p:cNvSpPr/>
            <p:nvPr/>
          </p:nvSpPr>
          <p:spPr>
            <a:xfrm>
              <a:off x="9536113" y="838200"/>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5" name="Freeform: Shape 11">
              <a:extLst>
                <a:ext uri="{FF2B5EF4-FFF2-40B4-BE49-F238E27FC236}">
                  <a16:creationId xmlns:a16="http://schemas.microsoft.com/office/drawing/2014/main" id="{9B10C1FE-BBE4-5E3D-98BF-F65D0AE8FD9B}"/>
                </a:ext>
              </a:extLst>
            </p:cNvPr>
            <p:cNvSpPr/>
            <p:nvPr/>
          </p:nvSpPr>
          <p:spPr>
            <a:xfrm flipH="1">
              <a:off x="11807825" y="4578350"/>
              <a:ext cx="2271713"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37" name="Freeform: Shape 15">
              <a:extLst>
                <a:ext uri="{FF2B5EF4-FFF2-40B4-BE49-F238E27FC236}">
                  <a16:creationId xmlns:a16="http://schemas.microsoft.com/office/drawing/2014/main" id="{10203A36-0929-C628-2C12-A0E4C9317914}"/>
                </a:ext>
              </a:extLst>
            </p:cNvPr>
            <p:cNvSpPr/>
            <p:nvPr/>
          </p:nvSpPr>
          <p:spPr>
            <a:xfrm>
              <a:off x="9536113" y="8340725"/>
              <a:ext cx="2271712" cy="4562475"/>
            </a:xfrm>
            <a:custGeom>
              <a:avLst/>
              <a:gdLst>
                <a:gd name="connsiteX0" fmla="*/ 1791607 w 1791607"/>
                <a:gd name="connsiteY0" fmla="*/ 0 h 3599152"/>
                <a:gd name="connsiteX1" fmla="*/ 1791607 w 1791607"/>
                <a:gd name="connsiteY1" fmla="*/ 3599152 h 3599152"/>
                <a:gd name="connsiteX2" fmla="*/ 1615960 w 1791607"/>
                <a:gd name="connsiteY2" fmla="*/ 3590283 h 3599152"/>
                <a:gd name="connsiteX3" fmla="*/ 0 w 1791607"/>
                <a:gd name="connsiteY3" fmla="*/ 1799576 h 3599152"/>
                <a:gd name="connsiteX4" fmla="*/ 1615960 w 1791607"/>
                <a:gd name="connsiteY4" fmla="*/ 8869 h 3599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607" h="3599152">
                  <a:moveTo>
                    <a:pt x="1791607" y="0"/>
                  </a:moveTo>
                  <a:lnTo>
                    <a:pt x="1791607" y="3599152"/>
                  </a:lnTo>
                  <a:lnTo>
                    <a:pt x="1615960" y="3590283"/>
                  </a:lnTo>
                  <a:cubicBezTo>
                    <a:pt x="708299" y="3498105"/>
                    <a:pt x="0" y="2731557"/>
                    <a:pt x="0" y="1799576"/>
                  </a:cubicBezTo>
                  <a:cubicBezTo>
                    <a:pt x="0" y="867595"/>
                    <a:pt x="708299" y="101047"/>
                    <a:pt x="1615960" y="8869"/>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grpSp>
      <p:sp>
        <p:nvSpPr>
          <p:cNvPr id="2" name="Text Placeholder 11">
            <a:extLst>
              <a:ext uri="{FF2B5EF4-FFF2-40B4-BE49-F238E27FC236}">
                <a16:creationId xmlns:a16="http://schemas.microsoft.com/office/drawing/2014/main" id="{4CD06C26-D938-07D8-53D8-DF20ECAA2A30}"/>
              </a:ext>
            </a:extLst>
          </p:cNvPr>
          <p:cNvSpPr txBox="1">
            <a:spLocks/>
          </p:cNvSpPr>
          <p:nvPr/>
        </p:nvSpPr>
        <p:spPr>
          <a:xfrm>
            <a:off x="429116" y="609471"/>
            <a:ext cx="3591555"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Worked Example: Breakfast Buffet Redesign</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274564F9-89A9-1156-29FE-C557F0633FF4}"/>
              </a:ext>
            </a:extLst>
          </p:cNvPr>
          <p:cNvCxnSpPr>
            <a:cxnSpLocks/>
          </p:cNvCxnSpPr>
          <p:nvPr/>
        </p:nvCxnSpPr>
        <p:spPr>
          <a:xfrm>
            <a:off x="-27709" y="2166574"/>
            <a:ext cx="384029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7" name="TextBox 97">
            <a:extLst>
              <a:ext uri="{FF2B5EF4-FFF2-40B4-BE49-F238E27FC236}">
                <a16:creationId xmlns:a16="http://schemas.microsoft.com/office/drawing/2014/main" id="{60D31FD1-3F72-3D15-AF2C-9FC4A945F83F}"/>
              </a:ext>
            </a:extLst>
          </p:cNvPr>
          <p:cNvSpPr txBox="1"/>
          <p:nvPr/>
        </p:nvSpPr>
        <p:spPr>
          <a:xfrm>
            <a:off x="483467" y="2549209"/>
            <a:ext cx="2745765" cy="2489336"/>
          </a:xfrm>
          <a:prstGeom prst="rect">
            <a:avLst/>
          </a:prstGeom>
          <a:solidFill>
            <a:schemeClr val="bg1"/>
          </a:solidFill>
        </p:spPr>
        <p:txBody>
          <a:bodyPr wrap="square">
            <a:spAutoFit/>
          </a:bodyPr>
          <a:lstStyle/>
          <a:p>
            <a:pPr>
              <a:lnSpc>
                <a:spcPts val="2140"/>
              </a:lnSpc>
              <a:defRPr/>
            </a:pPr>
            <a:r>
              <a:rPr lang="en-US" b="1" dirty="0">
                <a:solidFill>
                  <a:srgbClr val="262626"/>
                </a:solidFill>
              </a:rPr>
              <a:t>A real hospitality case example: </a:t>
            </a:r>
            <a:r>
              <a:rPr lang="en-US" dirty="0">
                <a:solidFill>
                  <a:srgbClr val="262626"/>
                </a:solidFill>
              </a:rPr>
              <a:t>Winnow reports that the Lisbon Marriott Hotel achieved a 50% food waste reduction in nine months after combining clearer waste data with operational changes. </a:t>
            </a:r>
          </a:p>
          <a:p>
            <a:pPr>
              <a:lnSpc>
                <a:spcPts val="2140"/>
              </a:lnSpc>
              <a:defRPr/>
            </a:pPr>
            <a:endParaRPr lang="en-US" baseline="30000" dirty="0">
              <a:solidFill>
                <a:srgbClr val="262626"/>
              </a:solidFill>
              <a:latin typeface="+mj-lt"/>
              <a:ea typeface="Roboto Cn" pitchFamily="2" charset="0"/>
            </a:endParaRPr>
          </a:p>
        </p:txBody>
      </p:sp>
      <p:sp>
        <p:nvSpPr>
          <p:cNvPr id="9" name="TextBox 34">
            <a:extLst>
              <a:ext uri="{FF2B5EF4-FFF2-40B4-BE49-F238E27FC236}">
                <a16:creationId xmlns:a16="http://schemas.microsoft.com/office/drawing/2014/main" id="{4D53FB0D-1E2F-B37C-8530-4F80C5AFDB12}"/>
              </a:ext>
            </a:extLst>
          </p:cNvPr>
          <p:cNvSpPr txBox="1"/>
          <p:nvPr/>
        </p:nvSpPr>
        <p:spPr>
          <a:xfrm>
            <a:off x="6756735" y="5434830"/>
            <a:ext cx="4456174" cy="1310615"/>
          </a:xfrm>
          <a:prstGeom prst="rect">
            <a:avLst/>
          </a:prstGeom>
          <a:noFill/>
        </p:spPr>
        <p:txBody>
          <a:bodyPr wrap="square" numCol="1" spcCol="216000">
            <a:spAutoFit/>
          </a:bodyPr>
          <a:lstStyle>
            <a:defPPr>
              <a:defRPr lang="en-US"/>
            </a:defPPr>
            <a:lvl1pPr lvl="0" eaLnBrk="0" fontAlgn="base" hangingPunct="0">
              <a:spcBef>
                <a:spcPct val="0"/>
              </a:spcBef>
              <a:spcAft>
                <a:spcPct val="0"/>
              </a:spcAft>
              <a:buFontTx/>
              <a:buChar char="•"/>
              <a:defRPr sz="1600">
                <a:latin typeface="Arial" panose="020B0604020202020204" pitchFamily="34" charset="0"/>
              </a:defRPr>
            </a:lvl1pPr>
          </a:lstStyle>
          <a:p>
            <a:pPr marL="342900" indent="-342900">
              <a:lnSpc>
                <a:spcPts val="1940"/>
              </a:lnSpc>
              <a:buClr>
                <a:srgbClr val="EABB22"/>
              </a:buClr>
            </a:pPr>
            <a:r>
              <a:rPr lang="de-DE" altLang="de-DE" sz="1800" dirty="0" err="1">
                <a:solidFill>
                  <a:srgbClr val="262626"/>
                </a:solidFill>
                <a:latin typeface="Calibri" panose="020F0502020204030204" pitchFamily="34" charset="0"/>
                <a:cs typeface="Calibri" panose="020F0502020204030204" pitchFamily="34" charset="0"/>
              </a:rPr>
              <a:t>lower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waste</a:t>
            </a:r>
            <a:endParaRPr lang="de-DE" altLang="de-DE" sz="1800" dirty="0">
              <a:solidFill>
                <a:srgbClr val="262626"/>
              </a:solidFill>
              <a:latin typeface="Calibri" panose="020F0502020204030204" pitchFamily="34" charset="0"/>
              <a:cs typeface="Calibri" panose="020F0502020204030204" pitchFamily="34" charset="0"/>
            </a:endParaRPr>
          </a:p>
          <a:p>
            <a:pPr marL="342900" indent="-342900">
              <a:lnSpc>
                <a:spcPts val="1940"/>
              </a:lnSpc>
              <a:buClr>
                <a:srgbClr val="EABB22"/>
              </a:buClr>
            </a:pPr>
            <a:r>
              <a:rPr lang="de-DE" altLang="de-DE" sz="1800" dirty="0" err="1">
                <a:solidFill>
                  <a:srgbClr val="262626"/>
                </a:solidFill>
                <a:latin typeface="Calibri" panose="020F0502020204030204" pitchFamily="34" charset="0"/>
                <a:cs typeface="Calibri" panose="020F0502020204030204" pitchFamily="34" charset="0"/>
              </a:rPr>
              <a:t>lower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purchasing</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pressure</a:t>
            </a:r>
            <a:endParaRPr lang="de-DE" altLang="de-DE" sz="1800" dirty="0">
              <a:solidFill>
                <a:srgbClr val="262626"/>
              </a:solidFill>
              <a:latin typeface="Calibri" panose="020F0502020204030204" pitchFamily="34" charset="0"/>
              <a:cs typeface="Calibri" panose="020F0502020204030204" pitchFamily="34" charset="0"/>
            </a:endParaRPr>
          </a:p>
          <a:p>
            <a:pPr marL="342900" indent="-342900">
              <a:lnSpc>
                <a:spcPts val="1940"/>
              </a:lnSpc>
              <a:buClr>
                <a:srgbClr val="EABB22"/>
              </a:buClr>
            </a:pPr>
            <a:r>
              <a:rPr lang="de-DE" altLang="de-DE" sz="1800" dirty="0" err="1">
                <a:solidFill>
                  <a:srgbClr val="262626"/>
                </a:solidFill>
                <a:latin typeface="Calibri" panose="020F0502020204030204" pitchFamily="34" charset="0"/>
                <a:cs typeface="Calibri" panose="020F0502020204030204" pitchFamily="34" charset="0"/>
              </a:rPr>
              <a:t>better</a:t>
            </a:r>
            <a:r>
              <a:rPr lang="de-DE" altLang="de-DE" sz="1800" dirty="0">
                <a:solidFill>
                  <a:srgbClr val="262626"/>
                </a:solidFill>
                <a:latin typeface="Calibri" panose="020F0502020204030204" pitchFamily="34" charset="0"/>
                <a:cs typeface="Calibri" panose="020F0502020204030204" pitchFamily="34" charset="0"/>
              </a:rPr>
              <a:t> stock </a:t>
            </a:r>
            <a:r>
              <a:rPr lang="de-DE" altLang="de-DE" sz="1800" dirty="0" err="1">
                <a:solidFill>
                  <a:srgbClr val="262626"/>
                </a:solidFill>
                <a:latin typeface="Calibri" panose="020F0502020204030204" pitchFamily="34" charset="0"/>
                <a:cs typeface="Calibri" panose="020F0502020204030204" pitchFamily="34" charset="0"/>
              </a:rPr>
              <a:t>control</a:t>
            </a:r>
            <a:endParaRPr lang="de-DE" altLang="de-DE" sz="1800" dirty="0">
              <a:solidFill>
                <a:srgbClr val="262626"/>
              </a:solidFill>
              <a:latin typeface="Calibri" panose="020F0502020204030204" pitchFamily="34" charset="0"/>
              <a:cs typeface="Calibri" panose="020F0502020204030204" pitchFamily="34" charset="0"/>
            </a:endParaRPr>
          </a:p>
          <a:p>
            <a:pPr marL="342900" indent="-342900">
              <a:lnSpc>
                <a:spcPts val="1940"/>
              </a:lnSpc>
              <a:buClr>
                <a:srgbClr val="EABB22"/>
              </a:buClr>
            </a:pPr>
            <a:r>
              <a:rPr lang="de-DE" altLang="de-DE" sz="1800" dirty="0" err="1">
                <a:solidFill>
                  <a:srgbClr val="262626"/>
                </a:solidFill>
                <a:latin typeface="Calibri" panose="020F0502020204030204" pitchFamily="34" charset="0"/>
                <a:cs typeface="Calibri" panose="020F0502020204030204" pitchFamily="34" charset="0"/>
              </a:rPr>
              <a:t>clearer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management</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decisions</a:t>
            </a:r>
            <a:endParaRPr lang="de-DE" altLang="de-DE" sz="1800" dirty="0">
              <a:solidFill>
                <a:srgbClr val="262626"/>
              </a:solidFill>
              <a:latin typeface="Calibri" panose="020F0502020204030204" pitchFamily="34" charset="0"/>
              <a:cs typeface="Calibri" panose="020F0502020204030204" pitchFamily="34" charset="0"/>
            </a:endParaRPr>
          </a:p>
          <a:p>
            <a:pPr marL="342900" indent="-342900">
              <a:lnSpc>
                <a:spcPts val="1940"/>
              </a:lnSpc>
              <a:buClr>
                <a:srgbClr val="EABB22"/>
              </a:buClr>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10" name="TextBox 35">
            <a:extLst>
              <a:ext uri="{FF2B5EF4-FFF2-40B4-BE49-F238E27FC236}">
                <a16:creationId xmlns:a16="http://schemas.microsoft.com/office/drawing/2014/main" id="{B01B585E-EA68-8CD8-EAE7-748DB77FE0F5}"/>
              </a:ext>
            </a:extLst>
          </p:cNvPr>
          <p:cNvSpPr txBox="1"/>
          <p:nvPr/>
        </p:nvSpPr>
        <p:spPr>
          <a:xfrm>
            <a:off x="6665654" y="2488699"/>
            <a:ext cx="3434441" cy="514115"/>
          </a:xfrm>
          <a:prstGeom prst="rect">
            <a:avLst/>
          </a:prstGeom>
          <a:noFill/>
        </p:spPr>
        <p:txBody>
          <a:bodyPr wrap="square">
            <a:spAutoFit/>
          </a:bodyPr>
          <a:lstStyle/>
          <a:p>
            <a:pPr>
              <a:lnSpc>
                <a:spcPts val="3380"/>
              </a:lnSpc>
              <a:defRPr/>
            </a:pPr>
            <a:r>
              <a:rPr lang="en-US" sz="2800" b="1" dirty="0">
                <a:solidFill>
                  <a:srgbClr val="62A844"/>
                </a:solidFill>
                <a:latin typeface="Calibri" panose="020F0502020204030204" pitchFamily="34" charset="0"/>
                <a:ea typeface="Roboto Cn" pitchFamily="2" charset="0"/>
                <a:cs typeface="Calibri" panose="020F0502020204030204" pitchFamily="34" charset="0"/>
              </a:rPr>
              <a:t>Circular Redesign</a:t>
            </a:r>
          </a:p>
        </p:txBody>
      </p:sp>
      <p:sp>
        <p:nvSpPr>
          <p:cNvPr id="12" name="TextBox 37">
            <a:extLst>
              <a:ext uri="{FF2B5EF4-FFF2-40B4-BE49-F238E27FC236}">
                <a16:creationId xmlns:a16="http://schemas.microsoft.com/office/drawing/2014/main" id="{9C25C04B-B60F-9C2D-9BE7-A7B9250DE16A}"/>
              </a:ext>
            </a:extLst>
          </p:cNvPr>
          <p:cNvSpPr txBox="1"/>
          <p:nvPr/>
        </p:nvSpPr>
        <p:spPr>
          <a:xfrm>
            <a:off x="6853036" y="3093917"/>
            <a:ext cx="4855152" cy="1797928"/>
          </a:xfrm>
          <a:prstGeom prst="rect">
            <a:avLst/>
          </a:prstGeom>
          <a:noFill/>
        </p:spPr>
        <p:txBody>
          <a:bodyPr wrap="square" numCol="1" spcCol="216000">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smaller refill containers after peak demand</a:t>
            </a:r>
          </a:p>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tighter forecasting by day pattern</a:t>
            </a:r>
          </a:p>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more cross-use of ingredients</a:t>
            </a:r>
          </a:p>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clearer separation of edible surplus and unavoidable waste</a:t>
            </a:r>
          </a:p>
          <a:p>
            <a:pPr>
              <a:lnSpc>
                <a:spcPts val="1940"/>
              </a:lnSpc>
              <a:buClr>
                <a:srgbClr val="62A844"/>
              </a:buClr>
            </a:pPr>
            <a:r>
              <a:rPr lang="en-US" sz="1800" dirty="0">
                <a:solidFill>
                  <a:srgbClr val="262626"/>
                </a:solidFill>
                <a:latin typeface="Calibri" panose="020F0502020204030204" pitchFamily="34" charset="0"/>
                <a:cs typeface="Calibri" panose="020F0502020204030204" pitchFamily="34" charset="0"/>
              </a:rPr>
              <a:t>daily food waste review linked to covers served</a:t>
            </a:r>
          </a:p>
          <a:p>
            <a:pPr>
              <a:lnSpc>
                <a:spcPts val="1940"/>
              </a:lnSpc>
              <a:buClr>
                <a:srgbClr val="62A844"/>
              </a:buClr>
            </a:pPr>
            <a:endParaRPr lang="en-US" sz="1800" dirty="0">
              <a:solidFill>
                <a:srgbClr val="262626"/>
              </a:solidFill>
              <a:latin typeface="Calibri" panose="020F0502020204030204" pitchFamily="34" charset="0"/>
              <a:cs typeface="Calibri" panose="020F0502020204030204" pitchFamily="34" charset="0"/>
            </a:endParaRPr>
          </a:p>
        </p:txBody>
      </p:sp>
      <p:sp>
        <p:nvSpPr>
          <p:cNvPr id="14" name="TextBox 39">
            <a:extLst>
              <a:ext uri="{FF2B5EF4-FFF2-40B4-BE49-F238E27FC236}">
                <a16:creationId xmlns:a16="http://schemas.microsoft.com/office/drawing/2014/main" id="{7D29B17E-10A3-D306-5B6A-52E24E967179}"/>
              </a:ext>
            </a:extLst>
          </p:cNvPr>
          <p:cNvSpPr txBox="1"/>
          <p:nvPr/>
        </p:nvSpPr>
        <p:spPr>
          <a:xfrm>
            <a:off x="6665653" y="4840567"/>
            <a:ext cx="3434441" cy="514115"/>
          </a:xfrm>
          <a:prstGeom prst="rect">
            <a:avLst/>
          </a:prstGeom>
          <a:noFill/>
        </p:spPr>
        <p:txBody>
          <a:bodyPr wrap="square">
            <a:spAutoFit/>
          </a:bodyPr>
          <a:lstStyle/>
          <a:p>
            <a:pPr>
              <a:lnSpc>
                <a:spcPts val="3380"/>
              </a:lnSpc>
              <a:defRPr/>
            </a:pPr>
            <a:r>
              <a:rPr lang="en-US" sz="2800" b="1" dirty="0">
                <a:solidFill>
                  <a:srgbClr val="EABB22"/>
                </a:solidFill>
                <a:latin typeface="Calibri" panose="020F0502020204030204" pitchFamily="34" charset="0"/>
                <a:ea typeface="Roboto Cn" pitchFamily="2" charset="0"/>
                <a:cs typeface="Calibri" panose="020F0502020204030204" pitchFamily="34" charset="0"/>
              </a:rPr>
              <a:t>Expected Gains</a:t>
            </a:r>
          </a:p>
        </p:txBody>
      </p:sp>
      <p:sp>
        <p:nvSpPr>
          <p:cNvPr id="8" name="Textfeld 21">
            <a:extLst>
              <a:ext uri="{FF2B5EF4-FFF2-40B4-BE49-F238E27FC236}">
                <a16:creationId xmlns:a16="http://schemas.microsoft.com/office/drawing/2014/main" id="{BB6E56BC-0860-3439-3096-43FF03A0A592}"/>
              </a:ext>
            </a:extLst>
          </p:cNvPr>
          <p:cNvSpPr txBox="1"/>
          <p:nvPr/>
        </p:nvSpPr>
        <p:spPr>
          <a:xfrm>
            <a:off x="541080" y="5526741"/>
            <a:ext cx="3352585" cy="1182375"/>
          </a:xfrm>
          <a:prstGeom prst="rect">
            <a:avLst/>
          </a:prstGeom>
          <a:noFill/>
        </p:spPr>
        <p:txBody>
          <a:bodyPr wrap="square">
            <a:spAutoFit/>
          </a:bodyPr>
          <a:lstStyle/>
          <a:p>
            <a:pPr>
              <a:lnSpc>
                <a:spcPts val="1720"/>
              </a:lnSpc>
            </a:pPr>
            <a:r>
              <a:rPr lang="de-DE" sz="1600" b="1" dirty="0">
                <a:solidFill>
                  <a:srgbClr val="262626"/>
                </a:solidFill>
              </a:rPr>
              <a:t>Further Reading: </a:t>
            </a:r>
            <a:r>
              <a:rPr lang="de-DE" sz="1600" dirty="0">
                <a:solidFill>
                  <a:srgbClr val="262626"/>
                </a:solidFill>
                <a:hlinkClick r:id="rId3">
                  <a:extLst>
                    <a:ext uri="{A12FA001-AC4F-418D-AE19-62706E023703}">
                      <ahyp:hlinkClr xmlns:ahyp="http://schemas.microsoft.com/office/drawing/2018/hyperlinkcolor" val="tx"/>
                    </a:ext>
                  </a:extLst>
                </a:hlinkClick>
              </a:rPr>
              <a:t>https://www.winnowsolutions.com/lisbon-marriott-cuts-food-waste-by-50-with-winnows-ai-system</a:t>
            </a:r>
            <a:endParaRPr lang="de-DE" sz="1600" dirty="0">
              <a:solidFill>
                <a:srgbClr val="262626"/>
              </a:solidFill>
            </a:endParaRPr>
          </a:p>
          <a:p>
            <a:pPr>
              <a:lnSpc>
                <a:spcPts val="1720"/>
              </a:lnSpc>
            </a:pPr>
            <a:endParaRPr lang="de-DE" sz="1600" dirty="0">
              <a:solidFill>
                <a:srgbClr val="262626"/>
              </a:solidFill>
            </a:endParaRPr>
          </a:p>
        </p:txBody>
      </p:sp>
      <p:cxnSp>
        <p:nvCxnSpPr>
          <p:cNvPr id="28" name="Straight Connector 33">
            <a:extLst>
              <a:ext uri="{FF2B5EF4-FFF2-40B4-BE49-F238E27FC236}">
                <a16:creationId xmlns:a16="http://schemas.microsoft.com/office/drawing/2014/main" id="{7236CA85-0C71-A015-BEE3-0751C398FD92}"/>
              </a:ext>
            </a:extLst>
          </p:cNvPr>
          <p:cNvCxnSpPr>
            <a:cxnSpLocks/>
          </p:cNvCxnSpPr>
          <p:nvPr/>
        </p:nvCxnSpPr>
        <p:spPr>
          <a:xfrm>
            <a:off x="5840187" y="3010135"/>
            <a:ext cx="5868000" cy="0"/>
          </a:xfrm>
          <a:prstGeom prst="line">
            <a:avLst/>
          </a:prstGeom>
          <a:ln w="25400">
            <a:solidFill>
              <a:srgbClr val="62A844"/>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E5E4DAE-BD25-CF6F-757C-CF19DBCCA18F}"/>
              </a:ext>
            </a:extLst>
          </p:cNvPr>
          <p:cNvCxnSpPr>
            <a:cxnSpLocks/>
          </p:cNvCxnSpPr>
          <p:nvPr/>
        </p:nvCxnSpPr>
        <p:spPr>
          <a:xfrm>
            <a:off x="5749216" y="942673"/>
            <a:ext cx="5868000" cy="0"/>
          </a:xfrm>
          <a:prstGeom prst="line">
            <a:avLst/>
          </a:prstGeom>
          <a:ln w="25400">
            <a:solidFill>
              <a:srgbClr val="0289AE"/>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698A233-31E3-D23D-6492-C2E8510D925B}"/>
              </a:ext>
            </a:extLst>
          </p:cNvPr>
          <p:cNvCxnSpPr>
            <a:cxnSpLocks/>
          </p:cNvCxnSpPr>
          <p:nvPr/>
        </p:nvCxnSpPr>
        <p:spPr>
          <a:xfrm>
            <a:off x="5579219" y="5352197"/>
            <a:ext cx="5868000" cy="0"/>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sp>
        <p:nvSpPr>
          <p:cNvPr id="31" name="Oval 9">
            <a:extLst>
              <a:ext uri="{FF2B5EF4-FFF2-40B4-BE49-F238E27FC236}">
                <a16:creationId xmlns:a16="http://schemas.microsoft.com/office/drawing/2014/main" id="{F252195E-18FE-ABBC-A96F-BA8C00CBB21A}"/>
              </a:ext>
            </a:extLst>
          </p:cNvPr>
          <p:cNvSpPr/>
          <p:nvPr/>
        </p:nvSpPr>
        <p:spPr>
          <a:xfrm>
            <a:off x="4470278" y="788502"/>
            <a:ext cx="1617891" cy="1483664"/>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3" name="Oval 16">
            <a:extLst>
              <a:ext uri="{FF2B5EF4-FFF2-40B4-BE49-F238E27FC236}">
                <a16:creationId xmlns:a16="http://schemas.microsoft.com/office/drawing/2014/main" id="{66F3653C-DCEE-EDD0-6B79-4FDA22F275E4}"/>
              </a:ext>
            </a:extLst>
          </p:cNvPr>
          <p:cNvSpPr/>
          <p:nvPr/>
        </p:nvSpPr>
        <p:spPr>
          <a:xfrm>
            <a:off x="4470278" y="4550194"/>
            <a:ext cx="1617891" cy="1483664"/>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4" name="Oval 12">
            <a:extLst>
              <a:ext uri="{FF2B5EF4-FFF2-40B4-BE49-F238E27FC236}">
                <a16:creationId xmlns:a16="http://schemas.microsoft.com/office/drawing/2014/main" id="{AAE2EA66-CBC3-FA43-C3FD-A7987BBB46C7}"/>
              </a:ext>
            </a:extLst>
          </p:cNvPr>
          <p:cNvSpPr/>
          <p:nvPr/>
        </p:nvSpPr>
        <p:spPr>
          <a:xfrm flipH="1">
            <a:off x="4470278" y="2664572"/>
            <a:ext cx="1617891" cy="1483664"/>
          </a:xfrm>
          <a:prstGeom prst="ellipse">
            <a:avLst/>
          </a:prstGeom>
          <a:solidFill>
            <a:schemeClr val="bg1"/>
          </a:solidFill>
          <a:ln>
            <a:noFill/>
          </a:ln>
          <a:effectLst>
            <a:outerShdw blurRad="4699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050"/>
          </a:p>
        </p:txBody>
      </p:sp>
      <p:sp>
        <p:nvSpPr>
          <p:cNvPr id="45" name="TextBox 19">
            <a:extLst>
              <a:ext uri="{FF2B5EF4-FFF2-40B4-BE49-F238E27FC236}">
                <a16:creationId xmlns:a16="http://schemas.microsoft.com/office/drawing/2014/main" id="{89C8C302-30A7-1419-EBDA-BC617DBEE76A}"/>
              </a:ext>
            </a:extLst>
          </p:cNvPr>
          <p:cNvSpPr txBox="1"/>
          <p:nvPr/>
        </p:nvSpPr>
        <p:spPr bwMode="auto">
          <a:xfrm>
            <a:off x="4470279" y="1137977"/>
            <a:ext cx="1607476" cy="1354350"/>
          </a:xfrm>
          <a:prstGeom prst="rect">
            <a:avLst/>
          </a:prstGeom>
          <a:noFill/>
        </p:spPr>
        <p:txBody>
          <a:bodyPr wrap="square">
            <a:spAutoFit/>
          </a:bodyPr>
          <a:lstStyle/>
          <a:p>
            <a:pPr algn="ctr">
              <a:lnSpc>
                <a:spcPct val="150000"/>
              </a:lnSpc>
              <a:defRPr/>
            </a:pPr>
            <a:r>
              <a:rPr lang="en-US" sz="7200" b="1" spc="600" baseline="30000" dirty="0">
                <a:solidFill>
                  <a:srgbClr val="0289AE"/>
                </a:solidFill>
                <a:latin typeface="Calibri" panose="020F0502020204030204" pitchFamily="34" charset="0"/>
                <a:ea typeface="Roboto Cn" pitchFamily="2" charset="0"/>
                <a:cs typeface="Calibri" panose="020F0502020204030204" pitchFamily="34" charset="0"/>
              </a:rPr>
              <a:t>01</a:t>
            </a:r>
          </a:p>
        </p:txBody>
      </p:sp>
      <p:sp>
        <p:nvSpPr>
          <p:cNvPr id="46" name="TextBox 23">
            <a:extLst>
              <a:ext uri="{FF2B5EF4-FFF2-40B4-BE49-F238E27FC236}">
                <a16:creationId xmlns:a16="http://schemas.microsoft.com/office/drawing/2014/main" id="{8C3ECDDE-A483-3124-F065-AAA9D5FB6640}"/>
              </a:ext>
            </a:extLst>
          </p:cNvPr>
          <p:cNvSpPr txBox="1"/>
          <p:nvPr/>
        </p:nvSpPr>
        <p:spPr bwMode="auto">
          <a:xfrm>
            <a:off x="4514545" y="3029171"/>
            <a:ext cx="1617891" cy="1245555"/>
          </a:xfrm>
          <a:prstGeom prst="rect">
            <a:avLst/>
          </a:prstGeom>
          <a:noFill/>
        </p:spPr>
        <p:txBody>
          <a:bodyPr wrap="square">
            <a:spAutoFit/>
          </a:bodyPr>
          <a:lstStyle/>
          <a:p>
            <a:pPr algn="ctr">
              <a:lnSpc>
                <a:spcPct val="150000"/>
              </a:lnSpc>
              <a:defRPr/>
            </a:pPr>
            <a:r>
              <a:rPr lang="en-US" sz="7200" b="1" spc="600" baseline="30000" dirty="0">
                <a:solidFill>
                  <a:srgbClr val="62A844"/>
                </a:solidFill>
                <a:latin typeface="Calibri" panose="020F0502020204030204" pitchFamily="34" charset="0"/>
                <a:ea typeface="Roboto Cn" pitchFamily="2" charset="0"/>
                <a:cs typeface="Calibri" panose="020F0502020204030204" pitchFamily="34" charset="0"/>
              </a:rPr>
              <a:t>02</a:t>
            </a:r>
          </a:p>
        </p:txBody>
      </p:sp>
      <p:sp>
        <p:nvSpPr>
          <p:cNvPr id="47" name="TextBox 46">
            <a:extLst>
              <a:ext uri="{FF2B5EF4-FFF2-40B4-BE49-F238E27FC236}">
                <a16:creationId xmlns:a16="http://schemas.microsoft.com/office/drawing/2014/main" id="{68AAF2CE-7C98-B179-AA12-4EA57FC1261F}"/>
              </a:ext>
            </a:extLst>
          </p:cNvPr>
          <p:cNvSpPr txBox="1"/>
          <p:nvPr/>
        </p:nvSpPr>
        <p:spPr bwMode="auto">
          <a:xfrm>
            <a:off x="4470279" y="4920365"/>
            <a:ext cx="1553660" cy="1295034"/>
          </a:xfrm>
          <a:prstGeom prst="rect">
            <a:avLst/>
          </a:prstGeom>
          <a:noFill/>
        </p:spPr>
        <p:txBody>
          <a:bodyPr wrap="square">
            <a:spAutoFit/>
          </a:bodyPr>
          <a:lstStyle/>
          <a:p>
            <a:pPr algn="ctr">
              <a:lnSpc>
                <a:spcPct val="150000"/>
              </a:lnSpc>
              <a:defRPr/>
            </a:pPr>
            <a:r>
              <a:rPr lang="en-US" sz="7200" b="1" spc="600" baseline="30000" dirty="0">
                <a:solidFill>
                  <a:srgbClr val="EABB22"/>
                </a:solidFill>
                <a:latin typeface="Calibri" panose="020F0502020204030204" pitchFamily="34" charset="0"/>
                <a:ea typeface="Roboto Cn" pitchFamily="2" charset="0"/>
                <a:cs typeface="Calibri" panose="020F0502020204030204" pitchFamily="34" charset="0"/>
              </a:rPr>
              <a:t>03</a:t>
            </a:r>
          </a:p>
        </p:txBody>
      </p:sp>
      <p:sp>
        <p:nvSpPr>
          <p:cNvPr id="48" name="TextBox 36">
            <a:extLst>
              <a:ext uri="{FF2B5EF4-FFF2-40B4-BE49-F238E27FC236}">
                <a16:creationId xmlns:a16="http://schemas.microsoft.com/office/drawing/2014/main" id="{136A2388-2AE4-57D2-EF7B-F88967EDB6E0}"/>
              </a:ext>
            </a:extLst>
          </p:cNvPr>
          <p:cNvSpPr txBox="1"/>
          <p:nvPr/>
        </p:nvSpPr>
        <p:spPr>
          <a:xfrm>
            <a:off x="6768009" y="1005665"/>
            <a:ext cx="4673499" cy="1554272"/>
          </a:xfrm>
          <a:prstGeom prst="rect">
            <a:avLst/>
          </a:prstGeom>
          <a:noFill/>
        </p:spPr>
        <p:txBody>
          <a:bodyPr wrap="square">
            <a:spAutoFit/>
          </a:bodyPr>
          <a:lstStyle>
            <a:defPPr>
              <a:defRPr lang="en-US"/>
            </a:defPPr>
            <a:lvl1pPr marL="285750" lvl="0" indent="-285750" eaLnBrk="0" fontAlgn="base" hangingPunct="0">
              <a:spcBef>
                <a:spcPct val="0"/>
              </a:spcBef>
              <a:spcAft>
                <a:spcPct val="0"/>
              </a:spcAft>
              <a:buFontTx/>
              <a:buChar char="•"/>
              <a:defRPr sz="1600">
                <a:latin typeface="Arial" panose="020B0604020202020204" pitchFamily="34" charset="0"/>
              </a:defRPr>
            </a:lvl1pPr>
          </a:lstStyle>
          <a:p>
            <a:pPr>
              <a:lnSpc>
                <a:spcPts val="19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overproduction</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late</a:t>
            </a:r>
            <a:r>
              <a:rPr lang="de-DE" altLang="de-DE" sz="1800" dirty="0">
                <a:solidFill>
                  <a:srgbClr val="262626"/>
                </a:solidFill>
                <a:latin typeface="Calibri" panose="020F0502020204030204" pitchFamily="34" charset="0"/>
                <a:cs typeface="Calibri" panose="020F0502020204030204" pitchFamily="34" charset="0"/>
              </a:rPr>
              <a:t> in </a:t>
            </a:r>
            <a:r>
              <a:rPr lang="de-DE" altLang="de-DE" sz="1800" dirty="0" err="1">
                <a:solidFill>
                  <a:srgbClr val="262626"/>
                </a:solidFill>
                <a:latin typeface="Calibri" panose="020F0502020204030204" pitchFamily="34" charset="0"/>
                <a:cs typeface="Calibri" panose="020F0502020204030204" pitchFamily="34" charset="0"/>
              </a:rPr>
              <a:t>service</a:t>
            </a:r>
            <a:endParaRPr lang="de-DE" altLang="de-DE" sz="1800" dirty="0">
              <a:solidFill>
                <a:srgbClr val="262626"/>
              </a:solidFill>
              <a:latin typeface="Calibri" panose="020F0502020204030204" pitchFamily="34" charset="0"/>
              <a:cs typeface="Calibri" panose="020F0502020204030204" pitchFamily="34" charset="0"/>
            </a:endParaRPr>
          </a:p>
          <a:p>
            <a:pPr>
              <a:lnSpc>
                <a:spcPts val="1940"/>
              </a:lnSpc>
              <a:buClr>
                <a:srgbClr val="0289AE"/>
              </a:buClr>
            </a:pPr>
            <a:r>
              <a:rPr lang="de-DE" altLang="de-DE" sz="1800" dirty="0">
                <a:solidFill>
                  <a:srgbClr val="262626"/>
                </a:solidFill>
                <a:latin typeface="Calibri" panose="020F0502020204030204" pitchFamily="34" charset="0"/>
                <a:cs typeface="Calibri" panose="020F0502020204030204" pitchFamily="34" charset="0"/>
              </a:rPr>
              <a:t>large </a:t>
            </a:r>
            <a:r>
              <a:rPr lang="de-DE" altLang="de-DE" sz="1800" dirty="0" err="1">
                <a:solidFill>
                  <a:srgbClr val="262626"/>
                </a:solidFill>
                <a:latin typeface="Calibri" panose="020F0502020204030204" pitchFamily="34" charset="0"/>
                <a:cs typeface="Calibri" panose="020F0502020204030204" pitchFamily="34" charset="0"/>
              </a:rPr>
              <a:t>display</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quantities</a:t>
            </a:r>
            <a:endParaRPr lang="de-DE" altLang="de-DE" sz="1800" dirty="0">
              <a:solidFill>
                <a:srgbClr val="262626"/>
              </a:solidFill>
              <a:latin typeface="Calibri" panose="020F0502020204030204" pitchFamily="34" charset="0"/>
              <a:cs typeface="Calibri" panose="020F0502020204030204" pitchFamily="34" charset="0"/>
            </a:endParaRPr>
          </a:p>
          <a:p>
            <a:pPr>
              <a:lnSpc>
                <a:spcPts val="19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repeated</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trimming</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waste</a:t>
            </a:r>
            <a:endParaRPr lang="de-DE" altLang="de-DE" sz="1800" dirty="0">
              <a:solidFill>
                <a:srgbClr val="262626"/>
              </a:solidFill>
              <a:latin typeface="Calibri" panose="020F0502020204030204" pitchFamily="34" charset="0"/>
              <a:cs typeface="Calibri" panose="020F0502020204030204" pitchFamily="34" charset="0"/>
            </a:endParaRPr>
          </a:p>
          <a:p>
            <a:pPr>
              <a:lnSpc>
                <a:spcPts val="19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unclear</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use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of</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edible</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surplus</a:t>
            </a:r>
            <a:endParaRPr lang="de-DE" altLang="de-DE" sz="1800" dirty="0">
              <a:solidFill>
                <a:srgbClr val="262626"/>
              </a:solidFill>
              <a:latin typeface="Calibri" panose="020F0502020204030204" pitchFamily="34" charset="0"/>
              <a:cs typeface="Calibri" panose="020F0502020204030204" pitchFamily="34" charset="0"/>
            </a:endParaRPr>
          </a:p>
          <a:p>
            <a:pPr>
              <a:lnSpc>
                <a:spcPts val="1940"/>
              </a:lnSpc>
              <a:buClr>
                <a:srgbClr val="0289AE"/>
              </a:buClr>
            </a:pPr>
            <a:r>
              <a:rPr lang="de-DE" altLang="de-DE" sz="1800" dirty="0" err="1">
                <a:solidFill>
                  <a:srgbClr val="262626"/>
                </a:solidFill>
                <a:latin typeface="Calibri" panose="020F0502020204030204" pitchFamily="34" charset="0"/>
                <a:cs typeface="Calibri" panose="020F0502020204030204" pitchFamily="34" charset="0"/>
              </a:rPr>
              <a:t>weak</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tracking</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of</a:t>
            </a:r>
            <a:r>
              <a:rPr lang="de-DE" altLang="de-DE" sz="1800" dirty="0">
                <a:solidFill>
                  <a:srgbClr val="262626"/>
                </a:solidFill>
                <a:latin typeface="Calibri" panose="020F0502020204030204" pitchFamily="34" charset="0"/>
                <a:cs typeface="Calibri" panose="020F0502020204030204" pitchFamily="34" charset="0"/>
              </a:rPr>
              <a:t> </a:t>
            </a:r>
            <a:r>
              <a:rPr lang="de-DE" altLang="de-DE" sz="1800" dirty="0" err="1">
                <a:solidFill>
                  <a:srgbClr val="262626"/>
                </a:solidFill>
                <a:latin typeface="Calibri" panose="020F0502020204030204" pitchFamily="34" charset="0"/>
                <a:cs typeface="Calibri" panose="020F0502020204030204" pitchFamily="34" charset="0"/>
              </a:rPr>
              <a:t>leftovers</a:t>
            </a:r>
            <a:endParaRPr lang="de-DE" altLang="de-DE" sz="1800" dirty="0">
              <a:solidFill>
                <a:srgbClr val="262626"/>
              </a:solidFill>
              <a:latin typeface="Calibri" panose="020F0502020204030204" pitchFamily="34" charset="0"/>
              <a:cs typeface="Calibri" panose="020F0502020204030204" pitchFamily="34" charset="0"/>
            </a:endParaRPr>
          </a:p>
          <a:p>
            <a:pPr>
              <a:lnSpc>
                <a:spcPts val="1940"/>
              </a:lnSpc>
              <a:buClr>
                <a:srgbClr val="0289AE"/>
              </a:buClr>
            </a:pPr>
            <a:endParaRPr lang="de-DE" altLang="de-DE" sz="1800" dirty="0">
              <a:solidFill>
                <a:srgbClr val="262626"/>
              </a:solidFill>
              <a:latin typeface="Calibri" panose="020F0502020204030204" pitchFamily="34" charset="0"/>
              <a:cs typeface="Calibri" panose="020F0502020204030204" pitchFamily="34" charset="0"/>
            </a:endParaRPr>
          </a:p>
        </p:txBody>
      </p:sp>
      <p:sp>
        <p:nvSpPr>
          <p:cNvPr id="49" name="TextBox 38">
            <a:extLst>
              <a:ext uri="{FF2B5EF4-FFF2-40B4-BE49-F238E27FC236}">
                <a16:creationId xmlns:a16="http://schemas.microsoft.com/office/drawing/2014/main" id="{E251C1A9-35F7-2301-9EDC-C87AF1DDC78A}"/>
              </a:ext>
            </a:extLst>
          </p:cNvPr>
          <p:cNvSpPr txBox="1"/>
          <p:nvPr/>
        </p:nvSpPr>
        <p:spPr>
          <a:xfrm>
            <a:off x="6665654" y="427341"/>
            <a:ext cx="4093346" cy="514115"/>
          </a:xfrm>
          <a:prstGeom prst="rect">
            <a:avLst/>
          </a:prstGeom>
          <a:noFill/>
        </p:spPr>
        <p:txBody>
          <a:bodyPr wrap="square">
            <a:spAutoFit/>
          </a:bodyPr>
          <a:lstStyle/>
          <a:p>
            <a:pPr>
              <a:lnSpc>
                <a:spcPts val="3380"/>
              </a:lnSpc>
              <a:defRPr/>
            </a:pPr>
            <a:r>
              <a:rPr lang="en-US" sz="2800" b="1" dirty="0">
                <a:solidFill>
                  <a:srgbClr val="0289AE"/>
                </a:solidFill>
                <a:latin typeface="Calibri" panose="020F0502020204030204" pitchFamily="34" charset="0"/>
                <a:ea typeface="Roboto Cn" pitchFamily="2" charset="0"/>
                <a:cs typeface="Calibri" panose="020F0502020204030204" pitchFamily="34" charset="0"/>
              </a:rPr>
              <a:t>Current Challenges</a:t>
            </a:r>
          </a:p>
        </p:txBody>
      </p:sp>
    </p:spTree>
    <p:extLst>
      <p:ext uri="{BB962C8B-B14F-4D97-AF65-F5344CB8AC3E}">
        <p14:creationId xmlns:p14="http://schemas.microsoft.com/office/powerpoint/2010/main" val="9255646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AADB5-A275-F304-ED14-17FD0D994A20}"/>
            </a:ext>
          </a:extLst>
        </p:cNvPr>
        <p:cNvGrpSpPr/>
        <p:nvPr/>
      </p:nvGrpSpPr>
      <p:grpSpPr>
        <a:xfrm>
          <a:off x="0" y="0"/>
          <a:ext cx="0" cy="0"/>
          <a:chOff x="0" y="0"/>
          <a:chExt cx="0" cy="0"/>
        </a:xfrm>
      </p:grpSpPr>
      <p:sp>
        <p:nvSpPr>
          <p:cNvPr id="9" name="Rectangle 367">
            <a:extLst>
              <a:ext uri="{FF2B5EF4-FFF2-40B4-BE49-F238E27FC236}">
                <a16:creationId xmlns:a16="http://schemas.microsoft.com/office/drawing/2014/main" id="{F64ACC98-3121-C860-62EB-BE27A89B0F2B}"/>
              </a:ext>
            </a:extLst>
          </p:cNvPr>
          <p:cNvSpPr/>
          <p:nvPr/>
        </p:nvSpPr>
        <p:spPr>
          <a:xfrm flipH="1">
            <a:off x="4903096" y="4219210"/>
            <a:ext cx="2794928" cy="830997"/>
          </a:xfrm>
          <a:prstGeom prst="rect">
            <a:avLst/>
          </a:prstGeom>
        </p:spPr>
        <p:txBody>
          <a:bodyPr wrap="square">
            <a:spAutoFit/>
          </a:bodyPr>
          <a:lstStyle/>
          <a:p>
            <a:r>
              <a:rPr lang="de-DE" sz="2400" b="1" dirty="0">
                <a:solidFill>
                  <a:srgbClr val="0289AE"/>
                </a:solidFill>
              </a:rPr>
              <a:t>Operational Value</a:t>
            </a:r>
          </a:p>
          <a:p>
            <a:endParaRPr lang="en-US" sz="2400" b="1" dirty="0">
              <a:solidFill>
                <a:srgbClr val="0289AE"/>
              </a:solidFill>
              <a:latin typeface="+mj-lt"/>
              <a:cs typeface="Segoe UI" panose="020B0502040204020203" pitchFamily="34" charset="0"/>
            </a:endParaRPr>
          </a:p>
        </p:txBody>
      </p:sp>
      <p:pic>
        <p:nvPicPr>
          <p:cNvPr id="11" name="Picture 10">
            <a:extLst>
              <a:ext uri="{FF2B5EF4-FFF2-40B4-BE49-F238E27FC236}">
                <a16:creationId xmlns:a16="http://schemas.microsoft.com/office/drawing/2014/main" id="{12E5E3AA-8963-7197-86B1-C0CBFC5C0D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23718" y="1641270"/>
            <a:ext cx="2267299" cy="2370767"/>
          </a:xfrm>
          <a:prstGeom prst="rect">
            <a:avLst/>
          </a:prstGeom>
        </p:spPr>
      </p:pic>
      <p:sp>
        <p:nvSpPr>
          <p:cNvPr id="12" name="Text Placeholder 11">
            <a:extLst>
              <a:ext uri="{FF2B5EF4-FFF2-40B4-BE49-F238E27FC236}">
                <a16:creationId xmlns:a16="http://schemas.microsoft.com/office/drawing/2014/main" id="{06A474B1-5D29-05A4-1394-8515D1BE4FF8}"/>
              </a:ext>
            </a:extLst>
          </p:cNvPr>
          <p:cNvSpPr txBox="1">
            <a:spLocks/>
          </p:cNvSpPr>
          <p:nvPr/>
        </p:nvSpPr>
        <p:spPr>
          <a:xfrm>
            <a:off x="429114" y="525832"/>
            <a:ext cx="10032697"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Presenting the Business and Environmental Case</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sp>
        <p:nvSpPr>
          <p:cNvPr id="16" name="Freeform 15">
            <a:extLst>
              <a:ext uri="{FF2B5EF4-FFF2-40B4-BE49-F238E27FC236}">
                <a16:creationId xmlns:a16="http://schemas.microsoft.com/office/drawing/2014/main" id="{0F7F4BA8-E925-2E4C-9D7E-DF3CD0107AB7}"/>
              </a:ext>
            </a:extLst>
          </p:cNvPr>
          <p:cNvSpPr/>
          <p:nvPr/>
        </p:nvSpPr>
        <p:spPr>
          <a:xfrm rot="15325054" flipH="1">
            <a:off x="6987649" y="3293202"/>
            <a:ext cx="769400" cy="437411"/>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0289AE"/>
          </a:solidFill>
          <a:ln w="5398" cap="flat">
            <a:noFill/>
            <a:prstDash val="solid"/>
            <a:miter/>
          </a:ln>
        </p:spPr>
        <p:txBody>
          <a:bodyPr rtlCol="0" anchor="ctr"/>
          <a:lstStyle/>
          <a:p>
            <a:endParaRPr lang="en-US"/>
          </a:p>
        </p:txBody>
      </p:sp>
      <p:grpSp>
        <p:nvGrpSpPr>
          <p:cNvPr id="25" name="Group 24">
            <a:extLst>
              <a:ext uri="{FF2B5EF4-FFF2-40B4-BE49-F238E27FC236}">
                <a16:creationId xmlns:a16="http://schemas.microsoft.com/office/drawing/2014/main" id="{A4E13662-DE13-20F4-E310-ED8AB29BA866}"/>
              </a:ext>
            </a:extLst>
          </p:cNvPr>
          <p:cNvGrpSpPr/>
          <p:nvPr/>
        </p:nvGrpSpPr>
        <p:grpSpPr>
          <a:xfrm>
            <a:off x="6982943" y="6110121"/>
            <a:ext cx="4967999" cy="306000"/>
            <a:chOff x="4195828" y="6794722"/>
            <a:chExt cx="4967999" cy="306000"/>
          </a:xfrm>
        </p:grpSpPr>
        <p:sp>
          <p:nvSpPr>
            <p:cNvPr id="20" name="Rounded Rectangle 19">
              <a:extLst>
                <a:ext uri="{FF2B5EF4-FFF2-40B4-BE49-F238E27FC236}">
                  <a16:creationId xmlns:a16="http://schemas.microsoft.com/office/drawing/2014/main" id="{87977DDD-C14A-E31F-7FEC-04486F5F0780}"/>
                </a:ext>
              </a:extLst>
            </p:cNvPr>
            <p:cNvSpPr/>
            <p:nvPr/>
          </p:nvSpPr>
          <p:spPr>
            <a:xfrm>
              <a:off x="4195828" y="6794722"/>
              <a:ext cx="4353812"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6FBF8DD7-7A4C-A2BB-2663-C58CBF6856AD}"/>
                </a:ext>
              </a:extLst>
            </p:cNvPr>
            <p:cNvSpPr txBox="1"/>
            <p:nvPr/>
          </p:nvSpPr>
          <p:spPr>
            <a:xfrm>
              <a:off x="4321827" y="6858000"/>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22" name="TextBox 21">
              <a:extLst>
                <a:ext uri="{FF2B5EF4-FFF2-40B4-BE49-F238E27FC236}">
                  <a16:creationId xmlns:a16="http://schemas.microsoft.com/office/drawing/2014/main" id="{602DC98A-DDB6-0303-BCFD-EBA87D6665DD}"/>
                </a:ext>
              </a:extLst>
            </p:cNvPr>
            <p:cNvSpPr txBox="1"/>
            <p:nvPr/>
          </p:nvSpPr>
          <p:spPr>
            <a:xfrm>
              <a:off x="5077828" y="6858000"/>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dirty="0">
                  <a:solidFill>
                    <a:srgbClr val="262626"/>
                  </a:solidFill>
                  <a:latin typeface="Calibri" panose="020F0502020204030204" pitchFamily="34" charset="0"/>
                  <a:cs typeface="Calibri" panose="020F0502020204030204" pitchFamily="34" charset="0"/>
                </a:rPr>
                <a:t>3</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702D6A8-972C-195F-1A3F-178E434FA1B8}"/>
                </a:ext>
              </a:extLst>
            </p:cNvPr>
            <p:cNvSpPr txBox="1"/>
            <p:nvPr/>
          </p:nvSpPr>
          <p:spPr>
            <a:xfrm>
              <a:off x="5671827" y="6858000"/>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·Digital Marketing for Sustainability</a:t>
              </a:r>
            </a:p>
          </p:txBody>
        </p:sp>
      </p:grpSp>
      <p:pic>
        <p:nvPicPr>
          <p:cNvPr id="26" name="Picture 25">
            <a:extLst>
              <a:ext uri="{FF2B5EF4-FFF2-40B4-BE49-F238E27FC236}">
                <a16:creationId xmlns:a16="http://schemas.microsoft.com/office/drawing/2014/main" id="{BD8D2FC0-B24C-E36E-74AB-2B14C624F9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6965" y="1442192"/>
            <a:ext cx="2324437" cy="2702158"/>
          </a:xfrm>
          <a:prstGeom prst="rect">
            <a:avLst/>
          </a:prstGeom>
        </p:spPr>
      </p:pic>
      <p:sp>
        <p:nvSpPr>
          <p:cNvPr id="27" name="Freeform 26">
            <a:extLst>
              <a:ext uri="{FF2B5EF4-FFF2-40B4-BE49-F238E27FC236}">
                <a16:creationId xmlns:a16="http://schemas.microsoft.com/office/drawing/2014/main" id="{A899CF3D-A7F8-95B3-7354-68DA0AA879C3}"/>
              </a:ext>
            </a:extLst>
          </p:cNvPr>
          <p:cNvSpPr/>
          <p:nvPr/>
        </p:nvSpPr>
        <p:spPr>
          <a:xfrm rot="15309003" flipH="1">
            <a:off x="10607964" y="3367485"/>
            <a:ext cx="769400" cy="437411"/>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62A844"/>
          </a:solidFill>
          <a:ln w="5398" cap="flat">
            <a:noFill/>
            <a:prstDash val="solid"/>
            <a:miter/>
          </a:ln>
        </p:spPr>
        <p:txBody>
          <a:bodyPr rtlCol="0" anchor="ctr"/>
          <a:lstStyle/>
          <a:p>
            <a:endParaRPr lang="en-US"/>
          </a:p>
        </p:txBody>
      </p:sp>
      <p:sp>
        <p:nvSpPr>
          <p:cNvPr id="29" name="Rectangle 364">
            <a:extLst>
              <a:ext uri="{FF2B5EF4-FFF2-40B4-BE49-F238E27FC236}">
                <a16:creationId xmlns:a16="http://schemas.microsoft.com/office/drawing/2014/main" id="{B1EF3817-584A-47E2-83D5-F8FA6CB882BE}"/>
              </a:ext>
            </a:extLst>
          </p:cNvPr>
          <p:cNvSpPr/>
          <p:nvPr/>
        </p:nvSpPr>
        <p:spPr>
          <a:xfrm>
            <a:off x="8374187" y="4219210"/>
            <a:ext cx="3576755" cy="830997"/>
          </a:xfrm>
          <a:prstGeom prst="rect">
            <a:avLst/>
          </a:prstGeom>
        </p:spPr>
        <p:txBody>
          <a:bodyPr wrap="square">
            <a:spAutoFit/>
          </a:bodyPr>
          <a:lstStyle/>
          <a:p>
            <a:r>
              <a:rPr lang="de-DE" sz="2400" b="1" dirty="0">
                <a:solidFill>
                  <a:srgbClr val="62A844"/>
                </a:solidFill>
              </a:rPr>
              <a:t>Environmental Value</a:t>
            </a:r>
          </a:p>
          <a:p>
            <a:endParaRPr lang="en-US" sz="2400" b="1" dirty="0">
              <a:solidFill>
                <a:srgbClr val="62A844"/>
              </a:solidFill>
              <a:latin typeface="+mj-lt"/>
              <a:cs typeface="Segoe UI" panose="020B0502040204020203" pitchFamily="34" charset="0"/>
            </a:endParaRPr>
          </a:p>
        </p:txBody>
      </p:sp>
      <p:cxnSp>
        <p:nvCxnSpPr>
          <p:cNvPr id="30" name="Straight Connector 29">
            <a:extLst>
              <a:ext uri="{FF2B5EF4-FFF2-40B4-BE49-F238E27FC236}">
                <a16:creationId xmlns:a16="http://schemas.microsoft.com/office/drawing/2014/main" id="{7956E606-F509-2BFA-9298-C2F30A3EC437}"/>
              </a:ext>
            </a:extLst>
          </p:cNvPr>
          <p:cNvCxnSpPr>
            <a:cxnSpLocks/>
          </p:cNvCxnSpPr>
          <p:nvPr/>
        </p:nvCxnSpPr>
        <p:spPr>
          <a:xfrm>
            <a:off x="0" y="1209636"/>
            <a:ext cx="9641540"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7ACDBBB-3DF5-5C53-10B6-730FAAEFDF56}"/>
              </a:ext>
            </a:extLst>
          </p:cNvPr>
          <p:cNvGrpSpPr/>
          <p:nvPr/>
        </p:nvGrpSpPr>
        <p:grpSpPr>
          <a:xfrm>
            <a:off x="4944039" y="4931562"/>
            <a:ext cx="2945270" cy="785706"/>
            <a:chOff x="1076334" y="5023887"/>
            <a:chExt cx="3415455" cy="785706"/>
          </a:xfrm>
        </p:grpSpPr>
        <p:cxnSp>
          <p:nvCxnSpPr>
            <p:cNvPr id="5" name="Straight Connector 4">
              <a:extLst>
                <a:ext uri="{FF2B5EF4-FFF2-40B4-BE49-F238E27FC236}">
                  <a16:creationId xmlns:a16="http://schemas.microsoft.com/office/drawing/2014/main" id="{28B25DC1-7A7F-371A-1E75-830A6016EDDD}"/>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5FA9EA4-843C-FDE2-3856-15D724A27AE3}"/>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9B31B03-6757-E93F-8A34-CEE79BF98964}"/>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8BBC2C8-8731-3A72-09C7-FB8746C89566}"/>
              </a:ext>
            </a:extLst>
          </p:cNvPr>
          <p:cNvGrpSpPr/>
          <p:nvPr/>
        </p:nvGrpSpPr>
        <p:grpSpPr>
          <a:xfrm>
            <a:off x="8512616" y="4931562"/>
            <a:ext cx="2945270" cy="785706"/>
            <a:chOff x="1076334" y="5023887"/>
            <a:chExt cx="3415455" cy="785706"/>
          </a:xfrm>
        </p:grpSpPr>
        <p:cxnSp>
          <p:nvCxnSpPr>
            <p:cNvPr id="14" name="Straight Connector 13">
              <a:extLst>
                <a:ext uri="{FF2B5EF4-FFF2-40B4-BE49-F238E27FC236}">
                  <a16:creationId xmlns:a16="http://schemas.microsoft.com/office/drawing/2014/main" id="{F281D3C0-8665-14EB-5BF0-971B3236C12D}"/>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D8A7BE9-4672-706F-253E-882BF41702DF}"/>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CCD60BE-0432-7133-BA3A-37280300ED18}"/>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sp>
        <p:nvSpPr>
          <p:cNvPr id="19" name="TextBox 97">
            <a:extLst>
              <a:ext uri="{FF2B5EF4-FFF2-40B4-BE49-F238E27FC236}">
                <a16:creationId xmlns:a16="http://schemas.microsoft.com/office/drawing/2014/main" id="{CB438C9C-0969-913D-97CD-0D92B0A7DE8F}"/>
              </a:ext>
            </a:extLst>
          </p:cNvPr>
          <p:cNvSpPr txBox="1"/>
          <p:nvPr/>
        </p:nvSpPr>
        <p:spPr>
          <a:xfrm>
            <a:off x="429114" y="1641270"/>
            <a:ext cx="3733531" cy="2954655"/>
          </a:xfrm>
          <a:prstGeom prst="rect">
            <a:avLst/>
          </a:prstGeom>
          <a:solidFill>
            <a:schemeClr val="bg1"/>
          </a:solidFill>
        </p:spPr>
        <p:txBody>
          <a:bodyPr wrap="square">
            <a:spAutoFit/>
          </a:bodyPr>
          <a:lstStyle/>
          <a:p>
            <a:pPr>
              <a:buClr>
                <a:srgbClr val="62A844"/>
              </a:buClr>
            </a:pPr>
            <a:r>
              <a:rPr lang="en-US" sz="2000" b="1" dirty="0">
                <a:solidFill>
                  <a:srgbClr val="0289AE"/>
                </a:solidFill>
              </a:rPr>
              <a:t>A strong circular proposal</a:t>
            </a:r>
          </a:p>
          <a:p>
            <a:pPr>
              <a:buClr>
                <a:srgbClr val="62A844"/>
              </a:buClr>
            </a:pPr>
            <a:r>
              <a:rPr lang="en-US" sz="2000" b="1" dirty="0">
                <a:solidFill>
                  <a:srgbClr val="0289AE"/>
                </a:solidFill>
              </a:rPr>
              <a:t> should explain:</a:t>
            </a:r>
          </a:p>
          <a:p>
            <a:pPr>
              <a:buClr>
                <a:srgbClr val="62A844"/>
              </a:buClr>
            </a:pPr>
            <a:endParaRPr lang="en-US" sz="2000" b="1" dirty="0">
              <a:solidFill>
                <a:srgbClr val="0289AE"/>
              </a:solidFill>
            </a:endParaRPr>
          </a:p>
          <a:p>
            <a:pPr marL="285750" indent="-285750">
              <a:buClr>
                <a:srgbClr val="62A844"/>
              </a:buClr>
              <a:buFont typeface="Arial" panose="020B0604020202020204" pitchFamily="34" charset="0"/>
              <a:buChar char="•"/>
            </a:pPr>
            <a:r>
              <a:rPr lang="en-US" dirty="0">
                <a:solidFill>
                  <a:srgbClr val="262626"/>
                </a:solidFill>
              </a:rPr>
              <a:t>the current problem</a:t>
            </a:r>
          </a:p>
          <a:p>
            <a:pPr marL="285750" indent="-285750">
              <a:buClr>
                <a:srgbClr val="62A844"/>
              </a:buClr>
              <a:buFont typeface="Arial" panose="020B0604020202020204" pitchFamily="34" charset="0"/>
              <a:buChar char="•"/>
            </a:pPr>
            <a:r>
              <a:rPr lang="en-US" dirty="0">
                <a:solidFill>
                  <a:srgbClr val="262626"/>
                </a:solidFill>
              </a:rPr>
              <a:t>where value is being lost</a:t>
            </a:r>
          </a:p>
          <a:p>
            <a:pPr marL="285750" indent="-285750">
              <a:buClr>
                <a:srgbClr val="62A844"/>
              </a:buClr>
              <a:buFont typeface="Arial" panose="020B0604020202020204" pitchFamily="34" charset="0"/>
              <a:buChar char="•"/>
            </a:pPr>
            <a:r>
              <a:rPr lang="en-US" dirty="0">
                <a:solidFill>
                  <a:srgbClr val="262626"/>
                </a:solidFill>
              </a:rPr>
              <a:t>the proposed intervention</a:t>
            </a:r>
          </a:p>
          <a:p>
            <a:pPr marL="285750" indent="-285750">
              <a:buClr>
                <a:srgbClr val="62A844"/>
              </a:buClr>
              <a:buFont typeface="Arial" panose="020B0604020202020204" pitchFamily="34" charset="0"/>
              <a:buChar char="•"/>
            </a:pPr>
            <a:r>
              <a:rPr lang="en-US" dirty="0">
                <a:solidFill>
                  <a:srgbClr val="262626"/>
                </a:solidFill>
              </a:rPr>
              <a:t>the environmental benefit</a:t>
            </a:r>
          </a:p>
          <a:p>
            <a:pPr marL="285750" indent="-285750">
              <a:buClr>
                <a:srgbClr val="62A844"/>
              </a:buClr>
              <a:buFont typeface="Arial" panose="020B0604020202020204" pitchFamily="34" charset="0"/>
              <a:buChar char="•"/>
            </a:pPr>
            <a:r>
              <a:rPr lang="en-US" dirty="0">
                <a:solidFill>
                  <a:srgbClr val="262626"/>
                </a:solidFill>
              </a:rPr>
              <a:t>the operational or financial benefit</a:t>
            </a:r>
          </a:p>
          <a:p>
            <a:pPr marL="285750" indent="-285750">
              <a:buClr>
                <a:srgbClr val="62A844"/>
              </a:buClr>
              <a:buFont typeface="Arial" panose="020B0604020202020204" pitchFamily="34" charset="0"/>
              <a:buChar char="•"/>
            </a:pPr>
            <a:r>
              <a:rPr lang="en-US" dirty="0">
                <a:solidFill>
                  <a:srgbClr val="262626"/>
                </a:solidFill>
              </a:rPr>
              <a:t>the likely staff barriers</a:t>
            </a:r>
          </a:p>
          <a:p>
            <a:pPr marL="285750" indent="-285750">
              <a:buClr>
                <a:srgbClr val="62A844"/>
              </a:buClr>
              <a:buFont typeface="Arial" panose="020B0604020202020204" pitchFamily="34" charset="0"/>
              <a:buChar char="•"/>
            </a:pPr>
            <a:r>
              <a:rPr lang="en-US" dirty="0">
                <a:solidFill>
                  <a:srgbClr val="262626"/>
                </a:solidFill>
              </a:rPr>
              <a:t>how progress will be measured</a:t>
            </a:r>
          </a:p>
        </p:txBody>
      </p:sp>
      <p:sp>
        <p:nvSpPr>
          <p:cNvPr id="24" name="Rectangle 30">
            <a:extLst>
              <a:ext uri="{FF2B5EF4-FFF2-40B4-BE49-F238E27FC236}">
                <a16:creationId xmlns:a16="http://schemas.microsoft.com/office/drawing/2014/main" id="{364E8DAD-2F51-4D5D-8264-E3CE65A6DD6F}"/>
              </a:ext>
            </a:extLst>
          </p:cNvPr>
          <p:cNvSpPr/>
          <p:nvPr/>
        </p:nvSpPr>
        <p:spPr>
          <a:xfrm flipH="1">
            <a:off x="429114" y="5419171"/>
            <a:ext cx="3074535" cy="865365"/>
          </a:xfrm>
          <a:prstGeom prst="rect">
            <a:avLst/>
          </a:prstGeom>
        </p:spPr>
        <p:txBody>
          <a:bodyPr wrap="square">
            <a:spAutoFit/>
          </a:bodyPr>
          <a:lstStyle/>
          <a:p>
            <a:pPr>
              <a:lnSpc>
                <a:spcPts val="2000"/>
              </a:lnSpc>
            </a:pPr>
            <a:r>
              <a:rPr lang="en-US" sz="2000" b="1" dirty="0">
                <a:solidFill>
                  <a:srgbClr val="62A844"/>
                </a:solidFill>
              </a:rPr>
              <a:t>Circularity is a process, cost, resilience and environmental argument.</a:t>
            </a:r>
          </a:p>
        </p:txBody>
      </p:sp>
    </p:spTree>
    <p:extLst>
      <p:ext uri="{BB962C8B-B14F-4D97-AF65-F5344CB8AC3E}">
        <p14:creationId xmlns:p14="http://schemas.microsoft.com/office/powerpoint/2010/main" val="170813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F80E7-305C-D252-0528-FA18796B02B9}"/>
            </a:ext>
          </a:extLst>
        </p:cNvPr>
        <p:cNvGrpSpPr/>
        <p:nvPr/>
      </p:nvGrpSpPr>
      <p:grpSpPr>
        <a:xfrm>
          <a:off x="0" y="0"/>
          <a:ext cx="0" cy="0"/>
          <a:chOff x="0" y="0"/>
          <a:chExt cx="0" cy="0"/>
        </a:xfrm>
      </p:grpSpPr>
      <p:pic>
        <p:nvPicPr>
          <p:cNvPr id="94" name="Graphic 93">
            <a:extLst>
              <a:ext uri="{FF2B5EF4-FFF2-40B4-BE49-F238E27FC236}">
                <a16:creationId xmlns:a16="http://schemas.microsoft.com/office/drawing/2014/main" id="{D6E15BE9-3BD5-242C-E6E1-81CBD01728E4}"/>
              </a:ext>
            </a:extLst>
          </p:cNvPr>
          <p:cNvPicPr>
            <a:picLocks noChangeAspect="1"/>
          </p:cNvPicPr>
          <p:nvPr/>
        </p:nvPicPr>
        <p:blipFill>
          <a:blip>
            <a:extLst>
              <a:ext uri="{96DAC541-7B7A-43D3-8B79-37D633B846F1}">
                <asvg:svgBlip xmlns:asvg="http://schemas.microsoft.com/office/drawing/2016/SVG/main" r:embed="rId2"/>
              </a:ext>
            </a:extLst>
          </a:blip>
          <a:srcRect l="31584" t="38697" r="39868" b="43173"/>
          <a:stretch/>
        </p:blipFill>
        <p:spPr>
          <a:xfrm>
            <a:off x="8259320" y="3289605"/>
            <a:ext cx="3968548" cy="3568395"/>
          </a:xfrm>
          <a:prstGeom prst="rect">
            <a:avLst/>
          </a:prstGeom>
        </p:spPr>
      </p:pic>
      <p:sp>
        <p:nvSpPr>
          <p:cNvPr id="6" name="TextBox 97">
            <a:extLst>
              <a:ext uri="{FF2B5EF4-FFF2-40B4-BE49-F238E27FC236}">
                <a16:creationId xmlns:a16="http://schemas.microsoft.com/office/drawing/2014/main" id="{1E978CF9-027C-AC88-ABF6-7FBFB9967B34}"/>
              </a:ext>
            </a:extLst>
          </p:cNvPr>
          <p:cNvSpPr txBox="1"/>
          <p:nvPr/>
        </p:nvSpPr>
        <p:spPr>
          <a:xfrm>
            <a:off x="278992" y="1197026"/>
            <a:ext cx="12020803" cy="384721"/>
          </a:xfrm>
          <a:prstGeom prst="rect">
            <a:avLst/>
          </a:prstGeom>
          <a:solidFill>
            <a:schemeClr val="bg1"/>
          </a:solidFill>
        </p:spPr>
        <p:txBody>
          <a:bodyPr wrap="square">
            <a:spAutoFit/>
          </a:bodyPr>
          <a:lstStyle/>
          <a:p>
            <a:pPr>
              <a:buNone/>
            </a:pPr>
            <a:r>
              <a:rPr lang="en-US" sz="1900" dirty="0">
                <a:solidFill>
                  <a:srgbClr val="262626"/>
                </a:solidFill>
              </a:rPr>
              <a:t>Prepare a short </a:t>
            </a:r>
            <a:r>
              <a:rPr lang="en-US" sz="1900" b="1" dirty="0">
                <a:solidFill>
                  <a:srgbClr val="262626"/>
                </a:solidFill>
              </a:rPr>
              <a:t>3–5 slide presentation</a:t>
            </a:r>
            <a:r>
              <a:rPr lang="en-US" sz="1900" dirty="0">
                <a:solidFill>
                  <a:srgbClr val="262626"/>
                </a:solidFill>
              </a:rPr>
              <a:t> or </a:t>
            </a:r>
            <a:r>
              <a:rPr lang="en-US" sz="1900" b="1" dirty="0">
                <a:solidFill>
                  <a:srgbClr val="262626"/>
                </a:solidFill>
              </a:rPr>
              <a:t>one-page action plan</a:t>
            </a:r>
            <a:r>
              <a:rPr lang="en-US" sz="1900" dirty="0">
                <a:solidFill>
                  <a:srgbClr val="262626"/>
                </a:solidFill>
              </a:rPr>
              <a:t> showing your circular opportunity proposal.</a:t>
            </a:r>
          </a:p>
        </p:txBody>
      </p:sp>
      <p:sp>
        <p:nvSpPr>
          <p:cNvPr id="20" name="Rectangle 30">
            <a:extLst>
              <a:ext uri="{FF2B5EF4-FFF2-40B4-BE49-F238E27FC236}">
                <a16:creationId xmlns:a16="http://schemas.microsoft.com/office/drawing/2014/main" id="{CCCA0F81-7320-321B-95BE-1911AB956950}"/>
              </a:ext>
            </a:extLst>
          </p:cNvPr>
          <p:cNvSpPr/>
          <p:nvPr/>
        </p:nvSpPr>
        <p:spPr>
          <a:xfrm flipH="1">
            <a:off x="255930" y="6077343"/>
            <a:ext cx="7750516" cy="369332"/>
          </a:xfrm>
          <a:prstGeom prst="rect">
            <a:avLst/>
          </a:prstGeom>
        </p:spPr>
        <p:txBody>
          <a:bodyPr wrap="square">
            <a:spAutoFit/>
          </a:bodyPr>
          <a:lstStyle/>
          <a:p>
            <a:r>
              <a:rPr lang="en-US" b="1" dirty="0">
                <a:solidFill>
                  <a:srgbClr val="62A844"/>
                </a:solidFill>
              </a:rPr>
              <a:t>Extension option: </a:t>
            </a:r>
            <a:r>
              <a:rPr lang="en-US" dirty="0">
                <a:solidFill>
                  <a:srgbClr val="62A844"/>
                </a:solidFill>
              </a:rPr>
              <a:t>Pilot one change and report the early result.</a:t>
            </a:r>
          </a:p>
        </p:txBody>
      </p:sp>
      <p:sp>
        <p:nvSpPr>
          <p:cNvPr id="2" name="Rectangle 30">
            <a:extLst>
              <a:ext uri="{FF2B5EF4-FFF2-40B4-BE49-F238E27FC236}">
                <a16:creationId xmlns:a16="http://schemas.microsoft.com/office/drawing/2014/main" id="{14E46901-B79F-310F-3236-B3E6A57EF923}"/>
              </a:ext>
            </a:extLst>
          </p:cNvPr>
          <p:cNvSpPr/>
          <p:nvPr/>
        </p:nvSpPr>
        <p:spPr>
          <a:xfrm>
            <a:off x="8216418" y="1849258"/>
            <a:ext cx="1745601"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3" name="Rectangle 23">
            <a:extLst>
              <a:ext uri="{FF2B5EF4-FFF2-40B4-BE49-F238E27FC236}">
                <a16:creationId xmlns:a16="http://schemas.microsoft.com/office/drawing/2014/main" id="{2BF10396-31B1-B509-3E59-FCCD07709C2C}"/>
              </a:ext>
            </a:extLst>
          </p:cNvPr>
          <p:cNvSpPr/>
          <p:nvPr/>
        </p:nvSpPr>
        <p:spPr>
          <a:xfrm>
            <a:off x="6249182" y="1849259"/>
            <a:ext cx="1745601"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5" name="Oval 25">
            <a:extLst>
              <a:ext uri="{FF2B5EF4-FFF2-40B4-BE49-F238E27FC236}">
                <a16:creationId xmlns:a16="http://schemas.microsoft.com/office/drawing/2014/main" id="{9FB1B225-22A2-77F3-F5E6-615E3642F963}"/>
              </a:ext>
            </a:extLst>
          </p:cNvPr>
          <p:cNvSpPr/>
          <p:nvPr/>
        </p:nvSpPr>
        <p:spPr>
          <a:xfrm>
            <a:off x="7791345" y="1918479"/>
            <a:ext cx="538934" cy="538934"/>
          </a:xfrm>
          <a:prstGeom prst="ellipse">
            <a:avLst/>
          </a:prstGeom>
          <a:solidFill>
            <a:srgbClr val="62A84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&gt;</a:t>
            </a:r>
          </a:p>
        </p:txBody>
      </p:sp>
      <p:sp>
        <p:nvSpPr>
          <p:cNvPr id="7" name="Rectangle 16">
            <a:extLst>
              <a:ext uri="{FF2B5EF4-FFF2-40B4-BE49-F238E27FC236}">
                <a16:creationId xmlns:a16="http://schemas.microsoft.com/office/drawing/2014/main" id="{E259240B-8D55-F1C2-1F89-9813DFE28C38}"/>
              </a:ext>
            </a:extLst>
          </p:cNvPr>
          <p:cNvSpPr/>
          <p:nvPr/>
        </p:nvSpPr>
        <p:spPr>
          <a:xfrm>
            <a:off x="4296507" y="1849260"/>
            <a:ext cx="1745601"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8" name="Oval 18">
            <a:extLst>
              <a:ext uri="{FF2B5EF4-FFF2-40B4-BE49-F238E27FC236}">
                <a16:creationId xmlns:a16="http://schemas.microsoft.com/office/drawing/2014/main" id="{D23F4F32-1666-CB5C-AD32-6E50524CBF79}"/>
              </a:ext>
            </a:extLst>
          </p:cNvPr>
          <p:cNvSpPr/>
          <p:nvPr/>
        </p:nvSpPr>
        <p:spPr>
          <a:xfrm>
            <a:off x="5826533" y="1918480"/>
            <a:ext cx="538934" cy="538934"/>
          </a:xfrm>
          <a:prstGeom prst="ellipse">
            <a:avLst/>
          </a:prstGeom>
          <a:solidFill>
            <a:srgbClr val="62A84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&gt;</a:t>
            </a:r>
          </a:p>
        </p:txBody>
      </p:sp>
      <p:sp>
        <p:nvSpPr>
          <p:cNvPr id="9" name="Rectangle 9">
            <a:extLst>
              <a:ext uri="{FF2B5EF4-FFF2-40B4-BE49-F238E27FC236}">
                <a16:creationId xmlns:a16="http://schemas.microsoft.com/office/drawing/2014/main" id="{A1A888B7-171A-5461-E5BB-ED27D85E9211}"/>
              </a:ext>
            </a:extLst>
          </p:cNvPr>
          <p:cNvSpPr/>
          <p:nvPr/>
        </p:nvSpPr>
        <p:spPr>
          <a:xfrm>
            <a:off x="2339354" y="1849261"/>
            <a:ext cx="1745601"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0" name="Oval 11">
            <a:extLst>
              <a:ext uri="{FF2B5EF4-FFF2-40B4-BE49-F238E27FC236}">
                <a16:creationId xmlns:a16="http://schemas.microsoft.com/office/drawing/2014/main" id="{74DF9A8B-4D26-BE08-86C7-AC730A8580CE}"/>
              </a:ext>
            </a:extLst>
          </p:cNvPr>
          <p:cNvSpPr/>
          <p:nvPr/>
        </p:nvSpPr>
        <p:spPr>
          <a:xfrm>
            <a:off x="3861721" y="1918481"/>
            <a:ext cx="538934" cy="538934"/>
          </a:xfrm>
          <a:prstGeom prst="ellipse">
            <a:avLst/>
          </a:prstGeom>
          <a:solidFill>
            <a:srgbClr val="62A84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&gt;</a:t>
            </a:r>
          </a:p>
        </p:txBody>
      </p:sp>
      <p:sp>
        <p:nvSpPr>
          <p:cNvPr id="11" name="Rectangle 1">
            <a:extLst>
              <a:ext uri="{FF2B5EF4-FFF2-40B4-BE49-F238E27FC236}">
                <a16:creationId xmlns:a16="http://schemas.microsoft.com/office/drawing/2014/main" id="{20069D24-D335-90E5-D09B-4E00CFF2817A}"/>
              </a:ext>
            </a:extLst>
          </p:cNvPr>
          <p:cNvSpPr/>
          <p:nvPr/>
        </p:nvSpPr>
        <p:spPr>
          <a:xfrm>
            <a:off x="368459" y="1849262"/>
            <a:ext cx="1745601"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12" name="Oval 6">
            <a:extLst>
              <a:ext uri="{FF2B5EF4-FFF2-40B4-BE49-F238E27FC236}">
                <a16:creationId xmlns:a16="http://schemas.microsoft.com/office/drawing/2014/main" id="{A6121E08-5912-D46E-E609-00B547B25BE4}"/>
              </a:ext>
            </a:extLst>
          </p:cNvPr>
          <p:cNvSpPr/>
          <p:nvPr/>
        </p:nvSpPr>
        <p:spPr>
          <a:xfrm>
            <a:off x="1896909" y="1918482"/>
            <a:ext cx="538934" cy="538934"/>
          </a:xfrm>
          <a:prstGeom prst="ellipse">
            <a:avLst/>
          </a:prstGeom>
          <a:solidFill>
            <a:srgbClr val="62A84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&gt;</a:t>
            </a:r>
          </a:p>
        </p:txBody>
      </p:sp>
      <p:sp>
        <p:nvSpPr>
          <p:cNvPr id="13" name="Text Placeholder 8">
            <a:extLst>
              <a:ext uri="{FF2B5EF4-FFF2-40B4-BE49-F238E27FC236}">
                <a16:creationId xmlns:a16="http://schemas.microsoft.com/office/drawing/2014/main" id="{EBD9A4F1-B661-26CE-A8AD-9B0980F0CAC2}"/>
              </a:ext>
            </a:extLst>
          </p:cNvPr>
          <p:cNvSpPr txBox="1">
            <a:spLocks/>
          </p:cNvSpPr>
          <p:nvPr/>
        </p:nvSpPr>
        <p:spPr>
          <a:xfrm>
            <a:off x="462567" y="1974252"/>
            <a:ext cx="1533171" cy="13153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720"/>
              </a:lnSpc>
              <a:spcBef>
                <a:spcPts val="0"/>
              </a:spcBef>
              <a:buNone/>
            </a:pPr>
            <a:r>
              <a:rPr lang="en-US" sz="1600" b="1" dirty="0">
                <a:solidFill>
                  <a:srgbClr val="0289AE"/>
                </a:solidFill>
              </a:rPr>
              <a:t>Clear understanding of the current process</a:t>
            </a:r>
            <a:endParaRPr lang="en-US" sz="1600" b="1" dirty="0">
              <a:solidFill>
                <a:srgbClr val="0289AE"/>
              </a:solidFill>
              <a:latin typeface="+mj-lt"/>
            </a:endParaRPr>
          </a:p>
        </p:txBody>
      </p:sp>
      <p:sp>
        <p:nvSpPr>
          <p:cNvPr id="18" name="Text Placeholder 32">
            <a:extLst>
              <a:ext uri="{FF2B5EF4-FFF2-40B4-BE49-F238E27FC236}">
                <a16:creationId xmlns:a16="http://schemas.microsoft.com/office/drawing/2014/main" id="{0602F510-7400-29AF-15BC-7678D3A3DDE0}"/>
              </a:ext>
            </a:extLst>
          </p:cNvPr>
          <p:cNvSpPr txBox="1">
            <a:spLocks/>
          </p:cNvSpPr>
          <p:nvPr/>
        </p:nvSpPr>
        <p:spPr>
          <a:xfrm>
            <a:off x="2427379" y="1974252"/>
            <a:ext cx="1600539" cy="1315353"/>
          </a:xfrm>
          <a:prstGeom prst="rect">
            <a:avLst/>
          </a:prstGeom>
        </p:spPr>
        <p:txBody>
          <a:bodyPr/>
          <a:lstStyle>
            <a:defPPr>
              <a:defRPr lang="en-US"/>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20"/>
              </a:lnSpc>
              <a:spcBef>
                <a:spcPts val="0"/>
              </a:spcBef>
            </a:pPr>
            <a:r>
              <a:rPr lang="en-US" sz="1600" b="1" dirty="0">
                <a:solidFill>
                  <a:srgbClr val="0289AE"/>
                </a:solidFill>
              </a:rPr>
              <a:t>Accurate identification </a:t>
            </a:r>
          </a:p>
          <a:p>
            <a:pPr>
              <a:lnSpc>
                <a:spcPts val="1720"/>
              </a:lnSpc>
              <a:spcBef>
                <a:spcPts val="0"/>
              </a:spcBef>
            </a:pPr>
            <a:r>
              <a:rPr lang="en-US" sz="1600" b="1" dirty="0">
                <a:solidFill>
                  <a:srgbClr val="0289AE"/>
                </a:solidFill>
              </a:rPr>
              <a:t>of waste or resource-loss points</a:t>
            </a:r>
          </a:p>
        </p:txBody>
      </p:sp>
      <p:sp>
        <p:nvSpPr>
          <p:cNvPr id="25" name="Text Placeholder 40">
            <a:extLst>
              <a:ext uri="{FF2B5EF4-FFF2-40B4-BE49-F238E27FC236}">
                <a16:creationId xmlns:a16="http://schemas.microsoft.com/office/drawing/2014/main" id="{16FEC77E-7623-89F4-F002-977F68F15E41}"/>
              </a:ext>
            </a:extLst>
          </p:cNvPr>
          <p:cNvSpPr txBox="1">
            <a:spLocks/>
          </p:cNvSpPr>
          <p:nvPr/>
        </p:nvSpPr>
        <p:spPr>
          <a:xfrm>
            <a:off x="4392191" y="1974252"/>
            <a:ext cx="1438365" cy="1315353"/>
          </a:xfrm>
          <a:prstGeom prst="rect">
            <a:avLst/>
          </a:prstGeom>
        </p:spPr>
        <p:txBody>
          <a:bodyPr/>
          <a:lstStyle>
            <a:defPPr>
              <a:defRPr lang="en-US"/>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20"/>
              </a:lnSpc>
              <a:spcBef>
                <a:spcPts val="0"/>
              </a:spcBef>
            </a:pPr>
            <a:r>
              <a:rPr lang="de-DE" sz="1600" b="1" dirty="0" err="1">
                <a:solidFill>
                  <a:srgbClr val="0289AE"/>
                </a:solidFill>
              </a:rPr>
              <a:t>Realistic</a:t>
            </a:r>
            <a:r>
              <a:rPr lang="de-DE" sz="1600" b="1" dirty="0">
                <a:solidFill>
                  <a:srgbClr val="0289AE"/>
                </a:solidFill>
              </a:rPr>
              <a:t> </a:t>
            </a:r>
            <a:r>
              <a:rPr lang="de-DE" sz="1600" b="1" dirty="0" err="1">
                <a:solidFill>
                  <a:srgbClr val="0289AE"/>
                </a:solidFill>
              </a:rPr>
              <a:t>circular</a:t>
            </a:r>
            <a:r>
              <a:rPr lang="de-DE" sz="1600" b="1" dirty="0">
                <a:solidFill>
                  <a:srgbClr val="0289AE"/>
                </a:solidFill>
              </a:rPr>
              <a:t> </a:t>
            </a:r>
            <a:r>
              <a:rPr lang="de-DE" sz="1600" b="1" dirty="0" err="1">
                <a:solidFill>
                  <a:srgbClr val="0289AE"/>
                </a:solidFill>
              </a:rPr>
              <a:t>interventions</a:t>
            </a:r>
            <a:endParaRPr lang="en-US" sz="1600" b="1" dirty="0">
              <a:solidFill>
                <a:srgbClr val="0289AE"/>
              </a:solidFill>
            </a:endParaRPr>
          </a:p>
        </p:txBody>
      </p:sp>
      <p:sp>
        <p:nvSpPr>
          <p:cNvPr id="28" name="Text Placeholder 43">
            <a:extLst>
              <a:ext uri="{FF2B5EF4-FFF2-40B4-BE49-F238E27FC236}">
                <a16:creationId xmlns:a16="http://schemas.microsoft.com/office/drawing/2014/main" id="{DC71C225-CFBA-57DF-4CB9-8C2AF0820BA6}"/>
              </a:ext>
            </a:extLst>
          </p:cNvPr>
          <p:cNvSpPr txBox="1">
            <a:spLocks/>
          </p:cNvSpPr>
          <p:nvPr/>
        </p:nvSpPr>
        <p:spPr>
          <a:xfrm>
            <a:off x="6357003" y="1974252"/>
            <a:ext cx="1614587" cy="1315353"/>
          </a:xfrm>
          <a:prstGeom prst="rect">
            <a:avLst/>
          </a:prstGeom>
        </p:spPr>
        <p:txBody>
          <a:bodyPr/>
          <a:lstStyle>
            <a:defPPr>
              <a:defRPr lang="en-US"/>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20"/>
              </a:lnSpc>
              <a:spcBef>
                <a:spcPts val="0"/>
              </a:spcBef>
            </a:pPr>
            <a:r>
              <a:rPr lang="de-DE" sz="1600" b="1" dirty="0" err="1">
                <a:solidFill>
                  <a:srgbClr val="0289AE"/>
                </a:solidFill>
              </a:rPr>
              <a:t>Practical</a:t>
            </a:r>
            <a:r>
              <a:rPr lang="de-DE" sz="1600" b="1" dirty="0">
                <a:solidFill>
                  <a:srgbClr val="0289AE"/>
                </a:solidFill>
              </a:rPr>
              <a:t> </a:t>
            </a:r>
            <a:r>
              <a:rPr lang="de-DE" sz="1600" b="1" dirty="0" err="1">
                <a:solidFill>
                  <a:srgbClr val="0289AE"/>
                </a:solidFill>
              </a:rPr>
              <a:t>indicators</a:t>
            </a:r>
            <a:r>
              <a:rPr lang="de-DE" sz="1600" b="1" dirty="0">
                <a:solidFill>
                  <a:srgbClr val="0289AE"/>
                </a:solidFill>
              </a:rPr>
              <a:t> </a:t>
            </a:r>
            <a:r>
              <a:rPr lang="de-DE" sz="1600" b="1" dirty="0" err="1">
                <a:solidFill>
                  <a:srgbClr val="0289AE"/>
                </a:solidFill>
              </a:rPr>
              <a:t>for</a:t>
            </a:r>
            <a:r>
              <a:rPr lang="de-DE" sz="1600" b="1" dirty="0">
                <a:solidFill>
                  <a:srgbClr val="0289AE"/>
                </a:solidFill>
              </a:rPr>
              <a:t> follow-</a:t>
            </a:r>
            <a:r>
              <a:rPr lang="de-DE" sz="1600" b="1" dirty="0" err="1">
                <a:solidFill>
                  <a:srgbClr val="0289AE"/>
                </a:solidFill>
              </a:rPr>
              <a:t>up</a:t>
            </a:r>
            <a:endParaRPr lang="en-US" sz="1600" b="1" dirty="0">
              <a:solidFill>
                <a:srgbClr val="0289AE"/>
              </a:solidFill>
            </a:endParaRPr>
          </a:p>
        </p:txBody>
      </p:sp>
      <p:sp>
        <p:nvSpPr>
          <p:cNvPr id="31" name="Text Placeholder 46">
            <a:extLst>
              <a:ext uri="{FF2B5EF4-FFF2-40B4-BE49-F238E27FC236}">
                <a16:creationId xmlns:a16="http://schemas.microsoft.com/office/drawing/2014/main" id="{324DBF8F-9EA5-7AE6-B7CE-B88E7CB5D5E8}"/>
              </a:ext>
            </a:extLst>
          </p:cNvPr>
          <p:cNvSpPr txBox="1">
            <a:spLocks/>
          </p:cNvSpPr>
          <p:nvPr/>
        </p:nvSpPr>
        <p:spPr>
          <a:xfrm>
            <a:off x="8321815" y="1974252"/>
            <a:ext cx="1442805" cy="1315353"/>
          </a:xfrm>
          <a:prstGeom prst="rect">
            <a:avLst/>
          </a:prstGeom>
        </p:spPr>
        <p:txBody>
          <a:bodyPr/>
          <a:lstStyle>
            <a:defPPr>
              <a:defRPr lang="en-US"/>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20"/>
              </a:lnSpc>
              <a:spcBef>
                <a:spcPts val="0"/>
              </a:spcBef>
            </a:pPr>
            <a:r>
              <a:rPr lang="en-US" sz="1600" b="1" dirty="0">
                <a:solidFill>
                  <a:srgbClr val="0289AE"/>
                </a:solidFill>
              </a:rPr>
              <a:t>Clear </a:t>
            </a:r>
          </a:p>
          <a:p>
            <a:pPr>
              <a:lnSpc>
                <a:spcPts val="1720"/>
              </a:lnSpc>
              <a:spcBef>
                <a:spcPts val="0"/>
              </a:spcBef>
            </a:pPr>
            <a:r>
              <a:rPr lang="en-US" sz="1600" b="1" dirty="0">
                <a:solidFill>
                  <a:srgbClr val="0289AE"/>
                </a:solidFill>
              </a:rPr>
              <a:t>business &amp; environmental reasoning</a:t>
            </a:r>
          </a:p>
        </p:txBody>
      </p:sp>
      <p:sp>
        <p:nvSpPr>
          <p:cNvPr id="43" name="Rectangle 30">
            <a:extLst>
              <a:ext uri="{FF2B5EF4-FFF2-40B4-BE49-F238E27FC236}">
                <a16:creationId xmlns:a16="http://schemas.microsoft.com/office/drawing/2014/main" id="{F9C80E90-607C-83B5-D1F8-69A8367DC3A2}"/>
              </a:ext>
            </a:extLst>
          </p:cNvPr>
          <p:cNvSpPr/>
          <p:nvPr/>
        </p:nvSpPr>
        <p:spPr>
          <a:xfrm>
            <a:off x="10184354" y="1849262"/>
            <a:ext cx="1745601" cy="3904276"/>
          </a:xfrm>
          <a:prstGeom prst="rect">
            <a:avLst/>
          </a:prstGeom>
          <a:solidFill>
            <a:schemeClr val="bg1"/>
          </a:solidFill>
          <a:ln w="19050">
            <a:solidFill>
              <a:srgbClr val="0289A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mj-lt"/>
            </a:endParaRPr>
          </a:p>
        </p:txBody>
      </p:sp>
      <p:sp>
        <p:nvSpPr>
          <p:cNvPr id="44" name="Oval 25">
            <a:extLst>
              <a:ext uri="{FF2B5EF4-FFF2-40B4-BE49-F238E27FC236}">
                <a16:creationId xmlns:a16="http://schemas.microsoft.com/office/drawing/2014/main" id="{EF77CBDE-B061-A192-E911-B68D07650913}"/>
              </a:ext>
            </a:extLst>
          </p:cNvPr>
          <p:cNvSpPr/>
          <p:nvPr/>
        </p:nvSpPr>
        <p:spPr>
          <a:xfrm>
            <a:off x="9750099" y="1918483"/>
            <a:ext cx="538934" cy="538934"/>
          </a:xfrm>
          <a:prstGeom prst="ellipse">
            <a:avLst/>
          </a:prstGeom>
          <a:solidFill>
            <a:srgbClr val="62A844"/>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&gt;</a:t>
            </a:r>
          </a:p>
        </p:txBody>
      </p:sp>
      <p:sp>
        <p:nvSpPr>
          <p:cNvPr id="45" name="Text Placeholder 46">
            <a:extLst>
              <a:ext uri="{FF2B5EF4-FFF2-40B4-BE49-F238E27FC236}">
                <a16:creationId xmlns:a16="http://schemas.microsoft.com/office/drawing/2014/main" id="{13B53F0B-82AF-B651-BC67-D0DEE306496D}"/>
              </a:ext>
            </a:extLst>
          </p:cNvPr>
          <p:cNvSpPr txBox="1">
            <a:spLocks/>
          </p:cNvSpPr>
          <p:nvPr/>
        </p:nvSpPr>
        <p:spPr>
          <a:xfrm>
            <a:off x="10280570" y="1974256"/>
            <a:ext cx="1646522" cy="1315353"/>
          </a:xfrm>
          <a:prstGeom prst="rect">
            <a:avLst/>
          </a:prstGeom>
        </p:spPr>
        <p:txBody>
          <a:bodyPr/>
          <a:lstStyle>
            <a:defPPr>
              <a:defRPr lang="en-US"/>
            </a:defPPr>
            <a:lvl1pPr indent="0">
              <a:lnSpc>
                <a:spcPct val="90000"/>
              </a:lnSpc>
              <a:spcBef>
                <a:spcPts val="1000"/>
              </a:spcBef>
              <a:buFont typeface="Arial" panose="020B0604020202020204" pitchFamily="34" charset="0"/>
              <a:buNone/>
              <a:defRPr sz="12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ts val="1720"/>
              </a:lnSpc>
              <a:spcBef>
                <a:spcPts val="0"/>
              </a:spcBef>
            </a:pPr>
            <a:r>
              <a:rPr lang="de-DE" sz="1600" b="1" dirty="0">
                <a:solidFill>
                  <a:srgbClr val="0289AE"/>
                </a:solidFill>
              </a:rPr>
              <a:t>Professional </a:t>
            </a:r>
            <a:r>
              <a:rPr lang="de-DE" sz="1600" b="1" dirty="0" err="1">
                <a:solidFill>
                  <a:srgbClr val="0289AE"/>
                </a:solidFill>
              </a:rPr>
              <a:t>communication</a:t>
            </a:r>
            <a:r>
              <a:rPr lang="de-DE" sz="1600" b="1" dirty="0">
                <a:solidFill>
                  <a:srgbClr val="0289AE"/>
                </a:solidFill>
              </a:rPr>
              <a:t> and </a:t>
            </a:r>
            <a:r>
              <a:rPr lang="de-DE" sz="1600" b="1" dirty="0" err="1">
                <a:solidFill>
                  <a:srgbClr val="0289AE"/>
                </a:solidFill>
              </a:rPr>
              <a:t>feasibility</a:t>
            </a:r>
            <a:endParaRPr lang="en-US" sz="1600" b="1" dirty="0">
              <a:solidFill>
                <a:srgbClr val="0289AE"/>
              </a:solidFill>
            </a:endParaRPr>
          </a:p>
        </p:txBody>
      </p:sp>
      <p:grpSp>
        <p:nvGrpSpPr>
          <p:cNvPr id="32" name="Group 31">
            <a:extLst>
              <a:ext uri="{FF2B5EF4-FFF2-40B4-BE49-F238E27FC236}">
                <a16:creationId xmlns:a16="http://schemas.microsoft.com/office/drawing/2014/main" id="{A69FD231-A8A7-F4D8-701E-C550F2319002}"/>
              </a:ext>
            </a:extLst>
          </p:cNvPr>
          <p:cNvGrpSpPr/>
          <p:nvPr/>
        </p:nvGrpSpPr>
        <p:grpSpPr>
          <a:xfrm>
            <a:off x="560958" y="3414596"/>
            <a:ext cx="1335951" cy="1980650"/>
            <a:chOff x="5028889" y="6149665"/>
            <a:chExt cx="1595287" cy="1980650"/>
          </a:xfrm>
        </p:grpSpPr>
        <p:grpSp>
          <p:nvGrpSpPr>
            <p:cNvPr id="33" name="Group 32">
              <a:extLst>
                <a:ext uri="{FF2B5EF4-FFF2-40B4-BE49-F238E27FC236}">
                  <a16:creationId xmlns:a16="http://schemas.microsoft.com/office/drawing/2014/main" id="{9E38F45B-7077-999D-7E08-3B9FE5FD0C45}"/>
                </a:ext>
              </a:extLst>
            </p:cNvPr>
            <p:cNvGrpSpPr/>
            <p:nvPr/>
          </p:nvGrpSpPr>
          <p:grpSpPr>
            <a:xfrm>
              <a:off x="5028889" y="6149665"/>
              <a:ext cx="1595287" cy="792260"/>
              <a:chOff x="1076334" y="5023887"/>
              <a:chExt cx="3415455" cy="785706"/>
            </a:xfrm>
          </p:grpSpPr>
          <p:cxnSp>
            <p:nvCxnSpPr>
              <p:cNvPr id="38" name="Straight Connector 37">
                <a:extLst>
                  <a:ext uri="{FF2B5EF4-FFF2-40B4-BE49-F238E27FC236}">
                    <a16:creationId xmlns:a16="http://schemas.microsoft.com/office/drawing/2014/main" id="{1534FDD1-5544-7C50-6B0A-57CC464428FD}"/>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AE1AED7-E86C-FFED-4894-3A6425D424E9}"/>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9A1C8A3-C885-A8D8-3694-F0E02297800A}"/>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EC82F8BF-08B2-A1E0-BEC1-940DCDDBB21F}"/>
                </a:ext>
              </a:extLst>
            </p:cNvPr>
            <p:cNvGrpSpPr/>
            <p:nvPr/>
          </p:nvGrpSpPr>
          <p:grpSpPr>
            <a:xfrm>
              <a:off x="5028889" y="7338055"/>
              <a:ext cx="1595287" cy="792260"/>
              <a:chOff x="1076334" y="5023887"/>
              <a:chExt cx="3415455" cy="785706"/>
            </a:xfrm>
          </p:grpSpPr>
          <p:cxnSp>
            <p:nvCxnSpPr>
              <p:cNvPr id="35" name="Straight Connector 34">
                <a:extLst>
                  <a:ext uri="{FF2B5EF4-FFF2-40B4-BE49-F238E27FC236}">
                    <a16:creationId xmlns:a16="http://schemas.microsoft.com/office/drawing/2014/main" id="{C5035E2B-1F33-2B06-9E54-2C126AAE1CE9}"/>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84FDDCA-86FD-F0FC-6183-F6C516DBE208}"/>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5924513-6B30-1216-D4E0-8CE91EE6555A}"/>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sp>
        <p:nvSpPr>
          <p:cNvPr id="42" name="Text Placeholder 11">
            <a:extLst>
              <a:ext uri="{FF2B5EF4-FFF2-40B4-BE49-F238E27FC236}">
                <a16:creationId xmlns:a16="http://schemas.microsoft.com/office/drawing/2014/main" id="{9F46FF7C-5490-206B-A8D7-3EFCC4210318}"/>
              </a:ext>
            </a:extLst>
          </p:cNvPr>
          <p:cNvSpPr txBox="1">
            <a:spLocks/>
          </p:cNvSpPr>
          <p:nvPr/>
        </p:nvSpPr>
        <p:spPr>
          <a:xfrm>
            <a:off x="429115" y="252856"/>
            <a:ext cx="7198320" cy="764209"/>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Assessment Task and Rubric</a:t>
            </a:r>
          </a:p>
        </p:txBody>
      </p:sp>
      <p:cxnSp>
        <p:nvCxnSpPr>
          <p:cNvPr id="47" name="Straight Connector 46">
            <a:extLst>
              <a:ext uri="{FF2B5EF4-FFF2-40B4-BE49-F238E27FC236}">
                <a16:creationId xmlns:a16="http://schemas.microsoft.com/office/drawing/2014/main" id="{4FC711B4-96CE-F371-4D6C-4457FF1E4419}"/>
              </a:ext>
            </a:extLst>
          </p:cNvPr>
          <p:cNvCxnSpPr>
            <a:cxnSpLocks/>
          </p:cNvCxnSpPr>
          <p:nvPr/>
        </p:nvCxnSpPr>
        <p:spPr>
          <a:xfrm>
            <a:off x="0" y="936660"/>
            <a:ext cx="5965902"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1FFCD9F2-FCB7-04D5-30AE-4F178A67AD84}"/>
              </a:ext>
            </a:extLst>
          </p:cNvPr>
          <p:cNvGrpSpPr/>
          <p:nvPr/>
        </p:nvGrpSpPr>
        <p:grpSpPr>
          <a:xfrm>
            <a:off x="2524558" y="3414596"/>
            <a:ext cx="1335951" cy="1980650"/>
            <a:chOff x="5028889" y="6149665"/>
            <a:chExt cx="1595287" cy="1980650"/>
          </a:xfrm>
        </p:grpSpPr>
        <p:grpSp>
          <p:nvGrpSpPr>
            <p:cNvPr id="50" name="Group 49">
              <a:extLst>
                <a:ext uri="{FF2B5EF4-FFF2-40B4-BE49-F238E27FC236}">
                  <a16:creationId xmlns:a16="http://schemas.microsoft.com/office/drawing/2014/main" id="{C154AE50-1AC1-D19E-24FE-DD11DF1BDBA3}"/>
                </a:ext>
              </a:extLst>
            </p:cNvPr>
            <p:cNvGrpSpPr/>
            <p:nvPr/>
          </p:nvGrpSpPr>
          <p:grpSpPr>
            <a:xfrm>
              <a:off x="5028889" y="6149665"/>
              <a:ext cx="1595287" cy="792260"/>
              <a:chOff x="1076334" y="5023887"/>
              <a:chExt cx="3415455" cy="785706"/>
            </a:xfrm>
          </p:grpSpPr>
          <p:cxnSp>
            <p:nvCxnSpPr>
              <p:cNvPr id="55" name="Straight Connector 54">
                <a:extLst>
                  <a:ext uri="{FF2B5EF4-FFF2-40B4-BE49-F238E27FC236}">
                    <a16:creationId xmlns:a16="http://schemas.microsoft.com/office/drawing/2014/main" id="{DA5AD7F7-39DF-4165-8AC5-2C501340A5DD}"/>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47DDAD-51F6-3375-30BB-B369C0CF9C33}"/>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6133B76-4921-C68E-3357-5774DEC7EA13}"/>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28E9D584-F993-3CF4-F452-F22C2270ADE1}"/>
                </a:ext>
              </a:extLst>
            </p:cNvPr>
            <p:cNvGrpSpPr/>
            <p:nvPr/>
          </p:nvGrpSpPr>
          <p:grpSpPr>
            <a:xfrm>
              <a:off x="5028889" y="7338055"/>
              <a:ext cx="1595287" cy="792260"/>
              <a:chOff x="1076334" y="5023887"/>
              <a:chExt cx="3415455" cy="785706"/>
            </a:xfrm>
          </p:grpSpPr>
          <p:cxnSp>
            <p:nvCxnSpPr>
              <p:cNvPr id="52" name="Straight Connector 51">
                <a:extLst>
                  <a:ext uri="{FF2B5EF4-FFF2-40B4-BE49-F238E27FC236}">
                    <a16:creationId xmlns:a16="http://schemas.microsoft.com/office/drawing/2014/main" id="{D3352694-1D64-9F01-334A-29D964FAF21D}"/>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9208C8-BA07-F456-B76C-9BBF7F445437}"/>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F8D2EAB-6B44-68B0-BC99-4A9BD67C322E}"/>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58" name="Group 57">
            <a:extLst>
              <a:ext uri="{FF2B5EF4-FFF2-40B4-BE49-F238E27FC236}">
                <a16:creationId xmlns:a16="http://schemas.microsoft.com/office/drawing/2014/main" id="{7B37FEDB-770C-2013-13F9-F28BAD96D600}"/>
              </a:ext>
            </a:extLst>
          </p:cNvPr>
          <p:cNvGrpSpPr/>
          <p:nvPr/>
        </p:nvGrpSpPr>
        <p:grpSpPr>
          <a:xfrm>
            <a:off x="4488158" y="3414596"/>
            <a:ext cx="1335951" cy="1980650"/>
            <a:chOff x="5028889" y="6149665"/>
            <a:chExt cx="1595287" cy="1980650"/>
          </a:xfrm>
        </p:grpSpPr>
        <p:grpSp>
          <p:nvGrpSpPr>
            <p:cNvPr id="59" name="Group 58">
              <a:extLst>
                <a:ext uri="{FF2B5EF4-FFF2-40B4-BE49-F238E27FC236}">
                  <a16:creationId xmlns:a16="http://schemas.microsoft.com/office/drawing/2014/main" id="{1E447051-95E0-6CCE-1675-A02B10F76894}"/>
                </a:ext>
              </a:extLst>
            </p:cNvPr>
            <p:cNvGrpSpPr/>
            <p:nvPr/>
          </p:nvGrpSpPr>
          <p:grpSpPr>
            <a:xfrm>
              <a:off x="5028889" y="6149665"/>
              <a:ext cx="1595287" cy="792260"/>
              <a:chOff x="1076334" y="5023887"/>
              <a:chExt cx="3415455" cy="785706"/>
            </a:xfrm>
          </p:grpSpPr>
          <p:cxnSp>
            <p:nvCxnSpPr>
              <p:cNvPr id="64" name="Straight Connector 63">
                <a:extLst>
                  <a:ext uri="{FF2B5EF4-FFF2-40B4-BE49-F238E27FC236}">
                    <a16:creationId xmlns:a16="http://schemas.microsoft.com/office/drawing/2014/main" id="{AF3CC2AB-9F3E-C2AB-D590-77430BEE0A48}"/>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10D245A-A276-66C6-59FA-279F7DB3BBDC}"/>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25A31E9-6846-8C68-3BFB-C73E0486C5CD}"/>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126FDCC2-E060-BFA5-B1E0-8A2C6399B945}"/>
                </a:ext>
              </a:extLst>
            </p:cNvPr>
            <p:cNvGrpSpPr/>
            <p:nvPr/>
          </p:nvGrpSpPr>
          <p:grpSpPr>
            <a:xfrm>
              <a:off x="5028889" y="7338055"/>
              <a:ext cx="1595287" cy="792260"/>
              <a:chOff x="1076334" y="5023887"/>
              <a:chExt cx="3415455" cy="785706"/>
            </a:xfrm>
          </p:grpSpPr>
          <p:cxnSp>
            <p:nvCxnSpPr>
              <p:cNvPr id="61" name="Straight Connector 60">
                <a:extLst>
                  <a:ext uri="{FF2B5EF4-FFF2-40B4-BE49-F238E27FC236}">
                    <a16:creationId xmlns:a16="http://schemas.microsoft.com/office/drawing/2014/main" id="{4C276176-41D6-B68B-3293-CF46E4C43FD6}"/>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86ABCF0-A331-A35A-9D02-E2C706D92F5D}"/>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FB20F51-FCDD-E23C-48E5-22492A29FB50}"/>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67" name="Group 66">
            <a:extLst>
              <a:ext uri="{FF2B5EF4-FFF2-40B4-BE49-F238E27FC236}">
                <a16:creationId xmlns:a16="http://schemas.microsoft.com/office/drawing/2014/main" id="{D5E8B389-8C88-EC64-094F-DA363FD8529C}"/>
              </a:ext>
            </a:extLst>
          </p:cNvPr>
          <p:cNvGrpSpPr/>
          <p:nvPr/>
        </p:nvGrpSpPr>
        <p:grpSpPr>
          <a:xfrm>
            <a:off x="6451758" y="3414596"/>
            <a:ext cx="1335951" cy="1980650"/>
            <a:chOff x="5028889" y="6149665"/>
            <a:chExt cx="1595287" cy="1980650"/>
          </a:xfrm>
        </p:grpSpPr>
        <p:grpSp>
          <p:nvGrpSpPr>
            <p:cNvPr id="68" name="Group 67">
              <a:extLst>
                <a:ext uri="{FF2B5EF4-FFF2-40B4-BE49-F238E27FC236}">
                  <a16:creationId xmlns:a16="http://schemas.microsoft.com/office/drawing/2014/main" id="{25AFBF64-9F36-AB08-B99C-1722F1D36DF9}"/>
                </a:ext>
              </a:extLst>
            </p:cNvPr>
            <p:cNvGrpSpPr/>
            <p:nvPr/>
          </p:nvGrpSpPr>
          <p:grpSpPr>
            <a:xfrm>
              <a:off x="5028889" y="6149665"/>
              <a:ext cx="1595287" cy="792260"/>
              <a:chOff x="1076334" y="5023887"/>
              <a:chExt cx="3415455" cy="785706"/>
            </a:xfrm>
          </p:grpSpPr>
          <p:cxnSp>
            <p:nvCxnSpPr>
              <p:cNvPr id="73" name="Straight Connector 72">
                <a:extLst>
                  <a:ext uri="{FF2B5EF4-FFF2-40B4-BE49-F238E27FC236}">
                    <a16:creationId xmlns:a16="http://schemas.microsoft.com/office/drawing/2014/main" id="{3A47CE4C-2B52-F128-1787-E212C2CC9A27}"/>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C099A2D-375A-2C76-5300-3426DD7F5697}"/>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3D120B6-5B3E-2B0B-7199-88DE0125C2CF}"/>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69" name="Group 68">
              <a:extLst>
                <a:ext uri="{FF2B5EF4-FFF2-40B4-BE49-F238E27FC236}">
                  <a16:creationId xmlns:a16="http://schemas.microsoft.com/office/drawing/2014/main" id="{4990C174-6C3F-1D3A-1C67-E93157D18D03}"/>
                </a:ext>
              </a:extLst>
            </p:cNvPr>
            <p:cNvGrpSpPr/>
            <p:nvPr/>
          </p:nvGrpSpPr>
          <p:grpSpPr>
            <a:xfrm>
              <a:off x="5028889" y="7338055"/>
              <a:ext cx="1595287" cy="792260"/>
              <a:chOff x="1076334" y="5023887"/>
              <a:chExt cx="3415455" cy="785706"/>
            </a:xfrm>
          </p:grpSpPr>
          <p:cxnSp>
            <p:nvCxnSpPr>
              <p:cNvPr id="70" name="Straight Connector 69">
                <a:extLst>
                  <a:ext uri="{FF2B5EF4-FFF2-40B4-BE49-F238E27FC236}">
                    <a16:creationId xmlns:a16="http://schemas.microsoft.com/office/drawing/2014/main" id="{A8C715C0-E076-1FF4-8BFC-A4CE808B91D6}"/>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C313E3C-5C15-5AF7-C8AF-254A23C0E859}"/>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01D0C4D-62D8-14D9-C76A-B06E8F89B0EF}"/>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id="{78A24EF3-DB8F-3C73-A45D-CD50E81920F3}"/>
              </a:ext>
            </a:extLst>
          </p:cNvPr>
          <p:cNvGrpSpPr/>
          <p:nvPr/>
        </p:nvGrpSpPr>
        <p:grpSpPr>
          <a:xfrm>
            <a:off x="8415358" y="3414596"/>
            <a:ext cx="1335951" cy="1980650"/>
            <a:chOff x="5028889" y="6149665"/>
            <a:chExt cx="1595287" cy="1980650"/>
          </a:xfrm>
        </p:grpSpPr>
        <p:grpSp>
          <p:nvGrpSpPr>
            <p:cNvPr id="77" name="Group 76">
              <a:extLst>
                <a:ext uri="{FF2B5EF4-FFF2-40B4-BE49-F238E27FC236}">
                  <a16:creationId xmlns:a16="http://schemas.microsoft.com/office/drawing/2014/main" id="{EA19287E-DCD1-AA50-9FBA-C92654BB0F8E}"/>
                </a:ext>
              </a:extLst>
            </p:cNvPr>
            <p:cNvGrpSpPr/>
            <p:nvPr/>
          </p:nvGrpSpPr>
          <p:grpSpPr>
            <a:xfrm>
              <a:off x="5028889" y="6149665"/>
              <a:ext cx="1595287" cy="792260"/>
              <a:chOff x="1076334" y="5023887"/>
              <a:chExt cx="3415455" cy="785706"/>
            </a:xfrm>
          </p:grpSpPr>
          <p:cxnSp>
            <p:nvCxnSpPr>
              <p:cNvPr id="82" name="Straight Connector 81">
                <a:extLst>
                  <a:ext uri="{FF2B5EF4-FFF2-40B4-BE49-F238E27FC236}">
                    <a16:creationId xmlns:a16="http://schemas.microsoft.com/office/drawing/2014/main" id="{013194D0-6EF7-C4E5-C4DC-D15F3FEC08D5}"/>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CDA823A-78DE-BCC2-1F8A-991C5C0ACBCA}"/>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DCC113B6-0424-D6E5-FE25-FFD2D84C2FCE}"/>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AE3D7508-4CFF-B3E5-ECD3-A0C780DE78FF}"/>
                </a:ext>
              </a:extLst>
            </p:cNvPr>
            <p:cNvGrpSpPr/>
            <p:nvPr/>
          </p:nvGrpSpPr>
          <p:grpSpPr>
            <a:xfrm>
              <a:off x="5028889" y="7338055"/>
              <a:ext cx="1595287" cy="792260"/>
              <a:chOff x="1076334" y="5023887"/>
              <a:chExt cx="3415455" cy="785706"/>
            </a:xfrm>
          </p:grpSpPr>
          <p:cxnSp>
            <p:nvCxnSpPr>
              <p:cNvPr id="79" name="Straight Connector 78">
                <a:extLst>
                  <a:ext uri="{FF2B5EF4-FFF2-40B4-BE49-F238E27FC236}">
                    <a16:creationId xmlns:a16="http://schemas.microsoft.com/office/drawing/2014/main" id="{C12EDC20-E6F4-96BF-CEAB-FB88C975A791}"/>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FC69076-ABDB-4BB6-3725-834F68E37E38}"/>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4CC9291-5483-0BAC-A4EA-E6C86B705010}"/>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791D3EBF-1DFA-DCF1-567C-4487E46921B9}"/>
              </a:ext>
            </a:extLst>
          </p:cNvPr>
          <p:cNvGrpSpPr/>
          <p:nvPr/>
        </p:nvGrpSpPr>
        <p:grpSpPr>
          <a:xfrm>
            <a:off x="10378960" y="3414596"/>
            <a:ext cx="1335951" cy="1980650"/>
            <a:chOff x="5028889" y="6149665"/>
            <a:chExt cx="1595287" cy="1980650"/>
          </a:xfrm>
        </p:grpSpPr>
        <p:grpSp>
          <p:nvGrpSpPr>
            <p:cNvPr id="86" name="Group 85">
              <a:extLst>
                <a:ext uri="{FF2B5EF4-FFF2-40B4-BE49-F238E27FC236}">
                  <a16:creationId xmlns:a16="http://schemas.microsoft.com/office/drawing/2014/main" id="{0A38B918-3FC7-AB7B-E220-0BE7A6753535}"/>
                </a:ext>
              </a:extLst>
            </p:cNvPr>
            <p:cNvGrpSpPr/>
            <p:nvPr/>
          </p:nvGrpSpPr>
          <p:grpSpPr>
            <a:xfrm>
              <a:off x="5028889" y="6149665"/>
              <a:ext cx="1595287" cy="792260"/>
              <a:chOff x="1076334" y="5023887"/>
              <a:chExt cx="3415455" cy="785706"/>
            </a:xfrm>
          </p:grpSpPr>
          <p:cxnSp>
            <p:nvCxnSpPr>
              <p:cNvPr id="91" name="Straight Connector 90">
                <a:extLst>
                  <a:ext uri="{FF2B5EF4-FFF2-40B4-BE49-F238E27FC236}">
                    <a16:creationId xmlns:a16="http://schemas.microsoft.com/office/drawing/2014/main" id="{F23B24B7-62E3-A040-B1E1-AE48B3C96745}"/>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A69D05E-E32C-C39F-0D75-BD89C839F01B}"/>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1FD1263-3EC6-1C97-4D3D-E5953E56AE06}"/>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73B23109-46B0-D793-0AB7-8C237F7438EA}"/>
                </a:ext>
              </a:extLst>
            </p:cNvPr>
            <p:cNvGrpSpPr/>
            <p:nvPr/>
          </p:nvGrpSpPr>
          <p:grpSpPr>
            <a:xfrm>
              <a:off x="5028889" y="7338055"/>
              <a:ext cx="1595287" cy="792260"/>
              <a:chOff x="1076334" y="5023887"/>
              <a:chExt cx="3415455" cy="785706"/>
            </a:xfrm>
          </p:grpSpPr>
          <p:cxnSp>
            <p:nvCxnSpPr>
              <p:cNvPr id="88" name="Straight Connector 87">
                <a:extLst>
                  <a:ext uri="{FF2B5EF4-FFF2-40B4-BE49-F238E27FC236}">
                    <a16:creationId xmlns:a16="http://schemas.microsoft.com/office/drawing/2014/main" id="{0042BADD-0188-D1AB-3992-89C8B0C0674E}"/>
                  </a:ext>
                </a:extLst>
              </p:cNvPr>
              <p:cNvCxnSpPr>
                <a:cxnSpLocks/>
              </p:cNvCxnSpPr>
              <p:nvPr/>
            </p:nvCxnSpPr>
            <p:spPr>
              <a:xfrm>
                <a:off x="1076334" y="5023887"/>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C4E7CEB-277C-ED04-5681-C15F3C22214E}"/>
                  </a:ext>
                </a:extLst>
              </p:cNvPr>
              <p:cNvCxnSpPr>
                <a:cxnSpLocks/>
              </p:cNvCxnSpPr>
              <p:nvPr/>
            </p:nvCxnSpPr>
            <p:spPr>
              <a:xfrm>
                <a:off x="1076334" y="5416740"/>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B584C74B-35C7-BB8C-335A-42D461B7F665}"/>
                  </a:ext>
                </a:extLst>
              </p:cNvPr>
              <p:cNvCxnSpPr>
                <a:cxnSpLocks/>
              </p:cNvCxnSpPr>
              <p:nvPr/>
            </p:nvCxnSpPr>
            <p:spPr>
              <a:xfrm>
                <a:off x="1076334" y="5809593"/>
                <a:ext cx="3415455" cy="0"/>
              </a:xfrm>
              <a:prstGeom prst="line">
                <a:avLst/>
              </a:prstGeom>
              <a:ln w="12700">
                <a:solidFill>
                  <a:srgbClr val="262626"/>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57593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6000" y="1843385"/>
            <a:ext cx="5073394" cy="830997"/>
          </a:xfrm>
          <a:prstGeom prst="rect">
            <a:avLst/>
          </a:prstGeom>
          <a:noFill/>
        </p:spPr>
        <p:txBody>
          <a:bodyPr wrap="square" lIns="0" tIns="0" rIns="0" bIns="0" anchor="t">
            <a:spAutoFit/>
          </a:bodyPr>
          <a:lstStyle/>
          <a:p>
            <a:r>
              <a:rPr lang="en-IE" b="0" i="1" dirty="0">
                <a:solidFill>
                  <a:srgbClr val="262626"/>
                </a:solidFill>
                <a:latin typeface="Calibri" panose="020F0502020204030204" pitchFamily="34" charset="0"/>
                <a:cs typeface="Calibri" panose="020F0502020204030204" pitchFamily="34" charset="0"/>
              </a:rPr>
              <a:t>Every business featured in this module has a full case study. Use the links below to open each one.</a:t>
            </a:r>
          </a:p>
          <a:p>
            <a:endParaRPr b="0" i="1" dirty="0">
              <a:solidFill>
                <a:srgbClr val="262626"/>
              </a:solidFill>
              <a:latin typeface="Calibri" panose="020F0502020204030204" pitchFamily="34" charset="0"/>
              <a:cs typeface="Calibri" panose="020F0502020204030204" pitchFamily="34" charset="0"/>
            </a:endParaRPr>
          </a:p>
        </p:txBody>
      </p:sp>
      <p:sp>
        <p:nvSpPr>
          <p:cNvPr id="7" name="Rectangle 6"/>
          <p:cNvSpPr/>
          <p:nvPr/>
        </p:nvSpPr>
        <p:spPr>
          <a:xfrm>
            <a:off x="525394" y="2543046"/>
            <a:ext cx="5715040" cy="1131873"/>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8" name="Rectangle 7"/>
          <p:cNvSpPr/>
          <p:nvPr/>
        </p:nvSpPr>
        <p:spPr>
          <a:xfrm>
            <a:off x="525394" y="2543046"/>
            <a:ext cx="144000" cy="1131873"/>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9" name="TextBox 8"/>
          <p:cNvSpPr txBox="1"/>
          <p:nvPr/>
        </p:nvSpPr>
        <p:spPr>
          <a:xfrm>
            <a:off x="813394" y="2651046"/>
            <a:ext cx="4980000" cy="492443"/>
          </a:xfrm>
          <a:prstGeom prst="rect">
            <a:avLst/>
          </a:prstGeom>
          <a:noFill/>
        </p:spPr>
        <p:txBody>
          <a:bodyPr wrap="square" lIns="0" tIns="0" rIns="0" bIns="0" anchor="t">
            <a:spAutoFit/>
          </a:bodyPr>
          <a:lstStyle/>
          <a:p>
            <a:r>
              <a:rPr lang="en-IE" sz="1600" b="1" dirty="0" err="1">
                <a:solidFill>
                  <a:srgbClr val="0289AE"/>
                </a:solidFill>
                <a:latin typeface="Calibri" panose="020F0502020204030204" pitchFamily="34" charset="0"/>
                <a:cs typeface="Calibri" panose="020F0502020204030204" pitchFamily="34" charset="0"/>
              </a:rPr>
              <a:t>Crolly</a:t>
            </a:r>
            <a:r>
              <a:rPr lang="en-IE" sz="1600" b="1" dirty="0">
                <a:solidFill>
                  <a:srgbClr val="0289AE"/>
                </a:solidFill>
                <a:latin typeface="Calibri" panose="020F0502020204030204" pitchFamily="34" charset="0"/>
                <a:cs typeface="Calibri" panose="020F0502020204030204" pitchFamily="34" charset="0"/>
              </a:rPr>
              <a:t> Distillery – </a:t>
            </a:r>
            <a:r>
              <a:rPr lang="en-IE" sz="1600" i="1" dirty="0">
                <a:solidFill>
                  <a:srgbClr val="262626"/>
                </a:solidFill>
                <a:latin typeface="Calibri" panose="020F0502020204030204" pitchFamily="34" charset="0"/>
                <a:cs typeface="Calibri" panose="020F0502020204030204" pitchFamily="34" charset="0"/>
              </a:rPr>
              <a:t> Ireland </a:t>
            </a:r>
          </a:p>
          <a:p>
            <a:pPr algn="l"/>
            <a:endParaRPr sz="1600" b="1" i="0" dirty="0">
              <a:solidFill>
                <a:srgbClr val="0289AE"/>
              </a:solidFill>
              <a:latin typeface="Calibri" panose="020F0502020204030204" pitchFamily="34" charset="0"/>
              <a:cs typeface="Calibri" panose="020F0502020204030204" pitchFamily="34" charset="0"/>
            </a:endParaRPr>
          </a:p>
        </p:txBody>
      </p:sp>
      <p:sp>
        <p:nvSpPr>
          <p:cNvPr id="11" name="TextBox 10"/>
          <p:cNvSpPr txBox="1"/>
          <p:nvPr/>
        </p:nvSpPr>
        <p:spPr>
          <a:xfrm>
            <a:off x="813394" y="2945946"/>
            <a:ext cx="3901040" cy="333425"/>
          </a:xfrm>
          <a:prstGeom prst="rect">
            <a:avLst/>
          </a:prstGeom>
          <a:noFill/>
        </p:spPr>
        <p:txBody>
          <a:bodyPr wrap="square" lIns="0" tIns="0" rIns="0" bIns="0" anchor="t">
            <a:spAutoFit/>
          </a:bodyPr>
          <a:lstStyle/>
          <a:p>
            <a:pPr>
              <a:lnSpc>
                <a:spcPts val="1340"/>
              </a:lnSpc>
            </a:pPr>
            <a:r>
              <a:rPr lang="en-IE" sz="1200" dirty="0" err="1">
                <a:solidFill>
                  <a:srgbClr val="262626"/>
                </a:solidFill>
                <a:latin typeface="Calibri" panose="020F0502020204030204" pitchFamily="34" charset="0"/>
                <a:cs typeface="Calibri" panose="020F0502020204030204" pitchFamily="34" charset="0"/>
              </a:rPr>
              <a:t>Udaras</a:t>
            </a:r>
            <a:r>
              <a:rPr lang="en-IE" sz="1200" dirty="0">
                <a:solidFill>
                  <a:srgbClr val="262626"/>
                </a:solidFill>
                <a:latin typeface="Calibri" panose="020F0502020204030204" pitchFamily="34" charset="0"/>
                <a:cs typeface="Calibri" panose="020F0502020204030204" pitchFamily="34" charset="0"/>
              </a:rPr>
              <a:t> Green Audit; heat recovery, biomass, solar; spent grains reused; visitor experience.</a:t>
            </a:r>
          </a:p>
        </p:txBody>
      </p:sp>
      <p:sp>
        <p:nvSpPr>
          <p:cNvPr id="12" name="Rectangle 11"/>
          <p:cNvSpPr/>
          <p:nvPr/>
        </p:nvSpPr>
        <p:spPr>
          <a:xfrm>
            <a:off x="813394" y="3296645"/>
            <a:ext cx="4836000"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21" name="Rectangle 20"/>
          <p:cNvSpPr/>
          <p:nvPr/>
        </p:nvSpPr>
        <p:spPr>
          <a:xfrm>
            <a:off x="525394" y="3748898"/>
            <a:ext cx="5715040" cy="1113601"/>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22" name="Rectangle 21"/>
          <p:cNvSpPr/>
          <p:nvPr/>
        </p:nvSpPr>
        <p:spPr>
          <a:xfrm>
            <a:off x="525394" y="3748898"/>
            <a:ext cx="144000" cy="1113601"/>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23" name="TextBox 22"/>
          <p:cNvSpPr txBox="1"/>
          <p:nvPr/>
        </p:nvSpPr>
        <p:spPr>
          <a:xfrm>
            <a:off x="813394" y="3856898"/>
            <a:ext cx="4980000" cy="492443"/>
          </a:xfrm>
          <a:prstGeom prst="rect">
            <a:avLst/>
          </a:prstGeom>
          <a:noFill/>
        </p:spPr>
        <p:txBody>
          <a:bodyPr wrap="square" lIns="0" tIns="0" rIns="0" bIns="0" anchor="t">
            <a:spAutoFit/>
          </a:bodyPr>
          <a:lstStyle/>
          <a:p>
            <a:r>
              <a:rPr lang="en-IE" sz="1600" b="1" i="0" dirty="0">
                <a:solidFill>
                  <a:srgbClr val="0289AE"/>
                </a:solidFill>
                <a:latin typeface="Calibri" panose="020F0502020204030204" pitchFamily="34" charset="0"/>
                <a:cs typeface="Calibri" panose="020F0502020204030204" pitchFamily="34" charset="0"/>
              </a:rPr>
              <a:t>Kar </a:t>
            </a:r>
            <a:r>
              <a:rPr lang="en-IE" sz="1600" b="1" i="0" dirty="0" err="1">
                <a:solidFill>
                  <a:srgbClr val="0289AE"/>
                </a:solidFill>
                <a:latin typeface="Calibri" panose="020F0502020204030204" pitchFamily="34" charset="0"/>
                <a:cs typeface="Calibri" panose="020F0502020204030204" pitchFamily="34" charset="0"/>
              </a:rPr>
              <a:t>Tanesi</a:t>
            </a:r>
            <a:r>
              <a:rPr lang="en-IE" sz="1600" b="1" i="0" dirty="0">
                <a:solidFill>
                  <a:srgbClr val="0289AE"/>
                </a:solidFill>
                <a:latin typeface="Calibri" panose="020F0502020204030204" pitchFamily="34" charset="0"/>
                <a:cs typeface="Calibri" panose="020F0502020204030204" pitchFamily="34" charset="0"/>
              </a:rPr>
              <a:t> Boutique Hotel - </a:t>
            </a:r>
            <a:r>
              <a:rPr lang="en-IE" sz="1600" i="1" dirty="0">
                <a:solidFill>
                  <a:srgbClr val="262626"/>
                </a:solidFill>
                <a:latin typeface="Calibri" panose="020F0502020204030204" pitchFamily="34" charset="0"/>
                <a:cs typeface="Calibri" panose="020F0502020204030204" pitchFamily="34" charset="0"/>
              </a:rPr>
              <a:t>Türkiye (BUU)</a:t>
            </a:r>
          </a:p>
          <a:p>
            <a:pPr algn="l"/>
            <a:endParaRPr sz="1600" b="1" i="0" dirty="0">
              <a:solidFill>
                <a:srgbClr val="0289AE"/>
              </a:solidFill>
              <a:latin typeface="Calibri" panose="020F0502020204030204" pitchFamily="34" charset="0"/>
              <a:cs typeface="Calibri" panose="020F0502020204030204" pitchFamily="34" charset="0"/>
            </a:endParaRPr>
          </a:p>
        </p:txBody>
      </p:sp>
      <p:sp>
        <p:nvSpPr>
          <p:cNvPr id="25" name="TextBox 24"/>
          <p:cNvSpPr txBox="1"/>
          <p:nvPr/>
        </p:nvSpPr>
        <p:spPr>
          <a:xfrm>
            <a:off x="813394" y="4151798"/>
            <a:ext cx="4348080" cy="500137"/>
          </a:xfrm>
          <a:prstGeom prst="rect">
            <a:avLst/>
          </a:prstGeom>
          <a:noFill/>
        </p:spPr>
        <p:txBody>
          <a:bodyPr wrap="square" lIns="0" tIns="0" rIns="0" bIns="0" anchor="t">
            <a:spAutoFit/>
          </a:bodyPr>
          <a:lstStyle/>
          <a:p>
            <a:pPr>
              <a:lnSpc>
                <a:spcPts val="1340"/>
              </a:lnSpc>
            </a:pPr>
            <a:r>
              <a:rPr lang="en-IE" sz="1200" b="0" i="0" dirty="0">
                <a:solidFill>
                  <a:srgbClr val="262626"/>
                </a:solidFill>
                <a:latin typeface="Calibri" panose="020F0502020204030204" pitchFamily="34" charset="0"/>
                <a:cs typeface="Calibri" panose="020F0502020204030204" pitchFamily="34" charset="0"/>
              </a:rPr>
              <a:t>Standardised water and energy procedures per room; local sourcing; compost and reuse flows.</a:t>
            </a:r>
          </a:p>
          <a:p>
            <a:pPr>
              <a:lnSpc>
                <a:spcPts val="1340"/>
              </a:lnSpc>
            </a:pPr>
            <a:endParaRPr sz="1200" b="0" i="0" dirty="0">
              <a:solidFill>
                <a:srgbClr val="262626"/>
              </a:solidFill>
              <a:latin typeface="Calibri" panose="020F0502020204030204" pitchFamily="34" charset="0"/>
              <a:cs typeface="Calibri" panose="020F0502020204030204" pitchFamily="34" charset="0"/>
            </a:endParaRPr>
          </a:p>
        </p:txBody>
      </p:sp>
      <p:sp>
        <p:nvSpPr>
          <p:cNvPr id="26" name="Rectangle 25"/>
          <p:cNvSpPr/>
          <p:nvPr/>
        </p:nvSpPr>
        <p:spPr>
          <a:xfrm>
            <a:off x="813394" y="4502498"/>
            <a:ext cx="4836000"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35" name="Rectangle 34"/>
          <p:cNvSpPr/>
          <p:nvPr/>
        </p:nvSpPr>
        <p:spPr>
          <a:xfrm>
            <a:off x="525394" y="4976020"/>
            <a:ext cx="5715040" cy="1167622"/>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36" name="Rectangle 35"/>
          <p:cNvSpPr/>
          <p:nvPr/>
        </p:nvSpPr>
        <p:spPr>
          <a:xfrm>
            <a:off x="525394" y="4976020"/>
            <a:ext cx="144000" cy="1167622"/>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37" name="TextBox 36"/>
          <p:cNvSpPr txBox="1"/>
          <p:nvPr/>
        </p:nvSpPr>
        <p:spPr>
          <a:xfrm>
            <a:off x="813394" y="5084019"/>
            <a:ext cx="5278160" cy="492443"/>
          </a:xfrm>
          <a:prstGeom prst="rect">
            <a:avLst/>
          </a:prstGeom>
          <a:noFill/>
        </p:spPr>
        <p:txBody>
          <a:bodyPr wrap="square" lIns="0" tIns="0" rIns="0" bIns="0" anchor="t">
            <a:spAutoFit/>
          </a:bodyPr>
          <a:lstStyle/>
          <a:p>
            <a:r>
              <a:rPr lang="en-IE" sz="1600" b="1" i="0" dirty="0">
                <a:solidFill>
                  <a:srgbClr val="0289AE"/>
                </a:solidFill>
                <a:latin typeface="Calibri" panose="020F0502020204030204" pitchFamily="34" charset="0"/>
                <a:cs typeface="Calibri" panose="020F0502020204030204" pitchFamily="34" charset="0"/>
              </a:rPr>
              <a:t>Hotel GSH (Green Solution House) –</a:t>
            </a:r>
            <a:r>
              <a:rPr lang="en-IE" sz="1600" i="1" dirty="0">
                <a:solidFill>
                  <a:srgbClr val="262626"/>
                </a:solidFill>
                <a:latin typeface="Calibri" panose="020F0502020204030204" pitchFamily="34" charset="0"/>
                <a:cs typeface="Calibri" panose="020F0502020204030204" pitchFamily="34" charset="0"/>
              </a:rPr>
              <a:t> Bornholm, Denmark (EUEI)</a:t>
            </a:r>
          </a:p>
          <a:p>
            <a:endParaRPr lang="en-IE" sz="1600" i="1" dirty="0">
              <a:solidFill>
                <a:srgbClr val="262626"/>
              </a:solidFill>
              <a:latin typeface="Calibri" panose="020F0502020204030204" pitchFamily="34" charset="0"/>
              <a:cs typeface="Calibri" panose="020F0502020204030204" pitchFamily="34" charset="0"/>
            </a:endParaRPr>
          </a:p>
        </p:txBody>
      </p:sp>
      <p:sp>
        <p:nvSpPr>
          <p:cNvPr id="39" name="TextBox 38"/>
          <p:cNvSpPr txBox="1"/>
          <p:nvPr/>
        </p:nvSpPr>
        <p:spPr>
          <a:xfrm>
            <a:off x="813394" y="5378919"/>
            <a:ext cx="4155040" cy="500137"/>
          </a:xfrm>
          <a:prstGeom prst="rect">
            <a:avLst/>
          </a:prstGeom>
          <a:noFill/>
        </p:spPr>
        <p:txBody>
          <a:bodyPr wrap="square" lIns="0" tIns="0" rIns="0" bIns="0" anchor="t">
            <a:spAutoFit/>
          </a:bodyPr>
          <a:lstStyle/>
          <a:p>
            <a:pPr>
              <a:lnSpc>
                <a:spcPts val="1340"/>
              </a:lnSpc>
            </a:pPr>
            <a:r>
              <a:rPr lang="en-IE" sz="1200" b="0" i="0" dirty="0">
                <a:solidFill>
                  <a:srgbClr val="262626"/>
                </a:solidFill>
                <a:latin typeface="Calibri" panose="020F0502020204030204" pitchFamily="34" charset="0"/>
                <a:cs typeface="Calibri" panose="020F0502020204030204" pitchFamily="34" charset="0"/>
              </a:rPr>
              <a:t>Cradle-to-cradle materials, rainwater harvest, on-site greenhouses, sheep for grounds-keeping.</a:t>
            </a:r>
          </a:p>
          <a:p>
            <a:pPr>
              <a:lnSpc>
                <a:spcPts val="1340"/>
              </a:lnSpc>
            </a:pPr>
            <a:endParaRPr sz="1200" b="0" i="0" dirty="0">
              <a:solidFill>
                <a:srgbClr val="262626"/>
              </a:solidFill>
              <a:latin typeface="Calibri" panose="020F0502020204030204" pitchFamily="34" charset="0"/>
              <a:cs typeface="Calibri" panose="020F0502020204030204" pitchFamily="34" charset="0"/>
            </a:endParaRPr>
          </a:p>
        </p:txBody>
      </p:sp>
      <p:sp>
        <p:nvSpPr>
          <p:cNvPr id="40" name="Rectangle 39"/>
          <p:cNvSpPr/>
          <p:nvPr/>
        </p:nvSpPr>
        <p:spPr>
          <a:xfrm>
            <a:off x="813394" y="5729619"/>
            <a:ext cx="4836000"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42" name="Rectangle 41"/>
          <p:cNvSpPr/>
          <p:nvPr/>
        </p:nvSpPr>
        <p:spPr>
          <a:xfrm>
            <a:off x="6610594" y="4976020"/>
            <a:ext cx="4692000" cy="1167622"/>
          </a:xfrm>
          <a:prstGeom prst="rect">
            <a:avLst/>
          </a:prstGeom>
          <a:solidFill>
            <a:srgbClr val="FFFFFF"/>
          </a:solidFill>
          <a:ln w="9525">
            <a:solidFill>
              <a:srgbClr val="CED9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43" name="Rectangle 42"/>
          <p:cNvSpPr/>
          <p:nvPr/>
        </p:nvSpPr>
        <p:spPr>
          <a:xfrm>
            <a:off x="6610594" y="4976020"/>
            <a:ext cx="144000" cy="1167622"/>
          </a:xfrm>
          <a:prstGeom prst="rect">
            <a:avLst/>
          </a:prstGeom>
          <a:solidFill>
            <a:srgbClr val="62A8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44" name="TextBox 43"/>
          <p:cNvSpPr txBox="1"/>
          <p:nvPr/>
        </p:nvSpPr>
        <p:spPr>
          <a:xfrm>
            <a:off x="6898594" y="5084019"/>
            <a:ext cx="4980000" cy="246221"/>
          </a:xfrm>
          <a:prstGeom prst="rect">
            <a:avLst/>
          </a:prstGeom>
          <a:noFill/>
        </p:spPr>
        <p:txBody>
          <a:bodyPr wrap="square" lIns="0" tIns="0" rIns="0" bIns="0" anchor="t">
            <a:spAutoFit/>
          </a:bodyPr>
          <a:lstStyle/>
          <a:p>
            <a:r>
              <a:rPr lang="en-IE" sz="1600" b="1" i="0" dirty="0">
                <a:solidFill>
                  <a:srgbClr val="0289AE"/>
                </a:solidFill>
                <a:latin typeface="Calibri" panose="020F0502020204030204" pitchFamily="34" charset="0"/>
                <a:cs typeface="Calibri" panose="020F0502020204030204" pitchFamily="34" charset="0"/>
              </a:rPr>
              <a:t>Hotel Luise – </a:t>
            </a:r>
            <a:r>
              <a:rPr lang="en-IE" sz="1600" i="1" dirty="0">
                <a:solidFill>
                  <a:srgbClr val="262626"/>
                </a:solidFill>
                <a:latin typeface="Calibri" panose="020F0502020204030204" pitchFamily="34" charset="0"/>
                <a:cs typeface="Calibri" panose="020F0502020204030204" pitchFamily="34" charset="0"/>
              </a:rPr>
              <a:t> Erlangen, Germany (TVW)</a:t>
            </a:r>
          </a:p>
        </p:txBody>
      </p:sp>
      <p:sp>
        <p:nvSpPr>
          <p:cNvPr id="46" name="TextBox 45"/>
          <p:cNvSpPr txBox="1"/>
          <p:nvPr/>
        </p:nvSpPr>
        <p:spPr>
          <a:xfrm>
            <a:off x="6898594" y="5378919"/>
            <a:ext cx="4115040" cy="500137"/>
          </a:xfrm>
          <a:prstGeom prst="rect">
            <a:avLst/>
          </a:prstGeom>
          <a:noFill/>
        </p:spPr>
        <p:txBody>
          <a:bodyPr wrap="square" lIns="0" tIns="0" rIns="0" bIns="0" anchor="t">
            <a:spAutoFit/>
          </a:bodyPr>
          <a:lstStyle/>
          <a:p>
            <a:pPr>
              <a:lnSpc>
                <a:spcPts val="1340"/>
              </a:lnSpc>
            </a:pPr>
            <a:r>
              <a:rPr lang="en-IE" sz="1200" b="0" i="0" dirty="0">
                <a:solidFill>
                  <a:srgbClr val="262626"/>
                </a:solidFill>
                <a:latin typeface="Calibri" panose="020F0502020204030204" pitchFamily="34" charset="0"/>
                <a:cs typeface="Calibri" panose="020F0502020204030204" pitchFamily="34" charset="0"/>
              </a:rPr>
              <a:t>Climate-positive positioning, circular hotel room (Cradle-to-Cradle), 270+ sustainability measures.</a:t>
            </a:r>
          </a:p>
          <a:p>
            <a:pPr>
              <a:lnSpc>
                <a:spcPts val="1340"/>
              </a:lnSpc>
            </a:pPr>
            <a:endParaRPr sz="1200" b="0" i="0" dirty="0">
              <a:solidFill>
                <a:srgbClr val="262626"/>
              </a:solidFill>
              <a:latin typeface="Calibri" panose="020F0502020204030204" pitchFamily="34" charset="0"/>
              <a:cs typeface="Calibri" panose="020F0502020204030204" pitchFamily="34" charset="0"/>
            </a:endParaRPr>
          </a:p>
        </p:txBody>
      </p:sp>
      <p:sp>
        <p:nvSpPr>
          <p:cNvPr id="47" name="Rectangle 46"/>
          <p:cNvSpPr/>
          <p:nvPr/>
        </p:nvSpPr>
        <p:spPr>
          <a:xfrm>
            <a:off x="6898594" y="5729619"/>
            <a:ext cx="4176000" cy="270000"/>
          </a:xfrm>
          <a:prstGeom prst="rect">
            <a:avLst/>
          </a:prstGeom>
          <a:solidFill>
            <a:srgbClr val="62A844">
              <a:alpha val="36863"/>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latin typeface="Calibri" panose="020F0502020204030204" pitchFamily="34" charset="0"/>
              <a:cs typeface="Calibri" panose="020F0502020204030204" pitchFamily="34" charset="0"/>
            </a:endParaRPr>
          </a:p>
        </p:txBody>
      </p:sp>
      <p:sp>
        <p:nvSpPr>
          <p:cNvPr id="52" name="Rectangle 51">
            <a:extLst>
              <a:ext uri="{FF2B5EF4-FFF2-40B4-BE49-F238E27FC236}">
                <a16:creationId xmlns:a16="http://schemas.microsoft.com/office/drawing/2014/main" id="{A674710B-0B65-B27F-2774-01DCFEAF97F6}"/>
              </a:ext>
            </a:extLst>
          </p:cNvPr>
          <p:cNvSpPr/>
          <p:nvPr/>
        </p:nvSpPr>
        <p:spPr>
          <a:xfrm flipH="1" flipV="1">
            <a:off x="0" y="0"/>
            <a:ext cx="12185500" cy="1129976"/>
          </a:xfrm>
          <a:prstGeom prst="rect">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cs typeface="Calibri" panose="020F0502020204030204" pitchFamily="34" charset="0"/>
            </a:endParaRPr>
          </a:p>
        </p:txBody>
      </p:sp>
      <p:sp>
        <p:nvSpPr>
          <p:cNvPr id="53" name="Graphic 4">
            <a:extLst>
              <a:ext uri="{FF2B5EF4-FFF2-40B4-BE49-F238E27FC236}">
                <a16:creationId xmlns:a16="http://schemas.microsoft.com/office/drawing/2014/main" id="{30D998EF-0B55-3BDD-53D1-BC1C903495FF}"/>
              </a:ext>
            </a:extLst>
          </p:cNvPr>
          <p:cNvSpPr/>
          <p:nvPr/>
        </p:nvSpPr>
        <p:spPr>
          <a:xfrm rot="5400000">
            <a:off x="1314218" y="300867"/>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0289AE"/>
          </a:solidFill>
          <a:ln w="2370" cap="flat">
            <a:solidFill>
              <a:srgbClr val="009AC1"/>
            </a:solid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pic>
        <p:nvPicPr>
          <p:cNvPr id="54" name="Graphic 53">
            <a:extLst>
              <a:ext uri="{FF2B5EF4-FFF2-40B4-BE49-F238E27FC236}">
                <a16:creationId xmlns:a16="http://schemas.microsoft.com/office/drawing/2014/main" id="{0D59586C-CFB7-EDB3-5910-12C251C48014}"/>
              </a:ext>
            </a:extLst>
          </p:cNvPr>
          <p:cNvPicPr>
            <a:picLocks noChangeAspect="1"/>
          </p:cNvPicPr>
          <p:nvPr/>
        </p:nvPicPr>
        <p:blipFill>
          <a:blip>
            <a:extLst>
              <a:ext uri="{96DAC541-7B7A-43D3-8B79-37D633B846F1}">
                <asvg:svgBlip xmlns:asvg="http://schemas.microsoft.com/office/drawing/2016/SVG/main" r:embed="rId3"/>
              </a:ext>
            </a:extLst>
          </a:blip>
          <a:srcRect l="32264" t="48938" r="39869" b="41747"/>
          <a:stretch>
            <a:fillRect/>
          </a:stretch>
        </p:blipFill>
        <p:spPr>
          <a:xfrm>
            <a:off x="7355540" y="-17490"/>
            <a:ext cx="4821213" cy="2281812"/>
          </a:xfrm>
          <a:prstGeom prst="rect">
            <a:avLst/>
          </a:prstGeom>
        </p:spPr>
      </p:pic>
      <p:sp>
        <p:nvSpPr>
          <p:cNvPr id="55" name="Text Placeholder 11">
            <a:extLst>
              <a:ext uri="{FF2B5EF4-FFF2-40B4-BE49-F238E27FC236}">
                <a16:creationId xmlns:a16="http://schemas.microsoft.com/office/drawing/2014/main" id="{F7B6976D-DEBF-4A31-EECD-8D0EE7C95798}"/>
              </a:ext>
            </a:extLst>
          </p:cNvPr>
          <p:cNvSpPr txBox="1">
            <a:spLocks/>
          </p:cNvSpPr>
          <p:nvPr/>
        </p:nvSpPr>
        <p:spPr>
          <a:xfrm>
            <a:off x="579276" y="507221"/>
            <a:ext cx="6928403" cy="98810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latin typeface="Calibri" panose="020F0502020204030204" pitchFamily="34" charset="0"/>
                <a:cs typeface="Calibri" panose="020F0502020204030204" pitchFamily="34" charset="0"/>
              </a:rPr>
              <a:t>Download the full case studies</a:t>
            </a:r>
          </a:p>
        </p:txBody>
      </p:sp>
      <p:sp>
        <p:nvSpPr>
          <p:cNvPr id="56" name="TextBox 55">
            <a:extLst>
              <a:ext uri="{FF2B5EF4-FFF2-40B4-BE49-F238E27FC236}">
                <a16:creationId xmlns:a16="http://schemas.microsoft.com/office/drawing/2014/main" id="{179BC40F-B196-AEAF-D5A4-1BB9E7F619BD}"/>
              </a:ext>
            </a:extLst>
          </p:cNvPr>
          <p:cNvSpPr txBox="1"/>
          <p:nvPr/>
        </p:nvSpPr>
        <p:spPr>
          <a:xfrm>
            <a:off x="720000" y="273776"/>
            <a:ext cx="7920000" cy="215444"/>
          </a:xfrm>
          <a:prstGeom prst="rect">
            <a:avLst/>
          </a:prstGeom>
          <a:noFill/>
        </p:spPr>
        <p:txBody>
          <a:bodyPr wrap="square" lIns="0" tIns="0" rIns="0" bIns="0" anchor="t">
            <a:spAutoFit/>
          </a:bodyPr>
          <a:lstStyle/>
          <a:p>
            <a:r>
              <a:rPr lang="en-IE" sz="1400" b="1" dirty="0">
                <a:solidFill>
                  <a:schemeClr val="bg1"/>
                </a:solidFill>
              </a:rPr>
              <a:t>C1 M2 · Case study pack</a:t>
            </a:r>
          </a:p>
        </p:txBody>
      </p:sp>
      <p:sp>
        <p:nvSpPr>
          <p:cNvPr id="57" name="TextBox 56">
            <a:extLst>
              <a:ext uri="{FF2B5EF4-FFF2-40B4-BE49-F238E27FC236}">
                <a16:creationId xmlns:a16="http://schemas.microsoft.com/office/drawing/2014/main" id="{2AB7CC2A-02C6-E872-5733-001903472508}"/>
              </a:ext>
            </a:extLst>
          </p:cNvPr>
          <p:cNvSpPr txBox="1"/>
          <p:nvPr/>
        </p:nvSpPr>
        <p:spPr>
          <a:xfrm>
            <a:off x="895554" y="3352965"/>
            <a:ext cx="4692000" cy="200055"/>
          </a:xfrm>
          <a:prstGeom prst="rect">
            <a:avLst/>
          </a:prstGeom>
          <a:noFill/>
        </p:spPr>
        <p:txBody>
          <a:bodyPr wrap="square" lIns="0" tIns="0" rIns="0" bIns="0" anchor="t">
            <a:spAutoFit/>
          </a:bodyPr>
          <a:lstStyle/>
          <a:p>
            <a:r>
              <a:rPr lang="en-IE" sz="1300" b="1" dirty="0">
                <a:solidFill>
                  <a:srgbClr val="262626"/>
                </a:solidFill>
              </a:rPr>
              <a:t>Download the full case study  ·  {{CASE_URL_CROLLY}}</a:t>
            </a:r>
          </a:p>
        </p:txBody>
      </p:sp>
      <p:sp>
        <p:nvSpPr>
          <p:cNvPr id="59" name="TextBox 58">
            <a:extLst>
              <a:ext uri="{FF2B5EF4-FFF2-40B4-BE49-F238E27FC236}">
                <a16:creationId xmlns:a16="http://schemas.microsoft.com/office/drawing/2014/main" id="{F2BF917A-ACE6-2CA8-7D9C-5130519A46BD}"/>
              </a:ext>
            </a:extLst>
          </p:cNvPr>
          <p:cNvSpPr txBox="1"/>
          <p:nvPr/>
        </p:nvSpPr>
        <p:spPr>
          <a:xfrm>
            <a:off x="895554" y="4558818"/>
            <a:ext cx="4692000" cy="200055"/>
          </a:xfrm>
          <a:prstGeom prst="rect">
            <a:avLst/>
          </a:prstGeom>
          <a:noFill/>
        </p:spPr>
        <p:txBody>
          <a:bodyPr wrap="square" lIns="0" tIns="0" rIns="0" bIns="0" anchor="t">
            <a:spAutoFit/>
          </a:bodyPr>
          <a:lstStyle/>
          <a:p>
            <a:r>
              <a:rPr lang="en-IE" sz="1300" b="1" dirty="0">
                <a:solidFill>
                  <a:srgbClr val="262626"/>
                </a:solidFill>
              </a:rPr>
              <a:t>Download the full case study  ·  {{CASE_URL_KARTANESI}}</a:t>
            </a:r>
          </a:p>
        </p:txBody>
      </p:sp>
      <p:sp>
        <p:nvSpPr>
          <p:cNvPr id="61" name="TextBox 60">
            <a:extLst>
              <a:ext uri="{FF2B5EF4-FFF2-40B4-BE49-F238E27FC236}">
                <a16:creationId xmlns:a16="http://schemas.microsoft.com/office/drawing/2014/main" id="{B44F868F-FA94-C1E8-27B5-81EBF5FBEDCD}"/>
              </a:ext>
            </a:extLst>
          </p:cNvPr>
          <p:cNvSpPr txBox="1"/>
          <p:nvPr/>
        </p:nvSpPr>
        <p:spPr>
          <a:xfrm>
            <a:off x="895554" y="5785939"/>
            <a:ext cx="4692000" cy="200055"/>
          </a:xfrm>
          <a:prstGeom prst="rect">
            <a:avLst/>
          </a:prstGeom>
          <a:noFill/>
        </p:spPr>
        <p:txBody>
          <a:bodyPr wrap="square" lIns="0" tIns="0" rIns="0" bIns="0" anchor="t">
            <a:spAutoFit/>
          </a:bodyPr>
          <a:lstStyle/>
          <a:p>
            <a:r>
              <a:rPr lang="en-IE" sz="1300" b="1" dirty="0">
                <a:solidFill>
                  <a:srgbClr val="262626"/>
                </a:solidFill>
              </a:rPr>
              <a:t>Download the full case study  ·  {{CASE_URL_GSH}}</a:t>
            </a:r>
          </a:p>
        </p:txBody>
      </p:sp>
      <p:sp>
        <p:nvSpPr>
          <p:cNvPr id="62" name="TextBox 61">
            <a:extLst>
              <a:ext uri="{FF2B5EF4-FFF2-40B4-BE49-F238E27FC236}">
                <a16:creationId xmlns:a16="http://schemas.microsoft.com/office/drawing/2014/main" id="{16251A06-2D7D-423D-F8F4-AB38B9175B53}"/>
              </a:ext>
            </a:extLst>
          </p:cNvPr>
          <p:cNvSpPr txBox="1"/>
          <p:nvPr/>
        </p:nvSpPr>
        <p:spPr>
          <a:xfrm>
            <a:off x="6980754" y="5785939"/>
            <a:ext cx="4692000" cy="200055"/>
          </a:xfrm>
          <a:prstGeom prst="rect">
            <a:avLst/>
          </a:prstGeom>
          <a:noFill/>
        </p:spPr>
        <p:txBody>
          <a:bodyPr wrap="square" lIns="0" tIns="0" rIns="0" bIns="0" anchor="t">
            <a:spAutoFit/>
          </a:bodyPr>
          <a:lstStyle/>
          <a:p>
            <a:r>
              <a:rPr lang="en-IE" sz="1300" b="1" dirty="0">
                <a:solidFill>
                  <a:srgbClr val="262626"/>
                </a:solidFill>
              </a:rPr>
              <a:t>Download the full case study  ·  {{CASE_URL_LUISE}}</a:t>
            </a:r>
          </a:p>
        </p:txBody>
      </p:sp>
      <p:pic>
        <p:nvPicPr>
          <p:cNvPr id="20" name="Picture 19" descr="Coloured vegetables lined up with fork and pot">
            <a:extLst>
              <a:ext uri="{FF2B5EF4-FFF2-40B4-BE49-F238E27FC236}">
                <a16:creationId xmlns:a16="http://schemas.microsoft.com/office/drawing/2014/main" id="{62804CC0-EE4A-9015-198F-F58651F6B0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0594" y="2111031"/>
            <a:ext cx="4685852" cy="250865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63F5366-F7F9-CB65-EFAB-9436949AC54B}"/>
              </a:ext>
            </a:extLst>
          </p:cNvPr>
          <p:cNvSpPr txBox="1"/>
          <p:nvPr/>
        </p:nvSpPr>
        <p:spPr>
          <a:xfrm>
            <a:off x="5683169" y="787874"/>
            <a:ext cx="6024421" cy="3990836"/>
          </a:xfrm>
          <a:prstGeom prst="rect">
            <a:avLst/>
          </a:prstGeom>
          <a:noFill/>
        </p:spPr>
        <p:txBody>
          <a:bodyPr wrap="square" rtlCol="0">
            <a:spAutoFit/>
          </a:bodyPr>
          <a:lstStyle/>
          <a:p>
            <a:pPr algn="ctr"/>
            <a:r>
              <a:rPr lang="en-US" sz="3600" b="1" dirty="0">
                <a:solidFill>
                  <a:schemeClr val="bg1"/>
                </a:solidFill>
                <a:cs typeface="Times New Roman" panose="02020603050405020304" pitchFamily="18" charset="0"/>
              </a:rPr>
              <a:t>Thank You for Engaging </a:t>
            </a:r>
          </a:p>
          <a:p>
            <a:pPr algn="ctr"/>
            <a:endParaRPr lang="en-US" sz="2200" b="1" dirty="0">
              <a:solidFill>
                <a:schemeClr val="bg1"/>
              </a:solidFill>
              <a:cs typeface="Times New Roman" panose="02020603050405020304" pitchFamily="18" charset="0"/>
            </a:endParaRPr>
          </a:p>
          <a:p>
            <a:pPr algn="ctr"/>
            <a:endParaRPr lang="en-US" sz="2200" b="1" dirty="0">
              <a:solidFill>
                <a:schemeClr val="bg1"/>
              </a:solidFill>
              <a:cs typeface="Times New Roman" panose="02020603050405020304" pitchFamily="18" charset="0"/>
            </a:endParaRPr>
          </a:p>
          <a:p>
            <a:pPr algn="ctr">
              <a:lnSpc>
                <a:spcPts val="2580"/>
              </a:lnSpc>
            </a:pPr>
            <a:r>
              <a:rPr lang="en-US" sz="2400" dirty="0">
                <a:solidFill>
                  <a:schemeClr val="bg1"/>
                </a:solidFill>
                <a:cs typeface="Times New Roman" panose="02020603050405020304" pitchFamily="18" charset="0"/>
              </a:rPr>
              <a:t>We hope this module has enriched your knowledge and sharpened your practice.</a:t>
            </a:r>
            <a:br>
              <a:rPr lang="en-US" sz="2400" dirty="0">
                <a:solidFill>
                  <a:schemeClr val="bg1"/>
                </a:solidFill>
                <a:cs typeface="Times New Roman" panose="02020603050405020304" pitchFamily="18" charset="0"/>
              </a:rPr>
            </a:br>
            <a:r>
              <a:rPr lang="en-US" sz="2400" dirty="0">
                <a:solidFill>
                  <a:schemeClr val="bg1"/>
                </a:solidFill>
                <a:cs typeface="Times New Roman" panose="02020603050405020304" pitchFamily="18" charset="0"/>
              </a:rPr>
              <a:t>Thank you for your commitment to hospitality that is intelligent, sustainable, and human </a:t>
            </a:r>
            <a:r>
              <a:rPr lang="en-US" sz="2400" dirty="0" err="1">
                <a:solidFill>
                  <a:schemeClr val="bg1"/>
                </a:solidFill>
                <a:cs typeface="Times New Roman" panose="02020603050405020304" pitchFamily="18" charset="0"/>
              </a:rPr>
              <a:t>centred</a:t>
            </a:r>
            <a:r>
              <a:rPr lang="en-US" sz="2400" dirty="0">
                <a:solidFill>
                  <a:schemeClr val="bg1"/>
                </a:solidFill>
                <a:cs typeface="Times New Roman" panose="02020603050405020304" pitchFamily="18" charset="0"/>
              </a:rPr>
              <a:t>.  Carry these insights into your work, lead with ethics and empathy, and let technology serve people with care.</a:t>
            </a:r>
          </a:p>
          <a:p>
            <a:pPr algn="ctr">
              <a:lnSpc>
                <a:spcPts val="2580"/>
              </a:lnSpc>
            </a:pPr>
            <a:endParaRPr lang="en-GB" sz="2400" dirty="0">
              <a:solidFill>
                <a:schemeClr val="bg1"/>
              </a:solidFill>
              <a:cs typeface="Times New Roman" panose="02020603050405020304" pitchFamily="18" charset="0"/>
            </a:endParaRPr>
          </a:p>
        </p:txBody>
      </p:sp>
      <p:pic>
        <p:nvPicPr>
          <p:cNvPr id="10" name="Picture 9">
            <a:extLst>
              <a:ext uri="{FF2B5EF4-FFF2-40B4-BE49-F238E27FC236}">
                <a16:creationId xmlns:a16="http://schemas.microsoft.com/office/drawing/2014/main" id="{3F48199E-AB42-2BE6-083E-CED89758DD3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37" y="627673"/>
            <a:ext cx="4125188" cy="2499202"/>
          </a:xfrm>
          <a:prstGeom prst="rect">
            <a:avLst/>
          </a:prstGeom>
        </p:spPr>
      </p:pic>
      <p:pic>
        <p:nvPicPr>
          <p:cNvPr id="11" name="Picture 10">
            <a:extLst>
              <a:ext uri="{FF2B5EF4-FFF2-40B4-BE49-F238E27FC236}">
                <a16:creationId xmlns:a16="http://schemas.microsoft.com/office/drawing/2014/main" id="{34416DB7-F888-9CB1-E2B1-2B5B4B9AE6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6214" y="5846608"/>
            <a:ext cx="6024421" cy="606937"/>
          </a:xfrm>
          <a:prstGeom prst="rect">
            <a:avLst/>
          </a:prstGeom>
        </p:spPr>
      </p:pic>
      <p:sp>
        <p:nvSpPr>
          <p:cNvPr id="13" name="Text Placeholder 2">
            <a:extLst>
              <a:ext uri="{FF2B5EF4-FFF2-40B4-BE49-F238E27FC236}">
                <a16:creationId xmlns:a16="http://schemas.microsoft.com/office/drawing/2014/main" id="{C250D63B-60D5-992F-A81F-18121CBAE278}"/>
              </a:ext>
            </a:extLst>
          </p:cNvPr>
          <p:cNvSpPr txBox="1">
            <a:spLocks/>
          </p:cNvSpPr>
          <p:nvPr/>
        </p:nvSpPr>
        <p:spPr>
          <a:xfrm flipH="1">
            <a:off x="-71237" y="4675239"/>
            <a:ext cx="5754406" cy="711462"/>
          </a:xfrm>
          <a:prstGeom prst="rect">
            <a:avLst/>
          </a:prstGeom>
          <a:solidFill>
            <a:srgbClr val="0289AE"/>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       </a:t>
            </a:r>
            <a:r>
              <a:rPr lang="en-US" dirty="0">
                <a:solidFill>
                  <a:schemeClr val="bg1"/>
                </a:solidFill>
                <a:hlinkClick r:id="rId4">
                  <a:extLst>
                    <a:ext uri="{A12FA001-AC4F-418D-AE19-62706E023703}">
                      <ahyp:hlinkClr xmlns:ahyp="http://schemas.microsoft.com/office/drawing/2018/hyperlinkcolor" val="tx"/>
                    </a:ext>
                  </a:extLst>
                </a:hlinkClick>
              </a:rPr>
              <a:t> www.</a:t>
            </a:r>
            <a:r>
              <a:rPr lang="en-US" b="1" dirty="0">
                <a:solidFill>
                  <a:schemeClr val="bg1"/>
                </a:solidFill>
                <a:hlinkClick r:id="rId4">
                  <a:extLst>
                    <a:ext uri="{A12FA001-AC4F-418D-AE19-62706E023703}">
                      <ahyp:hlinkClr xmlns:ahyp="http://schemas.microsoft.com/office/drawing/2018/hyperlinkcolor" val="tx"/>
                    </a:ext>
                  </a:extLst>
                </a:hlinkClick>
              </a:rPr>
              <a:t>ecosmartproject</a:t>
            </a:r>
            <a:r>
              <a:rPr lang="en-US" dirty="0">
                <a:solidFill>
                  <a:schemeClr val="bg1"/>
                </a:solidFill>
                <a:hlinkClick r:id="rId4">
                  <a:extLst>
                    <a:ext uri="{A12FA001-AC4F-418D-AE19-62706E023703}">
                      <ahyp:hlinkClr xmlns:ahyp="http://schemas.microsoft.com/office/drawing/2018/hyperlinkcolor" val="tx"/>
                    </a:ext>
                  </a:extLst>
                </a:hlinkClick>
              </a:rPr>
              <a:t>.eu</a:t>
            </a:r>
            <a:endParaRPr lang="en-US" dirty="0">
              <a:solidFill>
                <a:schemeClr val="bg1"/>
              </a:solidFill>
            </a:endParaRPr>
          </a:p>
        </p:txBody>
      </p:sp>
    </p:spTree>
    <p:extLst>
      <p:ext uri="{BB962C8B-B14F-4D97-AF65-F5344CB8AC3E}">
        <p14:creationId xmlns:p14="http://schemas.microsoft.com/office/powerpoint/2010/main" val="77811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sz="2400" dirty="0"/>
              <a:t>Circular Economy Basics for Hospitality SMEs</a:t>
            </a:r>
            <a:endParaRPr lang="en-US" sz="2400" dirty="0">
              <a:cs typeface="Times New Roman" panose="02020603050405020304" pitchFamily="18" charset="0"/>
            </a:endParaRP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08004" y="2516115"/>
            <a:ext cx="6874660" cy="689519"/>
          </a:xfrm>
        </p:spPr>
        <p:txBody>
          <a:bodyPr/>
          <a:lstStyle/>
          <a:p>
            <a:r>
              <a:rPr lang="en-US" sz="2400" dirty="0"/>
              <a:t>Mapping Resources and Waste Hotspots</a:t>
            </a:r>
            <a:endParaRPr lang="en-US" sz="2400" dirty="0">
              <a:cs typeface="Times New Roman" panose="02020603050405020304" pitchFamily="18" charset="0"/>
            </a:endParaRP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de-DE" sz="2400" dirty="0" err="1"/>
              <a:t>Circular</a:t>
            </a:r>
            <a:r>
              <a:rPr lang="de-DE" sz="2400" dirty="0"/>
              <a:t> </a:t>
            </a:r>
            <a:r>
              <a:rPr lang="de-DE" sz="2400" dirty="0" err="1"/>
              <a:t>Interventions</a:t>
            </a:r>
            <a:r>
              <a:rPr lang="de-DE" sz="2400" dirty="0"/>
              <a:t> in Practice</a:t>
            </a:r>
            <a:endParaRPr lang="en-US" sz="2400" dirty="0">
              <a:cs typeface="Times New Roman" panose="02020603050405020304" pitchFamily="18" charset="0"/>
            </a:endParaRP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sz="2400" dirty="0"/>
              <a:t>Measuring Resource Efficiency and Value</a:t>
            </a:r>
            <a:endParaRPr lang="en-US" sz="2400" dirty="0">
              <a:cs typeface="Times New Roman" panose="02020603050405020304" pitchFamily="18" charset="0"/>
            </a:endParaRP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p:txBody>
          <a:bodyPr/>
          <a:lstStyle/>
          <a:p>
            <a:r>
              <a:rPr lang="en-US" sz="2400" dirty="0"/>
              <a:t>Applied Practice: Building a Circular Opportunity Plan</a:t>
            </a:r>
            <a:endParaRPr lang="en-US" sz="2400" dirty="0">
              <a:cs typeface="Times New Roman" panose="02020603050405020304" pitchFamily="18" charset="0"/>
            </a:endParaRPr>
          </a:p>
        </p:txBody>
      </p:sp>
      <p:sp>
        <p:nvSpPr>
          <p:cNvPr id="2" name="Text Placeholder 17">
            <a:extLst>
              <a:ext uri="{FF2B5EF4-FFF2-40B4-BE49-F238E27FC236}">
                <a16:creationId xmlns:a16="http://schemas.microsoft.com/office/drawing/2014/main" id="{27372FF8-05D9-049D-12D4-28B80C166287}"/>
              </a:ext>
            </a:extLst>
          </p:cNvPr>
          <p:cNvSpPr txBox="1">
            <a:spLocks/>
          </p:cNvSpPr>
          <p:nvPr/>
        </p:nvSpPr>
        <p:spPr>
          <a:xfrm>
            <a:off x="539627" y="412706"/>
            <a:ext cx="5041923"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a:solidFill>
                  <a:schemeClr val="bg1"/>
                </a:solidFill>
                <a:cs typeface="Times New Roman" panose="02020603050405020304" pitchFamily="18" charset="0"/>
              </a:rPr>
              <a:t>Contents</a:t>
            </a:r>
            <a:endParaRPr lang="en-US" sz="4800" b="1" dirty="0">
              <a:solidFill>
                <a:schemeClr val="bg1"/>
              </a:solidFill>
              <a:cs typeface="Times New Roman" panose="02020603050405020304" pitchFamily="18" charset="0"/>
            </a:endParaRPr>
          </a:p>
        </p:txBody>
      </p:sp>
      <p:pic>
        <p:nvPicPr>
          <p:cNvPr id="3" name="Graphic 2">
            <a:extLst>
              <a:ext uri="{FF2B5EF4-FFF2-40B4-BE49-F238E27FC236}">
                <a16:creationId xmlns:a16="http://schemas.microsoft.com/office/drawing/2014/main" id="{0B2FD30E-BAEB-7C04-B31C-5B06948E1C03}"/>
              </a:ext>
            </a:extLst>
          </p:cNvPr>
          <p:cNvPicPr>
            <a:picLocks noChangeAspect="1"/>
          </p:cNvPicPr>
          <p:nvPr/>
        </p:nvPicPr>
        <p:blipFill>
          <a:blip>
            <a:extLst>
              <a:ext uri="{96DAC541-7B7A-43D3-8B79-37D633B846F1}">
                <asvg:svgBlip xmlns:asvg="http://schemas.microsoft.com/office/drawing/2016/SVG/main" r:embed="rId3"/>
              </a:ext>
            </a:extLst>
          </a:blip>
          <a:srcRect l="32264" t="45368" r="39869" b="39238"/>
          <a:stretch>
            <a:fillRect/>
          </a:stretch>
        </p:blipFill>
        <p:spPr>
          <a:xfrm>
            <a:off x="6583493" y="-1"/>
            <a:ext cx="5602008" cy="4381741"/>
          </a:xfrm>
          <a:prstGeom prst="rect">
            <a:avLst/>
          </a:prstGeom>
        </p:spPr>
      </p:pic>
    </p:spTree>
    <p:extLst>
      <p:ext uri="{BB962C8B-B14F-4D97-AF65-F5344CB8AC3E}">
        <p14:creationId xmlns:p14="http://schemas.microsoft.com/office/powerpoint/2010/main" val="30286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303E4-AA5A-43EC-1893-EB045DA7CAE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46A0546-7E32-1A0D-1EED-24B528423571}"/>
              </a:ext>
            </a:extLst>
          </p:cNvPr>
          <p:cNvSpPr>
            <a:spLocks noGrp="1"/>
          </p:cNvSpPr>
          <p:nvPr>
            <p:ph type="body" sz="quarter" idx="16"/>
          </p:nvPr>
        </p:nvSpPr>
        <p:spPr>
          <a:xfrm>
            <a:off x="4223369" y="1073150"/>
            <a:ext cx="7096671" cy="4711700"/>
          </a:xfrm>
        </p:spPr>
        <p:txBody>
          <a:bodyPr>
            <a:normAutofit/>
          </a:bodyPr>
          <a:lstStyle/>
          <a:p>
            <a:pPr fontAlgn="t">
              <a:lnSpc>
                <a:spcPts val="4960"/>
              </a:lnSpc>
              <a:spcBef>
                <a:spcPts val="0"/>
              </a:spcBef>
            </a:pPr>
            <a:r>
              <a:rPr lang="en-IE" b="1" dirty="0"/>
              <a:t>Circular Economy Basics for Hospitality SMEs</a:t>
            </a:r>
          </a:p>
          <a:p>
            <a:endParaRPr lang="en-US" sz="2200" dirty="0">
              <a:cs typeface="Times New Roman" panose="02020603050405020304" pitchFamily="18" charset="0"/>
            </a:endParaRPr>
          </a:p>
          <a:p>
            <a:endParaRPr lang="en-US" sz="2200" dirty="0">
              <a:cs typeface="Times New Roman" panose="02020603050405020304" pitchFamily="18" charset="0"/>
            </a:endParaRPr>
          </a:p>
          <a:p>
            <a:r>
              <a:rPr lang="en-IE" sz="2400" dirty="0"/>
              <a:t>To introduce the meaning of circular economy in hospitality and show how waste prevention, reuse, redesign and resource efficiency support both sustainability and business performance.</a:t>
            </a:r>
          </a:p>
          <a:p>
            <a:endParaRPr lang="en-IE" sz="2400" dirty="0"/>
          </a:p>
          <a:p>
            <a:endParaRPr lang="en-GB" sz="2200" dirty="0">
              <a:cs typeface="Times New Roman" panose="02020603050405020304" pitchFamily="18" charset="0"/>
            </a:endParaRPr>
          </a:p>
        </p:txBody>
      </p:sp>
      <p:sp>
        <p:nvSpPr>
          <p:cNvPr id="5" name="Text Placeholder 4">
            <a:extLst>
              <a:ext uri="{FF2B5EF4-FFF2-40B4-BE49-F238E27FC236}">
                <a16:creationId xmlns:a16="http://schemas.microsoft.com/office/drawing/2014/main" id="{66A93D97-AB5F-0538-D1CA-85A9C32F776D}"/>
              </a:ext>
            </a:extLst>
          </p:cNvPr>
          <p:cNvSpPr>
            <a:spLocks noGrp="1"/>
          </p:cNvSpPr>
          <p:nvPr>
            <p:ph type="body" sz="quarter" idx="17"/>
          </p:nvPr>
        </p:nvSpPr>
        <p:spPr>
          <a:xfrm>
            <a:off x="660160" y="1634387"/>
            <a:ext cx="2066906" cy="582221"/>
          </a:xfrm>
        </p:spPr>
        <p:txBody>
          <a:bodyPr/>
          <a:lstStyle/>
          <a:p>
            <a:r>
              <a:rPr lang="en-US" sz="12000" b="1" dirty="0">
                <a:cs typeface="Times New Roman" panose="02020603050405020304" pitchFamily="18" charset="0"/>
              </a:rPr>
              <a:t>01</a:t>
            </a:r>
          </a:p>
        </p:txBody>
      </p:sp>
    </p:spTree>
    <p:extLst>
      <p:ext uri="{BB962C8B-B14F-4D97-AF65-F5344CB8AC3E}">
        <p14:creationId xmlns:p14="http://schemas.microsoft.com/office/powerpoint/2010/main" val="1973858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0F685-59EA-96D3-6743-1D0966F0827F}"/>
            </a:ext>
          </a:extLst>
        </p:cNvPr>
        <p:cNvGrpSpPr/>
        <p:nvPr/>
      </p:nvGrpSpPr>
      <p:grpSpPr>
        <a:xfrm>
          <a:off x="0" y="0"/>
          <a:ext cx="0" cy="0"/>
          <a:chOff x="0" y="0"/>
          <a:chExt cx="0" cy="0"/>
        </a:xfrm>
      </p:grpSpPr>
      <p:sp>
        <p:nvSpPr>
          <p:cNvPr id="2" name="Text Placeholder 11">
            <a:extLst>
              <a:ext uri="{FF2B5EF4-FFF2-40B4-BE49-F238E27FC236}">
                <a16:creationId xmlns:a16="http://schemas.microsoft.com/office/drawing/2014/main" id="{4D225151-0C59-2493-62CB-255E81077A38}"/>
              </a:ext>
            </a:extLst>
          </p:cNvPr>
          <p:cNvSpPr txBox="1">
            <a:spLocks/>
          </p:cNvSpPr>
          <p:nvPr/>
        </p:nvSpPr>
        <p:spPr>
          <a:xfrm>
            <a:off x="429115" y="525832"/>
            <a:ext cx="6318926" cy="1115438"/>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From “take–use–discard” to smarter resource systems</a:t>
            </a:r>
          </a:p>
          <a:p>
            <a:pPr marL="0" indent="0">
              <a:lnSpc>
                <a:spcPts val="3520"/>
              </a:lnSpc>
              <a:spcBef>
                <a:spcPts val="0"/>
              </a:spcBef>
              <a:buNone/>
            </a:pPr>
            <a:endParaRPr lang="en-US" sz="3400" b="1" dirty="0">
              <a:solidFill>
                <a:srgbClr val="262626"/>
              </a:solidFill>
              <a:cs typeface="Times New Roman" panose="02020603050405020304" pitchFamily="18" charset="0"/>
            </a:endParaRPr>
          </a:p>
        </p:txBody>
      </p:sp>
      <p:cxnSp>
        <p:nvCxnSpPr>
          <p:cNvPr id="3" name="Straight Connector 2">
            <a:extLst>
              <a:ext uri="{FF2B5EF4-FFF2-40B4-BE49-F238E27FC236}">
                <a16:creationId xmlns:a16="http://schemas.microsoft.com/office/drawing/2014/main" id="{D8C50C7B-CBD7-CA0A-3258-B3E67776AC26}"/>
              </a:ext>
            </a:extLst>
          </p:cNvPr>
          <p:cNvCxnSpPr>
            <a:cxnSpLocks/>
          </p:cNvCxnSpPr>
          <p:nvPr/>
        </p:nvCxnSpPr>
        <p:spPr>
          <a:xfrm>
            <a:off x="0" y="1641270"/>
            <a:ext cx="684063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0">
            <a:extLst>
              <a:ext uri="{FF2B5EF4-FFF2-40B4-BE49-F238E27FC236}">
                <a16:creationId xmlns:a16="http://schemas.microsoft.com/office/drawing/2014/main" id="{E630398B-1D59-877D-F304-82B54BDD61DD}"/>
              </a:ext>
            </a:extLst>
          </p:cNvPr>
          <p:cNvSpPr/>
          <p:nvPr/>
        </p:nvSpPr>
        <p:spPr>
          <a:xfrm flipH="1">
            <a:off x="586942" y="2047598"/>
            <a:ext cx="6036263" cy="4031873"/>
          </a:xfrm>
          <a:prstGeom prst="rect">
            <a:avLst/>
          </a:prstGeom>
        </p:spPr>
        <p:txBody>
          <a:bodyPr wrap="square">
            <a:spAutoFit/>
          </a:bodyPr>
          <a:lstStyle/>
          <a:p>
            <a:pPr>
              <a:buClr>
                <a:srgbClr val="62A844"/>
              </a:buClr>
            </a:pPr>
            <a:r>
              <a:rPr lang="en-US" sz="2000" b="1" dirty="0">
                <a:solidFill>
                  <a:srgbClr val="0289AE"/>
                </a:solidFill>
              </a:rPr>
              <a:t>In hospitality, this means thinking differently about:</a:t>
            </a:r>
          </a:p>
          <a:p>
            <a:pPr marL="342900" indent="-342900">
              <a:buClr>
                <a:srgbClr val="62A844"/>
              </a:buClr>
              <a:buFont typeface="Arial" panose="020B0604020202020204" pitchFamily="34" charset="0"/>
              <a:buChar char="•"/>
            </a:pPr>
            <a:r>
              <a:rPr lang="en-US" dirty="0">
                <a:solidFill>
                  <a:srgbClr val="262626"/>
                </a:solidFill>
              </a:rPr>
              <a:t>food</a:t>
            </a:r>
          </a:p>
          <a:p>
            <a:pPr marL="342900" indent="-342900">
              <a:buClr>
                <a:srgbClr val="62A844"/>
              </a:buClr>
              <a:buFont typeface="Arial" panose="020B0604020202020204" pitchFamily="34" charset="0"/>
              <a:buChar char="•"/>
            </a:pPr>
            <a:r>
              <a:rPr lang="en-US" dirty="0">
                <a:solidFill>
                  <a:srgbClr val="262626"/>
                </a:solidFill>
              </a:rPr>
              <a:t>linen</a:t>
            </a:r>
          </a:p>
          <a:p>
            <a:pPr marL="342900" indent="-342900">
              <a:buClr>
                <a:srgbClr val="62A844"/>
              </a:buClr>
              <a:buFont typeface="Arial" panose="020B0604020202020204" pitchFamily="34" charset="0"/>
              <a:buChar char="•"/>
            </a:pPr>
            <a:r>
              <a:rPr lang="en-US" dirty="0">
                <a:solidFill>
                  <a:srgbClr val="262626"/>
                </a:solidFill>
              </a:rPr>
              <a:t>guest amenities</a:t>
            </a:r>
          </a:p>
          <a:p>
            <a:pPr marL="342900" indent="-342900">
              <a:buClr>
                <a:srgbClr val="62A844"/>
              </a:buClr>
              <a:buFont typeface="Arial" panose="020B0604020202020204" pitchFamily="34" charset="0"/>
              <a:buChar char="•"/>
            </a:pPr>
            <a:r>
              <a:rPr lang="en-US" dirty="0">
                <a:solidFill>
                  <a:srgbClr val="262626"/>
                </a:solidFill>
              </a:rPr>
              <a:t>furniture and fittings</a:t>
            </a:r>
          </a:p>
          <a:p>
            <a:pPr marL="342900" indent="-342900">
              <a:buClr>
                <a:srgbClr val="62A844"/>
              </a:buClr>
              <a:buFont typeface="Arial" panose="020B0604020202020204" pitchFamily="34" charset="0"/>
              <a:buChar char="•"/>
            </a:pPr>
            <a:r>
              <a:rPr lang="en-US" dirty="0">
                <a:solidFill>
                  <a:srgbClr val="262626"/>
                </a:solidFill>
              </a:rPr>
              <a:t>packaging</a:t>
            </a:r>
          </a:p>
          <a:p>
            <a:pPr marL="342900" indent="-342900">
              <a:buClr>
                <a:srgbClr val="62A844"/>
              </a:buClr>
              <a:buFont typeface="Arial" panose="020B0604020202020204" pitchFamily="34" charset="0"/>
              <a:buChar char="•"/>
            </a:pPr>
            <a:r>
              <a:rPr lang="en-US" dirty="0">
                <a:solidFill>
                  <a:srgbClr val="262626"/>
                </a:solidFill>
              </a:rPr>
              <a:t>water</a:t>
            </a:r>
          </a:p>
          <a:p>
            <a:pPr marL="342900" indent="-342900">
              <a:buClr>
                <a:srgbClr val="62A844"/>
              </a:buClr>
              <a:buFont typeface="Arial" panose="020B0604020202020204" pitchFamily="34" charset="0"/>
              <a:buChar char="•"/>
            </a:pPr>
            <a:r>
              <a:rPr lang="en-US" dirty="0">
                <a:solidFill>
                  <a:srgbClr val="262626"/>
                </a:solidFill>
              </a:rPr>
              <a:t>cleaning products</a:t>
            </a:r>
          </a:p>
          <a:p>
            <a:pPr marL="342900" indent="-342900">
              <a:buClr>
                <a:srgbClr val="62A844"/>
              </a:buClr>
              <a:buFont typeface="Arial" panose="020B0604020202020204" pitchFamily="34" charset="0"/>
              <a:buChar char="•"/>
            </a:pPr>
            <a:r>
              <a:rPr lang="en-US" dirty="0">
                <a:solidFill>
                  <a:srgbClr val="262626"/>
                </a:solidFill>
              </a:rPr>
              <a:t>purchasing decisions</a:t>
            </a:r>
          </a:p>
          <a:p>
            <a:pPr marL="342900" indent="-342900">
              <a:buFont typeface="Arial" panose="020B0604020202020204" pitchFamily="34" charset="0"/>
              <a:buChar char="•"/>
            </a:pPr>
            <a:endParaRPr lang="en-US" dirty="0">
              <a:solidFill>
                <a:srgbClr val="262626"/>
              </a:solidFill>
            </a:endParaRPr>
          </a:p>
          <a:p>
            <a:r>
              <a:rPr lang="en-US" sz="2000" b="1" dirty="0">
                <a:solidFill>
                  <a:srgbClr val="0289AE"/>
                </a:solidFill>
              </a:rPr>
              <a:t>A circular model asks a different question:</a:t>
            </a:r>
          </a:p>
          <a:p>
            <a:r>
              <a:rPr lang="en-US" dirty="0">
                <a:solidFill>
                  <a:srgbClr val="262626"/>
                </a:solidFill>
              </a:rPr>
              <a:t>How can we keep materials, products and value in use for longer while reducing waste and pressure on new resources?</a:t>
            </a:r>
          </a:p>
          <a:p>
            <a:pPr marL="342900" indent="-342900">
              <a:buFont typeface="Arial" panose="020B0604020202020204" pitchFamily="34" charset="0"/>
              <a:buChar char="•"/>
            </a:pPr>
            <a:endParaRPr lang="en-US" dirty="0">
              <a:solidFill>
                <a:srgbClr val="262626"/>
              </a:solidFill>
            </a:endParaRPr>
          </a:p>
        </p:txBody>
      </p:sp>
      <p:grpSp>
        <p:nvGrpSpPr>
          <p:cNvPr id="43" name="Group 42">
            <a:extLst>
              <a:ext uri="{FF2B5EF4-FFF2-40B4-BE49-F238E27FC236}">
                <a16:creationId xmlns:a16="http://schemas.microsoft.com/office/drawing/2014/main" id="{CA9ACFD9-DA5D-B2E0-DDFD-2C74420B7288}"/>
              </a:ext>
            </a:extLst>
          </p:cNvPr>
          <p:cNvGrpSpPr/>
          <p:nvPr/>
        </p:nvGrpSpPr>
        <p:grpSpPr>
          <a:xfrm>
            <a:off x="6205432" y="2280373"/>
            <a:ext cx="5399626" cy="4204795"/>
            <a:chOff x="6363259" y="947623"/>
            <a:chExt cx="5399626" cy="4204795"/>
          </a:xfrm>
        </p:grpSpPr>
        <p:grpSp>
          <p:nvGrpSpPr>
            <p:cNvPr id="6" name="Gruppieren 20">
              <a:extLst>
                <a:ext uri="{FF2B5EF4-FFF2-40B4-BE49-F238E27FC236}">
                  <a16:creationId xmlns:a16="http://schemas.microsoft.com/office/drawing/2014/main" id="{7B23EBD7-19BD-8989-2A2E-C694E0A14B32}"/>
                </a:ext>
              </a:extLst>
            </p:cNvPr>
            <p:cNvGrpSpPr/>
            <p:nvPr/>
          </p:nvGrpSpPr>
          <p:grpSpPr>
            <a:xfrm>
              <a:off x="6363259" y="947623"/>
              <a:ext cx="5399626" cy="1701293"/>
              <a:chOff x="1787525" y="3581400"/>
              <a:chExt cx="20802600" cy="7086600"/>
            </a:xfrm>
          </p:grpSpPr>
          <p:sp>
            <p:nvSpPr>
              <p:cNvPr id="7" name="Oval 19">
                <a:extLst>
                  <a:ext uri="{FF2B5EF4-FFF2-40B4-BE49-F238E27FC236}">
                    <a16:creationId xmlns:a16="http://schemas.microsoft.com/office/drawing/2014/main" id="{A6A5A707-21CF-7F79-24C8-AE6F4629A085}"/>
                  </a:ext>
                </a:extLst>
              </p:cNvPr>
              <p:cNvSpPr/>
              <p:nvPr/>
            </p:nvSpPr>
            <p:spPr>
              <a:xfrm>
                <a:off x="15503525" y="3581400"/>
                <a:ext cx="7086600" cy="7086600"/>
              </a:xfrm>
              <a:prstGeom prst="ellipse">
                <a:avLst/>
              </a:pr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accent3"/>
                  </a:solidFill>
                </a:endParaRPr>
              </a:p>
            </p:txBody>
          </p:sp>
          <p:sp>
            <p:nvSpPr>
              <p:cNvPr id="9" name="Oval 20">
                <a:extLst>
                  <a:ext uri="{FF2B5EF4-FFF2-40B4-BE49-F238E27FC236}">
                    <a16:creationId xmlns:a16="http://schemas.microsoft.com/office/drawing/2014/main" id="{FD7692A4-152B-C8B0-507F-0F8AEE8BA8F7}"/>
                  </a:ext>
                </a:extLst>
              </p:cNvPr>
              <p:cNvSpPr/>
              <p:nvPr/>
            </p:nvSpPr>
            <p:spPr>
              <a:xfrm>
                <a:off x="15843250" y="3921125"/>
                <a:ext cx="6407150" cy="640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 name="Oval 12">
                <a:extLst>
                  <a:ext uri="{FF2B5EF4-FFF2-40B4-BE49-F238E27FC236}">
                    <a16:creationId xmlns:a16="http://schemas.microsoft.com/office/drawing/2014/main" id="{5D011C33-4C3B-D644-A001-1E5D66350BA5}"/>
                  </a:ext>
                </a:extLst>
              </p:cNvPr>
              <p:cNvSpPr/>
              <p:nvPr/>
            </p:nvSpPr>
            <p:spPr>
              <a:xfrm>
                <a:off x="8550275" y="3581400"/>
                <a:ext cx="7086600" cy="7086600"/>
              </a:xfrm>
              <a:prstGeom prst="ellipse">
                <a:avLst/>
              </a:pr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Oval 13">
                <a:extLst>
                  <a:ext uri="{FF2B5EF4-FFF2-40B4-BE49-F238E27FC236}">
                    <a16:creationId xmlns:a16="http://schemas.microsoft.com/office/drawing/2014/main" id="{117DBCCB-8C95-8CE5-8594-809B89849AA2}"/>
                  </a:ext>
                </a:extLst>
              </p:cNvPr>
              <p:cNvSpPr/>
              <p:nvPr/>
            </p:nvSpPr>
            <p:spPr>
              <a:xfrm>
                <a:off x="8890000" y="3921125"/>
                <a:ext cx="6407150" cy="64071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Oval 8">
                <a:extLst>
                  <a:ext uri="{FF2B5EF4-FFF2-40B4-BE49-F238E27FC236}">
                    <a16:creationId xmlns:a16="http://schemas.microsoft.com/office/drawing/2014/main" id="{CDBCA098-F2F8-F68D-2212-33FF8D83101C}"/>
                  </a:ext>
                </a:extLst>
              </p:cNvPr>
              <p:cNvSpPr/>
              <p:nvPr/>
            </p:nvSpPr>
            <p:spPr>
              <a:xfrm>
                <a:off x="1787525" y="3581400"/>
                <a:ext cx="7086600" cy="7086600"/>
              </a:xfrm>
              <a:prstGeom prst="ellipse">
                <a:avLst/>
              </a:pr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dirty="0"/>
              </a:p>
            </p:txBody>
          </p:sp>
          <p:sp>
            <p:nvSpPr>
              <p:cNvPr id="13" name="Oval 9">
                <a:extLst>
                  <a:ext uri="{FF2B5EF4-FFF2-40B4-BE49-F238E27FC236}">
                    <a16:creationId xmlns:a16="http://schemas.microsoft.com/office/drawing/2014/main" id="{2C9ECA94-9057-8117-C6EA-4B907CC13CF2}"/>
                  </a:ext>
                </a:extLst>
              </p:cNvPr>
              <p:cNvSpPr/>
              <p:nvPr/>
            </p:nvSpPr>
            <p:spPr>
              <a:xfrm>
                <a:off x="2127250" y="3921124"/>
                <a:ext cx="6407151" cy="64071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Oval 14">
                <a:extLst>
                  <a:ext uri="{FF2B5EF4-FFF2-40B4-BE49-F238E27FC236}">
                    <a16:creationId xmlns:a16="http://schemas.microsoft.com/office/drawing/2014/main" id="{A5822750-E1C8-2F2E-14CC-FD6EE43CA3A8}"/>
                  </a:ext>
                </a:extLst>
              </p:cNvPr>
              <p:cNvSpPr/>
              <p:nvPr/>
            </p:nvSpPr>
            <p:spPr>
              <a:xfrm>
                <a:off x="7962900" y="6346825"/>
                <a:ext cx="1555750" cy="1555750"/>
              </a:xfrm>
              <a:prstGeom prst="ellipse">
                <a:avLst/>
              </a:prstGeom>
              <a:solidFill>
                <a:schemeClr val="bg1"/>
              </a:solidFill>
              <a:ln>
                <a:noFill/>
              </a:ln>
              <a:effectLst>
                <a:outerShdw blurRad="4064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Oval 21">
                <a:extLst>
                  <a:ext uri="{FF2B5EF4-FFF2-40B4-BE49-F238E27FC236}">
                    <a16:creationId xmlns:a16="http://schemas.microsoft.com/office/drawing/2014/main" id="{9EACD251-F149-E207-2705-0A8AA961F091}"/>
                  </a:ext>
                </a:extLst>
              </p:cNvPr>
              <p:cNvSpPr/>
              <p:nvPr/>
            </p:nvSpPr>
            <p:spPr>
              <a:xfrm>
                <a:off x="14787563" y="6346825"/>
                <a:ext cx="1554162" cy="1555750"/>
              </a:xfrm>
              <a:prstGeom prst="ellipse">
                <a:avLst/>
              </a:prstGeom>
              <a:solidFill>
                <a:schemeClr val="bg1"/>
              </a:solidFill>
              <a:ln>
                <a:noFill/>
              </a:ln>
              <a:effectLst>
                <a:outerShdw blurRad="406400" sx="102000" sy="102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6" name="Freeform: Shape 33">
                <a:extLst>
                  <a:ext uri="{FF2B5EF4-FFF2-40B4-BE49-F238E27FC236}">
                    <a16:creationId xmlns:a16="http://schemas.microsoft.com/office/drawing/2014/main" id="{88CA8A63-9DEB-07A2-5D85-A37C4239AF01}"/>
                  </a:ext>
                </a:extLst>
              </p:cNvPr>
              <p:cNvSpPr/>
              <p:nvPr/>
            </p:nvSpPr>
            <p:spPr>
              <a:xfrm rot="2700000">
                <a:off x="8358981" y="6861970"/>
                <a:ext cx="523875" cy="525462"/>
              </a:xfrm>
              <a:custGeom>
                <a:avLst/>
                <a:gdLst>
                  <a:gd name="connsiteX0" fmla="*/ 0 w 1784233"/>
                  <a:gd name="connsiteY0" fmla="*/ 0 h 1784233"/>
                  <a:gd name="connsiteX1" fmla="*/ 1784233 w 1784233"/>
                  <a:gd name="connsiteY1" fmla="*/ 0 h 1784233"/>
                  <a:gd name="connsiteX2" fmla="*/ 1784233 w 1784233"/>
                  <a:gd name="connsiteY2" fmla="*/ 1784233 h 1784233"/>
                  <a:gd name="connsiteX3" fmla="*/ 1330292 w 1784233"/>
                  <a:gd name="connsiteY3" fmla="*/ 1330292 h 1784233"/>
                  <a:gd name="connsiteX4" fmla="*/ 1330294 w 1784233"/>
                  <a:gd name="connsiteY4" fmla="*/ 1330292 h 1784233"/>
                  <a:gd name="connsiteX5" fmla="*/ 1330294 w 1784233"/>
                  <a:gd name="connsiteY5" fmla="*/ 453939 h 1784233"/>
                  <a:gd name="connsiteX6" fmla="*/ 453941 w 1784233"/>
                  <a:gd name="connsiteY6" fmla="*/ 453939 h 1784233"/>
                  <a:gd name="connsiteX7" fmla="*/ 453940 w 1784233"/>
                  <a:gd name="connsiteY7" fmla="*/ 453940 h 1784233"/>
                  <a:gd name="connsiteX8" fmla="*/ 0 w 1784233"/>
                  <a:gd name="connsiteY8" fmla="*/ 0 h 178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233" h="1784233">
                    <a:moveTo>
                      <a:pt x="0" y="0"/>
                    </a:moveTo>
                    <a:lnTo>
                      <a:pt x="1784233" y="0"/>
                    </a:lnTo>
                    <a:lnTo>
                      <a:pt x="1784233" y="1784233"/>
                    </a:lnTo>
                    <a:lnTo>
                      <a:pt x="1330292" y="1330292"/>
                    </a:lnTo>
                    <a:lnTo>
                      <a:pt x="1330294" y="1330292"/>
                    </a:lnTo>
                    <a:lnTo>
                      <a:pt x="1330294" y="453939"/>
                    </a:lnTo>
                    <a:lnTo>
                      <a:pt x="453941" y="453939"/>
                    </a:lnTo>
                    <a:lnTo>
                      <a:pt x="453940" y="453940"/>
                    </a:lnTo>
                    <a:lnTo>
                      <a:pt x="0" y="0"/>
                    </a:ln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Freeform: Shape 38">
                <a:extLst>
                  <a:ext uri="{FF2B5EF4-FFF2-40B4-BE49-F238E27FC236}">
                    <a16:creationId xmlns:a16="http://schemas.microsoft.com/office/drawing/2014/main" id="{17AE1A39-CBE3-99E4-076D-8FD7FF04F8FB}"/>
                  </a:ext>
                </a:extLst>
              </p:cNvPr>
              <p:cNvSpPr/>
              <p:nvPr/>
            </p:nvSpPr>
            <p:spPr>
              <a:xfrm rot="2700000">
                <a:off x="15169356" y="6861970"/>
                <a:ext cx="523875" cy="525462"/>
              </a:xfrm>
              <a:custGeom>
                <a:avLst/>
                <a:gdLst>
                  <a:gd name="connsiteX0" fmla="*/ 0 w 1784233"/>
                  <a:gd name="connsiteY0" fmla="*/ 0 h 1784233"/>
                  <a:gd name="connsiteX1" fmla="*/ 1784233 w 1784233"/>
                  <a:gd name="connsiteY1" fmla="*/ 0 h 1784233"/>
                  <a:gd name="connsiteX2" fmla="*/ 1784233 w 1784233"/>
                  <a:gd name="connsiteY2" fmla="*/ 1784233 h 1784233"/>
                  <a:gd name="connsiteX3" fmla="*/ 1330292 w 1784233"/>
                  <a:gd name="connsiteY3" fmla="*/ 1330292 h 1784233"/>
                  <a:gd name="connsiteX4" fmla="*/ 1330294 w 1784233"/>
                  <a:gd name="connsiteY4" fmla="*/ 1330292 h 1784233"/>
                  <a:gd name="connsiteX5" fmla="*/ 1330294 w 1784233"/>
                  <a:gd name="connsiteY5" fmla="*/ 453939 h 1784233"/>
                  <a:gd name="connsiteX6" fmla="*/ 453941 w 1784233"/>
                  <a:gd name="connsiteY6" fmla="*/ 453939 h 1784233"/>
                  <a:gd name="connsiteX7" fmla="*/ 453940 w 1784233"/>
                  <a:gd name="connsiteY7" fmla="*/ 453940 h 1784233"/>
                  <a:gd name="connsiteX8" fmla="*/ 0 w 1784233"/>
                  <a:gd name="connsiteY8" fmla="*/ 0 h 178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233" h="1784233">
                    <a:moveTo>
                      <a:pt x="0" y="0"/>
                    </a:moveTo>
                    <a:lnTo>
                      <a:pt x="1784233" y="0"/>
                    </a:lnTo>
                    <a:lnTo>
                      <a:pt x="1784233" y="1784233"/>
                    </a:lnTo>
                    <a:lnTo>
                      <a:pt x="1330292" y="1330292"/>
                    </a:lnTo>
                    <a:lnTo>
                      <a:pt x="1330294" y="1330292"/>
                    </a:lnTo>
                    <a:lnTo>
                      <a:pt x="1330294" y="453939"/>
                    </a:lnTo>
                    <a:lnTo>
                      <a:pt x="453941" y="453939"/>
                    </a:lnTo>
                    <a:lnTo>
                      <a:pt x="453940" y="453940"/>
                    </a:lnTo>
                    <a:lnTo>
                      <a:pt x="0" y="0"/>
                    </a:ln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9" name="Freeform 18">
              <a:extLst>
                <a:ext uri="{FF2B5EF4-FFF2-40B4-BE49-F238E27FC236}">
                  <a16:creationId xmlns:a16="http://schemas.microsoft.com/office/drawing/2014/main" id="{E1E8796F-0180-36D9-5169-3C9465FE47DC}"/>
                </a:ext>
              </a:extLst>
            </p:cNvPr>
            <p:cNvSpPr/>
            <p:nvPr/>
          </p:nvSpPr>
          <p:spPr>
            <a:xfrm rot="19565682" flipH="1">
              <a:off x="10454335" y="3000659"/>
              <a:ext cx="974348" cy="553926"/>
            </a:xfrm>
            <a:custGeom>
              <a:avLst/>
              <a:gdLst>
                <a:gd name="connsiteX0" fmla="*/ 67754 w 1037030"/>
                <a:gd name="connsiteY0" fmla="*/ 214644 h 589562"/>
                <a:gd name="connsiteX1" fmla="*/ 67214 w 1037030"/>
                <a:gd name="connsiteY1" fmla="*/ 213026 h 589562"/>
                <a:gd name="connsiteX2" fmla="*/ 67754 w 1037030"/>
                <a:gd name="connsiteY2" fmla="*/ 214644 h 589562"/>
                <a:gd name="connsiteX3" fmla="*/ 237775 w 1037030"/>
                <a:gd name="connsiteY3" fmla="*/ 295000 h 589562"/>
                <a:gd name="connsiteX4" fmla="*/ 239394 w 1037030"/>
                <a:gd name="connsiteY4" fmla="*/ 284753 h 589562"/>
                <a:gd name="connsiteX5" fmla="*/ 239394 w 1037030"/>
                <a:gd name="connsiteY5" fmla="*/ 282596 h 589562"/>
                <a:gd name="connsiteX6" fmla="*/ 239394 w 1037030"/>
                <a:gd name="connsiteY6" fmla="*/ 282596 h 589562"/>
                <a:gd name="connsiteX7" fmla="*/ 240474 w 1037030"/>
                <a:gd name="connsiteY7" fmla="*/ 278821 h 589562"/>
                <a:gd name="connsiteX8" fmla="*/ 248030 w 1037030"/>
                <a:gd name="connsiteY8" fmla="*/ 257249 h 589562"/>
                <a:gd name="connsiteX9" fmla="*/ 249649 w 1037030"/>
                <a:gd name="connsiteY9" fmla="*/ 253474 h 589562"/>
                <a:gd name="connsiteX10" fmla="*/ 249649 w 1037030"/>
                <a:gd name="connsiteY10" fmla="*/ 252395 h 589562"/>
                <a:gd name="connsiteX11" fmla="*/ 256126 w 1037030"/>
                <a:gd name="connsiteY11" fmla="*/ 242148 h 589562"/>
                <a:gd name="connsiteX12" fmla="*/ 258825 w 1037030"/>
                <a:gd name="connsiteY12" fmla="*/ 239452 h 589562"/>
                <a:gd name="connsiteX13" fmla="*/ 259905 w 1037030"/>
                <a:gd name="connsiteY13" fmla="*/ 238373 h 589562"/>
                <a:gd name="connsiteX14" fmla="*/ 263683 w 1037030"/>
                <a:gd name="connsiteY14" fmla="*/ 234598 h 589562"/>
                <a:gd name="connsiteX15" fmla="*/ 265842 w 1037030"/>
                <a:gd name="connsiteY15" fmla="*/ 232980 h 589562"/>
                <a:gd name="connsiteX16" fmla="*/ 268541 w 1037030"/>
                <a:gd name="connsiteY16" fmla="*/ 231362 h 589562"/>
                <a:gd name="connsiteX17" fmla="*/ 273398 w 1037030"/>
                <a:gd name="connsiteY17" fmla="*/ 229205 h 589562"/>
                <a:gd name="connsiteX18" fmla="*/ 274478 w 1037030"/>
                <a:gd name="connsiteY18" fmla="*/ 229205 h 589562"/>
                <a:gd name="connsiteX19" fmla="*/ 278256 w 1037030"/>
                <a:gd name="connsiteY19" fmla="*/ 228126 h 589562"/>
                <a:gd name="connsiteX20" fmla="*/ 283114 w 1037030"/>
                <a:gd name="connsiteY20" fmla="*/ 227048 h 589562"/>
                <a:gd name="connsiteX21" fmla="*/ 284193 w 1037030"/>
                <a:gd name="connsiteY21" fmla="*/ 227048 h 589562"/>
                <a:gd name="connsiteX22" fmla="*/ 283114 w 1037030"/>
                <a:gd name="connsiteY22" fmla="*/ 227048 h 589562"/>
                <a:gd name="connsiteX23" fmla="*/ 284193 w 1037030"/>
                <a:gd name="connsiteY23" fmla="*/ 227048 h 589562"/>
                <a:gd name="connsiteX24" fmla="*/ 286352 w 1037030"/>
                <a:gd name="connsiteY24" fmla="*/ 227048 h 589562"/>
                <a:gd name="connsiteX25" fmla="*/ 292290 w 1037030"/>
                <a:gd name="connsiteY25" fmla="*/ 227048 h 589562"/>
                <a:gd name="connsiteX26" fmla="*/ 297147 w 1037030"/>
                <a:gd name="connsiteY26" fmla="*/ 228666 h 589562"/>
                <a:gd name="connsiteX27" fmla="*/ 300926 w 1037030"/>
                <a:gd name="connsiteY27" fmla="*/ 231362 h 589562"/>
                <a:gd name="connsiteX28" fmla="*/ 300926 w 1037030"/>
                <a:gd name="connsiteY28" fmla="*/ 231362 h 589562"/>
                <a:gd name="connsiteX29" fmla="*/ 303624 w 1037030"/>
                <a:gd name="connsiteY29" fmla="*/ 234598 h 589562"/>
                <a:gd name="connsiteX30" fmla="*/ 305783 w 1037030"/>
                <a:gd name="connsiteY30" fmla="*/ 239452 h 589562"/>
                <a:gd name="connsiteX31" fmla="*/ 305783 w 1037030"/>
                <a:gd name="connsiteY31" fmla="*/ 239991 h 589562"/>
                <a:gd name="connsiteX32" fmla="*/ 306323 w 1037030"/>
                <a:gd name="connsiteY32" fmla="*/ 242688 h 589562"/>
                <a:gd name="connsiteX33" fmla="*/ 307403 w 1037030"/>
                <a:gd name="connsiteY33" fmla="*/ 247002 h 589562"/>
                <a:gd name="connsiteX34" fmla="*/ 307403 w 1037030"/>
                <a:gd name="connsiteY34" fmla="*/ 250238 h 589562"/>
                <a:gd name="connsiteX35" fmla="*/ 307403 w 1037030"/>
                <a:gd name="connsiteY35" fmla="*/ 247002 h 589562"/>
                <a:gd name="connsiteX36" fmla="*/ 307403 w 1037030"/>
                <a:gd name="connsiteY36" fmla="*/ 256710 h 589562"/>
                <a:gd name="connsiteX37" fmla="*/ 306863 w 1037030"/>
                <a:gd name="connsiteY37" fmla="*/ 262103 h 589562"/>
                <a:gd name="connsiteX38" fmla="*/ 306863 w 1037030"/>
                <a:gd name="connsiteY38" fmla="*/ 263181 h 589562"/>
                <a:gd name="connsiteX39" fmla="*/ 304704 w 1037030"/>
                <a:gd name="connsiteY39" fmla="*/ 271271 h 589562"/>
                <a:gd name="connsiteX40" fmla="*/ 300386 w 1037030"/>
                <a:gd name="connsiteY40" fmla="*/ 280978 h 589562"/>
                <a:gd name="connsiteX41" fmla="*/ 301465 w 1037030"/>
                <a:gd name="connsiteY41" fmla="*/ 278282 h 589562"/>
                <a:gd name="connsiteX42" fmla="*/ 300386 w 1037030"/>
                <a:gd name="connsiteY42" fmla="*/ 279900 h 589562"/>
                <a:gd name="connsiteX43" fmla="*/ 298227 w 1037030"/>
                <a:gd name="connsiteY43" fmla="*/ 283675 h 589562"/>
                <a:gd name="connsiteX44" fmla="*/ 292290 w 1037030"/>
                <a:gd name="connsiteY44" fmla="*/ 292304 h 589562"/>
                <a:gd name="connsiteX45" fmla="*/ 289591 w 1037030"/>
                <a:gd name="connsiteY45" fmla="*/ 295540 h 589562"/>
                <a:gd name="connsiteX46" fmla="*/ 287972 w 1037030"/>
                <a:gd name="connsiteY46" fmla="*/ 297697 h 589562"/>
                <a:gd name="connsiteX47" fmla="*/ 290131 w 1037030"/>
                <a:gd name="connsiteY47" fmla="*/ 295000 h 589562"/>
                <a:gd name="connsiteX48" fmla="*/ 283114 w 1037030"/>
                <a:gd name="connsiteY48" fmla="*/ 302011 h 589562"/>
                <a:gd name="connsiteX49" fmla="*/ 276097 w 1037030"/>
                <a:gd name="connsiteY49" fmla="*/ 307944 h 589562"/>
                <a:gd name="connsiteX50" fmla="*/ 272319 w 1037030"/>
                <a:gd name="connsiteY50" fmla="*/ 310640 h 589562"/>
                <a:gd name="connsiteX51" fmla="*/ 270160 w 1037030"/>
                <a:gd name="connsiteY51" fmla="*/ 312258 h 589562"/>
                <a:gd name="connsiteX52" fmla="*/ 272859 w 1037030"/>
                <a:gd name="connsiteY52" fmla="*/ 310640 h 589562"/>
                <a:gd name="connsiteX53" fmla="*/ 256126 w 1037030"/>
                <a:gd name="connsiteY53" fmla="*/ 319808 h 589562"/>
                <a:gd name="connsiteX54" fmla="*/ 246951 w 1037030"/>
                <a:gd name="connsiteY54" fmla="*/ 323583 h 589562"/>
                <a:gd name="connsiteX55" fmla="*/ 242633 w 1037030"/>
                <a:gd name="connsiteY55" fmla="*/ 325201 h 589562"/>
                <a:gd name="connsiteX56" fmla="*/ 242633 w 1037030"/>
                <a:gd name="connsiteY56" fmla="*/ 325201 h 589562"/>
                <a:gd name="connsiteX57" fmla="*/ 235616 w 1037030"/>
                <a:gd name="connsiteY57" fmla="*/ 327359 h 589562"/>
                <a:gd name="connsiteX58" fmla="*/ 235616 w 1037030"/>
                <a:gd name="connsiteY58" fmla="*/ 324662 h 589562"/>
                <a:gd name="connsiteX59" fmla="*/ 235616 w 1037030"/>
                <a:gd name="connsiteY59" fmla="*/ 314955 h 589562"/>
                <a:gd name="connsiteX60" fmla="*/ 236695 w 1037030"/>
                <a:gd name="connsiteY60" fmla="*/ 294461 h 589562"/>
                <a:gd name="connsiteX61" fmla="*/ 25113 w 1037030"/>
                <a:gd name="connsiteY61" fmla="*/ 249699 h 589562"/>
                <a:gd name="connsiteX62" fmla="*/ 79628 w 1037030"/>
                <a:gd name="connsiteY62" fmla="*/ 328976 h 589562"/>
                <a:gd name="connsiteX63" fmla="*/ 165448 w 1037030"/>
                <a:gd name="connsiteY63" fmla="*/ 378593 h 589562"/>
                <a:gd name="connsiteX64" fmla="*/ 194055 w 1037030"/>
                <a:gd name="connsiteY64" fmla="*/ 382907 h 589562"/>
                <a:gd name="connsiteX65" fmla="*/ 286352 w 1037030"/>
                <a:gd name="connsiteY65" fmla="*/ 518812 h 589562"/>
                <a:gd name="connsiteX66" fmla="*/ 467169 w 1037030"/>
                <a:gd name="connsiteY66" fmla="*/ 588922 h 589562"/>
                <a:gd name="connsiteX67" fmla="*/ 674433 w 1037030"/>
                <a:gd name="connsiteY67" fmla="*/ 545238 h 589562"/>
                <a:gd name="connsiteX68" fmla="*/ 848232 w 1037030"/>
                <a:gd name="connsiteY68" fmla="*/ 419041 h 589562"/>
                <a:gd name="connsiteX69" fmla="*/ 983709 w 1037030"/>
                <a:gd name="connsiteY69" fmla="*/ 257249 h 589562"/>
                <a:gd name="connsiteX70" fmla="*/ 982630 w 1037030"/>
                <a:gd name="connsiteY70" fmla="*/ 336527 h 589562"/>
                <a:gd name="connsiteX71" fmla="*/ 980471 w 1037030"/>
                <a:gd name="connsiteY71" fmla="*/ 378053 h 589562"/>
                <a:gd name="connsiteX72" fmla="*/ 986948 w 1037030"/>
                <a:gd name="connsiteY72" fmla="*/ 396929 h 589562"/>
                <a:gd name="connsiteX73" fmla="*/ 1004760 w 1037030"/>
                <a:gd name="connsiteY73" fmla="*/ 406097 h 589562"/>
                <a:gd name="connsiteX74" fmla="*/ 1023651 w 1037030"/>
                <a:gd name="connsiteY74" fmla="*/ 399626 h 589562"/>
                <a:gd name="connsiteX75" fmla="*/ 1032827 w 1037030"/>
                <a:gd name="connsiteY75" fmla="*/ 381828 h 589562"/>
                <a:gd name="connsiteX76" fmla="*/ 1035525 w 1037030"/>
                <a:gd name="connsiteY76" fmla="*/ 235137 h 589562"/>
                <a:gd name="connsiteX77" fmla="*/ 1033906 w 1037030"/>
                <a:gd name="connsiteY77" fmla="*/ 197386 h 589562"/>
                <a:gd name="connsiteX78" fmla="*/ 1035525 w 1037030"/>
                <a:gd name="connsiteY78" fmla="*/ 194150 h 589562"/>
                <a:gd name="connsiteX79" fmla="*/ 1034446 w 1037030"/>
                <a:gd name="connsiteY79" fmla="*/ 173656 h 589562"/>
                <a:gd name="connsiteX80" fmla="*/ 1019333 w 1037030"/>
                <a:gd name="connsiteY80" fmla="*/ 160713 h 589562"/>
                <a:gd name="connsiteX81" fmla="*/ 998822 w 1037030"/>
                <a:gd name="connsiteY81" fmla="*/ 161792 h 589562"/>
                <a:gd name="connsiteX82" fmla="*/ 908144 w 1037030"/>
                <a:gd name="connsiteY82" fmla="*/ 203318 h 589562"/>
                <a:gd name="connsiteX83" fmla="*/ 884395 w 1037030"/>
                <a:gd name="connsiteY83" fmla="*/ 211947 h 589562"/>
                <a:gd name="connsiteX84" fmla="*/ 786161 w 1037030"/>
                <a:gd name="connsiteY84" fmla="*/ 237834 h 589562"/>
                <a:gd name="connsiteX85" fmla="*/ 769429 w 1037030"/>
                <a:gd name="connsiteY85" fmla="*/ 248620 h 589562"/>
                <a:gd name="connsiteX86" fmla="*/ 765111 w 1037030"/>
                <a:gd name="connsiteY86" fmla="*/ 268574 h 589562"/>
                <a:gd name="connsiteX87" fmla="*/ 775906 w 1037030"/>
                <a:gd name="connsiteY87" fmla="*/ 285293 h 589562"/>
                <a:gd name="connsiteX88" fmla="*/ 795876 w 1037030"/>
                <a:gd name="connsiteY88" fmla="*/ 289607 h 589562"/>
                <a:gd name="connsiteX89" fmla="*/ 917860 w 1037030"/>
                <a:gd name="connsiteY89" fmla="*/ 255092 h 589562"/>
                <a:gd name="connsiteX90" fmla="*/ 849851 w 1037030"/>
                <a:gd name="connsiteY90" fmla="*/ 339223 h 589562"/>
                <a:gd name="connsiteX91" fmla="*/ 846073 w 1037030"/>
                <a:gd name="connsiteY91" fmla="*/ 343538 h 589562"/>
                <a:gd name="connsiteX92" fmla="*/ 844994 w 1037030"/>
                <a:gd name="connsiteY92" fmla="*/ 344616 h 589562"/>
                <a:gd name="connsiteX93" fmla="*/ 835818 w 1037030"/>
                <a:gd name="connsiteY93" fmla="*/ 354863 h 589562"/>
                <a:gd name="connsiteX94" fmla="*/ 818546 w 1037030"/>
                <a:gd name="connsiteY94" fmla="*/ 373200 h 589562"/>
                <a:gd name="connsiteX95" fmla="*/ 781843 w 1037030"/>
                <a:gd name="connsiteY95" fmla="*/ 408254 h 589562"/>
                <a:gd name="connsiteX96" fmla="*/ 742981 w 1037030"/>
                <a:gd name="connsiteY96" fmla="*/ 440613 h 589562"/>
                <a:gd name="connsiteX97" fmla="*/ 723010 w 1037030"/>
                <a:gd name="connsiteY97" fmla="*/ 455174 h 589562"/>
                <a:gd name="connsiteX98" fmla="*/ 713295 w 1037030"/>
                <a:gd name="connsiteY98" fmla="*/ 461646 h 589562"/>
                <a:gd name="connsiteX99" fmla="*/ 712215 w 1037030"/>
                <a:gd name="connsiteY99" fmla="*/ 462185 h 589562"/>
                <a:gd name="connsiteX100" fmla="*/ 706818 w 1037030"/>
                <a:gd name="connsiteY100" fmla="*/ 465960 h 589562"/>
                <a:gd name="connsiteX101" fmla="*/ 619378 w 1037030"/>
                <a:gd name="connsiteY101" fmla="*/ 510183 h 589562"/>
                <a:gd name="connsiteX102" fmla="*/ 608043 w 1037030"/>
                <a:gd name="connsiteY102" fmla="*/ 514498 h 589562"/>
                <a:gd name="connsiteX103" fmla="*/ 604265 w 1037030"/>
                <a:gd name="connsiteY103" fmla="*/ 515576 h 589562"/>
                <a:gd name="connsiteX104" fmla="*/ 601566 w 1037030"/>
                <a:gd name="connsiteY104" fmla="*/ 516655 h 589562"/>
                <a:gd name="connsiteX105" fmla="*/ 578357 w 1037030"/>
                <a:gd name="connsiteY105" fmla="*/ 523666 h 589562"/>
                <a:gd name="connsiteX106" fmla="*/ 530859 w 1037030"/>
                <a:gd name="connsiteY106" fmla="*/ 533373 h 589562"/>
                <a:gd name="connsiteX107" fmla="*/ 507110 w 1037030"/>
                <a:gd name="connsiteY107" fmla="*/ 536070 h 589562"/>
                <a:gd name="connsiteX108" fmla="*/ 507110 w 1037030"/>
                <a:gd name="connsiteY108" fmla="*/ 536070 h 589562"/>
                <a:gd name="connsiteX109" fmla="*/ 501713 w 1037030"/>
                <a:gd name="connsiteY109" fmla="*/ 536070 h 589562"/>
                <a:gd name="connsiteX110" fmla="*/ 489298 w 1037030"/>
                <a:gd name="connsiteY110" fmla="*/ 536070 h 589562"/>
                <a:gd name="connsiteX111" fmla="*/ 441800 w 1037030"/>
                <a:gd name="connsiteY111" fmla="*/ 532834 h 589562"/>
                <a:gd name="connsiteX112" fmla="*/ 431005 w 1037030"/>
                <a:gd name="connsiteY112" fmla="*/ 531216 h 589562"/>
                <a:gd name="connsiteX113" fmla="*/ 427227 w 1037030"/>
                <a:gd name="connsiteY113" fmla="*/ 530677 h 589562"/>
                <a:gd name="connsiteX114" fmla="*/ 423989 w 1037030"/>
                <a:gd name="connsiteY114" fmla="*/ 530138 h 589562"/>
                <a:gd name="connsiteX115" fmla="*/ 402399 w 1037030"/>
                <a:gd name="connsiteY115" fmla="*/ 524205 h 589562"/>
                <a:gd name="connsiteX116" fmla="*/ 382968 w 1037030"/>
                <a:gd name="connsiteY116" fmla="*/ 517194 h 589562"/>
                <a:gd name="connsiteX117" fmla="*/ 373252 w 1037030"/>
                <a:gd name="connsiteY117" fmla="*/ 512880 h 589562"/>
                <a:gd name="connsiteX118" fmla="*/ 368934 w 1037030"/>
                <a:gd name="connsiteY118" fmla="*/ 510722 h 589562"/>
                <a:gd name="connsiteX119" fmla="*/ 366235 w 1037030"/>
                <a:gd name="connsiteY119" fmla="*/ 509644 h 589562"/>
                <a:gd name="connsiteX120" fmla="*/ 368394 w 1037030"/>
                <a:gd name="connsiteY120" fmla="*/ 510722 h 589562"/>
                <a:gd name="connsiteX121" fmla="*/ 359219 w 1037030"/>
                <a:gd name="connsiteY121" fmla="*/ 505869 h 589562"/>
                <a:gd name="connsiteX122" fmla="*/ 349503 w 1037030"/>
                <a:gd name="connsiteY122" fmla="*/ 499936 h 589562"/>
                <a:gd name="connsiteX123" fmla="*/ 332231 w 1037030"/>
                <a:gd name="connsiteY123" fmla="*/ 488072 h 589562"/>
                <a:gd name="connsiteX124" fmla="*/ 315499 w 1037030"/>
                <a:gd name="connsiteY124" fmla="*/ 475128 h 589562"/>
                <a:gd name="connsiteX125" fmla="*/ 312260 w 1037030"/>
                <a:gd name="connsiteY125" fmla="*/ 472432 h 589562"/>
                <a:gd name="connsiteX126" fmla="*/ 311721 w 1037030"/>
                <a:gd name="connsiteY126" fmla="*/ 471892 h 589562"/>
                <a:gd name="connsiteX127" fmla="*/ 304164 w 1037030"/>
                <a:gd name="connsiteY127" fmla="*/ 464881 h 589562"/>
                <a:gd name="connsiteX128" fmla="*/ 276097 w 1037030"/>
                <a:gd name="connsiteY128" fmla="*/ 432523 h 589562"/>
                <a:gd name="connsiteX129" fmla="*/ 270700 w 1037030"/>
                <a:gd name="connsiteY129" fmla="*/ 424973 h 589562"/>
                <a:gd name="connsiteX130" fmla="*/ 267461 w 1037030"/>
                <a:gd name="connsiteY130" fmla="*/ 420119 h 589562"/>
                <a:gd name="connsiteX131" fmla="*/ 257206 w 1037030"/>
                <a:gd name="connsiteY131" fmla="*/ 402322 h 589562"/>
                <a:gd name="connsiteX132" fmla="*/ 248570 w 1037030"/>
                <a:gd name="connsiteY132" fmla="*/ 383446 h 589562"/>
                <a:gd name="connsiteX133" fmla="*/ 246951 w 1037030"/>
                <a:gd name="connsiteY133" fmla="*/ 378593 h 589562"/>
                <a:gd name="connsiteX134" fmla="*/ 337089 w 1037030"/>
                <a:gd name="connsiteY134" fmla="*/ 320348 h 589562"/>
                <a:gd name="connsiteX135" fmla="*/ 356520 w 1037030"/>
                <a:gd name="connsiteY135" fmla="*/ 224890 h 589562"/>
                <a:gd name="connsiteX136" fmla="*/ 315499 w 1037030"/>
                <a:gd name="connsiteY136" fmla="*/ 178510 h 589562"/>
                <a:gd name="connsiteX137" fmla="*/ 261524 w 1037030"/>
                <a:gd name="connsiteY137" fmla="*/ 176353 h 589562"/>
                <a:gd name="connsiteX138" fmla="*/ 183260 w 1037030"/>
                <a:gd name="connsiteY138" fmla="*/ 328437 h 589562"/>
                <a:gd name="connsiteX139" fmla="*/ 181641 w 1037030"/>
                <a:gd name="connsiteY139" fmla="*/ 328437 h 589562"/>
                <a:gd name="connsiteX140" fmla="*/ 176783 w 1037030"/>
                <a:gd name="connsiteY140" fmla="*/ 327359 h 589562"/>
                <a:gd name="connsiteX141" fmla="*/ 156812 w 1037030"/>
                <a:gd name="connsiteY141" fmla="*/ 320348 h 589562"/>
                <a:gd name="connsiteX142" fmla="*/ 153574 w 1037030"/>
                <a:gd name="connsiteY142" fmla="*/ 318730 h 589562"/>
                <a:gd name="connsiteX143" fmla="*/ 151955 w 1037030"/>
                <a:gd name="connsiteY143" fmla="*/ 318190 h 589562"/>
                <a:gd name="connsiteX144" fmla="*/ 151955 w 1037030"/>
                <a:gd name="connsiteY144" fmla="*/ 318190 h 589562"/>
                <a:gd name="connsiteX145" fmla="*/ 149796 w 1037030"/>
                <a:gd name="connsiteY145" fmla="*/ 317112 h 589562"/>
                <a:gd name="connsiteX146" fmla="*/ 150875 w 1037030"/>
                <a:gd name="connsiteY146" fmla="*/ 317651 h 589562"/>
                <a:gd name="connsiteX147" fmla="*/ 142239 w 1037030"/>
                <a:gd name="connsiteY147" fmla="*/ 312797 h 589562"/>
                <a:gd name="connsiteX148" fmla="*/ 124967 w 1037030"/>
                <a:gd name="connsiteY148" fmla="*/ 300393 h 589562"/>
                <a:gd name="connsiteX149" fmla="*/ 121189 w 1037030"/>
                <a:gd name="connsiteY149" fmla="*/ 297157 h 589562"/>
                <a:gd name="connsiteX150" fmla="*/ 121189 w 1037030"/>
                <a:gd name="connsiteY150" fmla="*/ 297157 h 589562"/>
                <a:gd name="connsiteX151" fmla="*/ 113632 w 1037030"/>
                <a:gd name="connsiteY151" fmla="*/ 289607 h 589562"/>
                <a:gd name="connsiteX152" fmla="*/ 99599 w 1037030"/>
                <a:gd name="connsiteY152" fmla="*/ 273428 h 589562"/>
                <a:gd name="connsiteX153" fmla="*/ 93662 w 1037030"/>
                <a:gd name="connsiteY153" fmla="*/ 265338 h 589562"/>
                <a:gd name="connsiteX154" fmla="*/ 90423 w 1037030"/>
                <a:gd name="connsiteY154" fmla="*/ 261024 h 589562"/>
                <a:gd name="connsiteX155" fmla="*/ 90423 w 1037030"/>
                <a:gd name="connsiteY155" fmla="*/ 260485 h 589562"/>
                <a:gd name="connsiteX156" fmla="*/ 70452 w 1037030"/>
                <a:gd name="connsiteY156" fmla="*/ 222194 h 589562"/>
                <a:gd name="connsiteX157" fmla="*/ 66674 w 1037030"/>
                <a:gd name="connsiteY157" fmla="*/ 212486 h 589562"/>
                <a:gd name="connsiteX158" fmla="*/ 66674 w 1037030"/>
                <a:gd name="connsiteY158" fmla="*/ 212486 h 589562"/>
                <a:gd name="connsiteX159" fmla="*/ 64515 w 1037030"/>
                <a:gd name="connsiteY159" fmla="*/ 206015 h 589562"/>
                <a:gd name="connsiteX160" fmla="*/ 58038 w 1037030"/>
                <a:gd name="connsiteY160" fmla="*/ 180667 h 589562"/>
                <a:gd name="connsiteX161" fmla="*/ 53720 w 1037030"/>
                <a:gd name="connsiteY161" fmla="*/ 153702 h 589562"/>
                <a:gd name="connsiteX162" fmla="*/ 52641 w 1037030"/>
                <a:gd name="connsiteY162" fmla="*/ 141298 h 589562"/>
                <a:gd name="connsiteX163" fmla="*/ 52641 w 1037030"/>
                <a:gd name="connsiteY163" fmla="*/ 139680 h 589562"/>
                <a:gd name="connsiteX164" fmla="*/ 52641 w 1037030"/>
                <a:gd name="connsiteY164" fmla="*/ 132669 h 589562"/>
                <a:gd name="connsiteX165" fmla="*/ 53720 w 1037030"/>
                <a:gd name="connsiteY165" fmla="*/ 79817 h 589562"/>
                <a:gd name="connsiteX166" fmla="*/ 59657 w 1037030"/>
                <a:gd name="connsiteY166" fmla="*/ 28044 h 589562"/>
                <a:gd name="connsiteX167" fmla="*/ 35369 w 1037030"/>
                <a:gd name="connsiteY167" fmla="*/ 0 h 589562"/>
                <a:gd name="connsiteX168" fmla="*/ 7302 w 1037030"/>
                <a:gd name="connsiteY168" fmla="*/ 24269 h 589562"/>
                <a:gd name="connsiteX169" fmla="*/ 25653 w 1037030"/>
                <a:gd name="connsiteY169" fmla="*/ 250777 h 58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037030" h="589562">
                  <a:moveTo>
                    <a:pt x="67754" y="214644"/>
                  </a:moveTo>
                  <a:cubicBezTo>
                    <a:pt x="67754" y="214104"/>
                    <a:pt x="67754" y="213565"/>
                    <a:pt x="67214" y="213026"/>
                  </a:cubicBezTo>
                  <a:cubicBezTo>
                    <a:pt x="67214" y="214104"/>
                    <a:pt x="67754" y="215183"/>
                    <a:pt x="67754" y="214644"/>
                  </a:cubicBezTo>
                  <a:close/>
                  <a:moveTo>
                    <a:pt x="237775" y="295000"/>
                  </a:moveTo>
                  <a:cubicBezTo>
                    <a:pt x="237775" y="291764"/>
                    <a:pt x="238854" y="287989"/>
                    <a:pt x="239394" y="284753"/>
                  </a:cubicBezTo>
                  <a:cubicBezTo>
                    <a:pt x="239394" y="284214"/>
                    <a:pt x="239394" y="283135"/>
                    <a:pt x="239394" y="282596"/>
                  </a:cubicBezTo>
                  <a:cubicBezTo>
                    <a:pt x="239394" y="282596"/>
                    <a:pt x="239394" y="282596"/>
                    <a:pt x="239394" y="282596"/>
                  </a:cubicBezTo>
                  <a:cubicBezTo>
                    <a:pt x="239394" y="281518"/>
                    <a:pt x="239934" y="279900"/>
                    <a:pt x="240474" y="278821"/>
                  </a:cubicBezTo>
                  <a:cubicBezTo>
                    <a:pt x="242093" y="271271"/>
                    <a:pt x="244792" y="264260"/>
                    <a:pt x="248030" y="257249"/>
                  </a:cubicBezTo>
                  <a:cubicBezTo>
                    <a:pt x="248570" y="256170"/>
                    <a:pt x="249110" y="254552"/>
                    <a:pt x="249649" y="253474"/>
                  </a:cubicBezTo>
                  <a:cubicBezTo>
                    <a:pt x="249649" y="253474"/>
                    <a:pt x="249649" y="252934"/>
                    <a:pt x="249649" y="252395"/>
                  </a:cubicBezTo>
                  <a:cubicBezTo>
                    <a:pt x="251808" y="249159"/>
                    <a:pt x="253967" y="245384"/>
                    <a:pt x="256126" y="242148"/>
                  </a:cubicBezTo>
                  <a:cubicBezTo>
                    <a:pt x="256666" y="241070"/>
                    <a:pt x="257746" y="239991"/>
                    <a:pt x="258825" y="239452"/>
                  </a:cubicBezTo>
                  <a:cubicBezTo>
                    <a:pt x="258825" y="239452"/>
                    <a:pt x="259365" y="238912"/>
                    <a:pt x="259905" y="238373"/>
                  </a:cubicBezTo>
                  <a:cubicBezTo>
                    <a:pt x="260984" y="237294"/>
                    <a:pt x="262603" y="236216"/>
                    <a:pt x="263683" y="234598"/>
                  </a:cubicBezTo>
                  <a:cubicBezTo>
                    <a:pt x="264223" y="234059"/>
                    <a:pt x="265302" y="233519"/>
                    <a:pt x="265842" y="232980"/>
                  </a:cubicBezTo>
                  <a:cubicBezTo>
                    <a:pt x="266921" y="232980"/>
                    <a:pt x="268001" y="231362"/>
                    <a:pt x="268541" y="231362"/>
                  </a:cubicBezTo>
                  <a:cubicBezTo>
                    <a:pt x="270160" y="230284"/>
                    <a:pt x="271779" y="229744"/>
                    <a:pt x="273398" y="229205"/>
                  </a:cubicBezTo>
                  <a:cubicBezTo>
                    <a:pt x="273398" y="229205"/>
                    <a:pt x="273938" y="229205"/>
                    <a:pt x="274478" y="229205"/>
                  </a:cubicBezTo>
                  <a:cubicBezTo>
                    <a:pt x="275557" y="229205"/>
                    <a:pt x="277716" y="228126"/>
                    <a:pt x="278256" y="228126"/>
                  </a:cubicBezTo>
                  <a:cubicBezTo>
                    <a:pt x="279875" y="228126"/>
                    <a:pt x="281495" y="227587"/>
                    <a:pt x="283114" y="227048"/>
                  </a:cubicBezTo>
                  <a:cubicBezTo>
                    <a:pt x="283114" y="227048"/>
                    <a:pt x="283654" y="227048"/>
                    <a:pt x="284193" y="227048"/>
                  </a:cubicBezTo>
                  <a:cubicBezTo>
                    <a:pt x="284193" y="227048"/>
                    <a:pt x="283654" y="227048"/>
                    <a:pt x="283114" y="227048"/>
                  </a:cubicBezTo>
                  <a:cubicBezTo>
                    <a:pt x="283114" y="227048"/>
                    <a:pt x="283654" y="227048"/>
                    <a:pt x="284193" y="227048"/>
                  </a:cubicBezTo>
                  <a:cubicBezTo>
                    <a:pt x="286352" y="227048"/>
                    <a:pt x="288511" y="227048"/>
                    <a:pt x="286352" y="227048"/>
                  </a:cubicBezTo>
                  <a:cubicBezTo>
                    <a:pt x="288511" y="227048"/>
                    <a:pt x="290670" y="227048"/>
                    <a:pt x="292290" y="227048"/>
                  </a:cubicBezTo>
                  <a:cubicBezTo>
                    <a:pt x="293909" y="227048"/>
                    <a:pt x="295528" y="228126"/>
                    <a:pt x="297147" y="228666"/>
                  </a:cubicBezTo>
                  <a:cubicBezTo>
                    <a:pt x="298227" y="229744"/>
                    <a:pt x="299846" y="230284"/>
                    <a:pt x="300926" y="231362"/>
                  </a:cubicBezTo>
                  <a:cubicBezTo>
                    <a:pt x="300926" y="231362"/>
                    <a:pt x="300926" y="231362"/>
                    <a:pt x="300926" y="231362"/>
                  </a:cubicBezTo>
                  <a:cubicBezTo>
                    <a:pt x="302005" y="232441"/>
                    <a:pt x="302545" y="233519"/>
                    <a:pt x="303624" y="234598"/>
                  </a:cubicBezTo>
                  <a:cubicBezTo>
                    <a:pt x="304704" y="236216"/>
                    <a:pt x="305244" y="237834"/>
                    <a:pt x="305783" y="239452"/>
                  </a:cubicBezTo>
                  <a:cubicBezTo>
                    <a:pt x="305783" y="239452"/>
                    <a:pt x="305783" y="239452"/>
                    <a:pt x="305783" y="239991"/>
                  </a:cubicBezTo>
                  <a:cubicBezTo>
                    <a:pt x="305783" y="241070"/>
                    <a:pt x="305783" y="241609"/>
                    <a:pt x="306323" y="242688"/>
                  </a:cubicBezTo>
                  <a:cubicBezTo>
                    <a:pt x="306323" y="244305"/>
                    <a:pt x="306863" y="245923"/>
                    <a:pt x="307403" y="247002"/>
                  </a:cubicBezTo>
                  <a:cubicBezTo>
                    <a:pt x="307403" y="248081"/>
                    <a:pt x="307403" y="249159"/>
                    <a:pt x="307403" y="250238"/>
                  </a:cubicBezTo>
                  <a:cubicBezTo>
                    <a:pt x="307403" y="249699"/>
                    <a:pt x="307403" y="248620"/>
                    <a:pt x="307403" y="247002"/>
                  </a:cubicBezTo>
                  <a:cubicBezTo>
                    <a:pt x="307403" y="250238"/>
                    <a:pt x="307403" y="253474"/>
                    <a:pt x="307403" y="256710"/>
                  </a:cubicBezTo>
                  <a:cubicBezTo>
                    <a:pt x="307403" y="258327"/>
                    <a:pt x="307403" y="260485"/>
                    <a:pt x="306863" y="262103"/>
                  </a:cubicBezTo>
                  <a:cubicBezTo>
                    <a:pt x="306863" y="262103"/>
                    <a:pt x="306863" y="262642"/>
                    <a:pt x="306863" y="263181"/>
                  </a:cubicBezTo>
                  <a:cubicBezTo>
                    <a:pt x="306323" y="265878"/>
                    <a:pt x="305244" y="268574"/>
                    <a:pt x="304704" y="271271"/>
                  </a:cubicBezTo>
                  <a:cubicBezTo>
                    <a:pt x="303624" y="273967"/>
                    <a:pt x="302545" y="278821"/>
                    <a:pt x="300386" y="280978"/>
                  </a:cubicBezTo>
                  <a:cubicBezTo>
                    <a:pt x="300386" y="280978"/>
                    <a:pt x="303624" y="274507"/>
                    <a:pt x="301465" y="278282"/>
                  </a:cubicBezTo>
                  <a:cubicBezTo>
                    <a:pt x="301465" y="278821"/>
                    <a:pt x="300926" y="279360"/>
                    <a:pt x="300386" y="279900"/>
                  </a:cubicBezTo>
                  <a:cubicBezTo>
                    <a:pt x="299846" y="280978"/>
                    <a:pt x="298767" y="282596"/>
                    <a:pt x="298227" y="283675"/>
                  </a:cubicBezTo>
                  <a:cubicBezTo>
                    <a:pt x="296608" y="286371"/>
                    <a:pt x="294449" y="289607"/>
                    <a:pt x="292290" y="292304"/>
                  </a:cubicBezTo>
                  <a:cubicBezTo>
                    <a:pt x="291210" y="293382"/>
                    <a:pt x="290670" y="294461"/>
                    <a:pt x="289591" y="295540"/>
                  </a:cubicBezTo>
                  <a:cubicBezTo>
                    <a:pt x="289591" y="296079"/>
                    <a:pt x="288511" y="296618"/>
                    <a:pt x="287972" y="297697"/>
                  </a:cubicBezTo>
                  <a:cubicBezTo>
                    <a:pt x="286352" y="299854"/>
                    <a:pt x="290670" y="294461"/>
                    <a:pt x="290131" y="295000"/>
                  </a:cubicBezTo>
                  <a:cubicBezTo>
                    <a:pt x="288511" y="297697"/>
                    <a:pt x="285273" y="299854"/>
                    <a:pt x="283114" y="302011"/>
                  </a:cubicBezTo>
                  <a:cubicBezTo>
                    <a:pt x="280955" y="304168"/>
                    <a:pt x="278256" y="306326"/>
                    <a:pt x="276097" y="307944"/>
                  </a:cubicBezTo>
                  <a:cubicBezTo>
                    <a:pt x="275018" y="309022"/>
                    <a:pt x="273938" y="309561"/>
                    <a:pt x="272319" y="310640"/>
                  </a:cubicBezTo>
                  <a:cubicBezTo>
                    <a:pt x="271779" y="310640"/>
                    <a:pt x="270700" y="311719"/>
                    <a:pt x="270160" y="312258"/>
                  </a:cubicBezTo>
                  <a:cubicBezTo>
                    <a:pt x="267461" y="314415"/>
                    <a:pt x="272319" y="311179"/>
                    <a:pt x="272859" y="310640"/>
                  </a:cubicBezTo>
                  <a:cubicBezTo>
                    <a:pt x="268001" y="314415"/>
                    <a:pt x="261524" y="317651"/>
                    <a:pt x="256126" y="319808"/>
                  </a:cubicBezTo>
                  <a:cubicBezTo>
                    <a:pt x="253428" y="321426"/>
                    <a:pt x="250189" y="322505"/>
                    <a:pt x="246951" y="323583"/>
                  </a:cubicBezTo>
                  <a:cubicBezTo>
                    <a:pt x="245331" y="324123"/>
                    <a:pt x="244252" y="324662"/>
                    <a:pt x="242633" y="325201"/>
                  </a:cubicBezTo>
                  <a:cubicBezTo>
                    <a:pt x="251269" y="321966"/>
                    <a:pt x="244252" y="324662"/>
                    <a:pt x="242633" y="325201"/>
                  </a:cubicBezTo>
                  <a:cubicBezTo>
                    <a:pt x="240474" y="325741"/>
                    <a:pt x="237775" y="326280"/>
                    <a:pt x="235616" y="327359"/>
                  </a:cubicBezTo>
                  <a:cubicBezTo>
                    <a:pt x="235616" y="326280"/>
                    <a:pt x="235616" y="325201"/>
                    <a:pt x="235616" y="324662"/>
                  </a:cubicBezTo>
                  <a:cubicBezTo>
                    <a:pt x="235616" y="321426"/>
                    <a:pt x="235616" y="318190"/>
                    <a:pt x="235616" y="314955"/>
                  </a:cubicBezTo>
                  <a:cubicBezTo>
                    <a:pt x="235616" y="307944"/>
                    <a:pt x="235616" y="301472"/>
                    <a:pt x="236695" y="294461"/>
                  </a:cubicBezTo>
                  <a:close/>
                  <a:moveTo>
                    <a:pt x="25113" y="249699"/>
                  </a:moveTo>
                  <a:cubicBezTo>
                    <a:pt x="38067" y="279360"/>
                    <a:pt x="56419" y="306865"/>
                    <a:pt x="79628" y="328976"/>
                  </a:cubicBezTo>
                  <a:cubicBezTo>
                    <a:pt x="103917" y="351627"/>
                    <a:pt x="133063" y="370503"/>
                    <a:pt x="165448" y="378593"/>
                  </a:cubicBezTo>
                  <a:cubicBezTo>
                    <a:pt x="174624" y="380750"/>
                    <a:pt x="184340" y="382368"/>
                    <a:pt x="194055" y="382907"/>
                  </a:cubicBezTo>
                  <a:cubicBezTo>
                    <a:pt x="210248" y="436298"/>
                    <a:pt x="244252" y="482679"/>
                    <a:pt x="286352" y="518812"/>
                  </a:cubicBezTo>
                  <a:cubicBezTo>
                    <a:pt x="337089" y="561957"/>
                    <a:pt x="400779" y="585147"/>
                    <a:pt x="467169" y="588922"/>
                  </a:cubicBezTo>
                  <a:cubicBezTo>
                    <a:pt x="538416" y="593236"/>
                    <a:pt x="610202" y="575439"/>
                    <a:pt x="674433" y="545238"/>
                  </a:cubicBezTo>
                  <a:cubicBezTo>
                    <a:pt x="739742" y="514498"/>
                    <a:pt x="797496" y="470275"/>
                    <a:pt x="848232" y="419041"/>
                  </a:cubicBezTo>
                  <a:cubicBezTo>
                    <a:pt x="897889" y="369424"/>
                    <a:pt x="941609" y="313876"/>
                    <a:pt x="983709" y="257249"/>
                  </a:cubicBezTo>
                  <a:cubicBezTo>
                    <a:pt x="983709" y="283675"/>
                    <a:pt x="983709" y="310101"/>
                    <a:pt x="982630" y="336527"/>
                  </a:cubicBezTo>
                  <a:cubicBezTo>
                    <a:pt x="982630" y="350549"/>
                    <a:pt x="981550" y="364031"/>
                    <a:pt x="980471" y="378053"/>
                  </a:cubicBezTo>
                  <a:cubicBezTo>
                    <a:pt x="980471" y="385064"/>
                    <a:pt x="982630" y="392075"/>
                    <a:pt x="986948" y="396929"/>
                  </a:cubicBezTo>
                  <a:cubicBezTo>
                    <a:pt x="991266" y="401783"/>
                    <a:pt x="998283" y="405558"/>
                    <a:pt x="1004760" y="406097"/>
                  </a:cubicBezTo>
                  <a:cubicBezTo>
                    <a:pt x="1011776" y="406097"/>
                    <a:pt x="1018793" y="404479"/>
                    <a:pt x="1023651" y="399626"/>
                  </a:cubicBezTo>
                  <a:cubicBezTo>
                    <a:pt x="1028509" y="394772"/>
                    <a:pt x="1032287" y="388839"/>
                    <a:pt x="1032827" y="381828"/>
                  </a:cubicBezTo>
                  <a:cubicBezTo>
                    <a:pt x="1036065" y="333291"/>
                    <a:pt x="1036605" y="284214"/>
                    <a:pt x="1035525" y="235137"/>
                  </a:cubicBezTo>
                  <a:cubicBezTo>
                    <a:pt x="1035525" y="222733"/>
                    <a:pt x="1034446" y="209790"/>
                    <a:pt x="1033906" y="197386"/>
                  </a:cubicBezTo>
                  <a:cubicBezTo>
                    <a:pt x="1034446" y="196307"/>
                    <a:pt x="1034986" y="195229"/>
                    <a:pt x="1035525" y="194150"/>
                  </a:cubicBezTo>
                  <a:cubicBezTo>
                    <a:pt x="1037684" y="188218"/>
                    <a:pt x="1037684" y="179589"/>
                    <a:pt x="1034446" y="173656"/>
                  </a:cubicBezTo>
                  <a:cubicBezTo>
                    <a:pt x="1031207" y="167724"/>
                    <a:pt x="1026350" y="162331"/>
                    <a:pt x="1019333" y="160713"/>
                  </a:cubicBezTo>
                  <a:cubicBezTo>
                    <a:pt x="1012856" y="158556"/>
                    <a:pt x="1005299" y="158556"/>
                    <a:pt x="998822" y="161792"/>
                  </a:cubicBezTo>
                  <a:cubicBezTo>
                    <a:pt x="969676" y="177432"/>
                    <a:pt x="939450" y="191454"/>
                    <a:pt x="908144" y="203318"/>
                  </a:cubicBezTo>
                  <a:cubicBezTo>
                    <a:pt x="900048" y="206554"/>
                    <a:pt x="892492" y="209251"/>
                    <a:pt x="884395" y="211947"/>
                  </a:cubicBezTo>
                  <a:cubicBezTo>
                    <a:pt x="852010" y="222733"/>
                    <a:pt x="819086" y="231362"/>
                    <a:pt x="786161" y="237834"/>
                  </a:cubicBezTo>
                  <a:cubicBezTo>
                    <a:pt x="779684" y="238912"/>
                    <a:pt x="773207" y="243227"/>
                    <a:pt x="769429" y="248620"/>
                  </a:cubicBezTo>
                  <a:cubicBezTo>
                    <a:pt x="765650" y="254013"/>
                    <a:pt x="763491" y="262103"/>
                    <a:pt x="765111" y="268574"/>
                  </a:cubicBezTo>
                  <a:cubicBezTo>
                    <a:pt x="766730" y="275046"/>
                    <a:pt x="770508" y="281518"/>
                    <a:pt x="775906" y="285293"/>
                  </a:cubicBezTo>
                  <a:cubicBezTo>
                    <a:pt x="781843" y="289068"/>
                    <a:pt x="788860" y="290686"/>
                    <a:pt x="795876" y="289607"/>
                  </a:cubicBezTo>
                  <a:cubicBezTo>
                    <a:pt x="837437" y="281518"/>
                    <a:pt x="878458" y="270192"/>
                    <a:pt x="917860" y="255092"/>
                  </a:cubicBezTo>
                  <a:cubicBezTo>
                    <a:pt x="896270" y="283675"/>
                    <a:pt x="873600" y="311719"/>
                    <a:pt x="849851" y="339223"/>
                  </a:cubicBezTo>
                  <a:cubicBezTo>
                    <a:pt x="848772" y="340841"/>
                    <a:pt x="847153" y="341920"/>
                    <a:pt x="846073" y="343538"/>
                  </a:cubicBezTo>
                  <a:cubicBezTo>
                    <a:pt x="850931" y="337605"/>
                    <a:pt x="846073" y="343538"/>
                    <a:pt x="844994" y="344616"/>
                  </a:cubicBezTo>
                  <a:cubicBezTo>
                    <a:pt x="841755" y="347852"/>
                    <a:pt x="839056" y="351088"/>
                    <a:pt x="835818" y="354863"/>
                  </a:cubicBezTo>
                  <a:cubicBezTo>
                    <a:pt x="829881" y="360796"/>
                    <a:pt x="824483" y="367267"/>
                    <a:pt x="818546" y="373200"/>
                  </a:cubicBezTo>
                  <a:cubicBezTo>
                    <a:pt x="806671" y="385064"/>
                    <a:pt x="794797" y="396929"/>
                    <a:pt x="781843" y="408254"/>
                  </a:cubicBezTo>
                  <a:cubicBezTo>
                    <a:pt x="769429" y="419580"/>
                    <a:pt x="756475" y="430366"/>
                    <a:pt x="742981" y="440613"/>
                  </a:cubicBezTo>
                  <a:cubicBezTo>
                    <a:pt x="736504" y="445467"/>
                    <a:pt x="730027" y="450320"/>
                    <a:pt x="723010" y="455174"/>
                  </a:cubicBezTo>
                  <a:cubicBezTo>
                    <a:pt x="719772" y="457331"/>
                    <a:pt x="716533" y="459488"/>
                    <a:pt x="713295" y="461646"/>
                  </a:cubicBezTo>
                  <a:cubicBezTo>
                    <a:pt x="713295" y="461646"/>
                    <a:pt x="712755" y="461646"/>
                    <a:pt x="712215" y="462185"/>
                  </a:cubicBezTo>
                  <a:cubicBezTo>
                    <a:pt x="710596" y="463264"/>
                    <a:pt x="708437" y="464342"/>
                    <a:pt x="706818" y="465960"/>
                  </a:cubicBezTo>
                  <a:cubicBezTo>
                    <a:pt x="679290" y="483757"/>
                    <a:pt x="650144" y="498318"/>
                    <a:pt x="619378" y="510183"/>
                  </a:cubicBezTo>
                  <a:cubicBezTo>
                    <a:pt x="615600" y="511801"/>
                    <a:pt x="611822" y="512880"/>
                    <a:pt x="608043" y="514498"/>
                  </a:cubicBezTo>
                  <a:cubicBezTo>
                    <a:pt x="606964" y="514498"/>
                    <a:pt x="605884" y="515576"/>
                    <a:pt x="604265" y="515576"/>
                  </a:cubicBezTo>
                  <a:cubicBezTo>
                    <a:pt x="603186" y="515576"/>
                    <a:pt x="602106" y="516116"/>
                    <a:pt x="601566" y="516655"/>
                  </a:cubicBezTo>
                  <a:cubicBezTo>
                    <a:pt x="594010" y="519351"/>
                    <a:pt x="586453" y="521509"/>
                    <a:pt x="578357" y="523666"/>
                  </a:cubicBezTo>
                  <a:cubicBezTo>
                    <a:pt x="562704" y="527980"/>
                    <a:pt x="546512" y="531216"/>
                    <a:pt x="530859" y="533373"/>
                  </a:cubicBezTo>
                  <a:cubicBezTo>
                    <a:pt x="522763" y="534452"/>
                    <a:pt x="515206" y="535531"/>
                    <a:pt x="507110" y="536070"/>
                  </a:cubicBezTo>
                  <a:cubicBezTo>
                    <a:pt x="507110" y="536070"/>
                    <a:pt x="507110" y="536070"/>
                    <a:pt x="507110" y="536070"/>
                  </a:cubicBezTo>
                  <a:cubicBezTo>
                    <a:pt x="505491" y="536070"/>
                    <a:pt x="503332" y="536070"/>
                    <a:pt x="501713" y="536070"/>
                  </a:cubicBezTo>
                  <a:cubicBezTo>
                    <a:pt x="497395" y="536070"/>
                    <a:pt x="493077" y="536070"/>
                    <a:pt x="489298" y="536070"/>
                  </a:cubicBezTo>
                  <a:cubicBezTo>
                    <a:pt x="473646" y="536070"/>
                    <a:pt x="457453" y="534991"/>
                    <a:pt x="441800" y="532834"/>
                  </a:cubicBezTo>
                  <a:cubicBezTo>
                    <a:pt x="438022" y="532834"/>
                    <a:pt x="434244" y="531755"/>
                    <a:pt x="431005" y="531216"/>
                  </a:cubicBezTo>
                  <a:cubicBezTo>
                    <a:pt x="429926" y="531216"/>
                    <a:pt x="428307" y="531216"/>
                    <a:pt x="427227" y="530677"/>
                  </a:cubicBezTo>
                  <a:cubicBezTo>
                    <a:pt x="426148" y="530677"/>
                    <a:pt x="425068" y="530677"/>
                    <a:pt x="423989" y="530138"/>
                  </a:cubicBezTo>
                  <a:cubicBezTo>
                    <a:pt x="416972" y="528520"/>
                    <a:pt x="409415" y="526362"/>
                    <a:pt x="402399" y="524205"/>
                  </a:cubicBezTo>
                  <a:cubicBezTo>
                    <a:pt x="395922" y="522048"/>
                    <a:pt x="389445" y="519891"/>
                    <a:pt x="382968" y="517194"/>
                  </a:cubicBezTo>
                  <a:cubicBezTo>
                    <a:pt x="379729" y="516116"/>
                    <a:pt x="376491" y="514498"/>
                    <a:pt x="373252" y="512880"/>
                  </a:cubicBezTo>
                  <a:cubicBezTo>
                    <a:pt x="371633" y="512340"/>
                    <a:pt x="370553" y="511262"/>
                    <a:pt x="368934" y="510722"/>
                  </a:cubicBezTo>
                  <a:cubicBezTo>
                    <a:pt x="367855" y="510722"/>
                    <a:pt x="367315" y="509644"/>
                    <a:pt x="366235" y="509644"/>
                  </a:cubicBezTo>
                  <a:cubicBezTo>
                    <a:pt x="362997" y="508026"/>
                    <a:pt x="367855" y="510722"/>
                    <a:pt x="368394" y="510722"/>
                  </a:cubicBezTo>
                  <a:cubicBezTo>
                    <a:pt x="365696" y="510183"/>
                    <a:pt x="361917" y="506947"/>
                    <a:pt x="359219" y="505869"/>
                  </a:cubicBezTo>
                  <a:cubicBezTo>
                    <a:pt x="355980" y="504251"/>
                    <a:pt x="352742" y="502094"/>
                    <a:pt x="349503" y="499936"/>
                  </a:cubicBezTo>
                  <a:cubicBezTo>
                    <a:pt x="343566" y="496161"/>
                    <a:pt x="337629" y="492386"/>
                    <a:pt x="332231" y="488072"/>
                  </a:cubicBezTo>
                  <a:cubicBezTo>
                    <a:pt x="326294" y="483757"/>
                    <a:pt x="320896" y="479443"/>
                    <a:pt x="315499" y="475128"/>
                  </a:cubicBezTo>
                  <a:cubicBezTo>
                    <a:pt x="314419" y="474050"/>
                    <a:pt x="313340" y="472971"/>
                    <a:pt x="312260" y="472432"/>
                  </a:cubicBezTo>
                  <a:cubicBezTo>
                    <a:pt x="312260" y="472432"/>
                    <a:pt x="312260" y="472432"/>
                    <a:pt x="311721" y="471892"/>
                  </a:cubicBezTo>
                  <a:cubicBezTo>
                    <a:pt x="309022" y="469735"/>
                    <a:pt x="306863" y="467039"/>
                    <a:pt x="304164" y="464881"/>
                  </a:cubicBezTo>
                  <a:cubicBezTo>
                    <a:pt x="293909" y="454635"/>
                    <a:pt x="284733" y="444388"/>
                    <a:pt x="276097" y="432523"/>
                  </a:cubicBezTo>
                  <a:cubicBezTo>
                    <a:pt x="274478" y="429827"/>
                    <a:pt x="272319" y="427669"/>
                    <a:pt x="270700" y="424973"/>
                  </a:cubicBezTo>
                  <a:cubicBezTo>
                    <a:pt x="269620" y="423355"/>
                    <a:pt x="268541" y="421737"/>
                    <a:pt x="267461" y="420119"/>
                  </a:cubicBezTo>
                  <a:cubicBezTo>
                    <a:pt x="263683" y="414187"/>
                    <a:pt x="260444" y="408254"/>
                    <a:pt x="257206" y="402322"/>
                  </a:cubicBezTo>
                  <a:cubicBezTo>
                    <a:pt x="253967" y="396390"/>
                    <a:pt x="251269" y="389918"/>
                    <a:pt x="248570" y="383446"/>
                  </a:cubicBezTo>
                  <a:cubicBezTo>
                    <a:pt x="248030" y="381828"/>
                    <a:pt x="247490" y="380210"/>
                    <a:pt x="246951" y="378593"/>
                  </a:cubicBezTo>
                  <a:cubicBezTo>
                    <a:pt x="282574" y="369964"/>
                    <a:pt x="314959" y="350549"/>
                    <a:pt x="337089" y="320348"/>
                  </a:cubicBezTo>
                  <a:cubicBezTo>
                    <a:pt x="356520" y="293922"/>
                    <a:pt x="367315" y="256710"/>
                    <a:pt x="356520" y="224890"/>
                  </a:cubicBezTo>
                  <a:cubicBezTo>
                    <a:pt x="349503" y="203858"/>
                    <a:pt x="336009" y="187678"/>
                    <a:pt x="315499" y="178510"/>
                  </a:cubicBezTo>
                  <a:cubicBezTo>
                    <a:pt x="299306" y="170960"/>
                    <a:pt x="278256" y="170960"/>
                    <a:pt x="261524" y="176353"/>
                  </a:cubicBezTo>
                  <a:cubicBezTo>
                    <a:pt x="198913" y="196307"/>
                    <a:pt x="179482" y="266956"/>
                    <a:pt x="183260" y="328437"/>
                  </a:cubicBezTo>
                  <a:cubicBezTo>
                    <a:pt x="182720" y="328437"/>
                    <a:pt x="182181" y="328437"/>
                    <a:pt x="181641" y="328437"/>
                  </a:cubicBezTo>
                  <a:cubicBezTo>
                    <a:pt x="180022" y="328437"/>
                    <a:pt x="178402" y="327898"/>
                    <a:pt x="176783" y="327359"/>
                  </a:cubicBezTo>
                  <a:cubicBezTo>
                    <a:pt x="169766" y="325201"/>
                    <a:pt x="163289" y="323044"/>
                    <a:pt x="156812" y="320348"/>
                  </a:cubicBezTo>
                  <a:cubicBezTo>
                    <a:pt x="155733" y="320348"/>
                    <a:pt x="154653" y="319269"/>
                    <a:pt x="153574" y="318730"/>
                  </a:cubicBezTo>
                  <a:cubicBezTo>
                    <a:pt x="153574" y="318730"/>
                    <a:pt x="152494" y="318730"/>
                    <a:pt x="151955" y="318190"/>
                  </a:cubicBezTo>
                  <a:cubicBezTo>
                    <a:pt x="151955" y="318190"/>
                    <a:pt x="151955" y="318190"/>
                    <a:pt x="151955" y="318190"/>
                  </a:cubicBezTo>
                  <a:cubicBezTo>
                    <a:pt x="151415" y="318190"/>
                    <a:pt x="150335" y="317651"/>
                    <a:pt x="149796" y="317112"/>
                  </a:cubicBezTo>
                  <a:cubicBezTo>
                    <a:pt x="149796" y="317112"/>
                    <a:pt x="150875" y="317112"/>
                    <a:pt x="150875" y="317651"/>
                  </a:cubicBezTo>
                  <a:cubicBezTo>
                    <a:pt x="148176" y="316033"/>
                    <a:pt x="144938" y="314415"/>
                    <a:pt x="142239" y="312797"/>
                  </a:cubicBezTo>
                  <a:cubicBezTo>
                    <a:pt x="136302" y="309022"/>
                    <a:pt x="130365" y="304708"/>
                    <a:pt x="124967" y="300393"/>
                  </a:cubicBezTo>
                  <a:cubicBezTo>
                    <a:pt x="123888" y="299315"/>
                    <a:pt x="122268" y="298236"/>
                    <a:pt x="121189" y="297157"/>
                  </a:cubicBezTo>
                  <a:cubicBezTo>
                    <a:pt x="121189" y="297157"/>
                    <a:pt x="121189" y="297157"/>
                    <a:pt x="121189" y="297157"/>
                  </a:cubicBezTo>
                  <a:cubicBezTo>
                    <a:pt x="118490" y="294461"/>
                    <a:pt x="115791" y="292304"/>
                    <a:pt x="113632" y="289607"/>
                  </a:cubicBezTo>
                  <a:cubicBezTo>
                    <a:pt x="108775" y="284753"/>
                    <a:pt x="103917" y="279360"/>
                    <a:pt x="99599" y="273428"/>
                  </a:cubicBezTo>
                  <a:cubicBezTo>
                    <a:pt x="97440" y="270731"/>
                    <a:pt x="95281" y="268035"/>
                    <a:pt x="93662" y="265338"/>
                  </a:cubicBezTo>
                  <a:cubicBezTo>
                    <a:pt x="92582" y="263720"/>
                    <a:pt x="91503" y="262642"/>
                    <a:pt x="90423" y="261024"/>
                  </a:cubicBezTo>
                  <a:cubicBezTo>
                    <a:pt x="90423" y="261024"/>
                    <a:pt x="90423" y="261024"/>
                    <a:pt x="90423" y="260485"/>
                  </a:cubicBezTo>
                  <a:cubicBezTo>
                    <a:pt x="82867" y="248081"/>
                    <a:pt x="75850" y="235137"/>
                    <a:pt x="70452" y="222194"/>
                  </a:cubicBezTo>
                  <a:cubicBezTo>
                    <a:pt x="69373" y="218958"/>
                    <a:pt x="67754" y="215722"/>
                    <a:pt x="66674" y="212486"/>
                  </a:cubicBezTo>
                  <a:cubicBezTo>
                    <a:pt x="66674" y="212486"/>
                    <a:pt x="66674" y="212486"/>
                    <a:pt x="66674" y="212486"/>
                  </a:cubicBezTo>
                  <a:cubicBezTo>
                    <a:pt x="66134" y="210329"/>
                    <a:pt x="65055" y="208172"/>
                    <a:pt x="64515" y="206015"/>
                  </a:cubicBezTo>
                  <a:cubicBezTo>
                    <a:pt x="61816" y="197386"/>
                    <a:pt x="59657" y="189296"/>
                    <a:pt x="58038" y="180667"/>
                  </a:cubicBezTo>
                  <a:cubicBezTo>
                    <a:pt x="56419" y="172039"/>
                    <a:pt x="54800" y="162870"/>
                    <a:pt x="53720" y="153702"/>
                  </a:cubicBezTo>
                  <a:cubicBezTo>
                    <a:pt x="53720" y="149388"/>
                    <a:pt x="52641" y="145613"/>
                    <a:pt x="52641" y="141298"/>
                  </a:cubicBezTo>
                  <a:cubicBezTo>
                    <a:pt x="52641" y="140759"/>
                    <a:pt x="52641" y="140219"/>
                    <a:pt x="52641" y="139680"/>
                  </a:cubicBezTo>
                  <a:cubicBezTo>
                    <a:pt x="52641" y="137523"/>
                    <a:pt x="52641" y="134826"/>
                    <a:pt x="52641" y="132669"/>
                  </a:cubicBezTo>
                  <a:cubicBezTo>
                    <a:pt x="52101" y="114872"/>
                    <a:pt x="52641" y="97075"/>
                    <a:pt x="53720" y="79817"/>
                  </a:cubicBezTo>
                  <a:cubicBezTo>
                    <a:pt x="54800" y="62559"/>
                    <a:pt x="56959" y="45302"/>
                    <a:pt x="59657" y="28044"/>
                  </a:cubicBezTo>
                  <a:cubicBezTo>
                    <a:pt x="61816" y="14561"/>
                    <a:pt x="48862" y="539"/>
                    <a:pt x="35369" y="0"/>
                  </a:cubicBezTo>
                  <a:cubicBezTo>
                    <a:pt x="20256" y="0"/>
                    <a:pt x="9461" y="9707"/>
                    <a:pt x="7302" y="24269"/>
                  </a:cubicBezTo>
                  <a:cubicBezTo>
                    <a:pt x="-4033" y="99772"/>
                    <a:pt x="-5113" y="179589"/>
                    <a:pt x="25653" y="250777"/>
                  </a:cubicBezTo>
                  <a:close/>
                </a:path>
              </a:pathLst>
            </a:custGeom>
            <a:solidFill>
              <a:srgbClr val="0289AE"/>
            </a:solidFill>
            <a:ln w="5398" cap="flat">
              <a:noFill/>
              <a:prstDash val="solid"/>
              <a:miter/>
            </a:ln>
          </p:spPr>
          <p:txBody>
            <a:bodyPr rtlCol="0" anchor="ctr"/>
            <a:lstStyle/>
            <a:p>
              <a:endParaRPr lang="en-US"/>
            </a:p>
          </p:txBody>
        </p:sp>
        <p:sp>
          <p:nvSpPr>
            <p:cNvPr id="27" name="Rectangle 7">
              <a:extLst>
                <a:ext uri="{FF2B5EF4-FFF2-40B4-BE49-F238E27FC236}">
                  <a16:creationId xmlns:a16="http://schemas.microsoft.com/office/drawing/2014/main" id="{40539C21-520D-AAE9-3C03-3DB22196893B}"/>
                </a:ext>
              </a:extLst>
            </p:cNvPr>
            <p:cNvSpPr/>
            <p:nvPr/>
          </p:nvSpPr>
          <p:spPr>
            <a:xfrm>
              <a:off x="6391309" y="1649580"/>
              <a:ext cx="1736794" cy="334707"/>
            </a:xfrm>
            <a:prstGeom prst="rect">
              <a:avLst/>
            </a:prstGeom>
          </p:spPr>
          <p:txBody>
            <a:bodyPr wrap="square" lIns="0" tIns="0" rIns="0" bIns="0" anchor="ctr">
              <a:spAutoFit/>
            </a:bodyPr>
            <a:lstStyle/>
            <a:p>
              <a:pPr algn="ctr">
                <a:lnSpc>
                  <a:spcPts val="2580"/>
                </a:lnSpc>
              </a:pPr>
              <a:r>
                <a:rPr lang="en-US" sz="2500" b="1" dirty="0">
                  <a:solidFill>
                    <a:srgbClr val="0289AE"/>
                  </a:solidFill>
                </a:rPr>
                <a:t>Take</a:t>
              </a:r>
            </a:p>
          </p:txBody>
        </p:sp>
        <p:sp>
          <p:nvSpPr>
            <p:cNvPr id="28" name="Rectangle 7">
              <a:extLst>
                <a:ext uri="{FF2B5EF4-FFF2-40B4-BE49-F238E27FC236}">
                  <a16:creationId xmlns:a16="http://schemas.microsoft.com/office/drawing/2014/main" id="{72C006E0-48C4-88FB-6926-303D5F12C4E1}"/>
                </a:ext>
              </a:extLst>
            </p:cNvPr>
            <p:cNvSpPr/>
            <p:nvPr/>
          </p:nvSpPr>
          <p:spPr>
            <a:xfrm>
              <a:off x="8235513" y="1649580"/>
              <a:ext cx="1736794" cy="334707"/>
            </a:xfrm>
            <a:prstGeom prst="rect">
              <a:avLst/>
            </a:prstGeom>
          </p:spPr>
          <p:txBody>
            <a:bodyPr wrap="square" lIns="0" tIns="0" rIns="0" bIns="0" anchor="ctr">
              <a:spAutoFit/>
            </a:bodyPr>
            <a:lstStyle/>
            <a:p>
              <a:pPr algn="ctr">
                <a:lnSpc>
                  <a:spcPts val="2580"/>
                </a:lnSpc>
              </a:pPr>
              <a:r>
                <a:rPr lang="en-US" sz="2500" b="1" dirty="0">
                  <a:solidFill>
                    <a:srgbClr val="62A844"/>
                  </a:solidFill>
                </a:rPr>
                <a:t>Use</a:t>
              </a:r>
            </a:p>
          </p:txBody>
        </p:sp>
        <p:sp>
          <p:nvSpPr>
            <p:cNvPr id="29" name="Rectangle 7">
              <a:extLst>
                <a:ext uri="{FF2B5EF4-FFF2-40B4-BE49-F238E27FC236}">
                  <a16:creationId xmlns:a16="http://schemas.microsoft.com/office/drawing/2014/main" id="{E69E216C-99AC-0235-95DB-DF24EC179685}"/>
                </a:ext>
              </a:extLst>
            </p:cNvPr>
            <p:cNvSpPr/>
            <p:nvPr/>
          </p:nvSpPr>
          <p:spPr>
            <a:xfrm>
              <a:off x="9971786" y="1649580"/>
              <a:ext cx="1736794" cy="334707"/>
            </a:xfrm>
            <a:prstGeom prst="rect">
              <a:avLst/>
            </a:prstGeom>
          </p:spPr>
          <p:txBody>
            <a:bodyPr wrap="square" lIns="0" tIns="0" rIns="0" bIns="0" anchor="ctr">
              <a:spAutoFit/>
            </a:bodyPr>
            <a:lstStyle/>
            <a:p>
              <a:pPr algn="ctr">
                <a:lnSpc>
                  <a:spcPts val="2580"/>
                </a:lnSpc>
              </a:pPr>
              <a:r>
                <a:rPr lang="en-US" sz="2500" b="1" dirty="0">
                  <a:solidFill>
                    <a:srgbClr val="EABB22"/>
                  </a:solidFill>
                </a:rPr>
                <a:t>Discard</a:t>
              </a:r>
            </a:p>
          </p:txBody>
        </p:sp>
        <p:grpSp>
          <p:nvGrpSpPr>
            <p:cNvPr id="31" name="Group 30">
              <a:extLst>
                <a:ext uri="{FF2B5EF4-FFF2-40B4-BE49-F238E27FC236}">
                  <a16:creationId xmlns:a16="http://schemas.microsoft.com/office/drawing/2014/main" id="{312E79EF-1B3E-05ED-C156-246E2569F56E}"/>
                </a:ext>
              </a:extLst>
            </p:cNvPr>
            <p:cNvGrpSpPr/>
            <p:nvPr/>
          </p:nvGrpSpPr>
          <p:grpSpPr>
            <a:xfrm>
              <a:off x="7720789" y="2611517"/>
              <a:ext cx="2766241" cy="2540901"/>
              <a:chOff x="2368994" y="3409376"/>
              <a:chExt cx="3415077" cy="3136882"/>
            </a:xfrm>
          </p:grpSpPr>
          <p:grpSp>
            <p:nvGrpSpPr>
              <p:cNvPr id="32" name="Group 31">
                <a:extLst>
                  <a:ext uri="{FF2B5EF4-FFF2-40B4-BE49-F238E27FC236}">
                    <a16:creationId xmlns:a16="http://schemas.microsoft.com/office/drawing/2014/main" id="{1CAB17A0-4599-475C-DC76-4A9FE2ED82F2}"/>
                  </a:ext>
                </a:extLst>
              </p:cNvPr>
              <p:cNvGrpSpPr/>
              <p:nvPr/>
            </p:nvGrpSpPr>
            <p:grpSpPr>
              <a:xfrm>
                <a:off x="2368994" y="3409376"/>
                <a:ext cx="3415077" cy="3136882"/>
                <a:chOff x="1257612" y="1241800"/>
                <a:chExt cx="3415077" cy="3136882"/>
              </a:xfrm>
            </p:grpSpPr>
            <p:sp>
              <p:nvSpPr>
                <p:cNvPr id="34" name="Freeform 8">
                  <a:extLst>
                    <a:ext uri="{FF2B5EF4-FFF2-40B4-BE49-F238E27FC236}">
                      <a16:creationId xmlns:a16="http://schemas.microsoft.com/office/drawing/2014/main" id="{1A1C093C-867D-F5AB-5EED-72FF84D3F6A3}"/>
                    </a:ext>
                  </a:extLst>
                </p:cNvPr>
                <p:cNvSpPr/>
                <p:nvPr/>
              </p:nvSpPr>
              <p:spPr>
                <a:xfrm rot="1800000">
                  <a:off x="1831035" y="1241800"/>
                  <a:ext cx="1526496" cy="2109117"/>
                </a:xfrm>
                <a:custGeom>
                  <a:avLst/>
                  <a:gdLst>
                    <a:gd name="connsiteX0" fmla="*/ 1621671 w 1646133"/>
                    <a:gd name="connsiteY0" fmla="*/ 0 h 2368677"/>
                    <a:gd name="connsiteX1" fmla="*/ 1621922 w 1646133"/>
                    <a:gd name="connsiteY1" fmla="*/ 8942 h 2368677"/>
                    <a:gd name="connsiteX2" fmla="*/ 1646133 w 1646133"/>
                    <a:gd name="connsiteY2" fmla="*/ 871529 h 2368677"/>
                    <a:gd name="connsiteX3" fmla="*/ 1241570 w 1646133"/>
                    <a:gd name="connsiteY3" fmla="*/ 990702 h 2368677"/>
                    <a:gd name="connsiteX4" fmla="*/ 964227 w 1646133"/>
                    <a:gd name="connsiteY4" fmla="*/ 2073481 h 2368677"/>
                    <a:gd name="connsiteX5" fmla="*/ 483810 w 1646133"/>
                    <a:gd name="connsiteY5" fmla="*/ 2368677 h 2368677"/>
                    <a:gd name="connsiteX6" fmla="*/ 166230 w 1646133"/>
                    <a:gd name="connsiteY6" fmla="*/ 2277717 h 2368677"/>
                    <a:gd name="connsiteX7" fmla="*/ 108092 w 1646133"/>
                    <a:gd name="connsiteY7" fmla="*/ 2261065 h 2368677"/>
                    <a:gd name="connsiteX8" fmla="*/ 74730 w 1646133"/>
                    <a:gd name="connsiteY8" fmla="*/ 2169288 h 2368677"/>
                    <a:gd name="connsiteX9" fmla="*/ 0 w 1646133"/>
                    <a:gd name="connsiteY9" fmla="*/ 1671594 h 2368677"/>
                    <a:gd name="connsiteX10" fmla="*/ 1492273 w 1646133"/>
                    <a:gd name="connsiteY10" fmla="*/ 6579 h 2368677"/>
                    <a:gd name="connsiteX11" fmla="*/ 1621671 w 1646133"/>
                    <a:gd name="connsiteY11" fmla="*/ 0 h 236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6133" h="2368677">
                      <a:moveTo>
                        <a:pt x="1621671" y="0"/>
                      </a:moveTo>
                      <a:lnTo>
                        <a:pt x="1621922" y="8942"/>
                      </a:lnTo>
                      <a:cubicBezTo>
                        <a:pt x="1624767" y="110301"/>
                        <a:pt x="1631270" y="341979"/>
                        <a:pt x="1646133" y="871529"/>
                      </a:cubicBezTo>
                      <a:cubicBezTo>
                        <a:pt x="1507391" y="874279"/>
                        <a:pt x="1368119" y="912943"/>
                        <a:pt x="1241570" y="990702"/>
                      </a:cubicBezTo>
                      <a:cubicBezTo>
                        <a:pt x="871297" y="1218219"/>
                        <a:pt x="751269" y="1698006"/>
                        <a:pt x="964227" y="2073481"/>
                      </a:cubicBezTo>
                      <a:lnTo>
                        <a:pt x="483810" y="2368677"/>
                      </a:lnTo>
                      <a:cubicBezTo>
                        <a:pt x="483810" y="2368677"/>
                        <a:pt x="483810" y="2368677"/>
                        <a:pt x="166230" y="2277717"/>
                      </a:cubicBezTo>
                      <a:lnTo>
                        <a:pt x="108092" y="2261065"/>
                      </a:lnTo>
                      <a:lnTo>
                        <a:pt x="74730" y="2169288"/>
                      </a:lnTo>
                      <a:cubicBezTo>
                        <a:pt x="26164" y="2012067"/>
                        <a:pt x="0" y="1844907"/>
                        <a:pt x="0" y="1671594"/>
                      </a:cubicBezTo>
                      <a:cubicBezTo>
                        <a:pt x="0" y="805030"/>
                        <a:pt x="654086" y="92287"/>
                        <a:pt x="1492273" y="6579"/>
                      </a:cubicBezTo>
                      <a:lnTo>
                        <a:pt x="1621671" y="0"/>
                      </a:ln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9">
                  <a:extLst>
                    <a:ext uri="{FF2B5EF4-FFF2-40B4-BE49-F238E27FC236}">
                      <a16:creationId xmlns:a16="http://schemas.microsoft.com/office/drawing/2014/main" id="{BC2ACAA3-0C3C-347E-2164-9A482C88C72F}"/>
                    </a:ext>
                  </a:extLst>
                </p:cNvPr>
                <p:cNvSpPr/>
                <p:nvPr/>
              </p:nvSpPr>
              <p:spPr>
                <a:xfrm rot="1800000">
                  <a:off x="3146229" y="2005621"/>
                  <a:ext cx="1526460" cy="2184575"/>
                </a:xfrm>
                <a:custGeom>
                  <a:avLst/>
                  <a:gdLst>
                    <a:gd name="connsiteX0" fmla="*/ 293813 w 1646094"/>
                    <a:gd name="connsiteY0" fmla="*/ 0 h 2453421"/>
                    <a:gd name="connsiteX1" fmla="*/ 318864 w 1646094"/>
                    <a:gd name="connsiteY1" fmla="*/ 3849 h 2453421"/>
                    <a:gd name="connsiteX2" fmla="*/ 1646094 w 1646094"/>
                    <a:gd name="connsiteY2" fmla="*/ 1643502 h 2453421"/>
                    <a:gd name="connsiteX3" fmla="*/ 1445472 w 1646094"/>
                    <a:gd name="connsiteY3" fmla="*/ 2441266 h 2453421"/>
                    <a:gd name="connsiteX4" fmla="*/ 1438138 w 1646094"/>
                    <a:gd name="connsiteY4" fmla="*/ 2453421 h 2453421"/>
                    <a:gd name="connsiteX5" fmla="*/ 1407011 w 1646094"/>
                    <a:gd name="connsiteY5" fmla="*/ 2436515 h 2453421"/>
                    <a:gd name="connsiteX6" fmla="*/ 681916 w 1646094"/>
                    <a:gd name="connsiteY6" fmla="*/ 2042702 h 2453421"/>
                    <a:gd name="connsiteX7" fmla="*/ 667131 w 1646094"/>
                    <a:gd name="connsiteY7" fmla="*/ 1225172 h 2453421"/>
                    <a:gd name="connsiteX8" fmla="*/ 15543 w 1646094"/>
                    <a:gd name="connsiteY8" fmla="*/ 842608 h 2453421"/>
                    <a:gd name="connsiteX9" fmla="*/ 0 w 1646094"/>
                    <a:gd name="connsiteY9" fmla="*/ 268190 h 2453421"/>
                    <a:gd name="connsiteX10" fmla="*/ 239744 w 1646094"/>
                    <a:gd name="connsiteY10" fmla="*/ 49354 h 2453421"/>
                    <a:gd name="connsiteX11" fmla="*/ 293813 w 1646094"/>
                    <a:gd name="connsiteY11" fmla="*/ 0 h 24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6094" h="2453421">
                      <a:moveTo>
                        <a:pt x="293813" y="0"/>
                      </a:moveTo>
                      <a:lnTo>
                        <a:pt x="318864" y="3849"/>
                      </a:lnTo>
                      <a:cubicBezTo>
                        <a:pt x="1076313" y="159911"/>
                        <a:pt x="1646094" y="834709"/>
                        <a:pt x="1646094" y="1643502"/>
                      </a:cubicBezTo>
                      <a:cubicBezTo>
                        <a:pt x="1646094" y="1932357"/>
                        <a:pt x="1573418" y="2204120"/>
                        <a:pt x="1445472" y="2441266"/>
                      </a:cubicBezTo>
                      <a:lnTo>
                        <a:pt x="1438138" y="2453421"/>
                      </a:lnTo>
                      <a:lnTo>
                        <a:pt x="1407011" y="2436515"/>
                      </a:lnTo>
                      <a:cubicBezTo>
                        <a:pt x="1303426" y="2380256"/>
                        <a:pt x="1096256" y="2267738"/>
                        <a:pt x="681916" y="2042702"/>
                      </a:cubicBezTo>
                      <a:cubicBezTo>
                        <a:pt x="821432" y="1796829"/>
                        <a:pt x="825872" y="1483514"/>
                        <a:pt x="667131" y="1225172"/>
                      </a:cubicBezTo>
                      <a:cubicBezTo>
                        <a:pt x="521379" y="987968"/>
                        <a:pt x="274127" y="853571"/>
                        <a:pt x="15543" y="842608"/>
                      </a:cubicBezTo>
                      <a:cubicBezTo>
                        <a:pt x="15543" y="842608"/>
                        <a:pt x="15543" y="842608"/>
                        <a:pt x="0" y="268190"/>
                      </a:cubicBezTo>
                      <a:cubicBezTo>
                        <a:pt x="0" y="268190"/>
                        <a:pt x="0" y="268190"/>
                        <a:pt x="239744" y="49354"/>
                      </a:cubicBezTo>
                      <a:lnTo>
                        <a:pt x="293813" y="0"/>
                      </a:ln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10">
                  <a:extLst>
                    <a:ext uri="{FF2B5EF4-FFF2-40B4-BE49-F238E27FC236}">
                      <a16:creationId xmlns:a16="http://schemas.microsoft.com/office/drawing/2014/main" id="{EFAD474F-3FF0-A648-BB9C-AB0D7A3D34C7}"/>
                    </a:ext>
                  </a:extLst>
                </p:cNvPr>
                <p:cNvSpPr/>
                <p:nvPr/>
              </p:nvSpPr>
              <p:spPr>
                <a:xfrm rot="1800000">
                  <a:off x="1257612" y="3284265"/>
                  <a:ext cx="2475631" cy="1094417"/>
                </a:xfrm>
                <a:custGeom>
                  <a:avLst/>
                  <a:gdLst>
                    <a:gd name="connsiteX0" fmla="*/ 729427 w 2669654"/>
                    <a:gd name="connsiteY0" fmla="*/ 0 h 1229102"/>
                    <a:gd name="connsiteX1" fmla="*/ 1823252 w 2669654"/>
                    <a:gd name="connsiteY1" fmla="*/ 245975 h 1229102"/>
                    <a:gd name="connsiteX2" fmla="*/ 2075821 w 2669654"/>
                    <a:gd name="connsiteY2" fmla="*/ 267 h 1229102"/>
                    <a:gd name="connsiteX3" fmla="*/ 2577206 w 2669654"/>
                    <a:gd name="connsiteY3" fmla="*/ 272455 h 1229102"/>
                    <a:gd name="connsiteX4" fmla="*/ 2655437 w 2669654"/>
                    <a:gd name="connsiteY4" fmla="*/ 582800 h 1229102"/>
                    <a:gd name="connsiteX5" fmla="*/ 2669654 w 2669654"/>
                    <a:gd name="connsiteY5" fmla="*/ 639201 h 1229102"/>
                    <a:gd name="connsiteX6" fmla="*/ 2579660 w 2669654"/>
                    <a:gd name="connsiteY6" fmla="*/ 738900 h 1229102"/>
                    <a:gd name="connsiteX7" fmla="*/ 1404289 w 2669654"/>
                    <a:gd name="connsiteY7" fmla="*/ 1229102 h 1229102"/>
                    <a:gd name="connsiteX8" fmla="*/ 25945 w 2669654"/>
                    <a:gd name="connsiteY8" fmla="*/ 491203 h 1229102"/>
                    <a:gd name="connsiteX9" fmla="*/ 0 w 2669654"/>
                    <a:gd name="connsiteY9" fmla="*/ 448202 h 1229102"/>
                    <a:gd name="connsiteX10" fmla="*/ 28122 w 2669654"/>
                    <a:gd name="connsiteY10" fmla="*/ 430923 h 1229102"/>
                    <a:gd name="connsiteX11" fmla="*/ 729427 w 2669654"/>
                    <a:gd name="connsiteY11" fmla="*/ 0 h 122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9654" h="1229102">
                      <a:moveTo>
                        <a:pt x="729427" y="0"/>
                      </a:moveTo>
                      <a:cubicBezTo>
                        <a:pt x="967078" y="363122"/>
                        <a:pt x="1451800" y="474216"/>
                        <a:pt x="1823252" y="245975"/>
                      </a:cubicBezTo>
                      <a:cubicBezTo>
                        <a:pt x="1927540" y="181894"/>
                        <a:pt x="2012721" y="97227"/>
                        <a:pt x="2075821" y="267"/>
                      </a:cubicBezTo>
                      <a:cubicBezTo>
                        <a:pt x="2075821" y="267"/>
                        <a:pt x="2075821" y="267"/>
                        <a:pt x="2577206" y="272455"/>
                      </a:cubicBezTo>
                      <a:cubicBezTo>
                        <a:pt x="2577206" y="272455"/>
                        <a:pt x="2577206" y="272455"/>
                        <a:pt x="2655437" y="582800"/>
                      </a:cubicBezTo>
                      <a:lnTo>
                        <a:pt x="2669654" y="639201"/>
                      </a:lnTo>
                      <a:lnTo>
                        <a:pt x="2579660" y="738900"/>
                      </a:lnTo>
                      <a:cubicBezTo>
                        <a:pt x="2278857" y="1041772"/>
                        <a:pt x="1863300" y="1229102"/>
                        <a:pt x="1404289" y="1229102"/>
                      </a:cubicBezTo>
                      <a:cubicBezTo>
                        <a:pt x="830525" y="1229102"/>
                        <a:pt x="324659" y="936399"/>
                        <a:pt x="25945" y="491203"/>
                      </a:cubicBezTo>
                      <a:lnTo>
                        <a:pt x="0" y="448202"/>
                      </a:lnTo>
                      <a:lnTo>
                        <a:pt x="28122" y="430923"/>
                      </a:lnTo>
                      <a:cubicBezTo>
                        <a:pt x="128308" y="369362"/>
                        <a:pt x="328681" y="246242"/>
                        <a:pt x="729427" y="0"/>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33" name="Oval 39">
                <a:extLst>
                  <a:ext uri="{FF2B5EF4-FFF2-40B4-BE49-F238E27FC236}">
                    <a16:creationId xmlns:a16="http://schemas.microsoft.com/office/drawing/2014/main" id="{713BA654-35EE-86DB-FF72-620A9F1CCD0B}"/>
                  </a:ext>
                </a:extLst>
              </p:cNvPr>
              <p:cNvSpPr/>
              <p:nvPr/>
            </p:nvSpPr>
            <p:spPr>
              <a:xfrm>
                <a:off x="3135723" y="4244914"/>
                <a:ext cx="2033443" cy="1952523"/>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37" name="Rectangle 7">
              <a:extLst>
                <a:ext uri="{FF2B5EF4-FFF2-40B4-BE49-F238E27FC236}">
                  <a16:creationId xmlns:a16="http://schemas.microsoft.com/office/drawing/2014/main" id="{934C57EB-E1FD-B360-616C-DD841367E78F}"/>
                </a:ext>
              </a:extLst>
            </p:cNvPr>
            <p:cNvSpPr/>
            <p:nvPr/>
          </p:nvSpPr>
          <p:spPr>
            <a:xfrm>
              <a:off x="8270958" y="3927109"/>
              <a:ext cx="1736794" cy="334707"/>
            </a:xfrm>
            <a:prstGeom prst="rect">
              <a:avLst/>
            </a:prstGeom>
          </p:spPr>
          <p:txBody>
            <a:bodyPr wrap="square" lIns="0" tIns="0" rIns="0" bIns="0" anchor="ctr">
              <a:spAutoFit/>
            </a:bodyPr>
            <a:lstStyle/>
            <a:p>
              <a:pPr algn="ctr">
                <a:lnSpc>
                  <a:spcPts val="2580"/>
                </a:lnSpc>
              </a:pPr>
              <a:r>
                <a:rPr lang="en-US" sz="2500" b="1" dirty="0">
                  <a:solidFill>
                    <a:srgbClr val="262626"/>
                  </a:solidFill>
                </a:rPr>
                <a:t>Circular</a:t>
              </a:r>
            </a:p>
          </p:txBody>
        </p:sp>
      </p:grpSp>
      <p:sp>
        <p:nvSpPr>
          <p:cNvPr id="39" name="Rounded Rectangle 38">
            <a:extLst>
              <a:ext uri="{FF2B5EF4-FFF2-40B4-BE49-F238E27FC236}">
                <a16:creationId xmlns:a16="http://schemas.microsoft.com/office/drawing/2014/main" id="{9ED5E76C-5127-75F0-1590-CE8CC0215E16}"/>
              </a:ext>
            </a:extLst>
          </p:cNvPr>
          <p:cNvSpPr/>
          <p:nvPr/>
        </p:nvSpPr>
        <p:spPr>
          <a:xfrm>
            <a:off x="630255" y="6179168"/>
            <a:ext cx="3789345" cy="306000"/>
          </a:xfrm>
          <a:prstGeom prst="roundRect">
            <a:avLst>
              <a:gd name="adj" fmla="val 50000"/>
            </a:avLst>
          </a:prstGeom>
          <a:solidFill>
            <a:srgbClr val="F5F5F5"/>
          </a:solidFill>
          <a:ln w="9525">
            <a:solidFill>
              <a:srgbClr val="97BC6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sz="140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255903B3-1D3D-CE17-8DB9-6FB762A52257}"/>
              </a:ext>
            </a:extLst>
          </p:cNvPr>
          <p:cNvSpPr txBox="1"/>
          <p:nvPr/>
        </p:nvSpPr>
        <p:spPr>
          <a:xfrm>
            <a:off x="756255" y="6242446"/>
            <a:ext cx="756000" cy="215444"/>
          </a:xfrm>
          <a:prstGeom prst="rect">
            <a:avLst/>
          </a:prstGeom>
          <a:noFill/>
        </p:spPr>
        <p:txBody>
          <a:bodyPr wrap="square" lIns="0" tIns="0" rIns="0" bIns="0" anchor="ctr">
            <a:spAutoFit/>
          </a:bodyPr>
          <a:lstStyle/>
          <a:p>
            <a:pPr algn="l"/>
            <a:r>
              <a:rPr sz="1400" b="1" i="0" dirty="0">
                <a:solidFill>
                  <a:srgbClr val="0289AE"/>
                </a:solidFill>
                <a:latin typeface="Calibri" panose="020F0502020204030204" pitchFamily="34" charset="0"/>
                <a:cs typeface="Calibri" panose="020F0502020204030204" pitchFamily="34" charset="0"/>
              </a:rPr>
              <a:t>See also ›</a:t>
            </a:r>
          </a:p>
        </p:txBody>
      </p:sp>
      <p:sp>
        <p:nvSpPr>
          <p:cNvPr id="41" name="TextBox 40">
            <a:extLst>
              <a:ext uri="{FF2B5EF4-FFF2-40B4-BE49-F238E27FC236}">
                <a16:creationId xmlns:a16="http://schemas.microsoft.com/office/drawing/2014/main" id="{655B5C95-29FA-989E-678E-2FA5A098D7FD}"/>
              </a:ext>
            </a:extLst>
          </p:cNvPr>
          <p:cNvSpPr txBox="1"/>
          <p:nvPr/>
        </p:nvSpPr>
        <p:spPr>
          <a:xfrm>
            <a:off x="1512256" y="6242446"/>
            <a:ext cx="612000" cy="215444"/>
          </a:xfrm>
          <a:prstGeom prst="rect">
            <a:avLst/>
          </a:prstGeom>
          <a:noFill/>
        </p:spPr>
        <p:txBody>
          <a:bodyPr wrap="square" lIns="0" tIns="0" rIns="0" bIns="0" anchor="ctr">
            <a:spAutoFit/>
          </a:bodyPr>
          <a:lstStyle/>
          <a:p>
            <a:pPr algn="l"/>
            <a:r>
              <a:rPr sz="1400" b="1" i="0" dirty="0">
                <a:solidFill>
                  <a:srgbClr val="262626"/>
                </a:solidFill>
                <a:latin typeface="Calibri" panose="020F0502020204030204" pitchFamily="34" charset="0"/>
                <a:cs typeface="Calibri" panose="020F0502020204030204" pitchFamily="34" charset="0"/>
              </a:rPr>
              <a:t>C</a:t>
            </a:r>
            <a:r>
              <a:rPr lang="en-IE" sz="1400" b="1" i="0" dirty="0">
                <a:solidFill>
                  <a:srgbClr val="262626"/>
                </a:solidFill>
                <a:latin typeface="Calibri" panose="020F0502020204030204" pitchFamily="34" charset="0"/>
                <a:cs typeface="Calibri" panose="020F0502020204030204" pitchFamily="34" charset="0"/>
              </a:rPr>
              <a:t>2</a:t>
            </a:r>
            <a:r>
              <a:rPr sz="1400" b="1" i="0" dirty="0">
                <a:solidFill>
                  <a:srgbClr val="262626"/>
                </a:solidFill>
                <a:latin typeface="Calibri" panose="020F0502020204030204" pitchFamily="34" charset="0"/>
                <a:cs typeface="Calibri" panose="020F0502020204030204" pitchFamily="34" charset="0"/>
              </a:rPr>
              <a:t> M</a:t>
            </a:r>
            <a:r>
              <a:rPr lang="en-IE" sz="1400" b="1" i="0" dirty="0">
                <a:solidFill>
                  <a:srgbClr val="262626"/>
                </a:solidFill>
                <a:latin typeface="Calibri" panose="020F0502020204030204" pitchFamily="34" charset="0"/>
                <a:cs typeface="Calibri" panose="020F0502020204030204" pitchFamily="34" charset="0"/>
              </a:rPr>
              <a:t>2</a:t>
            </a:r>
            <a:endParaRPr sz="1400" b="1" i="0" dirty="0">
              <a:solidFill>
                <a:srgbClr val="262626"/>
              </a:solidFill>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CC0A6B68-0966-8D80-DCB9-CA01AC41E41B}"/>
              </a:ext>
            </a:extLst>
          </p:cNvPr>
          <p:cNvSpPr txBox="1"/>
          <p:nvPr/>
        </p:nvSpPr>
        <p:spPr>
          <a:xfrm>
            <a:off x="2106255" y="6242446"/>
            <a:ext cx="3492000" cy="215444"/>
          </a:xfrm>
          <a:prstGeom prst="rect">
            <a:avLst/>
          </a:prstGeom>
          <a:noFill/>
        </p:spPr>
        <p:txBody>
          <a:bodyPr wrap="square" lIns="0" tIns="0" rIns="0" bIns="0" anchor="ctr">
            <a:spAutoFit/>
          </a:bodyPr>
          <a:lstStyle/>
          <a:p>
            <a:r>
              <a:rPr lang="en-IE" sz="1400" dirty="0">
                <a:solidFill>
                  <a:srgbClr val="262626"/>
                </a:solidFill>
                <a:latin typeface="Calibri" panose="020F0502020204030204" pitchFamily="34" charset="0"/>
                <a:cs typeface="Calibri" panose="020F0502020204030204" pitchFamily="34" charset="0"/>
              </a:rPr>
              <a:t>- ·Data Analytics in Hospitality</a:t>
            </a:r>
          </a:p>
        </p:txBody>
      </p:sp>
      <p:sp>
        <p:nvSpPr>
          <p:cNvPr id="44" name="TextBox 97">
            <a:extLst>
              <a:ext uri="{FF2B5EF4-FFF2-40B4-BE49-F238E27FC236}">
                <a16:creationId xmlns:a16="http://schemas.microsoft.com/office/drawing/2014/main" id="{71F877D9-8CE0-10D1-8C6C-A88628E9FB04}"/>
              </a:ext>
            </a:extLst>
          </p:cNvPr>
          <p:cNvSpPr txBox="1"/>
          <p:nvPr/>
        </p:nvSpPr>
        <p:spPr>
          <a:xfrm>
            <a:off x="6840638" y="869302"/>
            <a:ext cx="4654348" cy="900631"/>
          </a:xfrm>
          <a:prstGeom prst="rect">
            <a:avLst/>
          </a:prstGeom>
          <a:solidFill>
            <a:schemeClr val="bg1"/>
          </a:solidFill>
        </p:spPr>
        <p:txBody>
          <a:bodyPr wrap="square">
            <a:spAutoFit/>
          </a:bodyPr>
          <a:lstStyle/>
          <a:p>
            <a:pPr algn="r">
              <a:lnSpc>
                <a:spcPts val="2100"/>
              </a:lnSpc>
            </a:pPr>
            <a:r>
              <a:rPr lang="en-US" sz="2000" b="1" dirty="0">
                <a:solidFill>
                  <a:srgbClr val="62A844"/>
                </a:solidFill>
              </a:rPr>
              <a:t>Circularity begins much earlier than</a:t>
            </a:r>
          </a:p>
          <a:p>
            <a:pPr algn="r">
              <a:lnSpc>
                <a:spcPts val="2100"/>
              </a:lnSpc>
            </a:pPr>
            <a:r>
              <a:rPr lang="en-US" sz="2000" b="1" dirty="0">
                <a:solidFill>
                  <a:srgbClr val="62A844"/>
                </a:solidFill>
              </a:rPr>
              <a:t> the recycling bin: in design, purchasing, use, maintenance and daily routines.</a:t>
            </a:r>
            <a:endParaRPr lang="en-US" sz="2000" dirty="0">
              <a:solidFill>
                <a:srgbClr val="62A844"/>
              </a:solidFill>
            </a:endParaRPr>
          </a:p>
        </p:txBody>
      </p:sp>
    </p:spTree>
    <p:extLst>
      <p:ext uri="{BB962C8B-B14F-4D97-AF65-F5344CB8AC3E}">
        <p14:creationId xmlns:p14="http://schemas.microsoft.com/office/powerpoint/2010/main" val="875807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7943A-596C-0251-5581-99B00819D2BE}"/>
            </a:ext>
          </a:extLst>
        </p:cNvPr>
        <p:cNvGrpSpPr/>
        <p:nvPr/>
      </p:nvGrpSpPr>
      <p:grpSpPr>
        <a:xfrm>
          <a:off x="0" y="0"/>
          <a:ext cx="0" cy="0"/>
          <a:chOff x="0" y="0"/>
          <a:chExt cx="0" cy="0"/>
        </a:xfrm>
      </p:grpSpPr>
      <p:grpSp>
        <p:nvGrpSpPr>
          <p:cNvPr id="33" name="Group 32">
            <a:extLst>
              <a:ext uri="{FF2B5EF4-FFF2-40B4-BE49-F238E27FC236}">
                <a16:creationId xmlns:a16="http://schemas.microsoft.com/office/drawing/2014/main" id="{EF7B44C9-E6C3-D4E1-6A65-BFA18183663D}"/>
              </a:ext>
            </a:extLst>
          </p:cNvPr>
          <p:cNvGrpSpPr/>
          <p:nvPr/>
        </p:nvGrpSpPr>
        <p:grpSpPr>
          <a:xfrm>
            <a:off x="528386" y="1312445"/>
            <a:ext cx="3415077" cy="3136882"/>
            <a:chOff x="1257612" y="1241800"/>
            <a:chExt cx="3415077" cy="3136882"/>
          </a:xfrm>
        </p:grpSpPr>
        <p:sp>
          <p:nvSpPr>
            <p:cNvPr id="30" name="Freeform 8">
              <a:extLst>
                <a:ext uri="{FF2B5EF4-FFF2-40B4-BE49-F238E27FC236}">
                  <a16:creationId xmlns:a16="http://schemas.microsoft.com/office/drawing/2014/main" id="{3332A027-4739-D8C8-E538-F02AC0E25449}"/>
                </a:ext>
              </a:extLst>
            </p:cNvPr>
            <p:cNvSpPr/>
            <p:nvPr/>
          </p:nvSpPr>
          <p:spPr>
            <a:xfrm rot="1800000">
              <a:off x="1831035" y="1241800"/>
              <a:ext cx="1526496" cy="2109117"/>
            </a:xfrm>
            <a:custGeom>
              <a:avLst/>
              <a:gdLst>
                <a:gd name="connsiteX0" fmla="*/ 1621671 w 1646133"/>
                <a:gd name="connsiteY0" fmla="*/ 0 h 2368677"/>
                <a:gd name="connsiteX1" fmla="*/ 1621922 w 1646133"/>
                <a:gd name="connsiteY1" fmla="*/ 8942 h 2368677"/>
                <a:gd name="connsiteX2" fmla="*/ 1646133 w 1646133"/>
                <a:gd name="connsiteY2" fmla="*/ 871529 h 2368677"/>
                <a:gd name="connsiteX3" fmla="*/ 1241570 w 1646133"/>
                <a:gd name="connsiteY3" fmla="*/ 990702 h 2368677"/>
                <a:gd name="connsiteX4" fmla="*/ 964227 w 1646133"/>
                <a:gd name="connsiteY4" fmla="*/ 2073481 h 2368677"/>
                <a:gd name="connsiteX5" fmla="*/ 483810 w 1646133"/>
                <a:gd name="connsiteY5" fmla="*/ 2368677 h 2368677"/>
                <a:gd name="connsiteX6" fmla="*/ 166230 w 1646133"/>
                <a:gd name="connsiteY6" fmla="*/ 2277717 h 2368677"/>
                <a:gd name="connsiteX7" fmla="*/ 108092 w 1646133"/>
                <a:gd name="connsiteY7" fmla="*/ 2261065 h 2368677"/>
                <a:gd name="connsiteX8" fmla="*/ 74730 w 1646133"/>
                <a:gd name="connsiteY8" fmla="*/ 2169288 h 2368677"/>
                <a:gd name="connsiteX9" fmla="*/ 0 w 1646133"/>
                <a:gd name="connsiteY9" fmla="*/ 1671594 h 2368677"/>
                <a:gd name="connsiteX10" fmla="*/ 1492273 w 1646133"/>
                <a:gd name="connsiteY10" fmla="*/ 6579 h 2368677"/>
                <a:gd name="connsiteX11" fmla="*/ 1621671 w 1646133"/>
                <a:gd name="connsiteY11" fmla="*/ 0 h 236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6133" h="2368677">
                  <a:moveTo>
                    <a:pt x="1621671" y="0"/>
                  </a:moveTo>
                  <a:lnTo>
                    <a:pt x="1621922" y="8942"/>
                  </a:lnTo>
                  <a:cubicBezTo>
                    <a:pt x="1624767" y="110301"/>
                    <a:pt x="1631270" y="341979"/>
                    <a:pt x="1646133" y="871529"/>
                  </a:cubicBezTo>
                  <a:cubicBezTo>
                    <a:pt x="1507391" y="874279"/>
                    <a:pt x="1368119" y="912943"/>
                    <a:pt x="1241570" y="990702"/>
                  </a:cubicBezTo>
                  <a:cubicBezTo>
                    <a:pt x="871297" y="1218219"/>
                    <a:pt x="751269" y="1698006"/>
                    <a:pt x="964227" y="2073481"/>
                  </a:cubicBezTo>
                  <a:lnTo>
                    <a:pt x="483810" y="2368677"/>
                  </a:lnTo>
                  <a:cubicBezTo>
                    <a:pt x="483810" y="2368677"/>
                    <a:pt x="483810" y="2368677"/>
                    <a:pt x="166230" y="2277717"/>
                  </a:cubicBezTo>
                  <a:lnTo>
                    <a:pt x="108092" y="2261065"/>
                  </a:lnTo>
                  <a:lnTo>
                    <a:pt x="74730" y="2169288"/>
                  </a:lnTo>
                  <a:cubicBezTo>
                    <a:pt x="26164" y="2012067"/>
                    <a:pt x="0" y="1844907"/>
                    <a:pt x="0" y="1671594"/>
                  </a:cubicBezTo>
                  <a:cubicBezTo>
                    <a:pt x="0" y="805030"/>
                    <a:pt x="654086" y="92287"/>
                    <a:pt x="1492273" y="6579"/>
                  </a:cubicBezTo>
                  <a:lnTo>
                    <a:pt x="1621671" y="0"/>
                  </a:ln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9">
              <a:extLst>
                <a:ext uri="{FF2B5EF4-FFF2-40B4-BE49-F238E27FC236}">
                  <a16:creationId xmlns:a16="http://schemas.microsoft.com/office/drawing/2014/main" id="{57CBCA7A-AE07-6C83-6028-A3896379957C}"/>
                </a:ext>
              </a:extLst>
            </p:cNvPr>
            <p:cNvSpPr/>
            <p:nvPr/>
          </p:nvSpPr>
          <p:spPr>
            <a:xfrm rot="1800000">
              <a:off x="3146229" y="2005621"/>
              <a:ext cx="1526460" cy="2184575"/>
            </a:xfrm>
            <a:custGeom>
              <a:avLst/>
              <a:gdLst>
                <a:gd name="connsiteX0" fmla="*/ 293813 w 1646094"/>
                <a:gd name="connsiteY0" fmla="*/ 0 h 2453421"/>
                <a:gd name="connsiteX1" fmla="*/ 318864 w 1646094"/>
                <a:gd name="connsiteY1" fmla="*/ 3849 h 2453421"/>
                <a:gd name="connsiteX2" fmla="*/ 1646094 w 1646094"/>
                <a:gd name="connsiteY2" fmla="*/ 1643502 h 2453421"/>
                <a:gd name="connsiteX3" fmla="*/ 1445472 w 1646094"/>
                <a:gd name="connsiteY3" fmla="*/ 2441266 h 2453421"/>
                <a:gd name="connsiteX4" fmla="*/ 1438138 w 1646094"/>
                <a:gd name="connsiteY4" fmla="*/ 2453421 h 2453421"/>
                <a:gd name="connsiteX5" fmla="*/ 1407011 w 1646094"/>
                <a:gd name="connsiteY5" fmla="*/ 2436515 h 2453421"/>
                <a:gd name="connsiteX6" fmla="*/ 681916 w 1646094"/>
                <a:gd name="connsiteY6" fmla="*/ 2042702 h 2453421"/>
                <a:gd name="connsiteX7" fmla="*/ 667131 w 1646094"/>
                <a:gd name="connsiteY7" fmla="*/ 1225172 h 2453421"/>
                <a:gd name="connsiteX8" fmla="*/ 15543 w 1646094"/>
                <a:gd name="connsiteY8" fmla="*/ 842608 h 2453421"/>
                <a:gd name="connsiteX9" fmla="*/ 0 w 1646094"/>
                <a:gd name="connsiteY9" fmla="*/ 268190 h 2453421"/>
                <a:gd name="connsiteX10" fmla="*/ 239744 w 1646094"/>
                <a:gd name="connsiteY10" fmla="*/ 49354 h 2453421"/>
                <a:gd name="connsiteX11" fmla="*/ 293813 w 1646094"/>
                <a:gd name="connsiteY11" fmla="*/ 0 h 24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6094" h="2453421">
                  <a:moveTo>
                    <a:pt x="293813" y="0"/>
                  </a:moveTo>
                  <a:lnTo>
                    <a:pt x="318864" y="3849"/>
                  </a:lnTo>
                  <a:cubicBezTo>
                    <a:pt x="1076313" y="159911"/>
                    <a:pt x="1646094" y="834709"/>
                    <a:pt x="1646094" y="1643502"/>
                  </a:cubicBezTo>
                  <a:cubicBezTo>
                    <a:pt x="1646094" y="1932357"/>
                    <a:pt x="1573418" y="2204120"/>
                    <a:pt x="1445472" y="2441266"/>
                  </a:cubicBezTo>
                  <a:lnTo>
                    <a:pt x="1438138" y="2453421"/>
                  </a:lnTo>
                  <a:lnTo>
                    <a:pt x="1407011" y="2436515"/>
                  </a:lnTo>
                  <a:cubicBezTo>
                    <a:pt x="1303426" y="2380256"/>
                    <a:pt x="1096256" y="2267738"/>
                    <a:pt x="681916" y="2042702"/>
                  </a:cubicBezTo>
                  <a:cubicBezTo>
                    <a:pt x="821432" y="1796829"/>
                    <a:pt x="825872" y="1483514"/>
                    <a:pt x="667131" y="1225172"/>
                  </a:cubicBezTo>
                  <a:cubicBezTo>
                    <a:pt x="521379" y="987968"/>
                    <a:pt x="274127" y="853571"/>
                    <a:pt x="15543" y="842608"/>
                  </a:cubicBezTo>
                  <a:cubicBezTo>
                    <a:pt x="15543" y="842608"/>
                    <a:pt x="15543" y="842608"/>
                    <a:pt x="0" y="268190"/>
                  </a:cubicBezTo>
                  <a:cubicBezTo>
                    <a:pt x="0" y="268190"/>
                    <a:pt x="0" y="268190"/>
                    <a:pt x="239744" y="49354"/>
                  </a:cubicBezTo>
                  <a:lnTo>
                    <a:pt x="293813" y="0"/>
                  </a:ln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10">
              <a:extLst>
                <a:ext uri="{FF2B5EF4-FFF2-40B4-BE49-F238E27FC236}">
                  <a16:creationId xmlns:a16="http://schemas.microsoft.com/office/drawing/2014/main" id="{2DBB58E5-7D31-7C5B-518D-8D9260C305C8}"/>
                </a:ext>
              </a:extLst>
            </p:cNvPr>
            <p:cNvSpPr/>
            <p:nvPr/>
          </p:nvSpPr>
          <p:spPr>
            <a:xfrm rot="1800000">
              <a:off x="1257612" y="3284265"/>
              <a:ext cx="2475631" cy="1094417"/>
            </a:xfrm>
            <a:custGeom>
              <a:avLst/>
              <a:gdLst>
                <a:gd name="connsiteX0" fmla="*/ 729427 w 2669654"/>
                <a:gd name="connsiteY0" fmla="*/ 0 h 1229102"/>
                <a:gd name="connsiteX1" fmla="*/ 1823252 w 2669654"/>
                <a:gd name="connsiteY1" fmla="*/ 245975 h 1229102"/>
                <a:gd name="connsiteX2" fmla="*/ 2075821 w 2669654"/>
                <a:gd name="connsiteY2" fmla="*/ 267 h 1229102"/>
                <a:gd name="connsiteX3" fmla="*/ 2577206 w 2669654"/>
                <a:gd name="connsiteY3" fmla="*/ 272455 h 1229102"/>
                <a:gd name="connsiteX4" fmla="*/ 2655437 w 2669654"/>
                <a:gd name="connsiteY4" fmla="*/ 582800 h 1229102"/>
                <a:gd name="connsiteX5" fmla="*/ 2669654 w 2669654"/>
                <a:gd name="connsiteY5" fmla="*/ 639201 h 1229102"/>
                <a:gd name="connsiteX6" fmla="*/ 2579660 w 2669654"/>
                <a:gd name="connsiteY6" fmla="*/ 738900 h 1229102"/>
                <a:gd name="connsiteX7" fmla="*/ 1404289 w 2669654"/>
                <a:gd name="connsiteY7" fmla="*/ 1229102 h 1229102"/>
                <a:gd name="connsiteX8" fmla="*/ 25945 w 2669654"/>
                <a:gd name="connsiteY8" fmla="*/ 491203 h 1229102"/>
                <a:gd name="connsiteX9" fmla="*/ 0 w 2669654"/>
                <a:gd name="connsiteY9" fmla="*/ 448202 h 1229102"/>
                <a:gd name="connsiteX10" fmla="*/ 28122 w 2669654"/>
                <a:gd name="connsiteY10" fmla="*/ 430923 h 1229102"/>
                <a:gd name="connsiteX11" fmla="*/ 729427 w 2669654"/>
                <a:gd name="connsiteY11" fmla="*/ 0 h 122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9654" h="1229102">
                  <a:moveTo>
                    <a:pt x="729427" y="0"/>
                  </a:moveTo>
                  <a:cubicBezTo>
                    <a:pt x="967078" y="363122"/>
                    <a:pt x="1451800" y="474216"/>
                    <a:pt x="1823252" y="245975"/>
                  </a:cubicBezTo>
                  <a:cubicBezTo>
                    <a:pt x="1927540" y="181894"/>
                    <a:pt x="2012721" y="97227"/>
                    <a:pt x="2075821" y="267"/>
                  </a:cubicBezTo>
                  <a:cubicBezTo>
                    <a:pt x="2075821" y="267"/>
                    <a:pt x="2075821" y="267"/>
                    <a:pt x="2577206" y="272455"/>
                  </a:cubicBezTo>
                  <a:cubicBezTo>
                    <a:pt x="2577206" y="272455"/>
                    <a:pt x="2577206" y="272455"/>
                    <a:pt x="2655437" y="582800"/>
                  </a:cubicBezTo>
                  <a:lnTo>
                    <a:pt x="2669654" y="639201"/>
                  </a:lnTo>
                  <a:lnTo>
                    <a:pt x="2579660" y="738900"/>
                  </a:lnTo>
                  <a:cubicBezTo>
                    <a:pt x="2278857" y="1041772"/>
                    <a:pt x="1863300" y="1229102"/>
                    <a:pt x="1404289" y="1229102"/>
                  </a:cubicBezTo>
                  <a:cubicBezTo>
                    <a:pt x="830525" y="1229102"/>
                    <a:pt x="324659" y="936399"/>
                    <a:pt x="25945" y="491203"/>
                  </a:cubicBezTo>
                  <a:lnTo>
                    <a:pt x="0" y="448202"/>
                  </a:lnTo>
                  <a:lnTo>
                    <a:pt x="28122" y="430923"/>
                  </a:lnTo>
                  <a:cubicBezTo>
                    <a:pt x="128308" y="369362"/>
                    <a:pt x="328681" y="246242"/>
                    <a:pt x="729427" y="0"/>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0" name="Textfeld 99">
            <a:extLst>
              <a:ext uri="{FF2B5EF4-FFF2-40B4-BE49-F238E27FC236}">
                <a16:creationId xmlns:a16="http://schemas.microsoft.com/office/drawing/2014/main" id="{00F6C630-9E4D-EAF2-BA5A-A049EB099C55}"/>
              </a:ext>
            </a:extLst>
          </p:cNvPr>
          <p:cNvSpPr txBox="1"/>
          <p:nvPr/>
        </p:nvSpPr>
        <p:spPr>
          <a:xfrm>
            <a:off x="517553" y="960870"/>
            <a:ext cx="10899000" cy="461665"/>
          </a:xfrm>
          <a:prstGeom prst="rect">
            <a:avLst/>
          </a:prstGeom>
          <a:noFill/>
        </p:spPr>
        <p:txBody>
          <a:bodyPr wrap="square">
            <a:spAutoFit/>
          </a:bodyPr>
          <a:lstStyle/>
          <a:p>
            <a:r>
              <a:rPr lang="en-US" sz="2400" dirty="0">
                <a:solidFill>
                  <a:srgbClr val="262626"/>
                </a:solidFill>
              </a:rPr>
              <a:t>A circular economy is based on three principles, all driven by design.</a:t>
            </a:r>
            <a:endParaRPr lang="de-DE" sz="2400" dirty="0">
              <a:solidFill>
                <a:srgbClr val="262626"/>
              </a:solidFill>
            </a:endParaRPr>
          </a:p>
        </p:txBody>
      </p:sp>
      <p:sp>
        <p:nvSpPr>
          <p:cNvPr id="21" name="Textfeld 20">
            <a:extLst>
              <a:ext uri="{FF2B5EF4-FFF2-40B4-BE49-F238E27FC236}">
                <a16:creationId xmlns:a16="http://schemas.microsoft.com/office/drawing/2014/main" id="{A669C594-7C43-6D58-CAA5-A87E465A826A}"/>
              </a:ext>
            </a:extLst>
          </p:cNvPr>
          <p:cNvSpPr txBox="1"/>
          <p:nvPr/>
        </p:nvSpPr>
        <p:spPr>
          <a:xfrm>
            <a:off x="676785" y="6269186"/>
            <a:ext cx="10946266" cy="523220"/>
          </a:xfrm>
          <a:prstGeom prst="rect">
            <a:avLst/>
          </a:prstGeom>
          <a:noFill/>
        </p:spPr>
        <p:txBody>
          <a:bodyPr wrap="square">
            <a:spAutoFit/>
          </a:bodyPr>
          <a:lstStyle/>
          <a:p>
            <a:r>
              <a:rPr lang="en-US" sz="1400" dirty="0">
                <a:solidFill>
                  <a:srgbClr val="262626"/>
                </a:solidFill>
              </a:rPr>
              <a:t>Further Reading: </a:t>
            </a:r>
            <a:r>
              <a:rPr lang="en-US" sz="1400" dirty="0">
                <a:solidFill>
                  <a:srgbClr val="262626"/>
                </a:solidFill>
                <a:hlinkClick r:id="rId2">
                  <a:extLst>
                    <a:ext uri="{A12FA001-AC4F-418D-AE19-62706E023703}">
                      <ahyp:hlinkClr xmlns:ahyp="http://schemas.microsoft.com/office/drawing/2018/hyperlinkcolor" val="tx"/>
                    </a:ext>
                  </a:extLst>
                </a:hlinkClick>
              </a:rPr>
              <a:t>https://www.ellenmacarthurfoundation.org/topics/circular-economy-introduction/overview?utm_source=chatgpt.com</a:t>
            </a:r>
            <a:endParaRPr lang="en-US" sz="1400" dirty="0">
              <a:solidFill>
                <a:srgbClr val="262626"/>
              </a:solidFill>
            </a:endParaRPr>
          </a:p>
          <a:p>
            <a:endParaRPr lang="de-DE" sz="1400" dirty="0">
              <a:solidFill>
                <a:srgbClr val="262626"/>
              </a:solidFill>
            </a:endParaRPr>
          </a:p>
        </p:txBody>
      </p:sp>
      <p:sp>
        <p:nvSpPr>
          <p:cNvPr id="22" name="TextBox 6">
            <a:extLst>
              <a:ext uri="{FF2B5EF4-FFF2-40B4-BE49-F238E27FC236}">
                <a16:creationId xmlns:a16="http://schemas.microsoft.com/office/drawing/2014/main" id="{9883A43A-B76A-5D09-A1E4-F23920ACB7EE}"/>
              </a:ext>
            </a:extLst>
          </p:cNvPr>
          <p:cNvSpPr txBox="1"/>
          <p:nvPr/>
        </p:nvSpPr>
        <p:spPr>
          <a:xfrm>
            <a:off x="1082050" y="5072417"/>
            <a:ext cx="3397872" cy="900631"/>
          </a:xfrm>
          <a:prstGeom prst="rect">
            <a:avLst/>
          </a:prstGeom>
          <a:noFill/>
        </p:spPr>
        <p:txBody>
          <a:bodyPr wrap="square" lIns="91440" tIns="45720" rIns="91440" bIns="45720" rtlCol="0" anchor="b">
            <a:spAutoFit/>
          </a:bodyPr>
          <a:lstStyle/>
          <a:p>
            <a:pPr>
              <a:lnSpc>
                <a:spcPts val="2100"/>
              </a:lnSpc>
            </a:pPr>
            <a:r>
              <a:rPr lang="en-US" sz="2000" dirty="0">
                <a:solidFill>
                  <a:srgbClr val="262626"/>
                </a:solidFill>
              </a:rPr>
              <a:t>Design products, services and routines so waste appears less often in the first place.</a:t>
            </a:r>
          </a:p>
        </p:txBody>
      </p:sp>
      <p:sp>
        <p:nvSpPr>
          <p:cNvPr id="25" name="Text Placeholder 11">
            <a:extLst>
              <a:ext uri="{FF2B5EF4-FFF2-40B4-BE49-F238E27FC236}">
                <a16:creationId xmlns:a16="http://schemas.microsoft.com/office/drawing/2014/main" id="{15D78843-C2A8-4235-A12F-276801A81235}"/>
              </a:ext>
            </a:extLst>
          </p:cNvPr>
          <p:cNvSpPr txBox="1">
            <a:spLocks/>
          </p:cNvSpPr>
          <p:nvPr/>
        </p:nvSpPr>
        <p:spPr>
          <a:xfrm>
            <a:off x="429115" y="315557"/>
            <a:ext cx="9992356" cy="669624"/>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520"/>
              </a:lnSpc>
              <a:spcBef>
                <a:spcPts val="0"/>
              </a:spcBef>
              <a:buNone/>
            </a:pPr>
            <a:r>
              <a:rPr lang="en-US" sz="3400" b="1" dirty="0">
                <a:solidFill>
                  <a:srgbClr val="262626"/>
                </a:solidFill>
                <a:cs typeface="Times New Roman" panose="02020603050405020304" pitchFamily="18" charset="0"/>
              </a:rPr>
              <a:t>Three Core Principles of the Circular Economy</a:t>
            </a:r>
          </a:p>
        </p:txBody>
      </p:sp>
      <p:cxnSp>
        <p:nvCxnSpPr>
          <p:cNvPr id="26" name="Straight Connector 25">
            <a:extLst>
              <a:ext uri="{FF2B5EF4-FFF2-40B4-BE49-F238E27FC236}">
                <a16:creationId xmlns:a16="http://schemas.microsoft.com/office/drawing/2014/main" id="{44E73B6C-420E-7023-1DBB-118839B28544}"/>
              </a:ext>
            </a:extLst>
          </p:cNvPr>
          <p:cNvCxnSpPr>
            <a:cxnSpLocks/>
          </p:cNvCxnSpPr>
          <p:nvPr/>
        </p:nvCxnSpPr>
        <p:spPr>
          <a:xfrm>
            <a:off x="32906" y="891695"/>
            <a:ext cx="9977718" cy="0"/>
          </a:xfrm>
          <a:prstGeom prst="line">
            <a:avLst/>
          </a:prstGeom>
          <a:ln w="34925">
            <a:solidFill>
              <a:srgbClr val="62A844"/>
            </a:solidFill>
            <a:prstDash val="sysDot"/>
          </a:ln>
        </p:spPr>
        <p:style>
          <a:lnRef idx="1">
            <a:schemeClr val="accent1"/>
          </a:lnRef>
          <a:fillRef idx="0">
            <a:schemeClr val="accent1"/>
          </a:fillRef>
          <a:effectRef idx="0">
            <a:schemeClr val="accent1"/>
          </a:effectRef>
          <a:fontRef idx="minor">
            <a:schemeClr val="tx1"/>
          </a:fontRef>
        </p:style>
      </p:cxnSp>
      <p:sp>
        <p:nvSpPr>
          <p:cNvPr id="28" name="Oval 39">
            <a:extLst>
              <a:ext uri="{FF2B5EF4-FFF2-40B4-BE49-F238E27FC236}">
                <a16:creationId xmlns:a16="http://schemas.microsoft.com/office/drawing/2014/main" id="{DE27B0A5-F418-16C0-F1B0-F22B0C6D72D3}"/>
              </a:ext>
            </a:extLst>
          </p:cNvPr>
          <p:cNvSpPr/>
          <p:nvPr/>
        </p:nvSpPr>
        <p:spPr>
          <a:xfrm>
            <a:off x="1295115" y="2147983"/>
            <a:ext cx="2033443" cy="1952523"/>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Rectangle 7">
            <a:extLst>
              <a:ext uri="{FF2B5EF4-FFF2-40B4-BE49-F238E27FC236}">
                <a16:creationId xmlns:a16="http://schemas.microsoft.com/office/drawing/2014/main" id="{2A5BE0C3-3D6E-6DFE-9746-7700EFB27FE8}"/>
              </a:ext>
            </a:extLst>
          </p:cNvPr>
          <p:cNvSpPr/>
          <p:nvPr/>
        </p:nvSpPr>
        <p:spPr>
          <a:xfrm>
            <a:off x="1443439" y="2624107"/>
            <a:ext cx="1736794" cy="1000274"/>
          </a:xfrm>
          <a:prstGeom prst="rect">
            <a:avLst/>
          </a:prstGeom>
        </p:spPr>
        <p:txBody>
          <a:bodyPr wrap="square" lIns="0" tIns="0" rIns="0" bIns="0" anchor="ctr">
            <a:spAutoFit/>
          </a:bodyPr>
          <a:lstStyle/>
          <a:p>
            <a:pPr algn="ctr">
              <a:lnSpc>
                <a:spcPts val="2580"/>
              </a:lnSpc>
            </a:pPr>
            <a:r>
              <a:rPr lang="en-US" sz="2500" dirty="0">
                <a:solidFill>
                  <a:srgbClr val="262626"/>
                </a:solidFill>
              </a:rPr>
              <a:t>Eliminate Waste and Pollution</a:t>
            </a:r>
            <a:endParaRPr lang="en-US" sz="2500" b="1" dirty="0">
              <a:solidFill>
                <a:srgbClr val="262626"/>
              </a:solidFill>
            </a:endParaRPr>
          </a:p>
        </p:txBody>
      </p:sp>
      <p:grpSp>
        <p:nvGrpSpPr>
          <p:cNvPr id="37" name="Group 36">
            <a:extLst>
              <a:ext uri="{FF2B5EF4-FFF2-40B4-BE49-F238E27FC236}">
                <a16:creationId xmlns:a16="http://schemas.microsoft.com/office/drawing/2014/main" id="{5D728602-2915-DC31-C533-336AD9EA4F0A}"/>
              </a:ext>
            </a:extLst>
          </p:cNvPr>
          <p:cNvGrpSpPr/>
          <p:nvPr/>
        </p:nvGrpSpPr>
        <p:grpSpPr>
          <a:xfrm>
            <a:off x="4255036" y="1312445"/>
            <a:ext cx="3415077" cy="3136882"/>
            <a:chOff x="1257612" y="1241800"/>
            <a:chExt cx="3415077" cy="3136882"/>
          </a:xfrm>
        </p:grpSpPr>
        <p:sp>
          <p:nvSpPr>
            <p:cNvPr id="38" name="Freeform 8">
              <a:extLst>
                <a:ext uri="{FF2B5EF4-FFF2-40B4-BE49-F238E27FC236}">
                  <a16:creationId xmlns:a16="http://schemas.microsoft.com/office/drawing/2014/main" id="{A37AC1E2-D9B5-AA80-1CE3-B114A79B7890}"/>
                </a:ext>
              </a:extLst>
            </p:cNvPr>
            <p:cNvSpPr/>
            <p:nvPr/>
          </p:nvSpPr>
          <p:spPr>
            <a:xfrm rot="1800000">
              <a:off x="1831035" y="1241800"/>
              <a:ext cx="1526496" cy="2109117"/>
            </a:xfrm>
            <a:custGeom>
              <a:avLst/>
              <a:gdLst>
                <a:gd name="connsiteX0" fmla="*/ 1621671 w 1646133"/>
                <a:gd name="connsiteY0" fmla="*/ 0 h 2368677"/>
                <a:gd name="connsiteX1" fmla="*/ 1621922 w 1646133"/>
                <a:gd name="connsiteY1" fmla="*/ 8942 h 2368677"/>
                <a:gd name="connsiteX2" fmla="*/ 1646133 w 1646133"/>
                <a:gd name="connsiteY2" fmla="*/ 871529 h 2368677"/>
                <a:gd name="connsiteX3" fmla="*/ 1241570 w 1646133"/>
                <a:gd name="connsiteY3" fmla="*/ 990702 h 2368677"/>
                <a:gd name="connsiteX4" fmla="*/ 964227 w 1646133"/>
                <a:gd name="connsiteY4" fmla="*/ 2073481 h 2368677"/>
                <a:gd name="connsiteX5" fmla="*/ 483810 w 1646133"/>
                <a:gd name="connsiteY5" fmla="*/ 2368677 h 2368677"/>
                <a:gd name="connsiteX6" fmla="*/ 166230 w 1646133"/>
                <a:gd name="connsiteY6" fmla="*/ 2277717 h 2368677"/>
                <a:gd name="connsiteX7" fmla="*/ 108092 w 1646133"/>
                <a:gd name="connsiteY7" fmla="*/ 2261065 h 2368677"/>
                <a:gd name="connsiteX8" fmla="*/ 74730 w 1646133"/>
                <a:gd name="connsiteY8" fmla="*/ 2169288 h 2368677"/>
                <a:gd name="connsiteX9" fmla="*/ 0 w 1646133"/>
                <a:gd name="connsiteY9" fmla="*/ 1671594 h 2368677"/>
                <a:gd name="connsiteX10" fmla="*/ 1492273 w 1646133"/>
                <a:gd name="connsiteY10" fmla="*/ 6579 h 2368677"/>
                <a:gd name="connsiteX11" fmla="*/ 1621671 w 1646133"/>
                <a:gd name="connsiteY11" fmla="*/ 0 h 236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6133" h="2368677">
                  <a:moveTo>
                    <a:pt x="1621671" y="0"/>
                  </a:moveTo>
                  <a:lnTo>
                    <a:pt x="1621922" y="8942"/>
                  </a:lnTo>
                  <a:cubicBezTo>
                    <a:pt x="1624767" y="110301"/>
                    <a:pt x="1631270" y="341979"/>
                    <a:pt x="1646133" y="871529"/>
                  </a:cubicBezTo>
                  <a:cubicBezTo>
                    <a:pt x="1507391" y="874279"/>
                    <a:pt x="1368119" y="912943"/>
                    <a:pt x="1241570" y="990702"/>
                  </a:cubicBezTo>
                  <a:cubicBezTo>
                    <a:pt x="871297" y="1218219"/>
                    <a:pt x="751269" y="1698006"/>
                    <a:pt x="964227" y="2073481"/>
                  </a:cubicBezTo>
                  <a:lnTo>
                    <a:pt x="483810" y="2368677"/>
                  </a:lnTo>
                  <a:cubicBezTo>
                    <a:pt x="483810" y="2368677"/>
                    <a:pt x="483810" y="2368677"/>
                    <a:pt x="166230" y="2277717"/>
                  </a:cubicBezTo>
                  <a:lnTo>
                    <a:pt x="108092" y="2261065"/>
                  </a:lnTo>
                  <a:lnTo>
                    <a:pt x="74730" y="2169288"/>
                  </a:lnTo>
                  <a:cubicBezTo>
                    <a:pt x="26164" y="2012067"/>
                    <a:pt x="0" y="1844907"/>
                    <a:pt x="0" y="1671594"/>
                  </a:cubicBezTo>
                  <a:cubicBezTo>
                    <a:pt x="0" y="805030"/>
                    <a:pt x="654086" y="92287"/>
                    <a:pt x="1492273" y="6579"/>
                  </a:cubicBezTo>
                  <a:lnTo>
                    <a:pt x="1621671" y="0"/>
                  </a:ln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9">
              <a:extLst>
                <a:ext uri="{FF2B5EF4-FFF2-40B4-BE49-F238E27FC236}">
                  <a16:creationId xmlns:a16="http://schemas.microsoft.com/office/drawing/2014/main" id="{17575090-DFF0-BFBE-406F-443BC1F0C29B}"/>
                </a:ext>
              </a:extLst>
            </p:cNvPr>
            <p:cNvSpPr/>
            <p:nvPr/>
          </p:nvSpPr>
          <p:spPr>
            <a:xfrm rot="1800000">
              <a:off x="3146229" y="2005621"/>
              <a:ext cx="1526460" cy="2184575"/>
            </a:xfrm>
            <a:custGeom>
              <a:avLst/>
              <a:gdLst>
                <a:gd name="connsiteX0" fmla="*/ 293813 w 1646094"/>
                <a:gd name="connsiteY0" fmla="*/ 0 h 2453421"/>
                <a:gd name="connsiteX1" fmla="*/ 318864 w 1646094"/>
                <a:gd name="connsiteY1" fmla="*/ 3849 h 2453421"/>
                <a:gd name="connsiteX2" fmla="*/ 1646094 w 1646094"/>
                <a:gd name="connsiteY2" fmla="*/ 1643502 h 2453421"/>
                <a:gd name="connsiteX3" fmla="*/ 1445472 w 1646094"/>
                <a:gd name="connsiteY3" fmla="*/ 2441266 h 2453421"/>
                <a:gd name="connsiteX4" fmla="*/ 1438138 w 1646094"/>
                <a:gd name="connsiteY4" fmla="*/ 2453421 h 2453421"/>
                <a:gd name="connsiteX5" fmla="*/ 1407011 w 1646094"/>
                <a:gd name="connsiteY5" fmla="*/ 2436515 h 2453421"/>
                <a:gd name="connsiteX6" fmla="*/ 681916 w 1646094"/>
                <a:gd name="connsiteY6" fmla="*/ 2042702 h 2453421"/>
                <a:gd name="connsiteX7" fmla="*/ 667131 w 1646094"/>
                <a:gd name="connsiteY7" fmla="*/ 1225172 h 2453421"/>
                <a:gd name="connsiteX8" fmla="*/ 15543 w 1646094"/>
                <a:gd name="connsiteY8" fmla="*/ 842608 h 2453421"/>
                <a:gd name="connsiteX9" fmla="*/ 0 w 1646094"/>
                <a:gd name="connsiteY9" fmla="*/ 268190 h 2453421"/>
                <a:gd name="connsiteX10" fmla="*/ 239744 w 1646094"/>
                <a:gd name="connsiteY10" fmla="*/ 49354 h 2453421"/>
                <a:gd name="connsiteX11" fmla="*/ 293813 w 1646094"/>
                <a:gd name="connsiteY11" fmla="*/ 0 h 24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6094" h="2453421">
                  <a:moveTo>
                    <a:pt x="293813" y="0"/>
                  </a:moveTo>
                  <a:lnTo>
                    <a:pt x="318864" y="3849"/>
                  </a:lnTo>
                  <a:cubicBezTo>
                    <a:pt x="1076313" y="159911"/>
                    <a:pt x="1646094" y="834709"/>
                    <a:pt x="1646094" y="1643502"/>
                  </a:cubicBezTo>
                  <a:cubicBezTo>
                    <a:pt x="1646094" y="1932357"/>
                    <a:pt x="1573418" y="2204120"/>
                    <a:pt x="1445472" y="2441266"/>
                  </a:cubicBezTo>
                  <a:lnTo>
                    <a:pt x="1438138" y="2453421"/>
                  </a:lnTo>
                  <a:lnTo>
                    <a:pt x="1407011" y="2436515"/>
                  </a:lnTo>
                  <a:cubicBezTo>
                    <a:pt x="1303426" y="2380256"/>
                    <a:pt x="1096256" y="2267738"/>
                    <a:pt x="681916" y="2042702"/>
                  </a:cubicBezTo>
                  <a:cubicBezTo>
                    <a:pt x="821432" y="1796829"/>
                    <a:pt x="825872" y="1483514"/>
                    <a:pt x="667131" y="1225172"/>
                  </a:cubicBezTo>
                  <a:cubicBezTo>
                    <a:pt x="521379" y="987968"/>
                    <a:pt x="274127" y="853571"/>
                    <a:pt x="15543" y="842608"/>
                  </a:cubicBezTo>
                  <a:cubicBezTo>
                    <a:pt x="15543" y="842608"/>
                    <a:pt x="15543" y="842608"/>
                    <a:pt x="0" y="268190"/>
                  </a:cubicBezTo>
                  <a:cubicBezTo>
                    <a:pt x="0" y="268190"/>
                    <a:pt x="0" y="268190"/>
                    <a:pt x="239744" y="49354"/>
                  </a:cubicBezTo>
                  <a:lnTo>
                    <a:pt x="293813" y="0"/>
                  </a:ln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10">
              <a:extLst>
                <a:ext uri="{FF2B5EF4-FFF2-40B4-BE49-F238E27FC236}">
                  <a16:creationId xmlns:a16="http://schemas.microsoft.com/office/drawing/2014/main" id="{E2FF8743-1E29-713D-DB9A-7423A3C13150}"/>
                </a:ext>
              </a:extLst>
            </p:cNvPr>
            <p:cNvSpPr/>
            <p:nvPr/>
          </p:nvSpPr>
          <p:spPr>
            <a:xfrm rot="1800000">
              <a:off x="1257612" y="3284265"/>
              <a:ext cx="2475631" cy="1094417"/>
            </a:xfrm>
            <a:custGeom>
              <a:avLst/>
              <a:gdLst>
                <a:gd name="connsiteX0" fmla="*/ 729427 w 2669654"/>
                <a:gd name="connsiteY0" fmla="*/ 0 h 1229102"/>
                <a:gd name="connsiteX1" fmla="*/ 1823252 w 2669654"/>
                <a:gd name="connsiteY1" fmla="*/ 245975 h 1229102"/>
                <a:gd name="connsiteX2" fmla="*/ 2075821 w 2669654"/>
                <a:gd name="connsiteY2" fmla="*/ 267 h 1229102"/>
                <a:gd name="connsiteX3" fmla="*/ 2577206 w 2669654"/>
                <a:gd name="connsiteY3" fmla="*/ 272455 h 1229102"/>
                <a:gd name="connsiteX4" fmla="*/ 2655437 w 2669654"/>
                <a:gd name="connsiteY4" fmla="*/ 582800 h 1229102"/>
                <a:gd name="connsiteX5" fmla="*/ 2669654 w 2669654"/>
                <a:gd name="connsiteY5" fmla="*/ 639201 h 1229102"/>
                <a:gd name="connsiteX6" fmla="*/ 2579660 w 2669654"/>
                <a:gd name="connsiteY6" fmla="*/ 738900 h 1229102"/>
                <a:gd name="connsiteX7" fmla="*/ 1404289 w 2669654"/>
                <a:gd name="connsiteY7" fmla="*/ 1229102 h 1229102"/>
                <a:gd name="connsiteX8" fmla="*/ 25945 w 2669654"/>
                <a:gd name="connsiteY8" fmla="*/ 491203 h 1229102"/>
                <a:gd name="connsiteX9" fmla="*/ 0 w 2669654"/>
                <a:gd name="connsiteY9" fmla="*/ 448202 h 1229102"/>
                <a:gd name="connsiteX10" fmla="*/ 28122 w 2669654"/>
                <a:gd name="connsiteY10" fmla="*/ 430923 h 1229102"/>
                <a:gd name="connsiteX11" fmla="*/ 729427 w 2669654"/>
                <a:gd name="connsiteY11" fmla="*/ 0 h 122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9654" h="1229102">
                  <a:moveTo>
                    <a:pt x="729427" y="0"/>
                  </a:moveTo>
                  <a:cubicBezTo>
                    <a:pt x="967078" y="363122"/>
                    <a:pt x="1451800" y="474216"/>
                    <a:pt x="1823252" y="245975"/>
                  </a:cubicBezTo>
                  <a:cubicBezTo>
                    <a:pt x="1927540" y="181894"/>
                    <a:pt x="2012721" y="97227"/>
                    <a:pt x="2075821" y="267"/>
                  </a:cubicBezTo>
                  <a:cubicBezTo>
                    <a:pt x="2075821" y="267"/>
                    <a:pt x="2075821" y="267"/>
                    <a:pt x="2577206" y="272455"/>
                  </a:cubicBezTo>
                  <a:cubicBezTo>
                    <a:pt x="2577206" y="272455"/>
                    <a:pt x="2577206" y="272455"/>
                    <a:pt x="2655437" y="582800"/>
                  </a:cubicBezTo>
                  <a:lnTo>
                    <a:pt x="2669654" y="639201"/>
                  </a:lnTo>
                  <a:lnTo>
                    <a:pt x="2579660" y="738900"/>
                  </a:lnTo>
                  <a:cubicBezTo>
                    <a:pt x="2278857" y="1041772"/>
                    <a:pt x="1863300" y="1229102"/>
                    <a:pt x="1404289" y="1229102"/>
                  </a:cubicBezTo>
                  <a:cubicBezTo>
                    <a:pt x="830525" y="1229102"/>
                    <a:pt x="324659" y="936399"/>
                    <a:pt x="25945" y="491203"/>
                  </a:cubicBezTo>
                  <a:lnTo>
                    <a:pt x="0" y="448202"/>
                  </a:lnTo>
                  <a:lnTo>
                    <a:pt x="28122" y="430923"/>
                  </a:lnTo>
                  <a:cubicBezTo>
                    <a:pt x="128308" y="369362"/>
                    <a:pt x="328681" y="246242"/>
                    <a:pt x="729427" y="0"/>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44" name="TextBox 6">
            <a:extLst>
              <a:ext uri="{FF2B5EF4-FFF2-40B4-BE49-F238E27FC236}">
                <a16:creationId xmlns:a16="http://schemas.microsoft.com/office/drawing/2014/main" id="{30F5712A-8D91-810A-17CE-2C286B9721B6}"/>
              </a:ext>
            </a:extLst>
          </p:cNvPr>
          <p:cNvSpPr txBox="1"/>
          <p:nvPr/>
        </p:nvSpPr>
        <p:spPr>
          <a:xfrm>
            <a:off x="4817170" y="4803112"/>
            <a:ext cx="3140762" cy="1169936"/>
          </a:xfrm>
          <a:prstGeom prst="rect">
            <a:avLst/>
          </a:prstGeom>
          <a:noFill/>
        </p:spPr>
        <p:txBody>
          <a:bodyPr wrap="square" lIns="91440" tIns="45720" rIns="91440" bIns="45720" rtlCol="0" anchor="b">
            <a:spAutoFit/>
          </a:bodyPr>
          <a:lstStyle/>
          <a:p>
            <a:pPr>
              <a:lnSpc>
                <a:spcPts val="2100"/>
              </a:lnSpc>
            </a:pPr>
            <a:r>
              <a:rPr lang="en-US" sz="2000" dirty="0">
                <a:solidFill>
                  <a:srgbClr val="262626"/>
                </a:solidFill>
              </a:rPr>
              <a:t>Keep materials in use through maintenance, reuse, repair, refurbishment, refill and recycling.</a:t>
            </a:r>
          </a:p>
        </p:txBody>
      </p:sp>
      <p:sp>
        <p:nvSpPr>
          <p:cNvPr id="45" name="Oval 39">
            <a:extLst>
              <a:ext uri="{FF2B5EF4-FFF2-40B4-BE49-F238E27FC236}">
                <a16:creationId xmlns:a16="http://schemas.microsoft.com/office/drawing/2014/main" id="{7E30E293-0BEC-0CDE-BED8-798EBAF49695}"/>
              </a:ext>
            </a:extLst>
          </p:cNvPr>
          <p:cNvSpPr/>
          <p:nvPr/>
        </p:nvSpPr>
        <p:spPr>
          <a:xfrm>
            <a:off x="5021765" y="2147983"/>
            <a:ext cx="2033443" cy="1952523"/>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Rectangle 7">
            <a:extLst>
              <a:ext uri="{FF2B5EF4-FFF2-40B4-BE49-F238E27FC236}">
                <a16:creationId xmlns:a16="http://schemas.microsoft.com/office/drawing/2014/main" id="{69077717-7844-22EC-AE0F-424F43D754C7}"/>
              </a:ext>
            </a:extLst>
          </p:cNvPr>
          <p:cNvSpPr/>
          <p:nvPr/>
        </p:nvSpPr>
        <p:spPr>
          <a:xfrm>
            <a:off x="5170089" y="2623466"/>
            <a:ext cx="1736794" cy="1001556"/>
          </a:xfrm>
          <a:prstGeom prst="rect">
            <a:avLst/>
          </a:prstGeom>
        </p:spPr>
        <p:txBody>
          <a:bodyPr wrap="square" lIns="0" tIns="0" rIns="0" bIns="0" anchor="ctr">
            <a:spAutoFit/>
          </a:bodyPr>
          <a:lstStyle/>
          <a:p>
            <a:pPr algn="ctr">
              <a:lnSpc>
                <a:spcPts val="2580"/>
              </a:lnSpc>
            </a:pPr>
            <a:r>
              <a:rPr lang="en-US" sz="2500" dirty="0">
                <a:solidFill>
                  <a:srgbClr val="262626"/>
                </a:solidFill>
              </a:rPr>
              <a:t>Circulate products and materials</a:t>
            </a:r>
          </a:p>
        </p:txBody>
      </p:sp>
      <p:grpSp>
        <p:nvGrpSpPr>
          <p:cNvPr id="47" name="Group 46">
            <a:extLst>
              <a:ext uri="{FF2B5EF4-FFF2-40B4-BE49-F238E27FC236}">
                <a16:creationId xmlns:a16="http://schemas.microsoft.com/office/drawing/2014/main" id="{100E5704-8A5B-68CE-1627-1778AA471FF5}"/>
              </a:ext>
            </a:extLst>
          </p:cNvPr>
          <p:cNvGrpSpPr/>
          <p:nvPr/>
        </p:nvGrpSpPr>
        <p:grpSpPr>
          <a:xfrm>
            <a:off x="7876948" y="1312445"/>
            <a:ext cx="3415077" cy="3136882"/>
            <a:chOff x="1257612" y="1241800"/>
            <a:chExt cx="3415077" cy="3136882"/>
          </a:xfrm>
        </p:grpSpPr>
        <p:sp>
          <p:nvSpPr>
            <p:cNvPr id="48" name="Freeform 8">
              <a:extLst>
                <a:ext uri="{FF2B5EF4-FFF2-40B4-BE49-F238E27FC236}">
                  <a16:creationId xmlns:a16="http://schemas.microsoft.com/office/drawing/2014/main" id="{376AE3E7-1B0E-FFD5-E146-65525378D2C5}"/>
                </a:ext>
              </a:extLst>
            </p:cNvPr>
            <p:cNvSpPr/>
            <p:nvPr/>
          </p:nvSpPr>
          <p:spPr>
            <a:xfrm rot="1800000">
              <a:off x="1831035" y="1241800"/>
              <a:ext cx="1526496" cy="2109117"/>
            </a:xfrm>
            <a:custGeom>
              <a:avLst/>
              <a:gdLst>
                <a:gd name="connsiteX0" fmla="*/ 1621671 w 1646133"/>
                <a:gd name="connsiteY0" fmla="*/ 0 h 2368677"/>
                <a:gd name="connsiteX1" fmla="*/ 1621922 w 1646133"/>
                <a:gd name="connsiteY1" fmla="*/ 8942 h 2368677"/>
                <a:gd name="connsiteX2" fmla="*/ 1646133 w 1646133"/>
                <a:gd name="connsiteY2" fmla="*/ 871529 h 2368677"/>
                <a:gd name="connsiteX3" fmla="*/ 1241570 w 1646133"/>
                <a:gd name="connsiteY3" fmla="*/ 990702 h 2368677"/>
                <a:gd name="connsiteX4" fmla="*/ 964227 w 1646133"/>
                <a:gd name="connsiteY4" fmla="*/ 2073481 h 2368677"/>
                <a:gd name="connsiteX5" fmla="*/ 483810 w 1646133"/>
                <a:gd name="connsiteY5" fmla="*/ 2368677 h 2368677"/>
                <a:gd name="connsiteX6" fmla="*/ 166230 w 1646133"/>
                <a:gd name="connsiteY6" fmla="*/ 2277717 h 2368677"/>
                <a:gd name="connsiteX7" fmla="*/ 108092 w 1646133"/>
                <a:gd name="connsiteY7" fmla="*/ 2261065 h 2368677"/>
                <a:gd name="connsiteX8" fmla="*/ 74730 w 1646133"/>
                <a:gd name="connsiteY8" fmla="*/ 2169288 h 2368677"/>
                <a:gd name="connsiteX9" fmla="*/ 0 w 1646133"/>
                <a:gd name="connsiteY9" fmla="*/ 1671594 h 2368677"/>
                <a:gd name="connsiteX10" fmla="*/ 1492273 w 1646133"/>
                <a:gd name="connsiteY10" fmla="*/ 6579 h 2368677"/>
                <a:gd name="connsiteX11" fmla="*/ 1621671 w 1646133"/>
                <a:gd name="connsiteY11" fmla="*/ 0 h 236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6133" h="2368677">
                  <a:moveTo>
                    <a:pt x="1621671" y="0"/>
                  </a:moveTo>
                  <a:lnTo>
                    <a:pt x="1621922" y="8942"/>
                  </a:lnTo>
                  <a:cubicBezTo>
                    <a:pt x="1624767" y="110301"/>
                    <a:pt x="1631270" y="341979"/>
                    <a:pt x="1646133" y="871529"/>
                  </a:cubicBezTo>
                  <a:cubicBezTo>
                    <a:pt x="1507391" y="874279"/>
                    <a:pt x="1368119" y="912943"/>
                    <a:pt x="1241570" y="990702"/>
                  </a:cubicBezTo>
                  <a:cubicBezTo>
                    <a:pt x="871297" y="1218219"/>
                    <a:pt x="751269" y="1698006"/>
                    <a:pt x="964227" y="2073481"/>
                  </a:cubicBezTo>
                  <a:lnTo>
                    <a:pt x="483810" y="2368677"/>
                  </a:lnTo>
                  <a:cubicBezTo>
                    <a:pt x="483810" y="2368677"/>
                    <a:pt x="483810" y="2368677"/>
                    <a:pt x="166230" y="2277717"/>
                  </a:cubicBezTo>
                  <a:lnTo>
                    <a:pt x="108092" y="2261065"/>
                  </a:lnTo>
                  <a:lnTo>
                    <a:pt x="74730" y="2169288"/>
                  </a:lnTo>
                  <a:cubicBezTo>
                    <a:pt x="26164" y="2012067"/>
                    <a:pt x="0" y="1844907"/>
                    <a:pt x="0" y="1671594"/>
                  </a:cubicBezTo>
                  <a:cubicBezTo>
                    <a:pt x="0" y="805030"/>
                    <a:pt x="654086" y="92287"/>
                    <a:pt x="1492273" y="6579"/>
                  </a:cubicBezTo>
                  <a:lnTo>
                    <a:pt x="1621671" y="0"/>
                  </a:lnTo>
                  <a:close/>
                </a:path>
              </a:pathLst>
            </a:custGeom>
            <a:solidFill>
              <a:srgbClr val="62A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9">
              <a:extLst>
                <a:ext uri="{FF2B5EF4-FFF2-40B4-BE49-F238E27FC236}">
                  <a16:creationId xmlns:a16="http://schemas.microsoft.com/office/drawing/2014/main" id="{9C646AC6-6EAC-27FA-A080-A58063D8EDD4}"/>
                </a:ext>
              </a:extLst>
            </p:cNvPr>
            <p:cNvSpPr/>
            <p:nvPr/>
          </p:nvSpPr>
          <p:spPr>
            <a:xfrm rot="1800000">
              <a:off x="3146229" y="2005621"/>
              <a:ext cx="1526460" cy="2184575"/>
            </a:xfrm>
            <a:custGeom>
              <a:avLst/>
              <a:gdLst>
                <a:gd name="connsiteX0" fmla="*/ 293813 w 1646094"/>
                <a:gd name="connsiteY0" fmla="*/ 0 h 2453421"/>
                <a:gd name="connsiteX1" fmla="*/ 318864 w 1646094"/>
                <a:gd name="connsiteY1" fmla="*/ 3849 h 2453421"/>
                <a:gd name="connsiteX2" fmla="*/ 1646094 w 1646094"/>
                <a:gd name="connsiteY2" fmla="*/ 1643502 h 2453421"/>
                <a:gd name="connsiteX3" fmla="*/ 1445472 w 1646094"/>
                <a:gd name="connsiteY3" fmla="*/ 2441266 h 2453421"/>
                <a:gd name="connsiteX4" fmla="*/ 1438138 w 1646094"/>
                <a:gd name="connsiteY4" fmla="*/ 2453421 h 2453421"/>
                <a:gd name="connsiteX5" fmla="*/ 1407011 w 1646094"/>
                <a:gd name="connsiteY5" fmla="*/ 2436515 h 2453421"/>
                <a:gd name="connsiteX6" fmla="*/ 681916 w 1646094"/>
                <a:gd name="connsiteY6" fmla="*/ 2042702 h 2453421"/>
                <a:gd name="connsiteX7" fmla="*/ 667131 w 1646094"/>
                <a:gd name="connsiteY7" fmla="*/ 1225172 h 2453421"/>
                <a:gd name="connsiteX8" fmla="*/ 15543 w 1646094"/>
                <a:gd name="connsiteY8" fmla="*/ 842608 h 2453421"/>
                <a:gd name="connsiteX9" fmla="*/ 0 w 1646094"/>
                <a:gd name="connsiteY9" fmla="*/ 268190 h 2453421"/>
                <a:gd name="connsiteX10" fmla="*/ 239744 w 1646094"/>
                <a:gd name="connsiteY10" fmla="*/ 49354 h 2453421"/>
                <a:gd name="connsiteX11" fmla="*/ 293813 w 1646094"/>
                <a:gd name="connsiteY11" fmla="*/ 0 h 245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6094" h="2453421">
                  <a:moveTo>
                    <a:pt x="293813" y="0"/>
                  </a:moveTo>
                  <a:lnTo>
                    <a:pt x="318864" y="3849"/>
                  </a:lnTo>
                  <a:cubicBezTo>
                    <a:pt x="1076313" y="159911"/>
                    <a:pt x="1646094" y="834709"/>
                    <a:pt x="1646094" y="1643502"/>
                  </a:cubicBezTo>
                  <a:cubicBezTo>
                    <a:pt x="1646094" y="1932357"/>
                    <a:pt x="1573418" y="2204120"/>
                    <a:pt x="1445472" y="2441266"/>
                  </a:cubicBezTo>
                  <a:lnTo>
                    <a:pt x="1438138" y="2453421"/>
                  </a:lnTo>
                  <a:lnTo>
                    <a:pt x="1407011" y="2436515"/>
                  </a:lnTo>
                  <a:cubicBezTo>
                    <a:pt x="1303426" y="2380256"/>
                    <a:pt x="1096256" y="2267738"/>
                    <a:pt x="681916" y="2042702"/>
                  </a:cubicBezTo>
                  <a:cubicBezTo>
                    <a:pt x="821432" y="1796829"/>
                    <a:pt x="825872" y="1483514"/>
                    <a:pt x="667131" y="1225172"/>
                  </a:cubicBezTo>
                  <a:cubicBezTo>
                    <a:pt x="521379" y="987968"/>
                    <a:pt x="274127" y="853571"/>
                    <a:pt x="15543" y="842608"/>
                  </a:cubicBezTo>
                  <a:cubicBezTo>
                    <a:pt x="15543" y="842608"/>
                    <a:pt x="15543" y="842608"/>
                    <a:pt x="0" y="268190"/>
                  </a:cubicBezTo>
                  <a:cubicBezTo>
                    <a:pt x="0" y="268190"/>
                    <a:pt x="0" y="268190"/>
                    <a:pt x="239744" y="49354"/>
                  </a:cubicBezTo>
                  <a:lnTo>
                    <a:pt x="293813" y="0"/>
                  </a:lnTo>
                  <a:close/>
                </a:path>
              </a:pathLst>
            </a:custGeom>
            <a:solidFill>
              <a:srgbClr val="028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10">
              <a:extLst>
                <a:ext uri="{FF2B5EF4-FFF2-40B4-BE49-F238E27FC236}">
                  <a16:creationId xmlns:a16="http://schemas.microsoft.com/office/drawing/2014/main" id="{51D44A57-A6E1-E966-5207-B1371C8BBDDA}"/>
                </a:ext>
              </a:extLst>
            </p:cNvPr>
            <p:cNvSpPr/>
            <p:nvPr/>
          </p:nvSpPr>
          <p:spPr>
            <a:xfrm rot="1800000">
              <a:off x="1257612" y="3284265"/>
              <a:ext cx="2475631" cy="1094417"/>
            </a:xfrm>
            <a:custGeom>
              <a:avLst/>
              <a:gdLst>
                <a:gd name="connsiteX0" fmla="*/ 729427 w 2669654"/>
                <a:gd name="connsiteY0" fmla="*/ 0 h 1229102"/>
                <a:gd name="connsiteX1" fmla="*/ 1823252 w 2669654"/>
                <a:gd name="connsiteY1" fmla="*/ 245975 h 1229102"/>
                <a:gd name="connsiteX2" fmla="*/ 2075821 w 2669654"/>
                <a:gd name="connsiteY2" fmla="*/ 267 h 1229102"/>
                <a:gd name="connsiteX3" fmla="*/ 2577206 w 2669654"/>
                <a:gd name="connsiteY3" fmla="*/ 272455 h 1229102"/>
                <a:gd name="connsiteX4" fmla="*/ 2655437 w 2669654"/>
                <a:gd name="connsiteY4" fmla="*/ 582800 h 1229102"/>
                <a:gd name="connsiteX5" fmla="*/ 2669654 w 2669654"/>
                <a:gd name="connsiteY5" fmla="*/ 639201 h 1229102"/>
                <a:gd name="connsiteX6" fmla="*/ 2579660 w 2669654"/>
                <a:gd name="connsiteY6" fmla="*/ 738900 h 1229102"/>
                <a:gd name="connsiteX7" fmla="*/ 1404289 w 2669654"/>
                <a:gd name="connsiteY7" fmla="*/ 1229102 h 1229102"/>
                <a:gd name="connsiteX8" fmla="*/ 25945 w 2669654"/>
                <a:gd name="connsiteY8" fmla="*/ 491203 h 1229102"/>
                <a:gd name="connsiteX9" fmla="*/ 0 w 2669654"/>
                <a:gd name="connsiteY9" fmla="*/ 448202 h 1229102"/>
                <a:gd name="connsiteX10" fmla="*/ 28122 w 2669654"/>
                <a:gd name="connsiteY10" fmla="*/ 430923 h 1229102"/>
                <a:gd name="connsiteX11" fmla="*/ 729427 w 2669654"/>
                <a:gd name="connsiteY11" fmla="*/ 0 h 122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9654" h="1229102">
                  <a:moveTo>
                    <a:pt x="729427" y="0"/>
                  </a:moveTo>
                  <a:cubicBezTo>
                    <a:pt x="967078" y="363122"/>
                    <a:pt x="1451800" y="474216"/>
                    <a:pt x="1823252" y="245975"/>
                  </a:cubicBezTo>
                  <a:cubicBezTo>
                    <a:pt x="1927540" y="181894"/>
                    <a:pt x="2012721" y="97227"/>
                    <a:pt x="2075821" y="267"/>
                  </a:cubicBezTo>
                  <a:cubicBezTo>
                    <a:pt x="2075821" y="267"/>
                    <a:pt x="2075821" y="267"/>
                    <a:pt x="2577206" y="272455"/>
                  </a:cubicBezTo>
                  <a:cubicBezTo>
                    <a:pt x="2577206" y="272455"/>
                    <a:pt x="2577206" y="272455"/>
                    <a:pt x="2655437" y="582800"/>
                  </a:cubicBezTo>
                  <a:lnTo>
                    <a:pt x="2669654" y="639201"/>
                  </a:lnTo>
                  <a:lnTo>
                    <a:pt x="2579660" y="738900"/>
                  </a:lnTo>
                  <a:cubicBezTo>
                    <a:pt x="2278857" y="1041772"/>
                    <a:pt x="1863300" y="1229102"/>
                    <a:pt x="1404289" y="1229102"/>
                  </a:cubicBezTo>
                  <a:cubicBezTo>
                    <a:pt x="830525" y="1229102"/>
                    <a:pt x="324659" y="936399"/>
                    <a:pt x="25945" y="491203"/>
                  </a:cubicBezTo>
                  <a:lnTo>
                    <a:pt x="0" y="448202"/>
                  </a:lnTo>
                  <a:lnTo>
                    <a:pt x="28122" y="430923"/>
                  </a:lnTo>
                  <a:cubicBezTo>
                    <a:pt x="128308" y="369362"/>
                    <a:pt x="328681" y="246242"/>
                    <a:pt x="729427" y="0"/>
                  </a:cubicBezTo>
                  <a:close/>
                </a:path>
              </a:pathLst>
            </a:custGeom>
            <a:solidFill>
              <a:srgbClr val="EA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3" name="TextBox 6">
            <a:extLst>
              <a:ext uri="{FF2B5EF4-FFF2-40B4-BE49-F238E27FC236}">
                <a16:creationId xmlns:a16="http://schemas.microsoft.com/office/drawing/2014/main" id="{49CA7F15-2458-12D8-9A43-F19B0AC1690F}"/>
              </a:ext>
            </a:extLst>
          </p:cNvPr>
          <p:cNvSpPr txBox="1"/>
          <p:nvPr/>
        </p:nvSpPr>
        <p:spPr>
          <a:xfrm>
            <a:off x="8423303" y="5072417"/>
            <a:ext cx="3181015" cy="900631"/>
          </a:xfrm>
          <a:prstGeom prst="rect">
            <a:avLst/>
          </a:prstGeom>
          <a:noFill/>
        </p:spPr>
        <p:txBody>
          <a:bodyPr wrap="square" lIns="91440" tIns="45720" rIns="91440" bIns="45720" rtlCol="0" anchor="b">
            <a:spAutoFit/>
          </a:bodyPr>
          <a:lstStyle/>
          <a:p>
            <a:pPr>
              <a:lnSpc>
                <a:spcPts val="2100"/>
              </a:lnSpc>
            </a:pPr>
            <a:r>
              <a:rPr lang="en-US" sz="2000" dirty="0">
                <a:solidFill>
                  <a:srgbClr val="262626"/>
                </a:solidFill>
              </a:rPr>
              <a:t>Choose systems that reduce harm and support healthier natural cycles over time.</a:t>
            </a:r>
          </a:p>
        </p:txBody>
      </p:sp>
      <p:sp>
        <p:nvSpPr>
          <p:cNvPr id="54" name="Oval 39">
            <a:extLst>
              <a:ext uri="{FF2B5EF4-FFF2-40B4-BE49-F238E27FC236}">
                <a16:creationId xmlns:a16="http://schemas.microsoft.com/office/drawing/2014/main" id="{B2950228-302E-F60B-4740-0857ADE405D7}"/>
              </a:ext>
            </a:extLst>
          </p:cNvPr>
          <p:cNvSpPr/>
          <p:nvPr/>
        </p:nvSpPr>
        <p:spPr>
          <a:xfrm>
            <a:off x="8643677" y="2147983"/>
            <a:ext cx="2033443" cy="1952523"/>
          </a:xfrm>
          <a:prstGeom prst="ellipse">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5" name="Rectangle 7">
            <a:extLst>
              <a:ext uri="{FF2B5EF4-FFF2-40B4-BE49-F238E27FC236}">
                <a16:creationId xmlns:a16="http://schemas.microsoft.com/office/drawing/2014/main" id="{9481F9F1-D8F6-3131-ACC1-A90E306C303A}"/>
              </a:ext>
            </a:extLst>
          </p:cNvPr>
          <p:cNvSpPr/>
          <p:nvPr/>
        </p:nvSpPr>
        <p:spPr>
          <a:xfrm>
            <a:off x="8792000" y="2790178"/>
            <a:ext cx="1853113" cy="668132"/>
          </a:xfrm>
          <a:prstGeom prst="rect">
            <a:avLst/>
          </a:prstGeom>
        </p:spPr>
        <p:txBody>
          <a:bodyPr wrap="square" lIns="0" tIns="0" rIns="0" bIns="0" anchor="ctr">
            <a:spAutoFit/>
          </a:bodyPr>
          <a:lstStyle/>
          <a:p>
            <a:pPr algn="ctr">
              <a:lnSpc>
                <a:spcPts val="2580"/>
              </a:lnSpc>
            </a:pPr>
            <a:r>
              <a:rPr lang="en-US" sz="2500" dirty="0">
                <a:solidFill>
                  <a:srgbClr val="262626"/>
                </a:solidFill>
              </a:rPr>
              <a:t>Re-generate nature</a:t>
            </a:r>
          </a:p>
        </p:txBody>
      </p:sp>
      <p:grpSp>
        <p:nvGrpSpPr>
          <p:cNvPr id="66" name="Group 65">
            <a:extLst>
              <a:ext uri="{FF2B5EF4-FFF2-40B4-BE49-F238E27FC236}">
                <a16:creationId xmlns:a16="http://schemas.microsoft.com/office/drawing/2014/main" id="{E43643C7-9FA4-4EF4-C3C6-C3D3CB711255}"/>
              </a:ext>
            </a:extLst>
          </p:cNvPr>
          <p:cNvGrpSpPr/>
          <p:nvPr/>
        </p:nvGrpSpPr>
        <p:grpSpPr>
          <a:xfrm>
            <a:off x="8190103" y="3758439"/>
            <a:ext cx="180145" cy="2295474"/>
            <a:chOff x="766854" y="3668337"/>
            <a:chExt cx="180145" cy="2295474"/>
          </a:xfrm>
        </p:grpSpPr>
        <p:cxnSp>
          <p:nvCxnSpPr>
            <p:cNvPr id="57" name="Straight Connector 29">
              <a:extLst>
                <a:ext uri="{FF2B5EF4-FFF2-40B4-BE49-F238E27FC236}">
                  <a16:creationId xmlns:a16="http://schemas.microsoft.com/office/drawing/2014/main" id="{28AE625B-3B39-89C7-F6A8-48C5C956497E}"/>
                </a:ext>
              </a:extLst>
            </p:cNvPr>
            <p:cNvCxnSpPr>
              <a:cxnSpLocks/>
            </p:cNvCxnSpPr>
            <p:nvPr/>
          </p:nvCxnSpPr>
          <p:spPr>
            <a:xfrm>
              <a:off x="856926" y="3668337"/>
              <a:ext cx="0" cy="2233937"/>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sp>
          <p:nvSpPr>
            <p:cNvPr id="64" name="Oval 39">
              <a:extLst>
                <a:ext uri="{FF2B5EF4-FFF2-40B4-BE49-F238E27FC236}">
                  <a16:creationId xmlns:a16="http://schemas.microsoft.com/office/drawing/2014/main" id="{05A877CF-ADA4-34ED-6F8D-2D0234EE3E1E}"/>
                </a:ext>
              </a:extLst>
            </p:cNvPr>
            <p:cNvSpPr/>
            <p:nvPr/>
          </p:nvSpPr>
          <p:spPr>
            <a:xfrm>
              <a:off x="766854" y="5790835"/>
              <a:ext cx="180145" cy="172976"/>
            </a:xfrm>
            <a:prstGeom prst="ellipse">
              <a:avLst/>
            </a:prstGeom>
            <a:solidFill>
              <a:srgbClr val="EABB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71" name="Group 70">
            <a:extLst>
              <a:ext uri="{FF2B5EF4-FFF2-40B4-BE49-F238E27FC236}">
                <a16:creationId xmlns:a16="http://schemas.microsoft.com/office/drawing/2014/main" id="{48FA68D0-2CF9-05E9-B694-4C137762779E}"/>
              </a:ext>
            </a:extLst>
          </p:cNvPr>
          <p:cNvGrpSpPr/>
          <p:nvPr/>
        </p:nvGrpSpPr>
        <p:grpSpPr>
          <a:xfrm>
            <a:off x="4574615" y="3758439"/>
            <a:ext cx="180145" cy="2295474"/>
            <a:chOff x="766854" y="3668337"/>
            <a:chExt cx="180145" cy="2295474"/>
          </a:xfrm>
        </p:grpSpPr>
        <p:cxnSp>
          <p:nvCxnSpPr>
            <p:cNvPr id="72" name="Straight Connector 29">
              <a:extLst>
                <a:ext uri="{FF2B5EF4-FFF2-40B4-BE49-F238E27FC236}">
                  <a16:creationId xmlns:a16="http://schemas.microsoft.com/office/drawing/2014/main" id="{096BE090-AE8F-25A3-B38E-AE4A0FE26402}"/>
                </a:ext>
              </a:extLst>
            </p:cNvPr>
            <p:cNvCxnSpPr>
              <a:cxnSpLocks/>
            </p:cNvCxnSpPr>
            <p:nvPr/>
          </p:nvCxnSpPr>
          <p:spPr>
            <a:xfrm>
              <a:off x="856926" y="3668337"/>
              <a:ext cx="0" cy="2233937"/>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sp>
          <p:nvSpPr>
            <p:cNvPr id="73" name="Oval 39">
              <a:extLst>
                <a:ext uri="{FF2B5EF4-FFF2-40B4-BE49-F238E27FC236}">
                  <a16:creationId xmlns:a16="http://schemas.microsoft.com/office/drawing/2014/main" id="{4EF7B6E2-3146-4416-5186-3E7DD1F7CE40}"/>
                </a:ext>
              </a:extLst>
            </p:cNvPr>
            <p:cNvSpPr/>
            <p:nvPr/>
          </p:nvSpPr>
          <p:spPr>
            <a:xfrm>
              <a:off x="766854" y="5790835"/>
              <a:ext cx="180145" cy="172976"/>
            </a:xfrm>
            <a:prstGeom prst="ellipse">
              <a:avLst/>
            </a:prstGeom>
            <a:solidFill>
              <a:srgbClr val="EABB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74" name="Group 73">
            <a:extLst>
              <a:ext uri="{FF2B5EF4-FFF2-40B4-BE49-F238E27FC236}">
                <a16:creationId xmlns:a16="http://schemas.microsoft.com/office/drawing/2014/main" id="{AD44B67A-6FBB-D4B0-2276-27E7F984684E}"/>
              </a:ext>
            </a:extLst>
          </p:cNvPr>
          <p:cNvGrpSpPr/>
          <p:nvPr/>
        </p:nvGrpSpPr>
        <p:grpSpPr>
          <a:xfrm>
            <a:off x="824658" y="3758439"/>
            <a:ext cx="180145" cy="2295474"/>
            <a:chOff x="766854" y="3668337"/>
            <a:chExt cx="180145" cy="2295474"/>
          </a:xfrm>
        </p:grpSpPr>
        <p:cxnSp>
          <p:nvCxnSpPr>
            <p:cNvPr id="75" name="Straight Connector 29">
              <a:extLst>
                <a:ext uri="{FF2B5EF4-FFF2-40B4-BE49-F238E27FC236}">
                  <a16:creationId xmlns:a16="http://schemas.microsoft.com/office/drawing/2014/main" id="{5F7B45ED-9F7B-A258-0A7E-2B3D41543FBB}"/>
                </a:ext>
              </a:extLst>
            </p:cNvPr>
            <p:cNvCxnSpPr>
              <a:cxnSpLocks/>
            </p:cNvCxnSpPr>
            <p:nvPr/>
          </p:nvCxnSpPr>
          <p:spPr>
            <a:xfrm>
              <a:off x="856926" y="3668337"/>
              <a:ext cx="0" cy="2233937"/>
            </a:xfrm>
            <a:prstGeom prst="line">
              <a:avLst/>
            </a:prstGeom>
            <a:ln w="25400">
              <a:solidFill>
                <a:srgbClr val="EABB22"/>
              </a:solidFill>
              <a:prstDash val="sysDot"/>
            </a:ln>
          </p:spPr>
          <p:style>
            <a:lnRef idx="1">
              <a:schemeClr val="accent1"/>
            </a:lnRef>
            <a:fillRef idx="0">
              <a:schemeClr val="accent1"/>
            </a:fillRef>
            <a:effectRef idx="0">
              <a:schemeClr val="accent1"/>
            </a:effectRef>
            <a:fontRef idx="minor">
              <a:schemeClr val="tx1"/>
            </a:fontRef>
          </p:style>
        </p:cxnSp>
        <p:sp>
          <p:nvSpPr>
            <p:cNvPr id="76" name="Oval 39">
              <a:extLst>
                <a:ext uri="{FF2B5EF4-FFF2-40B4-BE49-F238E27FC236}">
                  <a16:creationId xmlns:a16="http://schemas.microsoft.com/office/drawing/2014/main" id="{244424CD-0E39-BC25-C818-564A916E3A6B}"/>
                </a:ext>
              </a:extLst>
            </p:cNvPr>
            <p:cNvSpPr/>
            <p:nvPr/>
          </p:nvSpPr>
          <p:spPr>
            <a:xfrm>
              <a:off x="766854" y="5790835"/>
              <a:ext cx="180145" cy="172976"/>
            </a:xfrm>
            <a:prstGeom prst="ellipse">
              <a:avLst/>
            </a:prstGeom>
            <a:solidFill>
              <a:srgbClr val="EABB2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Tree>
    <p:extLst>
      <p:ext uri="{BB962C8B-B14F-4D97-AF65-F5344CB8AC3E}">
        <p14:creationId xmlns:p14="http://schemas.microsoft.com/office/powerpoint/2010/main" val="21685874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A5D448FF4D9854492C17C5187EF5566" ma:contentTypeVersion="12" ma:contentTypeDescription="Create a new document." ma:contentTypeScope="" ma:versionID="e51c7bef96f5b722fb941898f17a50a1">
  <xsd:schema xmlns:xsd="http://www.w3.org/2001/XMLSchema" xmlns:xs="http://www.w3.org/2001/XMLSchema" xmlns:p="http://schemas.microsoft.com/office/2006/metadata/properties" xmlns:ns2="5ef36c65-2ebb-4adf-9d59-815159be37b0" xmlns:ns3="23b2737a-dcf8-4a07-819b-0c656bac1781" targetNamespace="http://schemas.microsoft.com/office/2006/metadata/properties" ma:root="true" ma:fieldsID="49dd165fdf916d6e7a8350a132dd72fd" ns2:_="" ns3:_="">
    <xsd:import namespace="5ef36c65-2ebb-4adf-9d59-815159be37b0"/>
    <xsd:import namespace="23b2737a-dcf8-4a07-819b-0c656bac178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f36c65-2ebb-4adf-9d59-815159be37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2ebe027-fa64-4e30-bdb2-92b74caeb8c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b2737a-dcf8-4a07-819b-0c656bac178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362a160-b759-4121-9b0f-25f399baeb7c}" ma:internalName="TaxCatchAll" ma:showField="CatchAllData" ma:web="23b2737a-dcf8-4a07-819b-0c656bac17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b2737a-dcf8-4a07-819b-0c656bac1781" xsi:nil="true"/>
    <lcf76f155ced4ddcb4097134ff3c332f xmlns="5ef36c65-2ebb-4adf-9d59-815159be37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C32F499-EA4E-4031-8667-E249F79915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f36c65-2ebb-4adf-9d59-815159be37b0"/>
    <ds:schemaRef ds:uri="23b2737a-dcf8-4a07-819b-0c656bac17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375A3CB-9CE1-47A4-A161-C5B0DE4BE3D3}">
  <ds:schemaRefs>
    <ds:schemaRef ds:uri="http://schemas.microsoft.com/sharepoint/v3/contenttype/forms"/>
  </ds:schemaRefs>
</ds:datastoreItem>
</file>

<file path=customXml/itemProps3.xml><?xml version="1.0" encoding="utf-8"?>
<ds:datastoreItem xmlns:ds="http://schemas.openxmlformats.org/officeDocument/2006/customXml" ds:itemID="{86223608-AB81-4FD1-84CA-235C34DB5B62}">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23b2737a-dcf8-4a07-819b-0c656bac1781"/>
    <ds:schemaRef ds:uri="5ef36c65-2ebb-4adf-9d59-815159be37b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607</TotalTime>
  <Words>5002</Words>
  <Application>Microsoft Office PowerPoint</Application>
  <PresentationFormat>Widescreen</PresentationFormat>
  <Paragraphs>846</Paragraphs>
  <Slides>57</Slides>
  <Notes>41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5" baseType="lpstr">
      <vt:lpstr>Arial</vt:lpstr>
      <vt:lpstr>Calibri</vt:lpstr>
      <vt:lpstr>Montserrat</vt:lpstr>
      <vt:lpstr>Montserrat Light</vt:lpstr>
      <vt:lpstr>Segoe UI Light</vt:lpstr>
      <vt:lpstr>Times New Roman</vt:lpstr>
      <vt:lpstr>Office Theme</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299</cp:revision>
  <dcterms:created xsi:type="dcterms:W3CDTF">2022-05-09T10:29:33Z</dcterms:created>
  <dcterms:modified xsi:type="dcterms:W3CDTF">2026-05-29T10:53:08Z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0x0101007A5D448FF4D9854492C17C5187EF5566</vt:lpwstr>
  </property>
  <property fmtid="{D5CDD505-2E9C-101B-9397-08002B2CF9AE}" pid="3" name="MediaServiceImageTags">
    <vt:lpwstr/>
  </property>
</Properties>
</file>